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8"/>
  </p:notesMasterIdLst>
  <p:handoutMasterIdLst>
    <p:handoutMasterId r:id="rId49"/>
  </p:handoutMasterIdLst>
  <p:sldIdLst>
    <p:sldId id="256" r:id="rId2"/>
    <p:sldId id="257" r:id="rId3"/>
    <p:sldId id="258" r:id="rId4"/>
    <p:sldId id="511" r:id="rId5"/>
    <p:sldId id="289" r:id="rId6"/>
    <p:sldId id="429" r:id="rId7"/>
    <p:sldId id="432" r:id="rId8"/>
    <p:sldId id="508" r:id="rId9"/>
    <p:sldId id="499" r:id="rId10"/>
    <p:sldId id="433" r:id="rId11"/>
    <p:sldId id="434" r:id="rId12"/>
    <p:sldId id="435" r:id="rId13"/>
    <p:sldId id="507" r:id="rId14"/>
    <p:sldId id="335" r:id="rId15"/>
    <p:sldId id="471" r:id="rId16"/>
    <p:sldId id="472" r:id="rId17"/>
    <p:sldId id="473" r:id="rId18"/>
    <p:sldId id="500" r:id="rId19"/>
    <p:sldId id="474" r:id="rId20"/>
    <p:sldId id="493" r:id="rId21"/>
    <p:sldId id="476" r:id="rId22"/>
    <p:sldId id="477" r:id="rId23"/>
    <p:sldId id="478" r:id="rId24"/>
    <p:sldId id="479" r:id="rId25"/>
    <p:sldId id="515" r:id="rId26"/>
    <p:sldId id="505" r:id="rId27"/>
    <p:sldId id="516" r:id="rId28"/>
    <p:sldId id="482" r:id="rId29"/>
    <p:sldId id="481" r:id="rId30"/>
    <p:sldId id="506" r:id="rId31"/>
    <p:sldId id="517" r:id="rId32"/>
    <p:sldId id="484" r:id="rId33"/>
    <p:sldId id="485" r:id="rId34"/>
    <p:sldId id="487" r:id="rId35"/>
    <p:sldId id="488" r:id="rId36"/>
    <p:sldId id="490" r:id="rId37"/>
    <p:sldId id="491" r:id="rId38"/>
    <p:sldId id="502" r:id="rId39"/>
    <p:sldId id="503" r:id="rId40"/>
    <p:sldId id="492" r:id="rId41"/>
    <p:sldId id="494" r:id="rId42"/>
    <p:sldId id="495" r:id="rId43"/>
    <p:sldId id="497" r:id="rId44"/>
    <p:sldId id="510" r:id="rId45"/>
    <p:sldId id="513" r:id="rId46"/>
    <p:sldId id="276" r:id="rId47"/>
  </p:sldIdLst>
  <p:sldSz cx="9144000" cy="6858000" type="screen4x3"/>
  <p:notesSz cx="7099300" cy="102346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華康儷中黑" panose="020B0509000000000000" pitchFamily="49"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華康儷中黑" panose="020B0509000000000000" pitchFamily="49"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華康儷中黑" panose="020B0509000000000000" pitchFamily="49"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華康儷中黑" panose="020B0509000000000000" pitchFamily="49"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華康儷中黑" panose="020B0509000000000000" pitchFamily="49" charset="-120"/>
        <a:cs typeface="+mn-cs"/>
      </a:defRPr>
    </a:lvl5pPr>
    <a:lvl6pPr marL="2286000" algn="l" defTabSz="914400" rtl="0" eaLnBrk="1" latinLnBrk="0" hangingPunct="1">
      <a:defRPr kumimoji="1" kern="1200">
        <a:solidFill>
          <a:schemeClr val="tx1"/>
        </a:solidFill>
        <a:latin typeface="Arial" panose="020B0604020202020204" pitchFamily="34" charset="0"/>
        <a:ea typeface="華康儷中黑" panose="020B0509000000000000" pitchFamily="49" charset="-120"/>
        <a:cs typeface="+mn-cs"/>
      </a:defRPr>
    </a:lvl6pPr>
    <a:lvl7pPr marL="2743200" algn="l" defTabSz="914400" rtl="0" eaLnBrk="1" latinLnBrk="0" hangingPunct="1">
      <a:defRPr kumimoji="1" kern="1200">
        <a:solidFill>
          <a:schemeClr val="tx1"/>
        </a:solidFill>
        <a:latin typeface="Arial" panose="020B0604020202020204" pitchFamily="34" charset="0"/>
        <a:ea typeface="華康儷中黑" panose="020B0509000000000000" pitchFamily="49" charset="-120"/>
        <a:cs typeface="+mn-cs"/>
      </a:defRPr>
    </a:lvl7pPr>
    <a:lvl8pPr marL="3200400" algn="l" defTabSz="914400" rtl="0" eaLnBrk="1" latinLnBrk="0" hangingPunct="1">
      <a:defRPr kumimoji="1" kern="1200">
        <a:solidFill>
          <a:schemeClr val="tx1"/>
        </a:solidFill>
        <a:latin typeface="Arial" panose="020B0604020202020204" pitchFamily="34" charset="0"/>
        <a:ea typeface="華康儷中黑" panose="020B0509000000000000" pitchFamily="49" charset="-120"/>
        <a:cs typeface="+mn-cs"/>
      </a:defRPr>
    </a:lvl8pPr>
    <a:lvl9pPr marL="3657600" algn="l" defTabSz="914400" rtl="0" eaLnBrk="1" latinLnBrk="0" hangingPunct="1">
      <a:defRPr kumimoji="1" kern="1200">
        <a:solidFill>
          <a:schemeClr val="tx1"/>
        </a:solidFill>
        <a:latin typeface="Arial" panose="020B0604020202020204" pitchFamily="34" charset="0"/>
        <a:ea typeface="華康儷中黑" panose="020B0509000000000000" pitchFamily="49"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C00"/>
    <a:srgbClr val="0000FF"/>
    <a:srgbClr val="89D8FF"/>
    <a:srgbClr val="66CCFF"/>
    <a:srgbClr val="FFCDCD"/>
    <a:srgbClr val="FFB7B7"/>
    <a:srgbClr val="B3E2FF"/>
    <a:srgbClr val="CC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94588" autoAdjust="0"/>
  </p:normalViewPr>
  <p:slideViewPr>
    <p:cSldViewPr>
      <p:cViewPr varScale="1">
        <p:scale>
          <a:sx n="88" d="100"/>
          <a:sy n="88" d="100"/>
        </p:scale>
        <p:origin x="1152" y="7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9" d="100"/>
          <a:sy n="79" d="100"/>
        </p:scale>
        <p:origin x="3954" y="10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2763"/>
          </a:xfrm>
          <a:prstGeom prst="rect">
            <a:avLst/>
          </a:prstGeom>
        </p:spPr>
        <p:txBody>
          <a:bodyPr vert="horz" lIns="94768" tIns="47384" rIns="94768" bIns="47384" rtlCol="0"/>
          <a:lstStyle>
            <a:lvl1pPr algn="l" eaLnBrk="1" hangingPunct="1">
              <a:defRPr sz="1200"/>
            </a:lvl1pPr>
          </a:lstStyle>
          <a:p>
            <a:pPr>
              <a:defRPr/>
            </a:pPr>
            <a:endParaRPr lang="zh-TW" altLang="en-US"/>
          </a:p>
        </p:txBody>
      </p:sp>
      <p:sp>
        <p:nvSpPr>
          <p:cNvPr id="3" name="日期版面配置區 2"/>
          <p:cNvSpPr>
            <a:spLocks noGrp="1"/>
          </p:cNvSpPr>
          <p:nvPr>
            <p:ph type="dt" sz="quarter" idx="1"/>
          </p:nvPr>
        </p:nvSpPr>
        <p:spPr>
          <a:xfrm>
            <a:off x="4021138" y="0"/>
            <a:ext cx="3076575" cy="512763"/>
          </a:xfrm>
          <a:prstGeom prst="rect">
            <a:avLst/>
          </a:prstGeom>
        </p:spPr>
        <p:txBody>
          <a:bodyPr vert="horz" lIns="94768" tIns="47384" rIns="94768" bIns="47384" rtlCol="0"/>
          <a:lstStyle>
            <a:lvl1pPr algn="r" eaLnBrk="1" hangingPunct="1">
              <a:defRPr sz="1200"/>
            </a:lvl1pPr>
          </a:lstStyle>
          <a:p>
            <a:pPr>
              <a:defRPr/>
            </a:pPr>
            <a:fld id="{D3C8F353-724F-4FAF-8BE9-03EAA0CA1F05}" type="datetimeFigureOut">
              <a:rPr lang="zh-TW" altLang="en-US"/>
              <a:pPr>
                <a:defRPr/>
              </a:pPr>
              <a:t>2026/3/11</a:t>
            </a:fld>
            <a:endParaRPr lang="zh-TW" altLang="en-US"/>
          </a:p>
        </p:txBody>
      </p:sp>
      <p:sp>
        <p:nvSpPr>
          <p:cNvPr id="4" name="頁尾版面配置區 3"/>
          <p:cNvSpPr>
            <a:spLocks noGrp="1"/>
          </p:cNvSpPr>
          <p:nvPr>
            <p:ph type="ftr" sz="quarter" idx="2"/>
          </p:nvPr>
        </p:nvSpPr>
        <p:spPr>
          <a:xfrm>
            <a:off x="0" y="9720263"/>
            <a:ext cx="3076575" cy="512762"/>
          </a:xfrm>
          <a:prstGeom prst="rect">
            <a:avLst/>
          </a:prstGeom>
        </p:spPr>
        <p:txBody>
          <a:bodyPr vert="horz" lIns="94768" tIns="47384" rIns="94768" bIns="47384" rtlCol="0" anchor="b"/>
          <a:lstStyle>
            <a:lvl1pPr algn="l" eaLnBrk="1" hangingPunct="1">
              <a:defRPr sz="1200"/>
            </a:lvl1pPr>
          </a:lstStyle>
          <a:p>
            <a:pPr>
              <a:defRPr/>
            </a:pPr>
            <a:endParaRPr lang="zh-TW" altLang="en-US"/>
          </a:p>
        </p:txBody>
      </p:sp>
      <p:sp>
        <p:nvSpPr>
          <p:cNvPr id="5" name="投影片編號版面配置區 4"/>
          <p:cNvSpPr>
            <a:spLocks noGrp="1"/>
          </p:cNvSpPr>
          <p:nvPr>
            <p:ph type="sldNum" sz="quarter" idx="3"/>
          </p:nvPr>
        </p:nvSpPr>
        <p:spPr>
          <a:xfrm>
            <a:off x="4021138" y="9720263"/>
            <a:ext cx="3076575" cy="512762"/>
          </a:xfrm>
          <a:prstGeom prst="rect">
            <a:avLst/>
          </a:prstGeom>
        </p:spPr>
        <p:txBody>
          <a:bodyPr vert="horz" wrap="square" lIns="94768" tIns="47384" rIns="94768" bIns="47384" numCol="1" anchor="b" anchorCtr="0" compatLnSpc="1">
            <a:prstTxWarp prst="textNoShape">
              <a:avLst/>
            </a:prstTxWarp>
          </a:bodyPr>
          <a:lstStyle>
            <a:lvl1pPr algn="r" eaLnBrk="1" hangingPunct="1">
              <a:defRPr sz="1200"/>
            </a:lvl1pPr>
          </a:lstStyle>
          <a:p>
            <a:pPr>
              <a:defRPr/>
            </a:pPr>
            <a:fld id="{401DFB6D-6606-46DF-B9E1-3882BB6C2072}"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76575" cy="512763"/>
          </a:xfrm>
          <a:prstGeom prst="rect">
            <a:avLst/>
          </a:prstGeom>
          <a:noFill/>
          <a:ln>
            <a:noFill/>
          </a:ln>
        </p:spPr>
        <p:txBody>
          <a:bodyPr vert="horz" wrap="square" lIns="94760" tIns="47380" rIns="94760" bIns="47380" numCol="1" anchor="t" anchorCtr="0" compatLnSpc="1">
            <a:prstTxWarp prst="textNoShape">
              <a:avLst/>
            </a:prstTxWarp>
          </a:bodyPr>
          <a:lstStyle>
            <a:lvl1pPr eaLnBrk="0" hangingPunct="0">
              <a:defRPr sz="1200">
                <a:ea typeface="新細明體" pitchFamily="18" charset="-120"/>
              </a:defRPr>
            </a:lvl1pPr>
          </a:lstStyle>
          <a:p>
            <a:pPr>
              <a:defRPr/>
            </a:pPr>
            <a:endParaRPr lang="en-US" altLang="zh-TW"/>
          </a:p>
        </p:txBody>
      </p:sp>
      <p:sp>
        <p:nvSpPr>
          <p:cNvPr id="3075"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709613" y="4860925"/>
            <a:ext cx="5680075" cy="4605338"/>
          </a:xfrm>
          <a:prstGeom prst="rect">
            <a:avLst/>
          </a:prstGeom>
          <a:noFill/>
          <a:ln>
            <a:noFill/>
          </a:ln>
        </p:spPr>
        <p:txBody>
          <a:bodyPr vert="horz" wrap="square" lIns="94760" tIns="47380" rIns="94760" bIns="4738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23558" name="Rectangle 6"/>
          <p:cNvSpPr>
            <a:spLocks noGrp="1" noChangeArrowheads="1"/>
          </p:cNvSpPr>
          <p:nvPr>
            <p:ph type="ftr" sz="quarter" idx="4"/>
          </p:nvPr>
        </p:nvSpPr>
        <p:spPr bwMode="auto">
          <a:xfrm>
            <a:off x="0" y="9720263"/>
            <a:ext cx="3076575" cy="512762"/>
          </a:xfrm>
          <a:prstGeom prst="rect">
            <a:avLst/>
          </a:prstGeom>
          <a:noFill/>
          <a:ln>
            <a:noFill/>
          </a:ln>
        </p:spPr>
        <p:txBody>
          <a:bodyPr vert="horz" wrap="square" lIns="94760" tIns="47380" rIns="94760" bIns="47380" numCol="1" anchor="b" anchorCtr="0" compatLnSpc="1">
            <a:prstTxWarp prst="textNoShape">
              <a:avLst/>
            </a:prstTxWarp>
          </a:bodyPr>
          <a:lstStyle>
            <a:lvl1pPr eaLnBrk="0" hangingPunct="0">
              <a:defRPr sz="1200">
                <a:ea typeface="新細明體" pitchFamily="18" charset="-120"/>
              </a:defRPr>
            </a:lvl1pPr>
          </a:lstStyle>
          <a:p>
            <a:pPr>
              <a:defRPr/>
            </a:pPr>
            <a:endParaRPr lang="en-US" altLang="zh-TW"/>
          </a:p>
        </p:txBody>
      </p:sp>
      <p:sp>
        <p:nvSpPr>
          <p:cNvPr id="23559" name="Rectangle 7"/>
          <p:cNvSpPr>
            <a:spLocks noGrp="1" noChangeArrowheads="1"/>
          </p:cNvSpPr>
          <p:nvPr>
            <p:ph type="sldNum" sz="quarter" idx="5"/>
          </p:nvPr>
        </p:nvSpPr>
        <p:spPr bwMode="auto">
          <a:xfrm>
            <a:off x="4021138" y="9720263"/>
            <a:ext cx="3076575" cy="512762"/>
          </a:xfrm>
          <a:prstGeom prst="rect">
            <a:avLst/>
          </a:prstGeom>
          <a:noFill/>
          <a:ln>
            <a:noFill/>
          </a:ln>
        </p:spPr>
        <p:txBody>
          <a:bodyPr vert="horz" wrap="square" lIns="94760" tIns="47380" rIns="94760" bIns="47380" numCol="1" anchor="b" anchorCtr="0" compatLnSpc="1">
            <a:prstTxWarp prst="textNoShape">
              <a:avLst/>
            </a:prstTxWarp>
          </a:bodyPr>
          <a:lstStyle>
            <a:lvl1pPr algn="r" eaLnBrk="0" hangingPunct="0">
              <a:defRPr sz="1200">
                <a:ea typeface="新細明體" panose="02020500000000000000" pitchFamily="18" charset="-120"/>
              </a:defRPr>
            </a:lvl1pPr>
          </a:lstStyle>
          <a:p>
            <a:pPr>
              <a:defRPr/>
            </a:pPr>
            <a:fld id="{A210A59A-ED31-489C-9FDB-65917C6CBD76}" type="slidenum">
              <a:rPr lang="zh-TW" altLang="en-US"/>
              <a:pPr>
                <a:defRPr/>
              </a:pPr>
              <a:t>‹#›</a:t>
            </a:fld>
            <a:endParaRPr lang="en-US" altLang="zh-TW"/>
          </a:p>
        </p:txBody>
      </p:sp>
    </p:spTree>
    <p:extLst>
      <p:ext uri="{BB962C8B-B14F-4D97-AF65-F5344CB8AC3E}">
        <p14:creationId xmlns:p14="http://schemas.microsoft.com/office/powerpoint/2010/main" val="811692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Tree>
    <p:extLst>
      <p:ext uri="{BB962C8B-B14F-4D97-AF65-F5344CB8AC3E}">
        <p14:creationId xmlns:p14="http://schemas.microsoft.com/office/powerpoint/2010/main" val="259114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圖像版面配置區 1"/>
          <p:cNvSpPr>
            <a:spLocks noGrp="1" noRot="1" noChangeAspect="1" noTextEdit="1"/>
          </p:cNvSpPr>
          <p:nvPr>
            <p:ph type="sldImg"/>
          </p:nvPr>
        </p:nvSpPr>
        <p:spPr>
          <a:ln/>
        </p:spPr>
      </p:sp>
      <p:sp>
        <p:nvSpPr>
          <p:cNvPr id="819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819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新細明體" panose="02020500000000000000" pitchFamily="18" charset="-120"/>
              </a:defRPr>
            </a:lvl1pPr>
            <a:lvl2pPr marL="769938" indent="-295275">
              <a:spcBef>
                <a:spcPct val="30000"/>
              </a:spcBef>
              <a:defRPr kumimoji="1" sz="1200">
                <a:solidFill>
                  <a:schemeClr val="tx1"/>
                </a:solidFill>
                <a:latin typeface="Calibri" panose="020F0502020204030204" pitchFamily="34" charset="0"/>
                <a:ea typeface="新細明體" panose="02020500000000000000" pitchFamily="18" charset="-120"/>
              </a:defRPr>
            </a:lvl2pPr>
            <a:lvl3pPr marL="1184275" indent="-236538">
              <a:spcBef>
                <a:spcPct val="30000"/>
              </a:spcBef>
              <a:defRPr kumimoji="1" sz="1200">
                <a:solidFill>
                  <a:schemeClr val="tx1"/>
                </a:solidFill>
                <a:latin typeface="Calibri" panose="020F0502020204030204" pitchFamily="34" charset="0"/>
                <a:ea typeface="新細明體" panose="02020500000000000000" pitchFamily="18" charset="-120"/>
              </a:defRPr>
            </a:lvl3pPr>
            <a:lvl4pPr marL="1657350" indent="-236538">
              <a:spcBef>
                <a:spcPct val="30000"/>
              </a:spcBef>
              <a:defRPr kumimoji="1" sz="1200">
                <a:solidFill>
                  <a:schemeClr val="tx1"/>
                </a:solidFill>
                <a:latin typeface="Calibri" panose="020F0502020204030204" pitchFamily="34" charset="0"/>
                <a:ea typeface="新細明體" panose="02020500000000000000" pitchFamily="18" charset="-120"/>
              </a:defRPr>
            </a:lvl4pPr>
            <a:lvl5pPr marL="2132013" indent="-236538">
              <a:spcBef>
                <a:spcPct val="30000"/>
              </a:spcBef>
              <a:defRPr kumimoji="1" sz="1200">
                <a:solidFill>
                  <a:schemeClr val="tx1"/>
                </a:solidFill>
                <a:latin typeface="Calibri" panose="020F0502020204030204" pitchFamily="34" charset="0"/>
                <a:ea typeface="新細明體" panose="02020500000000000000" pitchFamily="18" charset="-120"/>
              </a:defRPr>
            </a:lvl5pPr>
            <a:lvl6pPr marL="25892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6pPr>
            <a:lvl7pPr marL="30464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7pPr>
            <a:lvl8pPr marL="35036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8pPr>
            <a:lvl9pPr marL="39608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9pPr>
          </a:lstStyle>
          <a:p>
            <a:pPr>
              <a:spcBef>
                <a:spcPct val="0"/>
              </a:spcBef>
            </a:pPr>
            <a:fld id="{69D40F6D-584E-4BFD-9B6F-4A7C6E20E691}" type="slidenum">
              <a:rPr lang="zh-TW" altLang="en-US" smtClean="0">
                <a:latin typeface="Arial" panose="020B0604020202020204" pitchFamily="34" charset="0"/>
              </a:rPr>
              <a:pPr>
                <a:spcBef>
                  <a:spcPct val="0"/>
                </a:spcBef>
              </a:pPr>
              <a:t>2</a:t>
            </a:fld>
            <a:endParaRPr lang="en-US" altLang="zh-TW">
              <a:latin typeface="Arial" panose="020B0604020202020204" pitchFamily="34" charset="0"/>
            </a:endParaRPr>
          </a:p>
        </p:txBody>
      </p:sp>
    </p:spTree>
    <p:extLst>
      <p:ext uri="{BB962C8B-B14F-4D97-AF65-F5344CB8AC3E}">
        <p14:creationId xmlns:p14="http://schemas.microsoft.com/office/powerpoint/2010/main" val="265316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a:ln/>
        </p:spPr>
      </p:sp>
      <p:sp>
        <p:nvSpPr>
          <p:cNvPr id="1024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024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新細明體" panose="02020500000000000000" pitchFamily="18" charset="-120"/>
              </a:defRPr>
            </a:lvl1pPr>
            <a:lvl2pPr marL="769938" indent="-295275">
              <a:spcBef>
                <a:spcPct val="30000"/>
              </a:spcBef>
              <a:defRPr kumimoji="1" sz="1200">
                <a:solidFill>
                  <a:schemeClr val="tx1"/>
                </a:solidFill>
                <a:latin typeface="Calibri" panose="020F0502020204030204" pitchFamily="34" charset="0"/>
                <a:ea typeface="新細明體" panose="02020500000000000000" pitchFamily="18" charset="-120"/>
              </a:defRPr>
            </a:lvl2pPr>
            <a:lvl3pPr marL="1184275" indent="-236538">
              <a:spcBef>
                <a:spcPct val="30000"/>
              </a:spcBef>
              <a:defRPr kumimoji="1" sz="1200">
                <a:solidFill>
                  <a:schemeClr val="tx1"/>
                </a:solidFill>
                <a:latin typeface="Calibri" panose="020F0502020204030204" pitchFamily="34" charset="0"/>
                <a:ea typeface="新細明體" panose="02020500000000000000" pitchFamily="18" charset="-120"/>
              </a:defRPr>
            </a:lvl3pPr>
            <a:lvl4pPr marL="1657350" indent="-236538">
              <a:spcBef>
                <a:spcPct val="30000"/>
              </a:spcBef>
              <a:defRPr kumimoji="1" sz="1200">
                <a:solidFill>
                  <a:schemeClr val="tx1"/>
                </a:solidFill>
                <a:latin typeface="Calibri" panose="020F0502020204030204" pitchFamily="34" charset="0"/>
                <a:ea typeface="新細明體" panose="02020500000000000000" pitchFamily="18" charset="-120"/>
              </a:defRPr>
            </a:lvl4pPr>
            <a:lvl5pPr marL="2132013" indent="-236538">
              <a:spcBef>
                <a:spcPct val="30000"/>
              </a:spcBef>
              <a:defRPr kumimoji="1" sz="1200">
                <a:solidFill>
                  <a:schemeClr val="tx1"/>
                </a:solidFill>
                <a:latin typeface="Calibri" panose="020F0502020204030204" pitchFamily="34" charset="0"/>
                <a:ea typeface="新細明體" panose="02020500000000000000" pitchFamily="18" charset="-120"/>
              </a:defRPr>
            </a:lvl5pPr>
            <a:lvl6pPr marL="25892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6pPr>
            <a:lvl7pPr marL="30464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7pPr>
            <a:lvl8pPr marL="35036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8pPr>
            <a:lvl9pPr marL="39608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9pPr>
          </a:lstStyle>
          <a:p>
            <a:pPr>
              <a:spcBef>
                <a:spcPct val="0"/>
              </a:spcBef>
            </a:pPr>
            <a:fld id="{1FE6A754-9D92-4D6B-902B-998678475239}" type="slidenum">
              <a:rPr lang="zh-TW" altLang="en-US" smtClean="0">
                <a:latin typeface="Arial" panose="020B0604020202020204" pitchFamily="34" charset="0"/>
              </a:rPr>
              <a:pPr>
                <a:spcBef>
                  <a:spcPct val="0"/>
                </a:spcBef>
              </a:pPr>
              <a:t>3</a:t>
            </a:fld>
            <a:endParaRPr lang="en-US" altLang="zh-TW">
              <a:latin typeface="Arial" panose="020B0604020202020204" pitchFamily="34" charset="0"/>
            </a:endParaRPr>
          </a:p>
        </p:txBody>
      </p:sp>
    </p:spTree>
    <p:extLst>
      <p:ext uri="{BB962C8B-B14F-4D97-AF65-F5344CB8AC3E}">
        <p14:creationId xmlns:p14="http://schemas.microsoft.com/office/powerpoint/2010/main" val="367882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a:ln/>
        </p:spPr>
      </p:sp>
      <p:sp>
        <p:nvSpPr>
          <p:cNvPr id="1331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1331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新細明體" panose="02020500000000000000" pitchFamily="18" charset="-120"/>
              </a:defRPr>
            </a:lvl1pPr>
            <a:lvl2pPr marL="769938" indent="-295275">
              <a:spcBef>
                <a:spcPct val="30000"/>
              </a:spcBef>
              <a:defRPr kumimoji="1" sz="1200">
                <a:solidFill>
                  <a:schemeClr val="tx1"/>
                </a:solidFill>
                <a:latin typeface="Calibri" panose="020F0502020204030204" pitchFamily="34" charset="0"/>
                <a:ea typeface="新細明體" panose="02020500000000000000" pitchFamily="18" charset="-120"/>
              </a:defRPr>
            </a:lvl2pPr>
            <a:lvl3pPr marL="1184275" indent="-236538">
              <a:spcBef>
                <a:spcPct val="30000"/>
              </a:spcBef>
              <a:defRPr kumimoji="1" sz="1200">
                <a:solidFill>
                  <a:schemeClr val="tx1"/>
                </a:solidFill>
                <a:latin typeface="Calibri" panose="020F0502020204030204" pitchFamily="34" charset="0"/>
                <a:ea typeface="新細明體" panose="02020500000000000000" pitchFamily="18" charset="-120"/>
              </a:defRPr>
            </a:lvl3pPr>
            <a:lvl4pPr marL="1657350" indent="-236538">
              <a:spcBef>
                <a:spcPct val="30000"/>
              </a:spcBef>
              <a:defRPr kumimoji="1" sz="1200">
                <a:solidFill>
                  <a:schemeClr val="tx1"/>
                </a:solidFill>
                <a:latin typeface="Calibri" panose="020F0502020204030204" pitchFamily="34" charset="0"/>
                <a:ea typeface="新細明體" panose="02020500000000000000" pitchFamily="18" charset="-120"/>
              </a:defRPr>
            </a:lvl4pPr>
            <a:lvl5pPr marL="2132013" indent="-236538">
              <a:spcBef>
                <a:spcPct val="30000"/>
              </a:spcBef>
              <a:defRPr kumimoji="1" sz="1200">
                <a:solidFill>
                  <a:schemeClr val="tx1"/>
                </a:solidFill>
                <a:latin typeface="Calibri" panose="020F0502020204030204" pitchFamily="34" charset="0"/>
                <a:ea typeface="新細明體" panose="02020500000000000000" pitchFamily="18" charset="-120"/>
              </a:defRPr>
            </a:lvl5pPr>
            <a:lvl6pPr marL="25892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6pPr>
            <a:lvl7pPr marL="30464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7pPr>
            <a:lvl8pPr marL="35036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8pPr>
            <a:lvl9pPr marL="39608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9pPr>
          </a:lstStyle>
          <a:p>
            <a:pPr>
              <a:spcBef>
                <a:spcPct val="0"/>
              </a:spcBef>
            </a:pPr>
            <a:fld id="{8616E7D1-521C-4D31-BBFB-284977B45B28}" type="slidenum">
              <a:rPr lang="zh-TW" altLang="en-US" smtClean="0">
                <a:latin typeface="Arial" panose="020B0604020202020204" pitchFamily="34" charset="0"/>
              </a:rPr>
              <a:pPr>
                <a:spcBef>
                  <a:spcPct val="0"/>
                </a:spcBef>
              </a:pPr>
              <a:t>5</a:t>
            </a:fld>
            <a:endParaRPr lang="en-US" altLang="zh-TW">
              <a:latin typeface="Arial" panose="020B0604020202020204" pitchFamily="34" charset="0"/>
            </a:endParaRPr>
          </a:p>
        </p:txBody>
      </p:sp>
    </p:spTree>
    <p:extLst>
      <p:ext uri="{BB962C8B-B14F-4D97-AF65-F5344CB8AC3E}">
        <p14:creationId xmlns:p14="http://schemas.microsoft.com/office/powerpoint/2010/main" val="369317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2355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新細明體" panose="02020500000000000000" pitchFamily="18" charset="-120"/>
              </a:defRPr>
            </a:lvl1pPr>
            <a:lvl2pPr marL="769938" indent="-295275">
              <a:spcBef>
                <a:spcPct val="30000"/>
              </a:spcBef>
              <a:defRPr kumimoji="1" sz="1200">
                <a:solidFill>
                  <a:schemeClr val="tx1"/>
                </a:solidFill>
                <a:latin typeface="Calibri" panose="020F0502020204030204" pitchFamily="34" charset="0"/>
                <a:ea typeface="新細明體" panose="02020500000000000000" pitchFamily="18" charset="-120"/>
              </a:defRPr>
            </a:lvl2pPr>
            <a:lvl3pPr marL="1184275" indent="-236538">
              <a:spcBef>
                <a:spcPct val="30000"/>
              </a:spcBef>
              <a:defRPr kumimoji="1" sz="1200">
                <a:solidFill>
                  <a:schemeClr val="tx1"/>
                </a:solidFill>
                <a:latin typeface="Calibri" panose="020F0502020204030204" pitchFamily="34" charset="0"/>
                <a:ea typeface="新細明體" panose="02020500000000000000" pitchFamily="18" charset="-120"/>
              </a:defRPr>
            </a:lvl3pPr>
            <a:lvl4pPr marL="1657350" indent="-236538">
              <a:spcBef>
                <a:spcPct val="30000"/>
              </a:spcBef>
              <a:defRPr kumimoji="1" sz="1200">
                <a:solidFill>
                  <a:schemeClr val="tx1"/>
                </a:solidFill>
                <a:latin typeface="Calibri" panose="020F0502020204030204" pitchFamily="34" charset="0"/>
                <a:ea typeface="新細明體" panose="02020500000000000000" pitchFamily="18" charset="-120"/>
              </a:defRPr>
            </a:lvl4pPr>
            <a:lvl5pPr marL="2132013" indent="-236538">
              <a:spcBef>
                <a:spcPct val="30000"/>
              </a:spcBef>
              <a:defRPr kumimoji="1" sz="1200">
                <a:solidFill>
                  <a:schemeClr val="tx1"/>
                </a:solidFill>
                <a:latin typeface="Calibri" panose="020F0502020204030204" pitchFamily="34" charset="0"/>
                <a:ea typeface="新細明體" panose="02020500000000000000" pitchFamily="18" charset="-120"/>
              </a:defRPr>
            </a:lvl5pPr>
            <a:lvl6pPr marL="25892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6pPr>
            <a:lvl7pPr marL="30464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7pPr>
            <a:lvl8pPr marL="35036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8pPr>
            <a:lvl9pPr marL="39608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9pPr>
          </a:lstStyle>
          <a:p>
            <a:pPr>
              <a:spcBef>
                <a:spcPct val="0"/>
              </a:spcBef>
            </a:pPr>
            <a:fld id="{C0EE9C4F-5499-4927-B94D-CD6E202F18FB}" type="slidenum">
              <a:rPr lang="zh-TW" altLang="en-US" smtClean="0">
                <a:latin typeface="Arial" panose="020B0604020202020204" pitchFamily="34" charset="0"/>
              </a:rPr>
              <a:pPr>
                <a:spcBef>
                  <a:spcPct val="0"/>
                </a:spcBef>
              </a:pPr>
              <a:t>14</a:t>
            </a:fld>
            <a:endParaRPr lang="en-US" altLang="zh-TW">
              <a:latin typeface="Arial" panose="020B0604020202020204" pitchFamily="34" charset="0"/>
            </a:endParaRPr>
          </a:p>
        </p:txBody>
      </p:sp>
    </p:spTree>
    <p:extLst>
      <p:ext uri="{BB962C8B-B14F-4D97-AF65-F5344CB8AC3E}">
        <p14:creationId xmlns:p14="http://schemas.microsoft.com/office/powerpoint/2010/main" val="742658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a:ln/>
        </p:spPr>
      </p:sp>
      <p:sp>
        <p:nvSpPr>
          <p:cNvPr id="2560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560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華康儷中黑" panose="020B0509000000000000" pitchFamily="49" charset="-120"/>
              </a:defRPr>
            </a:lvl1pPr>
            <a:lvl2pPr marL="742950" indent="-285750">
              <a:defRPr kumimoji="1">
                <a:solidFill>
                  <a:schemeClr val="tx1"/>
                </a:solidFill>
                <a:latin typeface="Arial" panose="020B0604020202020204" pitchFamily="34" charset="0"/>
                <a:ea typeface="華康儷中黑" panose="020B0509000000000000" pitchFamily="49" charset="-120"/>
              </a:defRPr>
            </a:lvl2pPr>
            <a:lvl3pPr marL="1143000" indent="-228600">
              <a:defRPr kumimoji="1">
                <a:solidFill>
                  <a:schemeClr val="tx1"/>
                </a:solidFill>
                <a:latin typeface="Arial" panose="020B0604020202020204" pitchFamily="34" charset="0"/>
                <a:ea typeface="華康儷中黑" panose="020B0509000000000000" pitchFamily="49" charset="-120"/>
              </a:defRPr>
            </a:lvl3pPr>
            <a:lvl4pPr marL="1600200" indent="-228600">
              <a:defRPr kumimoji="1">
                <a:solidFill>
                  <a:schemeClr val="tx1"/>
                </a:solidFill>
                <a:latin typeface="Arial" panose="020B0604020202020204" pitchFamily="34" charset="0"/>
                <a:ea typeface="華康儷中黑" panose="020B0509000000000000" pitchFamily="49" charset="-120"/>
              </a:defRPr>
            </a:lvl4pPr>
            <a:lvl5pPr marL="2057400" indent="-228600">
              <a:defRPr kumimoji="1">
                <a:solidFill>
                  <a:schemeClr val="tx1"/>
                </a:solidFill>
                <a:latin typeface="Arial" panose="020B0604020202020204" pitchFamily="34" charset="0"/>
                <a:ea typeface="華康儷中黑" panose="020B0509000000000000" pitchFamily="49"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華康儷中黑" panose="020B0509000000000000" pitchFamily="49"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華康儷中黑" panose="020B0509000000000000" pitchFamily="49"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華康儷中黑" panose="020B0509000000000000" pitchFamily="49"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華康儷中黑" panose="020B0509000000000000" pitchFamily="49" charset="-120"/>
              </a:defRPr>
            </a:lvl9pPr>
          </a:lstStyle>
          <a:p>
            <a:fld id="{776C4B23-A625-4B4E-9839-8A26E709D5E6}" type="slidenum">
              <a:rPr lang="zh-TW" altLang="en-US" smtClean="0">
                <a:ea typeface="新細明體" panose="02020500000000000000" pitchFamily="18" charset="-120"/>
              </a:rPr>
              <a:pPr/>
              <a:t>15</a:t>
            </a:fld>
            <a:endParaRPr lang="en-US" altLang="zh-TW">
              <a:ea typeface="新細明體" panose="02020500000000000000" pitchFamily="18" charset="-120"/>
            </a:endParaRPr>
          </a:p>
        </p:txBody>
      </p:sp>
    </p:spTree>
    <p:extLst>
      <p:ext uri="{BB962C8B-B14F-4D97-AF65-F5344CB8AC3E}">
        <p14:creationId xmlns:p14="http://schemas.microsoft.com/office/powerpoint/2010/main" val="349473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a:ln/>
        </p:spPr>
      </p:sp>
      <p:sp>
        <p:nvSpPr>
          <p:cNvPr id="3277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3277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華康儷中黑" panose="020B0509000000000000" pitchFamily="49" charset="-120"/>
              </a:defRPr>
            </a:lvl1pPr>
            <a:lvl2pPr marL="769938" indent="-295275">
              <a:defRPr kumimoji="1">
                <a:solidFill>
                  <a:schemeClr val="tx1"/>
                </a:solidFill>
                <a:latin typeface="Arial" panose="020B0604020202020204" pitchFamily="34" charset="0"/>
                <a:ea typeface="華康儷中黑" panose="020B0509000000000000" pitchFamily="49" charset="-120"/>
              </a:defRPr>
            </a:lvl2pPr>
            <a:lvl3pPr marL="1184275" indent="-236538">
              <a:defRPr kumimoji="1">
                <a:solidFill>
                  <a:schemeClr val="tx1"/>
                </a:solidFill>
                <a:latin typeface="Arial" panose="020B0604020202020204" pitchFamily="34" charset="0"/>
                <a:ea typeface="華康儷中黑" panose="020B0509000000000000" pitchFamily="49" charset="-120"/>
              </a:defRPr>
            </a:lvl3pPr>
            <a:lvl4pPr marL="1657350" indent="-236538">
              <a:defRPr kumimoji="1">
                <a:solidFill>
                  <a:schemeClr val="tx1"/>
                </a:solidFill>
                <a:latin typeface="Arial" panose="020B0604020202020204" pitchFamily="34" charset="0"/>
                <a:ea typeface="華康儷中黑" panose="020B0509000000000000" pitchFamily="49" charset="-120"/>
              </a:defRPr>
            </a:lvl4pPr>
            <a:lvl5pPr marL="2132013" indent="-236538">
              <a:defRPr kumimoji="1">
                <a:solidFill>
                  <a:schemeClr val="tx1"/>
                </a:solidFill>
                <a:latin typeface="Arial" panose="020B0604020202020204" pitchFamily="34" charset="0"/>
                <a:ea typeface="華康儷中黑" panose="020B0509000000000000" pitchFamily="49" charset="-120"/>
              </a:defRPr>
            </a:lvl5pPr>
            <a:lvl6pPr marL="2589213" indent="-236538" eaLnBrk="0" fontAlgn="base" hangingPunct="0">
              <a:spcBef>
                <a:spcPct val="0"/>
              </a:spcBef>
              <a:spcAft>
                <a:spcPct val="0"/>
              </a:spcAft>
              <a:defRPr kumimoji="1">
                <a:solidFill>
                  <a:schemeClr val="tx1"/>
                </a:solidFill>
                <a:latin typeface="Arial" panose="020B0604020202020204" pitchFamily="34" charset="0"/>
                <a:ea typeface="華康儷中黑" panose="020B0509000000000000" pitchFamily="49" charset="-120"/>
              </a:defRPr>
            </a:lvl6pPr>
            <a:lvl7pPr marL="3046413" indent="-236538" eaLnBrk="0" fontAlgn="base" hangingPunct="0">
              <a:spcBef>
                <a:spcPct val="0"/>
              </a:spcBef>
              <a:spcAft>
                <a:spcPct val="0"/>
              </a:spcAft>
              <a:defRPr kumimoji="1">
                <a:solidFill>
                  <a:schemeClr val="tx1"/>
                </a:solidFill>
                <a:latin typeface="Arial" panose="020B0604020202020204" pitchFamily="34" charset="0"/>
                <a:ea typeface="華康儷中黑" panose="020B0509000000000000" pitchFamily="49" charset="-120"/>
              </a:defRPr>
            </a:lvl7pPr>
            <a:lvl8pPr marL="3503613" indent="-236538" eaLnBrk="0" fontAlgn="base" hangingPunct="0">
              <a:spcBef>
                <a:spcPct val="0"/>
              </a:spcBef>
              <a:spcAft>
                <a:spcPct val="0"/>
              </a:spcAft>
              <a:defRPr kumimoji="1">
                <a:solidFill>
                  <a:schemeClr val="tx1"/>
                </a:solidFill>
                <a:latin typeface="Arial" panose="020B0604020202020204" pitchFamily="34" charset="0"/>
                <a:ea typeface="華康儷中黑" panose="020B0509000000000000" pitchFamily="49" charset="-120"/>
              </a:defRPr>
            </a:lvl8pPr>
            <a:lvl9pPr marL="3960813" indent="-236538" eaLnBrk="0" fontAlgn="base" hangingPunct="0">
              <a:spcBef>
                <a:spcPct val="0"/>
              </a:spcBef>
              <a:spcAft>
                <a:spcPct val="0"/>
              </a:spcAft>
              <a:defRPr kumimoji="1">
                <a:solidFill>
                  <a:schemeClr val="tx1"/>
                </a:solidFill>
                <a:latin typeface="Arial" panose="020B0604020202020204" pitchFamily="34" charset="0"/>
                <a:ea typeface="華康儷中黑" panose="020B0509000000000000" pitchFamily="49" charset="-120"/>
              </a:defRPr>
            </a:lvl9pPr>
          </a:lstStyle>
          <a:p>
            <a:fld id="{3FE7CD73-9150-434C-A6E1-4E4768D1D198}" type="slidenum">
              <a:rPr lang="zh-TW" altLang="en-US" smtClean="0">
                <a:ea typeface="新細明體" panose="02020500000000000000" pitchFamily="18" charset="-120"/>
              </a:rPr>
              <a:pPr/>
              <a:t>21</a:t>
            </a:fld>
            <a:endParaRPr lang="en-US" altLang="zh-TW">
              <a:ea typeface="新細明體" panose="02020500000000000000" pitchFamily="18" charset="-120"/>
            </a:endParaRPr>
          </a:p>
        </p:txBody>
      </p:sp>
    </p:spTree>
    <p:extLst>
      <p:ext uri="{BB962C8B-B14F-4D97-AF65-F5344CB8AC3E}">
        <p14:creationId xmlns:p14="http://schemas.microsoft.com/office/powerpoint/2010/main" val="356919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a:ln/>
        </p:spPr>
      </p:sp>
      <p:sp>
        <p:nvSpPr>
          <p:cNvPr id="4301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4301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華康儷中黑" panose="020B0509000000000000" pitchFamily="49" charset="-120"/>
              </a:defRPr>
            </a:lvl1pPr>
            <a:lvl2pPr marL="742950" indent="-285750">
              <a:defRPr kumimoji="1">
                <a:solidFill>
                  <a:schemeClr val="tx1"/>
                </a:solidFill>
                <a:latin typeface="Arial" panose="020B0604020202020204" pitchFamily="34" charset="0"/>
                <a:ea typeface="華康儷中黑" panose="020B0509000000000000" pitchFamily="49" charset="-120"/>
              </a:defRPr>
            </a:lvl2pPr>
            <a:lvl3pPr marL="1143000" indent="-228600">
              <a:defRPr kumimoji="1">
                <a:solidFill>
                  <a:schemeClr val="tx1"/>
                </a:solidFill>
                <a:latin typeface="Arial" panose="020B0604020202020204" pitchFamily="34" charset="0"/>
                <a:ea typeface="華康儷中黑" panose="020B0509000000000000" pitchFamily="49" charset="-120"/>
              </a:defRPr>
            </a:lvl3pPr>
            <a:lvl4pPr marL="1600200" indent="-228600">
              <a:defRPr kumimoji="1">
                <a:solidFill>
                  <a:schemeClr val="tx1"/>
                </a:solidFill>
                <a:latin typeface="Arial" panose="020B0604020202020204" pitchFamily="34" charset="0"/>
                <a:ea typeface="華康儷中黑" panose="020B0509000000000000" pitchFamily="49" charset="-120"/>
              </a:defRPr>
            </a:lvl4pPr>
            <a:lvl5pPr marL="2057400" indent="-228600">
              <a:defRPr kumimoji="1">
                <a:solidFill>
                  <a:schemeClr val="tx1"/>
                </a:solidFill>
                <a:latin typeface="Arial" panose="020B0604020202020204" pitchFamily="34" charset="0"/>
                <a:ea typeface="華康儷中黑" panose="020B0509000000000000" pitchFamily="49"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華康儷中黑" panose="020B0509000000000000" pitchFamily="49"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華康儷中黑" panose="020B0509000000000000" pitchFamily="49"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華康儷中黑" panose="020B0509000000000000" pitchFamily="49"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華康儷中黑" panose="020B0509000000000000" pitchFamily="49" charset="-120"/>
              </a:defRPr>
            </a:lvl9pPr>
          </a:lstStyle>
          <a:p>
            <a:fld id="{D369D601-7050-49D0-AC24-6809E5DD0151}" type="slidenum">
              <a:rPr lang="zh-TW" altLang="en-US" smtClean="0">
                <a:ea typeface="新細明體" panose="02020500000000000000" pitchFamily="18" charset="-120"/>
              </a:rPr>
              <a:pPr/>
              <a:t>31</a:t>
            </a:fld>
            <a:endParaRPr lang="en-US" altLang="zh-TW">
              <a:ea typeface="新細明體" panose="02020500000000000000" pitchFamily="18" charset="-120"/>
            </a:endParaRPr>
          </a:p>
        </p:txBody>
      </p:sp>
    </p:spTree>
    <p:extLst>
      <p:ext uri="{BB962C8B-B14F-4D97-AF65-F5344CB8AC3E}">
        <p14:creationId xmlns:p14="http://schemas.microsoft.com/office/powerpoint/2010/main" val="214723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a:ln/>
        </p:spPr>
      </p:sp>
      <p:sp>
        <p:nvSpPr>
          <p:cNvPr id="5837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
        <p:nvSpPr>
          <p:cNvPr id="5837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新細明體" panose="02020500000000000000" pitchFamily="18" charset="-120"/>
              </a:defRPr>
            </a:lvl1pPr>
            <a:lvl2pPr marL="769938" indent="-295275">
              <a:spcBef>
                <a:spcPct val="30000"/>
              </a:spcBef>
              <a:defRPr kumimoji="1" sz="1200">
                <a:solidFill>
                  <a:schemeClr val="tx1"/>
                </a:solidFill>
                <a:latin typeface="Calibri" panose="020F0502020204030204" pitchFamily="34" charset="0"/>
                <a:ea typeface="新細明體" panose="02020500000000000000" pitchFamily="18" charset="-120"/>
              </a:defRPr>
            </a:lvl2pPr>
            <a:lvl3pPr marL="1184275" indent="-236538">
              <a:spcBef>
                <a:spcPct val="30000"/>
              </a:spcBef>
              <a:defRPr kumimoji="1" sz="1200">
                <a:solidFill>
                  <a:schemeClr val="tx1"/>
                </a:solidFill>
                <a:latin typeface="Calibri" panose="020F0502020204030204" pitchFamily="34" charset="0"/>
                <a:ea typeface="新細明體" panose="02020500000000000000" pitchFamily="18" charset="-120"/>
              </a:defRPr>
            </a:lvl3pPr>
            <a:lvl4pPr marL="1657350" indent="-236538">
              <a:spcBef>
                <a:spcPct val="30000"/>
              </a:spcBef>
              <a:defRPr kumimoji="1" sz="1200">
                <a:solidFill>
                  <a:schemeClr val="tx1"/>
                </a:solidFill>
                <a:latin typeface="Calibri" panose="020F0502020204030204" pitchFamily="34" charset="0"/>
                <a:ea typeface="新細明體" panose="02020500000000000000" pitchFamily="18" charset="-120"/>
              </a:defRPr>
            </a:lvl4pPr>
            <a:lvl5pPr marL="2132013" indent="-236538">
              <a:spcBef>
                <a:spcPct val="30000"/>
              </a:spcBef>
              <a:defRPr kumimoji="1" sz="1200">
                <a:solidFill>
                  <a:schemeClr val="tx1"/>
                </a:solidFill>
                <a:latin typeface="Calibri" panose="020F0502020204030204" pitchFamily="34" charset="0"/>
                <a:ea typeface="新細明體" panose="02020500000000000000" pitchFamily="18" charset="-120"/>
              </a:defRPr>
            </a:lvl5pPr>
            <a:lvl6pPr marL="25892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6pPr>
            <a:lvl7pPr marL="30464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7pPr>
            <a:lvl8pPr marL="35036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8pPr>
            <a:lvl9pPr marL="3960813" indent="-236538" eaLnBrk="0" fontAlgn="base" hangingPunct="0">
              <a:spcBef>
                <a:spcPct val="30000"/>
              </a:spcBef>
              <a:spcAft>
                <a:spcPct val="0"/>
              </a:spcAft>
              <a:defRPr kumimoji="1" sz="1200">
                <a:solidFill>
                  <a:schemeClr val="tx1"/>
                </a:solidFill>
                <a:latin typeface="Calibri" panose="020F0502020204030204" pitchFamily="34" charset="0"/>
                <a:ea typeface="新細明體" panose="02020500000000000000" pitchFamily="18" charset="-120"/>
              </a:defRPr>
            </a:lvl9pPr>
          </a:lstStyle>
          <a:p>
            <a:pPr>
              <a:spcBef>
                <a:spcPct val="0"/>
              </a:spcBef>
            </a:pPr>
            <a:fld id="{9D37EDA9-6682-46AA-A2AC-5AD0038EBF15}" type="slidenum">
              <a:rPr lang="zh-TW" altLang="en-US" smtClean="0">
                <a:latin typeface="Arial" panose="020B0604020202020204" pitchFamily="34" charset="0"/>
              </a:rPr>
              <a:pPr>
                <a:spcBef>
                  <a:spcPct val="0"/>
                </a:spcBef>
              </a:pPr>
              <a:t>46</a:t>
            </a:fld>
            <a:endParaRPr lang="en-US" altLang="zh-TW">
              <a:latin typeface="Arial" panose="020B0604020202020204" pitchFamily="34" charset="0"/>
            </a:endParaRPr>
          </a:p>
        </p:txBody>
      </p:sp>
    </p:spTree>
    <p:extLst>
      <p:ext uri="{BB962C8B-B14F-4D97-AF65-F5344CB8AC3E}">
        <p14:creationId xmlns:p14="http://schemas.microsoft.com/office/powerpoint/2010/main" val="3206487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p:nvSpPr>
        <p:spPr bwMode="auto">
          <a:xfrm flipV="1">
            <a:off x="0" y="5033963"/>
            <a:ext cx="9144000" cy="1824037"/>
          </a:xfrm>
          <a:prstGeom prst="flowChartDocument">
            <a:avLst/>
          </a:prstGeom>
          <a:solidFill>
            <a:srgbClr val="83AD28"/>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lvl1pPr eaLnBrk="0" hangingPunct="0">
              <a:defRPr kumimoji="1">
                <a:solidFill>
                  <a:schemeClr val="tx1"/>
                </a:solidFill>
                <a:latin typeface="Arial" pitchFamily="34" charset="0"/>
                <a:ea typeface="華康儷中黑" pitchFamily="49" charset="-120"/>
              </a:defRPr>
            </a:lvl1pPr>
            <a:lvl2pPr marL="742950" indent="-285750" eaLnBrk="0" hangingPunct="0">
              <a:defRPr kumimoji="1">
                <a:solidFill>
                  <a:schemeClr val="tx1"/>
                </a:solidFill>
                <a:latin typeface="Arial" pitchFamily="34" charset="0"/>
                <a:ea typeface="華康儷中黑" pitchFamily="49" charset="-120"/>
              </a:defRPr>
            </a:lvl2pPr>
            <a:lvl3pPr marL="1143000" indent="-228600" eaLnBrk="0" hangingPunct="0">
              <a:defRPr kumimoji="1">
                <a:solidFill>
                  <a:schemeClr val="tx1"/>
                </a:solidFill>
                <a:latin typeface="Arial" pitchFamily="34" charset="0"/>
                <a:ea typeface="華康儷中黑" pitchFamily="49" charset="-120"/>
              </a:defRPr>
            </a:lvl3pPr>
            <a:lvl4pPr marL="1600200" indent="-228600" eaLnBrk="0" hangingPunct="0">
              <a:defRPr kumimoji="1">
                <a:solidFill>
                  <a:schemeClr val="tx1"/>
                </a:solidFill>
                <a:latin typeface="Arial" pitchFamily="34" charset="0"/>
                <a:ea typeface="華康儷中黑" pitchFamily="49" charset="-120"/>
              </a:defRPr>
            </a:lvl4pPr>
            <a:lvl5pPr marL="2057400" indent="-228600" eaLnBrk="0" hangingPunct="0">
              <a:defRPr kumimoji="1">
                <a:solidFill>
                  <a:schemeClr val="tx1"/>
                </a:solidFill>
                <a:latin typeface="Arial" pitchFamily="34" charset="0"/>
                <a:ea typeface="華康儷中黑" pitchFamily="49" charset="-120"/>
              </a:defRPr>
            </a:lvl5pPr>
            <a:lvl6pPr marL="2514600" indent="-228600" eaLnBrk="0" fontAlgn="base" hangingPunct="0">
              <a:spcBef>
                <a:spcPct val="0"/>
              </a:spcBef>
              <a:spcAft>
                <a:spcPct val="0"/>
              </a:spcAft>
              <a:defRPr kumimoji="1">
                <a:solidFill>
                  <a:schemeClr val="tx1"/>
                </a:solidFill>
                <a:latin typeface="Arial" pitchFamily="34" charset="0"/>
                <a:ea typeface="華康儷中黑" pitchFamily="49" charset="-120"/>
              </a:defRPr>
            </a:lvl6pPr>
            <a:lvl7pPr marL="2971800" indent="-228600" eaLnBrk="0" fontAlgn="base" hangingPunct="0">
              <a:spcBef>
                <a:spcPct val="0"/>
              </a:spcBef>
              <a:spcAft>
                <a:spcPct val="0"/>
              </a:spcAft>
              <a:defRPr kumimoji="1">
                <a:solidFill>
                  <a:schemeClr val="tx1"/>
                </a:solidFill>
                <a:latin typeface="Arial" pitchFamily="34" charset="0"/>
                <a:ea typeface="華康儷中黑" pitchFamily="49" charset="-120"/>
              </a:defRPr>
            </a:lvl7pPr>
            <a:lvl8pPr marL="3429000" indent="-228600" eaLnBrk="0" fontAlgn="base" hangingPunct="0">
              <a:spcBef>
                <a:spcPct val="0"/>
              </a:spcBef>
              <a:spcAft>
                <a:spcPct val="0"/>
              </a:spcAft>
              <a:defRPr kumimoji="1">
                <a:solidFill>
                  <a:schemeClr val="tx1"/>
                </a:solidFill>
                <a:latin typeface="Arial" pitchFamily="34" charset="0"/>
                <a:ea typeface="華康儷中黑" pitchFamily="49" charset="-120"/>
              </a:defRPr>
            </a:lvl8pPr>
            <a:lvl9pPr marL="3886200" indent="-228600" eaLnBrk="0" fontAlgn="base" hangingPunct="0">
              <a:spcBef>
                <a:spcPct val="0"/>
              </a:spcBef>
              <a:spcAft>
                <a:spcPct val="0"/>
              </a:spcAft>
              <a:defRPr kumimoji="1">
                <a:solidFill>
                  <a:schemeClr val="tx1"/>
                </a:solidFill>
                <a:latin typeface="Arial" pitchFamily="34" charset="0"/>
                <a:ea typeface="華康儷中黑" pitchFamily="49" charset="-120"/>
              </a:defRPr>
            </a:lvl9pPr>
          </a:lstStyle>
          <a:p>
            <a:pPr algn="ctr" eaLnBrk="1" hangingPunct="1">
              <a:defRPr/>
            </a:pPr>
            <a:endParaRPr lang="zh-TW" altLang="en-US">
              <a:solidFill>
                <a:srgbClr val="FFFFFF"/>
              </a:solidFill>
              <a:ea typeface="新細明體" pitchFamily="18" charset="-120"/>
            </a:endParaRPr>
          </a:p>
        </p:txBody>
      </p:sp>
      <p:sp>
        <p:nvSpPr>
          <p:cNvPr id="6" name="矩形 5"/>
          <p:cNvSpPr/>
          <p:nvPr/>
        </p:nvSpPr>
        <p:spPr>
          <a:xfrm>
            <a:off x="539552" y="2420887"/>
            <a:ext cx="7992888" cy="36000"/>
          </a:xfrm>
          <a:prstGeom prst="rect">
            <a:avLst/>
          </a:prstGeom>
          <a:gradFill flip="none" rotWithShape="1">
            <a:gsLst>
              <a:gs pos="0">
                <a:srgbClr val="83AD28"/>
              </a:gs>
              <a:gs pos="50000">
                <a:srgbClr val="62801E"/>
              </a:gs>
              <a:gs pos="100000">
                <a:srgbClr val="83AD2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933825"/>
            <a:ext cx="99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13" descr="聯合會logo.jpg"/>
          <p:cNvPicPr>
            <a:picLocks noChangeAspect="1"/>
          </p:cNvPicPr>
          <p:nvPr userDrawn="1"/>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11188" y="188913"/>
            <a:ext cx="3546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9" name="Rectangle 6"/>
          <p:cNvSpPr>
            <a:spLocks noGrp="1" noChangeArrowheads="1"/>
          </p:cNvSpPr>
          <p:nvPr>
            <p:ph type="dt" sz="half" idx="10"/>
          </p:nvPr>
        </p:nvSpPr>
        <p:spPr/>
        <p:txBody>
          <a:bodyPr/>
          <a:lstStyle>
            <a:lvl1pPr>
              <a:defRPr/>
            </a:lvl1pPr>
          </a:lstStyle>
          <a:p>
            <a:pPr>
              <a:defRPr/>
            </a:pPr>
            <a:fld id="{FC288336-6AA2-4FEE-B97F-8D43E8ADED81}" type="datetime1">
              <a:rPr lang="zh-TW" altLang="en-US"/>
              <a:pPr>
                <a:defRPr/>
              </a:pPr>
              <a:t>2026/3/11</a:t>
            </a:fld>
            <a:endParaRPr lang="en-US" altLang="zh-TW"/>
          </a:p>
        </p:txBody>
      </p:sp>
      <p:sp>
        <p:nvSpPr>
          <p:cNvPr id="10" name="Rectangle 7"/>
          <p:cNvSpPr>
            <a:spLocks noGrp="1" noChangeArrowheads="1"/>
          </p:cNvSpPr>
          <p:nvPr>
            <p:ph type="ftr" sz="quarter" idx="11"/>
          </p:nvPr>
        </p:nvSpPr>
        <p:spPr/>
        <p:txBody>
          <a:bodyPr/>
          <a:lstStyle>
            <a:lvl1pPr>
              <a:defRPr/>
            </a:lvl1pPr>
          </a:lstStyle>
          <a:p>
            <a:pPr>
              <a:defRPr/>
            </a:pPr>
            <a:endParaRPr lang="en-US" altLang="zh-TW"/>
          </a:p>
        </p:txBody>
      </p:sp>
      <p:sp>
        <p:nvSpPr>
          <p:cNvPr id="11" name="Rectangle 8"/>
          <p:cNvSpPr>
            <a:spLocks noGrp="1" noChangeArrowheads="1"/>
          </p:cNvSpPr>
          <p:nvPr>
            <p:ph type="sldNum" sz="quarter" idx="12"/>
          </p:nvPr>
        </p:nvSpPr>
        <p:spPr/>
        <p:txBody>
          <a:bodyPr/>
          <a:lstStyle>
            <a:lvl1pPr>
              <a:defRPr/>
            </a:lvl1pPr>
          </a:lstStyle>
          <a:p>
            <a:pPr>
              <a:defRPr/>
            </a:pPr>
            <a:fld id="{6FF01C4E-33C2-4A67-91E8-3E10A5B4F346}" type="slidenum">
              <a:rPr lang="zh-TW" altLang="en-US"/>
              <a:pPr>
                <a:defRPr/>
              </a:pPr>
              <a:t>‹#›</a:t>
            </a:fld>
            <a:endParaRPr lang="en-US" altLang="zh-TW"/>
          </a:p>
        </p:txBody>
      </p:sp>
    </p:spTree>
    <p:extLst>
      <p:ext uri="{BB962C8B-B14F-4D97-AF65-F5344CB8AC3E}">
        <p14:creationId xmlns:p14="http://schemas.microsoft.com/office/powerpoint/2010/main" val="65594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97EB1496-BD3A-47A0-B0BD-75323AA1F850}" type="datetime1">
              <a:rPr lang="zh-TW" altLang="en-US"/>
              <a:pPr>
                <a:defRPr/>
              </a:pPr>
              <a:t>2026/3/11</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8CFAC7D-9C64-48E7-AABC-DB67CA85C889}" type="slidenum">
              <a:rPr lang="zh-TW" altLang="en-US"/>
              <a:pPr>
                <a:defRPr/>
              </a:pPr>
              <a:t>‹#›</a:t>
            </a:fld>
            <a:endParaRPr lang="en-US" altLang="zh-TW"/>
          </a:p>
        </p:txBody>
      </p:sp>
    </p:spTree>
    <p:extLst>
      <p:ext uri="{BB962C8B-B14F-4D97-AF65-F5344CB8AC3E}">
        <p14:creationId xmlns:p14="http://schemas.microsoft.com/office/powerpoint/2010/main" val="137604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F1587BAC-51C4-41AA-BB34-E996AFD60CD0}" type="datetime1">
              <a:rPr lang="zh-TW" altLang="en-US"/>
              <a:pPr>
                <a:defRPr/>
              </a:pPr>
              <a:t>2026/3/11</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D8781FC-592A-4A3C-9328-3E69E4A9D638}" type="slidenum">
              <a:rPr lang="zh-TW" altLang="en-US"/>
              <a:pPr>
                <a:defRPr/>
              </a:pPr>
              <a:t>‹#›</a:t>
            </a:fld>
            <a:endParaRPr lang="en-US" altLang="zh-TW"/>
          </a:p>
        </p:txBody>
      </p:sp>
    </p:spTree>
    <p:extLst>
      <p:ext uri="{BB962C8B-B14F-4D97-AF65-F5344CB8AC3E}">
        <p14:creationId xmlns:p14="http://schemas.microsoft.com/office/powerpoint/2010/main" val="2759246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0" y="260350"/>
            <a:ext cx="8686800" cy="58658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p:cNvSpPr>
            <a:spLocks noGrp="1" noChangeArrowheads="1"/>
          </p:cNvSpPr>
          <p:nvPr>
            <p:ph type="dt" sz="half" idx="10"/>
          </p:nvPr>
        </p:nvSpPr>
        <p:spPr>
          <a:ln/>
        </p:spPr>
        <p:txBody>
          <a:bodyPr/>
          <a:lstStyle>
            <a:lvl1pPr>
              <a:defRPr/>
            </a:lvl1pPr>
          </a:lstStyle>
          <a:p>
            <a:pPr>
              <a:defRPr/>
            </a:pPr>
            <a:fld id="{5089BC39-78E1-4B6A-A246-B6BFDF87A588}" type="datetime1">
              <a:rPr lang="zh-TW" altLang="en-US"/>
              <a:pPr>
                <a:defRPr/>
              </a:pPr>
              <a:t>2026/3/11</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A20AF61C-6097-400B-86B0-A9538F904F84}" type="slidenum">
              <a:rPr lang="zh-TW" altLang="en-US"/>
              <a:pPr>
                <a:defRPr/>
              </a:pPr>
              <a:t>‹#›</a:t>
            </a:fld>
            <a:endParaRPr lang="en-US" altLang="zh-TW"/>
          </a:p>
        </p:txBody>
      </p:sp>
    </p:spTree>
    <p:extLst>
      <p:ext uri="{BB962C8B-B14F-4D97-AF65-F5344CB8AC3E}">
        <p14:creationId xmlns:p14="http://schemas.microsoft.com/office/powerpoint/2010/main" val="4285542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0" y="260350"/>
            <a:ext cx="8229600" cy="633413"/>
          </a:xfrm>
        </p:spPr>
        <p:txBody>
          <a:bodyPr/>
          <a:lstStyle/>
          <a:p>
            <a:r>
              <a:rPr lang="zh-TW" altLang="en-US"/>
              <a:t>按一下以編輯母片標題樣式</a:t>
            </a:r>
          </a:p>
        </p:txBody>
      </p:sp>
      <p:sp>
        <p:nvSpPr>
          <p:cNvPr id="3" name="表格版面配置區 2"/>
          <p:cNvSpPr>
            <a:spLocks noGrp="1"/>
          </p:cNvSpPr>
          <p:nvPr>
            <p:ph type="tbl" idx="1"/>
          </p:nvPr>
        </p:nvSpPr>
        <p:spPr>
          <a:xfrm>
            <a:off x="457200" y="1125538"/>
            <a:ext cx="8229600" cy="5000625"/>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309CC6EA-1EB3-41DB-83F6-8782DADCA625}" type="datetime1">
              <a:rPr lang="zh-TW" altLang="en-US"/>
              <a:pPr>
                <a:defRPr/>
              </a:pPr>
              <a:t>2026/3/11</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6A18F4F-EDC9-4519-BD0B-EE8DFEBB9581}" type="slidenum">
              <a:rPr lang="zh-TW" altLang="en-US"/>
              <a:pPr>
                <a:defRPr/>
              </a:pPr>
              <a:t>‹#›</a:t>
            </a:fld>
            <a:endParaRPr lang="en-US" altLang="zh-TW"/>
          </a:p>
        </p:txBody>
      </p:sp>
    </p:spTree>
    <p:extLst>
      <p:ext uri="{BB962C8B-B14F-4D97-AF65-F5344CB8AC3E}">
        <p14:creationId xmlns:p14="http://schemas.microsoft.com/office/powerpoint/2010/main" val="2300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E47455E9-6054-41A8-94E7-8D05A30424B5}" type="datetime1">
              <a:rPr lang="zh-TW" altLang="en-US"/>
              <a:pPr>
                <a:defRPr/>
              </a:pPr>
              <a:t>2026/3/11</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3AAD0C6-B392-4041-B15E-F725E94DC9B5}" type="slidenum">
              <a:rPr lang="zh-TW" altLang="en-US"/>
              <a:pPr>
                <a:defRPr/>
              </a:pPr>
              <a:t>‹#›</a:t>
            </a:fld>
            <a:endParaRPr lang="en-US" altLang="zh-TW"/>
          </a:p>
        </p:txBody>
      </p:sp>
      <p:sp>
        <p:nvSpPr>
          <p:cNvPr id="7" name="文字方塊 6">
            <a:extLst>
              <a:ext uri="{FF2B5EF4-FFF2-40B4-BE49-F238E27FC236}">
                <a16:creationId xmlns:a16="http://schemas.microsoft.com/office/drawing/2014/main" id="{309CEAB4-A135-45ED-BE37-08BC83FA6653}"/>
              </a:ext>
            </a:extLst>
          </p:cNvPr>
          <p:cNvSpPr txBox="1"/>
          <p:nvPr userDrawn="1"/>
        </p:nvSpPr>
        <p:spPr>
          <a:xfrm>
            <a:off x="5940152" y="-4138"/>
            <a:ext cx="3275856" cy="400110"/>
          </a:xfrm>
          <a:prstGeom prst="rect">
            <a:avLst/>
          </a:prstGeom>
          <a:noFill/>
        </p:spPr>
        <p:txBody>
          <a:bodyPr wrap="square" rtlCol="0">
            <a:spAutoFit/>
          </a:bodyPr>
          <a:lstStyle/>
          <a:p>
            <a:r>
              <a:rPr lang="zh-TW" altLang="en-US" sz="2000" dirty="0">
                <a:solidFill>
                  <a:schemeClr val="bg1">
                    <a:lumMod val="75000"/>
                  </a:schemeClr>
                </a:solidFill>
                <a:latin typeface="華康行書體" panose="03000509000000000000" pitchFamily="65" charset="-120"/>
                <a:ea typeface="華康行書體" panose="03000509000000000000" pitchFamily="65" charset="-120"/>
              </a:rPr>
              <a:t>二技申請入學招生網路平台</a:t>
            </a:r>
          </a:p>
        </p:txBody>
      </p:sp>
    </p:spTree>
    <p:extLst>
      <p:ext uri="{BB962C8B-B14F-4D97-AF65-F5344CB8AC3E}">
        <p14:creationId xmlns:p14="http://schemas.microsoft.com/office/powerpoint/2010/main" val="385782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399568F8-843E-42C3-8F96-E81267A0C465}" type="datetime1">
              <a:rPr lang="zh-TW" altLang="en-US"/>
              <a:pPr>
                <a:defRPr/>
              </a:pPr>
              <a:t>2026/3/11</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4B4D483-8FC4-4836-BC90-637D57C46A05}" type="slidenum">
              <a:rPr lang="zh-TW" altLang="en-US"/>
              <a:pPr>
                <a:defRPr/>
              </a:pPr>
              <a:t>‹#›</a:t>
            </a:fld>
            <a:endParaRPr lang="en-US" altLang="zh-TW"/>
          </a:p>
        </p:txBody>
      </p:sp>
    </p:spTree>
    <p:extLst>
      <p:ext uri="{BB962C8B-B14F-4D97-AF65-F5344CB8AC3E}">
        <p14:creationId xmlns:p14="http://schemas.microsoft.com/office/powerpoint/2010/main" val="14000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fld id="{532A0FBF-1D07-4839-BDE4-1FA32F8B82CE}" type="datetime1">
              <a:rPr lang="zh-TW" altLang="en-US"/>
              <a:pPr>
                <a:defRPr/>
              </a:pPr>
              <a:t>2026/3/11</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36D61EB-4E4D-4B64-A268-67E7DE0231B0}" type="slidenum">
              <a:rPr lang="zh-TW" altLang="en-US"/>
              <a:pPr>
                <a:defRPr/>
              </a:pPr>
              <a:t>‹#›</a:t>
            </a:fld>
            <a:endParaRPr lang="en-US" altLang="zh-TW"/>
          </a:p>
        </p:txBody>
      </p:sp>
    </p:spTree>
    <p:extLst>
      <p:ext uri="{BB962C8B-B14F-4D97-AF65-F5344CB8AC3E}">
        <p14:creationId xmlns:p14="http://schemas.microsoft.com/office/powerpoint/2010/main" val="243158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fld id="{C066EB7C-399E-4ABC-8358-0A1EDCBF55B8}" type="datetime1">
              <a:rPr lang="zh-TW" altLang="en-US"/>
              <a:pPr>
                <a:defRPr/>
              </a:pPr>
              <a:t>2026/3/11</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9290D21C-9EF2-4CFB-ABFD-BACF17D282FF}" type="slidenum">
              <a:rPr lang="zh-TW" altLang="en-US"/>
              <a:pPr>
                <a:defRPr/>
              </a:pPr>
              <a:t>‹#›</a:t>
            </a:fld>
            <a:endParaRPr lang="en-US" altLang="zh-TW"/>
          </a:p>
        </p:txBody>
      </p:sp>
    </p:spTree>
    <p:extLst>
      <p:ext uri="{BB962C8B-B14F-4D97-AF65-F5344CB8AC3E}">
        <p14:creationId xmlns:p14="http://schemas.microsoft.com/office/powerpoint/2010/main" val="174779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84992676-6FF7-48FB-ABCB-FC90782C0380}" type="datetime1">
              <a:rPr lang="zh-TW" altLang="en-US"/>
              <a:pPr>
                <a:defRPr/>
              </a:pPr>
              <a:t>2026/3/11</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8E22F33-F1EE-44F5-91B1-80E4F54923AE}" type="slidenum">
              <a:rPr lang="zh-TW" altLang="en-US"/>
              <a:pPr>
                <a:defRPr/>
              </a:pPr>
              <a:t>‹#›</a:t>
            </a:fld>
            <a:endParaRPr lang="en-US" altLang="zh-TW"/>
          </a:p>
        </p:txBody>
      </p:sp>
    </p:spTree>
    <p:extLst>
      <p:ext uri="{BB962C8B-B14F-4D97-AF65-F5344CB8AC3E}">
        <p14:creationId xmlns:p14="http://schemas.microsoft.com/office/powerpoint/2010/main" val="262463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8DD3644-E6C8-4315-AC8A-D6E7CE39AAD8}" type="datetime1">
              <a:rPr lang="zh-TW" altLang="en-US"/>
              <a:pPr>
                <a:defRPr/>
              </a:pPr>
              <a:t>2026/3/11</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BC85973A-0679-4262-BED7-042EF7FB491A}" type="slidenum">
              <a:rPr lang="zh-TW" altLang="en-US"/>
              <a:pPr>
                <a:defRPr/>
              </a:pPr>
              <a:t>‹#›</a:t>
            </a:fld>
            <a:endParaRPr lang="en-US" altLang="zh-TW"/>
          </a:p>
        </p:txBody>
      </p:sp>
    </p:spTree>
    <p:extLst>
      <p:ext uri="{BB962C8B-B14F-4D97-AF65-F5344CB8AC3E}">
        <p14:creationId xmlns:p14="http://schemas.microsoft.com/office/powerpoint/2010/main" val="38870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064CA719-CAE3-495C-A726-6CEC30981800}" type="datetime1">
              <a:rPr lang="zh-TW" altLang="en-US"/>
              <a:pPr>
                <a:defRPr/>
              </a:pPr>
              <a:t>2026/3/11</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AB6303C-B448-4D39-A5CE-6C0EF017544A}" type="slidenum">
              <a:rPr lang="zh-TW" altLang="en-US"/>
              <a:pPr>
                <a:defRPr/>
              </a:pPr>
              <a:t>‹#›</a:t>
            </a:fld>
            <a:endParaRPr lang="en-US" altLang="zh-TW"/>
          </a:p>
        </p:txBody>
      </p:sp>
    </p:spTree>
    <p:extLst>
      <p:ext uri="{BB962C8B-B14F-4D97-AF65-F5344CB8AC3E}">
        <p14:creationId xmlns:p14="http://schemas.microsoft.com/office/powerpoint/2010/main" val="214270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A0F72789-BC41-4FE5-BAE7-2B620C40BC0C}" type="datetime1">
              <a:rPr lang="zh-TW" altLang="en-US"/>
              <a:pPr>
                <a:defRPr/>
              </a:pPr>
              <a:t>2026/3/11</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E574907-480C-4E76-B164-E50F547BB5C0}" type="slidenum">
              <a:rPr lang="zh-TW" altLang="en-US"/>
              <a:pPr>
                <a:defRPr/>
              </a:pPr>
              <a:t>‹#›</a:t>
            </a:fld>
            <a:endParaRPr lang="en-US" altLang="zh-TW"/>
          </a:p>
        </p:txBody>
      </p:sp>
    </p:spTree>
    <p:extLst>
      <p:ext uri="{BB962C8B-B14F-4D97-AF65-F5344CB8AC3E}">
        <p14:creationId xmlns:p14="http://schemas.microsoft.com/office/powerpoint/2010/main" val="120625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02" y="5838946"/>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0" y="260350"/>
            <a:ext cx="822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9" name="Rectangle 3"/>
          <p:cNvSpPr>
            <a:spLocks noGrp="1" noChangeArrowheads="1"/>
          </p:cNvSpPr>
          <p:nvPr>
            <p:ph type="body" idx="1"/>
          </p:nvPr>
        </p:nvSpPr>
        <p:spPr bwMode="auto">
          <a:xfrm>
            <a:off x="457200" y="1125538"/>
            <a:ext cx="8229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新細明體" charset="-120"/>
              </a:defRPr>
            </a:lvl1pPr>
          </a:lstStyle>
          <a:p>
            <a:pPr>
              <a:defRPr/>
            </a:pPr>
            <a:fld id="{8AA80CD8-0C0B-4F14-A482-BD1D8DEC5A61}" type="datetime1">
              <a:rPr lang="zh-TW" altLang="en-US"/>
              <a:pPr>
                <a:defRPr/>
              </a:pPr>
              <a:t>2026/3/11</a:t>
            </a:fld>
            <a:endParaRPr lang="en-US" altLang="zh-TW"/>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新細明體" pitchFamily="18" charset="-120"/>
              </a:defRPr>
            </a:lvl1pPr>
          </a:lstStyle>
          <a:p>
            <a:pPr>
              <a:defRPr/>
            </a:pPr>
            <a:endParaRPr lang="en-US" altLang="zh-TW"/>
          </a:p>
        </p:txBody>
      </p:sp>
      <p:sp>
        <p:nvSpPr>
          <p:cNvPr id="25606" name="Rectangle 6"/>
          <p:cNvSpPr>
            <a:spLocks noGrp="1" noChangeArrowheads="1"/>
          </p:cNvSpPr>
          <p:nvPr>
            <p:ph type="sldNum" sz="quarter" idx="4"/>
          </p:nvPr>
        </p:nvSpPr>
        <p:spPr bwMode="auto">
          <a:xfrm>
            <a:off x="6901942" y="6366624"/>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新細明體" panose="02020500000000000000" pitchFamily="18" charset="-120"/>
              </a:defRPr>
            </a:lvl1pPr>
          </a:lstStyle>
          <a:p>
            <a:pPr>
              <a:defRPr/>
            </a:pPr>
            <a:fld id="{100224AD-D04F-47CC-9522-B01B456E6E24}" type="slidenum">
              <a:rPr lang="zh-TW" altLang="en-US"/>
              <a:pPr>
                <a:defRPr/>
              </a:pPr>
              <a:t>‹#›</a:t>
            </a:fld>
            <a:endParaRPr lang="en-US" altLang="zh-TW" dirty="0"/>
          </a:p>
        </p:txBody>
      </p:sp>
      <p:sp>
        <p:nvSpPr>
          <p:cNvPr id="10" name="矩形 9"/>
          <p:cNvSpPr/>
          <p:nvPr/>
        </p:nvSpPr>
        <p:spPr>
          <a:xfrm>
            <a:off x="-8802" y="975171"/>
            <a:ext cx="7992888" cy="36000"/>
          </a:xfrm>
          <a:prstGeom prst="rect">
            <a:avLst/>
          </a:prstGeom>
          <a:gradFill flip="none" rotWithShape="1">
            <a:gsLst>
              <a:gs pos="0">
                <a:srgbClr val="83AD28"/>
              </a:gs>
              <a:gs pos="50000">
                <a:srgbClr val="62801E"/>
              </a:gs>
              <a:gs pos="100000">
                <a:srgbClr val="83AD2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
        <p:nvSpPr>
          <p:cNvPr id="11" name="文字方塊 10">
            <a:extLst>
              <a:ext uri="{FF2B5EF4-FFF2-40B4-BE49-F238E27FC236}">
                <a16:creationId xmlns:a16="http://schemas.microsoft.com/office/drawing/2014/main" id="{FAB7C887-9103-4D04-A8A5-ABAAA2C323EF}"/>
              </a:ext>
            </a:extLst>
          </p:cNvPr>
          <p:cNvSpPr txBox="1"/>
          <p:nvPr userDrawn="1"/>
        </p:nvSpPr>
        <p:spPr>
          <a:xfrm>
            <a:off x="5940152" y="-4138"/>
            <a:ext cx="3275856" cy="400110"/>
          </a:xfrm>
          <a:prstGeom prst="rect">
            <a:avLst/>
          </a:prstGeom>
          <a:noFill/>
        </p:spPr>
        <p:txBody>
          <a:bodyPr wrap="square" rtlCol="0">
            <a:spAutoFit/>
          </a:bodyPr>
          <a:lstStyle/>
          <a:p>
            <a:r>
              <a:rPr lang="zh-TW" altLang="en-US" sz="2000" dirty="0">
                <a:solidFill>
                  <a:schemeClr val="bg1">
                    <a:lumMod val="75000"/>
                  </a:schemeClr>
                </a:solidFill>
                <a:latin typeface="華康行書體" panose="03000509000000000000" pitchFamily="65" charset="-120"/>
                <a:ea typeface="華康行書體" panose="03000509000000000000" pitchFamily="65" charset="-120"/>
              </a:rPr>
              <a:t>二技申請入學招生網路平台</a:t>
            </a:r>
          </a:p>
        </p:txBody>
      </p:sp>
    </p:spTree>
  </p:cSld>
  <p:clrMap bg1="lt1" tx1="dk1" bg2="lt2" tx2="dk2" accent1="accent1" accent2="accent2" accent3="accent3" accent4="accent4" accent5="accent5" accent6="accent6" hlink="hlink" folHlink="folHlink"/>
  <p:sldLayoutIdLst>
    <p:sldLayoutId id="2147484710"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 id="2147484708" r:id="rId12"/>
    <p:sldLayoutId id="2147484709" r:id="rId13"/>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ent20.jctv.ntut.edu.tw/tapply/" TargetMode="External"/><Relationship Id="rId5" Type="http://schemas.openxmlformats.org/officeDocument/2006/relationships/hyperlink" Target="https://ent20.jctv.ntut.edu.tw/tapply" TargetMode="External"/><Relationship Id="rId4" Type="http://schemas.openxmlformats.org/officeDocument/2006/relationships/hyperlink" Target="https://www.jctv.ntut.edu.tw/"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t20.jctv.ntut.edu.tw/tapply/"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ent20.jctv.ntut.edu.tw/tappl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71F97D7-960E-4281-B4A5-8DB1F38ABC6A}" type="slidenum">
              <a:rPr lang="zh-TW" altLang="en-US" sz="1400" b="1" smtClean="0">
                <a:latin typeface="標楷體" panose="03000509000000000000" pitchFamily="65" charset="-120"/>
                <a:ea typeface="標楷體" panose="03000509000000000000" pitchFamily="65" charset="-120"/>
              </a:rPr>
              <a:pPr>
                <a:spcBef>
                  <a:spcPct val="0"/>
                </a:spcBef>
                <a:buFontTx/>
                <a:buNone/>
              </a:pPr>
              <a:t>1</a:t>
            </a:fld>
            <a:endParaRPr lang="en-US" altLang="zh-TW" sz="1400" b="1">
              <a:latin typeface="標楷體" panose="03000509000000000000" pitchFamily="65" charset="-120"/>
              <a:ea typeface="標楷體" panose="03000509000000000000" pitchFamily="65" charset="-120"/>
            </a:endParaRPr>
          </a:p>
        </p:txBody>
      </p:sp>
      <p:sp>
        <p:nvSpPr>
          <p:cNvPr id="5123" name="Rectangle 5"/>
          <p:cNvSpPr>
            <a:spLocks noGrp="1" noChangeArrowheads="1"/>
          </p:cNvSpPr>
          <p:nvPr>
            <p:ph type="ctrTitle"/>
          </p:nvPr>
        </p:nvSpPr>
        <p:spPr>
          <a:xfrm>
            <a:off x="432594" y="1196752"/>
            <a:ext cx="8064500" cy="1060450"/>
          </a:xfrm>
        </p:spPr>
        <p:txBody>
          <a:bodyPr/>
          <a:lstStyle/>
          <a:p>
            <a:pPr algn="ctr" eaLnBrk="1" hangingPunct="1"/>
            <a:r>
              <a:rPr lang="en-US" altLang="zh-TW" sz="4000" dirty="0">
                <a:solidFill>
                  <a:srgbClr val="5A761C"/>
                </a:solidFill>
                <a:latin typeface="華康超明體" panose="02020C09000000000000" pitchFamily="49" charset="-120"/>
                <a:ea typeface="華康超明體" panose="02020C09000000000000" pitchFamily="49" charset="-120"/>
                <a:cs typeface="Times New Roman" panose="02020603050405020304" pitchFamily="18" charset="0"/>
              </a:rPr>
              <a:t>115</a:t>
            </a:r>
            <a:r>
              <a:rPr lang="zh-TW" altLang="en-US" sz="4000" dirty="0">
                <a:solidFill>
                  <a:srgbClr val="5A761C"/>
                </a:solidFill>
                <a:latin typeface="華康超明體" panose="02020C09000000000000" pitchFamily="49" charset="-120"/>
                <a:ea typeface="華康超明體" panose="02020C09000000000000" pitchFamily="49" charset="-120"/>
                <a:cs typeface="Times New Roman" panose="02020603050405020304" pitchFamily="18" charset="0"/>
              </a:rPr>
              <a:t>學年度</a:t>
            </a:r>
            <a:br>
              <a:rPr lang="en-US" altLang="zh-TW" sz="4000" dirty="0">
                <a:solidFill>
                  <a:srgbClr val="5A761C"/>
                </a:solidFill>
                <a:latin typeface="華康超明體" panose="02020C09000000000000" pitchFamily="49" charset="-120"/>
                <a:ea typeface="華康超明體" panose="02020C09000000000000" pitchFamily="49" charset="-120"/>
                <a:cs typeface="Times New Roman" panose="02020603050405020304" pitchFamily="18" charset="0"/>
              </a:rPr>
            </a:br>
            <a:r>
              <a:rPr lang="zh-TW" altLang="en-US" sz="4000" dirty="0">
                <a:solidFill>
                  <a:srgbClr val="5A761C"/>
                </a:solidFill>
                <a:latin typeface="華康超明體" panose="02020C09000000000000" pitchFamily="49" charset="-120"/>
                <a:ea typeface="華康超明體" panose="02020C09000000000000" pitchFamily="49" charset="-120"/>
                <a:cs typeface="Times New Roman" panose="02020603050405020304" pitchFamily="18" charset="0"/>
              </a:rPr>
              <a:t>科技校院二年制申請入學招生</a:t>
            </a:r>
          </a:p>
        </p:txBody>
      </p:sp>
      <p:sp>
        <p:nvSpPr>
          <p:cNvPr id="3079" name="Text Box 7"/>
          <p:cNvSpPr txBox="1">
            <a:spLocks noChangeArrowheads="1"/>
          </p:cNvSpPr>
          <p:nvPr/>
        </p:nvSpPr>
        <p:spPr bwMode="auto">
          <a:xfrm>
            <a:off x="468313" y="2678113"/>
            <a:ext cx="7993063" cy="1815882"/>
          </a:xfrm>
          <a:prstGeom prst="rect">
            <a:avLst/>
          </a:prstGeom>
          <a:noFill/>
          <a:ln w="9525">
            <a:noFill/>
            <a:miter lim="800000"/>
            <a:headEnd/>
            <a:tailEnd/>
          </a:ln>
          <a:effectLst/>
        </p:spPr>
        <p:txBody>
          <a:bodyPr>
            <a:spAutoFit/>
          </a:bodyPr>
          <a:lstStyle/>
          <a:p>
            <a:pPr algn="ctr" eaLnBrk="1" hangingPunct="1">
              <a:defRPr/>
            </a:pPr>
            <a:r>
              <a:rPr lang="zh-TW" altLang="en-US" sz="5600" dirty="0">
                <a:latin typeface="華康超明體" panose="02020C09000000000000" pitchFamily="49" charset="-120"/>
                <a:ea typeface="華康超明體" panose="02020C09000000000000" pitchFamily="49" charset="-120"/>
              </a:rPr>
              <a:t>考生報名系統操作</a:t>
            </a:r>
            <a:endParaRPr lang="en-US" altLang="zh-TW" sz="5600" dirty="0">
              <a:latin typeface="華康超明體" panose="02020C09000000000000" pitchFamily="49" charset="-120"/>
              <a:ea typeface="華康超明體" panose="02020C09000000000000" pitchFamily="49" charset="-120"/>
            </a:endParaRPr>
          </a:p>
          <a:p>
            <a:pPr algn="ctr" eaLnBrk="1" hangingPunct="1">
              <a:defRPr/>
            </a:pPr>
            <a:r>
              <a:rPr lang="zh-TW" altLang="en-US" sz="5600" dirty="0">
                <a:latin typeface="華康超明體" panose="02020C09000000000000" pitchFamily="49" charset="-120"/>
                <a:ea typeface="華康超明體" panose="02020C09000000000000" pitchFamily="49" charset="-120"/>
              </a:rPr>
              <a:t>暨宣導說明會</a:t>
            </a:r>
          </a:p>
        </p:txBody>
      </p:sp>
      <p:sp>
        <p:nvSpPr>
          <p:cNvPr id="5125" name="Rectangle 6"/>
          <p:cNvSpPr>
            <a:spLocks noGrp="1" noChangeArrowheads="1"/>
          </p:cNvSpPr>
          <p:nvPr>
            <p:ph type="subTitle" idx="1"/>
          </p:nvPr>
        </p:nvSpPr>
        <p:spPr>
          <a:xfrm>
            <a:off x="1588" y="5661025"/>
            <a:ext cx="9144000" cy="431800"/>
          </a:xfrm>
        </p:spPr>
        <p:txBody>
          <a:bodyPr/>
          <a:lstStyle/>
          <a:p>
            <a:pPr eaLnBrk="1" hangingPunct="1">
              <a:spcBef>
                <a:spcPts val="1800"/>
              </a:spcBef>
            </a:pPr>
            <a:r>
              <a:rPr lang="en-US" altLang="zh-TW" sz="2800" b="1" dirty="0">
                <a:solidFill>
                  <a:schemeClr val="tx2"/>
                </a:solidFill>
                <a:latin typeface="Book Antiqua" panose="02040602050305030304" pitchFamily="18" charset="0"/>
                <a:ea typeface="華康超明體" panose="02020C09000000000000" pitchFamily="49" charset="-120"/>
                <a:cs typeface="Times New Roman" panose="02020603050405020304" pitchFamily="18" charset="0"/>
              </a:rPr>
              <a:t>115</a:t>
            </a:r>
            <a:r>
              <a:rPr lang="en-US" altLang="zh-TW" sz="2800" dirty="0">
                <a:solidFill>
                  <a:schemeClr val="tx2"/>
                </a:solidFill>
                <a:latin typeface="Book Antiqua" panose="02040602050305030304" pitchFamily="18" charset="0"/>
                <a:ea typeface="華康超明體" panose="02020C09000000000000" pitchFamily="49" charset="-120"/>
                <a:cs typeface="Times New Roman" panose="02020603050405020304" pitchFamily="18" charset="0"/>
              </a:rPr>
              <a:t> </a:t>
            </a:r>
            <a:r>
              <a:rPr lang="zh-TW" altLang="en-US" sz="2800" dirty="0">
                <a:solidFill>
                  <a:schemeClr val="tx2"/>
                </a:solidFill>
                <a:latin typeface="Book Antiqua" panose="02040602050305030304" pitchFamily="18" charset="0"/>
                <a:ea typeface="華康超明體" panose="02020C09000000000000" pitchFamily="49" charset="-120"/>
                <a:cs typeface="Times New Roman" panose="02020603050405020304" pitchFamily="18" charset="0"/>
              </a:rPr>
              <a:t>年 </a:t>
            </a:r>
            <a:r>
              <a:rPr lang="en-US" altLang="zh-TW" sz="2800" b="1" dirty="0">
                <a:solidFill>
                  <a:schemeClr val="tx2"/>
                </a:solidFill>
                <a:latin typeface="Book Antiqua" panose="02040602050305030304" pitchFamily="18" charset="0"/>
                <a:ea typeface="華康超明體" panose="02020C09000000000000" pitchFamily="49" charset="-120"/>
                <a:cs typeface="Times New Roman" panose="02020603050405020304" pitchFamily="18" charset="0"/>
              </a:rPr>
              <a:t>3</a:t>
            </a:r>
            <a:r>
              <a:rPr lang="en-US" altLang="zh-TW" sz="2800" dirty="0">
                <a:solidFill>
                  <a:schemeClr val="tx2"/>
                </a:solidFill>
                <a:latin typeface="Book Antiqua" panose="02040602050305030304" pitchFamily="18" charset="0"/>
                <a:ea typeface="華康超明體" panose="02020C09000000000000" pitchFamily="49" charset="-120"/>
                <a:cs typeface="Times New Roman" panose="02020603050405020304" pitchFamily="18" charset="0"/>
              </a:rPr>
              <a:t> </a:t>
            </a:r>
            <a:r>
              <a:rPr lang="zh-TW" altLang="en-US" sz="2800" dirty="0">
                <a:solidFill>
                  <a:schemeClr val="tx2"/>
                </a:solidFill>
                <a:latin typeface="Book Antiqua" panose="02040602050305030304" pitchFamily="18" charset="0"/>
                <a:ea typeface="華康超明體" panose="02020C09000000000000" pitchFamily="49" charset="-120"/>
                <a:cs typeface="Times New Roman" panose="02020603050405020304" pitchFamily="18" charset="0"/>
              </a:rPr>
              <a:t>月 </a:t>
            </a:r>
            <a:r>
              <a:rPr lang="en-US" altLang="zh-TW" sz="2800" b="1" dirty="0">
                <a:solidFill>
                  <a:schemeClr val="tx2"/>
                </a:solidFill>
                <a:latin typeface="Book Antiqua" panose="02040602050305030304" pitchFamily="18" charset="0"/>
                <a:ea typeface="華康超明體" panose="02020C09000000000000" pitchFamily="49" charset="-120"/>
                <a:cs typeface="Times New Roman" panose="02020603050405020304" pitchFamily="18" charset="0"/>
              </a:rPr>
              <a:t>17 </a:t>
            </a:r>
            <a:r>
              <a:rPr lang="zh-TW" altLang="en-US" sz="2800" dirty="0">
                <a:solidFill>
                  <a:schemeClr val="tx2"/>
                </a:solidFill>
                <a:latin typeface="Book Antiqua" panose="02040602050305030304" pitchFamily="18" charset="0"/>
                <a:ea typeface="華康超明體" panose="02020C09000000000000" pitchFamily="49" charset="-120"/>
                <a:cs typeface="Times New Roman" panose="02020603050405020304" pitchFamily="18" charset="0"/>
              </a:rPr>
              <a:t>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內容版面配置區 2"/>
          <p:cNvSpPr>
            <a:spLocks noGrp="1"/>
          </p:cNvSpPr>
          <p:nvPr>
            <p:ph idx="1"/>
          </p:nvPr>
        </p:nvSpPr>
        <p:spPr>
          <a:xfrm>
            <a:off x="107504" y="1095246"/>
            <a:ext cx="7628414" cy="5790138"/>
          </a:xfrm>
          <a:noFill/>
        </p:spPr>
        <p:txBody>
          <a:bodyPr/>
          <a:lstStyle/>
          <a:p>
            <a:pPr marL="0" indent="0" algn="just">
              <a:spcAft>
                <a:spcPts val="1200"/>
              </a:spcAft>
              <a:buNone/>
              <a:defRPr/>
            </a:pPr>
            <a:r>
              <a:rPr lang="en-US"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3.</a:t>
            </a:r>
            <a:r>
              <a:rPr lang="zh-TW"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繳交報名費</a:t>
            </a:r>
            <a:endParaRPr lang="en-US"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endParaRPr>
          </a:p>
          <a:p>
            <a:pPr marL="265113" indent="0" algn="just">
              <a:spcBef>
                <a:spcPts val="0"/>
              </a:spcBef>
              <a:buFontTx/>
              <a:buNone/>
              <a:defRPr/>
            </a:pPr>
            <a:r>
              <a:rPr lang="zh-TW" altLang="zh-TW" sz="2400" dirty="0">
                <a:latin typeface="華康儷中黑" panose="020B0509000000000000" pitchFamily="49" charset="-120"/>
                <a:ea typeface="華康儷中黑" panose="020B0509000000000000" pitchFamily="49" charset="-120"/>
                <a:cs typeface="Times New Roman" panose="02020603050405020304" pitchFamily="18" charset="0"/>
              </a:rPr>
              <a:t>持「考生報名系統」產生之繳款單至臺灣銀行繳款，或至各金融機構（含郵局及信用合作社）辦理跨行匯款，繳款手續費用由考生自行負擔。</a:t>
            </a:r>
          </a:p>
          <a:p>
            <a:pPr marL="2066925" indent="-1795463" algn="just">
              <a:spcBef>
                <a:spcPts val="600"/>
              </a:spcBef>
              <a:buFontTx/>
              <a:buNone/>
              <a:defRPr/>
            </a:pP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(1)</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繳款帳號：</a:t>
            </a:r>
            <a:r>
              <a:rPr lang="zh-TW" altLang="zh-TW" sz="2200" dirty="0">
                <a:solidFill>
                  <a:srgbClr val="CC0000"/>
                </a:solidFill>
                <a:latin typeface="華康儷中黑" panose="020B0509000000000000" pitchFamily="49" charset="-120"/>
                <a:ea typeface="華康儷中黑" panose="020B0509000000000000" pitchFamily="49" charset="-120"/>
                <a:cs typeface="Times New Roman" panose="02020603050405020304" pitchFamily="18" charset="0"/>
              </a:rPr>
              <a:t>依</a:t>
            </a:r>
            <a:r>
              <a:rPr lang="zh-TW" altLang="en-US" sz="2200" dirty="0">
                <a:solidFill>
                  <a:srgbClr val="CC0000"/>
                </a:solidFill>
                <a:latin typeface="華康儷中黑" panose="020B0509000000000000" pitchFamily="49" charset="-120"/>
                <a:ea typeface="華康儷中黑" panose="020B0509000000000000" pitchFamily="49" charset="-120"/>
                <a:cs typeface="Times New Roman" panose="02020603050405020304" pitchFamily="18" charset="0"/>
              </a:rPr>
              <a:t>當</a:t>
            </a:r>
            <a:r>
              <a:rPr lang="zh-TW" altLang="zh-TW" sz="2200" dirty="0">
                <a:solidFill>
                  <a:srgbClr val="CC0000"/>
                </a:solidFill>
                <a:latin typeface="華康儷中黑" panose="020B0509000000000000" pitchFamily="49" charset="-120"/>
                <a:ea typeface="華康儷中黑" panose="020B0509000000000000" pitchFamily="49" charset="-120"/>
                <a:cs typeface="Times New Roman" panose="02020603050405020304" pitchFamily="18" charset="0"/>
              </a:rPr>
              <a:t>次選擇報名各校系</a:t>
            </a:r>
            <a:r>
              <a:rPr lang="en-US" altLang="zh-TW" sz="2200" dirty="0">
                <a:solidFill>
                  <a:srgbClr val="CC0000"/>
                </a:solidFill>
                <a:latin typeface="華康儷中黑" panose="020B0509000000000000" pitchFamily="49" charset="-120"/>
                <a:ea typeface="華康儷中黑" panose="020B0509000000000000" pitchFamily="49" charset="-120"/>
                <a:cs typeface="Times New Roman" panose="02020603050405020304" pitchFamily="18" charset="0"/>
              </a:rPr>
              <a:t>(</a:t>
            </a:r>
            <a:r>
              <a:rPr lang="zh-TW" altLang="zh-TW" sz="2200" dirty="0">
                <a:solidFill>
                  <a:srgbClr val="CC0000"/>
                </a:solidFill>
                <a:latin typeface="華康儷中黑" panose="020B0509000000000000" pitchFamily="49" charset="-120"/>
                <a:ea typeface="華康儷中黑" panose="020B0509000000000000" pitchFamily="49" charset="-120"/>
                <a:cs typeface="Times New Roman" panose="02020603050405020304" pitchFamily="18" charset="0"/>
              </a:rPr>
              <a:t>組</a:t>
            </a:r>
            <a:r>
              <a:rPr lang="en-US" altLang="zh-TW" sz="2200" dirty="0">
                <a:solidFill>
                  <a:srgbClr val="CC0000"/>
                </a:solidFill>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dirty="0">
                <a:solidFill>
                  <a:srgbClr val="CC0000"/>
                </a:solidFill>
                <a:latin typeface="華康儷中黑" panose="020B0509000000000000" pitchFamily="49" charset="-120"/>
                <a:ea typeface="華康儷中黑" panose="020B0509000000000000" pitchFamily="49" charset="-120"/>
                <a:cs typeface="Times New Roman" panose="02020603050405020304" pitchFamily="18" charset="0"/>
              </a:rPr>
              <a:t>、</a:t>
            </a:r>
            <a:r>
              <a:rPr lang="zh-TW" altLang="zh-TW" sz="2200" dirty="0">
                <a:solidFill>
                  <a:srgbClr val="CC0000"/>
                </a:solidFill>
                <a:latin typeface="華康儷中黑" panose="020B0509000000000000" pitchFamily="49" charset="-120"/>
                <a:ea typeface="華康儷中黑" panose="020B0509000000000000" pitchFamily="49" charset="-120"/>
                <a:cs typeface="Times New Roman" panose="02020603050405020304" pitchFamily="18" charset="0"/>
              </a:rPr>
              <a:t>學程</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，由系統自動產生，並於</a:t>
            </a:r>
            <a:r>
              <a:rPr lang="zh-TW" altLang="zh-TW" sz="2200" dirty="0">
                <a:solidFill>
                  <a:srgbClr val="CC0000"/>
                </a:solidFill>
                <a:latin typeface="華康儷中黑" panose="020B0509000000000000" pitchFamily="49" charset="-120"/>
                <a:ea typeface="華康儷中黑" panose="020B0509000000000000" pitchFamily="49" charset="-120"/>
                <a:cs typeface="Times New Roman" panose="02020603050405020304" pitchFamily="18" charset="0"/>
              </a:rPr>
              <a:t>確定送出</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報名資料後，即可</a:t>
            </a:r>
            <a:r>
              <a:rPr lang="zh-TW" altLang="zh-TW" sz="2200" dirty="0">
                <a:solidFill>
                  <a:srgbClr val="CC0000"/>
                </a:solidFill>
                <a:latin typeface="華康儷中黑" panose="020B0509000000000000" pitchFamily="49" charset="-120"/>
                <a:ea typeface="華康儷中黑" panose="020B0509000000000000" pitchFamily="49" charset="-120"/>
                <a:cs typeface="Times New Roman" panose="02020603050405020304" pitchFamily="18" charset="0"/>
              </a:rPr>
              <a:t>列印繳費單</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a:t>
            </a:r>
            <a:endPar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endParaRPr>
          </a:p>
          <a:p>
            <a:pPr marL="2066925" indent="-1795463" algn="just">
              <a:spcBef>
                <a:spcPts val="600"/>
              </a:spcBef>
              <a:buNone/>
              <a:defRPr/>
            </a:pP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(2)</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繳費金額：報名當次所選</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報</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各校</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系</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組</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、學程</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應繳報名費之總額</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a:t>
            </a:r>
            <a:endPar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endParaRPr>
          </a:p>
          <a:p>
            <a:pPr marL="2066925" indent="-1795463" algn="just">
              <a:spcBef>
                <a:spcPts val="600"/>
              </a:spcBef>
              <a:buNone/>
              <a:defRPr/>
            </a:pP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(3)</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繳費期限</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以報名當次所報各校</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系</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組</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、學程</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報名期限</a:t>
            </a:r>
            <a:r>
              <a:rPr lang="zh-TW" altLang="zh-TW" sz="2200" dirty="0">
                <a:solidFill>
                  <a:srgbClr val="CC0000"/>
                </a:solidFill>
                <a:latin typeface="華康儷中黑" panose="020B0509000000000000" pitchFamily="49" charset="-120"/>
                <a:ea typeface="華康儷中黑" panose="020B0509000000000000" pitchFamily="49" charset="-120"/>
                <a:cs typeface="Times New Roman" panose="02020603050405020304" pitchFamily="18" charset="0"/>
              </a:rPr>
              <a:t>最先截止者為繳費期限</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a:t>
            </a:r>
            <a:endPar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endParaRPr>
          </a:p>
          <a:p>
            <a:pPr marL="628650" indent="-357188" algn="just">
              <a:spcBef>
                <a:spcPts val="600"/>
              </a:spcBef>
              <a:buNone/>
              <a:defRPr/>
            </a:pP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(4)</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當次選</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報</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之校</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系</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組</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、學程</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，因逾期繳費致該次報名失效時，該次選</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報</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未逾報名</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截</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止日之各校</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系</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組</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、學程</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，皆仍可再次選</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報</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a:t>
            </a:r>
          </a:p>
        </p:txBody>
      </p:sp>
      <p:sp>
        <p:nvSpPr>
          <p:cNvPr id="1843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E6DBF9E-CE18-4AC7-B88B-2D0A9795EEB2}" type="slidenum">
              <a:rPr lang="zh-TW" altLang="en-US" sz="1400" smtClean="0"/>
              <a:pPr>
                <a:spcBef>
                  <a:spcPct val="0"/>
                </a:spcBef>
                <a:buFontTx/>
                <a:buNone/>
              </a:pPr>
              <a:t>10</a:t>
            </a:fld>
            <a:endParaRPr lang="en-US" altLang="zh-TW" sz="1400"/>
          </a:p>
        </p:txBody>
      </p:sp>
      <p:sp>
        <p:nvSpPr>
          <p:cNvPr id="18436" name="標題 1"/>
          <p:cNvSpPr>
            <a:spLocks noGrp="1"/>
          </p:cNvSpPr>
          <p:nvPr>
            <p:ph type="title"/>
          </p:nvPr>
        </p:nvSpPr>
        <p:spPr>
          <a:xfrm>
            <a:off x="179388" y="260350"/>
            <a:ext cx="8229600" cy="633413"/>
          </a:xfrm>
        </p:spPr>
        <p:txBody>
          <a:bodyPr/>
          <a:lstStyle/>
          <a:p>
            <a:r>
              <a:rPr lang="zh-TW" altLang="en-US" sz="3600" kern="1200" dirty="0">
                <a:latin typeface="華康超明體" panose="02020C09000000000000" pitchFamily="49" charset="-120"/>
                <a:ea typeface="華康超明體" panose="02020C09000000000000" pitchFamily="49" charset="-120"/>
                <a:cs typeface="+mn-cs"/>
              </a:rPr>
              <a:t>四、</a:t>
            </a:r>
            <a:r>
              <a:rPr lang="zh-TW" altLang="zh-TW" sz="3600" kern="1200" dirty="0">
                <a:latin typeface="華康超明體" panose="02020C09000000000000" pitchFamily="49" charset="-120"/>
                <a:ea typeface="華康超明體" panose="02020C09000000000000" pitchFamily="49" charset="-120"/>
                <a:cs typeface="+mn-cs"/>
              </a:rPr>
              <a:t>報名程序</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(5/8)</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語音泡泡: 圓角矩形 4">
            <a:extLst>
              <a:ext uri="{FF2B5EF4-FFF2-40B4-BE49-F238E27FC236}">
                <a16:creationId xmlns:a16="http://schemas.microsoft.com/office/drawing/2014/main" id="{BC81A7A0-7C0D-4988-9E4F-381AFABE0721}"/>
              </a:ext>
            </a:extLst>
          </p:cNvPr>
          <p:cNvSpPr/>
          <p:nvPr/>
        </p:nvSpPr>
        <p:spPr>
          <a:xfrm>
            <a:off x="7740352" y="1947318"/>
            <a:ext cx="1299624" cy="1944215"/>
          </a:xfrm>
          <a:prstGeom prst="wedgeRoundRectCallout">
            <a:avLst>
              <a:gd name="adj1" fmla="val -80842"/>
              <a:gd name="adj2" fmla="val -1996"/>
              <a:gd name="adj3" fmla="val 16667"/>
            </a:avLst>
          </a:prstGeom>
          <a:solidFill>
            <a:srgbClr val="FF0000"/>
          </a:solidFill>
          <a:ln w="57150">
            <a:solidFill>
              <a:srgbClr val="FFCCFF"/>
            </a:solidFill>
          </a:ln>
          <a:effectLst>
            <a:glow rad="101600">
              <a:srgbClr val="FFCCFF">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just"/>
            <a:r>
              <a:rPr lang="zh-TW" altLang="en-US" sz="2400" b="1" spc="-300" dirty="0">
                <a:solidFill>
                  <a:schemeClr val="bg1"/>
                </a:solidFill>
                <a:latin typeface="華康正顏楷體W5(P)" panose="03000500000000000000" pitchFamily="66" charset="-120"/>
                <a:ea typeface="華康正顏楷體W5(P)" panose="03000500000000000000" pitchFamily="66" charset="-120"/>
              </a:rPr>
              <a:t>請勿持</a:t>
            </a:r>
            <a:r>
              <a:rPr lang="zh-TW" altLang="en-US" sz="2400" b="1" u="sng" spc="-300" dirty="0">
                <a:solidFill>
                  <a:schemeClr val="bg1"/>
                </a:solidFill>
                <a:latin typeface="華康正顏楷體W5(P)" panose="03000500000000000000" pitchFamily="66" charset="-120"/>
                <a:ea typeface="華康正顏楷體W5(P)" panose="03000500000000000000" pitchFamily="66" charset="-120"/>
              </a:rPr>
              <a:t>已取消報名</a:t>
            </a:r>
            <a:r>
              <a:rPr lang="zh-TW" altLang="en-US" sz="2400" b="1" spc="-300" dirty="0">
                <a:solidFill>
                  <a:schemeClr val="bg1"/>
                </a:solidFill>
                <a:latin typeface="華康正顏楷體W5(P)" panose="03000500000000000000" pitchFamily="66" charset="-120"/>
                <a:ea typeface="華康正顏楷體W5(P)" panose="03000500000000000000" pitchFamily="66" charset="-120"/>
              </a:rPr>
              <a:t>之繳費單進行繳費</a:t>
            </a:r>
            <a:endParaRPr lang="en-US" altLang="zh-TW" sz="2400" b="1" spc="-300" dirty="0">
              <a:solidFill>
                <a:schemeClr val="bg1"/>
              </a:solidFill>
              <a:latin typeface="華康正顏楷體W5(P)" panose="03000500000000000000" pitchFamily="66" charset="-120"/>
              <a:ea typeface="華康正顏楷體W5(P)" panose="03000500000000000000" pitchFamily="66"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內容版面配置區 2"/>
          <p:cNvSpPr>
            <a:spLocks noGrp="1"/>
          </p:cNvSpPr>
          <p:nvPr>
            <p:ph idx="1"/>
          </p:nvPr>
        </p:nvSpPr>
        <p:spPr>
          <a:xfrm>
            <a:off x="117239" y="1220404"/>
            <a:ext cx="8140936" cy="5160924"/>
          </a:xfrm>
          <a:noFill/>
        </p:spPr>
        <p:txBody>
          <a:bodyPr lIns="180000" rIns="180000"/>
          <a:lstStyle/>
          <a:p>
            <a:pPr marL="806450" indent="-444500" algn="just">
              <a:spcBef>
                <a:spcPts val="0"/>
              </a:spcBef>
              <a:buFontTx/>
              <a:buNone/>
            </a:pP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(5)</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繳費狀態查詢：繳費完成約</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2</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小時後，考生可至</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考生報名</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系統查詢是否已繳費成功。</a:t>
            </a:r>
          </a:p>
          <a:p>
            <a:pPr marL="806450" indent="-444500" algn="just">
              <a:spcBef>
                <a:spcPts val="1200"/>
              </a:spcBef>
              <a:buFontTx/>
              <a:buNone/>
            </a:pP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(6)</a:t>
            </a:r>
            <a:r>
              <a:rPr lang="zh-TW" altLang="en-US" sz="2200"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繳費收據、交易明細表</a:t>
            </a:r>
            <a:r>
              <a:rPr lang="zh-TW" altLang="zh-TW" sz="2200"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請</a:t>
            </a:r>
            <a:r>
              <a:rPr lang="zh-TW" altLang="en-US" sz="2200"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自行</a:t>
            </a:r>
            <a:r>
              <a:rPr lang="zh-TW" altLang="zh-TW" sz="2200"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留存備查</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，不須寄回</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本</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會或</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報名</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學校。</a:t>
            </a:r>
            <a:endPar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endParaRPr>
          </a:p>
          <a:p>
            <a:pPr marL="806450" indent="-444500" algn="just">
              <a:spcBef>
                <a:spcPts val="1200"/>
              </a:spcBef>
              <a:buFontTx/>
              <a:buNone/>
            </a:pP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(7)</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繳費提醒：郵局匯款：截止日</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15:30</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前</a:t>
            </a:r>
            <a:endPar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endParaRPr>
          </a:p>
          <a:p>
            <a:pPr marL="2520950" lvl="4" indent="-368300" algn="just">
              <a:spcBef>
                <a:spcPts val="600"/>
              </a:spcBef>
              <a:buNone/>
            </a:pP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金融機構繳款：截止日</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15:30</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前</a:t>
            </a:r>
            <a:endPar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endParaRPr>
          </a:p>
          <a:p>
            <a:pPr marL="2520950" lvl="4" indent="-368300" algn="just">
              <a:spcBef>
                <a:spcPts val="600"/>
              </a:spcBef>
              <a:buNone/>
            </a:pP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ATM / </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網路</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ATM</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：截止日</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24:00</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前</a:t>
            </a:r>
            <a:endPar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endParaRPr>
          </a:p>
          <a:p>
            <a:pPr marL="806450" indent="-444500" algn="just">
              <a:spcBef>
                <a:spcPts val="1200"/>
              </a:spcBef>
              <a:buFontTx/>
              <a:buNone/>
            </a:pP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(8)</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繳費截止日前一日，本會系統會發</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E-mail</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提醒考生。</a:t>
            </a:r>
            <a:endPar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endParaRPr>
          </a:p>
          <a:p>
            <a:pPr marL="806450" indent="-444500" algn="just">
              <a:spcBef>
                <a:spcPts val="1200"/>
              </a:spcBef>
              <a:buFontTx/>
              <a:buNone/>
            </a:pPr>
            <a:r>
              <a:rPr lang="en-US" altLang="zh-TW" sz="2400" dirty="0">
                <a:solidFill>
                  <a:srgbClr val="FF0000"/>
                </a:solidFill>
                <a:highlight>
                  <a:srgbClr val="FFFF00"/>
                </a:highlight>
                <a:latin typeface="華康儷中黑" panose="020B0509000000000000" pitchFamily="49" charset="-120"/>
                <a:ea typeface="華康儷中黑" panose="020B0509000000000000" pitchFamily="49" charset="-120"/>
                <a:cs typeface="Times New Roman" panose="02020603050405020304" pitchFamily="18" charset="0"/>
              </a:rPr>
              <a:t>(9)</a:t>
            </a:r>
            <a:r>
              <a:rPr lang="zh-TW" altLang="en-US" sz="2400" dirty="0">
                <a:solidFill>
                  <a:srgbClr val="FF0000"/>
                </a:solidFill>
                <a:effectLst>
                  <a:outerShdw blurRad="38100" dist="38100" dir="2700000" algn="tl">
                    <a:srgbClr val="000000">
                      <a:alpha val="43137"/>
                    </a:srgbClr>
                  </a:outerShdw>
                </a:effectLst>
                <a:highlight>
                  <a:srgbClr val="FFFF00"/>
                </a:highlight>
                <a:latin typeface="華康儷中黑" panose="020B0509000000000000" pitchFamily="49" charset="-120"/>
                <a:ea typeface="華康儷中黑" panose="020B0509000000000000" pitchFamily="49" charset="-120"/>
                <a:cs typeface="Times New Roman" panose="02020603050405020304" pitchFamily="18" charset="0"/>
              </a:rPr>
              <a:t>本會不受理考生因報名資格不符或其他個人因素，欲取消報名申請退費，請考生報名前務必詳閱各校招生簡章招生規定。</a:t>
            </a:r>
            <a:endParaRPr lang="en-US" altLang="zh-TW" sz="2400" dirty="0">
              <a:solidFill>
                <a:srgbClr val="FF0000"/>
              </a:solidFill>
              <a:effectLst>
                <a:outerShdw blurRad="38100" dist="38100" dir="2700000" algn="tl">
                  <a:srgbClr val="000000">
                    <a:alpha val="43137"/>
                  </a:srgbClr>
                </a:outerShdw>
              </a:effectLst>
              <a:highlight>
                <a:srgbClr val="FFFF00"/>
              </a:highlight>
              <a:latin typeface="華康儷中黑" panose="020B0509000000000000" pitchFamily="49" charset="-120"/>
              <a:ea typeface="華康儷中黑" panose="020B0509000000000000" pitchFamily="49" charset="-120"/>
              <a:cs typeface="Times New Roman" panose="02020603050405020304" pitchFamily="18" charset="0"/>
            </a:endParaRPr>
          </a:p>
        </p:txBody>
      </p:sp>
      <p:sp>
        <p:nvSpPr>
          <p:cNvPr id="1945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DAB259B-AE21-442F-B011-B38540626927}" type="slidenum">
              <a:rPr lang="zh-TW" altLang="en-US" sz="1400" smtClean="0"/>
              <a:pPr>
                <a:spcBef>
                  <a:spcPct val="0"/>
                </a:spcBef>
                <a:buFontTx/>
                <a:buNone/>
              </a:pPr>
              <a:t>11</a:t>
            </a:fld>
            <a:endParaRPr lang="en-US" altLang="zh-TW" sz="1400"/>
          </a:p>
        </p:txBody>
      </p:sp>
      <p:sp>
        <p:nvSpPr>
          <p:cNvPr id="19460" name="標題 1"/>
          <p:cNvSpPr>
            <a:spLocks noGrp="1"/>
          </p:cNvSpPr>
          <p:nvPr>
            <p:ph type="title"/>
          </p:nvPr>
        </p:nvSpPr>
        <p:spPr>
          <a:xfrm>
            <a:off x="250825" y="285750"/>
            <a:ext cx="8229600" cy="633413"/>
          </a:xfrm>
        </p:spPr>
        <p:txBody>
          <a:bodyPr/>
          <a:lstStyle/>
          <a:p>
            <a:r>
              <a:rPr lang="zh-TW" altLang="en-US" sz="3600" kern="1200" dirty="0">
                <a:latin typeface="華康超明體" panose="02020C09000000000000" pitchFamily="49" charset="-120"/>
                <a:ea typeface="華康超明體" panose="02020C09000000000000" pitchFamily="49" charset="-120"/>
                <a:cs typeface="+mn-cs"/>
              </a:rPr>
              <a:t>四、</a:t>
            </a:r>
            <a:r>
              <a:rPr lang="zh-TW" altLang="zh-TW" sz="3600" kern="1200" dirty="0">
                <a:latin typeface="華康超明體" panose="02020C09000000000000" pitchFamily="49" charset="-120"/>
                <a:ea typeface="華康超明體" panose="02020C09000000000000" pitchFamily="49" charset="-120"/>
                <a:cs typeface="+mn-cs"/>
              </a:rPr>
              <a:t>報名程序</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(6/8)</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語音泡泡: 圓角矩形 1">
            <a:extLst>
              <a:ext uri="{FF2B5EF4-FFF2-40B4-BE49-F238E27FC236}">
                <a16:creationId xmlns:a16="http://schemas.microsoft.com/office/drawing/2014/main" id="{3BA46A35-A4CA-4865-BCE3-D8B1629651BD}"/>
              </a:ext>
            </a:extLst>
          </p:cNvPr>
          <p:cNvSpPr/>
          <p:nvPr/>
        </p:nvSpPr>
        <p:spPr>
          <a:xfrm>
            <a:off x="6516216" y="2636912"/>
            <a:ext cx="2235207" cy="1284720"/>
          </a:xfrm>
          <a:prstGeom prst="wedgeRoundRectCallout">
            <a:avLst>
              <a:gd name="adj1" fmla="val -85767"/>
              <a:gd name="adj2" fmla="val -14494"/>
              <a:gd name="adj3" fmla="val 16667"/>
            </a:avLst>
          </a:prstGeom>
          <a:solidFill>
            <a:srgbClr val="FF0000"/>
          </a:solidFill>
          <a:ln w="57150">
            <a:solidFill>
              <a:srgbClr val="FFCCFF"/>
            </a:solidFill>
          </a:ln>
          <a:effectLst>
            <a:glow rad="101600">
              <a:srgbClr val="FFCCFF">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just"/>
            <a:r>
              <a:rPr lang="zh-TW" altLang="en-US" sz="2400" b="1" spc="-150" dirty="0">
                <a:solidFill>
                  <a:schemeClr val="bg1"/>
                </a:solidFill>
                <a:latin typeface="華康正顏楷體W5(P)" panose="03000500000000000000" pitchFamily="66" charset="-120"/>
                <a:ea typeface="華康正顏楷體W5(P)" panose="03000500000000000000" pitchFamily="66" charset="-120"/>
              </a:rPr>
              <a:t>超過</a:t>
            </a:r>
            <a:r>
              <a:rPr lang="en-US" altLang="zh-TW" sz="2400" b="1" spc="-150" dirty="0">
                <a:solidFill>
                  <a:schemeClr val="bg1"/>
                </a:solidFill>
                <a:latin typeface="華康正顏楷體W5(P)" panose="03000500000000000000" pitchFamily="66" charset="-120"/>
                <a:ea typeface="華康正顏楷體W5(P)" panose="03000500000000000000" pitchFamily="66" charset="-120"/>
              </a:rPr>
              <a:t>15:30</a:t>
            </a:r>
            <a:r>
              <a:rPr lang="zh-TW" altLang="en-US" sz="2400" b="1" spc="-150" dirty="0">
                <a:solidFill>
                  <a:schemeClr val="bg1"/>
                </a:solidFill>
                <a:latin typeface="華康正顏楷體W5(P)" panose="03000500000000000000" pitchFamily="66" charset="-120"/>
                <a:ea typeface="華康正顏楷體W5(P)" panose="03000500000000000000" pitchFamily="66" charset="-120"/>
              </a:rPr>
              <a:t>將為隔日入帳，即為繳費失敗！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內容版面配置區 2"/>
          <p:cNvSpPr>
            <a:spLocks noGrp="1"/>
          </p:cNvSpPr>
          <p:nvPr>
            <p:ph idx="1"/>
          </p:nvPr>
        </p:nvSpPr>
        <p:spPr>
          <a:xfrm>
            <a:off x="194860" y="1124744"/>
            <a:ext cx="8625612" cy="4824536"/>
          </a:xfrm>
          <a:noFill/>
        </p:spPr>
        <p:txBody>
          <a:bodyPr/>
          <a:lstStyle/>
          <a:p>
            <a:pPr marL="0" indent="0" algn="just">
              <a:spcAft>
                <a:spcPts val="1200"/>
              </a:spcAft>
              <a:buNone/>
              <a:defRPr/>
            </a:pPr>
            <a:r>
              <a:rPr lang="en-US"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4.</a:t>
            </a:r>
            <a:r>
              <a:rPr lang="zh-TW"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列印並繳寄</a:t>
            </a:r>
            <a:r>
              <a:rPr lang="en-US"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a:t>
            </a:r>
            <a:r>
              <a:rPr lang="zh-TW" altLang="en-US"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上傳</a:t>
            </a:r>
            <a:r>
              <a:rPr lang="en-US"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a:t>
            </a:r>
            <a:r>
              <a:rPr lang="zh-TW"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報名資料</a:t>
            </a:r>
            <a:endParaRPr lang="en-US"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endParaRPr>
          </a:p>
          <a:p>
            <a:pPr marL="361950" indent="0" algn="just">
              <a:spcAft>
                <a:spcPts val="600"/>
              </a:spcAft>
              <a:buNone/>
              <a:defRPr/>
            </a:pPr>
            <a:r>
              <a:rPr lang="zh-TW" altLang="zh-TW" sz="2400" dirty="0">
                <a:latin typeface="華康儷中黑" panose="020B0509000000000000" pitchFamily="49" charset="-120"/>
                <a:ea typeface="華康儷中黑" panose="020B0509000000000000" pitchFamily="49" charset="-120"/>
                <a:cs typeface="Times New Roman" panose="02020603050405020304" pitchFamily="18" charset="0"/>
              </a:rPr>
              <a:t>繳費完成後，始得至「考生報名系統」列印並繳寄相關報名資料：</a:t>
            </a:r>
            <a:endPar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endParaRPr>
          </a:p>
          <a:p>
            <a:pPr marL="2238375" indent="-1876425" algn="just">
              <a:spcAft>
                <a:spcPts val="600"/>
              </a:spcAft>
              <a:buNone/>
              <a:tabLst>
                <a:tab pos="2870200" algn="l"/>
              </a:tabLst>
              <a:defRPr/>
            </a:pPr>
            <a:r>
              <a:rPr lang="en-US"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(1)</a:t>
            </a:r>
            <a:r>
              <a:rPr lang="zh-TW"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報名資料袋：將系統產生的</a:t>
            </a:r>
            <a:r>
              <a:rPr lang="zh-TW" altLang="zh-TW" sz="2000" spc="-150"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spc="-150"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報名</a:t>
            </a:r>
            <a:r>
              <a:rPr lang="zh-TW" altLang="zh-TW" sz="2200" spc="-150"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專用信封封面</a:t>
            </a:r>
            <a:r>
              <a:rPr lang="zh-TW" altLang="zh-TW" sz="2000" spc="-150"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a:t>
            </a:r>
            <a:r>
              <a:rPr lang="zh-TW"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黏貼於</a:t>
            </a:r>
            <a:r>
              <a:rPr lang="en-US"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B4</a:t>
            </a:r>
            <a:r>
              <a:rPr lang="zh-TW"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信封上</a:t>
            </a:r>
            <a:r>
              <a:rPr lang="zh-TW" altLang="en-US" sz="2200" spc="-150" dirty="0">
                <a:latin typeface="華康儷中黑" panose="020B0509000000000000" pitchFamily="49" charset="-120"/>
                <a:ea typeface="華康儷中黑" panose="020B0509000000000000" pitchFamily="49" charset="-120"/>
                <a:cs typeface="Times New Roman" panose="02020603050405020304" pitchFamily="18" charset="0"/>
              </a:rPr>
              <a:t>。</a:t>
            </a:r>
            <a:endParaRPr lang="en-US" altLang="zh-TW" sz="2200" spc="-150" dirty="0">
              <a:latin typeface="華康儷中黑" panose="020B0509000000000000" pitchFamily="49" charset="-120"/>
              <a:ea typeface="華康儷中黑" panose="020B0509000000000000" pitchFamily="49" charset="-120"/>
              <a:cs typeface="Times New Roman" panose="02020603050405020304" pitchFamily="18" charset="0"/>
            </a:endParaRPr>
          </a:p>
          <a:p>
            <a:pPr marL="2238375" indent="0" algn="just">
              <a:spcBef>
                <a:spcPts val="0"/>
              </a:spcBef>
              <a:spcAft>
                <a:spcPts val="600"/>
              </a:spcAft>
              <a:buNone/>
              <a:tabLst>
                <a:tab pos="2870200" algn="l"/>
              </a:tabLst>
              <a:defRPr/>
            </a:pPr>
            <a:r>
              <a:rPr lang="zh-TW"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每</a:t>
            </a:r>
            <a:r>
              <a:rPr lang="en-US"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 1 </a:t>
            </a:r>
            <a:r>
              <a:rPr lang="zh-TW"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報名之校</a:t>
            </a:r>
            <a:r>
              <a:rPr lang="zh-TW" altLang="en-US" sz="2200" spc="-150" dirty="0">
                <a:latin typeface="華康儷中黑" panose="020B0509000000000000" pitchFamily="49" charset="-120"/>
                <a:ea typeface="華康儷中黑" panose="020B0509000000000000" pitchFamily="49" charset="-120"/>
                <a:cs typeface="Times New Roman" panose="02020603050405020304" pitchFamily="18" charset="0"/>
              </a:rPr>
              <a:t>系</a:t>
            </a:r>
            <a:r>
              <a:rPr lang="en-US"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spc="-150" dirty="0">
                <a:latin typeface="華康儷中黑" panose="020B0509000000000000" pitchFamily="49" charset="-120"/>
                <a:ea typeface="華康儷中黑" panose="020B0509000000000000" pitchFamily="49" charset="-120"/>
                <a:cs typeface="Times New Roman" panose="02020603050405020304" pitchFamily="18" charset="0"/>
              </a:rPr>
              <a:t>組</a:t>
            </a:r>
            <a:r>
              <a:rPr lang="en-US"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spc="-150" dirty="0">
                <a:latin typeface="華康儷中黑" panose="020B0509000000000000" pitchFamily="49" charset="-120"/>
                <a:ea typeface="華康儷中黑" panose="020B0509000000000000" pitchFamily="49" charset="-120"/>
                <a:cs typeface="Times New Roman" panose="02020603050405020304" pitchFamily="18" charset="0"/>
              </a:rPr>
              <a:t>、學程</a:t>
            </a:r>
            <a:r>
              <a:rPr lang="zh-TW"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須有</a:t>
            </a:r>
            <a:r>
              <a:rPr lang="en-US"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 1 </a:t>
            </a:r>
            <a:r>
              <a:rPr lang="zh-TW"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份報名資料袋。</a:t>
            </a:r>
          </a:p>
          <a:p>
            <a:pPr marL="2238375" indent="-1876425" algn="just">
              <a:spcBef>
                <a:spcPts val="1200"/>
              </a:spcBef>
              <a:spcAft>
                <a:spcPts val="600"/>
              </a:spcAft>
              <a:buNone/>
              <a:tabLst>
                <a:tab pos="2238375" algn="l"/>
                <a:tab pos="2870200" algn="l"/>
              </a:tabLst>
              <a:defRPr/>
            </a:pPr>
            <a:r>
              <a:rPr lang="en-US"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(2)</a:t>
            </a:r>
            <a:r>
              <a:rPr lang="zh-TW"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考生報名表：貼上近</a:t>
            </a:r>
            <a:r>
              <a:rPr lang="en-US"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3</a:t>
            </a:r>
            <a:r>
              <a:rPr lang="zh-TW"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個月</a:t>
            </a:r>
            <a:r>
              <a:rPr lang="en-US"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2</a:t>
            </a:r>
            <a:r>
              <a:rPr lang="zh-TW"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吋證件照及身分證正反影本，並親自簽名</a:t>
            </a:r>
            <a:r>
              <a:rPr lang="zh-TW" altLang="en-US" sz="2200" spc="-150" dirty="0">
                <a:latin typeface="華康儷中黑" panose="020B0509000000000000" pitchFamily="49" charset="-120"/>
                <a:ea typeface="華康儷中黑" panose="020B0509000000000000" pitchFamily="49" charset="-120"/>
                <a:cs typeface="Times New Roman" panose="02020603050405020304" pitchFamily="18" charset="0"/>
              </a:rPr>
              <a:t>。</a:t>
            </a:r>
            <a:endParaRPr lang="en-US" altLang="zh-TW" sz="2200" spc="-150" dirty="0">
              <a:latin typeface="華康儷中黑" panose="020B0509000000000000" pitchFamily="49" charset="-120"/>
              <a:ea typeface="華康儷中黑" panose="020B0509000000000000" pitchFamily="49" charset="-120"/>
              <a:cs typeface="Times New Roman" panose="02020603050405020304" pitchFamily="18" charset="0"/>
            </a:endParaRPr>
          </a:p>
          <a:p>
            <a:pPr marL="2514600" indent="-2152650" algn="just">
              <a:spcBef>
                <a:spcPts val="1200"/>
              </a:spcBef>
              <a:spcAft>
                <a:spcPts val="600"/>
              </a:spcAft>
              <a:buNone/>
              <a:tabLst>
                <a:tab pos="2238375" algn="l"/>
                <a:tab pos="2870200" algn="l"/>
              </a:tabLst>
              <a:defRPr/>
            </a:pPr>
            <a:r>
              <a:rPr lang="en-US"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(3)</a:t>
            </a:r>
            <a:r>
              <a:rPr lang="zh-TW" altLang="en-US" sz="2200" spc="-150" dirty="0">
                <a:latin typeface="華康儷中黑" panose="020B0509000000000000" pitchFamily="49" charset="-120"/>
                <a:ea typeface="華康儷中黑" panose="020B0509000000000000" pitchFamily="49" charset="-120"/>
                <a:cs typeface="Times New Roman" panose="02020603050405020304" pitchFamily="18" charset="0"/>
              </a:rPr>
              <a:t>其他應繳</a:t>
            </a:r>
            <a:r>
              <a:rPr lang="zh-TW"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文件：</a:t>
            </a:r>
            <a:r>
              <a:rPr lang="zh-TW" altLang="en-US" sz="2200" spc="-150" dirty="0">
                <a:latin typeface="華康儷中黑" panose="020B0509000000000000" pitchFamily="49" charset="-120"/>
                <a:ea typeface="華康儷中黑" panose="020B0509000000000000" pitchFamily="49" charset="-120"/>
                <a:cs typeface="Times New Roman" panose="02020603050405020304" pitchFamily="18" charset="0"/>
              </a:rPr>
              <a:t>依所報名之各校系</a:t>
            </a:r>
            <a:r>
              <a:rPr lang="en-US"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spc="-150" dirty="0">
                <a:latin typeface="華康儷中黑" panose="020B0509000000000000" pitchFamily="49" charset="-120"/>
                <a:ea typeface="華康儷中黑" panose="020B0509000000000000" pitchFamily="49" charset="-120"/>
                <a:cs typeface="Times New Roman" panose="02020603050405020304" pitchFamily="18" charset="0"/>
              </a:rPr>
              <a:t>組</a:t>
            </a:r>
            <a:r>
              <a:rPr lang="en-US" altLang="zh-TW" sz="2200" spc="-15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spc="-150" dirty="0">
                <a:latin typeface="華康儷中黑" panose="020B0509000000000000" pitchFamily="49" charset="-120"/>
                <a:ea typeface="華康儷中黑" panose="020B0509000000000000" pitchFamily="49" charset="-120"/>
                <a:cs typeface="Times New Roman" panose="02020603050405020304" pitchFamily="18" charset="0"/>
              </a:rPr>
              <a:t>、學程之招生簡章規定，由考生自行備妥。</a:t>
            </a:r>
          </a:p>
          <a:p>
            <a:pPr marL="444500" indent="-444500">
              <a:spcAft>
                <a:spcPts val="600"/>
              </a:spcAft>
              <a:buNone/>
              <a:defRPr/>
            </a:pPr>
            <a:endPar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endParaRPr>
          </a:p>
        </p:txBody>
      </p:sp>
      <p:sp>
        <p:nvSpPr>
          <p:cNvPr id="2048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D015340-FC7A-4223-AC73-BDC20928F7E8}" type="slidenum">
              <a:rPr lang="zh-TW" altLang="en-US" sz="1400" smtClean="0"/>
              <a:pPr>
                <a:spcBef>
                  <a:spcPct val="0"/>
                </a:spcBef>
                <a:buFontTx/>
                <a:buNone/>
              </a:pPr>
              <a:t>12</a:t>
            </a:fld>
            <a:endParaRPr lang="en-US" altLang="zh-TW" sz="1400"/>
          </a:p>
        </p:txBody>
      </p:sp>
      <p:sp>
        <p:nvSpPr>
          <p:cNvPr id="20484" name="標題 1"/>
          <p:cNvSpPr>
            <a:spLocks noGrp="1"/>
          </p:cNvSpPr>
          <p:nvPr>
            <p:ph type="title"/>
          </p:nvPr>
        </p:nvSpPr>
        <p:spPr>
          <a:xfrm>
            <a:off x="144463" y="201613"/>
            <a:ext cx="8229600" cy="633412"/>
          </a:xfrm>
        </p:spPr>
        <p:txBody>
          <a:bodyPr/>
          <a:lstStyle/>
          <a:p>
            <a:r>
              <a:rPr lang="zh-TW" altLang="en-US" sz="3600" kern="1200" dirty="0">
                <a:latin typeface="華康超明體" panose="02020C09000000000000" pitchFamily="49" charset="-120"/>
                <a:ea typeface="華康超明體" panose="02020C09000000000000" pitchFamily="49" charset="-120"/>
                <a:cs typeface="+mn-cs"/>
              </a:rPr>
              <a:t>四、</a:t>
            </a:r>
            <a:r>
              <a:rPr lang="zh-TW" altLang="zh-TW" sz="3600" kern="1200" dirty="0">
                <a:latin typeface="華康超明體" panose="02020C09000000000000" pitchFamily="49" charset="-120"/>
                <a:ea typeface="華康超明體" panose="02020C09000000000000" pitchFamily="49" charset="-120"/>
                <a:cs typeface="+mn-cs"/>
              </a:rPr>
              <a:t>報名程序</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(7/8)</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179388" y="188913"/>
            <a:ext cx="8229600" cy="633412"/>
          </a:xfrm>
        </p:spPr>
        <p:txBody>
          <a:bodyPr/>
          <a:lstStyle/>
          <a:p>
            <a:r>
              <a:rPr lang="zh-TW" altLang="en-US" sz="3600" kern="1200" dirty="0">
                <a:latin typeface="華康超明體" panose="02020C09000000000000" pitchFamily="49" charset="-120"/>
                <a:ea typeface="華康超明體" panose="02020C09000000000000" pitchFamily="49" charset="-120"/>
                <a:cs typeface="+mn-cs"/>
              </a:rPr>
              <a:t>四、</a:t>
            </a:r>
            <a:r>
              <a:rPr lang="zh-TW" altLang="zh-TW" sz="3600" kern="1200" dirty="0">
                <a:latin typeface="華康超明體" panose="02020C09000000000000" pitchFamily="49" charset="-120"/>
                <a:ea typeface="華康超明體" panose="02020C09000000000000" pitchFamily="49" charset="-120"/>
                <a:cs typeface="+mn-cs"/>
              </a:rPr>
              <a:t>報名程序</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(8/8)</a:t>
            </a:r>
            <a:endParaRPr lang="zh-TW" altLang="en-US" sz="2400" dirty="0"/>
          </a:p>
        </p:txBody>
      </p:sp>
      <p:sp>
        <p:nvSpPr>
          <p:cNvPr id="21507" name="內容版面配置區 2"/>
          <p:cNvSpPr>
            <a:spLocks noGrp="1"/>
          </p:cNvSpPr>
          <p:nvPr>
            <p:ph idx="1"/>
          </p:nvPr>
        </p:nvSpPr>
        <p:spPr>
          <a:xfrm>
            <a:off x="266568" y="1233803"/>
            <a:ext cx="8280000" cy="4067405"/>
          </a:xfrm>
          <a:solidFill>
            <a:schemeClr val="bg1"/>
          </a:solidFill>
        </p:spPr>
        <p:txBody>
          <a:bodyPr/>
          <a:lstStyle/>
          <a:p>
            <a:pPr marL="844550" lvl="1" indent="-444500">
              <a:spcAft>
                <a:spcPts val="600"/>
              </a:spcAft>
              <a:buNone/>
            </a:pP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(4)</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 繳寄方式與期限</a:t>
            </a:r>
          </a:p>
          <a:p>
            <a:pPr marL="1244600" lvl="2" indent="-444500">
              <a:spcAft>
                <a:spcPts val="600"/>
              </a:spcAft>
              <a:buNone/>
            </a:pP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 </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 </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郵寄：以限時掛號寄至報名學校</a:t>
            </a:r>
          </a:p>
          <a:p>
            <a:pPr marL="1244600" lvl="2" indent="-444500">
              <a:spcAft>
                <a:spcPts val="600"/>
              </a:spcAft>
              <a:buNone/>
            </a:pP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 </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 </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上傳：依各校規定於指定系統辦理資料上傳作業</a:t>
            </a:r>
          </a:p>
          <a:p>
            <a:pPr marL="844550" lvl="1" indent="-444500">
              <a:spcBef>
                <a:spcPts val="1200"/>
              </a:spcBef>
              <a:spcAft>
                <a:spcPts val="600"/>
              </a:spcAft>
              <a:buNone/>
            </a:pP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 注意：</a:t>
            </a:r>
          </a:p>
          <a:p>
            <a:pPr marL="1244600" lvl="2" indent="-444500">
              <a:spcAft>
                <a:spcPts val="600"/>
              </a:spcAft>
              <a:buNone/>
            </a:pP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 </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繳費完成後，仍須於</a:t>
            </a:r>
            <a:r>
              <a:rPr lang="zh-TW" altLang="zh-TW" sz="2200" u="heavy" dirty="0">
                <a:latin typeface="華康儷中黑" panose="020B0509000000000000" pitchFamily="49" charset="-120"/>
                <a:ea typeface="華康儷中黑" panose="020B0509000000000000" pitchFamily="49" charset="-120"/>
                <a:cs typeface="Times New Roman" panose="02020603050405020304" pitchFamily="18" charset="0"/>
              </a:rPr>
              <a:t>各</a:t>
            </a:r>
            <a:r>
              <a:rPr lang="zh-TW" altLang="en-US" sz="2200" u="heavy" dirty="0">
                <a:latin typeface="華康儷中黑" panose="020B0509000000000000" pitchFamily="49" charset="-120"/>
                <a:ea typeface="華康儷中黑" panose="020B0509000000000000" pitchFamily="49" charset="-120"/>
                <a:cs typeface="Times New Roman" panose="02020603050405020304" pitchFamily="18" charset="0"/>
              </a:rPr>
              <a:t>校規定期限前</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繳寄或上傳。</a:t>
            </a:r>
            <a:endPar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endParaRPr>
          </a:p>
          <a:p>
            <a:pPr marL="1244600" lvl="2" indent="-301625">
              <a:spcAft>
                <a:spcPts val="600"/>
              </a:spcAft>
              <a:buNone/>
            </a:pP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未於</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各</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校規定期限前，完成報名資料繳寄或上傳，報名視同無效，考生不得要求退費。</a:t>
            </a:r>
          </a:p>
          <a:p>
            <a:pPr marL="844550" lvl="1" indent="-444500">
              <a:spcAft>
                <a:spcPts val="600"/>
              </a:spcAft>
              <a:buNone/>
            </a:pP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 </a:t>
            </a:r>
            <a:endPar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endParaRPr>
          </a:p>
        </p:txBody>
      </p:sp>
      <p:sp>
        <p:nvSpPr>
          <p:cNvPr id="21508" name="投影片編號版面配置區 3"/>
          <p:cNvSpPr>
            <a:spLocks noGrp="1"/>
          </p:cNvSpPr>
          <p:nvPr>
            <p:ph type="sldNum" sz="quarter" idx="12"/>
          </p:nvPr>
        </p:nvSpPr>
        <p:spPr>
          <a:xfrm>
            <a:off x="6871439" y="6407266"/>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D6DD842-237B-43CC-9E24-F0718BD39E13}" type="slidenum">
              <a:rPr lang="zh-TW" altLang="en-US" sz="1400" smtClean="0"/>
              <a:pPr>
                <a:spcBef>
                  <a:spcPct val="0"/>
                </a:spcBef>
                <a:buFontTx/>
                <a:buNone/>
              </a:pPr>
              <a:t>13</a:t>
            </a:fld>
            <a:endParaRPr lang="en-US" altLang="zh-TW"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DE57A9A-DF39-4D40-A9C1-C923CA28CC94}" type="slidenum">
              <a:rPr lang="zh-TW" altLang="en-US" sz="1400" smtClean="0"/>
              <a:pPr>
                <a:spcBef>
                  <a:spcPct val="0"/>
                </a:spcBef>
                <a:buFontTx/>
                <a:buNone/>
              </a:pPr>
              <a:t>14</a:t>
            </a:fld>
            <a:endParaRPr lang="en-US" altLang="zh-TW" sz="1400"/>
          </a:p>
        </p:txBody>
      </p:sp>
      <p:sp>
        <p:nvSpPr>
          <p:cNvPr id="22531" name="Rectangle 4"/>
          <p:cNvSpPr>
            <a:spLocks noChangeArrowheads="1"/>
          </p:cNvSpPr>
          <p:nvPr/>
        </p:nvSpPr>
        <p:spPr bwMode="auto">
          <a:xfrm>
            <a:off x="0" y="1296988"/>
            <a:ext cx="9144000" cy="98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914400" indent="-91440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lvl="1" algn="ctr" eaLnBrk="1" hangingPunct="1">
              <a:lnSpc>
                <a:spcPct val="150000"/>
              </a:lnSpc>
              <a:spcBef>
                <a:spcPct val="0"/>
              </a:spcBef>
              <a:buFontTx/>
              <a:buNone/>
            </a:pPr>
            <a:r>
              <a:rPr lang="zh-TW" altLang="en-US" sz="4400" dirty="0">
                <a:latin typeface="華康超明體" panose="02020C09000000000000" pitchFamily="49" charset="-120"/>
                <a:ea typeface="華康超明體" panose="02020C09000000000000" pitchFamily="49" charset="-120"/>
              </a:rPr>
              <a:t>貳、網路作業系統操作</a:t>
            </a:r>
            <a:endParaRPr lang="en-US" altLang="zh-TW" sz="4400" dirty="0">
              <a:latin typeface="華康超明體" panose="02020C09000000000000" pitchFamily="49" charset="-120"/>
              <a:ea typeface="華康超明體" panose="02020C09000000000000" pitchFamily="49"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投影片編號版面配置區 1"/>
          <p:cNvSpPr>
            <a:spLocks noGrp="1"/>
          </p:cNvSpPr>
          <p:nvPr>
            <p:ph type="sldNum" sz="quarter" idx="12"/>
          </p:nvPr>
        </p:nvSpPr>
        <p:spPr>
          <a:xfrm>
            <a:off x="6831013" y="640397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A1AEB989-D6B3-4FD5-9579-73BCB52A71AD}" type="slidenum">
              <a:rPr lang="zh-TW" altLang="en-US" sz="1400" smtClean="0"/>
              <a:pPr>
                <a:spcBef>
                  <a:spcPct val="0"/>
                </a:spcBef>
                <a:buFontTx/>
                <a:buNone/>
              </a:pPr>
              <a:t>15</a:t>
            </a:fld>
            <a:endParaRPr lang="en-US" altLang="zh-TW" sz="1400"/>
          </a:p>
        </p:txBody>
      </p:sp>
      <p:sp>
        <p:nvSpPr>
          <p:cNvPr id="24580" name="標題 1"/>
          <p:cNvSpPr txBox="1">
            <a:spLocks/>
          </p:cNvSpPr>
          <p:nvPr/>
        </p:nvSpPr>
        <p:spPr bwMode="auto">
          <a:xfrm>
            <a:off x="0" y="188913"/>
            <a:ext cx="89646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3600" dirty="0">
                <a:solidFill>
                  <a:schemeClr val="tx2"/>
                </a:solidFill>
                <a:latin typeface="華康超明體" panose="02020C09000000000000" pitchFamily="49" charset="-120"/>
                <a:ea typeface="華康超明體" panose="02020C09000000000000" pitchFamily="49" charset="-120"/>
              </a:rPr>
              <a:t>一、作業系統進入途徑</a:t>
            </a:r>
            <a:r>
              <a:rPr lang="en-US" altLang="zh-TW" sz="2400" b="1"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(1/2)</a:t>
            </a:r>
            <a:endParaRPr lang="zh-TW" altLang="en-US" sz="2400" b="1"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圖片 2">
            <a:extLst>
              <a:ext uri="{FF2B5EF4-FFF2-40B4-BE49-F238E27FC236}">
                <a16:creationId xmlns:a16="http://schemas.microsoft.com/office/drawing/2014/main" id="{41451C1D-6152-4CD5-84A2-D3D270AB45F9}"/>
              </a:ext>
            </a:extLst>
          </p:cNvPr>
          <p:cNvPicPr>
            <a:picLocks noChangeAspect="1"/>
          </p:cNvPicPr>
          <p:nvPr/>
        </p:nvPicPr>
        <p:blipFill rotWithShape="1">
          <a:blip r:embed="rId3">
            <a:extLst>
              <a:ext uri="{28A0092B-C50C-407E-A947-70E740481C1C}">
                <a14:useLocalDpi xmlns:a14="http://schemas.microsoft.com/office/drawing/2010/main" val="0"/>
              </a:ext>
            </a:extLst>
          </a:blip>
          <a:srcRect b="3435"/>
          <a:stretch/>
        </p:blipFill>
        <p:spPr>
          <a:xfrm>
            <a:off x="157018" y="1087598"/>
            <a:ext cx="5279078" cy="5785372"/>
          </a:xfrm>
          <a:prstGeom prst="rect">
            <a:avLst/>
          </a:prstGeom>
        </p:spPr>
      </p:pic>
      <p:sp>
        <p:nvSpPr>
          <p:cNvPr id="6" name="矩形圖說文字 8">
            <a:extLst>
              <a:ext uri="{FF2B5EF4-FFF2-40B4-BE49-F238E27FC236}">
                <a16:creationId xmlns:a16="http://schemas.microsoft.com/office/drawing/2014/main" id="{C970EC05-817F-4E3F-87B0-D39AA039A019}"/>
              </a:ext>
            </a:extLst>
          </p:cNvPr>
          <p:cNvSpPr/>
          <p:nvPr/>
        </p:nvSpPr>
        <p:spPr>
          <a:xfrm>
            <a:off x="5786721" y="1202401"/>
            <a:ext cx="3096344" cy="5024063"/>
          </a:xfrm>
          <a:prstGeom prst="wedgeRectCallout">
            <a:avLst>
              <a:gd name="adj1" fmla="val -83946"/>
              <a:gd name="adj2" fmla="val -14943"/>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5113" indent="-265113">
              <a:spcAft>
                <a:spcPts val="1200"/>
              </a:spcAft>
              <a:buFont typeface="+mj-lt"/>
              <a:buAutoNum type="arabicPeriod"/>
              <a:defRPr/>
            </a:pPr>
            <a:r>
              <a:rPr lang="zh-TW" altLang="zh-TW" sz="2200" dirty="0">
                <a:solidFill>
                  <a:schemeClr val="tx1"/>
                </a:solidFill>
                <a:latin typeface="華康儷中黑" panose="020B0509000000000000" pitchFamily="49" charset="-120"/>
                <a:ea typeface="華康儷中黑" panose="020B0509000000000000" pitchFamily="49" charset="-120"/>
                <a:cs typeface="新細明體" panose="02020500000000000000" pitchFamily="18" charset="-120"/>
              </a:rPr>
              <a:t>建議考生</a:t>
            </a:r>
            <a:r>
              <a:rPr lang="zh-TW" altLang="zh-TW" sz="2200" b="1" dirty="0">
                <a:solidFill>
                  <a:srgbClr val="FF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新細明體" panose="02020500000000000000" pitchFamily="18" charset="-120"/>
              </a:rPr>
              <a:t>請勿使用手機或平板電腦</a:t>
            </a:r>
            <a:r>
              <a:rPr lang="zh-TW" altLang="zh-TW" sz="2200" dirty="0">
                <a:solidFill>
                  <a:schemeClr val="tx1"/>
                </a:solidFill>
                <a:latin typeface="華康儷中黑" panose="020B0509000000000000" pitchFamily="49" charset="-120"/>
                <a:ea typeface="華康儷中黑" panose="020B0509000000000000" pitchFamily="49" charset="-120"/>
                <a:cs typeface="新細明體" panose="02020500000000000000" pitchFamily="18" charset="-120"/>
              </a:rPr>
              <a:t>登入</a:t>
            </a:r>
            <a:r>
              <a:rPr lang="zh-TW" altLang="en-US" sz="2200" dirty="0">
                <a:solidFill>
                  <a:schemeClr val="tx1"/>
                </a:solidFill>
                <a:latin typeface="華康儷中黑" panose="020B0509000000000000" pitchFamily="49" charset="-120"/>
                <a:ea typeface="華康儷中黑" panose="020B0509000000000000" pitchFamily="49" charset="-120"/>
                <a:cs typeface="新細明體" panose="02020500000000000000" pitchFamily="18" charset="-120"/>
              </a:rPr>
              <a:t>報名</a:t>
            </a:r>
            <a:r>
              <a:rPr lang="zh-TW" altLang="zh-TW" sz="2200" dirty="0">
                <a:solidFill>
                  <a:schemeClr val="tx1"/>
                </a:solidFill>
                <a:latin typeface="華康儷中黑" panose="020B0509000000000000" pitchFamily="49" charset="-120"/>
                <a:ea typeface="華康儷中黑" panose="020B0509000000000000" pitchFamily="49" charset="-120"/>
                <a:cs typeface="新細明體" panose="02020500000000000000" pitchFamily="18" charset="-120"/>
              </a:rPr>
              <a:t>系統，避免畫面資訊閱覽不完全，漏登資料而影響權益。</a:t>
            </a:r>
          </a:p>
          <a:p>
            <a:pPr marL="265113" indent="-265113">
              <a:spcAft>
                <a:spcPts val="0"/>
              </a:spcAft>
              <a:buFont typeface="+mj-lt"/>
              <a:buAutoNum type="arabicPeriod"/>
              <a:defRPr/>
            </a:pPr>
            <a:r>
              <a:rPr lang="zh-TW" altLang="en-US" sz="2200" b="1"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由聯合會首頁點選</a:t>
            </a:r>
            <a:endParaRPr lang="en-US" altLang="zh-TW" sz="2200" b="1"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endParaRPr>
          </a:p>
          <a:p>
            <a:pPr marL="268288">
              <a:spcAft>
                <a:spcPts val="1200"/>
              </a:spcAft>
              <a:defRPr/>
            </a:pPr>
            <a:r>
              <a:rPr lang="en-US" altLang="zh-TW" sz="2200" b="1" dirty="0">
                <a:solidFill>
                  <a:srgbClr val="C00000"/>
                </a:solidFill>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b="1" dirty="0">
                <a:solidFill>
                  <a:srgbClr val="C00000"/>
                </a:solidFill>
                <a:latin typeface="華康儷中黑" panose="020B0509000000000000" pitchFamily="49" charset="-120"/>
                <a:ea typeface="華康儷中黑" panose="020B0509000000000000" pitchFamily="49" charset="-120"/>
                <a:cs typeface="Times New Roman" panose="02020603050405020304" pitchFamily="18" charset="0"/>
              </a:rPr>
              <a:t>二技申請入學</a:t>
            </a:r>
            <a:r>
              <a:rPr lang="en-US" altLang="zh-TW" sz="2200" b="1" dirty="0">
                <a:solidFill>
                  <a:srgbClr val="C00000"/>
                </a:solidFill>
                <a:latin typeface="華康儷中黑" panose="020B0509000000000000" pitchFamily="49" charset="-120"/>
                <a:ea typeface="華康儷中黑" panose="020B0509000000000000" pitchFamily="49" charset="-120"/>
                <a:cs typeface="Times New Roman" panose="02020603050405020304" pitchFamily="18" charset="0"/>
              </a:rPr>
              <a:t>】</a:t>
            </a:r>
            <a:r>
              <a:rPr lang="en-US" altLang="zh-TW" sz="2200" b="1"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hlinkClick r:id="rId4">
                  <a:extLst>
                    <a:ext uri="{A12FA001-AC4F-418D-AE19-62706E023703}">
                      <ahyp:hlinkClr xmlns:ahyp="http://schemas.microsoft.com/office/drawing/2018/hyperlinkcolor" val="tx"/>
                    </a:ext>
                  </a:extLst>
                </a:hlinkClick>
              </a:rPr>
              <a:t>https://www.jctv.ntut.edu.tw/</a:t>
            </a:r>
          </a:p>
          <a:p>
            <a:pPr marL="265113" indent="-265113">
              <a:buFont typeface="+mj-lt"/>
              <a:buAutoNum type="arabicPeriod"/>
              <a:defRPr/>
            </a:pPr>
            <a:r>
              <a:rPr lang="en-US" altLang="zh-TW" sz="2200" b="1"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115</a:t>
            </a:r>
            <a:r>
              <a:rPr lang="zh-TW" altLang="en-US" sz="2200" b="1"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學年度二技申請入學招生網路平台</a:t>
            </a:r>
            <a:r>
              <a:rPr lang="en-US" altLang="zh-TW" sz="2200" dirty="0">
                <a:solidFill>
                  <a:schemeClr val="tx1"/>
                </a:solidFill>
                <a:hlinkClick r:id="rId5"/>
              </a:rPr>
              <a:t>https://ent20.jctv.ntut.edu.tw/tapply</a:t>
            </a:r>
            <a:r>
              <a:rPr lang="en-US" altLang="zh-TW" sz="2200" dirty="0">
                <a:solidFill>
                  <a:srgbClr val="009999"/>
                </a:solidFill>
                <a:hlinkClick r:id="rId6">
                  <a:extLst>
                    <a:ext uri="{A12FA001-AC4F-418D-AE19-62706E023703}">
                      <ahyp:hlinkClr xmlns:ahyp="http://schemas.microsoft.com/office/drawing/2018/hyperlinkcolor" val="tx"/>
                    </a:ext>
                  </a:extLst>
                </a:hlinkClick>
              </a:rPr>
              <a:t>/</a:t>
            </a:r>
            <a:endParaRPr lang="en-US" altLang="zh-TW" sz="2200" b="1"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E8E6F39-446C-41BC-9E49-1CB7697EF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45" y="1037122"/>
            <a:ext cx="7220641" cy="5773744"/>
          </a:xfrm>
          <a:prstGeom prst="rect">
            <a:avLst/>
          </a:prstGeom>
        </p:spPr>
      </p:pic>
      <p:sp>
        <p:nvSpPr>
          <p:cNvPr id="26627"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AA140933-E46A-4A73-992C-F234513307F4}" type="slidenum">
              <a:rPr lang="zh-TW" altLang="en-US" sz="1400" smtClean="0"/>
              <a:pPr>
                <a:spcBef>
                  <a:spcPct val="0"/>
                </a:spcBef>
                <a:buFontTx/>
                <a:buNone/>
              </a:pPr>
              <a:t>16</a:t>
            </a:fld>
            <a:endParaRPr lang="en-US" altLang="zh-TW" sz="1400"/>
          </a:p>
        </p:txBody>
      </p:sp>
      <p:sp>
        <p:nvSpPr>
          <p:cNvPr id="26628" name="標題 1"/>
          <p:cNvSpPr txBox="1">
            <a:spLocks/>
          </p:cNvSpPr>
          <p:nvPr/>
        </p:nvSpPr>
        <p:spPr bwMode="auto">
          <a:xfrm>
            <a:off x="0" y="260350"/>
            <a:ext cx="896461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3600" dirty="0">
                <a:solidFill>
                  <a:schemeClr val="tx2"/>
                </a:solidFill>
                <a:latin typeface="華康超明體" panose="02020C09000000000000" pitchFamily="49" charset="-120"/>
                <a:ea typeface="華康超明體" panose="02020C09000000000000" pitchFamily="49" charset="-120"/>
              </a:rPr>
              <a:t>一、作業系統進入途徑</a:t>
            </a:r>
            <a:r>
              <a:rPr lang="en-US" altLang="zh-TW" sz="2400" b="1"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(2/2)</a:t>
            </a:r>
            <a:endParaRPr lang="zh-TW" altLang="en-US" sz="2400" b="1"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圖說文字 8"/>
          <p:cNvSpPr/>
          <p:nvPr/>
        </p:nvSpPr>
        <p:spPr>
          <a:xfrm>
            <a:off x="5932350" y="1700808"/>
            <a:ext cx="3096344" cy="1558603"/>
          </a:xfrm>
          <a:prstGeom prst="wedgeRectCallout">
            <a:avLst>
              <a:gd name="adj1" fmla="val -103279"/>
              <a:gd name="adj2" fmla="val -20661"/>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200" b="1" dirty="0">
                <a:solidFill>
                  <a:schemeClr val="tx1"/>
                </a:solidFill>
                <a:latin typeface="華康儷中黑" panose="020B0509000000000000" pitchFamily="49" charset="-120"/>
                <a:ea typeface="華康儷中黑" panose="020B0509000000000000" pitchFamily="49" charset="-120"/>
              </a:rPr>
              <a:t>進入</a:t>
            </a:r>
            <a:r>
              <a:rPr lang="en-US" altLang="zh-TW" sz="2200" b="1" dirty="0">
                <a:solidFill>
                  <a:schemeClr val="tx1"/>
                </a:solidFill>
                <a:latin typeface="華康儷中黑" panose="020B0509000000000000" pitchFamily="49" charset="-120"/>
                <a:ea typeface="華康儷中黑" panose="020B0509000000000000" pitchFamily="49" charset="-120"/>
              </a:rPr>
              <a:t>115</a:t>
            </a:r>
            <a:r>
              <a:rPr lang="zh-TW" altLang="en-US" sz="2200" b="1" dirty="0">
                <a:solidFill>
                  <a:schemeClr val="tx1"/>
                </a:solidFill>
                <a:latin typeface="華康儷中黑" panose="020B0509000000000000" pitchFamily="49" charset="-120"/>
                <a:ea typeface="華康儷中黑" panose="020B0509000000000000" pitchFamily="49" charset="-120"/>
              </a:rPr>
              <a:t>學年度招生網路平台後，點選</a:t>
            </a:r>
            <a:r>
              <a:rPr lang="en-US" altLang="zh-TW" sz="2200" b="1" dirty="0">
                <a:solidFill>
                  <a:srgbClr val="C00000"/>
                </a:solidFill>
                <a:latin typeface="華康儷中黑" panose="020B0509000000000000" pitchFamily="49" charset="-120"/>
                <a:ea typeface="華康儷中黑" panose="020B0509000000000000" pitchFamily="49" charset="-120"/>
              </a:rPr>
              <a:t>【</a:t>
            </a:r>
            <a:r>
              <a:rPr lang="zh-TW" altLang="en-US" sz="2200" b="1" dirty="0">
                <a:solidFill>
                  <a:srgbClr val="C00000"/>
                </a:solidFill>
                <a:latin typeface="華康儷中黑" panose="020B0509000000000000" pitchFamily="49" charset="-120"/>
                <a:ea typeface="華康儷中黑" panose="020B0509000000000000" pitchFamily="49" charset="-120"/>
              </a:rPr>
              <a:t>考生報名系統</a:t>
            </a:r>
            <a:r>
              <a:rPr lang="en-US" altLang="zh-TW" sz="2200" b="1" dirty="0">
                <a:solidFill>
                  <a:srgbClr val="C00000"/>
                </a:solidFill>
                <a:latin typeface="華康儷中黑" panose="020B0509000000000000" pitchFamily="49" charset="-120"/>
                <a:ea typeface="華康儷中黑" panose="020B0509000000000000" pitchFamily="49" charset="-120"/>
              </a:rPr>
              <a:t>】</a:t>
            </a:r>
            <a:r>
              <a:rPr lang="zh-TW" altLang="en-US" sz="2200" b="1" dirty="0">
                <a:solidFill>
                  <a:schemeClr val="tx1"/>
                </a:solidFill>
                <a:latin typeface="華康儷中黑" panose="020B0509000000000000" pitchFamily="49" charset="-120"/>
                <a:ea typeface="華康儷中黑" panose="020B0509000000000000" pitchFamily="49" charset="-120"/>
              </a:rPr>
              <a:t>。</a:t>
            </a:r>
            <a:endParaRPr lang="en-US" altLang="zh-TW" sz="2200" b="1" dirty="0">
              <a:solidFill>
                <a:schemeClr val="tx1"/>
              </a:solidFill>
              <a:latin typeface="華康儷中黑" panose="020B0509000000000000" pitchFamily="49" charset="-120"/>
              <a:ea typeface="華康儷中黑" panose="020B0509000000000000" pitchFamily="49" charset="-120"/>
            </a:endParaRPr>
          </a:p>
        </p:txBody>
      </p:sp>
      <p:sp>
        <p:nvSpPr>
          <p:cNvPr id="3" name="矩形 2"/>
          <p:cNvSpPr/>
          <p:nvPr/>
        </p:nvSpPr>
        <p:spPr>
          <a:xfrm>
            <a:off x="3563888" y="1988840"/>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539552" y="3789040"/>
            <a:ext cx="6840760" cy="29523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圖說文字 9">
            <a:extLst>
              <a:ext uri="{FF2B5EF4-FFF2-40B4-BE49-F238E27FC236}">
                <a16:creationId xmlns:a16="http://schemas.microsoft.com/office/drawing/2014/main" id="{EEDD32B3-F45F-4455-AEE9-4D7A9178B184}"/>
              </a:ext>
            </a:extLst>
          </p:cNvPr>
          <p:cNvSpPr/>
          <p:nvPr/>
        </p:nvSpPr>
        <p:spPr>
          <a:xfrm>
            <a:off x="7462186" y="3942134"/>
            <a:ext cx="1542362" cy="1242776"/>
          </a:xfrm>
          <a:prstGeom prst="wedgeRectCallout">
            <a:avLst>
              <a:gd name="adj1" fmla="val -76994"/>
              <a:gd name="adj2" fmla="val -19471"/>
            </a:avLst>
          </a:prstGeom>
          <a:solidFill>
            <a:srgbClr val="B3E2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200" dirty="0">
                <a:solidFill>
                  <a:schemeClr val="tx1"/>
                </a:solidFill>
                <a:latin typeface="華康儷中黑" panose="020B0509000000000000" pitchFamily="49" charset="-120"/>
                <a:ea typeface="華康儷中黑" panose="020B0509000000000000" pitchFamily="49" charset="-120"/>
              </a:rPr>
              <a:t>各校招生訊息，可供查閱。</a:t>
            </a:r>
            <a:endParaRPr lang="en-US" altLang="zh-TW" sz="2200" dirty="0">
              <a:solidFill>
                <a:schemeClr val="tx1"/>
              </a:solidFill>
              <a:latin typeface="華康儷中黑" panose="020B0509000000000000" pitchFamily="49" charset="-120"/>
              <a:ea typeface="華康儷中黑" panose="020B0509000000000000" pitchFamily="49" charset="-12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9019528A-E2B2-4301-A5FE-D87F8A13FE1A}"/>
              </a:ext>
            </a:extLst>
          </p:cNvPr>
          <p:cNvPicPr>
            <a:picLocks noChangeAspect="1"/>
          </p:cNvPicPr>
          <p:nvPr/>
        </p:nvPicPr>
        <p:blipFill rotWithShape="1">
          <a:blip r:embed="rId2">
            <a:extLst>
              <a:ext uri="{28A0092B-C50C-407E-A947-70E740481C1C}">
                <a14:useLocalDpi xmlns:a14="http://schemas.microsoft.com/office/drawing/2010/main" val="0"/>
              </a:ext>
            </a:extLst>
          </a:blip>
          <a:srcRect l="5787" r="7828"/>
          <a:stretch/>
        </p:blipFill>
        <p:spPr>
          <a:xfrm>
            <a:off x="0" y="1196752"/>
            <a:ext cx="9144000" cy="4183023"/>
          </a:xfrm>
          <a:prstGeom prst="rect">
            <a:avLst/>
          </a:prstGeom>
        </p:spPr>
      </p:pic>
      <p:sp>
        <p:nvSpPr>
          <p:cNvPr id="27651"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94584F5C-5A10-43DD-A2C7-DAC1C840A3E1}" type="slidenum">
              <a:rPr lang="zh-TW" altLang="en-US" sz="1400" smtClean="0"/>
              <a:pPr>
                <a:spcBef>
                  <a:spcPct val="0"/>
                </a:spcBef>
                <a:buFontTx/>
                <a:buNone/>
              </a:pPr>
              <a:t>17</a:t>
            </a:fld>
            <a:endParaRPr lang="en-US" altLang="zh-TW" sz="1400"/>
          </a:p>
        </p:txBody>
      </p:sp>
      <p:sp>
        <p:nvSpPr>
          <p:cNvPr id="4" name="標題 1"/>
          <p:cNvSpPr txBox="1">
            <a:spLocks/>
          </p:cNvSpPr>
          <p:nvPr/>
        </p:nvSpPr>
        <p:spPr>
          <a:xfrm>
            <a:off x="107950" y="260350"/>
            <a:ext cx="82296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二、註冊帳號及設定通行碼</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(1/5)</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矩形圖說文字 7"/>
          <p:cNvSpPr/>
          <p:nvPr/>
        </p:nvSpPr>
        <p:spPr>
          <a:xfrm>
            <a:off x="422177" y="3503562"/>
            <a:ext cx="2061592" cy="950989"/>
          </a:xfrm>
          <a:prstGeom prst="wedgeRectCallout">
            <a:avLst>
              <a:gd name="adj1" fmla="val 82988"/>
              <a:gd name="adj2" fmla="val 36079"/>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eaLnBrk="1" hangingPunct="1">
              <a:defRPr/>
            </a:pPr>
            <a:r>
              <a:rPr lang="zh-TW" altLang="en-US" sz="2200" dirty="0">
                <a:solidFill>
                  <a:schemeClr val="tx1"/>
                </a:solidFill>
                <a:latin typeface="華康儷中黑" panose="020B0509000000000000" pitchFamily="49" charset="-120"/>
                <a:ea typeface="華康儷中黑" panose="020B0509000000000000" pitchFamily="49" charset="-120"/>
              </a:rPr>
              <a:t>第一次登入請先註冊帳號。</a:t>
            </a:r>
          </a:p>
        </p:txBody>
      </p:sp>
      <p:sp>
        <p:nvSpPr>
          <p:cNvPr id="10" name="矩形圖說文字 9"/>
          <p:cNvSpPr/>
          <p:nvPr/>
        </p:nvSpPr>
        <p:spPr>
          <a:xfrm>
            <a:off x="6804248" y="4020619"/>
            <a:ext cx="2061592" cy="602908"/>
          </a:xfrm>
          <a:prstGeom prst="wedgeRectCallout">
            <a:avLst>
              <a:gd name="adj1" fmla="val 10398"/>
              <a:gd name="adj2" fmla="val 113377"/>
            </a:avLst>
          </a:prstGeom>
          <a:solidFill>
            <a:srgbClr val="B3E2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200" dirty="0">
                <a:solidFill>
                  <a:schemeClr val="tx1"/>
                </a:solidFill>
                <a:latin typeface="華康儷中黑" panose="020B0509000000000000" pitchFamily="49" charset="-120"/>
                <a:ea typeface="華康儷中黑" panose="020B0509000000000000" pitchFamily="49" charset="-120"/>
              </a:rPr>
              <a:t>本會聯絡資訊</a:t>
            </a:r>
          </a:p>
        </p:txBody>
      </p:sp>
      <p:sp>
        <p:nvSpPr>
          <p:cNvPr id="11" name="矩形圖說文字 7">
            <a:extLst>
              <a:ext uri="{FF2B5EF4-FFF2-40B4-BE49-F238E27FC236}">
                <a16:creationId xmlns:a16="http://schemas.microsoft.com/office/drawing/2014/main" id="{BD2CBB01-A8CE-4CEF-ADBF-E0661A7A0B80}"/>
              </a:ext>
            </a:extLst>
          </p:cNvPr>
          <p:cNvSpPr/>
          <p:nvPr/>
        </p:nvSpPr>
        <p:spPr>
          <a:xfrm>
            <a:off x="323529" y="5445224"/>
            <a:ext cx="7848871" cy="1018553"/>
          </a:xfrm>
          <a:prstGeom prst="wedgeRectCallout">
            <a:avLst>
              <a:gd name="adj1" fmla="val -50048"/>
              <a:gd name="adj2" fmla="val 20483"/>
            </a:avLst>
          </a:prstGeom>
          <a:solidFill>
            <a:srgbClr val="FFFF00"/>
          </a:solidFill>
          <a:ln w="762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marL="342900" indent="-342900" algn="just">
              <a:spcAft>
                <a:spcPts val="600"/>
              </a:spcAft>
              <a:buFont typeface="Wingdings" panose="05000000000000000000" pitchFamily="2" charset="2"/>
              <a:buChar char="l"/>
              <a:defRPr/>
            </a:pPr>
            <a:r>
              <a:rPr lang="zh-TW" altLang="en-US"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系統將紀錄登錄過的</a:t>
            </a:r>
            <a:r>
              <a:rPr lang="en-US" altLang="zh-TW"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IP</a:t>
            </a:r>
            <a:r>
              <a:rPr lang="zh-TW" altLang="en-US"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位址、登入時間、操作流程等資訊。</a:t>
            </a:r>
            <a:endParaRPr lang="en-US" altLang="zh-TW"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algn="just">
              <a:spcAft>
                <a:spcPts val="600"/>
              </a:spcAft>
              <a:buFont typeface="Wingdings" panose="05000000000000000000" pitchFamily="2" charset="2"/>
              <a:buChar char="l"/>
              <a:defRPr/>
            </a:pPr>
            <a:r>
              <a:rPr lang="zh-TW" altLang="en-US"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請考生切勿使用他人個資、帳號、密碼進行登入操作系統。</a:t>
            </a:r>
            <a:endParaRPr lang="en-US" altLang="zh-TW"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23928F03-99D7-24AD-5C25-422A9AE0C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340768"/>
            <a:ext cx="2377829" cy="35750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95CCD71E-1148-470B-8111-2F2F820FAD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9660" y="2492021"/>
            <a:ext cx="8445515" cy="4339132"/>
          </a:xfrm>
          <a:prstGeom prst="rect">
            <a:avLst/>
          </a:prstGeom>
        </p:spPr>
      </p:pic>
      <p:sp>
        <p:nvSpPr>
          <p:cNvPr id="28675" name="投影片編號版面配置區 1"/>
          <p:cNvSpPr>
            <a:spLocks noGrp="1"/>
          </p:cNvSpPr>
          <p:nvPr>
            <p:ph type="sldNum" sz="quarter" idx="12"/>
          </p:nvPr>
        </p:nvSpPr>
        <p:spPr>
          <a:xfrm>
            <a:off x="6692900" y="63563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213FCEC-E384-425A-8715-A2EBCDDDECEA}" type="slidenum">
              <a:rPr lang="zh-TW" altLang="en-US" sz="1400" smtClean="0"/>
              <a:pPr>
                <a:spcBef>
                  <a:spcPct val="0"/>
                </a:spcBef>
                <a:buFontTx/>
                <a:buNone/>
              </a:pPr>
              <a:t>18</a:t>
            </a:fld>
            <a:endParaRPr lang="en-US" altLang="zh-TW" sz="1400"/>
          </a:p>
        </p:txBody>
      </p:sp>
      <p:sp>
        <p:nvSpPr>
          <p:cNvPr id="7" name="流程圖: 接點 6"/>
          <p:cNvSpPr/>
          <p:nvPr/>
        </p:nvSpPr>
        <p:spPr>
          <a:xfrm>
            <a:off x="1514764" y="6066835"/>
            <a:ext cx="252000" cy="25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2</a:t>
            </a:r>
            <a:endParaRPr lang="zh-TW" altLang="en-US" dirty="0">
              <a:solidFill>
                <a:srgbClr val="FF0000"/>
              </a:solidFill>
            </a:endParaRPr>
          </a:p>
        </p:txBody>
      </p:sp>
      <p:sp>
        <p:nvSpPr>
          <p:cNvPr id="9" name="流程圖: 接點 8"/>
          <p:cNvSpPr/>
          <p:nvPr/>
        </p:nvSpPr>
        <p:spPr>
          <a:xfrm>
            <a:off x="2915816" y="6528440"/>
            <a:ext cx="252000" cy="25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3</a:t>
            </a:r>
            <a:endParaRPr lang="zh-TW" altLang="en-US" dirty="0">
              <a:solidFill>
                <a:srgbClr val="FF0000"/>
              </a:solidFill>
            </a:endParaRPr>
          </a:p>
        </p:txBody>
      </p:sp>
      <p:sp>
        <p:nvSpPr>
          <p:cNvPr id="12" name="標題 1"/>
          <p:cNvSpPr txBox="1">
            <a:spLocks/>
          </p:cNvSpPr>
          <p:nvPr/>
        </p:nvSpPr>
        <p:spPr>
          <a:xfrm>
            <a:off x="107950" y="260350"/>
            <a:ext cx="82296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二、註冊帳號及設定通行碼</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(2/5)</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zh-TW" altLang="en-US" sz="4000" dirty="0">
              <a:latin typeface="Times New Roman" panose="02020603050405020304" pitchFamily="18" charset="0"/>
              <a:ea typeface="華康儷中黑" pitchFamily="49" charset="-120"/>
              <a:cs typeface="Times New Roman" panose="02020603050405020304" pitchFamily="18" charset="0"/>
            </a:endParaRPr>
          </a:p>
        </p:txBody>
      </p:sp>
      <p:sp>
        <p:nvSpPr>
          <p:cNvPr id="2" name="圓角矩形圖說文字 1"/>
          <p:cNvSpPr/>
          <p:nvPr/>
        </p:nvSpPr>
        <p:spPr>
          <a:xfrm>
            <a:off x="124619" y="1130087"/>
            <a:ext cx="8894762" cy="1360487"/>
          </a:xfrm>
          <a:prstGeom prst="wedgeRoundRectCallout">
            <a:avLst>
              <a:gd name="adj1" fmla="val -21894"/>
              <a:gd name="adj2" fmla="val 46198"/>
              <a:gd name="adj3" fmla="val 16667"/>
            </a:avLst>
          </a:prstGeom>
          <a:solidFill>
            <a:srgbClr val="FFCD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mj-lt"/>
              <a:buAutoNum type="arabicPeriod"/>
              <a:defRPr/>
            </a:pPr>
            <a:r>
              <a:rPr lang="zh-TW" altLang="en-US" sz="2200" dirty="0">
                <a:solidFill>
                  <a:srgbClr val="C00000"/>
                </a:solidFill>
                <a:latin typeface="華康儷中黑" panose="020B0509000000000000" pitchFamily="49" charset="-120"/>
                <a:ea typeface="華康儷中黑" panose="020B0509000000000000" pitchFamily="49" charset="-120"/>
              </a:rPr>
              <a:t>請閱讀「隱私權保護政策聲明」內容。</a:t>
            </a:r>
            <a:endParaRPr lang="en-US" altLang="zh-TW" sz="2200" dirty="0">
              <a:solidFill>
                <a:srgbClr val="C00000"/>
              </a:solidFill>
              <a:latin typeface="華康儷中黑" panose="020B0509000000000000" pitchFamily="49" charset="-120"/>
              <a:ea typeface="華康儷中黑" panose="020B0509000000000000" pitchFamily="49" charset="-120"/>
            </a:endParaRPr>
          </a:p>
          <a:p>
            <a:pPr marL="457200" indent="-457200">
              <a:buFont typeface="+mj-lt"/>
              <a:buAutoNum type="arabicPeriod"/>
              <a:defRPr/>
            </a:pPr>
            <a:r>
              <a:rPr lang="zh-TW" altLang="en-US" sz="2200" dirty="0">
                <a:solidFill>
                  <a:schemeClr val="tx1"/>
                </a:solidFill>
                <a:latin typeface="華康儷中黑" panose="020B0509000000000000" pitchFamily="49" charset="-120"/>
                <a:ea typeface="華康儷中黑" panose="020B0509000000000000" pitchFamily="49" charset="-120"/>
              </a:rPr>
              <a:t>勾選「同意提供本人之個人資料予技專校院招生委員會聯合會與所報名之科技校院，作為招生相關工作目的使用」核取方塊。</a:t>
            </a:r>
            <a:endParaRPr lang="en-US" altLang="zh-TW" sz="2200" dirty="0">
              <a:solidFill>
                <a:schemeClr val="tx1"/>
              </a:solidFill>
              <a:latin typeface="華康儷中黑" panose="020B0509000000000000" pitchFamily="49" charset="-120"/>
              <a:ea typeface="華康儷中黑" panose="020B0509000000000000" pitchFamily="49" charset="-120"/>
            </a:endParaRPr>
          </a:p>
          <a:p>
            <a:pPr marL="457200" indent="-457200">
              <a:buFont typeface="+mj-lt"/>
              <a:buAutoNum type="arabicPeriod"/>
              <a:defRPr/>
            </a:pPr>
            <a:r>
              <a:rPr lang="zh-TW" altLang="en-US" sz="2200" dirty="0">
                <a:solidFill>
                  <a:schemeClr val="tx1"/>
                </a:solidFill>
                <a:latin typeface="華康儷中黑" panose="020B0509000000000000" pitchFamily="49" charset="-120"/>
                <a:ea typeface="華康儷中黑" panose="020B0509000000000000" pitchFamily="49" charset="-120"/>
              </a:rPr>
              <a:t>點選「進行設定通行碼」。</a:t>
            </a:r>
          </a:p>
        </p:txBody>
      </p:sp>
      <p:sp>
        <p:nvSpPr>
          <p:cNvPr id="11" name="流程圖: 接點 10"/>
          <p:cNvSpPr/>
          <p:nvPr/>
        </p:nvSpPr>
        <p:spPr>
          <a:xfrm>
            <a:off x="3555734" y="2536903"/>
            <a:ext cx="252000" cy="25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1</a:t>
            </a:r>
            <a:endParaRPr lang="zh-TW" altLang="en-US" dirty="0">
              <a:solidFill>
                <a:srgbClr val="FF0000"/>
              </a:solidFill>
            </a:endParaRPr>
          </a:p>
        </p:txBody>
      </p:sp>
      <p:sp>
        <p:nvSpPr>
          <p:cNvPr id="6" name="文字方塊 5"/>
          <p:cNvSpPr txBox="1">
            <a:spLocks noChangeArrowheads="1"/>
          </p:cNvSpPr>
          <p:nvPr/>
        </p:nvSpPr>
        <p:spPr bwMode="auto">
          <a:xfrm>
            <a:off x="1963745" y="6063962"/>
            <a:ext cx="433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b="1" dirty="0">
                <a:solidFill>
                  <a:srgbClr val="FF0000"/>
                </a:solidFill>
                <a:ea typeface="華康儷中黑" panose="020B0509000000000000" pitchFamily="49" charset="-120"/>
                <a:sym typeface="Wingdings" panose="05000000000000000000" pitchFamily="2" charset="2"/>
              </a:rPr>
              <a:t></a:t>
            </a:r>
            <a:endParaRPr lang="zh-TW" altLang="en-US" b="1" dirty="0">
              <a:solidFill>
                <a:srgbClr val="FF0000"/>
              </a:solidFill>
              <a:ea typeface="華康儷中黑" panose="020B0509000000000000" pitchFamily="49" charset="-120"/>
            </a:endParaRPr>
          </a:p>
        </p:txBody>
      </p:sp>
      <p:sp>
        <p:nvSpPr>
          <p:cNvPr id="3" name="矩形 2">
            <a:extLst>
              <a:ext uri="{FF2B5EF4-FFF2-40B4-BE49-F238E27FC236}">
                <a16:creationId xmlns:a16="http://schemas.microsoft.com/office/drawing/2014/main" id="{E9A68EFD-32CB-ACAB-9D3E-35A10DF64703}"/>
              </a:ext>
            </a:extLst>
          </p:cNvPr>
          <p:cNvSpPr/>
          <p:nvPr/>
        </p:nvSpPr>
        <p:spPr>
          <a:xfrm>
            <a:off x="4031940" y="2554457"/>
            <a:ext cx="1080120" cy="2520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CF972BD8-8D9D-67B2-7A2B-3E5C01349192}"/>
              </a:ext>
            </a:extLst>
          </p:cNvPr>
          <p:cNvSpPr/>
          <p:nvPr/>
        </p:nvSpPr>
        <p:spPr>
          <a:xfrm>
            <a:off x="2014630" y="6218576"/>
            <a:ext cx="5123858" cy="2520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67EE2305-6990-8A5D-BAF7-0D16BAFD6D5A}"/>
              </a:ext>
            </a:extLst>
          </p:cNvPr>
          <p:cNvSpPr/>
          <p:nvPr/>
        </p:nvSpPr>
        <p:spPr>
          <a:xfrm>
            <a:off x="3464896" y="6483533"/>
            <a:ext cx="1035096" cy="2520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投影片編號版面配置區 1"/>
          <p:cNvSpPr>
            <a:spLocks noGrp="1"/>
          </p:cNvSpPr>
          <p:nvPr>
            <p:ph type="sldNum" sz="quarter" idx="12"/>
          </p:nvPr>
        </p:nvSpPr>
        <p:spPr>
          <a:xfrm>
            <a:off x="6902896"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A3D0D17B-BDE3-4C67-B226-082AE51E9B88}" type="slidenum">
              <a:rPr lang="zh-TW" altLang="en-US" sz="1400" smtClean="0"/>
              <a:pPr>
                <a:spcBef>
                  <a:spcPct val="0"/>
                </a:spcBef>
                <a:buFontTx/>
                <a:buNone/>
              </a:pPr>
              <a:t>19</a:t>
            </a:fld>
            <a:endParaRPr lang="en-US" altLang="zh-TW" sz="1400" dirty="0"/>
          </a:p>
        </p:txBody>
      </p:sp>
      <p:sp>
        <p:nvSpPr>
          <p:cNvPr id="7" name="流程圖: 接點 6"/>
          <p:cNvSpPr/>
          <p:nvPr/>
        </p:nvSpPr>
        <p:spPr>
          <a:xfrm>
            <a:off x="53968" y="1934213"/>
            <a:ext cx="252000" cy="25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1</a:t>
            </a:r>
            <a:endParaRPr lang="zh-TW" altLang="en-US" dirty="0">
              <a:solidFill>
                <a:srgbClr val="FF0000"/>
              </a:solidFill>
            </a:endParaRPr>
          </a:p>
        </p:txBody>
      </p:sp>
      <p:sp>
        <p:nvSpPr>
          <p:cNvPr id="9" name="流程圖: 接點 8"/>
          <p:cNvSpPr/>
          <p:nvPr/>
        </p:nvSpPr>
        <p:spPr>
          <a:xfrm>
            <a:off x="54946" y="5919143"/>
            <a:ext cx="252000" cy="25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2</a:t>
            </a:r>
            <a:endParaRPr lang="zh-TW" altLang="en-US" dirty="0">
              <a:solidFill>
                <a:srgbClr val="FF0000"/>
              </a:solidFill>
            </a:endParaRPr>
          </a:p>
        </p:txBody>
      </p:sp>
      <p:sp>
        <p:nvSpPr>
          <p:cNvPr id="10" name="標題 1"/>
          <p:cNvSpPr txBox="1">
            <a:spLocks/>
          </p:cNvSpPr>
          <p:nvPr/>
        </p:nvSpPr>
        <p:spPr>
          <a:xfrm>
            <a:off x="107950" y="260350"/>
            <a:ext cx="82296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二、註冊帳號及設定通行碼</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(3/5)</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zh-TW" altLang="en-US" sz="4000" dirty="0">
              <a:ea typeface="華康儷中黑" pitchFamily="49" charset="-120"/>
              <a:cs typeface="+mn-cs"/>
            </a:endParaRPr>
          </a:p>
        </p:txBody>
      </p:sp>
      <p:pic>
        <p:nvPicPr>
          <p:cNvPr id="4" name="圖片 3">
            <a:extLst>
              <a:ext uri="{FF2B5EF4-FFF2-40B4-BE49-F238E27FC236}">
                <a16:creationId xmlns:a16="http://schemas.microsoft.com/office/drawing/2014/main" id="{59BF1114-1BF5-3351-63A0-F5CE84F14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18" y="1156086"/>
            <a:ext cx="5570275" cy="5112990"/>
          </a:xfrm>
          <a:prstGeom prst="rect">
            <a:avLst/>
          </a:prstGeom>
        </p:spPr>
      </p:pic>
      <p:sp>
        <p:nvSpPr>
          <p:cNvPr id="5" name="矩形 4">
            <a:extLst>
              <a:ext uri="{FF2B5EF4-FFF2-40B4-BE49-F238E27FC236}">
                <a16:creationId xmlns:a16="http://schemas.microsoft.com/office/drawing/2014/main" id="{ABE6A26C-F044-95B8-F0AA-B1AC0D86E544}"/>
              </a:ext>
            </a:extLst>
          </p:cNvPr>
          <p:cNvSpPr/>
          <p:nvPr/>
        </p:nvSpPr>
        <p:spPr>
          <a:xfrm>
            <a:off x="467544" y="1725056"/>
            <a:ext cx="5256584" cy="292808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圖說文字 12"/>
          <p:cNvSpPr/>
          <p:nvPr/>
        </p:nvSpPr>
        <p:spPr>
          <a:xfrm>
            <a:off x="5965922" y="1131751"/>
            <a:ext cx="2998566" cy="5249999"/>
          </a:xfrm>
          <a:prstGeom prst="wedgeRectCallout">
            <a:avLst>
              <a:gd name="adj1" fmla="val -68099"/>
              <a:gd name="adj2" fmla="val -20403"/>
            </a:avLst>
          </a:prstGeom>
          <a:solidFill>
            <a:srgbClr val="FFCDCD"/>
          </a:solidFill>
          <a:ln w="762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marL="271463" indent="-271463" algn="just" eaLnBrk="1" hangingPunct="1">
              <a:spcAft>
                <a:spcPts val="600"/>
              </a:spcAft>
              <a:buFont typeface="+mj-lt"/>
              <a:buAutoNum type="arabicPeriod"/>
              <a:defRPr/>
            </a:pPr>
            <a:r>
              <a:rPr lang="zh-TW" altLang="en-US" sz="2400" b="1" u="sng" spc="-150" dirty="0">
                <a:solidFill>
                  <a:srgbClr val="C00000"/>
                </a:solidFill>
                <a:latin typeface="華康儷中黑" pitchFamily="49" charset="-120"/>
                <a:ea typeface="華康儷中黑" pitchFamily="49" charset="-120"/>
              </a:rPr>
              <a:t>電子郵件</a:t>
            </a:r>
            <a:r>
              <a:rPr lang="zh-TW" altLang="en-US" sz="2000" spc="-150" dirty="0">
                <a:solidFill>
                  <a:srgbClr val="C00000"/>
                </a:solidFill>
                <a:latin typeface="華康儷中黑" pitchFamily="49" charset="-120"/>
                <a:ea typeface="華康儷中黑" pitchFamily="49" charset="-120"/>
              </a:rPr>
              <a:t>為登入考生報名系統之帳號</a:t>
            </a:r>
            <a:r>
              <a:rPr lang="zh-TW" altLang="en-US" sz="2000" spc="-150" dirty="0">
                <a:solidFill>
                  <a:schemeClr val="tx1"/>
                </a:solidFill>
                <a:latin typeface="華康儷中黑" pitchFamily="49" charset="-120"/>
                <a:ea typeface="華康儷中黑" pitchFamily="49" charset="-120"/>
              </a:rPr>
              <a:t>，每位考生之身分證及電子郵件只</a:t>
            </a:r>
            <a:r>
              <a:rPr lang="zh-TW" altLang="en-US" sz="2400" b="1" u="sng" spc="-150" dirty="0">
                <a:solidFill>
                  <a:srgbClr val="C00000"/>
                </a:solidFill>
                <a:effectLst>
                  <a:outerShdw blurRad="38100" dist="38100" dir="2700000" algn="tl">
                    <a:srgbClr val="000000">
                      <a:alpha val="43137"/>
                    </a:srgbClr>
                  </a:outerShdw>
                </a:effectLst>
                <a:latin typeface="華康儷中黑" pitchFamily="49" charset="-120"/>
                <a:ea typeface="華康儷中黑" pitchFamily="49" charset="-120"/>
              </a:rPr>
              <a:t>限註冊一次</a:t>
            </a:r>
            <a:r>
              <a:rPr lang="zh-TW" altLang="en-US" sz="2000" spc="-150" dirty="0">
                <a:solidFill>
                  <a:schemeClr val="tx1"/>
                </a:solidFill>
                <a:latin typeface="華康儷中黑" pitchFamily="49" charset="-120"/>
                <a:ea typeface="華康儷中黑" pitchFamily="49" charset="-120"/>
              </a:rPr>
              <a:t>。登錄資料請務必填寫正確。</a:t>
            </a:r>
            <a:endParaRPr lang="en-US" altLang="zh-TW" sz="2000" spc="-150" dirty="0">
              <a:solidFill>
                <a:schemeClr val="tx1"/>
              </a:solidFill>
              <a:latin typeface="華康儷中黑" pitchFamily="49" charset="-120"/>
              <a:ea typeface="華康儷中黑" pitchFamily="49" charset="-120"/>
            </a:endParaRPr>
          </a:p>
          <a:p>
            <a:pPr marL="271463" indent="-271463" algn="just" eaLnBrk="1" hangingPunct="1">
              <a:spcAft>
                <a:spcPts val="600"/>
              </a:spcAft>
              <a:buFont typeface="+mj-lt"/>
              <a:buAutoNum type="arabicPeriod"/>
              <a:defRPr/>
            </a:pPr>
            <a:r>
              <a:rPr lang="zh-TW" altLang="en-US" sz="2000" spc="-150" dirty="0">
                <a:solidFill>
                  <a:schemeClr val="tx1"/>
                </a:solidFill>
                <a:latin typeface="華康儷中黑" pitchFamily="49" charset="-120"/>
                <a:ea typeface="華康儷中黑" pitchFamily="49" charset="-120"/>
              </a:rPr>
              <a:t>有報考</a:t>
            </a:r>
            <a:r>
              <a:rPr lang="en-US" altLang="zh-TW" sz="2000" spc="-150" dirty="0">
                <a:solidFill>
                  <a:schemeClr val="tx1"/>
                </a:solidFill>
                <a:latin typeface="華康儷中黑" pitchFamily="49" charset="-120"/>
                <a:ea typeface="華康儷中黑" pitchFamily="49" charset="-120"/>
              </a:rPr>
              <a:t>115</a:t>
            </a:r>
            <a:r>
              <a:rPr lang="zh-TW" altLang="en-US" sz="2000" spc="-150" dirty="0">
                <a:solidFill>
                  <a:schemeClr val="tx1"/>
                </a:solidFill>
                <a:latin typeface="華康儷中黑" pitchFamily="49" charset="-120"/>
                <a:ea typeface="華康儷中黑" pitchFamily="49" charset="-120"/>
              </a:rPr>
              <a:t>學年度二技統一入學測驗之考生，輸入之身分證</a:t>
            </a:r>
            <a:r>
              <a:rPr lang="en-US" altLang="zh-TW" sz="2000" spc="-150" dirty="0">
                <a:solidFill>
                  <a:schemeClr val="tx1"/>
                </a:solidFill>
                <a:latin typeface="華康儷中黑" pitchFamily="49" charset="-120"/>
                <a:ea typeface="華康儷中黑" pitchFamily="49" charset="-120"/>
              </a:rPr>
              <a:t>(</a:t>
            </a:r>
            <a:r>
              <a:rPr lang="zh-TW" altLang="en-US" sz="2000" spc="-150" dirty="0">
                <a:solidFill>
                  <a:schemeClr val="tx1"/>
                </a:solidFill>
                <a:latin typeface="華康儷中黑" pitchFamily="49" charset="-120"/>
                <a:ea typeface="華康儷中黑" pitchFamily="49" charset="-120"/>
              </a:rPr>
              <a:t>或居留證號</a:t>
            </a:r>
            <a:r>
              <a:rPr lang="en-US" altLang="zh-TW" sz="2000" spc="-150" dirty="0">
                <a:solidFill>
                  <a:schemeClr val="tx1"/>
                </a:solidFill>
                <a:latin typeface="華康儷中黑" pitchFamily="49" charset="-120"/>
                <a:ea typeface="華康儷中黑" pitchFamily="49" charset="-120"/>
              </a:rPr>
              <a:t>)</a:t>
            </a:r>
            <a:r>
              <a:rPr lang="zh-TW" altLang="en-US" sz="2000" spc="-150" dirty="0">
                <a:solidFill>
                  <a:schemeClr val="tx1"/>
                </a:solidFill>
                <a:latin typeface="華康儷中黑" pitchFamily="49" charset="-120"/>
                <a:ea typeface="華康儷中黑" pitchFamily="49" charset="-120"/>
              </a:rPr>
              <a:t>須與報考統測之證號相同。</a:t>
            </a:r>
            <a:endParaRPr lang="en-US" altLang="zh-TW" sz="2000" spc="-150" dirty="0">
              <a:solidFill>
                <a:schemeClr val="tx1"/>
              </a:solidFill>
              <a:latin typeface="華康儷中黑" pitchFamily="49" charset="-120"/>
              <a:ea typeface="華康儷中黑" pitchFamily="49" charset="-120"/>
            </a:endParaRPr>
          </a:p>
          <a:p>
            <a:pPr marL="271463" indent="-271463" algn="just" eaLnBrk="1" hangingPunct="1">
              <a:spcAft>
                <a:spcPts val="600"/>
              </a:spcAft>
              <a:buFont typeface="+mj-lt"/>
              <a:buAutoNum type="arabicPeriod"/>
              <a:defRPr/>
            </a:pPr>
            <a:r>
              <a:rPr lang="zh-TW" altLang="en-US" sz="2000" spc="-150" dirty="0">
                <a:solidFill>
                  <a:schemeClr val="tx1"/>
                </a:solidFill>
                <a:latin typeface="華康儷中黑" pitchFamily="49" charset="-120"/>
                <a:ea typeface="華康儷中黑" pitchFamily="49" charset="-120"/>
              </a:rPr>
              <a:t>填寫完成，輸入驗證碼後，請點選「送出」。</a:t>
            </a:r>
            <a:endParaRPr lang="en-US" altLang="zh-TW" sz="2000" spc="-150" dirty="0">
              <a:solidFill>
                <a:schemeClr val="tx1"/>
              </a:solidFill>
              <a:latin typeface="華康儷中黑" pitchFamily="49" charset="-120"/>
              <a:ea typeface="華康儷中黑" pitchFamily="49" charset="-120"/>
            </a:endParaRPr>
          </a:p>
          <a:p>
            <a:pPr marL="442913" indent="-442913" algn="just" eaLnBrk="1" hangingPunct="1">
              <a:spcAft>
                <a:spcPts val="600"/>
              </a:spcAft>
              <a:defRPr/>
            </a:pPr>
            <a:r>
              <a:rPr lang="zh-TW" altLang="en-US" sz="2400" spc="-150" dirty="0">
                <a:solidFill>
                  <a:srgbClr val="C00000"/>
                </a:solidFill>
                <a:effectLst>
                  <a:outerShdw blurRad="38100" dist="38100" dir="2700000" algn="tl">
                    <a:srgbClr val="000000">
                      <a:alpha val="43137"/>
                    </a:srgbClr>
                  </a:outerShdw>
                </a:effectLst>
                <a:latin typeface="華康儷中黑" pitchFamily="49" charset="-120"/>
                <a:ea typeface="華康儷中黑" pitchFamily="49" charset="-120"/>
              </a:rPr>
              <a:t>註：考生</a:t>
            </a:r>
            <a:r>
              <a:rPr lang="zh-TW" altLang="en-US" sz="2800" b="1" spc="-150" dirty="0">
                <a:solidFill>
                  <a:srgbClr val="C00000"/>
                </a:solidFill>
                <a:effectLst>
                  <a:outerShdw blurRad="38100" dist="38100" dir="2700000" algn="tl">
                    <a:srgbClr val="000000">
                      <a:alpha val="43137"/>
                    </a:srgbClr>
                  </a:outerShdw>
                </a:effectLst>
                <a:latin typeface="華康儷中黑" pitchFamily="49" charset="-120"/>
                <a:ea typeface="華康儷中黑" pitchFamily="49" charset="-120"/>
              </a:rPr>
              <a:t>勿</a:t>
            </a:r>
            <a:r>
              <a:rPr lang="zh-TW" altLang="en-US" sz="2400" spc="-150" dirty="0">
                <a:solidFill>
                  <a:srgbClr val="C00000"/>
                </a:solidFill>
                <a:effectLst>
                  <a:outerShdw blurRad="38100" dist="38100" dir="2700000" algn="tl">
                    <a:srgbClr val="000000">
                      <a:alpha val="43137"/>
                    </a:srgbClr>
                  </a:outerShdw>
                </a:effectLst>
                <a:latin typeface="華康儷中黑" pitchFamily="49" charset="-120"/>
                <a:ea typeface="華康儷中黑" pitchFamily="49" charset="-120"/>
              </a:rPr>
              <a:t>將個資洩漏給他人，或提供他人使用。</a:t>
            </a:r>
            <a:endParaRPr lang="en-US" altLang="zh-TW" sz="2400" spc="-150" dirty="0">
              <a:solidFill>
                <a:srgbClr val="C00000"/>
              </a:solidFill>
              <a:effectLst>
                <a:outerShdw blurRad="38100" dist="38100" dir="2700000" algn="tl">
                  <a:srgbClr val="000000">
                    <a:alpha val="43137"/>
                  </a:srgbClr>
                </a:outerShdw>
              </a:effectLst>
              <a:latin typeface="華康儷中黑" pitchFamily="49" charset="-120"/>
              <a:ea typeface="華康儷中黑" pitchFamily="49" charset="-120"/>
            </a:endParaRPr>
          </a:p>
        </p:txBody>
      </p:sp>
      <p:sp>
        <p:nvSpPr>
          <p:cNvPr id="6" name="矩形 5">
            <a:extLst>
              <a:ext uri="{FF2B5EF4-FFF2-40B4-BE49-F238E27FC236}">
                <a16:creationId xmlns:a16="http://schemas.microsoft.com/office/drawing/2014/main" id="{14D4A553-B0A8-F480-8B33-74C2235D2A8E}"/>
              </a:ext>
            </a:extLst>
          </p:cNvPr>
          <p:cNvSpPr/>
          <p:nvPr/>
        </p:nvSpPr>
        <p:spPr>
          <a:xfrm>
            <a:off x="467544" y="5954064"/>
            <a:ext cx="648072" cy="21707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a:extLst>
              <a:ext uri="{FF2B5EF4-FFF2-40B4-BE49-F238E27FC236}">
                <a16:creationId xmlns:a16="http://schemas.microsoft.com/office/drawing/2014/main" id="{E5ED9863-ECFF-D859-6EDC-1DF2E9F695F0}"/>
              </a:ext>
            </a:extLst>
          </p:cNvPr>
          <p:cNvSpPr/>
          <p:nvPr/>
        </p:nvSpPr>
        <p:spPr>
          <a:xfrm>
            <a:off x="1691680" y="1826201"/>
            <a:ext cx="1008112" cy="216024"/>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5098087A-BB0F-4332-BA10-5A60DF6A0E48}"/>
              </a:ext>
            </a:extLst>
          </p:cNvPr>
          <p:cNvSpPr/>
          <p:nvPr/>
        </p:nvSpPr>
        <p:spPr>
          <a:xfrm>
            <a:off x="1717998" y="2973072"/>
            <a:ext cx="1008112" cy="216024"/>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831B44C6-B7AE-038A-69A2-AFE5513F1C4E}"/>
              </a:ext>
            </a:extLst>
          </p:cNvPr>
          <p:cNvSpPr/>
          <p:nvPr/>
        </p:nvSpPr>
        <p:spPr>
          <a:xfrm>
            <a:off x="1691680" y="3648738"/>
            <a:ext cx="1008112" cy="216024"/>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B88B7D2-1B51-456B-97A6-4B9C5EB31B1E}" type="slidenum">
              <a:rPr lang="zh-TW" altLang="en-US" sz="1400" smtClean="0"/>
              <a:pPr>
                <a:spcBef>
                  <a:spcPct val="0"/>
                </a:spcBef>
                <a:buFontTx/>
                <a:buNone/>
              </a:pPr>
              <a:t>2</a:t>
            </a:fld>
            <a:endParaRPr lang="en-US" altLang="zh-TW" sz="1400"/>
          </a:p>
        </p:txBody>
      </p:sp>
      <p:sp>
        <p:nvSpPr>
          <p:cNvPr id="7172" name="Rectangle 5"/>
          <p:cNvSpPr>
            <a:spLocks noGrp="1" noChangeArrowheads="1"/>
          </p:cNvSpPr>
          <p:nvPr>
            <p:ph type="title"/>
          </p:nvPr>
        </p:nvSpPr>
        <p:spPr>
          <a:xfrm>
            <a:off x="611188" y="115888"/>
            <a:ext cx="8121650" cy="777875"/>
          </a:xfrm>
        </p:spPr>
        <p:txBody>
          <a:bodyPr/>
          <a:lstStyle/>
          <a:p>
            <a:pPr eaLnBrk="1" hangingPunct="1"/>
            <a:r>
              <a:rPr lang="zh-TW" altLang="en-US" sz="4800" dirty="0">
                <a:latin typeface="華康超明體" panose="02020C09000000000000" pitchFamily="49" charset="-120"/>
                <a:ea typeface="華康超明體" panose="02020C09000000000000" pitchFamily="49" charset="-120"/>
              </a:rPr>
              <a:t>簡報大綱</a:t>
            </a:r>
          </a:p>
        </p:txBody>
      </p:sp>
      <p:sp>
        <p:nvSpPr>
          <p:cNvPr id="7173" name="Rectangle 6"/>
          <p:cNvSpPr>
            <a:spLocks noRot="1" noChangeArrowheads="1"/>
          </p:cNvSpPr>
          <p:nvPr/>
        </p:nvSpPr>
        <p:spPr bwMode="auto">
          <a:xfrm>
            <a:off x="611188" y="1196975"/>
            <a:ext cx="67691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1081088" indent="-90170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lvl="1" indent="-1081088" eaLnBrk="1" hangingPunct="1">
              <a:lnSpc>
                <a:spcPct val="150000"/>
              </a:lnSpc>
              <a:spcBef>
                <a:spcPts val="1200"/>
              </a:spcBef>
              <a:buFontTx/>
              <a:buNone/>
              <a:defRPr/>
            </a:pPr>
            <a:r>
              <a:rPr lang="zh-TW" altLang="en-US" sz="4000" dirty="0">
                <a:solidFill>
                  <a:schemeClr val="tx2"/>
                </a:solidFill>
                <a:latin typeface="華康超明體" panose="02020C09000000000000" pitchFamily="49" charset="-120"/>
                <a:ea typeface="華康超明體" panose="02020C09000000000000" pitchFamily="49" charset="-120"/>
                <a:cs typeface="+mj-cs"/>
              </a:rPr>
              <a:t>壹、報名作業流程</a:t>
            </a:r>
            <a:endParaRPr lang="en-US" altLang="zh-TW" sz="4000" dirty="0">
              <a:solidFill>
                <a:schemeClr val="tx2"/>
              </a:solidFill>
              <a:latin typeface="華康超明體" panose="02020C09000000000000" pitchFamily="49" charset="-120"/>
              <a:ea typeface="華康超明體" panose="02020C09000000000000" pitchFamily="49" charset="-120"/>
              <a:cs typeface="+mj-cs"/>
            </a:endParaRPr>
          </a:p>
          <a:p>
            <a:pPr lvl="1" indent="-1081088" eaLnBrk="1" hangingPunct="1">
              <a:lnSpc>
                <a:spcPct val="150000"/>
              </a:lnSpc>
              <a:spcBef>
                <a:spcPts val="1200"/>
              </a:spcBef>
              <a:buNone/>
              <a:defRPr/>
            </a:pPr>
            <a:r>
              <a:rPr lang="zh-TW" altLang="en-US" sz="4000" dirty="0">
                <a:solidFill>
                  <a:schemeClr val="tx2"/>
                </a:solidFill>
                <a:latin typeface="華康超明體" panose="02020C09000000000000" pitchFamily="49" charset="-120"/>
                <a:ea typeface="華康超明體" panose="02020C09000000000000" pitchFamily="49" charset="-120"/>
                <a:cs typeface="+mj-cs"/>
              </a:rPr>
              <a:t>貳、網路報名系統操作</a:t>
            </a:r>
            <a:endParaRPr lang="en-US" altLang="zh-TW" sz="4000" dirty="0">
              <a:solidFill>
                <a:schemeClr val="tx2"/>
              </a:solidFill>
              <a:latin typeface="華康超明體" panose="02020C09000000000000" pitchFamily="49" charset="-120"/>
              <a:ea typeface="華康超明體" panose="02020C09000000000000" pitchFamily="49" charset="-120"/>
              <a:cs typeface="+mj-cs"/>
            </a:endParaRPr>
          </a:p>
          <a:p>
            <a:pPr lvl="1" indent="-1081088" eaLnBrk="1" hangingPunct="1">
              <a:lnSpc>
                <a:spcPct val="150000"/>
              </a:lnSpc>
              <a:spcBef>
                <a:spcPts val="1200"/>
              </a:spcBef>
              <a:buNone/>
              <a:defRPr/>
            </a:pPr>
            <a:r>
              <a:rPr lang="zh-TW" altLang="en-US" sz="4000" dirty="0">
                <a:solidFill>
                  <a:schemeClr val="tx2"/>
                </a:solidFill>
                <a:latin typeface="華康超明體" panose="02020C09000000000000" pitchFamily="49" charset="-120"/>
                <a:ea typeface="華康超明體" panose="02020C09000000000000" pitchFamily="49" charset="-120"/>
                <a:cs typeface="+mj-cs"/>
              </a:rPr>
              <a:t>參、意見交流</a:t>
            </a:r>
            <a:endParaRPr kumimoji="0" lang="zh-TW" altLang="en-US" sz="3200" dirty="0">
              <a:latin typeface="標楷體" panose="03000509000000000000" pitchFamily="65" charset="-120"/>
              <a:ea typeface="標楷體" panose="03000509000000000000" pitchFamily="65"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50CB42D-C2B6-4372-B07E-08D14D54AB2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8517" y="2359774"/>
            <a:ext cx="4161981" cy="3224302"/>
          </a:xfrm>
          <a:prstGeom prst="rect">
            <a:avLst/>
          </a:prstGeom>
          <a:ln w="9525">
            <a:solidFill>
              <a:schemeClr val="tx1"/>
            </a:solidFill>
          </a:ln>
        </p:spPr>
      </p:pic>
      <p:pic>
        <p:nvPicPr>
          <p:cNvPr id="8" name="圖片 7">
            <a:extLst>
              <a:ext uri="{FF2B5EF4-FFF2-40B4-BE49-F238E27FC236}">
                <a16:creationId xmlns:a16="http://schemas.microsoft.com/office/drawing/2014/main" id="{832C8EA1-05B5-4B45-B2DF-2BD01204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2640422"/>
            <a:ext cx="3746885" cy="1577156"/>
          </a:xfrm>
          <a:prstGeom prst="rect">
            <a:avLst/>
          </a:prstGeom>
        </p:spPr>
      </p:pic>
      <p:sp>
        <p:nvSpPr>
          <p:cNvPr id="3072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27E2564-C554-4E76-A26B-852481D52FE7}" type="slidenum">
              <a:rPr lang="zh-TW" altLang="en-US" sz="1400" smtClean="0"/>
              <a:pPr>
                <a:spcBef>
                  <a:spcPct val="0"/>
                </a:spcBef>
                <a:buFontTx/>
                <a:buNone/>
              </a:pPr>
              <a:t>20</a:t>
            </a:fld>
            <a:endParaRPr lang="en-US" altLang="zh-TW" sz="1400"/>
          </a:p>
        </p:txBody>
      </p:sp>
      <p:sp>
        <p:nvSpPr>
          <p:cNvPr id="27653" name="矩形 5"/>
          <p:cNvSpPr>
            <a:spLocks noChangeArrowheads="1"/>
          </p:cNvSpPr>
          <p:nvPr/>
        </p:nvSpPr>
        <p:spPr bwMode="auto">
          <a:xfrm>
            <a:off x="251518" y="1250971"/>
            <a:ext cx="8784023" cy="877163"/>
          </a:xfrm>
          <a:prstGeom prst="rect">
            <a:avLst/>
          </a:prstGeom>
          <a:solidFill>
            <a:srgbClr val="FFCDCD"/>
          </a:solidFill>
          <a:ln>
            <a:noFill/>
          </a:ln>
          <a:scene3d>
            <a:camera prst="orthographicFront"/>
            <a:lightRig rig="threePt" dir="t"/>
          </a:scene3d>
          <a:sp3d>
            <a:bevelT/>
          </a:sp3d>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spcAft>
                <a:spcPts val="600"/>
              </a:spcAft>
              <a:buFontTx/>
              <a:buNone/>
              <a:defRPr/>
            </a:pPr>
            <a:r>
              <a:rPr lang="en-US" altLang="zh-TW" sz="2200" dirty="0">
                <a:latin typeface="華康儷中黑" panose="020B0509000000000000" pitchFamily="49" charset="-120"/>
                <a:ea typeface="華康儷中黑" panose="020B0509000000000000" pitchFamily="49" charset="-120"/>
              </a:rPr>
              <a:t>1.</a:t>
            </a:r>
            <a:r>
              <a:rPr lang="zh-TW" altLang="en-US" sz="2200" dirty="0">
                <a:latin typeface="華康儷中黑" panose="020B0509000000000000" pitchFamily="49" charset="-120"/>
                <a:ea typeface="華康儷中黑" panose="020B0509000000000000" pitchFamily="49" charset="-120"/>
              </a:rPr>
              <a:t>確認帳號資料正確無誤後，點選「資料確認無誤，確定送出」。</a:t>
            </a:r>
            <a:endParaRPr lang="en-US" altLang="zh-TW" sz="2200" dirty="0">
              <a:latin typeface="華康儷中黑" panose="020B0509000000000000" pitchFamily="49" charset="-120"/>
              <a:ea typeface="華康儷中黑" panose="020B0509000000000000" pitchFamily="49" charset="-120"/>
            </a:endParaRPr>
          </a:p>
          <a:p>
            <a:pPr eaLnBrk="1" hangingPunct="1">
              <a:spcBef>
                <a:spcPct val="0"/>
              </a:spcBef>
              <a:spcAft>
                <a:spcPts val="600"/>
              </a:spcAft>
              <a:buFontTx/>
              <a:buNone/>
              <a:defRPr/>
            </a:pPr>
            <a:r>
              <a:rPr lang="en-US" altLang="zh-TW" sz="2200" dirty="0">
                <a:latin typeface="華康儷中黑" panose="020B0509000000000000" pitchFamily="49" charset="-120"/>
                <a:ea typeface="華康儷中黑" panose="020B0509000000000000" pitchFamily="49" charset="-120"/>
              </a:rPr>
              <a:t>2.</a:t>
            </a:r>
            <a:r>
              <a:rPr lang="zh-TW" altLang="en-US" sz="2200" dirty="0">
                <a:latin typeface="華康儷中黑" panose="020B0509000000000000" pitchFamily="49" charset="-120"/>
                <a:ea typeface="華康儷中黑" panose="020B0509000000000000" pitchFamily="49" charset="-120"/>
              </a:rPr>
              <a:t>確定資料不再修正後請點選「確認」。</a:t>
            </a:r>
          </a:p>
        </p:txBody>
      </p:sp>
      <p:sp>
        <p:nvSpPr>
          <p:cNvPr id="7" name="向右箭號 6"/>
          <p:cNvSpPr/>
          <p:nvPr/>
        </p:nvSpPr>
        <p:spPr>
          <a:xfrm>
            <a:off x="4608513" y="3205163"/>
            <a:ext cx="576262" cy="431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2" name="標題 1"/>
          <p:cNvSpPr txBox="1">
            <a:spLocks/>
          </p:cNvSpPr>
          <p:nvPr/>
        </p:nvSpPr>
        <p:spPr>
          <a:xfrm>
            <a:off x="107950" y="260350"/>
            <a:ext cx="82296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二、註冊帳號及設定通行碼</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(4/5)</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zh-TW" altLang="en-US" sz="4000" b="1" dirty="0">
              <a:ea typeface="華康儷中黑" pitchFamily="49" charset="-120"/>
              <a:cs typeface="+mn-cs"/>
            </a:endParaRPr>
          </a:p>
        </p:txBody>
      </p:sp>
      <p:sp>
        <p:nvSpPr>
          <p:cNvPr id="15" name="流程圖: 接點 14"/>
          <p:cNvSpPr/>
          <p:nvPr/>
        </p:nvSpPr>
        <p:spPr>
          <a:xfrm>
            <a:off x="827584" y="4648124"/>
            <a:ext cx="252000" cy="25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1</a:t>
            </a:r>
            <a:endParaRPr lang="zh-TW" altLang="en-US" dirty="0">
              <a:solidFill>
                <a:srgbClr val="FF0000"/>
              </a:solidFill>
            </a:endParaRPr>
          </a:p>
        </p:txBody>
      </p:sp>
      <p:sp>
        <p:nvSpPr>
          <p:cNvPr id="16" name="流程圖: 接點 15"/>
          <p:cNvSpPr/>
          <p:nvPr/>
        </p:nvSpPr>
        <p:spPr>
          <a:xfrm>
            <a:off x="5975350" y="3683000"/>
            <a:ext cx="252000" cy="25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2</a:t>
            </a:r>
            <a:endParaRPr lang="zh-TW" altLang="en-US" dirty="0">
              <a:solidFill>
                <a:srgbClr val="FF0000"/>
              </a:solidFill>
            </a:endParaRPr>
          </a:p>
        </p:txBody>
      </p:sp>
      <p:sp>
        <p:nvSpPr>
          <p:cNvPr id="2" name="矩形 1">
            <a:extLst>
              <a:ext uri="{FF2B5EF4-FFF2-40B4-BE49-F238E27FC236}">
                <a16:creationId xmlns:a16="http://schemas.microsoft.com/office/drawing/2014/main" id="{77C7B61B-9BBA-71BB-EE5D-320C7B8C388A}"/>
              </a:ext>
            </a:extLst>
          </p:cNvPr>
          <p:cNvSpPr/>
          <p:nvPr/>
        </p:nvSpPr>
        <p:spPr>
          <a:xfrm>
            <a:off x="1259632" y="4900124"/>
            <a:ext cx="1656183" cy="28803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5DC0872B-9F8A-49F8-98AB-53427120B4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46552" y="1412776"/>
            <a:ext cx="3901912" cy="4032448"/>
          </a:xfrm>
          <a:prstGeom prst="rect">
            <a:avLst/>
          </a:prstGeom>
          <a:ln w="9525">
            <a:solidFill>
              <a:schemeClr val="tx1"/>
            </a:solidFill>
          </a:ln>
        </p:spPr>
      </p:pic>
      <p:pic>
        <p:nvPicPr>
          <p:cNvPr id="3" name="圖片 2">
            <a:extLst>
              <a:ext uri="{FF2B5EF4-FFF2-40B4-BE49-F238E27FC236}">
                <a16:creationId xmlns:a16="http://schemas.microsoft.com/office/drawing/2014/main" id="{8EDF3943-E009-4308-9872-AEC78E553CF6}"/>
              </a:ext>
            </a:extLst>
          </p:cNvPr>
          <p:cNvPicPr>
            <a:picLocks noChangeAspect="1"/>
          </p:cNvPicPr>
          <p:nvPr/>
        </p:nvPicPr>
        <p:blipFill>
          <a:blip r:embed="rId4">
            <a:extLst>
              <a:ext uri="{28A0092B-C50C-407E-A947-70E740481C1C}">
                <a14:useLocalDpi xmlns:a14="http://schemas.microsoft.com/office/drawing/2010/main" val="0"/>
              </a:ext>
            </a:extLst>
          </a:blip>
          <a:srcRect t="2004" b="2004"/>
          <a:stretch/>
        </p:blipFill>
        <p:spPr>
          <a:xfrm>
            <a:off x="0" y="1196867"/>
            <a:ext cx="4846552" cy="4320000"/>
          </a:xfrm>
          <a:prstGeom prst="rect">
            <a:avLst/>
          </a:prstGeom>
        </p:spPr>
      </p:pic>
      <p:sp>
        <p:nvSpPr>
          <p:cNvPr id="3174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9D012CC9-6B5E-425C-A0F8-539502162683}" type="slidenum">
              <a:rPr lang="zh-TW" altLang="en-US" sz="1400" smtClean="0"/>
              <a:pPr>
                <a:spcBef>
                  <a:spcPct val="0"/>
                </a:spcBef>
                <a:buFontTx/>
                <a:buNone/>
              </a:pPr>
              <a:t>21</a:t>
            </a:fld>
            <a:endParaRPr lang="en-US" altLang="zh-TW" sz="1400"/>
          </a:p>
        </p:txBody>
      </p:sp>
      <p:sp>
        <p:nvSpPr>
          <p:cNvPr id="4" name="向右箭號 3"/>
          <p:cNvSpPr/>
          <p:nvPr/>
        </p:nvSpPr>
        <p:spPr>
          <a:xfrm>
            <a:off x="4353024" y="4321939"/>
            <a:ext cx="720725" cy="503237"/>
          </a:xfrm>
          <a:prstGeom prst="rightArrow">
            <a:avLst>
              <a:gd name="adj1" fmla="val 50000"/>
              <a:gd name="adj2" fmla="val 715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2" name="標題 1"/>
          <p:cNvSpPr txBox="1">
            <a:spLocks/>
          </p:cNvSpPr>
          <p:nvPr/>
        </p:nvSpPr>
        <p:spPr>
          <a:xfrm>
            <a:off x="107950" y="260350"/>
            <a:ext cx="82296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二、註冊帳號及設定通行碼</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(5/5)</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矩形圖說文字 18"/>
          <p:cNvSpPr/>
          <p:nvPr/>
        </p:nvSpPr>
        <p:spPr>
          <a:xfrm>
            <a:off x="133655" y="5749643"/>
            <a:ext cx="2151953" cy="1127704"/>
          </a:xfrm>
          <a:prstGeom prst="wedgeRectCallout">
            <a:avLst>
              <a:gd name="adj1" fmla="val -16151"/>
              <a:gd name="adj2" fmla="val -75525"/>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zh-TW" sz="2200" dirty="0">
                <a:solidFill>
                  <a:schemeClr val="tx1"/>
                </a:solidFill>
                <a:latin typeface="華康儷中黑" pitchFamily="49" charset="-120"/>
                <a:ea typeface="華康儷中黑" pitchFamily="49" charset="-120"/>
              </a:rPr>
              <a:t>2.</a:t>
            </a:r>
            <a:r>
              <a:rPr lang="zh-TW" altLang="en-US" sz="2200" dirty="0">
                <a:solidFill>
                  <a:schemeClr val="tx1"/>
                </a:solidFill>
                <a:latin typeface="華康儷中黑" pitchFamily="49" charset="-120"/>
                <a:ea typeface="華康儷中黑" pitchFamily="49" charset="-120"/>
              </a:rPr>
              <a:t>請點選「回到登入頁面」進行系統登入</a:t>
            </a:r>
          </a:p>
        </p:txBody>
      </p:sp>
      <p:sp>
        <p:nvSpPr>
          <p:cNvPr id="20" name="流程圖: 接點 19"/>
          <p:cNvSpPr/>
          <p:nvPr/>
        </p:nvSpPr>
        <p:spPr>
          <a:xfrm>
            <a:off x="1545510" y="5103797"/>
            <a:ext cx="288925" cy="288925"/>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1</a:t>
            </a:r>
            <a:endParaRPr lang="zh-TW" altLang="en-US" dirty="0">
              <a:solidFill>
                <a:srgbClr val="FF0000"/>
              </a:solidFill>
            </a:endParaRPr>
          </a:p>
        </p:txBody>
      </p:sp>
      <p:sp>
        <p:nvSpPr>
          <p:cNvPr id="21" name="流程圖: 接點 20"/>
          <p:cNvSpPr/>
          <p:nvPr/>
        </p:nvSpPr>
        <p:spPr>
          <a:xfrm>
            <a:off x="629086" y="5118708"/>
            <a:ext cx="287338" cy="287338"/>
          </a:xfrm>
          <a:prstGeom prst="flowChartConnector">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0000FF"/>
                </a:solidFill>
              </a:rPr>
              <a:t>2</a:t>
            </a:r>
            <a:endParaRPr lang="zh-TW" altLang="en-US" dirty="0">
              <a:solidFill>
                <a:srgbClr val="0000FF"/>
              </a:solidFill>
            </a:endParaRPr>
          </a:p>
        </p:txBody>
      </p:sp>
      <p:sp>
        <p:nvSpPr>
          <p:cNvPr id="15" name="圓角矩形圖說文字 17">
            <a:extLst>
              <a:ext uri="{FF2B5EF4-FFF2-40B4-BE49-F238E27FC236}">
                <a16:creationId xmlns:a16="http://schemas.microsoft.com/office/drawing/2014/main" id="{7767E3AE-91FB-45B0-BA4C-17D2232F6990}"/>
              </a:ext>
            </a:extLst>
          </p:cNvPr>
          <p:cNvSpPr/>
          <p:nvPr/>
        </p:nvSpPr>
        <p:spPr>
          <a:xfrm>
            <a:off x="8337550" y="1509994"/>
            <a:ext cx="672772" cy="1991014"/>
          </a:xfrm>
          <a:prstGeom prst="wedgeRoundRectCallout">
            <a:avLst>
              <a:gd name="adj1" fmla="val -49780"/>
              <a:gd name="adj2" fmla="val -17770"/>
              <a:gd name="adj3" fmla="val 16667"/>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rgbClr val="FF0000"/>
                </a:solidFill>
                <a:latin typeface="華康新特黑體" panose="02010609010101010101" pitchFamily="49" charset="-120"/>
                <a:ea typeface="華康新特黑體" panose="02010609010101010101" pitchFamily="49" charset="-120"/>
              </a:rPr>
              <a:t>請下載留存</a:t>
            </a:r>
          </a:p>
        </p:txBody>
      </p:sp>
      <p:sp>
        <p:nvSpPr>
          <p:cNvPr id="16" name="矩形圖說文字 4">
            <a:extLst>
              <a:ext uri="{FF2B5EF4-FFF2-40B4-BE49-F238E27FC236}">
                <a16:creationId xmlns:a16="http://schemas.microsoft.com/office/drawing/2014/main" id="{344E6547-BEF7-499F-AFD4-BA8A64FD7CD4}"/>
              </a:ext>
            </a:extLst>
          </p:cNvPr>
          <p:cNvSpPr/>
          <p:nvPr/>
        </p:nvSpPr>
        <p:spPr>
          <a:xfrm>
            <a:off x="2404485" y="5743136"/>
            <a:ext cx="3134633" cy="1126800"/>
          </a:xfrm>
          <a:prstGeom prst="wedgeRectCallout">
            <a:avLst>
              <a:gd name="adj1" fmla="val -48782"/>
              <a:gd name="adj2" fmla="val -74185"/>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36000" rIns="180000" bIns="36000" anchor="ctr"/>
          <a:lstStyle/>
          <a:p>
            <a:pPr algn="just" eaLnBrk="1" hangingPunct="1">
              <a:spcAft>
                <a:spcPts val="600"/>
              </a:spcAft>
              <a:defRPr/>
            </a:pPr>
            <a:r>
              <a:rPr lang="en-US" altLang="zh-TW" sz="2200" dirty="0">
                <a:solidFill>
                  <a:srgbClr val="FF0000"/>
                </a:solidFill>
                <a:latin typeface="華康儷中黑" pitchFamily="49" charset="-120"/>
                <a:ea typeface="華康儷中黑" pitchFamily="49" charset="-120"/>
              </a:rPr>
              <a:t>1.</a:t>
            </a:r>
            <a:r>
              <a:rPr lang="zh-TW" altLang="en-US" sz="2200" dirty="0">
                <a:solidFill>
                  <a:srgbClr val="FF0000"/>
                </a:solidFill>
                <a:latin typeface="華康儷中黑" pitchFamily="49" charset="-120"/>
                <a:ea typeface="華康儷中黑" pitchFamily="49" charset="-120"/>
              </a:rPr>
              <a:t>請點選「列印通行碼」後儲存檔案或列印，並妥善保管。</a:t>
            </a:r>
          </a:p>
        </p:txBody>
      </p:sp>
      <p:sp>
        <p:nvSpPr>
          <p:cNvPr id="2" name="矩形 1">
            <a:extLst>
              <a:ext uri="{FF2B5EF4-FFF2-40B4-BE49-F238E27FC236}">
                <a16:creationId xmlns:a16="http://schemas.microsoft.com/office/drawing/2014/main" id="{ABCFF95D-D527-1F04-29D1-5271A0A82430}"/>
              </a:ext>
            </a:extLst>
          </p:cNvPr>
          <p:cNvSpPr/>
          <p:nvPr/>
        </p:nvSpPr>
        <p:spPr>
          <a:xfrm>
            <a:off x="1154236" y="1700808"/>
            <a:ext cx="1008112" cy="144016"/>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A8659CE4-1C36-6E78-FE58-31F746A40054}"/>
              </a:ext>
            </a:extLst>
          </p:cNvPr>
          <p:cNvSpPr/>
          <p:nvPr/>
        </p:nvSpPr>
        <p:spPr>
          <a:xfrm>
            <a:off x="1154236" y="2738580"/>
            <a:ext cx="671757" cy="144016"/>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4364223A-215B-D862-B743-78F0EC882C65}"/>
              </a:ext>
            </a:extLst>
          </p:cNvPr>
          <p:cNvSpPr/>
          <p:nvPr/>
        </p:nvSpPr>
        <p:spPr>
          <a:xfrm>
            <a:off x="5266659" y="3573016"/>
            <a:ext cx="1008112" cy="144016"/>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DA0BEBFB-A250-D8F2-2F22-C1A3490429C0}"/>
              </a:ext>
            </a:extLst>
          </p:cNvPr>
          <p:cNvSpPr/>
          <p:nvPr/>
        </p:nvSpPr>
        <p:spPr>
          <a:xfrm>
            <a:off x="7329438" y="3572901"/>
            <a:ext cx="1008112" cy="144016"/>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1EF22488-9449-4561-898D-8007FCF59DAA}"/>
              </a:ext>
            </a:extLst>
          </p:cNvPr>
          <p:cNvSpPr/>
          <p:nvPr/>
        </p:nvSpPr>
        <p:spPr>
          <a:xfrm>
            <a:off x="1209632" y="3284984"/>
            <a:ext cx="671757" cy="144016"/>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632A3A9-1C13-4F8F-911A-3107AD3DCE46}"/>
              </a:ext>
            </a:extLst>
          </p:cNvPr>
          <p:cNvPicPr>
            <a:picLocks noChangeAspect="1"/>
          </p:cNvPicPr>
          <p:nvPr/>
        </p:nvPicPr>
        <p:blipFill rotWithShape="1">
          <a:blip r:embed="rId2">
            <a:extLst>
              <a:ext uri="{28A0092B-C50C-407E-A947-70E740481C1C}">
                <a14:useLocalDpi xmlns:a14="http://schemas.microsoft.com/office/drawing/2010/main" val="0"/>
              </a:ext>
            </a:extLst>
          </a:blip>
          <a:srcRect l="5183" r="8900"/>
          <a:stretch/>
        </p:blipFill>
        <p:spPr>
          <a:xfrm>
            <a:off x="-1" y="1200900"/>
            <a:ext cx="9144001" cy="4227229"/>
          </a:xfrm>
          <a:prstGeom prst="rect">
            <a:avLst/>
          </a:prstGeom>
        </p:spPr>
      </p:pic>
      <p:sp>
        <p:nvSpPr>
          <p:cNvPr id="33795"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4AA6D673-A650-42B4-A909-78844A2F36E3}" type="slidenum">
              <a:rPr lang="zh-TW" altLang="en-US" sz="1400" smtClean="0"/>
              <a:pPr>
                <a:spcBef>
                  <a:spcPct val="0"/>
                </a:spcBef>
                <a:buFontTx/>
                <a:buNone/>
              </a:pPr>
              <a:t>22</a:t>
            </a:fld>
            <a:endParaRPr lang="en-US" altLang="zh-TW" sz="1400"/>
          </a:p>
        </p:txBody>
      </p:sp>
      <p:sp>
        <p:nvSpPr>
          <p:cNvPr id="4" name="標題 1"/>
          <p:cNvSpPr txBox="1">
            <a:spLocks/>
          </p:cNvSpPr>
          <p:nvPr/>
        </p:nvSpPr>
        <p:spPr>
          <a:xfrm>
            <a:off x="107950" y="260350"/>
            <a:ext cx="82296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三、系統登入</a:t>
            </a:r>
          </a:p>
        </p:txBody>
      </p:sp>
      <p:sp>
        <p:nvSpPr>
          <p:cNvPr id="6" name="流程圖: 接點 5"/>
          <p:cNvSpPr/>
          <p:nvPr/>
        </p:nvSpPr>
        <p:spPr>
          <a:xfrm>
            <a:off x="2268414" y="3212976"/>
            <a:ext cx="252000" cy="25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1</a:t>
            </a:r>
            <a:endParaRPr lang="zh-TW" altLang="en-US" dirty="0">
              <a:solidFill>
                <a:srgbClr val="FF0000"/>
              </a:solidFill>
            </a:endParaRPr>
          </a:p>
        </p:txBody>
      </p:sp>
      <p:sp>
        <p:nvSpPr>
          <p:cNvPr id="9" name="流程圖: 接點 8"/>
          <p:cNvSpPr/>
          <p:nvPr/>
        </p:nvSpPr>
        <p:spPr>
          <a:xfrm>
            <a:off x="2267744" y="4460229"/>
            <a:ext cx="252000" cy="25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2</a:t>
            </a:r>
            <a:endParaRPr lang="zh-TW" altLang="en-US" dirty="0">
              <a:solidFill>
                <a:srgbClr val="FF0000"/>
              </a:solidFill>
            </a:endParaRPr>
          </a:p>
        </p:txBody>
      </p:sp>
      <p:sp>
        <p:nvSpPr>
          <p:cNvPr id="10" name="矩形圖說文字 9"/>
          <p:cNvSpPr/>
          <p:nvPr/>
        </p:nvSpPr>
        <p:spPr>
          <a:xfrm>
            <a:off x="6444208" y="2749351"/>
            <a:ext cx="2605643" cy="1740284"/>
          </a:xfrm>
          <a:prstGeom prst="wedgeRectCallout">
            <a:avLst>
              <a:gd name="adj1" fmla="val -67538"/>
              <a:gd name="adj2" fmla="val -20526"/>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55600" indent="-355600" algn="just" eaLnBrk="1" hangingPunct="1">
              <a:spcAft>
                <a:spcPts val="600"/>
              </a:spcAft>
              <a:buFont typeface="+mj-lt"/>
              <a:buAutoNum type="arabicPeriod"/>
              <a:defRPr/>
            </a:pPr>
            <a:r>
              <a:rPr lang="zh-TW" altLang="en-US" sz="2200" dirty="0">
                <a:solidFill>
                  <a:schemeClr val="tx1"/>
                </a:solidFill>
                <a:latin typeface="華康儷中黑" pitchFamily="49" charset="-120"/>
                <a:ea typeface="華康儷中黑" pitchFamily="49" charset="-120"/>
              </a:rPr>
              <a:t>請輸入已設定之</a:t>
            </a:r>
            <a:r>
              <a:rPr lang="en-US" altLang="zh-TW" sz="2200" dirty="0">
                <a:solidFill>
                  <a:schemeClr val="tx1"/>
                </a:solidFill>
                <a:latin typeface="華康儷中黑" pitchFamily="49" charset="-120"/>
                <a:ea typeface="華康儷中黑" pitchFamily="49" charset="-120"/>
              </a:rPr>
              <a:t>EMAIL</a:t>
            </a:r>
            <a:r>
              <a:rPr lang="zh-TW" altLang="en-US" sz="2200" dirty="0">
                <a:solidFill>
                  <a:schemeClr val="tx1"/>
                </a:solidFill>
                <a:latin typeface="華康儷中黑" pitchFamily="49" charset="-120"/>
                <a:ea typeface="華康儷中黑" pitchFamily="49" charset="-120"/>
              </a:rPr>
              <a:t>帳號、通行碼及驗證碼。</a:t>
            </a:r>
            <a:endParaRPr lang="en-US" altLang="zh-TW" sz="2200" dirty="0">
              <a:solidFill>
                <a:schemeClr val="tx1"/>
              </a:solidFill>
              <a:latin typeface="華康儷中黑" pitchFamily="49" charset="-120"/>
              <a:ea typeface="華康儷中黑" pitchFamily="49" charset="-120"/>
            </a:endParaRPr>
          </a:p>
          <a:p>
            <a:pPr marL="355600" indent="-355600" algn="just" eaLnBrk="1" hangingPunct="1">
              <a:buFont typeface="+mj-lt"/>
              <a:buAutoNum type="arabicPeriod"/>
              <a:defRPr/>
            </a:pPr>
            <a:r>
              <a:rPr lang="zh-TW" altLang="en-US" sz="2200" dirty="0">
                <a:solidFill>
                  <a:schemeClr val="tx1"/>
                </a:solidFill>
                <a:latin typeface="華康儷中黑" pitchFamily="49" charset="-120"/>
                <a:ea typeface="華康儷中黑" pitchFamily="49" charset="-120"/>
              </a:rPr>
              <a:t>點選「登入」。</a:t>
            </a:r>
          </a:p>
        </p:txBody>
      </p:sp>
      <p:pic>
        <p:nvPicPr>
          <p:cNvPr id="5" name="圖片 4">
            <a:extLst>
              <a:ext uri="{FF2B5EF4-FFF2-40B4-BE49-F238E27FC236}">
                <a16:creationId xmlns:a16="http://schemas.microsoft.com/office/drawing/2014/main" id="{8E838474-2038-03F4-4250-A1C1B31C7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829" y="1339080"/>
            <a:ext cx="2377829" cy="35750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1343025"/>
            <a:ext cx="7808912"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AC7FC89-182A-45D8-B0AE-A3B010FF7E19}" type="slidenum">
              <a:rPr lang="zh-TW" altLang="en-US" sz="1400" smtClean="0"/>
              <a:pPr>
                <a:spcBef>
                  <a:spcPct val="0"/>
                </a:spcBef>
                <a:buFontTx/>
                <a:buNone/>
              </a:pPr>
              <a:t>23</a:t>
            </a:fld>
            <a:endParaRPr lang="en-US" altLang="zh-TW" sz="1400"/>
          </a:p>
        </p:txBody>
      </p:sp>
      <p:sp>
        <p:nvSpPr>
          <p:cNvPr id="4" name="標題 1"/>
          <p:cNvSpPr txBox="1">
            <a:spLocks/>
          </p:cNvSpPr>
          <p:nvPr/>
        </p:nvSpPr>
        <p:spPr>
          <a:xfrm>
            <a:off x="107950" y="260350"/>
            <a:ext cx="82296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四、登錄基本資料</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(1/2)</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p:cNvSpPr/>
          <p:nvPr/>
        </p:nvSpPr>
        <p:spPr>
          <a:xfrm>
            <a:off x="2033588" y="1363663"/>
            <a:ext cx="809625" cy="2413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 name="矩形圖說文字 2"/>
          <p:cNvSpPr/>
          <p:nvPr/>
        </p:nvSpPr>
        <p:spPr>
          <a:xfrm>
            <a:off x="53630" y="2363788"/>
            <a:ext cx="2087786" cy="2577380"/>
          </a:xfrm>
          <a:prstGeom prst="wedgeRectCallout">
            <a:avLst>
              <a:gd name="adj1" fmla="val 61141"/>
              <a:gd name="adj2" fmla="val -23252"/>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266700" indent="-266700" eaLnBrk="1" hangingPunct="1">
              <a:spcAft>
                <a:spcPts val="600"/>
              </a:spcAft>
              <a:buFont typeface="+mj-lt"/>
              <a:buAutoNum type="arabicPeriod"/>
              <a:defRPr/>
            </a:pPr>
            <a:r>
              <a:rPr lang="zh-TW" altLang="en-US" sz="2200" dirty="0">
                <a:solidFill>
                  <a:schemeClr val="tx1"/>
                </a:solidFill>
                <a:latin typeface="華康儷中黑(P)" pitchFamily="34" charset="-120"/>
                <a:ea typeface="華康儷中黑(P)" pitchFamily="34" charset="-120"/>
              </a:rPr>
              <a:t>請先閱讀二技申請入學招生報名流程後。</a:t>
            </a:r>
            <a:endParaRPr lang="en-US" altLang="zh-TW" sz="2200" dirty="0">
              <a:solidFill>
                <a:schemeClr val="tx1"/>
              </a:solidFill>
              <a:latin typeface="華康儷中黑(P)" pitchFamily="34" charset="-120"/>
              <a:ea typeface="華康儷中黑(P)" pitchFamily="34" charset="-120"/>
            </a:endParaRPr>
          </a:p>
          <a:p>
            <a:pPr marL="266700" indent="-266700" eaLnBrk="1" hangingPunct="1">
              <a:buFont typeface="+mj-lt"/>
              <a:buAutoNum type="arabicPeriod"/>
              <a:defRPr/>
            </a:pPr>
            <a:r>
              <a:rPr lang="zh-TW" altLang="en-US" sz="2200" dirty="0">
                <a:solidFill>
                  <a:schemeClr val="tx1"/>
                </a:solidFill>
                <a:latin typeface="華康儷中黑(P)" pitchFamily="34" charset="-120"/>
                <a:ea typeface="華康儷中黑(P)" pitchFamily="34" charset="-120"/>
              </a:rPr>
              <a:t>點選「登錄基本資料」。</a:t>
            </a:r>
          </a:p>
        </p:txBody>
      </p:sp>
      <p:sp>
        <p:nvSpPr>
          <p:cNvPr id="5" name="矩形 4"/>
          <p:cNvSpPr/>
          <p:nvPr/>
        </p:nvSpPr>
        <p:spPr>
          <a:xfrm>
            <a:off x="2393950" y="1844675"/>
            <a:ext cx="6570663" cy="43926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0" name="流程圖: 接點 9"/>
          <p:cNvSpPr/>
          <p:nvPr/>
        </p:nvSpPr>
        <p:spPr>
          <a:xfrm>
            <a:off x="2033588" y="2033587"/>
            <a:ext cx="252000" cy="25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1</a:t>
            </a:r>
            <a:endParaRPr lang="zh-TW" altLang="en-US" dirty="0">
              <a:solidFill>
                <a:srgbClr val="FF0000"/>
              </a:solidFill>
            </a:endParaRPr>
          </a:p>
        </p:txBody>
      </p:sp>
      <p:sp>
        <p:nvSpPr>
          <p:cNvPr id="11" name="流程圖: 接點 10"/>
          <p:cNvSpPr/>
          <p:nvPr/>
        </p:nvSpPr>
        <p:spPr>
          <a:xfrm>
            <a:off x="2063750" y="1081088"/>
            <a:ext cx="252000" cy="25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2</a:t>
            </a:r>
            <a:endParaRPr lang="zh-TW" altLang="en-US"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DC584F7-A65E-4E5A-BBC0-B6BED1C01D00}"/>
              </a:ext>
            </a:extLst>
          </p:cNvPr>
          <p:cNvPicPr>
            <a:picLocks noChangeAspect="1"/>
          </p:cNvPicPr>
          <p:nvPr/>
        </p:nvPicPr>
        <p:blipFill rotWithShape="1">
          <a:blip r:embed="rId2">
            <a:extLst>
              <a:ext uri="{28A0092B-C50C-407E-A947-70E740481C1C}">
                <a14:useLocalDpi xmlns:a14="http://schemas.microsoft.com/office/drawing/2010/main" val="0"/>
              </a:ext>
            </a:extLst>
          </a:blip>
          <a:srcRect l="4236" r="22038"/>
          <a:stretch/>
        </p:blipFill>
        <p:spPr>
          <a:xfrm>
            <a:off x="278796" y="1115649"/>
            <a:ext cx="6381436" cy="4373217"/>
          </a:xfrm>
          <a:prstGeom prst="rect">
            <a:avLst/>
          </a:prstGeom>
        </p:spPr>
      </p:pic>
      <p:pic>
        <p:nvPicPr>
          <p:cNvPr id="35843" name="圖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1971" y="5722496"/>
            <a:ext cx="25987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投影片編號版面配置區 1"/>
          <p:cNvSpPr>
            <a:spLocks noGrp="1"/>
          </p:cNvSpPr>
          <p:nvPr>
            <p:ph type="sldNum" sz="quarter" idx="12"/>
          </p:nvPr>
        </p:nvSpPr>
        <p:spPr>
          <a:xfrm>
            <a:off x="6659563" y="64833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BF48636-9DB8-4036-A5C0-42CFBFA573F8}" type="slidenum">
              <a:rPr lang="zh-TW" altLang="en-US" sz="1400" smtClean="0"/>
              <a:pPr>
                <a:spcBef>
                  <a:spcPct val="0"/>
                </a:spcBef>
                <a:buFontTx/>
                <a:buNone/>
              </a:pPr>
              <a:t>24</a:t>
            </a:fld>
            <a:endParaRPr lang="en-US" altLang="zh-TW" sz="1400"/>
          </a:p>
        </p:txBody>
      </p:sp>
      <p:sp>
        <p:nvSpPr>
          <p:cNvPr id="5" name="標題 1"/>
          <p:cNvSpPr txBox="1">
            <a:spLocks/>
          </p:cNvSpPr>
          <p:nvPr/>
        </p:nvSpPr>
        <p:spPr>
          <a:xfrm>
            <a:off x="107950" y="260350"/>
            <a:ext cx="82296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四、登錄基本資料</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(2/2)</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zh-TW" altLang="en-US" sz="3600" dirty="0">
              <a:latin typeface="Times New Roman" panose="02020603050405020304" pitchFamily="18" charset="0"/>
              <a:ea typeface="華康儷中黑" pitchFamily="49" charset="-120"/>
              <a:cs typeface="Times New Roman" panose="02020603050405020304" pitchFamily="18" charset="0"/>
            </a:endParaRPr>
          </a:p>
        </p:txBody>
      </p:sp>
      <p:sp>
        <p:nvSpPr>
          <p:cNvPr id="6" name="向下箭號 5"/>
          <p:cNvSpPr/>
          <p:nvPr/>
        </p:nvSpPr>
        <p:spPr>
          <a:xfrm>
            <a:off x="3147461" y="5545234"/>
            <a:ext cx="560388" cy="4349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流程圖: 接點 8"/>
          <p:cNvSpPr/>
          <p:nvPr/>
        </p:nvSpPr>
        <p:spPr>
          <a:xfrm>
            <a:off x="322091" y="3533703"/>
            <a:ext cx="252000" cy="25241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1</a:t>
            </a:r>
            <a:endParaRPr lang="zh-TW" altLang="en-US" dirty="0">
              <a:solidFill>
                <a:srgbClr val="FF0000"/>
              </a:solidFill>
            </a:endParaRPr>
          </a:p>
        </p:txBody>
      </p:sp>
      <p:sp>
        <p:nvSpPr>
          <p:cNvPr id="13" name="流程圖: 接點 12"/>
          <p:cNvSpPr/>
          <p:nvPr/>
        </p:nvSpPr>
        <p:spPr>
          <a:xfrm>
            <a:off x="4276409" y="2727392"/>
            <a:ext cx="252000" cy="25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2</a:t>
            </a:r>
            <a:endParaRPr lang="zh-TW" altLang="en-US" dirty="0">
              <a:solidFill>
                <a:srgbClr val="FF0000"/>
              </a:solidFill>
            </a:endParaRPr>
          </a:p>
        </p:txBody>
      </p:sp>
      <p:sp>
        <p:nvSpPr>
          <p:cNvPr id="14" name="流程圖: 接點 13"/>
          <p:cNvSpPr/>
          <p:nvPr/>
        </p:nvSpPr>
        <p:spPr>
          <a:xfrm>
            <a:off x="2950225" y="5223100"/>
            <a:ext cx="252000" cy="25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3</a:t>
            </a:r>
            <a:endParaRPr lang="zh-TW" altLang="en-US" dirty="0">
              <a:solidFill>
                <a:srgbClr val="FF0000"/>
              </a:solidFill>
            </a:endParaRPr>
          </a:p>
        </p:txBody>
      </p:sp>
      <p:sp>
        <p:nvSpPr>
          <p:cNvPr id="19" name="矩形 18"/>
          <p:cNvSpPr/>
          <p:nvPr/>
        </p:nvSpPr>
        <p:spPr>
          <a:xfrm>
            <a:off x="3639084" y="6432670"/>
            <a:ext cx="555625" cy="2413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0" name="流程圖: 接點 19"/>
          <p:cNvSpPr/>
          <p:nvPr/>
        </p:nvSpPr>
        <p:spPr>
          <a:xfrm>
            <a:off x="3301207" y="6425295"/>
            <a:ext cx="252000" cy="252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4</a:t>
            </a:r>
            <a:endParaRPr lang="zh-TW" altLang="en-US" dirty="0">
              <a:solidFill>
                <a:srgbClr val="FF0000"/>
              </a:solidFill>
            </a:endParaRPr>
          </a:p>
        </p:txBody>
      </p:sp>
      <p:sp>
        <p:nvSpPr>
          <p:cNvPr id="17" name="矩形圖說文字 16"/>
          <p:cNvSpPr/>
          <p:nvPr/>
        </p:nvSpPr>
        <p:spPr>
          <a:xfrm>
            <a:off x="5713955" y="1888247"/>
            <a:ext cx="3305022" cy="4450567"/>
          </a:xfrm>
          <a:prstGeom prst="wedgeRectCallout">
            <a:avLst>
              <a:gd name="adj1" fmla="val -102149"/>
              <a:gd name="adj2" fmla="val -10723"/>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Ins="144000" anchor="ctr"/>
          <a:lstStyle/>
          <a:p>
            <a:pPr marL="271463" indent="-271463" algn="just" eaLnBrk="1" hangingPunct="1">
              <a:spcAft>
                <a:spcPts val="1000"/>
              </a:spcAft>
              <a:buFont typeface="+mj-lt"/>
              <a:buAutoNum type="arabicPeriod"/>
              <a:defRPr/>
            </a:pPr>
            <a:r>
              <a:rPr lang="zh-TW" altLang="en-US" sz="2200" dirty="0">
                <a:solidFill>
                  <a:srgbClr val="C00000"/>
                </a:solidFill>
                <a:effectLst>
                  <a:outerShdw blurRad="38100" dist="38100" dir="2700000" algn="tl">
                    <a:srgbClr val="000000">
                      <a:alpha val="43137"/>
                    </a:srgbClr>
                  </a:outerShdw>
                </a:effectLst>
                <a:latin typeface="華康儷中黑(P)" pitchFamily="34" charset="-120"/>
                <a:ea typeface="華康儷中黑(P)" pitchFamily="34" charset="-120"/>
              </a:rPr>
              <a:t>請填寫聯絡電話、行動電話、聯絡地址、緊急聯絡人資訊，務必如實填寫以利學校緊急聯絡或寄送資料之用。</a:t>
            </a:r>
            <a:endParaRPr lang="en-US" altLang="zh-TW" sz="2200" dirty="0">
              <a:solidFill>
                <a:srgbClr val="C00000"/>
              </a:solidFill>
              <a:effectLst>
                <a:outerShdw blurRad="38100" dist="38100" dir="2700000" algn="tl">
                  <a:srgbClr val="000000">
                    <a:alpha val="43137"/>
                  </a:srgbClr>
                </a:outerShdw>
              </a:effectLst>
              <a:latin typeface="華康儷中黑(P)" pitchFamily="34" charset="-120"/>
              <a:ea typeface="華康儷中黑(P)" pitchFamily="34" charset="-120"/>
            </a:endParaRPr>
          </a:p>
          <a:p>
            <a:pPr marL="271463" indent="-271463" algn="just" eaLnBrk="1" hangingPunct="1">
              <a:spcAft>
                <a:spcPts val="1000"/>
              </a:spcAft>
              <a:buFont typeface="+mj-lt"/>
              <a:buAutoNum type="arabicPeriod"/>
              <a:defRPr/>
            </a:pPr>
            <a:r>
              <a:rPr lang="zh-TW" altLang="en-US" sz="2200" dirty="0">
                <a:solidFill>
                  <a:schemeClr val="tx1"/>
                </a:solidFill>
                <a:latin typeface="華康儷中黑(P)" pitchFamily="34" charset="-120"/>
                <a:ea typeface="華康儷中黑(P)" pitchFamily="34" charset="-120"/>
              </a:rPr>
              <a:t>請點選「選擇數位照片」選擇要上傳的大頭照檔案後，點選「上傳照片」</a:t>
            </a:r>
            <a:endParaRPr lang="en-US" altLang="zh-TW" sz="2200" dirty="0">
              <a:solidFill>
                <a:schemeClr val="tx1"/>
              </a:solidFill>
              <a:latin typeface="華康儷中黑(P)" pitchFamily="34" charset="-120"/>
              <a:ea typeface="華康儷中黑(P)" pitchFamily="34" charset="-120"/>
            </a:endParaRPr>
          </a:p>
          <a:p>
            <a:pPr marL="271463" indent="-271463" algn="just" eaLnBrk="1" hangingPunct="1">
              <a:spcAft>
                <a:spcPts val="1000"/>
              </a:spcAft>
              <a:buFont typeface="+mj-lt"/>
              <a:buAutoNum type="arabicPeriod"/>
              <a:defRPr/>
            </a:pPr>
            <a:r>
              <a:rPr lang="zh-TW" altLang="en-US" sz="2200" dirty="0">
                <a:solidFill>
                  <a:schemeClr val="tx1"/>
                </a:solidFill>
                <a:latin typeface="華康儷中黑(P)" pitchFamily="34" charset="-120"/>
                <a:ea typeface="華康儷中黑(P)" pitchFamily="34" charset="-120"/>
              </a:rPr>
              <a:t>完成後點選「儲存」。</a:t>
            </a:r>
            <a:endParaRPr lang="en-US" altLang="zh-TW" sz="2200" dirty="0">
              <a:solidFill>
                <a:schemeClr val="tx1"/>
              </a:solidFill>
              <a:latin typeface="華康儷中黑(P)" pitchFamily="34" charset="-120"/>
              <a:ea typeface="華康儷中黑(P)" pitchFamily="34" charset="-120"/>
            </a:endParaRPr>
          </a:p>
          <a:p>
            <a:pPr marL="271463" indent="-271463" algn="just" eaLnBrk="1" hangingPunct="1">
              <a:spcAft>
                <a:spcPts val="1000"/>
              </a:spcAft>
              <a:buFont typeface="+mj-lt"/>
              <a:buAutoNum type="arabicPeriod"/>
              <a:defRPr/>
            </a:pPr>
            <a:r>
              <a:rPr lang="zh-TW" altLang="en-US" sz="2200" dirty="0">
                <a:solidFill>
                  <a:schemeClr val="tx1"/>
                </a:solidFill>
                <a:latin typeface="華康儷中黑(P)" pitchFamily="34" charset="-120"/>
                <a:ea typeface="華康儷中黑(P)" pitchFamily="34" charset="-120"/>
              </a:rPr>
              <a:t>儲存成功後再點選「確認」 。</a:t>
            </a:r>
          </a:p>
        </p:txBody>
      </p:sp>
      <p:sp>
        <p:nvSpPr>
          <p:cNvPr id="2" name="矩形 1">
            <a:extLst>
              <a:ext uri="{FF2B5EF4-FFF2-40B4-BE49-F238E27FC236}">
                <a16:creationId xmlns:a16="http://schemas.microsoft.com/office/drawing/2014/main" id="{65873200-B2AC-509F-D7F4-5DE8D1529500}"/>
              </a:ext>
            </a:extLst>
          </p:cNvPr>
          <p:cNvSpPr/>
          <p:nvPr/>
        </p:nvSpPr>
        <p:spPr>
          <a:xfrm>
            <a:off x="1547664" y="1556792"/>
            <a:ext cx="1008112" cy="144016"/>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2EBA78CD-5B0C-2852-717E-960D64587B6F}"/>
              </a:ext>
            </a:extLst>
          </p:cNvPr>
          <p:cNvSpPr/>
          <p:nvPr/>
        </p:nvSpPr>
        <p:spPr>
          <a:xfrm>
            <a:off x="1547664" y="1744231"/>
            <a:ext cx="1008112" cy="144016"/>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F1326502-EF0D-EDF3-0000-75F6D63B37E0}"/>
              </a:ext>
            </a:extLst>
          </p:cNvPr>
          <p:cNvSpPr/>
          <p:nvPr/>
        </p:nvSpPr>
        <p:spPr>
          <a:xfrm>
            <a:off x="1547664" y="2550056"/>
            <a:ext cx="1008112" cy="144016"/>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C5956D82-A944-45CA-AC5E-70B0E4EE14C2}"/>
              </a:ext>
            </a:extLst>
          </p:cNvPr>
          <p:cNvSpPr>
            <a:spLocks noGrp="1"/>
          </p:cNvSpPr>
          <p:nvPr>
            <p:ph type="sldNum" sz="quarter" idx="12"/>
          </p:nvPr>
        </p:nvSpPr>
        <p:spPr/>
        <p:txBody>
          <a:bodyPr/>
          <a:lstStyle/>
          <a:p>
            <a:pPr>
              <a:defRPr/>
            </a:pPr>
            <a:fld id="{BC85973A-0679-4262-BED7-042EF7FB491A}" type="slidenum">
              <a:rPr lang="zh-TW" altLang="en-US" smtClean="0"/>
              <a:pPr>
                <a:defRPr/>
              </a:pPr>
              <a:t>25</a:t>
            </a:fld>
            <a:endParaRPr lang="en-US" altLang="zh-TW"/>
          </a:p>
        </p:txBody>
      </p:sp>
      <p:sp>
        <p:nvSpPr>
          <p:cNvPr id="5" name="標題 1">
            <a:extLst>
              <a:ext uri="{FF2B5EF4-FFF2-40B4-BE49-F238E27FC236}">
                <a16:creationId xmlns:a16="http://schemas.microsoft.com/office/drawing/2014/main" id="{68C7FEC8-C84B-457E-8945-3F35B80BC982}"/>
              </a:ext>
            </a:extLst>
          </p:cNvPr>
          <p:cNvSpPr txBox="1">
            <a:spLocks/>
          </p:cNvSpPr>
          <p:nvPr/>
        </p:nvSpPr>
        <p:spPr>
          <a:xfrm>
            <a:off x="107950" y="260350"/>
            <a:ext cx="8856663"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五、登錄報名資料</a:t>
            </a:r>
          </a:p>
        </p:txBody>
      </p:sp>
      <p:sp>
        <p:nvSpPr>
          <p:cNvPr id="9" name="矩形 8">
            <a:extLst>
              <a:ext uri="{FF2B5EF4-FFF2-40B4-BE49-F238E27FC236}">
                <a16:creationId xmlns:a16="http://schemas.microsoft.com/office/drawing/2014/main" id="{619C8121-7A91-4355-BE9A-EF3696FAC218}"/>
              </a:ext>
            </a:extLst>
          </p:cNvPr>
          <p:cNvSpPr/>
          <p:nvPr/>
        </p:nvSpPr>
        <p:spPr>
          <a:xfrm>
            <a:off x="1259632" y="1124744"/>
            <a:ext cx="720080" cy="2151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a:extLst>
              <a:ext uri="{FF2B5EF4-FFF2-40B4-BE49-F238E27FC236}">
                <a16:creationId xmlns:a16="http://schemas.microsoft.com/office/drawing/2014/main" id="{495A7F55-CA7F-A5DA-338E-9AFE6F38D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9" y="1085410"/>
            <a:ext cx="6559815" cy="5512240"/>
          </a:xfrm>
          <a:prstGeom prst="rect">
            <a:avLst/>
          </a:prstGeom>
        </p:spPr>
      </p:pic>
      <p:sp>
        <p:nvSpPr>
          <p:cNvPr id="6" name="矩形 5">
            <a:extLst>
              <a:ext uri="{FF2B5EF4-FFF2-40B4-BE49-F238E27FC236}">
                <a16:creationId xmlns:a16="http://schemas.microsoft.com/office/drawing/2014/main" id="{37085FD2-69A2-ED7D-BDA3-6C3896C5906D}"/>
              </a:ext>
            </a:extLst>
          </p:cNvPr>
          <p:cNvSpPr/>
          <p:nvPr/>
        </p:nvSpPr>
        <p:spPr>
          <a:xfrm>
            <a:off x="2627784" y="1884864"/>
            <a:ext cx="1008112" cy="103976"/>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2A5689BD-25AF-ABE9-737F-240EEB32B702}"/>
              </a:ext>
            </a:extLst>
          </p:cNvPr>
          <p:cNvSpPr/>
          <p:nvPr/>
        </p:nvSpPr>
        <p:spPr>
          <a:xfrm>
            <a:off x="2627784" y="2028880"/>
            <a:ext cx="936104" cy="103976"/>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DE9EE70E-12BF-A59C-08A9-FC6A569513ED}"/>
              </a:ext>
            </a:extLst>
          </p:cNvPr>
          <p:cNvSpPr/>
          <p:nvPr/>
        </p:nvSpPr>
        <p:spPr>
          <a:xfrm>
            <a:off x="1115616" y="2420888"/>
            <a:ext cx="4320480" cy="129614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圖說文字 8">
            <a:extLst>
              <a:ext uri="{FF2B5EF4-FFF2-40B4-BE49-F238E27FC236}">
                <a16:creationId xmlns:a16="http://schemas.microsoft.com/office/drawing/2014/main" id="{25DD3C5F-498B-43F0-9938-F256383238FC}"/>
              </a:ext>
            </a:extLst>
          </p:cNvPr>
          <p:cNvSpPr/>
          <p:nvPr/>
        </p:nvSpPr>
        <p:spPr>
          <a:xfrm>
            <a:off x="5868144" y="1988840"/>
            <a:ext cx="2520280" cy="2448272"/>
          </a:xfrm>
          <a:prstGeom prst="wedgeRectCallout">
            <a:avLst>
              <a:gd name="adj1" fmla="val -85088"/>
              <a:gd name="adj2" fmla="val -13697"/>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just" eaLnBrk="1" hangingPunct="1">
              <a:defRPr/>
            </a:pPr>
            <a:r>
              <a:rPr lang="zh-TW" altLang="en-US" sz="2200" dirty="0">
                <a:solidFill>
                  <a:schemeClr val="tx1"/>
                </a:solidFill>
                <a:latin typeface="華康儷中黑(P)" pitchFamily="34" charset="-120"/>
                <a:ea typeface="華康儷中黑(P)" pitchFamily="34" charset="-120"/>
              </a:rPr>
              <a:t>已參加</a:t>
            </a:r>
            <a:r>
              <a:rPr lang="en-US" altLang="zh-TW" sz="2200" dirty="0">
                <a:solidFill>
                  <a:schemeClr val="tx1"/>
                </a:solidFill>
                <a:latin typeface="華康儷中黑(P)" pitchFamily="34" charset="-120"/>
                <a:ea typeface="華康儷中黑(P)" pitchFamily="34" charset="-120"/>
              </a:rPr>
              <a:t>115</a:t>
            </a:r>
            <a:r>
              <a:rPr lang="zh-TW" altLang="en-US" sz="2200" dirty="0">
                <a:solidFill>
                  <a:schemeClr val="tx1"/>
                </a:solidFill>
                <a:latin typeface="華康儷中黑(P)" pitchFamily="34" charset="-120"/>
                <a:ea typeface="華康儷中黑(P)" pitchFamily="34" charset="-120"/>
              </a:rPr>
              <a:t>學年度二技統一入學測驗之考生，請點選報考類別，填寫准考證號及各科分數。</a:t>
            </a:r>
          </a:p>
        </p:txBody>
      </p:sp>
    </p:spTree>
    <p:extLst>
      <p:ext uri="{BB962C8B-B14F-4D97-AF65-F5344CB8AC3E}">
        <p14:creationId xmlns:p14="http://schemas.microsoft.com/office/powerpoint/2010/main" val="1488654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350755F-E178-74BF-A820-FB6398085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772"/>
            <a:ext cx="6559815" cy="5512240"/>
          </a:xfrm>
          <a:prstGeom prst="rect">
            <a:avLst/>
          </a:prstGeom>
        </p:spPr>
      </p:pic>
      <p:sp>
        <p:nvSpPr>
          <p:cNvPr id="36867" name="投影片編號版面配置區 1"/>
          <p:cNvSpPr>
            <a:spLocks noGrp="1"/>
          </p:cNvSpPr>
          <p:nvPr>
            <p:ph type="sldNum" sz="quarter" idx="12"/>
          </p:nvPr>
        </p:nvSpPr>
        <p:spPr>
          <a:xfrm>
            <a:off x="6831013" y="645144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01C0BA5-DAF0-458C-896B-F70311A6646F}" type="slidenum">
              <a:rPr lang="zh-TW" altLang="en-US" sz="1400" smtClean="0"/>
              <a:pPr>
                <a:spcBef>
                  <a:spcPct val="0"/>
                </a:spcBef>
                <a:buFontTx/>
                <a:buNone/>
              </a:pPr>
              <a:t>26</a:t>
            </a:fld>
            <a:endParaRPr lang="en-US" altLang="zh-TW" sz="1400" dirty="0"/>
          </a:p>
        </p:txBody>
      </p:sp>
      <p:sp>
        <p:nvSpPr>
          <p:cNvPr id="6" name="向下箭號 5"/>
          <p:cNvSpPr/>
          <p:nvPr/>
        </p:nvSpPr>
        <p:spPr>
          <a:xfrm rot="16200000">
            <a:off x="4156422" y="1996350"/>
            <a:ext cx="831155" cy="121193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1" name="標題 1"/>
          <p:cNvSpPr txBox="1">
            <a:spLocks/>
          </p:cNvSpPr>
          <p:nvPr/>
        </p:nvSpPr>
        <p:spPr>
          <a:xfrm>
            <a:off x="107950" y="260350"/>
            <a:ext cx="8856663"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五、登錄報名資料</a:t>
            </a:r>
          </a:p>
        </p:txBody>
      </p:sp>
      <p:sp>
        <p:nvSpPr>
          <p:cNvPr id="7" name="矩形 6"/>
          <p:cNvSpPr/>
          <p:nvPr/>
        </p:nvSpPr>
        <p:spPr>
          <a:xfrm>
            <a:off x="5508104" y="2429681"/>
            <a:ext cx="3062303" cy="164739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圖說文字 8"/>
          <p:cNvSpPr/>
          <p:nvPr/>
        </p:nvSpPr>
        <p:spPr>
          <a:xfrm>
            <a:off x="4788024" y="1090772"/>
            <a:ext cx="4189535" cy="1071777"/>
          </a:xfrm>
          <a:prstGeom prst="wedgeRectCallout">
            <a:avLst>
              <a:gd name="adj1" fmla="val 16089"/>
              <a:gd name="adj2" fmla="val 71270"/>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zh-TW" altLang="en-US" sz="2200" dirty="0">
                <a:solidFill>
                  <a:schemeClr val="tx1"/>
                </a:solidFill>
                <a:latin typeface="華康儷中黑(P)" pitchFamily="34" charset="-120"/>
                <a:ea typeface="華康儷中黑(P)" pitchFamily="34" charset="-120"/>
              </a:rPr>
              <a:t>未參加</a:t>
            </a:r>
            <a:r>
              <a:rPr lang="en-US" altLang="zh-TW" sz="2200" dirty="0">
                <a:solidFill>
                  <a:schemeClr val="tx1"/>
                </a:solidFill>
                <a:latin typeface="華康儷中黑(P)" pitchFamily="34" charset="-120"/>
                <a:ea typeface="華康儷中黑(P)" pitchFamily="34" charset="-120"/>
              </a:rPr>
              <a:t>115</a:t>
            </a:r>
            <a:r>
              <a:rPr lang="zh-TW" altLang="en-US" sz="2200" dirty="0">
                <a:solidFill>
                  <a:schemeClr val="tx1"/>
                </a:solidFill>
                <a:latin typeface="華康儷中黑(P)" pitchFamily="34" charset="-120"/>
                <a:ea typeface="華康儷中黑(P)" pitchFamily="34" charset="-120"/>
              </a:rPr>
              <a:t>學年度二技統一入學測驗之考生，系統將會提示訊息文字，請仔細參閱。</a:t>
            </a:r>
          </a:p>
        </p:txBody>
      </p:sp>
      <p:sp>
        <p:nvSpPr>
          <p:cNvPr id="13" name="矩形 12">
            <a:extLst>
              <a:ext uri="{FF2B5EF4-FFF2-40B4-BE49-F238E27FC236}">
                <a16:creationId xmlns:a16="http://schemas.microsoft.com/office/drawing/2014/main" id="{9DE64D1B-24B5-4490-8180-FB7821DB96CB}"/>
              </a:ext>
            </a:extLst>
          </p:cNvPr>
          <p:cNvSpPr/>
          <p:nvPr/>
        </p:nvSpPr>
        <p:spPr>
          <a:xfrm>
            <a:off x="1115616" y="1076565"/>
            <a:ext cx="720080" cy="2151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a:extLst>
              <a:ext uri="{FF2B5EF4-FFF2-40B4-BE49-F238E27FC236}">
                <a16:creationId xmlns:a16="http://schemas.microsoft.com/office/drawing/2014/main" id="{1F058307-B656-4B72-B9E1-F23583A413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08104" y="2429681"/>
            <a:ext cx="3062303" cy="1647391"/>
          </a:xfrm>
          <a:prstGeom prst="rect">
            <a:avLst/>
          </a:prstGeom>
        </p:spPr>
      </p:pic>
      <p:sp>
        <p:nvSpPr>
          <p:cNvPr id="4" name="矩形 3">
            <a:extLst>
              <a:ext uri="{FF2B5EF4-FFF2-40B4-BE49-F238E27FC236}">
                <a16:creationId xmlns:a16="http://schemas.microsoft.com/office/drawing/2014/main" id="{66AA6E74-DC70-2711-A964-25F330E81189}"/>
              </a:ext>
            </a:extLst>
          </p:cNvPr>
          <p:cNvSpPr/>
          <p:nvPr/>
        </p:nvSpPr>
        <p:spPr>
          <a:xfrm>
            <a:off x="1115616" y="2429680"/>
            <a:ext cx="2160240" cy="2792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a:extLst>
              <a:ext uri="{FF2B5EF4-FFF2-40B4-BE49-F238E27FC236}">
                <a16:creationId xmlns:a16="http://schemas.microsoft.com/office/drawing/2014/main" id="{FB17B297-670C-9FB4-FA08-1BAFDC6C0FFD}"/>
              </a:ext>
            </a:extLst>
          </p:cNvPr>
          <p:cNvSpPr/>
          <p:nvPr/>
        </p:nvSpPr>
        <p:spPr>
          <a:xfrm>
            <a:off x="2627784" y="1884864"/>
            <a:ext cx="1008112" cy="103976"/>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7B57C36D-55BE-1A84-0CE3-F7D96022903C}"/>
              </a:ext>
            </a:extLst>
          </p:cNvPr>
          <p:cNvSpPr/>
          <p:nvPr/>
        </p:nvSpPr>
        <p:spPr>
          <a:xfrm>
            <a:off x="2707432" y="2031752"/>
            <a:ext cx="1008112" cy="103976"/>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ABFD26A-B082-4347-A66B-415C4E343C70}" type="slidenum">
              <a:rPr lang="zh-TW" altLang="en-US" sz="1400" smtClean="0"/>
              <a:pPr>
                <a:spcBef>
                  <a:spcPct val="0"/>
                </a:spcBef>
                <a:buFontTx/>
                <a:buNone/>
              </a:pPr>
              <a:t>27</a:t>
            </a:fld>
            <a:endParaRPr lang="en-US" altLang="zh-TW" sz="1400"/>
          </a:p>
        </p:txBody>
      </p:sp>
      <p:sp>
        <p:nvSpPr>
          <p:cNvPr id="4" name="標題 1"/>
          <p:cNvSpPr txBox="1">
            <a:spLocks/>
          </p:cNvSpPr>
          <p:nvPr/>
        </p:nvSpPr>
        <p:spPr>
          <a:xfrm>
            <a:off x="0" y="260350"/>
            <a:ext cx="91440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五、登錄報名資料</a:t>
            </a:r>
            <a:r>
              <a:rPr lang="en-US" altLang="zh-TW" sz="3600" b="1" spc="-30" dirty="0">
                <a:latin typeface="標楷體" panose="03000509000000000000" pitchFamily="65" charset="-120"/>
                <a:ea typeface="標楷體" panose="03000509000000000000" pitchFamily="65" charset="-120"/>
                <a:cs typeface="+mn-cs"/>
              </a:rPr>
              <a:t>-</a:t>
            </a:r>
            <a:r>
              <a:rPr lang="zh-TW" altLang="en-US" sz="3600" b="1" spc="-30" dirty="0">
                <a:latin typeface="標楷體" panose="03000509000000000000" pitchFamily="65" charset="-120"/>
                <a:ea typeface="標楷體" panose="03000509000000000000" pitchFamily="65" charset="-120"/>
                <a:cs typeface="+mn-cs"/>
              </a:rPr>
              <a:t> </a:t>
            </a:r>
            <a:r>
              <a:rPr lang="zh-TW" altLang="en-US" sz="3600" spc="-30" dirty="0">
                <a:solidFill>
                  <a:schemeClr val="accent2"/>
                </a:solidFill>
                <a:latin typeface="華康超明體" panose="02020C09000000000000" pitchFamily="49" charset="-120"/>
                <a:ea typeface="華康超明體" panose="02020C09000000000000" pitchFamily="49" charset="-120"/>
                <a:cs typeface="+mn-cs"/>
              </a:rPr>
              <a:t>一般生</a:t>
            </a:r>
          </a:p>
        </p:txBody>
      </p:sp>
      <p:sp>
        <p:nvSpPr>
          <p:cNvPr id="3" name="流程圖: 接點 2"/>
          <p:cNvSpPr/>
          <p:nvPr/>
        </p:nvSpPr>
        <p:spPr>
          <a:xfrm>
            <a:off x="341437" y="2079264"/>
            <a:ext cx="250825" cy="2520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1</a:t>
            </a:r>
            <a:endParaRPr lang="zh-TW" altLang="en-US" dirty="0">
              <a:solidFill>
                <a:srgbClr val="FF0000"/>
              </a:solidFill>
            </a:endParaRPr>
          </a:p>
        </p:txBody>
      </p:sp>
      <p:sp>
        <p:nvSpPr>
          <p:cNvPr id="10" name="流程圖: 接點 9"/>
          <p:cNvSpPr/>
          <p:nvPr/>
        </p:nvSpPr>
        <p:spPr>
          <a:xfrm>
            <a:off x="2089150" y="6287814"/>
            <a:ext cx="252000" cy="2520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2</a:t>
            </a:r>
            <a:endParaRPr lang="zh-TW" altLang="en-US" dirty="0">
              <a:solidFill>
                <a:srgbClr val="FF0000"/>
              </a:solidFill>
            </a:endParaRPr>
          </a:p>
        </p:txBody>
      </p:sp>
      <p:pic>
        <p:nvPicPr>
          <p:cNvPr id="6" name="圖片 5">
            <a:extLst>
              <a:ext uri="{FF2B5EF4-FFF2-40B4-BE49-F238E27FC236}">
                <a16:creationId xmlns:a16="http://schemas.microsoft.com/office/drawing/2014/main" id="{5EB86972-46D9-C593-1A95-A657D89F0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7108"/>
            <a:ext cx="8100392" cy="5815765"/>
          </a:xfrm>
          <a:prstGeom prst="rect">
            <a:avLst/>
          </a:prstGeom>
        </p:spPr>
      </p:pic>
      <p:sp>
        <p:nvSpPr>
          <p:cNvPr id="7" name="矩形 6">
            <a:extLst>
              <a:ext uri="{FF2B5EF4-FFF2-40B4-BE49-F238E27FC236}">
                <a16:creationId xmlns:a16="http://schemas.microsoft.com/office/drawing/2014/main" id="{7CE2C1A0-0D59-D135-4BDC-55AF9401509C}"/>
              </a:ext>
            </a:extLst>
          </p:cNvPr>
          <p:cNvSpPr/>
          <p:nvPr/>
        </p:nvSpPr>
        <p:spPr>
          <a:xfrm>
            <a:off x="1495070" y="1042407"/>
            <a:ext cx="720080" cy="2151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11DF27BE-AEE3-C065-0DF9-FC5C5E3910D6}"/>
              </a:ext>
            </a:extLst>
          </p:cNvPr>
          <p:cNvSpPr/>
          <p:nvPr/>
        </p:nvSpPr>
        <p:spPr>
          <a:xfrm>
            <a:off x="1259632" y="1390878"/>
            <a:ext cx="5688632" cy="48969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848" name="矩形圖說文字 5"/>
          <p:cNvSpPr>
            <a:spLocks noChangeArrowheads="1"/>
          </p:cNvSpPr>
          <p:nvPr/>
        </p:nvSpPr>
        <p:spPr bwMode="auto">
          <a:xfrm>
            <a:off x="5364088" y="1772816"/>
            <a:ext cx="3597032" cy="3384376"/>
          </a:xfrm>
          <a:prstGeom prst="wedgeRectCallout">
            <a:avLst>
              <a:gd name="adj1" fmla="val -66612"/>
              <a:gd name="adj2" fmla="val -20037"/>
            </a:avLst>
          </a:prstGeom>
          <a:solidFill>
            <a:srgbClr val="FFCDCD"/>
          </a:solidFill>
          <a:ln w="25400" algn="ctr">
            <a:noFill/>
            <a:miter lim="800000"/>
            <a:headEnd/>
            <a:tailEnd/>
          </a:ln>
          <a:scene3d>
            <a:camera prst="orthographicFront"/>
            <a:lightRig rig="threePt" dir="t"/>
          </a:scene3d>
          <a:sp3d>
            <a:bevelT/>
          </a:sp3d>
        </p:spPr>
        <p:txBody>
          <a:bodyPr anchor="ctr"/>
          <a:lstStyle>
            <a:lvl1pPr marL="87313">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269875" indent="-269875" algn="just" defTabSz="896938" eaLnBrk="1" hangingPunct="1">
              <a:spcBef>
                <a:spcPct val="0"/>
              </a:spcBef>
              <a:spcAft>
                <a:spcPts val="600"/>
              </a:spcAft>
              <a:buFont typeface="+mj-lt"/>
              <a:buAutoNum type="arabicPeriod"/>
              <a:defRPr/>
            </a:pPr>
            <a:r>
              <a:rPr lang="zh-TW" altLang="en-US" sz="2200" dirty="0">
                <a:latin typeface="華康儷中黑(P)" panose="020B0500000000000000" pitchFamily="34" charset="-120"/>
                <a:ea typeface="華康儷中黑(P)" panose="020B0500000000000000" pitchFamily="34" charset="-120"/>
              </a:rPr>
              <a:t>請輸入考生報名資料，確認無誤後</a:t>
            </a:r>
            <a:endParaRPr lang="en-US" altLang="zh-TW" sz="2200" dirty="0">
              <a:latin typeface="華康儷中黑(P)" panose="020B0500000000000000" pitchFamily="34" charset="-120"/>
              <a:ea typeface="華康儷中黑(P)" panose="020B0500000000000000" pitchFamily="34" charset="-120"/>
            </a:endParaRPr>
          </a:p>
          <a:p>
            <a:pPr marL="269875" indent="-269875" algn="just" defTabSz="896938" eaLnBrk="1" hangingPunct="1">
              <a:spcBef>
                <a:spcPct val="0"/>
              </a:spcBef>
              <a:spcAft>
                <a:spcPts val="600"/>
              </a:spcAft>
              <a:buFont typeface="+mj-lt"/>
              <a:buAutoNum type="arabicPeriod"/>
              <a:defRPr/>
            </a:pPr>
            <a:r>
              <a:rPr lang="zh-TW" altLang="en-US" sz="2200" dirty="0">
                <a:latin typeface="華康儷中黑(P)" panose="020B0500000000000000" pitchFamily="34" charset="-120"/>
                <a:ea typeface="華康儷中黑(P)" panose="020B0500000000000000" pitchFamily="34" charset="-120"/>
              </a:rPr>
              <a:t>點選「確定送出」</a:t>
            </a:r>
            <a:endParaRPr lang="en-US" altLang="zh-TW" sz="2200" dirty="0">
              <a:latin typeface="華康儷中黑(P)" panose="020B0500000000000000" pitchFamily="34" charset="-120"/>
              <a:ea typeface="華康儷中黑(P)" panose="020B0500000000000000" pitchFamily="34" charset="-120"/>
            </a:endParaRPr>
          </a:p>
          <a:p>
            <a:pPr marL="269875" indent="-269875" algn="just" defTabSz="896938" eaLnBrk="1" hangingPunct="1">
              <a:spcBef>
                <a:spcPct val="0"/>
              </a:spcBef>
              <a:spcAft>
                <a:spcPts val="600"/>
              </a:spcAft>
              <a:buFont typeface="+mj-lt"/>
              <a:buAutoNum type="arabicPeriod"/>
              <a:defRPr/>
            </a:pPr>
            <a:r>
              <a:rPr lang="zh-TW" altLang="en-US" sz="2200" dirty="0">
                <a:latin typeface="華康儷中黑(P)" panose="020B0500000000000000" pitchFamily="34" charset="-120"/>
                <a:ea typeface="華康儷中黑(P)" panose="020B0500000000000000" pitchFamily="34" charset="-120"/>
              </a:rPr>
              <a:t>考生應確實填寫報名資料，如有不實概由考生自行負責。</a:t>
            </a:r>
            <a:endParaRPr lang="en-US" altLang="zh-TW" sz="2200" dirty="0">
              <a:latin typeface="華康儷中黑(P)" panose="020B0500000000000000" pitchFamily="34" charset="-120"/>
              <a:ea typeface="華康儷中黑(P)" panose="020B0500000000000000" pitchFamily="34" charset="-120"/>
            </a:endParaRPr>
          </a:p>
          <a:p>
            <a:pPr marL="269875" indent="-269875" algn="just" defTabSz="896938" eaLnBrk="1" hangingPunct="1">
              <a:spcBef>
                <a:spcPct val="0"/>
              </a:spcBef>
              <a:spcAft>
                <a:spcPts val="600"/>
              </a:spcAft>
              <a:buFont typeface="+mj-lt"/>
              <a:buAutoNum type="arabicPeriod"/>
              <a:defRPr/>
            </a:pPr>
            <a:r>
              <a:rPr lang="zh-TW" altLang="en-US" sz="2200" dirty="0">
                <a:latin typeface="華康儷中黑(P)" panose="020B0500000000000000" pitchFamily="34" charset="-120"/>
                <a:ea typeface="華康儷中黑(P)" panose="020B0500000000000000" pitchFamily="34" charset="-120"/>
              </a:rPr>
              <a:t>僅可填寫一次，</a:t>
            </a:r>
            <a:r>
              <a:rPr lang="zh-TW" altLang="en-US" sz="2200" u="wavyHeavy" dirty="0">
                <a:latin typeface="華康儷中黑(P)" panose="020B0500000000000000" pitchFamily="34" charset="-120"/>
                <a:ea typeface="華康儷中黑(P)" panose="020B0500000000000000" pitchFamily="34" charset="-120"/>
              </a:rPr>
              <a:t>確認送出後不得修改</a:t>
            </a:r>
            <a:r>
              <a:rPr lang="zh-TW" altLang="en-US" sz="2200" dirty="0">
                <a:latin typeface="華康儷中黑(P)" panose="020B0500000000000000" pitchFamily="34" charset="-120"/>
                <a:ea typeface="華康儷中黑(P)" panose="020B0500000000000000" pitchFamily="34" charset="-120"/>
              </a:rPr>
              <a:t>。</a:t>
            </a:r>
            <a:endParaRPr lang="en-US" altLang="zh-TW" sz="2200" dirty="0">
              <a:latin typeface="華康儷中黑(P)" panose="020B0500000000000000" pitchFamily="34" charset="-120"/>
              <a:ea typeface="華康儷中黑(P)" panose="020B0500000000000000" pitchFamily="34" charset="-120"/>
            </a:endParaRPr>
          </a:p>
        </p:txBody>
      </p:sp>
      <p:sp>
        <p:nvSpPr>
          <p:cNvPr id="9" name="矩形 8">
            <a:extLst>
              <a:ext uri="{FF2B5EF4-FFF2-40B4-BE49-F238E27FC236}">
                <a16:creationId xmlns:a16="http://schemas.microsoft.com/office/drawing/2014/main" id="{4C586C99-9C24-73A3-AEA5-156419FD84AB}"/>
              </a:ext>
            </a:extLst>
          </p:cNvPr>
          <p:cNvSpPr/>
          <p:nvPr/>
        </p:nvSpPr>
        <p:spPr>
          <a:xfrm>
            <a:off x="2987824" y="6350216"/>
            <a:ext cx="2133600" cy="4762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流程圖: 接點 10">
            <a:extLst>
              <a:ext uri="{FF2B5EF4-FFF2-40B4-BE49-F238E27FC236}">
                <a16:creationId xmlns:a16="http://schemas.microsoft.com/office/drawing/2014/main" id="{9FE9805B-385D-952C-42FE-4F70366767E4}"/>
              </a:ext>
            </a:extLst>
          </p:cNvPr>
          <p:cNvSpPr/>
          <p:nvPr/>
        </p:nvSpPr>
        <p:spPr>
          <a:xfrm>
            <a:off x="675122" y="2464609"/>
            <a:ext cx="250825" cy="2520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1</a:t>
            </a:r>
            <a:endParaRPr lang="zh-TW" altLang="en-US" dirty="0">
              <a:solidFill>
                <a:srgbClr val="FF0000"/>
              </a:solidFill>
            </a:endParaRPr>
          </a:p>
        </p:txBody>
      </p:sp>
      <p:sp>
        <p:nvSpPr>
          <p:cNvPr id="12" name="流程圖: 接點 11">
            <a:extLst>
              <a:ext uri="{FF2B5EF4-FFF2-40B4-BE49-F238E27FC236}">
                <a16:creationId xmlns:a16="http://schemas.microsoft.com/office/drawing/2014/main" id="{5793A91C-61B3-1C07-900B-F02C8F6E613C}"/>
              </a:ext>
            </a:extLst>
          </p:cNvPr>
          <p:cNvSpPr/>
          <p:nvPr/>
        </p:nvSpPr>
        <p:spPr>
          <a:xfrm>
            <a:off x="2519514" y="6421158"/>
            <a:ext cx="252000" cy="2520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2</a:t>
            </a:r>
            <a:endParaRPr lang="zh-TW" altLang="en-US" dirty="0">
              <a:solidFill>
                <a:srgbClr val="FF0000"/>
              </a:solidFill>
            </a:endParaRPr>
          </a:p>
        </p:txBody>
      </p:sp>
      <p:sp>
        <p:nvSpPr>
          <p:cNvPr id="13" name="矩形 12">
            <a:extLst>
              <a:ext uri="{FF2B5EF4-FFF2-40B4-BE49-F238E27FC236}">
                <a16:creationId xmlns:a16="http://schemas.microsoft.com/office/drawing/2014/main" id="{51566FCB-D734-1927-A49B-BDAF44E9EE27}"/>
              </a:ext>
            </a:extLst>
          </p:cNvPr>
          <p:cNvSpPr/>
          <p:nvPr/>
        </p:nvSpPr>
        <p:spPr>
          <a:xfrm>
            <a:off x="3203848" y="2071232"/>
            <a:ext cx="1008112" cy="103976"/>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84260A7E-85FE-42B4-010F-2E4D76B63BF6}"/>
              </a:ext>
            </a:extLst>
          </p:cNvPr>
          <p:cNvSpPr/>
          <p:nvPr/>
        </p:nvSpPr>
        <p:spPr>
          <a:xfrm>
            <a:off x="3222104" y="2253805"/>
            <a:ext cx="1008112" cy="103976"/>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13912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D018924-E52F-4A84-A9B9-4261364C607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9230" y="1133929"/>
            <a:ext cx="3737215" cy="3960000"/>
          </a:xfrm>
          <a:prstGeom prst="rect">
            <a:avLst/>
          </a:prstGeom>
        </p:spPr>
      </p:pic>
      <p:pic>
        <p:nvPicPr>
          <p:cNvPr id="39939"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181" y="5239656"/>
            <a:ext cx="28225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0FCE549-024E-45A9-A930-4BABD6DB8B66}" type="slidenum">
              <a:rPr lang="zh-TW" altLang="en-US" sz="1400" smtClean="0"/>
              <a:pPr>
                <a:spcBef>
                  <a:spcPct val="0"/>
                </a:spcBef>
                <a:buFontTx/>
                <a:buNone/>
              </a:pPr>
              <a:t>28</a:t>
            </a:fld>
            <a:endParaRPr lang="en-US" altLang="zh-TW" sz="1400"/>
          </a:p>
        </p:txBody>
      </p:sp>
      <p:sp>
        <p:nvSpPr>
          <p:cNvPr id="4" name="標題 1"/>
          <p:cNvSpPr txBox="1">
            <a:spLocks/>
          </p:cNvSpPr>
          <p:nvPr/>
        </p:nvSpPr>
        <p:spPr>
          <a:xfrm>
            <a:off x="3175" y="260350"/>
            <a:ext cx="82296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五、登錄報名資料</a:t>
            </a:r>
            <a:r>
              <a:rPr lang="en-US" altLang="zh-TW" sz="3600" b="1" spc="-30" dirty="0">
                <a:latin typeface="標楷體" panose="03000509000000000000" pitchFamily="65" charset="-120"/>
                <a:ea typeface="標楷體" panose="03000509000000000000" pitchFamily="65" charset="-120"/>
                <a:cs typeface="+mn-cs"/>
              </a:rPr>
              <a:t>-</a:t>
            </a:r>
            <a:r>
              <a:rPr lang="zh-TW" altLang="en-US" sz="3600" b="1" spc="-30" dirty="0">
                <a:latin typeface="標楷體" panose="03000509000000000000" pitchFamily="65" charset="-120"/>
                <a:ea typeface="標楷體" panose="03000509000000000000" pitchFamily="65" charset="-120"/>
                <a:cs typeface="+mn-cs"/>
              </a:rPr>
              <a:t> </a:t>
            </a:r>
            <a:r>
              <a:rPr lang="zh-TW" altLang="en-US" sz="3600" spc="-30" dirty="0">
                <a:solidFill>
                  <a:schemeClr val="accent2"/>
                </a:solidFill>
                <a:latin typeface="華康超明體" panose="02020C09000000000000" pitchFamily="49" charset="-120"/>
                <a:ea typeface="華康超明體" panose="02020C09000000000000" pitchFamily="49" charset="-120"/>
                <a:cs typeface="+mn-cs"/>
              </a:rPr>
              <a:t>一般生</a:t>
            </a:r>
            <a:endParaRPr lang="zh-TW" altLang="en-US" sz="3600" dirty="0">
              <a:latin typeface="華康超明體" panose="02020C09000000000000" pitchFamily="49" charset="-120"/>
              <a:ea typeface="華康超明體" panose="02020C09000000000000" pitchFamily="49" charset="-120"/>
              <a:cs typeface="+mn-cs"/>
            </a:endParaRPr>
          </a:p>
        </p:txBody>
      </p:sp>
      <p:sp>
        <p:nvSpPr>
          <p:cNvPr id="8" name="向下箭號 7"/>
          <p:cNvSpPr/>
          <p:nvPr/>
        </p:nvSpPr>
        <p:spPr>
          <a:xfrm>
            <a:off x="1908899" y="4658130"/>
            <a:ext cx="652935" cy="49334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矩形 8"/>
          <p:cNvSpPr/>
          <p:nvPr/>
        </p:nvSpPr>
        <p:spPr>
          <a:xfrm>
            <a:off x="1881419" y="5989638"/>
            <a:ext cx="639763" cy="3079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6873" name="矩形圖說文字 5"/>
          <p:cNvSpPr>
            <a:spLocks noChangeArrowheads="1"/>
          </p:cNvSpPr>
          <p:nvPr/>
        </p:nvSpPr>
        <p:spPr bwMode="auto">
          <a:xfrm>
            <a:off x="4880270" y="1153741"/>
            <a:ext cx="3868194" cy="3355379"/>
          </a:xfrm>
          <a:prstGeom prst="wedgeRectCallout">
            <a:avLst>
              <a:gd name="adj1" fmla="val -69381"/>
              <a:gd name="adj2" fmla="val -18057"/>
            </a:avLst>
          </a:prstGeom>
          <a:solidFill>
            <a:srgbClr val="FFCDCD"/>
          </a:solidFill>
          <a:ln w="25400" algn="ctr">
            <a:noFill/>
            <a:miter lim="800000"/>
            <a:headEnd/>
            <a:tailEnd/>
          </a:ln>
          <a:scene3d>
            <a:camera prst="orthographicFront"/>
            <a:lightRig rig="threePt" dir="t"/>
          </a:scene3d>
          <a:sp3d>
            <a:bevelT/>
          </a:sp3d>
        </p:spPr>
        <p:txBody>
          <a:bodyPr lIns="144000"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457200" indent="-457200" eaLnBrk="1" hangingPunct="1">
              <a:spcBef>
                <a:spcPct val="0"/>
              </a:spcBef>
              <a:spcAft>
                <a:spcPts val="600"/>
              </a:spcAft>
              <a:buFont typeface="+mj-lt"/>
              <a:buAutoNum type="arabicPeriod"/>
              <a:defRPr/>
            </a:pPr>
            <a:r>
              <a:rPr lang="zh-TW" altLang="en-US" sz="2200" b="1" dirty="0">
                <a:solidFill>
                  <a:srgbClr val="FF0000"/>
                </a:solidFill>
                <a:latin typeface="華康儷中黑(P)" panose="020B0500000000000000" pitchFamily="34" charset="-120"/>
                <a:ea typeface="華康儷中黑(P)" panose="020B0500000000000000" pitchFamily="34" charset="-120"/>
              </a:rPr>
              <a:t>資料僅可填寫一次，確認送出後不可修改</a:t>
            </a:r>
            <a:r>
              <a:rPr lang="zh-TW" altLang="en-US" sz="2200" dirty="0">
                <a:solidFill>
                  <a:srgbClr val="FF0000"/>
                </a:solidFill>
                <a:latin typeface="華康儷中黑(P)" panose="020B0500000000000000" pitchFamily="34" charset="-120"/>
                <a:ea typeface="華康儷中黑(P)" panose="020B0500000000000000" pitchFamily="34" charset="-120"/>
              </a:rPr>
              <a:t>，</a:t>
            </a:r>
            <a:r>
              <a:rPr lang="zh-TW" altLang="en-US" sz="2200" dirty="0">
                <a:latin typeface="華康儷中黑(P)" panose="020B0500000000000000" pitchFamily="34" charset="-120"/>
                <a:ea typeface="華康儷中黑(P)" panose="020B0500000000000000" pitchFamily="34" charset="-120"/>
              </a:rPr>
              <a:t>請再度確認報名資料是否正確。</a:t>
            </a:r>
            <a:endParaRPr lang="en-US" altLang="zh-TW" sz="2200" dirty="0">
              <a:latin typeface="華康儷中黑(P)" panose="020B0500000000000000" pitchFamily="34" charset="-120"/>
              <a:ea typeface="華康儷中黑(P)" panose="020B0500000000000000" pitchFamily="34" charset="-120"/>
            </a:endParaRPr>
          </a:p>
          <a:p>
            <a:pPr marL="457200" indent="-457200" eaLnBrk="1" hangingPunct="1">
              <a:spcBef>
                <a:spcPct val="0"/>
              </a:spcBef>
              <a:spcAft>
                <a:spcPts val="600"/>
              </a:spcAft>
              <a:buFont typeface="+mj-lt"/>
              <a:buAutoNum type="arabicPeriod"/>
              <a:defRPr/>
            </a:pPr>
            <a:r>
              <a:rPr lang="zh-TW" altLang="en-US" sz="2200" dirty="0">
                <a:latin typeface="華康儷中黑(P)" panose="020B0500000000000000" pitchFamily="34" charset="-120"/>
                <a:ea typeface="華康儷中黑(P)" panose="020B0500000000000000" pitchFamily="34" charset="-120"/>
              </a:rPr>
              <a:t>若正確無誤請點選「報名資料確認無誤，確定送出」。</a:t>
            </a:r>
            <a:endParaRPr lang="en-US" altLang="zh-TW" sz="2200" dirty="0">
              <a:latin typeface="華康儷中黑(P)" panose="020B0500000000000000" pitchFamily="34" charset="-120"/>
              <a:ea typeface="華康儷中黑(P)" panose="020B0500000000000000" pitchFamily="34" charset="-120"/>
            </a:endParaRPr>
          </a:p>
          <a:p>
            <a:pPr marL="457200" indent="-457200" eaLnBrk="1" hangingPunct="1">
              <a:spcBef>
                <a:spcPct val="0"/>
              </a:spcBef>
              <a:spcAft>
                <a:spcPts val="600"/>
              </a:spcAft>
              <a:buFont typeface="+mj-lt"/>
              <a:buAutoNum type="arabicPeriod"/>
              <a:defRPr/>
            </a:pPr>
            <a:r>
              <a:rPr lang="zh-TW" altLang="en-US" sz="2200" dirty="0">
                <a:latin typeface="華康儷中黑(P)" panose="020B0500000000000000" pitchFamily="34" charset="-120"/>
                <a:ea typeface="華康儷中黑(P)" panose="020B0500000000000000" pitchFamily="34" charset="-120"/>
              </a:rPr>
              <a:t>再次點選「確認」，始完成報名資料。</a:t>
            </a:r>
          </a:p>
        </p:txBody>
      </p:sp>
      <p:sp>
        <p:nvSpPr>
          <p:cNvPr id="13" name="流程圖: 接點 12"/>
          <p:cNvSpPr/>
          <p:nvPr/>
        </p:nvSpPr>
        <p:spPr>
          <a:xfrm>
            <a:off x="156931" y="1700808"/>
            <a:ext cx="252000" cy="2520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1</a:t>
            </a:r>
            <a:endParaRPr lang="zh-TW" altLang="en-US" dirty="0">
              <a:solidFill>
                <a:srgbClr val="FF0000"/>
              </a:solidFill>
            </a:endParaRPr>
          </a:p>
        </p:txBody>
      </p:sp>
      <p:sp>
        <p:nvSpPr>
          <p:cNvPr id="14" name="流程圖: 接點 13"/>
          <p:cNvSpPr/>
          <p:nvPr/>
        </p:nvSpPr>
        <p:spPr>
          <a:xfrm>
            <a:off x="1295664" y="4038972"/>
            <a:ext cx="252000" cy="2520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2</a:t>
            </a:r>
            <a:endParaRPr lang="zh-TW" altLang="en-US" dirty="0">
              <a:solidFill>
                <a:srgbClr val="FF0000"/>
              </a:solidFill>
            </a:endParaRPr>
          </a:p>
        </p:txBody>
      </p:sp>
      <p:sp>
        <p:nvSpPr>
          <p:cNvPr id="15" name="流程圖: 接點 14"/>
          <p:cNvSpPr/>
          <p:nvPr/>
        </p:nvSpPr>
        <p:spPr>
          <a:xfrm>
            <a:off x="1583696" y="5987504"/>
            <a:ext cx="252000" cy="2520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3</a:t>
            </a:r>
            <a:endParaRPr lang="zh-TW" altLang="en-US" dirty="0">
              <a:solidFill>
                <a:srgbClr val="FF0000"/>
              </a:solidFill>
            </a:endParaRPr>
          </a:p>
        </p:txBody>
      </p:sp>
      <p:sp>
        <p:nvSpPr>
          <p:cNvPr id="2" name="矩形 1">
            <a:extLst>
              <a:ext uri="{FF2B5EF4-FFF2-40B4-BE49-F238E27FC236}">
                <a16:creationId xmlns:a16="http://schemas.microsoft.com/office/drawing/2014/main" id="{8CE2413F-5F10-1B2D-80C8-7B59C9A5B0A2}"/>
              </a:ext>
            </a:extLst>
          </p:cNvPr>
          <p:cNvSpPr/>
          <p:nvPr/>
        </p:nvSpPr>
        <p:spPr>
          <a:xfrm>
            <a:off x="611560" y="1484784"/>
            <a:ext cx="3528392" cy="24966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04671F2D-F6CF-3502-1E05-D197F8BDD877}"/>
              </a:ext>
            </a:extLst>
          </p:cNvPr>
          <p:cNvSpPr/>
          <p:nvPr/>
        </p:nvSpPr>
        <p:spPr>
          <a:xfrm>
            <a:off x="1547664" y="4262578"/>
            <a:ext cx="1296144" cy="1741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DEDB3DE5-BECE-6F11-F226-58E78C80D3B1}"/>
              </a:ext>
            </a:extLst>
          </p:cNvPr>
          <p:cNvSpPr/>
          <p:nvPr/>
        </p:nvSpPr>
        <p:spPr>
          <a:xfrm>
            <a:off x="2195736" y="1643745"/>
            <a:ext cx="1296144" cy="144016"/>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A3AFE428-5595-473C-AD3E-CEF9EAF65E6F}" type="slidenum">
              <a:rPr lang="zh-TW" altLang="en-US" sz="1400" smtClean="0"/>
              <a:pPr>
                <a:spcBef>
                  <a:spcPct val="0"/>
                </a:spcBef>
                <a:buFontTx/>
                <a:buNone/>
              </a:pPr>
              <a:t>29</a:t>
            </a:fld>
            <a:endParaRPr lang="en-US" altLang="zh-TW" sz="1400"/>
          </a:p>
        </p:txBody>
      </p:sp>
      <p:sp>
        <p:nvSpPr>
          <p:cNvPr id="5" name="標題 1"/>
          <p:cNvSpPr txBox="1">
            <a:spLocks/>
          </p:cNvSpPr>
          <p:nvPr/>
        </p:nvSpPr>
        <p:spPr>
          <a:xfrm>
            <a:off x="107950" y="260350"/>
            <a:ext cx="8856663"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五、登錄報名資料</a:t>
            </a:r>
            <a:r>
              <a:rPr lang="en-US" altLang="zh-TW" sz="3600" b="1" dirty="0">
                <a:solidFill>
                  <a:schemeClr val="tx1"/>
                </a:solidFill>
                <a:latin typeface="標楷體" panose="03000509000000000000" pitchFamily="65" charset="-120"/>
                <a:ea typeface="標楷體" panose="03000509000000000000" pitchFamily="65" charset="-120"/>
                <a:cs typeface="+mn-cs"/>
              </a:rPr>
              <a:t>-</a:t>
            </a:r>
            <a:r>
              <a:rPr lang="zh-TW" altLang="en-US" sz="3600" dirty="0">
                <a:solidFill>
                  <a:srgbClr val="FF0000"/>
                </a:solidFill>
                <a:latin typeface="華康超明體" panose="02020C09000000000000" pitchFamily="49" charset="-120"/>
                <a:ea typeface="華康超明體" panose="02020C09000000000000" pitchFamily="49" charset="-120"/>
                <a:cs typeface="+mn-cs"/>
              </a:rPr>
              <a:t>低收</a:t>
            </a:r>
            <a:r>
              <a:rPr lang="zh-TW" altLang="en-US" sz="3600" dirty="0">
                <a:solidFill>
                  <a:srgbClr val="FF0000"/>
                </a:solidFill>
                <a:latin typeface="華康超明體" panose="02020C09000000000000" pitchFamily="49" charset="-120"/>
                <a:ea typeface="華康超明體" panose="02020C09000000000000" pitchFamily="49" charset="-120"/>
              </a:rPr>
              <a:t>或中低收</a:t>
            </a:r>
            <a:r>
              <a:rPr lang="zh-TW" altLang="en-US" sz="3600" dirty="0">
                <a:solidFill>
                  <a:srgbClr val="FF0000"/>
                </a:solidFill>
                <a:latin typeface="華康超明體" panose="02020C09000000000000" pitchFamily="49" charset="-120"/>
                <a:ea typeface="華康超明體" panose="02020C09000000000000" pitchFamily="49" charset="-120"/>
                <a:cs typeface="+mn-cs"/>
              </a:rPr>
              <a:t>入戶生</a:t>
            </a:r>
          </a:p>
        </p:txBody>
      </p:sp>
      <p:pic>
        <p:nvPicPr>
          <p:cNvPr id="7" name="圖片 6">
            <a:extLst>
              <a:ext uri="{FF2B5EF4-FFF2-40B4-BE49-F238E27FC236}">
                <a16:creationId xmlns:a16="http://schemas.microsoft.com/office/drawing/2014/main" id="{176CA8FA-5AAB-8A22-52F9-63D8D1D88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728"/>
            <a:ext cx="8548759" cy="5877272"/>
          </a:xfrm>
          <a:prstGeom prst="rect">
            <a:avLst/>
          </a:prstGeom>
        </p:spPr>
      </p:pic>
      <p:sp>
        <p:nvSpPr>
          <p:cNvPr id="9" name="矩形 8">
            <a:extLst>
              <a:ext uri="{FF2B5EF4-FFF2-40B4-BE49-F238E27FC236}">
                <a16:creationId xmlns:a16="http://schemas.microsoft.com/office/drawing/2014/main" id="{62A02C74-82D5-BC2A-F2E4-6C0A86169C11}"/>
              </a:ext>
            </a:extLst>
          </p:cNvPr>
          <p:cNvSpPr/>
          <p:nvPr/>
        </p:nvSpPr>
        <p:spPr>
          <a:xfrm>
            <a:off x="2987824" y="4293096"/>
            <a:ext cx="1152128"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5E7990E8-563C-8F0B-6A6D-EDD093D803A1}"/>
              </a:ext>
            </a:extLst>
          </p:cNvPr>
          <p:cNvSpPr/>
          <p:nvPr/>
        </p:nvSpPr>
        <p:spPr>
          <a:xfrm>
            <a:off x="1547664" y="978855"/>
            <a:ext cx="1008112" cy="2160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圖說文字 7"/>
          <p:cNvSpPr/>
          <p:nvPr/>
        </p:nvSpPr>
        <p:spPr>
          <a:xfrm>
            <a:off x="5436097" y="1643843"/>
            <a:ext cx="3599446" cy="3934651"/>
          </a:xfrm>
          <a:prstGeom prst="wedgeRectCallout">
            <a:avLst>
              <a:gd name="adj1" fmla="val -86603"/>
              <a:gd name="adj2" fmla="val 20116"/>
            </a:avLst>
          </a:prstGeom>
          <a:solidFill>
            <a:srgbClr val="FFFF00"/>
          </a:solidFill>
          <a:ln w="762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08000" rIns="252000" anchor="ctr"/>
          <a:lstStyle/>
          <a:p>
            <a:pPr marL="342900" indent="-342900" algn="just" eaLnBrk="1" hangingPunct="1">
              <a:lnSpc>
                <a:spcPts val="2600"/>
              </a:lnSpc>
              <a:spcAft>
                <a:spcPts val="600"/>
              </a:spcAft>
              <a:buFont typeface="+mj-lt"/>
              <a:buAutoNum type="arabicPeriod"/>
              <a:defRPr/>
            </a:pPr>
            <a:r>
              <a:rPr lang="zh-TW" altLang="en-US" sz="2200" dirty="0">
                <a:solidFill>
                  <a:schemeClr val="tx1"/>
                </a:solidFill>
                <a:latin typeface="華康儷中黑(P)" pitchFamily="34" charset="-120"/>
                <a:ea typeface="華康儷中黑(P)" pitchFamily="34" charset="-120"/>
              </a:rPr>
              <a:t>已在</a:t>
            </a:r>
            <a:r>
              <a:rPr lang="en-US" altLang="zh-TW" sz="2200" dirty="0">
                <a:solidFill>
                  <a:schemeClr val="tx1"/>
                </a:solidFill>
                <a:latin typeface="華康儷中黑(P)" pitchFamily="34" charset="-120"/>
                <a:ea typeface="華康儷中黑(P)" pitchFamily="34" charset="-120"/>
              </a:rPr>
              <a:t>115</a:t>
            </a:r>
            <a:r>
              <a:rPr lang="zh-TW" altLang="en-US" sz="2200" dirty="0">
                <a:solidFill>
                  <a:schemeClr val="tx1"/>
                </a:solidFill>
                <a:latin typeface="華康儷中黑(P)" pitchFamily="34" charset="-120"/>
                <a:ea typeface="華康儷中黑(P)" pitchFamily="34" charset="-120"/>
              </a:rPr>
              <a:t>學年度二技統測完成低</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中低</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收入戶身份登錄，報名時無須再審查。</a:t>
            </a:r>
          </a:p>
          <a:p>
            <a:pPr marL="342900" indent="-342900" algn="just" eaLnBrk="1" hangingPunct="1">
              <a:lnSpc>
                <a:spcPts val="2600"/>
              </a:lnSpc>
              <a:spcAft>
                <a:spcPts val="600"/>
              </a:spcAft>
              <a:buFont typeface="+mj-lt"/>
              <a:buAutoNum type="arabicPeriod"/>
              <a:defRPr/>
            </a:pPr>
            <a:r>
              <a:rPr lang="zh-TW" altLang="en-US" sz="2200" dirty="0">
                <a:solidFill>
                  <a:schemeClr val="tx1"/>
                </a:solidFill>
                <a:latin typeface="華康儷中黑(P)" pitchFamily="34" charset="-120"/>
                <a:ea typeface="華康儷中黑(P)" pitchFamily="34" charset="-120"/>
              </a:rPr>
              <a:t>未報名統測者或統測後新增身份者，須將低收</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中低</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收入戶</a:t>
            </a:r>
            <a:r>
              <a:rPr lang="zh-TW" altLang="en-US" sz="2200" dirty="0">
                <a:solidFill>
                  <a:srgbClr val="0000FF"/>
                </a:solidFill>
                <a:latin typeface="華康儷中黑(P)" pitchFamily="34" charset="-120"/>
                <a:ea typeface="華康儷中黑(P)" pitchFamily="34" charset="-120"/>
              </a:rPr>
              <a:t>證明文件</a:t>
            </a:r>
            <a:r>
              <a:rPr lang="zh-TW" altLang="en-US" sz="2200" dirty="0">
                <a:solidFill>
                  <a:schemeClr val="tx1"/>
                </a:solidFill>
                <a:latin typeface="華康儷中黑(P)" pitchFamily="34" charset="-120"/>
                <a:ea typeface="華康儷中黑(P)" pitchFamily="34" charset="-120"/>
              </a:rPr>
              <a:t>影本於上班日</a:t>
            </a:r>
            <a:r>
              <a:rPr lang="zh-TW" altLang="en-US" sz="2200" dirty="0">
                <a:solidFill>
                  <a:srgbClr val="0000FF"/>
                </a:solidFill>
                <a:latin typeface="華康儷中黑(P)" pitchFamily="34" charset="-120"/>
                <a:ea typeface="華康儷中黑(P)" pitchFamily="34" charset="-120"/>
              </a:rPr>
              <a:t>傳真至本會</a:t>
            </a:r>
            <a:r>
              <a:rPr lang="zh-TW" altLang="en-US" sz="2200" dirty="0">
                <a:solidFill>
                  <a:schemeClr val="tx1"/>
                </a:solidFill>
                <a:latin typeface="華康儷中黑(P)" pitchFamily="34" charset="-120"/>
                <a:ea typeface="華康儷中黑(P)" pitchFamily="34" charset="-120"/>
              </a:rPr>
              <a:t>審查。</a:t>
            </a:r>
            <a:endParaRPr lang="en-US" altLang="zh-TW" sz="2200" dirty="0">
              <a:solidFill>
                <a:schemeClr val="tx1"/>
              </a:solidFill>
              <a:latin typeface="華康儷中黑(P)" pitchFamily="34" charset="-120"/>
              <a:ea typeface="華康儷中黑(P)" pitchFamily="34" charset="-120"/>
            </a:endParaRPr>
          </a:p>
          <a:p>
            <a:pPr marL="342900" indent="-342900" algn="just" eaLnBrk="1" hangingPunct="1">
              <a:lnSpc>
                <a:spcPts val="2600"/>
              </a:lnSpc>
              <a:spcAft>
                <a:spcPts val="600"/>
              </a:spcAft>
              <a:buFont typeface="+mj-lt"/>
              <a:buAutoNum type="arabicPeriod"/>
              <a:defRPr/>
            </a:pPr>
            <a:r>
              <a:rPr lang="zh-TW" altLang="en-US" sz="2200" dirty="0">
                <a:solidFill>
                  <a:schemeClr val="tx1"/>
                </a:solidFill>
                <a:latin typeface="華康儷中黑(P)" pitchFamily="34" charset="-120"/>
                <a:ea typeface="華康儷中黑(P)" pitchFamily="34" charset="-120"/>
              </a:rPr>
              <a:t>經審查通過後，始可免繳或減免報名費。</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94859B1-7348-47B8-8972-8318B5716CA1}" type="slidenum">
              <a:rPr lang="zh-TW" altLang="en-US" sz="1400" smtClean="0"/>
              <a:pPr>
                <a:spcBef>
                  <a:spcPct val="0"/>
                </a:spcBef>
                <a:buFontTx/>
                <a:buNone/>
              </a:pPr>
              <a:t>3</a:t>
            </a:fld>
            <a:endParaRPr lang="en-US" altLang="zh-TW" sz="1400"/>
          </a:p>
        </p:txBody>
      </p:sp>
      <p:sp>
        <p:nvSpPr>
          <p:cNvPr id="9220" name="Rectangle 5"/>
          <p:cNvSpPr>
            <a:spLocks noChangeArrowheads="1"/>
          </p:cNvSpPr>
          <p:nvPr/>
        </p:nvSpPr>
        <p:spPr bwMode="auto">
          <a:xfrm>
            <a:off x="4763" y="-74613"/>
            <a:ext cx="4783261" cy="112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dirty="0">
                <a:latin typeface="華康超明體" panose="02020C09000000000000" pitchFamily="49" charset="-120"/>
                <a:ea typeface="華康超明體" panose="02020C09000000000000" pitchFamily="49" charset="-120"/>
              </a:rPr>
              <a:t>壹、報名作業流程</a:t>
            </a:r>
            <a:endParaRPr lang="en-US" altLang="zh-TW" dirty="0">
              <a:latin typeface="華康超明體" panose="02020C09000000000000" pitchFamily="49" charset="-120"/>
              <a:ea typeface="華康超明體" panose="02020C09000000000000" pitchFamily="49" charset="-120"/>
            </a:endParaRPr>
          </a:p>
          <a:p>
            <a:pPr eaLnBrk="1" hangingPunct="1">
              <a:spcBef>
                <a:spcPct val="0"/>
              </a:spcBef>
              <a:buFontTx/>
              <a:buNone/>
            </a:pPr>
            <a:r>
              <a:rPr lang="zh-TW" altLang="en-US" dirty="0">
                <a:solidFill>
                  <a:schemeClr val="tx2"/>
                </a:solidFill>
                <a:latin typeface="華康超明體" panose="02020C09000000000000" pitchFamily="49" charset="-120"/>
                <a:ea typeface="華康超明體" panose="02020C09000000000000" pitchFamily="49" charset="-120"/>
              </a:rPr>
              <a:t>一、注意事項</a:t>
            </a:r>
          </a:p>
        </p:txBody>
      </p:sp>
      <p:sp>
        <p:nvSpPr>
          <p:cNvPr id="6149" name="Rectangle 422"/>
          <p:cNvSpPr>
            <a:spLocks noChangeArrowheads="1"/>
          </p:cNvSpPr>
          <p:nvPr/>
        </p:nvSpPr>
        <p:spPr bwMode="auto">
          <a:xfrm>
            <a:off x="204986" y="1042328"/>
            <a:ext cx="8691563" cy="5293757"/>
          </a:xfrm>
          <a:prstGeom prst="rect">
            <a:avLst/>
          </a:prstGeom>
          <a:noFill/>
          <a:ln>
            <a:noFill/>
          </a:ln>
        </p:spPr>
        <p:txBody>
          <a:bodyPr anchor="ctr">
            <a:spAutoFit/>
          </a:bodyPr>
          <a:lstStyle/>
          <a:p>
            <a:pPr marL="265113" indent="-265113" algn="just" eaLnBrk="1" hangingPunct="1">
              <a:spcBef>
                <a:spcPts val="600"/>
              </a:spcBef>
              <a:defRPr/>
            </a:pPr>
            <a:r>
              <a:rPr lang="en-US" altLang="zh-TW" sz="2200" dirty="0">
                <a:latin typeface="華康儷中黑" panose="020B0509000000000000" pitchFamily="49" charset="-120"/>
                <a:cs typeface="Times New Roman" panose="02020603050405020304" pitchFamily="18" charset="0"/>
              </a:rPr>
              <a:t>1.115</a:t>
            </a:r>
            <a:r>
              <a:rPr lang="zh-TW" altLang="en-US" sz="2200" dirty="0">
                <a:latin typeface="華康儷中黑" panose="020B0509000000000000" pitchFamily="49" charset="-120"/>
                <a:cs typeface="Times New Roman" panose="02020603050405020304" pitchFamily="18" charset="0"/>
              </a:rPr>
              <a:t>學年度大部份二技日間部及</a:t>
            </a:r>
            <a:r>
              <a:rPr lang="zh-TW" altLang="en-US" sz="2200" b="1" dirty="0">
                <a:latin typeface="華康儷中黑" panose="020B0509000000000000" pitchFamily="49" charset="-120"/>
                <a:cs typeface="Times New Roman" panose="02020603050405020304" pitchFamily="18" charset="0"/>
              </a:rPr>
              <a:t>部分</a:t>
            </a:r>
            <a:r>
              <a:rPr lang="zh-TW" altLang="en-US" sz="2200" dirty="0">
                <a:latin typeface="華康儷中黑" panose="020B0509000000000000" pitchFamily="49" charset="-120"/>
                <a:cs typeface="Times New Roman" panose="02020603050405020304" pitchFamily="18" charset="0"/>
              </a:rPr>
              <a:t>二技進修部「申請入學」招生，透過本會二技申請入學招生網路平台進行報名。</a:t>
            </a:r>
            <a:endParaRPr lang="en-US" altLang="zh-TW" sz="2200" dirty="0">
              <a:latin typeface="華康儷中黑" panose="020B0509000000000000" pitchFamily="49" charset="-120"/>
              <a:cs typeface="Times New Roman" panose="02020603050405020304" pitchFamily="18" charset="0"/>
            </a:endParaRPr>
          </a:p>
          <a:p>
            <a:pPr marL="265113" indent="-265113" algn="just" eaLnBrk="1" hangingPunct="1">
              <a:spcBef>
                <a:spcPts val="600"/>
              </a:spcBef>
              <a:defRPr/>
            </a:pPr>
            <a:r>
              <a:rPr lang="en-US" altLang="zh-TW" sz="2200" dirty="0">
                <a:latin typeface="華康儷中黑" panose="020B0509000000000000" pitchFamily="49" charset="-120"/>
                <a:cs typeface="Times New Roman" panose="02020603050405020304" pitchFamily="18" charset="0"/>
              </a:rPr>
              <a:t>2.</a:t>
            </a:r>
            <a:r>
              <a:rPr lang="zh-TW" altLang="en-US" sz="2200" dirty="0">
                <a:latin typeface="華康儷中黑" panose="020B0509000000000000" pitchFamily="49" charset="-120"/>
                <a:cs typeface="Times New Roman" panose="02020603050405020304" pitchFamily="18" charset="0"/>
              </a:rPr>
              <a:t>各招生學校之招生條件，詳見各校招生簡章，或至本會二技申請入學網頁之「各校招生方式檢索系統」進行查詢。</a:t>
            </a:r>
            <a:endParaRPr lang="en-US" altLang="zh-TW" sz="2200" dirty="0">
              <a:latin typeface="華康儷中黑" panose="020B0509000000000000" pitchFamily="49" charset="-120"/>
              <a:cs typeface="Times New Roman" panose="02020603050405020304" pitchFamily="18" charset="0"/>
            </a:endParaRPr>
          </a:p>
          <a:p>
            <a:pPr marL="265113" indent="1588" algn="just" eaLnBrk="1" hangingPunct="1">
              <a:spcBef>
                <a:spcPts val="0"/>
              </a:spcBef>
              <a:defRPr/>
            </a:pPr>
            <a:r>
              <a:rPr lang="zh-TW" altLang="en-US" sz="2200" dirty="0">
                <a:latin typeface="華康儷中黑" panose="020B0509000000000000" pitchFamily="49" charset="-120"/>
                <a:cs typeface="Times New Roman" panose="02020603050405020304" pitchFamily="18" charset="0"/>
              </a:rPr>
              <a:t>網址：</a:t>
            </a:r>
            <a:r>
              <a:rPr lang="en-US" altLang="zh-TW" sz="2200" dirty="0">
                <a:hlinkClick r:id="rId3">
                  <a:extLst>
                    <a:ext uri="{A12FA001-AC4F-418D-AE19-62706E023703}">
                      <ahyp:hlinkClr xmlns:ahyp="http://schemas.microsoft.com/office/drawing/2018/hyperlinkcolor" val="tx"/>
                    </a:ext>
                  </a:extLst>
                </a:hlinkClick>
              </a:rPr>
              <a:t>https://ent20.jctv.ntut.edu.tw/tapply/</a:t>
            </a:r>
            <a:endParaRPr lang="en-US" altLang="zh-TW" sz="2200" dirty="0"/>
          </a:p>
          <a:p>
            <a:pPr marL="265113" indent="-265113" algn="just" eaLnBrk="1" hangingPunct="1">
              <a:spcBef>
                <a:spcPts val="600"/>
              </a:spcBef>
              <a:defRPr/>
            </a:pPr>
            <a:r>
              <a:rPr lang="en-US" altLang="zh-TW" sz="2200" dirty="0">
                <a:latin typeface="華康儷中黑" panose="020B0509000000000000" pitchFamily="49" charset="-120"/>
                <a:cs typeface="Times New Roman" panose="02020603050405020304" pitchFamily="18" charset="0"/>
              </a:rPr>
              <a:t>3.</a:t>
            </a:r>
            <a:r>
              <a:rPr lang="zh-TW" altLang="zh-TW" sz="2200" dirty="0">
                <a:latin typeface="華康儷中黑" panose="020B0509000000000000" pitchFamily="49" charset="-120"/>
                <a:cs typeface="Times New Roman" panose="02020603050405020304" pitchFamily="18" charset="0"/>
              </a:rPr>
              <a:t>考生應於各校規定報名期限內，至</a:t>
            </a:r>
            <a:r>
              <a:rPr lang="en-US" altLang="zh-TW" sz="2200" dirty="0">
                <a:latin typeface="華康儷中黑" panose="020B0509000000000000" pitchFamily="49" charset="-120"/>
                <a:cs typeface="Times New Roman" panose="02020603050405020304" pitchFamily="18" charset="0"/>
              </a:rPr>
              <a:t>115</a:t>
            </a:r>
            <a:r>
              <a:rPr lang="zh-TW" altLang="en-US" sz="2200" dirty="0">
                <a:latin typeface="華康儷中黑" panose="020B0509000000000000" pitchFamily="49" charset="-120"/>
                <a:cs typeface="Times New Roman" panose="02020603050405020304" pitchFamily="18" charset="0"/>
              </a:rPr>
              <a:t>學年度</a:t>
            </a:r>
            <a:r>
              <a:rPr lang="zh-TW" altLang="zh-TW" sz="2200" dirty="0">
                <a:latin typeface="華康儷中黑" panose="020B0509000000000000" pitchFamily="49" charset="-120"/>
                <a:cs typeface="Times New Roman" panose="02020603050405020304" pitchFamily="18" charset="0"/>
              </a:rPr>
              <a:t>科技校院二年制申請入學招生網路平台之「考生報名系統」</a:t>
            </a:r>
            <a:r>
              <a:rPr lang="zh-TW" altLang="en-US" sz="2200" dirty="0">
                <a:latin typeface="華康儷中黑" panose="020B0509000000000000" pitchFamily="49" charset="-120"/>
                <a:cs typeface="Times New Roman" panose="02020603050405020304" pitchFamily="18" charset="0"/>
              </a:rPr>
              <a:t>進行網路報名，或依各校規定報名</a:t>
            </a:r>
            <a:r>
              <a:rPr lang="zh-TW" altLang="zh-TW" sz="2200" dirty="0">
                <a:latin typeface="華康儷中黑" panose="020B0509000000000000" pitchFamily="49" charset="-120"/>
                <a:cs typeface="Times New Roman" panose="02020603050405020304" pitchFamily="18" charset="0"/>
              </a:rPr>
              <a:t>。</a:t>
            </a:r>
          </a:p>
          <a:p>
            <a:pPr marL="269875" indent="-269875" algn="just" eaLnBrk="1" hangingPunct="1">
              <a:spcBef>
                <a:spcPts val="600"/>
              </a:spcBef>
              <a:defRPr/>
            </a:pPr>
            <a:r>
              <a:rPr lang="en-US" altLang="zh-TW" sz="2200" dirty="0">
                <a:latin typeface="華康儷中黑" panose="020B0509000000000000" pitchFamily="49" charset="-120"/>
                <a:cs typeface="Times New Roman" panose="02020603050405020304" pitchFamily="18" charset="0"/>
              </a:rPr>
              <a:t>4.</a:t>
            </a:r>
            <a:r>
              <a:rPr lang="zh-TW" altLang="zh-TW" sz="2200" dirty="0">
                <a:latin typeface="華康儷中黑" panose="020B0509000000000000" pitchFamily="49" charset="-120"/>
                <a:cs typeface="Times New Roman" panose="02020603050405020304" pitchFamily="18" charset="0"/>
              </a:rPr>
              <a:t>報名平台一次可選擇</a:t>
            </a:r>
            <a:r>
              <a:rPr lang="zh-TW" altLang="en-US" sz="2200" dirty="0">
                <a:latin typeface="華康儷中黑" panose="020B0509000000000000" pitchFamily="49" charset="-120"/>
                <a:cs typeface="Times New Roman" panose="02020603050405020304" pitchFamily="18" charset="0"/>
              </a:rPr>
              <a:t>一個或</a:t>
            </a:r>
            <a:r>
              <a:rPr lang="zh-TW" altLang="zh-TW" sz="2200" dirty="0">
                <a:latin typeface="華康儷中黑" panose="020B0509000000000000" pitchFamily="49" charset="-120"/>
                <a:cs typeface="Times New Roman" panose="02020603050405020304" pitchFamily="18" charset="0"/>
              </a:rPr>
              <a:t>多</a:t>
            </a:r>
            <a:r>
              <a:rPr lang="zh-TW" altLang="en-US" sz="2200" dirty="0">
                <a:latin typeface="華康儷中黑" panose="020B0509000000000000" pitchFamily="49" charset="-120"/>
                <a:cs typeface="Times New Roman" panose="02020603050405020304" pitchFamily="18" charset="0"/>
              </a:rPr>
              <a:t>個</a:t>
            </a:r>
            <a:r>
              <a:rPr lang="zh-TW" altLang="zh-TW" sz="2200" dirty="0">
                <a:latin typeface="華康儷中黑" panose="020B0509000000000000" pitchFamily="49" charset="-120"/>
                <a:cs typeface="Times New Roman" panose="02020603050405020304" pitchFamily="18" charset="0"/>
              </a:rPr>
              <a:t>校</a:t>
            </a:r>
            <a:r>
              <a:rPr lang="zh-TW" altLang="en-US" sz="2200" dirty="0">
                <a:latin typeface="華康儷中黑" panose="020B0509000000000000" pitchFamily="49" charset="-120"/>
                <a:cs typeface="Times New Roman" panose="02020603050405020304" pitchFamily="18" charset="0"/>
              </a:rPr>
              <a:t>系</a:t>
            </a:r>
            <a:r>
              <a:rPr lang="en-US" altLang="zh-TW" sz="2200" dirty="0">
                <a:latin typeface="華康儷中黑" panose="020B0509000000000000" pitchFamily="49" charset="-120"/>
                <a:cs typeface="Times New Roman" panose="02020603050405020304" pitchFamily="18" charset="0"/>
              </a:rPr>
              <a:t>(</a:t>
            </a:r>
            <a:r>
              <a:rPr lang="zh-TW" altLang="en-US" sz="2200" dirty="0">
                <a:latin typeface="華康儷中黑" panose="020B0509000000000000" pitchFamily="49" charset="-120"/>
                <a:cs typeface="Times New Roman" panose="02020603050405020304" pitchFamily="18" charset="0"/>
              </a:rPr>
              <a:t>組</a:t>
            </a:r>
            <a:r>
              <a:rPr lang="en-US" altLang="zh-TW" sz="2200" dirty="0">
                <a:latin typeface="華康儷中黑" panose="020B0509000000000000" pitchFamily="49" charset="-120"/>
                <a:cs typeface="Times New Roman" panose="02020603050405020304" pitchFamily="18" charset="0"/>
              </a:rPr>
              <a:t>)</a:t>
            </a:r>
            <a:r>
              <a:rPr lang="zh-TW" altLang="en-US" sz="2200" dirty="0">
                <a:latin typeface="華康儷中黑" panose="020B0509000000000000" pitchFamily="49" charset="-120"/>
                <a:cs typeface="Times New Roman" panose="02020603050405020304" pitchFamily="18" charset="0"/>
              </a:rPr>
              <a:t>、學程</a:t>
            </a:r>
            <a:r>
              <a:rPr lang="zh-TW" altLang="zh-TW" sz="2200" dirty="0">
                <a:latin typeface="華康儷中黑" panose="020B0509000000000000" pitchFamily="49" charset="-120"/>
                <a:cs typeface="Times New Roman" panose="02020603050405020304" pitchFamily="18" charset="0"/>
              </a:rPr>
              <a:t>報名，請考生於各校所</a:t>
            </a:r>
            <a:r>
              <a:rPr lang="zh-TW" altLang="en-US" sz="2200" dirty="0">
                <a:latin typeface="華康儷中黑" panose="020B0509000000000000" pitchFamily="49" charset="-120"/>
                <a:cs typeface="Times New Roman" panose="02020603050405020304" pitchFamily="18" charset="0"/>
              </a:rPr>
              <a:t>規</a:t>
            </a:r>
            <a:r>
              <a:rPr lang="zh-TW" altLang="zh-TW" sz="2200" dirty="0">
                <a:latin typeface="華康儷中黑" panose="020B0509000000000000" pitchFamily="49" charset="-120"/>
                <a:cs typeface="Times New Roman" panose="02020603050405020304" pitchFamily="18" charset="0"/>
              </a:rPr>
              <a:t>定之報名期限內，上網報名。</a:t>
            </a:r>
            <a:endParaRPr lang="en-US" altLang="zh-TW" sz="2200" dirty="0">
              <a:latin typeface="華康儷中黑" panose="020B0509000000000000" pitchFamily="49" charset="-120"/>
              <a:cs typeface="Times New Roman" panose="02020603050405020304" pitchFamily="18" charset="0"/>
            </a:endParaRPr>
          </a:p>
          <a:p>
            <a:pPr marL="269875" indent="-269875" algn="just" eaLnBrk="1" hangingPunct="1">
              <a:spcBef>
                <a:spcPts val="600"/>
              </a:spcBef>
              <a:defRPr/>
            </a:pPr>
            <a:r>
              <a:rPr lang="en-US" altLang="zh-TW" sz="2200" dirty="0">
                <a:latin typeface="華康儷中黑" panose="020B0509000000000000" pitchFamily="49" charset="-120"/>
                <a:cs typeface="Times New Roman" panose="02020603050405020304" pitchFamily="18" charset="0"/>
              </a:rPr>
              <a:t>5.</a:t>
            </a:r>
            <a:r>
              <a:rPr lang="zh-TW" altLang="zh-TW" sz="2200" dirty="0">
                <a:latin typeface="華康儷中黑" panose="020B0509000000000000" pitchFamily="49" charset="-120"/>
                <a:cs typeface="Times New Roman" panose="02020603050405020304" pitchFamily="18" charset="0"/>
              </a:rPr>
              <a:t>建議考生</a:t>
            </a:r>
            <a:r>
              <a:rPr lang="zh-TW" altLang="zh-TW" sz="2200" dirty="0">
                <a:solidFill>
                  <a:srgbClr val="FF0000"/>
                </a:solidFill>
                <a:latin typeface="華康儷中黑" panose="020B0509000000000000" pitchFamily="49" charset="-120"/>
                <a:cs typeface="Times New Roman" panose="02020603050405020304" pitchFamily="18" charset="0"/>
              </a:rPr>
              <a:t>請勿使用手機或平板電腦</a:t>
            </a:r>
            <a:r>
              <a:rPr lang="zh-TW" altLang="zh-TW" sz="2200" dirty="0">
                <a:latin typeface="華康儷中黑" panose="020B0509000000000000" pitchFamily="49" charset="-120"/>
                <a:cs typeface="Times New Roman" panose="02020603050405020304" pitchFamily="18" charset="0"/>
              </a:rPr>
              <a:t>登入使用本招生各系統，避免畫面資訊閱覽不完全，漏登資料而影響權益。</a:t>
            </a:r>
            <a:endParaRPr lang="en-US" altLang="zh-TW" sz="2200" dirty="0">
              <a:latin typeface="華康儷中黑" panose="020B0509000000000000" pitchFamily="49" charset="-120"/>
              <a:cs typeface="Times New Roman" panose="02020603050405020304" pitchFamily="18" charset="0"/>
            </a:endParaRPr>
          </a:p>
          <a:p>
            <a:pPr marL="269875" indent="-269875" algn="just" eaLnBrk="1" hangingPunct="1">
              <a:spcBef>
                <a:spcPts val="600"/>
              </a:spcBef>
              <a:defRPr/>
            </a:pPr>
            <a:r>
              <a:rPr lang="en-US" altLang="zh-TW" sz="2200" dirty="0">
                <a:solidFill>
                  <a:srgbClr val="FF0000"/>
                </a:solidFill>
                <a:latin typeface="華康儷中黑" panose="020B0509000000000000" pitchFamily="49" charset="-120"/>
                <a:cs typeface="Times New Roman" panose="02020603050405020304" pitchFamily="18" charset="0"/>
              </a:rPr>
              <a:t>6.</a:t>
            </a:r>
            <a:r>
              <a:rPr lang="zh-TW" altLang="en-US" sz="2200" dirty="0">
                <a:solidFill>
                  <a:srgbClr val="FF0000"/>
                </a:solidFill>
                <a:latin typeface="華康儷中黑" panose="020B0509000000000000" pitchFamily="49" charset="-120"/>
                <a:cs typeface="Times New Roman" panose="02020603050405020304" pitchFamily="18" charset="0"/>
              </a:rPr>
              <a:t>考生應</a:t>
            </a:r>
            <a:r>
              <a:rPr lang="zh-TW" altLang="zh-TW" sz="2200" dirty="0">
                <a:solidFill>
                  <a:srgbClr val="FF0000"/>
                </a:solidFill>
                <a:latin typeface="華康儷中黑" panose="020B0509000000000000" pitchFamily="49" charset="-120"/>
                <a:cs typeface="Times New Roman" panose="02020603050405020304" pitchFamily="18" charset="0"/>
              </a:rPr>
              <a:t>先詳閱各校簡章</a:t>
            </a:r>
            <a:r>
              <a:rPr lang="zh-TW" altLang="en-US" sz="2200" dirty="0">
                <a:solidFill>
                  <a:srgbClr val="FF0000"/>
                </a:solidFill>
                <a:latin typeface="華康儷中黑" panose="020B0509000000000000" pitchFamily="49" charset="-120"/>
                <a:cs typeface="Times New Roman" panose="02020603050405020304" pitchFamily="18" charset="0"/>
              </a:rPr>
              <a:t>，</a:t>
            </a:r>
            <a:r>
              <a:rPr lang="zh-TW" altLang="zh-TW" sz="2200" dirty="0">
                <a:solidFill>
                  <a:srgbClr val="FF0000"/>
                </a:solidFill>
                <a:latin typeface="華康儷中黑" panose="020B0509000000000000" pitchFamily="49" charset="-120"/>
                <a:cs typeface="Times New Roman" panose="02020603050405020304" pitchFamily="18" charset="0"/>
              </a:rPr>
              <a:t>或經由簡章查詢系統查詢各校招生條件，若因</a:t>
            </a:r>
            <a:r>
              <a:rPr lang="zh-TW" altLang="en-US" sz="2200" dirty="0">
                <a:solidFill>
                  <a:srgbClr val="FF0000"/>
                </a:solidFill>
                <a:latin typeface="華康儷中黑" panose="020B0509000000000000" pitchFamily="49" charset="-120"/>
                <a:cs typeface="Times New Roman" panose="02020603050405020304" pitchFamily="18" charset="0"/>
              </a:rPr>
              <a:t>報名</a:t>
            </a:r>
            <a:r>
              <a:rPr lang="zh-TW" altLang="zh-TW" sz="2200" dirty="0">
                <a:solidFill>
                  <a:srgbClr val="FF0000"/>
                </a:solidFill>
                <a:latin typeface="華康儷中黑" panose="020B0509000000000000" pitchFamily="49" charset="-120"/>
                <a:cs typeface="Times New Roman" panose="02020603050405020304" pitchFamily="18" charset="0"/>
              </a:rPr>
              <a:t>資格不符影響考生權益，考生</a:t>
            </a:r>
            <a:r>
              <a:rPr lang="zh-TW" altLang="en-US" sz="2200" dirty="0">
                <a:solidFill>
                  <a:srgbClr val="FF0000"/>
                </a:solidFill>
                <a:latin typeface="華康儷中黑" panose="020B0509000000000000" pitchFamily="49" charset="-120"/>
                <a:cs typeface="Times New Roman" panose="02020603050405020304" pitchFamily="18" charset="0"/>
              </a:rPr>
              <a:t>須</a:t>
            </a:r>
            <a:r>
              <a:rPr lang="zh-TW" altLang="zh-TW" sz="2200" dirty="0">
                <a:solidFill>
                  <a:srgbClr val="FF0000"/>
                </a:solidFill>
                <a:latin typeface="華康儷中黑" panose="020B0509000000000000" pitchFamily="49" charset="-120"/>
                <a:cs typeface="Times New Roman" panose="02020603050405020304" pitchFamily="18" charset="0"/>
              </a:rPr>
              <a:t>自行負責。</a:t>
            </a:r>
            <a:endParaRPr lang="en-US" altLang="zh-TW" sz="2200" dirty="0">
              <a:solidFill>
                <a:srgbClr val="FF0000"/>
              </a:solidFill>
              <a:latin typeface="華康儷中黑" panose="020B0509000000000000" pitchFamily="49" charset="-12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C090FD8-9720-4AAC-8775-C7F1891D7F9B}"/>
              </a:ext>
            </a:extLst>
          </p:cNvPr>
          <p:cNvPicPr>
            <a:picLocks noChangeAspect="1"/>
          </p:cNvPicPr>
          <p:nvPr/>
        </p:nvPicPr>
        <p:blipFill rotWithShape="1">
          <a:blip r:embed="rId2">
            <a:extLst>
              <a:ext uri="{28A0092B-C50C-407E-A947-70E740481C1C}">
                <a14:useLocalDpi xmlns:a14="http://schemas.microsoft.com/office/drawing/2010/main" val="0"/>
              </a:ext>
            </a:extLst>
          </a:blip>
          <a:srcRect l="6902" t="51381" r="24620" b="11870"/>
          <a:stretch/>
        </p:blipFill>
        <p:spPr>
          <a:xfrm>
            <a:off x="-1" y="1463798"/>
            <a:ext cx="8316417" cy="2232000"/>
          </a:xfrm>
          <a:prstGeom prst="rect">
            <a:avLst/>
          </a:prstGeom>
        </p:spPr>
      </p:pic>
      <p:sp>
        <p:nvSpPr>
          <p:cNvPr id="40962" name="投影片編號版面配置區 1"/>
          <p:cNvSpPr>
            <a:spLocks noGrp="1"/>
          </p:cNvSpPr>
          <p:nvPr>
            <p:ph type="sldNum" sz="quarter" idx="12"/>
          </p:nvPr>
        </p:nvSpPr>
        <p:spPr>
          <a:xfrm>
            <a:off x="6787555" y="6369409"/>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E738E9A-C03F-4F3A-9709-BB3C91E73224}" type="slidenum">
              <a:rPr lang="zh-TW" altLang="en-US" sz="1400" smtClean="0"/>
              <a:pPr>
                <a:spcBef>
                  <a:spcPct val="0"/>
                </a:spcBef>
                <a:buFontTx/>
                <a:buNone/>
              </a:pPr>
              <a:t>30</a:t>
            </a:fld>
            <a:endParaRPr lang="en-US" altLang="zh-TW" sz="1400" dirty="0"/>
          </a:p>
        </p:txBody>
      </p:sp>
      <p:sp>
        <p:nvSpPr>
          <p:cNvPr id="6" name="標題 1"/>
          <p:cNvSpPr txBox="1">
            <a:spLocks/>
          </p:cNvSpPr>
          <p:nvPr/>
        </p:nvSpPr>
        <p:spPr>
          <a:xfrm>
            <a:off x="107950" y="260350"/>
            <a:ext cx="8856663"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五、登錄報名資料</a:t>
            </a:r>
            <a:r>
              <a:rPr lang="en-US" altLang="zh-TW" sz="3600" b="1" dirty="0">
                <a:solidFill>
                  <a:schemeClr val="tx1"/>
                </a:solidFill>
                <a:latin typeface="標楷體" panose="03000509000000000000" pitchFamily="65" charset="-120"/>
                <a:ea typeface="標楷體" panose="03000509000000000000" pitchFamily="65" charset="-120"/>
                <a:cs typeface="+mn-cs"/>
              </a:rPr>
              <a:t>-</a:t>
            </a:r>
            <a:r>
              <a:rPr lang="zh-TW" altLang="en-US" sz="3600" spc="-30" dirty="0">
                <a:solidFill>
                  <a:srgbClr val="FF0000"/>
                </a:solidFill>
                <a:latin typeface="華康超明體" panose="02020C09000000000000" pitchFamily="49" charset="-120"/>
                <a:ea typeface="華康超明體" panose="02020C09000000000000" pitchFamily="49" charset="-120"/>
                <a:cs typeface="+mn-cs"/>
              </a:rPr>
              <a:t>低收</a:t>
            </a:r>
            <a:r>
              <a:rPr lang="en-US" altLang="zh-TW" sz="3600" spc="-30" dirty="0">
                <a:solidFill>
                  <a:srgbClr val="FF0000"/>
                </a:solidFill>
                <a:latin typeface="華康超明體" panose="02020C09000000000000" pitchFamily="49" charset="-120"/>
                <a:ea typeface="華康超明體" panose="02020C09000000000000" pitchFamily="49" charset="-120"/>
                <a:cs typeface="+mn-cs"/>
              </a:rPr>
              <a:t>/</a:t>
            </a:r>
            <a:r>
              <a:rPr lang="zh-TW" altLang="en-US" sz="3600" spc="-30" dirty="0">
                <a:solidFill>
                  <a:srgbClr val="FF0000"/>
                </a:solidFill>
                <a:latin typeface="華康超明體" panose="02020C09000000000000" pitchFamily="49" charset="-120"/>
                <a:ea typeface="華康超明體" panose="02020C09000000000000" pitchFamily="49" charset="-120"/>
                <a:cs typeface="+mn-cs"/>
              </a:rPr>
              <a:t>中低收入戶生</a:t>
            </a:r>
          </a:p>
        </p:txBody>
      </p:sp>
      <p:sp>
        <p:nvSpPr>
          <p:cNvPr id="11" name="向下箭號 7">
            <a:extLst>
              <a:ext uri="{FF2B5EF4-FFF2-40B4-BE49-F238E27FC236}">
                <a16:creationId xmlns:a16="http://schemas.microsoft.com/office/drawing/2014/main" id="{DEA816E1-03D0-4854-9744-9538DDDCA5AE}"/>
              </a:ext>
            </a:extLst>
          </p:cNvPr>
          <p:cNvSpPr/>
          <p:nvPr/>
        </p:nvSpPr>
        <p:spPr>
          <a:xfrm>
            <a:off x="2987824" y="3583192"/>
            <a:ext cx="874613" cy="70527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9" name="圖片 8">
            <a:extLst>
              <a:ext uri="{FF2B5EF4-FFF2-40B4-BE49-F238E27FC236}">
                <a16:creationId xmlns:a16="http://schemas.microsoft.com/office/drawing/2014/main" id="{0555A436-B462-21BB-CC2A-1891246B8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077" y="2420889"/>
            <a:ext cx="5121478" cy="928630"/>
          </a:xfrm>
          <a:prstGeom prst="rect">
            <a:avLst/>
          </a:prstGeom>
        </p:spPr>
      </p:pic>
      <p:sp>
        <p:nvSpPr>
          <p:cNvPr id="10" name="矩形圖說文字 4">
            <a:extLst>
              <a:ext uri="{FF2B5EF4-FFF2-40B4-BE49-F238E27FC236}">
                <a16:creationId xmlns:a16="http://schemas.microsoft.com/office/drawing/2014/main" id="{099C4629-B225-4DD9-BBD9-46AFD86D8853}"/>
              </a:ext>
            </a:extLst>
          </p:cNvPr>
          <p:cNvSpPr/>
          <p:nvPr/>
        </p:nvSpPr>
        <p:spPr>
          <a:xfrm>
            <a:off x="5359402" y="1170278"/>
            <a:ext cx="3626892" cy="1970690"/>
          </a:xfrm>
          <a:prstGeom prst="wedgeRectCallout">
            <a:avLst>
              <a:gd name="adj1" fmla="val -70813"/>
              <a:gd name="adj2" fmla="val -889"/>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36000" rIns="180000" bIns="36000" anchor="ctr"/>
          <a:lstStyle/>
          <a:p>
            <a:pPr marL="269875" indent="-269875" algn="just" eaLnBrk="1" hangingPunct="1">
              <a:spcAft>
                <a:spcPts val="600"/>
              </a:spcAft>
              <a:buFont typeface="+mj-lt"/>
              <a:buAutoNum type="arabicPeriod"/>
              <a:defRPr/>
            </a:pPr>
            <a:r>
              <a:rPr lang="zh-TW" altLang="en-US" sz="2200" dirty="0">
                <a:solidFill>
                  <a:schemeClr val="tx1"/>
                </a:solidFill>
                <a:latin typeface="華康儷中黑(P)" pitchFamily="34" charset="-120"/>
                <a:ea typeface="華康儷中黑(P)" pitchFamily="34" charset="-120"/>
              </a:rPr>
              <a:t>低</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中低</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收入戶生，須提供證明文件予本會審核。</a:t>
            </a:r>
            <a:endParaRPr lang="en-US" altLang="zh-TW" sz="2200" dirty="0">
              <a:solidFill>
                <a:schemeClr val="tx1"/>
              </a:solidFill>
              <a:latin typeface="華康儷中黑(P)" pitchFamily="34" charset="-120"/>
              <a:ea typeface="華康儷中黑(P)" pitchFamily="34" charset="-120"/>
            </a:endParaRPr>
          </a:p>
          <a:p>
            <a:pPr marL="269875" indent="-269875" algn="just" eaLnBrk="1" hangingPunct="1">
              <a:spcAft>
                <a:spcPts val="600"/>
              </a:spcAft>
              <a:buFont typeface="+mj-lt"/>
              <a:buAutoNum type="arabicPeriod"/>
              <a:defRPr/>
            </a:pPr>
            <a:r>
              <a:rPr lang="zh-TW" altLang="en-US" sz="2200" dirty="0">
                <a:solidFill>
                  <a:schemeClr val="tx1"/>
                </a:solidFill>
                <a:latin typeface="華康儷中黑(P)" pitchFamily="34" charset="-120"/>
                <a:ea typeface="華康儷中黑(P)" pitchFamily="34" charset="-120"/>
              </a:rPr>
              <a:t>證明文件傳真或</a:t>
            </a:r>
            <a:r>
              <a:rPr lang="en-US" altLang="zh-TW" sz="2200" dirty="0">
                <a:solidFill>
                  <a:schemeClr val="tx1"/>
                </a:solidFill>
                <a:latin typeface="華康儷中黑(P)" pitchFamily="34" charset="-120"/>
                <a:ea typeface="華康儷中黑(P)" pitchFamily="34" charset="-120"/>
              </a:rPr>
              <a:t>E-mail</a:t>
            </a:r>
            <a:r>
              <a:rPr lang="zh-TW" altLang="en-US" sz="2200" dirty="0">
                <a:solidFill>
                  <a:schemeClr val="tx1"/>
                </a:solidFill>
                <a:latin typeface="華康儷中黑(P)" pitchFamily="34" charset="-120"/>
                <a:ea typeface="華康儷中黑(P)" pitchFamily="34" charset="-120"/>
              </a:rPr>
              <a:t>至本會審查，須</a:t>
            </a:r>
            <a:r>
              <a:rPr lang="zh-TW" altLang="en-US" sz="2200" u="heavy" dirty="0">
                <a:solidFill>
                  <a:schemeClr val="tx1"/>
                </a:solidFill>
                <a:latin typeface="華康儷中黑(P)" pitchFamily="34" charset="-120"/>
                <a:ea typeface="華康儷中黑(P)" pitchFamily="34" charset="-120"/>
              </a:rPr>
              <a:t>註明考生姓名</a:t>
            </a:r>
            <a:r>
              <a:rPr lang="zh-TW" altLang="en-US" sz="2200" dirty="0">
                <a:solidFill>
                  <a:schemeClr val="tx1"/>
                </a:solidFill>
                <a:latin typeface="華康儷中黑(P)" pitchFamily="34" charset="-120"/>
                <a:ea typeface="華康儷中黑(P)" pitchFamily="34" charset="-120"/>
              </a:rPr>
              <a:t>。</a:t>
            </a:r>
            <a:endParaRPr lang="en-US" altLang="zh-TW" sz="2200" dirty="0">
              <a:solidFill>
                <a:schemeClr val="tx1"/>
              </a:solidFill>
              <a:latin typeface="華康儷中黑(P)" pitchFamily="34" charset="-120"/>
              <a:ea typeface="華康儷中黑(P)" pitchFamily="34" charset="-120"/>
            </a:endParaRPr>
          </a:p>
        </p:txBody>
      </p:sp>
      <p:pic>
        <p:nvPicPr>
          <p:cNvPr id="4" name="圖片 3">
            <a:extLst>
              <a:ext uri="{FF2B5EF4-FFF2-40B4-BE49-F238E27FC236}">
                <a16:creationId xmlns:a16="http://schemas.microsoft.com/office/drawing/2014/main" id="{3D992968-E3C1-259B-9503-3C2398AB9C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50" y="4255936"/>
            <a:ext cx="7078339" cy="1721150"/>
          </a:xfrm>
          <a:prstGeom prst="rect">
            <a:avLst/>
          </a:prstGeom>
        </p:spPr>
      </p:pic>
      <p:sp>
        <p:nvSpPr>
          <p:cNvPr id="12" name="矩形 11">
            <a:extLst>
              <a:ext uri="{FF2B5EF4-FFF2-40B4-BE49-F238E27FC236}">
                <a16:creationId xmlns:a16="http://schemas.microsoft.com/office/drawing/2014/main" id="{CB34A16F-D8CA-47CC-815B-EC0DF4504727}"/>
              </a:ext>
            </a:extLst>
          </p:cNvPr>
          <p:cNvSpPr/>
          <p:nvPr/>
        </p:nvSpPr>
        <p:spPr>
          <a:xfrm>
            <a:off x="107950" y="4848600"/>
            <a:ext cx="7206926" cy="83912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圖說文字 4"/>
          <p:cNvSpPr/>
          <p:nvPr/>
        </p:nvSpPr>
        <p:spPr>
          <a:xfrm>
            <a:off x="5359401" y="3287768"/>
            <a:ext cx="3626892" cy="3165568"/>
          </a:xfrm>
          <a:prstGeom prst="wedgeRectCallout">
            <a:avLst>
              <a:gd name="adj1" fmla="val -76609"/>
              <a:gd name="adj2" fmla="val -1952"/>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36000" rIns="180000" bIns="36000" anchor="ctr"/>
          <a:lstStyle/>
          <a:p>
            <a:pPr marL="269875" indent="-269875" algn="just" eaLnBrk="1" hangingPunct="1">
              <a:spcAft>
                <a:spcPts val="600"/>
              </a:spcAft>
              <a:buFont typeface="+mj-lt"/>
              <a:buAutoNum type="arabicPeriod"/>
              <a:defRPr/>
            </a:pPr>
            <a:r>
              <a:rPr lang="zh-TW" altLang="en-US" sz="2200" dirty="0">
                <a:solidFill>
                  <a:schemeClr val="tx1"/>
                </a:solidFill>
                <a:latin typeface="華康儷中黑(P)" pitchFamily="34" charset="-120"/>
                <a:ea typeface="華康儷中黑(P)" pitchFamily="34" charset="-120"/>
              </a:rPr>
              <a:t>經本會審查通過者，系統將顯示</a:t>
            </a:r>
            <a:r>
              <a:rPr lang="zh-TW" altLang="en-US" sz="2200" u="sng" dirty="0">
                <a:solidFill>
                  <a:srgbClr val="FF0000"/>
                </a:solidFill>
                <a:latin typeface="華康儷中黑(P)" pitchFamily="34" charset="-120"/>
                <a:ea typeface="華康儷中黑(P)" pitchFamily="34" charset="-120"/>
              </a:rPr>
              <a:t>審查結果：通過</a:t>
            </a:r>
            <a:endParaRPr lang="en-US" altLang="zh-TW" sz="2200" u="sng" dirty="0">
              <a:solidFill>
                <a:srgbClr val="FF0000"/>
              </a:solidFill>
              <a:latin typeface="華康儷中黑(P)" pitchFamily="34" charset="-120"/>
              <a:ea typeface="華康儷中黑(P)" pitchFamily="34" charset="-120"/>
            </a:endParaRPr>
          </a:p>
          <a:p>
            <a:pPr marL="269875" indent="-269875" algn="just" eaLnBrk="1" hangingPunct="1">
              <a:spcAft>
                <a:spcPts val="600"/>
              </a:spcAft>
              <a:buFont typeface="+mj-lt"/>
              <a:buAutoNum type="arabicPeriod"/>
              <a:defRPr/>
            </a:pPr>
            <a:r>
              <a:rPr lang="zh-TW" altLang="en-US" sz="2200" u="sng" dirty="0">
                <a:solidFill>
                  <a:srgbClr val="FF0000"/>
                </a:solidFill>
                <a:latin typeface="華康儷中黑(P)" pitchFamily="34" charset="-120"/>
                <a:ea typeface="華康儷中黑(P)" pitchFamily="34" charset="-120"/>
              </a:rPr>
              <a:t>須通過審查後，再進行選報系</a:t>
            </a:r>
            <a:r>
              <a:rPr lang="en-US" altLang="zh-TW" sz="2200" u="sng" dirty="0">
                <a:solidFill>
                  <a:srgbClr val="FF0000"/>
                </a:solidFill>
                <a:latin typeface="華康儷中黑(P)" pitchFamily="34" charset="-120"/>
                <a:ea typeface="華康儷中黑(P)" pitchFamily="34" charset="-120"/>
              </a:rPr>
              <a:t>(</a:t>
            </a:r>
            <a:r>
              <a:rPr lang="zh-TW" altLang="en-US" sz="2200" u="sng" dirty="0">
                <a:solidFill>
                  <a:srgbClr val="FF0000"/>
                </a:solidFill>
                <a:latin typeface="華康儷中黑(P)" pitchFamily="34" charset="-120"/>
                <a:ea typeface="華康儷中黑(P)" pitchFamily="34" charset="-120"/>
              </a:rPr>
              <a:t>組</a:t>
            </a:r>
            <a:r>
              <a:rPr lang="en-US" altLang="zh-TW" sz="2200" u="sng" dirty="0">
                <a:solidFill>
                  <a:srgbClr val="FF0000"/>
                </a:solidFill>
                <a:latin typeface="華康儷中黑(P)" pitchFamily="34" charset="-120"/>
                <a:ea typeface="華康儷中黑(P)" pitchFamily="34" charset="-120"/>
              </a:rPr>
              <a:t>)</a:t>
            </a:r>
            <a:r>
              <a:rPr lang="zh-TW" altLang="en-US" sz="2200" u="sng" dirty="0">
                <a:solidFill>
                  <a:srgbClr val="FF0000"/>
                </a:solidFill>
                <a:latin typeface="華康儷中黑(P)" pitchFamily="34" charset="-120"/>
                <a:ea typeface="華康儷中黑(P)" pitchFamily="34" charset="-120"/>
              </a:rPr>
              <a:t>、學程</a:t>
            </a:r>
            <a:r>
              <a:rPr lang="zh-TW" altLang="en-US" sz="2200" dirty="0">
                <a:solidFill>
                  <a:schemeClr val="tx1"/>
                </a:solidFill>
                <a:latin typeface="華康儷中黑(P)" pitchFamily="34" charset="-120"/>
                <a:ea typeface="華康儷中黑(P)" pitchFamily="34" charset="-120"/>
              </a:rPr>
              <a:t>，繳費金額始可免繳或減免報名費。</a:t>
            </a:r>
            <a:endParaRPr lang="en-US" altLang="zh-TW" sz="2200" dirty="0">
              <a:solidFill>
                <a:schemeClr val="tx1"/>
              </a:solidFill>
              <a:latin typeface="華康儷中黑(P)" pitchFamily="34" charset="-120"/>
              <a:ea typeface="華康儷中黑(P)" pitchFamily="34" charset="-120"/>
            </a:endParaRPr>
          </a:p>
          <a:p>
            <a:pPr marL="269875" indent="-269875" algn="just" eaLnBrk="1" hangingPunct="1">
              <a:spcAft>
                <a:spcPts val="600"/>
              </a:spcAft>
              <a:buFont typeface="+mj-lt"/>
              <a:buAutoNum type="arabicPeriod"/>
              <a:defRPr/>
            </a:pPr>
            <a:r>
              <a:rPr lang="zh-TW" altLang="en-US" sz="2200" b="1" u="sng" dirty="0">
                <a:solidFill>
                  <a:srgbClr val="FF0000"/>
                </a:solidFill>
                <a:latin typeface="華康儷中黑(P)" pitchFamily="34" charset="-120"/>
                <a:ea typeface="華康儷中黑(P)" pitchFamily="34" charset="-120"/>
              </a:rPr>
              <a:t>未依規定方式及期限辦理者皆以一般生身分繳交報名費。</a:t>
            </a:r>
            <a:endParaRPr lang="en-US" altLang="zh-TW" sz="2200" b="1" u="sng" dirty="0">
              <a:solidFill>
                <a:schemeClr val="tx1"/>
              </a:solidFill>
              <a:latin typeface="華康儷中黑(P)" pitchFamily="34" charset="-120"/>
              <a:ea typeface="華康儷中黑(P)" pitchFamily="34" charset="-120"/>
            </a:endParaRPr>
          </a:p>
        </p:txBody>
      </p:sp>
      <p:sp>
        <p:nvSpPr>
          <p:cNvPr id="8" name="矩形 7">
            <a:extLst>
              <a:ext uri="{FF2B5EF4-FFF2-40B4-BE49-F238E27FC236}">
                <a16:creationId xmlns:a16="http://schemas.microsoft.com/office/drawing/2014/main" id="{AD1CFEF2-0B9D-3FE2-3BA9-4D60EA33B4D3}"/>
              </a:ext>
            </a:extLst>
          </p:cNvPr>
          <p:cNvSpPr/>
          <p:nvPr/>
        </p:nvSpPr>
        <p:spPr>
          <a:xfrm>
            <a:off x="1792148" y="4946666"/>
            <a:ext cx="3265963" cy="282533"/>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2FA94C4-8995-4F35-BB60-8173B42117F4}" type="slidenum">
              <a:rPr lang="zh-TW" altLang="en-US" sz="1400" smtClean="0"/>
              <a:pPr>
                <a:spcBef>
                  <a:spcPct val="0"/>
                </a:spcBef>
                <a:buFontTx/>
                <a:buNone/>
              </a:pPr>
              <a:t>31</a:t>
            </a:fld>
            <a:endParaRPr lang="en-US" altLang="zh-TW" sz="1400"/>
          </a:p>
        </p:txBody>
      </p:sp>
      <p:sp>
        <p:nvSpPr>
          <p:cNvPr id="3" name="標題 1"/>
          <p:cNvSpPr txBox="1">
            <a:spLocks/>
          </p:cNvSpPr>
          <p:nvPr/>
        </p:nvSpPr>
        <p:spPr>
          <a:xfrm>
            <a:off x="107950" y="260350"/>
            <a:ext cx="82296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六、選報校系</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組</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、學程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(1/7)</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a:extLst>
              <a:ext uri="{FF2B5EF4-FFF2-40B4-BE49-F238E27FC236}">
                <a16:creationId xmlns:a16="http://schemas.microsoft.com/office/drawing/2014/main" id="{52306ADC-F317-C987-8708-117DA3F7A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56" y="1079439"/>
            <a:ext cx="7020272" cy="4699122"/>
          </a:xfrm>
          <a:prstGeom prst="rect">
            <a:avLst/>
          </a:prstGeom>
        </p:spPr>
      </p:pic>
      <p:sp>
        <p:nvSpPr>
          <p:cNvPr id="7" name="流程圖: 接點 6"/>
          <p:cNvSpPr/>
          <p:nvPr/>
        </p:nvSpPr>
        <p:spPr>
          <a:xfrm>
            <a:off x="2067036" y="1009201"/>
            <a:ext cx="252000" cy="2520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1</a:t>
            </a:r>
            <a:endParaRPr lang="zh-TW" altLang="en-US" dirty="0">
              <a:solidFill>
                <a:srgbClr val="FF0000"/>
              </a:solidFill>
            </a:endParaRPr>
          </a:p>
        </p:txBody>
      </p:sp>
      <p:sp>
        <p:nvSpPr>
          <p:cNvPr id="13" name="流程圖: 接點 12"/>
          <p:cNvSpPr/>
          <p:nvPr/>
        </p:nvSpPr>
        <p:spPr>
          <a:xfrm>
            <a:off x="192416" y="1746980"/>
            <a:ext cx="252000" cy="2520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2</a:t>
            </a:r>
            <a:endParaRPr lang="zh-TW" altLang="en-US" dirty="0">
              <a:solidFill>
                <a:srgbClr val="FF0000"/>
              </a:solidFill>
            </a:endParaRPr>
          </a:p>
        </p:txBody>
      </p:sp>
      <p:sp>
        <p:nvSpPr>
          <p:cNvPr id="11" name="流程圖: 接點 10"/>
          <p:cNvSpPr/>
          <p:nvPr/>
        </p:nvSpPr>
        <p:spPr>
          <a:xfrm>
            <a:off x="1626568" y="5406524"/>
            <a:ext cx="252000" cy="2520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3</a:t>
            </a:r>
            <a:endParaRPr lang="zh-TW" altLang="en-US" dirty="0">
              <a:solidFill>
                <a:srgbClr val="FF0000"/>
              </a:solidFill>
            </a:endParaRPr>
          </a:p>
        </p:txBody>
      </p:sp>
      <p:sp>
        <p:nvSpPr>
          <p:cNvPr id="12" name="文字方塊 11">
            <a:extLst>
              <a:ext uri="{FF2B5EF4-FFF2-40B4-BE49-F238E27FC236}">
                <a16:creationId xmlns:a16="http://schemas.microsoft.com/office/drawing/2014/main" id="{37FF430E-3B04-4EED-9073-2D18741FF3A6}"/>
              </a:ext>
            </a:extLst>
          </p:cNvPr>
          <p:cNvSpPr txBox="1">
            <a:spLocks noChangeArrowheads="1"/>
          </p:cNvSpPr>
          <p:nvPr/>
        </p:nvSpPr>
        <p:spPr bwMode="auto">
          <a:xfrm>
            <a:off x="2193036" y="5099195"/>
            <a:ext cx="44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800" b="1" dirty="0">
                <a:solidFill>
                  <a:srgbClr val="FF0000"/>
                </a:solidFill>
                <a:ea typeface="華康儷中黑" panose="020B0509000000000000" pitchFamily="49" charset="-120"/>
                <a:sym typeface="Wingdings" panose="05000000000000000000" pitchFamily="2" charset="2"/>
              </a:rPr>
              <a:t></a:t>
            </a:r>
            <a:endParaRPr lang="zh-TW" altLang="en-US" sz="2800" b="1" dirty="0">
              <a:solidFill>
                <a:srgbClr val="FF0000"/>
              </a:solidFill>
              <a:ea typeface="華康儷中黑" panose="020B0509000000000000" pitchFamily="49" charset="-120"/>
            </a:endParaRPr>
          </a:p>
        </p:txBody>
      </p:sp>
      <p:sp>
        <p:nvSpPr>
          <p:cNvPr id="6" name="矩形 5">
            <a:extLst>
              <a:ext uri="{FF2B5EF4-FFF2-40B4-BE49-F238E27FC236}">
                <a16:creationId xmlns:a16="http://schemas.microsoft.com/office/drawing/2014/main" id="{76885258-995A-83E3-BECC-F182F6C7C127}"/>
              </a:ext>
            </a:extLst>
          </p:cNvPr>
          <p:cNvSpPr/>
          <p:nvPr/>
        </p:nvSpPr>
        <p:spPr>
          <a:xfrm>
            <a:off x="2438214" y="1001119"/>
            <a:ext cx="648072" cy="2519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8B5CED13-D09C-69A1-9ACA-2302F6EB8455}"/>
              </a:ext>
            </a:extLst>
          </p:cNvPr>
          <p:cNvSpPr/>
          <p:nvPr/>
        </p:nvSpPr>
        <p:spPr>
          <a:xfrm>
            <a:off x="541254" y="1270206"/>
            <a:ext cx="7020272" cy="39506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圖說文字 7"/>
          <p:cNvSpPr/>
          <p:nvPr/>
        </p:nvSpPr>
        <p:spPr>
          <a:xfrm>
            <a:off x="6369779" y="1754639"/>
            <a:ext cx="2514030" cy="2534694"/>
          </a:xfrm>
          <a:prstGeom prst="wedgeRectCallout">
            <a:avLst>
              <a:gd name="adj1" fmla="val -78058"/>
              <a:gd name="adj2" fmla="val -19990"/>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zh-TW" altLang="en-US" sz="2200" spc="-150" dirty="0">
                <a:solidFill>
                  <a:srgbClr val="FF0000"/>
                </a:solidFill>
                <a:latin typeface="華康儷中黑(P)" pitchFamily="34" charset="-120"/>
                <a:ea typeface="華康儷中黑(P)" pitchFamily="34" charset="-120"/>
              </a:rPr>
              <a:t>請務必詳細閱讀選報系</a:t>
            </a:r>
            <a:r>
              <a:rPr lang="en-US" altLang="zh-TW" sz="2200" spc="-150" dirty="0">
                <a:solidFill>
                  <a:srgbClr val="FF0000"/>
                </a:solidFill>
                <a:latin typeface="華康儷中黑(P)" pitchFamily="34" charset="-120"/>
                <a:ea typeface="華康儷中黑(P)" pitchFamily="34" charset="-120"/>
              </a:rPr>
              <a:t>(</a:t>
            </a:r>
            <a:r>
              <a:rPr lang="zh-TW" altLang="en-US" sz="2200" spc="-150" dirty="0">
                <a:solidFill>
                  <a:srgbClr val="FF0000"/>
                </a:solidFill>
                <a:latin typeface="華康儷中黑(P)" pitchFamily="34" charset="-120"/>
                <a:ea typeface="華康儷中黑(P)" pitchFamily="34" charset="-120"/>
              </a:rPr>
              <a:t>組</a:t>
            </a:r>
            <a:r>
              <a:rPr lang="en-US" altLang="zh-TW" sz="2200" spc="-150" dirty="0">
                <a:solidFill>
                  <a:srgbClr val="FF0000"/>
                </a:solidFill>
                <a:latin typeface="華康儷中黑(P)" pitchFamily="34" charset="-120"/>
                <a:ea typeface="華康儷中黑(P)" pitchFamily="34" charset="-120"/>
              </a:rPr>
              <a:t>)</a:t>
            </a:r>
            <a:r>
              <a:rPr lang="zh-TW" altLang="en-US" sz="2200" spc="-150" dirty="0">
                <a:solidFill>
                  <a:srgbClr val="FF0000"/>
                </a:solidFill>
                <a:latin typeface="華康儷中黑(P)" pitchFamily="34" charset="-120"/>
                <a:ea typeface="華康儷中黑(P)" pitchFamily="34" charset="-120"/>
              </a:rPr>
              <a:t>、學程注意事項；若因此選填錯誤</a:t>
            </a:r>
            <a:r>
              <a:rPr lang="zh-TW" altLang="en-US" sz="2200" spc="-150" dirty="0">
                <a:solidFill>
                  <a:srgbClr val="FF0000"/>
                </a:solidFill>
                <a:latin typeface="華康儷中黑" pitchFamily="49" charset="-120"/>
                <a:ea typeface="華康儷中黑" pitchFamily="49" charset="-120"/>
              </a:rPr>
              <a:t>，而致權益受損時，概由考生自行負責。</a:t>
            </a:r>
          </a:p>
        </p:txBody>
      </p:sp>
      <p:sp>
        <p:nvSpPr>
          <p:cNvPr id="10" name="矩形 9">
            <a:extLst>
              <a:ext uri="{FF2B5EF4-FFF2-40B4-BE49-F238E27FC236}">
                <a16:creationId xmlns:a16="http://schemas.microsoft.com/office/drawing/2014/main" id="{834C7959-A8B0-FE24-26C8-4E19F6D61B71}"/>
              </a:ext>
            </a:extLst>
          </p:cNvPr>
          <p:cNvSpPr/>
          <p:nvPr/>
        </p:nvSpPr>
        <p:spPr>
          <a:xfrm>
            <a:off x="2193036" y="5284304"/>
            <a:ext cx="3819124" cy="5113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圖說文字 13"/>
          <p:cNvSpPr/>
          <p:nvPr/>
        </p:nvSpPr>
        <p:spPr>
          <a:xfrm>
            <a:off x="500500" y="5873627"/>
            <a:ext cx="4297931" cy="896591"/>
          </a:xfrm>
          <a:prstGeom prst="wedgeRectCallout">
            <a:avLst>
              <a:gd name="adj1" fmla="val 21436"/>
              <a:gd name="adj2" fmla="val -83245"/>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200" spc="-150" dirty="0">
                <a:solidFill>
                  <a:schemeClr val="tx1"/>
                </a:solidFill>
                <a:latin typeface="華康儷中黑(P)" pitchFamily="34" charset="-120"/>
                <a:ea typeface="華康儷中黑(P)" pitchFamily="34" charset="-120"/>
              </a:rPr>
              <a:t>閱讀完畢請勾選核取方塊，並點選「下一步」進入選報系統學程</a:t>
            </a:r>
          </a:p>
        </p:txBody>
      </p:sp>
    </p:spTree>
    <p:extLst>
      <p:ext uri="{BB962C8B-B14F-4D97-AF65-F5344CB8AC3E}">
        <p14:creationId xmlns:p14="http://schemas.microsoft.com/office/powerpoint/2010/main" val="52187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9F9D149C-2611-4EB0-B703-CB4EC9257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8" y="1136966"/>
            <a:ext cx="8337550" cy="5607207"/>
          </a:xfrm>
          <a:prstGeom prst="rect">
            <a:avLst/>
          </a:prstGeom>
        </p:spPr>
      </p:pic>
      <p:sp>
        <p:nvSpPr>
          <p:cNvPr id="10" name="矩形圖說文字 9"/>
          <p:cNvSpPr/>
          <p:nvPr/>
        </p:nvSpPr>
        <p:spPr>
          <a:xfrm>
            <a:off x="364508" y="5924998"/>
            <a:ext cx="3631428" cy="820738"/>
          </a:xfrm>
          <a:prstGeom prst="wedgeRectCallout">
            <a:avLst>
              <a:gd name="adj1" fmla="val -19860"/>
              <a:gd name="adj2" fmla="val -94788"/>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zh-TW" altLang="en-US" sz="2200" dirty="0">
                <a:solidFill>
                  <a:schemeClr val="tx1"/>
                </a:solidFill>
                <a:latin typeface="華康儷中黑(P)" pitchFamily="34" charset="-120"/>
                <a:ea typeface="華康儷中黑(P)" pitchFamily="34" charset="-120"/>
              </a:rPr>
              <a:t>符合查詢條件之校系</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組</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、學程會顯示於此欄</a:t>
            </a:r>
          </a:p>
        </p:txBody>
      </p:sp>
      <p:sp>
        <p:nvSpPr>
          <p:cNvPr id="7" name="矩形 6"/>
          <p:cNvSpPr/>
          <p:nvPr/>
        </p:nvSpPr>
        <p:spPr>
          <a:xfrm>
            <a:off x="6675438" y="2056904"/>
            <a:ext cx="1554162" cy="50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6" name="流程圖: 接點 15"/>
          <p:cNvSpPr/>
          <p:nvPr/>
        </p:nvSpPr>
        <p:spPr>
          <a:xfrm>
            <a:off x="1731855" y="2276872"/>
            <a:ext cx="252000" cy="2520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1</a:t>
            </a:r>
            <a:endParaRPr lang="zh-TW" altLang="en-US" dirty="0">
              <a:solidFill>
                <a:srgbClr val="FF0000"/>
              </a:solidFill>
            </a:endParaRPr>
          </a:p>
        </p:txBody>
      </p:sp>
      <p:sp>
        <p:nvSpPr>
          <p:cNvPr id="14" name="矩形 13"/>
          <p:cNvSpPr/>
          <p:nvPr/>
        </p:nvSpPr>
        <p:spPr>
          <a:xfrm>
            <a:off x="2428874" y="1141955"/>
            <a:ext cx="792163" cy="1830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流程圖: 接點 16"/>
          <p:cNvSpPr/>
          <p:nvPr/>
        </p:nvSpPr>
        <p:spPr>
          <a:xfrm>
            <a:off x="6791864" y="2257001"/>
            <a:ext cx="287338" cy="239712"/>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2</a:t>
            </a:r>
            <a:endParaRPr lang="zh-TW" altLang="en-US" dirty="0">
              <a:solidFill>
                <a:srgbClr val="FF0000"/>
              </a:solidFill>
            </a:endParaRPr>
          </a:p>
        </p:txBody>
      </p:sp>
      <p:sp>
        <p:nvSpPr>
          <p:cNvPr id="3" name="矩形 2"/>
          <p:cNvSpPr/>
          <p:nvPr/>
        </p:nvSpPr>
        <p:spPr>
          <a:xfrm>
            <a:off x="71438" y="2060848"/>
            <a:ext cx="6542087" cy="498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44035"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D8C351D-28D3-4123-A510-3E9B9F8B8A1D}" type="slidenum">
              <a:rPr lang="zh-TW" altLang="en-US" sz="1400" smtClean="0"/>
              <a:pPr>
                <a:spcBef>
                  <a:spcPct val="0"/>
                </a:spcBef>
                <a:buFontTx/>
                <a:buNone/>
              </a:pPr>
              <a:t>32</a:t>
            </a:fld>
            <a:endParaRPr lang="en-US" altLang="zh-TW" sz="1400" dirty="0"/>
          </a:p>
        </p:txBody>
      </p:sp>
      <p:sp>
        <p:nvSpPr>
          <p:cNvPr id="4" name="標題 1"/>
          <p:cNvSpPr txBox="1">
            <a:spLocks/>
          </p:cNvSpPr>
          <p:nvPr/>
        </p:nvSpPr>
        <p:spPr>
          <a:xfrm>
            <a:off x="107950" y="260350"/>
            <a:ext cx="82296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六、選報校系</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組</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、學程</a:t>
            </a:r>
            <a:r>
              <a:rPr lang="en-US" altLang="zh-TW" sz="3600" dirty="0">
                <a:latin typeface="華康超明體" panose="02020C09000000000000" pitchFamily="49" charset="-120"/>
                <a:ea typeface="華康超明體" panose="02020C09000000000000" pitchFamily="49" charset="-120"/>
                <a:cs typeface="+mn-cs"/>
              </a:rPr>
              <a:t>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(2/7)</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矩形圖說文字 11"/>
          <p:cNvSpPr/>
          <p:nvPr/>
        </p:nvSpPr>
        <p:spPr>
          <a:xfrm>
            <a:off x="5076056" y="3216245"/>
            <a:ext cx="3717156" cy="820736"/>
          </a:xfrm>
          <a:prstGeom prst="wedgeRectCallout">
            <a:avLst>
              <a:gd name="adj1" fmla="val 20278"/>
              <a:gd name="adj2" fmla="val -124129"/>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altLang="zh-TW" sz="2200" dirty="0">
                <a:solidFill>
                  <a:schemeClr val="tx1"/>
                </a:solidFill>
                <a:latin typeface="華康儷中黑(P)" pitchFamily="34" charset="-120"/>
                <a:ea typeface="華康儷中黑(P)" pitchFamily="34" charset="-120"/>
              </a:rPr>
              <a:t>2.</a:t>
            </a:r>
            <a:r>
              <a:rPr lang="zh-TW" altLang="en-US" sz="2200" dirty="0">
                <a:solidFill>
                  <a:schemeClr val="tx1"/>
                </a:solidFill>
                <a:latin typeface="華康儷中黑(P)" pitchFamily="34" charset="-120"/>
                <a:ea typeface="華康儷中黑(P)" pitchFamily="34" charset="-120"/>
              </a:rPr>
              <a:t>本次所選報之校系</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組</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、學程報名費金額總計</a:t>
            </a:r>
          </a:p>
        </p:txBody>
      </p:sp>
      <p:sp>
        <p:nvSpPr>
          <p:cNvPr id="13" name="矩形圖說文字 12"/>
          <p:cNvSpPr/>
          <p:nvPr/>
        </p:nvSpPr>
        <p:spPr>
          <a:xfrm>
            <a:off x="3754413" y="1077901"/>
            <a:ext cx="3213100" cy="828000"/>
          </a:xfrm>
          <a:prstGeom prst="wedgeRectCallout">
            <a:avLst>
              <a:gd name="adj1" fmla="val 25840"/>
              <a:gd name="adj2" fmla="val 102601"/>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altLang="zh-TW" sz="2200" dirty="0">
                <a:solidFill>
                  <a:schemeClr val="tx1"/>
                </a:solidFill>
                <a:latin typeface="華康儷中黑(P)" pitchFamily="34" charset="-120"/>
                <a:ea typeface="華康儷中黑(P)" pitchFamily="34" charset="-120"/>
              </a:rPr>
              <a:t>1.</a:t>
            </a:r>
            <a:r>
              <a:rPr lang="zh-TW" altLang="en-US" sz="2200" dirty="0">
                <a:solidFill>
                  <a:schemeClr val="tx1"/>
                </a:solidFill>
                <a:latin typeface="華康儷中黑(P)" pitchFamily="34" charset="-120"/>
                <a:ea typeface="華康儷中黑(P)" pitchFamily="34" charset="-120"/>
              </a:rPr>
              <a:t>可先設定查詢條件後，再點選「查詢」。</a:t>
            </a:r>
          </a:p>
        </p:txBody>
      </p:sp>
      <p:sp>
        <p:nvSpPr>
          <p:cNvPr id="2" name="文字方塊 1">
            <a:extLst>
              <a:ext uri="{FF2B5EF4-FFF2-40B4-BE49-F238E27FC236}">
                <a16:creationId xmlns:a16="http://schemas.microsoft.com/office/drawing/2014/main" id="{E90E9E6D-54EE-4F50-B91D-262279E0DCD1}"/>
              </a:ext>
            </a:extLst>
          </p:cNvPr>
          <p:cNvSpPr txBox="1"/>
          <p:nvPr/>
        </p:nvSpPr>
        <p:spPr>
          <a:xfrm>
            <a:off x="7740352" y="6237312"/>
            <a:ext cx="597198" cy="369332"/>
          </a:xfrm>
          <a:prstGeom prst="rect">
            <a:avLst/>
          </a:prstGeom>
          <a:solidFill>
            <a:schemeClr val="bg1"/>
          </a:solidFill>
        </p:spPr>
        <p:txBody>
          <a:bodyPr wrap="square" rtlCol="0">
            <a:spAutoFit/>
          </a:bodyPr>
          <a:lstStyle/>
          <a:p>
            <a:endParaRPr lang="zh-TW" altLang="en-US" dirty="0"/>
          </a:p>
        </p:txBody>
      </p:sp>
      <p:sp>
        <p:nvSpPr>
          <p:cNvPr id="6" name="矩形圖說文字 5"/>
          <p:cNvSpPr/>
          <p:nvPr/>
        </p:nvSpPr>
        <p:spPr>
          <a:xfrm>
            <a:off x="4932040" y="5947636"/>
            <a:ext cx="3310811" cy="820737"/>
          </a:xfrm>
          <a:prstGeom prst="wedgeRectCallout">
            <a:avLst>
              <a:gd name="adj1" fmla="val 18980"/>
              <a:gd name="adj2" fmla="val -113626"/>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zh-TW" altLang="en-US" sz="2200" dirty="0">
                <a:solidFill>
                  <a:schemeClr val="tx1"/>
                </a:solidFill>
                <a:latin typeface="華康儷中黑(P)" pitchFamily="34" charset="-120"/>
                <a:ea typeface="華康儷中黑(P)" pitchFamily="34" charset="-120"/>
              </a:rPr>
              <a:t>已選報之校系</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組</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、學程會顯示於此欄</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DA1F6D91-4F56-4CEA-AF8A-30A8598DC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1712974"/>
            <a:ext cx="9144000" cy="5150171"/>
          </a:xfrm>
          <a:prstGeom prst="rect">
            <a:avLst/>
          </a:prstGeom>
        </p:spPr>
      </p:pic>
      <p:sp>
        <p:nvSpPr>
          <p:cNvPr id="45060" name="投影片編號版面配置區 1"/>
          <p:cNvSpPr>
            <a:spLocks noGrp="1"/>
          </p:cNvSpPr>
          <p:nvPr>
            <p:ph type="sldNum" sz="quarter" idx="12"/>
          </p:nvPr>
        </p:nvSpPr>
        <p:spPr>
          <a:xfrm>
            <a:off x="6867525" y="6443896"/>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46B7595-369C-4C3D-8541-00DFA9D40397}" type="slidenum">
              <a:rPr lang="zh-TW" altLang="en-US" sz="1400" smtClean="0"/>
              <a:pPr>
                <a:spcBef>
                  <a:spcPct val="0"/>
                </a:spcBef>
                <a:buFontTx/>
                <a:buNone/>
              </a:pPr>
              <a:t>33</a:t>
            </a:fld>
            <a:endParaRPr lang="en-US" altLang="zh-TW" sz="1400" dirty="0"/>
          </a:p>
        </p:txBody>
      </p:sp>
      <p:sp>
        <p:nvSpPr>
          <p:cNvPr id="13" name="流程圖: 接點 12"/>
          <p:cNvSpPr/>
          <p:nvPr/>
        </p:nvSpPr>
        <p:spPr>
          <a:xfrm>
            <a:off x="5593747" y="6369452"/>
            <a:ext cx="296863" cy="2413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2</a:t>
            </a:r>
            <a:endParaRPr lang="zh-TW" altLang="en-US" dirty="0">
              <a:solidFill>
                <a:srgbClr val="FF0000"/>
              </a:solidFill>
            </a:endParaRPr>
          </a:p>
        </p:txBody>
      </p:sp>
      <p:sp>
        <p:nvSpPr>
          <p:cNvPr id="11" name="矩形 10"/>
          <p:cNvSpPr/>
          <p:nvPr/>
        </p:nvSpPr>
        <p:spPr>
          <a:xfrm>
            <a:off x="5947760" y="6331131"/>
            <a:ext cx="1584325" cy="4180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矩形圖說文字 8"/>
          <p:cNvSpPr/>
          <p:nvPr/>
        </p:nvSpPr>
        <p:spPr>
          <a:xfrm>
            <a:off x="6460681" y="2610424"/>
            <a:ext cx="2540444" cy="1322631"/>
          </a:xfrm>
          <a:prstGeom prst="wedgeRectCallout">
            <a:avLst>
              <a:gd name="adj1" fmla="val -78485"/>
              <a:gd name="adj2" fmla="val -51591"/>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zh-TW" altLang="en-US" sz="2200" dirty="0">
                <a:solidFill>
                  <a:schemeClr val="tx1"/>
                </a:solidFill>
                <a:latin typeface="華康儷中黑(P)" pitchFamily="34" charset="-120"/>
                <a:ea typeface="華康儷中黑(P)" pitchFamily="34" charset="-120"/>
              </a:rPr>
              <a:t>另可將該招生校系</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組</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、學程招生方式下載列印存檔。</a:t>
            </a:r>
          </a:p>
        </p:txBody>
      </p:sp>
      <p:sp>
        <p:nvSpPr>
          <p:cNvPr id="10" name="矩形 9"/>
          <p:cNvSpPr/>
          <p:nvPr/>
        </p:nvSpPr>
        <p:spPr>
          <a:xfrm>
            <a:off x="5213227" y="2392770"/>
            <a:ext cx="520700" cy="273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45077" name="文字方塊 5"/>
          <p:cNvSpPr txBox="1">
            <a:spLocks noChangeArrowheads="1"/>
          </p:cNvSpPr>
          <p:nvPr/>
        </p:nvSpPr>
        <p:spPr bwMode="auto">
          <a:xfrm>
            <a:off x="2953657" y="5079093"/>
            <a:ext cx="27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000" b="1" dirty="0">
                <a:solidFill>
                  <a:srgbClr val="FF0000"/>
                </a:solidFill>
                <a:ea typeface="華康儷中黑" panose="020B0509000000000000" pitchFamily="49" charset="-120"/>
                <a:sym typeface="Wingdings" panose="05000000000000000000" pitchFamily="2" charset="2"/>
              </a:rPr>
              <a:t></a:t>
            </a:r>
            <a:endParaRPr lang="zh-TW" altLang="en-US" sz="2000" b="1" dirty="0">
              <a:solidFill>
                <a:srgbClr val="FF0000"/>
              </a:solidFill>
              <a:ea typeface="華康儷中黑" panose="020B0509000000000000" pitchFamily="49" charset="-120"/>
            </a:endParaRPr>
          </a:p>
        </p:txBody>
      </p:sp>
      <p:sp>
        <p:nvSpPr>
          <p:cNvPr id="12" name="流程圖: 接點 11"/>
          <p:cNvSpPr/>
          <p:nvPr/>
        </p:nvSpPr>
        <p:spPr>
          <a:xfrm>
            <a:off x="2710123" y="5155437"/>
            <a:ext cx="287338" cy="24130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1</a:t>
            </a:r>
            <a:endParaRPr lang="zh-TW" altLang="en-US" dirty="0">
              <a:solidFill>
                <a:srgbClr val="FF0000"/>
              </a:solidFill>
            </a:endParaRPr>
          </a:p>
        </p:txBody>
      </p:sp>
      <p:sp>
        <p:nvSpPr>
          <p:cNvPr id="2" name="矩形 1"/>
          <p:cNvSpPr/>
          <p:nvPr/>
        </p:nvSpPr>
        <p:spPr>
          <a:xfrm>
            <a:off x="250825" y="5091113"/>
            <a:ext cx="3168650" cy="360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4" name="標題 1"/>
          <p:cNvSpPr txBox="1">
            <a:spLocks/>
          </p:cNvSpPr>
          <p:nvPr/>
        </p:nvSpPr>
        <p:spPr>
          <a:xfrm>
            <a:off x="52388" y="188913"/>
            <a:ext cx="8229600" cy="633412"/>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六、選報系</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組</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、學程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(3/7)</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zh-TW" altLang="en-US" sz="4000" dirty="0">
              <a:latin typeface="標楷體" panose="03000509000000000000" pitchFamily="65" charset="-120"/>
              <a:ea typeface="標楷體" panose="03000509000000000000" pitchFamily="65" charset="-120"/>
              <a:cs typeface="+mn-cs"/>
            </a:endParaRPr>
          </a:p>
        </p:txBody>
      </p:sp>
      <p:sp>
        <p:nvSpPr>
          <p:cNvPr id="39943" name="文字方塊 4"/>
          <p:cNvSpPr txBox="1">
            <a:spLocks noChangeArrowheads="1"/>
          </p:cNvSpPr>
          <p:nvPr/>
        </p:nvSpPr>
        <p:spPr bwMode="auto">
          <a:xfrm>
            <a:off x="73024" y="1044575"/>
            <a:ext cx="8928101" cy="769441"/>
          </a:xfrm>
          <a:prstGeom prst="rect">
            <a:avLst/>
          </a:prstGeom>
          <a:solidFill>
            <a:srgbClr val="FFCDCD"/>
          </a:solidFill>
          <a:ln>
            <a:noFill/>
          </a:ln>
          <a:scene3d>
            <a:camera prst="orthographicFront"/>
            <a:lightRig rig="threePt" dir="t"/>
          </a:scene3d>
          <a:sp3d>
            <a:bevelT/>
          </a:sp3d>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271463" indent="-271463">
              <a:spcBef>
                <a:spcPct val="0"/>
              </a:spcBef>
              <a:buFont typeface="+mj-lt"/>
              <a:buAutoNum type="arabicPeriod"/>
              <a:defRPr/>
            </a:pPr>
            <a:r>
              <a:rPr lang="zh-TW" altLang="en-US" sz="2200" spc="-300" dirty="0">
                <a:ea typeface="華康儷中黑" panose="020B0509000000000000" pitchFamily="49" charset="-120"/>
              </a:rPr>
              <a:t>勾選選報之校系</a:t>
            </a:r>
            <a:r>
              <a:rPr lang="en-US" altLang="zh-TW" sz="2200" spc="-300" dirty="0">
                <a:ea typeface="華康儷中黑" panose="020B0509000000000000" pitchFamily="49" charset="-120"/>
              </a:rPr>
              <a:t>(</a:t>
            </a:r>
            <a:r>
              <a:rPr lang="zh-TW" altLang="en-US" sz="2200" spc="-300" dirty="0">
                <a:ea typeface="華康儷中黑" panose="020B0509000000000000" pitchFamily="49" charset="-120"/>
              </a:rPr>
              <a:t>組</a:t>
            </a:r>
            <a:r>
              <a:rPr lang="en-US" altLang="zh-TW" sz="2200" spc="-300" dirty="0">
                <a:ea typeface="華康儷中黑" panose="020B0509000000000000" pitchFamily="49" charset="-120"/>
              </a:rPr>
              <a:t>)</a:t>
            </a:r>
            <a:r>
              <a:rPr lang="zh-TW" altLang="en-US" sz="2200" spc="-300" dirty="0">
                <a:ea typeface="華康儷中黑" panose="020B0509000000000000" pitchFamily="49" charset="-120"/>
              </a:rPr>
              <a:t>、學程後，會出現該校系組招生條件頁面，請詳細閱讀。</a:t>
            </a:r>
            <a:endParaRPr lang="en-US" altLang="zh-TW" sz="2200" spc="-300" dirty="0">
              <a:ea typeface="華康儷中黑" panose="020B0509000000000000" pitchFamily="49" charset="-120"/>
            </a:endParaRPr>
          </a:p>
          <a:p>
            <a:pPr marL="271463" indent="-271463">
              <a:spcBef>
                <a:spcPct val="0"/>
              </a:spcBef>
              <a:buFont typeface="+mj-lt"/>
              <a:buAutoNum type="arabicPeriod"/>
              <a:defRPr/>
            </a:pPr>
            <a:r>
              <a:rPr lang="zh-TW" altLang="en-US" sz="2200" spc="-300" dirty="0">
                <a:ea typeface="華康儷中黑" panose="020B0509000000000000" pitchFamily="49" charset="-120"/>
              </a:rPr>
              <a:t>勾選</a:t>
            </a:r>
            <a:r>
              <a:rPr lang="zh-TW" altLang="en-US" sz="2200" spc="-300" dirty="0">
                <a:solidFill>
                  <a:srgbClr val="FF0000"/>
                </a:solidFill>
                <a:ea typeface="華康儷中黑" panose="020B0509000000000000" pitchFamily="49" charset="-120"/>
              </a:rPr>
              <a:t>「我已瞭解並願遵守該系</a:t>
            </a:r>
            <a:r>
              <a:rPr lang="en-US" altLang="zh-TW" sz="2200" spc="-300" dirty="0">
                <a:solidFill>
                  <a:srgbClr val="FF0000"/>
                </a:solidFill>
                <a:ea typeface="華康儷中黑" panose="020B0509000000000000" pitchFamily="49" charset="-120"/>
              </a:rPr>
              <a:t>(</a:t>
            </a:r>
            <a:r>
              <a:rPr lang="zh-TW" altLang="en-US" sz="2200" spc="-300" dirty="0">
                <a:solidFill>
                  <a:srgbClr val="FF0000"/>
                </a:solidFill>
                <a:ea typeface="華康儷中黑" panose="020B0509000000000000" pitchFamily="49" charset="-120"/>
              </a:rPr>
              <a:t>組</a:t>
            </a:r>
            <a:r>
              <a:rPr lang="en-US" altLang="zh-TW" sz="2200" spc="-300" dirty="0">
                <a:solidFill>
                  <a:srgbClr val="FF0000"/>
                </a:solidFill>
                <a:ea typeface="華康儷中黑" panose="020B0509000000000000" pitchFamily="49" charset="-120"/>
              </a:rPr>
              <a:t>)</a:t>
            </a:r>
            <a:r>
              <a:rPr lang="zh-TW" altLang="en-US" sz="2200" spc="-300" dirty="0">
                <a:solidFill>
                  <a:srgbClr val="FF0000"/>
                </a:solidFill>
                <a:ea typeface="華康儷中黑" panose="020B0509000000000000" pitchFamily="49" charset="-120"/>
              </a:rPr>
              <a:t>、學程招生方式」</a:t>
            </a:r>
            <a:r>
              <a:rPr lang="zh-TW" altLang="en-US" sz="2200" spc="-300" dirty="0">
                <a:ea typeface="華康儷中黑" panose="020B0509000000000000" pitchFamily="49" charset="-120"/>
              </a:rPr>
              <a:t>核取方塊，並點選「確定」</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21DFA3B-4BED-4D2C-95D6-BAB550A57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28" y="1079557"/>
            <a:ext cx="8471022" cy="5445787"/>
          </a:xfrm>
          <a:prstGeom prst="rect">
            <a:avLst/>
          </a:prstGeom>
        </p:spPr>
      </p:pic>
      <p:sp>
        <p:nvSpPr>
          <p:cNvPr id="8" name="矩形圖說文字 7"/>
          <p:cNvSpPr/>
          <p:nvPr/>
        </p:nvSpPr>
        <p:spPr>
          <a:xfrm>
            <a:off x="5292081" y="4033192"/>
            <a:ext cx="3743462" cy="1458132"/>
          </a:xfrm>
          <a:prstGeom prst="wedgeRectCallout">
            <a:avLst>
              <a:gd name="adj1" fmla="val -60270"/>
              <a:gd name="adj2" fmla="val -36652"/>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zh-TW" altLang="en-US" sz="2200" dirty="0">
                <a:solidFill>
                  <a:schemeClr val="tx1"/>
                </a:solidFill>
                <a:latin typeface="華康儷中黑(P)" pitchFamily="34" charset="-120"/>
                <a:ea typeface="華康儷中黑(P)" pitchFamily="34" charset="-120"/>
              </a:rPr>
              <a:t>已選報之校系</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組</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、學程會出現在此欄，若要移除則點選該筆後，點選「移除」即可刪除該筆選報資料。</a:t>
            </a:r>
          </a:p>
        </p:txBody>
      </p:sp>
      <p:sp>
        <p:nvSpPr>
          <p:cNvPr id="15" name="矩形 14"/>
          <p:cNvSpPr/>
          <p:nvPr/>
        </p:nvSpPr>
        <p:spPr>
          <a:xfrm>
            <a:off x="4195763" y="3951288"/>
            <a:ext cx="755650" cy="241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9" name="流程圖: 接點 18"/>
          <p:cNvSpPr/>
          <p:nvPr/>
        </p:nvSpPr>
        <p:spPr>
          <a:xfrm>
            <a:off x="3852615" y="3917305"/>
            <a:ext cx="268287" cy="231775"/>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2</a:t>
            </a:r>
            <a:endParaRPr lang="zh-TW" altLang="en-US" dirty="0">
              <a:solidFill>
                <a:srgbClr val="FF0000"/>
              </a:solidFill>
            </a:endParaRPr>
          </a:p>
        </p:txBody>
      </p:sp>
      <p:sp>
        <p:nvSpPr>
          <p:cNvPr id="2" name="矩形 1"/>
          <p:cNvSpPr/>
          <p:nvPr/>
        </p:nvSpPr>
        <p:spPr>
          <a:xfrm>
            <a:off x="4213225" y="3457575"/>
            <a:ext cx="755650" cy="2603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8" name="流程圖: 接點 17"/>
          <p:cNvSpPr/>
          <p:nvPr/>
        </p:nvSpPr>
        <p:spPr>
          <a:xfrm>
            <a:off x="3852615" y="3460105"/>
            <a:ext cx="287337" cy="230187"/>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1</a:t>
            </a:r>
            <a:endParaRPr lang="zh-TW" altLang="en-US" dirty="0">
              <a:solidFill>
                <a:srgbClr val="FF0000"/>
              </a:solidFill>
            </a:endParaRPr>
          </a:p>
        </p:txBody>
      </p:sp>
      <p:sp>
        <p:nvSpPr>
          <p:cNvPr id="16" name="矩形圖說文字 15"/>
          <p:cNvSpPr/>
          <p:nvPr/>
        </p:nvSpPr>
        <p:spPr>
          <a:xfrm>
            <a:off x="3150890" y="1613737"/>
            <a:ext cx="2880320" cy="901686"/>
          </a:xfrm>
          <a:prstGeom prst="wedgeRectCallout">
            <a:avLst>
              <a:gd name="adj1" fmla="val 3106"/>
              <a:gd name="adj2" fmla="val 158536"/>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zh-TW" altLang="en-US" sz="2200" dirty="0">
                <a:solidFill>
                  <a:schemeClr val="tx1"/>
                </a:solidFill>
                <a:latin typeface="華康儷中黑(P)" pitchFamily="34" charset="-120"/>
                <a:ea typeface="華康儷中黑(P)" pitchFamily="34" charset="-120"/>
              </a:rPr>
              <a:t>將已勾選之校系</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組</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、學程點選「加入」</a:t>
            </a:r>
          </a:p>
        </p:txBody>
      </p:sp>
      <p:pic>
        <p:nvPicPr>
          <p:cNvPr id="46096"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 y="4638675"/>
            <a:ext cx="313372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D88B930-9C8C-43A3-B602-385EE29F8302}" type="slidenum">
              <a:rPr lang="zh-TW" altLang="en-US" sz="1400" smtClean="0"/>
              <a:pPr>
                <a:spcBef>
                  <a:spcPct val="0"/>
                </a:spcBef>
                <a:buFontTx/>
                <a:buNone/>
              </a:pPr>
              <a:t>34</a:t>
            </a:fld>
            <a:endParaRPr lang="en-US" altLang="zh-TW" sz="1400"/>
          </a:p>
        </p:txBody>
      </p:sp>
      <p:sp>
        <p:nvSpPr>
          <p:cNvPr id="5" name="標題 1"/>
          <p:cNvSpPr txBox="1">
            <a:spLocks/>
          </p:cNvSpPr>
          <p:nvPr/>
        </p:nvSpPr>
        <p:spPr>
          <a:xfrm>
            <a:off x="107950" y="260350"/>
            <a:ext cx="82296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六、選報校系</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組</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、學程</a:t>
            </a:r>
            <a:r>
              <a:rPr lang="en-US" altLang="zh-TW" sz="3600" dirty="0">
                <a:latin typeface="華康超明體" panose="02020C09000000000000" pitchFamily="49" charset="-120"/>
                <a:ea typeface="華康超明體" panose="02020C09000000000000" pitchFamily="49" charset="-120"/>
                <a:cs typeface="+mn-cs"/>
              </a:rPr>
              <a:t>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(4/7)</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zh-TW" altLang="en-US" sz="4000" dirty="0">
              <a:latin typeface="Times New Roman" panose="02020603050405020304" pitchFamily="18" charset="0"/>
              <a:ea typeface="華康儷中黑" pitchFamily="49" charset="-120"/>
              <a:cs typeface="Times New Roman" panose="02020603050405020304" pitchFamily="18" charset="0"/>
            </a:endParaRPr>
          </a:p>
        </p:txBody>
      </p:sp>
      <p:sp>
        <p:nvSpPr>
          <p:cNvPr id="13" name="矩形圖說文字 12"/>
          <p:cNvSpPr/>
          <p:nvPr/>
        </p:nvSpPr>
        <p:spPr>
          <a:xfrm>
            <a:off x="565150" y="5924191"/>
            <a:ext cx="4652182" cy="864679"/>
          </a:xfrm>
          <a:prstGeom prst="wedgeRectCallout">
            <a:avLst>
              <a:gd name="adj1" fmla="val 3782"/>
              <a:gd name="adj2" fmla="val -115550"/>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zh-TW" altLang="en-US" sz="2200" dirty="0">
                <a:solidFill>
                  <a:schemeClr val="tx1"/>
                </a:solidFill>
                <a:latin typeface="華康儷中黑(P)" pitchFamily="34" charset="-120"/>
                <a:ea typeface="華康儷中黑(P)" pitchFamily="34" charset="-120"/>
              </a:rPr>
              <a:t>若選報之校系</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組</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、學程超出該校限報考數，系統則會出現提示訊息。</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C55CF7DF-3D7D-468C-8C84-00B8CC53A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00" y="1094610"/>
            <a:ext cx="8598243" cy="5430015"/>
          </a:xfrm>
          <a:prstGeom prst="rect">
            <a:avLst/>
          </a:prstGeom>
        </p:spPr>
      </p:pic>
      <p:sp>
        <p:nvSpPr>
          <p:cNvPr id="6" name="矩形 5"/>
          <p:cNvSpPr/>
          <p:nvPr/>
        </p:nvSpPr>
        <p:spPr>
          <a:xfrm>
            <a:off x="6946900" y="1062038"/>
            <a:ext cx="1671638" cy="5857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2" name="矩形圖說文字 11"/>
          <p:cNvSpPr/>
          <p:nvPr/>
        </p:nvSpPr>
        <p:spPr>
          <a:xfrm>
            <a:off x="3419872" y="1094610"/>
            <a:ext cx="3158059" cy="815975"/>
          </a:xfrm>
          <a:prstGeom prst="wedgeRectCallout">
            <a:avLst>
              <a:gd name="adj1" fmla="val 65186"/>
              <a:gd name="adj2" fmla="val -16237"/>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200" dirty="0">
                <a:solidFill>
                  <a:schemeClr val="tx1"/>
                </a:solidFill>
                <a:latin typeface="華康儷中黑(P)" pitchFamily="34" charset="-120"/>
                <a:ea typeface="華康儷中黑(P)" pitchFamily="34" charset="-120"/>
              </a:rPr>
              <a:t>本次選報所有校系</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組</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、學程報名費應繳總額。</a:t>
            </a:r>
          </a:p>
        </p:txBody>
      </p:sp>
      <p:sp>
        <p:nvSpPr>
          <p:cNvPr id="3" name="矩形 2"/>
          <p:cNvSpPr/>
          <p:nvPr/>
        </p:nvSpPr>
        <p:spPr>
          <a:xfrm>
            <a:off x="4229100" y="3922713"/>
            <a:ext cx="895350" cy="4048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47107" name="投影片編號版面配置區 1"/>
          <p:cNvSpPr>
            <a:spLocks noGrp="1"/>
          </p:cNvSpPr>
          <p:nvPr>
            <p:ph type="sldNum" sz="quarter" idx="12"/>
          </p:nvPr>
        </p:nvSpPr>
        <p:spPr>
          <a:xfrm>
            <a:off x="6804025" y="65246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56B6D5D-D797-43FB-A19E-361A8708820C}" type="slidenum">
              <a:rPr lang="zh-TW" altLang="en-US" sz="1400" smtClean="0"/>
              <a:pPr>
                <a:spcBef>
                  <a:spcPct val="0"/>
                </a:spcBef>
                <a:buFontTx/>
                <a:buNone/>
              </a:pPr>
              <a:t>35</a:t>
            </a:fld>
            <a:endParaRPr lang="en-US" altLang="zh-TW" sz="1400"/>
          </a:p>
        </p:txBody>
      </p:sp>
      <p:sp>
        <p:nvSpPr>
          <p:cNvPr id="4" name="標題 1"/>
          <p:cNvSpPr txBox="1">
            <a:spLocks/>
          </p:cNvSpPr>
          <p:nvPr/>
        </p:nvSpPr>
        <p:spPr>
          <a:xfrm>
            <a:off x="107950" y="260350"/>
            <a:ext cx="82296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六、選報校系</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組</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、學程</a:t>
            </a:r>
            <a:r>
              <a:rPr lang="en-US" altLang="zh-TW" sz="3600" b="1" dirty="0">
                <a:solidFill>
                  <a:schemeClr val="tx1"/>
                </a:solidFill>
                <a:latin typeface="標楷體" panose="03000509000000000000" pitchFamily="65" charset="-120"/>
                <a:ea typeface="標楷體" panose="03000509000000000000" pitchFamily="65" charset="-120"/>
              </a:rPr>
              <a:t> </a:t>
            </a: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(5/7)</a:t>
            </a:r>
            <a:endPar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zh-TW" altLang="en-US" sz="4000" dirty="0">
              <a:ea typeface="華康儷中黑" pitchFamily="49" charset="-120"/>
              <a:cs typeface="+mn-cs"/>
            </a:endParaRPr>
          </a:p>
        </p:txBody>
      </p:sp>
      <p:sp>
        <p:nvSpPr>
          <p:cNvPr id="11" name="矩形圖說文字 10"/>
          <p:cNvSpPr/>
          <p:nvPr/>
        </p:nvSpPr>
        <p:spPr>
          <a:xfrm>
            <a:off x="5495875" y="3793084"/>
            <a:ext cx="3158059" cy="1393318"/>
          </a:xfrm>
          <a:prstGeom prst="wedgeRectCallout">
            <a:avLst>
              <a:gd name="adj1" fmla="val -63884"/>
              <a:gd name="adj2" fmla="val -20121"/>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200" dirty="0">
                <a:solidFill>
                  <a:schemeClr val="tx1"/>
                </a:solidFill>
                <a:latin typeface="華康儷中黑(P)" pitchFamily="34" charset="-120"/>
                <a:ea typeface="華康儷中黑(P)" pitchFamily="34" charset="-120"/>
              </a:rPr>
              <a:t>完成本次選報校系</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組</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、學程，請點選「確定送出」。</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89025"/>
            <a:ext cx="8316912"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5F5B3EE-42C4-476C-9E4E-47BFC22FABD5}" type="slidenum">
              <a:rPr lang="zh-TW" altLang="en-US" sz="1400" smtClean="0"/>
              <a:pPr>
                <a:spcBef>
                  <a:spcPct val="0"/>
                </a:spcBef>
                <a:buFontTx/>
                <a:buNone/>
              </a:pPr>
              <a:t>36</a:t>
            </a:fld>
            <a:endParaRPr lang="en-US" altLang="zh-TW" sz="1400"/>
          </a:p>
        </p:txBody>
      </p:sp>
      <p:sp>
        <p:nvSpPr>
          <p:cNvPr id="4" name="標題 1"/>
          <p:cNvSpPr txBox="1">
            <a:spLocks/>
          </p:cNvSpPr>
          <p:nvPr/>
        </p:nvSpPr>
        <p:spPr>
          <a:xfrm>
            <a:off x="107950" y="260350"/>
            <a:ext cx="82296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六、選報校系</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組</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、學程</a:t>
            </a:r>
            <a:r>
              <a:rPr lang="en-US" altLang="zh-TW" sz="3600" dirty="0">
                <a:latin typeface="華康超明體" panose="02020C09000000000000" pitchFamily="49" charset="-120"/>
                <a:ea typeface="華康超明體" panose="02020C09000000000000" pitchFamily="49" charset="-120"/>
                <a:cs typeface="+mn-cs"/>
              </a:rPr>
              <a:t>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(6/7)</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zh-TW" altLang="en-US" sz="3600" dirty="0">
              <a:ea typeface="華康儷中黑" pitchFamily="49" charset="-120"/>
              <a:cs typeface="+mn-cs"/>
            </a:endParaRPr>
          </a:p>
        </p:txBody>
      </p:sp>
      <p:sp>
        <p:nvSpPr>
          <p:cNvPr id="3" name="矩形 2"/>
          <p:cNvSpPr/>
          <p:nvPr/>
        </p:nvSpPr>
        <p:spPr>
          <a:xfrm>
            <a:off x="250825" y="1454150"/>
            <a:ext cx="8102600" cy="15303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6" name="矩形 5"/>
          <p:cNvSpPr/>
          <p:nvPr/>
        </p:nvSpPr>
        <p:spPr>
          <a:xfrm>
            <a:off x="4375150" y="4308475"/>
            <a:ext cx="1541463" cy="866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矩形 6"/>
          <p:cNvSpPr/>
          <p:nvPr/>
        </p:nvSpPr>
        <p:spPr>
          <a:xfrm>
            <a:off x="3492500" y="5992813"/>
            <a:ext cx="1549400" cy="461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4" name="矩形 13"/>
          <p:cNvSpPr/>
          <p:nvPr/>
        </p:nvSpPr>
        <p:spPr>
          <a:xfrm>
            <a:off x="250825" y="3146425"/>
            <a:ext cx="8102600" cy="10969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5" name="矩形圖說文字 14"/>
          <p:cNvSpPr/>
          <p:nvPr/>
        </p:nvSpPr>
        <p:spPr>
          <a:xfrm>
            <a:off x="6503766" y="4321175"/>
            <a:ext cx="2514177" cy="1503181"/>
          </a:xfrm>
          <a:prstGeom prst="wedgeRectCallout">
            <a:avLst>
              <a:gd name="adj1" fmla="val -21369"/>
              <a:gd name="adj2" fmla="val -78619"/>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zh-TW" altLang="en-US" sz="2200" spc="-150" dirty="0">
                <a:solidFill>
                  <a:srgbClr val="FF0000"/>
                </a:solidFill>
                <a:latin typeface="華康儷中黑(P)" pitchFamily="34" charset="-120"/>
                <a:ea typeface="華康儷中黑(P)" pitchFamily="34" charset="-120"/>
              </a:rPr>
              <a:t>選報校系</a:t>
            </a:r>
            <a:r>
              <a:rPr lang="en-US" altLang="zh-TW" sz="2200" spc="-150" dirty="0">
                <a:solidFill>
                  <a:srgbClr val="FF0000"/>
                </a:solidFill>
                <a:latin typeface="華康儷中黑(P)" pitchFamily="34" charset="-120"/>
                <a:ea typeface="華康儷中黑(P)" pitchFamily="34" charset="-120"/>
              </a:rPr>
              <a:t>(</a:t>
            </a:r>
            <a:r>
              <a:rPr lang="zh-TW" altLang="en-US" sz="2200" spc="-150" dirty="0">
                <a:solidFill>
                  <a:srgbClr val="FF0000"/>
                </a:solidFill>
                <a:latin typeface="華康儷中黑(P)" pitchFamily="34" charset="-120"/>
                <a:ea typeface="華康儷中黑(P)" pitchFamily="34" charset="-120"/>
              </a:rPr>
              <a:t>組</a:t>
            </a:r>
            <a:r>
              <a:rPr lang="en-US" altLang="zh-TW" sz="2200" spc="-150" dirty="0">
                <a:solidFill>
                  <a:srgbClr val="FF0000"/>
                </a:solidFill>
                <a:latin typeface="華康儷中黑(P)" pitchFamily="34" charset="-120"/>
                <a:ea typeface="華康儷中黑(P)" pitchFamily="34" charset="-120"/>
              </a:rPr>
              <a:t>)</a:t>
            </a:r>
            <a:r>
              <a:rPr lang="zh-TW" altLang="en-US" sz="2200" spc="-150" dirty="0">
                <a:solidFill>
                  <a:srgbClr val="FF0000"/>
                </a:solidFill>
                <a:latin typeface="華康儷中黑(P)" pitchFamily="34" charset="-120"/>
                <a:ea typeface="華康儷中黑(P)" pitchFamily="34" charset="-120"/>
              </a:rPr>
              <a:t>、學程若有報考數限制，會有顯示提醒畫面，並受系統控管。</a:t>
            </a:r>
          </a:p>
        </p:txBody>
      </p:sp>
      <p:sp>
        <p:nvSpPr>
          <p:cNvPr id="16" name="流程圖: 接點 15"/>
          <p:cNvSpPr/>
          <p:nvPr/>
        </p:nvSpPr>
        <p:spPr>
          <a:xfrm>
            <a:off x="3321050" y="1062038"/>
            <a:ext cx="288925" cy="231775"/>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1</a:t>
            </a:r>
            <a:endParaRPr lang="zh-TW" altLang="en-US" dirty="0">
              <a:solidFill>
                <a:srgbClr val="FF0000"/>
              </a:solidFill>
            </a:endParaRPr>
          </a:p>
        </p:txBody>
      </p:sp>
      <p:sp>
        <p:nvSpPr>
          <p:cNvPr id="17" name="流程圖: 接點 16"/>
          <p:cNvSpPr/>
          <p:nvPr/>
        </p:nvSpPr>
        <p:spPr>
          <a:xfrm>
            <a:off x="3640138" y="4592638"/>
            <a:ext cx="288925" cy="231775"/>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2</a:t>
            </a:r>
            <a:endParaRPr lang="zh-TW" altLang="en-US" dirty="0">
              <a:solidFill>
                <a:srgbClr val="FF0000"/>
              </a:solidFill>
            </a:endParaRPr>
          </a:p>
        </p:txBody>
      </p:sp>
      <p:sp>
        <p:nvSpPr>
          <p:cNvPr id="18" name="流程圖: 接點 17"/>
          <p:cNvSpPr/>
          <p:nvPr/>
        </p:nvSpPr>
        <p:spPr>
          <a:xfrm>
            <a:off x="3121025" y="6108700"/>
            <a:ext cx="288925" cy="231775"/>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solidFill>
                  <a:srgbClr val="FF0000"/>
                </a:solidFill>
              </a:rPr>
              <a:t>3</a:t>
            </a:r>
            <a:endParaRPr lang="zh-TW" altLang="en-US" dirty="0">
              <a:solidFill>
                <a:srgbClr val="FF0000"/>
              </a:solidFill>
            </a:endParaRPr>
          </a:p>
        </p:txBody>
      </p:sp>
      <p:sp>
        <p:nvSpPr>
          <p:cNvPr id="13" name="矩形圖說文字 12"/>
          <p:cNvSpPr/>
          <p:nvPr/>
        </p:nvSpPr>
        <p:spPr>
          <a:xfrm>
            <a:off x="38100" y="3914306"/>
            <a:ext cx="3008313" cy="2790081"/>
          </a:xfrm>
          <a:prstGeom prst="wedgeRectCallout">
            <a:avLst>
              <a:gd name="adj1" fmla="val 69992"/>
              <a:gd name="adj2" fmla="val -21821"/>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71463" indent="-271463" eaLnBrk="1" hangingPunct="1">
              <a:buFont typeface="+mj-lt"/>
              <a:buAutoNum type="arabicPeriod"/>
              <a:defRPr/>
            </a:pPr>
            <a:r>
              <a:rPr lang="zh-TW" altLang="en-US" sz="2200" spc="-150" dirty="0">
                <a:solidFill>
                  <a:schemeClr val="tx1"/>
                </a:solidFill>
                <a:latin typeface="華康儷中黑(P)" pitchFamily="34" charset="-120"/>
                <a:ea typeface="華康儷中黑(P)" pitchFamily="34" charset="-120"/>
              </a:rPr>
              <a:t>請檢視選報校系</a:t>
            </a:r>
            <a:r>
              <a:rPr lang="en-US" altLang="zh-TW" sz="2200" spc="-150" dirty="0">
                <a:solidFill>
                  <a:schemeClr val="tx1"/>
                </a:solidFill>
                <a:latin typeface="華康儷中黑(P)" pitchFamily="34" charset="-120"/>
                <a:ea typeface="華康儷中黑(P)" pitchFamily="34" charset="-120"/>
              </a:rPr>
              <a:t>(</a:t>
            </a:r>
            <a:r>
              <a:rPr lang="zh-TW" altLang="en-US" sz="2200" spc="-150" dirty="0">
                <a:solidFill>
                  <a:schemeClr val="tx1"/>
                </a:solidFill>
                <a:latin typeface="華康儷中黑(P)" pitchFamily="34" charset="-120"/>
                <a:ea typeface="華康儷中黑(P)" pitchFamily="34" charset="-120"/>
              </a:rPr>
              <a:t>組</a:t>
            </a:r>
            <a:r>
              <a:rPr lang="en-US" altLang="zh-TW" sz="2200" spc="-150" dirty="0">
                <a:solidFill>
                  <a:schemeClr val="tx1"/>
                </a:solidFill>
                <a:latin typeface="華康儷中黑(P)" pitchFamily="34" charset="-120"/>
                <a:ea typeface="華康儷中黑(P)" pitchFamily="34" charset="-120"/>
              </a:rPr>
              <a:t>)</a:t>
            </a:r>
            <a:r>
              <a:rPr lang="zh-TW" altLang="en-US" sz="2200" spc="-150" dirty="0">
                <a:solidFill>
                  <a:schemeClr val="tx1"/>
                </a:solidFill>
                <a:latin typeface="華康儷中黑(P)" pitchFamily="34" charset="-120"/>
                <a:ea typeface="華康儷中黑(P)" pitchFamily="34" charset="-120"/>
              </a:rPr>
              <a:t>、學程是否是正確</a:t>
            </a:r>
          </a:p>
          <a:p>
            <a:pPr marL="271463" indent="-271463" eaLnBrk="1" hangingPunct="1">
              <a:buFont typeface="+mj-lt"/>
              <a:buAutoNum type="arabicPeriod"/>
              <a:defRPr/>
            </a:pPr>
            <a:r>
              <a:rPr lang="zh-TW" altLang="en-US" sz="2200" spc="-150" dirty="0">
                <a:solidFill>
                  <a:schemeClr val="tx1"/>
                </a:solidFill>
                <a:latin typeface="華康儷中黑(P)" pitchFamily="34" charset="-120"/>
                <a:ea typeface="華康儷中黑(P)" pitchFamily="34" charset="-120"/>
              </a:rPr>
              <a:t>請輸入身分證統一編號、通行碼及驗證碼</a:t>
            </a:r>
            <a:endParaRPr lang="en-US" altLang="zh-TW" sz="2200" spc="-150" dirty="0">
              <a:solidFill>
                <a:schemeClr val="tx1"/>
              </a:solidFill>
              <a:latin typeface="華康儷中黑(P)" pitchFamily="34" charset="-120"/>
              <a:ea typeface="華康儷中黑(P)" pitchFamily="34" charset="-120"/>
            </a:endParaRPr>
          </a:p>
          <a:p>
            <a:pPr marL="271463" indent="-271463" eaLnBrk="1" hangingPunct="1">
              <a:buFont typeface="+mj-lt"/>
              <a:buAutoNum type="arabicPeriod"/>
              <a:defRPr/>
            </a:pPr>
            <a:r>
              <a:rPr lang="zh-TW" altLang="en-US" sz="2200" spc="-150" dirty="0">
                <a:solidFill>
                  <a:schemeClr val="tx1"/>
                </a:solidFill>
                <a:latin typeface="華康儷中黑(P)" pitchFamily="34" charset="-120"/>
                <a:ea typeface="華康儷中黑(P)" pitchFamily="34" charset="-120"/>
              </a:rPr>
              <a:t>確認無誤後勾選「以上校系</a:t>
            </a:r>
            <a:r>
              <a:rPr lang="en-US" altLang="zh-TW" sz="2200" spc="-150" dirty="0">
                <a:solidFill>
                  <a:schemeClr val="tx1"/>
                </a:solidFill>
                <a:latin typeface="華康儷中黑(P)" pitchFamily="34" charset="-120"/>
                <a:ea typeface="華康儷中黑(P)" pitchFamily="34" charset="-120"/>
              </a:rPr>
              <a:t>(</a:t>
            </a:r>
            <a:r>
              <a:rPr lang="zh-TW" altLang="en-US" sz="2200" spc="-150" dirty="0">
                <a:solidFill>
                  <a:schemeClr val="tx1"/>
                </a:solidFill>
                <a:latin typeface="華康儷中黑(P)" pitchFamily="34" charset="-120"/>
                <a:ea typeface="華康儷中黑(P)" pitchFamily="34" charset="-120"/>
              </a:rPr>
              <a:t>組</a:t>
            </a:r>
            <a:r>
              <a:rPr lang="en-US" altLang="zh-TW" sz="2200" spc="-150" dirty="0">
                <a:solidFill>
                  <a:schemeClr val="tx1"/>
                </a:solidFill>
                <a:latin typeface="華康儷中黑(P)" pitchFamily="34" charset="-120"/>
                <a:ea typeface="華康儷中黑(P)" pitchFamily="34" charset="-120"/>
              </a:rPr>
              <a:t>)</a:t>
            </a:r>
            <a:r>
              <a:rPr lang="zh-TW" altLang="en-US" sz="2200" spc="-150" dirty="0">
                <a:solidFill>
                  <a:schemeClr val="tx1"/>
                </a:solidFill>
                <a:latin typeface="華康儷中黑(P)" pitchFamily="34" charset="-120"/>
                <a:ea typeface="華康儷中黑(P)" pitchFamily="34" charset="-120"/>
              </a:rPr>
              <a:t>、學程正確無誤」後，點選「確定送出」。</a:t>
            </a:r>
          </a:p>
        </p:txBody>
      </p:sp>
      <p:sp>
        <p:nvSpPr>
          <p:cNvPr id="19" name="矩形 18">
            <a:extLst>
              <a:ext uri="{FF2B5EF4-FFF2-40B4-BE49-F238E27FC236}">
                <a16:creationId xmlns:a16="http://schemas.microsoft.com/office/drawing/2014/main" id="{E7E96C8C-AAD1-4C79-8A73-E3B64CFBB66E}"/>
              </a:ext>
            </a:extLst>
          </p:cNvPr>
          <p:cNvSpPr/>
          <p:nvPr/>
        </p:nvSpPr>
        <p:spPr>
          <a:xfrm>
            <a:off x="1014292" y="1905400"/>
            <a:ext cx="1055927" cy="964051"/>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a:extLst>
              <a:ext uri="{FF2B5EF4-FFF2-40B4-BE49-F238E27FC236}">
                <a16:creationId xmlns:a16="http://schemas.microsoft.com/office/drawing/2014/main" id="{2A35C428-0D90-44E0-A0EF-3D3240BEEDF5}"/>
              </a:ext>
            </a:extLst>
          </p:cNvPr>
          <p:cNvSpPr/>
          <p:nvPr/>
        </p:nvSpPr>
        <p:spPr>
          <a:xfrm>
            <a:off x="1017765" y="3719044"/>
            <a:ext cx="1055927" cy="147611"/>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FDDAE2AA-6B45-46B6-8C53-BF015260BE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86038" y="5060950"/>
            <a:ext cx="3429000" cy="1571625"/>
          </a:xfrm>
          <a:prstGeom prst="rect">
            <a:avLst/>
          </a:prstGeom>
        </p:spPr>
      </p:pic>
      <p:pic>
        <p:nvPicPr>
          <p:cNvPr id="491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338" y="1585913"/>
            <a:ext cx="3133725" cy="133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5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751E310-98F4-4C49-B3BF-ED4FF9694313}" type="slidenum">
              <a:rPr lang="zh-TW" altLang="en-US" sz="1400" smtClean="0"/>
              <a:pPr>
                <a:spcBef>
                  <a:spcPct val="0"/>
                </a:spcBef>
                <a:buFontTx/>
                <a:buNone/>
              </a:pPr>
              <a:t>37</a:t>
            </a:fld>
            <a:endParaRPr lang="en-US" altLang="zh-TW" sz="1400"/>
          </a:p>
        </p:txBody>
      </p:sp>
      <p:sp>
        <p:nvSpPr>
          <p:cNvPr id="3" name="標題 1"/>
          <p:cNvSpPr txBox="1">
            <a:spLocks/>
          </p:cNvSpPr>
          <p:nvPr/>
        </p:nvSpPr>
        <p:spPr>
          <a:xfrm>
            <a:off x="107950" y="260350"/>
            <a:ext cx="82296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六、選報校系</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組</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、學程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(7/7)</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zh-TW" altLang="en-US" sz="4000" dirty="0">
              <a:latin typeface="Times New Roman" panose="02020603050405020304" pitchFamily="18" charset="0"/>
              <a:ea typeface="華康儷中黑" pitchFamily="49" charset="-120"/>
              <a:cs typeface="Times New Roman" panose="02020603050405020304" pitchFamily="18" charset="0"/>
            </a:endParaRPr>
          </a:p>
        </p:txBody>
      </p:sp>
      <p:sp>
        <p:nvSpPr>
          <p:cNvPr id="49158" name="矩形 6"/>
          <p:cNvSpPr>
            <a:spLocks noChangeArrowheads="1"/>
          </p:cNvSpPr>
          <p:nvPr/>
        </p:nvSpPr>
        <p:spPr bwMode="auto">
          <a:xfrm>
            <a:off x="190500" y="1123950"/>
            <a:ext cx="8629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 typeface="Wingdings" panose="05000000000000000000" pitchFamily="2" charset="2"/>
              <a:buChar char="u"/>
            </a:pPr>
            <a:r>
              <a:rPr lang="zh-TW" altLang="en-US" sz="2400" dirty="0">
                <a:solidFill>
                  <a:srgbClr val="FF0000"/>
                </a:solidFill>
                <a:ea typeface="華康儷中黑" panose="020B0509000000000000" pitchFamily="49" charset="-120"/>
              </a:rPr>
              <a:t>本次報考</a:t>
            </a:r>
            <a:r>
              <a:rPr lang="zh-TW" altLang="en-US" sz="2400" dirty="0">
                <a:solidFill>
                  <a:srgbClr val="FF0000"/>
                </a:solidFill>
                <a:latin typeface="華康儷中黑(P)" panose="020B0500000000000000" pitchFamily="34" charset="-120"/>
                <a:ea typeface="華康儷中黑(P)" panose="020B0500000000000000" pitchFamily="34" charset="-120"/>
              </a:rPr>
              <a:t>校</a:t>
            </a:r>
            <a:r>
              <a:rPr lang="zh-TW" altLang="en-US" sz="2400" dirty="0">
                <a:solidFill>
                  <a:srgbClr val="FF0000"/>
                </a:solidFill>
                <a:ea typeface="華康儷中黑" panose="020B0509000000000000" pitchFamily="49" charset="-120"/>
              </a:rPr>
              <a:t>系</a:t>
            </a:r>
            <a:r>
              <a:rPr lang="en-US" altLang="zh-TW" sz="2400" dirty="0">
                <a:solidFill>
                  <a:srgbClr val="FF0000"/>
                </a:solidFill>
                <a:ea typeface="華康儷中黑" panose="020B0509000000000000" pitchFamily="49" charset="-120"/>
              </a:rPr>
              <a:t>(</a:t>
            </a:r>
            <a:r>
              <a:rPr lang="zh-TW" altLang="en-US" sz="2400" dirty="0">
                <a:solidFill>
                  <a:srgbClr val="FF0000"/>
                </a:solidFill>
                <a:ea typeface="華康儷中黑" panose="020B0509000000000000" pitchFamily="49" charset="-120"/>
              </a:rPr>
              <a:t>組</a:t>
            </a:r>
            <a:r>
              <a:rPr lang="en-US" altLang="zh-TW" sz="2400" dirty="0">
                <a:solidFill>
                  <a:srgbClr val="FF0000"/>
                </a:solidFill>
                <a:ea typeface="華康儷中黑" panose="020B0509000000000000" pitchFamily="49" charset="-120"/>
              </a:rPr>
              <a:t>)</a:t>
            </a:r>
            <a:r>
              <a:rPr lang="zh-TW" altLang="en-US" sz="2400" dirty="0">
                <a:solidFill>
                  <a:srgbClr val="FF0000"/>
                </a:solidFill>
                <a:ea typeface="華康儷中黑" panose="020B0509000000000000" pitchFamily="49" charset="-120"/>
              </a:rPr>
              <a:t>、學程一經確定送出即不可修改。</a:t>
            </a:r>
          </a:p>
        </p:txBody>
      </p:sp>
      <p:sp>
        <p:nvSpPr>
          <p:cNvPr id="49159" name="矩形 7"/>
          <p:cNvSpPr>
            <a:spLocks noChangeArrowheads="1"/>
          </p:cNvSpPr>
          <p:nvPr/>
        </p:nvSpPr>
        <p:spPr bwMode="auto">
          <a:xfrm>
            <a:off x="190500" y="3716338"/>
            <a:ext cx="8785225" cy="1201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 typeface="Wingdings" panose="05000000000000000000" pitchFamily="2" charset="2"/>
              <a:buChar char="u"/>
            </a:pPr>
            <a:r>
              <a:rPr lang="zh-TW" altLang="en-US" sz="2400" dirty="0">
                <a:ea typeface="華康儷中黑" panose="020B0509000000000000" pitchFamily="49" charset="-120"/>
              </a:rPr>
              <a:t>報名費之</a:t>
            </a:r>
            <a:r>
              <a:rPr lang="zh-TW" altLang="zh-TW" sz="2400" dirty="0">
                <a:latin typeface="華康儷中黑" panose="020B0509000000000000" pitchFamily="49" charset="-120"/>
                <a:ea typeface="華康儷中黑" panose="020B0509000000000000" pitchFamily="49" charset="-120"/>
              </a:rPr>
              <a:t>繳費期限以報名當次所報校</a:t>
            </a:r>
            <a:r>
              <a:rPr lang="zh-TW" altLang="en-US" sz="2400" dirty="0">
                <a:latin typeface="華康儷中黑" panose="020B0509000000000000" pitchFamily="49" charset="-120"/>
                <a:ea typeface="華康儷中黑" panose="020B0509000000000000" pitchFamily="49" charset="-120"/>
              </a:rPr>
              <a:t>系</a:t>
            </a:r>
            <a:r>
              <a:rPr lang="en-US" altLang="zh-TW" sz="2400" dirty="0">
                <a:latin typeface="華康儷中黑" panose="020B0509000000000000" pitchFamily="49" charset="-120"/>
                <a:ea typeface="華康儷中黑" panose="020B0509000000000000" pitchFamily="49" charset="-120"/>
              </a:rPr>
              <a:t>(</a:t>
            </a:r>
            <a:r>
              <a:rPr lang="zh-TW" altLang="en-US" sz="2400" dirty="0">
                <a:latin typeface="華康儷中黑" panose="020B0509000000000000" pitchFamily="49" charset="-120"/>
                <a:ea typeface="華康儷中黑" panose="020B0509000000000000" pitchFamily="49" charset="-120"/>
              </a:rPr>
              <a:t>組</a:t>
            </a:r>
            <a:r>
              <a:rPr lang="en-US" altLang="zh-TW" sz="2400" dirty="0">
                <a:latin typeface="華康儷中黑" panose="020B0509000000000000" pitchFamily="49" charset="-120"/>
                <a:ea typeface="華康儷中黑" panose="020B0509000000000000" pitchFamily="49" charset="-120"/>
              </a:rPr>
              <a:t>)</a:t>
            </a:r>
            <a:r>
              <a:rPr lang="zh-TW" altLang="en-US" sz="2400" dirty="0">
                <a:latin typeface="華康儷中黑" panose="020B0509000000000000" pitchFamily="49" charset="-120"/>
                <a:ea typeface="華康儷中黑" panose="020B0509000000000000" pitchFamily="49" charset="-120"/>
              </a:rPr>
              <a:t>、學程</a:t>
            </a:r>
            <a:r>
              <a:rPr lang="zh-TW" altLang="zh-TW" sz="2400" dirty="0">
                <a:latin typeface="華康儷中黑" panose="020B0509000000000000" pitchFamily="49" charset="-120"/>
                <a:ea typeface="華康儷中黑" panose="020B0509000000000000" pitchFamily="49" charset="-120"/>
              </a:rPr>
              <a:t>報名期限最先截止者為繳費期限</a:t>
            </a:r>
            <a:r>
              <a:rPr lang="zh-TW" altLang="en-US" sz="2400" dirty="0">
                <a:latin typeface="華康儷中黑" panose="020B0509000000000000" pitchFamily="49" charset="-120"/>
                <a:ea typeface="華康儷中黑" panose="020B0509000000000000" pitchFamily="49" charset="-120"/>
              </a:rPr>
              <a:t>，請考生務必於時間內完成繳費，</a:t>
            </a:r>
            <a:r>
              <a:rPr lang="zh-TW" altLang="en-US" sz="2400" dirty="0">
                <a:solidFill>
                  <a:srgbClr val="FF0000"/>
                </a:solidFill>
                <a:latin typeface="華康儷中黑" panose="020B0509000000000000" pitchFamily="49" charset="-120"/>
                <a:ea typeface="華康儷中黑" panose="020B0509000000000000" pitchFamily="49" charset="-120"/>
              </a:rPr>
              <a:t>若逾期未繳，</a:t>
            </a:r>
            <a:r>
              <a:rPr lang="zh-TW" altLang="zh-TW" sz="2400" dirty="0">
                <a:solidFill>
                  <a:srgbClr val="FF0000"/>
                </a:solidFill>
                <a:latin typeface="華康儷中黑" panose="020B0509000000000000" pitchFamily="49" charset="-120"/>
                <a:ea typeface="華康儷中黑" panose="020B0509000000000000" pitchFamily="49" charset="-120"/>
              </a:rPr>
              <a:t>其報名當次之繳費單及選</a:t>
            </a:r>
            <a:r>
              <a:rPr lang="zh-TW" altLang="en-US" sz="2400" dirty="0">
                <a:solidFill>
                  <a:srgbClr val="FF0000"/>
                </a:solidFill>
                <a:latin typeface="華康儷中黑" panose="020B0509000000000000" pitchFamily="49" charset="-120"/>
                <a:ea typeface="華康儷中黑" panose="020B0509000000000000" pitchFamily="49" charset="-120"/>
              </a:rPr>
              <a:t>報</a:t>
            </a:r>
            <a:r>
              <a:rPr lang="zh-TW" altLang="zh-TW" sz="2400" dirty="0">
                <a:solidFill>
                  <a:srgbClr val="FF0000"/>
                </a:solidFill>
                <a:latin typeface="華康儷中黑" panose="020B0509000000000000" pitchFamily="49" charset="-120"/>
                <a:ea typeface="華康儷中黑" panose="020B0509000000000000" pitchFamily="49" charset="-120"/>
              </a:rPr>
              <a:t>校</a:t>
            </a:r>
            <a:r>
              <a:rPr lang="zh-TW" altLang="en-US" sz="2400" dirty="0">
                <a:solidFill>
                  <a:srgbClr val="FF0000"/>
                </a:solidFill>
                <a:latin typeface="華康儷中黑" panose="020B0509000000000000" pitchFamily="49" charset="-120"/>
                <a:ea typeface="華康儷中黑" panose="020B0509000000000000" pitchFamily="49" charset="-120"/>
              </a:rPr>
              <a:t>系</a:t>
            </a:r>
            <a:r>
              <a:rPr lang="en-US" altLang="zh-TW" sz="2400" dirty="0">
                <a:solidFill>
                  <a:srgbClr val="FF0000"/>
                </a:solidFill>
                <a:latin typeface="華康儷中黑" panose="020B0509000000000000" pitchFamily="49" charset="-120"/>
                <a:ea typeface="華康儷中黑" panose="020B0509000000000000" pitchFamily="49" charset="-120"/>
              </a:rPr>
              <a:t>(</a:t>
            </a:r>
            <a:r>
              <a:rPr lang="zh-TW" altLang="en-US" sz="2400" dirty="0">
                <a:solidFill>
                  <a:srgbClr val="FF0000"/>
                </a:solidFill>
                <a:latin typeface="華康儷中黑" panose="020B0509000000000000" pitchFamily="49" charset="-120"/>
                <a:ea typeface="華康儷中黑" panose="020B0509000000000000" pitchFamily="49" charset="-120"/>
              </a:rPr>
              <a:t>組</a:t>
            </a:r>
            <a:r>
              <a:rPr lang="en-US" altLang="zh-TW" sz="2400" dirty="0">
                <a:solidFill>
                  <a:srgbClr val="FF0000"/>
                </a:solidFill>
                <a:latin typeface="華康儷中黑" panose="020B0509000000000000" pitchFamily="49" charset="-120"/>
                <a:ea typeface="華康儷中黑" panose="020B0509000000000000" pitchFamily="49" charset="-120"/>
              </a:rPr>
              <a:t>)</a:t>
            </a:r>
            <a:r>
              <a:rPr lang="zh-TW" altLang="en-US" sz="2400" dirty="0">
                <a:solidFill>
                  <a:srgbClr val="FF0000"/>
                </a:solidFill>
                <a:latin typeface="華康儷中黑" panose="020B0509000000000000" pitchFamily="49" charset="-120"/>
                <a:ea typeface="華康儷中黑" panose="020B0509000000000000" pitchFamily="49" charset="-120"/>
              </a:rPr>
              <a:t>、學程</a:t>
            </a:r>
            <a:r>
              <a:rPr lang="zh-TW" altLang="zh-TW" sz="2400" dirty="0">
                <a:solidFill>
                  <a:srgbClr val="FF0000"/>
                </a:solidFill>
                <a:latin typeface="華康儷中黑" panose="020B0509000000000000" pitchFamily="49" charset="-120"/>
                <a:ea typeface="華康儷中黑" panose="020B0509000000000000" pitchFamily="49" charset="-120"/>
              </a:rPr>
              <a:t>均無效</a:t>
            </a:r>
            <a:r>
              <a:rPr lang="zh-TW" altLang="en-US" sz="2400" dirty="0">
                <a:solidFill>
                  <a:srgbClr val="FF0000"/>
                </a:solidFill>
                <a:latin typeface="華康儷中黑" panose="020B0509000000000000" pitchFamily="49" charset="-120"/>
                <a:ea typeface="華康儷中黑" panose="020B0509000000000000" pitchFamily="49" charset="-120"/>
              </a:rPr>
              <a:t>。</a:t>
            </a:r>
            <a:endParaRPr lang="zh-TW" altLang="en-US" sz="2400" dirty="0">
              <a:solidFill>
                <a:srgbClr val="FF0000"/>
              </a:solidFill>
              <a:ea typeface="華康儷中黑" panose="020B0509000000000000" pitchFamily="49" charset="-120"/>
            </a:endParaRPr>
          </a:p>
        </p:txBody>
      </p:sp>
      <p:sp>
        <p:nvSpPr>
          <p:cNvPr id="2" name="矩形 1"/>
          <p:cNvSpPr/>
          <p:nvPr/>
        </p:nvSpPr>
        <p:spPr>
          <a:xfrm>
            <a:off x="3276600" y="2492375"/>
            <a:ext cx="863600" cy="2889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4" name="向下箭號 3"/>
          <p:cNvSpPr/>
          <p:nvPr/>
        </p:nvSpPr>
        <p:spPr>
          <a:xfrm>
            <a:off x="3955184" y="3083575"/>
            <a:ext cx="587375" cy="6286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5" name="矩形 4"/>
          <p:cNvSpPr/>
          <p:nvPr/>
        </p:nvSpPr>
        <p:spPr>
          <a:xfrm>
            <a:off x="3900208" y="6187933"/>
            <a:ext cx="790575" cy="2571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圖片 1"/>
          <p:cNvPicPr>
            <a:picLocks noChangeAspect="1"/>
          </p:cNvPicPr>
          <p:nvPr/>
        </p:nvPicPr>
        <p:blipFill rotWithShape="1">
          <a:blip r:embed="rId2">
            <a:extLst>
              <a:ext uri="{28A0092B-C50C-407E-A947-70E740481C1C}">
                <a14:useLocalDpi xmlns:a14="http://schemas.microsoft.com/office/drawing/2010/main" val="0"/>
              </a:ext>
            </a:extLst>
          </a:blip>
          <a:srcRect b="23510"/>
          <a:stretch/>
        </p:blipFill>
        <p:spPr bwMode="auto">
          <a:xfrm>
            <a:off x="106363" y="2517630"/>
            <a:ext cx="8567737" cy="367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58BECA3F-683F-4FA1-81CB-F52DDBCECA14}" type="slidenum">
              <a:rPr lang="zh-TW" altLang="en-US" sz="1400" smtClean="0"/>
              <a:pPr>
                <a:spcBef>
                  <a:spcPct val="0"/>
                </a:spcBef>
                <a:buFontTx/>
                <a:buNone/>
              </a:pPr>
              <a:t>38</a:t>
            </a:fld>
            <a:endParaRPr lang="en-US" altLang="zh-TW" sz="1400"/>
          </a:p>
        </p:txBody>
      </p:sp>
      <p:sp>
        <p:nvSpPr>
          <p:cNvPr id="4" name="標題 1"/>
          <p:cNvSpPr txBox="1">
            <a:spLocks/>
          </p:cNvSpPr>
          <p:nvPr/>
        </p:nvSpPr>
        <p:spPr>
          <a:xfrm>
            <a:off x="0" y="260350"/>
            <a:ext cx="91440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spc="-150" dirty="0">
                <a:latin typeface="華康超明體" panose="02020C09000000000000" pitchFamily="49" charset="-120"/>
                <a:ea typeface="華康超明體" panose="02020C09000000000000" pitchFamily="49" charset="-120"/>
                <a:cs typeface="+mn-cs"/>
              </a:rPr>
              <a:t>七、選報校系</a:t>
            </a:r>
            <a:r>
              <a:rPr lang="en-US" altLang="zh-TW" sz="3600" spc="-150" dirty="0">
                <a:latin typeface="華康超明體" panose="02020C09000000000000" pitchFamily="49" charset="-120"/>
                <a:ea typeface="華康超明體" panose="02020C09000000000000" pitchFamily="49" charset="-120"/>
                <a:cs typeface="+mn-cs"/>
              </a:rPr>
              <a:t>(</a:t>
            </a:r>
            <a:r>
              <a:rPr lang="zh-TW" altLang="en-US" sz="3600" spc="-150" dirty="0">
                <a:latin typeface="華康超明體" panose="02020C09000000000000" pitchFamily="49" charset="-120"/>
                <a:ea typeface="華康超明體" panose="02020C09000000000000" pitchFamily="49" charset="-120"/>
                <a:cs typeface="+mn-cs"/>
              </a:rPr>
              <a:t>組</a:t>
            </a:r>
            <a:r>
              <a:rPr lang="en-US" altLang="zh-TW" sz="3600" spc="-150" dirty="0">
                <a:latin typeface="華康超明體" panose="02020C09000000000000" pitchFamily="49" charset="-120"/>
                <a:ea typeface="華康超明體" panose="02020C09000000000000" pitchFamily="49" charset="-120"/>
                <a:cs typeface="+mn-cs"/>
              </a:rPr>
              <a:t>)</a:t>
            </a:r>
            <a:r>
              <a:rPr lang="zh-TW" altLang="en-US" sz="3600" spc="-150" dirty="0">
                <a:latin typeface="華康超明體" panose="02020C09000000000000" pitchFamily="49" charset="-120"/>
                <a:ea typeface="華康超明體" panose="02020C09000000000000" pitchFamily="49" charset="-120"/>
                <a:cs typeface="+mn-cs"/>
              </a:rPr>
              <a:t>、學程</a:t>
            </a:r>
            <a:r>
              <a:rPr lang="en-US" altLang="zh-TW" sz="3600" b="1" spc="-150" dirty="0">
                <a:latin typeface="標楷體" panose="03000509000000000000" pitchFamily="65" charset="-120"/>
                <a:ea typeface="標楷體" panose="03000509000000000000" pitchFamily="65" charset="-120"/>
              </a:rPr>
              <a:t>-</a:t>
            </a:r>
            <a:r>
              <a:rPr lang="zh-TW" altLang="en-US" sz="3200" spc="-150" dirty="0">
                <a:solidFill>
                  <a:srgbClr val="FF0000"/>
                </a:solidFill>
                <a:latin typeface="華康超明體" panose="02020C09000000000000" pitchFamily="49" charset="-120"/>
                <a:ea typeface="華康超明體" panose="02020C09000000000000" pitchFamily="49" charset="-120"/>
                <a:cs typeface="+mn-cs"/>
              </a:rPr>
              <a:t>低收</a:t>
            </a:r>
            <a:r>
              <a:rPr lang="en-US" altLang="zh-TW" sz="3200" spc="-150" dirty="0">
                <a:solidFill>
                  <a:srgbClr val="FF0000"/>
                </a:solidFill>
                <a:latin typeface="華康超明體" panose="02020C09000000000000" pitchFamily="49" charset="-120"/>
                <a:ea typeface="華康超明體" panose="02020C09000000000000" pitchFamily="49" charset="-120"/>
                <a:cs typeface="+mn-cs"/>
              </a:rPr>
              <a:t>/</a:t>
            </a:r>
            <a:r>
              <a:rPr lang="zh-TW" altLang="en-US" sz="3200" spc="-150" dirty="0">
                <a:solidFill>
                  <a:srgbClr val="FF0000"/>
                </a:solidFill>
                <a:latin typeface="華康超明體" panose="02020C09000000000000" pitchFamily="49" charset="-120"/>
                <a:ea typeface="華康超明體" panose="02020C09000000000000" pitchFamily="49" charset="-120"/>
                <a:cs typeface="+mn-cs"/>
              </a:rPr>
              <a:t>中低收身份報名</a:t>
            </a:r>
            <a:endParaRPr lang="zh-TW" altLang="en-US" sz="4000" b="1" dirty="0">
              <a:solidFill>
                <a:srgbClr val="FF0000"/>
              </a:solidFill>
              <a:ea typeface="華康儷中黑" pitchFamily="49" charset="-120"/>
              <a:cs typeface="+mn-cs"/>
            </a:endParaRPr>
          </a:p>
        </p:txBody>
      </p:sp>
      <p:sp>
        <p:nvSpPr>
          <p:cNvPr id="6" name="矩形 5"/>
          <p:cNvSpPr/>
          <p:nvPr/>
        </p:nvSpPr>
        <p:spPr>
          <a:xfrm>
            <a:off x="6924634" y="2463304"/>
            <a:ext cx="1530350" cy="446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0" name="矩形 9"/>
          <p:cNvSpPr/>
          <p:nvPr/>
        </p:nvSpPr>
        <p:spPr>
          <a:xfrm>
            <a:off x="162518" y="2979465"/>
            <a:ext cx="8120063" cy="30321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2" name="矩形圖說文字 11"/>
          <p:cNvSpPr/>
          <p:nvPr/>
        </p:nvSpPr>
        <p:spPr>
          <a:xfrm>
            <a:off x="122266" y="1124744"/>
            <a:ext cx="8754366" cy="915018"/>
          </a:xfrm>
          <a:prstGeom prst="wedgeRectCallout">
            <a:avLst>
              <a:gd name="adj1" fmla="val -25839"/>
              <a:gd name="adj2" fmla="val 155860"/>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200" b="1" spc="-150" dirty="0">
                <a:ln w="0"/>
                <a:solidFill>
                  <a:srgbClr val="0000FF"/>
                </a:solidFill>
                <a:latin typeface="華康儷中黑" panose="020B0509000000000000" pitchFamily="49" charset="-120"/>
                <a:ea typeface="華康儷中黑" panose="020B0509000000000000" pitchFamily="49" charset="-120"/>
              </a:rPr>
              <a:t>報名資料繳費註記選擇「低收入戶生」或「中低收入戶生」，通過審核始得免繳或減免報名費，</a:t>
            </a:r>
            <a:r>
              <a:rPr lang="zh-TW" altLang="en-US" sz="2400" b="1" u="heavy" spc="-150" dirty="0">
                <a:ln w="0"/>
                <a:solidFill>
                  <a:srgbClr val="FF0000"/>
                </a:solidFill>
                <a:latin typeface="華康儷中黑" panose="020B0509000000000000" pitchFamily="49" charset="-120"/>
                <a:ea typeface="華康儷中黑" panose="020B0509000000000000" pitchFamily="49" charset="-120"/>
              </a:rPr>
              <a:t>未</a:t>
            </a:r>
            <a:r>
              <a:rPr lang="zh-TW" altLang="en-US" sz="2200" b="1" spc="-150" dirty="0">
                <a:ln w="0"/>
                <a:solidFill>
                  <a:srgbClr val="FF0000"/>
                </a:solidFill>
                <a:latin typeface="華康儷中黑" panose="020B0509000000000000" pitchFamily="49" charset="-120"/>
                <a:ea typeface="華康儷中黑" panose="020B0509000000000000" pitchFamily="49" charset="-120"/>
              </a:rPr>
              <a:t>依規定及期限辦理皆</a:t>
            </a:r>
            <a:r>
              <a:rPr lang="zh-TW" altLang="en-US" sz="2200" b="1" u="sng" spc="-150" dirty="0">
                <a:ln w="0"/>
                <a:solidFill>
                  <a:srgbClr val="FF0000"/>
                </a:solidFill>
                <a:latin typeface="華康儷中黑" panose="020B0509000000000000" pitchFamily="49" charset="-120"/>
                <a:ea typeface="華康儷中黑" panose="020B0509000000000000" pitchFamily="49" charset="-120"/>
              </a:rPr>
              <a:t>以</a:t>
            </a:r>
            <a:r>
              <a:rPr lang="zh-TW" altLang="en-US" sz="2400" b="1" u="heavy" spc="-150" dirty="0">
                <a:ln w="0"/>
                <a:solidFill>
                  <a:srgbClr val="FF0000"/>
                </a:solidFill>
                <a:latin typeface="華康儷中黑" panose="020B0509000000000000" pitchFamily="49" charset="-120"/>
                <a:ea typeface="華康儷中黑" panose="020B0509000000000000" pitchFamily="49" charset="-120"/>
              </a:rPr>
              <a:t>一般生</a:t>
            </a:r>
            <a:r>
              <a:rPr lang="zh-TW" altLang="en-US" sz="2200" b="1" spc="-150" dirty="0">
                <a:ln w="0"/>
                <a:solidFill>
                  <a:srgbClr val="FF0000"/>
                </a:solidFill>
                <a:latin typeface="華康儷中黑" panose="020B0509000000000000" pitchFamily="49" charset="-120"/>
                <a:ea typeface="華康儷中黑" panose="020B0509000000000000" pitchFamily="49" charset="-120"/>
              </a:rPr>
              <a:t>繳交報名費。</a:t>
            </a:r>
          </a:p>
        </p:txBody>
      </p:sp>
      <p:sp>
        <p:nvSpPr>
          <p:cNvPr id="9" name="矩形 8">
            <a:extLst>
              <a:ext uri="{FF2B5EF4-FFF2-40B4-BE49-F238E27FC236}">
                <a16:creationId xmlns:a16="http://schemas.microsoft.com/office/drawing/2014/main" id="{C11CCE4C-D494-4A44-87FF-CEB0D9EBF971}"/>
              </a:ext>
            </a:extLst>
          </p:cNvPr>
          <p:cNvSpPr/>
          <p:nvPr/>
        </p:nvSpPr>
        <p:spPr>
          <a:xfrm>
            <a:off x="5266808" y="3861048"/>
            <a:ext cx="1055927" cy="81172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a:extLst>
              <a:ext uri="{FF2B5EF4-FFF2-40B4-BE49-F238E27FC236}">
                <a16:creationId xmlns:a16="http://schemas.microsoft.com/office/drawing/2014/main" id="{53490EEA-6F3D-4026-8861-98ED74F61EEB}"/>
              </a:ext>
            </a:extLst>
          </p:cNvPr>
          <p:cNvSpPr/>
          <p:nvPr/>
        </p:nvSpPr>
        <p:spPr>
          <a:xfrm>
            <a:off x="2051720" y="3861048"/>
            <a:ext cx="1055927" cy="2335861"/>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4437060-185E-41AE-AA30-8673DAFCE72E}"/>
              </a:ext>
            </a:extLst>
          </p:cNvPr>
          <p:cNvPicPr>
            <a:picLocks noChangeAspect="1"/>
          </p:cNvPicPr>
          <p:nvPr/>
        </p:nvPicPr>
        <p:blipFill rotWithShape="1">
          <a:blip r:embed="rId2">
            <a:extLst>
              <a:ext uri="{28A0092B-C50C-407E-A947-70E740481C1C}">
                <a14:useLocalDpi xmlns:a14="http://schemas.microsoft.com/office/drawing/2010/main" val="0"/>
              </a:ext>
            </a:extLst>
          </a:blip>
          <a:srcRect b="9206"/>
          <a:stretch/>
        </p:blipFill>
        <p:spPr>
          <a:xfrm>
            <a:off x="107031" y="2192544"/>
            <a:ext cx="8914619" cy="4260792"/>
          </a:xfrm>
          <a:prstGeom prst="rect">
            <a:avLst/>
          </a:prstGeom>
        </p:spPr>
      </p:pic>
      <p:sp>
        <p:nvSpPr>
          <p:cNvPr id="13" name="矩形 12"/>
          <p:cNvSpPr/>
          <p:nvPr/>
        </p:nvSpPr>
        <p:spPr>
          <a:xfrm>
            <a:off x="7190382" y="2156180"/>
            <a:ext cx="1655763" cy="511169"/>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 name="矩形 2"/>
          <p:cNvSpPr/>
          <p:nvPr/>
        </p:nvSpPr>
        <p:spPr>
          <a:xfrm>
            <a:off x="4363901" y="4181475"/>
            <a:ext cx="806450" cy="2494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51203" name="投影片編號版面配置區 1"/>
          <p:cNvSpPr>
            <a:spLocks noGrp="1"/>
          </p:cNvSpPr>
          <p:nvPr>
            <p:ph type="sldNum" sz="quarter" idx="12"/>
          </p:nvPr>
        </p:nvSpPr>
        <p:spPr>
          <a:xfrm>
            <a:off x="6727825" y="64897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6A6E0DB-85A8-4150-8028-B7340FBA2CBF}" type="slidenum">
              <a:rPr lang="zh-TW" altLang="en-US" sz="1400" smtClean="0"/>
              <a:pPr>
                <a:spcBef>
                  <a:spcPct val="0"/>
                </a:spcBef>
                <a:buFontTx/>
                <a:buNone/>
              </a:pPr>
              <a:t>39</a:t>
            </a:fld>
            <a:endParaRPr lang="en-US" altLang="zh-TW" sz="1400"/>
          </a:p>
        </p:txBody>
      </p:sp>
      <p:sp>
        <p:nvSpPr>
          <p:cNvPr id="4" name="標題 1"/>
          <p:cNvSpPr txBox="1">
            <a:spLocks/>
          </p:cNvSpPr>
          <p:nvPr/>
        </p:nvSpPr>
        <p:spPr>
          <a:xfrm>
            <a:off x="0" y="260350"/>
            <a:ext cx="91440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spc="-150" dirty="0">
                <a:latin typeface="華康超明體" panose="02020C09000000000000" pitchFamily="49" charset="-120"/>
                <a:ea typeface="華康超明體" panose="02020C09000000000000" pitchFamily="49" charset="-120"/>
                <a:cs typeface="+mn-cs"/>
              </a:rPr>
              <a:t>七、選報校系</a:t>
            </a:r>
            <a:r>
              <a:rPr lang="en-US" altLang="zh-TW" sz="3600" spc="-150" dirty="0">
                <a:latin typeface="華康超明體" panose="02020C09000000000000" pitchFamily="49" charset="-120"/>
                <a:ea typeface="華康超明體" panose="02020C09000000000000" pitchFamily="49" charset="-120"/>
                <a:cs typeface="+mn-cs"/>
              </a:rPr>
              <a:t>(</a:t>
            </a:r>
            <a:r>
              <a:rPr lang="zh-TW" altLang="en-US" sz="3600" spc="-150" dirty="0">
                <a:latin typeface="華康超明體" panose="02020C09000000000000" pitchFamily="49" charset="-120"/>
                <a:ea typeface="華康超明體" panose="02020C09000000000000" pitchFamily="49" charset="-120"/>
                <a:cs typeface="+mn-cs"/>
              </a:rPr>
              <a:t>組</a:t>
            </a:r>
            <a:r>
              <a:rPr lang="en-US" altLang="zh-TW" sz="3600" spc="-150" dirty="0">
                <a:latin typeface="華康超明體" panose="02020C09000000000000" pitchFamily="49" charset="-120"/>
                <a:ea typeface="華康超明體" panose="02020C09000000000000" pitchFamily="49" charset="-120"/>
                <a:cs typeface="+mn-cs"/>
              </a:rPr>
              <a:t>)</a:t>
            </a:r>
            <a:r>
              <a:rPr lang="zh-TW" altLang="en-US" sz="3600" spc="-150" dirty="0">
                <a:latin typeface="華康超明體" panose="02020C09000000000000" pitchFamily="49" charset="-120"/>
                <a:ea typeface="華康超明體" panose="02020C09000000000000" pitchFamily="49" charset="-120"/>
                <a:cs typeface="+mn-cs"/>
              </a:rPr>
              <a:t>、學程</a:t>
            </a:r>
            <a:r>
              <a:rPr lang="en-US" altLang="zh-TW" sz="3600" b="1" spc="-150" dirty="0">
                <a:latin typeface="標楷體" panose="03000509000000000000" pitchFamily="65" charset="-120"/>
                <a:ea typeface="標楷體" panose="03000509000000000000" pitchFamily="65" charset="-120"/>
              </a:rPr>
              <a:t>-</a:t>
            </a:r>
            <a:r>
              <a:rPr lang="zh-TW" altLang="en-US" sz="3200" spc="-150" dirty="0">
                <a:solidFill>
                  <a:srgbClr val="FF0000"/>
                </a:solidFill>
                <a:latin typeface="華康超明體" panose="02020C09000000000000" pitchFamily="49" charset="-120"/>
                <a:ea typeface="華康超明體" panose="02020C09000000000000" pitchFamily="49" charset="-120"/>
                <a:cs typeface="+mn-cs"/>
              </a:rPr>
              <a:t>低收</a:t>
            </a:r>
            <a:r>
              <a:rPr lang="en-US" altLang="zh-TW" sz="3200" spc="-150" dirty="0">
                <a:solidFill>
                  <a:srgbClr val="FF0000"/>
                </a:solidFill>
                <a:latin typeface="華康超明體" panose="02020C09000000000000" pitchFamily="49" charset="-120"/>
                <a:ea typeface="華康超明體" panose="02020C09000000000000" pitchFamily="49" charset="-120"/>
                <a:cs typeface="+mn-cs"/>
              </a:rPr>
              <a:t>/</a:t>
            </a:r>
            <a:r>
              <a:rPr lang="zh-TW" altLang="en-US" sz="3200" spc="-150" dirty="0">
                <a:solidFill>
                  <a:srgbClr val="FF0000"/>
                </a:solidFill>
                <a:latin typeface="華康超明體" panose="02020C09000000000000" pitchFamily="49" charset="-120"/>
                <a:ea typeface="華康超明體" panose="02020C09000000000000" pitchFamily="49" charset="-120"/>
                <a:cs typeface="+mn-cs"/>
              </a:rPr>
              <a:t>中低收身份報名</a:t>
            </a:r>
            <a:endParaRPr lang="zh-TW" altLang="en-US" sz="4000" spc="-150" dirty="0">
              <a:latin typeface="標楷體" panose="03000509000000000000" pitchFamily="65" charset="-120"/>
              <a:ea typeface="標楷體" panose="03000509000000000000" pitchFamily="65" charset="-120"/>
              <a:cs typeface="+mn-cs"/>
            </a:endParaRPr>
          </a:p>
        </p:txBody>
      </p:sp>
      <p:sp>
        <p:nvSpPr>
          <p:cNvPr id="14" name="矩形圖說文字 13"/>
          <p:cNvSpPr/>
          <p:nvPr/>
        </p:nvSpPr>
        <p:spPr>
          <a:xfrm>
            <a:off x="1583438" y="1138322"/>
            <a:ext cx="6367376" cy="889456"/>
          </a:xfrm>
          <a:prstGeom prst="wedgeRectCallout">
            <a:avLst>
              <a:gd name="adj1" fmla="val 37326"/>
              <a:gd name="adj2" fmla="val 77431"/>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200" dirty="0">
                <a:ln w="0"/>
                <a:solidFill>
                  <a:schemeClr val="tx1"/>
                </a:solidFill>
                <a:latin typeface="華康儷中黑(P)" pitchFamily="34" charset="-120"/>
                <a:ea typeface="華康儷中黑(P)" pitchFamily="34" charset="-120"/>
              </a:rPr>
              <a:t>報名資料繳費註記選擇</a:t>
            </a:r>
            <a:r>
              <a:rPr lang="zh-TW" altLang="en-US" sz="2200" dirty="0">
                <a:ln w="0"/>
                <a:solidFill>
                  <a:srgbClr val="FF0000"/>
                </a:solidFill>
                <a:latin typeface="華康儷中黑(P)" pitchFamily="34" charset="-120"/>
                <a:ea typeface="華康儷中黑(P)" pitchFamily="34" charset="-120"/>
              </a:rPr>
              <a:t>「低收入戶生」或「中低收入戶生」</a:t>
            </a:r>
            <a:r>
              <a:rPr lang="zh-TW" altLang="en-US" sz="2200" dirty="0">
                <a:ln w="0"/>
                <a:solidFill>
                  <a:schemeClr val="tx1"/>
                </a:solidFill>
                <a:latin typeface="華康儷中黑(P)" pitchFamily="34" charset="-120"/>
                <a:ea typeface="華康儷中黑(P)" pitchFamily="34" charset="-120"/>
              </a:rPr>
              <a:t>，</a:t>
            </a:r>
            <a:r>
              <a:rPr lang="zh-TW" altLang="en-US" sz="2200" dirty="0">
                <a:ln w="0"/>
                <a:solidFill>
                  <a:srgbClr val="FF0000"/>
                </a:solidFill>
                <a:latin typeface="華康儷中黑(P)" pitchFamily="34" charset="-120"/>
                <a:ea typeface="華康儷中黑(P)" pitchFamily="34" charset="-120"/>
              </a:rPr>
              <a:t>通過審核者</a:t>
            </a:r>
            <a:r>
              <a:rPr lang="zh-TW" altLang="en-US" sz="2200" dirty="0">
                <a:ln w="0"/>
                <a:solidFill>
                  <a:schemeClr val="tx1"/>
                </a:solidFill>
                <a:latin typeface="華康儷中黑(P)" pitchFamily="34" charset="-120"/>
                <a:ea typeface="華康儷中黑(P)" pitchFamily="34" charset="-120"/>
              </a:rPr>
              <a:t>得減免或免繳報名費。</a:t>
            </a:r>
          </a:p>
        </p:txBody>
      </p:sp>
      <p:sp>
        <p:nvSpPr>
          <p:cNvPr id="9" name="矩形 8">
            <a:extLst>
              <a:ext uri="{FF2B5EF4-FFF2-40B4-BE49-F238E27FC236}">
                <a16:creationId xmlns:a16="http://schemas.microsoft.com/office/drawing/2014/main" id="{815DDDE1-4A43-44E0-AA41-A3A78C23C13D}"/>
              </a:ext>
            </a:extLst>
          </p:cNvPr>
          <p:cNvSpPr/>
          <p:nvPr/>
        </p:nvSpPr>
        <p:spPr>
          <a:xfrm>
            <a:off x="5476358" y="3165723"/>
            <a:ext cx="1055927" cy="920502"/>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圖說文字 10"/>
          <p:cNvSpPr/>
          <p:nvPr/>
        </p:nvSpPr>
        <p:spPr>
          <a:xfrm>
            <a:off x="5632917" y="3900625"/>
            <a:ext cx="3228508" cy="1293338"/>
          </a:xfrm>
          <a:prstGeom prst="wedgeRectCallout">
            <a:avLst>
              <a:gd name="adj1" fmla="val -63994"/>
              <a:gd name="adj2" fmla="val -12889"/>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200" dirty="0">
                <a:solidFill>
                  <a:schemeClr val="tx1"/>
                </a:solidFill>
                <a:latin typeface="華康儷中黑(P)" pitchFamily="34" charset="-120"/>
                <a:ea typeface="華康儷中黑(P)" pitchFamily="34" charset="-120"/>
              </a:rPr>
              <a:t>完成本次選報校系</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組</a:t>
            </a:r>
            <a:r>
              <a:rPr lang="en-US" altLang="zh-TW" sz="2200" dirty="0">
                <a:solidFill>
                  <a:schemeClr val="tx1"/>
                </a:solidFill>
                <a:latin typeface="華康儷中黑(P)" pitchFamily="34" charset="-120"/>
                <a:ea typeface="華康儷中黑(P)" pitchFamily="34" charset="-120"/>
              </a:rPr>
              <a:t>)</a:t>
            </a:r>
            <a:r>
              <a:rPr lang="zh-TW" altLang="en-US" sz="2200" dirty="0">
                <a:solidFill>
                  <a:schemeClr val="tx1"/>
                </a:solidFill>
                <a:latin typeface="華康儷中黑(P)" pitchFamily="34" charset="-120"/>
                <a:ea typeface="華康儷中黑(P)" pitchFamily="34" charset="-120"/>
              </a:rPr>
              <a:t>、學程，請點選「確定送出」。</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id="{1B68D974-6D75-4566-82C3-EC80AF03A87E}"/>
              </a:ext>
            </a:extLst>
          </p:cNvPr>
          <p:cNvGraphicFramePr>
            <a:graphicFrameLocks noGrp="1"/>
          </p:cNvGraphicFramePr>
          <p:nvPr>
            <p:ph/>
            <p:extLst>
              <p:ext uri="{D42A27DB-BD31-4B8C-83A1-F6EECF244321}">
                <p14:modId xmlns:p14="http://schemas.microsoft.com/office/powerpoint/2010/main" val="296915248"/>
              </p:ext>
            </p:extLst>
          </p:nvPr>
        </p:nvGraphicFramePr>
        <p:xfrm>
          <a:off x="539552" y="1216479"/>
          <a:ext cx="7920881" cy="5036119"/>
        </p:xfrm>
        <a:graphic>
          <a:graphicData uri="http://schemas.openxmlformats.org/drawingml/2006/table">
            <a:tbl>
              <a:tblPr/>
              <a:tblGrid>
                <a:gridCol w="1035089">
                  <a:extLst>
                    <a:ext uri="{9D8B030D-6E8A-4147-A177-3AD203B41FA5}">
                      <a16:colId xmlns:a16="http://schemas.microsoft.com/office/drawing/2014/main" val="1229152096"/>
                    </a:ext>
                  </a:extLst>
                </a:gridCol>
                <a:gridCol w="2421296">
                  <a:extLst>
                    <a:ext uri="{9D8B030D-6E8A-4147-A177-3AD203B41FA5}">
                      <a16:colId xmlns:a16="http://schemas.microsoft.com/office/drawing/2014/main" val="2935937919"/>
                    </a:ext>
                  </a:extLst>
                </a:gridCol>
                <a:gridCol w="2581634">
                  <a:extLst>
                    <a:ext uri="{9D8B030D-6E8A-4147-A177-3AD203B41FA5}">
                      <a16:colId xmlns:a16="http://schemas.microsoft.com/office/drawing/2014/main" val="2614403113"/>
                    </a:ext>
                  </a:extLst>
                </a:gridCol>
                <a:gridCol w="1882862">
                  <a:extLst>
                    <a:ext uri="{9D8B030D-6E8A-4147-A177-3AD203B41FA5}">
                      <a16:colId xmlns:a16="http://schemas.microsoft.com/office/drawing/2014/main" val="1569531498"/>
                    </a:ext>
                  </a:extLst>
                </a:gridCol>
              </a:tblGrid>
              <a:tr h="938674">
                <a:tc>
                  <a:txBody>
                    <a:bodyPr/>
                    <a:lstStyle/>
                    <a:p>
                      <a:pPr algn="ctr" rtl="0" fontAlgn="b"/>
                      <a:r>
                        <a:rPr lang="zh-TW" altLang="en-US" sz="1600" b="1" i="0" u="none" strike="noStrike" dirty="0">
                          <a:solidFill>
                            <a:srgbClr val="000000"/>
                          </a:solidFill>
                          <a:effectLst/>
                          <a:latin typeface="華康儷中黑" panose="020B0509000000000000" pitchFamily="49" charset="-120"/>
                          <a:ea typeface="華康儷中黑" panose="020B0509000000000000" pitchFamily="49" charset="-120"/>
                        </a:rPr>
                        <a:t>受理考生</a:t>
                      </a:r>
                      <a:endParaRPr lang="en-US" altLang="zh-TW" sz="1600" b="1" i="0" u="none" strike="noStrike" dirty="0">
                        <a:solidFill>
                          <a:srgbClr val="000000"/>
                        </a:solidFill>
                        <a:effectLst/>
                        <a:latin typeface="華康儷中黑" panose="020B0509000000000000" pitchFamily="49" charset="-120"/>
                        <a:ea typeface="華康儷中黑" panose="020B0509000000000000" pitchFamily="49" charset="-120"/>
                      </a:endParaRPr>
                    </a:p>
                    <a:p>
                      <a:pPr algn="ctr" rtl="0" fontAlgn="b"/>
                      <a:r>
                        <a:rPr lang="zh-TW" altLang="en-US" sz="1600" b="1" i="0" u="none" strike="noStrike" dirty="0">
                          <a:solidFill>
                            <a:srgbClr val="000000"/>
                          </a:solidFill>
                          <a:effectLst/>
                          <a:latin typeface="華康儷中黑" panose="020B0509000000000000" pitchFamily="49" charset="-120"/>
                          <a:ea typeface="華康儷中黑" panose="020B0509000000000000" pitchFamily="49" charset="-120"/>
                        </a:rPr>
                        <a:t>報名方式</a:t>
                      </a:r>
                    </a:p>
                  </a:txBody>
                  <a:tcPr marL="9525" marR="9525" marT="9525" marB="0" anchor="ctr">
                    <a:lnL w="38100"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5"/>
                      </a:solidFill>
                      <a:prstDash val="solid"/>
                      <a:round/>
                      <a:headEnd type="none" w="med" len="med"/>
                      <a:tailEnd type="none" w="med" len="med"/>
                    </a:lnT>
                    <a:lnB w="38100" cap="flat" cmpd="sng" algn="ctr">
                      <a:solidFill>
                        <a:schemeClr val="accent5"/>
                      </a:solidFill>
                      <a:prstDash val="solid"/>
                      <a:round/>
                      <a:headEnd type="none" w="med" len="med"/>
                      <a:tailEnd type="none" w="med" len="med"/>
                    </a:lnB>
                    <a:solidFill>
                      <a:schemeClr val="bg1"/>
                    </a:solidFill>
                  </a:tcPr>
                </a:tc>
                <a:tc>
                  <a:txBody>
                    <a:bodyPr/>
                    <a:lstStyle/>
                    <a:p>
                      <a:pPr algn="ctr" rtl="0" fontAlgn="b"/>
                      <a:r>
                        <a:rPr lang="zh-TW" altLang="en-US" sz="1600" b="1" i="0" u="none" strike="noStrike" dirty="0">
                          <a:solidFill>
                            <a:srgbClr val="FFFF00"/>
                          </a:solidFill>
                          <a:effectLst/>
                          <a:latin typeface="華康儷中黑" panose="020B0509000000000000" pitchFamily="49" charset="-120"/>
                          <a:ea typeface="華康儷中黑" panose="020B0509000000000000" pitchFamily="49" charset="-120"/>
                        </a:rPr>
                        <a:t>僅可由</a:t>
                      </a:r>
                      <a:r>
                        <a:rPr lang="zh-TW" altLang="en-US" sz="1600" b="1" i="0" u="none" strike="noStrike" dirty="0">
                          <a:solidFill>
                            <a:srgbClr val="FFFFFF"/>
                          </a:solidFill>
                          <a:effectLst/>
                          <a:latin typeface="華康儷中黑" panose="020B0509000000000000" pitchFamily="49" charset="-120"/>
                          <a:ea typeface="華康儷中黑" panose="020B0509000000000000" pitchFamily="49" charset="-120"/>
                        </a:rPr>
                        <a:t>技專招聯會建置之</a:t>
                      </a:r>
                      <a:r>
                        <a:rPr lang="zh-TW" altLang="en-US" sz="1600" b="1" i="0" u="none" strike="noStrike" dirty="0">
                          <a:solidFill>
                            <a:srgbClr val="FFCC00"/>
                          </a:solidFill>
                          <a:effectLst/>
                          <a:latin typeface="華康儷中黑" panose="020B0509000000000000" pitchFamily="49" charset="-120"/>
                          <a:ea typeface="華康儷中黑" panose="020B0509000000000000" pitchFamily="49" charset="-120"/>
                        </a:rPr>
                        <a:t>平台</a:t>
                      </a:r>
                      <a:r>
                        <a:rPr lang="zh-TW" altLang="en-US" sz="1600" b="1" i="0" u="none" strike="noStrike" dirty="0">
                          <a:solidFill>
                            <a:srgbClr val="FFFFFF"/>
                          </a:solidFill>
                          <a:effectLst/>
                          <a:latin typeface="華康儷中黑" panose="020B0509000000000000" pitchFamily="49" charset="-120"/>
                          <a:ea typeface="華康儷中黑" panose="020B0509000000000000" pitchFamily="49" charset="-120"/>
                        </a:rPr>
                        <a:t>報名</a:t>
                      </a:r>
                      <a:endParaRPr lang="zh-TW" altLang="en-US" sz="1600" b="1" i="0" u="none" strike="noStrike" dirty="0">
                        <a:solidFill>
                          <a:srgbClr val="FFFF00"/>
                        </a:solidFill>
                        <a:effectLst/>
                        <a:latin typeface="華康儷中黑" panose="020B0509000000000000" pitchFamily="49" charset="-120"/>
                        <a:ea typeface="華康儷中黑" panose="020B0509000000000000" pitchFamily="49" charset="-12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5"/>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62673"/>
                    </a:solidFill>
                  </a:tcPr>
                </a:tc>
                <a:tc>
                  <a:txBody>
                    <a:bodyPr/>
                    <a:lstStyle/>
                    <a:p>
                      <a:pPr algn="ctr" rtl="0" fontAlgn="b"/>
                      <a:r>
                        <a:rPr lang="zh-TW" altLang="en-US" sz="1600" b="1" i="0" u="none" strike="noStrike" dirty="0">
                          <a:solidFill>
                            <a:srgbClr val="FFFFFF"/>
                          </a:solidFill>
                          <a:effectLst/>
                          <a:latin typeface="華康儷中黑" panose="020B0509000000000000" pitchFamily="49" charset="-120"/>
                          <a:ea typeface="華康儷中黑" panose="020B0509000000000000" pitchFamily="49" charset="-120"/>
                        </a:rPr>
                        <a:t>可由技專招聯會建置之</a:t>
                      </a:r>
                      <a:r>
                        <a:rPr lang="zh-TW" altLang="en-US" sz="1600" b="1" i="0" u="none" strike="noStrike" dirty="0">
                          <a:solidFill>
                            <a:srgbClr val="FFCC00"/>
                          </a:solidFill>
                          <a:effectLst/>
                          <a:latin typeface="華康儷中黑" panose="020B0509000000000000" pitchFamily="49" charset="-120"/>
                          <a:ea typeface="華康儷中黑" panose="020B0509000000000000" pitchFamily="49" charset="-120"/>
                        </a:rPr>
                        <a:t>平台</a:t>
                      </a:r>
                      <a:r>
                        <a:rPr lang="zh-TW" altLang="en-US" sz="1600" b="1" i="0" u="none" strike="noStrike" dirty="0">
                          <a:solidFill>
                            <a:srgbClr val="FFFFFF"/>
                          </a:solidFill>
                          <a:effectLst/>
                          <a:latin typeface="華康儷中黑" panose="020B0509000000000000" pitchFamily="49" charset="-120"/>
                          <a:ea typeface="華康儷中黑" panose="020B0509000000000000" pitchFamily="49" charset="-120"/>
                        </a:rPr>
                        <a:t>或</a:t>
                      </a:r>
                      <a:r>
                        <a:rPr lang="zh-TW" altLang="en-US" sz="1600" b="1" i="0" u="none" strike="noStrike" dirty="0">
                          <a:solidFill>
                            <a:srgbClr val="00FFFF"/>
                          </a:solidFill>
                          <a:effectLst/>
                          <a:latin typeface="華康儷中黑" panose="020B0509000000000000" pitchFamily="49" charset="-120"/>
                          <a:ea typeface="華康儷中黑" panose="020B0509000000000000" pitchFamily="49" charset="-120"/>
                        </a:rPr>
                        <a:t>招生學校</a:t>
                      </a:r>
                      <a:r>
                        <a:rPr lang="zh-TW" altLang="en-US" sz="1600" b="1" i="0" u="none" strike="noStrike" dirty="0">
                          <a:solidFill>
                            <a:srgbClr val="FFFFFF"/>
                          </a:solidFill>
                          <a:effectLst/>
                          <a:latin typeface="華康儷中黑" panose="020B0509000000000000" pitchFamily="49" charset="-120"/>
                          <a:ea typeface="華康儷中黑" panose="020B0509000000000000" pitchFamily="49" charset="-120"/>
                        </a:rPr>
                        <a:t>自訂方式報名</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5"/>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62673"/>
                    </a:solidFill>
                  </a:tcPr>
                </a:tc>
                <a:tc>
                  <a:txBody>
                    <a:bodyPr/>
                    <a:lstStyle/>
                    <a:p>
                      <a:pPr algn="ctr" rtl="0" fontAlgn="b"/>
                      <a:r>
                        <a:rPr lang="zh-TW" altLang="en-US" sz="1600" b="1" i="0" u="none" strike="noStrike" dirty="0">
                          <a:solidFill>
                            <a:srgbClr val="FFFF00"/>
                          </a:solidFill>
                          <a:effectLst/>
                          <a:latin typeface="華康儷中黑" panose="020B0509000000000000" pitchFamily="49" charset="-120"/>
                          <a:ea typeface="華康儷中黑" panose="020B0509000000000000" pitchFamily="49" charset="-120"/>
                        </a:rPr>
                        <a:t>僅可由</a:t>
                      </a:r>
                      <a:r>
                        <a:rPr lang="zh-TW" altLang="en-US" sz="1600" b="1" i="0" u="none" strike="noStrike" dirty="0">
                          <a:solidFill>
                            <a:srgbClr val="00FFFF"/>
                          </a:solidFill>
                          <a:effectLst/>
                          <a:latin typeface="華康儷中黑" panose="020B0509000000000000" pitchFamily="49" charset="-120"/>
                          <a:ea typeface="華康儷中黑" panose="020B0509000000000000" pitchFamily="49" charset="-120"/>
                        </a:rPr>
                        <a:t>招生學校</a:t>
                      </a:r>
                      <a:r>
                        <a:rPr lang="zh-TW" altLang="en-US" sz="1600" b="1" i="0" u="none" strike="noStrike" dirty="0">
                          <a:solidFill>
                            <a:srgbClr val="FFFFFF"/>
                          </a:solidFill>
                          <a:effectLst/>
                          <a:latin typeface="華康儷中黑" panose="020B0509000000000000" pitchFamily="49" charset="-120"/>
                          <a:ea typeface="華康儷中黑" panose="020B0509000000000000" pitchFamily="49" charset="-120"/>
                        </a:rPr>
                        <a:t>自訂報名方式報名</a:t>
                      </a:r>
                      <a:endParaRPr lang="zh-TW" altLang="en-US" sz="1600" b="1" i="0" u="none" strike="noStrike" dirty="0">
                        <a:solidFill>
                          <a:srgbClr val="FFFF00"/>
                        </a:solidFill>
                        <a:effectLst/>
                        <a:latin typeface="華康儷中黑" panose="020B0509000000000000" pitchFamily="49" charset="-120"/>
                        <a:ea typeface="華康儷中黑" panose="020B0509000000000000" pitchFamily="49" charset="-12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accent5"/>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62673"/>
                    </a:solidFill>
                  </a:tcPr>
                </a:tc>
                <a:extLst>
                  <a:ext uri="{0D108BD9-81ED-4DB2-BD59-A6C34878D82A}">
                    <a16:rowId xmlns:a16="http://schemas.microsoft.com/office/drawing/2014/main" val="1182620823"/>
                  </a:ext>
                </a:extLst>
              </a:tr>
              <a:tr h="338632">
                <a:tc rowSpan="12">
                  <a:txBody>
                    <a:bodyPr/>
                    <a:lstStyle/>
                    <a:p>
                      <a:pPr algn="ctr" rtl="0" fontAlgn="b"/>
                      <a:r>
                        <a:rPr lang="zh-TW" altLang="en-US" sz="2000" b="0" i="0" u="none" strike="noStrike" dirty="0">
                          <a:solidFill>
                            <a:srgbClr val="000000"/>
                          </a:solidFill>
                          <a:effectLst/>
                          <a:latin typeface="華康儷中黑" panose="020B0509000000000000" pitchFamily="49" charset="-120"/>
                          <a:ea typeface="華康儷中黑" panose="020B0509000000000000" pitchFamily="49" charset="-120"/>
                        </a:rPr>
                        <a:t>招生</a:t>
                      </a:r>
                      <a:endParaRPr lang="en-US" altLang="zh-TW" sz="2000" b="0" i="0" u="none" strike="noStrike" dirty="0">
                        <a:solidFill>
                          <a:srgbClr val="000000"/>
                        </a:solidFill>
                        <a:effectLst/>
                        <a:latin typeface="華康儷中黑" panose="020B0509000000000000" pitchFamily="49" charset="-120"/>
                        <a:ea typeface="華康儷中黑" panose="020B0509000000000000" pitchFamily="49" charset="-120"/>
                      </a:endParaRPr>
                    </a:p>
                    <a:p>
                      <a:pPr algn="ctr" rtl="0" fontAlgn="b"/>
                      <a:r>
                        <a:rPr lang="zh-TW" altLang="en-US" sz="2000" b="0" i="0" u="none" strike="noStrike" dirty="0">
                          <a:solidFill>
                            <a:srgbClr val="000000"/>
                          </a:solidFill>
                          <a:effectLst/>
                          <a:latin typeface="華康儷中黑" panose="020B0509000000000000" pitchFamily="49" charset="-120"/>
                          <a:ea typeface="華康儷中黑" panose="020B0509000000000000" pitchFamily="49" charset="-120"/>
                        </a:rPr>
                        <a:t>學校</a:t>
                      </a:r>
                      <a:r>
                        <a:rPr lang="zh-TW" altLang="en-US" sz="1800" b="0" i="0" u="none" strike="noStrike" dirty="0">
                          <a:solidFill>
                            <a:srgbClr val="000000"/>
                          </a:solidFill>
                          <a:effectLst/>
                          <a:latin typeface="華康儷中黑" panose="020B0509000000000000" pitchFamily="49" charset="-120"/>
                          <a:ea typeface="華康儷中黑" panose="020B0509000000000000" pitchFamily="49" charset="-120"/>
                        </a:rPr>
                        <a:t>　</a:t>
                      </a:r>
                    </a:p>
                    <a:p>
                      <a:pPr algn="ctr" rtl="0" fontAlgn="b"/>
                      <a:r>
                        <a:rPr lang="zh-TW" altLang="en-US" sz="1800" b="0" i="0" u="none" strike="noStrike" dirty="0">
                          <a:solidFill>
                            <a:srgbClr val="000000"/>
                          </a:solidFill>
                          <a:effectLst/>
                          <a:latin typeface="華康儷中黑" panose="020B0509000000000000" pitchFamily="49" charset="-120"/>
                          <a:ea typeface="華康儷中黑" panose="020B0509000000000000" pitchFamily="49" charset="-120"/>
                        </a:rPr>
                        <a:t>　</a:t>
                      </a:r>
                    </a:p>
                    <a:p>
                      <a:pPr algn="l" fontAlgn="b"/>
                      <a:r>
                        <a:rPr lang="zh-TW" altLang="en-US" sz="1000" b="0" i="0" u="none" strike="noStrike" dirty="0">
                          <a:effectLst/>
                          <a:latin typeface="Arial" panose="020B0604020202020204" pitchFamily="34" charset="0"/>
                        </a:rPr>
                        <a:t>　</a:t>
                      </a:r>
                    </a:p>
                    <a:p>
                      <a:pPr algn="l" fontAlgn="b"/>
                      <a:r>
                        <a:rPr lang="zh-TW" altLang="en-US" sz="1000" b="0" i="0" u="none" strike="noStrike" dirty="0">
                          <a:effectLst/>
                          <a:latin typeface="Arial" panose="020B0604020202020204" pitchFamily="34" charset="0"/>
                        </a:rPr>
                        <a:t>　</a:t>
                      </a:r>
                    </a:p>
                    <a:p>
                      <a:pPr algn="l" fontAlgn="b"/>
                      <a:r>
                        <a:rPr lang="zh-TW" altLang="en-US" sz="1000" b="0" i="0" u="none" strike="noStrike" dirty="0">
                          <a:effectLst/>
                          <a:latin typeface="Arial" panose="020B0604020202020204" pitchFamily="34" charset="0"/>
                        </a:rPr>
                        <a:t>　</a:t>
                      </a:r>
                    </a:p>
                    <a:p>
                      <a:pPr algn="l" fontAlgn="b"/>
                      <a:r>
                        <a:rPr lang="zh-TW" altLang="en-US" sz="1000" b="0" i="0" u="none" strike="noStrike" dirty="0">
                          <a:effectLst/>
                          <a:latin typeface="Arial" panose="020B0604020202020204" pitchFamily="34" charset="0"/>
                        </a:rPr>
                        <a:t>　</a:t>
                      </a:r>
                    </a:p>
                    <a:p>
                      <a:pPr algn="l" fontAlgn="b"/>
                      <a:r>
                        <a:rPr lang="zh-TW" altLang="en-US" sz="1000" b="0" i="0" u="none" strike="noStrike" dirty="0">
                          <a:effectLst/>
                          <a:latin typeface="Arial" panose="020B0604020202020204" pitchFamily="34" charset="0"/>
                        </a:rPr>
                        <a:t>　</a:t>
                      </a:r>
                    </a:p>
                    <a:p>
                      <a:pPr algn="l" fontAlgn="b"/>
                      <a:r>
                        <a:rPr lang="zh-TW" altLang="en-US" sz="1000" b="0" i="0" u="none" strike="noStrike" dirty="0">
                          <a:effectLst/>
                          <a:latin typeface="Arial" panose="020B0604020202020204" pitchFamily="34" charset="0"/>
                        </a:rPr>
                        <a:t>　</a:t>
                      </a:r>
                    </a:p>
                    <a:p>
                      <a:pPr algn="l" fontAlgn="b"/>
                      <a:r>
                        <a:rPr lang="zh-TW" altLang="en-US" sz="1000" b="0" i="0" u="none" strike="noStrike" dirty="0">
                          <a:effectLst/>
                          <a:latin typeface="Arial" panose="020B0604020202020204" pitchFamily="34" charset="0"/>
                        </a:rPr>
                        <a:t>　</a:t>
                      </a:r>
                    </a:p>
                    <a:p>
                      <a:pPr algn="l" fontAlgn="b"/>
                      <a:r>
                        <a:rPr lang="zh-TW" altLang="en-US" sz="1000" b="0" i="0" u="none" strike="noStrike" dirty="0">
                          <a:effectLst/>
                          <a:latin typeface="Arial" panose="020B0604020202020204" pitchFamily="34" charset="0"/>
                        </a:rPr>
                        <a:t>　</a:t>
                      </a:r>
                    </a:p>
                    <a:p>
                      <a:pPr algn="l" fontAlgn="b"/>
                      <a:r>
                        <a:rPr lang="zh-TW" altLang="en-US" sz="1000" b="0" i="0" u="none" strike="noStrike" dirty="0">
                          <a:effectLst/>
                          <a:latin typeface="Arial" panose="020B0604020202020204" pitchFamily="34" charset="0"/>
                        </a:rPr>
                        <a:t>　</a:t>
                      </a:r>
                    </a:p>
                    <a:p>
                      <a:pPr algn="l" fontAlgn="b"/>
                      <a:r>
                        <a:rPr lang="zh-TW" altLang="en-US" sz="1000" b="0" i="0" u="none" strike="noStrike" dirty="0">
                          <a:effectLst/>
                          <a:latin typeface="Arial" panose="020B0604020202020204" pitchFamily="34" charset="0"/>
                        </a:rPr>
                        <a:t>　</a:t>
                      </a:r>
                    </a:p>
                    <a:p>
                      <a:pPr algn="l" fontAlgn="b"/>
                      <a:r>
                        <a:rPr lang="zh-TW" altLang="en-US" sz="1000" b="0" i="0" u="none" strike="noStrike" dirty="0">
                          <a:effectLst/>
                          <a:latin typeface="Arial" panose="020B0604020202020204" pitchFamily="34" charset="0"/>
                        </a:rPr>
                        <a:t>　</a:t>
                      </a:r>
                    </a:p>
                  </a:txBody>
                  <a:tcPr marL="9525" marR="9525" marT="9525" marB="0" anchor="b">
                    <a:lnL w="38100" cap="flat" cmpd="sng" algn="ctr">
                      <a:solidFill>
                        <a:schemeClr val="accent5"/>
                      </a:solidFill>
                      <a:prstDash val="solid"/>
                      <a:round/>
                      <a:headEnd type="none" w="med" len="med"/>
                      <a:tailEnd type="none" w="med" len="med"/>
                    </a:lnL>
                    <a:lnR w="38100" cap="flat" cmpd="sng" algn="ctr">
                      <a:solidFill>
                        <a:schemeClr val="accent5">
                          <a:lumMod val="90000"/>
                        </a:schemeClr>
                      </a:solidFill>
                      <a:prstDash val="solid"/>
                      <a:round/>
                      <a:headEnd type="none" w="med" len="med"/>
                      <a:tailEnd type="none" w="med" len="med"/>
                    </a:lnR>
                    <a:lnT w="38100" cap="flat" cmpd="sng" algn="ctr">
                      <a:solidFill>
                        <a:schemeClr val="accent5"/>
                      </a:solidFill>
                      <a:prstDash val="solid"/>
                      <a:round/>
                      <a:headEnd type="none" w="med" len="med"/>
                      <a:tailEnd type="none" w="med" len="med"/>
                    </a:lnT>
                    <a:lnB w="38100" cap="flat" cmpd="sng" algn="ctr">
                      <a:solidFill>
                        <a:schemeClr val="accent5"/>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國立臺灣科技大學</a:t>
                      </a:r>
                    </a:p>
                  </a:txBody>
                  <a:tcPr marL="9525" marR="9525" marT="9525" marB="0" anchor="ctr">
                    <a:lnL w="38100" cap="flat" cmpd="sng" algn="ctr">
                      <a:solidFill>
                        <a:schemeClr val="accent5">
                          <a:lumMod val="9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tc>
                  <a:txBody>
                    <a:bodyPr/>
                    <a:lstStyle/>
                    <a:p>
                      <a:pPr marL="0" algn="l" defTabSz="914400" rtl="0" eaLnBrk="1" fontAlgn="b" latinLnBrk="0" hangingPunct="1"/>
                      <a:r>
                        <a:rPr lang="zh-TW" altLang="en-US" sz="1800" b="0" i="0" u="none" strike="noStrike" kern="1200">
                          <a:solidFill>
                            <a:srgbClr val="000000"/>
                          </a:solidFill>
                          <a:effectLst/>
                          <a:latin typeface="華康儷中黑" panose="020B0509000000000000" pitchFamily="49" charset="-120"/>
                          <a:ea typeface="華康儷中黑" panose="020B0509000000000000" pitchFamily="49" charset="-120"/>
                          <a:cs typeface="+mn-cs"/>
                        </a:rPr>
                        <a:t>龍華科技大學</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輔英科技大學</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extLst>
                  <a:ext uri="{0D108BD9-81ED-4DB2-BD59-A6C34878D82A}">
                    <a16:rowId xmlns:a16="http://schemas.microsoft.com/office/drawing/2014/main" val="737834961"/>
                  </a:ext>
                </a:extLst>
              </a:tr>
              <a:tr h="338632">
                <a:tc vMerge="1">
                  <a:txBody>
                    <a:bodyPr/>
                    <a:lstStyle/>
                    <a:p>
                      <a:pPr algn="ctr" rtl="0" fontAlgn="b"/>
                      <a:r>
                        <a:rPr lang="zh-TW" altLang="en-US" sz="1600" b="0" i="0" u="none" strike="noStrike" dirty="0">
                          <a:solidFill>
                            <a:srgbClr val="000000"/>
                          </a:solidFill>
                          <a:effectLst/>
                          <a:latin typeface="華康儷中黑" panose="020B0509000000000000" pitchFamily="49" charset="-120"/>
                          <a:ea typeface="華康儷中黑" panose="020B0509000000000000" pitchFamily="49" charset="-12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國立雲林科技大學</a:t>
                      </a:r>
                    </a:p>
                  </a:txBody>
                  <a:tcPr marL="9525" marR="9525" marT="9525" marB="0" anchor="ctr">
                    <a:lnL w="38100" cap="flat" cmpd="sng" algn="ctr">
                      <a:solidFill>
                        <a:schemeClr val="accent5">
                          <a:lumMod val="9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正修科技大學</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弘光科技大學</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extLst>
                  <a:ext uri="{0D108BD9-81ED-4DB2-BD59-A6C34878D82A}">
                    <a16:rowId xmlns:a16="http://schemas.microsoft.com/office/drawing/2014/main" val="1964495309"/>
                  </a:ext>
                </a:extLst>
              </a:tr>
              <a:tr h="338632">
                <a:tc vMerge="1">
                  <a:txBody>
                    <a:bodyPr/>
                    <a:lstStyle/>
                    <a:p>
                      <a:pPr algn="l" fontAlgn="b"/>
                      <a:r>
                        <a:rPr lang="zh-TW" altLang="en-US"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國立屏東科技大學</a:t>
                      </a:r>
                    </a:p>
                  </a:txBody>
                  <a:tcPr marL="9525" marR="9525" marT="9525" marB="0" anchor="ctr">
                    <a:lnL w="38100" cap="flat" cmpd="sng" algn="ctr">
                      <a:solidFill>
                        <a:schemeClr val="accent5">
                          <a:lumMod val="9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台南應用科技大學</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tc>
                  <a:txBody>
                    <a:bodyPr/>
                    <a:lstStyle/>
                    <a:p>
                      <a:pPr marL="0" algn="l" defTabSz="914400" rtl="0" eaLnBrk="1" fontAlgn="b" latinLnBrk="0" hangingPunct="1"/>
                      <a:r>
                        <a:rPr lang="zh-TW" altLang="en-US" sz="1800" b="0" i="0" u="none" strike="noStrike" kern="1200">
                          <a:solidFill>
                            <a:srgbClr val="000000"/>
                          </a:solidFill>
                          <a:effectLst/>
                          <a:latin typeface="華康儷中黑" panose="020B0509000000000000" pitchFamily="49" charset="-120"/>
                          <a:ea typeface="華康儷中黑" panose="020B0509000000000000" pitchFamily="49" charset="-120"/>
                          <a:cs typeface="+mn-cs"/>
                        </a:rPr>
                        <a:t>中臺科技大學</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extLst>
                  <a:ext uri="{0D108BD9-81ED-4DB2-BD59-A6C34878D82A}">
                    <a16:rowId xmlns:a16="http://schemas.microsoft.com/office/drawing/2014/main" val="3514010669"/>
                  </a:ext>
                </a:extLst>
              </a:tr>
              <a:tr h="338632">
                <a:tc vMerge="1">
                  <a:txBody>
                    <a:bodyPr/>
                    <a:lstStyle/>
                    <a:p>
                      <a:pPr algn="l" fontAlgn="b"/>
                      <a:r>
                        <a:rPr lang="zh-TW" altLang="en-US"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國立高雄科技大學</a:t>
                      </a:r>
                    </a:p>
                  </a:txBody>
                  <a:tcPr marL="9525" marR="9525" marT="9525" marB="0" anchor="ctr">
                    <a:lnL w="38100" cap="flat" cmpd="sng" algn="ctr">
                      <a:solidFill>
                        <a:schemeClr val="accent5">
                          <a:lumMod val="9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元培醫事科技大學</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長庚科技大學</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extLst>
                  <a:ext uri="{0D108BD9-81ED-4DB2-BD59-A6C34878D82A}">
                    <a16:rowId xmlns:a16="http://schemas.microsoft.com/office/drawing/2014/main" val="3483981257"/>
                  </a:ext>
                </a:extLst>
              </a:tr>
              <a:tr h="349919">
                <a:tc vMerge="1">
                  <a:txBody>
                    <a:bodyPr/>
                    <a:lstStyle/>
                    <a:p>
                      <a:pPr algn="l" fontAlgn="b"/>
                      <a:r>
                        <a:rPr lang="zh-TW" altLang="en-US" sz="10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國立虎尾科技大學</a:t>
                      </a:r>
                    </a:p>
                  </a:txBody>
                  <a:tcPr marL="9525" marR="9525" marT="9525" marB="0" anchor="ctr">
                    <a:lnL w="38100" cap="flat" cmpd="sng" algn="ctr">
                      <a:solidFill>
                        <a:schemeClr val="accent5">
                          <a:lumMod val="9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tc>
                  <a:txBody>
                    <a:bodyPr/>
                    <a:lstStyle/>
                    <a:p>
                      <a:pPr marL="0" algn="l" defTabSz="914400" rtl="0" eaLnBrk="1" fontAlgn="b" latinLnBrk="0" hangingPunct="1"/>
                      <a:r>
                        <a:rPr lang="zh-TW" altLang="en-US" sz="1800" b="0" i="0" u="none" strike="noStrike" kern="1200">
                          <a:solidFill>
                            <a:srgbClr val="000000"/>
                          </a:solidFill>
                          <a:effectLst/>
                          <a:latin typeface="華康儷中黑" panose="020B0509000000000000" pitchFamily="49" charset="-120"/>
                          <a:ea typeface="華康儷中黑" panose="020B0509000000000000" pitchFamily="49" charset="-120"/>
                          <a:cs typeface="+mn-cs"/>
                        </a:rPr>
                        <a:t>中華醫事科技大學</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亞東科技大學</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extLst>
                  <a:ext uri="{0D108BD9-81ED-4DB2-BD59-A6C34878D82A}">
                    <a16:rowId xmlns:a16="http://schemas.microsoft.com/office/drawing/2014/main" val="1402890925"/>
                  </a:ext>
                </a:extLst>
              </a:tr>
              <a:tr h="349919">
                <a:tc vMerge="1">
                  <a:txBody>
                    <a:bodyPr/>
                    <a:lstStyle/>
                    <a:p>
                      <a:pPr algn="l" fontAlgn="b"/>
                      <a:r>
                        <a:rPr lang="zh-TW" altLang="en-US"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國立臺北護理健康大學</a:t>
                      </a:r>
                    </a:p>
                  </a:txBody>
                  <a:tcPr marL="9525" marR="9525" marT="9525" marB="0" anchor="ctr">
                    <a:lnL w="38100" cap="flat" cmpd="sng" algn="ctr">
                      <a:solidFill>
                        <a:schemeClr val="accent5">
                          <a:lumMod val="9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中華科技大學</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tc>
                  <a:txBody>
                    <a:bodyPr/>
                    <a:lstStyle/>
                    <a:p>
                      <a:pPr algn="l" fontAlgn="b"/>
                      <a:r>
                        <a:rPr lang="zh-TW" altLang="en-US" sz="1800" b="0" i="0" u="none" strike="noStrike" dirty="0">
                          <a:effectLst/>
                          <a:latin typeface="Arial" panose="020B0604020202020204" pitchFamily="34" charset="0"/>
                        </a:rPr>
                        <a:t>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extLst>
                  <a:ext uri="{0D108BD9-81ED-4DB2-BD59-A6C34878D82A}">
                    <a16:rowId xmlns:a16="http://schemas.microsoft.com/office/drawing/2014/main" val="1533751227"/>
                  </a:ext>
                </a:extLst>
              </a:tr>
              <a:tr h="349919">
                <a:tc vMerge="1">
                  <a:txBody>
                    <a:bodyPr/>
                    <a:lstStyle/>
                    <a:p>
                      <a:pPr algn="l" fontAlgn="b"/>
                      <a:r>
                        <a:rPr lang="zh-TW" altLang="en-US" sz="10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國立高雄餐旅大學</a:t>
                      </a:r>
                    </a:p>
                  </a:txBody>
                  <a:tcPr marL="9525" marR="9525" marT="9525" marB="0" anchor="ctr">
                    <a:lnL w="38100" cap="flat" cmpd="sng" algn="ctr">
                      <a:solidFill>
                        <a:schemeClr val="accent5">
                          <a:lumMod val="9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美和科技大學</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tc>
                  <a:txBody>
                    <a:bodyPr/>
                    <a:lstStyle/>
                    <a:p>
                      <a:pPr algn="l" fontAlgn="ctr"/>
                      <a:r>
                        <a:rPr lang="zh-TW" altLang="en-US" sz="1800" b="0" i="0" u="none" strike="noStrike" dirty="0">
                          <a:effectLst/>
                          <a:latin typeface="Arial" panose="020B0604020202020204" pitchFamily="34" charset="0"/>
                        </a:rPr>
                        <a:t>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extLst>
                  <a:ext uri="{0D108BD9-81ED-4DB2-BD59-A6C34878D82A}">
                    <a16:rowId xmlns:a16="http://schemas.microsoft.com/office/drawing/2014/main" val="1259522152"/>
                  </a:ext>
                </a:extLst>
              </a:tr>
              <a:tr h="338632">
                <a:tc vMerge="1">
                  <a:txBody>
                    <a:bodyPr/>
                    <a:lstStyle/>
                    <a:p>
                      <a:pPr algn="l" fontAlgn="b"/>
                      <a:r>
                        <a:rPr lang="zh-TW" altLang="en-US" sz="10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zh-TW" altLang="en-US" sz="1800" b="0" i="0" u="none" strike="noStrike" kern="1200">
                          <a:solidFill>
                            <a:srgbClr val="000000"/>
                          </a:solidFill>
                          <a:effectLst/>
                          <a:latin typeface="華康儷中黑" panose="020B0509000000000000" pitchFamily="49" charset="-120"/>
                          <a:ea typeface="華康儷中黑" panose="020B0509000000000000" pitchFamily="49" charset="-120"/>
                          <a:cs typeface="+mn-cs"/>
                        </a:rPr>
                        <a:t>國立臺中科技大學</a:t>
                      </a:r>
                    </a:p>
                  </a:txBody>
                  <a:tcPr marL="9525" marR="9525" marT="9525" marB="0" anchor="ctr">
                    <a:lnL w="38100" cap="flat" cmpd="sng" algn="ctr">
                      <a:solidFill>
                        <a:schemeClr val="accent5">
                          <a:lumMod val="9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文藻外語大學</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tc>
                  <a:txBody>
                    <a:bodyPr/>
                    <a:lstStyle/>
                    <a:p>
                      <a:pPr algn="l" rtl="0" fontAlgn="b"/>
                      <a:endParaRPr lang="zh-TW" altLang="en-US" sz="1800" b="0" i="0" u="none" strike="noStrike" dirty="0">
                        <a:solidFill>
                          <a:srgbClr val="000000"/>
                        </a:solidFill>
                        <a:effectLst/>
                        <a:latin typeface="華康儷中黑" panose="020B0509000000000000" pitchFamily="49" charset="-120"/>
                        <a:ea typeface="華康儷中黑" panose="020B0509000000000000" pitchFamily="49" charset="-12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extLst>
                  <a:ext uri="{0D108BD9-81ED-4DB2-BD59-A6C34878D82A}">
                    <a16:rowId xmlns:a16="http://schemas.microsoft.com/office/drawing/2014/main" val="2763564226"/>
                  </a:ext>
                </a:extLst>
              </a:tr>
              <a:tr h="338632">
                <a:tc vMerge="1">
                  <a:txBody>
                    <a:bodyPr/>
                    <a:lstStyle/>
                    <a:p>
                      <a:pPr algn="l" fontAlgn="b"/>
                      <a:r>
                        <a:rPr lang="zh-TW" altLang="en-US" sz="10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國立臺北商業大學</a:t>
                      </a:r>
                    </a:p>
                  </a:txBody>
                  <a:tcPr marL="9525" marR="9525" marT="9525" marB="0" anchor="ctr">
                    <a:lnL w="38100" cap="flat" cmpd="sng" algn="ctr">
                      <a:solidFill>
                        <a:schemeClr val="accent5">
                          <a:lumMod val="9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致理科技大學</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tc>
                  <a:txBody>
                    <a:bodyPr/>
                    <a:lstStyle/>
                    <a:p>
                      <a:pPr algn="l" rtl="0" fontAlgn="b"/>
                      <a:r>
                        <a:rPr lang="zh-TW" altLang="en-US" sz="1800" b="0" i="0" u="none" strike="noStrike" dirty="0">
                          <a:solidFill>
                            <a:srgbClr val="000000"/>
                          </a:solidFill>
                          <a:effectLst/>
                          <a:latin typeface="華康儷中黑" panose="020B0509000000000000" pitchFamily="49" charset="-120"/>
                          <a:ea typeface="華康儷中黑" panose="020B0509000000000000" pitchFamily="49" charset="-120"/>
                        </a:rPr>
                        <a:t>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extLst>
                  <a:ext uri="{0D108BD9-81ED-4DB2-BD59-A6C34878D82A}">
                    <a16:rowId xmlns:a16="http://schemas.microsoft.com/office/drawing/2014/main" val="3153442722"/>
                  </a:ext>
                </a:extLst>
              </a:tr>
              <a:tr h="338632">
                <a:tc vMerge="1">
                  <a:txBody>
                    <a:bodyPr/>
                    <a:lstStyle/>
                    <a:p>
                      <a:pPr algn="l" fontAlgn="b"/>
                      <a:r>
                        <a:rPr lang="zh-TW" altLang="en-US" sz="10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南臺科技大學</a:t>
                      </a:r>
                    </a:p>
                  </a:txBody>
                  <a:tcPr marL="9525" marR="9525" marT="9525" marB="0" anchor="ctr">
                    <a:lnL w="38100" cap="flat" cmpd="sng" algn="ctr">
                      <a:solidFill>
                        <a:schemeClr val="accent5">
                          <a:lumMod val="9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宏國德霖科技大學</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tc>
                  <a:txBody>
                    <a:bodyPr/>
                    <a:lstStyle/>
                    <a:p>
                      <a:pPr algn="l" rtl="0" fontAlgn="b"/>
                      <a:r>
                        <a:rPr lang="zh-TW" altLang="en-US" sz="1800" b="0" i="0" u="none" strike="noStrike" dirty="0">
                          <a:solidFill>
                            <a:srgbClr val="000000"/>
                          </a:solidFill>
                          <a:effectLst/>
                          <a:latin typeface="華康儷中黑" panose="020B0509000000000000" pitchFamily="49" charset="-120"/>
                          <a:ea typeface="華康儷中黑" panose="020B0509000000000000" pitchFamily="49" charset="-120"/>
                        </a:rPr>
                        <a:t>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extLst>
                  <a:ext uri="{0D108BD9-81ED-4DB2-BD59-A6C34878D82A}">
                    <a16:rowId xmlns:a16="http://schemas.microsoft.com/office/drawing/2014/main" val="3505869427"/>
                  </a:ext>
                </a:extLst>
              </a:tr>
              <a:tr h="338632">
                <a:tc vMerge="1">
                  <a:txBody>
                    <a:bodyPr/>
                    <a:lstStyle/>
                    <a:p>
                      <a:pPr algn="l" fontAlgn="b"/>
                      <a:r>
                        <a:rPr lang="zh-TW" altLang="en-US" sz="10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嘉南藥理大學</a:t>
                      </a:r>
                    </a:p>
                  </a:txBody>
                  <a:tcPr marL="9525" marR="9525" marT="9525" marB="0" anchor="ctr">
                    <a:lnL w="38100" cap="flat" cmpd="sng" algn="ctr">
                      <a:solidFill>
                        <a:schemeClr val="accent5">
                          <a:lumMod val="9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台北海洋科技大學</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tc>
                  <a:txBody>
                    <a:bodyPr/>
                    <a:lstStyle/>
                    <a:p>
                      <a:pPr algn="l" rtl="0" fontAlgn="b"/>
                      <a:r>
                        <a:rPr lang="zh-TW" altLang="en-US" sz="1800" b="0" i="0" u="none" strike="noStrike" dirty="0">
                          <a:solidFill>
                            <a:srgbClr val="000000"/>
                          </a:solidFill>
                          <a:effectLst/>
                          <a:latin typeface="華康儷中黑" panose="020B0509000000000000" pitchFamily="49" charset="-120"/>
                          <a:ea typeface="華康儷中黑" panose="020B0509000000000000" pitchFamily="49" charset="-120"/>
                        </a:rPr>
                        <a:t>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F9FA"/>
                    </a:solidFill>
                  </a:tcPr>
                </a:tc>
                <a:extLst>
                  <a:ext uri="{0D108BD9-81ED-4DB2-BD59-A6C34878D82A}">
                    <a16:rowId xmlns:a16="http://schemas.microsoft.com/office/drawing/2014/main" val="1534548227"/>
                  </a:ext>
                </a:extLst>
              </a:tr>
              <a:tr h="338632">
                <a:tc vMerge="1">
                  <a:txBody>
                    <a:bodyPr/>
                    <a:lstStyle/>
                    <a:p>
                      <a:pPr algn="l" fontAlgn="b"/>
                      <a:r>
                        <a:rPr lang="zh-TW" altLang="en-US" sz="1000" b="0" i="0" u="none" strike="noStrike" dirty="0">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accent5"/>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慈濟大學</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tc>
                  <a:txBody>
                    <a:bodyPr/>
                    <a:lstStyle/>
                    <a:p>
                      <a:pPr marL="0" algn="l" defTabSz="914400" rtl="0" eaLnBrk="1" fontAlgn="b" latinLnBrk="0" hangingPunct="1"/>
                      <a:r>
                        <a:rPr lang="zh-TW" altLang="en-US" sz="1800" b="0" i="0" u="none" strike="noStrike" kern="1200" dirty="0">
                          <a:solidFill>
                            <a:srgbClr val="000000"/>
                          </a:solidFill>
                          <a:effectLst/>
                          <a:latin typeface="華康儷中黑" panose="020B0509000000000000" pitchFamily="49" charset="-120"/>
                          <a:ea typeface="華康儷中黑" panose="020B0509000000000000" pitchFamily="49" charset="-120"/>
                          <a:cs typeface="+mn-cs"/>
                        </a:rPr>
                        <a:t>德育護理健康學院</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tc>
                  <a:txBody>
                    <a:bodyPr/>
                    <a:lstStyle/>
                    <a:p>
                      <a:pPr algn="l" rtl="0" fontAlgn="b"/>
                      <a:r>
                        <a:rPr lang="zh-TW" altLang="en-US" sz="1800" b="0" i="0" u="none" strike="noStrike" dirty="0">
                          <a:solidFill>
                            <a:srgbClr val="000000"/>
                          </a:solidFill>
                          <a:effectLst/>
                          <a:latin typeface="華康儷中黑" panose="020B0509000000000000" pitchFamily="49" charset="-120"/>
                          <a:ea typeface="華康儷中黑" panose="020B0509000000000000" pitchFamily="49" charset="-120"/>
                        </a:rPr>
                        <a:t>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accent5"/>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AEDEF"/>
                    </a:solidFill>
                  </a:tcPr>
                </a:tc>
                <a:extLst>
                  <a:ext uri="{0D108BD9-81ED-4DB2-BD59-A6C34878D82A}">
                    <a16:rowId xmlns:a16="http://schemas.microsoft.com/office/drawing/2014/main" val="3776928523"/>
                  </a:ext>
                </a:extLst>
              </a:tr>
            </a:tbl>
          </a:graphicData>
        </a:graphic>
      </p:graphicFrame>
      <p:sp>
        <p:nvSpPr>
          <p:cNvPr id="3" name="投影片編號版面配置區 2">
            <a:extLst>
              <a:ext uri="{FF2B5EF4-FFF2-40B4-BE49-F238E27FC236}">
                <a16:creationId xmlns:a16="http://schemas.microsoft.com/office/drawing/2014/main" id="{B182D0F5-6809-4BFF-9033-610BB9F2CAE3}"/>
              </a:ext>
            </a:extLst>
          </p:cNvPr>
          <p:cNvSpPr>
            <a:spLocks noGrp="1"/>
          </p:cNvSpPr>
          <p:nvPr>
            <p:ph type="sldNum" sz="quarter" idx="12"/>
          </p:nvPr>
        </p:nvSpPr>
        <p:spPr/>
        <p:txBody>
          <a:bodyPr/>
          <a:lstStyle/>
          <a:p>
            <a:pPr>
              <a:defRPr/>
            </a:pPr>
            <a:fld id="{A20AF61C-6097-400B-86B0-A9538F904F84}" type="slidenum">
              <a:rPr lang="zh-TW" altLang="en-US" smtClean="0"/>
              <a:pPr>
                <a:defRPr/>
              </a:pPr>
              <a:t>4</a:t>
            </a:fld>
            <a:endParaRPr lang="en-US" altLang="zh-TW"/>
          </a:p>
        </p:txBody>
      </p:sp>
      <p:sp>
        <p:nvSpPr>
          <p:cNvPr id="5" name="Rectangle 5">
            <a:extLst>
              <a:ext uri="{FF2B5EF4-FFF2-40B4-BE49-F238E27FC236}">
                <a16:creationId xmlns:a16="http://schemas.microsoft.com/office/drawing/2014/main" id="{7F740C9F-0B96-48F9-993C-6192DFC802B3}"/>
              </a:ext>
            </a:extLst>
          </p:cNvPr>
          <p:cNvSpPr>
            <a:spLocks noChangeArrowheads="1"/>
          </p:cNvSpPr>
          <p:nvPr/>
        </p:nvSpPr>
        <p:spPr bwMode="auto">
          <a:xfrm>
            <a:off x="107950" y="203200"/>
            <a:ext cx="81216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3600" dirty="0">
                <a:solidFill>
                  <a:schemeClr val="tx2"/>
                </a:solidFill>
                <a:latin typeface="華康超明體" panose="02020C09000000000000" pitchFamily="49" charset="-120"/>
                <a:ea typeface="華康超明體" panose="02020C09000000000000" pitchFamily="49" charset="-120"/>
              </a:rPr>
              <a:t>二、各校受理考生報名方式</a:t>
            </a:r>
          </a:p>
        </p:txBody>
      </p:sp>
    </p:spTree>
    <p:extLst>
      <p:ext uri="{BB962C8B-B14F-4D97-AF65-F5344CB8AC3E}">
        <p14:creationId xmlns:p14="http://schemas.microsoft.com/office/powerpoint/2010/main" val="4115495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C31890ED-8FD0-4A3F-A9EE-41AB3535B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 y="1137264"/>
            <a:ext cx="8748464" cy="4938788"/>
          </a:xfrm>
          <a:prstGeom prst="rect">
            <a:avLst/>
          </a:prstGeom>
        </p:spPr>
      </p:pic>
      <p:sp>
        <p:nvSpPr>
          <p:cNvPr id="13" name="矩形 12"/>
          <p:cNvSpPr/>
          <p:nvPr/>
        </p:nvSpPr>
        <p:spPr>
          <a:xfrm>
            <a:off x="3491880" y="4570412"/>
            <a:ext cx="633413" cy="29368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0" name="矩形 9"/>
          <p:cNvSpPr/>
          <p:nvPr/>
        </p:nvSpPr>
        <p:spPr>
          <a:xfrm>
            <a:off x="6018213" y="4541838"/>
            <a:ext cx="2832100" cy="31115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 name="矩形 2"/>
          <p:cNvSpPr/>
          <p:nvPr/>
        </p:nvSpPr>
        <p:spPr>
          <a:xfrm>
            <a:off x="77788" y="4435475"/>
            <a:ext cx="8814692" cy="5635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52227" name="投影片編號版面配置區 1"/>
          <p:cNvSpPr>
            <a:spLocks noGrp="1"/>
          </p:cNvSpPr>
          <p:nvPr>
            <p:ph type="sldNum" sz="quarter" idx="12"/>
          </p:nvPr>
        </p:nvSpPr>
        <p:spPr>
          <a:xfrm>
            <a:off x="6864350" y="65151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128CAAE-F87E-431D-9A11-8A561E0B9B8C}" type="slidenum">
              <a:rPr lang="zh-TW" altLang="en-US" sz="1400" smtClean="0"/>
              <a:pPr>
                <a:spcBef>
                  <a:spcPct val="0"/>
                </a:spcBef>
                <a:buFontTx/>
                <a:buNone/>
              </a:pPr>
              <a:t>40</a:t>
            </a:fld>
            <a:endParaRPr lang="en-US" altLang="zh-TW" sz="1400"/>
          </a:p>
        </p:txBody>
      </p:sp>
      <p:sp>
        <p:nvSpPr>
          <p:cNvPr id="4" name="標題 1"/>
          <p:cNvSpPr txBox="1">
            <a:spLocks/>
          </p:cNvSpPr>
          <p:nvPr/>
        </p:nvSpPr>
        <p:spPr>
          <a:xfrm>
            <a:off x="0" y="284376"/>
            <a:ext cx="903605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八、選報校系</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組</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、學程紀錄</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表單列印</a:t>
            </a:r>
          </a:p>
        </p:txBody>
      </p:sp>
      <p:sp>
        <p:nvSpPr>
          <p:cNvPr id="12" name="矩形圖說文字 11"/>
          <p:cNvSpPr/>
          <p:nvPr/>
        </p:nvSpPr>
        <p:spPr>
          <a:xfrm>
            <a:off x="2267744" y="2708208"/>
            <a:ext cx="3600400" cy="1300506"/>
          </a:xfrm>
          <a:prstGeom prst="wedgeRectCallout">
            <a:avLst>
              <a:gd name="adj1" fmla="val -13390"/>
              <a:gd name="adj2" fmla="val 91466"/>
            </a:avLst>
          </a:prstGeom>
          <a:solidFill>
            <a:srgbClr val="89D8FF"/>
          </a:solid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200" spc="-150" dirty="0">
                <a:solidFill>
                  <a:srgbClr val="FF0000"/>
                </a:solidFill>
                <a:effectLst>
                  <a:outerShdw blurRad="38100" dist="38100" dir="2700000" algn="tl">
                    <a:srgbClr val="000000">
                      <a:alpha val="43137"/>
                    </a:srgbClr>
                  </a:outerShdw>
                </a:effectLst>
                <a:latin typeface="華康儷中黑(P)" pitchFamily="34" charset="-120"/>
                <a:ea typeface="華康儷中黑(P)" pitchFamily="34" charset="-120"/>
              </a:rPr>
              <a:t>尚未繳費前</a:t>
            </a:r>
            <a:r>
              <a:rPr lang="zh-TW" altLang="en-US" sz="2200" spc="-150" dirty="0">
                <a:solidFill>
                  <a:schemeClr val="tx1"/>
                </a:solidFill>
                <a:latin typeface="華康儷中黑(P)" pitchFamily="34" charset="-120"/>
                <a:ea typeface="華康儷中黑(P)" pitchFamily="34" charset="-120"/>
              </a:rPr>
              <a:t>，若要取消本次選報，請點選「取消紀錄」。</a:t>
            </a:r>
            <a:endParaRPr lang="en-US" altLang="zh-TW" sz="2200" spc="-150" dirty="0">
              <a:solidFill>
                <a:schemeClr val="tx1"/>
              </a:solidFill>
              <a:latin typeface="華康儷中黑(P)" pitchFamily="34" charset="-120"/>
              <a:ea typeface="華康儷中黑(P)" pitchFamily="34" charset="-120"/>
            </a:endParaRPr>
          </a:p>
          <a:p>
            <a:pPr eaLnBrk="1" hangingPunct="1">
              <a:defRPr/>
            </a:pPr>
            <a:r>
              <a:rPr lang="zh-TW" altLang="en-US" sz="2200" spc="-150" dirty="0">
                <a:solidFill>
                  <a:schemeClr val="tx1"/>
                </a:solidFill>
                <a:latin typeface="華康儷中黑(P)" pitchFamily="34" charset="-120"/>
                <a:ea typeface="華康儷中黑(P)" pitchFamily="34" charset="-120"/>
              </a:rPr>
              <a:t>已繳費者不得取消。</a:t>
            </a:r>
          </a:p>
        </p:txBody>
      </p:sp>
      <p:sp>
        <p:nvSpPr>
          <p:cNvPr id="11" name="矩形 10">
            <a:extLst>
              <a:ext uri="{FF2B5EF4-FFF2-40B4-BE49-F238E27FC236}">
                <a16:creationId xmlns:a16="http://schemas.microsoft.com/office/drawing/2014/main" id="{03B3F05B-BF5D-4231-AFC0-E1E281D7F619}"/>
              </a:ext>
            </a:extLst>
          </p:cNvPr>
          <p:cNvSpPr/>
          <p:nvPr/>
        </p:nvSpPr>
        <p:spPr>
          <a:xfrm>
            <a:off x="199508" y="5051673"/>
            <a:ext cx="1055927" cy="891927"/>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直線圖說文字 2 6"/>
          <p:cNvSpPr/>
          <p:nvPr/>
        </p:nvSpPr>
        <p:spPr>
          <a:xfrm>
            <a:off x="2786063" y="6006700"/>
            <a:ext cx="4078287" cy="765175"/>
          </a:xfrm>
          <a:prstGeom prst="borderCallout2">
            <a:avLst>
              <a:gd name="adj1" fmla="val 67329"/>
              <a:gd name="adj2" fmla="val -335"/>
              <a:gd name="adj3" fmla="val 5795"/>
              <a:gd name="adj4" fmla="val -21003"/>
              <a:gd name="adj5" fmla="val -186243"/>
              <a:gd name="adj6" fmla="val -60908"/>
            </a:avLst>
          </a:prstGeom>
          <a:solidFill>
            <a:srgbClr val="FF0000"/>
          </a:solidFill>
          <a:ln w="3810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200" spc="-150" dirty="0">
                <a:solidFill>
                  <a:schemeClr val="tx1"/>
                </a:solidFill>
                <a:latin typeface="華康儷中黑(P)" pitchFamily="34" charset="-120"/>
                <a:ea typeface="華康儷中黑(P)" pitchFamily="34" charset="-120"/>
              </a:rPr>
              <a:t>若要檢視該次選報校系</a:t>
            </a:r>
            <a:r>
              <a:rPr lang="en-US" altLang="zh-TW" sz="2200" spc="-150" dirty="0">
                <a:solidFill>
                  <a:schemeClr val="tx1"/>
                </a:solidFill>
                <a:latin typeface="華康儷中黑(P)" pitchFamily="34" charset="-120"/>
                <a:ea typeface="華康儷中黑(P)" pitchFamily="34" charset="-120"/>
              </a:rPr>
              <a:t>(</a:t>
            </a:r>
            <a:r>
              <a:rPr lang="zh-TW" altLang="en-US" sz="2200" spc="-150" dirty="0">
                <a:solidFill>
                  <a:schemeClr val="tx1"/>
                </a:solidFill>
                <a:latin typeface="華康儷中黑(P)" pitchFamily="34" charset="-120"/>
                <a:ea typeface="華康儷中黑(P)" pitchFamily="34" charset="-120"/>
              </a:rPr>
              <a:t>組</a:t>
            </a:r>
            <a:r>
              <a:rPr lang="en-US" altLang="zh-TW" sz="2200" spc="-150" dirty="0">
                <a:solidFill>
                  <a:schemeClr val="tx1"/>
                </a:solidFill>
                <a:latin typeface="華康儷中黑(P)" pitchFamily="34" charset="-120"/>
                <a:ea typeface="華康儷中黑(P)" pitchFamily="34" charset="-120"/>
              </a:rPr>
              <a:t>)</a:t>
            </a:r>
            <a:r>
              <a:rPr lang="zh-TW" altLang="en-US" sz="2200" spc="-150" dirty="0">
                <a:solidFill>
                  <a:schemeClr val="tx1"/>
                </a:solidFill>
                <a:latin typeface="華康儷中黑(P)" pitchFamily="34" charset="-120"/>
                <a:ea typeface="華康儷中黑(P)" pitchFamily="34" charset="-120"/>
              </a:rPr>
              <a:t>、學程，請點選此列，即可顯示該筆紀錄。</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018383"/>
            <a:ext cx="2902386" cy="3977706"/>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266" y="2002471"/>
            <a:ext cx="2709400" cy="3925963"/>
          </a:xfrm>
          <a:prstGeom prst="rect">
            <a:avLst/>
          </a:prstGeom>
        </p:spPr>
      </p:pic>
      <p:sp>
        <p:nvSpPr>
          <p:cNvPr id="53250"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2B10932-D575-4F8C-BFA0-E5D8C2064DD2}" type="slidenum">
              <a:rPr lang="zh-TW" altLang="en-US" sz="1400" smtClean="0"/>
              <a:pPr>
                <a:spcBef>
                  <a:spcPct val="0"/>
                </a:spcBef>
                <a:buFontTx/>
                <a:buNone/>
              </a:pPr>
              <a:t>41</a:t>
            </a:fld>
            <a:endParaRPr lang="en-US" altLang="zh-TW" sz="1400"/>
          </a:p>
        </p:txBody>
      </p:sp>
      <p:sp>
        <p:nvSpPr>
          <p:cNvPr id="4" name="標題 1"/>
          <p:cNvSpPr txBox="1">
            <a:spLocks/>
          </p:cNvSpPr>
          <p:nvPr/>
        </p:nvSpPr>
        <p:spPr>
          <a:xfrm>
            <a:off x="0" y="336774"/>
            <a:ext cx="9143999" cy="715962"/>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八、選報校系</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組</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、學程紀錄</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表單列印</a:t>
            </a:r>
            <a:endParaRPr lang="zh-TW" altLang="en-US" sz="3600" dirty="0">
              <a:solidFill>
                <a:srgbClr val="FF0000"/>
              </a:solidFill>
              <a:latin typeface="華康超明體" panose="02020C09000000000000" pitchFamily="49" charset="-120"/>
              <a:ea typeface="華康超明體" panose="02020C09000000000000" pitchFamily="49" charset="-120"/>
              <a:cs typeface="+mn-cs"/>
            </a:endParaRPr>
          </a:p>
        </p:txBody>
      </p:sp>
      <p:sp>
        <p:nvSpPr>
          <p:cNvPr id="53252" name="矩形 4"/>
          <p:cNvSpPr>
            <a:spLocks noChangeArrowheads="1"/>
          </p:cNvSpPr>
          <p:nvPr/>
        </p:nvSpPr>
        <p:spPr bwMode="auto">
          <a:xfrm>
            <a:off x="0" y="1114237"/>
            <a:ext cx="3371035" cy="5524589"/>
          </a:xfrm>
          <a:prstGeom prst="rect">
            <a:avLst/>
          </a:prstGeom>
          <a:solidFill>
            <a:schemeClr val="bg1"/>
          </a:solidFill>
          <a:ln>
            <a:noFill/>
          </a:ln>
        </p:spPr>
        <p:txBody>
          <a:bodyPr wrap="square">
            <a:spAutoFit/>
          </a:bodyPr>
          <a:lstStyle>
            <a:lvl1pPr marL="269875" indent="-269875">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eaLnBrk="1" hangingPunct="1">
              <a:spcBef>
                <a:spcPct val="0"/>
              </a:spcBef>
              <a:spcAft>
                <a:spcPts val="600"/>
              </a:spcAft>
              <a:buFont typeface="Wingdings" panose="05000000000000000000" pitchFamily="2" charset="2"/>
              <a:buChar char="u"/>
            </a:pPr>
            <a:r>
              <a:rPr lang="zh-TW" altLang="en-US"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繳費單列印：</a:t>
            </a:r>
            <a:endParaRPr lang="en-US"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endParaRPr>
          </a:p>
          <a:p>
            <a:pPr marL="266700" indent="-266700" algn="just" eaLnBrk="1" hangingPunct="1">
              <a:spcBef>
                <a:spcPct val="0"/>
              </a:spcBef>
              <a:spcAft>
                <a:spcPts val="600"/>
              </a:spcAft>
              <a:buFont typeface="+mj-lt"/>
              <a:buAutoNum type="arabicPeriod"/>
            </a:pPr>
            <a:r>
              <a:rPr lang="zh-TW" altLang="en-US" sz="1800" dirty="0">
                <a:latin typeface="華康儷中黑" panose="020B0509000000000000" pitchFamily="49" charset="-120"/>
                <a:ea typeface="華康儷中黑" panose="020B0509000000000000" pitchFamily="49" charset="-120"/>
              </a:rPr>
              <a:t>繳費帳號於送出報名後自動產生。</a:t>
            </a:r>
          </a:p>
          <a:p>
            <a:pPr marL="266700" indent="-266700" algn="just" eaLnBrk="1" hangingPunct="1">
              <a:spcBef>
                <a:spcPct val="0"/>
              </a:spcBef>
              <a:spcAft>
                <a:spcPts val="600"/>
              </a:spcAft>
              <a:buFont typeface="+mj-lt"/>
              <a:buAutoNum type="arabicPeriod"/>
            </a:pPr>
            <a:r>
              <a:rPr lang="zh-TW" altLang="en-US" sz="1800" dirty="0">
                <a:latin typeface="華康儷中黑" panose="020B0509000000000000" pitchFamily="49" charset="-120"/>
                <a:ea typeface="華康儷中黑" panose="020B0509000000000000" pitchFamily="49" charset="-120"/>
              </a:rPr>
              <a:t>繳費截止日：</a:t>
            </a:r>
            <a:r>
              <a:rPr lang="zh-TW" altLang="en-US" sz="1800" dirty="0">
                <a:solidFill>
                  <a:srgbClr val="FF0000"/>
                </a:solidFill>
                <a:latin typeface="華康儷中黑" panose="020B0509000000000000" pitchFamily="49" charset="-120"/>
                <a:ea typeface="華康儷中黑" panose="020B0509000000000000" pitchFamily="49" charset="-120"/>
              </a:rPr>
              <a:t>跨行匯款至</a:t>
            </a:r>
            <a:r>
              <a:rPr lang="en-US" altLang="zh-TW" sz="1800" dirty="0">
                <a:solidFill>
                  <a:srgbClr val="FF0000"/>
                </a:solidFill>
                <a:latin typeface="華康儷中黑" panose="020B0509000000000000" pitchFamily="49" charset="-120"/>
                <a:ea typeface="華康儷中黑" panose="020B0509000000000000" pitchFamily="49" charset="-120"/>
              </a:rPr>
              <a:t>15:30</a:t>
            </a:r>
            <a:r>
              <a:rPr lang="zh-TW" altLang="en-US" sz="1800" dirty="0">
                <a:latin typeface="華康儷中黑" panose="020B0509000000000000" pitchFamily="49" charset="-120"/>
                <a:ea typeface="華康儷中黑" panose="020B0509000000000000" pitchFamily="49" charset="-120"/>
              </a:rPr>
              <a:t>、</a:t>
            </a:r>
            <a:r>
              <a:rPr lang="en-US" altLang="zh-TW" sz="1800" dirty="0">
                <a:latin typeface="華康儷中黑" panose="020B0509000000000000" pitchFamily="49" charset="-120"/>
                <a:ea typeface="華康儷中黑" panose="020B0509000000000000" pitchFamily="49" charset="-120"/>
              </a:rPr>
              <a:t>ATM</a:t>
            </a:r>
            <a:r>
              <a:rPr lang="zh-TW" altLang="en-US" sz="1800" dirty="0">
                <a:latin typeface="華康儷中黑" panose="020B0509000000000000" pitchFamily="49" charset="-120"/>
                <a:ea typeface="華康儷中黑" panose="020B0509000000000000" pitchFamily="49" charset="-120"/>
              </a:rPr>
              <a:t>及網路</a:t>
            </a:r>
            <a:r>
              <a:rPr lang="en-US" altLang="zh-TW" sz="1800" dirty="0">
                <a:latin typeface="華康儷中黑" panose="020B0509000000000000" pitchFamily="49" charset="-120"/>
                <a:ea typeface="華康儷中黑" panose="020B0509000000000000" pitchFamily="49" charset="-120"/>
              </a:rPr>
              <a:t>ATM</a:t>
            </a:r>
            <a:r>
              <a:rPr lang="zh-TW" altLang="en-US" sz="1800" dirty="0">
                <a:latin typeface="華康儷中黑" panose="020B0509000000000000" pitchFamily="49" charset="-120"/>
                <a:ea typeface="華康儷中黑" panose="020B0509000000000000" pitchFamily="49" charset="-120"/>
              </a:rPr>
              <a:t>至</a:t>
            </a:r>
            <a:r>
              <a:rPr lang="en-US" altLang="zh-TW" sz="1800" dirty="0">
                <a:latin typeface="華康儷中黑" panose="020B0509000000000000" pitchFamily="49" charset="-120"/>
                <a:ea typeface="華康儷中黑" panose="020B0509000000000000" pitchFamily="49" charset="-120"/>
              </a:rPr>
              <a:t>24:00</a:t>
            </a:r>
            <a:r>
              <a:rPr lang="zh-TW" altLang="en-US" sz="1800" dirty="0">
                <a:latin typeface="華康儷中黑" panose="020B0509000000000000" pitchFamily="49" charset="-120"/>
                <a:ea typeface="華康儷中黑" panose="020B0509000000000000" pitchFamily="49" charset="-120"/>
              </a:rPr>
              <a:t>。</a:t>
            </a:r>
          </a:p>
          <a:p>
            <a:pPr marL="266700" indent="-266700" algn="just" eaLnBrk="1" hangingPunct="1">
              <a:spcBef>
                <a:spcPct val="0"/>
              </a:spcBef>
              <a:spcAft>
                <a:spcPts val="600"/>
              </a:spcAft>
              <a:buFont typeface="+mj-lt"/>
              <a:buAutoNum type="arabicPeriod"/>
            </a:pPr>
            <a:r>
              <a:rPr lang="zh-TW" altLang="en-US" sz="1800" dirty="0">
                <a:latin typeface="華康儷中黑" panose="020B0509000000000000" pitchFamily="49" charset="-120"/>
                <a:ea typeface="華康儷中黑" panose="020B0509000000000000" pitchFamily="49" charset="-120"/>
              </a:rPr>
              <a:t>繳費方式：臺灣銀行繳費、跨行匯款、</a:t>
            </a:r>
            <a:r>
              <a:rPr lang="en-US" altLang="zh-TW" sz="1800" dirty="0">
                <a:latin typeface="華康儷中黑" panose="020B0509000000000000" pitchFamily="49" charset="-120"/>
                <a:ea typeface="華康儷中黑" panose="020B0509000000000000" pitchFamily="49" charset="-120"/>
              </a:rPr>
              <a:t>ATM</a:t>
            </a:r>
            <a:r>
              <a:rPr lang="zh-TW" altLang="en-US" sz="1800" dirty="0">
                <a:latin typeface="華康儷中黑" panose="020B0509000000000000" pitchFamily="49" charset="-120"/>
                <a:ea typeface="華康儷中黑" panose="020B0509000000000000" pitchFamily="49" charset="-120"/>
              </a:rPr>
              <a:t>、網路</a:t>
            </a:r>
            <a:r>
              <a:rPr lang="en-US" altLang="zh-TW" sz="1800" dirty="0">
                <a:latin typeface="華康儷中黑" panose="020B0509000000000000" pitchFamily="49" charset="-120"/>
                <a:ea typeface="華康儷中黑" panose="020B0509000000000000" pitchFamily="49" charset="-120"/>
              </a:rPr>
              <a:t>ATM</a:t>
            </a:r>
            <a:r>
              <a:rPr lang="zh-TW" altLang="en-US" sz="1800" dirty="0">
                <a:latin typeface="華康儷中黑" panose="020B0509000000000000" pitchFamily="49" charset="-120"/>
                <a:ea typeface="華康儷中黑" panose="020B0509000000000000" pitchFamily="49" charset="-120"/>
              </a:rPr>
              <a:t>。</a:t>
            </a:r>
          </a:p>
          <a:p>
            <a:pPr marL="266700" indent="-266700" algn="just" eaLnBrk="1" hangingPunct="1">
              <a:spcBef>
                <a:spcPct val="0"/>
              </a:spcBef>
              <a:spcAft>
                <a:spcPts val="600"/>
              </a:spcAft>
              <a:buFont typeface="+mj-lt"/>
              <a:buAutoNum type="arabicPeriod"/>
            </a:pPr>
            <a:r>
              <a:rPr lang="zh-TW" altLang="en-US" sz="1800" dirty="0">
                <a:latin typeface="華康儷中黑" panose="020B0509000000000000" pitchFamily="49" charset="-120"/>
                <a:ea typeface="華康儷中黑" panose="020B0509000000000000" pitchFamily="49" charset="-120"/>
              </a:rPr>
              <a:t>無提供便利商店繳費。</a:t>
            </a:r>
          </a:p>
          <a:p>
            <a:pPr marL="266700" indent="-266700" algn="just" eaLnBrk="1" hangingPunct="1">
              <a:spcBef>
                <a:spcPct val="0"/>
              </a:spcBef>
              <a:spcAft>
                <a:spcPts val="600"/>
              </a:spcAft>
              <a:buFont typeface="+mj-lt"/>
              <a:buAutoNum type="arabicPeriod"/>
            </a:pPr>
            <a:r>
              <a:rPr lang="zh-TW" altLang="en-US" sz="1800" dirty="0">
                <a:solidFill>
                  <a:srgbClr val="FF0000"/>
                </a:solidFill>
                <a:highlight>
                  <a:srgbClr val="FFFF00"/>
                </a:highlight>
                <a:latin typeface="華康儷中黑" panose="020B0509000000000000" pitchFamily="49" charset="-120"/>
                <a:ea typeface="華康儷中黑" panose="020B0509000000000000" pitchFamily="49" charset="-120"/>
              </a:rPr>
              <a:t>請確認繳費單是否為當次報名校系之繳費單。</a:t>
            </a:r>
          </a:p>
          <a:p>
            <a:pPr marL="266700" indent="-266700" algn="just" eaLnBrk="1" hangingPunct="1">
              <a:spcBef>
                <a:spcPct val="0"/>
              </a:spcBef>
              <a:spcAft>
                <a:spcPts val="600"/>
              </a:spcAft>
              <a:buFont typeface="+mj-lt"/>
              <a:buAutoNum type="arabicPeriod"/>
            </a:pPr>
            <a:r>
              <a:rPr lang="zh-TW" altLang="en-US" sz="1800" dirty="0">
                <a:solidFill>
                  <a:srgbClr val="FF0000"/>
                </a:solidFill>
                <a:highlight>
                  <a:srgbClr val="FFFF00"/>
                </a:highlight>
                <a:latin typeface="華康儷中黑" panose="020B0509000000000000" pitchFamily="49" charset="-120"/>
                <a:ea typeface="華康儷中黑" panose="020B0509000000000000" pitchFamily="49" charset="-120"/>
              </a:rPr>
              <a:t>如使用</a:t>
            </a:r>
            <a:r>
              <a:rPr lang="en-US" altLang="zh-TW" sz="1800" dirty="0">
                <a:solidFill>
                  <a:srgbClr val="FF0000"/>
                </a:solidFill>
                <a:highlight>
                  <a:srgbClr val="FFFF00"/>
                </a:highlight>
                <a:latin typeface="華康儷中黑" panose="020B0509000000000000" pitchFamily="49" charset="-120"/>
                <a:ea typeface="華康儷中黑" panose="020B0509000000000000" pitchFamily="49" charset="-120"/>
              </a:rPr>
              <a:t>ATM</a:t>
            </a:r>
            <a:r>
              <a:rPr lang="zh-TW" altLang="en-US" sz="1800" dirty="0">
                <a:solidFill>
                  <a:srgbClr val="FF0000"/>
                </a:solidFill>
                <a:highlight>
                  <a:srgbClr val="FFFF00"/>
                </a:highlight>
                <a:latin typeface="華康儷中黑" panose="020B0509000000000000" pitchFamily="49" charset="-120"/>
                <a:ea typeface="華康儷中黑" panose="020B0509000000000000" pitchFamily="49" charset="-120"/>
              </a:rPr>
              <a:t>轉帳，務必確認交易明細之</a:t>
            </a:r>
            <a:r>
              <a:rPr lang="zh-TW" altLang="en-US" sz="1800" u="sng" dirty="0">
                <a:solidFill>
                  <a:srgbClr val="FF0000"/>
                </a:solidFill>
                <a:effectLst>
                  <a:outerShdw blurRad="38100" dist="38100" dir="2700000" algn="tl">
                    <a:srgbClr val="000000">
                      <a:alpha val="43137"/>
                    </a:srgbClr>
                  </a:outerShdw>
                </a:effectLst>
                <a:highlight>
                  <a:srgbClr val="FFFF00"/>
                </a:highlight>
                <a:latin typeface="華康儷中黑" panose="020B0509000000000000" pitchFamily="49" charset="-120"/>
                <a:ea typeface="華康儷中黑" panose="020B0509000000000000" pitchFamily="49" charset="-120"/>
              </a:rPr>
              <a:t>訊息代碼</a:t>
            </a:r>
            <a:r>
              <a:rPr lang="zh-TW" altLang="en-US" sz="1800" dirty="0">
                <a:solidFill>
                  <a:srgbClr val="FF0000"/>
                </a:solidFill>
                <a:highlight>
                  <a:srgbClr val="FFFF00"/>
                </a:highlight>
                <a:latin typeface="華康儷中黑" panose="020B0509000000000000" pitchFamily="49" charset="-120"/>
                <a:ea typeface="華康儷中黑" panose="020B0509000000000000" pitchFamily="49" charset="-120"/>
              </a:rPr>
              <a:t>、</a:t>
            </a:r>
            <a:r>
              <a:rPr lang="zh-TW" altLang="en-US" sz="1800" u="sng" dirty="0">
                <a:solidFill>
                  <a:srgbClr val="FF0000"/>
                </a:solidFill>
                <a:effectLst>
                  <a:outerShdw blurRad="38100" dist="38100" dir="2700000" algn="tl">
                    <a:srgbClr val="000000">
                      <a:alpha val="43137"/>
                    </a:srgbClr>
                  </a:outerShdw>
                </a:effectLst>
                <a:highlight>
                  <a:srgbClr val="FFFF00"/>
                </a:highlight>
                <a:latin typeface="華康儷中黑" panose="020B0509000000000000" pitchFamily="49" charset="-120"/>
                <a:ea typeface="華康儷中黑" panose="020B0509000000000000" pitchFamily="49" charset="-120"/>
              </a:rPr>
              <a:t>交易結果</a:t>
            </a:r>
            <a:r>
              <a:rPr lang="zh-TW" altLang="en-US" sz="1800" dirty="0">
                <a:solidFill>
                  <a:srgbClr val="FF0000"/>
                </a:solidFill>
                <a:highlight>
                  <a:srgbClr val="FFFF00"/>
                </a:highlight>
                <a:latin typeface="華康儷中黑" panose="020B0509000000000000" pitchFamily="49" charset="-120"/>
                <a:ea typeface="華康儷中黑" panose="020B0509000000000000" pitchFamily="49" charset="-120"/>
              </a:rPr>
              <a:t>是否成功。</a:t>
            </a:r>
          </a:p>
          <a:p>
            <a:pPr marL="266700" indent="-266700" algn="just" eaLnBrk="1" hangingPunct="1">
              <a:spcBef>
                <a:spcPct val="0"/>
              </a:spcBef>
              <a:spcAft>
                <a:spcPts val="600"/>
              </a:spcAft>
              <a:buFont typeface="+mj-lt"/>
              <a:buAutoNum type="arabicPeriod"/>
            </a:pPr>
            <a:r>
              <a:rPr lang="zh-TW" altLang="en-US" sz="1800" dirty="0">
                <a:solidFill>
                  <a:srgbClr val="FF0000"/>
                </a:solidFill>
                <a:latin typeface="華康儷中黑" panose="020B0509000000000000" pitchFamily="49" charset="-120"/>
                <a:ea typeface="華康儷中黑" panose="020B0509000000000000" pitchFamily="49" charset="-120"/>
              </a:rPr>
              <a:t>繳費約</a:t>
            </a:r>
            <a:r>
              <a:rPr lang="en-US" altLang="zh-TW" sz="1800" dirty="0">
                <a:solidFill>
                  <a:srgbClr val="FF0000"/>
                </a:solidFill>
                <a:latin typeface="華康儷中黑" panose="020B0509000000000000" pitchFamily="49" charset="-120"/>
                <a:ea typeface="華康儷中黑" panose="020B0509000000000000" pitchFamily="49" charset="-120"/>
              </a:rPr>
              <a:t>2</a:t>
            </a:r>
            <a:r>
              <a:rPr lang="zh-TW" altLang="en-US" sz="1800" dirty="0">
                <a:solidFill>
                  <a:srgbClr val="FF0000"/>
                </a:solidFill>
                <a:latin typeface="華康儷中黑" panose="020B0509000000000000" pitchFamily="49" charset="-120"/>
                <a:ea typeface="華康儷中黑" panose="020B0509000000000000" pitchFamily="49" charset="-120"/>
              </a:rPr>
              <a:t>小時後可查詢，成功繳費系統將顯示「已繳費」。</a:t>
            </a:r>
            <a:endParaRPr lang="en-US" altLang="zh-TW" sz="1800" dirty="0">
              <a:solidFill>
                <a:srgbClr val="FF0000"/>
              </a:solidFill>
              <a:latin typeface="華康儷中黑" panose="020B0509000000000000" pitchFamily="49" charset="-120"/>
              <a:ea typeface="華康儷中黑" panose="020B0509000000000000" pitchFamily="49" charset="-120"/>
            </a:endParaRPr>
          </a:p>
        </p:txBody>
      </p:sp>
      <p:sp>
        <p:nvSpPr>
          <p:cNvPr id="14" name="矩形 13"/>
          <p:cNvSpPr/>
          <p:nvPr/>
        </p:nvSpPr>
        <p:spPr>
          <a:xfrm flipV="1">
            <a:off x="5508625" y="6165850"/>
            <a:ext cx="287338" cy="44450"/>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5" name="矩形圖說文字 14"/>
          <p:cNvSpPr/>
          <p:nvPr/>
        </p:nvSpPr>
        <p:spPr>
          <a:xfrm>
            <a:off x="3521769" y="1114236"/>
            <a:ext cx="2800489" cy="720000"/>
          </a:xfrm>
          <a:prstGeom prst="wedgeRectCallout">
            <a:avLst>
              <a:gd name="adj1" fmla="val 17997"/>
              <a:gd name="adj2" fmla="val 89890"/>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200" spc="-150" dirty="0">
                <a:solidFill>
                  <a:schemeClr val="tx1"/>
                </a:solidFill>
                <a:latin typeface="華康儷中黑(P)" pitchFamily="34" charset="-120"/>
                <a:ea typeface="華康儷中黑(P)" pitchFamily="34" charset="-120"/>
              </a:rPr>
              <a:t>繳費帳號、金額、期限</a:t>
            </a:r>
            <a:endParaRPr lang="en-US" altLang="zh-TW" sz="2200" spc="-150" dirty="0">
              <a:solidFill>
                <a:schemeClr val="tx1"/>
              </a:solidFill>
              <a:latin typeface="華康儷中黑(P)" pitchFamily="34" charset="-120"/>
              <a:ea typeface="華康儷中黑(P)" pitchFamily="34" charset="-120"/>
            </a:endParaRPr>
          </a:p>
          <a:p>
            <a:pPr eaLnBrk="1" hangingPunct="1">
              <a:defRPr/>
            </a:pPr>
            <a:r>
              <a:rPr lang="zh-TW" altLang="en-US" sz="2200" spc="-150" dirty="0">
                <a:solidFill>
                  <a:schemeClr val="tx1"/>
                </a:solidFill>
                <a:latin typeface="華康儷中黑(P)" pitchFamily="34" charset="-120"/>
                <a:ea typeface="華康儷中黑(P)" pitchFamily="34" charset="-120"/>
              </a:rPr>
              <a:t>繳費方式說明</a:t>
            </a:r>
            <a:endParaRPr lang="en-US" altLang="zh-TW" sz="2200" spc="-150" dirty="0">
              <a:solidFill>
                <a:schemeClr val="tx1"/>
              </a:solidFill>
              <a:latin typeface="華康儷中黑(P)" pitchFamily="34" charset="-120"/>
              <a:ea typeface="華康儷中黑(P)" pitchFamily="34" charset="-120"/>
            </a:endParaRPr>
          </a:p>
        </p:txBody>
      </p:sp>
      <p:sp>
        <p:nvSpPr>
          <p:cNvPr id="6" name="矩形圖說文字 5"/>
          <p:cNvSpPr/>
          <p:nvPr/>
        </p:nvSpPr>
        <p:spPr>
          <a:xfrm>
            <a:off x="7020272" y="1087744"/>
            <a:ext cx="1944216" cy="720000"/>
          </a:xfrm>
          <a:prstGeom prst="wedgeRectCallout">
            <a:avLst>
              <a:gd name="adj1" fmla="val 17041"/>
              <a:gd name="adj2" fmla="val 95062"/>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200" dirty="0">
                <a:solidFill>
                  <a:schemeClr val="tx1"/>
                </a:solidFill>
                <a:latin typeface="華康儷中黑(P)" pitchFamily="34" charset="-120"/>
                <a:ea typeface="華康儷中黑(P)" pitchFamily="34" charset="-120"/>
              </a:rPr>
              <a:t>臺灣銀行</a:t>
            </a:r>
            <a:endParaRPr lang="en-US" altLang="zh-TW" sz="2200" dirty="0">
              <a:solidFill>
                <a:schemeClr val="tx1"/>
              </a:solidFill>
              <a:latin typeface="華康儷中黑(P)" pitchFamily="34" charset="-120"/>
              <a:ea typeface="華康儷中黑(P)" pitchFamily="34" charset="-120"/>
            </a:endParaRPr>
          </a:p>
          <a:p>
            <a:pPr algn="ctr" eaLnBrk="1" hangingPunct="1">
              <a:defRPr/>
            </a:pPr>
            <a:r>
              <a:rPr lang="zh-TW" altLang="en-US" sz="2200" dirty="0">
                <a:solidFill>
                  <a:schemeClr val="tx1"/>
                </a:solidFill>
                <a:latin typeface="華康儷中黑(P)" pitchFamily="34" charset="-120"/>
                <a:ea typeface="華康儷中黑(P)" pitchFamily="34" charset="-120"/>
              </a:rPr>
              <a:t>臨櫃繳費單</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D0462686-9DE9-45CB-AFC6-888BCC94F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4693"/>
            <a:ext cx="9144000" cy="4384587"/>
          </a:xfrm>
          <a:prstGeom prst="rect">
            <a:avLst/>
          </a:prstGeom>
        </p:spPr>
      </p:pic>
      <p:sp>
        <p:nvSpPr>
          <p:cNvPr id="9" name="矩形圖說文字 8"/>
          <p:cNvSpPr/>
          <p:nvPr/>
        </p:nvSpPr>
        <p:spPr>
          <a:xfrm>
            <a:off x="3707903" y="5373216"/>
            <a:ext cx="3628727" cy="1394463"/>
          </a:xfrm>
          <a:prstGeom prst="wedgeRectCallout">
            <a:avLst>
              <a:gd name="adj1" fmla="val 12083"/>
              <a:gd name="adj2" fmla="val -95929"/>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zh-TW" altLang="en-US" sz="2200" spc="-150" dirty="0">
                <a:solidFill>
                  <a:srgbClr val="0000FF"/>
                </a:solidFill>
                <a:latin typeface="華康儷中黑(P)" pitchFamily="34" charset="-120"/>
                <a:ea typeface="華康儷中黑(P)" pitchFamily="34" charset="-120"/>
              </a:rPr>
              <a:t>一般生、中低收入戶生</a:t>
            </a:r>
            <a:r>
              <a:rPr lang="zh-TW" altLang="en-US" sz="2200" spc="-150" dirty="0">
                <a:solidFill>
                  <a:schemeClr val="tx1"/>
                </a:solidFill>
                <a:latin typeface="華康儷中黑(P)" pitchFamily="34" charset="-120"/>
                <a:ea typeface="華康儷中黑(P)" pitchFamily="34" charset="-120"/>
              </a:rPr>
              <a:t>已完成繳交報名費，或該校系</a:t>
            </a:r>
            <a:r>
              <a:rPr lang="en-US" altLang="zh-TW" sz="2200" spc="-150" dirty="0">
                <a:solidFill>
                  <a:schemeClr val="tx1"/>
                </a:solidFill>
                <a:latin typeface="華康儷中黑(P)" pitchFamily="34" charset="-120"/>
                <a:ea typeface="華康儷中黑(P)" pitchFamily="34" charset="-120"/>
              </a:rPr>
              <a:t>(</a:t>
            </a:r>
            <a:r>
              <a:rPr lang="zh-TW" altLang="en-US" sz="2200" spc="-150" dirty="0">
                <a:solidFill>
                  <a:schemeClr val="tx1"/>
                </a:solidFill>
                <a:latin typeface="華康儷中黑(P)" pitchFamily="34" charset="-120"/>
                <a:ea typeface="華康儷中黑(P)" pitchFamily="34" charset="-120"/>
              </a:rPr>
              <a:t>組</a:t>
            </a:r>
            <a:r>
              <a:rPr lang="en-US" altLang="zh-TW" sz="2200" spc="-150" dirty="0">
                <a:solidFill>
                  <a:schemeClr val="tx1"/>
                </a:solidFill>
                <a:latin typeface="華康儷中黑(P)" pitchFamily="34" charset="-120"/>
                <a:ea typeface="華康儷中黑(P)" pitchFamily="34" charset="-120"/>
              </a:rPr>
              <a:t>)</a:t>
            </a:r>
            <a:r>
              <a:rPr lang="zh-TW" altLang="en-US" sz="2200" spc="-150" dirty="0">
                <a:solidFill>
                  <a:schemeClr val="tx1"/>
                </a:solidFill>
                <a:latin typeface="華康儷中黑(P)" pitchFamily="34" charset="-120"/>
                <a:ea typeface="華康儷中黑(P)" pitchFamily="34" charset="-120"/>
              </a:rPr>
              <a:t>、學程不收報名費，會顯示「已繳費」</a:t>
            </a:r>
          </a:p>
        </p:txBody>
      </p:sp>
      <p:sp>
        <p:nvSpPr>
          <p:cNvPr id="5" name="矩形圖說文字 4"/>
          <p:cNvSpPr/>
          <p:nvPr/>
        </p:nvSpPr>
        <p:spPr>
          <a:xfrm>
            <a:off x="3707904" y="2927945"/>
            <a:ext cx="3628727" cy="789087"/>
          </a:xfrm>
          <a:prstGeom prst="wedgeRectCallout">
            <a:avLst>
              <a:gd name="adj1" fmla="val 9639"/>
              <a:gd name="adj2" fmla="val -114238"/>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200" spc="-150" dirty="0">
                <a:solidFill>
                  <a:srgbClr val="0000FF"/>
                </a:solidFill>
                <a:latin typeface="華康儷中黑(P)" pitchFamily="34" charset="-120"/>
                <a:ea typeface="華康儷中黑(P)" pitchFamily="34" charset="-120"/>
              </a:rPr>
              <a:t>低收入戶生</a:t>
            </a:r>
            <a:r>
              <a:rPr lang="zh-TW" altLang="en-US" sz="2200" spc="-150" dirty="0">
                <a:solidFill>
                  <a:srgbClr val="FF0000"/>
                </a:solidFill>
                <a:latin typeface="華康儷中黑(P)" pitchFamily="34" charset="-120"/>
                <a:ea typeface="華康儷中黑(P)" pitchFamily="34" charset="-120"/>
              </a:rPr>
              <a:t>審核通過</a:t>
            </a:r>
            <a:r>
              <a:rPr lang="zh-TW" altLang="en-US" sz="2200" spc="-150" dirty="0">
                <a:solidFill>
                  <a:schemeClr val="tx1"/>
                </a:solidFill>
                <a:latin typeface="華康儷中黑(P)" pitchFamily="34" charset="-120"/>
                <a:ea typeface="華康儷中黑(P)" pitchFamily="34" charset="-120"/>
              </a:rPr>
              <a:t>會顯示「低收入戶生，免繳報名費」</a:t>
            </a:r>
          </a:p>
        </p:txBody>
      </p:sp>
      <p:sp>
        <p:nvSpPr>
          <p:cNvPr id="5427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E90DF87-FA8C-4F08-ABE8-AE0346B90D7A}" type="slidenum">
              <a:rPr lang="zh-TW" altLang="en-US" sz="1400" smtClean="0"/>
              <a:pPr>
                <a:spcBef>
                  <a:spcPct val="0"/>
                </a:spcBef>
                <a:buFontTx/>
                <a:buNone/>
              </a:pPr>
              <a:t>42</a:t>
            </a:fld>
            <a:endParaRPr lang="en-US" altLang="zh-TW" sz="1400"/>
          </a:p>
        </p:txBody>
      </p:sp>
      <p:sp>
        <p:nvSpPr>
          <p:cNvPr id="3" name="標題 1"/>
          <p:cNvSpPr txBox="1">
            <a:spLocks/>
          </p:cNvSpPr>
          <p:nvPr/>
        </p:nvSpPr>
        <p:spPr>
          <a:xfrm>
            <a:off x="-54992" y="332656"/>
            <a:ext cx="9198991"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dirty="0">
                <a:latin typeface="華康超明體" panose="02020C09000000000000" pitchFamily="49" charset="-120"/>
                <a:ea typeface="華康超明體" panose="02020C09000000000000" pitchFamily="49" charset="-120"/>
                <a:cs typeface="+mn-cs"/>
              </a:rPr>
              <a:t>八、選報校系</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組</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、學程紀錄</a:t>
            </a:r>
            <a:r>
              <a:rPr lang="en-US" altLang="zh-TW" sz="3600" dirty="0">
                <a:latin typeface="華康超明體" panose="02020C09000000000000" pitchFamily="49" charset="-120"/>
                <a:ea typeface="華康超明體" panose="02020C09000000000000" pitchFamily="49" charset="-120"/>
                <a:cs typeface="+mn-cs"/>
              </a:rPr>
              <a:t>/</a:t>
            </a:r>
            <a:r>
              <a:rPr lang="zh-TW" altLang="en-US" sz="3600" dirty="0">
                <a:latin typeface="華康超明體" panose="02020C09000000000000" pitchFamily="49" charset="-120"/>
                <a:ea typeface="華康超明體" panose="02020C09000000000000" pitchFamily="49" charset="-120"/>
                <a:cs typeface="+mn-cs"/>
              </a:rPr>
              <a:t>表單列印</a:t>
            </a:r>
            <a:endParaRPr lang="zh-TW" altLang="en-US" sz="3600" dirty="0">
              <a:solidFill>
                <a:srgbClr val="FF0000"/>
              </a:solidFill>
              <a:latin typeface="華康超明體" panose="02020C09000000000000" pitchFamily="49" charset="-120"/>
              <a:ea typeface="華康超明體" panose="02020C09000000000000" pitchFamily="49" charset="-120"/>
              <a:cs typeface="+mn-cs"/>
            </a:endParaRPr>
          </a:p>
        </p:txBody>
      </p:sp>
      <p:sp>
        <p:nvSpPr>
          <p:cNvPr id="2" name="矩形 1">
            <a:extLst>
              <a:ext uri="{FF2B5EF4-FFF2-40B4-BE49-F238E27FC236}">
                <a16:creationId xmlns:a16="http://schemas.microsoft.com/office/drawing/2014/main" id="{1E8F8143-C72A-4DC0-8854-A65E36ABDDA0}"/>
              </a:ext>
            </a:extLst>
          </p:cNvPr>
          <p:cNvSpPr/>
          <p:nvPr/>
        </p:nvSpPr>
        <p:spPr>
          <a:xfrm>
            <a:off x="45021" y="2454796"/>
            <a:ext cx="707454"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000CCBB2-F9B8-401A-9F1C-37D340E7AFA8}"/>
              </a:ext>
            </a:extLst>
          </p:cNvPr>
          <p:cNvSpPr/>
          <p:nvPr/>
        </p:nvSpPr>
        <p:spPr>
          <a:xfrm>
            <a:off x="45020" y="4888210"/>
            <a:ext cx="716979" cy="936104"/>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7C3CCB73-CAB3-4ACB-AFC9-8AD476A08FA4}"/>
              </a:ext>
            </a:extLst>
          </p:cNvPr>
          <p:cNvSpPr txBox="1"/>
          <p:nvPr/>
        </p:nvSpPr>
        <p:spPr>
          <a:xfrm>
            <a:off x="0" y="980728"/>
            <a:ext cx="4729162" cy="553998"/>
          </a:xfrm>
          <a:prstGeom prst="rect">
            <a:avLst/>
          </a:prstGeom>
          <a:noFill/>
        </p:spPr>
        <p:txBody>
          <a:bodyPr wrap="square">
            <a:spAutoFit/>
          </a:bodyPr>
          <a:lstStyle/>
          <a:p>
            <a:pPr marL="269875" indent="-269875" algn="just" eaLnBrk="1" hangingPunct="1">
              <a:spcBef>
                <a:spcPct val="0"/>
              </a:spcBef>
              <a:spcAft>
                <a:spcPts val="600"/>
              </a:spcAft>
              <a:buFont typeface="Wingdings" panose="05000000000000000000" pitchFamily="2" charset="2"/>
              <a:buChar char="u"/>
              <a:defRPr/>
            </a:pPr>
            <a:r>
              <a:rPr lang="zh-TW" altLang="en-US"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繳費結果查詢</a:t>
            </a:r>
            <a:endParaRPr lang="en-US"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投影片編號版面配置區 1"/>
          <p:cNvSpPr>
            <a:spLocks noGrp="1"/>
          </p:cNvSpPr>
          <p:nvPr>
            <p:ph type="sldNum" sz="quarter" idx="12"/>
          </p:nvPr>
        </p:nvSpPr>
        <p:spPr>
          <a:xfrm>
            <a:off x="6917374" y="6401519"/>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349FB82-D235-47E1-A4C3-7C670B3CF02F}" type="slidenum">
              <a:rPr lang="zh-TW" altLang="en-US" sz="1400" smtClean="0"/>
              <a:pPr>
                <a:spcBef>
                  <a:spcPct val="0"/>
                </a:spcBef>
                <a:buFontTx/>
                <a:buNone/>
              </a:pPr>
              <a:t>43</a:t>
            </a:fld>
            <a:endParaRPr lang="en-US" altLang="zh-TW" sz="1400" dirty="0"/>
          </a:p>
        </p:txBody>
      </p:sp>
      <p:sp>
        <p:nvSpPr>
          <p:cNvPr id="3" name="標題 1"/>
          <p:cNvSpPr txBox="1">
            <a:spLocks/>
          </p:cNvSpPr>
          <p:nvPr/>
        </p:nvSpPr>
        <p:spPr>
          <a:xfrm>
            <a:off x="0" y="275307"/>
            <a:ext cx="903605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spc="-150" dirty="0">
                <a:latin typeface="華康超明體" panose="02020C09000000000000" pitchFamily="49" charset="-120"/>
                <a:ea typeface="華康超明體" panose="02020C09000000000000" pitchFamily="49" charset="-120"/>
                <a:cs typeface="+mn-cs"/>
              </a:rPr>
              <a:t>九、選報校系</a:t>
            </a:r>
            <a:r>
              <a:rPr lang="en-US" altLang="zh-TW" sz="3600" spc="-150" dirty="0">
                <a:latin typeface="華康超明體" panose="02020C09000000000000" pitchFamily="49" charset="-120"/>
                <a:ea typeface="華康超明體" panose="02020C09000000000000" pitchFamily="49" charset="-120"/>
                <a:cs typeface="+mn-cs"/>
              </a:rPr>
              <a:t>(</a:t>
            </a:r>
            <a:r>
              <a:rPr lang="zh-TW" altLang="en-US" sz="3600" spc="-150" dirty="0">
                <a:latin typeface="華康超明體" panose="02020C09000000000000" pitchFamily="49" charset="-120"/>
                <a:ea typeface="華康超明體" panose="02020C09000000000000" pitchFamily="49" charset="-120"/>
                <a:cs typeface="+mn-cs"/>
              </a:rPr>
              <a:t>組</a:t>
            </a:r>
            <a:r>
              <a:rPr lang="en-US" altLang="zh-TW" sz="3600" spc="-150" dirty="0">
                <a:latin typeface="華康超明體" panose="02020C09000000000000" pitchFamily="49" charset="-120"/>
                <a:ea typeface="華康超明體" panose="02020C09000000000000" pitchFamily="49" charset="-120"/>
                <a:cs typeface="+mn-cs"/>
              </a:rPr>
              <a:t>)</a:t>
            </a:r>
            <a:r>
              <a:rPr lang="zh-TW" altLang="en-US" sz="3600" spc="-150" dirty="0">
                <a:latin typeface="華康超明體" panose="02020C09000000000000" pitchFamily="49" charset="-120"/>
                <a:ea typeface="華康超明體" panose="02020C09000000000000" pitchFamily="49" charset="-120"/>
                <a:cs typeface="+mn-cs"/>
              </a:rPr>
              <a:t>、學程紀錄</a:t>
            </a:r>
            <a:r>
              <a:rPr lang="en-US" altLang="zh-TW" sz="3600" spc="-150" dirty="0">
                <a:latin typeface="華康超明體" panose="02020C09000000000000" pitchFamily="49" charset="-120"/>
                <a:ea typeface="華康超明體" panose="02020C09000000000000" pitchFamily="49" charset="-120"/>
                <a:cs typeface="+mn-cs"/>
              </a:rPr>
              <a:t>/</a:t>
            </a:r>
            <a:r>
              <a:rPr lang="zh-TW" altLang="en-US" sz="3600" spc="-150" dirty="0">
                <a:latin typeface="華康超明體" panose="02020C09000000000000" pitchFamily="49" charset="-120"/>
                <a:ea typeface="華康超明體" panose="02020C09000000000000" pitchFamily="49" charset="-120"/>
                <a:cs typeface="+mn-cs"/>
              </a:rPr>
              <a:t>表單列印</a:t>
            </a:r>
            <a:endParaRPr lang="zh-TW" altLang="en-US" sz="1800" b="1" dirty="0">
              <a:ea typeface="標楷體" panose="03000509000000000000" pitchFamily="65" charset="-120"/>
              <a:cs typeface="+mn-cs"/>
            </a:endParaRPr>
          </a:p>
        </p:txBody>
      </p:sp>
      <p:sp>
        <p:nvSpPr>
          <p:cNvPr id="50181" name="矩形 4"/>
          <p:cNvSpPr>
            <a:spLocks noChangeArrowheads="1"/>
          </p:cNvSpPr>
          <p:nvPr/>
        </p:nvSpPr>
        <p:spPr bwMode="auto">
          <a:xfrm>
            <a:off x="-6357" y="1000781"/>
            <a:ext cx="4497387"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269875" indent="-269875" algn="just" eaLnBrk="1" hangingPunct="1">
              <a:spcBef>
                <a:spcPct val="0"/>
              </a:spcBef>
              <a:spcAft>
                <a:spcPts val="600"/>
              </a:spcAft>
              <a:buFont typeface="Wingdings" panose="05000000000000000000" pitchFamily="2" charset="2"/>
              <a:buChar char="u"/>
              <a:defRPr/>
            </a:pPr>
            <a:r>
              <a:rPr lang="zh-TW" altLang="en-US"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報名專用信封封面列印</a:t>
            </a:r>
            <a:endParaRPr lang="en-US"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endParaRPr>
          </a:p>
          <a:p>
            <a:pPr eaLnBrk="1" hangingPunct="1">
              <a:spcBef>
                <a:spcPct val="0"/>
              </a:spcBef>
              <a:buFont typeface="Wingdings" panose="05000000000000000000" pitchFamily="2" charset="2"/>
              <a:buChar char="Ø"/>
              <a:defRPr/>
            </a:pPr>
            <a:r>
              <a:rPr lang="zh-TW" altLang="en-US" sz="2400" b="1" dirty="0">
                <a:latin typeface="華康儷中黑" panose="020B0509000000000000" pitchFamily="49" charset="-120"/>
                <a:ea typeface="華康儷中黑" panose="020B0509000000000000" pitchFamily="49" charset="-120"/>
              </a:rPr>
              <a:t>郵寄：</a:t>
            </a:r>
            <a:endParaRPr lang="en-US" altLang="zh-TW" sz="2400" b="1" dirty="0">
              <a:latin typeface="華康儷中黑" panose="020B0509000000000000" pitchFamily="49" charset="-120"/>
              <a:ea typeface="華康儷中黑" panose="020B0509000000000000" pitchFamily="49" charset="-120"/>
            </a:endParaRPr>
          </a:p>
          <a:p>
            <a:pPr marL="342900" indent="-342900" algn="just" eaLnBrk="1" hangingPunct="1">
              <a:buFont typeface="+mj-lt"/>
              <a:buAutoNum type="arabicPeriod"/>
              <a:defRPr/>
            </a:pPr>
            <a:r>
              <a:rPr lang="zh-TW" altLang="en-US" sz="2000" b="1" dirty="0">
                <a:solidFill>
                  <a:srgbClr val="C00000"/>
                </a:solidFill>
                <a:latin typeface="華康儷中黑" panose="020B0509000000000000" pitchFamily="49" charset="-120"/>
                <a:ea typeface="華康儷中黑" panose="020B0509000000000000" pitchFamily="49" charset="-120"/>
              </a:rPr>
              <a:t>信封封面黏貼單：</a:t>
            </a:r>
            <a:r>
              <a:rPr lang="zh-TW" altLang="en-US" sz="2000" dirty="0">
                <a:solidFill>
                  <a:schemeClr val="tx1"/>
                </a:solidFill>
                <a:latin typeface="華康儷中黑" panose="020B0509000000000000" pitchFamily="49" charset="-120"/>
                <a:ea typeface="華康儷中黑" panose="020B0509000000000000" pitchFamily="49" charset="-120"/>
              </a:rPr>
              <a:t>請將此頁黏貼於</a:t>
            </a:r>
            <a:r>
              <a:rPr lang="en-US" altLang="zh-TW" sz="2000" dirty="0">
                <a:solidFill>
                  <a:schemeClr val="tx1"/>
                </a:solidFill>
                <a:latin typeface="華康儷中黑" panose="020B0509000000000000" pitchFamily="49" charset="-120"/>
                <a:ea typeface="華康儷中黑" panose="020B0509000000000000" pitchFamily="49" charset="-120"/>
              </a:rPr>
              <a:t>B4</a:t>
            </a:r>
            <a:r>
              <a:rPr lang="zh-TW" altLang="en-US" sz="2000" dirty="0">
                <a:solidFill>
                  <a:schemeClr val="tx1"/>
                </a:solidFill>
                <a:latin typeface="華康儷中黑" panose="020B0509000000000000" pitchFamily="49" charset="-120"/>
                <a:ea typeface="華康儷中黑" panose="020B0509000000000000" pitchFamily="49" charset="-120"/>
              </a:rPr>
              <a:t>大小信封袋</a:t>
            </a:r>
            <a:endParaRPr lang="en-US" altLang="zh-TW" sz="2000" dirty="0">
              <a:solidFill>
                <a:schemeClr val="tx1"/>
              </a:solidFill>
              <a:latin typeface="華康儷中黑(P)" pitchFamily="34" charset="-120"/>
              <a:ea typeface="華康儷中黑(P)" pitchFamily="34" charset="-120"/>
            </a:endParaRPr>
          </a:p>
          <a:p>
            <a:pPr marL="342900" indent="-342900" algn="just" eaLnBrk="1" hangingPunct="1">
              <a:buFont typeface="+mj-lt"/>
              <a:buAutoNum type="arabicPeriod"/>
              <a:defRPr/>
            </a:pPr>
            <a:r>
              <a:rPr lang="zh-TW" altLang="en-US" sz="2000" b="1" dirty="0">
                <a:solidFill>
                  <a:srgbClr val="C00000"/>
                </a:solidFill>
                <a:latin typeface="華康儷中黑" panose="020B0509000000000000" pitchFamily="49" charset="-120"/>
                <a:ea typeface="華康儷中黑" panose="020B0509000000000000" pitchFamily="49" charset="-120"/>
              </a:rPr>
              <a:t>考生報名表：</a:t>
            </a:r>
            <a:r>
              <a:rPr lang="zh-TW" altLang="en-US" sz="2000" dirty="0">
                <a:solidFill>
                  <a:schemeClr val="tx1"/>
                </a:solidFill>
                <a:latin typeface="華康儷中黑(P)" pitchFamily="34" charset="-120"/>
                <a:ea typeface="華康儷中黑(P)" pitchFamily="34" charset="-120"/>
              </a:rPr>
              <a:t>檢視報名表資料是否正確，黏貼二吋照片、身分證影本，並簽名。</a:t>
            </a:r>
          </a:p>
          <a:p>
            <a:pPr marL="342900" indent="-342900" algn="just" eaLnBrk="1" hangingPunct="1">
              <a:buFont typeface="+mj-lt"/>
              <a:buAutoNum type="arabicPeriod"/>
              <a:defRPr/>
            </a:pPr>
            <a:r>
              <a:rPr lang="zh-TW" altLang="en-US" sz="2000" b="1" dirty="0">
                <a:solidFill>
                  <a:srgbClr val="C00000"/>
                </a:solidFill>
                <a:latin typeface="華康儷中黑" panose="020B0509000000000000" pitchFamily="49" charset="-120"/>
                <a:ea typeface="華康儷中黑" panose="020B0509000000000000" pitchFamily="49" charset="-120"/>
              </a:rPr>
              <a:t>報考校系應繳交資料</a:t>
            </a:r>
            <a:endParaRPr lang="en-US" altLang="zh-TW" sz="2000" b="1" dirty="0">
              <a:solidFill>
                <a:srgbClr val="C00000"/>
              </a:solidFill>
              <a:latin typeface="華康儷中黑" panose="020B0509000000000000" pitchFamily="49" charset="-120"/>
              <a:ea typeface="華康儷中黑" panose="020B0509000000000000" pitchFamily="49" charset="-120"/>
            </a:endParaRPr>
          </a:p>
          <a:p>
            <a:pPr eaLnBrk="1" hangingPunct="1">
              <a:spcBef>
                <a:spcPct val="0"/>
              </a:spcBef>
              <a:buFont typeface="Wingdings" panose="05000000000000000000" pitchFamily="2" charset="2"/>
              <a:buChar char="u"/>
              <a:defRPr/>
            </a:pPr>
            <a:endParaRPr lang="en-US" altLang="zh-TW" sz="2200" dirty="0">
              <a:latin typeface="華康儷中黑" panose="020B0509000000000000" pitchFamily="49" charset="-120"/>
              <a:ea typeface="華康儷中黑" panose="020B0509000000000000" pitchFamily="49" charset="-120"/>
            </a:endParaRPr>
          </a:p>
          <a:p>
            <a:pPr marL="0" indent="0" eaLnBrk="1" hangingPunct="1">
              <a:spcBef>
                <a:spcPct val="0"/>
              </a:spcBef>
              <a:buFontTx/>
              <a:buNone/>
              <a:defRPr/>
            </a:pPr>
            <a:r>
              <a:rPr lang="en-US" altLang="zh-TW" sz="2000" dirty="0">
                <a:latin typeface="華康儷中黑" panose="020B0509000000000000" pitchFamily="49" charset="-120"/>
                <a:ea typeface="華康儷中黑" panose="020B0509000000000000" pitchFamily="49" charset="-120"/>
              </a:rPr>
              <a:t>  </a:t>
            </a:r>
            <a:endParaRPr lang="zh-TW" altLang="en-US" sz="2000" dirty="0">
              <a:latin typeface="華康儷中黑" panose="020B0509000000000000" pitchFamily="49" charset="-120"/>
              <a:ea typeface="華康儷中黑" panose="020B0509000000000000" pitchFamily="49" charset="-120"/>
            </a:endParaRPr>
          </a:p>
        </p:txBody>
      </p:sp>
      <p:sp>
        <p:nvSpPr>
          <p:cNvPr id="55302" name="矩形 6"/>
          <p:cNvSpPr>
            <a:spLocks noChangeArrowheads="1"/>
          </p:cNvSpPr>
          <p:nvPr/>
        </p:nvSpPr>
        <p:spPr bwMode="auto">
          <a:xfrm>
            <a:off x="4639792" y="1413707"/>
            <a:ext cx="45605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eaLnBrk="1" hangingPunct="1">
              <a:spcBef>
                <a:spcPct val="0"/>
              </a:spcBef>
              <a:buFont typeface="Wingdings" panose="05000000000000000000" pitchFamily="2" charset="2"/>
              <a:buChar char="Ø"/>
              <a:defRPr/>
            </a:pPr>
            <a:r>
              <a:rPr lang="zh-TW" altLang="en-US" sz="2400" b="1" dirty="0">
                <a:latin typeface="華康儷中黑" panose="020B0509000000000000" pitchFamily="49" charset="-120"/>
                <a:ea typeface="華康儷中黑" panose="020B0509000000000000" pitchFamily="49" charset="-120"/>
              </a:rPr>
              <a:t>網路上傳：</a:t>
            </a:r>
            <a:endParaRPr lang="en-US" altLang="zh-TW" sz="2400" b="1" dirty="0">
              <a:latin typeface="華康儷中黑" panose="020B0509000000000000" pitchFamily="49" charset="-120"/>
              <a:ea typeface="華康儷中黑" panose="020B0509000000000000" pitchFamily="49" charset="-120"/>
            </a:endParaRPr>
          </a:p>
          <a:p>
            <a:pPr marL="0" indent="0" eaLnBrk="1" hangingPunct="1">
              <a:spcBef>
                <a:spcPct val="0"/>
              </a:spcBef>
              <a:buNone/>
            </a:pPr>
            <a:r>
              <a:rPr lang="zh-TW" altLang="en-US" sz="2000" dirty="0">
                <a:solidFill>
                  <a:srgbClr val="C00000"/>
                </a:solidFill>
                <a:latin typeface="華康儷中黑" panose="020B0509000000000000" pitchFamily="49" charset="-120"/>
                <a:ea typeface="華康儷中黑" panose="020B0509000000000000" pitchFamily="49" charset="-120"/>
              </a:rPr>
              <a:t>報名資料採</a:t>
            </a:r>
            <a:r>
              <a:rPr lang="zh-TW" altLang="en-US" sz="2000" b="1" u="sng" dirty="0">
                <a:solidFill>
                  <a:srgbClr val="C00000"/>
                </a:solidFill>
                <a:latin typeface="華康儷中黑" panose="020B0509000000000000" pitchFamily="49" charset="-120"/>
                <a:ea typeface="華康儷中黑" panose="020B0509000000000000" pitchFamily="49" charset="-120"/>
              </a:rPr>
              <a:t>網路上傳</a:t>
            </a:r>
            <a:r>
              <a:rPr lang="zh-TW" altLang="en-US" sz="2000" dirty="0">
                <a:solidFill>
                  <a:srgbClr val="C00000"/>
                </a:solidFill>
                <a:latin typeface="華康儷中黑" panose="020B0509000000000000" pitchFamily="49" charset="-120"/>
                <a:ea typeface="華康儷中黑" panose="020B0509000000000000" pitchFamily="49" charset="-120"/>
              </a:rPr>
              <a:t>之校系，報名資料</a:t>
            </a:r>
            <a:r>
              <a:rPr lang="zh-TW" altLang="en-US" sz="2000" spc="-150" dirty="0">
                <a:solidFill>
                  <a:srgbClr val="C00000"/>
                </a:solidFill>
                <a:latin typeface="華康儷中黑" panose="020B0509000000000000" pitchFamily="49" charset="-120"/>
                <a:ea typeface="華康儷中黑" panose="020B0509000000000000" pitchFamily="49" charset="-120"/>
              </a:rPr>
              <a:t>上傳規定，請參閱該校招生簡章。</a:t>
            </a:r>
            <a:r>
              <a:rPr lang="en-US" altLang="zh-TW" sz="1600" spc="-150" dirty="0">
                <a:latin typeface="華康儷中黑" panose="020B0509000000000000" pitchFamily="49" charset="-120"/>
                <a:ea typeface="華康儷中黑" panose="020B0509000000000000" pitchFamily="49" charset="-120"/>
              </a:rPr>
              <a:t>(</a:t>
            </a:r>
            <a:r>
              <a:rPr lang="zh-TW" altLang="en-US" sz="1600" spc="-150" dirty="0">
                <a:latin typeface="華康儷中黑" panose="020B0509000000000000" pitchFamily="49" charset="-120"/>
                <a:ea typeface="華康儷中黑" panose="020B0509000000000000" pitchFamily="49" charset="-120"/>
              </a:rPr>
              <a:t>免郵寄</a:t>
            </a:r>
            <a:r>
              <a:rPr lang="en-US" altLang="zh-TW" sz="1600" spc="-150" dirty="0">
                <a:latin typeface="華康儷中黑" panose="020B0509000000000000" pitchFamily="49" charset="-120"/>
                <a:ea typeface="華康儷中黑" panose="020B0509000000000000" pitchFamily="49" charset="-120"/>
              </a:rPr>
              <a:t>)</a:t>
            </a:r>
          </a:p>
        </p:txBody>
      </p:sp>
      <p:sp>
        <p:nvSpPr>
          <p:cNvPr id="20" name="矩形 19"/>
          <p:cNvSpPr/>
          <p:nvPr/>
        </p:nvSpPr>
        <p:spPr>
          <a:xfrm>
            <a:off x="4870045" y="5705826"/>
            <a:ext cx="4136963" cy="710564"/>
          </a:xfrm>
          <a:prstGeom prst="rect">
            <a:avLst/>
          </a:prstGeom>
          <a:solidFill>
            <a:srgbClr val="FFFF00"/>
          </a:solid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000" b="1" dirty="0">
                <a:solidFill>
                  <a:srgbClr val="FF0000"/>
                </a:solidFill>
                <a:latin typeface="華康粗黑體" panose="020B0709000000000000" pitchFamily="49" charset="-120"/>
                <a:ea typeface="華康粗黑體" panose="020B0709000000000000" pitchFamily="49" charset="-120"/>
              </a:rPr>
              <a:t>報名資料採網路上傳之校系，仍會產生信封封面黏貼單。</a:t>
            </a:r>
          </a:p>
        </p:txBody>
      </p:sp>
      <p:pic>
        <p:nvPicPr>
          <p:cNvPr id="4" name="圖片 3">
            <a:extLst>
              <a:ext uri="{FF2B5EF4-FFF2-40B4-BE49-F238E27FC236}">
                <a16:creationId xmlns:a16="http://schemas.microsoft.com/office/drawing/2014/main" id="{DF5DD8E9-6F3D-4ED9-83FF-0F0F5E7F81D7}"/>
              </a:ext>
            </a:extLst>
          </p:cNvPr>
          <p:cNvPicPr>
            <a:picLocks noChangeAspect="1"/>
          </p:cNvPicPr>
          <p:nvPr/>
        </p:nvPicPr>
        <p:blipFill>
          <a:blip r:embed="rId2">
            <a:extLst>
              <a:ext uri="{28A0092B-C50C-407E-A947-70E740481C1C}">
                <a14:useLocalDpi xmlns:a14="http://schemas.microsoft.com/office/drawing/2010/main" val="0"/>
              </a:ext>
            </a:extLst>
          </a:blip>
          <a:srcRect l="57" r="57"/>
          <a:stretch/>
        </p:blipFill>
        <p:spPr>
          <a:xfrm>
            <a:off x="-20130" y="3934938"/>
            <a:ext cx="4592130" cy="2895731"/>
          </a:xfrm>
          <a:prstGeom prst="rect">
            <a:avLst/>
          </a:prstGeom>
        </p:spPr>
      </p:pic>
      <p:pic>
        <p:nvPicPr>
          <p:cNvPr id="7" name="圖片 6">
            <a:extLst>
              <a:ext uri="{FF2B5EF4-FFF2-40B4-BE49-F238E27FC236}">
                <a16:creationId xmlns:a16="http://schemas.microsoft.com/office/drawing/2014/main" id="{DE1CF094-C014-4F80-ACD9-B463B79B09DD}"/>
              </a:ext>
            </a:extLst>
          </p:cNvPr>
          <p:cNvPicPr>
            <a:picLocks noChangeAspect="1"/>
          </p:cNvPicPr>
          <p:nvPr/>
        </p:nvPicPr>
        <p:blipFill>
          <a:blip r:embed="rId3">
            <a:extLst>
              <a:ext uri="{28A0092B-C50C-407E-A947-70E740481C1C}">
                <a14:useLocalDpi xmlns:a14="http://schemas.microsoft.com/office/drawing/2010/main" val="0"/>
              </a:ext>
            </a:extLst>
          </a:blip>
          <a:srcRect l="78" r="78"/>
          <a:stretch/>
        </p:blipFill>
        <p:spPr>
          <a:xfrm>
            <a:off x="4743751" y="2500494"/>
            <a:ext cx="4347246" cy="3131836"/>
          </a:xfrm>
          <a:prstGeom prst="rect">
            <a:avLst/>
          </a:prstGeom>
        </p:spPr>
      </p:pic>
      <p:sp>
        <p:nvSpPr>
          <p:cNvPr id="2" name="矩形 1">
            <a:extLst>
              <a:ext uri="{FF2B5EF4-FFF2-40B4-BE49-F238E27FC236}">
                <a16:creationId xmlns:a16="http://schemas.microsoft.com/office/drawing/2014/main" id="{3B6EA800-D59A-2336-E730-1AA3338567D7}"/>
              </a:ext>
            </a:extLst>
          </p:cNvPr>
          <p:cNvSpPr/>
          <p:nvPr/>
        </p:nvSpPr>
        <p:spPr>
          <a:xfrm>
            <a:off x="755576" y="4293096"/>
            <a:ext cx="288032" cy="72008"/>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A7B8E91D-8CCC-1BB0-FA0C-664B947F29F4}"/>
              </a:ext>
            </a:extLst>
          </p:cNvPr>
          <p:cNvSpPr/>
          <p:nvPr/>
        </p:nvSpPr>
        <p:spPr>
          <a:xfrm>
            <a:off x="5508104" y="2913844"/>
            <a:ext cx="288032" cy="72008"/>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076A547-4D68-4B76-AAB2-0590CBFB0D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15431" y="1196752"/>
            <a:ext cx="4005694" cy="5646122"/>
          </a:xfrm>
          <a:prstGeom prst="rect">
            <a:avLst/>
          </a:prstGeom>
        </p:spPr>
      </p:pic>
      <p:sp>
        <p:nvSpPr>
          <p:cNvPr id="5632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9944522-DD22-4B64-9A3C-44CA7FD68EB0}" type="slidenum">
              <a:rPr lang="zh-TW" altLang="en-US" sz="1400" smtClean="0"/>
              <a:pPr>
                <a:spcBef>
                  <a:spcPct val="0"/>
                </a:spcBef>
                <a:buFontTx/>
                <a:buNone/>
              </a:pPr>
              <a:t>44</a:t>
            </a:fld>
            <a:endParaRPr lang="en-US" altLang="zh-TW" sz="1400"/>
          </a:p>
        </p:txBody>
      </p:sp>
      <p:sp>
        <p:nvSpPr>
          <p:cNvPr id="56324" name="矩形 6"/>
          <p:cNvSpPr>
            <a:spLocks noChangeArrowheads="1"/>
          </p:cNvSpPr>
          <p:nvPr/>
        </p:nvSpPr>
        <p:spPr bwMode="auto">
          <a:xfrm>
            <a:off x="0" y="1033205"/>
            <a:ext cx="39401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 typeface="Wingdings" panose="05000000000000000000" pitchFamily="2" charset="2"/>
              <a:buChar char="u"/>
            </a:pPr>
            <a:r>
              <a:rPr lang="zh-TW" altLang="en-US"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考生報名表列印</a:t>
            </a:r>
          </a:p>
        </p:txBody>
      </p:sp>
      <p:sp>
        <p:nvSpPr>
          <p:cNvPr id="9" name="標題 1"/>
          <p:cNvSpPr txBox="1">
            <a:spLocks/>
          </p:cNvSpPr>
          <p:nvPr/>
        </p:nvSpPr>
        <p:spPr>
          <a:xfrm>
            <a:off x="0" y="260350"/>
            <a:ext cx="903605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3600" spc="-150" dirty="0">
                <a:latin typeface="華康超明體" panose="02020C09000000000000" pitchFamily="49" charset="-120"/>
                <a:ea typeface="華康超明體" panose="02020C09000000000000" pitchFamily="49" charset="-120"/>
                <a:cs typeface="+mn-cs"/>
              </a:rPr>
              <a:t>九、選報校系</a:t>
            </a:r>
            <a:r>
              <a:rPr lang="en-US" altLang="zh-TW" sz="3600" spc="-150" dirty="0">
                <a:latin typeface="華康超明體" panose="02020C09000000000000" pitchFamily="49" charset="-120"/>
                <a:ea typeface="華康超明體" panose="02020C09000000000000" pitchFamily="49" charset="-120"/>
                <a:cs typeface="+mn-cs"/>
              </a:rPr>
              <a:t>(</a:t>
            </a:r>
            <a:r>
              <a:rPr lang="zh-TW" altLang="en-US" sz="3600" spc="-150" dirty="0">
                <a:latin typeface="華康超明體" panose="02020C09000000000000" pitchFamily="49" charset="-120"/>
                <a:ea typeface="華康超明體" panose="02020C09000000000000" pitchFamily="49" charset="-120"/>
                <a:cs typeface="+mn-cs"/>
              </a:rPr>
              <a:t>組</a:t>
            </a:r>
            <a:r>
              <a:rPr lang="en-US" altLang="zh-TW" sz="3600" spc="-150" dirty="0">
                <a:latin typeface="華康超明體" panose="02020C09000000000000" pitchFamily="49" charset="-120"/>
                <a:ea typeface="華康超明體" panose="02020C09000000000000" pitchFamily="49" charset="-120"/>
                <a:cs typeface="+mn-cs"/>
              </a:rPr>
              <a:t>)</a:t>
            </a:r>
            <a:r>
              <a:rPr lang="zh-TW" altLang="en-US" sz="3600" spc="-150" dirty="0">
                <a:latin typeface="華康超明體" panose="02020C09000000000000" pitchFamily="49" charset="-120"/>
                <a:ea typeface="華康超明體" panose="02020C09000000000000" pitchFamily="49" charset="-120"/>
                <a:cs typeface="+mn-cs"/>
              </a:rPr>
              <a:t>、學程紀錄</a:t>
            </a:r>
            <a:r>
              <a:rPr lang="en-US" altLang="zh-TW" sz="3600" spc="-150" dirty="0">
                <a:latin typeface="華康超明體" panose="02020C09000000000000" pitchFamily="49" charset="-120"/>
                <a:ea typeface="華康超明體" panose="02020C09000000000000" pitchFamily="49" charset="-120"/>
                <a:cs typeface="+mn-cs"/>
              </a:rPr>
              <a:t>/</a:t>
            </a:r>
            <a:r>
              <a:rPr lang="zh-TW" altLang="en-US" sz="3600" spc="-150" dirty="0">
                <a:latin typeface="華康超明體" panose="02020C09000000000000" pitchFamily="49" charset="-120"/>
                <a:ea typeface="華康超明體" panose="02020C09000000000000" pitchFamily="49" charset="-120"/>
                <a:cs typeface="+mn-cs"/>
              </a:rPr>
              <a:t>表單列印</a:t>
            </a:r>
            <a:endParaRPr lang="zh-TW" altLang="en-US" sz="1800" b="1" spc="-150" dirty="0">
              <a:ea typeface="標楷體" panose="03000509000000000000" pitchFamily="65" charset="-120"/>
              <a:cs typeface="+mn-cs"/>
            </a:endParaRPr>
          </a:p>
        </p:txBody>
      </p:sp>
      <p:sp>
        <p:nvSpPr>
          <p:cNvPr id="13" name="矩形圖說文字 12">
            <a:extLst>
              <a:ext uri="{FF2B5EF4-FFF2-40B4-BE49-F238E27FC236}">
                <a16:creationId xmlns:a16="http://schemas.microsoft.com/office/drawing/2014/main" id="{CC1E1F2E-1E2E-495F-B0C6-C9F7F556A81A}"/>
              </a:ext>
            </a:extLst>
          </p:cNvPr>
          <p:cNvSpPr/>
          <p:nvPr/>
        </p:nvSpPr>
        <p:spPr>
          <a:xfrm>
            <a:off x="107504" y="2707979"/>
            <a:ext cx="2673538" cy="2233189"/>
          </a:xfrm>
          <a:prstGeom prst="wedgeRectCallout">
            <a:avLst>
              <a:gd name="adj1" fmla="val 72589"/>
              <a:gd name="adj2" fmla="val -20281"/>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just" eaLnBrk="1" hangingPunct="1">
              <a:lnSpc>
                <a:spcPts val="2800"/>
              </a:lnSpc>
              <a:spcAft>
                <a:spcPts val="600"/>
              </a:spcAft>
              <a:defRPr/>
            </a:pPr>
            <a:r>
              <a:rPr lang="zh-TW" altLang="en-US" sz="3000" b="1" dirty="0">
                <a:ln w="6600">
                  <a:solidFill>
                    <a:schemeClr val="accent2"/>
                  </a:solidFill>
                  <a:prstDash val="solid"/>
                </a:ln>
                <a:solidFill>
                  <a:srgbClr val="FFFFFF"/>
                </a:solidFill>
                <a:effectLst>
                  <a:outerShdw dist="38100" dir="2700000" algn="tl" rotWithShape="0">
                    <a:schemeClr val="accent2"/>
                  </a:outerShdw>
                </a:effectLst>
                <a:latin typeface="華康儷金黑" panose="020B0809000000000000" pitchFamily="49" charset="-120"/>
                <a:ea typeface="華康儷金黑" panose="020B0809000000000000" pitchFamily="49" charset="-120"/>
              </a:rPr>
              <a:t>報考年資</a:t>
            </a:r>
            <a:r>
              <a:rPr lang="zh-TW" altLang="en-US" sz="2200" dirty="0">
                <a:solidFill>
                  <a:schemeClr val="tx1"/>
                </a:solidFill>
                <a:latin typeface="華康儷中黑(P)" pitchFamily="34" charset="-120"/>
                <a:ea typeface="華康儷中黑(P)" pitchFamily="34" charset="-120"/>
              </a:rPr>
              <a:t>，僅供</a:t>
            </a:r>
            <a:r>
              <a:rPr lang="zh-TW" altLang="en-US" sz="2200" u="sng" dirty="0">
                <a:solidFill>
                  <a:schemeClr val="tx1"/>
                </a:solidFill>
                <a:effectLst>
                  <a:outerShdw blurRad="38100" dist="38100" dir="2700000" algn="tl">
                    <a:srgbClr val="000000">
                      <a:alpha val="43137"/>
                    </a:srgbClr>
                  </a:outerShdw>
                </a:effectLst>
                <a:latin typeface="華康儷中黑(P)" pitchFamily="34" charset="-120"/>
                <a:ea typeface="華康儷中黑(P)" pitchFamily="34" charset="-120"/>
              </a:rPr>
              <a:t>同等學力考生</a:t>
            </a:r>
            <a:r>
              <a:rPr lang="zh-TW" altLang="en-US" sz="2200" dirty="0">
                <a:solidFill>
                  <a:schemeClr val="tx1"/>
                </a:solidFill>
                <a:latin typeface="華康儷中黑(P)" pitchFamily="34" charset="-120"/>
                <a:ea typeface="華康儷中黑(P)" pitchFamily="34" charset="-120"/>
              </a:rPr>
              <a:t>計算報考年資使用。</a:t>
            </a:r>
            <a:endParaRPr lang="en-US" altLang="zh-TW" sz="2200" dirty="0">
              <a:solidFill>
                <a:schemeClr val="tx1"/>
              </a:solidFill>
              <a:latin typeface="華康儷中黑(P)" pitchFamily="34" charset="-120"/>
              <a:ea typeface="華康儷中黑(P)" pitchFamily="34" charset="-120"/>
            </a:endParaRPr>
          </a:p>
          <a:p>
            <a:pPr algn="just" eaLnBrk="1" hangingPunct="1">
              <a:lnSpc>
                <a:spcPts val="2800"/>
              </a:lnSpc>
              <a:spcAft>
                <a:spcPts val="600"/>
              </a:spcAft>
              <a:defRPr/>
            </a:pPr>
            <a:r>
              <a:rPr lang="zh-TW" altLang="en-US" sz="2200" b="1" u="wavyHeavy" dirty="0">
                <a:solidFill>
                  <a:schemeClr val="tx1"/>
                </a:solidFill>
                <a:latin typeface="華康儷中黑(P)" pitchFamily="34" charset="-120"/>
                <a:ea typeface="華康儷中黑(P)" pitchFamily="34" charset="-120"/>
              </a:rPr>
              <a:t>應屆畢業、一般學歷考生無須理會。</a:t>
            </a:r>
          </a:p>
        </p:txBody>
      </p:sp>
      <p:sp>
        <p:nvSpPr>
          <p:cNvPr id="16" name="矩形圖說文字 4">
            <a:extLst>
              <a:ext uri="{FF2B5EF4-FFF2-40B4-BE49-F238E27FC236}">
                <a16:creationId xmlns:a16="http://schemas.microsoft.com/office/drawing/2014/main" id="{C877D2E4-F157-49B8-A7FC-DE6E9C7D04A1}"/>
              </a:ext>
            </a:extLst>
          </p:cNvPr>
          <p:cNvSpPr/>
          <p:nvPr/>
        </p:nvSpPr>
        <p:spPr>
          <a:xfrm>
            <a:off x="7188130" y="1468973"/>
            <a:ext cx="1847412" cy="2417861"/>
          </a:xfrm>
          <a:prstGeom prst="wedgeRectCallout">
            <a:avLst>
              <a:gd name="adj1" fmla="val -74620"/>
              <a:gd name="adj2" fmla="val -19878"/>
            </a:avLst>
          </a:prstGeom>
          <a:solidFill>
            <a:srgbClr val="FFCDC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marL="269875" indent="-269875" eaLnBrk="1" hangingPunct="1">
              <a:spcAft>
                <a:spcPts val="600"/>
              </a:spcAft>
              <a:buFont typeface="+mj-lt"/>
              <a:buAutoNum type="arabicPeriod"/>
              <a:defRPr/>
            </a:pPr>
            <a:r>
              <a:rPr lang="zh-TW" altLang="en-US" sz="2200" dirty="0">
                <a:solidFill>
                  <a:schemeClr val="tx1"/>
                </a:solidFill>
                <a:latin typeface="華康儷中黑(P)" pitchFamily="34" charset="-120"/>
                <a:ea typeface="華康儷中黑(P)" pitchFamily="34" charset="-120"/>
              </a:rPr>
              <a:t>請依規定黏貼二吋照片</a:t>
            </a:r>
            <a:endParaRPr lang="en-US" altLang="zh-TW" sz="2200" dirty="0">
              <a:solidFill>
                <a:schemeClr val="tx1"/>
              </a:solidFill>
              <a:latin typeface="華康儷中黑(P)" pitchFamily="34" charset="-120"/>
              <a:ea typeface="華康儷中黑(P)" pitchFamily="34" charset="-120"/>
            </a:endParaRPr>
          </a:p>
          <a:p>
            <a:pPr marL="269875" indent="-269875" eaLnBrk="1" hangingPunct="1">
              <a:spcAft>
                <a:spcPts val="600"/>
              </a:spcAft>
              <a:buFont typeface="+mj-lt"/>
              <a:buAutoNum type="arabicPeriod"/>
              <a:defRPr/>
            </a:pPr>
            <a:r>
              <a:rPr lang="zh-TW" altLang="en-US" sz="2200" dirty="0">
                <a:solidFill>
                  <a:schemeClr val="tx1"/>
                </a:solidFill>
                <a:latin typeface="華康儷中黑(P)" pitchFamily="34" charset="-120"/>
                <a:ea typeface="華康儷中黑(P)" pitchFamily="34" charset="-120"/>
              </a:rPr>
              <a:t>黏貼身分證正反面影本</a:t>
            </a:r>
            <a:endParaRPr lang="en-US" altLang="zh-TW" sz="2200" dirty="0">
              <a:solidFill>
                <a:schemeClr val="tx1"/>
              </a:solidFill>
              <a:latin typeface="華康儷中黑(P)" pitchFamily="34" charset="-120"/>
              <a:ea typeface="華康儷中黑(P)" pitchFamily="34" charset="-120"/>
            </a:endParaRPr>
          </a:p>
          <a:p>
            <a:pPr marL="269875" indent="-269875" eaLnBrk="1" hangingPunct="1">
              <a:spcAft>
                <a:spcPts val="600"/>
              </a:spcAft>
              <a:buFont typeface="+mj-lt"/>
              <a:buAutoNum type="arabicPeriod"/>
              <a:defRPr/>
            </a:pPr>
            <a:r>
              <a:rPr lang="zh-TW" altLang="en-US" sz="2200" dirty="0">
                <a:solidFill>
                  <a:schemeClr val="tx1"/>
                </a:solidFill>
                <a:latin typeface="華康儷中黑(P)" pitchFamily="34" charset="-120"/>
                <a:ea typeface="華康儷中黑(P)" pitchFamily="34" charset="-120"/>
              </a:rPr>
              <a:t>下方考生簽名處請簽名</a:t>
            </a:r>
          </a:p>
        </p:txBody>
      </p:sp>
      <p:sp>
        <p:nvSpPr>
          <p:cNvPr id="10" name="矩形 9">
            <a:extLst>
              <a:ext uri="{FF2B5EF4-FFF2-40B4-BE49-F238E27FC236}">
                <a16:creationId xmlns:a16="http://schemas.microsoft.com/office/drawing/2014/main" id="{AC488749-A656-47D9-9912-AE15573C35A2}"/>
              </a:ext>
            </a:extLst>
          </p:cNvPr>
          <p:cNvSpPr/>
          <p:nvPr/>
        </p:nvSpPr>
        <p:spPr>
          <a:xfrm>
            <a:off x="2987823" y="4482481"/>
            <a:ext cx="3698727" cy="11277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a:extLst>
              <a:ext uri="{FF2B5EF4-FFF2-40B4-BE49-F238E27FC236}">
                <a16:creationId xmlns:a16="http://schemas.microsoft.com/office/drawing/2014/main" id="{3B13F62B-86D2-69C0-7B0C-00924B8892C0}"/>
              </a:ext>
            </a:extLst>
          </p:cNvPr>
          <p:cNvSpPr/>
          <p:nvPr/>
        </p:nvSpPr>
        <p:spPr>
          <a:xfrm>
            <a:off x="4067944" y="5701764"/>
            <a:ext cx="72008" cy="72008"/>
          </a:xfrm>
          <a:prstGeom prst="rect">
            <a:avLst/>
          </a:prstGeom>
          <a:solidFill>
            <a:schemeClr val="accent3">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a:extLst>
              <a:ext uri="{FF2B5EF4-FFF2-40B4-BE49-F238E27FC236}">
                <a16:creationId xmlns:a16="http://schemas.microsoft.com/office/drawing/2014/main" id="{40B0EC25-BB34-B2D8-6CFA-CEECCA054192}"/>
              </a:ext>
            </a:extLst>
          </p:cNvPr>
          <p:cNvSpPr/>
          <p:nvPr/>
        </p:nvSpPr>
        <p:spPr>
          <a:xfrm>
            <a:off x="3347864" y="3212976"/>
            <a:ext cx="3338686" cy="432048"/>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DADCBF84-B7D4-4881-810E-B60D6CFE5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943818"/>
            <a:ext cx="7807827" cy="3916092"/>
          </a:xfrm>
          <a:prstGeom prst="rect">
            <a:avLst/>
          </a:prstGeom>
        </p:spPr>
      </p:pic>
      <p:sp>
        <p:nvSpPr>
          <p:cNvPr id="2" name="投影片編號版面配置區 1">
            <a:extLst>
              <a:ext uri="{FF2B5EF4-FFF2-40B4-BE49-F238E27FC236}">
                <a16:creationId xmlns:a16="http://schemas.microsoft.com/office/drawing/2014/main" id="{19B1FD3E-B8E4-4CA6-99CC-ED1585D48315}"/>
              </a:ext>
            </a:extLst>
          </p:cNvPr>
          <p:cNvSpPr>
            <a:spLocks noGrp="1"/>
          </p:cNvSpPr>
          <p:nvPr>
            <p:ph type="sldNum" sz="quarter" idx="12"/>
          </p:nvPr>
        </p:nvSpPr>
        <p:spPr/>
        <p:txBody>
          <a:bodyPr/>
          <a:lstStyle/>
          <a:p>
            <a:pPr>
              <a:defRPr/>
            </a:pPr>
            <a:fld id="{BC85973A-0679-4262-BED7-042EF7FB491A}" type="slidenum">
              <a:rPr lang="zh-TW" altLang="en-US" smtClean="0"/>
              <a:pPr>
                <a:defRPr/>
              </a:pPr>
              <a:t>45</a:t>
            </a:fld>
            <a:endParaRPr lang="en-US" altLang="zh-TW"/>
          </a:p>
        </p:txBody>
      </p:sp>
      <p:sp>
        <p:nvSpPr>
          <p:cNvPr id="4" name="文字方塊 3">
            <a:extLst>
              <a:ext uri="{FF2B5EF4-FFF2-40B4-BE49-F238E27FC236}">
                <a16:creationId xmlns:a16="http://schemas.microsoft.com/office/drawing/2014/main" id="{0C2113B4-306D-4E58-B3AA-5FD12DEE5CA7}"/>
              </a:ext>
            </a:extLst>
          </p:cNvPr>
          <p:cNvSpPr txBox="1"/>
          <p:nvPr/>
        </p:nvSpPr>
        <p:spPr>
          <a:xfrm>
            <a:off x="125760" y="1052736"/>
            <a:ext cx="9018240" cy="1738938"/>
          </a:xfrm>
          <a:prstGeom prst="rect">
            <a:avLst/>
          </a:prstGeom>
          <a:noFill/>
        </p:spPr>
        <p:txBody>
          <a:bodyPr wrap="square">
            <a:spAutoFit/>
          </a:bodyPr>
          <a:lstStyle/>
          <a:p>
            <a:pPr marL="357188" indent="-357188">
              <a:spcAft>
                <a:spcPts val="900"/>
              </a:spcAft>
              <a:buFont typeface="+mj-lt"/>
              <a:buAutoNum type="arabicPeriod"/>
            </a:pPr>
            <a:r>
              <a:rPr lang="zh-TW" altLang="en-US" sz="2300" dirty="0"/>
              <a:t>若基本資料、報名資料登錄有誤，請填寫</a:t>
            </a:r>
            <a:r>
              <a:rPr lang="zh-TW" altLang="en-US" sz="2300" dirty="0">
                <a:solidFill>
                  <a:srgbClr val="C00000"/>
                </a:solidFill>
              </a:rPr>
              <a:t>「個人資料變更申請表」 </a:t>
            </a:r>
          </a:p>
          <a:p>
            <a:pPr marL="357188" indent="-357188">
              <a:spcAft>
                <a:spcPts val="900"/>
              </a:spcAft>
              <a:buFont typeface="+mj-lt"/>
              <a:buAutoNum type="arabicPeriod"/>
            </a:pPr>
            <a:r>
              <a:rPr lang="zh-TW" altLang="en-US" sz="2300" dirty="0"/>
              <a:t>若忘記通行碼，請填寫</a:t>
            </a:r>
            <a:r>
              <a:rPr lang="zh-TW" altLang="en-US" sz="2300" dirty="0">
                <a:solidFill>
                  <a:srgbClr val="C00000"/>
                </a:solidFill>
              </a:rPr>
              <a:t>「考生系統登入通行碼申請切結書」</a:t>
            </a:r>
          </a:p>
          <a:p>
            <a:pPr marL="357188" indent="-357188">
              <a:spcAft>
                <a:spcPts val="900"/>
              </a:spcAft>
              <a:buFont typeface="+mj-lt"/>
              <a:buAutoNum type="arabicPeriod"/>
            </a:pPr>
            <a:r>
              <a:rPr lang="zh-TW" altLang="en-US" sz="2300" dirty="0"/>
              <a:t>請填妥後，於上班時間</a:t>
            </a:r>
            <a:r>
              <a:rPr lang="zh-TW" altLang="en-US" sz="2300" b="1" dirty="0">
                <a:effectLst>
                  <a:outerShdw blurRad="38100" dist="38100" dir="2700000" algn="tl">
                    <a:srgbClr val="000000">
                      <a:alpha val="43137"/>
                    </a:srgbClr>
                  </a:outerShdw>
                </a:effectLst>
              </a:rPr>
              <a:t>傳真</a:t>
            </a:r>
            <a:r>
              <a:rPr lang="zh-TW" altLang="en-US" sz="2300" dirty="0"/>
              <a:t>至本會申請，</a:t>
            </a:r>
            <a:r>
              <a:rPr lang="en-US" altLang="zh-TW" sz="2300" dirty="0"/>
              <a:t>(02)2773-1655</a:t>
            </a:r>
            <a:r>
              <a:rPr lang="zh-TW" altLang="en-US" sz="2300" dirty="0"/>
              <a:t>、 </a:t>
            </a:r>
            <a:r>
              <a:rPr lang="en-US" altLang="zh-TW" sz="2300" dirty="0"/>
              <a:t>(02)2773-1722</a:t>
            </a:r>
            <a:r>
              <a:rPr lang="zh-TW" altLang="en-US" sz="2300" dirty="0"/>
              <a:t>，並以電話確認本會已收到傳真。</a:t>
            </a:r>
          </a:p>
        </p:txBody>
      </p:sp>
      <p:sp>
        <p:nvSpPr>
          <p:cNvPr id="5" name="標題 1">
            <a:extLst>
              <a:ext uri="{FF2B5EF4-FFF2-40B4-BE49-F238E27FC236}">
                <a16:creationId xmlns:a16="http://schemas.microsoft.com/office/drawing/2014/main" id="{BC8EFA8F-EF3F-465F-9BA4-300B3E656658}"/>
              </a:ext>
            </a:extLst>
          </p:cNvPr>
          <p:cNvSpPr txBox="1">
            <a:spLocks/>
          </p:cNvSpPr>
          <p:nvPr/>
        </p:nvSpPr>
        <p:spPr>
          <a:xfrm>
            <a:off x="19667" y="267179"/>
            <a:ext cx="82296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r>
              <a:rPr lang="zh-TW" altLang="en-US" sz="3600" kern="1200" dirty="0">
                <a:latin typeface="華康超明體" panose="02020C09000000000000" pitchFamily="49" charset="-120"/>
                <a:ea typeface="華康超明體" panose="02020C09000000000000" pitchFamily="49" charset="-120"/>
                <a:cs typeface="+mn-cs"/>
              </a:rPr>
              <a:t>十、其他注意事項</a:t>
            </a:r>
            <a:endParaRPr lang="zh-TW" altLang="en-US" sz="2400" kern="0" dirty="0"/>
          </a:p>
        </p:txBody>
      </p:sp>
      <p:sp>
        <p:nvSpPr>
          <p:cNvPr id="7" name="矩形 6"/>
          <p:cNvSpPr/>
          <p:nvPr/>
        </p:nvSpPr>
        <p:spPr>
          <a:xfrm>
            <a:off x="5652120" y="3861048"/>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2699792" y="5805264"/>
            <a:ext cx="2304256" cy="561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26381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9AB3FC3-045A-4F79-ABCE-3DA9A645D438}" type="slidenum">
              <a:rPr lang="zh-TW" altLang="en-US" sz="1400" smtClean="0"/>
              <a:pPr>
                <a:spcBef>
                  <a:spcPct val="0"/>
                </a:spcBef>
                <a:buFontTx/>
                <a:buNone/>
              </a:pPr>
              <a:t>46</a:t>
            </a:fld>
            <a:endParaRPr lang="en-US" altLang="zh-TW" sz="1400"/>
          </a:p>
        </p:txBody>
      </p:sp>
      <p:sp>
        <p:nvSpPr>
          <p:cNvPr id="57347" name="Rectangle 6"/>
          <p:cNvSpPr txBox="1">
            <a:spLocks noGrp="1" noChangeArrowheads="1"/>
          </p:cNvSpPr>
          <p:nvPr/>
        </p:nvSpPr>
        <p:spPr bwMode="auto">
          <a:xfrm>
            <a:off x="6732588" y="62960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r">
              <a:spcBef>
                <a:spcPct val="0"/>
              </a:spcBef>
              <a:buFontTx/>
              <a:buNone/>
            </a:pPr>
            <a:endParaRPr lang="en-US" altLang="zh-TW" sz="1400" dirty="0"/>
          </a:p>
        </p:txBody>
      </p:sp>
      <p:sp>
        <p:nvSpPr>
          <p:cNvPr id="57348" name="Rectangle 5"/>
          <p:cNvSpPr>
            <a:spLocks noChangeArrowheads="1"/>
          </p:cNvSpPr>
          <p:nvPr/>
        </p:nvSpPr>
        <p:spPr bwMode="auto">
          <a:xfrm>
            <a:off x="107950" y="95250"/>
            <a:ext cx="81216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lvl="1" eaLnBrk="1" hangingPunct="1">
              <a:lnSpc>
                <a:spcPct val="150000"/>
              </a:lnSpc>
              <a:spcBef>
                <a:spcPct val="0"/>
              </a:spcBef>
              <a:buFontTx/>
              <a:buNone/>
            </a:pPr>
            <a:r>
              <a:rPr lang="zh-TW" altLang="en-US" sz="3600" dirty="0">
                <a:solidFill>
                  <a:schemeClr val="tx2"/>
                </a:solidFill>
                <a:latin typeface="華康超明體" panose="02020C09000000000000" pitchFamily="49" charset="-120"/>
                <a:ea typeface="華康超明體" panose="02020C09000000000000" pitchFamily="49" charset="-120"/>
              </a:rPr>
              <a:t>參、意見交流</a:t>
            </a:r>
            <a:endParaRPr lang="en-US" altLang="zh-TW" sz="3600" dirty="0">
              <a:solidFill>
                <a:schemeClr val="tx2"/>
              </a:solidFill>
              <a:latin typeface="華康超明體" panose="02020C09000000000000" pitchFamily="49" charset="-120"/>
              <a:ea typeface="華康超明體" panose="02020C09000000000000" pitchFamily="49" charset="-120"/>
            </a:endParaRPr>
          </a:p>
        </p:txBody>
      </p:sp>
      <p:sp>
        <p:nvSpPr>
          <p:cNvPr id="57349" name="Rectangle 3"/>
          <p:cNvSpPr txBox="1">
            <a:spLocks/>
          </p:cNvSpPr>
          <p:nvPr/>
        </p:nvSpPr>
        <p:spPr bwMode="auto">
          <a:xfrm>
            <a:off x="185738" y="1581150"/>
            <a:ext cx="8994774"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Aft>
                <a:spcPts val="600"/>
              </a:spcAft>
              <a:buFont typeface="Wingdings" panose="05000000000000000000" pitchFamily="2" charset="2"/>
              <a:buChar char="l"/>
            </a:pPr>
            <a:r>
              <a:rPr lang="zh-TW" altLang="en-US" dirty="0">
                <a:ea typeface="華康儷中黑" panose="020B0509000000000000" pitchFamily="49" charset="-120"/>
                <a:cs typeface="Arial" panose="020B0604020202020204" pitchFamily="34" charset="0"/>
              </a:rPr>
              <a:t>電話：</a:t>
            </a:r>
            <a:r>
              <a:rPr lang="en-US" altLang="zh-TW" dirty="0">
                <a:ea typeface="華康儷中黑" panose="020B0509000000000000" pitchFamily="49" charset="-120"/>
                <a:cs typeface="Arial" panose="020B0604020202020204" pitchFamily="34" charset="0"/>
              </a:rPr>
              <a:t>02-2772-5333 </a:t>
            </a:r>
          </a:p>
          <a:p>
            <a:pPr>
              <a:spcAft>
                <a:spcPts val="600"/>
              </a:spcAft>
              <a:buFont typeface="Wingdings" panose="05000000000000000000" pitchFamily="2" charset="2"/>
              <a:buChar char="l"/>
            </a:pPr>
            <a:r>
              <a:rPr lang="zh-TW" altLang="en-US" dirty="0">
                <a:ea typeface="華康儷中黑" panose="020B0509000000000000" pitchFamily="49" charset="-120"/>
                <a:cs typeface="Arial" panose="020B0604020202020204" pitchFamily="34" charset="0"/>
              </a:rPr>
              <a:t>傳真：</a:t>
            </a:r>
            <a:r>
              <a:rPr lang="en-US" altLang="zh-TW" dirty="0">
                <a:ea typeface="華康儷中黑" panose="020B0509000000000000" pitchFamily="49" charset="-120"/>
                <a:cs typeface="Arial" panose="020B0604020202020204" pitchFamily="34" charset="0"/>
              </a:rPr>
              <a:t>02-2773-8881</a:t>
            </a:r>
          </a:p>
          <a:p>
            <a:pPr>
              <a:spcAft>
                <a:spcPts val="600"/>
              </a:spcAft>
              <a:buFont typeface="Wingdings" panose="05000000000000000000" pitchFamily="2" charset="2"/>
              <a:buChar char="l"/>
            </a:pPr>
            <a:r>
              <a:rPr lang="zh-TW" altLang="en-US" dirty="0">
                <a:ea typeface="華康儷中黑" panose="020B0509000000000000" pitchFamily="49" charset="-120"/>
                <a:cs typeface="Arial" panose="020B0604020202020204" pitchFamily="34" charset="0"/>
              </a:rPr>
              <a:t>網址：</a:t>
            </a:r>
            <a:r>
              <a:rPr lang="en-US" altLang="zh-TW" sz="2400" dirty="0">
                <a:ea typeface="華康儷中黑" panose="020B0509000000000000" pitchFamily="49" charset="-120"/>
                <a:cs typeface="Arial" panose="020B0604020202020204" pitchFamily="34" charset="0"/>
                <a:hlinkClick r:id="rId3"/>
              </a:rPr>
              <a:t>https://ent20.jctv.ntut.edu.tw/tapply/</a:t>
            </a:r>
            <a:endParaRPr lang="en-US" altLang="zh-TW" sz="2400" dirty="0">
              <a:ea typeface="華康儷中黑" panose="020B0509000000000000" pitchFamily="49" charset="-120"/>
              <a:cs typeface="Arial" panose="020B0604020202020204" pitchFamily="34" charset="0"/>
            </a:endParaRPr>
          </a:p>
          <a:p>
            <a:pPr>
              <a:spcAft>
                <a:spcPts val="600"/>
              </a:spcAft>
              <a:buFont typeface="Wingdings" panose="05000000000000000000" pitchFamily="2" charset="2"/>
              <a:buChar char="l"/>
            </a:pPr>
            <a:r>
              <a:rPr lang="zh-TW" altLang="en-US" dirty="0">
                <a:ea typeface="華康儷中黑" panose="020B0509000000000000" pitchFamily="49" charset="-120"/>
                <a:cs typeface="Arial" panose="020B0604020202020204" pitchFamily="34" charset="0"/>
              </a:rPr>
              <a:t>電子郵件信箱：</a:t>
            </a:r>
            <a:r>
              <a:rPr lang="en-US" altLang="zh-TW" dirty="0">
                <a:ea typeface="華康儷中黑" panose="020B0509000000000000" pitchFamily="49" charset="-120"/>
                <a:cs typeface="Arial" panose="020B0604020202020204" pitchFamily="34" charset="0"/>
              </a:rPr>
              <a:t>2apply@ntut.edu.tw</a:t>
            </a:r>
          </a:p>
        </p:txBody>
      </p:sp>
      <p:sp>
        <p:nvSpPr>
          <p:cNvPr id="11" name="矩形 1"/>
          <p:cNvSpPr>
            <a:spLocks noChangeArrowheads="1"/>
          </p:cNvSpPr>
          <p:nvPr/>
        </p:nvSpPr>
        <p:spPr bwMode="auto">
          <a:xfrm>
            <a:off x="-1588" y="4626148"/>
            <a:ext cx="9145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20825" indent="-1520825">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buFontTx/>
              <a:buNone/>
              <a:defRPr/>
            </a:pPr>
            <a:r>
              <a:rPr lang="en-US" altLang="zh-TW" sz="3600" b="1" dirty="0">
                <a:solidFill>
                  <a:schemeClr val="accent6">
                    <a:lumMod val="75000"/>
                  </a:schemeClr>
                </a:solidFill>
                <a:latin typeface="華康儷中黑" panose="020B0509000000000000" pitchFamily="49" charset="-120"/>
                <a:ea typeface="華康儷中黑" panose="020B0509000000000000" pitchFamily="49" charset="-120"/>
              </a:rPr>
              <a:t>~</a:t>
            </a:r>
            <a:r>
              <a:rPr lang="zh-TW" altLang="en-US" sz="3600" b="1" dirty="0">
                <a:solidFill>
                  <a:schemeClr val="accent6">
                    <a:lumMod val="75000"/>
                  </a:schemeClr>
                </a:solidFill>
                <a:latin typeface="華康儷中黑" panose="020B0509000000000000" pitchFamily="49" charset="-120"/>
                <a:ea typeface="華康儷中黑" panose="020B0509000000000000" pitchFamily="49" charset="-120"/>
              </a:rPr>
              <a:t>感謝您的聆聽與參與</a:t>
            </a:r>
            <a:r>
              <a:rPr lang="en-US" altLang="zh-TW" sz="3600" b="1" dirty="0">
                <a:solidFill>
                  <a:schemeClr val="accent6">
                    <a:lumMod val="75000"/>
                  </a:schemeClr>
                </a:solidFill>
                <a:latin typeface="華康儷中黑" panose="020B0509000000000000" pitchFamily="49" charset="-120"/>
                <a:ea typeface="華康儷中黑" panose="020B0509000000000000" pitchFamily="49" charset="-120"/>
              </a:rPr>
              <a:t>~</a:t>
            </a:r>
            <a:endParaRPr lang="zh-TW" altLang="en-US" sz="3600" b="1" dirty="0">
              <a:solidFill>
                <a:schemeClr val="accent6">
                  <a:lumMod val="75000"/>
                </a:schemeClr>
              </a:solidFill>
              <a:latin typeface="華康儷中黑" panose="020B0509000000000000" pitchFamily="49" charset="-120"/>
              <a:ea typeface="華康儷中黑" panose="020B0509000000000000" pitchFamily="49"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9740CBF-C664-4FFF-A696-DD0960867C69}" type="slidenum">
              <a:rPr lang="zh-TW" altLang="en-US" sz="1400" smtClean="0"/>
              <a:pPr>
                <a:spcBef>
                  <a:spcPct val="0"/>
                </a:spcBef>
                <a:buFontTx/>
                <a:buNone/>
              </a:pPr>
              <a:t>5</a:t>
            </a:fld>
            <a:endParaRPr lang="en-US" altLang="zh-TW" sz="1400"/>
          </a:p>
        </p:txBody>
      </p:sp>
      <p:sp>
        <p:nvSpPr>
          <p:cNvPr id="12292" name="Rectangle 5"/>
          <p:cNvSpPr>
            <a:spLocks noChangeArrowheads="1"/>
          </p:cNvSpPr>
          <p:nvPr/>
        </p:nvSpPr>
        <p:spPr bwMode="auto">
          <a:xfrm>
            <a:off x="107950" y="203200"/>
            <a:ext cx="81216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3600" dirty="0">
                <a:solidFill>
                  <a:schemeClr val="tx2"/>
                </a:solidFill>
                <a:latin typeface="華康超明體" panose="02020C09000000000000" pitchFamily="49" charset="-120"/>
                <a:ea typeface="華康超明體" panose="02020C09000000000000" pitchFamily="49" charset="-120"/>
              </a:rPr>
              <a:t>三、重要日程</a:t>
            </a:r>
          </a:p>
        </p:txBody>
      </p:sp>
      <p:graphicFrame>
        <p:nvGraphicFramePr>
          <p:cNvPr id="8240" name="Group 48"/>
          <p:cNvGraphicFramePr>
            <a:graphicFrameLocks noGrp="1"/>
          </p:cNvGraphicFramePr>
          <p:nvPr>
            <p:ph/>
            <p:extLst>
              <p:ext uri="{D42A27DB-BD31-4B8C-83A1-F6EECF244321}">
                <p14:modId xmlns:p14="http://schemas.microsoft.com/office/powerpoint/2010/main" val="1463232350"/>
              </p:ext>
            </p:extLst>
          </p:nvPr>
        </p:nvGraphicFramePr>
        <p:xfrm>
          <a:off x="400186" y="1182035"/>
          <a:ext cx="8329240" cy="3432711"/>
        </p:xfrm>
        <a:graphic>
          <a:graphicData uri="http://schemas.openxmlformats.org/drawingml/2006/table">
            <a:tbl>
              <a:tblPr>
                <a:tableStyleId>{69CF1AB2-1976-4502-BF36-3FF5EA218861}</a:tableStyleId>
              </a:tblPr>
              <a:tblGrid>
                <a:gridCol w="3854819">
                  <a:extLst>
                    <a:ext uri="{9D8B030D-6E8A-4147-A177-3AD203B41FA5}">
                      <a16:colId xmlns:a16="http://schemas.microsoft.com/office/drawing/2014/main" val="20000"/>
                    </a:ext>
                  </a:extLst>
                </a:gridCol>
                <a:gridCol w="4474421">
                  <a:extLst>
                    <a:ext uri="{9D8B030D-6E8A-4147-A177-3AD203B41FA5}">
                      <a16:colId xmlns:a16="http://schemas.microsoft.com/office/drawing/2014/main" val="20001"/>
                    </a:ext>
                  </a:extLst>
                </a:gridCol>
              </a:tblGrid>
              <a:tr h="4737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dirty="0">
                          <a:solidFill>
                            <a:srgbClr val="FFFFFF"/>
                          </a:solidFill>
                          <a:latin typeface="華康儷中黑" panose="020B0509000000000000" pitchFamily="49" charset="-120"/>
                          <a:ea typeface="華康儷中黑" panose="020B0509000000000000" pitchFamily="49" charset="-120"/>
                          <a:cs typeface="+mn-cs"/>
                        </a:rPr>
                        <a:t>日 期</a:t>
                      </a:r>
                    </a:p>
                  </a:txBody>
                  <a:tcPr marL="91439" marR="91439" marT="45691" marB="45691" anchor="ctr" horzOverflow="overflow">
                    <a:lnL w="285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dirty="0">
                          <a:solidFill>
                            <a:srgbClr val="FFFFFF"/>
                          </a:solidFill>
                          <a:latin typeface="華康儷中黑" panose="020B0509000000000000" pitchFamily="49" charset="-120"/>
                          <a:ea typeface="華康儷中黑" panose="020B0509000000000000" pitchFamily="49" charset="-120"/>
                          <a:cs typeface="+mn-cs"/>
                        </a:rPr>
                        <a:t>項 目</a:t>
                      </a:r>
                    </a:p>
                  </a:txBody>
                  <a:tcPr marL="91439" marR="91439" marT="45691" marB="45691" anchor="ctr" horzOverflow="overflow">
                    <a:lnL w="38100" cap="flat" cmpd="sng" algn="ctr">
                      <a:solidFill>
                        <a:schemeClr val="bg1"/>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253419">
                <a:tc>
                  <a:txBody>
                    <a:bodyPr/>
                    <a:lstStyle/>
                    <a:p>
                      <a:pPr>
                        <a:lnSpc>
                          <a:spcPct val="100000"/>
                        </a:lnSpc>
                        <a:spcBef>
                          <a:spcPts val="600"/>
                        </a:spcBef>
                        <a:spcAft>
                          <a:spcPts val="600"/>
                        </a:spcAft>
                      </a:pPr>
                      <a:r>
                        <a:rPr kumimoji="1" lang="en-US" sz="2400" b="1"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115</a:t>
                      </a:r>
                      <a:r>
                        <a:rPr kumimoji="1" lang="en-US" altLang="zh-TW" sz="2400" b="1"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a:t>
                      </a:r>
                      <a:r>
                        <a:rPr kumimoji="1" lang="en-US" sz="2400" b="1"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4.1</a:t>
                      </a:r>
                      <a:r>
                        <a:rPr kumimoji="1" lang="en-US" altLang="zh-TW" sz="2400" b="1"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0</a:t>
                      </a:r>
                      <a:r>
                        <a:rPr kumimoji="1" 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（五）</a:t>
                      </a:r>
                      <a:r>
                        <a:rPr kumimoji="1" lang="en-US"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10</a:t>
                      </a:r>
                      <a:r>
                        <a:rPr kumimoji="1" lang="en-US" alt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a:t>
                      </a:r>
                      <a:r>
                        <a:rPr kumimoji="1" lang="en-US"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00</a:t>
                      </a:r>
                      <a:r>
                        <a:rPr kumimoji="1" 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起</a:t>
                      </a:r>
                    </a:p>
                  </a:txBody>
                  <a:tcPr marL="68577" marR="68577" marT="0" marB="0" anchor="ctr">
                    <a:lnL w="285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600"/>
                        </a:spcAft>
                      </a:pPr>
                      <a:r>
                        <a:rPr kumimoji="1" 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招生網路平台開放「招生學校簡介」、「各校招生簡章」及「各校招生方式檢索」供考生查詢</a:t>
                      </a:r>
                    </a:p>
                  </a:txBody>
                  <a:tcPr marL="68577" marR="68577" marT="0" marB="0" anchor="ctr">
                    <a:lnL w="38100" cap="flat" cmpd="sng" algn="ctr">
                      <a:solidFill>
                        <a:schemeClr val="bg1"/>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52761">
                <a:tc>
                  <a:txBody>
                    <a:body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en-US" altLang="zh-TW" sz="2400" b="1"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115.4.29</a:t>
                      </a:r>
                      <a:r>
                        <a:rPr kumimoji="1" lang="zh-TW" alt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（三）</a:t>
                      </a:r>
                      <a:r>
                        <a:rPr kumimoji="1" lang="en-US" alt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10:00</a:t>
                      </a:r>
                      <a:r>
                        <a:rPr kumimoji="1" lang="zh-TW" alt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起至</a:t>
                      </a:r>
                      <a:r>
                        <a:rPr kumimoji="1" lang="en-US" altLang="zh-TW" sz="2400" b="1"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115.5.12</a:t>
                      </a:r>
                      <a:r>
                        <a:rPr kumimoji="1" lang="zh-TW" alt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a:t>
                      </a:r>
                      <a:r>
                        <a:rPr kumimoji="1" lang="zh-TW" altLang="en-US"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二</a:t>
                      </a:r>
                      <a:r>
                        <a:rPr kumimoji="1" lang="zh-TW" alt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a:t>
                      </a:r>
                      <a:r>
                        <a:rPr kumimoji="1" lang="en-US" alt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17:00</a:t>
                      </a:r>
                      <a:r>
                        <a:rPr kumimoji="1" lang="zh-TW" alt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止</a:t>
                      </a:r>
                      <a:endParaRPr kumimoji="1" lang="en-US" alt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endParaRPr>
                    </a:p>
                  </a:txBody>
                  <a:tcPr marL="91439" marR="91439" marT="45691" marB="45691" anchor="ctr" horzOverflow="overflow">
                    <a:lnL w="285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考生報名系統</a:t>
                      </a:r>
                      <a:r>
                        <a:rPr kumimoji="1" lang="zh-TW" altLang="en-US" sz="2400" u="heavy" baseline="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練習版</a:t>
                      </a:r>
                      <a:r>
                        <a:rPr kumimoji="1" lang="zh-TW" altLang="en-US"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開放使用</a:t>
                      </a:r>
                    </a:p>
                  </a:txBody>
                  <a:tcPr marL="91439" marR="91439" marT="45691" marB="45691" anchor="ctr" horzOverflow="overflow">
                    <a:lnL w="38100" cap="flat" cmpd="sng" algn="ctr">
                      <a:solidFill>
                        <a:schemeClr val="bg1"/>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52761">
                <a:tc>
                  <a:txBody>
                    <a:body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en-US" altLang="zh-TW" sz="2400" b="1"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115.5.14</a:t>
                      </a:r>
                      <a:r>
                        <a:rPr kumimoji="1" lang="zh-TW" alt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（四）</a:t>
                      </a:r>
                      <a:r>
                        <a:rPr kumimoji="1" lang="en-US" alt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10:00</a:t>
                      </a:r>
                      <a:r>
                        <a:rPr kumimoji="1" lang="zh-TW" alt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起至各校報名截止日</a:t>
                      </a:r>
                      <a:endParaRPr kumimoji="1" lang="en-US" alt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endParaRPr>
                    </a:p>
                  </a:txBody>
                  <a:tcPr marL="91439" marR="91439" marT="45691" marB="45691" anchor="ctr" horzOverflow="overflow">
                    <a:lnL w="285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0" fontAlgn="base" latinLnBrk="0" hangingPunct="0">
                        <a:lnSpc>
                          <a:spcPct val="100000"/>
                        </a:lnSpc>
                        <a:spcBef>
                          <a:spcPts val="600"/>
                        </a:spcBef>
                        <a:spcAft>
                          <a:spcPts val="600"/>
                        </a:spcAft>
                        <a:buClrTx/>
                        <a:buSzTx/>
                        <a:buFontTx/>
                        <a:buNone/>
                        <a:tabLst/>
                      </a:pPr>
                      <a:r>
                        <a:rPr kumimoji="1" lang="zh-TW" altLang="en-US"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考生報名系統開放</a:t>
                      </a:r>
                      <a:r>
                        <a:rPr kumimoji="1" lang="en-US" altLang="zh-TW" sz="2400" dirty="0">
                          <a:solidFill>
                            <a:schemeClr val="tx1"/>
                          </a:solidFill>
                          <a:latin typeface="華康儷中黑" panose="020B0509000000000000" pitchFamily="49" charset="-120"/>
                          <a:ea typeface="華康儷中黑" panose="020B0509000000000000" pitchFamily="49" charset="-120"/>
                          <a:cs typeface="Times New Roman" panose="02020603050405020304" pitchFamily="18" charset="0"/>
                        </a:rPr>
                        <a:t>-</a:t>
                      </a:r>
                      <a:r>
                        <a:rPr kumimoji="1" lang="zh-TW" altLang="en-US" sz="2400" dirty="0">
                          <a:solidFill>
                            <a:srgbClr val="0000CC"/>
                          </a:solidFill>
                          <a:latin typeface="華康儷中黑" panose="020B0509000000000000" pitchFamily="49" charset="-120"/>
                          <a:ea typeface="華康儷中黑" panose="020B0509000000000000" pitchFamily="49" charset="-120"/>
                          <a:cs typeface="Times New Roman" panose="02020603050405020304" pitchFamily="18" charset="0"/>
                        </a:rPr>
                        <a:t>依各校報名起迄時間規定開放選報</a:t>
                      </a:r>
                    </a:p>
                  </a:txBody>
                  <a:tcPr marL="91439" marR="91439" marT="45691" marB="45691" anchor="ctr" horzOverflow="overflow">
                    <a:lnL w="38100" cap="flat" cmpd="sng" algn="ctr">
                      <a:solidFill>
                        <a:schemeClr val="bg1"/>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矩形: 圓角 1">
            <a:extLst>
              <a:ext uri="{FF2B5EF4-FFF2-40B4-BE49-F238E27FC236}">
                <a16:creationId xmlns:a16="http://schemas.microsoft.com/office/drawing/2014/main" id="{61CF37A1-17DC-4A38-93F0-3850142B2AFB}"/>
              </a:ext>
            </a:extLst>
          </p:cNvPr>
          <p:cNvSpPr/>
          <p:nvPr/>
        </p:nvSpPr>
        <p:spPr>
          <a:xfrm>
            <a:off x="407380" y="4869160"/>
            <a:ext cx="8329240" cy="1275629"/>
          </a:xfrm>
          <a:prstGeom prst="roundRect">
            <a:avLst/>
          </a:prstGeom>
          <a:solidFill>
            <a:srgbClr val="CC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zh-TW" sz="2400" spc="600" dirty="0">
                <a:solidFill>
                  <a:schemeClr val="bg1"/>
                </a:solidFill>
                <a:effectLst/>
                <a:latin typeface="華康儷粗宋" panose="02020709000000000000" pitchFamily="49" charset="-120"/>
                <a:ea typeface="華康儷粗宋" panose="02020709000000000000" pitchFamily="49" charset="-120"/>
                <a:cs typeface="新細明體" panose="02020500000000000000" pitchFamily="18" charset="-120"/>
              </a:rPr>
              <a:t>建議考生</a:t>
            </a:r>
            <a:r>
              <a:rPr lang="zh-TW" altLang="zh-TW" sz="3000" u="wavyHeavy" spc="600" dirty="0">
                <a:solidFill>
                  <a:srgbClr val="FFFF00"/>
                </a:solidFill>
                <a:effectLst>
                  <a:outerShdw blurRad="38100" dist="38100" dir="2700000" algn="tl">
                    <a:srgbClr val="000000">
                      <a:alpha val="43137"/>
                    </a:srgbClr>
                  </a:outerShdw>
                </a:effectLst>
                <a:latin typeface="華康儷粗宋" panose="02020709000000000000" pitchFamily="49" charset="-120"/>
                <a:ea typeface="華康儷粗宋" panose="02020709000000000000" pitchFamily="49" charset="-120"/>
                <a:cs typeface="新細明體" panose="02020500000000000000" pitchFamily="18" charset="-120"/>
              </a:rPr>
              <a:t>請勿使用手機或平板電腦</a:t>
            </a:r>
            <a:r>
              <a:rPr lang="zh-TW" altLang="zh-TW" sz="2400" spc="600" dirty="0">
                <a:solidFill>
                  <a:schemeClr val="bg1"/>
                </a:solidFill>
                <a:effectLst/>
                <a:latin typeface="華康儷粗宋" panose="02020709000000000000" pitchFamily="49" charset="-120"/>
                <a:ea typeface="華康儷粗宋" panose="02020709000000000000" pitchFamily="49" charset="-120"/>
                <a:cs typeface="新細明體" panose="02020500000000000000" pitchFamily="18" charset="-120"/>
              </a:rPr>
              <a:t>登入使用本招生各系統，避免畫面資訊閱覽不完全，漏登資料而影響權益。</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317500" y="260350"/>
            <a:ext cx="8229600" cy="633413"/>
          </a:xfrm>
        </p:spPr>
        <p:txBody>
          <a:bodyPr/>
          <a:lstStyle/>
          <a:p>
            <a:r>
              <a:rPr lang="zh-TW" altLang="en-US" sz="3600" kern="1200" dirty="0">
                <a:latin typeface="華康超明體" panose="02020C09000000000000" pitchFamily="49" charset="-120"/>
                <a:ea typeface="華康超明體" panose="02020C09000000000000" pitchFamily="49" charset="-120"/>
                <a:cs typeface="+mn-cs"/>
              </a:rPr>
              <a:t>四、</a:t>
            </a:r>
            <a:r>
              <a:rPr lang="zh-TW" altLang="zh-TW" sz="3600" kern="1200" dirty="0">
                <a:latin typeface="華康超明體" panose="02020C09000000000000" pitchFamily="49" charset="-120"/>
                <a:ea typeface="華康超明體" panose="02020C09000000000000" pitchFamily="49" charset="-120"/>
                <a:cs typeface="+mn-cs"/>
              </a:rPr>
              <a:t>報名程序</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(1/8)</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339" name="內容版面配置區 2"/>
          <p:cNvSpPr>
            <a:spLocks noGrp="1"/>
          </p:cNvSpPr>
          <p:nvPr>
            <p:ph idx="1"/>
          </p:nvPr>
        </p:nvSpPr>
        <p:spPr>
          <a:xfrm>
            <a:off x="247010" y="1124744"/>
            <a:ext cx="3604909" cy="4824535"/>
          </a:xfrm>
          <a:solidFill>
            <a:schemeClr val="bg1"/>
          </a:solidFill>
        </p:spPr>
        <p:txBody>
          <a:bodyPr/>
          <a:lstStyle/>
          <a:p>
            <a:pPr algn="just">
              <a:spcAft>
                <a:spcPts val="1200"/>
              </a:spcAft>
              <a:buFont typeface="Wingdings" panose="05000000000000000000" pitchFamily="2" charset="2"/>
              <a:buChar char="u"/>
              <a:defRPr/>
            </a:pPr>
            <a:r>
              <a:rPr lang="zh-TW"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報名考生需依序完成以下步驟：</a:t>
            </a:r>
          </a:p>
          <a:p>
            <a:pPr marL="720725" lvl="1" indent="-320675" algn="just">
              <a:spcAft>
                <a:spcPts val="600"/>
              </a:spcAft>
              <a:buFont typeface="+mj-lt"/>
              <a:buAutoNum type="arabicPeriod"/>
            </a:pPr>
            <a:r>
              <a:rPr lang="zh-TW" altLang="zh-TW" sz="2400" b="1" kern="100" dirty="0">
                <a:effectLst/>
                <a:latin typeface="華康儷中黑" panose="020B0509000000000000" pitchFamily="49" charset="-120"/>
                <a:ea typeface="華康儷中黑" panose="020B0509000000000000" pitchFamily="49" charset="-120"/>
                <a:cs typeface="Times New Roman" panose="02020603050405020304" pitchFamily="18" charset="0"/>
              </a:rPr>
              <a:t>註冊帳號</a:t>
            </a:r>
          </a:p>
          <a:p>
            <a:pPr marL="720725" lvl="1" indent="-320675" algn="just">
              <a:spcAft>
                <a:spcPts val="600"/>
              </a:spcAft>
              <a:buFont typeface="+mj-lt"/>
              <a:buAutoNum type="arabicPeriod"/>
            </a:pPr>
            <a:r>
              <a:rPr lang="zh-TW" altLang="zh-TW" sz="2400" b="1" kern="100" dirty="0">
                <a:effectLst/>
                <a:latin typeface="華康儷中黑" panose="020B0509000000000000" pitchFamily="49" charset="-120"/>
                <a:ea typeface="華康儷中黑" panose="020B0509000000000000" pitchFamily="49" charset="-120"/>
                <a:cs typeface="Times New Roman" panose="02020603050405020304" pitchFamily="18" charset="0"/>
              </a:rPr>
              <a:t>上網登錄基本資料及報名資料</a:t>
            </a:r>
          </a:p>
          <a:p>
            <a:pPr marL="720725" lvl="1" indent="-320675" algn="just">
              <a:spcAft>
                <a:spcPts val="600"/>
              </a:spcAft>
              <a:buFont typeface="+mj-lt"/>
              <a:buAutoNum type="arabicPeriod"/>
            </a:pPr>
            <a:r>
              <a:rPr lang="zh-TW" altLang="zh-TW" sz="2400" b="1" kern="100" dirty="0">
                <a:effectLst/>
                <a:latin typeface="華康儷中黑" panose="020B0509000000000000" pitchFamily="49" charset="-120"/>
                <a:ea typeface="華康儷中黑" panose="020B0509000000000000" pitchFamily="49" charset="-120"/>
                <a:cs typeface="Times New Roman" panose="02020603050405020304" pitchFamily="18" charset="0"/>
              </a:rPr>
              <a:t>選報系</a:t>
            </a:r>
            <a:r>
              <a:rPr lang="en-US" altLang="zh-TW" sz="2400" b="1" kern="100" dirty="0">
                <a:effectLst/>
                <a:latin typeface="華康儷中黑" panose="020B0509000000000000" pitchFamily="49" charset="-120"/>
                <a:ea typeface="華康儷中黑" panose="020B0509000000000000" pitchFamily="49" charset="-120"/>
                <a:cs typeface="Times New Roman" panose="02020603050405020304" pitchFamily="18" charset="0"/>
              </a:rPr>
              <a:t>(</a:t>
            </a:r>
            <a:r>
              <a:rPr lang="zh-TW" altLang="zh-TW" sz="2400" b="1" kern="100" dirty="0">
                <a:effectLst/>
                <a:latin typeface="華康儷中黑" panose="020B0509000000000000" pitchFamily="49" charset="-120"/>
                <a:ea typeface="華康儷中黑" panose="020B0509000000000000" pitchFamily="49" charset="-120"/>
                <a:cs typeface="Times New Roman" panose="02020603050405020304" pitchFamily="18" charset="0"/>
              </a:rPr>
              <a:t>組</a:t>
            </a:r>
            <a:r>
              <a:rPr lang="en-US" altLang="zh-TW" sz="2400" b="1" kern="100" dirty="0">
                <a:effectLst/>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400" b="1" kern="100" dirty="0">
                <a:effectLst/>
                <a:latin typeface="華康儷中黑" panose="020B0509000000000000" pitchFamily="49" charset="-120"/>
                <a:ea typeface="華康儷中黑" panose="020B0509000000000000" pitchFamily="49" charset="-120"/>
                <a:cs typeface="Times New Roman" panose="02020603050405020304" pitchFamily="18" charset="0"/>
              </a:rPr>
              <a:t>、</a:t>
            </a:r>
            <a:r>
              <a:rPr lang="zh-TW" altLang="zh-TW" sz="2400" b="1" kern="100" dirty="0">
                <a:effectLst/>
                <a:latin typeface="華康儷中黑" panose="020B0509000000000000" pitchFamily="49" charset="-120"/>
                <a:ea typeface="華康儷中黑" panose="020B0509000000000000" pitchFamily="49" charset="-120"/>
                <a:cs typeface="Times New Roman" panose="02020603050405020304" pitchFamily="18" charset="0"/>
              </a:rPr>
              <a:t>學程</a:t>
            </a:r>
          </a:p>
          <a:p>
            <a:pPr marL="720725" lvl="1" indent="-320675" algn="just">
              <a:spcAft>
                <a:spcPts val="600"/>
              </a:spcAft>
              <a:buFont typeface="+mj-lt"/>
              <a:buAutoNum type="arabicPeriod"/>
            </a:pPr>
            <a:r>
              <a:rPr lang="zh-TW" altLang="zh-TW" sz="2400" b="1" kern="100" dirty="0">
                <a:effectLst/>
                <a:latin typeface="華康儷中黑" panose="020B0509000000000000" pitchFamily="49" charset="-120"/>
                <a:ea typeface="華康儷中黑" panose="020B0509000000000000" pitchFamily="49" charset="-120"/>
                <a:cs typeface="Times New Roman" panose="02020603050405020304" pitchFamily="18" charset="0"/>
              </a:rPr>
              <a:t>繳交報名費</a:t>
            </a:r>
          </a:p>
          <a:p>
            <a:pPr marL="720725" lvl="1" indent="-320675" algn="just">
              <a:spcAft>
                <a:spcPts val="600"/>
              </a:spcAft>
              <a:buFont typeface="+mj-lt"/>
              <a:buAutoNum type="arabicPeriod"/>
            </a:pPr>
            <a:r>
              <a:rPr lang="zh-TW" altLang="zh-TW" sz="2400" b="1" kern="100" dirty="0">
                <a:latin typeface="華康儷中黑" panose="020B0509000000000000" pitchFamily="49" charset="-120"/>
                <a:ea typeface="華康儷中黑" panose="020B0509000000000000" pitchFamily="49" charset="-120"/>
                <a:cs typeface="Times New Roman" panose="02020603050405020304" pitchFamily="18" charset="0"/>
              </a:rPr>
              <a:t>列印並繳寄</a:t>
            </a:r>
            <a:r>
              <a:rPr lang="en-US" altLang="zh-TW" sz="2400" b="1" kern="1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zh-TW" sz="2400" b="1" kern="100" dirty="0">
                <a:latin typeface="華康儷中黑" panose="020B0509000000000000" pitchFamily="49" charset="-120"/>
                <a:ea typeface="華康儷中黑" panose="020B0509000000000000" pitchFamily="49" charset="-120"/>
                <a:cs typeface="Times New Roman" panose="02020603050405020304" pitchFamily="18" charset="0"/>
              </a:rPr>
              <a:t>上傳</a:t>
            </a:r>
            <a:r>
              <a:rPr lang="en-US" altLang="zh-TW" sz="2400" b="1" kern="1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zh-TW" sz="2400" b="1" kern="100" dirty="0">
                <a:latin typeface="華康儷中黑" panose="020B0509000000000000" pitchFamily="49" charset="-120"/>
                <a:ea typeface="華康儷中黑" panose="020B0509000000000000" pitchFamily="49" charset="-120"/>
                <a:cs typeface="Times New Roman" panose="02020603050405020304" pitchFamily="18" charset="0"/>
              </a:rPr>
              <a:t>報名資料</a:t>
            </a:r>
          </a:p>
          <a:p>
            <a:pPr marL="0" indent="0">
              <a:buFontTx/>
              <a:buNone/>
            </a:pPr>
            <a:endParaRPr lang="en-US" altLang="zh-TW" sz="2400" dirty="0">
              <a:latin typeface="華康儷中黑" panose="020B0509000000000000" pitchFamily="49" charset="-120"/>
              <a:ea typeface="華康儷中黑" panose="020B0509000000000000" pitchFamily="49" charset="-120"/>
            </a:endParaRPr>
          </a:p>
        </p:txBody>
      </p:sp>
      <p:sp>
        <p:nvSpPr>
          <p:cNvPr id="1434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F5D2850-A021-45DE-87F9-8585D667DB5C}" type="slidenum">
              <a:rPr lang="zh-TW" altLang="en-US" sz="1400" smtClean="0"/>
              <a:pPr>
                <a:spcBef>
                  <a:spcPct val="0"/>
                </a:spcBef>
                <a:buFontTx/>
                <a:buNone/>
              </a:pPr>
              <a:t>6</a:t>
            </a:fld>
            <a:endParaRPr lang="en-US" altLang="zh-TW" sz="1400"/>
          </a:p>
        </p:txBody>
      </p:sp>
      <p:pic>
        <p:nvPicPr>
          <p:cNvPr id="14341"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844824"/>
            <a:ext cx="5039606" cy="295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內容版面配置區 2"/>
          <p:cNvSpPr>
            <a:spLocks noGrp="1"/>
          </p:cNvSpPr>
          <p:nvPr>
            <p:ph idx="1"/>
          </p:nvPr>
        </p:nvSpPr>
        <p:spPr>
          <a:xfrm>
            <a:off x="250825" y="1124744"/>
            <a:ext cx="8280000" cy="4626198"/>
          </a:xfrm>
          <a:solidFill>
            <a:schemeClr val="bg1"/>
          </a:solidFill>
        </p:spPr>
        <p:txBody>
          <a:bodyPr/>
          <a:lstStyle/>
          <a:p>
            <a:pPr marL="0" indent="0" algn="just">
              <a:spcAft>
                <a:spcPts val="1200"/>
              </a:spcAft>
              <a:buFontTx/>
              <a:buNone/>
              <a:defRPr/>
            </a:pPr>
            <a:r>
              <a:rPr lang="en-US"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1.</a:t>
            </a:r>
            <a:r>
              <a:rPr lang="zh-TW"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上網登錄基本資料</a:t>
            </a:r>
            <a:r>
              <a:rPr lang="zh-TW" altLang="en-US"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及報名資料</a:t>
            </a:r>
            <a:endParaRPr lang="en-US"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endParaRPr>
          </a:p>
          <a:p>
            <a:pPr marL="442913" indent="-442913" algn="just">
              <a:spcBef>
                <a:spcPts val="600"/>
              </a:spcBef>
              <a:spcAft>
                <a:spcPts val="1200"/>
              </a:spcAft>
              <a:buFontTx/>
              <a:buNone/>
              <a:defRPr/>
            </a:pP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(1)</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填寫報考資格、身分別、是否持有技術士證照或專技高</a:t>
            </a: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普</a:t>
            </a: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考及格證書、競賽證明，及是否具有低收入戶或中低收入戶身分等資料。</a:t>
            </a:r>
            <a:endPar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endParaRPr>
          </a:p>
          <a:p>
            <a:pPr marL="442913" indent="-442913" algn="just">
              <a:spcBef>
                <a:spcPts val="600"/>
              </a:spcBef>
              <a:spcAft>
                <a:spcPts val="1200"/>
              </a:spcAft>
              <a:buFontTx/>
              <a:buNone/>
              <a:defRPr/>
            </a:pP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(2)</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技術士證照：係指</a:t>
            </a:r>
            <a:r>
              <a:rPr lang="zh-TW" altLang="en-US" sz="2400" u="heavy"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勞動部</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核發之技術士證。</a:t>
            </a:r>
            <a:endPar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endParaRPr>
          </a:p>
          <a:p>
            <a:pPr marL="442913" indent="-442913" algn="just">
              <a:spcBef>
                <a:spcPts val="600"/>
              </a:spcBef>
              <a:spcAft>
                <a:spcPts val="1200"/>
              </a:spcAft>
              <a:buFontTx/>
              <a:buNone/>
              <a:defRPr/>
            </a:pP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(3)</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競賽證明：係指國際性特殊技藝技能競賽、全國特殊技藝技能競賽獲相關競賽優勝名次，或其他有利審查之得獎證明。</a:t>
            </a:r>
            <a:endPar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endParaRPr>
          </a:p>
          <a:p>
            <a:pPr marL="442913" indent="-442913" algn="just">
              <a:spcBef>
                <a:spcPts val="600"/>
              </a:spcBef>
              <a:spcAft>
                <a:spcPts val="600"/>
              </a:spcAft>
              <a:buFontTx/>
              <a:buNone/>
              <a:defRPr/>
            </a:pPr>
            <a:endPar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endParaRPr>
          </a:p>
        </p:txBody>
      </p:sp>
      <p:sp>
        <p:nvSpPr>
          <p:cNvPr id="15363" name="投影片編號版面配置區 3"/>
          <p:cNvSpPr>
            <a:spLocks noGrp="1"/>
          </p:cNvSpPr>
          <p:nvPr>
            <p:ph type="sldNum" sz="quarter" idx="12"/>
          </p:nvPr>
        </p:nvSpPr>
        <p:spPr>
          <a:xfrm>
            <a:off x="6856413" y="64611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B0A589A-D7E0-4B03-A2C3-53DADE67EC0C}" type="slidenum">
              <a:rPr lang="zh-TW" altLang="en-US" sz="1400" smtClean="0"/>
              <a:pPr>
                <a:spcBef>
                  <a:spcPct val="0"/>
                </a:spcBef>
                <a:buFontTx/>
                <a:buNone/>
              </a:pPr>
              <a:t>7</a:t>
            </a:fld>
            <a:endParaRPr lang="en-US" altLang="zh-TW" sz="1400"/>
          </a:p>
        </p:txBody>
      </p:sp>
      <p:sp>
        <p:nvSpPr>
          <p:cNvPr id="15364" name="標題 1"/>
          <p:cNvSpPr>
            <a:spLocks noGrp="1"/>
          </p:cNvSpPr>
          <p:nvPr>
            <p:ph type="title"/>
          </p:nvPr>
        </p:nvSpPr>
        <p:spPr>
          <a:xfrm>
            <a:off x="250825" y="260350"/>
            <a:ext cx="8229600" cy="633413"/>
          </a:xfrm>
        </p:spPr>
        <p:txBody>
          <a:bodyPr/>
          <a:lstStyle/>
          <a:p>
            <a:r>
              <a:rPr lang="zh-TW" altLang="en-US" sz="3600" kern="1200" dirty="0">
                <a:latin typeface="華康超明體" panose="02020C09000000000000" pitchFamily="49" charset="-120"/>
                <a:ea typeface="華康超明體" panose="02020C09000000000000" pitchFamily="49" charset="-120"/>
                <a:cs typeface="+mn-cs"/>
              </a:rPr>
              <a:t>四、</a:t>
            </a:r>
            <a:r>
              <a:rPr lang="zh-TW" altLang="zh-TW" sz="3600" kern="1200" dirty="0">
                <a:latin typeface="華康超明體" panose="02020C09000000000000" pitchFamily="49" charset="-120"/>
                <a:ea typeface="華康超明體" panose="02020C09000000000000" pitchFamily="49" charset="-120"/>
                <a:cs typeface="+mn-cs"/>
              </a:rPr>
              <a:t>報名程序</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(2/8)</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323850" y="188913"/>
            <a:ext cx="8229600" cy="633412"/>
          </a:xfrm>
        </p:spPr>
        <p:txBody>
          <a:bodyPr/>
          <a:lstStyle/>
          <a:p>
            <a:r>
              <a:rPr lang="zh-TW" altLang="en-US" sz="3600" kern="1200" dirty="0">
                <a:latin typeface="華康超明體" panose="02020C09000000000000" pitchFamily="49" charset="-120"/>
                <a:ea typeface="華康超明體" panose="02020C09000000000000" pitchFamily="49" charset="-120"/>
                <a:cs typeface="+mn-cs"/>
              </a:rPr>
              <a:t>四、</a:t>
            </a:r>
            <a:r>
              <a:rPr lang="zh-TW" altLang="zh-TW" sz="3600" kern="1200" dirty="0">
                <a:latin typeface="華康超明體" panose="02020C09000000000000" pitchFamily="49" charset="-120"/>
                <a:ea typeface="華康超明體" panose="02020C09000000000000" pitchFamily="49" charset="-120"/>
                <a:cs typeface="+mn-cs"/>
              </a:rPr>
              <a:t>報名程序</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(3/8)</a:t>
            </a:r>
            <a:endParaRPr lang="zh-TW" altLang="en-US" sz="2400" dirty="0"/>
          </a:p>
        </p:txBody>
      </p:sp>
      <p:sp>
        <p:nvSpPr>
          <p:cNvPr id="3" name="內容版面配置區 2"/>
          <p:cNvSpPr>
            <a:spLocks noGrp="1"/>
          </p:cNvSpPr>
          <p:nvPr>
            <p:ph idx="1"/>
          </p:nvPr>
        </p:nvSpPr>
        <p:spPr>
          <a:xfrm>
            <a:off x="312043" y="1137245"/>
            <a:ext cx="8241407" cy="5172075"/>
          </a:xfrm>
          <a:noFill/>
        </p:spPr>
        <p:txBody>
          <a:bodyPr/>
          <a:lstStyle/>
          <a:p>
            <a:pPr marL="442913" indent="-442913" algn="just">
              <a:spcBef>
                <a:spcPts val="600"/>
              </a:spcBef>
              <a:spcAft>
                <a:spcPts val="1200"/>
              </a:spcAft>
              <a:buNone/>
              <a:tabLst>
                <a:tab pos="717550" algn="l"/>
              </a:tabLst>
              <a:defRPr/>
            </a:pP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(4)</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請考生依各校系（組）、學程訂定之報名費繳費。</a:t>
            </a:r>
            <a:endPar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endParaRPr>
          </a:p>
          <a:p>
            <a:pPr marL="442913" indent="-442913" algn="just">
              <a:spcBef>
                <a:spcPts val="600"/>
              </a:spcBef>
              <a:spcAft>
                <a:spcPts val="1200"/>
              </a:spcAft>
              <a:buNone/>
              <a:tabLst>
                <a:tab pos="717550" algn="l"/>
              </a:tabLst>
              <a:defRPr/>
            </a:pP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(5)</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低</a:t>
            </a: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zh-TW" sz="2400" dirty="0">
                <a:latin typeface="華康儷中黑" panose="020B0509000000000000" pitchFamily="49" charset="-120"/>
                <a:ea typeface="華康儷中黑" panose="020B0509000000000000" pitchFamily="49" charset="-120"/>
                <a:cs typeface="Times New Roman" panose="02020603050405020304" pitchFamily="18" charset="0"/>
              </a:rPr>
              <a:t>中低</a:t>
            </a: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收入戶身份報名費：</a:t>
            </a:r>
            <a:endPar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endParaRPr>
          </a:p>
          <a:p>
            <a:pPr marL="857250" lvl="1" indent="-457200" algn="just">
              <a:spcBef>
                <a:spcPts val="600"/>
              </a:spcBef>
              <a:spcAft>
                <a:spcPts val="600"/>
              </a:spcAft>
              <a:buFont typeface="+mj-lt"/>
              <a:buAutoNum type="alphaLcPeriod"/>
              <a:tabLst>
                <a:tab pos="717550" algn="l"/>
              </a:tabLst>
              <a:defRPr/>
            </a:pP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若已在</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115</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學年度二技統測完成低</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中低</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收入戶身份登錄，報名時無須再審查。</a:t>
            </a:r>
            <a:endPar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endParaRPr>
          </a:p>
          <a:p>
            <a:pPr marL="857250" lvl="1" indent="-457200" algn="just">
              <a:spcBef>
                <a:spcPts val="600"/>
              </a:spcBef>
              <a:spcAft>
                <a:spcPts val="600"/>
              </a:spcAft>
              <a:buFont typeface="+mj-lt"/>
              <a:buAutoNum type="alphaLcPeriod"/>
              <a:tabLst>
                <a:tab pos="717550" algn="l"/>
              </a:tabLst>
              <a:defRPr/>
            </a:pP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未報名統測者或統測後新增身份者，須將</a:t>
            </a:r>
            <a:r>
              <a:rPr lang="zh-TW" altLang="zh-TW" sz="2200" u="sng"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證明文件影本</a:t>
            </a:r>
            <a:r>
              <a:rPr lang="en-US" altLang="zh-TW" sz="2200" u="sng"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u="sng"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須註明考生姓名</a:t>
            </a:r>
            <a:r>
              <a:rPr lang="en-US" altLang="zh-TW" sz="2200" u="sng"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a:t>
            </a:r>
            <a:r>
              <a:rPr lang="zh-TW" altLang="zh-TW" sz="2200" u="sng"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傳真至技專校院招生委員會聯合會</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，並電話確認聯合會已收到。</a:t>
            </a:r>
            <a:endPar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endParaRPr>
          </a:p>
          <a:p>
            <a:pPr marL="857250" lvl="1" indent="-457200" algn="just">
              <a:spcBef>
                <a:spcPts val="600"/>
              </a:spcBef>
              <a:spcAft>
                <a:spcPts val="600"/>
              </a:spcAft>
              <a:buFont typeface="+mj-lt"/>
              <a:buAutoNum type="alphaLcPeriod"/>
              <a:tabLst>
                <a:tab pos="717550" algn="l"/>
              </a:tabLst>
              <a:defRPr/>
            </a:pP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須完成低</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中低</a:t>
            </a:r>
            <a:r>
              <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收入戶身份審核後，再進行「</a:t>
            </a: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選填報名校系（組）、學程</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」，始可免繳或減免報名費。</a:t>
            </a:r>
            <a:endPar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endParaRPr>
          </a:p>
          <a:p>
            <a:pPr marL="990600" lvl="1" indent="-590550" algn="just">
              <a:spcBef>
                <a:spcPts val="600"/>
              </a:spcBef>
              <a:spcAft>
                <a:spcPts val="600"/>
              </a:spcAft>
              <a:buNone/>
              <a:tabLst>
                <a:tab pos="717550" algn="l"/>
              </a:tabLst>
              <a:defRPr/>
            </a:pPr>
            <a:r>
              <a:rPr lang="zh-TW" altLang="zh-TW" sz="2200" dirty="0">
                <a:latin typeface="華康儷中黑" panose="020B0509000000000000" pitchFamily="49" charset="-120"/>
                <a:ea typeface="華康儷中黑" panose="020B0509000000000000" pitchFamily="49" charset="-120"/>
                <a:cs typeface="Times New Roman" panose="02020603050405020304" pitchFamily="18" charset="0"/>
              </a:rPr>
              <a:t>註：</a:t>
            </a:r>
            <a:r>
              <a:rPr lang="zh-TW" altLang="en-US" sz="2200" dirty="0">
                <a:latin typeface="華康儷中黑" panose="020B0509000000000000" pitchFamily="49" charset="-120"/>
                <a:ea typeface="華康儷中黑" panose="020B0509000000000000" pitchFamily="49" charset="-120"/>
                <a:cs typeface="Times New Roman" panose="02020603050405020304" pitchFamily="18" charset="0"/>
              </a:rPr>
              <a:t>繳交證明文件須含考生姓名、身分證字號，如資料不完整，應附上戶籍謄本或戶口名簿影本。</a:t>
            </a:r>
            <a:endParaRPr lang="en-US" altLang="zh-TW" sz="2200" dirty="0">
              <a:latin typeface="華康儷中黑" panose="020B0509000000000000" pitchFamily="49" charset="-120"/>
              <a:ea typeface="華康儷中黑" panose="020B0509000000000000" pitchFamily="49" charset="-120"/>
              <a:cs typeface="Times New Roman" panose="02020603050405020304" pitchFamily="18" charset="0"/>
            </a:endParaRPr>
          </a:p>
          <a:p>
            <a:pPr marL="895350" indent="-533400" algn="just">
              <a:spcBef>
                <a:spcPts val="600"/>
              </a:spcBef>
              <a:spcAft>
                <a:spcPts val="1200"/>
              </a:spcAft>
              <a:buFontTx/>
              <a:buNone/>
              <a:tabLst>
                <a:tab pos="717550" algn="l"/>
              </a:tabLst>
              <a:defRPr/>
            </a:pPr>
            <a:endParaRPr lang="zh-TW" altLang="en-US" sz="2100" dirty="0"/>
          </a:p>
        </p:txBody>
      </p:sp>
      <p:sp>
        <p:nvSpPr>
          <p:cNvPr id="1638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D4FAD4-0D27-4CB2-9B72-82E2210B6180}" type="slidenum">
              <a:rPr lang="zh-TW" altLang="en-US" sz="1400" smtClean="0"/>
              <a:pPr>
                <a:spcBef>
                  <a:spcPct val="0"/>
                </a:spcBef>
                <a:buFontTx/>
                <a:buNone/>
              </a:pPr>
              <a:t>8</a:t>
            </a:fld>
            <a:endParaRPr lang="en-US" altLang="zh-TW"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89137" y="1196752"/>
            <a:ext cx="8219851" cy="4489673"/>
          </a:xfrm>
          <a:solidFill>
            <a:schemeClr val="bg1"/>
          </a:solidFill>
        </p:spPr>
        <p:txBody>
          <a:bodyPr/>
          <a:lstStyle/>
          <a:p>
            <a:pPr marL="0" indent="0" algn="just">
              <a:spcAft>
                <a:spcPts val="1200"/>
              </a:spcAft>
              <a:buNone/>
              <a:defRPr/>
            </a:pPr>
            <a:r>
              <a:rPr lang="en-US"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2.</a:t>
            </a:r>
            <a:r>
              <a:rPr lang="zh-TW"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rPr>
              <a:t>選填報名校系（組）、學程</a:t>
            </a:r>
            <a:endParaRPr lang="en-US" altLang="zh-TW" sz="3000" dirty="0">
              <a:solidFill>
                <a:srgbClr val="0000FF"/>
              </a:solidFill>
              <a:latin typeface="華康超明體" panose="02020C09000000000000" pitchFamily="49" charset="-120"/>
              <a:ea typeface="華康超明體" panose="02020C09000000000000" pitchFamily="49" charset="-120"/>
              <a:cs typeface="Times New Roman" panose="02020603050405020304" pitchFamily="18" charset="0"/>
            </a:endParaRPr>
          </a:p>
          <a:p>
            <a:pPr marL="808038" indent="-808038" algn="just">
              <a:spcBef>
                <a:spcPts val="1200"/>
              </a:spcBef>
              <a:buFontTx/>
              <a:buNone/>
              <a:defRPr/>
            </a:pP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1</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zh-TW" sz="2400" dirty="0">
                <a:latin typeface="華康儷中黑" panose="020B0509000000000000" pitchFamily="49" charset="-120"/>
                <a:ea typeface="華康儷中黑" panose="020B0509000000000000" pitchFamily="49" charset="-120"/>
                <a:cs typeface="Times New Roman" panose="02020603050405020304" pitchFamily="18" charset="0"/>
              </a:rPr>
              <a:t>考生可</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多</a:t>
            </a:r>
            <a:r>
              <a:rPr lang="zh-TW" altLang="zh-TW" sz="2400" dirty="0">
                <a:latin typeface="華康儷中黑" panose="020B0509000000000000" pitchFamily="49" charset="-120"/>
                <a:ea typeface="華康儷中黑" panose="020B0509000000000000" pitchFamily="49" charset="-120"/>
                <a:cs typeface="Times New Roman" panose="02020603050405020304" pitchFamily="18" charset="0"/>
              </a:rPr>
              <a:t>次選</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報</a:t>
            </a:r>
            <a:r>
              <a:rPr lang="zh-TW" altLang="zh-TW" sz="2400" dirty="0">
                <a:latin typeface="華康儷中黑" panose="020B0509000000000000" pitchFamily="49" charset="-120"/>
                <a:ea typeface="華康儷中黑" panose="020B0509000000000000" pitchFamily="49" charset="-120"/>
                <a:cs typeface="Times New Roman" panose="02020603050405020304" pitchFamily="18" charset="0"/>
              </a:rPr>
              <a:t>在報名期限內之</a:t>
            </a:r>
            <a:r>
              <a:rPr lang="en-US" altLang="zh-TW" sz="2400" dirty="0">
                <a:solidFill>
                  <a:srgbClr val="CC0000"/>
                </a:solidFill>
                <a:effectLst>
                  <a:outerShdw blurRad="38100" dist="38100" dir="2700000" algn="tl">
                    <a:srgbClr val="000000">
                      <a:alpha val="43137"/>
                    </a:srgbClr>
                  </a:outerShdw>
                </a:effectLst>
                <a:latin typeface="Arial" panose="020B0604020202020204" pitchFamily="34" charset="0"/>
                <a:ea typeface="華康儷中黑" panose="020B0509000000000000" pitchFamily="49" charset="-120"/>
                <a:cs typeface="Arial" panose="020B0604020202020204" pitchFamily="34" charset="0"/>
              </a:rPr>
              <a:t>1</a:t>
            </a:r>
            <a:r>
              <a:rPr lang="zh-TW" altLang="en-US" sz="2400"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個</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或</a:t>
            </a:r>
            <a:r>
              <a:rPr lang="zh-TW" altLang="zh-TW" sz="2400"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多</a:t>
            </a:r>
            <a:r>
              <a:rPr lang="zh-TW" altLang="en-US" sz="2400" dirty="0">
                <a:solidFill>
                  <a:srgbClr val="CC00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cs typeface="Times New Roman" panose="02020603050405020304" pitchFamily="18" charset="0"/>
              </a:rPr>
              <a:t>個</a:t>
            </a:r>
            <a:r>
              <a:rPr lang="zh-TW" altLang="zh-TW" sz="2400" dirty="0">
                <a:latin typeface="華康儷中黑" panose="020B0509000000000000" pitchFamily="49" charset="-120"/>
                <a:ea typeface="華康儷中黑" panose="020B0509000000000000" pitchFamily="49" charset="-120"/>
                <a:cs typeface="Times New Roman" panose="02020603050405020304" pitchFamily="18" charset="0"/>
              </a:rPr>
              <a:t>招生校系（組）、學程</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a:t>
            </a:r>
            <a:endPar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endParaRPr>
          </a:p>
          <a:p>
            <a:pPr marL="808038" indent="-808038" algn="just">
              <a:spcBef>
                <a:spcPts val="1200"/>
              </a:spcBef>
              <a:buFontTx/>
              <a:buNone/>
              <a:defRPr/>
            </a:pP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2</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）尚未繳費前</a:t>
            </a:r>
            <a:r>
              <a:rPr lang="zh-TW" altLang="zh-TW" sz="2400" dirty="0">
                <a:latin typeface="華康儷中黑" panose="020B0509000000000000" pitchFamily="49" charset="-120"/>
                <a:ea typeface="華康儷中黑" panose="020B0509000000000000" pitchFamily="49" charset="-120"/>
                <a:cs typeface="Times New Roman" panose="02020603050405020304" pitchFamily="18" charset="0"/>
              </a:rPr>
              <a:t>，可至系統取消</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當次報名</a:t>
            </a:r>
            <a:r>
              <a:rPr lang="zh-TW" altLang="zh-TW" sz="2400" dirty="0">
                <a:latin typeface="華康儷中黑" panose="020B0509000000000000" pitchFamily="49" charset="-120"/>
                <a:ea typeface="華康儷中黑" panose="020B0509000000000000" pitchFamily="49" charset="-120"/>
                <a:cs typeface="Times New Roman" panose="02020603050405020304" pitchFamily="18" charset="0"/>
              </a:rPr>
              <a:t>。</a:t>
            </a:r>
            <a:endPar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endParaRPr>
          </a:p>
          <a:p>
            <a:pPr marL="808038" indent="-808038" algn="just">
              <a:spcBef>
                <a:spcPts val="1200"/>
              </a:spcBef>
              <a:buFontTx/>
              <a:buNone/>
              <a:defRPr/>
            </a:pP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3</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zh-TW" sz="2400" dirty="0">
                <a:latin typeface="華康儷中黑" panose="020B0509000000000000" pitchFamily="49" charset="-120"/>
                <a:ea typeface="華康儷中黑" panose="020B0509000000000000" pitchFamily="49" charset="-120"/>
                <a:cs typeface="Times New Roman" panose="02020603050405020304" pitchFamily="18" charset="0"/>
              </a:rPr>
              <a:t>未</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依規定時間內</a:t>
            </a:r>
            <a:r>
              <a:rPr lang="zh-TW" altLang="zh-TW" sz="2400" dirty="0">
                <a:latin typeface="華康儷中黑" panose="020B0509000000000000" pitchFamily="49" charset="-120"/>
                <a:ea typeface="華康儷中黑" panose="020B0509000000000000" pitchFamily="49" charset="-120"/>
                <a:cs typeface="Times New Roman" panose="02020603050405020304" pitchFamily="18" charset="0"/>
              </a:rPr>
              <a:t>完成繳費，</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當次</a:t>
            </a:r>
            <a:r>
              <a:rPr lang="zh-TW" altLang="zh-TW" sz="2400" dirty="0">
                <a:latin typeface="華康儷中黑" panose="020B0509000000000000" pitchFamily="49" charset="-120"/>
                <a:ea typeface="華康儷中黑" panose="020B0509000000000000" pitchFamily="49" charset="-120"/>
                <a:cs typeface="Times New Roman" panose="02020603050405020304" pitchFamily="18" charset="0"/>
              </a:rPr>
              <a:t>報名視同無效</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a:t>
            </a:r>
            <a:endParaRPr lang="zh-TW" altLang="zh-TW" sz="2400" dirty="0">
              <a:latin typeface="華康儷中黑" panose="020B0509000000000000" pitchFamily="49" charset="-120"/>
              <a:ea typeface="華康儷中黑" panose="020B0509000000000000" pitchFamily="49" charset="-120"/>
              <a:cs typeface="Times New Roman" panose="02020603050405020304" pitchFamily="18" charset="0"/>
            </a:endParaRPr>
          </a:p>
          <a:p>
            <a:pPr marL="808038" indent="-808038" algn="just">
              <a:spcBef>
                <a:spcPts val="1200"/>
              </a:spcBef>
              <a:buNone/>
              <a:defRPr/>
            </a:pP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4</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zh-TW" sz="2400" dirty="0">
                <a:latin typeface="華康儷中黑" panose="020B0509000000000000" pitchFamily="49" charset="-120"/>
                <a:ea typeface="華康儷中黑" panose="020B0509000000000000" pitchFamily="49" charset="-120"/>
                <a:cs typeface="Times New Roman" panose="02020603050405020304" pitchFamily="18" charset="0"/>
              </a:rPr>
              <a:t>完成繳費後，不得重複報名相同系（組）、學程</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a:t>
            </a:r>
            <a:endPar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endParaRPr>
          </a:p>
          <a:p>
            <a:pPr marL="808038" indent="-808038" algn="just">
              <a:spcBef>
                <a:spcPts val="1200"/>
              </a:spcBef>
              <a:buNone/>
              <a:defRPr/>
            </a:pP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5</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）報名之招生學校，有限制考生報考該校之系</a:t>
            </a: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組</a:t>
            </a: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、學程數時，則納入考生報名該校之系</a:t>
            </a: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組</a:t>
            </a: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、學程數累計，並受報名該校之系</a:t>
            </a: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組</a:t>
            </a:r>
            <a:r>
              <a:rPr lang="en-US" altLang="zh-TW" sz="2400" dirty="0">
                <a:latin typeface="華康儷中黑" panose="020B0509000000000000" pitchFamily="49" charset="-120"/>
                <a:ea typeface="華康儷中黑" panose="020B0509000000000000" pitchFamily="49" charset="-120"/>
                <a:cs typeface="Times New Roman" panose="02020603050405020304" pitchFamily="18" charset="0"/>
              </a:rPr>
              <a:t>)</a:t>
            </a:r>
            <a:r>
              <a:rPr lang="zh-TW" altLang="en-US" sz="2400" dirty="0">
                <a:latin typeface="華康儷中黑" panose="020B0509000000000000" pitchFamily="49" charset="-120"/>
                <a:ea typeface="華康儷中黑" panose="020B0509000000000000" pitchFamily="49" charset="-120"/>
                <a:cs typeface="Times New Roman" panose="02020603050405020304" pitchFamily="18" charset="0"/>
              </a:rPr>
              <a:t>、學程數限制。</a:t>
            </a:r>
          </a:p>
        </p:txBody>
      </p:sp>
      <p:sp>
        <p:nvSpPr>
          <p:cNvPr id="1741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2A39BA6-0B87-47B6-9D6B-EB743BC3602F}" type="slidenum">
              <a:rPr lang="zh-TW" altLang="en-US" sz="1400" smtClean="0"/>
              <a:pPr>
                <a:spcBef>
                  <a:spcPct val="0"/>
                </a:spcBef>
                <a:buFontTx/>
                <a:buNone/>
              </a:pPr>
              <a:t>9</a:t>
            </a:fld>
            <a:endParaRPr lang="en-US" altLang="zh-TW" sz="1400"/>
          </a:p>
        </p:txBody>
      </p:sp>
      <p:sp>
        <p:nvSpPr>
          <p:cNvPr id="17412" name="標題 1"/>
          <p:cNvSpPr>
            <a:spLocks noGrp="1"/>
          </p:cNvSpPr>
          <p:nvPr>
            <p:ph type="title"/>
          </p:nvPr>
        </p:nvSpPr>
        <p:spPr>
          <a:xfrm>
            <a:off x="179388" y="260350"/>
            <a:ext cx="8229600" cy="633413"/>
          </a:xfrm>
        </p:spPr>
        <p:txBody>
          <a:bodyPr/>
          <a:lstStyle/>
          <a:p>
            <a:r>
              <a:rPr lang="zh-TW" altLang="en-US" sz="3600" kern="1200" dirty="0">
                <a:latin typeface="華康超明體" panose="02020C09000000000000" pitchFamily="49" charset="-120"/>
                <a:ea typeface="華康超明體" panose="02020C09000000000000" pitchFamily="49" charset="-120"/>
                <a:cs typeface="+mn-cs"/>
              </a:rPr>
              <a:t>四、</a:t>
            </a:r>
            <a:r>
              <a:rPr lang="zh-TW" altLang="zh-TW" sz="3600" kern="1200" dirty="0">
                <a:latin typeface="華康超明體" panose="02020C09000000000000" pitchFamily="49" charset="-120"/>
                <a:ea typeface="華康超明體" panose="02020C09000000000000" pitchFamily="49" charset="-120"/>
                <a:cs typeface="+mn-cs"/>
              </a:rPr>
              <a:t>報名程序</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(4/8)</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a:extLst>
              <a:ext uri="{FF2B5EF4-FFF2-40B4-BE49-F238E27FC236}">
                <a16:creationId xmlns:a16="http://schemas.microsoft.com/office/drawing/2014/main" id="{0A500DC5-A24C-4436-B7D1-5E344AED64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5753" y="601662"/>
            <a:ext cx="1214510" cy="1196975"/>
          </a:xfrm>
          <a:prstGeom prst="rect">
            <a:avLst/>
          </a:prstGeom>
        </p:spPr>
      </p:pic>
    </p:spTree>
  </p:cSld>
  <p:clrMapOvr>
    <a:masterClrMapping/>
  </p:clrMapOvr>
</p:sld>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115738</TotalTime>
  <Words>3952</Words>
  <Application>Microsoft Office PowerPoint</Application>
  <PresentationFormat>如螢幕大小 (4:3)</PresentationFormat>
  <Paragraphs>378</Paragraphs>
  <Slides>46</Slides>
  <Notes>9</Notes>
  <HiddenSlides>0</HiddenSlides>
  <MMClips>0</MMClips>
  <ScaleCrop>false</ScaleCrop>
  <HeadingPairs>
    <vt:vector size="6" baseType="variant">
      <vt:variant>
        <vt:lpstr>使用字型</vt:lpstr>
      </vt:variant>
      <vt:variant>
        <vt:i4>17</vt:i4>
      </vt:variant>
      <vt:variant>
        <vt:lpstr>佈景主題</vt:lpstr>
      </vt:variant>
      <vt:variant>
        <vt:i4>1</vt:i4>
      </vt:variant>
      <vt:variant>
        <vt:lpstr>投影片標題</vt:lpstr>
      </vt:variant>
      <vt:variant>
        <vt:i4>46</vt:i4>
      </vt:variant>
    </vt:vector>
  </HeadingPairs>
  <TitlesOfParts>
    <vt:vector size="64" baseType="lpstr">
      <vt:lpstr>華康正顏楷體W5(P)</vt:lpstr>
      <vt:lpstr>華康行書體</vt:lpstr>
      <vt:lpstr>華康粗黑體</vt:lpstr>
      <vt:lpstr>華康超明體</vt:lpstr>
      <vt:lpstr>華康新特黑體</vt:lpstr>
      <vt:lpstr>華康儷中黑</vt:lpstr>
      <vt:lpstr>華康儷中黑(P)</vt:lpstr>
      <vt:lpstr>華康儷金黑</vt:lpstr>
      <vt:lpstr>華康儷粗宋</vt:lpstr>
      <vt:lpstr>微軟正黑體</vt:lpstr>
      <vt:lpstr>新細明體</vt:lpstr>
      <vt:lpstr>標楷體</vt:lpstr>
      <vt:lpstr>Arial</vt:lpstr>
      <vt:lpstr>Book Antiqua</vt:lpstr>
      <vt:lpstr>Calibri</vt:lpstr>
      <vt:lpstr>Times New Roman</vt:lpstr>
      <vt:lpstr>Wingdings</vt:lpstr>
      <vt:lpstr>自訂設計</vt:lpstr>
      <vt:lpstr>115學年度 科技校院二年制申請入學招生</vt:lpstr>
      <vt:lpstr>簡報大綱</vt:lpstr>
      <vt:lpstr>PowerPoint 簡報</vt:lpstr>
      <vt:lpstr>PowerPoint 簡報</vt:lpstr>
      <vt:lpstr>PowerPoint 簡報</vt:lpstr>
      <vt:lpstr>四、報名程序(1/8)</vt:lpstr>
      <vt:lpstr>四、報名程序(2/8)</vt:lpstr>
      <vt:lpstr>四、報名程序(3/8)</vt:lpstr>
      <vt:lpstr>四、報名程序(4/8)</vt:lpstr>
      <vt:lpstr>四、報名程序(5/8)</vt:lpstr>
      <vt:lpstr>四、報名程序(6/8)</vt:lpstr>
      <vt:lpstr>四、報名程序(7/8)</vt:lpstr>
      <vt:lpstr>四、報名程序(8/8)</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二申考生作業系統操作宣導簡報</dc:title>
  <dc:creator>User</dc:creator>
  <cp:lastModifiedBy>鄭淳方</cp:lastModifiedBy>
  <cp:revision>734</cp:revision>
  <cp:lastPrinted>2019-04-26T06:34:39Z</cp:lastPrinted>
  <dcterms:created xsi:type="dcterms:W3CDTF">2010-11-29T05:36:38Z</dcterms:created>
  <dcterms:modified xsi:type="dcterms:W3CDTF">2026-03-11T08:57:49Z</dcterms:modified>
</cp:coreProperties>
</file>