
<file path=[Content_Types].xml><?xml version="1.0" encoding="utf-8"?>
<Types xmlns="http://schemas.openxmlformats.org/package/2006/content-types">
  <Default ContentType="application/x-fontdata" Extension="fntdata"/>
  <Default ContentType="image/jpeg" Extension="jpeg"/>
  <Default ContentType="image/jpeg" Extension="jp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3" r:id="rId1"/>
    <p:sldMasterId id="2147483685" r:id="rId2"/>
  </p:sldMasterIdLst>
  <p:notesMasterIdLst>
    <p:notesMasterId r:id="rId50"/>
  </p:notesMasterIdLst>
  <p:handoutMasterIdLst>
    <p:handoutMasterId r:id="rId51"/>
  </p:handoutMasterIdLst>
  <p:sldIdLst>
    <p:sldId id="434" r:id="rId3"/>
    <p:sldId id="433" r:id="rId4"/>
    <p:sldId id="256" r:id="rId5"/>
    <p:sldId id="346" r:id="rId6"/>
    <p:sldId id="420" r:id="rId7"/>
    <p:sldId id="421" r:id="rId8"/>
    <p:sldId id="262" r:id="rId9"/>
    <p:sldId id="426" r:id="rId10"/>
    <p:sldId id="432" r:id="rId11"/>
    <p:sldId id="258" r:id="rId12"/>
    <p:sldId id="259" r:id="rId13"/>
    <p:sldId id="269" r:id="rId14"/>
    <p:sldId id="431" r:id="rId15"/>
    <p:sldId id="427" r:id="rId16"/>
    <p:sldId id="344" r:id="rId17"/>
    <p:sldId id="430" r:id="rId18"/>
    <p:sldId id="314" r:id="rId19"/>
    <p:sldId id="309" r:id="rId20"/>
    <p:sldId id="277" r:id="rId21"/>
    <p:sldId id="275" r:id="rId22"/>
    <p:sldId id="279" r:id="rId23"/>
    <p:sldId id="278" r:id="rId24"/>
    <p:sldId id="270" r:id="rId25"/>
    <p:sldId id="280" r:id="rId26"/>
    <p:sldId id="283" r:id="rId27"/>
    <p:sldId id="349" r:id="rId28"/>
    <p:sldId id="316" r:id="rId29"/>
    <p:sldId id="424" r:id="rId30"/>
    <p:sldId id="425" r:id="rId31"/>
    <p:sldId id="330" r:id="rId32"/>
    <p:sldId id="331" r:id="rId33"/>
    <p:sldId id="350" r:id="rId34"/>
    <p:sldId id="291" r:id="rId35"/>
    <p:sldId id="347" r:id="rId36"/>
    <p:sldId id="351" r:id="rId37"/>
    <p:sldId id="353" r:id="rId38"/>
    <p:sldId id="354" r:id="rId39"/>
    <p:sldId id="332" r:id="rId40"/>
    <p:sldId id="348" r:id="rId41"/>
    <p:sldId id="423" r:id="rId42"/>
    <p:sldId id="302" r:id="rId43"/>
    <p:sldId id="289" r:id="rId44"/>
    <p:sldId id="304" r:id="rId45"/>
    <p:sldId id="428" r:id="rId46"/>
    <p:sldId id="325" r:id="rId47"/>
    <p:sldId id="429" r:id="rId48"/>
    <p:sldId id="375" r:id="rId49"/>
  </p:sldIdLst>
  <p:sldSz cx="9144000" cy="6858000" type="screen4x3"/>
  <p:notesSz cx="7104063" cy="10234613"/>
  <p:embeddedFontLst>
    <p:embeddedFont>
      <p:font typeface="Calibri" panose="020F0502020204030204" pitchFamily="34" charset="0"/>
      <p:regular r:id="rId52"/>
      <p:bold r:id="rId53"/>
      <p:italic r:id="rId54"/>
      <p:boldItalic r:id="rId55"/>
    </p:embeddedFont>
    <p:embeddedFont>
      <p:font typeface="Calibri Light" panose="020F0302020204030204" pitchFamily="34" charset="0"/>
      <p:regular r:id="rId56"/>
      <p:italic r:id="rId57"/>
    </p:embeddedFont>
    <p:embeddedFont>
      <p:font typeface="Nirmala UI" panose="020B0502040204020203" pitchFamily="34" charset="0"/>
      <p:regular r:id="rId58"/>
      <p:bold r:id="rId59"/>
    </p:embeddedFont>
    <p:embeddedFont>
      <p:font typeface="Verdana" panose="020B0604030504040204" pitchFamily="34" charset="0"/>
      <p:regular r:id="rId60"/>
      <p:bold r:id="rId61"/>
      <p:italic r:id="rId62"/>
      <p:boldItalic r:id="rId63"/>
    </p:embeddedFont>
    <p:embeddedFont>
      <p:font typeface="微軟正黑體" panose="020B0604030504040204" pitchFamily="34" charset="-120"/>
      <p:regular r:id="rId64"/>
      <p:bold r:id="rId65"/>
    </p:embeddedFont>
    <p:embeddedFont>
      <p:font typeface="標楷體" panose="03000509000000000000" pitchFamily="65" charset="-120"/>
      <p:regular r:id="rId6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971"/>
    <a:srgbClr val="FCDBC4"/>
    <a:srgbClr val="A8332A"/>
    <a:srgbClr val="558335"/>
    <a:srgbClr val="384556"/>
    <a:srgbClr val="0070C0"/>
    <a:srgbClr val="B5372D"/>
    <a:srgbClr val="E5EBD5"/>
    <a:srgbClr val="8FA650"/>
    <a:srgbClr val="D8E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34" autoAdjust="0"/>
    <p:restoredTop sz="95231" autoAdjust="0"/>
  </p:normalViewPr>
  <p:slideViewPr>
    <p:cSldViewPr snapToGrid="0">
      <p:cViewPr varScale="1">
        <p:scale>
          <a:sx n="114" d="100"/>
          <a:sy n="114" d="100"/>
        </p:scale>
        <p:origin x="178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2.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3.xml"/><Relationship Id="rId61"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notesMaster" Target="notesMasters/notesMaster1.xml"/><Relationship Id="rId55"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8639" cy="512763"/>
          </a:xfrm>
          <a:prstGeom prst="rect">
            <a:avLst/>
          </a:prstGeom>
        </p:spPr>
        <p:txBody>
          <a:bodyPr vert="horz" lIns="94779" tIns="47390" rIns="94779" bIns="4739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4023836" y="1"/>
            <a:ext cx="3078639" cy="512763"/>
          </a:xfrm>
          <a:prstGeom prst="rect">
            <a:avLst/>
          </a:prstGeom>
        </p:spPr>
        <p:txBody>
          <a:bodyPr vert="horz" lIns="94779" tIns="47390" rIns="94779" bIns="47390" rtlCol="0"/>
          <a:lstStyle>
            <a:lvl1pPr algn="r" eaLnBrk="1" fontAlgn="auto" hangingPunct="1">
              <a:spcBef>
                <a:spcPts val="0"/>
              </a:spcBef>
              <a:spcAft>
                <a:spcPts val="0"/>
              </a:spcAft>
              <a:defRPr sz="120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0" y="9721851"/>
            <a:ext cx="3078639" cy="512763"/>
          </a:xfrm>
          <a:prstGeom prst="rect">
            <a:avLst/>
          </a:prstGeom>
        </p:spPr>
        <p:txBody>
          <a:bodyPr vert="horz" lIns="94779" tIns="47390" rIns="94779" bIns="4739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4023836" y="9721851"/>
            <a:ext cx="3078639" cy="512763"/>
          </a:xfrm>
          <a:prstGeom prst="rect">
            <a:avLst/>
          </a:prstGeom>
        </p:spPr>
        <p:txBody>
          <a:bodyPr vert="horz" lIns="94779" tIns="47390" rIns="94779" bIns="47390" rtlCol="0" anchor="b"/>
          <a:lstStyle>
            <a:lvl1pPr algn="r" eaLnBrk="1" fontAlgn="auto" hangingPunct="1">
              <a:spcBef>
                <a:spcPts val="0"/>
              </a:spcBef>
              <a:spcAft>
                <a:spcPts val="0"/>
              </a:spcAft>
              <a:defRPr sz="1200" smtClean="0">
                <a:latin typeface="+mn-lt"/>
                <a:ea typeface="+mn-ea"/>
              </a:defRPr>
            </a:lvl1pPr>
          </a:lstStyle>
          <a:p>
            <a:pPr>
              <a:defRPr/>
            </a:pPr>
            <a:fld id="{42022495-B8B9-4837-8DAB-0F240AD16F14}"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8639" cy="512763"/>
          </a:xfrm>
          <a:prstGeom prst="rect">
            <a:avLst/>
          </a:prstGeom>
        </p:spPr>
        <p:txBody>
          <a:bodyPr vert="horz" lIns="94763" tIns="47381" rIns="94763" bIns="47381"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4023836" y="1"/>
            <a:ext cx="3078639" cy="512763"/>
          </a:xfrm>
          <a:prstGeom prst="rect">
            <a:avLst/>
          </a:prstGeom>
        </p:spPr>
        <p:txBody>
          <a:bodyPr vert="horz" lIns="94763" tIns="47381" rIns="94763" bIns="47381" rtlCol="0"/>
          <a:lstStyle>
            <a:lvl1pPr algn="r" eaLnBrk="1" fontAlgn="auto" hangingPunct="1">
              <a:spcBef>
                <a:spcPts val="0"/>
              </a:spcBef>
              <a:spcAft>
                <a:spcPts val="0"/>
              </a:spcAft>
              <a:defRPr sz="1200">
                <a:latin typeface="+mn-lt"/>
                <a:ea typeface="+mn-ea"/>
              </a:defRPr>
            </a:lvl1pPr>
          </a:lstStyle>
          <a:p>
            <a:pPr>
              <a:defRPr/>
            </a:pPr>
            <a:endParaRPr lang="zh-TW" altLang="en-US"/>
          </a:p>
        </p:txBody>
      </p:sp>
      <p:sp>
        <p:nvSpPr>
          <p:cNvPr id="4" name="投影片圖像版面配置區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763" tIns="47381" rIns="94763" bIns="47381" rtlCol="0" anchor="ctr"/>
          <a:lstStyle/>
          <a:p>
            <a:pPr lvl="0"/>
            <a:endParaRPr lang="zh-TW" altLang="en-US" noProof="0"/>
          </a:p>
        </p:txBody>
      </p:sp>
      <p:sp>
        <p:nvSpPr>
          <p:cNvPr id="5" name="備忘稿版面配置區 4"/>
          <p:cNvSpPr>
            <a:spLocks noGrp="1"/>
          </p:cNvSpPr>
          <p:nvPr>
            <p:ph type="body" sz="quarter" idx="3"/>
          </p:nvPr>
        </p:nvSpPr>
        <p:spPr>
          <a:xfrm>
            <a:off x="710089" y="4926013"/>
            <a:ext cx="5683886" cy="4029075"/>
          </a:xfrm>
          <a:prstGeom prst="rect">
            <a:avLst/>
          </a:prstGeom>
        </p:spPr>
        <p:txBody>
          <a:bodyPr vert="horz" lIns="94763" tIns="47381" rIns="94763" bIns="47381"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721851"/>
            <a:ext cx="3078639" cy="512763"/>
          </a:xfrm>
          <a:prstGeom prst="rect">
            <a:avLst/>
          </a:prstGeom>
        </p:spPr>
        <p:txBody>
          <a:bodyPr vert="horz" lIns="94763" tIns="47381" rIns="94763" bIns="47381"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4023836" y="9721851"/>
            <a:ext cx="3078639" cy="512763"/>
          </a:xfrm>
          <a:prstGeom prst="rect">
            <a:avLst/>
          </a:prstGeom>
        </p:spPr>
        <p:txBody>
          <a:bodyPr vert="horz" lIns="94763" tIns="47381" rIns="94763" bIns="47381" rtlCol="0" anchor="b"/>
          <a:lstStyle>
            <a:lvl1pPr algn="r" eaLnBrk="1" fontAlgn="auto" hangingPunct="1">
              <a:spcBef>
                <a:spcPts val="0"/>
              </a:spcBef>
              <a:spcAft>
                <a:spcPts val="0"/>
              </a:spcAft>
              <a:defRPr sz="1200" smtClean="0">
                <a:latin typeface="+mn-lt"/>
                <a:ea typeface="+mn-ea"/>
              </a:defRPr>
            </a:lvl1pPr>
          </a:lstStyle>
          <a:p>
            <a:pPr>
              <a:defRPr/>
            </a:pPr>
            <a:fld id="{38D97E58-E3B6-4B3A-B809-FB017E158D2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sldNum="0"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17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174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379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403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5844"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789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994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a:t>Hji </a:t>
            </a:r>
            <a:endParaRPr lang="zh-TW" altLang="en-US"/>
          </a:p>
        </p:txBody>
      </p:sp>
      <p:sp>
        <p:nvSpPr>
          <p:cNvPr id="2662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198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813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018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9220"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632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222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427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837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042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246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451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656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861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066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a:p>
        </p:txBody>
      </p:sp>
      <p:sp>
        <p:nvSpPr>
          <p:cNvPr id="11268"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270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475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6804"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885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80900"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a:p>
        </p:txBody>
      </p:sp>
      <p:sp>
        <p:nvSpPr>
          <p:cNvPr id="8499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8704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9011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9318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3316"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355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5364"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741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946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970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pPr>
              <a:defRPr/>
            </a:pPr>
            <a:fld id="{DAF046C5-34B7-49E1-B51C-AAEABBC5EFA2}" type="datetime1">
              <a:rPr lang="zh-TW" altLang="en-US" smtClean="0"/>
              <a:pPr>
                <a:defRPr/>
              </a:pPr>
              <a:t>2023/12/6</a:t>
            </a:fld>
            <a:endParaRPr lang="zh-TW"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705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68F154C9-4483-44C6-9923-11120C72C36B}" type="datetime1">
              <a:rPr lang="zh-TW" altLang="en-US" smtClean="0"/>
              <a:pPr>
                <a:defRPr/>
              </a:pPr>
              <a:t>2023/12/6</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FC0DF03C-9A3F-4EB3-94D0-3A64518B323E}" type="slidenum">
              <a:rPr lang="zh-TW" altLang="en-US" smtClean="0"/>
              <a:pPr>
                <a:defRPr/>
              </a:pPr>
              <a:t>‹#›</a:t>
            </a:fld>
            <a:endParaRPr lang="zh-TW" altLang="en-US" dirty="0"/>
          </a:p>
        </p:txBody>
      </p:sp>
    </p:spTree>
    <p:extLst>
      <p:ext uri="{BB962C8B-B14F-4D97-AF65-F5344CB8AC3E}">
        <p14:creationId xmlns:p14="http://schemas.microsoft.com/office/powerpoint/2010/main" val="383841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9F4DFF0B-3F51-48B2-96F1-3EB4544D270E}" type="datetime1">
              <a:rPr lang="zh-TW" altLang="en-US" smtClean="0"/>
              <a:pPr>
                <a:defRPr/>
              </a:pPr>
              <a:t>2023/12/6</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7771D8D-1990-40B7-AE2B-C7122A53C3D4}" type="slidenum">
              <a:rPr lang="zh-TW" altLang="en-US" smtClean="0"/>
              <a:pPr>
                <a:defRPr/>
              </a:pPr>
              <a:t>‹#›</a:t>
            </a:fld>
            <a:endParaRPr lang="zh-TW" altLang="en-US" dirty="0"/>
          </a:p>
        </p:txBody>
      </p:sp>
    </p:spTree>
    <p:extLst>
      <p:ext uri="{BB962C8B-B14F-4D97-AF65-F5344CB8AC3E}">
        <p14:creationId xmlns:p14="http://schemas.microsoft.com/office/powerpoint/2010/main" val="760536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8A4764-19B1-4237-BCCD-54C5BCB221CB}"/>
              </a:ext>
            </a:extLst>
          </p:cNvPr>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D49B9F22-BFAD-4288-B522-1B38A03FC5B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8605BC0-91D3-4501-9E41-7744337425CE}"/>
              </a:ext>
            </a:extLst>
          </p:cNvPr>
          <p:cNvSpPr>
            <a:spLocks noGrp="1"/>
          </p:cNvSpPr>
          <p:nvPr>
            <p:ph type="dt" sz="half" idx="10"/>
          </p:nvPr>
        </p:nvSpPr>
        <p:spPr/>
        <p:txBody>
          <a:bodyPr/>
          <a:lstStyle/>
          <a:p>
            <a:fld id="{A70D6558-DD67-43DE-A151-1A75DFA8A7B4}" type="datetimeFigureOut">
              <a:rPr lang="zh-TW" altLang="en-US" smtClean="0"/>
              <a:t>2023/12/6</a:t>
            </a:fld>
            <a:endParaRPr lang="zh-TW" altLang="en-US"/>
          </a:p>
        </p:txBody>
      </p:sp>
      <p:sp>
        <p:nvSpPr>
          <p:cNvPr id="5" name="頁尾版面配置區 4">
            <a:extLst>
              <a:ext uri="{FF2B5EF4-FFF2-40B4-BE49-F238E27FC236}">
                <a16:creationId xmlns:a16="http://schemas.microsoft.com/office/drawing/2014/main" id="{85F2C059-60C6-4E93-8B9A-1CA139549CE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32B0FE9-642F-4B98-9319-26CD01775206}"/>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1472864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057057-6CA4-4B06-A339-04C9DE561AA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54AC9A5-20ED-4CE1-B449-FD2FF828C95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D76728E-9D39-4F5F-9615-FC8BF8F56015}"/>
              </a:ext>
            </a:extLst>
          </p:cNvPr>
          <p:cNvSpPr>
            <a:spLocks noGrp="1"/>
          </p:cNvSpPr>
          <p:nvPr>
            <p:ph type="dt" sz="half" idx="10"/>
          </p:nvPr>
        </p:nvSpPr>
        <p:spPr/>
        <p:txBody>
          <a:bodyPr/>
          <a:lstStyle/>
          <a:p>
            <a:fld id="{A70D6558-DD67-43DE-A151-1A75DFA8A7B4}" type="datetimeFigureOut">
              <a:rPr lang="zh-TW" altLang="en-US" smtClean="0"/>
              <a:t>2023/12/6</a:t>
            </a:fld>
            <a:endParaRPr lang="zh-TW" altLang="en-US"/>
          </a:p>
        </p:txBody>
      </p:sp>
      <p:sp>
        <p:nvSpPr>
          <p:cNvPr id="5" name="頁尾版面配置區 4">
            <a:extLst>
              <a:ext uri="{FF2B5EF4-FFF2-40B4-BE49-F238E27FC236}">
                <a16:creationId xmlns:a16="http://schemas.microsoft.com/office/drawing/2014/main" id="{F129301D-6A0C-4619-BA6C-9D656157813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78AC474-7506-48FD-AAEB-BBEBF2D886AB}"/>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4089225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BD0DF5-36CD-44D5-BD17-CC5E81AB6815}"/>
              </a:ext>
            </a:extLst>
          </p:cNvPr>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95B9900-BECE-4015-A1F2-C0C094BCA0E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A33834C4-61CE-4396-B9EF-651D5AFACAD7}"/>
              </a:ext>
            </a:extLst>
          </p:cNvPr>
          <p:cNvSpPr>
            <a:spLocks noGrp="1"/>
          </p:cNvSpPr>
          <p:nvPr>
            <p:ph type="dt" sz="half" idx="10"/>
          </p:nvPr>
        </p:nvSpPr>
        <p:spPr/>
        <p:txBody>
          <a:bodyPr/>
          <a:lstStyle/>
          <a:p>
            <a:fld id="{A70D6558-DD67-43DE-A151-1A75DFA8A7B4}" type="datetimeFigureOut">
              <a:rPr lang="zh-TW" altLang="en-US" smtClean="0"/>
              <a:t>2023/12/6</a:t>
            </a:fld>
            <a:endParaRPr lang="zh-TW" altLang="en-US"/>
          </a:p>
        </p:txBody>
      </p:sp>
      <p:sp>
        <p:nvSpPr>
          <p:cNvPr id="5" name="頁尾版面配置區 4">
            <a:extLst>
              <a:ext uri="{FF2B5EF4-FFF2-40B4-BE49-F238E27FC236}">
                <a16:creationId xmlns:a16="http://schemas.microsoft.com/office/drawing/2014/main" id="{E987A176-570A-49C6-A70A-8C9D38F22E2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D21D3C4-64C3-4BDF-A4FF-6D7A89869B8A}"/>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4105700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B35ABB-9AC2-44D8-BB4B-9C17AB883DB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D3D2877-1EF9-4CCC-BDBE-91FC05553239}"/>
              </a:ext>
            </a:extLst>
          </p:cNvPr>
          <p:cNvSpPr>
            <a:spLocks noGrp="1"/>
          </p:cNvSpPr>
          <p:nvPr>
            <p:ph sz="half" idx="1"/>
          </p:nvPr>
        </p:nvSpPr>
        <p:spPr>
          <a:xfrm>
            <a:off x="62865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781FB67F-E091-4063-B8BC-3F44013082DF}"/>
              </a:ext>
            </a:extLst>
          </p:cNvPr>
          <p:cNvSpPr>
            <a:spLocks noGrp="1"/>
          </p:cNvSpPr>
          <p:nvPr>
            <p:ph sz="half" idx="2"/>
          </p:nvPr>
        </p:nvSpPr>
        <p:spPr>
          <a:xfrm>
            <a:off x="464820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5EB162DD-BFD7-4935-8531-DED5FE9501C9}"/>
              </a:ext>
            </a:extLst>
          </p:cNvPr>
          <p:cNvSpPr>
            <a:spLocks noGrp="1"/>
          </p:cNvSpPr>
          <p:nvPr>
            <p:ph type="dt" sz="half" idx="10"/>
          </p:nvPr>
        </p:nvSpPr>
        <p:spPr/>
        <p:txBody>
          <a:bodyPr/>
          <a:lstStyle/>
          <a:p>
            <a:fld id="{A70D6558-DD67-43DE-A151-1A75DFA8A7B4}" type="datetimeFigureOut">
              <a:rPr lang="zh-TW" altLang="en-US" smtClean="0"/>
              <a:t>2023/12/6</a:t>
            </a:fld>
            <a:endParaRPr lang="zh-TW" altLang="en-US"/>
          </a:p>
        </p:txBody>
      </p:sp>
      <p:sp>
        <p:nvSpPr>
          <p:cNvPr id="6" name="頁尾版面配置區 5">
            <a:extLst>
              <a:ext uri="{FF2B5EF4-FFF2-40B4-BE49-F238E27FC236}">
                <a16:creationId xmlns:a16="http://schemas.microsoft.com/office/drawing/2014/main" id="{A3778A8F-27DD-4308-BF5F-03E9A0A7293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A030C87-8061-4208-92A6-208D7AEC205F}"/>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2644619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62D951-7CFE-4368-ACD0-E3F5CC5A3509}"/>
              </a:ext>
            </a:extLst>
          </p:cNvPr>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82FC309-6123-425F-BD9C-ED67712F2ED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D29778E6-9D2D-4A18-91A4-2DE75C3318CB}"/>
              </a:ext>
            </a:extLst>
          </p:cNvPr>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936FAFAC-F48C-4E5E-A01B-F12EB0B2D0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005FC2E3-5AD9-4CE5-A917-797022B45E37}"/>
              </a:ext>
            </a:extLst>
          </p:cNvPr>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08875CE-94D2-49E7-959F-E237D8B4FDA0}"/>
              </a:ext>
            </a:extLst>
          </p:cNvPr>
          <p:cNvSpPr>
            <a:spLocks noGrp="1"/>
          </p:cNvSpPr>
          <p:nvPr>
            <p:ph type="dt" sz="half" idx="10"/>
          </p:nvPr>
        </p:nvSpPr>
        <p:spPr/>
        <p:txBody>
          <a:bodyPr/>
          <a:lstStyle/>
          <a:p>
            <a:fld id="{A70D6558-DD67-43DE-A151-1A75DFA8A7B4}" type="datetimeFigureOut">
              <a:rPr lang="zh-TW" altLang="en-US" smtClean="0"/>
              <a:t>2023/12/6</a:t>
            </a:fld>
            <a:endParaRPr lang="zh-TW" altLang="en-US"/>
          </a:p>
        </p:txBody>
      </p:sp>
      <p:sp>
        <p:nvSpPr>
          <p:cNvPr id="8" name="頁尾版面配置區 7">
            <a:extLst>
              <a:ext uri="{FF2B5EF4-FFF2-40B4-BE49-F238E27FC236}">
                <a16:creationId xmlns:a16="http://schemas.microsoft.com/office/drawing/2014/main" id="{7E72D452-0823-4259-BC76-02D9410FF201}"/>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B272ECA-F382-40DE-929E-71364AD1567C}"/>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3825646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913A47-F279-46ED-8DD3-BFB7D1927DE1}"/>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A896EF6E-03A3-4509-8FD9-CB150A4DF749}"/>
              </a:ext>
            </a:extLst>
          </p:cNvPr>
          <p:cNvSpPr>
            <a:spLocks noGrp="1"/>
          </p:cNvSpPr>
          <p:nvPr>
            <p:ph type="dt" sz="half" idx="10"/>
          </p:nvPr>
        </p:nvSpPr>
        <p:spPr/>
        <p:txBody>
          <a:bodyPr/>
          <a:lstStyle/>
          <a:p>
            <a:fld id="{A70D6558-DD67-43DE-A151-1A75DFA8A7B4}" type="datetimeFigureOut">
              <a:rPr lang="zh-TW" altLang="en-US" smtClean="0"/>
              <a:t>2023/12/6</a:t>
            </a:fld>
            <a:endParaRPr lang="zh-TW" altLang="en-US"/>
          </a:p>
        </p:txBody>
      </p:sp>
      <p:sp>
        <p:nvSpPr>
          <p:cNvPr id="4" name="頁尾版面配置區 3">
            <a:extLst>
              <a:ext uri="{FF2B5EF4-FFF2-40B4-BE49-F238E27FC236}">
                <a16:creationId xmlns:a16="http://schemas.microsoft.com/office/drawing/2014/main" id="{55EE6B04-D5E6-44A2-82EF-048AC2A4085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71F6F08E-EAEA-469D-B3B0-ECE0F70E04DD}"/>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3986201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A520842-26C7-43BB-B1C7-3A0C047BBB25}"/>
              </a:ext>
            </a:extLst>
          </p:cNvPr>
          <p:cNvSpPr>
            <a:spLocks noGrp="1"/>
          </p:cNvSpPr>
          <p:nvPr>
            <p:ph type="dt" sz="half" idx="10"/>
          </p:nvPr>
        </p:nvSpPr>
        <p:spPr/>
        <p:txBody>
          <a:bodyPr/>
          <a:lstStyle/>
          <a:p>
            <a:fld id="{A70D6558-DD67-43DE-A151-1A75DFA8A7B4}" type="datetimeFigureOut">
              <a:rPr lang="zh-TW" altLang="en-US" smtClean="0"/>
              <a:t>2023/12/6</a:t>
            </a:fld>
            <a:endParaRPr lang="zh-TW" altLang="en-US"/>
          </a:p>
        </p:txBody>
      </p:sp>
      <p:sp>
        <p:nvSpPr>
          <p:cNvPr id="3" name="頁尾版面配置區 2">
            <a:extLst>
              <a:ext uri="{FF2B5EF4-FFF2-40B4-BE49-F238E27FC236}">
                <a16:creationId xmlns:a16="http://schemas.microsoft.com/office/drawing/2014/main" id="{6989E01A-2693-4C37-BA52-4CD5E9E9E29A}"/>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3774A97-987B-4D03-9F66-94FD8CA53624}"/>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69126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2ED712-D70E-4241-B55E-35502906F00B}"/>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E93CE1C-3793-432E-87C8-3B2B3F1B66A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2934DC28-9E21-45C3-92A3-0E58879235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64A09DE-0B1D-4182-8360-47A461A3D891}"/>
              </a:ext>
            </a:extLst>
          </p:cNvPr>
          <p:cNvSpPr>
            <a:spLocks noGrp="1"/>
          </p:cNvSpPr>
          <p:nvPr>
            <p:ph type="dt" sz="half" idx="10"/>
          </p:nvPr>
        </p:nvSpPr>
        <p:spPr/>
        <p:txBody>
          <a:bodyPr/>
          <a:lstStyle/>
          <a:p>
            <a:fld id="{A70D6558-DD67-43DE-A151-1A75DFA8A7B4}" type="datetimeFigureOut">
              <a:rPr lang="zh-TW" altLang="en-US" smtClean="0"/>
              <a:t>2023/12/6</a:t>
            </a:fld>
            <a:endParaRPr lang="zh-TW" altLang="en-US"/>
          </a:p>
        </p:txBody>
      </p:sp>
      <p:sp>
        <p:nvSpPr>
          <p:cNvPr id="6" name="頁尾版面配置區 5">
            <a:extLst>
              <a:ext uri="{FF2B5EF4-FFF2-40B4-BE49-F238E27FC236}">
                <a16:creationId xmlns:a16="http://schemas.microsoft.com/office/drawing/2014/main" id="{CB78FCE1-AA06-4F47-B8AD-744E244B9BE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3D8254A-EEFC-417B-AC06-CAFC72540BB2}"/>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2938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17DBFA53-C9F5-4CE4-9CCD-ABEF49D35A8D}" type="datetime1">
              <a:rPr lang="zh-TW" altLang="en-US" smtClean="0"/>
              <a:pPr>
                <a:defRPr/>
              </a:pPr>
              <a:t>2023/12/6</a:t>
            </a:fld>
            <a:endParaRPr lang="zh-TW"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E2B39AA-0D35-4CF8-839D-D70DCB2AD041}" type="slidenum">
              <a:rPr lang="zh-TW" altLang="en-US" smtClean="0"/>
              <a:pPr>
                <a:defRPr/>
              </a:pPr>
              <a:t>‹#›</a:t>
            </a:fld>
            <a:endParaRPr lang="zh-TW" altLang="en-US" dirty="0"/>
          </a:p>
        </p:txBody>
      </p:sp>
    </p:spTree>
    <p:extLst>
      <p:ext uri="{BB962C8B-B14F-4D97-AF65-F5344CB8AC3E}">
        <p14:creationId xmlns:p14="http://schemas.microsoft.com/office/powerpoint/2010/main" val="1127378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8469C8-4B9F-4BDC-A143-1E8BA201E727}"/>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2BF17C9-5D57-46D3-B339-FF06FF66F09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424709B9-4808-414B-8E8A-272FCBA095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5BEB391-D19C-4A50-9804-8192A7F015F4}"/>
              </a:ext>
            </a:extLst>
          </p:cNvPr>
          <p:cNvSpPr>
            <a:spLocks noGrp="1"/>
          </p:cNvSpPr>
          <p:nvPr>
            <p:ph type="dt" sz="half" idx="10"/>
          </p:nvPr>
        </p:nvSpPr>
        <p:spPr/>
        <p:txBody>
          <a:bodyPr/>
          <a:lstStyle/>
          <a:p>
            <a:fld id="{A70D6558-DD67-43DE-A151-1A75DFA8A7B4}" type="datetimeFigureOut">
              <a:rPr lang="zh-TW" altLang="en-US" smtClean="0"/>
              <a:t>2023/12/6</a:t>
            </a:fld>
            <a:endParaRPr lang="zh-TW" altLang="en-US"/>
          </a:p>
        </p:txBody>
      </p:sp>
      <p:sp>
        <p:nvSpPr>
          <p:cNvPr id="6" name="頁尾版面配置區 5">
            <a:extLst>
              <a:ext uri="{FF2B5EF4-FFF2-40B4-BE49-F238E27FC236}">
                <a16:creationId xmlns:a16="http://schemas.microsoft.com/office/drawing/2014/main" id="{4153E626-FA2F-4BC3-8C7E-EDB8E40A28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B436160-F2C3-45D3-8955-E4C64D1A3F19}"/>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525364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EEA429-B180-410B-BA3D-69AE5E1E37DF}"/>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48953BE-2B0A-4539-9033-EA443C7C19F6}"/>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94DDDEB-9479-4F30-B722-CFD8A8713B3C}"/>
              </a:ext>
            </a:extLst>
          </p:cNvPr>
          <p:cNvSpPr>
            <a:spLocks noGrp="1"/>
          </p:cNvSpPr>
          <p:nvPr>
            <p:ph type="dt" sz="half" idx="10"/>
          </p:nvPr>
        </p:nvSpPr>
        <p:spPr/>
        <p:txBody>
          <a:bodyPr/>
          <a:lstStyle/>
          <a:p>
            <a:fld id="{A70D6558-DD67-43DE-A151-1A75DFA8A7B4}" type="datetimeFigureOut">
              <a:rPr lang="zh-TW" altLang="en-US" smtClean="0"/>
              <a:t>2023/12/6</a:t>
            </a:fld>
            <a:endParaRPr lang="zh-TW" altLang="en-US"/>
          </a:p>
        </p:txBody>
      </p:sp>
      <p:sp>
        <p:nvSpPr>
          <p:cNvPr id="5" name="頁尾版面配置區 4">
            <a:extLst>
              <a:ext uri="{FF2B5EF4-FFF2-40B4-BE49-F238E27FC236}">
                <a16:creationId xmlns:a16="http://schemas.microsoft.com/office/drawing/2014/main" id="{DA5EFD59-41F4-483D-AC3C-5DFCA428446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ED1BDAE-AC0A-453F-BF59-85053FD62442}"/>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3450989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82A68CC-72E3-4678-81ED-861AA9B8B144}"/>
              </a:ext>
            </a:extLst>
          </p:cNvPr>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C230588-FF49-4858-910C-D78357EE759A}"/>
              </a:ext>
            </a:extLst>
          </p:cNvPr>
          <p:cNvSpPr>
            <a:spLocks noGrp="1"/>
          </p:cNvSpPr>
          <p:nvPr>
            <p:ph type="body" orient="vert" idx="1"/>
          </p:nvPr>
        </p:nvSpPr>
        <p:spPr>
          <a:xfrm>
            <a:off x="628650" y="365125"/>
            <a:ext cx="57626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F72E93E-AD31-4F62-8902-E7E32EEC7E92}"/>
              </a:ext>
            </a:extLst>
          </p:cNvPr>
          <p:cNvSpPr>
            <a:spLocks noGrp="1"/>
          </p:cNvSpPr>
          <p:nvPr>
            <p:ph type="dt" sz="half" idx="10"/>
          </p:nvPr>
        </p:nvSpPr>
        <p:spPr/>
        <p:txBody>
          <a:bodyPr/>
          <a:lstStyle/>
          <a:p>
            <a:fld id="{A70D6558-DD67-43DE-A151-1A75DFA8A7B4}" type="datetimeFigureOut">
              <a:rPr lang="zh-TW" altLang="en-US" smtClean="0"/>
              <a:t>2023/12/6</a:t>
            </a:fld>
            <a:endParaRPr lang="zh-TW" altLang="en-US"/>
          </a:p>
        </p:txBody>
      </p:sp>
      <p:sp>
        <p:nvSpPr>
          <p:cNvPr id="5" name="頁尾版面配置區 4">
            <a:extLst>
              <a:ext uri="{FF2B5EF4-FFF2-40B4-BE49-F238E27FC236}">
                <a16:creationId xmlns:a16="http://schemas.microsoft.com/office/drawing/2014/main" id="{CBCF3161-17B9-4E79-A887-135ECCB328C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463DB19-4509-4EC8-B11C-02355A9E82C9}"/>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226925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a:defRPr/>
            </a:pPr>
            <a:fld id="{698B5BCC-A063-4D83-B24B-FD57E1BB7DE2}" type="datetime1">
              <a:rPr lang="zh-TW" altLang="en-US" smtClean="0"/>
              <a:pPr>
                <a:defRPr/>
              </a:pPr>
              <a:t>2023/12/6</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4C980F5F-BAD0-4F5A-B244-1EA0DE1BD43A}" type="slidenum">
              <a:rPr lang="zh-TW" altLang="en-US" smtClean="0"/>
              <a:pPr>
                <a:defRPr/>
              </a:pPr>
              <a:t>‹#›</a:t>
            </a:fld>
            <a:endParaRPr lang="zh-TW" altLang="en-US" dirty="0"/>
          </a:p>
        </p:txBody>
      </p:sp>
    </p:spTree>
    <p:extLst>
      <p:ext uri="{BB962C8B-B14F-4D97-AF65-F5344CB8AC3E}">
        <p14:creationId xmlns:p14="http://schemas.microsoft.com/office/powerpoint/2010/main" val="43044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DDA54ADC-2097-4C7C-AD63-A77735C4D29A}" type="datetime1">
              <a:rPr lang="zh-TW" altLang="en-US" smtClean="0"/>
              <a:pPr>
                <a:defRPr/>
              </a:pPr>
              <a:t>2023/12/6</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A9040EEC-BDEC-487E-86AA-FF99397321E2}" type="slidenum">
              <a:rPr lang="zh-TW" altLang="en-US" smtClean="0"/>
              <a:pPr>
                <a:defRPr/>
              </a:pPr>
              <a:t>‹#›</a:t>
            </a:fld>
            <a:endParaRPr lang="zh-TW" altLang="en-US" dirty="0"/>
          </a:p>
        </p:txBody>
      </p:sp>
    </p:spTree>
    <p:extLst>
      <p:ext uri="{BB962C8B-B14F-4D97-AF65-F5344CB8AC3E}">
        <p14:creationId xmlns:p14="http://schemas.microsoft.com/office/powerpoint/2010/main" val="302855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C2E8D78A-7016-4EF3-A2D6-A5B698F403A5}" type="datetime1">
              <a:rPr lang="zh-TW" altLang="en-US" smtClean="0"/>
              <a:pPr>
                <a:defRPr/>
              </a:pPr>
              <a:t>2023/12/6</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pPr>
              <a:defRPr/>
            </a:pPr>
            <a:fld id="{54353F27-BD77-4755-ADC7-97E32CB5570E}" type="slidenum">
              <a:rPr lang="zh-TW" altLang="en-US" smtClean="0"/>
              <a:pPr>
                <a:defRPr/>
              </a:pPr>
              <a:t>‹#›</a:t>
            </a:fld>
            <a:endParaRPr lang="zh-TW" altLang="en-US" dirty="0"/>
          </a:p>
        </p:txBody>
      </p:sp>
    </p:spTree>
    <p:extLst>
      <p:ext uri="{BB962C8B-B14F-4D97-AF65-F5344CB8AC3E}">
        <p14:creationId xmlns:p14="http://schemas.microsoft.com/office/powerpoint/2010/main" val="133226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a:defRPr/>
            </a:pPr>
            <a:fld id="{CC1E93B0-030F-44F4-89E9-7721B98DD897}" type="datetime1">
              <a:rPr lang="zh-TW" altLang="en-US" smtClean="0"/>
              <a:pPr>
                <a:defRPr/>
              </a:pPr>
              <a:t>2023/12/6</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pPr>
              <a:defRPr/>
            </a:pPr>
            <a:fld id="{2440BFF3-0F0C-4BF5-B684-3A6E4ADCD23D}" type="slidenum">
              <a:rPr lang="zh-TW" altLang="en-US" smtClean="0"/>
              <a:pPr>
                <a:defRPr/>
              </a:pPr>
              <a:t>‹#›</a:t>
            </a:fld>
            <a:endParaRPr lang="zh-TW" altLang="en-US" dirty="0"/>
          </a:p>
        </p:txBody>
      </p:sp>
    </p:spTree>
    <p:extLst>
      <p:ext uri="{BB962C8B-B14F-4D97-AF65-F5344CB8AC3E}">
        <p14:creationId xmlns:p14="http://schemas.microsoft.com/office/powerpoint/2010/main" val="88747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9086094-2DA9-48EC-BEF6-B0E6488BCC95}" type="datetime1">
              <a:rPr lang="zh-TW" altLang="en-US" smtClean="0"/>
              <a:pPr>
                <a:defRPr/>
              </a:pPr>
              <a:t>2023/12/6</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pPr>
              <a:defRPr/>
            </a:pPr>
            <a:fld id="{A3337750-81FE-43BB-BB68-548B93A15F4A}" type="slidenum">
              <a:rPr lang="zh-TW" altLang="en-US" smtClean="0"/>
              <a:pPr>
                <a:defRPr/>
              </a:pPr>
              <a:t>‹#›</a:t>
            </a:fld>
            <a:endParaRPr lang="zh-TW" altLang="en-US" dirty="0"/>
          </a:p>
        </p:txBody>
      </p:sp>
    </p:spTree>
    <p:extLst>
      <p:ext uri="{BB962C8B-B14F-4D97-AF65-F5344CB8AC3E}">
        <p14:creationId xmlns:p14="http://schemas.microsoft.com/office/powerpoint/2010/main" val="379419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pPr>
              <a:defRPr/>
            </a:pPr>
            <a:fld id="{E1E856DA-AA8A-44DC-BECF-121A4E9BF322}" type="datetime1">
              <a:rPr lang="zh-TW" altLang="en-US" smtClean="0"/>
              <a:pPr>
                <a:defRPr/>
              </a:pPr>
              <a:t>2023/12/6</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7213737E-A85E-46D8-94D8-4AB9A3C1055C}" type="slidenum">
              <a:rPr lang="zh-TW" altLang="en-US" smtClean="0"/>
              <a:pPr>
                <a:defRPr/>
              </a:pPr>
              <a:t>‹#›</a:t>
            </a:fld>
            <a:endParaRPr lang="zh-TW" altLang="en-US" dirty="0"/>
          </a:p>
        </p:txBody>
      </p:sp>
    </p:spTree>
    <p:extLst>
      <p:ext uri="{BB962C8B-B14F-4D97-AF65-F5344CB8AC3E}">
        <p14:creationId xmlns:p14="http://schemas.microsoft.com/office/powerpoint/2010/main" val="312958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pPr>
              <a:defRPr/>
            </a:pPr>
            <a:fld id="{4EEC86CF-2E03-4B2A-84D9-8B9846C7E37A}" type="datetime1">
              <a:rPr lang="zh-TW" altLang="en-US" smtClean="0"/>
              <a:pPr>
                <a:defRPr/>
              </a:pPr>
              <a:t>2023/12/6</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A3D1C853-E729-4B04-A217-4BE837C79E24}" type="slidenum">
              <a:rPr lang="zh-TW" altLang="en-US" smtClean="0"/>
              <a:pPr>
                <a:defRPr/>
              </a:pPr>
              <a:t>‹#›</a:t>
            </a:fld>
            <a:endParaRPr lang="zh-TW" altLang="en-US" dirty="0"/>
          </a:p>
        </p:txBody>
      </p:sp>
    </p:spTree>
    <p:extLst>
      <p:ext uri="{BB962C8B-B14F-4D97-AF65-F5344CB8AC3E}">
        <p14:creationId xmlns:p14="http://schemas.microsoft.com/office/powerpoint/2010/main" val="138314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71959E-F432-4809-B8C5-469FDDBA9821}" type="datetime1">
              <a:rPr lang="zh-TW" altLang="en-US" smtClean="0"/>
              <a:pPr>
                <a:defRPr/>
              </a:pPr>
              <a:t>2023/12/6</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12864073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1077E33-C110-4776-87BD-DB345162961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4CA927F-B49C-46A9-9B77-D523BFDFE0B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70E7F56-25E8-4972-8B6D-1C029068B01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D6558-DD67-43DE-A151-1A75DFA8A7B4}" type="datetimeFigureOut">
              <a:rPr lang="zh-TW" altLang="en-US" smtClean="0"/>
              <a:t>2023/12/6</a:t>
            </a:fld>
            <a:endParaRPr lang="zh-TW" altLang="en-US"/>
          </a:p>
        </p:txBody>
      </p:sp>
      <p:sp>
        <p:nvSpPr>
          <p:cNvPr id="5" name="頁尾版面配置區 4">
            <a:extLst>
              <a:ext uri="{FF2B5EF4-FFF2-40B4-BE49-F238E27FC236}">
                <a16:creationId xmlns:a16="http://schemas.microsoft.com/office/drawing/2014/main" id="{E615A021-2A9D-4091-BF3D-9EFA393D0AE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5E029AA5-9C58-40DC-B906-7EDE3C22D90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14315693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jctv.ntut.edu.tw/u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arget="../media/image31.png" Type="http://schemas.openxmlformats.org/officeDocument/2006/relationships/image"/><Relationship Id="rId2" Target="../notesSlides/notesSlide30.xml" Type="http://schemas.openxmlformats.org/officeDocument/2006/relationships/notesSlide"/><Relationship Id="rId1" Target="../slideLayouts/slideLayout2.xml" Type="http://schemas.openxmlformats.org/officeDocument/2006/relationships/slideLayout"/><Relationship Id="rId4" Target="../media/image32.jpeg" Type="http://schemas.openxmlformats.org/officeDocument/2006/relationships/image"/></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g"/></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arget="../media/image5.jpeg" Type="http://schemas.openxmlformats.org/officeDocument/2006/relationships/image"/><Relationship Id="rId7" Target="../media/image9.png" Type="http://schemas.openxmlformats.org/officeDocument/2006/relationships/image"/><Relationship Id="rId2" Target="../notesSlides/notesSlide3.xml" Type="http://schemas.openxmlformats.org/officeDocument/2006/relationships/notesSlide"/><Relationship Id="rId1" Target="../slideLayouts/slideLayout7.xml" Type="http://schemas.openxmlformats.org/officeDocument/2006/relationships/slideLayout"/><Relationship Id="rId6" Target="../media/image8.jpeg" Type="http://schemas.openxmlformats.org/officeDocument/2006/relationships/image"/><Relationship Id="rId5" Target="../media/image7.jpeg" Type="http://schemas.openxmlformats.org/officeDocument/2006/relationships/image"/><Relationship Id="rId4" Target="../media/image6.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arget="../media/image15.jpe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 Id="rId4" Target="../media/image16.png" Type="http://schemas.openxmlformats.org/officeDocument/2006/relationships/image"/></Relationships>
</file>

<file path=ppt/slides/_rels/slide8.xml.rels><?xml version="1.0" encoding="UTF-8" standalone="yes" ?><Relationships xmlns="http://schemas.openxmlformats.org/package/2006/relationships"><Relationship Id="rId3" Target="../media/image18.png" Type="http://schemas.openxmlformats.org/officeDocument/2006/relationships/image"/><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250752" y="361293"/>
            <a:ext cx="64778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五專完全免試單獨招生（</a:t>
            </a:r>
            <a:r>
              <a:rPr lang="en-US" altLang="zh-TW" sz="3600" b="1" dirty="0">
                <a:solidFill>
                  <a:schemeClr val="accent6">
                    <a:lumMod val="50000"/>
                  </a:schemeClr>
                </a:solidFill>
                <a:latin typeface="微軟正黑體" panose="020B0604030504040204" pitchFamily="34" charset="-120"/>
                <a:ea typeface="微軟正黑體" panose="020B0604030504040204" pitchFamily="34" charset="-120"/>
              </a:rPr>
              <a:t>1/2</a:t>
            </a: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3600" dirty="0">
              <a:solidFill>
                <a:schemeClr val="accent6">
                  <a:lumMod val="50000"/>
                </a:schemeClr>
              </a:solidFill>
              <a:latin typeface="微軟正黑體" panose="020B0604030504040204" pitchFamily="34" charset="-120"/>
              <a:ea typeface="微軟正黑體" panose="020B0604030504040204" pitchFamily="34" charset="-120"/>
            </a:endParaRPr>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849162"/>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485895"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grpSp>
        <p:nvGrpSpPr>
          <p:cNvPr id="11" name="组合 7"/>
          <p:cNvGrpSpPr/>
          <p:nvPr/>
        </p:nvGrpSpPr>
        <p:grpSpPr>
          <a:xfrm>
            <a:off x="298339" y="1001554"/>
            <a:ext cx="8560989" cy="5640786"/>
            <a:chOff x="0" y="194742"/>
            <a:chExt cx="3222455" cy="1955698"/>
          </a:xfrm>
        </p:grpSpPr>
        <p:sp>
          <p:nvSpPr>
            <p:cNvPr id="12" name="圆角矩形 8"/>
            <p:cNvSpPr/>
            <p:nvPr/>
          </p:nvSpPr>
          <p:spPr>
            <a:xfrm>
              <a:off x="63044" y="194742"/>
              <a:ext cx="3159411" cy="1955698"/>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3" name="组合 9"/>
            <p:cNvGrpSpPr/>
            <p:nvPr/>
          </p:nvGrpSpPr>
          <p:grpSpPr>
            <a:xfrm>
              <a:off x="0" y="301124"/>
              <a:ext cx="279426" cy="156198"/>
              <a:chOff x="469900" y="739314"/>
              <a:chExt cx="279426" cy="156198"/>
            </a:xfrm>
          </p:grpSpPr>
          <p:sp>
            <p:nvSpPr>
              <p:cNvPr id="16" name="椭圆 12"/>
              <p:cNvSpPr/>
              <p:nvPr/>
            </p:nvSpPr>
            <p:spPr>
              <a:xfrm rot="16200000">
                <a:off x="593129" y="739315"/>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椭圆 13"/>
              <p:cNvSpPr/>
              <p:nvPr/>
            </p:nvSpPr>
            <p:spPr>
              <a:xfrm rot="16200000">
                <a:off x="607328" y="753518"/>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圆角矩形 16"/>
              <p:cNvSpPr/>
              <p:nvPr/>
            </p:nvSpPr>
            <p:spPr>
              <a:xfrm rot="16200000">
                <a:off x="558978" y="732599"/>
                <a:ext cx="34253" cy="212410"/>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圆角矩形 17"/>
              <p:cNvSpPr/>
              <p:nvPr/>
            </p:nvSpPr>
            <p:spPr>
              <a:xfrm rot="16200000">
                <a:off x="558978" y="682556"/>
                <a:ext cx="34253" cy="212410"/>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22" name="文字方塊 21"/>
          <p:cNvSpPr txBox="1"/>
          <p:nvPr/>
        </p:nvSpPr>
        <p:spPr>
          <a:xfrm>
            <a:off x="1040678" y="1009708"/>
            <a:ext cx="7732386" cy="5709255"/>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ü"/>
            </a:pPr>
            <a:r>
              <a:rPr lang="zh-TW" altLang="en-US"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全國不分區</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，各五專招生學校</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(28</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校</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辦理單獨招生。</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gn="just">
              <a:spcBef>
                <a:spcPts val="600"/>
              </a:spcBef>
              <a:buFont typeface="Wingdings" panose="05000000000000000000" pitchFamily="2" charset="2"/>
              <a:buChar char="ü"/>
            </a:pPr>
            <a:r>
              <a:rPr lang="zh-TW" altLang="en-US"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不採計</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國中教育會考成績。</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gn="just">
              <a:spcBef>
                <a:spcPts val="600"/>
              </a:spcBef>
              <a:buFont typeface="Wingdings" panose="05000000000000000000" pitchFamily="2" charset="2"/>
              <a:buChar char="ü"/>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限國中</a:t>
            </a:r>
            <a:r>
              <a:rPr lang="zh-TW" altLang="en-US"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應屆</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畢業生參加。</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a:p>
            <a:pPr marL="285750" indent="-285750" algn="just">
              <a:spcBef>
                <a:spcPts val="600"/>
              </a:spcBef>
              <a:buFont typeface="Wingdings" panose="05000000000000000000" pitchFamily="2" charset="2"/>
              <a:buChar char="ü"/>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每位免試生僅得選擇</a:t>
            </a:r>
            <a:r>
              <a:rPr lang="en-US" altLang="zh-TW"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學校的</a:t>
            </a:r>
            <a:r>
              <a:rPr lang="en-US" altLang="zh-TW" sz="2400" b="1" dirty="0">
                <a:solidFill>
                  <a:prstClr val="white"/>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b="1" dirty="0">
                <a:solidFill>
                  <a:prstClr val="white"/>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科</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組</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，並</a:t>
            </a:r>
            <a:r>
              <a:rPr lang="zh-TW" altLang="en-US"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限由國中學校</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於國中學校集體報名系統辦理</a:t>
            </a:r>
            <a:r>
              <a:rPr lang="zh-TW" altLang="en-US"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集體報名</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a:p>
            <a:pPr marL="285750" indent="-285750" algn="just">
              <a:spcBef>
                <a:spcPts val="600"/>
              </a:spcBef>
              <a:buFont typeface="Wingdings" panose="05000000000000000000" pitchFamily="2" charset="2"/>
              <a:buChar char="ü"/>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各五專完免單獨</a:t>
            </a:r>
            <a:r>
              <a:rPr lang="zh-TW" altLang="en-US" sz="2400" b="1" dirty="0">
                <a:solidFill>
                  <a:schemeClr val="bg1"/>
                </a:solidFill>
                <a:effectLst>
                  <a:glow rad="127000">
                    <a:srgbClr val="558335"/>
                  </a:glow>
                </a:effectLst>
                <a:latin typeface="微軟正黑體" panose="020B0604030504040204" pitchFamily="34" charset="-120"/>
                <a:ea typeface="微軟正黑體" panose="020B0604030504040204" pitchFamily="34" charset="-120"/>
              </a:rPr>
              <a:t>招生簡章</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及</a:t>
            </a:r>
            <a:r>
              <a:rPr lang="zh-TW" altLang="en-US" sz="2400" b="1" dirty="0">
                <a:solidFill>
                  <a:schemeClr val="bg1"/>
                </a:solidFill>
                <a:effectLst>
                  <a:glow rad="127000">
                    <a:srgbClr val="558335"/>
                  </a:glow>
                </a:effectLst>
                <a:latin typeface="微軟正黑體" panose="020B0604030504040204" pitchFamily="34" charset="-120"/>
                <a:ea typeface="微軟正黑體" panose="020B0604030504040204" pitchFamily="34" charset="-120"/>
              </a:rPr>
              <a:t>重要日程</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，請至各五專完免招生學校官網查詢，或電洽</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rPr>
              <a:t>(02-27773827)</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技專校院招生策略委員會。</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a:p>
            <a:pPr marL="285750" indent="-285750" algn="just">
              <a:spcBef>
                <a:spcPts val="600"/>
              </a:spcBef>
              <a:buFont typeface="Wingdings" panose="05000000000000000000" pitchFamily="2" charset="2"/>
              <a:buChar char="ü"/>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學年度五專完全免試入學招生網路報名平台</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(https://www.jctv.ntut.edu.tw/enter5W/)</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僅提供：</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6700" algn="just">
              <a:spcBef>
                <a:spcPts val="600"/>
              </a:spcBef>
            </a:pP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 各校科</a:t>
            </a:r>
            <a:r>
              <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招生名額 查詢</a:t>
            </a:r>
            <a:endPar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66700" algn="just">
              <a:spcBef>
                <a:spcPts val="600"/>
              </a:spcBef>
            </a:pP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 各校學校及科</a:t>
            </a:r>
            <a:r>
              <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簡介 查詢</a:t>
            </a:r>
            <a:endPar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66700" algn="just">
              <a:spcBef>
                <a:spcPts val="600"/>
              </a:spcBef>
            </a:pP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 各校招生官網超連結</a:t>
            </a:r>
            <a:endPar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66700" algn="just">
              <a:spcBef>
                <a:spcPts val="600"/>
              </a:spcBef>
            </a:pP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 國中學校集體報名系統 </a:t>
            </a:r>
            <a:endPar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椭圆 12"/>
          <p:cNvSpPr/>
          <p:nvPr/>
        </p:nvSpPr>
        <p:spPr>
          <a:xfrm rot="16200000">
            <a:off x="619362" y="1790766"/>
            <a:ext cx="427678" cy="414961"/>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椭圆 13"/>
          <p:cNvSpPr/>
          <p:nvPr/>
        </p:nvSpPr>
        <p:spPr>
          <a:xfrm rot="16200000">
            <a:off x="658239" y="1828499"/>
            <a:ext cx="349917" cy="339514"/>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圆角矩形 16"/>
          <p:cNvSpPr/>
          <p:nvPr/>
        </p:nvSpPr>
        <p:spPr>
          <a:xfrm rot="16200000">
            <a:off x="533596" y="1774664"/>
            <a:ext cx="93786" cy="564303"/>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圆角矩形 17"/>
          <p:cNvSpPr/>
          <p:nvPr/>
        </p:nvSpPr>
        <p:spPr>
          <a:xfrm rot="16200000">
            <a:off x="533596" y="1637644"/>
            <a:ext cx="93786" cy="564303"/>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39612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706162407"/>
              </p:ext>
            </p:extLst>
          </p:nvPr>
        </p:nvGraphicFramePr>
        <p:xfrm>
          <a:off x="208037" y="1814738"/>
          <a:ext cx="8757854" cy="4617444"/>
        </p:xfrm>
        <a:graphic>
          <a:graphicData uri="http://schemas.openxmlformats.org/drawingml/2006/table">
            <a:tbl>
              <a:tblPr firstRow="1" bandRow="1">
                <a:tableStyleId>{00A15C55-8517-42AA-B614-E9B94910E393}</a:tableStyleId>
              </a:tblPr>
              <a:tblGrid>
                <a:gridCol w="518254">
                  <a:extLst>
                    <a:ext uri="{9D8B030D-6E8A-4147-A177-3AD203B41FA5}">
                      <a16:colId xmlns:a16="http://schemas.microsoft.com/office/drawing/2014/main" val="20000"/>
                    </a:ext>
                  </a:extLst>
                </a:gridCol>
                <a:gridCol w="1503381">
                  <a:extLst>
                    <a:ext uri="{9D8B030D-6E8A-4147-A177-3AD203B41FA5}">
                      <a16:colId xmlns:a16="http://schemas.microsoft.com/office/drawing/2014/main" val="20001"/>
                    </a:ext>
                  </a:extLst>
                </a:gridCol>
                <a:gridCol w="551874">
                  <a:extLst>
                    <a:ext uri="{9D8B030D-6E8A-4147-A177-3AD203B41FA5}">
                      <a16:colId xmlns:a16="http://schemas.microsoft.com/office/drawing/2014/main" val="20002"/>
                    </a:ext>
                  </a:extLst>
                </a:gridCol>
                <a:gridCol w="1541441">
                  <a:extLst>
                    <a:ext uri="{9D8B030D-6E8A-4147-A177-3AD203B41FA5}">
                      <a16:colId xmlns:a16="http://schemas.microsoft.com/office/drawing/2014/main" val="20003"/>
                    </a:ext>
                  </a:extLst>
                </a:gridCol>
                <a:gridCol w="589934">
                  <a:extLst>
                    <a:ext uri="{9D8B030D-6E8A-4147-A177-3AD203B41FA5}">
                      <a16:colId xmlns:a16="http://schemas.microsoft.com/office/drawing/2014/main" val="20004"/>
                    </a:ext>
                  </a:extLst>
                </a:gridCol>
                <a:gridCol w="1764653">
                  <a:extLst>
                    <a:ext uri="{9D8B030D-6E8A-4147-A177-3AD203B41FA5}">
                      <a16:colId xmlns:a16="http://schemas.microsoft.com/office/drawing/2014/main" val="20005"/>
                    </a:ext>
                  </a:extLst>
                </a:gridCol>
                <a:gridCol w="537994">
                  <a:extLst>
                    <a:ext uri="{9D8B030D-6E8A-4147-A177-3AD203B41FA5}">
                      <a16:colId xmlns:a16="http://schemas.microsoft.com/office/drawing/2014/main" val="20006"/>
                    </a:ext>
                  </a:extLst>
                </a:gridCol>
                <a:gridCol w="1750323">
                  <a:extLst>
                    <a:ext uri="{9D8B030D-6E8A-4147-A177-3AD203B41FA5}">
                      <a16:colId xmlns:a16="http://schemas.microsoft.com/office/drawing/2014/main" val="20007"/>
                    </a:ext>
                  </a:extLst>
                </a:gridCol>
              </a:tblGrid>
              <a:tr h="384787">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extLst>
                  <a:ext uri="{0D108BD9-81ED-4DB2-BD59-A6C34878D82A}">
                    <a16:rowId xmlns:a16="http://schemas.microsoft.com/office/drawing/2014/main" val="10000"/>
                  </a:ext>
                </a:extLst>
              </a:tr>
              <a:tr h="384787">
                <a:tc>
                  <a:txBody>
                    <a:bodyPr/>
                    <a:lstStyle/>
                    <a:p>
                      <a:pPr algn="ctr">
                        <a:lnSpc>
                          <a:spcPts val="2300"/>
                        </a:lnSpc>
                      </a:pPr>
                      <a:r>
                        <a:rPr lang="en-US" altLang="zh-TW" sz="1400" b="1" dirty="0">
                          <a:solidFill>
                            <a:srgbClr val="0000FF"/>
                          </a:solidFill>
                          <a:latin typeface="微軟正黑體" panose="020B0604030504040204" pitchFamily="34" charset="-120"/>
                          <a:ea typeface="微軟正黑體" panose="020B0604030504040204" pitchFamily="34" charset="-120"/>
                        </a:rPr>
                        <a:t>104</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nSpc>
                          <a:spcPts val="2300"/>
                        </a:lnSpc>
                      </a:pPr>
                      <a:r>
                        <a:rPr lang="zh-TW" altLang="zh-TW" sz="1250" dirty="0">
                          <a:latin typeface="微軟正黑體" panose="020B0604030504040204" pitchFamily="34" charset="-120"/>
                          <a:ea typeface="微軟正黑體" panose="020B0604030504040204" pitchFamily="34" charset="-120"/>
                        </a:rPr>
                        <a:t>國立臺北科技大學</a:t>
                      </a:r>
                      <a:endParaRPr lang="zh-TW" altLang="en-US" sz="125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209</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弘光科技大學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244</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慈濟科技大學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慈惠醫護管理專科學校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1"/>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105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國立高雄科技大學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211</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正修科技大學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245</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致理科技大學</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606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耕莘健康管理專科學校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51435" marR="51435" marT="2858" marB="2858" anchor="ctr"/>
                </a:tc>
                <a:extLst>
                  <a:ext uri="{0D108BD9-81ED-4DB2-BD59-A6C34878D82A}">
                    <a16:rowId xmlns:a16="http://schemas.microsoft.com/office/drawing/2014/main" val="10002"/>
                  </a:ext>
                </a:extLst>
              </a:tr>
              <a:tr h="384787">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107</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國立虎尾科技大學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216</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大仁科技大學</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宏國德霖科技大學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607</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敏惠醫護管理專科學校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3"/>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109</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國立澎湖科技大學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220</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中臺科技大學</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249</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台北海洋科技大學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609</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育英醫護管理專科學校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4"/>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112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國立高雄餐旅大學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225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中華醫事科技大學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415</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黎明技術學院</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610</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崇仁醫護管理專科學校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5"/>
                  </a:ext>
                </a:extLst>
              </a:tr>
              <a:tr h="384787">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113</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國立臺中科技大學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228</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南開科技大學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417</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德育護理健康學院</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611</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聖母醫護管理專科學校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6"/>
                  </a:ext>
                </a:extLst>
              </a:tr>
              <a:tr h="384787">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114</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國立臺北商業大學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cs typeface="+mn-cs"/>
                        </a:rPr>
                        <a:t>229</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中華科技大學</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502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國立臺南護理專科學校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612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新生醫護管理專科學校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7"/>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202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南臺科技大學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232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美和科技大學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503</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國立臺東專科學校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832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康寧大學</a:t>
                      </a:r>
                    </a:p>
                  </a:txBody>
                  <a:tcPr marL="68580" marR="68580" marT="34290" marB="34290" anchor="ctr"/>
                </a:tc>
                <a:extLst>
                  <a:ext uri="{0D108BD9-81ED-4DB2-BD59-A6C34878D82A}">
                    <a16:rowId xmlns:a16="http://schemas.microsoft.com/office/drawing/2014/main" val="10008"/>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204</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嘉南藥理</a:t>
                      </a: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238</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敏實</a:t>
                      </a: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602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馬偕醫護管理專科學校</a:t>
                      </a:r>
                    </a:p>
                  </a:txBody>
                  <a:tcPr marL="68580" marR="68580" marT="34290" marB="34290" anchor="ctr"/>
                </a:tc>
                <a:tc>
                  <a:txBody>
                    <a:bodyPr/>
                    <a:lstStyle/>
                    <a:p>
                      <a:endParaRPr lang="zh-TW" altLang="en-US" dirty="0"/>
                    </a:p>
                  </a:txBody>
                  <a:tcPr marL="68580" marR="68580" marT="34290" marB="34290" anchor="ctr">
                    <a:noFill/>
                  </a:tcPr>
                </a:tc>
                <a:tc>
                  <a:txBody>
                    <a:bodyPr/>
                    <a:lstStyle/>
                    <a:p>
                      <a:endParaRPr lang="zh-TW" altLang="en-US" dirty="0"/>
                    </a:p>
                  </a:txBody>
                  <a:tcPr marL="68580" marR="68580" marT="34290" marB="34290" anchor="ctr">
                    <a:noFill/>
                  </a:tcPr>
                </a:tc>
                <a:extLst>
                  <a:ext uri="{0D108BD9-81ED-4DB2-BD59-A6C34878D82A}">
                    <a16:rowId xmlns:a16="http://schemas.microsoft.com/office/drawing/2014/main" val="2945478641"/>
                  </a:ext>
                </a:extLst>
              </a:tr>
              <a:tr h="384787">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206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龍華科技大學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239</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臺北城市科技大學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603</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en-US" altLang="zh-TW" sz="1250" kern="1200" dirty="0">
                          <a:solidFill>
                            <a:schemeClr val="dk1"/>
                          </a:solidFill>
                          <a:latin typeface="微軟正黑體" panose="020B0604030504040204" pitchFamily="34" charset="-120"/>
                          <a:ea typeface="微軟正黑體" panose="020B0604030504040204" pitchFamily="34" charset="-120"/>
                          <a:cs typeface="+mn-cs"/>
                        </a:rPr>
                        <a:t> </a:t>
                      </a: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仁德醫護管理專科學校</a:t>
                      </a:r>
                    </a:p>
                  </a:txBody>
                  <a:tcPr marL="68580" marR="68580" marT="34290" marB="34290" anchor="ctr"/>
                </a:tc>
                <a:tc rowSpan="2" gridSpan="2">
                  <a:txBody>
                    <a:bodyPr/>
                    <a:lstStyle/>
                    <a:p>
                      <a:pPr marL="0" algn="ctr" defTabSz="914400" rtl="0" eaLnBrk="1" latinLnBrk="0" hangingPunct="1">
                        <a:lnSpc>
                          <a:spcPts val="2300"/>
                        </a:lnSpc>
                      </a:pP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noFill/>
                  </a:tcPr>
                </a:tc>
                <a:tc rowSpan="2" hMerge="1">
                  <a:txBody>
                    <a:bodyPr/>
                    <a:lstStyle/>
                    <a:p>
                      <a:pPr marL="0" algn="l" defTabSz="914400" rtl="0" eaLnBrk="1" latinLnBrk="0" hangingPunct="1">
                        <a:lnSpc>
                          <a:spcPts val="2300"/>
                        </a:lnSpc>
                      </a:pP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9"/>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207</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輔英科技大學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241</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文藻外語大學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604</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樹人醫護管理專科學校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gridSpan="2" vMerge="1">
                  <a:txBody>
                    <a:bodyPr/>
                    <a:lstStyle/>
                    <a:p>
                      <a:pPr marL="0" algn="ctr" defTabSz="914400" rtl="0" eaLnBrk="1" latinLnBrk="0" hangingPunct="1">
                        <a:lnSpc>
                          <a:spcPts val="2300"/>
                        </a:lnSpc>
                      </a:pP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hMerge="1" vMerge="1">
                  <a:txBody>
                    <a:bodyPr/>
                    <a:lstStyle/>
                    <a:p>
                      <a:pPr marL="0" marR="0" lvl="0" indent="0" algn="l" defTabSz="914400" rtl="0" eaLnBrk="1" fontAlgn="auto" latinLnBrk="0" hangingPunct="1">
                        <a:lnSpc>
                          <a:spcPts val="2300"/>
                        </a:lnSpc>
                        <a:spcBef>
                          <a:spcPts val="0"/>
                        </a:spcBef>
                        <a:spcAft>
                          <a:spcPts val="0"/>
                        </a:spcAft>
                        <a:buClrTx/>
                        <a:buSzTx/>
                        <a:buFontTx/>
                        <a:buNone/>
                        <a:tabLst/>
                        <a:defRPr/>
                      </a:pP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10"/>
                  </a:ext>
                </a:extLst>
              </a:tr>
            </a:tbl>
          </a:graphicData>
        </a:graphic>
      </p:graphicFrame>
      <p:sp>
        <p:nvSpPr>
          <p:cNvPr id="14341" name="文字方塊 6"/>
          <p:cNvSpPr txBox="1">
            <a:spLocks noChangeArrowheads="1"/>
          </p:cNvSpPr>
          <p:nvPr/>
        </p:nvSpPr>
        <p:spPr bwMode="auto">
          <a:xfrm>
            <a:off x="320043" y="1010218"/>
            <a:ext cx="84236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400" b="1" dirty="0">
                <a:latin typeface="微軟正黑體" panose="020B0604030504040204" pitchFamily="34" charset="-120"/>
                <a:ea typeface="微軟正黑體" panose="020B0604030504040204" pitchFamily="34" charset="-120"/>
              </a:rPr>
              <a:t>113</a:t>
            </a:r>
            <a:r>
              <a:rPr lang="zh-TW" altLang="en-US" sz="2400" b="1" dirty="0">
                <a:latin typeface="微軟正黑體" panose="020B0604030504040204" pitchFamily="34" charset="-120"/>
                <a:ea typeface="微軟正黑體" panose="020B0604030504040204" pitchFamily="34" charset="-120"/>
              </a:rPr>
              <a:t>學年度五專優先免試入學各招生學校</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000" b="1" dirty="0">
                <a:latin typeface="微軟正黑體" panose="020B0604030504040204" pitchFamily="34" charset="-120"/>
                <a:ea typeface="微軟正黑體" panose="020B0604030504040204" pitchFamily="34" charset="-120"/>
              </a:rPr>
              <a:t>（計 </a:t>
            </a:r>
            <a:r>
              <a:rPr lang="en-US" altLang="zh-TW" sz="2000" b="1" dirty="0">
                <a:solidFill>
                  <a:srgbClr val="C00000"/>
                </a:solidFill>
                <a:latin typeface="微軟正黑體" panose="020B0604030504040204" pitchFamily="34" charset="-120"/>
                <a:ea typeface="微軟正黑體" panose="020B0604030504040204" pitchFamily="34" charset="-120"/>
              </a:rPr>
              <a:t>41</a:t>
            </a:r>
            <a:r>
              <a:rPr lang="zh-TW" altLang="en-US" sz="2000" b="1" dirty="0">
                <a:solidFill>
                  <a:srgbClr val="C00000"/>
                </a:solidFill>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校，其中 </a:t>
            </a:r>
            <a:r>
              <a:rPr lang="en-US" altLang="zh-TW" sz="2000" b="1" dirty="0">
                <a:latin typeface="微軟正黑體" panose="020B0604030504040204" pitchFamily="34" charset="-120"/>
                <a:ea typeface="微軟正黑體" panose="020B0604030504040204" pitchFamily="34" charset="-120"/>
              </a:rPr>
              <a:t>9 </a:t>
            </a:r>
            <a:r>
              <a:rPr lang="zh-TW" altLang="en-US" sz="2000" b="1" dirty="0">
                <a:latin typeface="微軟正黑體" panose="020B0604030504040204" pitchFamily="34" charset="-120"/>
                <a:ea typeface="微軟正黑體" panose="020B0604030504040204" pitchFamily="34" charset="-120"/>
              </a:rPr>
              <a:t>校為國立校院，</a:t>
            </a:r>
            <a:r>
              <a:rPr lang="en-US" altLang="zh-TW" sz="2000" b="1" dirty="0">
                <a:latin typeface="微軟正黑體" panose="020B0604030504040204" pitchFamily="34" charset="-120"/>
                <a:ea typeface="微軟正黑體" panose="020B0604030504040204" pitchFamily="34" charset="-120"/>
              </a:rPr>
              <a:t>32 </a:t>
            </a:r>
            <a:r>
              <a:rPr lang="zh-TW" altLang="en-US" sz="2000" b="1" dirty="0">
                <a:latin typeface="微軟正黑體" panose="020B0604030504040204" pitchFamily="34" charset="-120"/>
                <a:ea typeface="微軟正黑體" panose="020B0604030504040204" pitchFamily="34" charset="-120"/>
              </a:rPr>
              <a:t>校為私立校院）</a:t>
            </a:r>
          </a:p>
        </p:txBody>
      </p:sp>
      <p:sp>
        <p:nvSpPr>
          <p:cNvPr id="14342" name="文字方塊 133"/>
          <p:cNvSpPr txBox="1">
            <a:spLocks noChangeArrowheads="1"/>
          </p:cNvSpPr>
          <p:nvPr/>
        </p:nvSpPr>
        <p:spPr bwMode="auto">
          <a:xfrm>
            <a:off x="6667037" y="5333861"/>
            <a:ext cx="17823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dirty="0">
                <a:solidFill>
                  <a:srgbClr val="0033CC"/>
                </a:solidFill>
                <a:latin typeface="微軟正黑體" panose="020B0604030504040204" pitchFamily="34" charset="-120"/>
                <a:ea typeface="微軟正黑體" panose="020B0604030504040204" pitchFamily="34" charset="-120"/>
              </a:rPr>
              <a:t>（依簡章公告為準）</a:t>
            </a:r>
          </a:p>
        </p:txBody>
      </p:sp>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a:extLst>
              <a:ext uri="{FF2B5EF4-FFF2-40B4-BE49-F238E27FC236}">
                <a16:creationId xmlns:a16="http://schemas.microsoft.com/office/drawing/2014/main" id="{71AA52EC-7DB1-4E87-8C0D-FAA1C5227515}"/>
              </a:ext>
            </a:extLst>
          </p:cNvPr>
          <p:cNvSpPr>
            <a:spLocks noEditPoints="1"/>
          </p:cNvSpPr>
          <p:nvPr/>
        </p:nvSpPr>
        <p:spPr bwMode="auto">
          <a:xfrm>
            <a:off x="7501952"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0" name="標題 1"/>
          <p:cNvSpPr txBox="1">
            <a:spLocks/>
          </p:cNvSpPr>
          <p:nvPr/>
        </p:nvSpPr>
        <p:spPr bwMode="auto">
          <a:xfrm>
            <a:off x="250752" y="36000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肆、</a:t>
            </a:r>
            <a:r>
              <a:rPr lang="zh-TW" altLang="en-US" sz="3000" b="1" dirty="0">
                <a:solidFill>
                  <a:srgbClr val="C00000"/>
                </a:solidFill>
                <a:latin typeface="微軟正黑體" panose="020B0604030504040204" pitchFamily="34" charset="-120"/>
                <a:ea typeface="微軟正黑體" panose="020B0604030504040204" pitchFamily="34" charset="-120"/>
              </a:rPr>
              <a:t>招生學校</a:t>
            </a:r>
            <a:r>
              <a:rPr lang="zh-TW" altLang="en-US" sz="3000" b="1" dirty="0">
                <a:solidFill>
                  <a:srgbClr val="002060"/>
                </a:solidFill>
                <a:latin typeface="微軟正黑體" panose="020B0604030504040204" pitchFamily="34" charset="-120"/>
                <a:ea typeface="微軟正黑體" panose="020B0604030504040204" pitchFamily="34" charset="-120"/>
              </a:rPr>
              <a:t>、科組名額</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1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8</a:t>
            </a:r>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群組 254"/>
          <p:cNvGrpSpPr/>
          <p:nvPr/>
        </p:nvGrpSpPr>
        <p:grpSpPr>
          <a:xfrm>
            <a:off x="58939" y="5061749"/>
            <a:ext cx="8991002" cy="503912"/>
            <a:chOff x="102000" y="5327973"/>
            <a:chExt cx="11988002" cy="783267"/>
          </a:xfrm>
        </p:grpSpPr>
        <p:cxnSp>
          <p:nvCxnSpPr>
            <p:cNvPr id="256" name="Straight Connector 5"/>
            <p:cNvCxnSpPr/>
            <p:nvPr/>
          </p:nvCxnSpPr>
          <p:spPr>
            <a:xfrm>
              <a:off x="102000" y="5327973"/>
              <a:ext cx="11988000" cy="0"/>
            </a:xfrm>
            <a:prstGeom prst="line">
              <a:avLst/>
            </a:prstGeom>
            <a:ln w="25400">
              <a:solidFill>
                <a:schemeClr val="accent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57" name="Rectangle 3"/>
            <p:cNvSpPr/>
            <p:nvPr/>
          </p:nvSpPr>
          <p:spPr>
            <a:xfrm rot="16200000">
              <a:off x="5736001" y="-242761"/>
              <a:ext cx="720000" cy="11988002"/>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dirty="0"/>
            </a:p>
          </p:txBody>
        </p:sp>
      </p:grpSp>
      <p:sp>
        <p:nvSpPr>
          <p:cNvPr id="3" name="內容版面配置區 2"/>
          <p:cNvSpPr>
            <a:spLocks noGrp="1"/>
          </p:cNvSpPr>
          <p:nvPr>
            <p:ph idx="1"/>
          </p:nvPr>
        </p:nvSpPr>
        <p:spPr>
          <a:xfrm>
            <a:off x="457276" y="1639432"/>
            <a:ext cx="8433336" cy="4321551"/>
          </a:xfrm>
        </p:spPr>
        <p:txBody>
          <a:bodyPr>
            <a:noAutofit/>
          </a:bodyPr>
          <a:lstStyle/>
          <a:p>
            <a:pPr marL="1371566" lvl="4" indent="0">
              <a:lnSpc>
                <a:spcPct val="100000"/>
              </a:lnSpc>
              <a:spcBef>
                <a:spcPts val="0"/>
              </a:spcBef>
              <a:spcAft>
                <a:spcPts val="3600"/>
              </a:spcAft>
              <a:buNone/>
            </a:pPr>
            <a:r>
              <a:rPr lang="en-US" altLang="zh-TW" sz="5400" dirty="0">
                <a:solidFill>
                  <a:srgbClr val="C00000"/>
                </a:solidFill>
                <a:latin typeface="Verdana" panose="020B0604030504040204" pitchFamily="34" charset="0"/>
              </a:rPr>
              <a:t>   </a:t>
            </a:r>
            <a:r>
              <a:rPr lang="en-US" altLang="zh-TW" sz="5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41</a:t>
            </a:r>
            <a:r>
              <a:rPr lang="zh-TW" altLang="en-US" sz="4000" b="1" dirty="0">
                <a:latin typeface="微軟正黑體" panose="020B0604030504040204" pitchFamily="34" charset="-120"/>
                <a:ea typeface="微軟正黑體" panose="020B0604030504040204" pitchFamily="34" charset="-120"/>
              </a:rPr>
              <a:t>所招生學校</a:t>
            </a:r>
            <a:endParaRPr lang="en-US" altLang="zh-TW" sz="4000" b="1" dirty="0">
              <a:latin typeface="微軟正黑體" panose="020B0604030504040204" pitchFamily="34" charset="-120"/>
              <a:ea typeface="微軟正黑體" panose="020B0604030504040204" pitchFamily="34" charset="-120"/>
            </a:endParaRPr>
          </a:p>
          <a:p>
            <a:pPr marL="1371566" lvl="4" indent="0">
              <a:lnSpc>
                <a:spcPct val="100000"/>
              </a:lnSpc>
              <a:spcBef>
                <a:spcPts val="0"/>
              </a:spcBef>
              <a:spcAft>
                <a:spcPts val="3600"/>
              </a:spcAft>
              <a:buNone/>
            </a:pPr>
            <a:r>
              <a:rPr lang="en-US" altLang="zh-TW" sz="3600" b="1" dirty="0">
                <a:latin typeface="微軟正黑體" panose="020B0604030504040204" pitchFamily="34" charset="-120"/>
                <a:ea typeface="微軟正黑體" panose="020B0604030504040204" pitchFamily="34" charset="-120"/>
              </a:rPr>
              <a:t>      </a:t>
            </a:r>
            <a:r>
              <a:rPr lang="en-US" altLang="zh-TW" sz="5400" b="1" dirty="0">
                <a:solidFill>
                  <a:srgbClr val="C00000"/>
                </a:solidFill>
                <a:latin typeface="Times New Roman" panose="02020603050405020304" pitchFamily="18" charset="0"/>
              </a:rPr>
              <a:t>184</a:t>
            </a:r>
            <a:r>
              <a:rPr lang="zh-TW" altLang="en-US" sz="4000" b="1" dirty="0">
                <a:latin typeface="微軟正黑體" panose="020B0604030504040204" pitchFamily="34" charset="-120"/>
                <a:ea typeface="微軟正黑體" panose="020B0604030504040204" pitchFamily="34" charset="-120"/>
              </a:rPr>
              <a:t>個科（組）</a:t>
            </a:r>
            <a:endParaRPr lang="en-US" altLang="zh-TW" sz="4000" b="1" dirty="0">
              <a:latin typeface="微軟正黑體" panose="020B0604030504040204" pitchFamily="34" charset="-120"/>
              <a:ea typeface="微軟正黑體" panose="020B0604030504040204" pitchFamily="34" charset="-120"/>
            </a:endParaRPr>
          </a:p>
          <a:p>
            <a:pPr marL="1371566" lvl="4" indent="0">
              <a:lnSpc>
                <a:spcPct val="100000"/>
              </a:lnSpc>
              <a:spcBef>
                <a:spcPts val="0"/>
              </a:spcBef>
              <a:spcAft>
                <a:spcPts val="1200"/>
              </a:spcAft>
              <a:buNone/>
            </a:pPr>
            <a:r>
              <a:rPr lang="zh-TW" altLang="en-US" sz="5400" dirty="0">
                <a:solidFill>
                  <a:srgbClr val="C00000"/>
                </a:solidFill>
                <a:latin typeface="Verdana" panose="020B0604030504040204" pitchFamily="34" charset="0"/>
              </a:rPr>
              <a:t>　</a:t>
            </a:r>
            <a:r>
              <a:rPr lang="en-US" altLang="zh-TW" sz="5400" b="1" dirty="0">
                <a:solidFill>
                  <a:srgbClr val="C00000"/>
                </a:solidFill>
                <a:latin typeface="Times New Roman" panose="02020603050405020304" pitchFamily="18" charset="0"/>
              </a:rPr>
              <a:t>15,743</a:t>
            </a:r>
            <a:r>
              <a:rPr lang="zh-TW" altLang="en-US" sz="4000" b="1" dirty="0">
                <a:latin typeface="微軟正黑體" panose="020B0604030504040204" pitchFamily="34" charset="-120"/>
                <a:ea typeface="微軟正黑體" panose="020B0604030504040204" pitchFamily="34" charset="-120"/>
              </a:rPr>
              <a:t>個招生名額</a:t>
            </a:r>
            <a:endParaRPr lang="en-US" altLang="zh-TW" sz="4000" b="1" dirty="0">
              <a:latin typeface="微軟正黑體" panose="020B0604030504040204" pitchFamily="34" charset="-120"/>
              <a:ea typeface="微軟正黑體" panose="020B0604030504040204" pitchFamily="34" charset="-120"/>
            </a:endParaRPr>
          </a:p>
          <a:p>
            <a:pPr marL="809980" lvl="4" indent="0">
              <a:lnSpc>
                <a:spcPts val="2250"/>
              </a:lnSpc>
              <a:spcBef>
                <a:spcPts val="0"/>
              </a:spcBef>
              <a:spcAft>
                <a:spcPts val="600"/>
              </a:spcAft>
              <a:buNone/>
            </a:pP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         （一般生</a:t>
            </a:r>
            <a:r>
              <a:rPr lang="en-US" altLang="zh-TW" sz="22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12,931</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、大陸長期探親子女</a:t>
            </a:r>
            <a:r>
              <a:rPr lang="en-US" altLang="zh-TW" sz="22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169</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、特種生</a:t>
            </a:r>
            <a:r>
              <a:rPr lang="en-US" altLang="zh-TW" sz="22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2,643</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25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809980" lvl="4" indent="0">
              <a:lnSpc>
                <a:spcPts val="2250"/>
              </a:lnSpc>
              <a:spcBef>
                <a:spcPts val="0"/>
              </a:spcBef>
              <a:spcAft>
                <a:spcPts val="600"/>
              </a:spcAft>
              <a:buNone/>
            </a:pPr>
            <a:r>
              <a:rPr lang="en-US" altLang="zh-TW" sz="1300" b="1" dirty="0">
                <a:solidFill>
                  <a:srgbClr val="C00000"/>
                </a:solidFill>
                <a:latin typeface="新細明體" panose="02020500000000000000" pitchFamily="18" charset="-120"/>
              </a:rPr>
              <a:t>  ※ </a:t>
            </a:r>
            <a:r>
              <a:rPr lang="zh-TW" altLang="en-US" sz="1300" b="1" dirty="0">
                <a:solidFill>
                  <a:srgbClr val="C00000"/>
                </a:solidFill>
                <a:latin typeface="微軟正黑體" panose="020B0604030504040204" pitchFamily="34" charset="-120"/>
                <a:ea typeface="微軟正黑體" panose="020B0604030504040204" pitchFamily="34" charset="-120"/>
              </a:rPr>
              <a:t>特種生：原住民生、身障生、政府派外人員子女、境外科技人才子女、蒙藏生、僑生、退伍軍人。</a:t>
            </a:r>
            <a:endParaRPr lang="en-US" altLang="zh-TW" dirty="0"/>
          </a:p>
        </p:txBody>
      </p:sp>
      <p:sp>
        <p:nvSpPr>
          <p:cNvPr id="16393" name="文字方塊 133"/>
          <p:cNvSpPr txBox="1">
            <a:spLocks noChangeArrowheads="1"/>
          </p:cNvSpPr>
          <p:nvPr/>
        </p:nvSpPr>
        <p:spPr bwMode="auto">
          <a:xfrm>
            <a:off x="6965603" y="5929320"/>
            <a:ext cx="17823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dirty="0">
                <a:solidFill>
                  <a:srgbClr val="0033CC"/>
                </a:solidFill>
                <a:latin typeface="微軟正黑體" panose="020B0604030504040204" pitchFamily="34" charset="-120"/>
                <a:ea typeface="微軟正黑體" panose="020B0604030504040204" pitchFamily="34" charset="-120"/>
              </a:rPr>
              <a:t>（依簡章公告為準）</a:t>
            </a:r>
          </a:p>
        </p:txBody>
      </p:sp>
      <p:grpSp>
        <p:nvGrpSpPr>
          <p:cNvPr id="128" name="群組 127"/>
          <p:cNvGrpSpPr/>
          <p:nvPr/>
        </p:nvGrpSpPr>
        <p:grpSpPr>
          <a:xfrm>
            <a:off x="627846" y="1553381"/>
            <a:ext cx="1729764" cy="3499950"/>
            <a:chOff x="837126" y="1372870"/>
            <a:chExt cx="1952753" cy="3942805"/>
          </a:xfrm>
        </p:grpSpPr>
        <p:grpSp>
          <p:nvGrpSpPr>
            <p:cNvPr id="129" name="Group 81">
              <a:extLst>
                <a:ext uri="{FF2B5EF4-FFF2-40B4-BE49-F238E27FC236}">
                  <a16:creationId xmlns:a16="http://schemas.microsoft.com/office/drawing/2014/main" id="{AF5E189E-565D-47ED-AC7D-AEB4FC7247D1}"/>
                </a:ext>
              </a:extLst>
            </p:cNvPr>
            <p:cNvGrpSpPr/>
            <p:nvPr/>
          </p:nvGrpSpPr>
          <p:grpSpPr>
            <a:xfrm>
              <a:off x="837126" y="1372870"/>
              <a:ext cx="1952753" cy="1202783"/>
              <a:chOff x="3765130" y="1349076"/>
              <a:chExt cx="4859204" cy="2917944"/>
            </a:xfrm>
          </p:grpSpPr>
          <p:grpSp>
            <p:nvGrpSpPr>
              <p:cNvPr id="214" name="Group 40">
                <a:extLst>
                  <a:ext uri="{FF2B5EF4-FFF2-40B4-BE49-F238E27FC236}">
                    <a16:creationId xmlns:a16="http://schemas.microsoft.com/office/drawing/2014/main" id="{991DD24E-B85A-49BC-9BDB-7594AC7BA59A}"/>
                  </a:ext>
                </a:extLst>
              </p:cNvPr>
              <p:cNvGrpSpPr/>
              <p:nvPr/>
            </p:nvGrpSpPr>
            <p:grpSpPr>
              <a:xfrm>
                <a:off x="3765130" y="1349076"/>
                <a:ext cx="4859204" cy="2586924"/>
                <a:chOff x="3631780" y="1691976"/>
                <a:chExt cx="4859204" cy="2586924"/>
              </a:xfrm>
            </p:grpSpPr>
            <p:sp>
              <p:nvSpPr>
                <p:cNvPr id="216" name="Oval 41">
                  <a:extLst>
                    <a:ext uri="{FF2B5EF4-FFF2-40B4-BE49-F238E27FC236}">
                      <a16:creationId xmlns:a16="http://schemas.microsoft.com/office/drawing/2014/main" id="{388E803E-2874-4421-8C26-77094C6226E9}"/>
                    </a:ext>
                  </a:extLst>
                </p:cNvPr>
                <p:cNvSpPr/>
                <p:nvPr/>
              </p:nvSpPr>
              <p:spPr>
                <a:xfrm>
                  <a:off x="4356826" y="3580626"/>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nvGrpSpPr>
                <p:cNvPr id="217" name="Group 42">
                  <a:extLst>
                    <a:ext uri="{FF2B5EF4-FFF2-40B4-BE49-F238E27FC236}">
                      <a16:creationId xmlns:a16="http://schemas.microsoft.com/office/drawing/2014/main" id="{59AF5984-3F4A-46B1-9F1B-6A09B8E00552}"/>
                    </a:ext>
                  </a:extLst>
                </p:cNvPr>
                <p:cNvGrpSpPr/>
                <p:nvPr/>
              </p:nvGrpSpPr>
              <p:grpSpPr>
                <a:xfrm>
                  <a:off x="5715672" y="1691976"/>
                  <a:ext cx="2775312" cy="2580988"/>
                  <a:chOff x="5715672" y="1691976"/>
                  <a:chExt cx="2775312" cy="2580988"/>
                </a:xfrm>
                <a:solidFill>
                  <a:schemeClr val="accent4"/>
                </a:solidFill>
              </p:grpSpPr>
              <p:sp>
                <p:nvSpPr>
                  <p:cNvPr id="250" name="Oval 75">
                    <a:extLst>
                      <a:ext uri="{FF2B5EF4-FFF2-40B4-BE49-F238E27FC236}">
                        <a16:creationId xmlns:a16="http://schemas.microsoft.com/office/drawing/2014/main" id="{9CA98D17-7A4D-4750-9D4C-6D7B54AF4E1B}"/>
                      </a:ext>
                    </a:extLst>
                  </p:cNvPr>
                  <p:cNvSpPr/>
                  <p:nvPr/>
                </p:nvSpPr>
                <p:spPr>
                  <a:xfrm>
                    <a:off x="7644977" y="3580626"/>
                    <a:ext cx="692338" cy="69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1" name="Oval 76">
                    <a:extLst>
                      <a:ext uri="{FF2B5EF4-FFF2-40B4-BE49-F238E27FC236}">
                        <a16:creationId xmlns:a16="http://schemas.microsoft.com/office/drawing/2014/main" id="{092EF2A7-B106-4118-8778-7948B62CE831}"/>
                      </a:ext>
                    </a:extLst>
                  </p:cNvPr>
                  <p:cNvSpPr/>
                  <p:nvPr/>
                </p:nvSpPr>
                <p:spPr>
                  <a:xfrm>
                    <a:off x="7042069" y="2524772"/>
                    <a:ext cx="1448915" cy="1448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2" name="Oval 77">
                    <a:extLst>
                      <a:ext uri="{FF2B5EF4-FFF2-40B4-BE49-F238E27FC236}">
                        <a16:creationId xmlns:a16="http://schemas.microsoft.com/office/drawing/2014/main" id="{B51D6DE1-ABEE-4AA6-916F-B574789C8082}"/>
                      </a:ext>
                    </a:extLst>
                  </p:cNvPr>
                  <p:cNvSpPr/>
                  <p:nvPr/>
                </p:nvSpPr>
                <p:spPr>
                  <a:xfrm>
                    <a:off x="6494078" y="2004217"/>
                    <a:ext cx="1150899" cy="11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3" name="Oval 78">
                    <a:extLst>
                      <a:ext uri="{FF2B5EF4-FFF2-40B4-BE49-F238E27FC236}">
                        <a16:creationId xmlns:a16="http://schemas.microsoft.com/office/drawing/2014/main" id="{45AAA886-6517-44A7-A5DE-4F7012B65085}"/>
                      </a:ext>
                    </a:extLst>
                  </p:cNvPr>
                  <p:cNvSpPr/>
                  <p:nvPr/>
                </p:nvSpPr>
                <p:spPr>
                  <a:xfrm>
                    <a:off x="5715672" y="1691976"/>
                    <a:ext cx="969145" cy="969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4" name="Rectangle 79">
                    <a:extLst>
                      <a:ext uri="{FF2B5EF4-FFF2-40B4-BE49-F238E27FC236}">
                        <a16:creationId xmlns:a16="http://schemas.microsoft.com/office/drawing/2014/main" id="{690BFC57-3D96-407E-9C49-6FB1AE6F097F}"/>
                      </a:ext>
                    </a:extLst>
                  </p:cNvPr>
                  <p:cNvSpPr/>
                  <p:nvPr/>
                </p:nvSpPr>
                <p:spPr>
                  <a:xfrm>
                    <a:off x="7084624" y="3972002"/>
                    <a:ext cx="952666" cy="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218" name="Group 43">
                  <a:extLst>
                    <a:ext uri="{FF2B5EF4-FFF2-40B4-BE49-F238E27FC236}">
                      <a16:creationId xmlns:a16="http://schemas.microsoft.com/office/drawing/2014/main" id="{30347C6F-5212-4939-97AB-A99862E85AE4}"/>
                    </a:ext>
                  </a:extLst>
                </p:cNvPr>
                <p:cNvGrpSpPr/>
                <p:nvPr/>
              </p:nvGrpSpPr>
              <p:grpSpPr>
                <a:xfrm>
                  <a:off x="4298370" y="1809306"/>
                  <a:ext cx="3786551" cy="2465573"/>
                  <a:chOff x="4298370" y="1809306"/>
                  <a:chExt cx="3786551" cy="2465573"/>
                </a:xfrm>
              </p:grpSpPr>
              <p:sp>
                <p:nvSpPr>
                  <p:cNvPr id="239" name="Oval 64">
                    <a:extLst>
                      <a:ext uri="{FF2B5EF4-FFF2-40B4-BE49-F238E27FC236}">
                        <a16:creationId xmlns:a16="http://schemas.microsoft.com/office/drawing/2014/main" id="{CF985905-2EF8-4E89-B81E-BAA032A578D0}"/>
                      </a:ext>
                    </a:extLst>
                  </p:cNvPr>
                  <p:cNvSpPr/>
                  <p:nvPr/>
                </p:nvSpPr>
                <p:spPr>
                  <a:xfrm>
                    <a:off x="5322069" y="2156859"/>
                    <a:ext cx="1043914" cy="1043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0" name="Oval 65">
                    <a:extLst>
                      <a:ext uri="{FF2B5EF4-FFF2-40B4-BE49-F238E27FC236}">
                        <a16:creationId xmlns:a16="http://schemas.microsoft.com/office/drawing/2014/main" id="{DC1FA4F7-F87B-40F9-A365-C067B99C71C1}"/>
                      </a:ext>
                    </a:extLst>
                  </p:cNvPr>
                  <p:cNvSpPr/>
                  <p:nvPr/>
                </p:nvSpPr>
                <p:spPr>
                  <a:xfrm>
                    <a:off x="4298370" y="2176549"/>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1" name="Oval 66">
                    <a:extLst>
                      <a:ext uri="{FF2B5EF4-FFF2-40B4-BE49-F238E27FC236}">
                        <a16:creationId xmlns:a16="http://schemas.microsoft.com/office/drawing/2014/main" id="{7A3D9BCD-F355-4BBF-9A9B-5DA176F38E26}"/>
                      </a:ext>
                    </a:extLst>
                  </p:cNvPr>
                  <p:cNvSpPr/>
                  <p:nvPr/>
                </p:nvSpPr>
                <p:spPr>
                  <a:xfrm>
                    <a:off x="4809919" y="1809306"/>
                    <a:ext cx="1081542" cy="1081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2" name="Oval 67">
                    <a:extLst>
                      <a:ext uri="{FF2B5EF4-FFF2-40B4-BE49-F238E27FC236}">
                        <a16:creationId xmlns:a16="http://schemas.microsoft.com/office/drawing/2014/main" id="{DF70CFA9-F278-4DF3-877D-2BF6DE8BA9EA}"/>
                      </a:ext>
                    </a:extLst>
                  </p:cNvPr>
                  <p:cNvSpPr/>
                  <p:nvPr/>
                </p:nvSpPr>
                <p:spPr>
                  <a:xfrm>
                    <a:off x="6180316" y="2502943"/>
                    <a:ext cx="753706" cy="753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3" name="Oval 68">
                    <a:extLst>
                      <a:ext uri="{FF2B5EF4-FFF2-40B4-BE49-F238E27FC236}">
                        <a16:creationId xmlns:a16="http://schemas.microsoft.com/office/drawing/2014/main" id="{4D4C8CE7-7527-4DA6-8670-F09C5EC172C6}"/>
                      </a:ext>
                    </a:extLst>
                  </p:cNvPr>
                  <p:cNvSpPr/>
                  <p:nvPr/>
                </p:nvSpPr>
                <p:spPr>
                  <a:xfrm>
                    <a:off x="6934022" y="2588625"/>
                    <a:ext cx="1150899" cy="115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4" name="Oval 69">
                    <a:extLst>
                      <a:ext uri="{FF2B5EF4-FFF2-40B4-BE49-F238E27FC236}">
                        <a16:creationId xmlns:a16="http://schemas.microsoft.com/office/drawing/2014/main" id="{B76503BA-1DA5-4A79-ACD9-F8767ADE5CA9}"/>
                      </a:ext>
                    </a:extLst>
                  </p:cNvPr>
                  <p:cNvSpPr/>
                  <p:nvPr/>
                </p:nvSpPr>
                <p:spPr>
                  <a:xfrm>
                    <a:off x="7325201" y="3425414"/>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5" name="Oval 70">
                    <a:extLst>
                      <a:ext uri="{FF2B5EF4-FFF2-40B4-BE49-F238E27FC236}">
                        <a16:creationId xmlns:a16="http://schemas.microsoft.com/office/drawing/2014/main" id="{ADB38927-A1A9-4FDF-BC54-211A32924B60}"/>
                      </a:ext>
                    </a:extLst>
                  </p:cNvPr>
                  <p:cNvSpPr/>
                  <p:nvPr/>
                </p:nvSpPr>
                <p:spPr>
                  <a:xfrm>
                    <a:off x="7095848" y="3619731"/>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6" name="Oval 71">
                    <a:extLst>
                      <a:ext uri="{FF2B5EF4-FFF2-40B4-BE49-F238E27FC236}">
                        <a16:creationId xmlns:a16="http://schemas.microsoft.com/office/drawing/2014/main" id="{D72A5B5C-6987-49B5-B8C4-82053A4FC107}"/>
                      </a:ext>
                    </a:extLst>
                  </p:cNvPr>
                  <p:cNvSpPr/>
                  <p:nvPr/>
                </p:nvSpPr>
                <p:spPr>
                  <a:xfrm>
                    <a:off x="6575764" y="2862232"/>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7" name="Oval 72">
                    <a:extLst>
                      <a:ext uri="{FF2B5EF4-FFF2-40B4-BE49-F238E27FC236}">
                        <a16:creationId xmlns:a16="http://schemas.microsoft.com/office/drawing/2014/main" id="{876F5281-49EA-46ED-9A49-1B9829C7D852}"/>
                      </a:ext>
                    </a:extLst>
                  </p:cNvPr>
                  <p:cNvSpPr/>
                  <p:nvPr/>
                </p:nvSpPr>
                <p:spPr>
                  <a:xfrm>
                    <a:off x="6473567" y="3370881"/>
                    <a:ext cx="841098" cy="841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8" name="Rectangle 73">
                    <a:extLst>
                      <a:ext uri="{FF2B5EF4-FFF2-40B4-BE49-F238E27FC236}">
                        <a16:creationId xmlns:a16="http://schemas.microsoft.com/office/drawing/2014/main" id="{5E3D745D-4C9D-4692-B86D-91817C7E2D2A}"/>
                      </a:ext>
                    </a:extLst>
                  </p:cNvPr>
                  <p:cNvSpPr/>
                  <p:nvPr/>
                </p:nvSpPr>
                <p:spPr>
                  <a:xfrm>
                    <a:off x="6226213" y="4147024"/>
                    <a:ext cx="1256511" cy="103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9" name="Oval 74">
                    <a:extLst>
                      <a:ext uri="{FF2B5EF4-FFF2-40B4-BE49-F238E27FC236}">
                        <a16:creationId xmlns:a16="http://schemas.microsoft.com/office/drawing/2014/main" id="{F8B12D92-9994-4714-9BEF-BDB108063F2C}"/>
                      </a:ext>
                    </a:extLst>
                  </p:cNvPr>
                  <p:cNvSpPr/>
                  <p:nvPr/>
                </p:nvSpPr>
                <p:spPr>
                  <a:xfrm>
                    <a:off x="5260062" y="2611101"/>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219" name="Group 44">
                  <a:extLst>
                    <a:ext uri="{FF2B5EF4-FFF2-40B4-BE49-F238E27FC236}">
                      <a16:creationId xmlns:a16="http://schemas.microsoft.com/office/drawing/2014/main" id="{10C4BB2C-D72D-479A-BC0C-893AAA514BC7}"/>
                    </a:ext>
                  </a:extLst>
                </p:cNvPr>
                <p:cNvGrpSpPr/>
                <p:nvPr/>
              </p:nvGrpSpPr>
              <p:grpSpPr>
                <a:xfrm>
                  <a:off x="3631780" y="2451097"/>
                  <a:ext cx="3196921" cy="1827803"/>
                  <a:chOff x="3631780" y="2451097"/>
                  <a:chExt cx="3196921" cy="1827803"/>
                </a:xfrm>
              </p:grpSpPr>
              <p:sp>
                <p:nvSpPr>
                  <p:cNvPr id="231" name="Oval 56">
                    <a:extLst>
                      <a:ext uri="{FF2B5EF4-FFF2-40B4-BE49-F238E27FC236}">
                        <a16:creationId xmlns:a16="http://schemas.microsoft.com/office/drawing/2014/main" id="{8879E059-3251-4D78-ACC5-A44BE83FD993}"/>
                      </a:ext>
                    </a:extLst>
                  </p:cNvPr>
                  <p:cNvSpPr/>
                  <p:nvPr/>
                </p:nvSpPr>
                <p:spPr>
                  <a:xfrm>
                    <a:off x="3631780" y="2451097"/>
                    <a:ext cx="969145" cy="969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2" name="Oval 57">
                    <a:extLst>
                      <a:ext uri="{FF2B5EF4-FFF2-40B4-BE49-F238E27FC236}">
                        <a16:creationId xmlns:a16="http://schemas.microsoft.com/office/drawing/2014/main" id="{2E2F5274-2177-4C64-9F39-6760731E4C81}"/>
                      </a:ext>
                    </a:extLst>
                  </p:cNvPr>
                  <p:cNvSpPr/>
                  <p:nvPr/>
                </p:nvSpPr>
                <p:spPr>
                  <a:xfrm>
                    <a:off x="3681373" y="3214859"/>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3" name="Oval 58">
                    <a:extLst>
                      <a:ext uri="{FF2B5EF4-FFF2-40B4-BE49-F238E27FC236}">
                        <a16:creationId xmlns:a16="http://schemas.microsoft.com/office/drawing/2014/main" id="{2CFB5250-9093-4EB2-A0A8-2387B0002B90}"/>
                      </a:ext>
                    </a:extLst>
                  </p:cNvPr>
                  <p:cNvSpPr/>
                  <p:nvPr/>
                </p:nvSpPr>
                <p:spPr>
                  <a:xfrm>
                    <a:off x="4232071" y="2602088"/>
                    <a:ext cx="1150899" cy="1150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4" name="Oval 59">
                    <a:extLst>
                      <a:ext uri="{FF2B5EF4-FFF2-40B4-BE49-F238E27FC236}">
                        <a16:creationId xmlns:a16="http://schemas.microsoft.com/office/drawing/2014/main" id="{F4708486-3B31-4518-9B2A-E68FA485952C}"/>
                      </a:ext>
                    </a:extLst>
                  </p:cNvPr>
                  <p:cNvSpPr/>
                  <p:nvPr/>
                </p:nvSpPr>
                <p:spPr>
                  <a:xfrm>
                    <a:off x="3857615" y="3486535"/>
                    <a:ext cx="792365"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5" name="Oval 60">
                    <a:extLst>
                      <a:ext uri="{FF2B5EF4-FFF2-40B4-BE49-F238E27FC236}">
                        <a16:creationId xmlns:a16="http://schemas.microsoft.com/office/drawing/2014/main" id="{4D5E6A4E-797E-4D84-88EE-A30B75A7D233}"/>
                      </a:ext>
                    </a:extLst>
                  </p:cNvPr>
                  <p:cNvSpPr/>
                  <p:nvPr/>
                </p:nvSpPr>
                <p:spPr>
                  <a:xfrm>
                    <a:off x="4643275" y="2959747"/>
                    <a:ext cx="1312378" cy="1312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6" name="Oval 61">
                    <a:extLst>
                      <a:ext uri="{FF2B5EF4-FFF2-40B4-BE49-F238E27FC236}">
                        <a16:creationId xmlns:a16="http://schemas.microsoft.com/office/drawing/2014/main" id="{F2AB9B45-8F2B-410F-8DEE-7932D08E6F15}"/>
                      </a:ext>
                    </a:extLst>
                  </p:cNvPr>
                  <p:cNvSpPr/>
                  <p:nvPr/>
                </p:nvSpPr>
                <p:spPr>
                  <a:xfrm>
                    <a:off x="5510955" y="3011196"/>
                    <a:ext cx="1262266" cy="12622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7" name="Rectangle 62">
                    <a:extLst>
                      <a:ext uri="{FF2B5EF4-FFF2-40B4-BE49-F238E27FC236}">
                        <a16:creationId xmlns:a16="http://schemas.microsoft.com/office/drawing/2014/main" id="{921C79FF-E62F-4675-9684-731E716AEA74}"/>
                      </a:ext>
                    </a:extLst>
                  </p:cNvPr>
                  <p:cNvSpPr/>
                  <p:nvPr/>
                </p:nvSpPr>
                <p:spPr>
                  <a:xfrm>
                    <a:off x="4247109" y="4098443"/>
                    <a:ext cx="1967954" cy="172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8" name="Oval 63">
                    <a:extLst>
                      <a:ext uri="{FF2B5EF4-FFF2-40B4-BE49-F238E27FC236}">
                        <a16:creationId xmlns:a16="http://schemas.microsoft.com/office/drawing/2014/main" id="{39C8B8EB-1F28-4A99-B6EB-A4BD6856FA37}"/>
                      </a:ext>
                    </a:extLst>
                  </p:cNvPr>
                  <p:cNvSpPr/>
                  <p:nvPr/>
                </p:nvSpPr>
                <p:spPr>
                  <a:xfrm>
                    <a:off x="6296024" y="3742075"/>
                    <a:ext cx="532677" cy="532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220" name="Group 45">
                  <a:extLst>
                    <a:ext uri="{FF2B5EF4-FFF2-40B4-BE49-F238E27FC236}">
                      <a16:creationId xmlns:a16="http://schemas.microsoft.com/office/drawing/2014/main" id="{0106B0A4-7E1B-4107-A155-2CF232D1E94A}"/>
                    </a:ext>
                  </a:extLst>
                </p:cNvPr>
                <p:cNvGrpSpPr/>
                <p:nvPr/>
              </p:nvGrpSpPr>
              <p:grpSpPr>
                <a:xfrm>
                  <a:off x="4055658" y="1945053"/>
                  <a:ext cx="4220275" cy="2333847"/>
                  <a:chOff x="4055658" y="1925597"/>
                  <a:chExt cx="4220275" cy="2333847"/>
                </a:xfrm>
                <a:effectLst>
                  <a:outerShdw blurRad="50800" dist="38100" dir="16200000" rotWithShape="0">
                    <a:prstClr val="black">
                      <a:alpha val="40000"/>
                    </a:prstClr>
                  </a:outerShdw>
                </a:effectLst>
              </p:grpSpPr>
              <p:sp>
                <p:nvSpPr>
                  <p:cNvPr id="221" name="Freeform: Shape 46">
                    <a:extLst>
                      <a:ext uri="{FF2B5EF4-FFF2-40B4-BE49-F238E27FC236}">
                        <a16:creationId xmlns:a16="http://schemas.microsoft.com/office/drawing/2014/main" id="{720DDBDB-AB5E-4664-B73D-5D4ABF8A45F3}"/>
                      </a:ext>
                    </a:extLst>
                  </p:cNvPr>
                  <p:cNvSpPr/>
                  <p:nvPr/>
                </p:nvSpPr>
                <p:spPr>
                  <a:xfrm>
                    <a:off x="5674127" y="2137226"/>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bg1"/>
                  </a:solidFill>
                  <a:ln w="9525" cap="flat">
                    <a:noFill/>
                    <a:prstDash val="solid"/>
                    <a:miter/>
                  </a:ln>
                </p:spPr>
                <p:txBody>
                  <a:bodyPr rtlCol="0" anchor="ctr"/>
                  <a:lstStyle/>
                  <a:p>
                    <a:endParaRPr lang="en-US"/>
                  </a:p>
                </p:txBody>
              </p:sp>
              <p:sp>
                <p:nvSpPr>
                  <p:cNvPr id="222" name="Freeform: Shape 47">
                    <a:extLst>
                      <a:ext uri="{FF2B5EF4-FFF2-40B4-BE49-F238E27FC236}">
                        <a16:creationId xmlns:a16="http://schemas.microsoft.com/office/drawing/2014/main" id="{B7ABB4E9-033B-4B0E-A8F3-1C608CFC9B5B}"/>
                      </a:ext>
                    </a:extLst>
                  </p:cNvPr>
                  <p:cNvSpPr/>
                  <p:nvPr/>
                </p:nvSpPr>
                <p:spPr>
                  <a:xfrm>
                    <a:off x="6153901" y="2280010"/>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p>
                </p:txBody>
              </p:sp>
              <p:sp>
                <p:nvSpPr>
                  <p:cNvPr id="223" name="Freeform: Shape 48">
                    <a:extLst>
                      <a:ext uri="{FF2B5EF4-FFF2-40B4-BE49-F238E27FC236}">
                        <a16:creationId xmlns:a16="http://schemas.microsoft.com/office/drawing/2014/main" id="{57275C02-377F-459D-A160-8EF50ADD9F72}"/>
                      </a:ext>
                    </a:extLst>
                  </p:cNvPr>
                  <p:cNvSpPr/>
                  <p:nvPr/>
                </p:nvSpPr>
                <p:spPr>
                  <a:xfrm>
                    <a:off x="5147338" y="1925597"/>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bg1"/>
                  </a:solidFill>
                  <a:ln w="9525" cap="flat">
                    <a:noFill/>
                    <a:prstDash val="solid"/>
                    <a:miter/>
                  </a:ln>
                </p:spPr>
                <p:txBody>
                  <a:bodyPr wrap="square" rtlCol="0" anchor="ctr">
                    <a:noAutofit/>
                  </a:bodyPr>
                  <a:lstStyle/>
                  <a:p>
                    <a:endParaRPr lang="en-US" dirty="0"/>
                  </a:p>
                </p:txBody>
              </p:sp>
              <p:sp>
                <p:nvSpPr>
                  <p:cNvPr id="224" name="Freeform: Shape 49">
                    <a:extLst>
                      <a:ext uri="{FF2B5EF4-FFF2-40B4-BE49-F238E27FC236}">
                        <a16:creationId xmlns:a16="http://schemas.microsoft.com/office/drawing/2014/main" id="{483576C7-6F3E-43FD-A3BA-59C68168D0C1}"/>
                      </a:ext>
                    </a:extLst>
                  </p:cNvPr>
                  <p:cNvSpPr/>
                  <p:nvPr/>
                </p:nvSpPr>
                <p:spPr>
                  <a:xfrm>
                    <a:off x="6782219" y="2659087"/>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225" name="Freeform: Shape 50">
                    <a:extLst>
                      <a:ext uri="{FF2B5EF4-FFF2-40B4-BE49-F238E27FC236}">
                        <a16:creationId xmlns:a16="http://schemas.microsoft.com/office/drawing/2014/main" id="{CCE5E9DB-4ECC-4B5E-B75F-8A57ECE8FE5C}"/>
                      </a:ext>
                    </a:extLst>
                  </p:cNvPr>
                  <p:cNvSpPr/>
                  <p:nvPr/>
                </p:nvSpPr>
                <p:spPr>
                  <a:xfrm>
                    <a:off x="4797295" y="2666418"/>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26" name="Freeform: Shape 51">
                    <a:extLst>
                      <a:ext uri="{FF2B5EF4-FFF2-40B4-BE49-F238E27FC236}">
                        <a16:creationId xmlns:a16="http://schemas.microsoft.com/office/drawing/2014/main" id="{F02CA98A-06EB-49E6-8721-B8F706C1EDE8}"/>
                      </a:ext>
                    </a:extLst>
                  </p:cNvPr>
                  <p:cNvSpPr/>
                  <p:nvPr/>
                </p:nvSpPr>
                <p:spPr>
                  <a:xfrm>
                    <a:off x="4310739" y="3286263"/>
                    <a:ext cx="532405" cy="970323"/>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Shape 52">
                    <a:extLst>
                      <a:ext uri="{FF2B5EF4-FFF2-40B4-BE49-F238E27FC236}">
                        <a16:creationId xmlns:a16="http://schemas.microsoft.com/office/drawing/2014/main" id="{607F29D7-BC56-49CF-A2D3-727660E0F930}"/>
                      </a:ext>
                    </a:extLst>
                  </p:cNvPr>
                  <p:cNvSpPr/>
                  <p:nvPr/>
                </p:nvSpPr>
                <p:spPr>
                  <a:xfrm>
                    <a:off x="7531101" y="3229418"/>
                    <a:ext cx="202983" cy="1027168"/>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28" name="Freeform: Shape 53">
                    <a:extLst>
                      <a:ext uri="{FF2B5EF4-FFF2-40B4-BE49-F238E27FC236}">
                        <a16:creationId xmlns:a16="http://schemas.microsoft.com/office/drawing/2014/main" id="{732B431D-0F58-44A3-B257-38039320B3EB}"/>
                      </a:ext>
                    </a:extLst>
                  </p:cNvPr>
                  <p:cNvSpPr/>
                  <p:nvPr/>
                </p:nvSpPr>
                <p:spPr>
                  <a:xfrm>
                    <a:off x="7673737" y="3386055"/>
                    <a:ext cx="602196" cy="870531"/>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Freeform: Shape 54">
                    <a:extLst>
                      <a:ext uri="{FF2B5EF4-FFF2-40B4-BE49-F238E27FC236}">
                        <a16:creationId xmlns:a16="http://schemas.microsoft.com/office/drawing/2014/main" id="{998142EA-F09E-4869-9DA5-149049E9711C}"/>
                      </a:ext>
                    </a:extLst>
                  </p:cNvPr>
                  <p:cNvSpPr/>
                  <p:nvPr/>
                </p:nvSpPr>
                <p:spPr>
                  <a:xfrm>
                    <a:off x="7084624" y="3097854"/>
                    <a:ext cx="399552" cy="1158732"/>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sp>
                <p:nvSpPr>
                  <p:cNvPr id="230" name="Freeform: Shape 55">
                    <a:extLst>
                      <a:ext uri="{FF2B5EF4-FFF2-40B4-BE49-F238E27FC236}">
                        <a16:creationId xmlns:a16="http://schemas.microsoft.com/office/drawing/2014/main" id="{25A56874-29EF-41C9-8302-8F96C239B361}"/>
                      </a:ext>
                    </a:extLst>
                  </p:cNvPr>
                  <p:cNvSpPr/>
                  <p:nvPr/>
                </p:nvSpPr>
                <p:spPr>
                  <a:xfrm flipH="1">
                    <a:off x="4055658" y="3389508"/>
                    <a:ext cx="299970" cy="869936"/>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grpSp>
          </p:grpSp>
          <p:sp>
            <p:nvSpPr>
              <p:cNvPr id="215" name="Freeform: Shape 80">
                <a:extLst>
                  <a:ext uri="{FF2B5EF4-FFF2-40B4-BE49-F238E27FC236}">
                    <a16:creationId xmlns:a16="http://schemas.microsoft.com/office/drawing/2014/main" id="{11F7FED3-0970-49CB-890B-D9EAD286C480}"/>
                  </a:ext>
                </a:extLst>
              </p:cNvPr>
              <p:cNvSpPr/>
              <p:nvPr/>
            </p:nvSpPr>
            <p:spPr>
              <a:xfrm>
                <a:off x="3765130" y="3802333"/>
                <a:ext cx="4690951" cy="464687"/>
              </a:xfrm>
              <a:custGeom>
                <a:avLst/>
                <a:gdLst>
                  <a:gd name="connsiteX0" fmla="*/ 0 w 4466492"/>
                  <a:gd name="connsiteY0" fmla="*/ 211016 h 211016"/>
                  <a:gd name="connsiteX1" fmla="*/ 2321169 w 4466492"/>
                  <a:gd name="connsiteY1" fmla="*/ 0 h 211016"/>
                  <a:gd name="connsiteX2" fmla="*/ 4466492 w 4466492"/>
                  <a:gd name="connsiteY2" fmla="*/ 0 h 211016"/>
                  <a:gd name="connsiteX3" fmla="*/ 2057400 w 4466492"/>
                  <a:gd name="connsiteY3" fmla="*/ 123093 h 211016"/>
                  <a:gd name="connsiteX4" fmla="*/ 0 w 4466492"/>
                  <a:gd name="connsiteY4" fmla="*/ 211016 h 211016"/>
                  <a:gd name="connsiteX0" fmla="*/ 0 w 4466492"/>
                  <a:gd name="connsiteY0" fmla="*/ 361271 h 361271"/>
                  <a:gd name="connsiteX1" fmla="*/ 2321169 w 4466492"/>
                  <a:gd name="connsiteY1" fmla="*/ 150255 h 361271"/>
                  <a:gd name="connsiteX2" fmla="*/ 4466492 w 4466492"/>
                  <a:gd name="connsiteY2" fmla="*/ 150255 h 361271"/>
                  <a:gd name="connsiteX3" fmla="*/ 2057400 w 4466492"/>
                  <a:gd name="connsiteY3" fmla="*/ 273348 h 361271"/>
                  <a:gd name="connsiteX4" fmla="*/ 0 w 4466492"/>
                  <a:gd name="connsiteY4" fmla="*/ 361271 h 361271"/>
                  <a:gd name="connsiteX0" fmla="*/ 0 w 4466492"/>
                  <a:gd name="connsiteY0" fmla="*/ 361271 h 439870"/>
                  <a:gd name="connsiteX1" fmla="*/ 2321169 w 4466492"/>
                  <a:gd name="connsiteY1" fmla="*/ 150255 h 439870"/>
                  <a:gd name="connsiteX2" fmla="*/ 4466492 w 4466492"/>
                  <a:gd name="connsiteY2" fmla="*/ 150255 h 439870"/>
                  <a:gd name="connsiteX3" fmla="*/ 2057400 w 4466492"/>
                  <a:gd name="connsiteY3" fmla="*/ 273348 h 439870"/>
                  <a:gd name="connsiteX4" fmla="*/ 0 w 4466492"/>
                  <a:gd name="connsiteY4" fmla="*/ 361271 h 439870"/>
                  <a:gd name="connsiteX0" fmla="*/ 0 w 4466492"/>
                  <a:gd name="connsiteY0" fmla="*/ 211016 h 289615"/>
                  <a:gd name="connsiteX1" fmla="*/ 4466492 w 4466492"/>
                  <a:gd name="connsiteY1" fmla="*/ 0 h 289615"/>
                  <a:gd name="connsiteX2" fmla="*/ 2057400 w 4466492"/>
                  <a:gd name="connsiteY2" fmla="*/ 123093 h 289615"/>
                  <a:gd name="connsiteX3" fmla="*/ 0 w 4466492"/>
                  <a:gd name="connsiteY3" fmla="*/ 211016 h 289615"/>
                  <a:gd name="connsiteX0" fmla="*/ 0 w 4466492"/>
                  <a:gd name="connsiteY0" fmla="*/ 384499 h 463098"/>
                  <a:gd name="connsiteX1" fmla="*/ 4466492 w 4466492"/>
                  <a:gd name="connsiteY1" fmla="*/ 173483 h 463098"/>
                  <a:gd name="connsiteX2" fmla="*/ 2057400 w 4466492"/>
                  <a:gd name="connsiteY2" fmla="*/ 296576 h 463098"/>
                  <a:gd name="connsiteX3" fmla="*/ 0 w 4466492"/>
                  <a:gd name="connsiteY3" fmla="*/ 384499 h 463098"/>
                  <a:gd name="connsiteX0" fmla="*/ 0 w 4466492"/>
                  <a:gd name="connsiteY0" fmla="*/ 432630 h 511229"/>
                  <a:gd name="connsiteX1" fmla="*/ 4466492 w 4466492"/>
                  <a:gd name="connsiteY1" fmla="*/ 221614 h 511229"/>
                  <a:gd name="connsiteX2" fmla="*/ 2057400 w 4466492"/>
                  <a:gd name="connsiteY2" fmla="*/ 344707 h 511229"/>
                  <a:gd name="connsiteX3" fmla="*/ 0 w 4466492"/>
                  <a:gd name="connsiteY3" fmla="*/ 432630 h 511229"/>
                  <a:gd name="connsiteX0" fmla="*/ 0 w 4466492"/>
                  <a:gd name="connsiteY0" fmla="*/ 342947 h 421546"/>
                  <a:gd name="connsiteX1" fmla="*/ 4466492 w 4466492"/>
                  <a:gd name="connsiteY1" fmla="*/ 131931 h 421546"/>
                  <a:gd name="connsiteX2" fmla="*/ 2057400 w 4466492"/>
                  <a:gd name="connsiteY2" fmla="*/ 255024 h 421546"/>
                  <a:gd name="connsiteX3" fmla="*/ 0 w 4466492"/>
                  <a:gd name="connsiteY3" fmla="*/ 342947 h 421546"/>
                  <a:gd name="connsiteX0" fmla="*/ 0 w 4466492"/>
                  <a:gd name="connsiteY0" fmla="*/ 313032 h 391631"/>
                  <a:gd name="connsiteX1" fmla="*/ 4466492 w 4466492"/>
                  <a:gd name="connsiteY1" fmla="*/ 102016 h 391631"/>
                  <a:gd name="connsiteX2" fmla="*/ 2057400 w 4466492"/>
                  <a:gd name="connsiteY2" fmla="*/ 225109 h 391631"/>
                  <a:gd name="connsiteX3" fmla="*/ 0 w 4466492"/>
                  <a:gd name="connsiteY3" fmla="*/ 313032 h 391631"/>
                  <a:gd name="connsiteX0" fmla="*/ 0 w 4466492"/>
                  <a:gd name="connsiteY0" fmla="*/ 327389 h 405988"/>
                  <a:gd name="connsiteX1" fmla="*/ 4466492 w 4466492"/>
                  <a:gd name="connsiteY1" fmla="*/ 116373 h 405988"/>
                  <a:gd name="connsiteX2" fmla="*/ 2057400 w 4466492"/>
                  <a:gd name="connsiteY2" fmla="*/ 239466 h 405988"/>
                  <a:gd name="connsiteX3" fmla="*/ 0 w 4466492"/>
                  <a:gd name="connsiteY3" fmla="*/ 327389 h 405988"/>
                  <a:gd name="connsiteX0" fmla="*/ 0 w 4466492"/>
                  <a:gd name="connsiteY0" fmla="*/ 371163 h 449762"/>
                  <a:gd name="connsiteX1" fmla="*/ 4466492 w 4466492"/>
                  <a:gd name="connsiteY1" fmla="*/ 160147 h 449762"/>
                  <a:gd name="connsiteX2" fmla="*/ 2057400 w 4466492"/>
                  <a:gd name="connsiteY2" fmla="*/ 283240 h 449762"/>
                  <a:gd name="connsiteX3" fmla="*/ 0 w 4466492"/>
                  <a:gd name="connsiteY3" fmla="*/ 371163 h 449762"/>
                  <a:gd name="connsiteX0" fmla="*/ 0 w 4466492"/>
                  <a:gd name="connsiteY0" fmla="*/ 359671 h 438270"/>
                  <a:gd name="connsiteX1" fmla="*/ 4466492 w 4466492"/>
                  <a:gd name="connsiteY1" fmla="*/ 148655 h 438270"/>
                  <a:gd name="connsiteX2" fmla="*/ 2057400 w 4466492"/>
                  <a:gd name="connsiteY2" fmla="*/ 271748 h 438270"/>
                  <a:gd name="connsiteX3" fmla="*/ 0 w 4466492"/>
                  <a:gd name="connsiteY3" fmla="*/ 359671 h 438270"/>
                  <a:gd name="connsiteX0" fmla="*/ 0 w 4466492"/>
                  <a:gd name="connsiteY0" fmla="*/ 364024 h 442623"/>
                  <a:gd name="connsiteX1" fmla="*/ 4466492 w 4466492"/>
                  <a:gd name="connsiteY1" fmla="*/ 153008 h 442623"/>
                  <a:gd name="connsiteX2" fmla="*/ 2057400 w 4466492"/>
                  <a:gd name="connsiteY2" fmla="*/ 276101 h 442623"/>
                  <a:gd name="connsiteX3" fmla="*/ 0 w 4466492"/>
                  <a:gd name="connsiteY3" fmla="*/ 364024 h 442623"/>
                  <a:gd name="connsiteX0" fmla="*/ 0 w 4466492"/>
                  <a:gd name="connsiteY0" fmla="*/ 372025 h 450624"/>
                  <a:gd name="connsiteX1" fmla="*/ 4466492 w 4466492"/>
                  <a:gd name="connsiteY1" fmla="*/ 161009 h 450624"/>
                  <a:gd name="connsiteX2" fmla="*/ 2057400 w 4466492"/>
                  <a:gd name="connsiteY2" fmla="*/ 284102 h 450624"/>
                  <a:gd name="connsiteX3" fmla="*/ 0 w 4466492"/>
                  <a:gd name="connsiteY3" fmla="*/ 372025 h 450624"/>
                  <a:gd name="connsiteX0" fmla="*/ 0 w 4466492"/>
                  <a:gd name="connsiteY0" fmla="*/ 378529 h 457128"/>
                  <a:gd name="connsiteX1" fmla="*/ 4466492 w 4466492"/>
                  <a:gd name="connsiteY1" fmla="*/ 167513 h 457128"/>
                  <a:gd name="connsiteX2" fmla="*/ 2057400 w 4466492"/>
                  <a:gd name="connsiteY2" fmla="*/ 290606 h 457128"/>
                  <a:gd name="connsiteX3" fmla="*/ 0 w 4466492"/>
                  <a:gd name="connsiteY3" fmla="*/ 378529 h 457128"/>
                  <a:gd name="connsiteX0" fmla="*/ 0 w 4466492"/>
                  <a:gd name="connsiteY0" fmla="*/ 378529 h 458597"/>
                  <a:gd name="connsiteX1" fmla="*/ 4466492 w 4466492"/>
                  <a:gd name="connsiteY1" fmla="*/ 167513 h 458597"/>
                  <a:gd name="connsiteX2" fmla="*/ 2057400 w 4466492"/>
                  <a:gd name="connsiteY2" fmla="*/ 290606 h 458597"/>
                  <a:gd name="connsiteX3" fmla="*/ 0 w 4466492"/>
                  <a:gd name="connsiteY3" fmla="*/ 378529 h 458597"/>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97014"/>
                  <a:gd name="connsiteX1" fmla="*/ 4466492 w 4466492"/>
                  <a:gd name="connsiteY1" fmla="*/ 167513 h 497014"/>
                  <a:gd name="connsiteX2" fmla="*/ 0 w 4466492"/>
                  <a:gd name="connsiteY2" fmla="*/ 378529 h 497014"/>
                  <a:gd name="connsiteX0" fmla="*/ 0 w 4466492"/>
                  <a:gd name="connsiteY0" fmla="*/ 378529 h 392160"/>
                  <a:gd name="connsiteX1" fmla="*/ 4466492 w 4466492"/>
                  <a:gd name="connsiteY1" fmla="*/ 167513 h 392160"/>
                  <a:gd name="connsiteX2" fmla="*/ 0 w 4466492"/>
                  <a:gd name="connsiteY2" fmla="*/ 378529 h 392160"/>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46473"/>
                  <a:gd name="connsiteX1" fmla="*/ 4466492 w 4466492"/>
                  <a:gd name="connsiteY1" fmla="*/ 167513 h 446473"/>
                  <a:gd name="connsiteX2" fmla="*/ 0 w 4466492"/>
                  <a:gd name="connsiteY2" fmla="*/ 378529 h 446473"/>
                  <a:gd name="connsiteX0" fmla="*/ 0 w 4466492"/>
                  <a:gd name="connsiteY0" fmla="*/ 378529 h 449292"/>
                  <a:gd name="connsiteX1" fmla="*/ 4466492 w 4466492"/>
                  <a:gd name="connsiteY1" fmla="*/ 167513 h 449292"/>
                  <a:gd name="connsiteX2" fmla="*/ 0 w 4466492"/>
                  <a:gd name="connsiteY2" fmla="*/ 378529 h 449292"/>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52165"/>
                  <a:gd name="connsiteX1" fmla="*/ 4466492 w 4466492"/>
                  <a:gd name="connsiteY1" fmla="*/ 167513 h 452165"/>
                  <a:gd name="connsiteX2" fmla="*/ 0 w 4466492"/>
                  <a:gd name="connsiteY2" fmla="*/ 378529 h 452165"/>
                  <a:gd name="connsiteX0" fmla="*/ 0 w 4466492"/>
                  <a:gd name="connsiteY0" fmla="*/ 378529 h 450722"/>
                  <a:gd name="connsiteX1" fmla="*/ 4466492 w 4466492"/>
                  <a:gd name="connsiteY1" fmla="*/ 167513 h 450722"/>
                  <a:gd name="connsiteX2" fmla="*/ 0 w 4466492"/>
                  <a:gd name="connsiteY2" fmla="*/ 378529 h 45072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5281"/>
                  <a:gd name="connsiteX1" fmla="*/ 4466492 w 4466492"/>
                  <a:gd name="connsiteY1" fmla="*/ 161593 h 445281"/>
                  <a:gd name="connsiteX2" fmla="*/ 0 w 4466492"/>
                  <a:gd name="connsiteY2" fmla="*/ 372609 h 445281"/>
                  <a:gd name="connsiteX0" fmla="*/ 0 w 4466492"/>
                  <a:gd name="connsiteY0" fmla="*/ 372609 h 442453"/>
                  <a:gd name="connsiteX1" fmla="*/ 4466492 w 4466492"/>
                  <a:gd name="connsiteY1" fmla="*/ 161593 h 442453"/>
                  <a:gd name="connsiteX2" fmla="*/ 0 w 4466492"/>
                  <a:gd name="connsiteY2" fmla="*/ 372609 h 442453"/>
                </a:gdLst>
                <a:ahLst/>
                <a:cxnLst>
                  <a:cxn ang="0">
                    <a:pos x="connsiteX0" y="connsiteY0"/>
                  </a:cxn>
                  <a:cxn ang="0">
                    <a:pos x="connsiteX1" y="connsiteY1"/>
                  </a:cxn>
                  <a:cxn ang="0">
                    <a:pos x="connsiteX2" y="connsiteY2"/>
                  </a:cxn>
                </a:cxnLst>
                <a:rect l="l" t="t" r="r" b="b"/>
                <a:pathLst>
                  <a:path w="4466492" h="442453">
                    <a:moveTo>
                      <a:pt x="0" y="372609"/>
                    </a:moveTo>
                    <a:cubicBezTo>
                      <a:pt x="2062834" y="-612130"/>
                      <a:pt x="1959808" y="732516"/>
                      <a:pt x="4466492" y="161593"/>
                    </a:cubicBezTo>
                    <a:cubicBezTo>
                      <a:pt x="2190074" y="992819"/>
                      <a:pt x="2273080" y="-358501"/>
                      <a:pt x="0" y="372609"/>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그룹 2">
              <a:extLst>
                <a:ext uri="{FF2B5EF4-FFF2-40B4-BE49-F238E27FC236}">
                  <a16:creationId xmlns:a16="http://schemas.microsoft.com/office/drawing/2014/main" id="{A40C1E1C-AE20-476C-A2FB-A8DFDDAAD372}"/>
                </a:ext>
              </a:extLst>
            </p:cNvPr>
            <p:cNvGrpSpPr/>
            <p:nvPr/>
          </p:nvGrpSpPr>
          <p:grpSpPr>
            <a:xfrm>
              <a:off x="1252625" y="2776738"/>
              <a:ext cx="1242674" cy="1216800"/>
              <a:chOff x="4303768" y="2288185"/>
              <a:chExt cx="3525573" cy="3525573"/>
            </a:xfrm>
          </p:grpSpPr>
          <p:grpSp>
            <p:nvGrpSpPr>
              <p:cNvPr id="202" name="Group 3">
                <a:extLst>
                  <a:ext uri="{FF2B5EF4-FFF2-40B4-BE49-F238E27FC236}">
                    <a16:creationId xmlns:a16="http://schemas.microsoft.com/office/drawing/2014/main" id="{354D70DE-AEF2-46AC-8AD3-FCD0F0A6FD2B}"/>
                  </a:ext>
                </a:extLst>
              </p:cNvPr>
              <p:cNvGrpSpPr/>
              <p:nvPr/>
            </p:nvGrpSpPr>
            <p:grpSpPr>
              <a:xfrm>
                <a:off x="4303768" y="2288185"/>
                <a:ext cx="3525573" cy="3525573"/>
                <a:chOff x="2937022" y="1333841"/>
                <a:chExt cx="3240360" cy="3240360"/>
              </a:xfrm>
            </p:grpSpPr>
            <p:sp>
              <p:nvSpPr>
                <p:cNvPr id="211" name="Oval 12">
                  <a:extLst>
                    <a:ext uri="{FF2B5EF4-FFF2-40B4-BE49-F238E27FC236}">
                      <a16:creationId xmlns:a16="http://schemas.microsoft.com/office/drawing/2014/main" id="{C1F979EA-F2F6-438F-BF33-9F85D6FF14CD}"/>
                    </a:ext>
                  </a:extLst>
                </p:cNvPr>
                <p:cNvSpPr/>
                <p:nvPr/>
              </p:nvSpPr>
              <p:spPr>
                <a:xfrm rot="18541535">
                  <a:off x="2937022" y="2540021"/>
                  <a:ext cx="3240360" cy="82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2" name="Oval 13">
                  <a:extLst>
                    <a:ext uri="{FF2B5EF4-FFF2-40B4-BE49-F238E27FC236}">
                      <a16:creationId xmlns:a16="http://schemas.microsoft.com/office/drawing/2014/main" id="{11E7150E-E18E-4CDF-99E9-27E43E12F5DD}"/>
                    </a:ext>
                  </a:extLst>
                </p:cNvPr>
                <p:cNvSpPr/>
                <p:nvPr/>
              </p:nvSpPr>
              <p:spPr>
                <a:xfrm rot="3200770">
                  <a:off x="2937022" y="2540021"/>
                  <a:ext cx="3240360" cy="82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3" name="Oval 14">
                  <a:extLst>
                    <a:ext uri="{FF2B5EF4-FFF2-40B4-BE49-F238E27FC236}">
                      <a16:creationId xmlns:a16="http://schemas.microsoft.com/office/drawing/2014/main" id="{0FA6DE2A-3926-421F-878F-80931EF8FA0F}"/>
                    </a:ext>
                  </a:extLst>
                </p:cNvPr>
                <p:cNvSpPr/>
                <p:nvPr/>
              </p:nvSpPr>
              <p:spPr>
                <a:xfrm>
                  <a:off x="2937022" y="2540021"/>
                  <a:ext cx="3240360" cy="8280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dirty="0"/>
                </a:p>
              </p:txBody>
            </p:sp>
          </p:grpSp>
          <p:sp>
            <p:nvSpPr>
              <p:cNvPr id="203" name="Oval 4">
                <a:extLst>
                  <a:ext uri="{FF2B5EF4-FFF2-40B4-BE49-F238E27FC236}">
                    <a16:creationId xmlns:a16="http://schemas.microsoft.com/office/drawing/2014/main" id="{81C0CDD2-6933-46E8-8C98-6986FA42A3A1}"/>
                  </a:ext>
                </a:extLst>
              </p:cNvPr>
              <p:cNvSpPr/>
              <p:nvPr/>
            </p:nvSpPr>
            <p:spPr>
              <a:xfrm>
                <a:off x="7022807" y="2873455"/>
                <a:ext cx="313384" cy="313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4" name="Oval 5">
                <a:extLst>
                  <a:ext uri="{FF2B5EF4-FFF2-40B4-BE49-F238E27FC236}">
                    <a16:creationId xmlns:a16="http://schemas.microsoft.com/office/drawing/2014/main" id="{1542E1E9-BCE3-477E-977B-5AE18CB21917}"/>
                  </a:ext>
                </a:extLst>
              </p:cNvPr>
              <p:cNvSpPr/>
              <p:nvPr/>
            </p:nvSpPr>
            <p:spPr>
              <a:xfrm>
                <a:off x="4778408" y="4988799"/>
                <a:ext cx="313384" cy="313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5" name="Oval 6">
                <a:extLst>
                  <a:ext uri="{FF2B5EF4-FFF2-40B4-BE49-F238E27FC236}">
                    <a16:creationId xmlns:a16="http://schemas.microsoft.com/office/drawing/2014/main" id="{B7CF68C2-0D00-42A7-99DF-75CFF12FEA33}"/>
                  </a:ext>
                </a:extLst>
              </p:cNvPr>
              <p:cNvSpPr/>
              <p:nvPr/>
            </p:nvSpPr>
            <p:spPr>
              <a:xfrm>
                <a:off x="4880179" y="2939986"/>
                <a:ext cx="246855" cy="246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6" name="Oval 7">
                <a:extLst>
                  <a:ext uri="{FF2B5EF4-FFF2-40B4-BE49-F238E27FC236}">
                    <a16:creationId xmlns:a16="http://schemas.microsoft.com/office/drawing/2014/main" id="{E4ECB2A8-D520-4B47-A7DE-2ACEDFDCB1F6}"/>
                  </a:ext>
                </a:extLst>
              </p:cNvPr>
              <p:cNvSpPr/>
              <p:nvPr/>
            </p:nvSpPr>
            <p:spPr>
              <a:xfrm>
                <a:off x="7013595" y="4981577"/>
                <a:ext cx="246855" cy="246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7" name="Oval 8">
                <a:extLst>
                  <a:ext uri="{FF2B5EF4-FFF2-40B4-BE49-F238E27FC236}">
                    <a16:creationId xmlns:a16="http://schemas.microsoft.com/office/drawing/2014/main" id="{6F78ECE1-E86B-4372-A655-BFE3070E917D}"/>
                  </a:ext>
                </a:extLst>
              </p:cNvPr>
              <p:cNvSpPr/>
              <p:nvPr/>
            </p:nvSpPr>
            <p:spPr>
              <a:xfrm>
                <a:off x="7582486" y="4078608"/>
                <a:ext cx="246855" cy="246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8" name="Oval 9">
                <a:extLst>
                  <a:ext uri="{FF2B5EF4-FFF2-40B4-BE49-F238E27FC236}">
                    <a16:creationId xmlns:a16="http://schemas.microsoft.com/office/drawing/2014/main" id="{733BC826-3CD9-4AE7-B766-30D64B2FA9F8}"/>
                  </a:ext>
                </a:extLst>
              </p:cNvPr>
              <p:cNvSpPr/>
              <p:nvPr/>
            </p:nvSpPr>
            <p:spPr>
              <a:xfrm>
                <a:off x="4483226" y="3683866"/>
                <a:ext cx="246855" cy="246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9" name="Oval 10">
                <a:extLst>
                  <a:ext uri="{FF2B5EF4-FFF2-40B4-BE49-F238E27FC236}">
                    <a16:creationId xmlns:a16="http://schemas.microsoft.com/office/drawing/2014/main" id="{1234DC2E-6240-4EE5-923D-F86CBC22CC8E}"/>
                  </a:ext>
                </a:extLst>
              </p:cNvPr>
              <p:cNvSpPr/>
              <p:nvPr/>
            </p:nvSpPr>
            <p:spPr>
              <a:xfrm>
                <a:off x="6230224" y="3527173"/>
                <a:ext cx="156692" cy="15669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0" name="Oval 11">
                <a:extLst>
                  <a:ext uri="{FF2B5EF4-FFF2-40B4-BE49-F238E27FC236}">
                    <a16:creationId xmlns:a16="http://schemas.microsoft.com/office/drawing/2014/main" id="{DA1E297E-E008-4686-98D2-905B67343EB1}"/>
                  </a:ext>
                </a:extLst>
              </p:cNvPr>
              <p:cNvSpPr/>
              <p:nvPr/>
            </p:nvSpPr>
            <p:spPr>
              <a:xfrm>
                <a:off x="6133274" y="4853518"/>
                <a:ext cx="156692" cy="15669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grpSp>
        <p:grpSp>
          <p:nvGrpSpPr>
            <p:cNvPr id="131" name="群組 80"/>
            <p:cNvGrpSpPr>
              <a:grpSpLocks/>
            </p:cNvGrpSpPr>
            <p:nvPr/>
          </p:nvGrpSpPr>
          <p:grpSpPr bwMode="auto">
            <a:xfrm>
              <a:off x="837126" y="4140925"/>
              <a:ext cx="1947862" cy="1174750"/>
              <a:chOff x="6948488" y="633017"/>
              <a:chExt cx="1947863" cy="1175148"/>
            </a:xfrm>
          </p:grpSpPr>
          <p:sp>
            <p:nvSpPr>
              <p:cNvPr id="132" name="îṣľíďè"/>
              <p:cNvSpPr>
                <a:spLocks/>
              </p:cNvSpPr>
              <p:nvPr/>
            </p:nvSpPr>
            <p:spPr bwMode="auto">
              <a:xfrm>
                <a:off x="8099823" y="815183"/>
                <a:ext cx="794147" cy="753666"/>
              </a:xfrm>
              <a:custGeom>
                <a:avLst/>
                <a:gdLst>
                  <a:gd name="T0" fmla="*/ 570793 w 256"/>
                  <a:gd name="T1" fmla="*/ 40320 h 243"/>
                  <a:gd name="T2" fmla="*/ 697981 w 256"/>
                  <a:gd name="T3" fmla="*/ 238816 h 243"/>
                  <a:gd name="T4" fmla="*/ 747615 w 256"/>
                  <a:gd name="T5" fmla="*/ 282237 h 243"/>
                  <a:gd name="T6" fmla="*/ 766228 w 256"/>
                  <a:gd name="T7" fmla="*/ 344267 h 243"/>
                  <a:gd name="T8" fmla="*/ 713491 w 256"/>
                  <a:gd name="T9" fmla="*/ 440414 h 243"/>
                  <a:gd name="T10" fmla="*/ 756921 w 256"/>
                  <a:gd name="T11" fmla="*/ 508647 h 243"/>
                  <a:gd name="T12" fmla="*/ 775534 w 256"/>
                  <a:gd name="T13" fmla="*/ 583083 h 243"/>
                  <a:gd name="T14" fmla="*/ 725900 w 256"/>
                  <a:gd name="T15" fmla="*/ 620301 h 243"/>
                  <a:gd name="T16" fmla="*/ 732104 w 256"/>
                  <a:gd name="T17" fmla="*/ 688534 h 243"/>
                  <a:gd name="T18" fmla="*/ 663857 w 256"/>
                  <a:gd name="T19" fmla="*/ 735057 h 243"/>
                  <a:gd name="T20" fmla="*/ 586304 w 256"/>
                  <a:gd name="T21" fmla="*/ 747463 h 243"/>
                  <a:gd name="T22" fmla="*/ 539772 w 256"/>
                  <a:gd name="T23" fmla="*/ 747463 h 243"/>
                  <a:gd name="T24" fmla="*/ 508750 w 256"/>
                  <a:gd name="T25" fmla="*/ 735057 h 243"/>
                  <a:gd name="T26" fmla="*/ 434299 w 256"/>
                  <a:gd name="T27" fmla="*/ 750564 h 243"/>
                  <a:gd name="T28" fmla="*/ 375359 w 256"/>
                  <a:gd name="T29" fmla="*/ 750564 h 243"/>
                  <a:gd name="T30" fmla="*/ 89962 w 256"/>
                  <a:gd name="T31" fmla="*/ 722651 h 243"/>
                  <a:gd name="T32" fmla="*/ 24817 w 256"/>
                  <a:gd name="T33" fmla="*/ 700940 h 243"/>
                  <a:gd name="T34" fmla="*/ 12409 w 256"/>
                  <a:gd name="T35" fmla="*/ 669925 h 243"/>
                  <a:gd name="T36" fmla="*/ 31021 w 256"/>
                  <a:gd name="T37" fmla="*/ 555170 h 243"/>
                  <a:gd name="T38" fmla="*/ 71349 w 256"/>
                  <a:gd name="T39" fmla="*/ 527256 h 243"/>
                  <a:gd name="T40" fmla="*/ 83758 w 256"/>
                  <a:gd name="T41" fmla="*/ 486936 h 243"/>
                  <a:gd name="T42" fmla="*/ 34124 w 256"/>
                  <a:gd name="T43" fmla="*/ 452820 h 243"/>
                  <a:gd name="T44" fmla="*/ 43430 w 256"/>
                  <a:gd name="T45" fmla="*/ 387688 h 243"/>
                  <a:gd name="T46" fmla="*/ 96166 w 256"/>
                  <a:gd name="T47" fmla="*/ 344267 h 243"/>
                  <a:gd name="T48" fmla="*/ 102371 w 256"/>
                  <a:gd name="T49" fmla="*/ 328760 h 243"/>
                  <a:gd name="T50" fmla="*/ 65145 w 256"/>
                  <a:gd name="T51" fmla="*/ 291542 h 243"/>
                  <a:gd name="T52" fmla="*/ 74451 w 256"/>
                  <a:gd name="T53" fmla="*/ 245019 h 243"/>
                  <a:gd name="T54" fmla="*/ 111677 w 256"/>
                  <a:gd name="T55" fmla="*/ 210902 h 243"/>
                  <a:gd name="T56" fmla="*/ 223354 w 256"/>
                  <a:gd name="T57" fmla="*/ 37218 h 243"/>
                  <a:gd name="T58" fmla="*/ 297805 w 256"/>
                  <a:gd name="T59" fmla="*/ 24812 h 243"/>
                  <a:gd name="T60" fmla="*/ 443606 w 256"/>
                  <a:gd name="T61" fmla="*/ 0 h 243"/>
                  <a:gd name="T62" fmla="*/ 570793 w 256"/>
                  <a:gd name="T63" fmla="*/ 52726 h 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43">
                    <a:moveTo>
                      <a:pt x="184" y="13"/>
                    </a:moveTo>
                    <a:cubicBezTo>
                      <a:pt x="184" y="39"/>
                      <a:pt x="204" y="61"/>
                      <a:pt x="225" y="77"/>
                    </a:cubicBezTo>
                    <a:cubicBezTo>
                      <a:pt x="231" y="81"/>
                      <a:pt x="237" y="85"/>
                      <a:pt x="241" y="91"/>
                    </a:cubicBezTo>
                    <a:cubicBezTo>
                      <a:pt x="246" y="97"/>
                      <a:pt x="249" y="104"/>
                      <a:pt x="247" y="111"/>
                    </a:cubicBezTo>
                    <a:cubicBezTo>
                      <a:pt x="244" y="123"/>
                      <a:pt x="230" y="130"/>
                      <a:pt x="230" y="142"/>
                    </a:cubicBezTo>
                    <a:cubicBezTo>
                      <a:pt x="230" y="151"/>
                      <a:pt x="238" y="158"/>
                      <a:pt x="244" y="164"/>
                    </a:cubicBezTo>
                    <a:cubicBezTo>
                      <a:pt x="251" y="171"/>
                      <a:pt x="256" y="181"/>
                      <a:pt x="250" y="188"/>
                    </a:cubicBezTo>
                    <a:cubicBezTo>
                      <a:pt x="246" y="193"/>
                      <a:pt x="237" y="194"/>
                      <a:pt x="234" y="200"/>
                    </a:cubicBezTo>
                    <a:cubicBezTo>
                      <a:pt x="231" y="206"/>
                      <a:pt x="237" y="214"/>
                      <a:pt x="236" y="222"/>
                    </a:cubicBezTo>
                    <a:cubicBezTo>
                      <a:pt x="235" y="231"/>
                      <a:pt x="223" y="235"/>
                      <a:pt x="214" y="237"/>
                    </a:cubicBezTo>
                    <a:cubicBezTo>
                      <a:pt x="206" y="238"/>
                      <a:pt x="197" y="240"/>
                      <a:pt x="189" y="241"/>
                    </a:cubicBezTo>
                    <a:cubicBezTo>
                      <a:pt x="184" y="242"/>
                      <a:pt x="179" y="243"/>
                      <a:pt x="174" y="241"/>
                    </a:cubicBezTo>
                    <a:cubicBezTo>
                      <a:pt x="170" y="240"/>
                      <a:pt x="167" y="238"/>
                      <a:pt x="164" y="237"/>
                    </a:cubicBezTo>
                    <a:cubicBezTo>
                      <a:pt x="156" y="235"/>
                      <a:pt x="148" y="240"/>
                      <a:pt x="140" y="242"/>
                    </a:cubicBezTo>
                    <a:cubicBezTo>
                      <a:pt x="134" y="243"/>
                      <a:pt x="128" y="242"/>
                      <a:pt x="121" y="242"/>
                    </a:cubicBezTo>
                    <a:cubicBezTo>
                      <a:pt x="90" y="239"/>
                      <a:pt x="60" y="236"/>
                      <a:pt x="29" y="233"/>
                    </a:cubicBezTo>
                    <a:cubicBezTo>
                      <a:pt x="22" y="232"/>
                      <a:pt x="13" y="231"/>
                      <a:pt x="8" y="226"/>
                    </a:cubicBezTo>
                    <a:cubicBezTo>
                      <a:pt x="6" y="223"/>
                      <a:pt x="5" y="220"/>
                      <a:pt x="4" y="216"/>
                    </a:cubicBezTo>
                    <a:cubicBezTo>
                      <a:pt x="0" y="204"/>
                      <a:pt x="0" y="188"/>
                      <a:pt x="10" y="179"/>
                    </a:cubicBezTo>
                    <a:cubicBezTo>
                      <a:pt x="14" y="175"/>
                      <a:pt x="19" y="173"/>
                      <a:pt x="23" y="170"/>
                    </a:cubicBezTo>
                    <a:cubicBezTo>
                      <a:pt x="27" y="167"/>
                      <a:pt x="29" y="161"/>
                      <a:pt x="27" y="157"/>
                    </a:cubicBezTo>
                    <a:cubicBezTo>
                      <a:pt x="24" y="151"/>
                      <a:pt x="15" y="151"/>
                      <a:pt x="11" y="146"/>
                    </a:cubicBezTo>
                    <a:cubicBezTo>
                      <a:pt x="6" y="140"/>
                      <a:pt x="8" y="131"/>
                      <a:pt x="14" y="125"/>
                    </a:cubicBezTo>
                    <a:cubicBezTo>
                      <a:pt x="19" y="120"/>
                      <a:pt x="26" y="116"/>
                      <a:pt x="31" y="111"/>
                    </a:cubicBezTo>
                    <a:cubicBezTo>
                      <a:pt x="32" y="109"/>
                      <a:pt x="33" y="108"/>
                      <a:pt x="33" y="106"/>
                    </a:cubicBezTo>
                    <a:cubicBezTo>
                      <a:pt x="34" y="100"/>
                      <a:pt x="25" y="98"/>
                      <a:pt x="21" y="94"/>
                    </a:cubicBezTo>
                    <a:cubicBezTo>
                      <a:pt x="18" y="89"/>
                      <a:pt x="20" y="83"/>
                      <a:pt x="24" y="79"/>
                    </a:cubicBezTo>
                    <a:cubicBezTo>
                      <a:pt x="27" y="74"/>
                      <a:pt x="32" y="72"/>
                      <a:pt x="36" y="68"/>
                    </a:cubicBezTo>
                    <a:cubicBezTo>
                      <a:pt x="53" y="53"/>
                      <a:pt x="51" y="21"/>
                      <a:pt x="72" y="12"/>
                    </a:cubicBezTo>
                    <a:cubicBezTo>
                      <a:pt x="79" y="8"/>
                      <a:pt x="88" y="9"/>
                      <a:pt x="96" y="8"/>
                    </a:cubicBezTo>
                    <a:cubicBezTo>
                      <a:pt x="112" y="7"/>
                      <a:pt x="127" y="0"/>
                      <a:pt x="143" y="0"/>
                    </a:cubicBezTo>
                    <a:cubicBezTo>
                      <a:pt x="158" y="0"/>
                      <a:pt x="173" y="6"/>
                      <a:pt x="184" y="17"/>
                    </a:cubicBezTo>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3" name="íş1íḍe"/>
              <p:cNvSpPr>
                <a:spLocks/>
              </p:cNvSpPr>
              <p:nvPr/>
            </p:nvSpPr>
            <p:spPr bwMode="auto">
              <a:xfrm>
                <a:off x="8546307" y="1249761"/>
                <a:ext cx="350044" cy="403622"/>
              </a:xfrm>
              <a:custGeom>
                <a:avLst/>
                <a:gdLst>
                  <a:gd name="T0" fmla="*/ 37173 w 113"/>
                  <a:gd name="T1" fmla="*/ 0 h 130"/>
                  <a:gd name="T2" fmla="*/ 291187 w 113"/>
                  <a:gd name="T3" fmla="*/ 353945 h 130"/>
                  <a:gd name="T4" fmla="*/ 0 w 113"/>
                  <a:gd name="T5" fmla="*/ 391203 h 130"/>
                  <a:gd name="T6" fmla="*/ 37173 w 113"/>
                  <a:gd name="T7" fmla="*/ 0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130">
                    <a:moveTo>
                      <a:pt x="12" y="0"/>
                    </a:moveTo>
                    <a:cubicBezTo>
                      <a:pt x="12" y="0"/>
                      <a:pt x="113" y="98"/>
                      <a:pt x="94" y="114"/>
                    </a:cubicBezTo>
                    <a:cubicBezTo>
                      <a:pt x="75" y="130"/>
                      <a:pt x="0" y="126"/>
                      <a:pt x="0" y="126"/>
                    </a:cubicBezTo>
                    <a:lnTo>
                      <a:pt x="12" y="0"/>
                    </a:lnTo>
                    <a:close/>
                  </a:path>
                </a:pathLst>
              </a:custGeom>
              <a:solidFill>
                <a:srgbClr val="9903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4" name="ï$1ídê"/>
              <p:cNvSpPr>
                <a:spLocks/>
              </p:cNvSpPr>
              <p:nvPr/>
            </p:nvSpPr>
            <p:spPr bwMode="auto">
              <a:xfrm>
                <a:off x="6948488" y="1143795"/>
                <a:ext cx="171450" cy="229791"/>
              </a:xfrm>
              <a:custGeom>
                <a:avLst/>
                <a:gdLst>
                  <a:gd name="T0" fmla="*/ 102870 w 55"/>
                  <a:gd name="T1" fmla="*/ 229791 h 74"/>
                  <a:gd name="T2" fmla="*/ 149629 w 55"/>
                  <a:gd name="T3" fmla="*/ 177001 h 74"/>
                  <a:gd name="T4" fmla="*/ 168333 w 55"/>
                  <a:gd name="T5" fmla="*/ 152159 h 74"/>
                  <a:gd name="T6" fmla="*/ 158981 w 55"/>
                  <a:gd name="T7" fmla="*/ 124211 h 74"/>
                  <a:gd name="T8" fmla="*/ 143395 w 55"/>
                  <a:gd name="T9" fmla="*/ 121106 h 74"/>
                  <a:gd name="T10" fmla="*/ 127808 w 55"/>
                  <a:gd name="T11" fmla="*/ 121106 h 74"/>
                  <a:gd name="T12" fmla="*/ 118456 w 55"/>
                  <a:gd name="T13" fmla="*/ 118001 h 74"/>
                  <a:gd name="T14" fmla="*/ 115339 w 55"/>
                  <a:gd name="T15" fmla="*/ 108685 h 74"/>
                  <a:gd name="T16" fmla="*/ 121574 w 55"/>
                  <a:gd name="T17" fmla="*/ 52790 h 74"/>
                  <a:gd name="T18" fmla="*/ 99753 w 55"/>
                  <a:gd name="T19" fmla="*/ 3105 h 74"/>
                  <a:gd name="T20" fmla="*/ 93518 w 55"/>
                  <a:gd name="T21" fmla="*/ 0 h 74"/>
                  <a:gd name="T22" fmla="*/ 84166 w 55"/>
                  <a:gd name="T23" fmla="*/ 18632 h 74"/>
                  <a:gd name="T24" fmla="*/ 87284 w 55"/>
                  <a:gd name="T25" fmla="*/ 102474 h 74"/>
                  <a:gd name="T26" fmla="*/ 21821 w 55"/>
                  <a:gd name="T27" fmla="*/ 118001 h 74"/>
                  <a:gd name="T28" fmla="*/ 6235 w 55"/>
                  <a:gd name="T29" fmla="*/ 142843 h 74"/>
                  <a:gd name="T30" fmla="*/ 34290 w 55"/>
                  <a:gd name="T31" fmla="*/ 192528 h 74"/>
                  <a:gd name="T32" fmla="*/ 59228 w 55"/>
                  <a:gd name="T33" fmla="*/ 223580 h 74"/>
                  <a:gd name="T34" fmla="*/ 46759 w 55"/>
                  <a:gd name="T35" fmla="*/ 229791 h 74"/>
                  <a:gd name="T36" fmla="*/ 124691 w 55"/>
                  <a:gd name="T37" fmla="*/ 211159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74">
                    <a:moveTo>
                      <a:pt x="33" y="74"/>
                    </a:moveTo>
                    <a:cubicBezTo>
                      <a:pt x="37" y="70"/>
                      <a:pt x="44" y="61"/>
                      <a:pt x="48" y="57"/>
                    </a:cubicBezTo>
                    <a:cubicBezTo>
                      <a:pt x="50" y="54"/>
                      <a:pt x="53" y="52"/>
                      <a:pt x="54" y="49"/>
                    </a:cubicBezTo>
                    <a:cubicBezTo>
                      <a:pt x="55" y="46"/>
                      <a:pt x="54" y="42"/>
                      <a:pt x="51" y="40"/>
                    </a:cubicBezTo>
                    <a:cubicBezTo>
                      <a:pt x="50" y="39"/>
                      <a:pt x="48" y="39"/>
                      <a:pt x="46" y="39"/>
                    </a:cubicBezTo>
                    <a:cubicBezTo>
                      <a:pt x="44" y="39"/>
                      <a:pt x="42" y="39"/>
                      <a:pt x="41" y="39"/>
                    </a:cubicBezTo>
                    <a:cubicBezTo>
                      <a:pt x="40" y="39"/>
                      <a:pt x="39" y="39"/>
                      <a:pt x="38" y="38"/>
                    </a:cubicBezTo>
                    <a:cubicBezTo>
                      <a:pt x="37" y="37"/>
                      <a:pt x="37" y="36"/>
                      <a:pt x="37" y="35"/>
                    </a:cubicBezTo>
                    <a:cubicBezTo>
                      <a:pt x="37" y="29"/>
                      <a:pt x="38" y="23"/>
                      <a:pt x="39" y="17"/>
                    </a:cubicBezTo>
                    <a:cubicBezTo>
                      <a:pt x="39" y="11"/>
                      <a:pt x="37" y="4"/>
                      <a:pt x="32" y="1"/>
                    </a:cubicBezTo>
                    <a:cubicBezTo>
                      <a:pt x="32" y="0"/>
                      <a:pt x="31" y="0"/>
                      <a:pt x="30" y="0"/>
                    </a:cubicBezTo>
                    <a:cubicBezTo>
                      <a:pt x="27" y="0"/>
                      <a:pt x="27" y="3"/>
                      <a:pt x="27" y="6"/>
                    </a:cubicBezTo>
                    <a:cubicBezTo>
                      <a:pt x="26" y="14"/>
                      <a:pt x="28" y="25"/>
                      <a:pt x="28" y="33"/>
                    </a:cubicBezTo>
                    <a:cubicBezTo>
                      <a:pt x="22" y="31"/>
                      <a:pt x="12" y="34"/>
                      <a:pt x="7" y="38"/>
                    </a:cubicBezTo>
                    <a:cubicBezTo>
                      <a:pt x="2" y="41"/>
                      <a:pt x="0" y="40"/>
                      <a:pt x="2" y="46"/>
                    </a:cubicBezTo>
                    <a:cubicBezTo>
                      <a:pt x="4" y="52"/>
                      <a:pt x="8" y="57"/>
                      <a:pt x="11" y="62"/>
                    </a:cubicBezTo>
                    <a:cubicBezTo>
                      <a:pt x="13" y="64"/>
                      <a:pt x="16" y="71"/>
                      <a:pt x="19" y="72"/>
                    </a:cubicBezTo>
                    <a:cubicBezTo>
                      <a:pt x="20" y="72"/>
                      <a:pt x="14" y="74"/>
                      <a:pt x="15" y="74"/>
                    </a:cubicBezTo>
                    <a:cubicBezTo>
                      <a:pt x="22" y="74"/>
                      <a:pt x="33" y="68"/>
                      <a:pt x="40" y="68"/>
                    </a:cubicBezTo>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5" name="ïŝľiḑé"/>
              <p:cNvSpPr>
                <a:spLocks/>
              </p:cNvSpPr>
              <p:nvPr/>
            </p:nvSpPr>
            <p:spPr bwMode="auto">
              <a:xfrm>
                <a:off x="6977063" y="1277145"/>
                <a:ext cx="114300" cy="65485"/>
              </a:xfrm>
              <a:custGeom>
                <a:avLst/>
                <a:gdLst>
                  <a:gd name="T0" fmla="*/ 114300 w 37"/>
                  <a:gd name="T1" fmla="*/ 15592 h 21"/>
                  <a:gd name="T2" fmla="*/ 86497 w 37"/>
                  <a:gd name="T3" fmla="*/ 21828 h 21"/>
                  <a:gd name="T4" fmla="*/ 86497 w 37"/>
                  <a:gd name="T5" fmla="*/ 9355 h 21"/>
                  <a:gd name="T6" fmla="*/ 80319 w 37"/>
                  <a:gd name="T7" fmla="*/ 0 h 21"/>
                  <a:gd name="T8" fmla="*/ 55605 w 37"/>
                  <a:gd name="T9" fmla="*/ 21828 h 21"/>
                  <a:gd name="T10" fmla="*/ 27803 w 37"/>
                  <a:gd name="T11" fmla="*/ 24947 h 21"/>
                  <a:gd name="T12" fmla="*/ 9268 w 37"/>
                  <a:gd name="T13" fmla="*/ 24947 h 21"/>
                  <a:gd name="T14" fmla="*/ 0 w 37"/>
                  <a:gd name="T15" fmla="*/ 12473 h 21"/>
                  <a:gd name="T16" fmla="*/ 3089 w 37"/>
                  <a:gd name="T17" fmla="*/ 34302 h 21"/>
                  <a:gd name="T18" fmla="*/ 21624 w 37"/>
                  <a:gd name="T19" fmla="*/ 49893 h 21"/>
                  <a:gd name="T20" fmla="*/ 114300 w 37"/>
                  <a:gd name="T21" fmla="*/ 15592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1">
                    <a:moveTo>
                      <a:pt x="37" y="5"/>
                    </a:moveTo>
                    <a:cubicBezTo>
                      <a:pt x="34" y="6"/>
                      <a:pt x="31" y="7"/>
                      <a:pt x="28" y="7"/>
                    </a:cubicBezTo>
                    <a:cubicBezTo>
                      <a:pt x="28" y="6"/>
                      <a:pt x="28" y="4"/>
                      <a:pt x="28" y="3"/>
                    </a:cubicBezTo>
                    <a:cubicBezTo>
                      <a:pt x="28" y="2"/>
                      <a:pt x="27" y="0"/>
                      <a:pt x="26" y="0"/>
                    </a:cubicBezTo>
                    <a:cubicBezTo>
                      <a:pt x="26" y="4"/>
                      <a:pt x="22" y="6"/>
                      <a:pt x="18" y="7"/>
                    </a:cubicBezTo>
                    <a:cubicBezTo>
                      <a:pt x="15" y="8"/>
                      <a:pt x="12" y="8"/>
                      <a:pt x="9" y="8"/>
                    </a:cubicBezTo>
                    <a:cubicBezTo>
                      <a:pt x="7" y="8"/>
                      <a:pt x="5" y="9"/>
                      <a:pt x="3" y="8"/>
                    </a:cubicBezTo>
                    <a:cubicBezTo>
                      <a:pt x="2" y="7"/>
                      <a:pt x="0" y="6"/>
                      <a:pt x="0" y="4"/>
                    </a:cubicBezTo>
                    <a:cubicBezTo>
                      <a:pt x="0" y="6"/>
                      <a:pt x="0" y="9"/>
                      <a:pt x="1" y="11"/>
                    </a:cubicBezTo>
                    <a:cubicBezTo>
                      <a:pt x="2" y="13"/>
                      <a:pt x="4" y="15"/>
                      <a:pt x="7" y="16"/>
                    </a:cubicBezTo>
                    <a:cubicBezTo>
                      <a:pt x="24" y="21"/>
                      <a:pt x="35" y="10"/>
                      <a:pt x="37" y="5"/>
                    </a:cubicBezTo>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6" name="íṥľíďé"/>
              <p:cNvSpPr>
                <a:spLocks/>
              </p:cNvSpPr>
              <p:nvPr/>
            </p:nvSpPr>
            <p:spPr bwMode="auto">
              <a:xfrm>
                <a:off x="7286626" y="1243808"/>
                <a:ext cx="407194" cy="564357"/>
              </a:xfrm>
              <a:custGeom>
                <a:avLst/>
                <a:gdLst>
                  <a:gd name="T0" fmla="*/ 0 w 342"/>
                  <a:gd name="T1" fmla="*/ 564357 h 541"/>
                  <a:gd name="T2" fmla="*/ 9525 w 342"/>
                  <a:gd name="T3" fmla="*/ 0 h 541"/>
                  <a:gd name="T4" fmla="*/ 407194 w 342"/>
                  <a:gd name="T5" fmla="*/ 0 h 541"/>
                  <a:gd name="T6" fmla="*/ 400050 w 342"/>
                  <a:gd name="T7" fmla="*/ 564357 h 541"/>
                  <a:gd name="T8" fmla="*/ 0 w 342"/>
                  <a:gd name="T9" fmla="*/ 564357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541">
                    <a:moveTo>
                      <a:pt x="0" y="541"/>
                    </a:moveTo>
                    <a:lnTo>
                      <a:pt x="8" y="0"/>
                    </a:lnTo>
                    <a:lnTo>
                      <a:pt x="342" y="0"/>
                    </a:lnTo>
                    <a:lnTo>
                      <a:pt x="336" y="541"/>
                    </a:lnTo>
                    <a:lnTo>
                      <a:pt x="0" y="541"/>
                    </a:lnTo>
                    <a:close/>
                  </a:path>
                </a:pathLst>
              </a:custGeom>
              <a:solidFill>
                <a:srgbClr val="19AF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7" name="îšľiḑè"/>
              <p:cNvSpPr>
                <a:spLocks/>
              </p:cNvSpPr>
              <p:nvPr/>
            </p:nvSpPr>
            <p:spPr bwMode="auto">
              <a:xfrm>
                <a:off x="7444979" y="1593852"/>
                <a:ext cx="189310" cy="65485"/>
              </a:xfrm>
              <a:custGeom>
                <a:avLst/>
                <a:gdLst>
                  <a:gd name="T0" fmla="*/ 189310 w 61"/>
                  <a:gd name="T1" fmla="*/ 65485 h 21"/>
                  <a:gd name="T2" fmla="*/ 155172 w 61"/>
                  <a:gd name="T3" fmla="*/ 0 h 21"/>
                  <a:gd name="T4" fmla="*/ 37241 w 61"/>
                  <a:gd name="T5" fmla="*/ 34302 h 21"/>
                  <a:gd name="T6" fmla="*/ 0 w 61"/>
                  <a:gd name="T7" fmla="*/ 62367 h 21"/>
                  <a:gd name="T8" fmla="*/ 189310 w 61"/>
                  <a:gd name="T9" fmla="*/ 6548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8" name="î$lïḓê"/>
              <p:cNvSpPr>
                <a:spLocks/>
              </p:cNvSpPr>
              <p:nvPr/>
            </p:nvSpPr>
            <p:spPr bwMode="auto">
              <a:xfrm>
                <a:off x="7193757" y="685404"/>
                <a:ext cx="546497" cy="527447"/>
              </a:xfrm>
              <a:custGeom>
                <a:avLst/>
                <a:gdLst>
                  <a:gd name="T0" fmla="*/ 183201 w 176"/>
                  <a:gd name="T1" fmla="*/ 105489 h 170"/>
                  <a:gd name="T2" fmla="*/ 521656 w 176"/>
                  <a:gd name="T3" fmla="*/ 285442 h 170"/>
                  <a:gd name="T4" fmla="*/ 195621 w 176"/>
                  <a:gd name="T5" fmla="*/ 484010 h 170"/>
                  <a:gd name="T6" fmla="*/ 183201 w 176"/>
                  <a:gd name="T7" fmla="*/ 105489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6" h="170">
                    <a:moveTo>
                      <a:pt x="59" y="34"/>
                    </a:moveTo>
                    <a:cubicBezTo>
                      <a:pt x="75" y="6"/>
                      <a:pt x="158" y="0"/>
                      <a:pt x="168" y="92"/>
                    </a:cubicBezTo>
                    <a:cubicBezTo>
                      <a:pt x="176" y="158"/>
                      <a:pt x="100" y="170"/>
                      <a:pt x="63" y="156"/>
                    </a:cubicBezTo>
                    <a:cubicBezTo>
                      <a:pt x="0" y="132"/>
                      <a:pt x="42" y="62"/>
                      <a:pt x="59" y="34"/>
                    </a:cubicBez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9" name="íṧḷïḋe"/>
              <p:cNvSpPr>
                <a:spLocks/>
              </p:cNvSpPr>
              <p:nvPr/>
            </p:nvSpPr>
            <p:spPr bwMode="auto">
              <a:xfrm>
                <a:off x="7222332" y="933054"/>
                <a:ext cx="104775" cy="152400"/>
              </a:xfrm>
              <a:custGeom>
                <a:avLst/>
                <a:gdLst>
                  <a:gd name="T0" fmla="*/ 101693 w 34"/>
                  <a:gd name="T1" fmla="*/ 46653 h 49"/>
                  <a:gd name="T2" fmla="*/ 33898 w 34"/>
                  <a:gd name="T3" fmla="*/ 27992 h 49"/>
                  <a:gd name="T4" fmla="*/ 104775 w 34"/>
                  <a:gd name="T5" fmla="*/ 133739 h 49"/>
                  <a:gd name="T6" fmla="*/ 101693 w 34"/>
                  <a:gd name="T7" fmla="*/ 46653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9">
                    <a:moveTo>
                      <a:pt x="33" y="15"/>
                    </a:moveTo>
                    <a:cubicBezTo>
                      <a:pt x="33" y="15"/>
                      <a:pt x="22" y="0"/>
                      <a:pt x="11" y="9"/>
                    </a:cubicBezTo>
                    <a:cubicBezTo>
                      <a:pt x="0" y="18"/>
                      <a:pt x="14" y="49"/>
                      <a:pt x="34" y="43"/>
                    </a:cubicBezTo>
                    <a:lnTo>
                      <a:pt x="33" y="15"/>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0" name="îSļíḑe"/>
              <p:cNvSpPr>
                <a:spLocks/>
              </p:cNvSpPr>
              <p:nvPr/>
            </p:nvSpPr>
            <p:spPr bwMode="auto">
              <a:xfrm>
                <a:off x="7247336" y="971154"/>
                <a:ext cx="79772" cy="92869"/>
              </a:xfrm>
              <a:custGeom>
                <a:avLst/>
                <a:gdLst>
                  <a:gd name="T0" fmla="*/ 79772 w 26"/>
                  <a:gd name="T1" fmla="*/ 43339 h 30"/>
                  <a:gd name="T2" fmla="*/ 79772 w 26"/>
                  <a:gd name="T3" fmla="*/ 86678 h 30"/>
                  <a:gd name="T4" fmla="*/ 24545 w 26"/>
                  <a:gd name="T5" fmla="*/ 6191 h 30"/>
                  <a:gd name="T6" fmla="*/ 79772 w 26"/>
                  <a:gd name="T7" fmla="*/ 4333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0">
                    <a:moveTo>
                      <a:pt x="26" y="14"/>
                    </a:moveTo>
                    <a:cubicBezTo>
                      <a:pt x="26" y="28"/>
                      <a:pt x="26" y="28"/>
                      <a:pt x="26" y="28"/>
                    </a:cubicBezTo>
                    <a:cubicBezTo>
                      <a:pt x="9" y="30"/>
                      <a:pt x="0" y="5"/>
                      <a:pt x="8" y="2"/>
                    </a:cubicBezTo>
                    <a:cubicBezTo>
                      <a:pt x="15" y="0"/>
                      <a:pt x="22" y="9"/>
                      <a:pt x="26" y="14"/>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1" name="ï$ľídê"/>
              <p:cNvSpPr>
                <a:spLocks/>
              </p:cNvSpPr>
              <p:nvPr/>
            </p:nvSpPr>
            <p:spPr bwMode="auto">
              <a:xfrm>
                <a:off x="7262813" y="973536"/>
                <a:ext cx="64294" cy="40481"/>
              </a:xfrm>
              <a:custGeom>
                <a:avLst/>
                <a:gdLst>
                  <a:gd name="T0" fmla="*/ 0 w 21"/>
                  <a:gd name="T1" fmla="*/ 18684 h 13"/>
                  <a:gd name="T2" fmla="*/ 0 w 21"/>
                  <a:gd name="T3" fmla="*/ 18684 h 13"/>
                  <a:gd name="T4" fmla="*/ 0 w 21"/>
                  <a:gd name="T5" fmla="*/ 15570 h 13"/>
                  <a:gd name="T6" fmla="*/ 6123 w 21"/>
                  <a:gd name="T7" fmla="*/ 6228 h 13"/>
                  <a:gd name="T8" fmla="*/ 9185 w 21"/>
                  <a:gd name="T9" fmla="*/ 6228 h 13"/>
                  <a:gd name="T10" fmla="*/ 9185 w 21"/>
                  <a:gd name="T11" fmla="*/ 6228 h 13"/>
                  <a:gd name="T12" fmla="*/ 9185 w 21"/>
                  <a:gd name="T13" fmla="*/ 6228 h 13"/>
                  <a:gd name="T14" fmla="*/ 9185 w 21"/>
                  <a:gd name="T15" fmla="*/ 6228 h 13"/>
                  <a:gd name="T16" fmla="*/ 9185 w 21"/>
                  <a:gd name="T17" fmla="*/ 6228 h 13"/>
                  <a:gd name="T18" fmla="*/ 9185 w 21"/>
                  <a:gd name="T19" fmla="*/ 6228 h 13"/>
                  <a:gd name="T20" fmla="*/ 9185 w 21"/>
                  <a:gd name="T21" fmla="*/ 6228 h 13"/>
                  <a:gd name="T22" fmla="*/ 9185 w 21"/>
                  <a:gd name="T23" fmla="*/ 6228 h 13"/>
                  <a:gd name="T24" fmla="*/ 12246 w 21"/>
                  <a:gd name="T25" fmla="*/ 6228 h 13"/>
                  <a:gd name="T26" fmla="*/ 12246 w 21"/>
                  <a:gd name="T27" fmla="*/ 6228 h 13"/>
                  <a:gd name="T28" fmla="*/ 15308 w 21"/>
                  <a:gd name="T29" fmla="*/ 6228 h 13"/>
                  <a:gd name="T30" fmla="*/ 15308 w 21"/>
                  <a:gd name="T31" fmla="*/ 6228 h 13"/>
                  <a:gd name="T32" fmla="*/ 18370 w 21"/>
                  <a:gd name="T33" fmla="*/ 6228 h 13"/>
                  <a:gd name="T34" fmla="*/ 30616 w 21"/>
                  <a:gd name="T35" fmla="*/ 9342 h 13"/>
                  <a:gd name="T36" fmla="*/ 36739 w 21"/>
                  <a:gd name="T37" fmla="*/ 15570 h 13"/>
                  <a:gd name="T38" fmla="*/ 42863 w 21"/>
                  <a:gd name="T39" fmla="*/ 18684 h 13"/>
                  <a:gd name="T40" fmla="*/ 52048 w 21"/>
                  <a:gd name="T41" fmla="*/ 28025 h 13"/>
                  <a:gd name="T42" fmla="*/ 64294 w 21"/>
                  <a:gd name="T43" fmla="*/ 40481 h 13"/>
                  <a:gd name="T44" fmla="*/ 61232 w 21"/>
                  <a:gd name="T45" fmla="*/ 34253 h 13"/>
                  <a:gd name="T46" fmla="*/ 58171 w 21"/>
                  <a:gd name="T47" fmla="*/ 28025 h 13"/>
                  <a:gd name="T48" fmla="*/ 52048 w 21"/>
                  <a:gd name="T49" fmla="*/ 21797 h 13"/>
                  <a:gd name="T50" fmla="*/ 48986 w 21"/>
                  <a:gd name="T51" fmla="*/ 15570 h 13"/>
                  <a:gd name="T52" fmla="*/ 33678 w 21"/>
                  <a:gd name="T53" fmla="*/ 3114 h 13"/>
                  <a:gd name="T54" fmla="*/ 27555 w 21"/>
                  <a:gd name="T55" fmla="*/ 0 h 13"/>
                  <a:gd name="T56" fmla="*/ 18370 w 21"/>
                  <a:gd name="T57" fmla="*/ 0 h 13"/>
                  <a:gd name="T58" fmla="*/ 15308 w 21"/>
                  <a:gd name="T59" fmla="*/ 0 h 13"/>
                  <a:gd name="T60" fmla="*/ 15308 w 21"/>
                  <a:gd name="T61" fmla="*/ 0 h 13"/>
                  <a:gd name="T62" fmla="*/ 12246 w 21"/>
                  <a:gd name="T63" fmla="*/ 0 h 13"/>
                  <a:gd name="T64" fmla="*/ 9185 w 21"/>
                  <a:gd name="T65" fmla="*/ 0 h 13"/>
                  <a:gd name="T66" fmla="*/ 9185 w 21"/>
                  <a:gd name="T67" fmla="*/ 0 h 13"/>
                  <a:gd name="T68" fmla="*/ 9185 w 21"/>
                  <a:gd name="T69" fmla="*/ 0 h 13"/>
                  <a:gd name="T70" fmla="*/ 9185 w 21"/>
                  <a:gd name="T71" fmla="*/ 0 h 13"/>
                  <a:gd name="T72" fmla="*/ 6123 w 21"/>
                  <a:gd name="T73" fmla="*/ 3114 h 13"/>
                  <a:gd name="T74" fmla="*/ 3062 w 21"/>
                  <a:gd name="T75" fmla="*/ 3114 h 13"/>
                  <a:gd name="T76" fmla="*/ 0 w 21"/>
                  <a:gd name="T77" fmla="*/ 9342 h 13"/>
                  <a:gd name="T78" fmla="*/ 0 w 21"/>
                  <a:gd name="T79" fmla="*/ 15570 h 13"/>
                  <a:gd name="T80" fmla="*/ 0 w 21"/>
                  <a:gd name="T81" fmla="*/ 18684 h 13"/>
                  <a:gd name="T82" fmla="*/ 0 w 21"/>
                  <a:gd name="T83" fmla="*/ 1868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3">
                    <a:moveTo>
                      <a:pt x="0" y="6"/>
                    </a:moveTo>
                    <a:cubicBezTo>
                      <a:pt x="0" y="6"/>
                      <a:pt x="0" y="6"/>
                      <a:pt x="0" y="6"/>
                    </a:cubicBezTo>
                    <a:cubicBezTo>
                      <a:pt x="0" y="5"/>
                      <a:pt x="0" y="5"/>
                      <a:pt x="0" y="5"/>
                    </a:cubicBezTo>
                    <a:cubicBezTo>
                      <a:pt x="1" y="4"/>
                      <a:pt x="1" y="3"/>
                      <a:pt x="2" y="2"/>
                    </a:cubicBezTo>
                    <a:cubicBezTo>
                      <a:pt x="2"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5" y="7"/>
                      <a:pt x="17" y="8"/>
                      <a:pt x="17" y="9"/>
                    </a:cubicBezTo>
                    <a:cubicBezTo>
                      <a:pt x="19" y="11"/>
                      <a:pt x="21" y="13"/>
                      <a:pt x="21" y="13"/>
                    </a:cubicBezTo>
                    <a:cubicBezTo>
                      <a:pt x="21" y="13"/>
                      <a:pt x="21" y="12"/>
                      <a:pt x="20" y="11"/>
                    </a:cubicBezTo>
                    <a:cubicBezTo>
                      <a:pt x="20" y="11"/>
                      <a:pt x="19" y="10"/>
                      <a:pt x="19" y="9"/>
                    </a:cubicBezTo>
                    <a:cubicBezTo>
                      <a:pt x="18" y="8"/>
                      <a:pt x="18" y="7"/>
                      <a:pt x="17" y="7"/>
                    </a:cubicBezTo>
                    <a:cubicBezTo>
                      <a:pt x="17" y="6"/>
                      <a:pt x="16" y="5"/>
                      <a:pt x="16" y="5"/>
                    </a:cubicBezTo>
                    <a:cubicBezTo>
                      <a:pt x="14" y="4"/>
                      <a:pt x="13" y="2"/>
                      <a:pt x="11" y="1"/>
                    </a:cubicBezTo>
                    <a:cubicBezTo>
                      <a:pt x="11" y="1"/>
                      <a:pt x="10" y="0"/>
                      <a:pt x="9" y="0"/>
                    </a:cubicBezTo>
                    <a:cubicBezTo>
                      <a:pt x="8" y="0"/>
                      <a:pt x="7" y="0"/>
                      <a:pt x="6" y="0"/>
                    </a:cubicBezTo>
                    <a:cubicBezTo>
                      <a:pt x="6" y="0"/>
                      <a:pt x="5" y="0"/>
                      <a:pt x="5" y="0"/>
                    </a:cubicBezTo>
                    <a:cubicBezTo>
                      <a:pt x="5" y="0"/>
                      <a:pt x="5" y="0"/>
                      <a:pt x="5" y="0"/>
                    </a:cubicBezTo>
                    <a:cubicBezTo>
                      <a:pt x="4" y="0"/>
                      <a:pt x="4" y="0"/>
                      <a:pt x="4" y="0"/>
                    </a:cubicBezTo>
                    <a:cubicBezTo>
                      <a:pt x="4" y="0"/>
                      <a:pt x="3" y="0"/>
                      <a:pt x="3" y="0"/>
                    </a:cubicBezTo>
                    <a:cubicBezTo>
                      <a:pt x="3" y="0"/>
                      <a:pt x="3" y="0"/>
                      <a:pt x="3" y="0"/>
                    </a:cubicBezTo>
                    <a:cubicBezTo>
                      <a:pt x="3" y="0"/>
                      <a:pt x="3" y="0"/>
                      <a:pt x="3" y="0"/>
                    </a:cubicBezTo>
                    <a:cubicBezTo>
                      <a:pt x="3" y="0"/>
                      <a:pt x="3" y="0"/>
                      <a:pt x="3" y="0"/>
                    </a:cubicBezTo>
                    <a:cubicBezTo>
                      <a:pt x="2" y="0"/>
                      <a:pt x="2" y="1"/>
                      <a:pt x="2" y="1"/>
                    </a:cubicBezTo>
                    <a:cubicBezTo>
                      <a:pt x="2" y="1"/>
                      <a:pt x="1" y="1"/>
                      <a:pt x="1" y="1"/>
                    </a:cubicBezTo>
                    <a:cubicBezTo>
                      <a:pt x="1" y="2"/>
                      <a:pt x="0" y="3"/>
                      <a:pt x="0" y="3"/>
                    </a:cubicBezTo>
                    <a:cubicBezTo>
                      <a:pt x="0" y="4"/>
                      <a:pt x="0" y="4"/>
                      <a:pt x="0" y="5"/>
                    </a:cubicBezTo>
                    <a:cubicBezTo>
                      <a:pt x="0" y="5"/>
                      <a:pt x="0" y="5"/>
                      <a:pt x="0" y="6"/>
                    </a:cubicBezTo>
                    <a:cubicBezTo>
                      <a:pt x="0" y="6"/>
                      <a:pt x="0" y="6"/>
                      <a:pt x="0" y="6"/>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2" name="ï$ḻíḑé"/>
              <p:cNvSpPr>
                <a:spLocks/>
              </p:cNvSpPr>
              <p:nvPr/>
            </p:nvSpPr>
            <p:spPr bwMode="auto">
              <a:xfrm>
                <a:off x="7647386" y="948533"/>
                <a:ext cx="110728" cy="155972"/>
              </a:xfrm>
              <a:custGeom>
                <a:avLst/>
                <a:gdLst>
                  <a:gd name="T0" fmla="*/ 9227 w 36"/>
                  <a:gd name="T1" fmla="*/ 43672 h 50"/>
                  <a:gd name="T2" fmla="*/ 79970 w 36"/>
                  <a:gd name="T3" fmla="*/ 31194 h 50"/>
                  <a:gd name="T4" fmla="*/ 0 w 36"/>
                  <a:gd name="T5" fmla="*/ 131016 h 50"/>
                  <a:gd name="T6" fmla="*/ 9227 w 36"/>
                  <a:gd name="T7" fmla="*/ 43672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50">
                    <a:moveTo>
                      <a:pt x="3" y="14"/>
                    </a:moveTo>
                    <a:cubicBezTo>
                      <a:pt x="3" y="14"/>
                      <a:pt x="15" y="0"/>
                      <a:pt x="26" y="10"/>
                    </a:cubicBezTo>
                    <a:cubicBezTo>
                      <a:pt x="36" y="20"/>
                      <a:pt x="20" y="50"/>
                      <a:pt x="0" y="42"/>
                    </a:cubicBezTo>
                    <a:lnTo>
                      <a:pt x="3" y="14"/>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3" name="iṧḷîḓê"/>
              <p:cNvSpPr>
                <a:spLocks/>
              </p:cNvSpPr>
              <p:nvPr/>
            </p:nvSpPr>
            <p:spPr bwMode="auto">
              <a:xfrm>
                <a:off x="7647386" y="986633"/>
                <a:ext cx="85725" cy="95250"/>
              </a:xfrm>
              <a:custGeom>
                <a:avLst/>
                <a:gdLst>
                  <a:gd name="T0" fmla="*/ 6123 w 28"/>
                  <a:gd name="T1" fmla="*/ 39944 h 31"/>
                  <a:gd name="T2" fmla="*/ 0 w 28"/>
                  <a:gd name="T3" fmla="*/ 82960 h 31"/>
                  <a:gd name="T4" fmla="*/ 61232 w 28"/>
                  <a:gd name="T5" fmla="*/ 9218 h 31"/>
                  <a:gd name="T6" fmla="*/ 6123 w 28"/>
                  <a:gd name="T7" fmla="*/ 399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1">
                    <a:moveTo>
                      <a:pt x="2" y="13"/>
                    </a:moveTo>
                    <a:cubicBezTo>
                      <a:pt x="0" y="27"/>
                      <a:pt x="0" y="27"/>
                      <a:pt x="0" y="27"/>
                    </a:cubicBezTo>
                    <a:cubicBezTo>
                      <a:pt x="18" y="31"/>
                      <a:pt x="28" y="6"/>
                      <a:pt x="20" y="3"/>
                    </a:cubicBezTo>
                    <a:cubicBezTo>
                      <a:pt x="14" y="0"/>
                      <a:pt x="5" y="8"/>
                      <a:pt x="2" y="13"/>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4" name="ïş1îḑê"/>
              <p:cNvSpPr>
                <a:spLocks/>
              </p:cNvSpPr>
              <p:nvPr/>
            </p:nvSpPr>
            <p:spPr bwMode="auto">
              <a:xfrm>
                <a:off x="7653338" y="989014"/>
                <a:ext cx="64294" cy="36910"/>
              </a:xfrm>
              <a:custGeom>
                <a:avLst/>
                <a:gdLst>
                  <a:gd name="T0" fmla="*/ 64294 w 21"/>
                  <a:gd name="T1" fmla="*/ 21531 h 12"/>
                  <a:gd name="T2" fmla="*/ 64294 w 21"/>
                  <a:gd name="T3" fmla="*/ 21531 h 12"/>
                  <a:gd name="T4" fmla="*/ 64294 w 21"/>
                  <a:gd name="T5" fmla="*/ 18455 h 12"/>
                  <a:gd name="T6" fmla="*/ 58171 w 21"/>
                  <a:gd name="T7" fmla="*/ 9228 h 12"/>
                  <a:gd name="T8" fmla="*/ 55109 w 21"/>
                  <a:gd name="T9" fmla="*/ 9228 h 12"/>
                  <a:gd name="T10" fmla="*/ 55109 w 21"/>
                  <a:gd name="T11" fmla="*/ 9228 h 12"/>
                  <a:gd name="T12" fmla="*/ 55109 w 21"/>
                  <a:gd name="T13" fmla="*/ 9228 h 12"/>
                  <a:gd name="T14" fmla="*/ 55109 w 21"/>
                  <a:gd name="T15" fmla="*/ 9228 h 12"/>
                  <a:gd name="T16" fmla="*/ 55109 w 21"/>
                  <a:gd name="T17" fmla="*/ 9228 h 12"/>
                  <a:gd name="T18" fmla="*/ 55109 w 21"/>
                  <a:gd name="T19" fmla="*/ 9228 h 12"/>
                  <a:gd name="T20" fmla="*/ 55109 w 21"/>
                  <a:gd name="T21" fmla="*/ 9228 h 12"/>
                  <a:gd name="T22" fmla="*/ 55109 w 21"/>
                  <a:gd name="T23" fmla="*/ 6152 h 12"/>
                  <a:gd name="T24" fmla="*/ 55109 w 21"/>
                  <a:gd name="T25" fmla="*/ 6152 h 12"/>
                  <a:gd name="T26" fmla="*/ 52048 w 21"/>
                  <a:gd name="T27" fmla="*/ 6152 h 12"/>
                  <a:gd name="T28" fmla="*/ 52048 w 21"/>
                  <a:gd name="T29" fmla="*/ 6152 h 12"/>
                  <a:gd name="T30" fmla="*/ 48986 w 21"/>
                  <a:gd name="T31" fmla="*/ 6152 h 12"/>
                  <a:gd name="T32" fmla="*/ 48986 w 21"/>
                  <a:gd name="T33" fmla="*/ 6152 h 12"/>
                  <a:gd name="T34" fmla="*/ 33678 w 21"/>
                  <a:gd name="T35" fmla="*/ 9228 h 12"/>
                  <a:gd name="T36" fmla="*/ 27555 w 21"/>
                  <a:gd name="T37" fmla="*/ 15379 h 12"/>
                  <a:gd name="T38" fmla="*/ 21431 w 21"/>
                  <a:gd name="T39" fmla="*/ 18455 h 12"/>
                  <a:gd name="T40" fmla="*/ 9185 w 21"/>
                  <a:gd name="T41" fmla="*/ 27683 h 12"/>
                  <a:gd name="T42" fmla="*/ 0 w 21"/>
                  <a:gd name="T43" fmla="*/ 36910 h 12"/>
                  <a:gd name="T44" fmla="*/ 0 w 21"/>
                  <a:gd name="T45" fmla="*/ 33834 h 12"/>
                  <a:gd name="T46" fmla="*/ 6123 w 21"/>
                  <a:gd name="T47" fmla="*/ 24607 h 12"/>
                  <a:gd name="T48" fmla="*/ 12246 w 21"/>
                  <a:gd name="T49" fmla="*/ 18455 h 12"/>
                  <a:gd name="T50" fmla="*/ 15308 w 21"/>
                  <a:gd name="T51" fmla="*/ 12303 h 12"/>
                  <a:gd name="T52" fmla="*/ 30616 w 21"/>
                  <a:gd name="T53" fmla="*/ 3076 h 12"/>
                  <a:gd name="T54" fmla="*/ 39801 w 21"/>
                  <a:gd name="T55" fmla="*/ 0 h 12"/>
                  <a:gd name="T56" fmla="*/ 48986 w 21"/>
                  <a:gd name="T57" fmla="*/ 0 h 12"/>
                  <a:gd name="T58" fmla="*/ 48986 w 21"/>
                  <a:gd name="T59" fmla="*/ 0 h 12"/>
                  <a:gd name="T60" fmla="*/ 52048 w 21"/>
                  <a:gd name="T61" fmla="*/ 0 h 12"/>
                  <a:gd name="T62" fmla="*/ 55109 w 21"/>
                  <a:gd name="T63" fmla="*/ 0 h 12"/>
                  <a:gd name="T64" fmla="*/ 55109 w 21"/>
                  <a:gd name="T65" fmla="*/ 3076 h 12"/>
                  <a:gd name="T66" fmla="*/ 58171 w 21"/>
                  <a:gd name="T67" fmla="*/ 3076 h 12"/>
                  <a:gd name="T68" fmla="*/ 58171 w 21"/>
                  <a:gd name="T69" fmla="*/ 3076 h 12"/>
                  <a:gd name="T70" fmla="*/ 58171 w 21"/>
                  <a:gd name="T71" fmla="*/ 3076 h 12"/>
                  <a:gd name="T72" fmla="*/ 58171 w 21"/>
                  <a:gd name="T73" fmla="*/ 3076 h 12"/>
                  <a:gd name="T74" fmla="*/ 61232 w 21"/>
                  <a:gd name="T75" fmla="*/ 6152 h 12"/>
                  <a:gd name="T76" fmla="*/ 64294 w 21"/>
                  <a:gd name="T77" fmla="*/ 12303 h 12"/>
                  <a:gd name="T78" fmla="*/ 64294 w 21"/>
                  <a:gd name="T79" fmla="*/ 18455 h 12"/>
                  <a:gd name="T80" fmla="*/ 64294 w 21"/>
                  <a:gd name="T81" fmla="*/ 21531 h 12"/>
                  <a:gd name="T82" fmla="*/ 64294 w 21"/>
                  <a:gd name="T83" fmla="*/ 21531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2">
                    <a:moveTo>
                      <a:pt x="21" y="7"/>
                    </a:moveTo>
                    <a:cubicBezTo>
                      <a:pt x="21" y="7"/>
                      <a:pt x="21" y="7"/>
                      <a:pt x="21" y="7"/>
                    </a:cubicBezTo>
                    <a:cubicBezTo>
                      <a:pt x="21" y="6"/>
                      <a:pt x="21" y="6"/>
                      <a:pt x="21" y="6"/>
                    </a:cubicBezTo>
                    <a:cubicBezTo>
                      <a:pt x="20" y="5"/>
                      <a:pt x="20" y="4"/>
                      <a:pt x="19" y="3"/>
                    </a:cubicBezTo>
                    <a:cubicBezTo>
                      <a:pt x="19" y="3"/>
                      <a:pt x="19"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2"/>
                      <a:pt x="18" y="2"/>
                      <a:pt x="18" y="2"/>
                    </a:cubicBezTo>
                    <a:cubicBezTo>
                      <a:pt x="18" y="2"/>
                      <a:pt x="18" y="2"/>
                      <a:pt x="18" y="2"/>
                    </a:cubicBezTo>
                    <a:cubicBezTo>
                      <a:pt x="17" y="2"/>
                      <a:pt x="17" y="2"/>
                      <a:pt x="17" y="2"/>
                    </a:cubicBezTo>
                    <a:cubicBezTo>
                      <a:pt x="17" y="2"/>
                      <a:pt x="17" y="2"/>
                      <a:pt x="17" y="2"/>
                    </a:cubicBezTo>
                    <a:cubicBezTo>
                      <a:pt x="16" y="2"/>
                      <a:pt x="16" y="2"/>
                      <a:pt x="16" y="2"/>
                    </a:cubicBezTo>
                    <a:cubicBezTo>
                      <a:pt x="16" y="2"/>
                      <a:pt x="16" y="2"/>
                      <a:pt x="16" y="2"/>
                    </a:cubicBezTo>
                    <a:cubicBezTo>
                      <a:pt x="14" y="2"/>
                      <a:pt x="13" y="3"/>
                      <a:pt x="11" y="3"/>
                    </a:cubicBezTo>
                    <a:cubicBezTo>
                      <a:pt x="10" y="4"/>
                      <a:pt x="10" y="4"/>
                      <a:pt x="9" y="5"/>
                    </a:cubicBezTo>
                    <a:cubicBezTo>
                      <a:pt x="8" y="5"/>
                      <a:pt x="7" y="6"/>
                      <a:pt x="7" y="6"/>
                    </a:cubicBezTo>
                    <a:cubicBezTo>
                      <a:pt x="6" y="7"/>
                      <a:pt x="4" y="8"/>
                      <a:pt x="3" y="9"/>
                    </a:cubicBezTo>
                    <a:cubicBezTo>
                      <a:pt x="1" y="11"/>
                      <a:pt x="0" y="12"/>
                      <a:pt x="0" y="12"/>
                    </a:cubicBezTo>
                    <a:cubicBezTo>
                      <a:pt x="0" y="12"/>
                      <a:pt x="0" y="11"/>
                      <a:pt x="0" y="11"/>
                    </a:cubicBezTo>
                    <a:cubicBezTo>
                      <a:pt x="1" y="10"/>
                      <a:pt x="1" y="9"/>
                      <a:pt x="2" y="8"/>
                    </a:cubicBezTo>
                    <a:cubicBezTo>
                      <a:pt x="3" y="7"/>
                      <a:pt x="3" y="7"/>
                      <a:pt x="4" y="6"/>
                    </a:cubicBezTo>
                    <a:cubicBezTo>
                      <a:pt x="4" y="6"/>
                      <a:pt x="5" y="5"/>
                      <a:pt x="5" y="4"/>
                    </a:cubicBezTo>
                    <a:cubicBezTo>
                      <a:pt x="7" y="3"/>
                      <a:pt x="8" y="2"/>
                      <a:pt x="10" y="1"/>
                    </a:cubicBezTo>
                    <a:cubicBezTo>
                      <a:pt x="11" y="1"/>
                      <a:pt x="12" y="1"/>
                      <a:pt x="13" y="0"/>
                    </a:cubicBezTo>
                    <a:cubicBezTo>
                      <a:pt x="14" y="0"/>
                      <a:pt x="15" y="0"/>
                      <a:pt x="16" y="0"/>
                    </a:cubicBezTo>
                    <a:cubicBezTo>
                      <a:pt x="16" y="0"/>
                      <a:pt x="16" y="0"/>
                      <a:pt x="16" y="0"/>
                    </a:cubicBezTo>
                    <a:cubicBezTo>
                      <a:pt x="17" y="0"/>
                      <a:pt x="17" y="0"/>
                      <a:pt x="17" y="0"/>
                    </a:cubicBezTo>
                    <a:cubicBezTo>
                      <a:pt x="17" y="0"/>
                      <a:pt x="17" y="0"/>
                      <a:pt x="18" y="0"/>
                    </a:cubicBezTo>
                    <a:cubicBezTo>
                      <a:pt x="18" y="1"/>
                      <a:pt x="18" y="1"/>
                      <a:pt x="18" y="1"/>
                    </a:cubicBezTo>
                    <a:cubicBezTo>
                      <a:pt x="19" y="1"/>
                      <a:pt x="19" y="1"/>
                      <a:pt x="19" y="1"/>
                    </a:cubicBezTo>
                    <a:cubicBezTo>
                      <a:pt x="19" y="1"/>
                      <a:pt x="19" y="1"/>
                      <a:pt x="19" y="1"/>
                    </a:cubicBezTo>
                    <a:cubicBezTo>
                      <a:pt x="19" y="1"/>
                      <a:pt x="19" y="1"/>
                      <a:pt x="19" y="1"/>
                    </a:cubicBezTo>
                    <a:cubicBezTo>
                      <a:pt x="19" y="1"/>
                      <a:pt x="19" y="1"/>
                      <a:pt x="19" y="1"/>
                    </a:cubicBezTo>
                    <a:cubicBezTo>
                      <a:pt x="20" y="2"/>
                      <a:pt x="20" y="2"/>
                      <a:pt x="20" y="2"/>
                    </a:cubicBezTo>
                    <a:cubicBezTo>
                      <a:pt x="21" y="3"/>
                      <a:pt x="21" y="4"/>
                      <a:pt x="21" y="4"/>
                    </a:cubicBezTo>
                    <a:cubicBezTo>
                      <a:pt x="21" y="5"/>
                      <a:pt x="21" y="5"/>
                      <a:pt x="21" y="6"/>
                    </a:cubicBezTo>
                    <a:cubicBezTo>
                      <a:pt x="21" y="6"/>
                      <a:pt x="21" y="6"/>
                      <a:pt x="21" y="7"/>
                    </a:cubicBezTo>
                    <a:cubicBezTo>
                      <a:pt x="21" y="7"/>
                      <a:pt x="21" y="7"/>
                      <a:pt x="21" y="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5" name="iṡľíḓê"/>
              <p:cNvSpPr>
                <a:spLocks/>
              </p:cNvSpPr>
              <p:nvPr/>
            </p:nvSpPr>
            <p:spPr bwMode="auto">
              <a:xfrm>
                <a:off x="7435454" y="1128317"/>
                <a:ext cx="100012" cy="171450"/>
              </a:xfrm>
              <a:custGeom>
                <a:avLst/>
                <a:gdLst>
                  <a:gd name="T0" fmla="*/ 9376 w 32"/>
                  <a:gd name="T1" fmla="*/ 0 h 55"/>
                  <a:gd name="T2" fmla="*/ 100012 w 32"/>
                  <a:gd name="T3" fmla="*/ 3117 h 55"/>
                  <a:gd name="T4" fmla="*/ 96887 w 32"/>
                  <a:gd name="T5" fmla="*/ 143395 h 55"/>
                  <a:gd name="T6" fmla="*/ 50006 w 32"/>
                  <a:gd name="T7" fmla="*/ 171450 h 55"/>
                  <a:gd name="T8" fmla="*/ 0 w 32"/>
                  <a:gd name="T9" fmla="*/ 140277 h 55"/>
                  <a:gd name="T10" fmla="*/ 9376 w 32"/>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55">
                    <a:moveTo>
                      <a:pt x="3" y="0"/>
                    </a:moveTo>
                    <a:cubicBezTo>
                      <a:pt x="32" y="1"/>
                      <a:pt x="32" y="1"/>
                      <a:pt x="32" y="1"/>
                    </a:cubicBezTo>
                    <a:cubicBezTo>
                      <a:pt x="32" y="1"/>
                      <a:pt x="31" y="46"/>
                      <a:pt x="31" y="46"/>
                    </a:cubicBezTo>
                    <a:cubicBezTo>
                      <a:pt x="31" y="46"/>
                      <a:pt x="29" y="55"/>
                      <a:pt x="16" y="55"/>
                    </a:cubicBezTo>
                    <a:cubicBezTo>
                      <a:pt x="3" y="55"/>
                      <a:pt x="0" y="45"/>
                      <a:pt x="0" y="45"/>
                    </a:cubicBezTo>
                    <a:cubicBezTo>
                      <a:pt x="1" y="45"/>
                      <a:pt x="3" y="0"/>
                      <a:pt x="3" y="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6" name="isliḋè"/>
              <p:cNvSpPr>
                <a:spLocks/>
              </p:cNvSpPr>
              <p:nvPr/>
            </p:nvSpPr>
            <p:spPr bwMode="auto">
              <a:xfrm>
                <a:off x="7439026" y="1178323"/>
                <a:ext cx="96441" cy="86916"/>
              </a:xfrm>
              <a:custGeom>
                <a:avLst/>
                <a:gdLst>
                  <a:gd name="T0" fmla="*/ 3111 w 31"/>
                  <a:gd name="T1" fmla="*/ 0 h 28"/>
                  <a:gd name="T2" fmla="*/ 93330 w 31"/>
                  <a:gd name="T3" fmla="*/ 6208 h 28"/>
                  <a:gd name="T4" fmla="*/ 96441 w 31"/>
                  <a:gd name="T5" fmla="*/ 58979 h 28"/>
                  <a:gd name="T6" fmla="*/ 49776 w 31"/>
                  <a:gd name="T7" fmla="*/ 86916 h 28"/>
                  <a:gd name="T8" fmla="*/ 0 w 31"/>
                  <a:gd name="T9" fmla="*/ 55875 h 28"/>
                  <a:gd name="T10" fmla="*/ 3111 w 31"/>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8">
                    <a:moveTo>
                      <a:pt x="1" y="0"/>
                    </a:moveTo>
                    <a:cubicBezTo>
                      <a:pt x="30" y="2"/>
                      <a:pt x="30" y="2"/>
                      <a:pt x="30" y="2"/>
                    </a:cubicBezTo>
                    <a:cubicBezTo>
                      <a:pt x="30" y="2"/>
                      <a:pt x="31" y="19"/>
                      <a:pt x="31" y="19"/>
                    </a:cubicBezTo>
                    <a:cubicBezTo>
                      <a:pt x="31" y="19"/>
                      <a:pt x="28" y="28"/>
                      <a:pt x="16" y="28"/>
                    </a:cubicBezTo>
                    <a:cubicBezTo>
                      <a:pt x="3" y="27"/>
                      <a:pt x="0" y="18"/>
                      <a:pt x="0" y="18"/>
                    </a:cubicBezTo>
                    <a:cubicBezTo>
                      <a:pt x="0" y="18"/>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7" name="iṡ1ídé"/>
              <p:cNvSpPr>
                <a:spLocks/>
              </p:cNvSpPr>
              <p:nvPr/>
            </p:nvSpPr>
            <p:spPr bwMode="auto">
              <a:xfrm>
                <a:off x="7442598" y="1153320"/>
                <a:ext cx="92869" cy="46435"/>
              </a:xfrm>
              <a:custGeom>
                <a:avLst/>
                <a:gdLst>
                  <a:gd name="T0" fmla="*/ 3096 w 30"/>
                  <a:gd name="T1" fmla="*/ 0 h 15"/>
                  <a:gd name="T2" fmla="*/ 92869 w 30"/>
                  <a:gd name="T3" fmla="*/ 3096 h 15"/>
                  <a:gd name="T4" fmla="*/ 92869 w 30"/>
                  <a:gd name="T5" fmla="*/ 37148 h 15"/>
                  <a:gd name="T6" fmla="*/ 65008 w 30"/>
                  <a:gd name="T7" fmla="*/ 43339 h 15"/>
                  <a:gd name="T8" fmla="*/ 0 w 30"/>
                  <a:gd name="T9" fmla="*/ 34052 h 15"/>
                  <a:gd name="T10" fmla="*/ 3096 w 30"/>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5">
                    <a:moveTo>
                      <a:pt x="1" y="0"/>
                    </a:moveTo>
                    <a:cubicBezTo>
                      <a:pt x="30" y="1"/>
                      <a:pt x="30" y="1"/>
                      <a:pt x="30" y="1"/>
                    </a:cubicBezTo>
                    <a:cubicBezTo>
                      <a:pt x="30" y="1"/>
                      <a:pt x="30" y="7"/>
                      <a:pt x="30" y="12"/>
                    </a:cubicBezTo>
                    <a:cubicBezTo>
                      <a:pt x="30" y="13"/>
                      <a:pt x="22" y="14"/>
                      <a:pt x="21" y="14"/>
                    </a:cubicBezTo>
                    <a:cubicBezTo>
                      <a:pt x="14" y="15"/>
                      <a:pt x="7" y="13"/>
                      <a:pt x="0" y="11"/>
                    </a:cubicBezTo>
                    <a:cubicBezTo>
                      <a:pt x="0" y="6"/>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8" name="ïşliďè"/>
              <p:cNvSpPr>
                <a:spLocks/>
              </p:cNvSpPr>
              <p:nvPr/>
            </p:nvSpPr>
            <p:spPr bwMode="auto">
              <a:xfrm>
                <a:off x="7278292" y="741364"/>
                <a:ext cx="442912" cy="415529"/>
              </a:xfrm>
              <a:custGeom>
                <a:avLst/>
                <a:gdLst>
                  <a:gd name="T0" fmla="*/ 3097 w 143"/>
                  <a:gd name="T1" fmla="*/ 198462 h 134"/>
                  <a:gd name="T2" fmla="*/ 210615 w 143"/>
                  <a:gd name="T3" fmla="*/ 412428 h 134"/>
                  <a:gd name="T4" fmla="*/ 436717 w 143"/>
                  <a:gd name="T5" fmla="*/ 217067 h 134"/>
                  <a:gd name="T6" fmla="*/ 229199 w 143"/>
                  <a:gd name="T7" fmla="*/ 6202 h 134"/>
                  <a:gd name="T8" fmla="*/ 3097 w 143"/>
                  <a:gd name="T9" fmla="*/ 198462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34">
                    <a:moveTo>
                      <a:pt x="1" y="64"/>
                    </a:moveTo>
                    <a:cubicBezTo>
                      <a:pt x="0" y="101"/>
                      <a:pt x="30" y="131"/>
                      <a:pt x="68" y="133"/>
                    </a:cubicBezTo>
                    <a:cubicBezTo>
                      <a:pt x="107" y="134"/>
                      <a:pt x="140" y="106"/>
                      <a:pt x="141" y="70"/>
                    </a:cubicBezTo>
                    <a:cubicBezTo>
                      <a:pt x="143" y="34"/>
                      <a:pt x="112" y="3"/>
                      <a:pt x="74" y="2"/>
                    </a:cubicBezTo>
                    <a:cubicBezTo>
                      <a:pt x="35" y="0"/>
                      <a:pt x="2" y="28"/>
                      <a:pt x="1" y="64"/>
                    </a:cubicBez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9" name="íşlîḑé"/>
              <p:cNvSpPr>
                <a:spLocks/>
              </p:cNvSpPr>
              <p:nvPr/>
            </p:nvSpPr>
            <p:spPr bwMode="auto">
              <a:xfrm>
                <a:off x="7302104" y="784227"/>
                <a:ext cx="384572" cy="419100"/>
              </a:xfrm>
              <a:custGeom>
                <a:avLst/>
                <a:gdLst>
                  <a:gd name="T0" fmla="*/ 0 w 124"/>
                  <a:gd name="T1" fmla="*/ 155222 h 135"/>
                  <a:gd name="T2" fmla="*/ 99244 w 124"/>
                  <a:gd name="T3" fmla="*/ 12418 h 135"/>
                  <a:gd name="T4" fmla="*/ 198489 w 124"/>
                  <a:gd name="T5" fmla="*/ 0 h 135"/>
                  <a:gd name="T6" fmla="*/ 297733 w 124"/>
                  <a:gd name="T7" fmla="*/ 21731 h 135"/>
                  <a:gd name="T8" fmla="*/ 347355 w 124"/>
                  <a:gd name="T9" fmla="*/ 130387 h 135"/>
                  <a:gd name="T10" fmla="*/ 381471 w 124"/>
                  <a:gd name="T11" fmla="*/ 170744 h 135"/>
                  <a:gd name="T12" fmla="*/ 381471 w 124"/>
                  <a:gd name="T13" fmla="*/ 207998 h 135"/>
                  <a:gd name="T14" fmla="*/ 362862 w 124"/>
                  <a:gd name="T15" fmla="*/ 294922 h 135"/>
                  <a:gd name="T16" fmla="*/ 300835 w 124"/>
                  <a:gd name="T17" fmla="*/ 378742 h 135"/>
                  <a:gd name="T18" fmla="*/ 248111 w 124"/>
                  <a:gd name="T19" fmla="*/ 406682 h 135"/>
                  <a:gd name="T20" fmla="*/ 151968 w 124"/>
                  <a:gd name="T21" fmla="*/ 409787 h 135"/>
                  <a:gd name="T22" fmla="*/ 86839 w 124"/>
                  <a:gd name="T23" fmla="*/ 384951 h 135"/>
                  <a:gd name="T24" fmla="*/ 18608 w 124"/>
                  <a:gd name="T25" fmla="*/ 301131 h 135"/>
                  <a:gd name="T26" fmla="*/ 0 w 124"/>
                  <a:gd name="T27" fmla="*/ 207998 h 135"/>
                  <a:gd name="T28" fmla="*/ 0 w 124"/>
                  <a:gd name="T29" fmla="*/ 155222 h 135"/>
                  <a:gd name="T30" fmla="*/ 0 w 124"/>
                  <a:gd name="T31" fmla="*/ 15522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35">
                    <a:moveTo>
                      <a:pt x="0" y="50"/>
                    </a:moveTo>
                    <a:cubicBezTo>
                      <a:pt x="2" y="30"/>
                      <a:pt x="11" y="11"/>
                      <a:pt x="32" y="4"/>
                    </a:cubicBezTo>
                    <a:cubicBezTo>
                      <a:pt x="42" y="1"/>
                      <a:pt x="53" y="0"/>
                      <a:pt x="64" y="0"/>
                    </a:cubicBezTo>
                    <a:cubicBezTo>
                      <a:pt x="75" y="1"/>
                      <a:pt x="86" y="2"/>
                      <a:pt x="96" y="7"/>
                    </a:cubicBezTo>
                    <a:cubicBezTo>
                      <a:pt x="114" y="14"/>
                      <a:pt x="111" y="23"/>
                      <a:pt x="112" y="42"/>
                    </a:cubicBezTo>
                    <a:cubicBezTo>
                      <a:pt x="112" y="44"/>
                      <a:pt x="123" y="53"/>
                      <a:pt x="123" y="55"/>
                    </a:cubicBezTo>
                    <a:cubicBezTo>
                      <a:pt x="123" y="59"/>
                      <a:pt x="124" y="63"/>
                      <a:pt x="123" y="67"/>
                    </a:cubicBezTo>
                    <a:cubicBezTo>
                      <a:pt x="123" y="77"/>
                      <a:pt x="121" y="86"/>
                      <a:pt x="117" y="95"/>
                    </a:cubicBezTo>
                    <a:cubicBezTo>
                      <a:pt x="113" y="105"/>
                      <a:pt x="107" y="115"/>
                      <a:pt x="97" y="122"/>
                    </a:cubicBezTo>
                    <a:cubicBezTo>
                      <a:pt x="92" y="126"/>
                      <a:pt x="86" y="129"/>
                      <a:pt x="80" y="131"/>
                    </a:cubicBezTo>
                    <a:cubicBezTo>
                      <a:pt x="69" y="134"/>
                      <a:pt x="59" y="135"/>
                      <a:pt x="49" y="132"/>
                    </a:cubicBezTo>
                    <a:cubicBezTo>
                      <a:pt x="41" y="131"/>
                      <a:pt x="34" y="128"/>
                      <a:pt x="28" y="124"/>
                    </a:cubicBezTo>
                    <a:cubicBezTo>
                      <a:pt x="18" y="118"/>
                      <a:pt x="10" y="108"/>
                      <a:pt x="6" y="97"/>
                    </a:cubicBezTo>
                    <a:cubicBezTo>
                      <a:pt x="2" y="87"/>
                      <a:pt x="0" y="77"/>
                      <a:pt x="0" y="67"/>
                    </a:cubicBezTo>
                    <a:cubicBezTo>
                      <a:pt x="0" y="61"/>
                      <a:pt x="0" y="56"/>
                      <a:pt x="0" y="50"/>
                    </a:cubicBezTo>
                    <a:cubicBezTo>
                      <a:pt x="0" y="50"/>
                      <a:pt x="0" y="50"/>
                      <a:pt x="0" y="5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0" name="iṡļîḋé"/>
              <p:cNvSpPr>
                <a:spLocks/>
              </p:cNvSpPr>
              <p:nvPr/>
            </p:nvSpPr>
            <p:spPr bwMode="auto">
              <a:xfrm>
                <a:off x="7386638" y="967583"/>
                <a:ext cx="58341" cy="65485"/>
              </a:xfrm>
              <a:custGeom>
                <a:avLst/>
                <a:gdLst>
                  <a:gd name="T0" fmla="*/ 58341 w 19"/>
                  <a:gd name="T1" fmla="*/ 34302 h 21"/>
                  <a:gd name="T2" fmla="*/ 30706 w 19"/>
                  <a:gd name="T3" fmla="*/ 65485 h 21"/>
                  <a:gd name="T4" fmla="*/ 0 w 19"/>
                  <a:gd name="T5" fmla="*/ 34302 h 21"/>
                  <a:gd name="T6" fmla="*/ 30706 w 19"/>
                  <a:gd name="T7" fmla="*/ 0 h 21"/>
                  <a:gd name="T8" fmla="*/ 58341 w 19"/>
                  <a:gd name="T9" fmla="*/ 3430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19" y="11"/>
                    </a:moveTo>
                    <a:cubicBezTo>
                      <a:pt x="19" y="17"/>
                      <a:pt x="15" y="21"/>
                      <a:pt x="10" y="21"/>
                    </a:cubicBezTo>
                    <a:cubicBezTo>
                      <a:pt x="4" y="21"/>
                      <a:pt x="0" y="17"/>
                      <a:pt x="0" y="11"/>
                    </a:cubicBezTo>
                    <a:cubicBezTo>
                      <a:pt x="0" y="5"/>
                      <a:pt x="4" y="0"/>
                      <a:pt x="10" y="0"/>
                    </a:cubicBezTo>
                    <a:cubicBezTo>
                      <a:pt x="15" y="1"/>
                      <a:pt x="19" y="5"/>
                      <a:pt x="19" y="11"/>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1" name="íṩľiḋè"/>
              <p:cNvSpPr>
                <a:spLocks noChangeArrowheads="1"/>
              </p:cNvSpPr>
              <p:nvPr/>
            </p:nvSpPr>
            <p:spPr bwMode="auto">
              <a:xfrm>
                <a:off x="7386638" y="961629"/>
                <a:ext cx="58341" cy="6429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2" name="íšľíḓè"/>
              <p:cNvSpPr>
                <a:spLocks noChangeArrowheads="1"/>
              </p:cNvSpPr>
              <p:nvPr/>
            </p:nvSpPr>
            <p:spPr bwMode="auto">
              <a:xfrm>
                <a:off x="7411642" y="973536"/>
                <a:ext cx="23812"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3" name="îṩḻîḑé"/>
              <p:cNvSpPr>
                <a:spLocks noChangeArrowheads="1"/>
              </p:cNvSpPr>
              <p:nvPr/>
            </p:nvSpPr>
            <p:spPr bwMode="auto">
              <a:xfrm>
                <a:off x="7562851" y="971154"/>
                <a:ext cx="59531" cy="64294"/>
              </a:xfrm>
              <a:prstGeom prst="ellipse">
                <a:avLst/>
              </a:pr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4" name="îSļïďé"/>
              <p:cNvSpPr>
                <a:spLocks noChangeArrowheads="1"/>
              </p:cNvSpPr>
              <p:nvPr/>
            </p:nvSpPr>
            <p:spPr bwMode="auto">
              <a:xfrm>
                <a:off x="7562851" y="964011"/>
                <a:ext cx="59531" cy="61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5" name="îṩľîdê"/>
              <p:cNvSpPr>
                <a:spLocks noChangeArrowheads="1"/>
              </p:cNvSpPr>
              <p:nvPr/>
            </p:nvSpPr>
            <p:spPr bwMode="auto">
              <a:xfrm>
                <a:off x="7587854" y="977108"/>
                <a:ext cx="25003"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6" name="îṩ1íďé"/>
              <p:cNvSpPr>
                <a:spLocks/>
              </p:cNvSpPr>
              <p:nvPr/>
            </p:nvSpPr>
            <p:spPr bwMode="auto">
              <a:xfrm>
                <a:off x="7479507" y="983061"/>
                <a:ext cx="73819" cy="108347"/>
              </a:xfrm>
              <a:custGeom>
                <a:avLst/>
                <a:gdLst>
                  <a:gd name="T0" fmla="*/ 27682 w 24"/>
                  <a:gd name="T1" fmla="*/ 0 h 35"/>
                  <a:gd name="T2" fmla="*/ 39985 w 24"/>
                  <a:gd name="T3" fmla="*/ 34052 h 35"/>
                  <a:gd name="T4" fmla="*/ 18455 w 24"/>
                  <a:gd name="T5" fmla="*/ 77391 h 35"/>
                  <a:gd name="T6" fmla="*/ 9227 w 24"/>
                  <a:gd name="T7" fmla="*/ 0 h 35"/>
                  <a:gd name="T8" fmla="*/ 27682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9" y="0"/>
                    </a:moveTo>
                    <a:cubicBezTo>
                      <a:pt x="9" y="0"/>
                      <a:pt x="7" y="12"/>
                      <a:pt x="13" y="11"/>
                    </a:cubicBezTo>
                    <a:cubicBezTo>
                      <a:pt x="24" y="10"/>
                      <a:pt x="23" y="35"/>
                      <a:pt x="6" y="25"/>
                    </a:cubicBezTo>
                    <a:cubicBezTo>
                      <a:pt x="0" y="21"/>
                      <a:pt x="3" y="0"/>
                      <a:pt x="3" y="0"/>
                    </a:cubicBezTo>
                    <a:lnTo>
                      <a:pt x="9" y="0"/>
                    </a:lnTo>
                    <a:close/>
                  </a:path>
                </a:pathLst>
              </a:custGeom>
              <a:solidFill>
                <a:srgbClr val="F484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7" name="išļïḓe"/>
              <p:cNvSpPr>
                <a:spLocks/>
              </p:cNvSpPr>
              <p:nvPr/>
            </p:nvSpPr>
            <p:spPr bwMode="auto">
              <a:xfrm>
                <a:off x="7402117" y="1060452"/>
                <a:ext cx="135731" cy="98822"/>
              </a:xfrm>
              <a:custGeom>
                <a:avLst/>
                <a:gdLst>
                  <a:gd name="T0" fmla="*/ 135731 w 44"/>
                  <a:gd name="T1" fmla="*/ 33970 h 32"/>
                  <a:gd name="T2" fmla="*/ 33933 w 44"/>
                  <a:gd name="T3" fmla="*/ 0 h 32"/>
                  <a:gd name="T4" fmla="*/ 77120 w 44"/>
                  <a:gd name="T5" fmla="*/ 89557 h 32"/>
                  <a:gd name="T6" fmla="*/ 135731 w 44"/>
                  <a:gd name="T7" fmla="*/ 3397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44" y="11"/>
                    </a:moveTo>
                    <a:cubicBezTo>
                      <a:pt x="44" y="11"/>
                      <a:pt x="21" y="14"/>
                      <a:pt x="11" y="0"/>
                    </a:cubicBezTo>
                    <a:cubicBezTo>
                      <a:pt x="11" y="0"/>
                      <a:pt x="0" y="24"/>
                      <a:pt x="25" y="29"/>
                    </a:cubicBezTo>
                    <a:cubicBezTo>
                      <a:pt x="40" y="32"/>
                      <a:pt x="44" y="11"/>
                      <a:pt x="44" y="11"/>
                    </a:cubicBezTo>
                    <a:close/>
                  </a:path>
                </a:pathLst>
              </a:custGeom>
              <a:solidFill>
                <a:srgbClr val="B431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8" name="ïSlïde"/>
              <p:cNvSpPr>
                <a:spLocks/>
              </p:cNvSpPr>
              <p:nvPr/>
            </p:nvSpPr>
            <p:spPr bwMode="auto">
              <a:xfrm>
                <a:off x="7427120" y="1089027"/>
                <a:ext cx="86916" cy="64294"/>
              </a:xfrm>
              <a:custGeom>
                <a:avLst/>
                <a:gdLst>
                  <a:gd name="T0" fmla="*/ 86916 w 28"/>
                  <a:gd name="T1" fmla="*/ 55109 h 21"/>
                  <a:gd name="T2" fmla="*/ 52770 w 28"/>
                  <a:gd name="T3" fmla="*/ 61232 h 21"/>
                  <a:gd name="T4" fmla="*/ 15521 w 28"/>
                  <a:gd name="T5" fmla="*/ 42863 h 21"/>
                  <a:gd name="T6" fmla="*/ 9312 w 28"/>
                  <a:gd name="T7" fmla="*/ 36739 h 21"/>
                  <a:gd name="T8" fmla="*/ 9312 w 28"/>
                  <a:gd name="T9" fmla="*/ 36739 h 21"/>
                  <a:gd name="T10" fmla="*/ 9312 w 28"/>
                  <a:gd name="T11" fmla="*/ 36739 h 21"/>
                  <a:gd name="T12" fmla="*/ 0 w 28"/>
                  <a:gd name="T13" fmla="*/ 9185 h 21"/>
                  <a:gd name="T14" fmla="*/ 86916 w 28"/>
                  <a:gd name="T15" fmla="*/ 55109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1">
                    <a:moveTo>
                      <a:pt x="28" y="18"/>
                    </a:moveTo>
                    <a:cubicBezTo>
                      <a:pt x="25" y="20"/>
                      <a:pt x="21" y="21"/>
                      <a:pt x="17" y="20"/>
                    </a:cubicBezTo>
                    <a:cubicBezTo>
                      <a:pt x="11" y="19"/>
                      <a:pt x="7" y="17"/>
                      <a:pt x="5" y="14"/>
                    </a:cubicBezTo>
                    <a:cubicBezTo>
                      <a:pt x="4" y="14"/>
                      <a:pt x="4" y="13"/>
                      <a:pt x="3" y="12"/>
                    </a:cubicBezTo>
                    <a:cubicBezTo>
                      <a:pt x="3" y="12"/>
                      <a:pt x="3" y="12"/>
                      <a:pt x="3" y="12"/>
                    </a:cubicBezTo>
                    <a:cubicBezTo>
                      <a:pt x="3" y="12"/>
                      <a:pt x="3" y="12"/>
                      <a:pt x="3" y="12"/>
                    </a:cubicBezTo>
                    <a:cubicBezTo>
                      <a:pt x="1" y="9"/>
                      <a:pt x="1" y="6"/>
                      <a:pt x="0" y="3"/>
                    </a:cubicBezTo>
                    <a:cubicBezTo>
                      <a:pt x="15" y="0"/>
                      <a:pt x="24" y="12"/>
                      <a:pt x="28" y="18"/>
                    </a:cubicBezTo>
                    <a:close/>
                  </a:path>
                </a:pathLst>
              </a:custGeom>
              <a:solidFill>
                <a:srgbClr val="F05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9" name="ïṣḻïďè"/>
              <p:cNvSpPr>
                <a:spLocks/>
              </p:cNvSpPr>
              <p:nvPr/>
            </p:nvSpPr>
            <p:spPr bwMode="auto">
              <a:xfrm>
                <a:off x="7444979" y="1073548"/>
                <a:ext cx="92869" cy="39291"/>
              </a:xfrm>
              <a:custGeom>
                <a:avLst/>
                <a:gdLst>
                  <a:gd name="T0" fmla="*/ 92869 w 30"/>
                  <a:gd name="T1" fmla="*/ 21157 h 13"/>
                  <a:gd name="T2" fmla="*/ 92869 w 30"/>
                  <a:gd name="T3" fmla="*/ 21157 h 13"/>
                  <a:gd name="T4" fmla="*/ 92869 w 30"/>
                  <a:gd name="T5" fmla="*/ 24179 h 13"/>
                  <a:gd name="T6" fmla="*/ 55721 w 30"/>
                  <a:gd name="T7" fmla="*/ 36269 h 13"/>
                  <a:gd name="T8" fmla="*/ 24765 w 30"/>
                  <a:gd name="T9" fmla="*/ 27201 h 13"/>
                  <a:gd name="T10" fmla="*/ 6191 w 30"/>
                  <a:gd name="T11" fmla="*/ 18134 h 13"/>
                  <a:gd name="T12" fmla="*/ 0 w 30"/>
                  <a:gd name="T13" fmla="*/ 0 h 13"/>
                  <a:gd name="T14" fmla="*/ 92869 w 30"/>
                  <a:gd name="T15" fmla="*/ 21157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3">
                    <a:moveTo>
                      <a:pt x="30" y="7"/>
                    </a:moveTo>
                    <a:cubicBezTo>
                      <a:pt x="30" y="7"/>
                      <a:pt x="30" y="7"/>
                      <a:pt x="30" y="7"/>
                    </a:cubicBezTo>
                    <a:cubicBezTo>
                      <a:pt x="30" y="7"/>
                      <a:pt x="30" y="8"/>
                      <a:pt x="30" y="8"/>
                    </a:cubicBezTo>
                    <a:cubicBezTo>
                      <a:pt x="28" y="8"/>
                      <a:pt x="23" y="13"/>
                      <a:pt x="18" y="12"/>
                    </a:cubicBezTo>
                    <a:cubicBezTo>
                      <a:pt x="14" y="12"/>
                      <a:pt x="11" y="11"/>
                      <a:pt x="8" y="9"/>
                    </a:cubicBezTo>
                    <a:cubicBezTo>
                      <a:pt x="6" y="8"/>
                      <a:pt x="4" y="7"/>
                      <a:pt x="2" y="6"/>
                    </a:cubicBezTo>
                    <a:cubicBezTo>
                      <a:pt x="1" y="5"/>
                      <a:pt x="0" y="2"/>
                      <a:pt x="0" y="0"/>
                    </a:cubicBezTo>
                    <a:cubicBezTo>
                      <a:pt x="11" y="10"/>
                      <a:pt x="30" y="7"/>
                      <a:pt x="3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0" name="iṩļîḍê"/>
              <p:cNvSpPr>
                <a:spLocks/>
              </p:cNvSpPr>
              <p:nvPr/>
            </p:nvSpPr>
            <p:spPr bwMode="auto">
              <a:xfrm>
                <a:off x="7419976" y="1058070"/>
                <a:ext cx="127397" cy="98822"/>
              </a:xfrm>
              <a:custGeom>
                <a:avLst/>
                <a:gdLst>
                  <a:gd name="T0" fmla="*/ 127397 w 41"/>
                  <a:gd name="T1" fmla="*/ 40146 h 32"/>
                  <a:gd name="T2" fmla="*/ 124290 w 41"/>
                  <a:gd name="T3" fmla="*/ 37058 h 32"/>
                  <a:gd name="T4" fmla="*/ 121183 w 41"/>
                  <a:gd name="T5" fmla="*/ 33970 h 32"/>
                  <a:gd name="T6" fmla="*/ 21751 w 41"/>
                  <a:gd name="T7" fmla="*/ 3088 h 32"/>
                  <a:gd name="T8" fmla="*/ 18643 w 41"/>
                  <a:gd name="T9" fmla="*/ 0 h 32"/>
                  <a:gd name="T10" fmla="*/ 15536 w 41"/>
                  <a:gd name="T11" fmla="*/ 3088 h 32"/>
                  <a:gd name="T12" fmla="*/ 15536 w 41"/>
                  <a:gd name="T13" fmla="*/ 67940 h 32"/>
                  <a:gd name="T14" fmla="*/ 27965 w 41"/>
                  <a:gd name="T15" fmla="*/ 83381 h 32"/>
                  <a:gd name="T16" fmla="*/ 46609 w 41"/>
                  <a:gd name="T17" fmla="*/ 92646 h 32"/>
                  <a:gd name="T18" fmla="*/ 62145 w 41"/>
                  <a:gd name="T19" fmla="*/ 95734 h 32"/>
                  <a:gd name="T20" fmla="*/ 68359 w 41"/>
                  <a:gd name="T21" fmla="*/ 98822 h 32"/>
                  <a:gd name="T22" fmla="*/ 83896 w 41"/>
                  <a:gd name="T23" fmla="*/ 95734 h 32"/>
                  <a:gd name="T24" fmla="*/ 83896 w 41"/>
                  <a:gd name="T25" fmla="*/ 95734 h 32"/>
                  <a:gd name="T26" fmla="*/ 111861 w 41"/>
                  <a:gd name="T27" fmla="*/ 74117 h 32"/>
                  <a:gd name="T28" fmla="*/ 127397 w 41"/>
                  <a:gd name="T29" fmla="*/ 40146 h 32"/>
                  <a:gd name="T30" fmla="*/ 102539 w 41"/>
                  <a:gd name="T31" fmla="*/ 74117 h 32"/>
                  <a:gd name="T32" fmla="*/ 93217 w 41"/>
                  <a:gd name="T33" fmla="*/ 83381 h 32"/>
                  <a:gd name="T34" fmla="*/ 62145 w 41"/>
                  <a:gd name="T35" fmla="*/ 89557 h 32"/>
                  <a:gd name="T36" fmla="*/ 27965 w 41"/>
                  <a:gd name="T37" fmla="*/ 74117 h 32"/>
                  <a:gd name="T38" fmla="*/ 21751 w 41"/>
                  <a:gd name="T39" fmla="*/ 64852 h 32"/>
                  <a:gd name="T40" fmla="*/ 15536 w 41"/>
                  <a:gd name="T41" fmla="*/ 40146 h 32"/>
                  <a:gd name="T42" fmla="*/ 18643 w 41"/>
                  <a:gd name="T43" fmla="*/ 12353 h 32"/>
                  <a:gd name="T44" fmla="*/ 27965 w 41"/>
                  <a:gd name="T45" fmla="*/ 21617 h 32"/>
                  <a:gd name="T46" fmla="*/ 27965 w 41"/>
                  <a:gd name="T47" fmla="*/ 24706 h 32"/>
                  <a:gd name="T48" fmla="*/ 114968 w 41"/>
                  <a:gd name="T49" fmla="*/ 46323 h 32"/>
                  <a:gd name="T50" fmla="*/ 114968 w 41"/>
                  <a:gd name="T51" fmla="*/ 46323 h 32"/>
                  <a:gd name="T52" fmla="*/ 118075 w 41"/>
                  <a:gd name="T53" fmla="*/ 46323 h 32"/>
                  <a:gd name="T54" fmla="*/ 102539 w 41"/>
                  <a:gd name="T55" fmla="*/ 74117 h 32"/>
                  <a:gd name="T56" fmla="*/ 102539 w 41"/>
                  <a:gd name="T57" fmla="*/ 7411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32">
                    <a:moveTo>
                      <a:pt x="41" y="13"/>
                    </a:moveTo>
                    <a:cubicBezTo>
                      <a:pt x="41" y="13"/>
                      <a:pt x="41" y="12"/>
                      <a:pt x="40" y="12"/>
                    </a:cubicBezTo>
                    <a:cubicBezTo>
                      <a:pt x="40" y="12"/>
                      <a:pt x="40" y="11"/>
                      <a:pt x="39" y="11"/>
                    </a:cubicBezTo>
                    <a:cubicBezTo>
                      <a:pt x="39" y="11"/>
                      <a:pt x="17" y="14"/>
                      <a:pt x="7" y="1"/>
                    </a:cubicBezTo>
                    <a:cubicBezTo>
                      <a:pt x="7" y="0"/>
                      <a:pt x="6" y="0"/>
                      <a:pt x="6" y="0"/>
                    </a:cubicBezTo>
                    <a:cubicBezTo>
                      <a:pt x="5" y="0"/>
                      <a:pt x="5" y="1"/>
                      <a:pt x="5" y="1"/>
                    </a:cubicBezTo>
                    <a:cubicBezTo>
                      <a:pt x="5" y="2"/>
                      <a:pt x="0" y="13"/>
                      <a:pt x="5" y="22"/>
                    </a:cubicBezTo>
                    <a:cubicBezTo>
                      <a:pt x="6" y="24"/>
                      <a:pt x="7" y="26"/>
                      <a:pt x="9" y="27"/>
                    </a:cubicBezTo>
                    <a:cubicBezTo>
                      <a:pt x="11" y="28"/>
                      <a:pt x="13" y="29"/>
                      <a:pt x="15" y="30"/>
                    </a:cubicBezTo>
                    <a:cubicBezTo>
                      <a:pt x="16" y="31"/>
                      <a:pt x="18" y="31"/>
                      <a:pt x="20" y="31"/>
                    </a:cubicBezTo>
                    <a:cubicBezTo>
                      <a:pt x="21" y="32"/>
                      <a:pt x="21" y="32"/>
                      <a:pt x="22" y="32"/>
                    </a:cubicBezTo>
                    <a:cubicBezTo>
                      <a:pt x="24" y="32"/>
                      <a:pt x="26" y="32"/>
                      <a:pt x="27" y="31"/>
                    </a:cubicBezTo>
                    <a:cubicBezTo>
                      <a:pt x="27" y="31"/>
                      <a:pt x="27" y="31"/>
                      <a:pt x="27" y="31"/>
                    </a:cubicBezTo>
                    <a:cubicBezTo>
                      <a:pt x="31" y="30"/>
                      <a:pt x="34" y="27"/>
                      <a:pt x="36" y="24"/>
                    </a:cubicBezTo>
                    <a:cubicBezTo>
                      <a:pt x="39" y="19"/>
                      <a:pt x="41" y="13"/>
                      <a:pt x="41" y="13"/>
                    </a:cubicBezTo>
                    <a:close/>
                    <a:moveTo>
                      <a:pt x="33" y="24"/>
                    </a:moveTo>
                    <a:cubicBezTo>
                      <a:pt x="32" y="25"/>
                      <a:pt x="31" y="26"/>
                      <a:pt x="30" y="27"/>
                    </a:cubicBezTo>
                    <a:cubicBezTo>
                      <a:pt x="28" y="29"/>
                      <a:pt x="24" y="30"/>
                      <a:pt x="20" y="29"/>
                    </a:cubicBezTo>
                    <a:cubicBezTo>
                      <a:pt x="15" y="28"/>
                      <a:pt x="12" y="26"/>
                      <a:pt x="9" y="24"/>
                    </a:cubicBezTo>
                    <a:cubicBezTo>
                      <a:pt x="8" y="23"/>
                      <a:pt x="7" y="22"/>
                      <a:pt x="7" y="21"/>
                    </a:cubicBezTo>
                    <a:cubicBezTo>
                      <a:pt x="5" y="18"/>
                      <a:pt x="5" y="16"/>
                      <a:pt x="5" y="13"/>
                    </a:cubicBezTo>
                    <a:cubicBezTo>
                      <a:pt x="5" y="10"/>
                      <a:pt x="6" y="6"/>
                      <a:pt x="6" y="4"/>
                    </a:cubicBezTo>
                    <a:cubicBezTo>
                      <a:pt x="7" y="5"/>
                      <a:pt x="8" y="6"/>
                      <a:pt x="9" y="7"/>
                    </a:cubicBezTo>
                    <a:cubicBezTo>
                      <a:pt x="9" y="7"/>
                      <a:pt x="9" y="8"/>
                      <a:pt x="9" y="8"/>
                    </a:cubicBezTo>
                    <a:cubicBezTo>
                      <a:pt x="18" y="14"/>
                      <a:pt x="32" y="14"/>
                      <a:pt x="37" y="15"/>
                    </a:cubicBezTo>
                    <a:cubicBezTo>
                      <a:pt x="37" y="15"/>
                      <a:pt x="37" y="15"/>
                      <a:pt x="37" y="15"/>
                    </a:cubicBezTo>
                    <a:cubicBezTo>
                      <a:pt x="37" y="15"/>
                      <a:pt x="38" y="15"/>
                      <a:pt x="38" y="15"/>
                    </a:cubicBezTo>
                    <a:cubicBezTo>
                      <a:pt x="37" y="17"/>
                      <a:pt x="36" y="21"/>
                      <a:pt x="33" y="24"/>
                    </a:cubicBezTo>
                    <a:cubicBezTo>
                      <a:pt x="33" y="24"/>
                      <a:pt x="33" y="24"/>
                      <a:pt x="33" y="24"/>
                    </a:cubicBezTo>
                    <a:close/>
                  </a:path>
                </a:pathLst>
              </a:custGeom>
              <a:solidFill>
                <a:srgbClr val="F05B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1" name="ïṣḷîḓe"/>
              <p:cNvSpPr>
                <a:spLocks/>
              </p:cNvSpPr>
              <p:nvPr/>
            </p:nvSpPr>
            <p:spPr bwMode="auto">
              <a:xfrm>
                <a:off x="7566423" y="1064023"/>
                <a:ext cx="61912" cy="61913"/>
              </a:xfrm>
              <a:custGeom>
                <a:avLst/>
                <a:gdLst>
                  <a:gd name="T0" fmla="*/ 0 w 20"/>
                  <a:gd name="T1" fmla="*/ 27861 h 20"/>
                  <a:gd name="T2" fmla="*/ 30956 w 20"/>
                  <a:gd name="T3" fmla="*/ 58817 h 20"/>
                  <a:gd name="T4" fmla="*/ 61912 w 20"/>
                  <a:gd name="T5" fmla="*/ 30957 h 20"/>
                  <a:gd name="T6" fmla="*/ 30956 w 20"/>
                  <a:gd name="T7" fmla="*/ 0 h 20"/>
                  <a:gd name="T8" fmla="*/ 0 w 20"/>
                  <a:gd name="T9" fmla="*/ 2786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9"/>
                    </a:moveTo>
                    <a:cubicBezTo>
                      <a:pt x="0" y="15"/>
                      <a:pt x="4" y="19"/>
                      <a:pt x="10" y="19"/>
                    </a:cubicBezTo>
                    <a:cubicBezTo>
                      <a:pt x="15" y="20"/>
                      <a:pt x="19" y="16"/>
                      <a:pt x="20" y="10"/>
                    </a:cubicBezTo>
                    <a:cubicBezTo>
                      <a:pt x="20" y="5"/>
                      <a:pt x="16" y="1"/>
                      <a:pt x="10" y="0"/>
                    </a:cubicBezTo>
                    <a:cubicBezTo>
                      <a:pt x="5" y="0"/>
                      <a:pt x="0" y="4"/>
                      <a:pt x="0" y="9"/>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2" name="í$ļiḍé"/>
              <p:cNvSpPr>
                <a:spLocks/>
              </p:cNvSpPr>
              <p:nvPr/>
            </p:nvSpPr>
            <p:spPr bwMode="auto">
              <a:xfrm>
                <a:off x="7352111" y="1035448"/>
                <a:ext cx="59531" cy="61913"/>
              </a:xfrm>
              <a:custGeom>
                <a:avLst/>
                <a:gdLst>
                  <a:gd name="T0" fmla="*/ 0 w 19"/>
                  <a:gd name="T1" fmla="*/ 30957 h 20"/>
                  <a:gd name="T2" fmla="*/ 28199 w 19"/>
                  <a:gd name="T3" fmla="*/ 58817 h 20"/>
                  <a:gd name="T4" fmla="*/ 59531 w 19"/>
                  <a:gd name="T5" fmla="*/ 30957 h 20"/>
                  <a:gd name="T6" fmla="*/ 31332 w 19"/>
                  <a:gd name="T7" fmla="*/ 0 h 20"/>
                  <a:gd name="T8" fmla="*/ 0 w 19"/>
                  <a:gd name="T9" fmla="*/ 3095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10"/>
                    </a:moveTo>
                    <a:cubicBezTo>
                      <a:pt x="0" y="15"/>
                      <a:pt x="4" y="19"/>
                      <a:pt x="9" y="19"/>
                    </a:cubicBezTo>
                    <a:cubicBezTo>
                      <a:pt x="14" y="20"/>
                      <a:pt x="19" y="16"/>
                      <a:pt x="19" y="10"/>
                    </a:cubicBezTo>
                    <a:cubicBezTo>
                      <a:pt x="19" y="5"/>
                      <a:pt x="15" y="1"/>
                      <a:pt x="10" y="0"/>
                    </a:cubicBezTo>
                    <a:cubicBezTo>
                      <a:pt x="5" y="0"/>
                      <a:pt x="0" y="4"/>
                      <a:pt x="0" y="10"/>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3" name="iṧlídê"/>
              <p:cNvSpPr>
                <a:spLocks/>
              </p:cNvSpPr>
              <p:nvPr/>
            </p:nvSpPr>
            <p:spPr bwMode="auto">
              <a:xfrm>
                <a:off x="7550945" y="927102"/>
                <a:ext cx="83344" cy="28575"/>
              </a:xfrm>
              <a:custGeom>
                <a:avLst/>
                <a:gdLst>
                  <a:gd name="T0" fmla="*/ 83344 w 27"/>
                  <a:gd name="T1" fmla="*/ 28575 h 9"/>
                  <a:gd name="T2" fmla="*/ 80257 w 27"/>
                  <a:gd name="T3" fmla="*/ 25400 h 9"/>
                  <a:gd name="T4" fmla="*/ 77170 w 27"/>
                  <a:gd name="T5" fmla="*/ 22225 h 9"/>
                  <a:gd name="T6" fmla="*/ 74084 w 27"/>
                  <a:gd name="T7" fmla="*/ 15875 h 9"/>
                  <a:gd name="T8" fmla="*/ 67910 w 27"/>
                  <a:gd name="T9" fmla="*/ 12700 h 9"/>
                  <a:gd name="T10" fmla="*/ 61736 w 27"/>
                  <a:gd name="T11" fmla="*/ 9525 h 9"/>
                  <a:gd name="T12" fmla="*/ 52476 w 27"/>
                  <a:gd name="T13" fmla="*/ 6350 h 9"/>
                  <a:gd name="T14" fmla="*/ 46302 w 27"/>
                  <a:gd name="T15" fmla="*/ 3175 h 9"/>
                  <a:gd name="T16" fmla="*/ 37042 w 27"/>
                  <a:gd name="T17" fmla="*/ 0 h 9"/>
                  <a:gd name="T18" fmla="*/ 27781 w 27"/>
                  <a:gd name="T19" fmla="*/ 0 h 9"/>
                  <a:gd name="T20" fmla="*/ 21608 w 27"/>
                  <a:gd name="T21" fmla="*/ 0 h 9"/>
                  <a:gd name="T22" fmla="*/ 15434 w 27"/>
                  <a:gd name="T23" fmla="*/ 0 h 9"/>
                  <a:gd name="T24" fmla="*/ 9260 w 27"/>
                  <a:gd name="T25" fmla="*/ 3175 h 9"/>
                  <a:gd name="T26" fmla="*/ 6174 w 27"/>
                  <a:gd name="T27" fmla="*/ 3175 h 9"/>
                  <a:gd name="T28" fmla="*/ 0 w 27"/>
                  <a:gd name="T29" fmla="*/ 6350 h 9"/>
                  <a:gd name="T30" fmla="*/ 6174 w 27"/>
                  <a:gd name="T31" fmla="*/ 6350 h 9"/>
                  <a:gd name="T32" fmla="*/ 9260 w 27"/>
                  <a:gd name="T33" fmla="*/ 6350 h 9"/>
                  <a:gd name="T34" fmla="*/ 15434 w 27"/>
                  <a:gd name="T35" fmla="*/ 6350 h 9"/>
                  <a:gd name="T36" fmla="*/ 21608 w 27"/>
                  <a:gd name="T37" fmla="*/ 6350 h 9"/>
                  <a:gd name="T38" fmla="*/ 27781 w 27"/>
                  <a:gd name="T39" fmla="*/ 9525 h 9"/>
                  <a:gd name="T40" fmla="*/ 33955 w 27"/>
                  <a:gd name="T41" fmla="*/ 9525 h 9"/>
                  <a:gd name="T42" fmla="*/ 43215 w 27"/>
                  <a:gd name="T43" fmla="*/ 12700 h 9"/>
                  <a:gd name="T44" fmla="*/ 46302 w 27"/>
                  <a:gd name="T45" fmla="*/ 12700 h 9"/>
                  <a:gd name="T46" fmla="*/ 49389 w 27"/>
                  <a:gd name="T47" fmla="*/ 12700 h 9"/>
                  <a:gd name="T48" fmla="*/ 52476 w 27"/>
                  <a:gd name="T49" fmla="*/ 15875 h 9"/>
                  <a:gd name="T50" fmla="*/ 58649 w 27"/>
                  <a:gd name="T51" fmla="*/ 15875 h 9"/>
                  <a:gd name="T52" fmla="*/ 64823 w 27"/>
                  <a:gd name="T53" fmla="*/ 19050 h 9"/>
                  <a:gd name="T54" fmla="*/ 67910 w 27"/>
                  <a:gd name="T55" fmla="*/ 19050 h 9"/>
                  <a:gd name="T56" fmla="*/ 70997 w 27"/>
                  <a:gd name="T57" fmla="*/ 22225 h 9"/>
                  <a:gd name="T58" fmla="*/ 74084 w 27"/>
                  <a:gd name="T59" fmla="*/ 22225 h 9"/>
                  <a:gd name="T60" fmla="*/ 77170 w 27"/>
                  <a:gd name="T61" fmla="*/ 25400 h 9"/>
                  <a:gd name="T62" fmla="*/ 80257 w 27"/>
                  <a:gd name="T63" fmla="*/ 25400 h 9"/>
                  <a:gd name="T64" fmla="*/ 83344 w 27"/>
                  <a:gd name="T65" fmla="*/ 2857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9">
                    <a:moveTo>
                      <a:pt x="27" y="9"/>
                    </a:moveTo>
                    <a:cubicBezTo>
                      <a:pt x="27" y="9"/>
                      <a:pt x="26" y="8"/>
                      <a:pt x="26" y="8"/>
                    </a:cubicBezTo>
                    <a:cubicBezTo>
                      <a:pt x="26" y="7"/>
                      <a:pt x="25" y="7"/>
                      <a:pt x="25" y="7"/>
                    </a:cubicBezTo>
                    <a:cubicBezTo>
                      <a:pt x="25" y="6"/>
                      <a:pt x="24" y="6"/>
                      <a:pt x="24" y="5"/>
                    </a:cubicBezTo>
                    <a:cubicBezTo>
                      <a:pt x="23" y="5"/>
                      <a:pt x="22" y="4"/>
                      <a:pt x="22" y="4"/>
                    </a:cubicBezTo>
                    <a:cubicBezTo>
                      <a:pt x="21" y="3"/>
                      <a:pt x="20" y="3"/>
                      <a:pt x="20" y="3"/>
                    </a:cubicBezTo>
                    <a:cubicBezTo>
                      <a:pt x="19" y="2"/>
                      <a:pt x="18" y="2"/>
                      <a:pt x="17" y="2"/>
                    </a:cubicBezTo>
                    <a:cubicBezTo>
                      <a:pt x="16" y="1"/>
                      <a:pt x="16" y="1"/>
                      <a:pt x="15" y="1"/>
                    </a:cubicBezTo>
                    <a:cubicBezTo>
                      <a:pt x="14" y="1"/>
                      <a:pt x="13" y="0"/>
                      <a:pt x="12" y="0"/>
                    </a:cubicBezTo>
                    <a:cubicBezTo>
                      <a:pt x="11" y="0"/>
                      <a:pt x="10" y="0"/>
                      <a:pt x="9" y="0"/>
                    </a:cubicBezTo>
                    <a:cubicBezTo>
                      <a:pt x="9" y="0"/>
                      <a:pt x="8" y="0"/>
                      <a:pt x="7" y="0"/>
                    </a:cubicBezTo>
                    <a:cubicBezTo>
                      <a:pt x="6" y="0"/>
                      <a:pt x="5" y="0"/>
                      <a:pt x="5" y="0"/>
                    </a:cubicBezTo>
                    <a:cubicBezTo>
                      <a:pt x="4" y="0"/>
                      <a:pt x="3" y="1"/>
                      <a:pt x="3" y="1"/>
                    </a:cubicBezTo>
                    <a:cubicBezTo>
                      <a:pt x="2" y="1"/>
                      <a:pt x="2" y="1"/>
                      <a:pt x="2" y="1"/>
                    </a:cubicBezTo>
                    <a:cubicBezTo>
                      <a:pt x="1" y="1"/>
                      <a:pt x="0" y="2"/>
                      <a:pt x="0" y="2"/>
                    </a:cubicBezTo>
                    <a:cubicBezTo>
                      <a:pt x="0" y="2"/>
                      <a:pt x="1" y="2"/>
                      <a:pt x="2" y="2"/>
                    </a:cubicBezTo>
                    <a:cubicBezTo>
                      <a:pt x="2" y="2"/>
                      <a:pt x="2" y="2"/>
                      <a:pt x="3" y="2"/>
                    </a:cubicBezTo>
                    <a:cubicBezTo>
                      <a:pt x="4" y="2"/>
                      <a:pt x="4" y="2"/>
                      <a:pt x="5" y="2"/>
                    </a:cubicBezTo>
                    <a:cubicBezTo>
                      <a:pt x="5" y="2"/>
                      <a:pt x="6" y="2"/>
                      <a:pt x="7" y="2"/>
                    </a:cubicBezTo>
                    <a:cubicBezTo>
                      <a:pt x="8" y="3"/>
                      <a:pt x="8" y="3"/>
                      <a:pt x="9" y="3"/>
                    </a:cubicBezTo>
                    <a:cubicBezTo>
                      <a:pt x="10" y="3"/>
                      <a:pt x="11" y="3"/>
                      <a:pt x="11" y="3"/>
                    </a:cubicBezTo>
                    <a:cubicBezTo>
                      <a:pt x="12" y="3"/>
                      <a:pt x="13" y="4"/>
                      <a:pt x="14" y="4"/>
                    </a:cubicBezTo>
                    <a:cubicBezTo>
                      <a:pt x="14" y="4"/>
                      <a:pt x="15" y="4"/>
                      <a:pt x="15" y="4"/>
                    </a:cubicBezTo>
                    <a:cubicBezTo>
                      <a:pt x="16" y="4"/>
                      <a:pt x="16" y="4"/>
                      <a:pt x="16" y="4"/>
                    </a:cubicBezTo>
                    <a:cubicBezTo>
                      <a:pt x="17" y="4"/>
                      <a:pt x="17" y="5"/>
                      <a:pt x="17" y="5"/>
                    </a:cubicBezTo>
                    <a:cubicBezTo>
                      <a:pt x="18" y="5"/>
                      <a:pt x="18" y="5"/>
                      <a:pt x="19" y="5"/>
                    </a:cubicBezTo>
                    <a:cubicBezTo>
                      <a:pt x="19" y="5"/>
                      <a:pt x="20" y="6"/>
                      <a:pt x="21" y="6"/>
                    </a:cubicBezTo>
                    <a:cubicBezTo>
                      <a:pt x="21" y="6"/>
                      <a:pt x="21" y="6"/>
                      <a:pt x="22" y="6"/>
                    </a:cubicBezTo>
                    <a:cubicBezTo>
                      <a:pt x="22" y="6"/>
                      <a:pt x="22" y="7"/>
                      <a:pt x="23" y="7"/>
                    </a:cubicBezTo>
                    <a:cubicBezTo>
                      <a:pt x="23" y="7"/>
                      <a:pt x="24" y="7"/>
                      <a:pt x="24" y="7"/>
                    </a:cubicBezTo>
                    <a:cubicBezTo>
                      <a:pt x="25" y="8"/>
                      <a:pt x="25" y="8"/>
                      <a:pt x="25" y="8"/>
                    </a:cubicBezTo>
                    <a:cubicBezTo>
                      <a:pt x="26" y="8"/>
                      <a:pt x="26" y="8"/>
                      <a:pt x="26" y="8"/>
                    </a:cubicBezTo>
                    <a:cubicBezTo>
                      <a:pt x="26" y="9"/>
                      <a:pt x="27" y="9"/>
                      <a:pt x="27"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4" name="íṧľíďè"/>
              <p:cNvSpPr>
                <a:spLocks/>
              </p:cNvSpPr>
              <p:nvPr/>
            </p:nvSpPr>
            <p:spPr bwMode="auto">
              <a:xfrm>
                <a:off x="7377113" y="927102"/>
                <a:ext cx="80962" cy="21431"/>
              </a:xfrm>
              <a:custGeom>
                <a:avLst/>
                <a:gdLst>
                  <a:gd name="T0" fmla="*/ 0 w 26"/>
                  <a:gd name="T1" fmla="*/ 21431 h 7"/>
                  <a:gd name="T2" fmla="*/ 0 w 26"/>
                  <a:gd name="T3" fmla="*/ 18369 h 7"/>
                  <a:gd name="T4" fmla="*/ 3114 w 26"/>
                  <a:gd name="T5" fmla="*/ 15308 h 7"/>
                  <a:gd name="T6" fmla="*/ 9342 w 26"/>
                  <a:gd name="T7" fmla="*/ 12246 h 7"/>
                  <a:gd name="T8" fmla="*/ 15570 w 26"/>
                  <a:gd name="T9" fmla="*/ 9185 h 7"/>
                  <a:gd name="T10" fmla="*/ 21797 w 26"/>
                  <a:gd name="T11" fmla="*/ 6123 h 7"/>
                  <a:gd name="T12" fmla="*/ 28025 w 26"/>
                  <a:gd name="T13" fmla="*/ 3062 h 7"/>
                  <a:gd name="T14" fmla="*/ 37367 w 26"/>
                  <a:gd name="T15" fmla="*/ 3062 h 7"/>
                  <a:gd name="T16" fmla="*/ 46709 w 26"/>
                  <a:gd name="T17" fmla="*/ 0 h 7"/>
                  <a:gd name="T18" fmla="*/ 52937 w 26"/>
                  <a:gd name="T19" fmla="*/ 0 h 7"/>
                  <a:gd name="T20" fmla="*/ 62278 w 26"/>
                  <a:gd name="T21" fmla="*/ 0 h 7"/>
                  <a:gd name="T22" fmla="*/ 68506 w 26"/>
                  <a:gd name="T23" fmla="*/ 3062 h 7"/>
                  <a:gd name="T24" fmla="*/ 74734 w 26"/>
                  <a:gd name="T25" fmla="*/ 3062 h 7"/>
                  <a:gd name="T26" fmla="*/ 77848 w 26"/>
                  <a:gd name="T27" fmla="*/ 6123 h 7"/>
                  <a:gd name="T28" fmla="*/ 80962 w 26"/>
                  <a:gd name="T29" fmla="*/ 9185 h 7"/>
                  <a:gd name="T30" fmla="*/ 77848 w 26"/>
                  <a:gd name="T31" fmla="*/ 9185 h 7"/>
                  <a:gd name="T32" fmla="*/ 74734 w 26"/>
                  <a:gd name="T33" fmla="*/ 9185 h 7"/>
                  <a:gd name="T34" fmla="*/ 68506 w 26"/>
                  <a:gd name="T35" fmla="*/ 9185 h 7"/>
                  <a:gd name="T36" fmla="*/ 62278 w 26"/>
                  <a:gd name="T37" fmla="*/ 9185 h 7"/>
                  <a:gd name="T38" fmla="*/ 52937 w 26"/>
                  <a:gd name="T39" fmla="*/ 9185 h 7"/>
                  <a:gd name="T40" fmla="*/ 46709 w 26"/>
                  <a:gd name="T41" fmla="*/ 9185 h 7"/>
                  <a:gd name="T42" fmla="*/ 40481 w 26"/>
                  <a:gd name="T43" fmla="*/ 12246 h 7"/>
                  <a:gd name="T44" fmla="*/ 34253 w 26"/>
                  <a:gd name="T45" fmla="*/ 12246 h 7"/>
                  <a:gd name="T46" fmla="*/ 31139 w 26"/>
                  <a:gd name="T47" fmla="*/ 12246 h 7"/>
                  <a:gd name="T48" fmla="*/ 28025 w 26"/>
                  <a:gd name="T49" fmla="*/ 12246 h 7"/>
                  <a:gd name="T50" fmla="*/ 24911 w 26"/>
                  <a:gd name="T51" fmla="*/ 15308 h 7"/>
                  <a:gd name="T52" fmla="*/ 18684 w 26"/>
                  <a:gd name="T53" fmla="*/ 15308 h 7"/>
                  <a:gd name="T54" fmla="*/ 15570 w 26"/>
                  <a:gd name="T55" fmla="*/ 18369 h 7"/>
                  <a:gd name="T56" fmla="*/ 12456 w 26"/>
                  <a:gd name="T57" fmla="*/ 18369 h 7"/>
                  <a:gd name="T58" fmla="*/ 6228 w 26"/>
                  <a:gd name="T59" fmla="*/ 18369 h 7"/>
                  <a:gd name="T60" fmla="*/ 3114 w 26"/>
                  <a:gd name="T61" fmla="*/ 21431 h 7"/>
                  <a:gd name="T62" fmla="*/ 0 w 26"/>
                  <a:gd name="T63" fmla="*/ 21431 h 7"/>
                  <a:gd name="T64" fmla="*/ 0 w 26"/>
                  <a:gd name="T65" fmla="*/ 21431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7">
                    <a:moveTo>
                      <a:pt x="0" y="7"/>
                    </a:moveTo>
                    <a:cubicBezTo>
                      <a:pt x="0" y="7"/>
                      <a:pt x="0" y="7"/>
                      <a:pt x="0" y="6"/>
                    </a:cubicBezTo>
                    <a:cubicBezTo>
                      <a:pt x="1" y="6"/>
                      <a:pt x="1" y="6"/>
                      <a:pt x="1" y="5"/>
                    </a:cubicBezTo>
                    <a:cubicBezTo>
                      <a:pt x="2" y="5"/>
                      <a:pt x="2" y="5"/>
                      <a:pt x="3" y="4"/>
                    </a:cubicBezTo>
                    <a:cubicBezTo>
                      <a:pt x="3" y="4"/>
                      <a:pt x="4" y="3"/>
                      <a:pt x="5" y="3"/>
                    </a:cubicBezTo>
                    <a:cubicBezTo>
                      <a:pt x="5" y="3"/>
                      <a:pt x="6" y="2"/>
                      <a:pt x="7" y="2"/>
                    </a:cubicBezTo>
                    <a:cubicBezTo>
                      <a:pt x="8" y="2"/>
                      <a:pt x="8" y="1"/>
                      <a:pt x="9" y="1"/>
                    </a:cubicBezTo>
                    <a:cubicBezTo>
                      <a:pt x="10" y="1"/>
                      <a:pt x="11" y="1"/>
                      <a:pt x="12" y="1"/>
                    </a:cubicBezTo>
                    <a:cubicBezTo>
                      <a:pt x="13" y="0"/>
                      <a:pt x="14" y="0"/>
                      <a:pt x="15" y="0"/>
                    </a:cubicBezTo>
                    <a:cubicBezTo>
                      <a:pt x="16" y="0"/>
                      <a:pt x="17" y="0"/>
                      <a:pt x="17" y="0"/>
                    </a:cubicBezTo>
                    <a:cubicBezTo>
                      <a:pt x="18" y="0"/>
                      <a:pt x="19" y="0"/>
                      <a:pt x="20" y="0"/>
                    </a:cubicBezTo>
                    <a:cubicBezTo>
                      <a:pt x="21" y="1"/>
                      <a:pt x="21" y="1"/>
                      <a:pt x="22" y="1"/>
                    </a:cubicBezTo>
                    <a:cubicBezTo>
                      <a:pt x="23" y="1"/>
                      <a:pt x="23" y="1"/>
                      <a:pt x="24" y="1"/>
                    </a:cubicBezTo>
                    <a:cubicBezTo>
                      <a:pt x="24" y="2"/>
                      <a:pt x="25" y="2"/>
                      <a:pt x="25" y="2"/>
                    </a:cubicBezTo>
                    <a:cubicBezTo>
                      <a:pt x="26" y="2"/>
                      <a:pt x="26" y="3"/>
                      <a:pt x="26" y="3"/>
                    </a:cubicBezTo>
                    <a:cubicBezTo>
                      <a:pt x="26" y="3"/>
                      <a:pt x="26" y="3"/>
                      <a:pt x="25" y="3"/>
                    </a:cubicBezTo>
                    <a:cubicBezTo>
                      <a:pt x="25" y="3"/>
                      <a:pt x="24" y="3"/>
                      <a:pt x="24" y="3"/>
                    </a:cubicBezTo>
                    <a:cubicBezTo>
                      <a:pt x="23" y="3"/>
                      <a:pt x="22" y="3"/>
                      <a:pt x="22" y="3"/>
                    </a:cubicBezTo>
                    <a:cubicBezTo>
                      <a:pt x="21" y="3"/>
                      <a:pt x="20" y="3"/>
                      <a:pt x="20" y="3"/>
                    </a:cubicBezTo>
                    <a:cubicBezTo>
                      <a:pt x="19" y="3"/>
                      <a:pt x="18" y="3"/>
                      <a:pt x="17" y="3"/>
                    </a:cubicBezTo>
                    <a:cubicBezTo>
                      <a:pt x="17" y="3"/>
                      <a:pt x="16" y="3"/>
                      <a:pt x="15" y="3"/>
                    </a:cubicBezTo>
                    <a:cubicBezTo>
                      <a:pt x="14" y="3"/>
                      <a:pt x="13" y="3"/>
                      <a:pt x="13" y="4"/>
                    </a:cubicBezTo>
                    <a:cubicBezTo>
                      <a:pt x="12" y="4"/>
                      <a:pt x="12" y="4"/>
                      <a:pt x="11" y="4"/>
                    </a:cubicBezTo>
                    <a:cubicBezTo>
                      <a:pt x="11" y="4"/>
                      <a:pt x="11" y="4"/>
                      <a:pt x="10" y="4"/>
                    </a:cubicBezTo>
                    <a:cubicBezTo>
                      <a:pt x="10" y="4"/>
                      <a:pt x="9" y="4"/>
                      <a:pt x="9" y="4"/>
                    </a:cubicBezTo>
                    <a:cubicBezTo>
                      <a:pt x="9" y="4"/>
                      <a:pt x="8" y="4"/>
                      <a:pt x="8" y="5"/>
                    </a:cubicBezTo>
                    <a:cubicBezTo>
                      <a:pt x="7" y="5"/>
                      <a:pt x="6" y="5"/>
                      <a:pt x="6" y="5"/>
                    </a:cubicBezTo>
                    <a:cubicBezTo>
                      <a:pt x="5" y="5"/>
                      <a:pt x="5" y="5"/>
                      <a:pt x="5" y="6"/>
                    </a:cubicBezTo>
                    <a:cubicBezTo>
                      <a:pt x="4" y="6"/>
                      <a:pt x="4" y="6"/>
                      <a:pt x="4" y="6"/>
                    </a:cubicBezTo>
                    <a:cubicBezTo>
                      <a:pt x="3" y="6"/>
                      <a:pt x="2" y="6"/>
                      <a:pt x="2" y="6"/>
                    </a:cubicBezTo>
                    <a:cubicBezTo>
                      <a:pt x="2" y="7"/>
                      <a:pt x="1" y="7"/>
                      <a:pt x="1" y="7"/>
                    </a:cubicBezTo>
                    <a:cubicBezTo>
                      <a:pt x="0" y="7"/>
                      <a:pt x="0" y="7"/>
                      <a:pt x="0" y="7"/>
                    </a:cubicBezTo>
                    <a:cubicBezTo>
                      <a:pt x="0" y="7"/>
                      <a:pt x="0" y="7"/>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5" name="iṧļîḋè"/>
              <p:cNvSpPr>
                <a:spLocks/>
              </p:cNvSpPr>
              <p:nvPr/>
            </p:nvSpPr>
            <p:spPr bwMode="auto">
              <a:xfrm>
                <a:off x="7299723" y="886620"/>
                <a:ext cx="0" cy="53579"/>
              </a:xfrm>
              <a:custGeom>
                <a:avLst/>
                <a:gdLst>
                  <a:gd name="T0" fmla="*/ 53579 h 17"/>
                  <a:gd name="T1" fmla="*/ 0 h 17"/>
                  <a:gd name="T2" fmla="*/ 53579 h 17"/>
                  <a:gd name="T3" fmla="*/ 0 60000 65536"/>
                  <a:gd name="T4" fmla="*/ 0 60000 65536"/>
                  <a:gd name="T5" fmla="*/ 0 60000 65536"/>
                </a:gdLst>
                <a:ahLst/>
                <a:cxnLst>
                  <a:cxn ang="T3">
                    <a:pos x="0" y="T0"/>
                  </a:cxn>
                  <a:cxn ang="T4">
                    <a:pos x="0" y="T1"/>
                  </a:cxn>
                  <a:cxn ang="T5">
                    <a:pos x="0" y="T2"/>
                  </a:cxn>
                </a:cxnLst>
                <a:rect l="0" t="0" r="r" b="b"/>
                <a:pathLst>
                  <a:path h="17">
                    <a:moveTo>
                      <a:pt x="0" y="17"/>
                    </a:moveTo>
                    <a:cubicBezTo>
                      <a:pt x="0" y="17"/>
                      <a:pt x="0" y="10"/>
                      <a:pt x="0" y="0"/>
                    </a:cubicBezTo>
                    <a:cubicBezTo>
                      <a:pt x="0" y="10"/>
                      <a:pt x="0" y="17"/>
                      <a:pt x="0" y="1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6" name="iśľïḓe"/>
              <p:cNvSpPr>
                <a:spLocks/>
              </p:cNvSpPr>
              <p:nvPr/>
            </p:nvSpPr>
            <p:spPr bwMode="auto">
              <a:xfrm>
                <a:off x="7243763" y="728267"/>
                <a:ext cx="492919" cy="297656"/>
              </a:xfrm>
              <a:custGeom>
                <a:avLst/>
                <a:gdLst>
                  <a:gd name="T0" fmla="*/ 58902 w 159"/>
                  <a:gd name="T1" fmla="*/ 297656 h 96"/>
                  <a:gd name="T2" fmla="*/ 12400 w 159"/>
                  <a:gd name="T3" fmla="*/ 232544 h 96"/>
                  <a:gd name="T4" fmla="*/ 58902 w 159"/>
                  <a:gd name="T5" fmla="*/ 62012 h 96"/>
                  <a:gd name="T6" fmla="*/ 96104 w 159"/>
                  <a:gd name="T7" fmla="*/ 46509 h 96"/>
                  <a:gd name="T8" fmla="*/ 424716 w 159"/>
                  <a:gd name="T9" fmla="*/ 55811 h 96"/>
                  <a:gd name="T10" fmla="*/ 269710 w 159"/>
                  <a:gd name="T11" fmla="*/ 124023 h 96"/>
                  <a:gd name="T12" fmla="*/ 117805 w 159"/>
                  <a:gd name="T13" fmla="*/ 139526 h 96"/>
                  <a:gd name="T14" fmla="*/ 105404 w 159"/>
                  <a:gd name="T15" fmla="*/ 201538 h 96"/>
                  <a:gd name="T16" fmla="*/ 55802 w 159"/>
                  <a:gd name="T17" fmla="*/ 279053 h 96"/>
                  <a:gd name="T18" fmla="*/ 58902 w 159"/>
                  <a:gd name="T19" fmla="*/ 29765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96">
                    <a:moveTo>
                      <a:pt x="19" y="96"/>
                    </a:moveTo>
                    <a:cubicBezTo>
                      <a:pt x="19" y="96"/>
                      <a:pt x="10" y="94"/>
                      <a:pt x="4" y="75"/>
                    </a:cubicBezTo>
                    <a:cubicBezTo>
                      <a:pt x="0" y="62"/>
                      <a:pt x="3" y="34"/>
                      <a:pt x="19" y="20"/>
                    </a:cubicBezTo>
                    <a:cubicBezTo>
                      <a:pt x="28" y="11"/>
                      <a:pt x="31" y="15"/>
                      <a:pt x="31" y="15"/>
                    </a:cubicBezTo>
                    <a:cubicBezTo>
                      <a:pt x="31" y="15"/>
                      <a:pt x="126" y="0"/>
                      <a:pt x="137" y="18"/>
                    </a:cubicBezTo>
                    <a:cubicBezTo>
                      <a:pt x="146" y="35"/>
                      <a:pt x="159" y="45"/>
                      <a:pt x="87" y="40"/>
                    </a:cubicBezTo>
                    <a:cubicBezTo>
                      <a:pt x="61" y="38"/>
                      <a:pt x="38" y="45"/>
                      <a:pt x="38" y="45"/>
                    </a:cubicBezTo>
                    <a:cubicBezTo>
                      <a:pt x="38" y="45"/>
                      <a:pt x="39" y="53"/>
                      <a:pt x="34" y="65"/>
                    </a:cubicBezTo>
                    <a:cubicBezTo>
                      <a:pt x="30" y="77"/>
                      <a:pt x="18" y="90"/>
                      <a:pt x="18" y="90"/>
                    </a:cubicBezTo>
                    <a:lnTo>
                      <a:pt x="19" y="96"/>
                    </a:ln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7" name="iśliḍê"/>
              <p:cNvSpPr>
                <a:spLocks/>
              </p:cNvSpPr>
              <p:nvPr/>
            </p:nvSpPr>
            <p:spPr bwMode="auto">
              <a:xfrm>
                <a:off x="6996113" y="1249761"/>
                <a:ext cx="305991" cy="421481"/>
              </a:xfrm>
              <a:custGeom>
                <a:avLst/>
                <a:gdLst>
                  <a:gd name="T0" fmla="*/ 302900 w 99"/>
                  <a:gd name="T1" fmla="*/ 195245 h 136"/>
                  <a:gd name="T2" fmla="*/ 290537 w 99"/>
                  <a:gd name="T3" fmla="*/ 229335 h 136"/>
                  <a:gd name="T4" fmla="*/ 77270 w 99"/>
                  <a:gd name="T5" fmla="*/ 409085 h 136"/>
                  <a:gd name="T6" fmla="*/ 30908 w 99"/>
                  <a:gd name="T7" fmla="*/ 415283 h 136"/>
                  <a:gd name="T8" fmla="*/ 30908 w 99"/>
                  <a:gd name="T9" fmla="*/ 415283 h 136"/>
                  <a:gd name="T10" fmla="*/ 0 w 99"/>
                  <a:gd name="T11" fmla="*/ 368796 h 136"/>
                  <a:gd name="T12" fmla="*/ 0 w 99"/>
                  <a:gd name="T13" fmla="*/ 105370 h 136"/>
                  <a:gd name="T14" fmla="*/ 67998 w 99"/>
                  <a:gd name="T15" fmla="*/ 105370 h 136"/>
                  <a:gd name="T16" fmla="*/ 95815 w 99"/>
                  <a:gd name="T17" fmla="*/ 229335 h 136"/>
                  <a:gd name="T18" fmla="*/ 299809 w 99"/>
                  <a:gd name="T19" fmla="*/ 0 h 136"/>
                  <a:gd name="T20" fmla="*/ 302900 w 99"/>
                  <a:gd name="T21" fmla="*/ 195245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136">
                    <a:moveTo>
                      <a:pt x="98" y="63"/>
                    </a:moveTo>
                    <a:cubicBezTo>
                      <a:pt x="99" y="67"/>
                      <a:pt x="97" y="71"/>
                      <a:pt x="94" y="74"/>
                    </a:cubicBezTo>
                    <a:cubicBezTo>
                      <a:pt x="25" y="132"/>
                      <a:pt x="25" y="132"/>
                      <a:pt x="25" y="132"/>
                    </a:cubicBezTo>
                    <a:cubicBezTo>
                      <a:pt x="21" y="135"/>
                      <a:pt x="15" y="136"/>
                      <a:pt x="10" y="134"/>
                    </a:cubicBezTo>
                    <a:cubicBezTo>
                      <a:pt x="10" y="134"/>
                      <a:pt x="10" y="134"/>
                      <a:pt x="10" y="134"/>
                    </a:cubicBezTo>
                    <a:cubicBezTo>
                      <a:pt x="4" y="131"/>
                      <a:pt x="0" y="126"/>
                      <a:pt x="0" y="119"/>
                    </a:cubicBezTo>
                    <a:cubicBezTo>
                      <a:pt x="0" y="34"/>
                      <a:pt x="0" y="34"/>
                      <a:pt x="0" y="34"/>
                    </a:cubicBezTo>
                    <a:cubicBezTo>
                      <a:pt x="22" y="34"/>
                      <a:pt x="22" y="34"/>
                      <a:pt x="22" y="34"/>
                    </a:cubicBezTo>
                    <a:cubicBezTo>
                      <a:pt x="31" y="74"/>
                      <a:pt x="31" y="74"/>
                      <a:pt x="31" y="74"/>
                    </a:cubicBezTo>
                    <a:cubicBezTo>
                      <a:pt x="97" y="0"/>
                      <a:pt x="97" y="0"/>
                      <a:pt x="97" y="0"/>
                    </a:cubicBezTo>
                    <a:lnTo>
                      <a:pt x="98" y="63"/>
                    </a:lnTo>
                    <a:close/>
                  </a:path>
                </a:pathLst>
              </a:custGeom>
              <a:solidFill>
                <a:srgbClr val="086B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8" name="íṥ1iďe"/>
              <p:cNvSpPr>
                <a:spLocks/>
              </p:cNvSpPr>
              <p:nvPr/>
            </p:nvSpPr>
            <p:spPr bwMode="auto">
              <a:xfrm>
                <a:off x="7599761" y="1249761"/>
                <a:ext cx="347662" cy="409575"/>
              </a:xfrm>
              <a:custGeom>
                <a:avLst/>
                <a:gdLst>
                  <a:gd name="T0" fmla="*/ 93124 w 112"/>
                  <a:gd name="T1" fmla="*/ 0 h 132"/>
                  <a:gd name="T2" fmla="*/ 335246 w 112"/>
                  <a:gd name="T3" fmla="*/ 332004 h 132"/>
                  <a:gd name="T4" fmla="*/ 341454 w 112"/>
                  <a:gd name="T5" fmla="*/ 378547 h 132"/>
                  <a:gd name="T6" fmla="*/ 341454 w 112"/>
                  <a:gd name="T7" fmla="*/ 378547 h 132"/>
                  <a:gd name="T8" fmla="*/ 297996 w 112"/>
                  <a:gd name="T9" fmla="*/ 409575 h 132"/>
                  <a:gd name="T10" fmla="*/ 34145 w 112"/>
                  <a:gd name="T11" fmla="*/ 409575 h 132"/>
                  <a:gd name="T12" fmla="*/ 0 w 112"/>
                  <a:gd name="T13" fmla="*/ 344415 h 132"/>
                  <a:gd name="T14" fmla="*/ 173831 w 112"/>
                  <a:gd name="T15" fmla="*/ 304078 h 132"/>
                  <a:gd name="T16" fmla="*/ 90020 w 112"/>
                  <a:gd name="T17" fmla="*/ 210993 h 132"/>
                  <a:gd name="T18" fmla="*/ 93124 w 112"/>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32">
                    <a:moveTo>
                      <a:pt x="30" y="0"/>
                    </a:moveTo>
                    <a:cubicBezTo>
                      <a:pt x="108" y="107"/>
                      <a:pt x="108" y="107"/>
                      <a:pt x="108" y="107"/>
                    </a:cubicBezTo>
                    <a:cubicBezTo>
                      <a:pt x="111" y="111"/>
                      <a:pt x="112" y="117"/>
                      <a:pt x="110" y="122"/>
                    </a:cubicBezTo>
                    <a:cubicBezTo>
                      <a:pt x="110" y="122"/>
                      <a:pt x="110" y="122"/>
                      <a:pt x="110" y="122"/>
                    </a:cubicBezTo>
                    <a:cubicBezTo>
                      <a:pt x="108" y="128"/>
                      <a:pt x="102" y="132"/>
                      <a:pt x="96" y="132"/>
                    </a:cubicBezTo>
                    <a:cubicBezTo>
                      <a:pt x="11" y="132"/>
                      <a:pt x="11" y="132"/>
                      <a:pt x="11" y="132"/>
                    </a:cubicBezTo>
                    <a:cubicBezTo>
                      <a:pt x="0" y="111"/>
                      <a:pt x="0" y="111"/>
                      <a:pt x="0" y="111"/>
                    </a:cubicBezTo>
                    <a:cubicBezTo>
                      <a:pt x="56" y="98"/>
                      <a:pt x="56" y="98"/>
                      <a:pt x="56" y="98"/>
                    </a:cubicBezTo>
                    <a:cubicBezTo>
                      <a:pt x="29" y="68"/>
                      <a:pt x="29" y="68"/>
                      <a:pt x="29" y="68"/>
                    </a:cubicBezTo>
                    <a:lnTo>
                      <a:pt x="30" y="0"/>
                    </a:lnTo>
                    <a:close/>
                  </a:path>
                </a:pathLst>
              </a:custGeom>
              <a:solidFill>
                <a:srgbClr val="086B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9" name="iŝľïḋé"/>
              <p:cNvSpPr>
                <a:spLocks/>
              </p:cNvSpPr>
              <p:nvPr/>
            </p:nvSpPr>
            <p:spPr bwMode="auto">
              <a:xfrm>
                <a:off x="7249717" y="633017"/>
                <a:ext cx="486966" cy="297656"/>
              </a:xfrm>
              <a:custGeom>
                <a:avLst/>
                <a:gdLst>
                  <a:gd name="T0" fmla="*/ 0 w 157"/>
                  <a:gd name="T1" fmla="*/ 285254 h 96"/>
                  <a:gd name="T2" fmla="*/ 99254 w 157"/>
                  <a:gd name="T3" fmla="*/ 55811 h 96"/>
                  <a:gd name="T4" fmla="*/ 130271 w 157"/>
                  <a:gd name="T5" fmla="*/ 68213 h 96"/>
                  <a:gd name="T6" fmla="*/ 130271 w 157"/>
                  <a:gd name="T7" fmla="*/ 68213 h 96"/>
                  <a:gd name="T8" fmla="*/ 161288 w 157"/>
                  <a:gd name="T9" fmla="*/ 77515 h 96"/>
                  <a:gd name="T10" fmla="*/ 173695 w 157"/>
                  <a:gd name="T11" fmla="*/ 55811 h 96"/>
                  <a:gd name="T12" fmla="*/ 179898 w 157"/>
                  <a:gd name="T13" fmla="*/ 40308 h 96"/>
                  <a:gd name="T14" fmla="*/ 235729 w 157"/>
                  <a:gd name="T15" fmla="*/ 62012 h 96"/>
                  <a:gd name="T16" fmla="*/ 235729 w 157"/>
                  <a:gd name="T17" fmla="*/ 62012 h 96"/>
                  <a:gd name="T18" fmla="*/ 238830 w 157"/>
                  <a:gd name="T19" fmla="*/ 77515 h 96"/>
                  <a:gd name="T20" fmla="*/ 263644 w 157"/>
                  <a:gd name="T21" fmla="*/ 62012 h 96"/>
                  <a:gd name="T22" fmla="*/ 328780 w 157"/>
                  <a:gd name="T23" fmla="*/ 3101 h 96"/>
                  <a:gd name="T24" fmla="*/ 341186 w 157"/>
                  <a:gd name="T25" fmla="*/ 0 h 96"/>
                  <a:gd name="T26" fmla="*/ 347390 w 157"/>
                  <a:gd name="T27" fmla="*/ 21704 h 96"/>
                  <a:gd name="T28" fmla="*/ 347390 w 157"/>
                  <a:gd name="T29" fmla="*/ 21704 h 96"/>
                  <a:gd name="T30" fmla="*/ 362898 w 157"/>
                  <a:gd name="T31" fmla="*/ 74414 h 96"/>
                  <a:gd name="T32" fmla="*/ 403220 w 157"/>
                  <a:gd name="T33" fmla="*/ 34106 h 96"/>
                  <a:gd name="T34" fmla="*/ 437339 w 157"/>
                  <a:gd name="T35" fmla="*/ 62012 h 96"/>
                  <a:gd name="T36" fmla="*/ 434237 w 157"/>
                  <a:gd name="T37" fmla="*/ 68213 h 96"/>
                  <a:gd name="T38" fmla="*/ 418729 w 157"/>
                  <a:gd name="T39" fmla="*/ 114722 h 96"/>
                  <a:gd name="T40" fmla="*/ 449746 w 157"/>
                  <a:gd name="T41" fmla="*/ 80615 h 96"/>
                  <a:gd name="T42" fmla="*/ 483864 w 157"/>
                  <a:gd name="T43" fmla="*/ 111621 h 96"/>
                  <a:gd name="T44" fmla="*/ 455949 w 157"/>
                  <a:gd name="T45" fmla="*/ 297656 h 96"/>
                  <a:gd name="T46" fmla="*/ 418729 w 157"/>
                  <a:gd name="T47" fmla="*/ 248047 h 96"/>
                  <a:gd name="T48" fmla="*/ 403220 w 157"/>
                  <a:gd name="T49" fmla="*/ 260449 h 96"/>
                  <a:gd name="T50" fmla="*/ 83746 w 157"/>
                  <a:gd name="T51" fmla="*/ 248047 h 96"/>
                  <a:gd name="T52" fmla="*/ 15508 w 157"/>
                  <a:gd name="T53" fmla="*/ 279053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7" h="96">
                    <a:moveTo>
                      <a:pt x="0" y="92"/>
                    </a:moveTo>
                    <a:cubicBezTo>
                      <a:pt x="1" y="65"/>
                      <a:pt x="13" y="38"/>
                      <a:pt x="32" y="18"/>
                    </a:cubicBezTo>
                    <a:cubicBezTo>
                      <a:pt x="36" y="14"/>
                      <a:pt x="42" y="17"/>
                      <a:pt x="42" y="22"/>
                    </a:cubicBezTo>
                    <a:cubicBezTo>
                      <a:pt x="42" y="22"/>
                      <a:pt x="42" y="22"/>
                      <a:pt x="42" y="22"/>
                    </a:cubicBezTo>
                    <a:cubicBezTo>
                      <a:pt x="42" y="27"/>
                      <a:pt x="49" y="29"/>
                      <a:pt x="52" y="25"/>
                    </a:cubicBezTo>
                    <a:cubicBezTo>
                      <a:pt x="53" y="23"/>
                      <a:pt x="54" y="21"/>
                      <a:pt x="56" y="18"/>
                    </a:cubicBezTo>
                    <a:cubicBezTo>
                      <a:pt x="56" y="17"/>
                      <a:pt x="57" y="15"/>
                      <a:pt x="58" y="13"/>
                    </a:cubicBezTo>
                    <a:cubicBezTo>
                      <a:pt x="64" y="5"/>
                      <a:pt x="78" y="10"/>
                      <a:pt x="76" y="20"/>
                    </a:cubicBezTo>
                    <a:cubicBezTo>
                      <a:pt x="76" y="20"/>
                      <a:pt x="76" y="20"/>
                      <a:pt x="76" y="20"/>
                    </a:cubicBezTo>
                    <a:cubicBezTo>
                      <a:pt x="76" y="22"/>
                      <a:pt x="76" y="23"/>
                      <a:pt x="77" y="25"/>
                    </a:cubicBezTo>
                    <a:cubicBezTo>
                      <a:pt x="79" y="27"/>
                      <a:pt x="83" y="24"/>
                      <a:pt x="85" y="20"/>
                    </a:cubicBezTo>
                    <a:cubicBezTo>
                      <a:pt x="90" y="12"/>
                      <a:pt x="97" y="5"/>
                      <a:pt x="106" y="1"/>
                    </a:cubicBezTo>
                    <a:cubicBezTo>
                      <a:pt x="107" y="1"/>
                      <a:pt x="109" y="0"/>
                      <a:pt x="110" y="0"/>
                    </a:cubicBezTo>
                    <a:cubicBezTo>
                      <a:pt x="112" y="1"/>
                      <a:pt x="112" y="4"/>
                      <a:pt x="112" y="7"/>
                    </a:cubicBezTo>
                    <a:cubicBezTo>
                      <a:pt x="112" y="7"/>
                      <a:pt x="112" y="7"/>
                      <a:pt x="112" y="7"/>
                    </a:cubicBezTo>
                    <a:cubicBezTo>
                      <a:pt x="111" y="14"/>
                      <a:pt x="111" y="28"/>
                      <a:pt x="117" y="24"/>
                    </a:cubicBezTo>
                    <a:cubicBezTo>
                      <a:pt x="119" y="23"/>
                      <a:pt x="128" y="12"/>
                      <a:pt x="130" y="11"/>
                    </a:cubicBezTo>
                    <a:cubicBezTo>
                      <a:pt x="136" y="8"/>
                      <a:pt x="143" y="13"/>
                      <a:pt x="141" y="20"/>
                    </a:cubicBezTo>
                    <a:cubicBezTo>
                      <a:pt x="140" y="20"/>
                      <a:pt x="140" y="21"/>
                      <a:pt x="140" y="22"/>
                    </a:cubicBezTo>
                    <a:cubicBezTo>
                      <a:pt x="139" y="25"/>
                      <a:pt x="128" y="34"/>
                      <a:pt x="135" y="37"/>
                    </a:cubicBezTo>
                    <a:cubicBezTo>
                      <a:pt x="135" y="37"/>
                      <a:pt x="145" y="27"/>
                      <a:pt x="145" y="26"/>
                    </a:cubicBezTo>
                    <a:cubicBezTo>
                      <a:pt x="151" y="24"/>
                      <a:pt x="157" y="29"/>
                      <a:pt x="156" y="36"/>
                    </a:cubicBezTo>
                    <a:cubicBezTo>
                      <a:pt x="147" y="96"/>
                      <a:pt x="147" y="96"/>
                      <a:pt x="147" y="96"/>
                    </a:cubicBezTo>
                    <a:cubicBezTo>
                      <a:pt x="141" y="93"/>
                      <a:pt x="139" y="85"/>
                      <a:pt x="135" y="80"/>
                    </a:cubicBezTo>
                    <a:cubicBezTo>
                      <a:pt x="131" y="74"/>
                      <a:pt x="136" y="88"/>
                      <a:pt x="130" y="84"/>
                    </a:cubicBezTo>
                    <a:cubicBezTo>
                      <a:pt x="100" y="58"/>
                      <a:pt x="56" y="67"/>
                      <a:pt x="27" y="80"/>
                    </a:cubicBezTo>
                    <a:cubicBezTo>
                      <a:pt x="20" y="83"/>
                      <a:pt x="11" y="85"/>
                      <a:pt x="5" y="90"/>
                    </a:cubicBezTo>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0" name="ísļiḍè"/>
              <p:cNvSpPr>
                <a:spLocks/>
              </p:cNvSpPr>
              <p:nvPr/>
            </p:nvSpPr>
            <p:spPr bwMode="auto">
              <a:xfrm>
                <a:off x="7920038" y="1249761"/>
                <a:ext cx="425053" cy="409575"/>
              </a:xfrm>
              <a:custGeom>
                <a:avLst/>
                <a:gdLst>
                  <a:gd name="T0" fmla="*/ 425053 w 137"/>
                  <a:gd name="T1" fmla="*/ 0 h 132"/>
                  <a:gd name="T2" fmla="*/ 331976 w 137"/>
                  <a:gd name="T3" fmla="*/ 83777 h 132"/>
                  <a:gd name="T4" fmla="*/ 235796 w 137"/>
                  <a:gd name="T5" fmla="*/ 238919 h 132"/>
                  <a:gd name="T6" fmla="*/ 186155 w 137"/>
                  <a:gd name="T7" fmla="*/ 238919 h 132"/>
                  <a:gd name="T8" fmla="*/ 93077 w 137"/>
                  <a:gd name="T9" fmla="*/ 130319 h 132"/>
                  <a:gd name="T10" fmla="*/ 0 w 137"/>
                  <a:gd name="T11" fmla="*/ 183068 h 132"/>
                  <a:gd name="T12" fmla="*/ 142719 w 137"/>
                  <a:gd name="T13" fmla="*/ 369238 h 132"/>
                  <a:gd name="T14" fmla="*/ 269924 w 137"/>
                  <a:gd name="T15" fmla="*/ 366135 h 132"/>
                  <a:gd name="T16" fmla="*/ 425053 w 137"/>
                  <a:gd name="T17" fmla="*/ 152039 h 132"/>
                  <a:gd name="T18" fmla="*/ 425053 w 137"/>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132">
                    <a:moveTo>
                      <a:pt x="137" y="0"/>
                    </a:moveTo>
                    <a:cubicBezTo>
                      <a:pt x="137" y="0"/>
                      <a:pt x="125" y="0"/>
                      <a:pt x="107" y="27"/>
                    </a:cubicBezTo>
                    <a:cubicBezTo>
                      <a:pt x="96" y="43"/>
                      <a:pt x="84" y="63"/>
                      <a:pt x="76" y="77"/>
                    </a:cubicBezTo>
                    <a:cubicBezTo>
                      <a:pt x="73" y="83"/>
                      <a:pt x="64" y="83"/>
                      <a:pt x="60" y="77"/>
                    </a:cubicBezTo>
                    <a:cubicBezTo>
                      <a:pt x="30" y="42"/>
                      <a:pt x="30" y="42"/>
                      <a:pt x="30" y="42"/>
                    </a:cubicBezTo>
                    <a:cubicBezTo>
                      <a:pt x="0" y="59"/>
                      <a:pt x="0" y="59"/>
                      <a:pt x="0" y="59"/>
                    </a:cubicBezTo>
                    <a:cubicBezTo>
                      <a:pt x="46" y="119"/>
                      <a:pt x="46" y="119"/>
                      <a:pt x="46" y="119"/>
                    </a:cubicBezTo>
                    <a:cubicBezTo>
                      <a:pt x="57" y="132"/>
                      <a:pt x="77" y="132"/>
                      <a:pt x="87" y="118"/>
                    </a:cubicBezTo>
                    <a:cubicBezTo>
                      <a:pt x="137" y="49"/>
                      <a:pt x="137" y="49"/>
                      <a:pt x="137" y="49"/>
                    </a:cubicBezTo>
                    <a:lnTo>
                      <a:pt x="137" y="0"/>
                    </a:lnTo>
                    <a:close/>
                  </a:path>
                </a:pathLst>
              </a:custGeom>
              <a:solidFill>
                <a:srgbClr val="9903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1" name="îSlïḑe"/>
              <p:cNvSpPr>
                <a:spLocks/>
              </p:cNvSpPr>
              <p:nvPr/>
            </p:nvSpPr>
            <p:spPr bwMode="auto">
              <a:xfrm>
                <a:off x="7848601" y="1280717"/>
                <a:ext cx="145256" cy="145256"/>
              </a:xfrm>
              <a:custGeom>
                <a:avLst/>
                <a:gdLst>
                  <a:gd name="T0" fmla="*/ 129803 w 47"/>
                  <a:gd name="T1" fmla="*/ 18543 h 47"/>
                  <a:gd name="T2" fmla="*/ 111260 w 47"/>
                  <a:gd name="T3" fmla="*/ 58721 h 47"/>
                  <a:gd name="T4" fmla="*/ 92717 w 47"/>
                  <a:gd name="T5" fmla="*/ 33996 h 47"/>
                  <a:gd name="T6" fmla="*/ 77264 w 47"/>
                  <a:gd name="T7" fmla="*/ 0 h 47"/>
                  <a:gd name="T8" fmla="*/ 74173 w 47"/>
                  <a:gd name="T9" fmla="*/ 0 h 47"/>
                  <a:gd name="T10" fmla="*/ 67992 w 47"/>
                  <a:gd name="T11" fmla="*/ 3091 h 47"/>
                  <a:gd name="T12" fmla="*/ 71083 w 47"/>
                  <a:gd name="T13" fmla="*/ 9272 h 47"/>
                  <a:gd name="T14" fmla="*/ 80354 w 47"/>
                  <a:gd name="T15" fmla="*/ 37087 h 47"/>
                  <a:gd name="T16" fmla="*/ 77264 w 47"/>
                  <a:gd name="T17" fmla="*/ 40177 h 47"/>
                  <a:gd name="T18" fmla="*/ 64902 w 47"/>
                  <a:gd name="T19" fmla="*/ 12362 h 47"/>
                  <a:gd name="T20" fmla="*/ 55630 w 47"/>
                  <a:gd name="T21" fmla="*/ 3091 h 47"/>
                  <a:gd name="T22" fmla="*/ 46358 w 47"/>
                  <a:gd name="T23" fmla="*/ 3091 h 47"/>
                  <a:gd name="T24" fmla="*/ 61811 w 47"/>
                  <a:gd name="T25" fmla="*/ 37087 h 47"/>
                  <a:gd name="T26" fmla="*/ 61811 w 47"/>
                  <a:gd name="T27" fmla="*/ 46358 h 47"/>
                  <a:gd name="T28" fmla="*/ 55630 w 47"/>
                  <a:gd name="T29" fmla="*/ 43268 h 47"/>
                  <a:gd name="T30" fmla="*/ 40177 w 47"/>
                  <a:gd name="T31" fmla="*/ 15453 h 47"/>
                  <a:gd name="T32" fmla="*/ 33996 w 47"/>
                  <a:gd name="T33" fmla="*/ 9272 h 47"/>
                  <a:gd name="T34" fmla="*/ 27815 w 47"/>
                  <a:gd name="T35" fmla="*/ 9272 h 47"/>
                  <a:gd name="T36" fmla="*/ 27815 w 47"/>
                  <a:gd name="T37" fmla="*/ 18543 h 47"/>
                  <a:gd name="T38" fmla="*/ 37087 w 47"/>
                  <a:gd name="T39" fmla="*/ 40177 h 47"/>
                  <a:gd name="T40" fmla="*/ 43268 w 47"/>
                  <a:gd name="T41" fmla="*/ 58721 h 47"/>
                  <a:gd name="T42" fmla="*/ 43268 w 47"/>
                  <a:gd name="T43" fmla="*/ 58721 h 47"/>
                  <a:gd name="T44" fmla="*/ 40177 w 47"/>
                  <a:gd name="T45" fmla="*/ 58721 h 47"/>
                  <a:gd name="T46" fmla="*/ 37087 w 47"/>
                  <a:gd name="T47" fmla="*/ 58721 h 47"/>
                  <a:gd name="T48" fmla="*/ 12362 w 47"/>
                  <a:gd name="T49" fmla="*/ 21634 h 47"/>
                  <a:gd name="T50" fmla="*/ 6181 w 47"/>
                  <a:gd name="T51" fmla="*/ 15453 h 47"/>
                  <a:gd name="T52" fmla="*/ 0 w 47"/>
                  <a:gd name="T53" fmla="*/ 18543 h 47"/>
                  <a:gd name="T54" fmla="*/ 3091 w 47"/>
                  <a:gd name="T55" fmla="*/ 27815 h 47"/>
                  <a:gd name="T56" fmla="*/ 21634 w 47"/>
                  <a:gd name="T57" fmla="*/ 67992 h 47"/>
                  <a:gd name="T58" fmla="*/ 21634 w 47"/>
                  <a:gd name="T59" fmla="*/ 71083 h 47"/>
                  <a:gd name="T60" fmla="*/ 46358 w 47"/>
                  <a:gd name="T61" fmla="*/ 114350 h 47"/>
                  <a:gd name="T62" fmla="*/ 80354 w 47"/>
                  <a:gd name="T63" fmla="*/ 145256 h 47"/>
                  <a:gd name="T64" fmla="*/ 142165 w 47"/>
                  <a:gd name="T65" fmla="*/ 111260 h 47"/>
                  <a:gd name="T66" fmla="*/ 142165 w 47"/>
                  <a:gd name="T67" fmla="*/ 86535 h 47"/>
                  <a:gd name="T68" fmla="*/ 142165 w 47"/>
                  <a:gd name="T69" fmla="*/ 24724 h 47"/>
                  <a:gd name="T70" fmla="*/ 129803 w 47"/>
                  <a:gd name="T71" fmla="*/ 18543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 h="47">
                    <a:moveTo>
                      <a:pt x="42" y="6"/>
                    </a:moveTo>
                    <a:cubicBezTo>
                      <a:pt x="39" y="8"/>
                      <a:pt x="39" y="18"/>
                      <a:pt x="36" y="19"/>
                    </a:cubicBezTo>
                    <a:cubicBezTo>
                      <a:pt x="34" y="19"/>
                      <a:pt x="31" y="13"/>
                      <a:pt x="30" y="11"/>
                    </a:cubicBezTo>
                    <a:cubicBezTo>
                      <a:pt x="29" y="7"/>
                      <a:pt x="28" y="3"/>
                      <a:pt x="25" y="0"/>
                    </a:cubicBezTo>
                    <a:cubicBezTo>
                      <a:pt x="24" y="0"/>
                      <a:pt x="24" y="0"/>
                      <a:pt x="24" y="0"/>
                    </a:cubicBezTo>
                    <a:cubicBezTo>
                      <a:pt x="23" y="0"/>
                      <a:pt x="23" y="0"/>
                      <a:pt x="22" y="1"/>
                    </a:cubicBezTo>
                    <a:cubicBezTo>
                      <a:pt x="22" y="2"/>
                      <a:pt x="22" y="2"/>
                      <a:pt x="23" y="3"/>
                    </a:cubicBezTo>
                    <a:cubicBezTo>
                      <a:pt x="24" y="6"/>
                      <a:pt x="26" y="9"/>
                      <a:pt x="26" y="12"/>
                    </a:cubicBezTo>
                    <a:cubicBezTo>
                      <a:pt x="25" y="13"/>
                      <a:pt x="25" y="13"/>
                      <a:pt x="25" y="13"/>
                    </a:cubicBezTo>
                    <a:cubicBezTo>
                      <a:pt x="24" y="9"/>
                      <a:pt x="22" y="7"/>
                      <a:pt x="21" y="4"/>
                    </a:cubicBezTo>
                    <a:cubicBezTo>
                      <a:pt x="20" y="3"/>
                      <a:pt x="19" y="2"/>
                      <a:pt x="18" y="1"/>
                    </a:cubicBezTo>
                    <a:cubicBezTo>
                      <a:pt x="18" y="0"/>
                      <a:pt x="16" y="0"/>
                      <a:pt x="15" y="1"/>
                    </a:cubicBezTo>
                    <a:cubicBezTo>
                      <a:pt x="15" y="5"/>
                      <a:pt x="19" y="8"/>
                      <a:pt x="20" y="12"/>
                    </a:cubicBezTo>
                    <a:cubicBezTo>
                      <a:pt x="21" y="13"/>
                      <a:pt x="21" y="15"/>
                      <a:pt x="20" y="15"/>
                    </a:cubicBezTo>
                    <a:cubicBezTo>
                      <a:pt x="19" y="15"/>
                      <a:pt x="19" y="15"/>
                      <a:pt x="18" y="14"/>
                    </a:cubicBezTo>
                    <a:cubicBezTo>
                      <a:pt x="16" y="11"/>
                      <a:pt x="14" y="8"/>
                      <a:pt x="13" y="5"/>
                    </a:cubicBezTo>
                    <a:cubicBezTo>
                      <a:pt x="12" y="4"/>
                      <a:pt x="12" y="4"/>
                      <a:pt x="11" y="3"/>
                    </a:cubicBezTo>
                    <a:cubicBezTo>
                      <a:pt x="10" y="3"/>
                      <a:pt x="9" y="3"/>
                      <a:pt x="9" y="3"/>
                    </a:cubicBezTo>
                    <a:cubicBezTo>
                      <a:pt x="8" y="4"/>
                      <a:pt x="9" y="5"/>
                      <a:pt x="9" y="6"/>
                    </a:cubicBezTo>
                    <a:cubicBezTo>
                      <a:pt x="10" y="8"/>
                      <a:pt x="11" y="11"/>
                      <a:pt x="12" y="13"/>
                    </a:cubicBezTo>
                    <a:cubicBezTo>
                      <a:pt x="13" y="15"/>
                      <a:pt x="14" y="17"/>
                      <a:pt x="14" y="19"/>
                    </a:cubicBezTo>
                    <a:cubicBezTo>
                      <a:pt x="14" y="19"/>
                      <a:pt x="14" y="19"/>
                      <a:pt x="14" y="19"/>
                    </a:cubicBezTo>
                    <a:cubicBezTo>
                      <a:pt x="13" y="19"/>
                      <a:pt x="13" y="19"/>
                      <a:pt x="13" y="19"/>
                    </a:cubicBezTo>
                    <a:cubicBezTo>
                      <a:pt x="13" y="19"/>
                      <a:pt x="12" y="19"/>
                      <a:pt x="12" y="19"/>
                    </a:cubicBezTo>
                    <a:cubicBezTo>
                      <a:pt x="9" y="15"/>
                      <a:pt x="6" y="11"/>
                      <a:pt x="4" y="7"/>
                    </a:cubicBezTo>
                    <a:cubicBezTo>
                      <a:pt x="4" y="6"/>
                      <a:pt x="3" y="5"/>
                      <a:pt x="2" y="5"/>
                    </a:cubicBezTo>
                    <a:cubicBezTo>
                      <a:pt x="2" y="4"/>
                      <a:pt x="1" y="5"/>
                      <a:pt x="0" y="6"/>
                    </a:cubicBezTo>
                    <a:cubicBezTo>
                      <a:pt x="0" y="7"/>
                      <a:pt x="0" y="8"/>
                      <a:pt x="1" y="9"/>
                    </a:cubicBezTo>
                    <a:cubicBezTo>
                      <a:pt x="2" y="14"/>
                      <a:pt x="7" y="22"/>
                      <a:pt x="7" y="22"/>
                    </a:cubicBezTo>
                    <a:cubicBezTo>
                      <a:pt x="7" y="23"/>
                      <a:pt x="7" y="23"/>
                      <a:pt x="7" y="23"/>
                    </a:cubicBezTo>
                    <a:cubicBezTo>
                      <a:pt x="9" y="26"/>
                      <a:pt x="12" y="34"/>
                      <a:pt x="15" y="37"/>
                    </a:cubicBezTo>
                    <a:cubicBezTo>
                      <a:pt x="19" y="41"/>
                      <a:pt x="26" y="47"/>
                      <a:pt x="26" y="47"/>
                    </a:cubicBezTo>
                    <a:cubicBezTo>
                      <a:pt x="46" y="36"/>
                      <a:pt x="46" y="36"/>
                      <a:pt x="46" y="36"/>
                    </a:cubicBezTo>
                    <a:cubicBezTo>
                      <a:pt x="46" y="36"/>
                      <a:pt x="44" y="33"/>
                      <a:pt x="46" y="28"/>
                    </a:cubicBezTo>
                    <a:cubicBezTo>
                      <a:pt x="47" y="22"/>
                      <a:pt x="44" y="17"/>
                      <a:pt x="46" y="8"/>
                    </a:cubicBezTo>
                    <a:cubicBezTo>
                      <a:pt x="47" y="5"/>
                      <a:pt x="43" y="5"/>
                      <a:pt x="42" y="6"/>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2" name="îs1ïḓé"/>
              <p:cNvSpPr>
                <a:spLocks/>
              </p:cNvSpPr>
              <p:nvPr/>
            </p:nvSpPr>
            <p:spPr bwMode="auto">
              <a:xfrm>
                <a:off x="8306992" y="1249761"/>
                <a:ext cx="353616" cy="558404"/>
              </a:xfrm>
              <a:custGeom>
                <a:avLst/>
                <a:gdLst>
                  <a:gd name="T0" fmla="*/ 353616 w 114"/>
                  <a:gd name="T1" fmla="*/ 558404 h 180"/>
                  <a:gd name="T2" fmla="*/ 344310 w 114"/>
                  <a:gd name="T3" fmla="*/ 502564 h 180"/>
                  <a:gd name="T4" fmla="*/ 303986 w 114"/>
                  <a:gd name="T5" fmla="*/ 390883 h 180"/>
                  <a:gd name="T6" fmla="*/ 263661 w 114"/>
                  <a:gd name="T7" fmla="*/ 232668 h 180"/>
                  <a:gd name="T8" fmla="*/ 276069 w 114"/>
                  <a:gd name="T9" fmla="*/ 155112 h 180"/>
                  <a:gd name="T10" fmla="*/ 276069 w 114"/>
                  <a:gd name="T11" fmla="*/ 0 h 180"/>
                  <a:gd name="T12" fmla="*/ 37223 w 114"/>
                  <a:gd name="T13" fmla="*/ 0 h 180"/>
                  <a:gd name="T14" fmla="*/ 6204 w 114"/>
                  <a:gd name="T15" fmla="*/ 99272 h 180"/>
                  <a:gd name="T16" fmla="*/ 21713 w 114"/>
                  <a:gd name="T17" fmla="*/ 189237 h 180"/>
                  <a:gd name="T18" fmla="*/ 21713 w 114"/>
                  <a:gd name="T19" fmla="*/ 189237 h 180"/>
                  <a:gd name="T20" fmla="*/ 68242 w 114"/>
                  <a:gd name="T21" fmla="*/ 415701 h 180"/>
                  <a:gd name="T22" fmla="*/ 31019 w 114"/>
                  <a:gd name="T23" fmla="*/ 493257 h 180"/>
                  <a:gd name="T24" fmla="*/ 12408 w 114"/>
                  <a:gd name="T25" fmla="*/ 558404 h 180"/>
                  <a:gd name="T26" fmla="*/ 353616 w 114"/>
                  <a:gd name="T27" fmla="*/ 558404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4" h="180">
                    <a:moveTo>
                      <a:pt x="114" y="180"/>
                    </a:moveTo>
                    <a:cubicBezTo>
                      <a:pt x="111" y="162"/>
                      <a:pt x="111" y="162"/>
                      <a:pt x="111" y="162"/>
                    </a:cubicBezTo>
                    <a:cubicBezTo>
                      <a:pt x="108" y="149"/>
                      <a:pt x="104" y="137"/>
                      <a:pt x="98" y="126"/>
                    </a:cubicBezTo>
                    <a:cubicBezTo>
                      <a:pt x="90" y="110"/>
                      <a:pt x="83" y="89"/>
                      <a:pt x="85" y="75"/>
                    </a:cubicBezTo>
                    <a:cubicBezTo>
                      <a:pt x="89" y="50"/>
                      <a:pt x="89" y="50"/>
                      <a:pt x="89" y="50"/>
                    </a:cubicBezTo>
                    <a:cubicBezTo>
                      <a:pt x="89" y="0"/>
                      <a:pt x="89" y="0"/>
                      <a:pt x="89" y="0"/>
                    </a:cubicBezTo>
                    <a:cubicBezTo>
                      <a:pt x="12" y="0"/>
                      <a:pt x="12" y="0"/>
                      <a:pt x="12" y="0"/>
                    </a:cubicBezTo>
                    <a:cubicBezTo>
                      <a:pt x="2" y="32"/>
                      <a:pt x="2" y="32"/>
                      <a:pt x="2" y="32"/>
                    </a:cubicBezTo>
                    <a:cubicBezTo>
                      <a:pt x="0" y="42"/>
                      <a:pt x="1" y="53"/>
                      <a:pt x="7" y="61"/>
                    </a:cubicBezTo>
                    <a:cubicBezTo>
                      <a:pt x="7" y="61"/>
                      <a:pt x="7" y="61"/>
                      <a:pt x="7" y="61"/>
                    </a:cubicBezTo>
                    <a:cubicBezTo>
                      <a:pt x="14" y="71"/>
                      <a:pt x="35" y="106"/>
                      <a:pt x="22" y="134"/>
                    </a:cubicBezTo>
                    <a:cubicBezTo>
                      <a:pt x="17" y="142"/>
                      <a:pt x="13" y="151"/>
                      <a:pt x="10" y="159"/>
                    </a:cubicBezTo>
                    <a:cubicBezTo>
                      <a:pt x="4" y="180"/>
                      <a:pt x="4" y="180"/>
                      <a:pt x="4" y="180"/>
                    </a:cubicBezTo>
                    <a:lnTo>
                      <a:pt x="114" y="180"/>
                    </a:lnTo>
                    <a:close/>
                  </a:path>
                </a:pathLst>
              </a:custGeom>
              <a:solidFill>
                <a:srgbClr val="F005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3" name="ísḻídé"/>
              <p:cNvSpPr>
                <a:spLocks/>
              </p:cNvSpPr>
              <p:nvPr/>
            </p:nvSpPr>
            <p:spPr bwMode="auto">
              <a:xfrm>
                <a:off x="8604648" y="933054"/>
                <a:ext cx="105966" cy="152400"/>
              </a:xfrm>
              <a:custGeom>
                <a:avLst/>
                <a:gdLst>
                  <a:gd name="T0" fmla="*/ 3117 w 34"/>
                  <a:gd name="T1" fmla="*/ 46653 h 49"/>
                  <a:gd name="T2" fmla="*/ 71683 w 34"/>
                  <a:gd name="T3" fmla="*/ 27992 h 49"/>
                  <a:gd name="T4" fmla="*/ 0 w 34"/>
                  <a:gd name="T5" fmla="*/ 133739 h 49"/>
                  <a:gd name="T6" fmla="*/ 3117 w 34"/>
                  <a:gd name="T7" fmla="*/ 46653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9">
                    <a:moveTo>
                      <a:pt x="1" y="15"/>
                    </a:moveTo>
                    <a:cubicBezTo>
                      <a:pt x="1" y="15"/>
                      <a:pt x="12" y="0"/>
                      <a:pt x="23" y="9"/>
                    </a:cubicBezTo>
                    <a:cubicBezTo>
                      <a:pt x="34" y="18"/>
                      <a:pt x="21" y="49"/>
                      <a:pt x="0" y="43"/>
                    </a:cubicBezTo>
                    <a:lnTo>
                      <a:pt x="1" y="15"/>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4" name="iṧļíḓe"/>
              <p:cNvSpPr>
                <a:spLocks/>
              </p:cNvSpPr>
              <p:nvPr/>
            </p:nvSpPr>
            <p:spPr bwMode="auto">
              <a:xfrm>
                <a:off x="8604648" y="971154"/>
                <a:ext cx="84535" cy="92869"/>
              </a:xfrm>
              <a:custGeom>
                <a:avLst/>
                <a:gdLst>
                  <a:gd name="T0" fmla="*/ 3131 w 27"/>
                  <a:gd name="T1" fmla="*/ 43339 h 30"/>
                  <a:gd name="T2" fmla="*/ 0 w 27"/>
                  <a:gd name="T3" fmla="*/ 86678 h 30"/>
                  <a:gd name="T4" fmla="*/ 56357 w 27"/>
                  <a:gd name="T5" fmla="*/ 6191 h 30"/>
                  <a:gd name="T6" fmla="*/ 3131 w 27"/>
                  <a:gd name="T7" fmla="*/ 4333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0">
                    <a:moveTo>
                      <a:pt x="1" y="14"/>
                    </a:moveTo>
                    <a:cubicBezTo>
                      <a:pt x="0" y="28"/>
                      <a:pt x="0" y="28"/>
                      <a:pt x="0" y="28"/>
                    </a:cubicBezTo>
                    <a:cubicBezTo>
                      <a:pt x="18" y="30"/>
                      <a:pt x="27" y="5"/>
                      <a:pt x="18" y="2"/>
                    </a:cubicBezTo>
                    <a:cubicBezTo>
                      <a:pt x="12" y="0"/>
                      <a:pt x="4" y="9"/>
                      <a:pt x="1" y="14"/>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5" name="îS1iďê"/>
              <p:cNvSpPr>
                <a:spLocks/>
              </p:cNvSpPr>
              <p:nvPr/>
            </p:nvSpPr>
            <p:spPr bwMode="auto">
              <a:xfrm>
                <a:off x="8608220" y="973536"/>
                <a:ext cx="61912" cy="40481"/>
              </a:xfrm>
              <a:custGeom>
                <a:avLst/>
                <a:gdLst>
                  <a:gd name="T0" fmla="*/ 61912 w 20"/>
                  <a:gd name="T1" fmla="*/ 18684 h 13"/>
                  <a:gd name="T2" fmla="*/ 61912 w 20"/>
                  <a:gd name="T3" fmla="*/ 18684 h 13"/>
                  <a:gd name="T4" fmla="*/ 61912 w 20"/>
                  <a:gd name="T5" fmla="*/ 15570 h 13"/>
                  <a:gd name="T6" fmla="*/ 55721 w 20"/>
                  <a:gd name="T7" fmla="*/ 6228 h 13"/>
                  <a:gd name="T8" fmla="*/ 52625 w 20"/>
                  <a:gd name="T9" fmla="*/ 6228 h 13"/>
                  <a:gd name="T10" fmla="*/ 52625 w 20"/>
                  <a:gd name="T11" fmla="*/ 6228 h 13"/>
                  <a:gd name="T12" fmla="*/ 52625 w 20"/>
                  <a:gd name="T13" fmla="*/ 6228 h 13"/>
                  <a:gd name="T14" fmla="*/ 52625 w 20"/>
                  <a:gd name="T15" fmla="*/ 6228 h 13"/>
                  <a:gd name="T16" fmla="*/ 52625 w 20"/>
                  <a:gd name="T17" fmla="*/ 6228 h 13"/>
                  <a:gd name="T18" fmla="*/ 52625 w 20"/>
                  <a:gd name="T19" fmla="*/ 6228 h 13"/>
                  <a:gd name="T20" fmla="*/ 52625 w 20"/>
                  <a:gd name="T21" fmla="*/ 6228 h 13"/>
                  <a:gd name="T22" fmla="*/ 52625 w 20"/>
                  <a:gd name="T23" fmla="*/ 6228 h 13"/>
                  <a:gd name="T24" fmla="*/ 52625 w 20"/>
                  <a:gd name="T25" fmla="*/ 6228 h 13"/>
                  <a:gd name="T26" fmla="*/ 49530 w 20"/>
                  <a:gd name="T27" fmla="*/ 6228 h 13"/>
                  <a:gd name="T28" fmla="*/ 49530 w 20"/>
                  <a:gd name="T29" fmla="*/ 6228 h 13"/>
                  <a:gd name="T30" fmla="*/ 46434 w 20"/>
                  <a:gd name="T31" fmla="*/ 6228 h 13"/>
                  <a:gd name="T32" fmla="*/ 46434 w 20"/>
                  <a:gd name="T33" fmla="*/ 6228 h 13"/>
                  <a:gd name="T34" fmla="*/ 30956 w 20"/>
                  <a:gd name="T35" fmla="*/ 9342 h 13"/>
                  <a:gd name="T36" fmla="*/ 24765 w 20"/>
                  <a:gd name="T37" fmla="*/ 15570 h 13"/>
                  <a:gd name="T38" fmla="*/ 18574 w 20"/>
                  <a:gd name="T39" fmla="*/ 18684 h 13"/>
                  <a:gd name="T40" fmla="*/ 9287 w 20"/>
                  <a:gd name="T41" fmla="*/ 28025 h 13"/>
                  <a:gd name="T42" fmla="*/ 0 w 20"/>
                  <a:gd name="T43" fmla="*/ 40481 h 13"/>
                  <a:gd name="T44" fmla="*/ 0 w 20"/>
                  <a:gd name="T45" fmla="*/ 34253 h 13"/>
                  <a:gd name="T46" fmla="*/ 6191 w 20"/>
                  <a:gd name="T47" fmla="*/ 28025 h 13"/>
                  <a:gd name="T48" fmla="*/ 9287 w 20"/>
                  <a:gd name="T49" fmla="*/ 21797 h 13"/>
                  <a:gd name="T50" fmla="*/ 15478 w 20"/>
                  <a:gd name="T51" fmla="*/ 15570 h 13"/>
                  <a:gd name="T52" fmla="*/ 27860 w 20"/>
                  <a:gd name="T53" fmla="*/ 3114 h 13"/>
                  <a:gd name="T54" fmla="*/ 37147 w 20"/>
                  <a:gd name="T55" fmla="*/ 0 h 13"/>
                  <a:gd name="T56" fmla="*/ 43338 w 20"/>
                  <a:gd name="T57" fmla="*/ 0 h 13"/>
                  <a:gd name="T58" fmla="*/ 46434 w 20"/>
                  <a:gd name="T59" fmla="*/ 0 h 13"/>
                  <a:gd name="T60" fmla="*/ 49530 w 20"/>
                  <a:gd name="T61" fmla="*/ 0 h 13"/>
                  <a:gd name="T62" fmla="*/ 49530 w 20"/>
                  <a:gd name="T63" fmla="*/ 0 h 13"/>
                  <a:gd name="T64" fmla="*/ 52625 w 20"/>
                  <a:gd name="T65" fmla="*/ 0 h 13"/>
                  <a:gd name="T66" fmla="*/ 52625 w 20"/>
                  <a:gd name="T67" fmla="*/ 0 h 13"/>
                  <a:gd name="T68" fmla="*/ 55721 w 20"/>
                  <a:gd name="T69" fmla="*/ 0 h 13"/>
                  <a:gd name="T70" fmla="*/ 55721 w 20"/>
                  <a:gd name="T71" fmla="*/ 0 h 13"/>
                  <a:gd name="T72" fmla="*/ 55721 w 20"/>
                  <a:gd name="T73" fmla="*/ 3114 h 13"/>
                  <a:gd name="T74" fmla="*/ 58816 w 20"/>
                  <a:gd name="T75" fmla="*/ 3114 h 13"/>
                  <a:gd name="T76" fmla="*/ 61912 w 20"/>
                  <a:gd name="T77" fmla="*/ 9342 h 13"/>
                  <a:gd name="T78" fmla="*/ 61912 w 20"/>
                  <a:gd name="T79" fmla="*/ 15570 h 13"/>
                  <a:gd name="T80" fmla="*/ 61912 w 20"/>
                  <a:gd name="T81" fmla="*/ 18684 h 13"/>
                  <a:gd name="T82" fmla="*/ 61912 w 20"/>
                  <a:gd name="T83" fmla="*/ 1868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 h="13">
                    <a:moveTo>
                      <a:pt x="20" y="6"/>
                    </a:moveTo>
                    <a:cubicBezTo>
                      <a:pt x="20" y="6"/>
                      <a:pt x="20" y="6"/>
                      <a:pt x="20" y="6"/>
                    </a:cubicBezTo>
                    <a:cubicBezTo>
                      <a:pt x="20" y="5"/>
                      <a:pt x="20" y="5"/>
                      <a:pt x="20" y="5"/>
                    </a:cubicBezTo>
                    <a:cubicBezTo>
                      <a:pt x="20" y="4"/>
                      <a:pt x="19" y="3"/>
                      <a:pt x="18" y="2"/>
                    </a:cubicBezTo>
                    <a:cubicBezTo>
                      <a:pt x="18" y="2"/>
                      <a:pt x="18"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6" y="2"/>
                      <a:pt x="16" y="2"/>
                      <a:pt x="16" y="2"/>
                    </a:cubicBezTo>
                    <a:cubicBezTo>
                      <a:pt x="16" y="2"/>
                      <a:pt x="16" y="2"/>
                      <a:pt x="16" y="2"/>
                    </a:cubicBezTo>
                    <a:cubicBezTo>
                      <a:pt x="15" y="2"/>
                      <a:pt x="15" y="2"/>
                      <a:pt x="15" y="2"/>
                    </a:cubicBezTo>
                    <a:cubicBezTo>
                      <a:pt x="15" y="2"/>
                      <a:pt x="15" y="2"/>
                      <a:pt x="15" y="2"/>
                    </a:cubicBezTo>
                    <a:cubicBezTo>
                      <a:pt x="13" y="2"/>
                      <a:pt x="12" y="3"/>
                      <a:pt x="10" y="3"/>
                    </a:cubicBezTo>
                    <a:cubicBezTo>
                      <a:pt x="9" y="4"/>
                      <a:pt x="9" y="4"/>
                      <a:pt x="8" y="5"/>
                    </a:cubicBezTo>
                    <a:cubicBezTo>
                      <a:pt x="7" y="5"/>
                      <a:pt x="7" y="6"/>
                      <a:pt x="6" y="6"/>
                    </a:cubicBezTo>
                    <a:cubicBezTo>
                      <a:pt x="5" y="7"/>
                      <a:pt x="4" y="8"/>
                      <a:pt x="3" y="9"/>
                    </a:cubicBezTo>
                    <a:cubicBezTo>
                      <a:pt x="1" y="11"/>
                      <a:pt x="0" y="13"/>
                      <a:pt x="0" y="13"/>
                    </a:cubicBezTo>
                    <a:cubicBezTo>
                      <a:pt x="0" y="13"/>
                      <a:pt x="0" y="12"/>
                      <a:pt x="0" y="11"/>
                    </a:cubicBezTo>
                    <a:cubicBezTo>
                      <a:pt x="0" y="11"/>
                      <a:pt x="1" y="10"/>
                      <a:pt x="2" y="9"/>
                    </a:cubicBezTo>
                    <a:cubicBezTo>
                      <a:pt x="2" y="8"/>
                      <a:pt x="3" y="7"/>
                      <a:pt x="3" y="7"/>
                    </a:cubicBezTo>
                    <a:cubicBezTo>
                      <a:pt x="4" y="6"/>
                      <a:pt x="4" y="5"/>
                      <a:pt x="5" y="5"/>
                    </a:cubicBezTo>
                    <a:cubicBezTo>
                      <a:pt x="6" y="4"/>
                      <a:pt x="7" y="2"/>
                      <a:pt x="9" y="1"/>
                    </a:cubicBezTo>
                    <a:cubicBezTo>
                      <a:pt x="10" y="1"/>
                      <a:pt x="11" y="0"/>
                      <a:pt x="12" y="0"/>
                    </a:cubicBezTo>
                    <a:cubicBezTo>
                      <a:pt x="12" y="0"/>
                      <a:pt x="13" y="0"/>
                      <a:pt x="14" y="0"/>
                    </a:cubicBezTo>
                    <a:cubicBezTo>
                      <a:pt x="15" y="0"/>
                      <a:pt x="15" y="0"/>
                      <a:pt x="15" y="0"/>
                    </a:cubicBezTo>
                    <a:cubicBezTo>
                      <a:pt x="15" y="0"/>
                      <a:pt x="16" y="0"/>
                      <a:pt x="16" y="0"/>
                    </a:cubicBezTo>
                    <a:cubicBezTo>
                      <a:pt x="16" y="0"/>
                      <a:pt x="16" y="0"/>
                      <a:pt x="16" y="0"/>
                    </a:cubicBezTo>
                    <a:cubicBezTo>
                      <a:pt x="17" y="0"/>
                      <a:pt x="17" y="0"/>
                      <a:pt x="17" y="0"/>
                    </a:cubicBezTo>
                    <a:cubicBezTo>
                      <a:pt x="17" y="0"/>
                      <a:pt x="17" y="0"/>
                      <a:pt x="17" y="0"/>
                    </a:cubicBezTo>
                    <a:cubicBezTo>
                      <a:pt x="18" y="0"/>
                      <a:pt x="18" y="0"/>
                      <a:pt x="18" y="0"/>
                    </a:cubicBezTo>
                    <a:cubicBezTo>
                      <a:pt x="18" y="0"/>
                      <a:pt x="18" y="0"/>
                      <a:pt x="18" y="0"/>
                    </a:cubicBezTo>
                    <a:cubicBezTo>
                      <a:pt x="18" y="0"/>
                      <a:pt x="18" y="1"/>
                      <a:pt x="18" y="1"/>
                    </a:cubicBezTo>
                    <a:cubicBezTo>
                      <a:pt x="19" y="1"/>
                      <a:pt x="19" y="1"/>
                      <a:pt x="19" y="1"/>
                    </a:cubicBezTo>
                    <a:cubicBezTo>
                      <a:pt x="20" y="2"/>
                      <a:pt x="20" y="3"/>
                      <a:pt x="20" y="3"/>
                    </a:cubicBezTo>
                    <a:cubicBezTo>
                      <a:pt x="20" y="4"/>
                      <a:pt x="20" y="4"/>
                      <a:pt x="20" y="5"/>
                    </a:cubicBezTo>
                    <a:cubicBezTo>
                      <a:pt x="20" y="5"/>
                      <a:pt x="20" y="5"/>
                      <a:pt x="20" y="6"/>
                    </a:cubicBezTo>
                    <a:cubicBezTo>
                      <a:pt x="20" y="6"/>
                      <a:pt x="20" y="6"/>
                      <a:pt x="20" y="6"/>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6" name="íṩľiḍè"/>
              <p:cNvSpPr>
                <a:spLocks/>
              </p:cNvSpPr>
              <p:nvPr/>
            </p:nvSpPr>
            <p:spPr bwMode="auto">
              <a:xfrm>
                <a:off x="8173642" y="948533"/>
                <a:ext cx="115491" cy="155972"/>
              </a:xfrm>
              <a:custGeom>
                <a:avLst/>
                <a:gdLst>
                  <a:gd name="T0" fmla="*/ 103005 w 37"/>
                  <a:gd name="T1" fmla="*/ 43672 h 50"/>
                  <a:gd name="T2" fmla="*/ 34335 w 37"/>
                  <a:gd name="T3" fmla="*/ 31194 h 50"/>
                  <a:gd name="T4" fmla="*/ 115491 w 37"/>
                  <a:gd name="T5" fmla="*/ 131016 h 50"/>
                  <a:gd name="T6" fmla="*/ 103005 w 37"/>
                  <a:gd name="T7" fmla="*/ 43672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50">
                    <a:moveTo>
                      <a:pt x="33" y="14"/>
                    </a:moveTo>
                    <a:cubicBezTo>
                      <a:pt x="33" y="14"/>
                      <a:pt x="21" y="0"/>
                      <a:pt x="11" y="10"/>
                    </a:cubicBezTo>
                    <a:cubicBezTo>
                      <a:pt x="0" y="20"/>
                      <a:pt x="17" y="50"/>
                      <a:pt x="37" y="42"/>
                    </a:cubicBezTo>
                    <a:lnTo>
                      <a:pt x="33" y="14"/>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7" name="iṥļîďè"/>
              <p:cNvSpPr>
                <a:spLocks/>
              </p:cNvSpPr>
              <p:nvPr/>
            </p:nvSpPr>
            <p:spPr bwMode="auto">
              <a:xfrm>
                <a:off x="8198645" y="986633"/>
                <a:ext cx="86916" cy="95250"/>
              </a:xfrm>
              <a:custGeom>
                <a:avLst/>
                <a:gdLst>
                  <a:gd name="T0" fmla="*/ 80708 w 28"/>
                  <a:gd name="T1" fmla="*/ 39944 h 31"/>
                  <a:gd name="T2" fmla="*/ 86916 w 28"/>
                  <a:gd name="T3" fmla="*/ 82960 h 31"/>
                  <a:gd name="T4" fmla="*/ 24833 w 28"/>
                  <a:gd name="T5" fmla="*/ 9218 h 31"/>
                  <a:gd name="T6" fmla="*/ 80708 w 28"/>
                  <a:gd name="T7" fmla="*/ 399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1">
                    <a:moveTo>
                      <a:pt x="26" y="13"/>
                    </a:moveTo>
                    <a:cubicBezTo>
                      <a:pt x="28" y="27"/>
                      <a:pt x="28" y="27"/>
                      <a:pt x="28" y="27"/>
                    </a:cubicBezTo>
                    <a:cubicBezTo>
                      <a:pt x="11" y="31"/>
                      <a:pt x="0" y="6"/>
                      <a:pt x="8" y="3"/>
                    </a:cubicBezTo>
                    <a:cubicBezTo>
                      <a:pt x="14" y="0"/>
                      <a:pt x="23" y="8"/>
                      <a:pt x="26" y="13"/>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8" name="ïšlíḍè"/>
              <p:cNvSpPr>
                <a:spLocks/>
              </p:cNvSpPr>
              <p:nvPr/>
            </p:nvSpPr>
            <p:spPr bwMode="auto">
              <a:xfrm>
                <a:off x="8214123" y="989014"/>
                <a:ext cx="65485" cy="36910"/>
              </a:xfrm>
              <a:custGeom>
                <a:avLst/>
                <a:gdLst>
                  <a:gd name="T0" fmla="*/ 0 w 21"/>
                  <a:gd name="T1" fmla="*/ 21531 h 12"/>
                  <a:gd name="T2" fmla="*/ 0 w 21"/>
                  <a:gd name="T3" fmla="*/ 21531 h 12"/>
                  <a:gd name="T4" fmla="*/ 3118 w 21"/>
                  <a:gd name="T5" fmla="*/ 18455 h 12"/>
                  <a:gd name="T6" fmla="*/ 6237 w 21"/>
                  <a:gd name="T7" fmla="*/ 9228 h 12"/>
                  <a:gd name="T8" fmla="*/ 9355 w 21"/>
                  <a:gd name="T9" fmla="*/ 9228 h 12"/>
                  <a:gd name="T10" fmla="*/ 9355 w 21"/>
                  <a:gd name="T11" fmla="*/ 9228 h 12"/>
                  <a:gd name="T12" fmla="*/ 9355 w 21"/>
                  <a:gd name="T13" fmla="*/ 9228 h 12"/>
                  <a:gd name="T14" fmla="*/ 9355 w 21"/>
                  <a:gd name="T15" fmla="*/ 9228 h 12"/>
                  <a:gd name="T16" fmla="*/ 9355 w 21"/>
                  <a:gd name="T17" fmla="*/ 9228 h 12"/>
                  <a:gd name="T18" fmla="*/ 9355 w 21"/>
                  <a:gd name="T19" fmla="*/ 9228 h 12"/>
                  <a:gd name="T20" fmla="*/ 9355 w 21"/>
                  <a:gd name="T21" fmla="*/ 9228 h 12"/>
                  <a:gd name="T22" fmla="*/ 9355 w 21"/>
                  <a:gd name="T23" fmla="*/ 6152 h 12"/>
                  <a:gd name="T24" fmla="*/ 12473 w 21"/>
                  <a:gd name="T25" fmla="*/ 6152 h 12"/>
                  <a:gd name="T26" fmla="*/ 12473 w 21"/>
                  <a:gd name="T27" fmla="*/ 6152 h 12"/>
                  <a:gd name="T28" fmla="*/ 15592 w 21"/>
                  <a:gd name="T29" fmla="*/ 6152 h 12"/>
                  <a:gd name="T30" fmla="*/ 15592 w 21"/>
                  <a:gd name="T31" fmla="*/ 6152 h 12"/>
                  <a:gd name="T32" fmla="*/ 18710 w 21"/>
                  <a:gd name="T33" fmla="*/ 6152 h 12"/>
                  <a:gd name="T34" fmla="*/ 31183 w 21"/>
                  <a:gd name="T35" fmla="*/ 9228 h 12"/>
                  <a:gd name="T36" fmla="*/ 37420 w 21"/>
                  <a:gd name="T37" fmla="*/ 15379 h 12"/>
                  <a:gd name="T38" fmla="*/ 43657 w 21"/>
                  <a:gd name="T39" fmla="*/ 18455 h 12"/>
                  <a:gd name="T40" fmla="*/ 56130 w 21"/>
                  <a:gd name="T41" fmla="*/ 27683 h 12"/>
                  <a:gd name="T42" fmla="*/ 65485 w 21"/>
                  <a:gd name="T43" fmla="*/ 36910 h 12"/>
                  <a:gd name="T44" fmla="*/ 65485 w 21"/>
                  <a:gd name="T45" fmla="*/ 33834 h 12"/>
                  <a:gd name="T46" fmla="*/ 59248 w 21"/>
                  <a:gd name="T47" fmla="*/ 24607 h 12"/>
                  <a:gd name="T48" fmla="*/ 56130 w 21"/>
                  <a:gd name="T49" fmla="*/ 18455 h 12"/>
                  <a:gd name="T50" fmla="*/ 49893 w 21"/>
                  <a:gd name="T51" fmla="*/ 12303 h 12"/>
                  <a:gd name="T52" fmla="*/ 34302 w 21"/>
                  <a:gd name="T53" fmla="*/ 3076 h 12"/>
                  <a:gd name="T54" fmla="*/ 28065 w 21"/>
                  <a:gd name="T55" fmla="*/ 0 h 12"/>
                  <a:gd name="T56" fmla="*/ 18710 w 21"/>
                  <a:gd name="T57" fmla="*/ 0 h 12"/>
                  <a:gd name="T58" fmla="*/ 15592 w 21"/>
                  <a:gd name="T59" fmla="*/ 0 h 12"/>
                  <a:gd name="T60" fmla="*/ 12473 w 21"/>
                  <a:gd name="T61" fmla="*/ 0 h 12"/>
                  <a:gd name="T62" fmla="*/ 12473 w 21"/>
                  <a:gd name="T63" fmla="*/ 0 h 12"/>
                  <a:gd name="T64" fmla="*/ 9355 w 21"/>
                  <a:gd name="T65" fmla="*/ 3076 h 12"/>
                  <a:gd name="T66" fmla="*/ 9355 w 21"/>
                  <a:gd name="T67" fmla="*/ 3076 h 12"/>
                  <a:gd name="T68" fmla="*/ 9355 w 21"/>
                  <a:gd name="T69" fmla="*/ 3076 h 12"/>
                  <a:gd name="T70" fmla="*/ 6237 w 21"/>
                  <a:gd name="T71" fmla="*/ 3076 h 12"/>
                  <a:gd name="T72" fmla="*/ 6237 w 21"/>
                  <a:gd name="T73" fmla="*/ 3076 h 12"/>
                  <a:gd name="T74" fmla="*/ 3118 w 21"/>
                  <a:gd name="T75" fmla="*/ 6152 h 12"/>
                  <a:gd name="T76" fmla="*/ 0 w 21"/>
                  <a:gd name="T77" fmla="*/ 12303 h 12"/>
                  <a:gd name="T78" fmla="*/ 0 w 21"/>
                  <a:gd name="T79" fmla="*/ 18455 h 12"/>
                  <a:gd name="T80" fmla="*/ 0 w 21"/>
                  <a:gd name="T81" fmla="*/ 21531 h 12"/>
                  <a:gd name="T82" fmla="*/ 0 w 21"/>
                  <a:gd name="T83" fmla="*/ 21531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2">
                    <a:moveTo>
                      <a:pt x="0" y="7"/>
                    </a:moveTo>
                    <a:cubicBezTo>
                      <a:pt x="0" y="7"/>
                      <a:pt x="0" y="7"/>
                      <a:pt x="0" y="7"/>
                    </a:cubicBezTo>
                    <a:cubicBezTo>
                      <a:pt x="0" y="6"/>
                      <a:pt x="1" y="6"/>
                      <a:pt x="1" y="6"/>
                    </a:cubicBezTo>
                    <a:cubicBezTo>
                      <a:pt x="1" y="5"/>
                      <a:pt x="1" y="4"/>
                      <a:pt x="2" y="3"/>
                    </a:cubicBezTo>
                    <a:cubicBezTo>
                      <a:pt x="2"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6" y="7"/>
                      <a:pt x="17" y="8"/>
                      <a:pt x="18" y="9"/>
                    </a:cubicBezTo>
                    <a:cubicBezTo>
                      <a:pt x="20" y="11"/>
                      <a:pt x="21" y="12"/>
                      <a:pt x="21" y="12"/>
                    </a:cubicBezTo>
                    <a:cubicBezTo>
                      <a:pt x="21" y="12"/>
                      <a:pt x="21" y="11"/>
                      <a:pt x="21" y="11"/>
                    </a:cubicBezTo>
                    <a:cubicBezTo>
                      <a:pt x="20" y="10"/>
                      <a:pt x="20" y="9"/>
                      <a:pt x="19" y="8"/>
                    </a:cubicBezTo>
                    <a:cubicBezTo>
                      <a:pt x="19" y="7"/>
                      <a:pt x="18" y="7"/>
                      <a:pt x="18" y="6"/>
                    </a:cubicBezTo>
                    <a:cubicBezTo>
                      <a:pt x="17" y="6"/>
                      <a:pt x="17" y="5"/>
                      <a:pt x="16" y="4"/>
                    </a:cubicBezTo>
                    <a:cubicBezTo>
                      <a:pt x="15" y="3"/>
                      <a:pt x="13" y="2"/>
                      <a:pt x="11" y="1"/>
                    </a:cubicBezTo>
                    <a:cubicBezTo>
                      <a:pt x="10" y="1"/>
                      <a:pt x="10" y="1"/>
                      <a:pt x="9" y="0"/>
                    </a:cubicBezTo>
                    <a:cubicBezTo>
                      <a:pt x="8" y="0"/>
                      <a:pt x="7" y="0"/>
                      <a:pt x="6" y="0"/>
                    </a:cubicBezTo>
                    <a:cubicBezTo>
                      <a:pt x="5" y="0"/>
                      <a:pt x="5" y="0"/>
                      <a:pt x="5" y="0"/>
                    </a:cubicBezTo>
                    <a:cubicBezTo>
                      <a:pt x="5" y="0"/>
                      <a:pt x="5" y="0"/>
                      <a:pt x="4" y="0"/>
                    </a:cubicBezTo>
                    <a:cubicBezTo>
                      <a:pt x="4" y="0"/>
                      <a:pt x="4" y="0"/>
                      <a:pt x="4" y="0"/>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2"/>
                      <a:pt x="1" y="2"/>
                      <a:pt x="1" y="2"/>
                    </a:cubicBezTo>
                    <a:cubicBezTo>
                      <a:pt x="1" y="3"/>
                      <a:pt x="0" y="4"/>
                      <a:pt x="0" y="4"/>
                    </a:cubicBezTo>
                    <a:cubicBezTo>
                      <a:pt x="0" y="5"/>
                      <a:pt x="0" y="5"/>
                      <a:pt x="0" y="6"/>
                    </a:cubicBezTo>
                    <a:cubicBezTo>
                      <a:pt x="0" y="6"/>
                      <a:pt x="0" y="6"/>
                      <a:pt x="0" y="7"/>
                    </a:cubicBezTo>
                    <a:cubicBezTo>
                      <a:pt x="0" y="7"/>
                      <a:pt x="0" y="7"/>
                      <a:pt x="0" y="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9" name="ís1íḓê"/>
              <p:cNvSpPr>
                <a:spLocks/>
              </p:cNvSpPr>
              <p:nvPr/>
            </p:nvSpPr>
            <p:spPr bwMode="auto">
              <a:xfrm>
                <a:off x="8397479" y="1128317"/>
                <a:ext cx="98822" cy="171450"/>
              </a:xfrm>
              <a:custGeom>
                <a:avLst/>
                <a:gdLst>
                  <a:gd name="T0" fmla="*/ 89557 w 32"/>
                  <a:gd name="T1" fmla="*/ 0 h 55"/>
                  <a:gd name="T2" fmla="*/ 0 w 32"/>
                  <a:gd name="T3" fmla="*/ 3117 h 55"/>
                  <a:gd name="T4" fmla="*/ 3088 w 32"/>
                  <a:gd name="T5" fmla="*/ 143395 h 55"/>
                  <a:gd name="T6" fmla="*/ 49411 w 32"/>
                  <a:gd name="T7" fmla="*/ 171450 h 55"/>
                  <a:gd name="T8" fmla="*/ 98822 w 32"/>
                  <a:gd name="T9" fmla="*/ 140277 h 55"/>
                  <a:gd name="T10" fmla="*/ 89557 w 32"/>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55">
                    <a:moveTo>
                      <a:pt x="29" y="0"/>
                    </a:moveTo>
                    <a:cubicBezTo>
                      <a:pt x="0" y="1"/>
                      <a:pt x="0" y="1"/>
                      <a:pt x="0" y="1"/>
                    </a:cubicBezTo>
                    <a:cubicBezTo>
                      <a:pt x="0" y="1"/>
                      <a:pt x="1" y="46"/>
                      <a:pt x="1" y="46"/>
                    </a:cubicBezTo>
                    <a:cubicBezTo>
                      <a:pt x="1" y="46"/>
                      <a:pt x="3" y="55"/>
                      <a:pt x="16" y="55"/>
                    </a:cubicBezTo>
                    <a:cubicBezTo>
                      <a:pt x="29" y="55"/>
                      <a:pt x="32" y="45"/>
                      <a:pt x="32" y="45"/>
                    </a:cubicBezTo>
                    <a:cubicBezTo>
                      <a:pt x="32" y="45"/>
                      <a:pt x="29" y="0"/>
                      <a:pt x="29" y="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0" name="isļídè"/>
              <p:cNvSpPr>
                <a:spLocks/>
              </p:cNvSpPr>
              <p:nvPr/>
            </p:nvSpPr>
            <p:spPr bwMode="auto">
              <a:xfrm>
                <a:off x="8397479" y="1178323"/>
                <a:ext cx="96441" cy="86916"/>
              </a:xfrm>
              <a:custGeom>
                <a:avLst/>
                <a:gdLst>
                  <a:gd name="T0" fmla="*/ 93330 w 31"/>
                  <a:gd name="T1" fmla="*/ 0 h 28"/>
                  <a:gd name="T2" fmla="*/ 3111 w 31"/>
                  <a:gd name="T3" fmla="*/ 6208 h 28"/>
                  <a:gd name="T4" fmla="*/ 0 w 31"/>
                  <a:gd name="T5" fmla="*/ 58979 h 28"/>
                  <a:gd name="T6" fmla="*/ 49776 w 31"/>
                  <a:gd name="T7" fmla="*/ 86916 h 28"/>
                  <a:gd name="T8" fmla="*/ 96441 w 31"/>
                  <a:gd name="T9" fmla="*/ 55875 h 28"/>
                  <a:gd name="T10" fmla="*/ 93330 w 31"/>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8">
                    <a:moveTo>
                      <a:pt x="30" y="0"/>
                    </a:moveTo>
                    <a:cubicBezTo>
                      <a:pt x="1" y="2"/>
                      <a:pt x="1" y="2"/>
                      <a:pt x="1" y="2"/>
                    </a:cubicBezTo>
                    <a:cubicBezTo>
                      <a:pt x="1" y="2"/>
                      <a:pt x="1" y="19"/>
                      <a:pt x="0" y="19"/>
                    </a:cubicBezTo>
                    <a:cubicBezTo>
                      <a:pt x="0" y="19"/>
                      <a:pt x="3" y="28"/>
                      <a:pt x="16" y="28"/>
                    </a:cubicBezTo>
                    <a:cubicBezTo>
                      <a:pt x="29" y="27"/>
                      <a:pt x="31" y="18"/>
                      <a:pt x="31" y="18"/>
                    </a:cubicBezTo>
                    <a:cubicBezTo>
                      <a:pt x="31" y="18"/>
                      <a:pt x="30" y="0"/>
                      <a:pt x="30"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1" name="ïś1íḍè"/>
              <p:cNvSpPr>
                <a:spLocks/>
              </p:cNvSpPr>
              <p:nvPr/>
            </p:nvSpPr>
            <p:spPr bwMode="auto">
              <a:xfrm>
                <a:off x="8397479" y="1153320"/>
                <a:ext cx="96441" cy="46435"/>
              </a:xfrm>
              <a:custGeom>
                <a:avLst/>
                <a:gdLst>
                  <a:gd name="T0" fmla="*/ 93330 w 31"/>
                  <a:gd name="T1" fmla="*/ 0 h 15"/>
                  <a:gd name="T2" fmla="*/ 3111 w 31"/>
                  <a:gd name="T3" fmla="*/ 3096 h 15"/>
                  <a:gd name="T4" fmla="*/ 0 w 31"/>
                  <a:gd name="T5" fmla="*/ 37148 h 15"/>
                  <a:gd name="T6" fmla="*/ 31110 w 31"/>
                  <a:gd name="T7" fmla="*/ 43339 h 15"/>
                  <a:gd name="T8" fmla="*/ 96441 w 31"/>
                  <a:gd name="T9" fmla="*/ 34052 h 15"/>
                  <a:gd name="T10" fmla="*/ 93330 w 31"/>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15">
                    <a:moveTo>
                      <a:pt x="30" y="0"/>
                    </a:moveTo>
                    <a:cubicBezTo>
                      <a:pt x="1" y="1"/>
                      <a:pt x="1" y="1"/>
                      <a:pt x="1" y="1"/>
                    </a:cubicBezTo>
                    <a:cubicBezTo>
                      <a:pt x="1" y="1"/>
                      <a:pt x="0" y="7"/>
                      <a:pt x="0" y="12"/>
                    </a:cubicBezTo>
                    <a:cubicBezTo>
                      <a:pt x="0" y="13"/>
                      <a:pt x="9" y="14"/>
                      <a:pt x="10" y="14"/>
                    </a:cubicBezTo>
                    <a:cubicBezTo>
                      <a:pt x="17" y="15"/>
                      <a:pt x="24" y="13"/>
                      <a:pt x="31" y="11"/>
                    </a:cubicBezTo>
                    <a:cubicBezTo>
                      <a:pt x="30" y="6"/>
                      <a:pt x="30" y="0"/>
                      <a:pt x="30"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2" name="íṡḷíḋé"/>
              <p:cNvSpPr>
                <a:spLocks/>
              </p:cNvSpPr>
              <p:nvPr/>
            </p:nvSpPr>
            <p:spPr bwMode="auto">
              <a:xfrm>
                <a:off x="8214123" y="741364"/>
                <a:ext cx="444103" cy="415529"/>
              </a:xfrm>
              <a:custGeom>
                <a:avLst/>
                <a:gdLst>
                  <a:gd name="T0" fmla="*/ 437892 w 143"/>
                  <a:gd name="T1" fmla="*/ 198462 h 134"/>
                  <a:gd name="T2" fmla="*/ 229816 w 143"/>
                  <a:gd name="T3" fmla="*/ 412428 h 134"/>
                  <a:gd name="T4" fmla="*/ 3106 w 143"/>
                  <a:gd name="T5" fmla="*/ 217067 h 134"/>
                  <a:gd name="T6" fmla="*/ 214287 w 143"/>
                  <a:gd name="T7" fmla="*/ 6202 h 134"/>
                  <a:gd name="T8" fmla="*/ 437892 w 143"/>
                  <a:gd name="T9" fmla="*/ 198462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34">
                    <a:moveTo>
                      <a:pt x="141" y="64"/>
                    </a:moveTo>
                    <a:cubicBezTo>
                      <a:pt x="143" y="101"/>
                      <a:pt x="113" y="131"/>
                      <a:pt x="74" y="133"/>
                    </a:cubicBezTo>
                    <a:cubicBezTo>
                      <a:pt x="35" y="134"/>
                      <a:pt x="3" y="106"/>
                      <a:pt x="1" y="70"/>
                    </a:cubicBezTo>
                    <a:cubicBezTo>
                      <a:pt x="0" y="34"/>
                      <a:pt x="30" y="3"/>
                      <a:pt x="69" y="2"/>
                    </a:cubicBezTo>
                    <a:cubicBezTo>
                      <a:pt x="107" y="0"/>
                      <a:pt x="140" y="28"/>
                      <a:pt x="141" y="64"/>
                    </a:cubicBezTo>
                    <a:close/>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3" name="iṣḻiḋê"/>
              <p:cNvSpPr>
                <a:spLocks/>
              </p:cNvSpPr>
              <p:nvPr/>
            </p:nvSpPr>
            <p:spPr bwMode="auto">
              <a:xfrm>
                <a:off x="8248651" y="784227"/>
                <a:ext cx="384572" cy="419100"/>
              </a:xfrm>
              <a:custGeom>
                <a:avLst/>
                <a:gdLst>
                  <a:gd name="T0" fmla="*/ 381471 w 124"/>
                  <a:gd name="T1" fmla="*/ 155222 h 135"/>
                  <a:gd name="T2" fmla="*/ 285328 w 124"/>
                  <a:gd name="T3" fmla="*/ 12418 h 135"/>
                  <a:gd name="T4" fmla="*/ 182982 w 124"/>
                  <a:gd name="T5" fmla="*/ 0 h 135"/>
                  <a:gd name="T6" fmla="*/ 86839 w 124"/>
                  <a:gd name="T7" fmla="*/ 21731 h 135"/>
                  <a:gd name="T8" fmla="*/ 37217 w 124"/>
                  <a:gd name="T9" fmla="*/ 130387 h 135"/>
                  <a:gd name="T10" fmla="*/ 0 w 124"/>
                  <a:gd name="T11" fmla="*/ 170744 h 135"/>
                  <a:gd name="T12" fmla="*/ 0 w 124"/>
                  <a:gd name="T13" fmla="*/ 207998 h 135"/>
                  <a:gd name="T14" fmla="*/ 18608 w 124"/>
                  <a:gd name="T15" fmla="*/ 294922 h 135"/>
                  <a:gd name="T16" fmla="*/ 80636 w 124"/>
                  <a:gd name="T17" fmla="*/ 378742 h 135"/>
                  <a:gd name="T18" fmla="*/ 136461 w 124"/>
                  <a:gd name="T19" fmla="*/ 406682 h 135"/>
                  <a:gd name="T20" fmla="*/ 232604 w 124"/>
                  <a:gd name="T21" fmla="*/ 409787 h 135"/>
                  <a:gd name="T22" fmla="*/ 294632 w 124"/>
                  <a:gd name="T23" fmla="*/ 384951 h 135"/>
                  <a:gd name="T24" fmla="*/ 365964 w 124"/>
                  <a:gd name="T25" fmla="*/ 301131 h 135"/>
                  <a:gd name="T26" fmla="*/ 384572 w 124"/>
                  <a:gd name="T27" fmla="*/ 207998 h 135"/>
                  <a:gd name="T28" fmla="*/ 381471 w 124"/>
                  <a:gd name="T29" fmla="*/ 155222 h 135"/>
                  <a:gd name="T30" fmla="*/ 381471 w 124"/>
                  <a:gd name="T31" fmla="*/ 15522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35">
                    <a:moveTo>
                      <a:pt x="123" y="50"/>
                    </a:moveTo>
                    <a:cubicBezTo>
                      <a:pt x="121" y="30"/>
                      <a:pt x="112" y="11"/>
                      <a:pt x="92" y="4"/>
                    </a:cubicBezTo>
                    <a:cubicBezTo>
                      <a:pt x="81" y="1"/>
                      <a:pt x="70" y="0"/>
                      <a:pt x="59" y="0"/>
                    </a:cubicBezTo>
                    <a:cubicBezTo>
                      <a:pt x="49" y="1"/>
                      <a:pt x="37" y="2"/>
                      <a:pt x="28" y="7"/>
                    </a:cubicBezTo>
                    <a:cubicBezTo>
                      <a:pt x="10" y="14"/>
                      <a:pt x="13" y="23"/>
                      <a:pt x="12" y="42"/>
                    </a:cubicBezTo>
                    <a:cubicBezTo>
                      <a:pt x="12" y="44"/>
                      <a:pt x="0" y="53"/>
                      <a:pt x="0" y="55"/>
                    </a:cubicBezTo>
                    <a:cubicBezTo>
                      <a:pt x="0" y="59"/>
                      <a:pt x="0" y="63"/>
                      <a:pt x="0" y="67"/>
                    </a:cubicBezTo>
                    <a:cubicBezTo>
                      <a:pt x="1" y="77"/>
                      <a:pt x="3" y="86"/>
                      <a:pt x="6" y="95"/>
                    </a:cubicBezTo>
                    <a:cubicBezTo>
                      <a:pt x="10" y="105"/>
                      <a:pt x="17" y="115"/>
                      <a:pt x="26" y="122"/>
                    </a:cubicBezTo>
                    <a:cubicBezTo>
                      <a:pt x="31" y="126"/>
                      <a:pt x="37" y="129"/>
                      <a:pt x="44" y="131"/>
                    </a:cubicBezTo>
                    <a:cubicBezTo>
                      <a:pt x="54" y="134"/>
                      <a:pt x="64" y="135"/>
                      <a:pt x="75" y="132"/>
                    </a:cubicBezTo>
                    <a:cubicBezTo>
                      <a:pt x="82" y="131"/>
                      <a:pt x="89" y="128"/>
                      <a:pt x="95" y="124"/>
                    </a:cubicBezTo>
                    <a:cubicBezTo>
                      <a:pt x="105" y="118"/>
                      <a:pt x="113" y="108"/>
                      <a:pt x="118" y="97"/>
                    </a:cubicBezTo>
                    <a:cubicBezTo>
                      <a:pt x="121" y="87"/>
                      <a:pt x="123" y="77"/>
                      <a:pt x="124" y="67"/>
                    </a:cubicBezTo>
                    <a:cubicBezTo>
                      <a:pt x="124" y="61"/>
                      <a:pt x="124" y="56"/>
                      <a:pt x="123" y="50"/>
                    </a:cubicBezTo>
                    <a:cubicBezTo>
                      <a:pt x="123" y="50"/>
                      <a:pt x="123" y="50"/>
                      <a:pt x="123" y="5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4" name="iṡļîḓê"/>
              <p:cNvSpPr>
                <a:spLocks/>
              </p:cNvSpPr>
              <p:nvPr/>
            </p:nvSpPr>
            <p:spPr bwMode="auto">
              <a:xfrm>
                <a:off x="8486776" y="967583"/>
                <a:ext cx="59531" cy="65485"/>
              </a:xfrm>
              <a:custGeom>
                <a:avLst/>
                <a:gdLst>
                  <a:gd name="T0" fmla="*/ 0 w 19"/>
                  <a:gd name="T1" fmla="*/ 34302 h 21"/>
                  <a:gd name="T2" fmla="*/ 31332 w 19"/>
                  <a:gd name="T3" fmla="*/ 65485 h 21"/>
                  <a:gd name="T4" fmla="*/ 59531 w 19"/>
                  <a:gd name="T5" fmla="*/ 34302 h 21"/>
                  <a:gd name="T6" fmla="*/ 31332 w 19"/>
                  <a:gd name="T7" fmla="*/ 0 h 21"/>
                  <a:gd name="T8" fmla="*/ 0 w 19"/>
                  <a:gd name="T9" fmla="*/ 3430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0" y="11"/>
                    </a:moveTo>
                    <a:cubicBezTo>
                      <a:pt x="0" y="17"/>
                      <a:pt x="4" y="21"/>
                      <a:pt x="10" y="21"/>
                    </a:cubicBezTo>
                    <a:cubicBezTo>
                      <a:pt x="15" y="21"/>
                      <a:pt x="19" y="17"/>
                      <a:pt x="19" y="11"/>
                    </a:cubicBezTo>
                    <a:cubicBezTo>
                      <a:pt x="19" y="5"/>
                      <a:pt x="15" y="0"/>
                      <a:pt x="10" y="0"/>
                    </a:cubicBezTo>
                    <a:cubicBezTo>
                      <a:pt x="4" y="1"/>
                      <a:pt x="0" y="5"/>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5" name="ïşḷîďè"/>
              <p:cNvSpPr>
                <a:spLocks noChangeArrowheads="1"/>
              </p:cNvSpPr>
              <p:nvPr/>
            </p:nvSpPr>
            <p:spPr bwMode="auto">
              <a:xfrm>
                <a:off x="8486776" y="961629"/>
                <a:ext cx="59531" cy="6429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6" name="ïšľiḑé"/>
              <p:cNvSpPr>
                <a:spLocks noChangeArrowheads="1"/>
              </p:cNvSpPr>
              <p:nvPr/>
            </p:nvSpPr>
            <p:spPr bwMode="auto">
              <a:xfrm>
                <a:off x="8496301" y="973536"/>
                <a:ext cx="25003"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7" name="iṣľïďe"/>
              <p:cNvSpPr>
                <a:spLocks noChangeArrowheads="1"/>
              </p:cNvSpPr>
              <p:nvPr/>
            </p:nvSpPr>
            <p:spPr bwMode="auto">
              <a:xfrm>
                <a:off x="8310563" y="971154"/>
                <a:ext cx="58341" cy="64294"/>
              </a:xfrm>
              <a:prstGeom prst="ellipse">
                <a:avLst/>
              </a:pr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8" name="îşḻîḍe"/>
              <p:cNvSpPr>
                <a:spLocks noChangeArrowheads="1"/>
              </p:cNvSpPr>
              <p:nvPr/>
            </p:nvSpPr>
            <p:spPr bwMode="auto">
              <a:xfrm>
                <a:off x="8310563" y="964011"/>
                <a:ext cx="58341" cy="61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9" name="ïşḻîḋê"/>
              <p:cNvSpPr>
                <a:spLocks noChangeArrowheads="1"/>
              </p:cNvSpPr>
              <p:nvPr/>
            </p:nvSpPr>
            <p:spPr bwMode="auto">
              <a:xfrm>
                <a:off x="8322470" y="977108"/>
                <a:ext cx="22622"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90" name="ïṡļiḑè"/>
              <p:cNvSpPr>
                <a:spLocks/>
              </p:cNvSpPr>
              <p:nvPr/>
            </p:nvSpPr>
            <p:spPr bwMode="auto">
              <a:xfrm>
                <a:off x="8378429" y="983061"/>
                <a:ext cx="75010" cy="108347"/>
              </a:xfrm>
              <a:custGeom>
                <a:avLst/>
                <a:gdLst>
                  <a:gd name="T0" fmla="*/ 46881 w 24"/>
                  <a:gd name="T1" fmla="*/ 0 h 35"/>
                  <a:gd name="T2" fmla="*/ 34380 w 24"/>
                  <a:gd name="T3" fmla="*/ 34052 h 35"/>
                  <a:gd name="T4" fmla="*/ 56258 w 24"/>
                  <a:gd name="T5" fmla="*/ 77391 h 35"/>
                  <a:gd name="T6" fmla="*/ 65634 w 24"/>
                  <a:gd name="T7" fmla="*/ 0 h 35"/>
                  <a:gd name="T8" fmla="*/ 46881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15" y="0"/>
                    </a:moveTo>
                    <a:cubicBezTo>
                      <a:pt x="15" y="0"/>
                      <a:pt x="17" y="12"/>
                      <a:pt x="11" y="11"/>
                    </a:cubicBezTo>
                    <a:cubicBezTo>
                      <a:pt x="0" y="10"/>
                      <a:pt x="1" y="35"/>
                      <a:pt x="18" y="25"/>
                    </a:cubicBezTo>
                    <a:cubicBezTo>
                      <a:pt x="24" y="21"/>
                      <a:pt x="21" y="0"/>
                      <a:pt x="21" y="0"/>
                    </a:cubicBezTo>
                    <a:lnTo>
                      <a:pt x="15" y="0"/>
                    </a:lnTo>
                    <a:close/>
                  </a:path>
                </a:pathLst>
              </a:custGeom>
              <a:solidFill>
                <a:srgbClr val="F484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1" name="îşľíḑè"/>
              <p:cNvSpPr>
                <a:spLocks/>
              </p:cNvSpPr>
              <p:nvPr/>
            </p:nvSpPr>
            <p:spPr bwMode="auto">
              <a:xfrm>
                <a:off x="8393907" y="1060452"/>
                <a:ext cx="136922" cy="98822"/>
              </a:xfrm>
              <a:custGeom>
                <a:avLst/>
                <a:gdLst>
                  <a:gd name="T0" fmla="*/ 0 w 44"/>
                  <a:gd name="T1" fmla="*/ 33970 h 32"/>
                  <a:gd name="T2" fmla="*/ 105803 w 44"/>
                  <a:gd name="T3" fmla="*/ 0 h 32"/>
                  <a:gd name="T4" fmla="*/ 62237 w 44"/>
                  <a:gd name="T5" fmla="*/ 89557 h 32"/>
                  <a:gd name="T6" fmla="*/ 0 w 44"/>
                  <a:gd name="T7" fmla="*/ 3397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0" y="11"/>
                    </a:moveTo>
                    <a:cubicBezTo>
                      <a:pt x="0" y="11"/>
                      <a:pt x="23" y="14"/>
                      <a:pt x="34" y="0"/>
                    </a:cubicBezTo>
                    <a:cubicBezTo>
                      <a:pt x="34" y="0"/>
                      <a:pt x="44" y="24"/>
                      <a:pt x="20" y="29"/>
                    </a:cubicBezTo>
                    <a:cubicBezTo>
                      <a:pt x="4" y="32"/>
                      <a:pt x="0" y="11"/>
                      <a:pt x="0" y="11"/>
                    </a:cubicBezTo>
                    <a:close/>
                  </a:path>
                </a:pathLst>
              </a:custGeom>
              <a:solidFill>
                <a:srgbClr val="B431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2" name="iS1ídé"/>
              <p:cNvSpPr>
                <a:spLocks/>
              </p:cNvSpPr>
              <p:nvPr/>
            </p:nvSpPr>
            <p:spPr bwMode="auto">
              <a:xfrm>
                <a:off x="8422482" y="1089027"/>
                <a:ext cx="83344" cy="64294"/>
              </a:xfrm>
              <a:custGeom>
                <a:avLst/>
                <a:gdLst>
                  <a:gd name="T0" fmla="*/ 0 w 27"/>
                  <a:gd name="T1" fmla="*/ 55109 h 21"/>
                  <a:gd name="T2" fmla="*/ 33955 w 27"/>
                  <a:gd name="T3" fmla="*/ 61232 h 21"/>
                  <a:gd name="T4" fmla="*/ 67910 w 27"/>
                  <a:gd name="T5" fmla="*/ 42863 h 21"/>
                  <a:gd name="T6" fmla="*/ 74084 w 27"/>
                  <a:gd name="T7" fmla="*/ 36739 h 21"/>
                  <a:gd name="T8" fmla="*/ 74084 w 27"/>
                  <a:gd name="T9" fmla="*/ 36739 h 21"/>
                  <a:gd name="T10" fmla="*/ 74084 w 27"/>
                  <a:gd name="T11" fmla="*/ 36739 h 21"/>
                  <a:gd name="T12" fmla="*/ 83344 w 27"/>
                  <a:gd name="T13" fmla="*/ 9185 h 21"/>
                  <a:gd name="T14" fmla="*/ 0 w 27"/>
                  <a:gd name="T15" fmla="*/ 55109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1">
                    <a:moveTo>
                      <a:pt x="0" y="18"/>
                    </a:moveTo>
                    <a:cubicBezTo>
                      <a:pt x="2" y="20"/>
                      <a:pt x="6" y="21"/>
                      <a:pt x="11" y="20"/>
                    </a:cubicBezTo>
                    <a:cubicBezTo>
                      <a:pt x="16" y="19"/>
                      <a:pt x="20" y="17"/>
                      <a:pt x="22" y="14"/>
                    </a:cubicBezTo>
                    <a:cubicBezTo>
                      <a:pt x="23" y="14"/>
                      <a:pt x="24" y="13"/>
                      <a:pt x="24" y="12"/>
                    </a:cubicBezTo>
                    <a:cubicBezTo>
                      <a:pt x="24" y="12"/>
                      <a:pt x="24" y="12"/>
                      <a:pt x="24" y="12"/>
                    </a:cubicBezTo>
                    <a:cubicBezTo>
                      <a:pt x="24" y="12"/>
                      <a:pt x="24" y="12"/>
                      <a:pt x="24" y="12"/>
                    </a:cubicBezTo>
                    <a:cubicBezTo>
                      <a:pt x="26" y="9"/>
                      <a:pt x="27" y="6"/>
                      <a:pt x="27" y="3"/>
                    </a:cubicBezTo>
                    <a:cubicBezTo>
                      <a:pt x="13" y="0"/>
                      <a:pt x="3" y="12"/>
                      <a:pt x="0" y="18"/>
                    </a:cubicBezTo>
                    <a:close/>
                  </a:path>
                </a:pathLst>
              </a:custGeom>
              <a:solidFill>
                <a:srgbClr val="F05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3" name="ísľîďê"/>
              <p:cNvSpPr>
                <a:spLocks/>
              </p:cNvSpPr>
              <p:nvPr/>
            </p:nvSpPr>
            <p:spPr bwMode="auto">
              <a:xfrm>
                <a:off x="8393907" y="1073548"/>
                <a:ext cx="96441" cy="39291"/>
              </a:xfrm>
              <a:custGeom>
                <a:avLst/>
                <a:gdLst>
                  <a:gd name="T0" fmla="*/ 0 w 31"/>
                  <a:gd name="T1" fmla="*/ 21157 h 13"/>
                  <a:gd name="T2" fmla="*/ 0 w 31"/>
                  <a:gd name="T3" fmla="*/ 21157 h 13"/>
                  <a:gd name="T4" fmla="*/ 0 w 31"/>
                  <a:gd name="T5" fmla="*/ 24179 h 13"/>
                  <a:gd name="T6" fmla="*/ 37332 w 31"/>
                  <a:gd name="T7" fmla="*/ 36269 h 13"/>
                  <a:gd name="T8" fmla="*/ 71553 w 31"/>
                  <a:gd name="T9" fmla="*/ 27201 h 13"/>
                  <a:gd name="T10" fmla="*/ 87108 w 31"/>
                  <a:gd name="T11" fmla="*/ 18134 h 13"/>
                  <a:gd name="T12" fmla="*/ 96441 w 31"/>
                  <a:gd name="T13" fmla="*/ 0 h 13"/>
                  <a:gd name="T14" fmla="*/ 0 w 31"/>
                  <a:gd name="T15" fmla="*/ 21157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3">
                    <a:moveTo>
                      <a:pt x="0" y="7"/>
                    </a:moveTo>
                    <a:cubicBezTo>
                      <a:pt x="0" y="7"/>
                      <a:pt x="0" y="7"/>
                      <a:pt x="0" y="7"/>
                    </a:cubicBezTo>
                    <a:cubicBezTo>
                      <a:pt x="0" y="7"/>
                      <a:pt x="0" y="8"/>
                      <a:pt x="0" y="8"/>
                    </a:cubicBezTo>
                    <a:cubicBezTo>
                      <a:pt x="2" y="8"/>
                      <a:pt x="7" y="13"/>
                      <a:pt x="12" y="12"/>
                    </a:cubicBezTo>
                    <a:cubicBezTo>
                      <a:pt x="16" y="12"/>
                      <a:pt x="19" y="11"/>
                      <a:pt x="23" y="9"/>
                    </a:cubicBezTo>
                    <a:cubicBezTo>
                      <a:pt x="24" y="8"/>
                      <a:pt x="26" y="7"/>
                      <a:pt x="28" y="6"/>
                    </a:cubicBezTo>
                    <a:cubicBezTo>
                      <a:pt x="29" y="5"/>
                      <a:pt x="30" y="2"/>
                      <a:pt x="31" y="0"/>
                    </a:cubicBezTo>
                    <a:cubicBezTo>
                      <a:pt x="19" y="10"/>
                      <a:pt x="0" y="7"/>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4" name="ïṡļîḑê"/>
              <p:cNvSpPr>
                <a:spLocks/>
              </p:cNvSpPr>
              <p:nvPr/>
            </p:nvSpPr>
            <p:spPr bwMode="auto">
              <a:xfrm>
                <a:off x="8387954" y="1058070"/>
                <a:ext cx="127397" cy="98822"/>
              </a:xfrm>
              <a:custGeom>
                <a:avLst/>
                <a:gdLst>
                  <a:gd name="T0" fmla="*/ 12429 w 41"/>
                  <a:gd name="T1" fmla="*/ 74117 h 32"/>
                  <a:gd name="T2" fmla="*/ 40394 w 41"/>
                  <a:gd name="T3" fmla="*/ 95734 h 32"/>
                  <a:gd name="T4" fmla="*/ 40394 w 41"/>
                  <a:gd name="T5" fmla="*/ 95734 h 32"/>
                  <a:gd name="T6" fmla="*/ 55930 w 41"/>
                  <a:gd name="T7" fmla="*/ 98822 h 32"/>
                  <a:gd name="T8" fmla="*/ 65252 w 41"/>
                  <a:gd name="T9" fmla="*/ 95734 h 32"/>
                  <a:gd name="T10" fmla="*/ 80788 w 41"/>
                  <a:gd name="T11" fmla="*/ 92646 h 32"/>
                  <a:gd name="T12" fmla="*/ 96325 w 41"/>
                  <a:gd name="T13" fmla="*/ 83381 h 32"/>
                  <a:gd name="T14" fmla="*/ 111861 w 41"/>
                  <a:gd name="T15" fmla="*/ 67940 h 32"/>
                  <a:gd name="T16" fmla="*/ 111861 w 41"/>
                  <a:gd name="T17" fmla="*/ 3088 h 32"/>
                  <a:gd name="T18" fmla="*/ 108754 w 41"/>
                  <a:gd name="T19" fmla="*/ 0 h 32"/>
                  <a:gd name="T20" fmla="*/ 102539 w 41"/>
                  <a:gd name="T21" fmla="*/ 3088 h 32"/>
                  <a:gd name="T22" fmla="*/ 3107 w 41"/>
                  <a:gd name="T23" fmla="*/ 33970 h 32"/>
                  <a:gd name="T24" fmla="*/ 0 w 41"/>
                  <a:gd name="T25" fmla="*/ 37058 h 32"/>
                  <a:gd name="T26" fmla="*/ 0 w 41"/>
                  <a:gd name="T27" fmla="*/ 40146 h 32"/>
                  <a:gd name="T28" fmla="*/ 12429 w 41"/>
                  <a:gd name="T29" fmla="*/ 74117 h 32"/>
                  <a:gd name="T30" fmla="*/ 21751 w 41"/>
                  <a:gd name="T31" fmla="*/ 74117 h 32"/>
                  <a:gd name="T32" fmla="*/ 9322 w 41"/>
                  <a:gd name="T33" fmla="*/ 46323 h 32"/>
                  <a:gd name="T34" fmla="*/ 9322 w 41"/>
                  <a:gd name="T35" fmla="*/ 46323 h 32"/>
                  <a:gd name="T36" fmla="*/ 12429 w 41"/>
                  <a:gd name="T37" fmla="*/ 46323 h 32"/>
                  <a:gd name="T38" fmla="*/ 96325 w 41"/>
                  <a:gd name="T39" fmla="*/ 24706 h 32"/>
                  <a:gd name="T40" fmla="*/ 96325 w 41"/>
                  <a:gd name="T41" fmla="*/ 21617 h 32"/>
                  <a:gd name="T42" fmla="*/ 105646 w 41"/>
                  <a:gd name="T43" fmla="*/ 12353 h 32"/>
                  <a:gd name="T44" fmla="*/ 108754 w 41"/>
                  <a:gd name="T45" fmla="*/ 40146 h 32"/>
                  <a:gd name="T46" fmla="*/ 102539 w 41"/>
                  <a:gd name="T47" fmla="*/ 64852 h 32"/>
                  <a:gd name="T48" fmla="*/ 96325 w 41"/>
                  <a:gd name="T49" fmla="*/ 74117 h 32"/>
                  <a:gd name="T50" fmla="*/ 62145 w 41"/>
                  <a:gd name="T51" fmla="*/ 89557 h 32"/>
                  <a:gd name="T52" fmla="*/ 31072 w 41"/>
                  <a:gd name="T53" fmla="*/ 83381 h 32"/>
                  <a:gd name="T54" fmla="*/ 21751 w 41"/>
                  <a:gd name="T55" fmla="*/ 74117 h 32"/>
                  <a:gd name="T56" fmla="*/ 21751 w 41"/>
                  <a:gd name="T57" fmla="*/ 7411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32">
                    <a:moveTo>
                      <a:pt x="4" y="24"/>
                    </a:moveTo>
                    <a:cubicBezTo>
                      <a:pt x="6" y="27"/>
                      <a:pt x="9" y="30"/>
                      <a:pt x="13" y="31"/>
                    </a:cubicBezTo>
                    <a:cubicBezTo>
                      <a:pt x="13" y="31"/>
                      <a:pt x="13" y="31"/>
                      <a:pt x="13" y="31"/>
                    </a:cubicBezTo>
                    <a:cubicBezTo>
                      <a:pt x="15" y="32"/>
                      <a:pt x="16" y="32"/>
                      <a:pt x="18" y="32"/>
                    </a:cubicBezTo>
                    <a:cubicBezTo>
                      <a:pt x="19" y="32"/>
                      <a:pt x="20" y="32"/>
                      <a:pt x="21" y="31"/>
                    </a:cubicBezTo>
                    <a:cubicBezTo>
                      <a:pt x="22" y="31"/>
                      <a:pt x="24" y="31"/>
                      <a:pt x="26" y="30"/>
                    </a:cubicBezTo>
                    <a:cubicBezTo>
                      <a:pt x="28" y="29"/>
                      <a:pt x="30" y="28"/>
                      <a:pt x="31" y="27"/>
                    </a:cubicBezTo>
                    <a:cubicBezTo>
                      <a:pt x="33" y="26"/>
                      <a:pt x="35" y="24"/>
                      <a:pt x="36" y="22"/>
                    </a:cubicBezTo>
                    <a:cubicBezTo>
                      <a:pt x="41" y="13"/>
                      <a:pt x="36" y="2"/>
                      <a:pt x="36" y="1"/>
                    </a:cubicBezTo>
                    <a:cubicBezTo>
                      <a:pt x="35" y="1"/>
                      <a:pt x="35" y="0"/>
                      <a:pt x="35" y="0"/>
                    </a:cubicBezTo>
                    <a:cubicBezTo>
                      <a:pt x="34" y="0"/>
                      <a:pt x="34" y="0"/>
                      <a:pt x="33" y="1"/>
                    </a:cubicBezTo>
                    <a:cubicBezTo>
                      <a:pt x="24" y="14"/>
                      <a:pt x="1" y="11"/>
                      <a:pt x="1" y="11"/>
                    </a:cubicBezTo>
                    <a:cubicBezTo>
                      <a:pt x="1" y="11"/>
                      <a:pt x="0" y="12"/>
                      <a:pt x="0" y="12"/>
                    </a:cubicBezTo>
                    <a:cubicBezTo>
                      <a:pt x="0" y="12"/>
                      <a:pt x="0" y="13"/>
                      <a:pt x="0" y="13"/>
                    </a:cubicBezTo>
                    <a:cubicBezTo>
                      <a:pt x="0" y="13"/>
                      <a:pt x="1" y="19"/>
                      <a:pt x="4" y="24"/>
                    </a:cubicBezTo>
                    <a:close/>
                    <a:moveTo>
                      <a:pt x="7" y="24"/>
                    </a:moveTo>
                    <a:cubicBezTo>
                      <a:pt x="5" y="21"/>
                      <a:pt x="3" y="17"/>
                      <a:pt x="3" y="15"/>
                    </a:cubicBezTo>
                    <a:cubicBezTo>
                      <a:pt x="3" y="15"/>
                      <a:pt x="3" y="15"/>
                      <a:pt x="3" y="15"/>
                    </a:cubicBezTo>
                    <a:cubicBezTo>
                      <a:pt x="4" y="15"/>
                      <a:pt x="4" y="15"/>
                      <a:pt x="4" y="15"/>
                    </a:cubicBezTo>
                    <a:cubicBezTo>
                      <a:pt x="9" y="14"/>
                      <a:pt x="22" y="14"/>
                      <a:pt x="31" y="8"/>
                    </a:cubicBezTo>
                    <a:cubicBezTo>
                      <a:pt x="31" y="8"/>
                      <a:pt x="31" y="7"/>
                      <a:pt x="31" y="7"/>
                    </a:cubicBezTo>
                    <a:cubicBezTo>
                      <a:pt x="32" y="6"/>
                      <a:pt x="33" y="5"/>
                      <a:pt x="34" y="4"/>
                    </a:cubicBezTo>
                    <a:cubicBezTo>
                      <a:pt x="35" y="6"/>
                      <a:pt x="35" y="10"/>
                      <a:pt x="35" y="13"/>
                    </a:cubicBezTo>
                    <a:cubicBezTo>
                      <a:pt x="35" y="16"/>
                      <a:pt x="35" y="18"/>
                      <a:pt x="33" y="21"/>
                    </a:cubicBezTo>
                    <a:cubicBezTo>
                      <a:pt x="33" y="22"/>
                      <a:pt x="32" y="23"/>
                      <a:pt x="31" y="24"/>
                    </a:cubicBezTo>
                    <a:cubicBezTo>
                      <a:pt x="29" y="26"/>
                      <a:pt x="25" y="28"/>
                      <a:pt x="20" y="29"/>
                    </a:cubicBezTo>
                    <a:cubicBezTo>
                      <a:pt x="16" y="30"/>
                      <a:pt x="13" y="29"/>
                      <a:pt x="10" y="27"/>
                    </a:cubicBezTo>
                    <a:cubicBezTo>
                      <a:pt x="9" y="26"/>
                      <a:pt x="8" y="25"/>
                      <a:pt x="7" y="24"/>
                    </a:cubicBezTo>
                    <a:cubicBezTo>
                      <a:pt x="7" y="24"/>
                      <a:pt x="7" y="24"/>
                      <a:pt x="7" y="24"/>
                    </a:cubicBezTo>
                    <a:close/>
                  </a:path>
                </a:pathLst>
              </a:custGeom>
              <a:solidFill>
                <a:srgbClr val="F05B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5" name="í$ļîḋe"/>
              <p:cNvSpPr>
                <a:spLocks/>
              </p:cNvSpPr>
              <p:nvPr/>
            </p:nvSpPr>
            <p:spPr bwMode="auto">
              <a:xfrm>
                <a:off x="8304611" y="1064023"/>
                <a:ext cx="61912" cy="61913"/>
              </a:xfrm>
              <a:custGeom>
                <a:avLst/>
                <a:gdLst>
                  <a:gd name="T0" fmla="*/ 61912 w 20"/>
                  <a:gd name="T1" fmla="*/ 27861 h 20"/>
                  <a:gd name="T2" fmla="*/ 34052 w 20"/>
                  <a:gd name="T3" fmla="*/ 58817 h 20"/>
                  <a:gd name="T4" fmla="*/ 3096 w 20"/>
                  <a:gd name="T5" fmla="*/ 30957 h 20"/>
                  <a:gd name="T6" fmla="*/ 30956 w 20"/>
                  <a:gd name="T7" fmla="*/ 0 h 20"/>
                  <a:gd name="T8" fmla="*/ 61912 w 20"/>
                  <a:gd name="T9" fmla="*/ 2786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9"/>
                    </a:moveTo>
                    <a:cubicBezTo>
                      <a:pt x="20" y="15"/>
                      <a:pt x="16" y="19"/>
                      <a:pt x="11" y="19"/>
                    </a:cubicBezTo>
                    <a:cubicBezTo>
                      <a:pt x="5" y="20"/>
                      <a:pt x="1" y="16"/>
                      <a:pt x="1" y="10"/>
                    </a:cubicBezTo>
                    <a:cubicBezTo>
                      <a:pt x="0" y="5"/>
                      <a:pt x="5" y="1"/>
                      <a:pt x="10" y="0"/>
                    </a:cubicBezTo>
                    <a:cubicBezTo>
                      <a:pt x="15" y="0"/>
                      <a:pt x="20" y="4"/>
                      <a:pt x="20" y="9"/>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6" name="ïş1ïḍê"/>
              <p:cNvSpPr>
                <a:spLocks/>
              </p:cNvSpPr>
              <p:nvPr/>
            </p:nvSpPr>
            <p:spPr bwMode="auto">
              <a:xfrm>
                <a:off x="8521304" y="1035448"/>
                <a:ext cx="61912" cy="61913"/>
              </a:xfrm>
              <a:custGeom>
                <a:avLst/>
                <a:gdLst>
                  <a:gd name="T0" fmla="*/ 61912 w 20"/>
                  <a:gd name="T1" fmla="*/ 30957 h 20"/>
                  <a:gd name="T2" fmla="*/ 30956 w 20"/>
                  <a:gd name="T3" fmla="*/ 58817 h 20"/>
                  <a:gd name="T4" fmla="*/ 0 w 20"/>
                  <a:gd name="T5" fmla="*/ 30957 h 20"/>
                  <a:gd name="T6" fmla="*/ 27860 w 20"/>
                  <a:gd name="T7" fmla="*/ 0 h 20"/>
                  <a:gd name="T8" fmla="*/ 61912 w 20"/>
                  <a:gd name="T9" fmla="*/ 3095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10"/>
                    </a:moveTo>
                    <a:cubicBezTo>
                      <a:pt x="20" y="15"/>
                      <a:pt x="16" y="19"/>
                      <a:pt x="10" y="19"/>
                    </a:cubicBezTo>
                    <a:cubicBezTo>
                      <a:pt x="5" y="20"/>
                      <a:pt x="0" y="16"/>
                      <a:pt x="0" y="10"/>
                    </a:cubicBezTo>
                    <a:cubicBezTo>
                      <a:pt x="0" y="5"/>
                      <a:pt x="4" y="1"/>
                      <a:pt x="9" y="0"/>
                    </a:cubicBezTo>
                    <a:cubicBezTo>
                      <a:pt x="15" y="0"/>
                      <a:pt x="19" y="4"/>
                      <a:pt x="20" y="10"/>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7" name="îṡľîḍè"/>
              <p:cNvSpPr>
                <a:spLocks/>
              </p:cNvSpPr>
              <p:nvPr/>
            </p:nvSpPr>
            <p:spPr bwMode="auto">
              <a:xfrm>
                <a:off x="8301038" y="927102"/>
                <a:ext cx="80962" cy="28575"/>
              </a:xfrm>
              <a:custGeom>
                <a:avLst/>
                <a:gdLst>
                  <a:gd name="T0" fmla="*/ 0 w 26"/>
                  <a:gd name="T1" fmla="*/ 28575 h 9"/>
                  <a:gd name="T2" fmla="*/ 0 w 26"/>
                  <a:gd name="T3" fmla="*/ 25400 h 9"/>
                  <a:gd name="T4" fmla="*/ 3114 w 26"/>
                  <a:gd name="T5" fmla="*/ 22225 h 9"/>
                  <a:gd name="T6" fmla="*/ 9342 w 26"/>
                  <a:gd name="T7" fmla="*/ 15875 h 9"/>
                  <a:gd name="T8" fmla="*/ 12456 w 26"/>
                  <a:gd name="T9" fmla="*/ 12700 h 9"/>
                  <a:gd name="T10" fmla="*/ 21797 w 26"/>
                  <a:gd name="T11" fmla="*/ 9525 h 9"/>
                  <a:gd name="T12" fmla="*/ 28025 w 26"/>
                  <a:gd name="T13" fmla="*/ 6350 h 9"/>
                  <a:gd name="T14" fmla="*/ 37367 w 26"/>
                  <a:gd name="T15" fmla="*/ 3175 h 9"/>
                  <a:gd name="T16" fmla="*/ 43595 w 26"/>
                  <a:gd name="T17" fmla="*/ 0 h 9"/>
                  <a:gd name="T18" fmla="*/ 52937 w 26"/>
                  <a:gd name="T19" fmla="*/ 0 h 9"/>
                  <a:gd name="T20" fmla="*/ 59165 w 26"/>
                  <a:gd name="T21" fmla="*/ 0 h 9"/>
                  <a:gd name="T22" fmla="*/ 68506 w 26"/>
                  <a:gd name="T23" fmla="*/ 0 h 9"/>
                  <a:gd name="T24" fmla="*/ 71620 w 26"/>
                  <a:gd name="T25" fmla="*/ 3175 h 9"/>
                  <a:gd name="T26" fmla="*/ 77848 w 26"/>
                  <a:gd name="T27" fmla="*/ 3175 h 9"/>
                  <a:gd name="T28" fmla="*/ 80962 w 26"/>
                  <a:gd name="T29" fmla="*/ 6350 h 9"/>
                  <a:gd name="T30" fmla="*/ 77848 w 26"/>
                  <a:gd name="T31" fmla="*/ 6350 h 9"/>
                  <a:gd name="T32" fmla="*/ 71620 w 26"/>
                  <a:gd name="T33" fmla="*/ 6350 h 9"/>
                  <a:gd name="T34" fmla="*/ 68506 w 26"/>
                  <a:gd name="T35" fmla="*/ 6350 h 9"/>
                  <a:gd name="T36" fmla="*/ 59165 w 26"/>
                  <a:gd name="T37" fmla="*/ 6350 h 9"/>
                  <a:gd name="T38" fmla="*/ 52937 w 26"/>
                  <a:gd name="T39" fmla="*/ 9525 h 9"/>
                  <a:gd name="T40" fmla="*/ 46709 w 26"/>
                  <a:gd name="T41" fmla="*/ 9525 h 9"/>
                  <a:gd name="T42" fmla="*/ 37367 w 26"/>
                  <a:gd name="T43" fmla="*/ 12700 h 9"/>
                  <a:gd name="T44" fmla="*/ 34253 w 26"/>
                  <a:gd name="T45" fmla="*/ 12700 h 9"/>
                  <a:gd name="T46" fmla="*/ 31139 w 26"/>
                  <a:gd name="T47" fmla="*/ 12700 h 9"/>
                  <a:gd name="T48" fmla="*/ 28025 w 26"/>
                  <a:gd name="T49" fmla="*/ 15875 h 9"/>
                  <a:gd name="T50" fmla="*/ 24911 w 26"/>
                  <a:gd name="T51" fmla="*/ 15875 h 9"/>
                  <a:gd name="T52" fmla="*/ 18684 w 26"/>
                  <a:gd name="T53" fmla="*/ 19050 h 9"/>
                  <a:gd name="T54" fmla="*/ 15570 w 26"/>
                  <a:gd name="T55" fmla="*/ 19050 h 9"/>
                  <a:gd name="T56" fmla="*/ 12456 w 26"/>
                  <a:gd name="T57" fmla="*/ 22225 h 9"/>
                  <a:gd name="T58" fmla="*/ 6228 w 26"/>
                  <a:gd name="T59" fmla="*/ 22225 h 9"/>
                  <a:gd name="T60" fmla="*/ 3114 w 26"/>
                  <a:gd name="T61" fmla="*/ 25400 h 9"/>
                  <a:gd name="T62" fmla="*/ 0 w 26"/>
                  <a:gd name="T63" fmla="*/ 25400 h 9"/>
                  <a:gd name="T64" fmla="*/ 0 w 26"/>
                  <a:gd name="T65" fmla="*/ 2857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9">
                    <a:moveTo>
                      <a:pt x="0" y="9"/>
                    </a:moveTo>
                    <a:cubicBezTo>
                      <a:pt x="0" y="9"/>
                      <a:pt x="0" y="8"/>
                      <a:pt x="0" y="8"/>
                    </a:cubicBezTo>
                    <a:cubicBezTo>
                      <a:pt x="1" y="7"/>
                      <a:pt x="1" y="7"/>
                      <a:pt x="1" y="7"/>
                    </a:cubicBezTo>
                    <a:cubicBezTo>
                      <a:pt x="2" y="6"/>
                      <a:pt x="2" y="6"/>
                      <a:pt x="3" y="5"/>
                    </a:cubicBezTo>
                    <a:cubicBezTo>
                      <a:pt x="3" y="5"/>
                      <a:pt x="4" y="4"/>
                      <a:pt x="4" y="4"/>
                    </a:cubicBezTo>
                    <a:cubicBezTo>
                      <a:pt x="5" y="3"/>
                      <a:pt x="6" y="3"/>
                      <a:pt x="7" y="3"/>
                    </a:cubicBezTo>
                    <a:cubicBezTo>
                      <a:pt x="7" y="2"/>
                      <a:pt x="8" y="2"/>
                      <a:pt x="9" y="2"/>
                    </a:cubicBezTo>
                    <a:cubicBezTo>
                      <a:pt x="10" y="1"/>
                      <a:pt x="11" y="1"/>
                      <a:pt x="12" y="1"/>
                    </a:cubicBezTo>
                    <a:cubicBezTo>
                      <a:pt x="13" y="1"/>
                      <a:pt x="13" y="0"/>
                      <a:pt x="14" y="0"/>
                    </a:cubicBezTo>
                    <a:cubicBezTo>
                      <a:pt x="15" y="0"/>
                      <a:pt x="16" y="0"/>
                      <a:pt x="17" y="0"/>
                    </a:cubicBezTo>
                    <a:cubicBezTo>
                      <a:pt x="18" y="0"/>
                      <a:pt x="19" y="0"/>
                      <a:pt x="19" y="0"/>
                    </a:cubicBezTo>
                    <a:cubicBezTo>
                      <a:pt x="20" y="0"/>
                      <a:pt x="21" y="0"/>
                      <a:pt x="22" y="0"/>
                    </a:cubicBezTo>
                    <a:cubicBezTo>
                      <a:pt x="22" y="0"/>
                      <a:pt x="23" y="1"/>
                      <a:pt x="23" y="1"/>
                    </a:cubicBezTo>
                    <a:cubicBezTo>
                      <a:pt x="24" y="1"/>
                      <a:pt x="24" y="1"/>
                      <a:pt x="25" y="1"/>
                    </a:cubicBezTo>
                    <a:cubicBezTo>
                      <a:pt x="26" y="1"/>
                      <a:pt x="26" y="2"/>
                      <a:pt x="26" y="2"/>
                    </a:cubicBezTo>
                    <a:cubicBezTo>
                      <a:pt x="26" y="2"/>
                      <a:pt x="25" y="2"/>
                      <a:pt x="25" y="2"/>
                    </a:cubicBezTo>
                    <a:cubicBezTo>
                      <a:pt x="24" y="2"/>
                      <a:pt x="24" y="2"/>
                      <a:pt x="23" y="2"/>
                    </a:cubicBezTo>
                    <a:cubicBezTo>
                      <a:pt x="23" y="2"/>
                      <a:pt x="22" y="2"/>
                      <a:pt x="22" y="2"/>
                    </a:cubicBezTo>
                    <a:cubicBezTo>
                      <a:pt x="21" y="2"/>
                      <a:pt x="20" y="2"/>
                      <a:pt x="19" y="2"/>
                    </a:cubicBezTo>
                    <a:cubicBezTo>
                      <a:pt x="19" y="3"/>
                      <a:pt x="18" y="3"/>
                      <a:pt x="17" y="3"/>
                    </a:cubicBezTo>
                    <a:cubicBezTo>
                      <a:pt x="16" y="3"/>
                      <a:pt x="16" y="3"/>
                      <a:pt x="15" y="3"/>
                    </a:cubicBezTo>
                    <a:cubicBezTo>
                      <a:pt x="14" y="3"/>
                      <a:pt x="13" y="4"/>
                      <a:pt x="12" y="4"/>
                    </a:cubicBezTo>
                    <a:cubicBezTo>
                      <a:pt x="12" y="4"/>
                      <a:pt x="12" y="4"/>
                      <a:pt x="11" y="4"/>
                    </a:cubicBezTo>
                    <a:cubicBezTo>
                      <a:pt x="11" y="4"/>
                      <a:pt x="10" y="4"/>
                      <a:pt x="10" y="4"/>
                    </a:cubicBezTo>
                    <a:cubicBezTo>
                      <a:pt x="10" y="4"/>
                      <a:pt x="9" y="5"/>
                      <a:pt x="9" y="5"/>
                    </a:cubicBezTo>
                    <a:cubicBezTo>
                      <a:pt x="8" y="5"/>
                      <a:pt x="8" y="5"/>
                      <a:pt x="8" y="5"/>
                    </a:cubicBezTo>
                    <a:cubicBezTo>
                      <a:pt x="7" y="5"/>
                      <a:pt x="6" y="6"/>
                      <a:pt x="6" y="6"/>
                    </a:cubicBezTo>
                    <a:cubicBezTo>
                      <a:pt x="5" y="6"/>
                      <a:pt x="5" y="6"/>
                      <a:pt x="5" y="6"/>
                    </a:cubicBezTo>
                    <a:cubicBezTo>
                      <a:pt x="4" y="6"/>
                      <a:pt x="4" y="7"/>
                      <a:pt x="4" y="7"/>
                    </a:cubicBezTo>
                    <a:cubicBezTo>
                      <a:pt x="3" y="7"/>
                      <a:pt x="3" y="7"/>
                      <a:pt x="2" y="7"/>
                    </a:cubicBezTo>
                    <a:cubicBezTo>
                      <a:pt x="2" y="8"/>
                      <a:pt x="1" y="8"/>
                      <a:pt x="1" y="8"/>
                    </a:cubicBezTo>
                    <a:cubicBezTo>
                      <a:pt x="1" y="8"/>
                      <a:pt x="0" y="8"/>
                      <a:pt x="0" y="8"/>
                    </a:cubicBezTo>
                    <a:cubicBezTo>
                      <a:pt x="0"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8" name="ïṥḻiḋe"/>
              <p:cNvSpPr>
                <a:spLocks/>
              </p:cNvSpPr>
              <p:nvPr/>
            </p:nvSpPr>
            <p:spPr bwMode="auto">
              <a:xfrm>
                <a:off x="8474870" y="927102"/>
                <a:ext cx="83344" cy="21431"/>
              </a:xfrm>
              <a:custGeom>
                <a:avLst/>
                <a:gdLst>
                  <a:gd name="T0" fmla="*/ 83344 w 27"/>
                  <a:gd name="T1" fmla="*/ 21431 h 7"/>
                  <a:gd name="T2" fmla="*/ 80257 w 27"/>
                  <a:gd name="T3" fmla="*/ 18369 h 7"/>
                  <a:gd name="T4" fmla="*/ 77170 w 27"/>
                  <a:gd name="T5" fmla="*/ 15308 h 7"/>
                  <a:gd name="T6" fmla="*/ 74084 w 27"/>
                  <a:gd name="T7" fmla="*/ 12246 h 7"/>
                  <a:gd name="T8" fmla="*/ 67910 w 27"/>
                  <a:gd name="T9" fmla="*/ 9185 h 7"/>
                  <a:gd name="T10" fmla="*/ 58649 w 27"/>
                  <a:gd name="T11" fmla="*/ 6123 h 7"/>
                  <a:gd name="T12" fmla="*/ 52476 w 27"/>
                  <a:gd name="T13" fmla="*/ 3062 h 7"/>
                  <a:gd name="T14" fmla="*/ 43215 w 27"/>
                  <a:gd name="T15" fmla="*/ 3062 h 7"/>
                  <a:gd name="T16" fmla="*/ 37042 w 27"/>
                  <a:gd name="T17" fmla="*/ 0 h 7"/>
                  <a:gd name="T18" fmla="*/ 27781 w 27"/>
                  <a:gd name="T19" fmla="*/ 0 h 7"/>
                  <a:gd name="T20" fmla="*/ 18521 w 27"/>
                  <a:gd name="T21" fmla="*/ 0 h 7"/>
                  <a:gd name="T22" fmla="*/ 12347 w 27"/>
                  <a:gd name="T23" fmla="*/ 3062 h 7"/>
                  <a:gd name="T24" fmla="*/ 9260 w 27"/>
                  <a:gd name="T25" fmla="*/ 3062 h 7"/>
                  <a:gd name="T26" fmla="*/ 3087 w 27"/>
                  <a:gd name="T27" fmla="*/ 6123 h 7"/>
                  <a:gd name="T28" fmla="*/ 0 w 27"/>
                  <a:gd name="T29" fmla="*/ 9185 h 7"/>
                  <a:gd name="T30" fmla="*/ 3087 w 27"/>
                  <a:gd name="T31" fmla="*/ 9185 h 7"/>
                  <a:gd name="T32" fmla="*/ 9260 w 27"/>
                  <a:gd name="T33" fmla="*/ 9185 h 7"/>
                  <a:gd name="T34" fmla="*/ 15434 w 27"/>
                  <a:gd name="T35" fmla="*/ 9185 h 7"/>
                  <a:gd name="T36" fmla="*/ 21608 w 27"/>
                  <a:gd name="T37" fmla="*/ 9185 h 7"/>
                  <a:gd name="T38" fmla="*/ 27781 w 27"/>
                  <a:gd name="T39" fmla="*/ 9185 h 7"/>
                  <a:gd name="T40" fmla="*/ 33955 w 27"/>
                  <a:gd name="T41" fmla="*/ 9185 h 7"/>
                  <a:gd name="T42" fmla="*/ 43215 w 27"/>
                  <a:gd name="T43" fmla="*/ 12246 h 7"/>
                  <a:gd name="T44" fmla="*/ 46302 w 27"/>
                  <a:gd name="T45" fmla="*/ 12246 h 7"/>
                  <a:gd name="T46" fmla="*/ 49389 w 27"/>
                  <a:gd name="T47" fmla="*/ 12246 h 7"/>
                  <a:gd name="T48" fmla="*/ 52476 w 27"/>
                  <a:gd name="T49" fmla="*/ 12246 h 7"/>
                  <a:gd name="T50" fmla="*/ 58649 w 27"/>
                  <a:gd name="T51" fmla="*/ 15308 h 7"/>
                  <a:gd name="T52" fmla="*/ 64823 w 27"/>
                  <a:gd name="T53" fmla="*/ 15308 h 7"/>
                  <a:gd name="T54" fmla="*/ 67910 w 27"/>
                  <a:gd name="T55" fmla="*/ 18369 h 7"/>
                  <a:gd name="T56" fmla="*/ 70997 w 27"/>
                  <a:gd name="T57" fmla="*/ 18369 h 7"/>
                  <a:gd name="T58" fmla="*/ 74084 w 27"/>
                  <a:gd name="T59" fmla="*/ 18369 h 7"/>
                  <a:gd name="T60" fmla="*/ 80257 w 27"/>
                  <a:gd name="T61" fmla="*/ 21431 h 7"/>
                  <a:gd name="T62" fmla="*/ 80257 w 27"/>
                  <a:gd name="T63" fmla="*/ 21431 h 7"/>
                  <a:gd name="T64" fmla="*/ 83344 w 27"/>
                  <a:gd name="T65" fmla="*/ 21431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7">
                    <a:moveTo>
                      <a:pt x="27" y="7"/>
                    </a:moveTo>
                    <a:cubicBezTo>
                      <a:pt x="27" y="7"/>
                      <a:pt x="26" y="7"/>
                      <a:pt x="26" y="6"/>
                    </a:cubicBezTo>
                    <a:cubicBezTo>
                      <a:pt x="26" y="6"/>
                      <a:pt x="25" y="6"/>
                      <a:pt x="25" y="5"/>
                    </a:cubicBezTo>
                    <a:cubicBezTo>
                      <a:pt x="25" y="5"/>
                      <a:pt x="24" y="5"/>
                      <a:pt x="24" y="4"/>
                    </a:cubicBezTo>
                    <a:cubicBezTo>
                      <a:pt x="23" y="4"/>
                      <a:pt x="22" y="3"/>
                      <a:pt x="22" y="3"/>
                    </a:cubicBezTo>
                    <a:cubicBezTo>
                      <a:pt x="21" y="3"/>
                      <a:pt x="20" y="2"/>
                      <a:pt x="19" y="2"/>
                    </a:cubicBezTo>
                    <a:cubicBezTo>
                      <a:pt x="19" y="2"/>
                      <a:pt x="18" y="1"/>
                      <a:pt x="17" y="1"/>
                    </a:cubicBezTo>
                    <a:cubicBezTo>
                      <a:pt x="16" y="1"/>
                      <a:pt x="15" y="1"/>
                      <a:pt x="14" y="1"/>
                    </a:cubicBezTo>
                    <a:cubicBezTo>
                      <a:pt x="13" y="0"/>
                      <a:pt x="12" y="0"/>
                      <a:pt x="12" y="0"/>
                    </a:cubicBezTo>
                    <a:cubicBezTo>
                      <a:pt x="11" y="0"/>
                      <a:pt x="10" y="0"/>
                      <a:pt x="9" y="0"/>
                    </a:cubicBezTo>
                    <a:cubicBezTo>
                      <a:pt x="8" y="0"/>
                      <a:pt x="7" y="0"/>
                      <a:pt x="6" y="0"/>
                    </a:cubicBezTo>
                    <a:cubicBezTo>
                      <a:pt x="6" y="1"/>
                      <a:pt x="5" y="1"/>
                      <a:pt x="4" y="1"/>
                    </a:cubicBezTo>
                    <a:cubicBezTo>
                      <a:pt x="4" y="1"/>
                      <a:pt x="3" y="1"/>
                      <a:pt x="3" y="1"/>
                    </a:cubicBezTo>
                    <a:cubicBezTo>
                      <a:pt x="2" y="2"/>
                      <a:pt x="2" y="2"/>
                      <a:pt x="1" y="2"/>
                    </a:cubicBezTo>
                    <a:cubicBezTo>
                      <a:pt x="1" y="2"/>
                      <a:pt x="0" y="3"/>
                      <a:pt x="0" y="3"/>
                    </a:cubicBezTo>
                    <a:cubicBezTo>
                      <a:pt x="0" y="3"/>
                      <a:pt x="1" y="3"/>
                      <a:pt x="1" y="3"/>
                    </a:cubicBezTo>
                    <a:cubicBezTo>
                      <a:pt x="2" y="3"/>
                      <a:pt x="2" y="3"/>
                      <a:pt x="3" y="3"/>
                    </a:cubicBezTo>
                    <a:cubicBezTo>
                      <a:pt x="3" y="3"/>
                      <a:pt x="4" y="3"/>
                      <a:pt x="5" y="3"/>
                    </a:cubicBezTo>
                    <a:cubicBezTo>
                      <a:pt x="5" y="3"/>
                      <a:pt x="6" y="3"/>
                      <a:pt x="7" y="3"/>
                    </a:cubicBezTo>
                    <a:cubicBezTo>
                      <a:pt x="7" y="3"/>
                      <a:pt x="8" y="3"/>
                      <a:pt x="9" y="3"/>
                    </a:cubicBezTo>
                    <a:cubicBezTo>
                      <a:pt x="10" y="3"/>
                      <a:pt x="10" y="3"/>
                      <a:pt x="11" y="3"/>
                    </a:cubicBezTo>
                    <a:cubicBezTo>
                      <a:pt x="12" y="3"/>
                      <a:pt x="13" y="3"/>
                      <a:pt x="14" y="4"/>
                    </a:cubicBezTo>
                    <a:cubicBezTo>
                      <a:pt x="14" y="4"/>
                      <a:pt x="15" y="4"/>
                      <a:pt x="15" y="4"/>
                    </a:cubicBezTo>
                    <a:cubicBezTo>
                      <a:pt x="15" y="4"/>
                      <a:pt x="16" y="4"/>
                      <a:pt x="16" y="4"/>
                    </a:cubicBezTo>
                    <a:cubicBezTo>
                      <a:pt x="17" y="4"/>
                      <a:pt x="17" y="4"/>
                      <a:pt x="17" y="4"/>
                    </a:cubicBezTo>
                    <a:cubicBezTo>
                      <a:pt x="18" y="4"/>
                      <a:pt x="18" y="4"/>
                      <a:pt x="19" y="5"/>
                    </a:cubicBezTo>
                    <a:cubicBezTo>
                      <a:pt x="19" y="5"/>
                      <a:pt x="20" y="5"/>
                      <a:pt x="21" y="5"/>
                    </a:cubicBezTo>
                    <a:cubicBezTo>
                      <a:pt x="21" y="5"/>
                      <a:pt x="21" y="5"/>
                      <a:pt x="22" y="6"/>
                    </a:cubicBezTo>
                    <a:cubicBezTo>
                      <a:pt x="22" y="6"/>
                      <a:pt x="22" y="6"/>
                      <a:pt x="23" y="6"/>
                    </a:cubicBezTo>
                    <a:cubicBezTo>
                      <a:pt x="23" y="6"/>
                      <a:pt x="24" y="6"/>
                      <a:pt x="24" y="6"/>
                    </a:cubicBezTo>
                    <a:cubicBezTo>
                      <a:pt x="25" y="7"/>
                      <a:pt x="25" y="7"/>
                      <a:pt x="26" y="7"/>
                    </a:cubicBezTo>
                    <a:cubicBezTo>
                      <a:pt x="26" y="7"/>
                      <a:pt x="26" y="7"/>
                      <a:pt x="26" y="7"/>
                    </a:cubicBezTo>
                    <a:cubicBezTo>
                      <a:pt x="27" y="7"/>
                      <a:pt x="27" y="7"/>
                      <a:pt x="27"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9" name="íṡľïḋe"/>
              <p:cNvSpPr>
                <a:spLocks/>
              </p:cNvSpPr>
              <p:nvPr/>
            </p:nvSpPr>
            <p:spPr bwMode="auto">
              <a:xfrm>
                <a:off x="8633223" y="886620"/>
                <a:ext cx="2381" cy="53579"/>
              </a:xfrm>
              <a:custGeom>
                <a:avLst/>
                <a:gdLst>
                  <a:gd name="T0" fmla="*/ 0 w 1"/>
                  <a:gd name="T1" fmla="*/ 53579 h 17"/>
                  <a:gd name="T2" fmla="*/ 0 w 1"/>
                  <a:gd name="T3" fmla="*/ 0 h 17"/>
                  <a:gd name="T4" fmla="*/ 0 w 1"/>
                  <a:gd name="T5" fmla="*/ 53579 h 17"/>
                  <a:gd name="T6" fmla="*/ 0 60000 65536"/>
                  <a:gd name="T7" fmla="*/ 0 60000 65536"/>
                  <a:gd name="T8" fmla="*/ 0 60000 65536"/>
                </a:gdLst>
                <a:ahLst/>
                <a:cxnLst>
                  <a:cxn ang="T6">
                    <a:pos x="T0" y="T1"/>
                  </a:cxn>
                  <a:cxn ang="T7">
                    <a:pos x="T2" y="T3"/>
                  </a:cxn>
                  <a:cxn ang="T8">
                    <a:pos x="T4" y="T5"/>
                  </a:cxn>
                </a:cxnLst>
                <a:rect l="0" t="0" r="r" b="b"/>
                <a:pathLst>
                  <a:path w="1" h="17">
                    <a:moveTo>
                      <a:pt x="0" y="17"/>
                    </a:moveTo>
                    <a:cubicBezTo>
                      <a:pt x="0" y="17"/>
                      <a:pt x="1" y="10"/>
                      <a:pt x="0" y="0"/>
                    </a:cubicBezTo>
                    <a:cubicBezTo>
                      <a:pt x="0" y="10"/>
                      <a:pt x="0" y="17"/>
                      <a:pt x="0" y="1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00" name="ïṧľíďè"/>
              <p:cNvSpPr>
                <a:spLocks/>
              </p:cNvSpPr>
              <p:nvPr/>
            </p:nvSpPr>
            <p:spPr bwMode="auto">
              <a:xfrm>
                <a:off x="8208170" y="681833"/>
                <a:ext cx="481012" cy="344091"/>
              </a:xfrm>
              <a:custGeom>
                <a:avLst/>
                <a:gdLst>
                  <a:gd name="T0" fmla="*/ 93099 w 155"/>
                  <a:gd name="T1" fmla="*/ 65098 h 111"/>
                  <a:gd name="T2" fmla="*/ 394120 w 155"/>
                  <a:gd name="T3" fmla="*/ 108497 h 111"/>
                  <a:gd name="T4" fmla="*/ 428256 w 155"/>
                  <a:gd name="T5" fmla="*/ 111597 h 111"/>
                  <a:gd name="T6" fmla="*/ 468599 w 155"/>
                  <a:gd name="T7" fmla="*/ 278993 h 111"/>
                  <a:gd name="T8" fmla="*/ 425153 w 155"/>
                  <a:gd name="T9" fmla="*/ 344091 h 111"/>
                  <a:gd name="T10" fmla="*/ 425153 w 155"/>
                  <a:gd name="T11" fmla="*/ 325491 h 111"/>
                  <a:gd name="T12" fmla="*/ 375500 w 155"/>
                  <a:gd name="T13" fmla="*/ 247994 h 111"/>
                  <a:gd name="T14" fmla="*/ 363086 w 155"/>
                  <a:gd name="T15" fmla="*/ 185995 h 111"/>
                  <a:gd name="T16" fmla="*/ 285504 w 155"/>
                  <a:gd name="T17" fmla="*/ 232494 h 111"/>
                  <a:gd name="T18" fmla="*/ 24826 w 155"/>
                  <a:gd name="T19" fmla="*/ 210794 h 111"/>
                  <a:gd name="T20" fmla="*/ 93099 w 155"/>
                  <a:gd name="T21" fmla="*/ 65098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111">
                    <a:moveTo>
                      <a:pt x="30" y="21"/>
                    </a:moveTo>
                    <a:cubicBezTo>
                      <a:pt x="57" y="3"/>
                      <a:pt x="96" y="0"/>
                      <a:pt x="127" y="35"/>
                    </a:cubicBezTo>
                    <a:cubicBezTo>
                      <a:pt x="130" y="38"/>
                      <a:pt x="135" y="37"/>
                      <a:pt x="138" y="36"/>
                    </a:cubicBezTo>
                    <a:cubicBezTo>
                      <a:pt x="153" y="50"/>
                      <a:pt x="155" y="77"/>
                      <a:pt x="151" y="90"/>
                    </a:cubicBezTo>
                    <a:cubicBezTo>
                      <a:pt x="145" y="109"/>
                      <a:pt x="137" y="111"/>
                      <a:pt x="137" y="111"/>
                    </a:cubicBezTo>
                    <a:cubicBezTo>
                      <a:pt x="137" y="105"/>
                      <a:pt x="137" y="105"/>
                      <a:pt x="137" y="105"/>
                    </a:cubicBezTo>
                    <a:cubicBezTo>
                      <a:pt x="137" y="105"/>
                      <a:pt x="126" y="92"/>
                      <a:pt x="121" y="80"/>
                    </a:cubicBezTo>
                    <a:cubicBezTo>
                      <a:pt x="117" y="69"/>
                      <a:pt x="117" y="61"/>
                      <a:pt x="117" y="60"/>
                    </a:cubicBezTo>
                    <a:cubicBezTo>
                      <a:pt x="117" y="61"/>
                      <a:pt x="116" y="70"/>
                      <a:pt x="92" y="75"/>
                    </a:cubicBezTo>
                    <a:cubicBezTo>
                      <a:pt x="47" y="83"/>
                      <a:pt x="22" y="78"/>
                      <a:pt x="8" y="68"/>
                    </a:cubicBezTo>
                    <a:cubicBezTo>
                      <a:pt x="0" y="45"/>
                      <a:pt x="16" y="30"/>
                      <a:pt x="30" y="21"/>
                    </a:cubicBezTo>
                    <a:close/>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01" name="îšľiḑè"/>
              <p:cNvSpPr>
                <a:spLocks/>
              </p:cNvSpPr>
              <p:nvPr/>
            </p:nvSpPr>
            <p:spPr bwMode="auto">
              <a:xfrm>
                <a:off x="8428171" y="1575396"/>
                <a:ext cx="189310" cy="65485"/>
              </a:xfrm>
              <a:custGeom>
                <a:avLst/>
                <a:gdLst>
                  <a:gd name="T0" fmla="*/ 189310 w 61"/>
                  <a:gd name="T1" fmla="*/ 65485 h 21"/>
                  <a:gd name="T2" fmla="*/ 155172 w 61"/>
                  <a:gd name="T3" fmla="*/ 0 h 21"/>
                  <a:gd name="T4" fmla="*/ 37241 w 61"/>
                  <a:gd name="T5" fmla="*/ 34302 h 21"/>
                  <a:gd name="T6" fmla="*/ 0 w 61"/>
                  <a:gd name="T7" fmla="*/ 62367 h 21"/>
                  <a:gd name="T8" fmla="*/ 189310 w 61"/>
                  <a:gd name="T9" fmla="*/ 6548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cxnSp>
        <p:nvCxnSpPr>
          <p:cNvPr id="25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9" name="Freeform 6">
            <a:extLst>
              <a:ext uri="{FF2B5EF4-FFF2-40B4-BE49-F238E27FC236}">
                <a16:creationId xmlns:a16="http://schemas.microsoft.com/office/drawing/2014/main" id="{71AA52EC-7DB1-4E87-8C0D-FAA1C5227515}"/>
              </a:ext>
            </a:extLst>
          </p:cNvPr>
          <p:cNvSpPr>
            <a:spLocks noEditPoints="1"/>
          </p:cNvSpPr>
          <p:nvPr/>
        </p:nvSpPr>
        <p:spPr bwMode="auto">
          <a:xfrm>
            <a:off x="749827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6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9</a:t>
            </a:r>
            <a:endParaRPr lang="zh-TW" altLang="en-US" sz="1500" b="1" dirty="0">
              <a:latin typeface="Arial" panose="020B0604020202020204" pitchFamily="34" charset="0"/>
              <a:cs typeface="Arial" panose="020B0604020202020204" pitchFamily="34" charset="0"/>
            </a:endParaRPr>
          </a:p>
        </p:txBody>
      </p:sp>
      <p:sp>
        <p:nvSpPr>
          <p:cNvPr id="261" name="標題 1"/>
          <p:cNvSpPr txBox="1">
            <a:spLocks/>
          </p:cNvSpPr>
          <p:nvPr/>
        </p:nvSpPr>
        <p:spPr bwMode="auto">
          <a:xfrm>
            <a:off x="250752" y="36000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肆、招生學校、科組名額</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585059957"/>
              </p:ext>
            </p:extLst>
          </p:nvPr>
        </p:nvGraphicFramePr>
        <p:xfrm>
          <a:off x="298339" y="1572903"/>
          <a:ext cx="8590996" cy="4688424"/>
        </p:xfrm>
        <a:graphic>
          <a:graphicData uri="http://schemas.openxmlformats.org/drawingml/2006/table">
            <a:tbl>
              <a:tblPr>
                <a:tableStyleId>{00A15C55-8517-42AA-B614-E9B94910E393}</a:tableStyleId>
              </a:tblPr>
              <a:tblGrid>
                <a:gridCol w="585916">
                  <a:extLst>
                    <a:ext uri="{9D8B030D-6E8A-4147-A177-3AD203B41FA5}">
                      <a16:colId xmlns:a16="http://schemas.microsoft.com/office/drawing/2014/main" val="20000"/>
                    </a:ext>
                  </a:extLst>
                </a:gridCol>
                <a:gridCol w="3408046">
                  <a:extLst>
                    <a:ext uri="{9D8B030D-6E8A-4147-A177-3AD203B41FA5}">
                      <a16:colId xmlns:a16="http://schemas.microsoft.com/office/drawing/2014/main" val="20001"/>
                    </a:ext>
                  </a:extLst>
                </a:gridCol>
                <a:gridCol w="4597034">
                  <a:extLst>
                    <a:ext uri="{9D8B030D-6E8A-4147-A177-3AD203B41FA5}">
                      <a16:colId xmlns:a16="http://schemas.microsoft.com/office/drawing/2014/main" val="20002"/>
                    </a:ext>
                  </a:extLst>
                </a:gridCol>
              </a:tblGrid>
              <a:tr h="40436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項次</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期</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目</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extLst>
                  <a:ext uri="{0D108BD9-81ED-4DB2-BD59-A6C34878D82A}">
                    <a16:rowId xmlns:a16="http://schemas.microsoft.com/office/drawing/2014/main" val="10000"/>
                  </a:ext>
                </a:extLst>
              </a:tr>
              <a:tr h="37337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1</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簡章、報名表公告暨下載</a:t>
                      </a:r>
                      <a:endParaRPr kumimoji="0" lang="zh-TW" altLang="zh-TW" sz="15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1"/>
                  </a:ext>
                </a:extLst>
              </a:tr>
              <a:tr h="109225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2</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五專優免集體報名網站</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練習版</a:t>
                      </a:r>
                      <a:r>
                        <a:rPr kumimoji="0" lang="en-US" altLang="zh-TW" sz="1500" b="1" u="none" strike="noStrike" cap="none" normalizeH="0" baseline="0" dirty="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開放</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113</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日（五）</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日（二）</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600"/>
                        </a:spcBef>
                        <a:spcAft>
                          <a:spcPts val="60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國中集體報名</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練習版</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網址：</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2"/>
                  </a:ext>
                </a:extLst>
              </a:tr>
              <a:tr h="90066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3</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國中學校集體報名</a:t>
                      </a:r>
                      <a:endPar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20</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a:t>
                      </a: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完成網路資料輸入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及繳費</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報名資料請於</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113</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5</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24</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日（星期</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）前寄</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至</a:t>
                      </a:r>
                      <a:b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b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106344</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臺北市大安區忠孝東路三段</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1</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號</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國立臺北科技大學億光大樓</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樓</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113</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學年度五專</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優先</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免試入學招生委員會收）</a:t>
                      </a: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國中集體報</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名及個別網路報</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名網址：</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https://www.jctv.ntut.edu.tw/u5/</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3"/>
                  </a:ext>
                </a:extLst>
              </a:tr>
              <a:tr h="1176227">
                <a:tc>
                  <a:txBody>
                    <a:body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4</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個別網路報名</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21</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完成網路資料輸入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及繳費</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vMerge="1">
                  <a:txBody>
                    <a:bodyPr/>
                    <a:lstStyle/>
                    <a:p>
                      <a:pPr marL="0" marR="0" lvl="0" indent="0" algn="l" defTabSz="914400" rtl="0" eaLnBrk="1" fontAlgn="base" latinLnBrk="0" hangingPunct="1">
                        <a:lnSpc>
                          <a:spcPts val="2000"/>
                        </a:lnSpc>
                        <a:spcBef>
                          <a:spcPct val="0"/>
                        </a:spcBef>
                        <a:spcAft>
                          <a:spcPct val="0"/>
                        </a:spcAft>
                        <a:buClrTx/>
                        <a:buSzTx/>
                        <a:buFontTx/>
                        <a:buNone/>
                        <a:tabLst/>
                      </a:pPr>
                      <a:endPar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36195204"/>
                  </a:ext>
                </a:extLst>
              </a:tr>
              <a:tr h="58683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5</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29</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31</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 查詢報名是否完成</a:t>
                      </a:r>
                      <a:endParaRPr kumimoji="0" lang="zh-TW" altLang="zh-TW"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4"/>
                  </a:ext>
                </a:extLst>
              </a:tr>
            </a:tbl>
          </a:graphicData>
        </a:graphic>
      </p:graphicFrame>
      <p:sp>
        <p:nvSpPr>
          <p:cNvPr id="7"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10</a:t>
            </a:r>
            <a:endParaRPr lang="zh-TW" altLang="en-US" sz="1500" b="1" dirty="0">
              <a:latin typeface="Arial" panose="020B0604020202020204" pitchFamily="34" charset="0"/>
              <a:cs typeface="Arial" panose="020B0604020202020204" pitchFamily="34" charset="0"/>
            </a:endParaRPr>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49553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3" y="361293"/>
            <a:ext cx="6989802"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伍、招生重要日程</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12" name="组合 38"/>
          <p:cNvGrpSpPr/>
          <p:nvPr/>
        </p:nvGrpSpPr>
        <p:grpSpPr>
          <a:xfrm>
            <a:off x="950001" y="947658"/>
            <a:ext cx="760466" cy="867596"/>
            <a:chOff x="7793038" y="2205038"/>
            <a:chExt cx="1306513" cy="1527175"/>
          </a:xfrm>
        </p:grpSpPr>
        <p:sp>
          <p:nvSpPr>
            <p:cNvPr id="13" name="Freeform 8"/>
            <p:cNvSpPr>
              <a:spLocks/>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984027098"/>
              </p:ext>
            </p:extLst>
          </p:nvPr>
        </p:nvGraphicFramePr>
        <p:xfrm>
          <a:off x="250752" y="1593292"/>
          <a:ext cx="8602267" cy="4844997"/>
        </p:xfrm>
        <a:graphic>
          <a:graphicData uri="http://schemas.openxmlformats.org/drawingml/2006/table">
            <a:tbl>
              <a:tblPr>
                <a:tableStyleId>{00A15C55-8517-42AA-B614-E9B94910E393}</a:tableStyleId>
              </a:tblPr>
              <a:tblGrid>
                <a:gridCol w="567456">
                  <a:extLst>
                    <a:ext uri="{9D8B030D-6E8A-4147-A177-3AD203B41FA5}">
                      <a16:colId xmlns:a16="http://schemas.microsoft.com/office/drawing/2014/main" val="20000"/>
                    </a:ext>
                  </a:extLst>
                </a:gridCol>
                <a:gridCol w="2946968">
                  <a:extLst>
                    <a:ext uri="{9D8B030D-6E8A-4147-A177-3AD203B41FA5}">
                      <a16:colId xmlns:a16="http://schemas.microsoft.com/office/drawing/2014/main" val="20001"/>
                    </a:ext>
                  </a:extLst>
                </a:gridCol>
                <a:gridCol w="5087843">
                  <a:extLst>
                    <a:ext uri="{9D8B030D-6E8A-4147-A177-3AD203B41FA5}">
                      <a16:colId xmlns:a16="http://schemas.microsoft.com/office/drawing/2014/main" val="20002"/>
                    </a:ext>
                  </a:extLst>
                </a:gridCol>
              </a:tblGrid>
              <a:tr h="38858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項次</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期</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目</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extLst>
                  <a:ext uri="{0D108BD9-81ED-4DB2-BD59-A6C34878D82A}">
                    <a16:rowId xmlns:a16="http://schemas.microsoft.com/office/drawing/2014/main" val="10000"/>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6</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29</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免試生登記志願系統操作練習</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操作網址：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4"/>
                  </a:ext>
                </a:extLst>
              </a:tr>
              <a:tr h="9592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7</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t>開放免試生查詢成績及級距</a:t>
                      </a:r>
                      <a:br>
                        <a:rPr kumimoji="0" lang="en-US" altLang="zh-TW"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b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不含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國中教育會考成績及志願序積分</a:t>
                      </a: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受理免試生成績複查申請</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5"/>
                  </a:ext>
                </a:extLst>
              </a:tr>
              <a:tr h="9592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8</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四</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開放免試生志願選填登記</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免試生志願選填登記系統網址：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6"/>
                  </a:ext>
                </a:extLst>
              </a:tr>
              <a:tr h="5366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9</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7</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t>開放免試生查詢成績及級距</a:t>
                      </a:r>
                      <a:br>
                        <a:rPr kumimoji="0" lang="en-US" altLang="zh-TW"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b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國中教育會考成績，</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但不含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志願序積分</a:t>
                      </a: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endParaRPr kumimoji="0" lang="en-US" altLang="zh-TW"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7"/>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10</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113</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日（五）</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9:00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網路錄取公告及分發結果查詢</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u="none" strike="noStrike" cap="none" normalizeH="0" baseline="0" dirty="0">
                          <a:ln>
                            <a:noFill/>
                          </a:ln>
                          <a:effectLst/>
                          <a:latin typeface="微軟正黑體" panose="020B0604030504040204" pitchFamily="34" charset="-120"/>
                          <a:ea typeface="微軟正黑體" panose="020B0604030504040204" pitchFamily="34" charset="-120"/>
                        </a:rPr>
                        <a:t>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8"/>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11</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113</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18</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日（二）</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14:00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錄取報到及放棄錄取截止</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（招生學校聯絡資訊請參閱簡章）</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9"/>
                  </a:ext>
                </a:extLst>
              </a:tr>
            </a:tbl>
          </a:graphicData>
        </a:graphic>
      </p:graphicFrame>
      <p:sp>
        <p:nvSpPr>
          <p:cNvPr id="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11</a:t>
            </a:r>
            <a:endParaRPr lang="zh-TW" altLang="en-US" sz="1500" b="1" dirty="0">
              <a:latin typeface="Arial" panose="020B0604020202020204" pitchFamily="34" charset="0"/>
              <a:cs typeface="Arial" panose="020B0604020202020204" pitchFamily="34" charset="0"/>
            </a:endParaRPr>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208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5584969"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伍、招生重要日程</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12" name="组合 38"/>
          <p:cNvGrpSpPr/>
          <p:nvPr/>
        </p:nvGrpSpPr>
        <p:grpSpPr>
          <a:xfrm>
            <a:off x="928486" y="998665"/>
            <a:ext cx="760466" cy="867596"/>
            <a:chOff x="7793038" y="2205038"/>
            <a:chExt cx="1306513" cy="1527175"/>
          </a:xfrm>
        </p:grpSpPr>
        <p:sp>
          <p:nvSpPr>
            <p:cNvPr id="13" name="Freeform 8"/>
            <p:cNvSpPr>
              <a:spLocks/>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796274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線接點 49"/>
          <p:cNvCxnSpPr/>
          <p:nvPr/>
        </p:nvCxnSpPr>
        <p:spPr>
          <a:xfrm flipH="1">
            <a:off x="6306984" y="4624066"/>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840963" y="4430895"/>
            <a:ext cx="6571060" cy="1811896"/>
          </a:xfrm>
          <a:prstGeom prst="rect">
            <a:avLst/>
          </a:prstGeom>
          <a:noFill/>
          <a:ln w="28575">
            <a:prstDash val="sysDash"/>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zh-TW" altLang="en-US"/>
          </a:p>
        </p:txBody>
      </p:sp>
      <p:grpSp>
        <p:nvGrpSpPr>
          <p:cNvPr id="27652" name="群組 85"/>
          <p:cNvGrpSpPr>
            <a:grpSpLocks/>
          </p:cNvGrpSpPr>
          <p:nvPr/>
        </p:nvGrpSpPr>
        <p:grpSpPr bwMode="auto">
          <a:xfrm>
            <a:off x="237891" y="2069293"/>
            <a:ext cx="8632031" cy="3885012"/>
            <a:chOff x="175678" y="1649132"/>
            <a:chExt cx="11510128" cy="5179141"/>
          </a:xfrm>
        </p:grpSpPr>
        <p:grpSp>
          <p:nvGrpSpPr>
            <p:cNvPr id="27671" name="群組 65"/>
            <p:cNvGrpSpPr>
              <a:grpSpLocks/>
            </p:cNvGrpSpPr>
            <p:nvPr/>
          </p:nvGrpSpPr>
          <p:grpSpPr bwMode="auto">
            <a:xfrm>
              <a:off x="2461828" y="1649132"/>
              <a:ext cx="8429534" cy="5179141"/>
              <a:chOff x="2030184" y="2009377"/>
              <a:chExt cx="8429534" cy="5179141"/>
            </a:xfrm>
          </p:grpSpPr>
          <p:sp>
            <p:nvSpPr>
              <p:cNvPr id="4" name="矩形 3"/>
              <p:cNvSpPr/>
              <p:nvPr/>
            </p:nvSpPr>
            <p:spPr>
              <a:xfrm>
                <a:off x="2030184" y="2009377"/>
                <a:ext cx="2260748" cy="888848"/>
              </a:xfrm>
              <a:prstGeom prst="rect">
                <a:avLst/>
              </a:prstGeom>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600" b="1" dirty="0">
                    <a:solidFill>
                      <a:srgbClr val="C00000"/>
                    </a:solidFill>
                    <a:latin typeface="Calibri Light" panose="020F0302020204030204" pitchFamily="34" charset="0"/>
                    <a:ea typeface="微軟正黑體" panose="020B0604030504040204" pitchFamily="34" charset="-120"/>
                  </a:rPr>
                  <a:t>❶</a:t>
                </a:r>
                <a:r>
                  <a:rPr lang="zh-TW" altLang="en-US" sz="1600" b="1" dirty="0">
                    <a:solidFill>
                      <a:srgbClr val="7030A0"/>
                    </a:solidFill>
                    <a:latin typeface="微軟正黑體" panose="020B0604030504040204" pitchFamily="34" charset="-120"/>
                    <a:ea typeface="微軟正黑體" panose="020B0604030504040204" pitchFamily="34" charset="-120"/>
                  </a:rPr>
                  <a:t>國民中學</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400" b="1" dirty="0">
                    <a:solidFill>
                      <a:srgbClr val="C00000"/>
                    </a:solidFill>
                    <a:latin typeface="微軟正黑體" panose="020B0604030504040204" pitchFamily="34" charset="-120"/>
                    <a:ea typeface="微軟正黑體" panose="020B0604030504040204" pitchFamily="34" charset="-120"/>
                  </a:rPr>
                  <a:t>應屆</a:t>
                </a:r>
                <a:r>
                  <a:rPr lang="zh-TW" altLang="en-US" sz="1600" b="1" dirty="0">
                    <a:solidFill>
                      <a:srgbClr val="7030A0"/>
                    </a:solidFill>
                    <a:latin typeface="微軟正黑體" panose="020B0604030504040204" pitchFamily="34" charset="-120"/>
                    <a:ea typeface="微軟正黑體" panose="020B0604030504040204" pitchFamily="34" charset="-120"/>
                  </a:rPr>
                  <a:t>畢業生</a:t>
                </a:r>
              </a:p>
            </p:txBody>
          </p:sp>
          <p:sp>
            <p:nvSpPr>
              <p:cNvPr id="5" name="矩形 4"/>
              <p:cNvSpPr/>
              <p:nvPr/>
            </p:nvSpPr>
            <p:spPr>
              <a:xfrm>
                <a:off x="7094640" y="2009377"/>
                <a:ext cx="2387756" cy="888848"/>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600" b="1" dirty="0">
                    <a:solidFill>
                      <a:srgbClr val="C00000"/>
                    </a:solidFill>
                    <a:latin typeface="Calibri Light" panose="020F0302020204030204" pitchFamily="34" charset="0"/>
                    <a:ea typeface="微軟正黑體" panose="020B0604030504040204" pitchFamily="34" charset="-120"/>
                  </a:rPr>
                  <a:t>❸</a:t>
                </a:r>
                <a:r>
                  <a:rPr lang="zh-TW" altLang="en-US" sz="1600" b="1" dirty="0">
                    <a:solidFill>
                      <a:srgbClr val="7030A0"/>
                    </a:solidFill>
                    <a:latin typeface="Calibri Light" panose="020F0302020204030204" pitchFamily="34" charset="0"/>
                    <a:ea typeface="微軟正黑體" panose="020B0604030504040204" pitchFamily="34" charset="-120"/>
                  </a:rPr>
                  <a:t>同等學力者</a:t>
                </a:r>
              </a:p>
            </p:txBody>
          </p:sp>
          <p:sp>
            <p:nvSpPr>
              <p:cNvPr id="9" name="矩形 8"/>
              <p:cNvSpPr/>
              <p:nvPr/>
            </p:nvSpPr>
            <p:spPr>
              <a:xfrm>
                <a:off x="4562411" y="2009377"/>
                <a:ext cx="2260748" cy="888848"/>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600" b="1" dirty="0">
                    <a:solidFill>
                      <a:srgbClr val="C00000"/>
                    </a:solidFill>
                    <a:latin typeface="Calibri Light" panose="020F0302020204030204" pitchFamily="34" charset="0"/>
                    <a:ea typeface="微軟正黑體" panose="020B0604030504040204" pitchFamily="34" charset="-120"/>
                  </a:rPr>
                  <a:t>❷</a:t>
                </a:r>
                <a:r>
                  <a:rPr lang="zh-TW" altLang="en-US" sz="1600" b="1" dirty="0">
                    <a:solidFill>
                      <a:srgbClr val="7030A0"/>
                    </a:solidFill>
                    <a:latin typeface="Calibri Light" panose="020F0302020204030204" pitchFamily="34" charset="0"/>
                    <a:ea typeface="微軟正黑體" panose="020B0604030504040204" pitchFamily="34" charset="-120"/>
                  </a:rPr>
                  <a:t>國民中學</a:t>
                </a:r>
                <a:br>
                  <a:rPr lang="en-US" altLang="zh-TW" sz="1600" b="1" dirty="0">
                    <a:solidFill>
                      <a:srgbClr val="C00000"/>
                    </a:solidFill>
                    <a:latin typeface="Calibri Light" panose="020F0302020204030204" pitchFamily="34" charset="0"/>
                    <a:ea typeface="微軟正黑體" panose="020B0604030504040204" pitchFamily="34" charset="-120"/>
                  </a:rPr>
                </a:br>
                <a:r>
                  <a:rPr lang="zh-TW" altLang="en-US" sz="2200" b="1" dirty="0">
                    <a:solidFill>
                      <a:srgbClr val="C00000"/>
                    </a:solidFill>
                    <a:latin typeface="Calibri Light" panose="020F0302020204030204" pitchFamily="34" charset="0"/>
                    <a:ea typeface="微軟正黑體" panose="020B0604030504040204" pitchFamily="34" charset="-120"/>
                  </a:rPr>
                  <a:t>非應屆</a:t>
                </a:r>
                <a:r>
                  <a:rPr lang="zh-TW" altLang="en-US" sz="1600" b="1" dirty="0">
                    <a:solidFill>
                      <a:srgbClr val="7030A0"/>
                    </a:solidFill>
                    <a:latin typeface="Calibri Light" panose="020F0302020204030204" pitchFamily="34" charset="0"/>
                    <a:ea typeface="微軟正黑體" panose="020B0604030504040204" pitchFamily="34" charset="-120"/>
                  </a:rPr>
                  <a:t>畢業生</a:t>
                </a:r>
                <a:endParaRPr lang="en-US" altLang="zh-TW" sz="1600" b="1" dirty="0">
                  <a:solidFill>
                    <a:srgbClr val="7030A0"/>
                  </a:solidFill>
                  <a:latin typeface="Calibri Light" panose="020F0302020204030204" pitchFamily="34" charset="0"/>
                  <a:ea typeface="微軟正黑體" panose="020B0604030504040204" pitchFamily="34" charset="-120"/>
                </a:endParaRPr>
              </a:p>
            </p:txBody>
          </p:sp>
          <p:sp>
            <p:nvSpPr>
              <p:cNvPr id="19" name="矩形 18"/>
              <p:cNvSpPr/>
              <p:nvPr/>
            </p:nvSpPr>
            <p:spPr>
              <a:xfrm>
                <a:off x="2030184" y="3483912"/>
                <a:ext cx="2692576" cy="11653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b="1" dirty="0">
                    <a:solidFill>
                      <a:srgbClr val="0033CC"/>
                    </a:solidFill>
                    <a:latin typeface="微軟正黑體" panose="020B0604030504040204" pitchFamily="34" charset="-120"/>
                    <a:ea typeface="微軟正黑體" panose="020B0604030504040204" pitchFamily="34" charset="-120"/>
                  </a:rPr>
                  <a:t>一般生及</a:t>
                </a:r>
                <a:br>
                  <a:rPr lang="en-US" altLang="zh-TW" b="1" dirty="0">
                    <a:solidFill>
                      <a:srgbClr val="0033CC"/>
                    </a:solidFill>
                    <a:latin typeface="微軟正黑體" panose="020B0604030504040204" pitchFamily="34" charset="-120"/>
                    <a:ea typeface="微軟正黑體" panose="020B0604030504040204" pitchFamily="34" charset="-120"/>
                  </a:rPr>
                </a:br>
                <a:r>
                  <a:rPr lang="zh-TW" altLang="en-US" b="1" dirty="0">
                    <a:solidFill>
                      <a:srgbClr val="0033CC"/>
                    </a:solidFill>
                    <a:latin typeface="微軟正黑體" panose="020B0604030504040204" pitchFamily="34" charset="-120"/>
                    <a:ea typeface="微軟正黑體" panose="020B0604030504040204" pitchFamily="34" charset="-120"/>
                  </a:rPr>
                  <a:t>大陸長期探親子女</a:t>
                </a:r>
                <a:endParaRPr lang="en-US" altLang="zh-TW" b="1" dirty="0">
                  <a:solidFill>
                    <a:srgbClr val="0033CC"/>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b="1" dirty="0">
                    <a:solidFill>
                      <a:schemeClr val="tx1"/>
                    </a:solidFill>
                    <a:latin typeface="微軟正黑體" panose="020B0604030504040204" pitchFamily="34" charset="-120"/>
                    <a:ea typeface="微軟正黑體" panose="020B0604030504040204" pitchFamily="34" charset="-120"/>
                  </a:rPr>
                  <a:t>（白色報名表）</a:t>
                </a:r>
              </a:p>
            </p:txBody>
          </p:sp>
          <p:grpSp>
            <p:nvGrpSpPr>
              <p:cNvPr id="27679" name="群組 56"/>
              <p:cNvGrpSpPr>
                <a:grpSpLocks/>
              </p:cNvGrpSpPr>
              <p:nvPr/>
            </p:nvGrpSpPr>
            <p:grpSpPr bwMode="auto">
              <a:xfrm>
                <a:off x="5232399" y="5439441"/>
                <a:ext cx="5227319" cy="1749077"/>
                <a:chOff x="5232399" y="5439441"/>
                <a:chExt cx="5227319" cy="1749077"/>
              </a:xfrm>
            </p:grpSpPr>
            <p:grpSp>
              <p:nvGrpSpPr>
                <p:cNvPr id="18" name="群組 17"/>
                <p:cNvGrpSpPr/>
                <p:nvPr/>
              </p:nvGrpSpPr>
              <p:grpSpPr>
                <a:xfrm>
                  <a:off x="5232399" y="5656700"/>
                  <a:ext cx="5227319" cy="1531818"/>
                  <a:chOff x="5918199" y="5410217"/>
                  <a:chExt cx="5227319" cy="1714500"/>
                </a:xfrm>
                <a:noFill/>
              </p:grpSpPr>
              <p:sp>
                <p:nvSpPr>
                  <p:cNvPr id="11" name="矩形 10"/>
                  <p:cNvSpPr/>
                  <p:nvPr/>
                </p:nvSpPr>
                <p:spPr>
                  <a:xfrm>
                    <a:off x="591819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原住民生</a:t>
                    </a:r>
                  </a:p>
                </p:txBody>
              </p:sp>
              <p:sp>
                <p:nvSpPr>
                  <p:cNvPr id="12" name="矩形 11"/>
                  <p:cNvSpPr/>
                  <p:nvPr/>
                </p:nvSpPr>
                <p:spPr>
                  <a:xfrm>
                    <a:off x="748283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0" rIns="0" bIns="0" anchor="ctr"/>
                  <a:lstStyle/>
                  <a:p>
                    <a:pPr eaLnBrk="1" fontAlgn="auto" hangingPunct="1">
                      <a:spcBef>
                        <a:spcPts val="0"/>
                      </a:spcBef>
                      <a:spcAft>
                        <a:spcPts val="0"/>
                      </a:spcAft>
                      <a:defRPr/>
                    </a:pPr>
                    <a:r>
                      <a:rPr lang="zh-TW" altLang="en-US" sz="1200" b="1" dirty="0">
                        <a:solidFill>
                          <a:srgbClr val="005392"/>
                        </a:solidFill>
                        <a:latin typeface="微軟正黑體" panose="020B0604030504040204" pitchFamily="34" charset="-120"/>
                        <a:ea typeface="微軟正黑體" panose="020B0604030504040204" pitchFamily="34" charset="-120"/>
                      </a:rPr>
                      <a:t>政府派外人員    子女</a:t>
                    </a:r>
                  </a:p>
                </p:txBody>
              </p:sp>
              <p:sp>
                <p:nvSpPr>
                  <p:cNvPr id="13" name="矩形 12"/>
                  <p:cNvSpPr/>
                  <p:nvPr/>
                </p:nvSpPr>
                <p:spPr>
                  <a:xfrm>
                    <a:off x="8247381"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0" rIns="0" bIns="0" anchor="ctr"/>
                  <a:lstStyle/>
                  <a:p>
                    <a:pPr algn="ctr" eaLnBrk="1" fontAlgn="auto" hangingPunct="1">
                      <a:spcBef>
                        <a:spcPts val="0"/>
                      </a:spcBef>
                      <a:spcAft>
                        <a:spcPts val="0"/>
                      </a:spcAft>
                      <a:defRPr/>
                    </a:pPr>
                    <a:r>
                      <a:rPr lang="zh-TW" altLang="en-US" sz="1200" b="1" dirty="0">
                        <a:solidFill>
                          <a:srgbClr val="005392"/>
                        </a:solidFill>
                        <a:latin typeface="微軟正黑體" panose="020B0604030504040204" pitchFamily="34" charset="-120"/>
                        <a:ea typeface="微軟正黑體" panose="020B0604030504040204" pitchFamily="34" charset="-120"/>
                      </a:rPr>
                      <a:t>境外科技人才子女</a:t>
                    </a:r>
                  </a:p>
                </p:txBody>
              </p:sp>
              <p:sp>
                <p:nvSpPr>
                  <p:cNvPr id="14" name="矩形 13"/>
                  <p:cNvSpPr/>
                  <p:nvPr/>
                </p:nvSpPr>
                <p:spPr>
                  <a:xfrm>
                    <a:off x="670051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身障生</a:t>
                    </a:r>
                  </a:p>
                </p:txBody>
              </p:sp>
              <p:sp>
                <p:nvSpPr>
                  <p:cNvPr id="16" name="矩形 15"/>
                  <p:cNvSpPr/>
                  <p:nvPr/>
                </p:nvSpPr>
                <p:spPr>
                  <a:xfrm>
                    <a:off x="982979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僑</a:t>
                    </a:r>
                    <a:endParaRPr lang="en-US" altLang="zh-TW" sz="1500" b="1" dirty="0">
                      <a:solidFill>
                        <a:srgbClr val="005392"/>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500" b="1" dirty="0">
                      <a:solidFill>
                        <a:srgbClr val="005392"/>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生</a:t>
                    </a:r>
                  </a:p>
                </p:txBody>
              </p:sp>
              <p:sp>
                <p:nvSpPr>
                  <p:cNvPr id="17" name="矩形 16"/>
                  <p:cNvSpPr/>
                  <p:nvPr/>
                </p:nvSpPr>
                <p:spPr>
                  <a:xfrm>
                    <a:off x="1061211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退伍軍人</a:t>
                    </a:r>
                  </a:p>
                </p:txBody>
              </p:sp>
              <p:sp>
                <p:nvSpPr>
                  <p:cNvPr id="15" name="矩形 14"/>
                  <p:cNvSpPr/>
                  <p:nvPr/>
                </p:nvSpPr>
                <p:spPr>
                  <a:xfrm>
                    <a:off x="9047480"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蒙藏生</a:t>
                    </a:r>
                  </a:p>
                </p:txBody>
              </p:sp>
            </p:grpSp>
            <p:grpSp>
              <p:nvGrpSpPr>
                <p:cNvPr id="27685" name="群組 55"/>
                <p:cNvGrpSpPr>
                  <a:grpSpLocks/>
                </p:cNvGrpSpPr>
                <p:nvPr/>
              </p:nvGrpSpPr>
              <p:grpSpPr bwMode="auto">
                <a:xfrm>
                  <a:off x="5499100" y="5439441"/>
                  <a:ext cx="4693919" cy="217400"/>
                  <a:chOff x="5499100" y="5439441"/>
                  <a:chExt cx="4693919" cy="217400"/>
                </a:xfrm>
              </p:grpSpPr>
              <p:cxnSp>
                <p:nvCxnSpPr>
                  <p:cNvPr id="54" name="直線接點 53"/>
                  <p:cNvCxnSpPr>
                    <a:endCxn id="15" idx="0"/>
                  </p:cNvCxnSpPr>
                  <p:nvPr/>
                </p:nvCxnSpPr>
                <p:spPr>
                  <a:xfrm>
                    <a:off x="8628265" y="5442566"/>
                    <a:ext cx="0" cy="214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肘形接點 22"/>
                  <p:cNvCxnSpPr>
                    <a:endCxn id="11" idx="0"/>
                  </p:cNvCxnSpPr>
                  <p:nvPr/>
                </p:nvCxnSpPr>
                <p:spPr>
                  <a:xfrm rot="10800000" flipV="1">
                    <a:off x="5499100" y="5439441"/>
                    <a:ext cx="2441241" cy="21725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5" name="肘形接點 24"/>
                  <p:cNvCxnSpPr>
                    <a:endCxn id="17" idx="0"/>
                  </p:cNvCxnSpPr>
                  <p:nvPr/>
                </p:nvCxnSpPr>
                <p:spPr>
                  <a:xfrm>
                    <a:off x="7828279" y="5439582"/>
                    <a:ext cx="2364740" cy="21711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1" name="直線接點 50"/>
                  <p:cNvCxnSpPr>
                    <a:endCxn id="14" idx="0"/>
                  </p:cNvCxnSpPr>
                  <p:nvPr/>
                </p:nvCxnSpPr>
                <p:spPr>
                  <a:xfrm flipH="1">
                    <a:off x="6281785" y="5442563"/>
                    <a:ext cx="0" cy="214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接點 51"/>
                  <p:cNvCxnSpPr>
                    <a:endCxn id="12" idx="0"/>
                  </p:cNvCxnSpPr>
                  <p:nvPr/>
                </p:nvCxnSpPr>
                <p:spPr>
                  <a:xfrm flipH="1">
                    <a:off x="7064473" y="5444152"/>
                    <a:ext cx="0" cy="212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接點 54"/>
                  <p:cNvCxnSpPr>
                    <a:endCxn id="16" idx="0"/>
                  </p:cNvCxnSpPr>
                  <p:nvPr/>
                </p:nvCxnSpPr>
                <p:spPr>
                  <a:xfrm>
                    <a:off x="9410954" y="5442563"/>
                    <a:ext cx="0" cy="21427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7680" name="群組 64"/>
              <p:cNvGrpSpPr>
                <a:grpSpLocks/>
              </p:cNvGrpSpPr>
              <p:nvPr/>
            </p:nvGrpSpPr>
            <p:grpSpPr bwMode="auto">
              <a:xfrm>
                <a:off x="3161033" y="2898376"/>
                <a:ext cx="5126984" cy="796001"/>
                <a:chOff x="3161033" y="2898376"/>
                <a:chExt cx="5126984" cy="796001"/>
              </a:xfrm>
            </p:grpSpPr>
            <p:cxnSp>
              <p:nvCxnSpPr>
                <p:cNvPr id="27" name="肘形接點 26"/>
                <p:cNvCxnSpPr>
                  <a:stCxn id="9" idx="2"/>
                </p:cNvCxnSpPr>
                <p:nvPr/>
              </p:nvCxnSpPr>
              <p:spPr>
                <a:xfrm rot="16200000" flipH="1">
                  <a:off x="6341416" y="2249595"/>
                  <a:ext cx="796789" cy="2094050"/>
                </a:xfrm>
                <a:prstGeom prst="bentConnector3">
                  <a:avLst>
                    <a:gd name="adj1" fmla="val 56490"/>
                  </a:avLst>
                </a:prstGeom>
              </p:spPr>
              <p:style>
                <a:lnRef idx="1">
                  <a:schemeClr val="accent1"/>
                </a:lnRef>
                <a:fillRef idx="0">
                  <a:schemeClr val="accent1"/>
                </a:fillRef>
                <a:effectRef idx="0">
                  <a:schemeClr val="accent1"/>
                </a:effectRef>
                <a:fontRef idx="minor">
                  <a:schemeClr val="tx1"/>
                </a:fontRef>
              </p:style>
            </p:cxnSp>
            <p:cxnSp>
              <p:nvCxnSpPr>
                <p:cNvPr id="35" name="肘形接點 34"/>
                <p:cNvCxnSpPr>
                  <a:stCxn id="4" idx="2"/>
                </p:cNvCxnSpPr>
                <p:nvPr/>
              </p:nvCxnSpPr>
              <p:spPr>
                <a:xfrm rot="16200000" flipH="1">
                  <a:off x="4313188" y="1745595"/>
                  <a:ext cx="250782" cy="25560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7" name="肘形接點 36"/>
                <p:cNvCxnSpPr>
                  <a:stCxn id="5" idx="2"/>
                </p:cNvCxnSpPr>
                <p:nvPr/>
              </p:nvCxnSpPr>
              <p:spPr>
                <a:xfrm rot="5400000">
                  <a:off x="6865261" y="1725750"/>
                  <a:ext cx="250782" cy="2595733"/>
                </a:xfrm>
                <a:prstGeom prst="bentConnector2">
                  <a:avLst/>
                </a:prstGeom>
              </p:spPr>
              <p:style>
                <a:lnRef idx="1">
                  <a:schemeClr val="accent1"/>
                </a:lnRef>
                <a:fillRef idx="0">
                  <a:schemeClr val="accent1"/>
                </a:fillRef>
                <a:effectRef idx="0">
                  <a:schemeClr val="accent1"/>
                </a:effectRef>
                <a:fontRef idx="minor">
                  <a:schemeClr val="tx1"/>
                </a:fontRef>
              </p:style>
            </p:cxnSp>
          </p:grpSp>
        </p:grpSp>
        <p:cxnSp>
          <p:nvCxnSpPr>
            <p:cNvPr id="77" name="直線接點 76"/>
            <p:cNvCxnSpPr/>
            <p:nvPr/>
          </p:nvCxnSpPr>
          <p:spPr>
            <a:xfrm flipV="1">
              <a:off x="175678" y="2891932"/>
              <a:ext cx="11510128" cy="20634"/>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80" name="文字方塊 79"/>
            <p:cNvSpPr txBox="1"/>
            <p:nvPr/>
          </p:nvSpPr>
          <p:spPr>
            <a:xfrm>
              <a:off x="182028" y="1844361"/>
              <a:ext cx="1887820" cy="615448"/>
            </a:xfrm>
            <a:prstGeom prst="rect">
              <a:avLst/>
            </a:prstGeom>
            <a:noFill/>
          </p:spPr>
          <p:txBody>
            <a:bodyPr wrap="none">
              <a:spAutoFit/>
            </a:bodyPr>
            <a:lstStyle/>
            <a:p>
              <a:pPr eaLnBrk="1" fontAlgn="auto" hangingPunct="1">
                <a:spcBef>
                  <a:spcPts val="0"/>
                </a:spcBef>
                <a:spcAft>
                  <a:spcPts val="0"/>
                </a:spcAft>
                <a:defRPr/>
              </a:pPr>
              <a:r>
                <a:rPr lang="zh-TW" altLang="en-US" sz="2400" b="1" dirty="0">
                  <a:solidFill>
                    <a:srgbClr val="2F5597"/>
                  </a:solidFill>
                  <a:latin typeface="微軟正黑體" panose="020B0604030504040204" pitchFamily="34" charset="-120"/>
                  <a:ea typeface="微軟正黑體" panose="020B0604030504040204" pitchFamily="34" charset="-120"/>
                </a:rPr>
                <a:t>報名資格</a:t>
              </a:r>
            </a:p>
          </p:txBody>
        </p:sp>
        <p:sp>
          <p:nvSpPr>
            <p:cNvPr id="81" name="文字方塊 80"/>
            <p:cNvSpPr txBox="1"/>
            <p:nvPr/>
          </p:nvSpPr>
          <p:spPr>
            <a:xfrm>
              <a:off x="182028" y="4418846"/>
              <a:ext cx="1887820" cy="615448"/>
            </a:xfrm>
            <a:prstGeom prst="rect">
              <a:avLst/>
            </a:prstGeom>
            <a:noFill/>
          </p:spPr>
          <p:txBody>
            <a:bodyPr wrap="none">
              <a:spAutoFit/>
            </a:bodyPr>
            <a:lstStyle/>
            <a:p>
              <a:pPr eaLnBrk="1" fontAlgn="auto" hangingPunct="1">
                <a:spcBef>
                  <a:spcPts val="0"/>
                </a:spcBef>
                <a:spcAft>
                  <a:spcPts val="0"/>
                </a:spcAft>
                <a:defRPr/>
              </a:pPr>
              <a:r>
                <a:rPr lang="zh-TW" altLang="en-US" sz="2400" b="1" dirty="0">
                  <a:solidFill>
                    <a:srgbClr val="2F5597"/>
                  </a:solidFill>
                  <a:latin typeface="微軟正黑體" panose="020B0604030504040204" pitchFamily="34" charset="-120"/>
                  <a:ea typeface="微軟正黑體" panose="020B0604030504040204" pitchFamily="34" charset="-120"/>
                </a:rPr>
                <a:t>報名身分</a:t>
              </a:r>
            </a:p>
          </p:txBody>
        </p:sp>
      </p:grpSp>
      <p:sp>
        <p:nvSpPr>
          <p:cNvPr id="87" name="矩形 86"/>
          <p:cNvSpPr/>
          <p:nvPr/>
        </p:nvSpPr>
        <p:spPr>
          <a:xfrm>
            <a:off x="749018" y="1202103"/>
            <a:ext cx="7301999" cy="461665"/>
          </a:xfrm>
          <a:prstGeom prst="rect">
            <a:avLst/>
          </a:prstGeom>
        </p:spPr>
        <p:txBody>
          <a:bodyPr wrap="none">
            <a:spAutoFit/>
          </a:bodyPr>
          <a:lstStyle/>
          <a:p>
            <a:pPr marL="342892" indent="-342892" eaLnBrk="1" fontAlgn="auto" hangingPunct="1">
              <a:spcBef>
                <a:spcPts val="0"/>
              </a:spcBef>
              <a:spcAft>
                <a:spcPts val="0"/>
              </a:spcAft>
              <a:buFont typeface="Wingdings" panose="05000000000000000000" pitchFamily="2" charset="2"/>
              <a:buChar char="l"/>
              <a:defRPr/>
            </a:pPr>
            <a:r>
              <a:rPr lang="zh-TW" altLang="en-US" sz="2400" b="1" dirty="0">
                <a:solidFill>
                  <a:srgbClr val="C00000"/>
                </a:solidFill>
                <a:latin typeface="微軟正黑體" panose="020B0604030504040204" pitchFamily="34" charset="-120"/>
                <a:ea typeface="微軟正黑體" panose="020B0604030504040204" pitchFamily="34" charset="-120"/>
              </a:rPr>
              <a:t>國中</a:t>
            </a:r>
            <a:r>
              <a:rPr lang="zh-TW" altLang="en-US" sz="2400" b="1" u="sng" dirty="0">
                <a:solidFill>
                  <a:srgbClr val="C00000"/>
                </a:solidFill>
                <a:latin typeface="微軟正黑體" panose="020B0604030504040204" pitchFamily="34" charset="-120"/>
                <a:ea typeface="微軟正黑體" panose="020B0604030504040204" pitchFamily="34" charset="-120"/>
              </a:rPr>
              <a:t>應屆</a:t>
            </a:r>
            <a:r>
              <a:rPr lang="zh-TW" altLang="en-US" sz="2400" b="1" dirty="0">
                <a:solidFill>
                  <a:srgbClr val="C00000"/>
                </a:solidFill>
                <a:latin typeface="微軟正黑體" panose="020B0604030504040204" pitchFamily="34" charset="-120"/>
                <a:ea typeface="微軟正黑體" panose="020B0604030504040204" pitchFamily="34" charset="-120"/>
              </a:rPr>
              <a:t>畢業生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參加原就讀</a:t>
            </a:r>
            <a:r>
              <a:rPr lang="zh-TW" altLang="en-US" sz="2400" b="1" u="sng" dirty="0">
                <a:solidFill>
                  <a:srgbClr val="C00000"/>
                </a:solidFill>
                <a:latin typeface="微軟正黑體" panose="020B0604030504040204" pitchFamily="34" charset="-120"/>
                <a:ea typeface="微軟正黑體" panose="020B0604030504040204" pitchFamily="34" charset="-120"/>
              </a:rPr>
              <a:t>國中集體報名</a:t>
            </a:r>
            <a:r>
              <a:rPr lang="zh-TW" altLang="en-US" sz="2400" b="1" dirty="0">
                <a:solidFill>
                  <a:srgbClr val="C00000"/>
                </a:solidFill>
                <a:latin typeface="微軟正黑體" panose="020B0604030504040204" pitchFamily="34" charset="-120"/>
                <a:ea typeface="微軟正黑體" panose="020B0604030504040204" pitchFamily="34" charset="-120"/>
              </a:rPr>
              <a:t>為原則</a:t>
            </a:r>
          </a:p>
        </p:txBody>
      </p:sp>
      <p:grpSp>
        <p:nvGrpSpPr>
          <p:cNvPr id="27654" name="群組 90"/>
          <p:cNvGrpSpPr>
            <a:grpSpLocks/>
          </p:cNvGrpSpPr>
          <p:nvPr/>
        </p:nvGrpSpPr>
        <p:grpSpPr bwMode="auto">
          <a:xfrm>
            <a:off x="2051954" y="4688301"/>
            <a:ext cx="2301941" cy="1246495"/>
            <a:chOff x="2506377" y="5175592"/>
            <a:chExt cx="3050548" cy="1661321"/>
          </a:xfrm>
        </p:grpSpPr>
        <p:sp>
          <p:nvSpPr>
            <p:cNvPr id="88" name="矩形 87"/>
            <p:cNvSpPr/>
            <p:nvPr/>
          </p:nvSpPr>
          <p:spPr>
            <a:xfrm>
              <a:off x="2506377" y="5175592"/>
              <a:ext cx="2491385" cy="1661321"/>
            </a:xfrm>
            <a:prstGeom prst="rect">
              <a:avLst/>
            </a:prstGeom>
            <a:solidFill>
              <a:srgbClr val="FDF0E7"/>
            </a:solidFill>
            <a:ln w="34925">
              <a:solidFill>
                <a:srgbClr val="FFC000"/>
              </a:solidFill>
              <a:prstDash val="solid"/>
            </a:ln>
          </p:spPr>
          <p:txBody>
            <a:bodyPr>
              <a:spAutoFit/>
            </a:bodyPr>
            <a:lstStyle/>
            <a:p>
              <a:pPr eaLnBrk="1" fontAlgn="auto" hangingPunct="1">
                <a:lnSpc>
                  <a:spcPts val="1800"/>
                </a:lnSpc>
                <a:spcBef>
                  <a:spcPts val="450"/>
                </a:spcBef>
                <a:spcAft>
                  <a:spcPts val="450"/>
                </a:spcAft>
                <a:defRPr/>
              </a:pPr>
              <a:r>
                <a:rPr lang="zh-TW" altLang="en-US" sz="1600" b="1" dirty="0">
                  <a:solidFill>
                    <a:srgbClr val="C00000"/>
                  </a:solidFill>
                  <a:latin typeface="微軟正黑體" panose="020B0604030504040204" pitchFamily="34" charset="-120"/>
                  <a:ea typeface="微軟正黑體" panose="020B0604030504040204" pitchFamily="34" charset="-120"/>
                </a:rPr>
                <a:t>★具多重特種身分之免試生，應選定一種特種身分報名，且報名後不得更換報名身分</a:t>
              </a:r>
            </a:p>
          </p:txBody>
        </p:sp>
        <p:sp>
          <p:nvSpPr>
            <p:cNvPr id="89" name="向右箭號 88"/>
            <p:cNvSpPr/>
            <p:nvPr/>
          </p:nvSpPr>
          <p:spPr>
            <a:xfrm>
              <a:off x="5013540" y="5792344"/>
              <a:ext cx="543385" cy="25604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92" name="矩形 91"/>
          <p:cNvSpPr/>
          <p:nvPr/>
        </p:nvSpPr>
        <p:spPr>
          <a:xfrm>
            <a:off x="7512313" y="3161456"/>
            <a:ext cx="1355055" cy="892552"/>
          </a:xfrm>
          <a:prstGeom prst="rect">
            <a:avLst/>
          </a:prstGeom>
          <a:solidFill>
            <a:srgbClr val="FDF0E7"/>
          </a:solidFill>
          <a:ln w="31750">
            <a:solidFill>
              <a:srgbClr val="FFC000"/>
            </a:solidFill>
          </a:ln>
        </p:spPr>
        <p:txBody>
          <a:bodyPr wrap="square">
            <a:spAutoFit/>
          </a:bodyPr>
          <a:lstStyle/>
          <a:p>
            <a:pPr eaLnBrk="1" fontAlgn="auto" hangingPunct="1">
              <a:spcBef>
                <a:spcPts val="0"/>
              </a:spcBef>
              <a:spcAft>
                <a:spcPts val="0"/>
              </a:spcAft>
              <a:defRPr/>
            </a:pPr>
            <a:r>
              <a:rPr lang="zh-TW" altLang="en-US" sz="1300" b="1" dirty="0">
                <a:solidFill>
                  <a:srgbClr val="C00000"/>
                </a:solidFill>
                <a:latin typeface="微軟正黑體" panose="020B0604030504040204" pitchFamily="34" charset="-120"/>
                <a:ea typeface="微軟正黑體" panose="020B0604030504040204" pitchFamily="34" charset="-120"/>
              </a:rPr>
              <a:t>★若經本會審查</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300" b="1" dirty="0">
                <a:solidFill>
                  <a:srgbClr val="C00000"/>
                </a:solidFill>
                <a:latin typeface="微軟正黑體" panose="020B0604030504040204" pitchFamily="34" charset="-120"/>
                <a:ea typeface="微軟正黑體" panose="020B0604030504040204" pitchFamily="34" charset="-120"/>
              </a:rPr>
              <a:t>   </a:t>
            </a:r>
            <a:r>
              <a:rPr lang="zh-TW" altLang="en-US" sz="1300" b="1" dirty="0">
                <a:solidFill>
                  <a:srgbClr val="C00000"/>
                </a:solidFill>
                <a:latin typeface="微軟正黑體" panose="020B0604030504040204" pitchFamily="34" charset="-120"/>
                <a:ea typeface="微軟正黑體" panose="020B0604030504040204" pitchFamily="34" charset="-120"/>
              </a:rPr>
              <a:t>不符特種身分</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300" b="1" dirty="0">
                <a:solidFill>
                  <a:srgbClr val="C00000"/>
                </a:solidFill>
                <a:latin typeface="微軟正黑體" panose="020B0604030504040204" pitchFamily="34" charset="-120"/>
                <a:ea typeface="微軟正黑體" panose="020B0604030504040204" pitchFamily="34" charset="-120"/>
              </a:rPr>
              <a:t>   </a:t>
            </a:r>
            <a:r>
              <a:rPr lang="zh-TW" altLang="en-US" sz="1300" b="1" dirty="0">
                <a:solidFill>
                  <a:srgbClr val="C00000"/>
                </a:solidFill>
                <a:latin typeface="微軟正黑體" panose="020B0604030504040204" pitchFamily="34" charset="-120"/>
                <a:ea typeface="微軟正黑體" panose="020B0604030504040204" pitchFamily="34" charset="-120"/>
              </a:rPr>
              <a:t>生資格，將改</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300" b="1" dirty="0">
                <a:solidFill>
                  <a:srgbClr val="C00000"/>
                </a:solidFill>
                <a:latin typeface="微軟正黑體" panose="020B0604030504040204" pitchFamily="34" charset="-120"/>
                <a:ea typeface="微軟正黑體" panose="020B0604030504040204" pitchFamily="34" charset="-120"/>
              </a:rPr>
              <a:t>   </a:t>
            </a:r>
            <a:r>
              <a:rPr lang="zh-TW" altLang="en-US" sz="1300" b="1" dirty="0">
                <a:solidFill>
                  <a:srgbClr val="C00000"/>
                </a:solidFill>
                <a:latin typeface="微軟正黑體" panose="020B0604030504040204" pitchFamily="34" charset="-120"/>
                <a:ea typeface="微軟正黑體" panose="020B0604030504040204" pitchFamily="34" charset="-120"/>
              </a:rPr>
              <a:t>為</a:t>
            </a:r>
            <a:r>
              <a:rPr lang="zh-TW" altLang="en-US" sz="1300" b="1" u="sng" dirty="0">
                <a:solidFill>
                  <a:srgbClr val="C00000"/>
                </a:solidFill>
                <a:latin typeface="微軟正黑體" panose="020B0604030504040204" pitchFamily="34" charset="-120"/>
                <a:ea typeface="微軟正黑體" panose="020B0604030504040204" pitchFamily="34" charset="-120"/>
              </a:rPr>
              <a:t>一般生</a:t>
            </a:r>
            <a:r>
              <a:rPr lang="zh-TW" altLang="en-US" sz="1300" b="1" dirty="0">
                <a:solidFill>
                  <a:srgbClr val="C00000"/>
                </a:solidFill>
                <a:latin typeface="微軟正黑體" panose="020B0604030504040204" pitchFamily="34" charset="-120"/>
                <a:ea typeface="微軟正黑體" panose="020B0604030504040204" pitchFamily="34" charset="-120"/>
              </a:rPr>
              <a:t>身分</a:t>
            </a:r>
          </a:p>
        </p:txBody>
      </p:sp>
      <p:sp>
        <p:nvSpPr>
          <p:cNvPr id="108" name="向右箭號 107"/>
          <p:cNvSpPr/>
          <p:nvPr/>
        </p:nvSpPr>
        <p:spPr>
          <a:xfrm flipH="1">
            <a:off x="7128798" y="3398389"/>
            <a:ext cx="401240" cy="20955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7657" name="文字方塊 118"/>
          <p:cNvSpPr txBox="1">
            <a:spLocks noChangeArrowheads="1"/>
          </p:cNvSpPr>
          <p:nvPr/>
        </p:nvSpPr>
        <p:spPr bwMode="auto">
          <a:xfrm>
            <a:off x="4432952" y="3642467"/>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a:latin typeface="微軟正黑體" panose="020B0604030504040204" pitchFamily="34" charset="-120"/>
                <a:ea typeface="微軟正黑體" panose="020B0604030504040204" pitchFamily="34" charset="-120"/>
              </a:rPr>
              <a:t>否</a:t>
            </a:r>
          </a:p>
        </p:txBody>
      </p:sp>
      <p:sp>
        <p:nvSpPr>
          <p:cNvPr id="27658" name="文字方塊 119"/>
          <p:cNvSpPr txBox="1">
            <a:spLocks noChangeArrowheads="1"/>
          </p:cNvSpPr>
          <p:nvPr/>
        </p:nvSpPr>
        <p:spPr bwMode="auto">
          <a:xfrm>
            <a:off x="5826630" y="4038619"/>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是</a:t>
            </a:r>
          </a:p>
        </p:txBody>
      </p:sp>
      <p:sp>
        <p:nvSpPr>
          <p:cNvPr id="121" name="向右箭號 120"/>
          <p:cNvSpPr/>
          <p:nvPr/>
        </p:nvSpPr>
        <p:spPr>
          <a:xfrm flipH="1">
            <a:off x="3971690" y="3448396"/>
            <a:ext cx="1286363" cy="17145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2" name="向右箭號 121"/>
          <p:cNvSpPr/>
          <p:nvPr/>
        </p:nvSpPr>
        <p:spPr>
          <a:xfrm rot="16200000" flipH="1">
            <a:off x="5957980" y="4221687"/>
            <a:ext cx="696230" cy="17835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3" name="矩形 122"/>
          <p:cNvSpPr/>
          <p:nvPr/>
        </p:nvSpPr>
        <p:spPr>
          <a:xfrm>
            <a:off x="5105166" y="3197613"/>
            <a:ext cx="2012156" cy="773432"/>
          </a:xfrm>
          <a:prstGeom prst="rect">
            <a:avLst/>
          </a:prstGeom>
          <a:solidFill>
            <a:srgbClr val="FFFFE1"/>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33CC"/>
                </a:solidFill>
                <a:latin typeface="微軟正黑體" panose="020B0604030504040204" pitchFamily="34" charset="-120"/>
                <a:ea typeface="微軟正黑體" panose="020B0604030504040204" pitchFamily="34" charset="-120"/>
              </a:rPr>
              <a:t>特種身分生</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000" b="1" dirty="0">
                <a:solidFill>
                  <a:schemeClr val="accent4">
                    <a:lumMod val="50000"/>
                  </a:schemeClr>
                </a:solidFill>
                <a:latin typeface="微軟正黑體" panose="020B0604030504040204" pitchFamily="34" charset="-120"/>
                <a:ea typeface="微軟正黑體" panose="020B0604030504040204" pitchFamily="34" charset="-120"/>
              </a:rPr>
              <a:t>（黃色報名表）</a:t>
            </a:r>
          </a:p>
        </p:txBody>
      </p:sp>
      <p:pic>
        <p:nvPicPr>
          <p:cNvPr id="27662" name="Picture 7" descr="http://www.jituwang.com/uploads/allimg/120211/6380-1202112030376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339" y="917098"/>
            <a:ext cx="808678" cy="125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肘形接點 57"/>
          <p:cNvCxnSpPr>
            <a:stCxn id="9" idx="2"/>
            <a:endCxn id="19" idx="0"/>
          </p:cNvCxnSpPr>
          <p:nvPr/>
        </p:nvCxnSpPr>
        <p:spPr>
          <a:xfrm rot="5400000">
            <a:off x="3610933" y="2087151"/>
            <a:ext cx="439339" cy="1737121"/>
          </a:xfrm>
          <a:prstGeom prst="bentConnector3">
            <a:avLst>
              <a:gd name="adj1" fmla="val 76868"/>
            </a:avLst>
          </a:prstGeom>
        </p:spPr>
        <p:style>
          <a:lnRef idx="1">
            <a:schemeClr val="accent1"/>
          </a:lnRef>
          <a:fillRef idx="0">
            <a:schemeClr val="accent1"/>
          </a:fillRef>
          <a:effectRef idx="0">
            <a:schemeClr val="accent1"/>
          </a:effectRef>
          <a:fontRef idx="minor">
            <a:schemeClr val="tx1"/>
          </a:fontRef>
        </p:style>
      </p:cxnSp>
      <p:cxnSp>
        <p:nvCxnSpPr>
          <p:cNvPr id="5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Freeform 6">
            <a:extLst>
              <a:ext uri="{FF2B5EF4-FFF2-40B4-BE49-F238E27FC236}">
                <a16:creationId xmlns:a16="http://schemas.microsoft.com/office/drawing/2014/main" id="{71AA52EC-7DB1-4E87-8C0D-FAA1C5227515}"/>
              </a:ext>
            </a:extLst>
          </p:cNvPr>
          <p:cNvSpPr>
            <a:spLocks noEditPoints="1"/>
          </p:cNvSpPr>
          <p:nvPr/>
        </p:nvSpPr>
        <p:spPr bwMode="auto">
          <a:xfrm>
            <a:off x="750827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9" name="標題 1"/>
          <p:cNvSpPr txBox="1">
            <a:spLocks/>
          </p:cNvSpPr>
          <p:nvPr/>
        </p:nvSpPr>
        <p:spPr bwMode="auto">
          <a:xfrm>
            <a:off x="250752" y="361293"/>
            <a:ext cx="6945209"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報名資格（</a:t>
            </a:r>
            <a:r>
              <a:rPr lang="en-US" altLang="zh-TW" sz="2800" b="1" dirty="0">
                <a:solidFill>
                  <a:srgbClr val="002060"/>
                </a:solidFill>
                <a:latin typeface="微軟正黑體" panose="020B0604030504040204" pitchFamily="34" charset="-120"/>
                <a:ea typeface="微軟正黑體" panose="020B0604030504040204" pitchFamily="34" charset="-120"/>
              </a:rPr>
              <a:t>1/11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7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12</a:t>
            </a:r>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8007" y="3442661"/>
            <a:ext cx="8287122" cy="3029943"/>
          </a:xfrm>
        </p:spPr>
        <p:txBody>
          <a:bodyPr rtlCol="0">
            <a:noAutofit/>
          </a:bodyPr>
          <a:lstStyle/>
          <a:p>
            <a:pPr marL="0" lvl="1" indent="0" fontAlgn="auto">
              <a:lnSpc>
                <a:spcPct val="100000"/>
              </a:lnSpc>
              <a:spcBef>
                <a:spcPts val="100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1.</a:t>
            </a:r>
            <a:r>
              <a:rPr lang="zh-TW" altLang="zh-TW" sz="2000" b="1" u="sng" dirty="0">
                <a:solidFill>
                  <a:srgbClr val="C00000"/>
                </a:solidFill>
                <a:latin typeface="微軟正黑體" panose="020B0604030504040204" pitchFamily="34" charset="-120"/>
                <a:ea typeface="微軟正黑體" panose="020B0604030504040204" pitchFamily="34" charset="-120"/>
              </a:rPr>
              <a:t>一般生</a:t>
            </a:r>
            <a:r>
              <a:rPr lang="zh-TW" altLang="zh-TW" sz="2000" b="1" dirty="0">
                <a:solidFill>
                  <a:srgbClr val="0033CC"/>
                </a:solidFill>
                <a:latin typeface="微軟正黑體" panose="020B0604030504040204" pitchFamily="34" charset="-120"/>
                <a:ea typeface="微軟正黑體" panose="020B0604030504040204" pitchFamily="34" charset="-120"/>
              </a:rPr>
              <a:t>報名表</a:t>
            </a:r>
            <a:r>
              <a:rPr lang="zh-TW" altLang="en-US" sz="2000" b="1" dirty="0">
                <a:solidFill>
                  <a:srgbClr val="0033CC"/>
                </a:solidFill>
                <a:latin typeface="微軟正黑體" panose="020B0604030504040204" pitchFamily="34" charset="-120"/>
                <a:ea typeface="微軟正黑體" panose="020B0604030504040204" pitchFamily="34" charset="-120"/>
              </a:rPr>
              <a:t>（並在大陸長期探親子女欄位勾選）</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2.</a:t>
            </a:r>
            <a:r>
              <a:rPr lang="zh-TW" altLang="en-US" sz="2000" b="1" dirty="0">
                <a:solidFill>
                  <a:srgbClr val="C00000"/>
                </a:solidFill>
                <a:latin typeface="微軟正黑體" panose="020B0604030504040204" pitchFamily="34" charset="-120"/>
                <a:ea typeface="微軟正黑體" panose="020B0604030504040204" pitchFamily="34" charset="-120"/>
              </a:rPr>
              <a:t>免試生居留證或入出境許可證</a:t>
            </a:r>
            <a:r>
              <a:rPr lang="zh-TW" altLang="en-US" sz="2000" b="1" dirty="0">
                <a:solidFill>
                  <a:srgbClr val="0033CC"/>
                </a:solidFill>
                <a:latin typeface="微軟正黑體" panose="020B0604030504040204" pitchFamily="34" charset="-120"/>
                <a:ea typeface="微軟正黑體" panose="020B0604030504040204" pitchFamily="34" charset="-120"/>
              </a:rPr>
              <a:t>影印本</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3.</a:t>
            </a:r>
            <a:r>
              <a:rPr lang="zh-TW" altLang="en-US" sz="2000" b="1" u="sng" dirty="0">
                <a:solidFill>
                  <a:srgbClr val="0033CC"/>
                </a:solidFill>
                <a:latin typeface="微軟正黑體" panose="020B0604030504040204" pitchFamily="34" charset="-120"/>
                <a:ea typeface="微軟正黑體" panose="020B0604030504040204" pitchFamily="34" charset="-120"/>
              </a:rPr>
              <a:t>來臺未滿</a:t>
            </a:r>
            <a:r>
              <a:rPr lang="en-US" altLang="zh-TW" sz="2000" b="1" u="sng" dirty="0">
                <a:solidFill>
                  <a:srgbClr val="0033CC"/>
                </a:solidFill>
                <a:latin typeface="微軟正黑體" panose="020B0604030504040204" pitchFamily="34" charset="-120"/>
                <a:ea typeface="微軟正黑體" panose="020B0604030504040204" pitchFamily="34" charset="-120"/>
              </a:rPr>
              <a:t>1</a:t>
            </a:r>
            <a:r>
              <a:rPr lang="zh-TW" altLang="en-US" sz="2000" b="1" u="sng" dirty="0">
                <a:solidFill>
                  <a:srgbClr val="0033CC"/>
                </a:solidFill>
                <a:latin typeface="微軟正黑體" panose="020B0604030504040204" pitchFamily="34" charset="-120"/>
                <a:ea typeface="微軟正黑體" panose="020B0604030504040204" pitchFamily="34" charset="-120"/>
              </a:rPr>
              <a:t>年者</a:t>
            </a:r>
            <a:r>
              <a:rPr lang="zh-TW" altLang="en-US" sz="2000" b="1" dirty="0">
                <a:solidFill>
                  <a:srgbClr val="0033CC"/>
                </a:solidFill>
                <a:latin typeface="微軟正黑體" panose="020B0604030504040204" pitchFamily="34" charset="-120"/>
                <a:ea typeface="微軟正黑體" panose="020B0604030504040204" pitchFamily="34" charset="-120"/>
              </a:rPr>
              <a:t>須</a:t>
            </a:r>
            <a:r>
              <a:rPr lang="zh-TW" altLang="zh-TW" sz="2000" b="1" dirty="0">
                <a:solidFill>
                  <a:srgbClr val="0033CC"/>
                </a:solidFill>
                <a:latin typeface="微軟正黑體" panose="020B0604030504040204" pitchFamily="34" charset="-120"/>
                <a:ea typeface="微軟正黑體" panose="020B0604030504040204" pitchFamily="34" charset="-120"/>
              </a:rPr>
              <a:t>中央衛生主管機關指定醫院出具之</a:t>
            </a:r>
            <a:r>
              <a:rPr lang="zh-TW" altLang="zh-TW" sz="2000" b="1" dirty="0">
                <a:solidFill>
                  <a:srgbClr val="C00000"/>
                </a:solidFill>
                <a:latin typeface="微軟正黑體" panose="020B0604030504040204" pitchFamily="34" charset="-120"/>
                <a:ea typeface="微軟正黑體" panose="020B0604030504040204" pitchFamily="34" charset="-120"/>
              </a:rPr>
              <a:t>健康檢查合格證明</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4.</a:t>
            </a:r>
            <a:r>
              <a:rPr lang="zh-TW" altLang="zh-TW" sz="2000" b="1" u="sng" dirty="0">
                <a:solidFill>
                  <a:srgbClr val="C00000"/>
                </a:solidFill>
                <a:latin typeface="微軟正黑體" panose="020B0604030504040204" pitchFamily="34" charset="-120"/>
                <a:ea typeface="微軟正黑體" panose="020B0604030504040204" pitchFamily="34" charset="-120"/>
              </a:rPr>
              <a:t>學歷證明</a:t>
            </a:r>
            <a:r>
              <a:rPr lang="zh-TW" altLang="zh-TW" sz="2000" b="1" u="sng" dirty="0">
                <a:solidFill>
                  <a:srgbClr val="0033CC"/>
                </a:solidFill>
                <a:latin typeface="微軟正黑體" panose="020B0604030504040204" pitchFamily="34" charset="-120"/>
                <a:ea typeface="微軟正黑體" panose="020B0604030504040204" pitchFamily="34" charset="-120"/>
              </a:rPr>
              <a:t>文件</a:t>
            </a:r>
            <a:r>
              <a:rPr lang="en-US" altLang="zh-TW" sz="2000" b="1" dirty="0">
                <a:solidFill>
                  <a:srgbClr val="0033CC"/>
                </a:solidFill>
                <a:latin typeface="微軟正黑體" panose="020B0604030504040204" pitchFamily="34" charset="-120"/>
                <a:ea typeface="微軟正黑體" panose="020B0604030504040204" pitchFamily="34" charset="-120"/>
              </a:rPr>
              <a:t>(</a:t>
            </a:r>
            <a:r>
              <a:rPr lang="zh-TW" altLang="en-US" sz="2000" b="1" dirty="0">
                <a:solidFill>
                  <a:srgbClr val="0033CC"/>
                </a:solidFill>
                <a:latin typeface="微軟正黑體" panose="020B0604030504040204" pitchFamily="34" charset="-120"/>
                <a:ea typeface="微軟正黑體" panose="020B0604030504040204" pitchFamily="34" charset="-120"/>
              </a:rPr>
              <a:t>在學證明文件正本</a:t>
            </a:r>
            <a:r>
              <a:rPr lang="en-US" altLang="zh-TW" sz="2000" b="1" dirty="0">
                <a:solidFill>
                  <a:srgbClr val="0033CC"/>
                </a:solidFill>
                <a:latin typeface="微軟正黑體" panose="020B0604030504040204" pitchFamily="34" charset="-120"/>
                <a:ea typeface="微軟正黑體" panose="020B0604030504040204" pitchFamily="34" charset="-120"/>
              </a:rPr>
              <a:t>)</a:t>
            </a:r>
            <a:r>
              <a:rPr lang="zh-TW" altLang="en-US" sz="2000" b="1" dirty="0">
                <a:solidFill>
                  <a:srgbClr val="0033CC"/>
                </a:solidFill>
                <a:latin typeface="微軟正黑體" panose="020B0604030504040204" pitchFamily="34" charset="-120"/>
                <a:ea typeface="微軟正黑體" panose="020B0604030504040204" pitchFamily="34" charset="-120"/>
              </a:rPr>
              <a:t>及</a:t>
            </a:r>
            <a:r>
              <a:rPr lang="zh-TW" altLang="en-US" sz="2000" b="1" u="sng" dirty="0">
                <a:solidFill>
                  <a:srgbClr val="0033CC"/>
                </a:solidFill>
                <a:latin typeface="微軟正黑體" panose="020B0604030504040204" pitchFamily="34" charset="-120"/>
                <a:ea typeface="微軟正黑體" panose="020B0604030504040204" pitchFamily="34" charset="-120"/>
              </a:rPr>
              <a:t>就學</a:t>
            </a:r>
            <a:r>
              <a:rPr lang="zh-TW" altLang="en-US" sz="2000" b="1" u="sng" dirty="0">
                <a:solidFill>
                  <a:srgbClr val="C00000"/>
                </a:solidFill>
                <a:latin typeface="微軟正黑體" panose="020B0604030504040204" pitchFamily="34" charset="-120"/>
                <a:ea typeface="微軟正黑體" panose="020B0604030504040204" pitchFamily="34" charset="-120"/>
              </a:rPr>
              <a:t>成績單</a:t>
            </a:r>
            <a:endParaRPr lang="en-US" altLang="zh-TW" sz="2000" b="1" u="sng" dirty="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5.</a:t>
            </a:r>
            <a:r>
              <a:rPr lang="zh-TW" altLang="zh-TW" sz="2000" b="1" dirty="0">
                <a:solidFill>
                  <a:srgbClr val="0033CC"/>
                </a:solidFill>
                <a:latin typeface="微軟正黑體" panose="020B0604030504040204" pitchFamily="34" charset="-120"/>
                <a:ea typeface="微軟正黑體" panose="020B0604030504040204" pitchFamily="34" charset="-120"/>
              </a:rPr>
              <a:t>免試生</a:t>
            </a:r>
            <a:r>
              <a:rPr lang="zh-TW" altLang="en-US" sz="2000" b="1" dirty="0">
                <a:solidFill>
                  <a:srgbClr val="0033CC"/>
                </a:solidFill>
                <a:latin typeface="微軟正黑體" panose="020B0604030504040204" pitchFamily="34" charset="-120"/>
                <a:ea typeface="微軟正黑體" panose="020B0604030504040204" pitchFamily="34" charset="-120"/>
              </a:rPr>
              <a:t>之</a:t>
            </a:r>
            <a:r>
              <a:rPr lang="zh-TW" altLang="en-US" sz="2000" b="1" u="sng" dirty="0">
                <a:solidFill>
                  <a:srgbClr val="C00000"/>
                </a:solidFill>
                <a:latin typeface="微軟正黑體" panose="020B0604030504040204" pitchFamily="34" charset="-120"/>
                <a:ea typeface="微軟正黑體" panose="020B0604030504040204" pitchFamily="34" charset="-120"/>
              </a:rPr>
              <a:t>父或母之</a:t>
            </a:r>
            <a:r>
              <a:rPr lang="zh-TW" altLang="zh-TW" sz="2000" b="1" u="sng" dirty="0">
                <a:solidFill>
                  <a:srgbClr val="C00000"/>
                </a:solidFill>
                <a:latin typeface="微軟正黑體" panose="020B0604030504040204" pitchFamily="34" charset="-120"/>
                <a:ea typeface="微軟正黑體" panose="020B0604030504040204" pitchFamily="34" charset="-120"/>
              </a:rPr>
              <a:t>臺灣地區入出境許可證</a:t>
            </a:r>
            <a:r>
              <a:rPr lang="zh-TW" altLang="en-US" sz="2000" b="1" u="sng" dirty="0">
                <a:solidFill>
                  <a:srgbClr val="C00000"/>
                </a:solidFill>
                <a:latin typeface="微軟正黑體" panose="020B0604030504040204" pitchFamily="34" charset="-120"/>
                <a:ea typeface="微軟正黑體" panose="020B0604030504040204" pitchFamily="34" charset="-120"/>
              </a:rPr>
              <a:t>或居留證</a:t>
            </a:r>
            <a:r>
              <a:rPr lang="zh-TW" altLang="en-US" sz="2000" b="1" dirty="0">
                <a:solidFill>
                  <a:srgbClr val="0000CC"/>
                </a:solidFill>
                <a:latin typeface="微軟正黑體" panose="020B0604030504040204" pitchFamily="34" charset="-120"/>
                <a:ea typeface="微軟正黑體" panose="020B0604030504040204" pitchFamily="34" charset="-120"/>
              </a:rPr>
              <a:t>影印本</a:t>
            </a:r>
            <a:endParaRPr lang="zh-TW" altLang="zh-TW" sz="2000" b="1" dirty="0">
              <a:solidFill>
                <a:srgbClr val="0000CC"/>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6.</a:t>
            </a:r>
            <a:r>
              <a:rPr lang="zh-TW" altLang="en-US" sz="2000" b="1" dirty="0">
                <a:solidFill>
                  <a:srgbClr val="0033CC"/>
                </a:solidFill>
                <a:latin typeface="微軟正黑體" panose="020B0604030504040204" pitchFamily="34" charset="-120"/>
                <a:ea typeface="微軟正黑體" panose="020B0604030504040204" pitchFamily="34" charset="-120"/>
              </a:rPr>
              <a:t>國中學校</a:t>
            </a:r>
            <a:r>
              <a:rPr lang="zh-TW" altLang="zh-TW" sz="2000" b="1" dirty="0">
                <a:solidFill>
                  <a:srgbClr val="0033CC"/>
                </a:solidFill>
                <a:latin typeface="微軟正黑體" panose="020B0604030504040204" pitchFamily="34" charset="-120"/>
                <a:ea typeface="微軟正黑體" panose="020B0604030504040204" pitchFamily="34" charset="-120"/>
              </a:rPr>
              <a:t>出具</a:t>
            </a:r>
            <a:r>
              <a:rPr lang="zh-TW" altLang="en-US" sz="2000" b="1" dirty="0">
                <a:solidFill>
                  <a:srgbClr val="0033CC"/>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113</a:t>
            </a:r>
            <a:r>
              <a:rPr lang="zh-TW" altLang="zh-TW" sz="2000" b="1" dirty="0">
                <a:solidFill>
                  <a:srgbClr val="C00000"/>
                </a:solidFill>
                <a:latin typeface="微軟正黑體" panose="020B0604030504040204" pitchFamily="34" charset="-120"/>
                <a:ea typeface="微軟正黑體" panose="020B0604030504040204" pitchFamily="34" charset="-120"/>
              </a:rPr>
              <a:t>學年度五專入學專用</a:t>
            </a:r>
            <a:r>
              <a:rPr lang="zh-TW" altLang="en-US" sz="2000" b="1" dirty="0">
                <a:solidFill>
                  <a:srgbClr val="C00000"/>
                </a:solidFill>
                <a:latin typeface="微軟正黑體" panose="020B0604030504040204" pitchFamily="34" charset="-120"/>
                <a:ea typeface="微軟正黑體" panose="020B0604030504040204" pitchFamily="34" charset="-120"/>
              </a:rPr>
              <a:t>優先</a:t>
            </a:r>
            <a:r>
              <a:rPr lang="zh-TW" altLang="zh-TW" sz="2000" b="1" dirty="0">
                <a:solidFill>
                  <a:srgbClr val="C00000"/>
                </a:solidFill>
                <a:latin typeface="微軟正黑體" panose="020B0604030504040204" pitchFamily="34" charset="-120"/>
                <a:ea typeface="微軟正黑體" panose="020B0604030504040204" pitchFamily="34" charset="-120"/>
              </a:rPr>
              <a:t>免試入學超額比序項目</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1700" b="1" dirty="0">
                <a:solidFill>
                  <a:srgbClr val="C00000"/>
                </a:solidFill>
                <a:latin typeface="微軟正黑體" panose="020B0604030504040204" pitchFamily="34" charset="-120"/>
                <a:ea typeface="微軟正黑體" panose="020B0604030504040204" pitchFamily="34" charset="-120"/>
              </a:rPr>
              <a:t>    </a:t>
            </a:r>
            <a:r>
              <a:rPr lang="zh-TW" altLang="zh-TW" sz="2000" b="1" dirty="0">
                <a:solidFill>
                  <a:srgbClr val="C00000"/>
                </a:solidFill>
                <a:latin typeface="微軟正黑體" panose="020B0604030504040204" pitchFamily="34" charset="-120"/>
                <a:ea typeface="微軟正黑體" panose="020B0604030504040204" pitchFamily="34" charset="-120"/>
              </a:rPr>
              <a:t>積分證明單</a:t>
            </a:r>
            <a:r>
              <a:rPr lang="zh-TW" altLang="en-US" sz="2000" b="1" dirty="0">
                <a:solidFill>
                  <a:srgbClr val="0033CC"/>
                </a:solidFill>
                <a:latin typeface="微軟正黑體" panose="020B0604030504040204" pitchFamily="34" charset="-120"/>
                <a:ea typeface="微軟正黑體" panose="020B0604030504040204" pitchFamily="34" charset="-120"/>
              </a:rPr>
              <a:t>」正本</a:t>
            </a:r>
            <a:endParaRPr lang="zh-TW" altLang="en-US" sz="2000" b="1" dirty="0"/>
          </a:p>
        </p:txBody>
      </p:sp>
      <p:cxnSp>
        <p:nvCxnSpPr>
          <p:cNvPr id="12"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74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Freeform 6">
            <a:extLst>
              <a:ext uri="{FF2B5EF4-FFF2-40B4-BE49-F238E27FC236}">
                <a16:creationId xmlns:a16="http://schemas.microsoft.com/office/drawing/2014/main" id="{71AA52EC-7DB1-4E87-8C0D-FAA1C5227515}"/>
              </a:ext>
            </a:extLst>
          </p:cNvPr>
          <p:cNvSpPr>
            <a:spLocks noEditPoints="1"/>
          </p:cNvSpPr>
          <p:nvPr/>
        </p:nvSpPr>
        <p:spPr bwMode="auto">
          <a:xfrm>
            <a:off x="803502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4" name="標題 1"/>
          <p:cNvSpPr txBox="1">
            <a:spLocks/>
          </p:cNvSpPr>
          <p:nvPr/>
        </p:nvSpPr>
        <p:spPr bwMode="auto">
          <a:xfrm>
            <a:off x="250752" y="361293"/>
            <a:ext cx="7787587"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a:t>
            </a:r>
            <a:r>
              <a:rPr lang="zh-TW" altLang="en-US" sz="2400" b="1" dirty="0">
                <a:solidFill>
                  <a:srgbClr val="002060"/>
                </a:solidFill>
                <a:latin typeface="微軟正黑體" panose="020B0604030504040204" pitchFamily="34" charset="-120"/>
                <a:ea typeface="微軟正黑體" panose="020B0604030504040204" pitchFamily="34" charset="-120"/>
              </a:rPr>
              <a:t>大陸長期探親子女報名資格（</a:t>
            </a:r>
            <a:r>
              <a:rPr lang="en-US" altLang="zh-TW" sz="2400" b="1" dirty="0">
                <a:solidFill>
                  <a:srgbClr val="002060"/>
                </a:solidFill>
                <a:latin typeface="微軟正黑體" panose="020B0604030504040204" pitchFamily="34" charset="-120"/>
                <a:ea typeface="微軟正黑體" panose="020B0604030504040204" pitchFamily="34" charset="-120"/>
              </a:rPr>
              <a:t>2/11</a:t>
            </a:r>
            <a:r>
              <a:rPr lang="zh-TW" altLang="en-US" sz="2400" b="1" dirty="0">
                <a:solidFill>
                  <a:srgbClr val="002060"/>
                </a:solidFill>
                <a:latin typeface="微軟正黑體" panose="020B0604030504040204" pitchFamily="34" charset="-120"/>
                <a:ea typeface="微軟正黑體" panose="020B0604030504040204" pitchFamily="34" charset="-120"/>
              </a:rPr>
              <a:t>）</a:t>
            </a:r>
          </a:p>
        </p:txBody>
      </p:sp>
      <p:grpSp>
        <p:nvGrpSpPr>
          <p:cNvPr id="15" name="组合 7"/>
          <p:cNvGrpSpPr/>
          <p:nvPr/>
        </p:nvGrpSpPr>
        <p:grpSpPr>
          <a:xfrm>
            <a:off x="290089" y="1057471"/>
            <a:ext cx="8470531" cy="2005217"/>
            <a:chOff x="0" y="194742"/>
            <a:chExt cx="5917931" cy="2439374"/>
          </a:xfrm>
        </p:grpSpPr>
        <p:sp>
          <p:nvSpPr>
            <p:cNvPr id="16" name="圆角矩形 8"/>
            <p:cNvSpPr/>
            <p:nvPr/>
          </p:nvSpPr>
          <p:spPr>
            <a:xfrm>
              <a:off x="173208" y="194742"/>
              <a:ext cx="5744723" cy="2439374"/>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7" name="组合 9"/>
            <p:cNvGrpSpPr/>
            <p:nvPr/>
          </p:nvGrpSpPr>
          <p:grpSpPr>
            <a:xfrm>
              <a:off x="0" y="290669"/>
              <a:ext cx="424561" cy="355906"/>
              <a:chOff x="469900" y="728859"/>
              <a:chExt cx="424561" cy="355906"/>
            </a:xfrm>
          </p:grpSpPr>
          <p:sp>
            <p:nvSpPr>
              <p:cNvPr id="18"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2" name="文字方塊 1"/>
          <p:cNvSpPr txBox="1"/>
          <p:nvPr/>
        </p:nvSpPr>
        <p:spPr>
          <a:xfrm>
            <a:off x="918100" y="1094051"/>
            <a:ext cx="7730142" cy="1938992"/>
          </a:xfrm>
          <a:prstGeom prst="rect">
            <a:avLst/>
          </a:prstGeom>
          <a:noFill/>
        </p:spPr>
        <p:txBody>
          <a:bodyPr wrap="square" rtlCol="0">
            <a:spAutoFit/>
          </a:bodyPr>
          <a:lstStyle/>
          <a:p>
            <a:pPr algn="just"/>
            <a:r>
              <a:rPr lang="zh-TW" altLang="en-US" sz="2400" b="1" dirty="0">
                <a:latin typeface="微軟正黑體" panose="020B0604030504040204" pitchFamily="34" charset="-120"/>
                <a:ea typeface="微軟正黑體" panose="020B0604030504040204" pitchFamily="34" charset="-120"/>
              </a:rPr>
              <a:t>大陸地區人民來臺居留符合「大陸地區人民進入臺灣地區許可辦法」第</a:t>
            </a:r>
            <a:r>
              <a:rPr lang="en-US" altLang="zh-TW" sz="2400" b="1" dirty="0">
                <a:latin typeface="微軟正黑體" panose="020B0604030504040204" pitchFamily="34" charset="-120"/>
                <a:ea typeface="微軟正黑體" panose="020B0604030504040204" pitchFamily="34" charset="-120"/>
              </a:rPr>
              <a:t>24</a:t>
            </a:r>
            <a:r>
              <a:rPr lang="zh-TW" altLang="en-US" sz="2400" b="1" dirty="0">
                <a:latin typeface="微軟正黑體" panose="020B0604030504040204" pitchFamily="34" charset="-120"/>
                <a:ea typeface="微軟正黑體" panose="020B0604030504040204" pitchFamily="34" charset="-120"/>
              </a:rPr>
              <a:t>條第</a:t>
            </a:r>
            <a:r>
              <a:rPr lang="en-US" altLang="zh-TW" sz="2400" b="1" dirty="0">
                <a:latin typeface="微軟正黑體" panose="020B0604030504040204" pitchFamily="34" charset="-120"/>
                <a:ea typeface="微軟正黑體" panose="020B0604030504040204" pitchFamily="34" charset="-120"/>
              </a:rPr>
              <a:t>1</a:t>
            </a:r>
            <a:r>
              <a:rPr lang="zh-TW" altLang="en-US" sz="2400" b="1" dirty="0">
                <a:latin typeface="微軟正黑體" panose="020B0604030504040204" pitchFamily="34" charset="-120"/>
                <a:ea typeface="微軟正黑體" panose="020B0604030504040204" pitchFamily="34" charset="-120"/>
              </a:rPr>
              <a:t>項規定，且具有就讀五專學校需求者，可以</a:t>
            </a:r>
            <a:r>
              <a:rPr lang="zh-TW" altLang="en-US" sz="2400" b="1" dirty="0">
                <a:solidFill>
                  <a:srgbClr val="C00000"/>
                </a:solidFill>
                <a:latin typeface="微軟正黑體" panose="020B0604030504040204" pitchFamily="34" charset="-120"/>
                <a:ea typeface="微軟正黑體" panose="020B0604030504040204" pitchFamily="34" charset="-120"/>
              </a:rPr>
              <a:t>「大陸長期探親子女」</a:t>
            </a:r>
            <a:r>
              <a:rPr lang="zh-TW" altLang="en-US" sz="2400" b="1" dirty="0">
                <a:latin typeface="微軟正黑體" panose="020B0604030504040204" pitchFamily="34" charset="-120"/>
                <a:ea typeface="微軟正黑體" panose="020B0604030504040204" pitchFamily="34" charset="-120"/>
              </a:rPr>
              <a:t>身分報名五專優先免試入學招生，報名須檢附下列資格審查文件，並以</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u="sng" dirty="0">
                <a:solidFill>
                  <a:srgbClr val="C00000"/>
                </a:solidFill>
                <a:latin typeface="微軟正黑體" panose="020B0604030504040204" pitchFamily="34" charset="-120"/>
                <a:ea typeface="微軟正黑體" panose="020B0604030504040204" pitchFamily="34" charset="-120"/>
              </a:rPr>
              <a:t>國中集體報名</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或</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u="sng" dirty="0">
                <a:solidFill>
                  <a:srgbClr val="C00000"/>
                </a:solidFill>
                <a:latin typeface="微軟正黑體" panose="020B0604030504040204" pitchFamily="34" charset="-120"/>
                <a:ea typeface="微軟正黑體" panose="020B0604030504040204" pitchFamily="34" charset="-120"/>
              </a:rPr>
              <a:t>個別網路報名</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方式報名</a:t>
            </a:r>
            <a:endParaRPr lang="en-US" altLang="zh-TW" sz="2400" b="1" dirty="0">
              <a:latin typeface="微軟正黑體" panose="020B0604030504040204" pitchFamily="34" charset="-120"/>
              <a:ea typeface="微軟正黑體" panose="020B0604030504040204" pitchFamily="34" charset="-120"/>
            </a:endParaRPr>
          </a:p>
        </p:txBody>
      </p:sp>
      <p:sp>
        <p:nvSpPr>
          <p:cNvPr id="2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13</a:t>
            </a:r>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67814" y="933077"/>
            <a:ext cx="8360569" cy="863486"/>
          </a:xfrm>
          <a:prstGeom prst="rect">
            <a:avLst/>
          </a:prstGeom>
          <a:solidFill>
            <a:srgbClr val="FFFD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sp>
        <p:nvSpPr>
          <p:cNvPr id="3" name="內容版面配置區 2"/>
          <p:cNvSpPr>
            <a:spLocks noGrp="1"/>
          </p:cNvSpPr>
          <p:nvPr>
            <p:ph idx="1"/>
          </p:nvPr>
        </p:nvSpPr>
        <p:spPr>
          <a:xfrm>
            <a:off x="412750" y="1059306"/>
            <a:ext cx="8015178" cy="687126"/>
          </a:xfrm>
        </p:spPr>
        <p:txBody>
          <a:bodyPr/>
          <a:lstStyle/>
          <a:p>
            <a:pPr marL="0" indent="0">
              <a:buNone/>
            </a:pPr>
            <a:r>
              <a:rPr lang="zh-TW" altLang="en-US" sz="1950" b="1" dirty="0">
                <a:latin typeface="微軟正黑體" panose="020B0604030504040204" pitchFamily="34" charset="-120"/>
                <a:ea typeface="微軟正黑體" panose="020B0604030504040204" pitchFamily="34" charset="-120"/>
              </a:rPr>
              <a:t>衛生福利部疾病管制署網站查詢健檢指定醫院名單</a:t>
            </a:r>
            <a:r>
              <a:rPr lang="en-US" altLang="zh-TW" sz="1800" b="1" dirty="0">
                <a:solidFill>
                  <a:srgbClr val="0033CC"/>
                </a:solidFill>
                <a:latin typeface="微軟正黑體" panose="020B0604030504040204" pitchFamily="34" charset="-120"/>
                <a:ea typeface="微軟正黑體" panose="020B0604030504040204" pitchFamily="34" charset="-120"/>
              </a:rPr>
              <a:t>https://www.cdc.gov.tw/Category/MPage/NUbynnEb1y3sP6gVFFhDSg</a:t>
            </a:r>
            <a:endParaRPr lang="zh-TW" altLang="en-US" sz="1800" b="1" dirty="0">
              <a:solidFill>
                <a:srgbClr val="0033CC"/>
              </a:solidFill>
              <a:latin typeface="微軟正黑體" panose="020B0604030504040204" pitchFamily="34" charset="-120"/>
              <a:ea typeface="微軟正黑體" panose="020B0604030504040204" pitchFamily="34" charset="-120"/>
            </a:endParaRPr>
          </a:p>
        </p:txBody>
      </p:sp>
      <p:grpSp>
        <p:nvGrpSpPr>
          <p:cNvPr id="17" name="群組 16">
            <a:extLst>
              <a:ext uri="{FF2B5EF4-FFF2-40B4-BE49-F238E27FC236}">
                <a16:creationId xmlns:a16="http://schemas.microsoft.com/office/drawing/2014/main" id="{3CCA7B35-DA54-43DF-9F65-5EC11656A162}"/>
              </a:ext>
            </a:extLst>
          </p:cNvPr>
          <p:cNvGrpSpPr/>
          <p:nvPr/>
        </p:nvGrpSpPr>
        <p:grpSpPr>
          <a:xfrm>
            <a:off x="117447" y="1931760"/>
            <a:ext cx="8735486" cy="4413870"/>
            <a:chOff x="117447" y="1931760"/>
            <a:chExt cx="8735486" cy="4413870"/>
          </a:xfrm>
        </p:grpSpPr>
        <p:pic>
          <p:nvPicPr>
            <p:cNvPr id="6" name="圖片 5">
              <a:extLst>
                <a:ext uri="{FF2B5EF4-FFF2-40B4-BE49-F238E27FC236}">
                  <a16:creationId xmlns:a16="http://schemas.microsoft.com/office/drawing/2014/main" id="{5F59DBC5-0F55-43E9-9E6D-89A1E73F6AC6}"/>
                </a:ext>
              </a:extLst>
            </p:cNvPr>
            <p:cNvPicPr>
              <a:picLocks noChangeAspect="1"/>
            </p:cNvPicPr>
            <p:nvPr/>
          </p:nvPicPr>
          <p:blipFill>
            <a:blip r:embed="rId2"/>
            <a:stretch>
              <a:fillRect/>
            </a:stretch>
          </p:blipFill>
          <p:spPr>
            <a:xfrm>
              <a:off x="117447" y="1931760"/>
              <a:ext cx="5897459" cy="4358105"/>
            </a:xfrm>
            <a:prstGeom prst="rect">
              <a:avLst/>
            </a:prstGeom>
          </p:spPr>
        </p:pic>
        <p:pic>
          <p:nvPicPr>
            <p:cNvPr id="13" name="圖片 12">
              <a:extLst>
                <a:ext uri="{FF2B5EF4-FFF2-40B4-BE49-F238E27FC236}">
                  <a16:creationId xmlns:a16="http://schemas.microsoft.com/office/drawing/2014/main" id="{08EF7DE3-CF3D-446D-8178-2ED2450F7677}"/>
                </a:ext>
              </a:extLst>
            </p:cNvPr>
            <p:cNvPicPr>
              <a:picLocks noChangeAspect="1"/>
            </p:cNvPicPr>
            <p:nvPr/>
          </p:nvPicPr>
          <p:blipFill>
            <a:blip r:embed="rId3"/>
            <a:stretch>
              <a:fillRect/>
            </a:stretch>
          </p:blipFill>
          <p:spPr>
            <a:xfrm>
              <a:off x="4745581" y="2589864"/>
              <a:ext cx="4107352" cy="3755766"/>
            </a:xfrm>
            <a:prstGeom prst="rect">
              <a:avLst/>
            </a:prstGeom>
          </p:spPr>
        </p:pic>
        <p:grpSp>
          <p:nvGrpSpPr>
            <p:cNvPr id="4" name="群組 3"/>
            <p:cNvGrpSpPr/>
            <p:nvPr/>
          </p:nvGrpSpPr>
          <p:grpSpPr>
            <a:xfrm>
              <a:off x="1689075" y="4439744"/>
              <a:ext cx="3248264" cy="884042"/>
              <a:chOff x="1689075" y="4439744"/>
              <a:chExt cx="3248264" cy="884042"/>
            </a:xfrm>
          </p:grpSpPr>
          <p:grpSp>
            <p:nvGrpSpPr>
              <p:cNvPr id="11" name="群組 10"/>
              <p:cNvGrpSpPr/>
              <p:nvPr/>
            </p:nvGrpSpPr>
            <p:grpSpPr>
              <a:xfrm>
                <a:off x="1689075" y="4439744"/>
                <a:ext cx="1247072" cy="715366"/>
                <a:chOff x="6573686" y="4480520"/>
                <a:chExt cx="1774890" cy="839044"/>
              </a:xfrm>
            </p:grpSpPr>
            <p:sp>
              <p:nvSpPr>
                <p:cNvPr id="8" name="矩形 7"/>
                <p:cNvSpPr/>
                <p:nvPr/>
              </p:nvSpPr>
              <p:spPr>
                <a:xfrm>
                  <a:off x="6912142" y="4480520"/>
                  <a:ext cx="1436434" cy="24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9"/>
                <p:cNvSpPr/>
                <p:nvPr/>
              </p:nvSpPr>
              <p:spPr>
                <a:xfrm>
                  <a:off x="6573686" y="5071178"/>
                  <a:ext cx="1642269" cy="24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grpSp>
          <p:grpSp>
            <p:nvGrpSpPr>
              <p:cNvPr id="2" name="群組 1"/>
              <p:cNvGrpSpPr/>
              <p:nvPr/>
            </p:nvGrpSpPr>
            <p:grpSpPr>
              <a:xfrm>
                <a:off x="2872764" y="4875337"/>
                <a:ext cx="2064575" cy="448449"/>
                <a:chOff x="2662579" y="4304318"/>
                <a:chExt cx="2752767" cy="597932"/>
              </a:xfrm>
            </p:grpSpPr>
            <p:sp>
              <p:nvSpPr>
                <p:cNvPr id="15" name="iSlîḍe">
                  <a:extLst>
                    <a:ext uri="{FF2B5EF4-FFF2-40B4-BE49-F238E27FC236}">
                      <a16:creationId xmlns:a16="http://schemas.microsoft.com/office/drawing/2014/main" id="{B6AA0B60-8703-43C5-8888-B0DFA7958B5D}"/>
                    </a:ext>
                  </a:extLst>
                </p:cNvPr>
                <p:cNvSpPr/>
                <p:nvPr/>
              </p:nvSpPr>
              <p:spPr bwMode="auto">
                <a:xfrm flipH="1">
                  <a:off x="2662579" y="4375613"/>
                  <a:ext cx="2752767" cy="458191"/>
                </a:xfrm>
                <a:prstGeom prst="homePlate">
                  <a:avLst/>
                </a:prstGeom>
                <a:solidFill>
                  <a:schemeClr val="accent6">
                    <a:lumMod val="60000"/>
                    <a:lumOff val="40000"/>
                  </a:schemeClr>
                </a:solidFill>
                <a:ln w="381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sp>
              <p:nvSpPr>
                <p:cNvPr id="16" name="ïš1ïdé">
                  <a:extLst>
                    <a:ext uri="{FF2B5EF4-FFF2-40B4-BE49-F238E27FC236}">
                      <a16:creationId xmlns:a16="http://schemas.microsoft.com/office/drawing/2014/main" id="{6A72B807-FB05-47F8-B305-A623E355BE2D}"/>
                    </a:ext>
                  </a:extLst>
                </p:cNvPr>
                <p:cNvSpPr txBox="1"/>
                <p:nvPr/>
              </p:nvSpPr>
              <p:spPr bwMode="auto">
                <a:xfrm>
                  <a:off x="2829532" y="4304318"/>
                  <a:ext cx="2546082" cy="59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ctr">
                  <a:normAutofit/>
                </a:bodyPr>
                <a:lstStyle>
                  <a:defPPr>
                    <a:defRPr lang="zh-CN"/>
                  </a:defPPr>
                  <a:lvl1pPr>
                    <a:lnSpc>
                      <a:spcPct val="100000"/>
                    </a:lnSpc>
                    <a:spcBef>
                      <a:spcPct val="0"/>
                    </a:spcBef>
                    <a:buFontTx/>
                    <a:buNone/>
                    <a:defRPr b="1">
                      <a:solidFill>
                        <a:schemeClr val="accent2"/>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TW" altLang="en-US" sz="1200" dirty="0">
                      <a:solidFill>
                        <a:schemeClr val="tx1"/>
                      </a:solidFill>
                      <a:latin typeface="微軟正黑體" panose="020B0604030504040204" pitchFamily="34" charset="-120"/>
                      <a:ea typeface="微軟正黑體" panose="020B0604030504040204" pitchFamily="34" charset="-120"/>
                    </a:rPr>
                    <a:t>居留或定居健康檢查項目表</a:t>
                  </a:r>
                  <a:endParaRPr lang="en-US" altLang="zh-CN" sz="1200" dirty="0">
                    <a:solidFill>
                      <a:schemeClr val="tx1"/>
                    </a:solidFill>
                    <a:latin typeface="微軟正黑體" panose="020B0604030504040204" pitchFamily="34" charset="-120"/>
                    <a:ea typeface="微軟正黑體" panose="020B0604030504040204" pitchFamily="34" charset="-120"/>
                  </a:endParaRPr>
                </a:p>
              </p:txBody>
            </p:sp>
          </p:grpSp>
        </p:grpSp>
      </p:gr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82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854343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1" name="標題 1"/>
          <p:cNvSpPr txBox="1">
            <a:spLocks/>
          </p:cNvSpPr>
          <p:nvPr/>
        </p:nvSpPr>
        <p:spPr bwMode="auto">
          <a:xfrm>
            <a:off x="250752" y="361293"/>
            <a:ext cx="820493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a:t>
            </a:r>
            <a:r>
              <a:rPr lang="zh-TW" altLang="en-US" sz="2400" b="1" dirty="0">
                <a:solidFill>
                  <a:srgbClr val="002060"/>
                </a:solidFill>
                <a:latin typeface="微軟正黑體" panose="020B0604030504040204" pitchFamily="34" charset="-120"/>
                <a:ea typeface="微軟正黑體" panose="020B0604030504040204" pitchFamily="34" charset="-120"/>
              </a:rPr>
              <a:t>大陸長期探親子女健康檢查項目（</a:t>
            </a:r>
            <a:r>
              <a:rPr lang="en-US" altLang="zh-TW" sz="2400" b="1" dirty="0">
                <a:solidFill>
                  <a:srgbClr val="002060"/>
                </a:solidFill>
                <a:latin typeface="微軟正黑體" panose="020B0604030504040204" pitchFamily="34" charset="-120"/>
                <a:ea typeface="微軟正黑體" panose="020B0604030504040204" pitchFamily="34" charset="-120"/>
              </a:rPr>
              <a:t>3/11</a:t>
            </a:r>
            <a:r>
              <a:rPr lang="zh-TW" altLang="en-US" sz="2400" b="1" dirty="0">
                <a:solidFill>
                  <a:srgbClr val="002060"/>
                </a:solidFill>
                <a:latin typeface="微軟正黑體" panose="020B0604030504040204" pitchFamily="34" charset="-120"/>
                <a:ea typeface="微軟正黑體" panose="020B0604030504040204" pitchFamily="34" charset="-120"/>
              </a:rPr>
              <a:t>）</a:t>
            </a:r>
          </a:p>
        </p:txBody>
      </p:sp>
      <p:sp>
        <p:nvSpPr>
          <p:cNvPr id="2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8844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內容版面配置區 2"/>
          <p:cNvSpPr>
            <a:spLocks noGrp="1"/>
          </p:cNvSpPr>
          <p:nvPr>
            <p:ph idx="1"/>
          </p:nvPr>
        </p:nvSpPr>
        <p:spPr>
          <a:xfrm>
            <a:off x="1210358" y="5991117"/>
            <a:ext cx="6222206" cy="279501"/>
          </a:xfrm>
        </p:spPr>
        <p:txBody>
          <a:bodyPr>
            <a:noAutofit/>
          </a:bodyPr>
          <a:lstStyle/>
          <a:p>
            <a:r>
              <a:rPr lang="zh-TW" altLang="en-US" sz="1800" b="1" dirty="0">
                <a:solidFill>
                  <a:srgbClr val="C00000"/>
                </a:solidFill>
                <a:latin typeface="微軟正黑體" panose="020B0604030504040204" pitchFamily="34" charset="-120"/>
                <a:ea typeface="微軟正黑體" panose="020B0604030504040204" pitchFamily="34" charset="-120"/>
              </a:rPr>
              <a:t>免試生僅得就國中學校</a:t>
            </a:r>
            <a:r>
              <a:rPr lang="zh-TW" altLang="zh-TW" sz="1800" b="1" dirty="0">
                <a:solidFill>
                  <a:srgbClr val="C00000"/>
                </a:solidFill>
                <a:latin typeface="微軟正黑體" panose="020B0604030504040204" pitchFamily="34" charset="-120"/>
                <a:ea typeface="微軟正黑體" panose="020B0604030504040204" pitchFamily="34" charset="-120"/>
              </a:rPr>
              <a:t>集體報名</a:t>
            </a:r>
            <a:r>
              <a:rPr lang="zh-TW" altLang="en-US" sz="1800" b="1" dirty="0">
                <a:solidFill>
                  <a:srgbClr val="C00000"/>
                </a:solidFill>
                <a:latin typeface="微軟正黑體" panose="020B0604030504040204" pitchFamily="34" charset="-120"/>
                <a:ea typeface="微軟正黑體" panose="020B0604030504040204" pitchFamily="34" charset="-120"/>
              </a:rPr>
              <a:t>或</a:t>
            </a:r>
            <a:r>
              <a:rPr lang="zh-TW" altLang="zh-TW" sz="1800" b="1" dirty="0">
                <a:solidFill>
                  <a:srgbClr val="C00000"/>
                </a:solidFill>
                <a:latin typeface="微軟正黑體" panose="020B0604030504040204" pitchFamily="34" charset="-120"/>
                <a:ea typeface="微軟正黑體" panose="020B0604030504040204" pitchFamily="34" charset="-120"/>
              </a:rPr>
              <a:t>個別網路報名</a:t>
            </a:r>
            <a:r>
              <a:rPr lang="zh-TW" altLang="zh-TW" sz="1800" b="1" u="sng" dirty="0">
                <a:solidFill>
                  <a:srgbClr val="C00000"/>
                </a:solidFill>
                <a:highlight>
                  <a:srgbClr val="FFFF00"/>
                </a:highlight>
                <a:latin typeface="微軟正黑體" panose="020B0604030504040204" pitchFamily="34" charset="-120"/>
                <a:ea typeface="微軟正黑體" panose="020B0604030504040204" pitchFamily="34" charset="-120"/>
              </a:rPr>
              <a:t>擇一辦理</a:t>
            </a:r>
            <a:endParaRPr lang="en-US" altLang="zh-TW" sz="1800" b="1" u="sng" dirty="0">
              <a:solidFill>
                <a:srgbClr val="C00000"/>
              </a:solidFill>
              <a:highlight>
                <a:srgbClr val="FFFF00"/>
              </a:highlight>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298340" y="1059045"/>
            <a:ext cx="8542734" cy="4810441"/>
            <a:chOff x="306388" y="2159000"/>
            <a:chExt cx="11390312" cy="5073454"/>
          </a:xfrm>
        </p:grpSpPr>
        <p:grpSp>
          <p:nvGrpSpPr>
            <p:cNvPr id="29" name="群組 32"/>
            <p:cNvGrpSpPr>
              <a:grpSpLocks/>
            </p:cNvGrpSpPr>
            <p:nvPr/>
          </p:nvGrpSpPr>
          <p:grpSpPr bwMode="auto">
            <a:xfrm>
              <a:off x="306388" y="2159000"/>
              <a:ext cx="11390312" cy="5073454"/>
              <a:chOff x="341023" y="1327333"/>
              <a:chExt cx="8570955" cy="5072191"/>
            </a:xfrm>
          </p:grpSpPr>
          <p:grpSp>
            <p:nvGrpSpPr>
              <p:cNvPr id="37" name="群組 33"/>
              <p:cNvGrpSpPr>
                <a:grpSpLocks/>
              </p:cNvGrpSpPr>
              <p:nvPr/>
            </p:nvGrpSpPr>
            <p:grpSpPr bwMode="auto">
              <a:xfrm>
                <a:off x="341023" y="1327333"/>
                <a:ext cx="8570955" cy="5072191"/>
                <a:chOff x="864910" y="1870496"/>
                <a:chExt cx="6069485" cy="3450310"/>
              </a:xfrm>
            </p:grpSpPr>
            <p:sp>
              <p:nvSpPr>
                <p:cNvPr id="49" name="íšḷiḑe"/>
                <p:cNvSpPr/>
                <p:nvPr/>
              </p:nvSpPr>
              <p:spPr bwMode="auto">
                <a:xfrm>
                  <a:off x="908898" y="1933113"/>
                  <a:ext cx="5977280" cy="3266776"/>
                </a:xfrm>
                <a:prstGeom prst="rect">
                  <a:avLst/>
                </a:prstGeom>
                <a:solidFill>
                  <a:schemeClr val="bg1">
                    <a:lumMod val="95000"/>
                  </a:schemeClr>
                </a:solidFill>
                <a:ln>
                  <a:noFill/>
                </a:ln>
              </p:spPr>
              <p:txBody>
                <a:bodyPr anchor="ctr">
                  <a:normAutofit/>
                </a:bodyPr>
                <a:lstStyle/>
                <a:p>
                  <a:pPr algn="ctr" eaLnBrk="1" fontAlgn="auto" hangingPunct="1">
                    <a:spcBef>
                      <a:spcPts val="0"/>
                    </a:spcBef>
                    <a:spcAft>
                      <a:spcPts val="0"/>
                    </a:spcAft>
                    <a:defRPr/>
                  </a:pPr>
                  <a:endParaRPr>
                    <a:latin typeface="+mn-lt"/>
                    <a:ea typeface="+mn-ea"/>
                  </a:endParaRPr>
                </a:p>
              </p:txBody>
            </p:sp>
            <p:sp>
              <p:nvSpPr>
                <p:cNvPr id="50" name="íṡlíḓe"/>
                <p:cNvSpPr/>
                <p:nvPr/>
              </p:nvSpPr>
              <p:spPr bwMode="auto">
                <a:xfrm>
                  <a:off x="864910" y="1870496"/>
                  <a:ext cx="6069485" cy="1112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p>
                  <a:pPr algn="ctr" eaLnBrk="1" fontAlgn="auto" hangingPunct="1">
                    <a:spcBef>
                      <a:spcPts val="0"/>
                    </a:spcBef>
                    <a:spcAft>
                      <a:spcPts val="0"/>
                    </a:spcAft>
                    <a:defRPr/>
                  </a:pPr>
                  <a:endParaRPr>
                    <a:latin typeface="+mn-lt"/>
                    <a:ea typeface="+mn-ea"/>
                  </a:endParaRPr>
                </a:p>
              </p:txBody>
            </p:sp>
            <p:sp>
              <p:nvSpPr>
                <p:cNvPr id="51" name="iṡļîḋe"/>
                <p:cNvSpPr/>
                <p:nvPr/>
              </p:nvSpPr>
              <p:spPr bwMode="auto">
                <a:xfrm>
                  <a:off x="864910" y="5199889"/>
                  <a:ext cx="6069485" cy="120917"/>
                </a:xfrm>
                <a:prstGeom prst="rect">
                  <a:avLst/>
                </a:prstGeom>
                <a:solidFill>
                  <a:schemeClr val="tx1">
                    <a:lumMod val="50000"/>
                    <a:lumOff val="50000"/>
                  </a:schemeClr>
                </a:solidFill>
                <a:ln>
                  <a:noFill/>
                </a:ln>
              </p:spPr>
              <p:txBody>
                <a:bodyPr anchor="ctr">
                  <a:normAutofit fontScale="32500" lnSpcReduction="20000"/>
                </a:bodyPr>
                <a:lstStyle/>
                <a:p>
                  <a:pPr algn="ctr" eaLnBrk="1" fontAlgn="auto" hangingPunct="1">
                    <a:spcBef>
                      <a:spcPts val="0"/>
                    </a:spcBef>
                    <a:spcAft>
                      <a:spcPts val="0"/>
                    </a:spcAft>
                    <a:defRPr/>
                  </a:pPr>
                  <a:endParaRPr>
                    <a:latin typeface="+mn-lt"/>
                    <a:ea typeface="+mn-ea"/>
                  </a:endParaRPr>
                </a:p>
              </p:txBody>
            </p:sp>
            <p:cxnSp>
              <p:nvCxnSpPr>
                <p:cNvPr id="52" name="直接连接符 7"/>
                <p:cNvCxnSpPr/>
                <p:nvPr/>
              </p:nvCxnSpPr>
              <p:spPr>
                <a:xfrm>
                  <a:off x="1463822" y="3544974"/>
                  <a:ext cx="5278549" cy="0"/>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3" name="直接连接符 8"/>
                <p:cNvCxnSpPr/>
                <p:nvPr/>
              </p:nvCxnSpPr>
              <p:spPr>
                <a:xfrm>
                  <a:off x="2210771" y="2633777"/>
                  <a:ext cx="0" cy="2399291"/>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8" name="í$lîḍè"/>
              <p:cNvSpPr txBox="1">
                <a:spLocks noChangeArrowheads="1"/>
              </p:cNvSpPr>
              <p:nvPr/>
            </p:nvSpPr>
            <p:spPr bwMode="auto">
              <a:xfrm>
                <a:off x="1349203" y="2617647"/>
                <a:ext cx="681346" cy="83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網路</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報名</a:t>
                </a:r>
                <a:endParaRPr lang="en-US" altLang="zh-CN" sz="2400" b="1" dirty="0">
                  <a:latin typeface="微軟正黑體" panose="020B0604030504040204" pitchFamily="34" charset="-120"/>
                  <a:ea typeface="微軟正黑體" panose="020B0604030504040204" pitchFamily="34" charset="-120"/>
                </a:endParaRPr>
              </a:p>
            </p:txBody>
          </p:sp>
          <p:sp>
            <p:nvSpPr>
              <p:cNvPr id="39" name="îṡļide"/>
              <p:cNvSpPr txBox="1">
                <a:spLocks noChangeArrowheads="1"/>
              </p:cNvSpPr>
              <p:nvPr/>
            </p:nvSpPr>
            <p:spPr bwMode="auto">
              <a:xfrm>
                <a:off x="2445979" y="2600532"/>
                <a:ext cx="2715782" cy="91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2400" b="1" dirty="0">
                    <a:solidFill>
                      <a:srgbClr val="7030A0"/>
                    </a:solidFill>
                    <a:latin typeface="微軟正黑體" panose="020B0604030504040204" pitchFamily="34" charset="-120"/>
                    <a:ea typeface="微軟正黑體" panose="020B0604030504040204" pitchFamily="34" charset="-120"/>
                  </a:rPr>
                  <a:t>國中集體報名</a:t>
                </a:r>
                <a:endParaRPr lang="en-US" altLang="zh-TW" sz="2400" b="1" dirty="0">
                  <a:solidFill>
                    <a:srgbClr val="7030A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en-US" altLang="zh-TW" sz="1600" b="1" dirty="0">
                    <a:solidFill>
                      <a:srgbClr val="C00000"/>
                    </a:solidFill>
                    <a:latin typeface="微軟正黑體" panose="020B0604030504040204" pitchFamily="34" charset="-120"/>
                    <a:ea typeface="微軟正黑體" panose="020B0604030504040204" pitchFamily="34" charset="-120"/>
                  </a:rPr>
                  <a:t>113/5/20</a:t>
                </a:r>
                <a:r>
                  <a:rPr lang="zh-TW" altLang="en-US" sz="1600" b="1" dirty="0">
                    <a:solidFill>
                      <a:srgbClr val="C00000"/>
                    </a:solidFill>
                    <a:latin typeface="微軟正黑體" panose="020B0604030504040204" pitchFamily="34" charset="-120"/>
                    <a:ea typeface="微軟正黑體" panose="020B0604030504040204" pitchFamily="34" charset="-120"/>
                  </a:rPr>
                  <a:t>（一）</a:t>
                </a:r>
                <a:r>
                  <a:rPr lang="en-US" altLang="zh-TW" sz="1600" b="1" dirty="0">
                    <a:solidFill>
                      <a:srgbClr val="C00000"/>
                    </a:solidFill>
                    <a:latin typeface="微軟正黑體" panose="020B0604030504040204" pitchFamily="34" charset="-120"/>
                    <a:ea typeface="微軟正黑體" panose="020B0604030504040204" pitchFamily="34" charset="-120"/>
                  </a:rPr>
                  <a:t>10:00</a:t>
                </a:r>
                <a:r>
                  <a:rPr lang="zh-TW" altLang="en-US" sz="1600" b="1" dirty="0">
                    <a:solidFill>
                      <a:srgbClr val="C00000"/>
                    </a:solidFill>
                    <a:latin typeface="微軟正黑體" panose="020B0604030504040204" pitchFamily="34" charset="-120"/>
                    <a:ea typeface="微軟正黑體" panose="020B0604030504040204" pitchFamily="34" charset="-120"/>
                  </a:rPr>
                  <a:t>至</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1600" b="1" dirty="0">
                    <a:solidFill>
                      <a:srgbClr val="C00000"/>
                    </a:solidFill>
                    <a:latin typeface="微軟正黑體" panose="020B0604030504040204" pitchFamily="34" charset="-120"/>
                    <a:ea typeface="微軟正黑體" panose="020B0604030504040204" pitchFamily="34" charset="-120"/>
                  </a:rPr>
                  <a:t> </a:t>
                </a:r>
                <a:r>
                  <a:rPr lang="en-US" altLang="zh-TW" sz="1600" b="1" dirty="0">
                    <a:solidFill>
                      <a:srgbClr val="C00000"/>
                    </a:solidFill>
                    <a:latin typeface="微軟正黑體" panose="020B0604030504040204" pitchFamily="34" charset="-120"/>
                    <a:ea typeface="微軟正黑體" panose="020B0604030504040204" pitchFamily="34" charset="-120"/>
                  </a:rPr>
                  <a:t>113/5/24</a:t>
                </a:r>
                <a:r>
                  <a:rPr lang="zh-TW" altLang="en-US" sz="1600" b="1" dirty="0">
                    <a:solidFill>
                      <a:srgbClr val="C00000"/>
                    </a:solidFill>
                    <a:latin typeface="微軟正黑體" panose="020B0604030504040204" pitchFamily="34" charset="-120"/>
                    <a:ea typeface="微軟正黑體" panose="020B0604030504040204" pitchFamily="34" charset="-120"/>
                  </a:rPr>
                  <a:t>（五）</a:t>
                </a:r>
                <a:r>
                  <a:rPr lang="en-US" altLang="zh-TW" sz="1600" b="1" dirty="0">
                    <a:solidFill>
                      <a:srgbClr val="C00000"/>
                    </a:solidFill>
                    <a:latin typeface="微軟正黑體" panose="020B0604030504040204" pitchFamily="34" charset="-120"/>
                    <a:ea typeface="微軟正黑體" panose="020B0604030504040204" pitchFamily="34" charset="-120"/>
                  </a:rPr>
                  <a:t>12:00</a:t>
                </a:r>
                <a:r>
                  <a:rPr lang="zh-TW" altLang="en-US" sz="1600" b="1" dirty="0">
                    <a:solidFill>
                      <a:srgbClr val="C00000"/>
                    </a:solidFill>
                    <a:latin typeface="微軟正黑體" panose="020B0604030504040204" pitchFamily="34" charset="-120"/>
                    <a:ea typeface="微軟正黑體" panose="020B0604030504040204" pitchFamily="34" charset="-120"/>
                  </a:rPr>
                  <a:t>止</a:t>
                </a:r>
                <a:r>
                  <a:rPr lang="en-US" altLang="zh-TW" sz="1600" b="1" dirty="0">
                    <a:solidFill>
                      <a:srgbClr val="C00000"/>
                    </a:solidFill>
                    <a:latin typeface="微軟正黑體" panose="020B0604030504040204" pitchFamily="34" charset="-120"/>
                    <a:ea typeface="微軟正黑體" panose="020B0604030504040204" pitchFamily="34" charset="-120"/>
                  </a:rPr>
                  <a:t> </a:t>
                </a:r>
              </a:p>
            </p:txBody>
          </p:sp>
          <p:sp>
            <p:nvSpPr>
              <p:cNvPr id="40" name="íS1iḋé"/>
              <p:cNvSpPr txBox="1">
                <a:spLocks noChangeArrowheads="1"/>
              </p:cNvSpPr>
              <p:nvPr/>
            </p:nvSpPr>
            <p:spPr bwMode="auto">
              <a:xfrm>
                <a:off x="2601095" y="4229905"/>
                <a:ext cx="2868728" cy="15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eaLnBrk="1" hangingPunct="1">
                  <a:lnSpc>
                    <a:spcPct val="100000"/>
                  </a:lnSpc>
                  <a:spcBef>
                    <a:spcPts val="225"/>
                  </a:spcBef>
                  <a:spcAft>
                    <a:spcPts val="225"/>
                  </a:spcAft>
                  <a:buNone/>
                </a:pPr>
                <a:r>
                  <a:rPr lang="zh-TW" altLang="en-US" sz="1500" b="1" dirty="0">
                    <a:latin typeface="微軟正黑體" panose="020B0604030504040204" pitchFamily="34" charset="-120"/>
                    <a:ea typeface="微軟正黑體" panose="020B0604030504040204" pitchFamily="34" charset="-120"/>
                  </a:rPr>
                  <a:t>由就讀國中出具</a:t>
                </a:r>
                <a:endParaRPr lang="en-US" altLang="zh-TW" sz="1500" b="1" dirty="0">
                  <a:latin typeface="微軟正黑體" panose="020B0604030504040204" pitchFamily="34" charset="-120"/>
                  <a:ea typeface="微軟正黑體" panose="020B0604030504040204" pitchFamily="34" charset="-120"/>
                </a:endParaRPr>
              </a:p>
              <a:p>
                <a:pPr algn="just" eaLnBrk="1" hangingPunct="1">
                  <a:lnSpc>
                    <a:spcPct val="100000"/>
                  </a:lnSpc>
                  <a:spcBef>
                    <a:spcPts val="225"/>
                  </a:spcBef>
                  <a:spcAft>
                    <a:spcPts val="225"/>
                  </a:spcAft>
                  <a:buNone/>
                </a:pPr>
                <a:r>
                  <a:rPr lang="zh-TW" altLang="en-US" sz="1500" b="1" spc="-100" dirty="0">
                    <a:solidFill>
                      <a:srgbClr val="C00000"/>
                    </a:solidFill>
                    <a:latin typeface="微軟正黑體" panose="020B0604030504040204" pitchFamily="34" charset="-120"/>
                    <a:ea typeface="微軟正黑體" panose="020B0604030504040204" pitchFamily="34" charset="-120"/>
                  </a:rPr>
                  <a:t>「</a:t>
                </a:r>
                <a:r>
                  <a:rPr lang="en-US" altLang="zh-TW" sz="1500" b="1" spc="-100" dirty="0">
                    <a:solidFill>
                      <a:srgbClr val="C00000"/>
                    </a:solidFill>
                    <a:latin typeface="微軟正黑體" panose="020B0604030504040204" pitchFamily="34" charset="-120"/>
                    <a:ea typeface="微軟正黑體" panose="020B0604030504040204" pitchFamily="34" charset="-120"/>
                  </a:rPr>
                  <a:t>113</a:t>
                </a:r>
                <a:r>
                  <a:rPr lang="zh-TW" altLang="en-US" sz="1500" b="1" spc="-100" dirty="0">
                    <a:solidFill>
                      <a:srgbClr val="C00000"/>
                    </a:solidFill>
                    <a:latin typeface="微軟正黑體" panose="020B0604030504040204" pitchFamily="34" charset="-120"/>
                    <a:ea typeface="微軟正黑體" panose="020B0604030504040204" pitchFamily="34" charset="-120"/>
                  </a:rPr>
                  <a:t>學年度五專優先免試入學</a:t>
                </a:r>
                <a:endParaRPr lang="en-US" altLang="zh-TW" sz="1500" b="1" spc="-100" dirty="0">
                  <a:solidFill>
                    <a:srgbClr val="C00000"/>
                  </a:solidFill>
                  <a:latin typeface="微軟正黑體" panose="020B0604030504040204" pitchFamily="34" charset="-120"/>
                  <a:ea typeface="微軟正黑體" panose="020B0604030504040204" pitchFamily="34" charset="-120"/>
                </a:endParaRPr>
              </a:p>
              <a:p>
                <a:pPr algn="just" eaLnBrk="1" hangingPunct="1">
                  <a:lnSpc>
                    <a:spcPct val="100000"/>
                  </a:lnSpc>
                  <a:spcBef>
                    <a:spcPts val="225"/>
                  </a:spcBef>
                  <a:spcAft>
                    <a:spcPts val="225"/>
                  </a:spcAft>
                  <a:buNone/>
                </a:pPr>
                <a:r>
                  <a:rPr lang="zh-TW" altLang="en-US" sz="1500" b="1" spc="-100" dirty="0">
                    <a:solidFill>
                      <a:srgbClr val="C00000"/>
                    </a:solidFill>
                    <a:latin typeface="微軟正黑體" panose="020B0604030504040204" pitchFamily="34" charset="-120"/>
                    <a:ea typeface="微軟正黑體" panose="020B0604030504040204" pitchFamily="34" charset="-120"/>
                  </a:rPr>
                  <a:t>專用超額比序項目積分證明單」正本</a:t>
                </a:r>
                <a:endParaRPr lang="en-US" altLang="zh-TW" sz="1500" b="1" spc="-100" dirty="0">
                  <a:solidFill>
                    <a:srgbClr val="C00000"/>
                  </a:solidFill>
                  <a:latin typeface="微軟正黑體" panose="020B0604030504040204" pitchFamily="34" charset="-120"/>
                  <a:ea typeface="微軟正黑體" panose="020B0604030504040204" pitchFamily="34" charset="-120"/>
                </a:endParaRPr>
              </a:p>
              <a:p>
                <a:pPr eaLnBrk="1" hangingPunct="1">
                  <a:lnSpc>
                    <a:spcPct val="100000"/>
                  </a:lnSpc>
                  <a:spcBef>
                    <a:spcPts val="225"/>
                  </a:spcBef>
                  <a:spcAft>
                    <a:spcPts val="225"/>
                  </a:spcAft>
                  <a:buNone/>
                </a:pPr>
                <a:r>
                  <a:rPr lang="zh-TW" altLang="en-US" sz="1500" b="1" dirty="0">
                    <a:latin typeface="微軟正黑體" panose="020B0604030504040204" pitchFamily="34" charset="-120"/>
                    <a:ea typeface="微軟正黑體" panose="020B0604030504040204" pitchFamily="34" charset="-120"/>
                  </a:rPr>
                  <a:t>免出具學歷證明文件</a:t>
                </a:r>
                <a:endParaRPr lang="en-US" altLang="zh-TW" sz="1500" b="1" dirty="0">
                  <a:latin typeface="微軟正黑體" panose="020B0604030504040204" pitchFamily="34" charset="-120"/>
                  <a:ea typeface="微軟正黑體" panose="020B0604030504040204" pitchFamily="34" charset="-120"/>
                </a:endParaRPr>
              </a:p>
              <a:p>
                <a:pPr eaLnBrk="1" hangingPunct="1">
                  <a:lnSpc>
                    <a:spcPct val="100000"/>
                  </a:lnSpc>
                  <a:spcBef>
                    <a:spcPts val="225"/>
                  </a:spcBef>
                  <a:spcAft>
                    <a:spcPts val="225"/>
                  </a:spcAft>
                  <a:buNone/>
                </a:pP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除以大陸長期探親子女身分報名</a:t>
                </a:r>
                <a:endParaRPr lang="en-US" altLang="zh-TW" sz="1500" b="1" dirty="0">
                  <a:latin typeface="微軟正黑體" panose="020B0604030504040204" pitchFamily="34" charset="-120"/>
                  <a:ea typeface="微軟正黑體" panose="020B0604030504040204" pitchFamily="34" charset="-120"/>
                </a:endParaRPr>
              </a:p>
              <a:p>
                <a:pPr eaLnBrk="1" hangingPunct="1">
                  <a:lnSpc>
                    <a:spcPct val="100000"/>
                  </a:lnSpc>
                  <a:spcBef>
                    <a:spcPts val="225"/>
                  </a:spcBef>
                  <a:spcAft>
                    <a:spcPts val="225"/>
                  </a:spcAft>
                  <a:buNone/>
                </a:pPr>
                <a:r>
                  <a:rPr lang="zh-TW" altLang="en-US" sz="1500" b="1" dirty="0">
                    <a:latin typeface="微軟正黑體" panose="020B0604030504040204" pitchFamily="34" charset="-120"/>
                    <a:ea typeface="微軟正黑體" panose="020B0604030504040204" pitchFamily="34" charset="-120"/>
                  </a:rPr>
                  <a:t>者須檢附外，餘者免附</a:t>
                </a:r>
                <a:r>
                  <a:rPr lang="en-US" altLang="zh-TW" sz="1500" b="1" dirty="0">
                    <a:latin typeface="微軟正黑體" panose="020B0604030504040204" pitchFamily="34" charset="-120"/>
                    <a:ea typeface="微軟正黑體" panose="020B0604030504040204" pitchFamily="34" charset="-120"/>
                  </a:rPr>
                  <a:t>)</a:t>
                </a:r>
                <a:endParaRPr lang="zh-TW" altLang="en-US" sz="1500" b="1" dirty="0">
                  <a:latin typeface="微軟正黑體" panose="020B0604030504040204" pitchFamily="34" charset="-120"/>
                  <a:ea typeface="微軟正黑體" panose="020B0604030504040204" pitchFamily="34" charset="-120"/>
                </a:endParaRPr>
              </a:p>
            </p:txBody>
          </p:sp>
          <p:sp>
            <p:nvSpPr>
              <p:cNvPr id="41" name="ïṩḷíḍè"/>
              <p:cNvSpPr txBox="1">
                <a:spLocks noChangeArrowheads="1"/>
              </p:cNvSpPr>
              <p:nvPr/>
            </p:nvSpPr>
            <p:spPr bwMode="auto">
              <a:xfrm>
                <a:off x="1347806" y="4234579"/>
                <a:ext cx="667388" cy="78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報名</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文件</a:t>
                </a:r>
                <a:endParaRPr lang="en-US" altLang="zh-CN" sz="2400" b="1" dirty="0">
                  <a:latin typeface="微軟正黑體" panose="020B0604030504040204" pitchFamily="34" charset="-120"/>
                  <a:ea typeface="微軟正黑體" panose="020B0604030504040204" pitchFamily="34" charset="-120"/>
                </a:endParaRPr>
              </a:p>
            </p:txBody>
          </p:sp>
          <p:sp>
            <p:nvSpPr>
              <p:cNvPr id="42" name="ïsḷîḋè"/>
              <p:cNvSpPr/>
              <p:nvPr/>
            </p:nvSpPr>
            <p:spPr>
              <a:xfrm>
                <a:off x="716114" y="4319026"/>
                <a:ext cx="539940" cy="593577"/>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p>
            </p:txBody>
          </p:sp>
          <p:sp>
            <p:nvSpPr>
              <p:cNvPr id="43" name="ïś1ïde"/>
              <p:cNvSpPr/>
              <p:nvPr/>
            </p:nvSpPr>
            <p:spPr>
              <a:xfrm>
                <a:off x="889325" y="4512653"/>
                <a:ext cx="224577" cy="20791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a:noFill/>
              </a:ln>
              <a:effectLst/>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44" name="î$ḻiḓe"/>
              <p:cNvSpPr/>
              <p:nvPr/>
            </p:nvSpPr>
            <p:spPr>
              <a:xfrm>
                <a:off x="729254" y="2768424"/>
                <a:ext cx="526801" cy="601513"/>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p>
            </p:txBody>
          </p:sp>
          <p:sp>
            <p:nvSpPr>
              <p:cNvPr id="45" name="i$1ïḓê"/>
              <p:cNvSpPr/>
              <p:nvPr/>
            </p:nvSpPr>
            <p:spPr bwMode="auto">
              <a:xfrm>
                <a:off x="869018" y="2925548"/>
                <a:ext cx="305807" cy="274569"/>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solidFill>
                  <a:schemeClr val="bg1"/>
                </a:solidFill>
              </a:ln>
            </p:spPr>
            <p:txBody>
              <a:bodyPr anchor="ctr">
                <a:normAutofit fontScale="70000" lnSpcReduction="20000"/>
              </a:bodyPr>
              <a:lstStyle/>
              <a:p>
                <a:pPr algn="ctr" eaLnBrk="1" fontAlgn="auto" hangingPunct="1">
                  <a:spcBef>
                    <a:spcPts val="0"/>
                  </a:spcBef>
                  <a:spcAft>
                    <a:spcPts val="0"/>
                  </a:spcAft>
                  <a:defRPr/>
                </a:pPr>
                <a:endParaRPr>
                  <a:latin typeface="+mn-lt"/>
                  <a:ea typeface="+mn-ea"/>
                </a:endParaRPr>
              </a:p>
            </p:txBody>
          </p:sp>
          <p:sp>
            <p:nvSpPr>
              <p:cNvPr id="46" name="i$lîḋê"/>
              <p:cNvSpPr/>
              <p:nvPr/>
            </p:nvSpPr>
            <p:spPr bwMode="auto">
              <a:xfrm>
                <a:off x="2372966" y="3988908"/>
                <a:ext cx="268776" cy="23171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47" name="i$lîḋê"/>
              <p:cNvSpPr/>
              <p:nvPr/>
            </p:nvSpPr>
            <p:spPr bwMode="auto">
              <a:xfrm>
                <a:off x="2375355" y="4909297"/>
                <a:ext cx="268776" cy="230130"/>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48" name="îś1ídê"/>
              <p:cNvSpPr/>
              <p:nvPr/>
            </p:nvSpPr>
            <p:spPr>
              <a:xfrm>
                <a:off x="542903" y="1628883"/>
                <a:ext cx="8198254" cy="569771"/>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r>
                  <a:rPr lang="zh-TW" altLang="en-US" dirty="0">
                    <a:latin typeface="微軟正黑體" pitchFamily="34" charset="-120"/>
                    <a:ea typeface="微軟正黑體" pitchFamily="34" charset="-120"/>
                  </a:rPr>
                  <a:t> 報名資格                          國中應屆畢業生                    非應屆畢業生、同等學力</a:t>
                </a:r>
              </a:p>
            </p:txBody>
          </p:sp>
        </p:grpSp>
        <p:sp>
          <p:nvSpPr>
            <p:cNvPr id="32" name="矩形 5"/>
            <p:cNvSpPr>
              <a:spLocks noChangeArrowheads="1"/>
            </p:cNvSpPr>
            <p:nvPr/>
          </p:nvSpPr>
          <p:spPr bwMode="auto">
            <a:xfrm>
              <a:off x="7545387" y="3373133"/>
              <a:ext cx="3790951" cy="100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2400" b="1" dirty="0">
                  <a:solidFill>
                    <a:srgbClr val="7030A0"/>
                  </a:solidFill>
                  <a:latin typeface="微軟正黑體" panose="020B0604030504040204" pitchFamily="34" charset="-120"/>
                  <a:ea typeface="微軟正黑體" panose="020B0604030504040204" pitchFamily="34" charset="-120"/>
                </a:rPr>
                <a:t>個別網路報名</a:t>
              </a:r>
              <a:br>
                <a:rPr lang="en-US" altLang="zh-TW" sz="2400" dirty="0">
                  <a:latin typeface="微軟正黑體" panose="020B0604030504040204" pitchFamily="34" charset="-120"/>
                  <a:ea typeface="微軟正黑體" panose="020B0604030504040204" pitchFamily="34" charset="-120"/>
                </a:rPr>
              </a:br>
              <a:r>
                <a:rPr lang="en-US" altLang="zh-TW" sz="1600" b="1" dirty="0">
                  <a:solidFill>
                    <a:srgbClr val="C00000"/>
                  </a:solidFill>
                  <a:latin typeface="微軟正黑體" panose="020B0604030504040204" pitchFamily="34" charset="-120"/>
                  <a:ea typeface="微軟正黑體" panose="020B0604030504040204" pitchFamily="34" charset="-120"/>
                </a:rPr>
                <a:t>113/5/21</a:t>
              </a:r>
              <a:r>
                <a:rPr lang="zh-TW" altLang="en-US" sz="1600" b="1" dirty="0">
                  <a:solidFill>
                    <a:srgbClr val="C00000"/>
                  </a:solidFill>
                  <a:latin typeface="微軟正黑體" panose="020B0604030504040204" pitchFamily="34" charset="-120"/>
                  <a:ea typeface="微軟正黑體" panose="020B0604030504040204" pitchFamily="34" charset="-120"/>
                </a:rPr>
                <a:t>（二）</a:t>
              </a:r>
              <a:r>
                <a:rPr lang="en-US" altLang="zh-TW" sz="1600" b="1" dirty="0">
                  <a:solidFill>
                    <a:srgbClr val="C00000"/>
                  </a:solidFill>
                  <a:latin typeface="微軟正黑體" panose="020B0604030504040204" pitchFamily="34" charset="-120"/>
                  <a:ea typeface="微軟正黑體" panose="020B0604030504040204" pitchFamily="34" charset="-120"/>
                </a:rPr>
                <a:t>10:00</a:t>
              </a:r>
              <a:r>
                <a:rPr lang="zh-TW" altLang="en-US" sz="1600" b="1" dirty="0">
                  <a:solidFill>
                    <a:srgbClr val="C00000"/>
                  </a:solidFill>
                  <a:latin typeface="微軟正黑體" panose="020B0604030504040204" pitchFamily="34" charset="-120"/>
                  <a:ea typeface="微軟正黑體" panose="020B0604030504040204" pitchFamily="34" charset="-120"/>
                </a:rPr>
                <a:t>至</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en-US" altLang="zh-TW" sz="1600" b="1" dirty="0">
                  <a:solidFill>
                    <a:srgbClr val="C00000"/>
                  </a:solidFill>
                  <a:latin typeface="微軟正黑體" panose="020B0604030504040204" pitchFamily="34" charset="-120"/>
                  <a:ea typeface="微軟正黑體" panose="020B0604030504040204" pitchFamily="34" charset="-120"/>
                </a:rPr>
                <a:t>113/5/24</a:t>
              </a:r>
              <a:r>
                <a:rPr lang="zh-TW" altLang="en-US" sz="1600" b="1" dirty="0">
                  <a:solidFill>
                    <a:srgbClr val="C00000"/>
                  </a:solidFill>
                  <a:latin typeface="微軟正黑體" panose="020B0604030504040204" pitchFamily="34" charset="-120"/>
                  <a:ea typeface="微軟正黑體" panose="020B0604030504040204" pitchFamily="34" charset="-120"/>
                </a:rPr>
                <a:t>（五）</a:t>
              </a:r>
              <a:r>
                <a:rPr lang="en-US" altLang="zh-TW" sz="1600" b="1" dirty="0">
                  <a:solidFill>
                    <a:srgbClr val="C00000"/>
                  </a:solidFill>
                  <a:latin typeface="微軟正黑體" panose="020B0604030504040204" pitchFamily="34" charset="-120"/>
                  <a:ea typeface="微軟正黑體" panose="020B0604030504040204" pitchFamily="34" charset="-120"/>
                </a:rPr>
                <a:t>15:00</a:t>
              </a:r>
              <a:r>
                <a:rPr lang="zh-TW" altLang="en-US" sz="1600" b="1" dirty="0">
                  <a:solidFill>
                    <a:srgbClr val="C00000"/>
                  </a:solidFill>
                  <a:latin typeface="微軟正黑體" panose="020B0604030504040204" pitchFamily="34" charset="-120"/>
                  <a:ea typeface="微軟正黑體" panose="020B0604030504040204" pitchFamily="34" charset="-120"/>
                </a:rPr>
                <a:t>止</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
          <p:nvSpPr>
            <p:cNvPr id="33" name="矩形 8"/>
            <p:cNvSpPr>
              <a:spLocks noChangeArrowheads="1"/>
            </p:cNvSpPr>
            <p:nvPr/>
          </p:nvSpPr>
          <p:spPr bwMode="auto">
            <a:xfrm>
              <a:off x="7470777" y="4716884"/>
              <a:ext cx="4055740" cy="21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spcBef>
                  <a:spcPts val="450"/>
                </a:spcBef>
              </a:pPr>
              <a:r>
                <a:rPr lang="zh-TW" altLang="en-US" sz="1500" b="1" dirty="0">
                  <a:latin typeface="微軟正黑體" panose="020B0604030504040204" pitchFamily="34" charset="-120"/>
                  <a:ea typeface="微軟正黑體" panose="020B0604030504040204" pitchFamily="34" charset="-120"/>
                </a:rPr>
                <a:t>出具國中畢業證書或學力證明文件</a:t>
              </a:r>
              <a:endParaRPr lang="en-US" altLang="zh-TW" sz="1500" b="1" dirty="0">
                <a:latin typeface="微軟正黑體" panose="020B0604030504040204" pitchFamily="34" charset="-120"/>
                <a:ea typeface="微軟正黑體" panose="020B0604030504040204" pitchFamily="34" charset="-120"/>
              </a:endParaRPr>
            </a:p>
            <a:p>
              <a:pPr eaLnBrk="1" hangingPunct="1">
                <a:spcBef>
                  <a:spcPts val="900"/>
                </a:spcBef>
              </a:pPr>
              <a:r>
                <a:rPr lang="zh-TW" altLang="en-US" sz="1500" b="1" dirty="0">
                  <a:latin typeface="微軟正黑體" panose="020B0604030504040204" pitchFamily="34" charset="-120"/>
                  <a:ea typeface="微軟正黑體" panose="020B0604030504040204" pitchFamily="34" charset="-120"/>
                </a:rPr>
                <a:t>向原就讀國中申請</a:t>
              </a:r>
              <a:endParaRPr lang="en-US" altLang="zh-TW" sz="1500" b="1" dirty="0">
                <a:latin typeface="微軟正黑體" panose="020B0604030504040204" pitchFamily="34" charset="-120"/>
                <a:ea typeface="微軟正黑體" panose="020B0604030504040204" pitchFamily="34" charset="-120"/>
              </a:endParaRPr>
            </a:p>
            <a:p>
              <a:pPr eaLnBrk="1" hangingPunct="1">
                <a:spcBef>
                  <a:spcPts val="450"/>
                </a:spcBef>
              </a:pPr>
              <a:r>
                <a:rPr lang="zh-TW" altLang="en-US" sz="1500" b="1" dirty="0">
                  <a:solidFill>
                    <a:srgbClr val="C00000"/>
                  </a:solidFill>
                  <a:latin typeface="微軟正黑體" panose="020B0604030504040204" pitchFamily="34" charset="-120"/>
                  <a:ea typeface="微軟正黑體" panose="020B0604030504040204" pitchFamily="34" charset="-120"/>
                </a:rPr>
                <a:t>「</a:t>
              </a:r>
              <a:r>
                <a:rPr lang="en-US" altLang="zh-TW" sz="1500" b="1" dirty="0">
                  <a:solidFill>
                    <a:srgbClr val="C00000"/>
                  </a:solidFill>
                  <a:latin typeface="微軟正黑體" panose="020B0604030504040204" pitchFamily="34" charset="-120"/>
                  <a:ea typeface="微軟正黑體" panose="020B0604030504040204" pitchFamily="34" charset="-120"/>
                </a:rPr>
                <a:t>113</a:t>
              </a:r>
              <a:r>
                <a:rPr lang="zh-TW" altLang="en-US" sz="1500" b="1" dirty="0">
                  <a:solidFill>
                    <a:srgbClr val="C00000"/>
                  </a:solidFill>
                  <a:latin typeface="微軟正黑體" panose="020B0604030504040204" pitchFamily="34" charset="-120"/>
                  <a:ea typeface="微軟正黑體" panose="020B0604030504040204" pitchFamily="34" charset="-120"/>
                </a:rPr>
                <a:t>學年度五專優先免試入學專用超額比序項目積分證明單」正本</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eaLnBrk="1" hangingPunct="1">
                <a:spcBef>
                  <a:spcPts val="450"/>
                </a:spcBef>
              </a:pPr>
              <a:r>
                <a:rPr lang="zh-TW" altLang="en-US" sz="1500" b="1" dirty="0">
                  <a:latin typeface="微軟正黑體" panose="020B0604030504040204" pitchFamily="34" charset="-120"/>
                  <a:ea typeface="微軟正黑體" panose="020B0604030504040204" pitchFamily="34" charset="-120"/>
                </a:rPr>
                <a:t>自備積分採計項目證明文件</a:t>
              </a:r>
              <a:endParaRPr lang="en-US" altLang="zh-TW" sz="1500" b="1" dirty="0">
                <a:latin typeface="微軟正黑體" panose="020B0604030504040204" pitchFamily="34" charset="-120"/>
                <a:ea typeface="微軟正黑體" panose="020B0604030504040204" pitchFamily="34" charset="-120"/>
              </a:endParaRPr>
            </a:p>
            <a:p>
              <a:pPr eaLnBrk="1" hangingPunct="1">
                <a:spcBef>
                  <a:spcPts val="450"/>
                </a:spcBef>
              </a:pPr>
              <a:r>
                <a:rPr lang="en-US" altLang="zh-TW" sz="1500" b="1" dirty="0">
                  <a:solidFill>
                    <a:srgbClr val="002060"/>
                  </a:solidFill>
                  <a:latin typeface="微軟正黑體" panose="020B0604030504040204" pitchFamily="34" charset="-120"/>
                  <a:ea typeface="微軟正黑體" panose="020B0604030504040204" pitchFamily="34" charset="-120"/>
                </a:rPr>
                <a:t>(</a:t>
              </a:r>
              <a:r>
                <a:rPr lang="zh-TW" altLang="en-US" sz="1500" b="1" dirty="0">
                  <a:solidFill>
                    <a:srgbClr val="002060"/>
                  </a:solidFill>
                  <a:latin typeface="微軟正黑體" panose="020B0604030504040204" pitchFamily="34" charset="-120"/>
                  <a:ea typeface="微軟正黑體" panose="020B0604030504040204" pitchFamily="34" charset="-120"/>
                </a:rPr>
                <a:t>非應屆畢業生各項積分採計就讀國中期間</a:t>
              </a:r>
              <a:r>
                <a:rPr lang="en-US" altLang="zh-TW" sz="1500" b="1" dirty="0">
                  <a:solidFill>
                    <a:srgbClr val="002060"/>
                  </a:solidFill>
                  <a:latin typeface="微軟正黑體" panose="020B0604030504040204" pitchFamily="34" charset="-120"/>
                  <a:ea typeface="微軟正黑體" panose="020B0604030504040204" pitchFamily="34" charset="-120"/>
                </a:rPr>
                <a:t>)</a:t>
              </a:r>
              <a:endParaRPr lang="zh-TW" altLang="en-US" sz="1500" b="1" dirty="0">
                <a:solidFill>
                  <a:srgbClr val="002060"/>
                </a:solidFill>
                <a:latin typeface="微軟正黑體" panose="020B0604030504040204" pitchFamily="34" charset="-120"/>
                <a:ea typeface="微軟正黑體" panose="020B0604030504040204" pitchFamily="34" charset="-120"/>
              </a:endParaRPr>
            </a:p>
          </p:txBody>
        </p:sp>
        <p:sp>
          <p:nvSpPr>
            <p:cNvPr id="34" name="i$lîḋê"/>
            <p:cNvSpPr/>
            <p:nvPr/>
          </p:nvSpPr>
          <p:spPr bwMode="auto">
            <a:xfrm>
              <a:off x="7159553" y="4792663"/>
              <a:ext cx="355600"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35" name="i$lîḋê"/>
            <p:cNvSpPr/>
            <p:nvPr/>
          </p:nvSpPr>
          <p:spPr bwMode="auto">
            <a:xfrm>
              <a:off x="7169077" y="5152960"/>
              <a:ext cx="357188"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36" name="i$lîḋê"/>
            <p:cNvSpPr/>
            <p:nvPr/>
          </p:nvSpPr>
          <p:spPr bwMode="auto">
            <a:xfrm>
              <a:off x="7169077" y="6009426"/>
              <a:ext cx="357188" cy="230188"/>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grpSp>
      <p:cxnSp>
        <p:nvCxnSpPr>
          <p:cNvPr id="3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Freeform 6">
            <a:extLst>
              <a:ext uri="{FF2B5EF4-FFF2-40B4-BE49-F238E27FC236}">
                <a16:creationId xmlns:a16="http://schemas.microsoft.com/office/drawing/2014/main" id="{71AA52EC-7DB1-4E87-8C0D-FAA1C5227515}"/>
              </a:ext>
            </a:extLst>
          </p:cNvPr>
          <p:cNvSpPr>
            <a:spLocks noEditPoints="1"/>
          </p:cNvSpPr>
          <p:nvPr/>
        </p:nvSpPr>
        <p:spPr bwMode="auto">
          <a:xfrm>
            <a:off x="7501462"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4"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報名方式（</a:t>
            </a:r>
            <a:r>
              <a:rPr lang="en-US" altLang="zh-TW" sz="2800" b="1" dirty="0">
                <a:solidFill>
                  <a:srgbClr val="002060"/>
                </a:solidFill>
                <a:latin typeface="微軟正黑體" panose="020B0604030504040204" pitchFamily="34" charset="-120"/>
                <a:ea typeface="微軟正黑體" panose="020B0604030504040204" pitchFamily="34" charset="-120"/>
              </a:rPr>
              <a:t>4/11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55"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15</a:t>
            </a:r>
            <a:endParaRPr lang="zh-TW" altLang="en-US" sz="1500" b="1" dirty="0">
              <a:latin typeface="Arial" panose="020B0604020202020204" pitchFamily="34" charset="0"/>
              <a:cs typeface="Arial" panose="020B0604020202020204" pitchFamily="34" charset="0"/>
            </a:endParaRPr>
          </a:p>
        </p:txBody>
      </p:sp>
      <p:sp>
        <p:nvSpPr>
          <p:cNvPr id="56" name="內容版面配置區 2"/>
          <p:cNvSpPr txBox="1">
            <a:spLocks/>
          </p:cNvSpPr>
          <p:nvPr/>
        </p:nvSpPr>
        <p:spPr>
          <a:xfrm>
            <a:off x="1210358" y="6297604"/>
            <a:ext cx="4181533" cy="279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800" b="1" u="sng" dirty="0">
                <a:solidFill>
                  <a:srgbClr val="C00000"/>
                </a:solidFill>
                <a:latin typeface="微軟正黑體" panose="020B0604030504040204" pitchFamily="34" charset="-120"/>
                <a:ea typeface="微軟正黑體" panose="020B0604030504040204" pitchFamily="34" charset="-120"/>
              </a:rPr>
              <a:t>113/5/24</a:t>
            </a:r>
            <a:r>
              <a:rPr lang="zh-TW" altLang="en-US" sz="1800" b="1" u="sng" dirty="0">
                <a:solidFill>
                  <a:srgbClr val="C00000"/>
                </a:solidFill>
                <a:latin typeface="微軟正黑體" panose="020B0604030504040204" pitchFamily="34" charset="-120"/>
                <a:ea typeface="微軟正黑體" panose="020B0604030504040204" pitchFamily="34" charset="-120"/>
              </a:rPr>
              <a:t>前</a:t>
            </a:r>
            <a:r>
              <a:rPr lang="zh-TW" altLang="en-US" sz="1800" b="1" dirty="0">
                <a:solidFill>
                  <a:srgbClr val="C00000"/>
                </a:solidFill>
                <a:latin typeface="微軟正黑體" panose="020B0604030504040204" pitchFamily="34" charset="-120"/>
                <a:ea typeface="微軟正黑體" panose="020B0604030504040204" pitchFamily="34" charset="-120"/>
              </a:rPr>
              <a:t>郵寄報名表件</a:t>
            </a:r>
            <a:r>
              <a:rPr lang="en-US"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郵戳為憑</a:t>
            </a:r>
            <a:r>
              <a:rPr lang="en-US" altLang="zh-TW" sz="1800" b="1" dirty="0">
                <a:solidFill>
                  <a:srgbClr val="C00000"/>
                </a:solidFill>
                <a:latin typeface="微軟正黑體" panose="020B0604030504040204" pitchFamily="34" charset="-120"/>
                <a:ea typeface="微軟正黑體" panose="020B0604030504040204" pitchFamily="34" charset="-12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1073">
            <a:extLst>
              <a:ext uri="{FF2B5EF4-FFF2-40B4-BE49-F238E27FC236}">
                <a16:creationId xmlns:a16="http://schemas.microsoft.com/office/drawing/2014/main" id="{B612D156-652A-41B1-A489-B0C2AC1FBE50}"/>
              </a:ext>
            </a:extLst>
          </p:cNvPr>
          <p:cNvSpPr/>
          <p:nvPr/>
        </p:nvSpPr>
        <p:spPr>
          <a:xfrm>
            <a:off x="220730" y="1439256"/>
            <a:ext cx="1890000"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4" name="Rectangle 1074">
            <a:extLst>
              <a:ext uri="{FF2B5EF4-FFF2-40B4-BE49-F238E27FC236}">
                <a16:creationId xmlns:a16="http://schemas.microsoft.com/office/drawing/2014/main" id="{1AC43DD1-CFA4-43B5-A633-9F36DC3ACC1E}"/>
              </a:ext>
            </a:extLst>
          </p:cNvPr>
          <p:cNvSpPr/>
          <p:nvPr/>
        </p:nvSpPr>
        <p:spPr>
          <a:xfrm>
            <a:off x="2117696" y="1439256"/>
            <a:ext cx="3105000" cy="27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5" name="Rectangle 1075">
            <a:extLst>
              <a:ext uri="{FF2B5EF4-FFF2-40B4-BE49-F238E27FC236}">
                <a16:creationId xmlns:a16="http://schemas.microsoft.com/office/drawing/2014/main" id="{04AF1869-4C30-43DE-8474-E9B524F4987E}"/>
              </a:ext>
            </a:extLst>
          </p:cNvPr>
          <p:cNvSpPr/>
          <p:nvPr/>
        </p:nvSpPr>
        <p:spPr>
          <a:xfrm>
            <a:off x="5228252" y="1439256"/>
            <a:ext cx="2808000"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6" name="Rectangle 1076">
            <a:extLst>
              <a:ext uri="{FF2B5EF4-FFF2-40B4-BE49-F238E27FC236}">
                <a16:creationId xmlns:a16="http://schemas.microsoft.com/office/drawing/2014/main" id="{05F785E7-71F4-45B7-B2B6-DFC98A75AB69}"/>
              </a:ext>
            </a:extLst>
          </p:cNvPr>
          <p:cNvSpPr/>
          <p:nvPr/>
        </p:nvSpPr>
        <p:spPr>
          <a:xfrm>
            <a:off x="8031913" y="1439256"/>
            <a:ext cx="864000" cy="27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7" name="Round Same Side Corner Rectangle 39">
            <a:extLst>
              <a:ext uri="{FF2B5EF4-FFF2-40B4-BE49-F238E27FC236}">
                <a16:creationId xmlns:a16="http://schemas.microsoft.com/office/drawing/2014/main" id="{8143BC21-B363-4FB6-AD7E-9E794ACAA229}"/>
              </a:ext>
            </a:extLst>
          </p:cNvPr>
          <p:cNvSpPr/>
          <p:nvPr/>
        </p:nvSpPr>
        <p:spPr>
          <a:xfrm rot="18900000">
            <a:off x="8468980" y="1304256"/>
            <a:ext cx="540000" cy="540000"/>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40" name="그룹 48">
            <a:extLst>
              <a:ext uri="{FF2B5EF4-FFF2-40B4-BE49-F238E27FC236}">
                <a16:creationId xmlns:a16="http://schemas.microsoft.com/office/drawing/2014/main" id="{8E9E6FF8-42D7-4FE0-8472-2E6F05527F9D}"/>
              </a:ext>
            </a:extLst>
          </p:cNvPr>
          <p:cNvGrpSpPr/>
          <p:nvPr/>
        </p:nvGrpSpPr>
        <p:grpSpPr>
          <a:xfrm>
            <a:off x="38923" y="1367340"/>
            <a:ext cx="405000" cy="405000"/>
            <a:chOff x="3064244" y="3659540"/>
            <a:chExt cx="540000" cy="540000"/>
          </a:xfrm>
        </p:grpSpPr>
        <p:sp>
          <p:nvSpPr>
            <p:cNvPr id="41" name="Oval 1079">
              <a:extLst>
                <a:ext uri="{FF2B5EF4-FFF2-40B4-BE49-F238E27FC236}">
                  <a16:creationId xmlns:a16="http://schemas.microsoft.com/office/drawing/2014/main" id="{980A9BEC-5FC6-481A-B815-B9B4D783B366}"/>
                </a:ext>
              </a:extLst>
            </p:cNvPr>
            <p:cNvSpPr/>
            <p:nvPr/>
          </p:nvSpPr>
          <p:spPr>
            <a:xfrm>
              <a:off x="3064244" y="3659540"/>
              <a:ext cx="540000" cy="5400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42" name="Oval 1080">
              <a:extLst>
                <a:ext uri="{FF2B5EF4-FFF2-40B4-BE49-F238E27FC236}">
                  <a16:creationId xmlns:a16="http://schemas.microsoft.com/office/drawing/2014/main" id="{D58FDCD4-7091-4990-9500-4436B849EB10}"/>
                </a:ext>
              </a:extLst>
            </p:cNvPr>
            <p:cNvSpPr/>
            <p:nvPr/>
          </p:nvSpPr>
          <p:spPr>
            <a:xfrm>
              <a:off x="3146819" y="3742115"/>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43" name="그룹 47">
            <a:extLst>
              <a:ext uri="{FF2B5EF4-FFF2-40B4-BE49-F238E27FC236}">
                <a16:creationId xmlns:a16="http://schemas.microsoft.com/office/drawing/2014/main" id="{4CD6204A-C496-4140-AB94-F26429B859E7}"/>
              </a:ext>
            </a:extLst>
          </p:cNvPr>
          <p:cNvGrpSpPr/>
          <p:nvPr/>
        </p:nvGrpSpPr>
        <p:grpSpPr>
          <a:xfrm>
            <a:off x="1917074" y="1371615"/>
            <a:ext cx="405000" cy="405000"/>
            <a:chOff x="4504969" y="3665239"/>
            <a:chExt cx="540000" cy="540000"/>
          </a:xfrm>
        </p:grpSpPr>
        <p:sp>
          <p:nvSpPr>
            <p:cNvPr id="44" name="Oval 1082">
              <a:extLst>
                <a:ext uri="{FF2B5EF4-FFF2-40B4-BE49-F238E27FC236}">
                  <a16:creationId xmlns:a16="http://schemas.microsoft.com/office/drawing/2014/main" id="{18631B0E-9578-4512-A885-12144AF89FFC}"/>
                </a:ext>
              </a:extLst>
            </p:cNvPr>
            <p:cNvSpPr/>
            <p:nvPr/>
          </p:nvSpPr>
          <p:spPr>
            <a:xfrm>
              <a:off x="4504969" y="3665239"/>
              <a:ext cx="540000" cy="54000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45" name="Oval 1083">
              <a:extLst>
                <a:ext uri="{FF2B5EF4-FFF2-40B4-BE49-F238E27FC236}">
                  <a16:creationId xmlns:a16="http://schemas.microsoft.com/office/drawing/2014/main" id="{96E9625F-3FB0-4DE0-9BE5-9171DF8DA58B}"/>
                </a:ext>
              </a:extLst>
            </p:cNvPr>
            <p:cNvSpPr/>
            <p:nvPr/>
          </p:nvSpPr>
          <p:spPr>
            <a:xfrm>
              <a:off x="4587544" y="3747814"/>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46" name="그룹 27">
            <a:extLst>
              <a:ext uri="{FF2B5EF4-FFF2-40B4-BE49-F238E27FC236}">
                <a16:creationId xmlns:a16="http://schemas.microsoft.com/office/drawing/2014/main" id="{ED883F41-B2C7-408B-9944-9C3EA4938CA4}"/>
              </a:ext>
            </a:extLst>
          </p:cNvPr>
          <p:cNvGrpSpPr/>
          <p:nvPr/>
        </p:nvGrpSpPr>
        <p:grpSpPr>
          <a:xfrm>
            <a:off x="5029664" y="1375889"/>
            <a:ext cx="405000" cy="405000"/>
            <a:chOff x="5945694" y="3670938"/>
            <a:chExt cx="540000" cy="540000"/>
          </a:xfrm>
        </p:grpSpPr>
        <p:sp>
          <p:nvSpPr>
            <p:cNvPr id="47" name="Oval 1085">
              <a:extLst>
                <a:ext uri="{FF2B5EF4-FFF2-40B4-BE49-F238E27FC236}">
                  <a16:creationId xmlns:a16="http://schemas.microsoft.com/office/drawing/2014/main" id="{F13E4A45-E663-4B11-B3CB-CEDEB0CE82D6}"/>
                </a:ext>
              </a:extLst>
            </p:cNvPr>
            <p:cNvSpPr/>
            <p:nvPr/>
          </p:nvSpPr>
          <p:spPr>
            <a:xfrm>
              <a:off x="5945694" y="3670938"/>
              <a:ext cx="540000" cy="54000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48" name="Oval 1086">
              <a:extLst>
                <a:ext uri="{FF2B5EF4-FFF2-40B4-BE49-F238E27FC236}">
                  <a16:creationId xmlns:a16="http://schemas.microsoft.com/office/drawing/2014/main" id="{63E596EB-CBBF-4621-ABE3-1808427F2D16}"/>
                </a:ext>
              </a:extLst>
            </p:cNvPr>
            <p:cNvSpPr/>
            <p:nvPr/>
          </p:nvSpPr>
          <p:spPr>
            <a:xfrm>
              <a:off x="6028269" y="3753513"/>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49" name="그룹 26">
            <a:extLst>
              <a:ext uri="{FF2B5EF4-FFF2-40B4-BE49-F238E27FC236}">
                <a16:creationId xmlns:a16="http://schemas.microsoft.com/office/drawing/2014/main" id="{4B94551B-7CDF-4458-A5A2-6CCA25C8E863}"/>
              </a:ext>
            </a:extLst>
          </p:cNvPr>
          <p:cNvGrpSpPr/>
          <p:nvPr/>
        </p:nvGrpSpPr>
        <p:grpSpPr>
          <a:xfrm>
            <a:off x="7831841" y="1380163"/>
            <a:ext cx="405000" cy="405000"/>
            <a:chOff x="8984481" y="3676637"/>
            <a:chExt cx="540000" cy="540000"/>
          </a:xfrm>
        </p:grpSpPr>
        <p:sp>
          <p:nvSpPr>
            <p:cNvPr id="50" name="Oval 1088">
              <a:extLst>
                <a:ext uri="{FF2B5EF4-FFF2-40B4-BE49-F238E27FC236}">
                  <a16:creationId xmlns:a16="http://schemas.microsoft.com/office/drawing/2014/main" id="{4D6CDB7E-AB3F-4503-8385-41CD61A48F5E}"/>
                </a:ext>
              </a:extLst>
            </p:cNvPr>
            <p:cNvSpPr/>
            <p:nvPr/>
          </p:nvSpPr>
          <p:spPr>
            <a:xfrm>
              <a:off x="8984481" y="3676637"/>
              <a:ext cx="540000" cy="54000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51" name="Oval 1089">
              <a:extLst>
                <a:ext uri="{FF2B5EF4-FFF2-40B4-BE49-F238E27FC236}">
                  <a16:creationId xmlns:a16="http://schemas.microsoft.com/office/drawing/2014/main" id="{6772C51E-ED1F-48DC-AF49-9C2F3A5F4C76}"/>
                </a:ext>
              </a:extLst>
            </p:cNvPr>
            <p:cNvSpPr/>
            <p:nvPr/>
          </p:nvSpPr>
          <p:spPr>
            <a:xfrm>
              <a:off x="9067056" y="3759212"/>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sp>
        <p:nvSpPr>
          <p:cNvPr id="52" name="文字方塊 62"/>
          <p:cNvSpPr txBox="1">
            <a:spLocks noChangeArrowheads="1"/>
          </p:cNvSpPr>
          <p:nvPr/>
        </p:nvSpPr>
        <p:spPr bwMode="auto">
          <a:xfrm>
            <a:off x="259971" y="1164034"/>
            <a:ext cx="1842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1 </a:t>
            </a:r>
            <a:r>
              <a:rPr lang="zh-TW" altLang="en-US" sz="1400" b="1" dirty="0">
                <a:solidFill>
                  <a:srgbClr val="C00000"/>
                </a:solidFill>
                <a:latin typeface="微軟正黑體" panose="020B0604030504040204" pitchFamily="34" charset="-120"/>
                <a:ea typeface="微軟正黑體" panose="020B0604030504040204" pitchFamily="34" charset="-120"/>
              </a:rPr>
              <a:t>登入報名系統</a:t>
            </a:r>
          </a:p>
        </p:txBody>
      </p:sp>
      <p:sp>
        <p:nvSpPr>
          <p:cNvPr id="53" name="文字方塊 64"/>
          <p:cNvSpPr txBox="1">
            <a:spLocks noChangeArrowheads="1"/>
          </p:cNvSpPr>
          <p:nvPr/>
        </p:nvSpPr>
        <p:spPr bwMode="auto">
          <a:xfrm>
            <a:off x="2755315" y="1162719"/>
            <a:ext cx="18763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2 </a:t>
            </a:r>
            <a:r>
              <a:rPr lang="zh-TW" altLang="en-US" sz="1400" b="1" dirty="0">
                <a:solidFill>
                  <a:srgbClr val="C00000"/>
                </a:solidFill>
                <a:latin typeface="微軟正黑體" panose="020B0604030504040204" pitchFamily="34" charset="-120"/>
                <a:ea typeface="微軟正黑體" panose="020B0604030504040204" pitchFamily="34" charset="-120"/>
              </a:rPr>
              <a:t>上傳報名資料</a:t>
            </a:r>
          </a:p>
        </p:txBody>
      </p:sp>
      <p:sp>
        <p:nvSpPr>
          <p:cNvPr id="54" name="文字方塊 66"/>
          <p:cNvSpPr txBox="1">
            <a:spLocks noChangeArrowheads="1"/>
          </p:cNvSpPr>
          <p:nvPr/>
        </p:nvSpPr>
        <p:spPr bwMode="auto">
          <a:xfrm>
            <a:off x="5457700" y="1164035"/>
            <a:ext cx="23974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3 </a:t>
            </a:r>
            <a:r>
              <a:rPr lang="zh-TW" altLang="en-US" sz="1400" b="1" dirty="0">
                <a:solidFill>
                  <a:srgbClr val="C00000"/>
                </a:solidFill>
                <a:latin typeface="微軟正黑體" panose="020B0604030504040204" pitchFamily="34" charset="-120"/>
                <a:ea typeface="微軟正黑體" panose="020B0604030504040204" pitchFamily="34" charset="-120"/>
              </a:rPr>
              <a:t>彙整及列印報名資料</a:t>
            </a:r>
          </a:p>
        </p:txBody>
      </p:sp>
      <p:sp>
        <p:nvSpPr>
          <p:cNvPr id="55" name="文字方塊 68"/>
          <p:cNvSpPr txBox="1">
            <a:spLocks noChangeArrowheads="1"/>
          </p:cNvSpPr>
          <p:nvPr/>
        </p:nvSpPr>
        <p:spPr bwMode="auto">
          <a:xfrm>
            <a:off x="7928234" y="1164035"/>
            <a:ext cx="11192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4 </a:t>
            </a:r>
            <a:r>
              <a:rPr lang="zh-TW" altLang="en-US" sz="1400" b="1" dirty="0">
                <a:solidFill>
                  <a:srgbClr val="C00000"/>
                </a:solidFill>
                <a:latin typeface="微軟正黑體" panose="020B0604030504040204" pitchFamily="34" charset="-120"/>
                <a:ea typeface="微軟正黑體" panose="020B0604030504040204" pitchFamily="34" charset="-120"/>
              </a:rPr>
              <a:t>寄出</a:t>
            </a:r>
          </a:p>
        </p:txBody>
      </p:sp>
      <p:sp>
        <p:nvSpPr>
          <p:cNvPr id="5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16</a:t>
            </a:r>
            <a:endParaRPr lang="zh-TW" altLang="en-US" sz="1500" b="1" dirty="0">
              <a:latin typeface="Arial" panose="020B0604020202020204" pitchFamily="34" charset="0"/>
              <a:cs typeface="Arial" panose="020B0604020202020204" pitchFamily="34" charset="0"/>
            </a:endParaRPr>
          </a:p>
        </p:txBody>
      </p:sp>
      <p:cxnSp>
        <p:nvCxnSpPr>
          <p:cNvPr id="64"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6" name="Freeform 6">
            <a:extLst>
              <a:ext uri="{FF2B5EF4-FFF2-40B4-BE49-F238E27FC236}">
                <a16:creationId xmlns:a16="http://schemas.microsoft.com/office/drawing/2014/main" id="{71AA52EC-7DB1-4E87-8C0D-FAA1C5227515}"/>
              </a:ext>
            </a:extLst>
          </p:cNvPr>
          <p:cNvSpPr>
            <a:spLocks noEditPoints="1"/>
          </p:cNvSpPr>
          <p:nvPr/>
        </p:nvSpPr>
        <p:spPr bwMode="auto">
          <a:xfrm>
            <a:off x="74903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6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報名方式（</a:t>
            </a:r>
            <a:r>
              <a:rPr lang="en-US" altLang="zh-TW" sz="2800" b="1" dirty="0">
                <a:solidFill>
                  <a:srgbClr val="002060"/>
                </a:solidFill>
                <a:latin typeface="微軟正黑體" panose="020B0604030504040204" pitchFamily="34" charset="-120"/>
                <a:ea typeface="微軟正黑體" panose="020B0604030504040204" pitchFamily="34" charset="-120"/>
              </a:rPr>
              <a:t>5/11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09537" y="2335835"/>
            <a:ext cx="9107529" cy="3897413"/>
            <a:chOff x="109537" y="2335835"/>
            <a:chExt cx="9107529" cy="3897413"/>
          </a:xfrm>
        </p:grpSpPr>
        <p:grpSp>
          <p:nvGrpSpPr>
            <p:cNvPr id="56" name="群組 55"/>
            <p:cNvGrpSpPr/>
            <p:nvPr/>
          </p:nvGrpSpPr>
          <p:grpSpPr>
            <a:xfrm>
              <a:off x="109537" y="2335835"/>
              <a:ext cx="9107529" cy="3897413"/>
              <a:chOff x="146047" y="1971442"/>
              <a:chExt cx="12143368" cy="5196547"/>
            </a:xfrm>
          </p:grpSpPr>
          <p:grpSp>
            <p:nvGrpSpPr>
              <p:cNvPr id="57" name="群組 56"/>
              <p:cNvGrpSpPr/>
              <p:nvPr/>
            </p:nvGrpSpPr>
            <p:grpSpPr>
              <a:xfrm>
                <a:off x="146050" y="1971442"/>
                <a:ext cx="12143365" cy="5196547"/>
                <a:chOff x="146050" y="1971442"/>
                <a:chExt cx="12143365" cy="5196547"/>
              </a:xfrm>
            </p:grpSpPr>
            <p:sp>
              <p:nvSpPr>
                <p:cNvPr id="65" name="向右箭號 64"/>
                <p:cNvSpPr/>
                <p:nvPr/>
              </p:nvSpPr>
              <p:spPr>
                <a:xfrm>
                  <a:off x="6821351" y="4152900"/>
                  <a:ext cx="384000" cy="417600"/>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solidFill>
                      <a:srgbClr val="C00000"/>
                    </a:solidFill>
                  </a:endParaRPr>
                </a:p>
              </p:txBody>
            </p:sp>
            <p:sp>
              <p:nvSpPr>
                <p:cNvPr id="67" name="向右箭號 66"/>
                <p:cNvSpPr/>
                <p:nvPr/>
              </p:nvSpPr>
              <p:spPr>
                <a:xfrm>
                  <a:off x="2690813" y="4098925"/>
                  <a:ext cx="480000" cy="417513"/>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solidFill>
                      <a:srgbClr val="C00000"/>
                    </a:solidFill>
                  </a:endParaRPr>
                </a:p>
              </p:txBody>
            </p:sp>
            <p:grpSp>
              <p:nvGrpSpPr>
                <p:cNvPr id="69" name="群組 68"/>
                <p:cNvGrpSpPr/>
                <p:nvPr/>
              </p:nvGrpSpPr>
              <p:grpSpPr>
                <a:xfrm>
                  <a:off x="146050" y="1971442"/>
                  <a:ext cx="12143365" cy="5196547"/>
                  <a:chOff x="146050" y="1971442"/>
                  <a:chExt cx="12143365" cy="5196547"/>
                </a:xfrm>
              </p:grpSpPr>
              <p:sp>
                <p:nvSpPr>
                  <p:cNvPr id="72" name="文字方塊 71"/>
                  <p:cNvSpPr txBox="1"/>
                  <p:nvPr/>
                </p:nvSpPr>
                <p:spPr>
                  <a:xfrm>
                    <a:off x="2839816" y="5620045"/>
                    <a:ext cx="4173536" cy="1547944"/>
                  </a:xfrm>
                  <a:prstGeom prst="rect">
                    <a:avLst/>
                  </a:prstGeom>
                  <a:solidFill>
                    <a:srgbClr val="FFF7E1"/>
                  </a:solidFill>
                </p:spPr>
                <p:txBody>
                  <a:bodyPr wrap="square">
                    <a:spAutoFit/>
                  </a:bodyPr>
                  <a:lstStyle/>
                  <a:p>
                    <a:pPr eaLnBrk="1" fontAlgn="auto" hangingPunct="1">
                      <a:spcBef>
                        <a:spcPts val="600"/>
                      </a:spcBef>
                      <a:spcAft>
                        <a:spcPts val="0"/>
                      </a:spcAft>
                      <a:defRPr/>
                    </a:pPr>
                    <a:r>
                      <a:rPr lang="zh-TW" altLang="en-US" b="1" dirty="0">
                        <a:solidFill>
                          <a:srgbClr val="283F19"/>
                        </a:solidFill>
                        <a:latin typeface="微軟正黑體" panose="020B0604030504040204" pitchFamily="34" charset="-120"/>
                        <a:ea typeface="微軟正黑體" panose="020B0604030504040204" pitchFamily="34" charset="-120"/>
                      </a:rPr>
                      <a:t>報名郵寄地址：</a:t>
                    </a:r>
                    <a:endParaRPr lang="en-US" altLang="zh-TW" b="1" dirty="0">
                      <a:solidFill>
                        <a:srgbClr val="283F19"/>
                      </a:solidFill>
                      <a:latin typeface="微軟正黑體" panose="020B0604030504040204" pitchFamily="34" charset="-120"/>
                      <a:ea typeface="微軟正黑體" panose="020B0604030504040204" pitchFamily="34" charset="-120"/>
                    </a:endParaRPr>
                  </a:p>
                  <a:p>
                    <a:pPr eaLnBrk="1" fontAlgn="auto" hangingPunct="1">
                      <a:lnSpc>
                        <a:spcPts val="1650"/>
                      </a:lnSpc>
                      <a:spcBef>
                        <a:spcPts val="600"/>
                      </a:spcBef>
                      <a:spcAft>
                        <a:spcPts val="0"/>
                      </a:spcAft>
                      <a:defRPr/>
                    </a:pPr>
                    <a:r>
                      <a:rPr lang="en-US" altLang="zh-TW" sz="1300" b="1" dirty="0">
                        <a:solidFill>
                          <a:schemeClr val="accent6">
                            <a:lumMod val="50000"/>
                          </a:schemeClr>
                        </a:solidFill>
                        <a:latin typeface="微軟正黑體" panose="020B0604030504040204" pitchFamily="34" charset="-120"/>
                        <a:ea typeface="微軟正黑體" panose="020B0604030504040204" pitchFamily="34" charset="-120"/>
                      </a:rPr>
                      <a:t>106344</a:t>
                    </a:r>
                    <a:r>
                      <a:rPr lang="zh-TW" altLang="en-US" sz="1300" b="1" dirty="0">
                        <a:solidFill>
                          <a:schemeClr val="accent6">
                            <a:lumMod val="50000"/>
                          </a:schemeClr>
                        </a:solidFill>
                        <a:latin typeface="微軟正黑體" panose="020B0604030504040204" pitchFamily="34" charset="-120"/>
                        <a:ea typeface="微軟正黑體" panose="020B0604030504040204" pitchFamily="34" charset="-120"/>
                      </a:rPr>
                      <a:t>臺北市大安區忠孝東路三段</a:t>
                    </a:r>
                    <a:r>
                      <a:rPr lang="en-US" altLang="zh-TW" sz="1300" b="1" dirty="0">
                        <a:solidFill>
                          <a:schemeClr val="accent6">
                            <a:lumMod val="50000"/>
                          </a:schemeClr>
                        </a:solidFill>
                        <a:latin typeface="微軟正黑體" panose="020B0604030504040204" pitchFamily="34" charset="-120"/>
                        <a:ea typeface="微軟正黑體" panose="020B0604030504040204" pitchFamily="34" charset="-120"/>
                      </a:rPr>
                      <a:t>1</a:t>
                    </a:r>
                    <a:r>
                      <a:rPr lang="zh-TW" altLang="en-US" sz="1300" b="1" dirty="0">
                        <a:solidFill>
                          <a:schemeClr val="accent6">
                            <a:lumMod val="50000"/>
                          </a:schemeClr>
                        </a:solidFill>
                        <a:latin typeface="微軟正黑體" panose="020B0604030504040204" pitchFamily="34" charset="-120"/>
                        <a:ea typeface="微軟正黑體" panose="020B0604030504040204" pitchFamily="34" charset="-120"/>
                      </a:rPr>
                      <a:t>號</a:t>
                    </a:r>
                    <a:br>
                      <a:rPr lang="en-US" altLang="zh-TW" sz="1300" b="1" dirty="0">
                        <a:solidFill>
                          <a:schemeClr val="accent6">
                            <a:lumMod val="50000"/>
                          </a:schemeClr>
                        </a:solidFill>
                        <a:latin typeface="微軟正黑體" panose="020B0604030504040204" pitchFamily="34" charset="-120"/>
                        <a:ea typeface="微軟正黑體" panose="020B0604030504040204" pitchFamily="34" charset="-120"/>
                      </a:rPr>
                    </a:br>
                    <a:r>
                      <a:rPr lang="zh-TW" altLang="en-US" sz="1300" b="1" dirty="0">
                        <a:solidFill>
                          <a:schemeClr val="accent6">
                            <a:lumMod val="50000"/>
                          </a:schemeClr>
                        </a:solidFill>
                        <a:latin typeface="微軟正黑體" panose="020B0604030504040204" pitchFamily="34" charset="-120"/>
                        <a:ea typeface="微軟正黑體" panose="020B0604030504040204" pitchFamily="34" charset="-120"/>
                      </a:rPr>
                      <a:t>國立臺北科技大學億光大樓</a:t>
                    </a:r>
                    <a:r>
                      <a:rPr lang="en-US" altLang="zh-TW" sz="1300" b="1" dirty="0">
                        <a:solidFill>
                          <a:schemeClr val="accent6">
                            <a:lumMod val="50000"/>
                          </a:schemeClr>
                        </a:solidFill>
                        <a:latin typeface="微軟正黑體" panose="020B0604030504040204" pitchFamily="34" charset="-120"/>
                        <a:ea typeface="微軟正黑體" panose="020B0604030504040204" pitchFamily="34" charset="-120"/>
                      </a:rPr>
                      <a:t>5</a:t>
                    </a:r>
                    <a:r>
                      <a:rPr lang="zh-TW" altLang="en-US" sz="1300" b="1" dirty="0">
                        <a:solidFill>
                          <a:schemeClr val="accent6">
                            <a:lumMod val="50000"/>
                          </a:schemeClr>
                        </a:solidFill>
                        <a:latin typeface="微軟正黑體" panose="020B0604030504040204" pitchFamily="34" charset="-120"/>
                        <a:ea typeface="微軟正黑體" panose="020B0604030504040204" pitchFamily="34" charset="-120"/>
                      </a:rPr>
                      <a:t>樓</a:t>
                    </a:r>
                    <a:endParaRPr lang="en-US" altLang="zh-TW" sz="1300" b="1" dirty="0">
                      <a:solidFill>
                        <a:schemeClr val="accent6">
                          <a:lumMod val="50000"/>
                        </a:schemeClr>
                      </a:solidFill>
                      <a:latin typeface="微軟正黑體" panose="020B0604030504040204" pitchFamily="34" charset="-120"/>
                      <a:ea typeface="微軟正黑體" panose="020B0604030504040204" pitchFamily="34" charset="-120"/>
                    </a:endParaRPr>
                  </a:p>
                  <a:p>
                    <a:pPr eaLnBrk="1" fontAlgn="auto" hangingPunct="1">
                      <a:lnSpc>
                        <a:spcPts val="1650"/>
                      </a:lnSpc>
                      <a:spcBef>
                        <a:spcPts val="600"/>
                      </a:spcBef>
                      <a:spcAft>
                        <a:spcPts val="0"/>
                      </a:spcAft>
                      <a:defRPr/>
                    </a:pPr>
                    <a:r>
                      <a:rPr lang="en-US" altLang="zh-TW" sz="1300" b="1" dirty="0">
                        <a:solidFill>
                          <a:schemeClr val="accent6">
                            <a:lumMod val="50000"/>
                          </a:schemeClr>
                        </a:solidFill>
                        <a:latin typeface="微軟正黑體" panose="020B0604030504040204" pitchFamily="34" charset="-120"/>
                        <a:ea typeface="微軟正黑體" panose="020B0604030504040204" pitchFamily="34" charset="-120"/>
                      </a:rPr>
                      <a:t>113</a:t>
                    </a:r>
                    <a:r>
                      <a:rPr lang="zh-TW" altLang="en-US" sz="1300" b="1" dirty="0">
                        <a:solidFill>
                          <a:schemeClr val="accent6">
                            <a:lumMod val="50000"/>
                          </a:schemeClr>
                        </a:solidFill>
                        <a:latin typeface="微軟正黑體" panose="020B0604030504040204" pitchFamily="34" charset="-120"/>
                        <a:ea typeface="微軟正黑體" panose="020B0604030504040204" pitchFamily="34" charset="-120"/>
                      </a:rPr>
                      <a:t>學年度五專優先免試入學招生委員會</a:t>
                    </a:r>
                  </a:p>
                </p:txBody>
              </p:sp>
              <p:grpSp>
                <p:nvGrpSpPr>
                  <p:cNvPr id="73" name="群組 42"/>
                  <p:cNvGrpSpPr>
                    <a:grpSpLocks/>
                  </p:cNvGrpSpPr>
                  <p:nvPr/>
                </p:nvGrpSpPr>
                <p:grpSpPr bwMode="auto">
                  <a:xfrm>
                    <a:off x="3179297" y="1971442"/>
                    <a:ext cx="9110118" cy="3435926"/>
                    <a:chOff x="3289051" y="1852659"/>
                    <a:chExt cx="9110404" cy="3436663"/>
                  </a:xfrm>
                </p:grpSpPr>
                <p:sp>
                  <p:nvSpPr>
                    <p:cNvPr id="78" name="矩形 77"/>
                    <p:cNvSpPr/>
                    <p:nvPr/>
                  </p:nvSpPr>
                  <p:spPr>
                    <a:xfrm>
                      <a:off x="7292861" y="1852659"/>
                      <a:ext cx="3493407" cy="3116444"/>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lnSpc>
                          <a:spcPts val="2700"/>
                        </a:lnSpc>
                        <a:spcBef>
                          <a:spcPts val="450"/>
                        </a:spcBef>
                        <a:spcAft>
                          <a:spcPts val="450"/>
                        </a:spcAft>
                        <a:defRPr/>
                      </a:pPr>
                      <a:r>
                        <a:rPr lang="zh-TW" altLang="en-US" sz="1275" b="1" dirty="0">
                          <a:solidFill>
                            <a:srgbClr val="0070C0"/>
                          </a:solidFill>
                          <a:latin typeface="微軟正黑體" panose="020B0604030504040204" pitchFamily="34" charset="-120"/>
                          <a:ea typeface="微軟正黑體" panose="020B0604030504040204" pitchFamily="34" charset="-120"/>
                        </a:rPr>
                        <a:t>彙整</a:t>
                      </a:r>
                      <a:r>
                        <a:rPr lang="zh-TW" altLang="en-US" sz="1275" b="1" dirty="0">
                          <a:solidFill>
                            <a:srgbClr val="C00000"/>
                          </a:solidFill>
                          <a:latin typeface="微軟正黑體" panose="020B0604030504040204" pitchFamily="34" charset="-120"/>
                          <a:ea typeface="微軟正黑體" panose="020B0604030504040204" pitchFamily="34" charset="-120"/>
                        </a:rPr>
                        <a:t>報名表</a:t>
                      </a:r>
                      <a:r>
                        <a:rPr lang="zh-TW" altLang="en-US" sz="1275" b="1" dirty="0">
                          <a:solidFill>
                            <a:srgbClr val="0070C0"/>
                          </a:solidFill>
                          <a:latin typeface="微軟正黑體" panose="020B0604030504040204" pitchFamily="34" charset="-120"/>
                          <a:ea typeface="微軟正黑體" panose="020B0604030504040204" pitchFamily="34" charset="-120"/>
                        </a:rPr>
                        <a:t>與報名系統列印之表單</a:t>
                      </a:r>
                      <a:endParaRPr lang="en-US" altLang="zh-TW" sz="1275" b="1" dirty="0">
                        <a:solidFill>
                          <a:srgbClr val="0070C0"/>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表一、報名人數統計表</a:t>
                      </a:r>
                      <a:br>
                        <a:rPr lang="en-US" altLang="zh-TW" sz="13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            (</a:t>
                      </a:r>
                      <a:r>
                        <a:rPr lang="zh-TW" altLang="zh-TW" sz="1200" b="1" dirty="0">
                          <a:solidFill>
                            <a:schemeClr val="tx1"/>
                          </a:solidFill>
                          <a:latin typeface="微軟正黑體" panose="020B0604030504040204" pitchFamily="34" charset="-120"/>
                          <a:ea typeface="微軟正黑體" panose="020B0604030504040204" pitchFamily="34" charset="-120"/>
                        </a:rPr>
                        <a:t>含黏貼繳費證明</a:t>
                      </a:r>
                      <a:r>
                        <a:rPr lang="zh-TW" altLang="en-US" sz="1200" b="1" dirty="0">
                          <a:solidFill>
                            <a:schemeClr val="tx1"/>
                          </a:solidFill>
                          <a:latin typeface="微軟正黑體" panose="020B0604030504040204" pitchFamily="34" charset="-120"/>
                          <a:ea typeface="微軟正黑體" panose="020B0604030504040204" pitchFamily="34" charset="-120"/>
                        </a:rPr>
                        <a:t>文件</a:t>
                      </a:r>
                      <a:r>
                        <a:rPr lang="zh-TW" altLang="zh-TW" sz="1200" b="1" dirty="0">
                          <a:solidFill>
                            <a:schemeClr val="tx1"/>
                          </a:solidFill>
                          <a:latin typeface="微軟正黑體" panose="020B0604030504040204" pitchFamily="34" charset="-120"/>
                          <a:ea typeface="微軟正黑體" panose="020B0604030504040204" pitchFamily="34" charset="-120"/>
                        </a:rPr>
                        <a:t>影印本</a:t>
                      </a:r>
                      <a:r>
                        <a:rPr lang="en-US" altLang="zh-TW" sz="1200" b="1" dirty="0">
                          <a:solidFill>
                            <a:schemeClr val="tx1"/>
                          </a:solidFill>
                          <a:latin typeface="微軟正黑體" panose="020B0604030504040204" pitchFamily="34" charset="-120"/>
                          <a:ea typeface="微軟正黑體" panose="020B0604030504040204" pitchFamily="34" charset="-120"/>
                        </a:rPr>
                        <a:t>)</a:t>
                      </a:r>
                      <a:endParaRPr lang="zh-TW" altLang="zh-TW" sz="12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表二、集體報名繳費清單</a:t>
                      </a: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表三、集體免收報名費名冊</a:t>
                      </a:r>
                      <a:r>
                        <a:rPr lang="en-US" altLang="zh-TW" sz="1300" b="1" dirty="0">
                          <a:solidFill>
                            <a:srgbClr val="C00000"/>
                          </a:solidFill>
                          <a:latin typeface="微軟正黑體" pitchFamily="34" charset="-120"/>
                          <a:ea typeface="微軟正黑體" pitchFamily="34" charset="-120"/>
                        </a:rPr>
                        <a:t>(</a:t>
                      </a:r>
                      <a:r>
                        <a:rPr lang="zh-TW" altLang="en-US" sz="1300" b="1" dirty="0">
                          <a:solidFill>
                            <a:srgbClr val="C00000"/>
                          </a:solidFill>
                          <a:latin typeface="微軟正黑體" pitchFamily="34" charset="-120"/>
                          <a:ea typeface="微軟正黑體" pitchFamily="34" charset="-120"/>
                        </a:rPr>
                        <a:t>選繳</a:t>
                      </a:r>
                      <a:r>
                        <a:rPr lang="en-US" altLang="zh-TW" sz="1300" b="1" dirty="0">
                          <a:solidFill>
                            <a:srgbClr val="C00000"/>
                          </a:solidFill>
                          <a:latin typeface="微軟正黑體" pitchFamily="34" charset="-120"/>
                          <a:ea typeface="微軟正黑體" pitchFamily="34" charset="-120"/>
                        </a:rPr>
                        <a:t>)</a:t>
                      </a:r>
                      <a:endParaRPr lang="zh-TW" altLang="zh-TW" sz="1300" b="1" dirty="0">
                        <a:solidFill>
                          <a:srgbClr val="C00000"/>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表四、報名學生名冊</a:t>
                      </a:r>
                    </a:p>
                    <a:p>
                      <a:pPr eaLnBrk="1" fontAlgn="auto" hangingPunct="1">
                        <a:lnSpc>
                          <a:spcPts val="1800"/>
                        </a:lnSpc>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表五、報名學生</a:t>
                      </a:r>
                      <a:r>
                        <a:rPr lang="zh-TW" altLang="en-US" sz="1300" b="1" dirty="0">
                          <a:solidFill>
                            <a:schemeClr val="tx1"/>
                          </a:solidFill>
                          <a:latin typeface="微軟正黑體" panose="020B0604030504040204" pitchFamily="34" charset="-120"/>
                          <a:ea typeface="微軟正黑體" panose="020B0604030504040204" pitchFamily="34" charset="-120"/>
                        </a:rPr>
                        <a:t>超額比序項目</a:t>
                      </a:r>
                      <a:endParaRPr lang="en-US" altLang="zh-TW" sz="13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0"/>
                        </a:spcBef>
                        <a:spcAft>
                          <a:spcPts val="0"/>
                        </a:spcAft>
                        <a:defRPr/>
                      </a:pPr>
                      <a:r>
                        <a:rPr lang="zh-TW" altLang="en-US" sz="1300" b="1" dirty="0">
                          <a:solidFill>
                            <a:schemeClr val="tx1"/>
                          </a:solidFill>
                          <a:latin typeface="微軟正黑體" panose="020B0604030504040204" pitchFamily="34" charset="-120"/>
                          <a:ea typeface="微軟正黑體" panose="020B0604030504040204" pitchFamily="34" charset="-120"/>
                        </a:rPr>
                        <a:t>            積分列表</a:t>
                      </a:r>
                      <a:endParaRPr lang="zh-TW" altLang="zh-TW" sz="1300" b="1" dirty="0">
                        <a:solidFill>
                          <a:schemeClr val="tx1"/>
                        </a:solidFill>
                        <a:latin typeface="微軟正黑體" panose="020B0604030504040204" pitchFamily="34" charset="-120"/>
                        <a:ea typeface="微軟正黑體" panose="020B0604030504040204" pitchFamily="34" charset="-120"/>
                      </a:endParaRPr>
                    </a:p>
                    <a:p>
                      <a:pPr algn="ctr" eaLnBrk="1" fontAlgn="auto" hangingPunct="1">
                        <a:lnSpc>
                          <a:spcPts val="2700"/>
                        </a:lnSpc>
                        <a:spcBef>
                          <a:spcPts val="450"/>
                        </a:spcBef>
                        <a:spcAft>
                          <a:spcPts val="450"/>
                        </a:spcAft>
                        <a:defRPr/>
                      </a:pPr>
                      <a:endParaRPr lang="en-US" altLang="zh-TW" sz="1050" b="1" dirty="0">
                        <a:solidFill>
                          <a:srgbClr val="C00000"/>
                        </a:solidFill>
                        <a:latin typeface="微軟正黑體" panose="020B0604030504040204" pitchFamily="34" charset="-120"/>
                        <a:ea typeface="微軟正黑體" panose="020B0604030504040204" pitchFamily="34" charset="-120"/>
                      </a:endParaRPr>
                    </a:p>
                  </p:txBody>
                </p:sp>
                <p:sp>
                  <p:nvSpPr>
                    <p:cNvPr id="79" name="矩形 78"/>
                    <p:cNvSpPr/>
                    <p:nvPr/>
                  </p:nvSpPr>
                  <p:spPr>
                    <a:xfrm>
                      <a:off x="11246337" y="4034691"/>
                      <a:ext cx="934950" cy="474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b="1" dirty="0">
                          <a:solidFill>
                            <a:srgbClr val="002060"/>
                          </a:solidFill>
                          <a:latin typeface="微軟正黑體" panose="020B0604030504040204" pitchFamily="34" charset="-120"/>
                          <a:ea typeface="微軟正黑體" panose="020B0604030504040204" pitchFamily="34" charset="-120"/>
                        </a:rPr>
                        <a:t>郵寄</a:t>
                      </a:r>
                      <a:endParaRPr lang="en-US" altLang="zh-TW" b="1" dirty="0">
                        <a:solidFill>
                          <a:srgbClr val="002060"/>
                        </a:solidFill>
                        <a:latin typeface="微軟正黑體" panose="020B0604030504040204" pitchFamily="34" charset="-120"/>
                        <a:ea typeface="微軟正黑體" panose="020B0604030504040204" pitchFamily="34" charset="-120"/>
                      </a:endParaRPr>
                    </a:p>
                  </p:txBody>
                </p:sp>
                <p:sp>
                  <p:nvSpPr>
                    <p:cNvPr id="80" name="向右箭號 79"/>
                    <p:cNvSpPr/>
                    <p:nvPr/>
                  </p:nvSpPr>
                  <p:spPr>
                    <a:xfrm>
                      <a:off x="10811263" y="4063166"/>
                      <a:ext cx="415938" cy="373142"/>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1" name="矩形 27"/>
                    <p:cNvSpPr>
                      <a:spLocks noChangeArrowheads="1"/>
                    </p:cNvSpPr>
                    <p:nvPr/>
                  </p:nvSpPr>
                  <p:spPr bwMode="auto">
                    <a:xfrm>
                      <a:off x="10680958" y="4509455"/>
                      <a:ext cx="1718497" cy="77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TW" sz="1500" b="1" dirty="0">
                          <a:solidFill>
                            <a:srgbClr val="C00000"/>
                          </a:solidFill>
                          <a:latin typeface="微軟正黑體" panose="020B0604030504040204" pitchFamily="34" charset="-120"/>
                          <a:ea typeface="微軟正黑體" panose="020B0604030504040204" pitchFamily="34" charset="-120"/>
                        </a:rPr>
                        <a:t>113/5/24</a:t>
                      </a:r>
                      <a:r>
                        <a:rPr lang="zh-TW" altLang="en-US" sz="1500" b="1" dirty="0">
                          <a:solidFill>
                            <a:srgbClr val="C00000"/>
                          </a:solidFill>
                          <a:latin typeface="微軟正黑體" panose="020B0604030504040204" pitchFamily="34" charset="-120"/>
                          <a:ea typeface="微軟正黑體" panose="020B0604030504040204" pitchFamily="34" charset="-120"/>
                        </a:rPr>
                        <a:t>前</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zh-TW" altLang="en-US" sz="1600" b="1" dirty="0">
                          <a:solidFill>
                            <a:srgbClr val="C00000"/>
                          </a:solidFill>
                          <a:latin typeface="微軟正黑體" panose="020B0604030504040204" pitchFamily="34" charset="-120"/>
                          <a:ea typeface="微軟正黑體" panose="020B0604030504040204" pitchFamily="34" charset="-120"/>
                        </a:rPr>
                        <a:t>郵戳為憑</a:t>
                      </a:r>
                    </a:p>
                  </p:txBody>
                </p:sp>
                <p:sp>
                  <p:nvSpPr>
                    <p:cNvPr id="82" name="矩形 81"/>
                    <p:cNvSpPr/>
                    <p:nvPr/>
                  </p:nvSpPr>
                  <p:spPr bwMode="auto">
                    <a:xfrm>
                      <a:off x="3289051" y="3186422"/>
                      <a:ext cx="3641840" cy="1557153"/>
                    </a:xfrm>
                    <a:prstGeom prst="rect">
                      <a:avLst/>
                    </a:prstGeom>
                    <a:solidFill>
                      <a:srgbClr val="EBF0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lnSpc>
                          <a:spcPts val="2700"/>
                        </a:lnSpc>
                        <a:spcBef>
                          <a:spcPts val="450"/>
                        </a:spcBef>
                        <a:spcAft>
                          <a:spcPts val="450"/>
                        </a:spcAft>
                        <a:defRPr/>
                      </a:pPr>
                      <a:r>
                        <a:rPr lang="zh-TW" altLang="en-US" sz="1650" b="1" dirty="0">
                          <a:solidFill>
                            <a:srgbClr val="C00000"/>
                          </a:solidFill>
                          <a:latin typeface="微軟正黑體" panose="020B0604030504040204" pitchFamily="34" charset="-120"/>
                          <a:ea typeface="微軟正黑體" panose="020B0604030504040204" pitchFamily="34" charset="-120"/>
                        </a:rPr>
                        <a:t>報名資料上傳網址</a:t>
                      </a:r>
                      <a:endParaRPr lang="en-US" altLang="zh-TW" sz="1650" b="1" dirty="0">
                        <a:solidFill>
                          <a:srgbClr val="C00000"/>
                        </a:solidFill>
                        <a:latin typeface="微軟正黑體" panose="020B0604030504040204" pitchFamily="34" charset="-120"/>
                        <a:ea typeface="微軟正黑體" panose="020B0604030504040204" pitchFamily="34" charset="-120"/>
                      </a:endParaRPr>
                    </a:p>
                    <a:p>
                      <a:pPr indent="-342892" algn="ctr" eaLnBrk="1" fontAlgn="auto" hangingPunct="1">
                        <a:lnSpc>
                          <a:spcPts val="1950"/>
                        </a:lnSpc>
                        <a:spcBef>
                          <a:spcPts val="450"/>
                        </a:spcBef>
                        <a:spcAft>
                          <a:spcPts val="450"/>
                        </a:spcAft>
                        <a:buFont typeface="Wingdings" panose="05000000000000000000" pitchFamily="2" charset="2"/>
                        <a:buChar char="u"/>
                        <a:defRPr/>
                      </a:pPr>
                      <a:r>
                        <a:rPr lang="zh-TW" altLang="en-US" b="1" dirty="0">
                          <a:solidFill>
                            <a:srgbClr val="0033CC"/>
                          </a:solidFill>
                          <a:latin typeface="微軟正黑體" panose="020B0604030504040204" pitchFamily="34" charset="-120"/>
                          <a:ea typeface="微軟正黑體" panose="020B0604030504040204" pitchFamily="34" charset="-120"/>
                        </a:rPr>
                        <a:t>國中集體報名系統</a:t>
                      </a:r>
                      <a:r>
                        <a:rPr lang="en-US" altLang="zh-TW" sz="1200" b="1" kern="0" dirty="0">
                          <a:solidFill>
                            <a:srgbClr val="0033CC"/>
                          </a:solidFill>
                          <a:latin typeface="微軟正黑體" panose="020B0604030504040204" pitchFamily="34" charset="-120"/>
                          <a:ea typeface="微軟正黑體" panose="020B0604030504040204" pitchFamily="34" charset="-120"/>
                        </a:rPr>
                        <a:t>https://www.jctv.ntut.edu.tw/u5/</a:t>
                      </a:r>
                      <a:endParaRPr lang="en-US" altLang="zh-TW" sz="1200" b="1" kern="0" dirty="0">
                        <a:solidFill>
                          <a:srgbClr val="0070C0"/>
                        </a:solidFill>
                        <a:latin typeface="微軟正黑體" panose="020B0604030504040204" pitchFamily="34" charset="-120"/>
                        <a:ea typeface="微軟正黑體" panose="020B0604030504040204" pitchFamily="34" charset="-120"/>
                      </a:endParaRPr>
                    </a:p>
                  </p:txBody>
                </p:sp>
              </p:grpSp>
              <p:sp>
                <p:nvSpPr>
                  <p:cNvPr id="74" name="矩形 73"/>
                  <p:cNvSpPr/>
                  <p:nvPr/>
                </p:nvSpPr>
                <p:spPr>
                  <a:xfrm>
                    <a:off x="146050" y="2883179"/>
                    <a:ext cx="2595563" cy="2400300"/>
                  </a:xfrm>
                  <a:prstGeom prst="rect">
                    <a:avLst/>
                  </a:prstGeom>
                  <a:solidFill>
                    <a:srgbClr val="FFF7E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113</a:t>
                    </a:r>
                    <a:r>
                      <a:rPr lang="zh-TW" altLang="en-US" sz="1400" b="1" dirty="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a:solidFill>
                          <a:schemeClr val="tx1"/>
                        </a:solidFill>
                        <a:latin typeface="微軟正黑體" panose="020B0604030504040204" pitchFamily="34" charset="-120"/>
                        <a:ea typeface="微軟正黑體" panose="020B0604030504040204" pitchFamily="34" charset="-120"/>
                      </a:rPr>
                      <a:t>月</a:t>
                    </a:r>
                    <a:r>
                      <a:rPr lang="en-US" altLang="zh-TW" sz="1400" b="1" dirty="0">
                        <a:solidFill>
                          <a:schemeClr val="tx1"/>
                        </a:solidFill>
                        <a:latin typeface="微軟正黑體" panose="020B0604030504040204" pitchFamily="34" charset="-120"/>
                        <a:ea typeface="微軟正黑體" panose="020B0604030504040204" pitchFamily="34" charset="-120"/>
                      </a:rPr>
                      <a:t>20</a:t>
                    </a:r>
                    <a:r>
                      <a:rPr lang="zh-TW" altLang="en-US" sz="1400" b="1" dirty="0">
                        <a:solidFill>
                          <a:schemeClr val="tx1"/>
                        </a:solidFill>
                        <a:latin typeface="微軟正黑體" panose="020B0604030504040204" pitchFamily="34" charset="-120"/>
                        <a:ea typeface="微軟正黑體" panose="020B0604030504040204" pitchFamily="34" charset="-120"/>
                      </a:rPr>
                      <a:t>日（一）</a:t>
                    </a:r>
                    <a:br>
                      <a:rPr lang="en-US" altLang="zh-TW" sz="1400" b="1" dirty="0">
                        <a:solidFill>
                          <a:schemeClr val="tx1"/>
                        </a:solidFill>
                        <a:latin typeface="微軟正黑體" panose="020B0604030504040204" pitchFamily="34" charset="-120"/>
                        <a:ea typeface="微軟正黑體" panose="020B0604030504040204" pitchFamily="34" charset="-120"/>
                      </a:rPr>
                    </a:br>
                    <a:r>
                      <a:rPr lang="en-US" altLang="zh-TW" sz="1400" b="1" dirty="0">
                        <a:solidFill>
                          <a:schemeClr val="tx1"/>
                        </a:solidFill>
                        <a:latin typeface="微軟正黑體" panose="020B0604030504040204" pitchFamily="34" charset="-120"/>
                        <a:ea typeface="微軟正黑體" panose="020B0604030504040204" pitchFamily="34" charset="-120"/>
                      </a:rPr>
                      <a:t>    10:00</a:t>
                    </a:r>
                    <a:r>
                      <a:rPr lang="zh-TW" altLang="en-US" sz="1400" b="1" dirty="0">
                        <a:solidFill>
                          <a:schemeClr val="tx1"/>
                        </a:solidFill>
                        <a:latin typeface="微軟正黑體" panose="020B0604030504040204" pitchFamily="34" charset="-120"/>
                        <a:ea typeface="微軟正黑體" panose="020B0604030504040204" pitchFamily="34" charset="-120"/>
                      </a:rPr>
                      <a:t>起至</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113</a:t>
                    </a:r>
                    <a:r>
                      <a:rPr lang="zh-TW" altLang="en-US" sz="1400" b="1" dirty="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a:solidFill>
                          <a:schemeClr val="tx1"/>
                        </a:solidFill>
                        <a:latin typeface="微軟正黑體" panose="020B0604030504040204" pitchFamily="34" charset="-120"/>
                        <a:ea typeface="微軟正黑體" panose="020B0604030504040204" pitchFamily="34" charset="-120"/>
                      </a:rPr>
                      <a:t>月</a:t>
                    </a:r>
                    <a:r>
                      <a:rPr lang="en-US" altLang="zh-TW" sz="1400" b="1" dirty="0">
                        <a:solidFill>
                          <a:schemeClr val="tx1"/>
                        </a:solidFill>
                        <a:latin typeface="微軟正黑體" panose="020B0604030504040204" pitchFamily="34" charset="-120"/>
                        <a:ea typeface="微軟正黑體" panose="020B0604030504040204" pitchFamily="34" charset="-120"/>
                      </a:rPr>
                      <a:t>24</a:t>
                    </a:r>
                    <a:r>
                      <a:rPr lang="zh-TW" altLang="en-US" sz="1400" b="1" dirty="0">
                        <a:solidFill>
                          <a:schemeClr val="tx1"/>
                        </a:solidFill>
                        <a:latin typeface="微軟正黑體" panose="020B0604030504040204" pitchFamily="34" charset="-120"/>
                        <a:ea typeface="微軟正黑體" panose="020B0604030504040204" pitchFamily="34" charset="-120"/>
                      </a:rPr>
                      <a:t>日（五）</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450"/>
                      </a:spcAft>
                      <a:defRPr/>
                    </a:pPr>
                    <a:r>
                      <a:rPr lang="en-US" altLang="zh-TW" sz="1400" b="1" dirty="0">
                        <a:solidFill>
                          <a:schemeClr val="tx1"/>
                        </a:solidFill>
                        <a:latin typeface="微軟正黑體" panose="020B0604030504040204" pitchFamily="34" charset="-120"/>
                        <a:ea typeface="微軟正黑體" panose="020B0604030504040204" pitchFamily="34" charset="-120"/>
                      </a:rPr>
                      <a:t>12:00</a:t>
                    </a:r>
                    <a:r>
                      <a:rPr lang="zh-TW" altLang="en-US" sz="1400" b="1" dirty="0">
                        <a:solidFill>
                          <a:schemeClr val="tx1"/>
                        </a:solidFill>
                        <a:latin typeface="微軟正黑體" panose="020B0604030504040204" pitchFamily="34" charset="-120"/>
                        <a:ea typeface="微軟正黑體" panose="020B0604030504040204" pitchFamily="34" charset="-120"/>
                      </a:rPr>
                      <a:t>止</a:t>
                    </a:r>
                    <a:br>
                      <a:rPr lang="en-US" altLang="zh-TW" b="1" dirty="0">
                        <a:solidFill>
                          <a:schemeClr val="tx1"/>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完成學生報名</a:t>
                    </a:r>
                    <a:br>
                      <a:rPr lang="en-US" altLang="zh-TW" b="1" dirty="0">
                        <a:solidFill>
                          <a:srgbClr val="C00000"/>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資料上傳</a:t>
                    </a:r>
                  </a:p>
                </p:txBody>
              </p:sp>
              <p:grpSp>
                <p:nvGrpSpPr>
                  <p:cNvPr id="75" name="组合 25"/>
                  <p:cNvGrpSpPr>
                    <a:grpSpLocks/>
                  </p:cNvGrpSpPr>
                  <p:nvPr/>
                </p:nvGrpSpPr>
                <p:grpSpPr bwMode="auto">
                  <a:xfrm>
                    <a:off x="10297010" y="5300886"/>
                    <a:ext cx="1841499" cy="785355"/>
                    <a:chOff x="2578077" y="1478240"/>
                    <a:chExt cx="2112924" cy="1505438"/>
                  </a:xfrm>
                </p:grpSpPr>
                <p:sp>
                  <p:nvSpPr>
                    <p:cNvPr id="76" name="矩形 75"/>
                    <p:cNvSpPr/>
                    <p:nvPr/>
                  </p:nvSpPr>
                  <p:spPr>
                    <a:xfrm>
                      <a:off x="2578077" y="1478240"/>
                      <a:ext cx="2112924" cy="1505239"/>
                    </a:xfrm>
                    <a:prstGeom prst="rect">
                      <a:avLst/>
                    </a:prstGeom>
                    <a:gradFill flip="none" rotWithShape="1">
                      <a:gsLst>
                        <a:gs pos="0">
                          <a:srgbClr val="00B0F0"/>
                        </a:gs>
                        <a:gs pos="85000">
                          <a:srgbClr val="005696"/>
                        </a:gs>
                      </a:gsLst>
                      <a:lin ang="81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sp>
                  <p:nvSpPr>
                    <p:cNvPr id="77" name="TextBox 18"/>
                    <p:cNvSpPr txBox="1"/>
                    <p:nvPr/>
                  </p:nvSpPr>
                  <p:spPr>
                    <a:xfrm>
                      <a:off x="2636365" y="1567743"/>
                      <a:ext cx="2054636" cy="1415935"/>
                    </a:xfrm>
                    <a:prstGeom prst="rect">
                      <a:avLst/>
                    </a:prstGeom>
                    <a:noFill/>
                  </p:spPr>
                  <p:txBody>
                    <a:bodyPr>
                      <a:spAutoFit/>
                    </a:bodyPr>
                    <a:lstStyle/>
                    <a:p>
                      <a:pPr eaLnBrk="1" fontAlgn="auto" hangingPunct="1">
                        <a:spcBef>
                          <a:spcPts val="0"/>
                        </a:spcBef>
                        <a:spcAft>
                          <a:spcPts val="0"/>
                        </a:spcAft>
                        <a:defRPr/>
                      </a:pPr>
                      <a:r>
                        <a:rPr lang="zh-TW" altLang="zh-TW" sz="1500" b="1" dirty="0">
                          <a:solidFill>
                            <a:schemeClr val="bg1"/>
                          </a:solidFill>
                          <a:latin typeface="微軟正黑體" panose="020B0604030504040204" pitchFamily="34" charset="-120"/>
                          <a:ea typeface="微軟正黑體" panose="020B0604030504040204" pitchFamily="34" charset="-120"/>
                        </a:rPr>
                        <a:t>以國內快捷郵件或限時掛號</a:t>
                      </a:r>
                      <a:endParaRPr lang="zh-CN" altLang="en-US" sz="1425" b="1" spc="225"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grpSp>
          <p:grpSp>
            <p:nvGrpSpPr>
              <p:cNvPr id="59" name="群組 58"/>
              <p:cNvGrpSpPr/>
              <p:nvPr/>
            </p:nvGrpSpPr>
            <p:grpSpPr>
              <a:xfrm>
                <a:off x="146047" y="2230976"/>
                <a:ext cx="2606170" cy="675819"/>
                <a:chOff x="7328897" y="-1632608"/>
                <a:chExt cx="1905816" cy="963404"/>
              </a:xfrm>
            </p:grpSpPr>
            <p:sp>
              <p:nvSpPr>
                <p:cNvPr id="61" name="Rectangle 13">
                  <a:extLst>
                    <a:ext uri="{FF2B5EF4-FFF2-40B4-BE49-F238E27FC236}">
                      <a16:creationId xmlns:a16="http://schemas.microsoft.com/office/drawing/2014/main" id="{4D879BBD-D4FC-4D90-9B5C-7629651C3315}"/>
                    </a:ext>
                  </a:extLst>
                </p:cNvPr>
                <p:cNvSpPr/>
                <p:nvPr/>
              </p:nvSpPr>
              <p:spPr>
                <a:xfrm>
                  <a:off x="9125627" y="-1632608"/>
                  <a:ext cx="109086" cy="947649"/>
                </a:xfrm>
                <a:custGeom>
                  <a:avLst/>
                  <a:gdLst>
                    <a:gd name="connsiteX0" fmla="*/ 0 w 232581"/>
                    <a:gd name="connsiteY0" fmla="*/ 0 h 2020467"/>
                    <a:gd name="connsiteX1" fmla="*/ 232581 w 232581"/>
                    <a:gd name="connsiteY1" fmla="*/ 0 h 2020467"/>
                    <a:gd name="connsiteX2" fmla="*/ 232581 w 232581"/>
                    <a:gd name="connsiteY2" fmla="*/ 2020467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0 h 2020467"/>
                    <a:gd name="connsiteX2" fmla="*/ 232581 w 232581"/>
                    <a:gd name="connsiteY2" fmla="*/ 1839492 h 2020467"/>
                    <a:gd name="connsiteX3" fmla="*/ 0 w 232581"/>
                    <a:gd name="connsiteY3" fmla="*/ 2020467 h 2020467"/>
                    <a:gd name="connsiteX4" fmla="*/ 0 w 232581"/>
                    <a:gd name="connsiteY4" fmla="*/ 0 h 2020467"/>
                    <a:gd name="connsiteX0" fmla="*/ 0 w 242106"/>
                    <a:gd name="connsiteY0" fmla="*/ 0 h 2020467"/>
                    <a:gd name="connsiteX1" fmla="*/ 242106 w 242106"/>
                    <a:gd name="connsiteY1" fmla="*/ 180975 h 2020467"/>
                    <a:gd name="connsiteX2" fmla="*/ 232581 w 242106"/>
                    <a:gd name="connsiteY2" fmla="*/ 1839492 h 2020467"/>
                    <a:gd name="connsiteX3" fmla="*/ 0 w 242106"/>
                    <a:gd name="connsiteY3" fmla="*/ 2020467 h 2020467"/>
                    <a:gd name="connsiteX4" fmla="*/ 0 w 242106"/>
                    <a:gd name="connsiteY4" fmla="*/ 0 h 2020467"/>
                    <a:gd name="connsiteX0" fmla="*/ 0 w 232581"/>
                    <a:gd name="connsiteY0" fmla="*/ 0 h 2020467"/>
                    <a:gd name="connsiteX1" fmla="*/ 213531 w 232581"/>
                    <a:gd name="connsiteY1" fmla="*/ 180975 h 2020467"/>
                    <a:gd name="connsiteX2" fmla="*/ 232581 w 232581"/>
                    <a:gd name="connsiteY2" fmla="*/ 1839492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200025 h 2020467"/>
                    <a:gd name="connsiteX2" fmla="*/ 232581 w 232581"/>
                    <a:gd name="connsiteY2" fmla="*/ 1839492 h 2020467"/>
                    <a:gd name="connsiteX3" fmla="*/ 0 w 232581"/>
                    <a:gd name="connsiteY3" fmla="*/ 2020467 h 2020467"/>
                    <a:gd name="connsiteX4" fmla="*/ 0 w 232581"/>
                    <a:gd name="connsiteY4" fmla="*/ 0 h 202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81" h="2020467">
                      <a:moveTo>
                        <a:pt x="0" y="0"/>
                      </a:moveTo>
                      <a:lnTo>
                        <a:pt x="232581" y="200025"/>
                      </a:lnTo>
                      <a:lnTo>
                        <a:pt x="232581" y="1839492"/>
                      </a:lnTo>
                      <a:lnTo>
                        <a:pt x="0" y="2020467"/>
                      </a:lnTo>
                      <a:lnTo>
                        <a:pt x="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62" name="Rounded Rectangle 5">
                  <a:extLst>
                    <a:ext uri="{FF2B5EF4-FFF2-40B4-BE49-F238E27FC236}">
                      <a16:creationId xmlns:a16="http://schemas.microsoft.com/office/drawing/2014/main" id="{D7160AC1-6D56-4A92-A426-DEEF9B05CDCF}"/>
                    </a:ext>
                  </a:extLst>
                </p:cNvPr>
                <p:cNvSpPr/>
                <p:nvPr/>
              </p:nvSpPr>
              <p:spPr>
                <a:xfrm>
                  <a:off x="7328897" y="-1460051"/>
                  <a:ext cx="1903318" cy="776792"/>
                </a:xfrm>
                <a:custGeom>
                  <a:avLst/>
                  <a:gdLst/>
                  <a:ahLst/>
                  <a:cxnLst/>
                  <a:rect l="l" t="t" r="r" b="b"/>
                  <a:pathLst>
                    <a:path w="3312368" h="1656184">
                      <a:moveTo>
                        <a:pt x="141223" y="0"/>
                      </a:moveTo>
                      <a:lnTo>
                        <a:pt x="3312368" y="0"/>
                      </a:lnTo>
                      <a:lnTo>
                        <a:pt x="3312368" y="1656184"/>
                      </a:lnTo>
                      <a:lnTo>
                        <a:pt x="141223" y="1656184"/>
                      </a:lnTo>
                      <a:cubicBezTo>
                        <a:pt x="63228" y="1656184"/>
                        <a:pt x="0" y="1592956"/>
                        <a:pt x="0" y="1514961"/>
                      </a:cubicBezTo>
                      <a:lnTo>
                        <a:pt x="0" y="141223"/>
                      </a:lnTo>
                      <a:cubicBezTo>
                        <a:pt x="0" y="63228"/>
                        <a:pt x="63228" y="0"/>
                        <a:pt x="141223"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25"/>
                </a:p>
              </p:txBody>
            </p:sp>
            <p:sp>
              <p:nvSpPr>
                <p:cNvPr id="63" name="TextBox 36">
                  <a:extLst>
                    <a:ext uri="{FF2B5EF4-FFF2-40B4-BE49-F238E27FC236}">
                      <a16:creationId xmlns:a16="http://schemas.microsoft.com/office/drawing/2014/main" id="{6A3E6315-CD48-4FDB-89FA-E621500513F4}"/>
                    </a:ext>
                  </a:extLst>
                </p:cNvPr>
                <p:cNvSpPr txBox="1"/>
                <p:nvPr/>
              </p:nvSpPr>
              <p:spPr>
                <a:xfrm>
                  <a:off x="7618020" y="-1458947"/>
                  <a:ext cx="1310100" cy="789743"/>
                </a:xfrm>
                <a:prstGeom prst="rect">
                  <a:avLst/>
                </a:prstGeom>
                <a:noFill/>
              </p:spPr>
              <p:txBody>
                <a:bodyPr wrap="square" lIns="81000" rIns="81000" rtlCol="0">
                  <a:spAutoFit/>
                </a:bodyPr>
                <a:lstStyle/>
                <a:p>
                  <a:pPr algn="ctr"/>
                  <a:r>
                    <a:rPr lang="zh-TW" altLang="en-US" sz="2100" b="1" dirty="0">
                      <a:solidFill>
                        <a:schemeClr val="bg1"/>
                      </a:solidFill>
                      <a:latin typeface="微軟正黑體" panose="020B0604030504040204" pitchFamily="34" charset="-120"/>
                      <a:ea typeface="微軟正黑體" panose="020B0604030504040204" pitchFamily="34" charset="-120"/>
                      <a:cs typeface="Arial" pitchFamily="34" charset="0"/>
                    </a:rPr>
                    <a:t>集體報名</a:t>
                  </a:r>
                  <a:endParaRPr lang="ko-KR" altLang="en-US" sz="2700" b="1" dirty="0">
                    <a:solidFill>
                      <a:schemeClr val="bg1"/>
                    </a:solidFill>
                    <a:latin typeface="微軟正黑體" panose="020B0604030504040204" pitchFamily="34" charset="-120"/>
                    <a:cs typeface="Arial" pitchFamily="34" charset="0"/>
                  </a:endParaRPr>
                </a:p>
              </p:txBody>
            </p:sp>
          </p:grpSp>
        </p:grpSp>
        <p:grpSp>
          <p:nvGrpSpPr>
            <p:cNvPr id="89" name="组合 264"/>
            <p:cNvGrpSpPr/>
            <p:nvPr/>
          </p:nvGrpSpPr>
          <p:grpSpPr>
            <a:xfrm>
              <a:off x="8236841" y="3221916"/>
              <a:ext cx="820246" cy="653404"/>
              <a:chOff x="5327651" y="2913063"/>
              <a:chExt cx="1771650" cy="1411287"/>
            </a:xfrm>
          </p:grpSpPr>
          <p:sp>
            <p:nvSpPr>
              <p:cNvPr id="90" name="Freeform 49"/>
              <p:cNvSpPr>
                <a:spLocks/>
              </p:cNvSpPr>
              <p:nvPr/>
            </p:nvSpPr>
            <p:spPr bwMode="auto">
              <a:xfrm>
                <a:off x="6762751" y="2913063"/>
                <a:ext cx="336550" cy="407988"/>
              </a:xfrm>
              <a:custGeom>
                <a:avLst/>
                <a:gdLst>
                  <a:gd name="T0" fmla="*/ 115 w 115"/>
                  <a:gd name="T1" fmla="*/ 39 h 140"/>
                  <a:gd name="T2" fmla="*/ 0 w 115"/>
                  <a:gd name="T3" fmla="*/ 89 h 140"/>
                  <a:gd name="T4" fmla="*/ 82 w 115"/>
                  <a:gd name="T5" fmla="*/ 51 h 140"/>
                  <a:gd name="T6" fmla="*/ 0 w 115"/>
                  <a:gd name="T7" fmla="*/ 93 h 140"/>
                  <a:gd name="T8" fmla="*/ 115 w 115"/>
                  <a:gd name="T9" fmla="*/ 39 h 140"/>
                </a:gdLst>
                <a:ahLst/>
                <a:cxnLst>
                  <a:cxn ang="0">
                    <a:pos x="T0" y="T1"/>
                  </a:cxn>
                  <a:cxn ang="0">
                    <a:pos x="T2" y="T3"/>
                  </a:cxn>
                  <a:cxn ang="0">
                    <a:pos x="T4" y="T5"/>
                  </a:cxn>
                  <a:cxn ang="0">
                    <a:pos x="T6" y="T7"/>
                  </a:cxn>
                  <a:cxn ang="0">
                    <a:pos x="T8" y="T9"/>
                  </a:cxn>
                </a:cxnLst>
                <a:rect l="0" t="0" r="r" b="b"/>
                <a:pathLst>
                  <a:path w="115" h="140">
                    <a:moveTo>
                      <a:pt x="115" y="39"/>
                    </a:moveTo>
                    <a:cubicBezTo>
                      <a:pt x="31" y="0"/>
                      <a:pt x="5" y="72"/>
                      <a:pt x="0" y="89"/>
                    </a:cubicBezTo>
                    <a:cubicBezTo>
                      <a:pt x="18" y="81"/>
                      <a:pt x="47" y="61"/>
                      <a:pt x="82" y="51"/>
                    </a:cubicBezTo>
                    <a:cubicBezTo>
                      <a:pt x="82" y="51"/>
                      <a:pt x="46" y="79"/>
                      <a:pt x="0" y="93"/>
                    </a:cubicBezTo>
                    <a:cubicBezTo>
                      <a:pt x="95" y="140"/>
                      <a:pt x="115" y="39"/>
                      <a:pt x="115" y="3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0"/>
              <p:cNvSpPr>
                <a:spLocks/>
              </p:cNvSpPr>
              <p:nvPr/>
            </p:nvSpPr>
            <p:spPr bwMode="auto">
              <a:xfrm>
                <a:off x="6511926" y="2930525"/>
                <a:ext cx="292100" cy="230188"/>
              </a:xfrm>
              <a:custGeom>
                <a:avLst/>
                <a:gdLst>
                  <a:gd name="T0" fmla="*/ 49 w 100"/>
                  <a:gd name="T1" fmla="*/ 32 h 79"/>
                  <a:gd name="T2" fmla="*/ 73 w 100"/>
                  <a:gd name="T3" fmla="*/ 77 h 79"/>
                  <a:gd name="T4" fmla="*/ 34 w 100"/>
                  <a:gd name="T5" fmla="*/ 0 h 79"/>
                  <a:gd name="T6" fmla="*/ 69 w 100"/>
                  <a:gd name="T7" fmla="*/ 79 h 79"/>
                  <a:gd name="T8" fmla="*/ 49 w 100"/>
                  <a:gd name="T9" fmla="*/ 32 h 79"/>
                </a:gdLst>
                <a:ahLst/>
                <a:cxnLst>
                  <a:cxn ang="0">
                    <a:pos x="T0" y="T1"/>
                  </a:cxn>
                  <a:cxn ang="0">
                    <a:pos x="T2" y="T3"/>
                  </a:cxn>
                  <a:cxn ang="0">
                    <a:pos x="T4" y="T5"/>
                  </a:cxn>
                  <a:cxn ang="0">
                    <a:pos x="T6" y="T7"/>
                  </a:cxn>
                  <a:cxn ang="0">
                    <a:pos x="T8" y="T9"/>
                  </a:cxn>
                </a:cxnLst>
                <a:rect l="0" t="0" r="r" b="b"/>
                <a:pathLst>
                  <a:path w="100" h="79">
                    <a:moveTo>
                      <a:pt x="49" y="32"/>
                    </a:moveTo>
                    <a:cubicBezTo>
                      <a:pt x="49" y="32"/>
                      <a:pt x="65" y="53"/>
                      <a:pt x="73" y="77"/>
                    </a:cubicBezTo>
                    <a:cubicBezTo>
                      <a:pt x="79" y="66"/>
                      <a:pt x="100" y="19"/>
                      <a:pt x="34" y="0"/>
                    </a:cubicBezTo>
                    <a:cubicBezTo>
                      <a:pt x="34" y="0"/>
                      <a:pt x="0" y="64"/>
                      <a:pt x="69" y="79"/>
                    </a:cubicBezTo>
                    <a:cubicBezTo>
                      <a:pt x="60" y="64"/>
                      <a:pt x="53" y="41"/>
                      <a:pt x="49" y="32"/>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1"/>
              <p:cNvSpPr>
                <a:spLocks/>
              </p:cNvSpPr>
              <p:nvPr/>
            </p:nvSpPr>
            <p:spPr bwMode="auto">
              <a:xfrm>
                <a:off x="6315076" y="3309938"/>
                <a:ext cx="582613" cy="906463"/>
              </a:xfrm>
              <a:custGeom>
                <a:avLst/>
                <a:gdLst>
                  <a:gd name="T0" fmla="*/ 180 w 199"/>
                  <a:gd name="T1" fmla="*/ 0 h 310"/>
                  <a:gd name="T2" fmla="*/ 0 w 199"/>
                  <a:gd name="T3" fmla="*/ 157 h 310"/>
                  <a:gd name="T4" fmla="*/ 175 w 199"/>
                  <a:gd name="T5" fmla="*/ 310 h 310"/>
                  <a:gd name="T6" fmla="*/ 199 w 199"/>
                  <a:gd name="T7" fmla="*/ 245 h 310"/>
                  <a:gd name="T8" fmla="*/ 199 w 199"/>
                  <a:gd name="T9" fmla="*/ 58 h 310"/>
                  <a:gd name="T10" fmla="*/ 180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0" y="0"/>
                    </a:moveTo>
                    <a:cubicBezTo>
                      <a:pt x="0" y="157"/>
                      <a:pt x="0" y="157"/>
                      <a:pt x="0" y="157"/>
                    </a:cubicBezTo>
                    <a:cubicBezTo>
                      <a:pt x="175" y="310"/>
                      <a:pt x="175" y="310"/>
                      <a:pt x="175" y="310"/>
                    </a:cubicBezTo>
                    <a:cubicBezTo>
                      <a:pt x="190" y="292"/>
                      <a:pt x="199" y="269"/>
                      <a:pt x="199" y="245"/>
                    </a:cubicBezTo>
                    <a:cubicBezTo>
                      <a:pt x="199" y="58"/>
                      <a:pt x="199" y="58"/>
                      <a:pt x="199" y="58"/>
                    </a:cubicBezTo>
                    <a:cubicBezTo>
                      <a:pt x="199" y="37"/>
                      <a:pt x="192" y="17"/>
                      <a:pt x="180"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2"/>
              <p:cNvSpPr>
                <a:spLocks/>
              </p:cNvSpPr>
              <p:nvPr/>
            </p:nvSpPr>
            <p:spPr bwMode="auto">
              <a:xfrm>
                <a:off x="5424488" y="3181350"/>
                <a:ext cx="1373188" cy="631825"/>
              </a:xfrm>
              <a:custGeom>
                <a:avLst/>
                <a:gdLst>
                  <a:gd name="T0" fmla="*/ 235 w 470"/>
                  <a:gd name="T1" fmla="*/ 216 h 216"/>
                  <a:gd name="T2" fmla="*/ 265 w 470"/>
                  <a:gd name="T3" fmla="*/ 206 h 216"/>
                  <a:gd name="T4" fmla="*/ 470 w 470"/>
                  <a:gd name="T5" fmla="*/ 27 h 216"/>
                  <a:gd name="T6" fmla="*/ 401 w 470"/>
                  <a:gd name="T7" fmla="*/ 0 h 216"/>
                  <a:gd name="T8" fmla="*/ 69 w 470"/>
                  <a:gd name="T9" fmla="*/ 0 h 216"/>
                  <a:gd name="T10" fmla="*/ 0 w 470"/>
                  <a:gd name="T11" fmla="*/ 27 h 216"/>
                  <a:gd name="T12" fmla="*/ 206 w 470"/>
                  <a:gd name="T13" fmla="*/ 206 h 216"/>
                  <a:gd name="T14" fmla="*/ 235 w 470"/>
                  <a:gd name="T15" fmla="*/ 216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216">
                    <a:moveTo>
                      <a:pt x="235" y="216"/>
                    </a:moveTo>
                    <a:cubicBezTo>
                      <a:pt x="246" y="216"/>
                      <a:pt x="257" y="212"/>
                      <a:pt x="265" y="206"/>
                    </a:cubicBezTo>
                    <a:cubicBezTo>
                      <a:pt x="470" y="27"/>
                      <a:pt x="470" y="27"/>
                      <a:pt x="470" y="27"/>
                    </a:cubicBezTo>
                    <a:cubicBezTo>
                      <a:pt x="452" y="10"/>
                      <a:pt x="428" y="0"/>
                      <a:pt x="401" y="0"/>
                    </a:cubicBezTo>
                    <a:cubicBezTo>
                      <a:pt x="69" y="0"/>
                      <a:pt x="69" y="0"/>
                      <a:pt x="69" y="0"/>
                    </a:cubicBezTo>
                    <a:cubicBezTo>
                      <a:pt x="43" y="0"/>
                      <a:pt x="19" y="10"/>
                      <a:pt x="0" y="27"/>
                    </a:cubicBezTo>
                    <a:cubicBezTo>
                      <a:pt x="206" y="206"/>
                      <a:pt x="206" y="206"/>
                      <a:pt x="206" y="206"/>
                    </a:cubicBezTo>
                    <a:cubicBezTo>
                      <a:pt x="213" y="212"/>
                      <a:pt x="224" y="216"/>
                      <a:pt x="235" y="216"/>
                    </a:cubicBez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3"/>
              <p:cNvSpPr>
                <a:spLocks/>
              </p:cNvSpPr>
              <p:nvPr/>
            </p:nvSpPr>
            <p:spPr bwMode="auto">
              <a:xfrm>
                <a:off x="5445126" y="3813175"/>
                <a:ext cx="1335088" cy="511175"/>
              </a:xfrm>
              <a:custGeom>
                <a:avLst/>
                <a:gdLst>
                  <a:gd name="T0" fmla="*/ 273 w 457"/>
                  <a:gd name="T1" fmla="*/ 7 h 175"/>
                  <a:gd name="T2" fmla="*/ 228 w 457"/>
                  <a:gd name="T3" fmla="*/ 23 h 175"/>
                  <a:gd name="T4" fmla="*/ 184 w 457"/>
                  <a:gd name="T5" fmla="*/ 7 h 175"/>
                  <a:gd name="T6" fmla="*/ 176 w 457"/>
                  <a:gd name="T7" fmla="*/ 0 h 175"/>
                  <a:gd name="T8" fmla="*/ 0 w 457"/>
                  <a:gd name="T9" fmla="*/ 154 h 175"/>
                  <a:gd name="T10" fmla="*/ 62 w 457"/>
                  <a:gd name="T11" fmla="*/ 175 h 175"/>
                  <a:gd name="T12" fmla="*/ 394 w 457"/>
                  <a:gd name="T13" fmla="*/ 175 h 175"/>
                  <a:gd name="T14" fmla="*/ 457 w 457"/>
                  <a:gd name="T15" fmla="*/ 154 h 175"/>
                  <a:gd name="T16" fmla="*/ 281 w 457"/>
                  <a:gd name="T17" fmla="*/ 0 h 175"/>
                  <a:gd name="T18" fmla="*/ 273 w 457"/>
                  <a:gd name="T19" fmla="*/ 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175">
                    <a:moveTo>
                      <a:pt x="273" y="7"/>
                    </a:moveTo>
                    <a:cubicBezTo>
                      <a:pt x="260" y="18"/>
                      <a:pt x="244" y="23"/>
                      <a:pt x="228" y="23"/>
                    </a:cubicBezTo>
                    <a:cubicBezTo>
                      <a:pt x="212" y="23"/>
                      <a:pt x="196" y="18"/>
                      <a:pt x="184" y="7"/>
                    </a:cubicBezTo>
                    <a:cubicBezTo>
                      <a:pt x="176" y="0"/>
                      <a:pt x="176" y="0"/>
                      <a:pt x="176" y="0"/>
                    </a:cubicBezTo>
                    <a:cubicBezTo>
                      <a:pt x="0" y="154"/>
                      <a:pt x="0" y="154"/>
                      <a:pt x="0" y="154"/>
                    </a:cubicBezTo>
                    <a:cubicBezTo>
                      <a:pt x="17" y="167"/>
                      <a:pt x="39" y="175"/>
                      <a:pt x="62" y="175"/>
                    </a:cubicBezTo>
                    <a:cubicBezTo>
                      <a:pt x="394" y="175"/>
                      <a:pt x="394" y="175"/>
                      <a:pt x="394" y="175"/>
                    </a:cubicBezTo>
                    <a:cubicBezTo>
                      <a:pt x="418" y="175"/>
                      <a:pt x="440" y="167"/>
                      <a:pt x="457" y="154"/>
                    </a:cubicBezTo>
                    <a:cubicBezTo>
                      <a:pt x="281" y="0"/>
                      <a:pt x="281" y="0"/>
                      <a:pt x="281" y="0"/>
                    </a:cubicBezTo>
                    <a:lnTo>
                      <a:pt x="273" y="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4"/>
              <p:cNvSpPr>
                <a:spLocks/>
              </p:cNvSpPr>
              <p:nvPr/>
            </p:nvSpPr>
            <p:spPr bwMode="auto">
              <a:xfrm>
                <a:off x="5327651" y="3309938"/>
                <a:ext cx="581025" cy="906463"/>
              </a:xfrm>
              <a:custGeom>
                <a:avLst/>
                <a:gdLst>
                  <a:gd name="T0" fmla="*/ 18 w 199"/>
                  <a:gd name="T1" fmla="*/ 0 h 310"/>
                  <a:gd name="T2" fmla="*/ 0 w 199"/>
                  <a:gd name="T3" fmla="*/ 58 h 310"/>
                  <a:gd name="T4" fmla="*/ 0 w 199"/>
                  <a:gd name="T5" fmla="*/ 245 h 310"/>
                  <a:gd name="T6" fmla="*/ 23 w 199"/>
                  <a:gd name="T7" fmla="*/ 310 h 310"/>
                  <a:gd name="T8" fmla="*/ 199 w 199"/>
                  <a:gd name="T9" fmla="*/ 157 h 310"/>
                  <a:gd name="T10" fmla="*/ 18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 y="0"/>
                    </a:moveTo>
                    <a:cubicBezTo>
                      <a:pt x="7" y="17"/>
                      <a:pt x="0" y="37"/>
                      <a:pt x="0" y="58"/>
                    </a:cubicBezTo>
                    <a:cubicBezTo>
                      <a:pt x="0" y="245"/>
                      <a:pt x="0" y="245"/>
                      <a:pt x="0" y="245"/>
                    </a:cubicBezTo>
                    <a:cubicBezTo>
                      <a:pt x="0" y="269"/>
                      <a:pt x="9" y="292"/>
                      <a:pt x="23" y="310"/>
                    </a:cubicBezTo>
                    <a:cubicBezTo>
                      <a:pt x="199" y="157"/>
                      <a:pt x="199" y="157"/>
                      <a:pt x="199" y="157"/>
                    </a:cubicBezTo>
                    <a:lnTo>
                      <a:pt x="18" y="0"/>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361575" y="2429291"/>
            <a:ext cx="2486025" cy="15073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3000"/>
              </a:lnSpc>
              <a:spcBef>
                <a:spcPts val="0"/>
              </a:spcBef>
              <a:spcAft>
                <a:spcPts val="0"/>
              </a:spcAft>
              <a:defRPr/>
            </a:pPr>
            <a:r>
              <a:rPr lang="zh-TW" altLang="en-US" sz="2250" b="1" dirty="0">
                <a:solidFill>
                  <a:srgbClr val="7030A0"/>
                </a:solidFill>
                <a:latin typeface="微軟正黑體" pitchFamily="34" charset="-120"/>
                <a:ea typeface="微軟正黑體" pitchFamily="34" charset="-120"/>
              </a:rPr>
              <a:t>學生報名作業費</a:t>
            </a:r>
            <a:endParaRPr lang="en-US" altLang="zh-TW" sz="2250" b="1" dirty="0">
              <a:solidFill>
                <a:srgbClr val="7030A0"/>
              </a:solidFill>
              <a:latin typeface="微軟正黑體" pitchFamily="34" charset="-120"/>
              <a:ea typeface="微軟正黑體" pitchFamily="34" charset="-120"/>
            </a:endParaRPr>
          </a:p>
          <a:p>
            <a:pPr algn="ctr" eaLnBrk="1" fontAlgn="auto" hangingPunct="1">
              <a:lnSpc>
                <a:spcPts val="2550"/>
              </a:lnSpc>
              <a:spcBef>
                <a:spcPts val="0"/>
              </a:spcBef>
              <a:spcAft>
                <a:spcPts val="0"/>
              </a:spcAft>
              <a:defRPr/>
            </a:pPr>
            <a:r>
              <a:rPr lang="en-US" altLang="zh-TW" sz="2000" b="1" dirty="0">
                <a:solidFill>
                  <a:srgbClr val="C00000"/>
                </a:solidFill>
                <a:latin typeface="微軟正黑體" pitchFamily="34" charset="-120"/>
                <a:ea typeface="微軟正黑體" pitchFamily="34" charset="-120"/>
              </a:rPr>
              <a:t>50</a:t>
            </a:r>
            <a:r>
              <a:rPr lang="zh-TW" altLang="en-US" sz="2000" b="1" dirty="0">
                <a:solidFill>
                  <a:srgbClr val="C00000"/>
                </a:solidFill>
                <a:latin typeface="微軟正黑體" pitchFamily="34" charset="-120"/>
                <a:ea typeface="微軟正黑體" pitchFamily="34" charset="-120"/>
              </a:rPr>
              <a:t>元</a:t>
            </a:r>
            <a:r>
              <a:rPr lang="en-US" altLang="zh-TW" sz="2000" b="1" dirty="0">
                <a:solidFill>
                  <a:srgbClr val="C00000"/>
                </a:solidFill>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人 </a:t>
            </a:r>
            <a:r>
              <a:rPr lang="en-US" altLang="zh-TW" sz="2000" b="1" dirty="0">
                <a:solidFill>
                  <a:srgbClr val="C00000"/>
                </a:solidFill>
                <a:latin typeface="微軟正黑體" pitchFamily="34" charset="-120"/>
                <a:ea typeface="微軟正黑體" pitchFamily="34" charset="-120"/>
              </a:rPr>
              <a:t>X</a:t>
            </a:r>
            <a:r>
              <a:rPr lang="zh-TW" altLang="en-US" sz="2000" b="1" dirty="0">
                <a:solidFill>
                  <a:srgbClr val="C00000"/>
                </a:solidFill>
                <a:latin typeface="微軟正黑體" pitchFamily="34" charset="-120"/>
                <a:ea typeface="微軟正黑體" pitchFamily="34" charset="-120"/>
              </a:rPr>
              <a:t> 報名人數</a:t>
            </a:r>
            <a:endParaRPr lang="en-US" altLang="zh-TW" sz="2000" b="1" dirty="0">
              <a:solidFill>
                <a:srgbClr val="C00000"/>
              </a:solidFill>
              <a:latin typeface="微軟正黑體" pitchFamily="34" charset="-120"/>
              <a:ea typeface="微軟正黑體" pitchFamily="34" charset="-120"/>
            </a:endParaRPr>
          </a:p>
          <a:p>
            <a:pPr algn="ctr" eaLnBrk="1" fontAlgn="auto" hangingPunct="1">
              <a:lnSpc>
                <a:spcPts val="2550"/>
              </a:lnSpc>
              <a:spcBef>
                <a:spcPts val="0"/>
              </a:spcBef>
              <a:spcAft>
                <a:spcPts val="0"/>
              </a:spcAft>
              <a:defRPr/>
            </a:pPr>
            <a:r>
              <a:rPr lang="zh-TW" altLang="en-US" sz="1500" b="1" dirty="0">
                <a:solidFill>
                  <a:srgbClr val="0033CC"/>
                </a:solidFill>
                <a:latin typeface="微軟正黑體" pitchFamily="34" charset="-120"/>
                <a:ea typeface="微軟正黑體" pitchFamily="34" charset="-120"/>
              </a:rPr>
              <a:t>（依報名學生人數計算）</a:t>
            </a:r>
          </a:p>
        </p:txBody>
      </p:sp>
      <p:grpSp>
        <p:nvGrpSpPr>
          <p:cNvPr id="43013" name="群組 22"/>
          <p:cNvGrpSpPr>
            <a:grpSpLocks/>
          </p:cNvGrpSpPr>
          <p:nvPr/>
        </p:nvGrpSpPr>
        <p:grpSpPr bwMode="auto">
          <a:xfrm>
            <a:off x="339641" y="2095913"/>
            <a:ext cx="3450431" cy="2849166"/>
            <a:chOff x="519112" y="3048000"/>
            <a:chExt cx="4600575" cy="1906208"/>
          </a:xfrm>
        </p:grpSpPr>
        <p:sp>
          <p:nvSpPr>
            <p:cNvPr id="10" name="矩形 9"/>
            <p:cNvSpPr/>
            <p:nvPr/>
          </p:nvSpPr>
          <p:spPr>
            <a:xfrm>
              <a:off x="519112" y="3048000"/>
              <a:ext cx="2152650" cy="914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100" b="1" dirty="0">
                  <a:solidFill>
                    <a:srgbClr val="7030A0"/>
                  </a:solidFill>
                  <a:latin typeface="微軟正黑體" pitchFamily="34" charset="-120"/>
                  <a:ea typeface="微軟正黑體" pitchFamily="34" charset="-120"/>
                </a:rPr>
                <a:t>一般生</a:t>
              </a:r>
              <a:br>
                <a:rPr lang="en-US" altLang="zh-TW" sz="2100" b="1" dirty="0">
                  <a:solidFill>
                    <a:srgbClr val="7030A0"/>
                  </a:solidFill>
                  <a:latin typeface="微軟正黑體" pitchFamily="34" charset="-120"/>
                  <a:ea typeface="微軟正黑體" pitchFamily="34" charset="-120"/>
                </a:rPr>
              </a:br>
              <a:r>
                <a:rPr lang="zh-TW" altLang="en-US" sz="1200" b="1" dirty="0">
                  <a:solidFill>
                    <a:srgbClr val="7030A0"/>
                  </a:solidFill>
                  <a:latin typeface="微軟正黑體" pitchFamily="34" charset="-120"/>
                  <a:ea typeface="微軟正黑體" pitchFamily="34" charset="-120"/>
                </a:rPr>
                <a:t>（特殊境遇家庭）</a:t>
              </a:r>
              <a:br>
                <a:rPr lang="en-US" altLang="zh-TW" sz="1200" b="1" dirty="0">
                  <a:solidFill>
                    <a:srgbClr val="7030A0"/>
                  </a:solidFill>
                  <a:latin typeface="微軟正黑體" pitchFamily="34" charset="-120"/>
                  <a:ea typeface="微軟正黑體" pitchFamily="34" charset="-120"/>
                </a:rPr>
              </a:br>
              <a:r>
                <a:rPr lang="zh-TW" altLang="en-US" sz="1000" b="1" dirty="0">
                  <a:solidFill>
                    <a:srgbClr val="0033CC"/>
                  </a:solidFill>
                  <a:latin typeface="微軟正黑體" pitchFamily="34" charset="-120"/>
                  <a:ea typeface="微軟正黑體" pitchFamily="34" charset="-120"/>
                </a:rPr>
                <a:t>檢附在報名期間內</a:t>
              </a:r>
              <a:endParaRPr lang="en-US" altLang="zh-TW" sz="1000" b="1" dirty="0">
                <a:solidFill>
                  <a:srgbClr val="0033CC"/>
                </a:solidFill>
                <a:latin typeface="微軟正黑體" pitchFamily="34" charset="-120"/>
                <a:ea typeface="微軟正黑體" pitchFamily="34" charset="-120"/>
              </a:endParaRPr>
            </a:p>
            <a:p>
              <a:pPr algn="ctr">
                <a:defRPr/>
              </a:pPr>
              <a:r>
                <a:rPr lang="zh-TW" altLang="en-US" sz="1000" b="1" dirty="0">
                  <a:solidFill>
                    <a:srgbClr val="0033CC"/>
                  </a:solidFill>
                  <a:latin typeface="微軟正黑體" pitchFamily="34" charset="-120"/>
                  <a:ea typeface="微軟正黑體" pitchFamily="34" charset="-120"/>
                </a:rPr>
                <a:t>有效之「特殊境遇家庭子女身分認定證明文件」</a:t>
              </a:r>
              <a:endParaRPr lang="en-US" altLang="zh-TW" sz="100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300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p>
          </p:txBody>
        </p:sp>
        <p:sp>
          <p:nvSpPr>
            <p:cNvPr id="14" name="矩形 13"/>
            <p:cNvSpPr/>
            <p:nvPr/>
          </p:nvSpPr>
          <p:spPr>
            <a:xfrm>
              <a:off x="534987" y="4039738"/>
              <a:ext cx="2152650" cy="914470"/>
            </a:xfrm>
            <a:prstGeom prst="rect">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250" b="1" dirty="0">
                  <a:solidFill>
                    <a:srgbClr val="7030A0"/>
                  </a:solidFill>
                  <a:latin typeface="微軟正黑體" pitchFamily="34" charset="-120"/>
                  <a:ea typeface="微軟正黑體" pitchFamily="34" charset="-120"/>
                </a:rPr>
                <a:t>低收入戶</a:t>
              </a:r>
              <a:endParaRPr lang="en-US" altLang="zh-TW" sz="225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050" b="1" dirty="0">
                  <a:solidFill>
                    <a:srgbClr val="0033CC"/>
                  </a:solidFill>
                  <a:latin typeface="微軟正黑體" pitchFamily="34" charset="-120"/>
                  <a:ea typeface="微軟正黑體" pitchFamily="34" charset="-120"/>
                </a:rPr>
                <a:t>檢附在報名期間內有效之「低收入戶證明文件」</a:t>
              </a:r>
            </a:p>
          </p:txBody>
        </p:sp>
        <p:sp>
          <p:nvSpPr>
            <p:cNvPr id="15" name="矩形 14"/>
            <p:cNvSpPr/>
            <p:nvPr/>
          </p:nvSpPr>
          <p:spPr>
            <a:xfrm>
              <a:off x="2967037" y="3048000"/>
              <a:ext cx="2152650" cy="9144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250" b="1" dirty="0">
                  <a:solidFill>
                    <a:srgbClr val="7030A0"/>
                  </a:solidFill>
                  <a:latin typeface="微軟正黑體" pitchFamily="34" charset="-120"/>
                  <a:ea typeface="微軟正黑體" pitchFamily="34" charset="-120"/>
                </a:rPr>
                <a:t>中低收入戶</a:t>
              </a:r>
              <a:endParaRPr lang="en-US" altLang="zh-TW" sz="225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120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050" b="1" dirty="0">
                  <a:solidFill>
                    <a:srgbClr val="0033CC"/>
                  </a:solidFill>
                  <a:latin typeface="微軟正黑體" pitchFamily="34" charset="-120"/>
                  <a:ea typeface="微軟正黑體" pitchFamily="34" charset="-120"/>
                </a:rPr>
                <a:t>檢附在報名期間內</a:t>
              </a:r>
              <a:endParaRPr lang="en-US" altLang="zh-TW" sz="1050" b="1" dirty="0">
                <a:solidFill>
                  <a:srgbClr val="0033CC"/>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050" b="1" dirty="0">
                  <a:solidFill>
                    <a:srgbClr val="0033CC"/>
                  </a:solidFill>
                  <a:latin typeface="微軟正黑體" pitchFamily="34" charset="-120"/>
                  <a:ea typeface="微軟正黑體" pitchFamily="34" charset="-120"/>
                </a:rPr>
                <a:t>有效之「中低收入戶證明文件」</a:t>
              </a:r>
              <a:endParaRPr lang="en-US" altLang="zh-TW" sz="1050" b="1" dirty="0">
                <a:solidFill>
                  <a:srgbClr val="0033CC"/>
                </a:solidFill>
                <a:latin typeface="微軟正黑體" pitchFamily="34" charset="-120"/>
                <a:ea typeface="微軟正黑體" pitchFamily="34" charset="-120"/>
              </a:endParaRPr>
            </a:p>
          </p:txBody>
        </p:sp>
        <p:sp>
          <p:nvSpPr>
            <p:cNvPr id="16" name="矩形 15"/>
            <p:cNvSpPr/>
            <p:nvPr/>
          </p:nvSpPr>
          <p:spPr>
            <a:xfrm>
              <a:off x="2955924" y="4039738"/>
              <a:ext cx="2152650" cy="9144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250" b="1" dirty="0">
                  <a:solidFill>
                    <a:srgbClr val="7030A0"/>
                  </a:solidFill>
                  <a:latin typeface="微軟正黑體" pitchFamily="34" charset="-120"/>
                  <a:ea typeface="微軟正黑體" pitchFamily="34" charset="-120"/>
                </a:rPr>
                <a:t>失業戶子女</a:t>
              </a:r>
              <a:endParaRPr lang="en-US" altLang="zh-TW" sz="225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050" b="1" dirty="0">
                  <a:solidFill>
                    <a:srgbClr val="0033CC"/>
                  </a:solidFill>
                  <a:latin typeface="微軟正黑體" pitchFamily="34" charset="-120"/>
                  <a:ea typeface="微軟正黑體" pitchFamily="34" charset="-120"/>
                </a:rPr>
                <a:t>檢附在報名期間內有效之「直系血親尊親屬支領失業給付證明文件」</a:t>
              </a:r>
            </a:p>
          </p:txBody>
        </p:sp>
      </p:grpSp>
      <p:sp>
        <p:nvSpPr>
          <p:cNvPr id="43014" name="文字方塊 16"/>
          <p:cNvSpPr txBox="1">
            <a:spLocks noChangeArrowheads="1"/>
          </p:cNvSpPr>
          <p:nvPr/>
        </p:nvSpPr>
        <p:spPr bwMode="auto">
          <a:xfrm>
            <a:off x="819462" y="1375585"/>
            <a:ext cx="233910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各繳費身分報名費</a:t>
            </a:r>
          </a:p>
        </p:txBody>
      </p:sp>
      <p:sp>
        <p:nvSpPr>
          <p:cNvPr id="43015" name="文字方塊 18"/>
          <p:cNvSpPr txBox="1">
            <a:spLocks noChangeArrowheads="1"/>
          </p:cNvSpPr>
          <p:nvPr/>
        </p:nvSpPr>
        <p:spPr bwMode="auto">
          <a:xfrm>
            <a:off x="7230979" y="1402969"/>
            <a:ext cx="173316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dirty="0">
                <a:latin typeface="微軟正黑體" panose="020B0604030504040204" pitchFamily="34" charset="-120"/>
                <a:ea typeface="微軟正黑體" panose="020B0604030504040204" pitchFamily="34" charset="-120"/>
              </a:rPr>
              <a:t>   </a:t>
            </a:r>
            <a:r>
              <a:rPr lang="zh-TW" altLang="en-US" sz="2100" b="1" dirty="0">
                <a:solidFill>
                  <a:srgbClr val="C00000"/>
                </a:solidFill>
                <a:latin typeface="微軟正黑體" panose="020B0604030504040204" pitchFamily="34" charset="-120"/>
                <a:ea typeface="微軟正黑體" panose="020B0604030504040204" pitchFamily="34" charset="-120"/>
              </a:rPr>
              <a:t>應繳報名費</a:t>
            </a:r>
          </a:p>
        </p:txBody>
      </p:sp>
      <p:sp>
        <p:nvSpPr>
          <p:cNvPr id="43016" name="文字方塊 19"/>
          <p:cNvSpPr txBox="1">
            <a:spLocks noChangeArrowheads="1"/>
          </p:cNvSpPr>
          <p:nvPr/>
        </p:nvSpPr>
        <p:spPr bwMode="auto">
          <a:xfrm>
            <a:off x="3857940" y="2846010"/>
            <a:ext cx="5036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6000">
                <a:latin typeface="微軟正黑體" panose="020B0604030504040204" pitchFamily="34" charset="-120"/>
                <a:ea typeface="微軟正黑體" panose="020B0604030504040204" pitchFamily="34" charset="-120"/>
              </a:rPr>
              <a:t>-</a:t>
            </a:r>
            <a:endParaRPr lang="zh-TW" altLang="en-US" sz="6000">
              <a:latin typeface="微軟正黑體" panose="020B0604030504040204" pitchFamily="34" charset="-120"/>
              <a:ea typeface="微軟正黑體" panose="020B0604030504040204" pitchFamily="34" charset="-120"/>
            </a:endParaRPr>
          </a:p>
        </p:txBody>
      </p:sp>
      <p:sp>
        <p:nvSpPr>
          <p:cNvPr id="43017" name="文字方塊 20"/>
          <p:cNvSpPr txBox="1">
            <a:spLocks noChangeArrowheads="1"/>
          </p:cNvSpPr>
          <p:nvPr/>
        </p:nvSpPr>
        <p:spPr bwMode="auto">
          <a:xfrm>
            <a:off x="6922609" y="2931732"/>
            <a:ext cx="66556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3750">
                <a:latin typeface="微軟正黑體" panose="020B0604030504040204" pitchFamily="34" charset="-120"/>
                <a:ea typeface="微軟正黑體" panose="020B0604030504040204" pitchFamily="34" charset="-120"/>
              </a:rPr>
              <a:t>＝</a:t>
            </a:r>
          </a:p>
        </p:txBody>
      </p:sp>
      <p:sp>
        <p:nvSpPr>
          <p:cNvPr id="43018" name="文字方塊 23"/>
          <p:cNvSpPr txBox="1">
            <a:spLocks noChangeArrowheads="1"/>
          </p:cNvSpPr>
          <p:nvPr/>
        </p:nvSpPr>
        <p:spPr bwMode="auto">
          <a:xfrm>
            <a:off x="4307992" y="1381538"/>
            <a:ext cx="26084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國中學校自留作業費</a:t>
            </a:r>
          </a:p>
        </p:txBody>
      </p:sp>
      <p:sp>
        <p:nvSpPr>
          <p:cNvPr id="18" name="矩形 17"/>
          <p:cNvSpPr/>
          <p:nvPr/>
        </p:nvSpPr>
        <p:spPr>
          <a:xfrm>
            <a:off x="7453626" y="2418576"/>
            <a:ext cx="1435894" cy="15287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3000"/>
              </a:lnSpc>
              <a:spcBef>
                <a:spcPts val="0"/>
              </a:spcBef>
              <a:spcAft>
                <a:spcPts val="0"/>
              </a:spcAft>
              <a:defRPr/>
            </a:pPr>
            <a:r>
              <a:rPr lang="zh-TW" altLang="en-US" sz="2250" b="1" dirty="0">
                <a:solidFill>
                  <a:srgbClr val="0033CC"/>
                </a:solidFill>
                <a:latin typeface="微軟正黑體" pitchFamily="34" charset="-120"/>
                <a:ea typeface="微軟正黑體" pitchFamily="34" charset="-120"/>
              </a:rPr>
              <a:t>國中集體報名費</a:t>
            </a:r>
            <a:endParaRPr lang="en-US" altLang="zh-TW" sz="2250" b="1" dirty="0">
              <a:solidFill>
                <a:srgbClr val="0033CC"/>
              </a:solidFill>
              <a:latin typeface="微軟正黑體" pitchFamily="34" charset="-120"/>
              <a:ea typeface="微軟正黑體" pitchFamily="34" charset="-120"/>
            </a:endParaRPr>
          </a:p>
        </p:txBody>
      </p:sp>
      <p:sp>
        <p:nvSpPr>
          <p:cNvPr id="25" name="左中括弧 24"/>
          <p:cNvSpPr/>
          <p:nvPr/>
        </p:nvSpPr>
        <p:spPr>
          <a:xfrm rot="5400000">
            <a:off x="1932699" y="186153"/>
            <a:ext cx="207169" cy="3471863"/>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26" name="左中括弧 25"/>
          <p:cNvSpPr/>
          <p:nvPr/>
        </p:nvSpPr>
        <p:spPr>
          <a:xfrm rot="5400000">
            <a:off x="5532552" y="596322"/>
            <a:ext cx="175022" cy="2619375"/>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27" name="左中括弧 26"/>
          <p:cNvSpPr/>
          <p:nvPr/>
        </p:nvSpPr>
        <p:spPr>
          <a:xfrm rot="5400000">
            <a:off x="8090014" y="1182109"/>
            <a:ext cx="175022" cy="14478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cxnSp>
        <p:nvCxnSpPr>
          <p:cNvPr id="2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Freeform 6">
            <a:extLst>
              <a:ext uri="{FF2B5EF4-FFF2-40B4-BE49-F238E27FC236}">
                <a16:creationId xmlns:a16="http://schemas.microsoft.com/office/drawing/2014/main" id="{71AA52EC-7DB1-4E87-8C0D-FAA1C5227515}"/>
              </a:ext>
            </a:extLst>
          </p:cNvPr>
          <p:cNvSpPr>
            <a:spLocks noEditPoints="1"/>
          </p:cNvSpPr>
          <p:nvPr/>
        </p:nvSpPr>
        <p:spPr bwMode="auto">
          <a:xfrm>
            <a:off x="750146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3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報名費繳交說明（</a:t>
            </a:r>
            <a:r>
              <a:rPr lang="en-US" altLang="zh-TW" sz="2800" b="1" dirty="0">
                <a:solidFill>
                  <a:srgbClr val="002060"/>
                </a:solidFill>
                <a:latin typeface="微軟正黑體" panose="020B0604030504040204" pitchFamily="34" charset="-120"/>
                <a:ea typeface="微軟正黑體" panose="020B0604030504040204" pitchFamily="34" charset="-120"/>
              </a:rPr>
              <a:t>6/11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3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17</a:t>
            </a:r>
            <a:endParaRPr lang="zh-TW" altLang="en-US" sz="1500" b="1" dirty="0">
              <a:latin typeface="Arial" panose="020B0604020202020204" pitchFamily="34" charset="0"/>
              <a:cs typeface="Arial" panose="020B0604020202020204" pitchFamily="34" charset="0"/>
            </a:endParaRPr>
          </a:p>
        </p:txBody>
      </p:sp>
      <p:grpSp>
        <p:nvGrpSpPr>
          <p:cNvPr id="33" name="组合 7"/>
          <p:cNvGrpSpPr/>
          <p:nvPr/>
        </p:nvGrpSpPr>
        <p:grpSpPr>
          <a:xfrm>
            <a:off x="4133560" y="4383109"/>
            <a:ext cx="4612407" cy="1607625"/>
            <a:chOff x="0" y="194742"/>
            <a:chExt cx="3222455" cy="1955698"/>
          </a:xfrm>
        </p:grpSpPr>
        <p:sp>
          <p:nvSpPr>
            <p:cNvPr id="34" name="圆角矩形 8"/>
            <p:cNvSpPr/>
            <p:nvPr/>
          </p:nvSpPr>
          <p:spPr>
            <a:xfrm>
              <a:off x="173208" y="194742"/>
              <a:ext cx="3049247" cy="1955698"/>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35" name="组合 9"/>
            <p:cNvGrpSpPr/>
            <p:nvPr/>
          </p:nvGrpSpPr>
          <p:grpSpPr>
            <a:xfrm>
              <a:off x="0" y="290669"/>
              <a:ext cx="424561" cy="355906"/>
              <a:chOff x="469900" y="728859"/>
              <a:chExt cx="424561" cy="355906"/>
            </a:xfrm>
          </p:grpSpPr>
          <p:sp>
            <p:nvSpPr>
              <p:cNvPr id="36"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7"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8"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0"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3"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3" name="內容版面配置區 2"/>
          <p:cNvSpPr>
            <a:spLocks noGrp="1"/>
          </p:cNvSpPr>
          <p:nvPr>
            <p:ph idx="1"/>
          </p:nvPr>
        </p:nvSpPr>
        <p:spPr>
          <a:xfrm>
            <a:off x="4803841" y="4468775"/>
            <a:ext cx="3671649" cy="1433046"/>
          </a:xfrm>
        </p:spPr>
        <p:txBody>
          <a:bodyPr rtlCol="0">
            <a:noAutofit/>
          </a:bodyPr>
          <a:lstStyle/>
          <a:p>
            <a:pPr marL="0" algn="just" fontAlgn="auto">
              <a:spcAft>
                <a:spcPts val="0"/>
              </a:spcAft>
              <a:buNone/>
              <a:defRPr/>
            </a:pPr>
            <a:r>
              <a:rPr lang="zh-TW" altLang="en-US" sz="2000" b="1" dirty="0">
                <a:latin typeface="微軟正黑體" pitchFamily="34" charset="-120"/>
                <a:ea typeface="微軟正黑體" pitchFamily="34" charset="-120"/>
              </a:rPr>
              <a:t>國中學校老師於集體報名系統上傳報名資料後，系統可下載「</a:t>
            </a:r>
            <a:r>
              <a:rPr lang="zh-TW" altLang="en-US" sz="2000" b="1" dirty="0">
                <a:solidFill>
                  <a:srgbClr val="C00000"/>
                </a:solidFill>
                <a:latin typeface="微軟正黑體" pitchFamily="34" charset="-120"/>
                <a:ea typeface="微軟正黑體" pitchFamily="34" charset="-120"/>
              </a:rPr>
              <a:t>報名資料檢核表</a:t>
            </a:r>
            <a:r>
              <a:rPr lang="zh-TW" altLang="en-US" sz="2000" b="1" dirty="0">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確認報名人數及繳費金額</a:t>
            </a:r>
            <a:r>
              <a:rPr lang="zh-TW" altLang="en-US" sz="2000" b="1" dirty="0">
                <a:latin typeface="微軟正黑體" pitchFamily="34" charset="-120"/>
                <a:ea typeface="微軟正黑體" pitchFamily="34" charset="-120"/>
              </a:rPr>
              <a:t>後，再點選</a:t>
            </a:r>
            <a:r>
              <a:rPr lang="zh-TW" altLang="en-US" sz="2000" b="1" dirty="0">
                <a:solidFill>
                  <a:srgbClr val="C00000"/>
                </a:solidFill>
                <a:latin typeface="微軟正黑體" pitchFamily="34" charset="-120"/>
                <a:ea typeface="微軟正黑體" pitchFamily="34" charset="-120"/>
              </a:rPr>
              <a:t>報名資料確認。</a:t>
            </a:r>
            <a:endParaRPr lang="en-US" altLang="zh-TW" sz="2000" b="1" dirty="0">
              <a:solidFill>
                <a:srgbClr val="C00000"/>
              </a:solidFill>
              <a:latin typeface="微軟正黑體" pitchFamily="34" charset="-120"/>
              <a:ea typeface="微軟正黑體" pitchFamily="34"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250752" y="361293"/>
            <a:ext cx="64778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五專完全免試單獨招生（</a:t>
            </a:r>
            <a:r>
              <a:rPr lang="en-US" altLang="zh-TW" sz="3600" b="1" dirty="0">
                <a:solidFill>
                  <a:schemeClr val="accent6">
                    <a:lumMod val="50000"/>
                  </a:schemeClr>
                </a:solidFill>
                <a:latin typeface="微軟正黑體" panose="020B0604030504040204" pitchFamily="34" charset="-120"/>
                <a:ea typeface="微軟正黑體" panose="020B0604030504040204" pitchFamily="34" charset="-120"/>
              </a:rPr>
              <a:t>2/2</a:t>
            </a: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3600" dirty="0">
              <a:solidFill>
                <a:schemeClr val="accent6">
                  <a:lumMod val="50000"/>
                </a:schemeClr>
              </a:solidFill>
              <a:latin typeface="微軟正黑體" panose="020B0604030504040204" pitchFamily="34" charset="-120"/>
              <a:ea typeface="微軟正黑體" panose="020B0604030504040204" pitchFamily="34" charset="-120"/>
            </a:endParaRPr>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849162"/>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485895"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graphicFrame>
        <p:nvGraphicFramePr>
          <p:cNvPr id="27" name="表格 26">
            <a:extLst>
              <a:ext uri="{FF2B5EF4-FFF2-40B4-BE49-F238E27FC236}">
                <a16:creationId xmlns:a16="http://schemas.microsoft.com/office/drawing/2014/main" id="{97295935-0F0B-4F08-8E84-1530A5626E25}"/>
              </a:ext>
            </a:extLst>
          </p:cNvPr>
          <p:cNvGraphicFramePr>
            <a:graphicFrameLocks noGrp="1"/>
          </p:cNvGraphicFramePr>
          <p:nvPr>
            <p:extLst>
              <p:ext uri="{D42A27DB-BD31-4B8C-83A1-F6EECF244321}">
                <p14:modId xmlns:p14="http://schemas.microsoft.com/office/powerpoint/2010/main" val="900803211"/>
              </p:ext>
            </p:extLst>
          </p:nvPr>
        </p:nvGraphicFramePr>
        <p:xfrm>
          <a:off x="250752" y="1413725"/>
          <a:ext cx="8729346" cy="5055740"/>
        </p:xfrm>
        <a:graphic>
          <a:graphicData uri="http://schemas.openxmlformats.org/drawingml/2006/table">
            <a:tbl>
              <a:tblPr firstRow="1" bandRow="1">
                <a:tableStyleId>{5940675A-B579-460E-94D1-54222C63F5DA}</a:tableStyleId>
              </a:tblPr>
              <a:tblGrid>
                <a:gridCol w="3389595">
                  <a:extLst>
                    <a:ext uri="{9D8B030D-6E8A-4147-A177-3AD203B41FA5}">
                      <a16:colId xmlns:a16="http://schemas.microsoft.com/office/drawing/2014/main" val="20000"/>
                    </a:ext>
                  </a:extLst>
                </a:gridCol>
                <a:gridCol w="5339751">
                  <a:extLst>
                    <a:ext uri="{9D8B030D-6E8A-4147-A177-3AD203B41FA5}">
                      <a16:colId xmlns:a16="http://schemas.microsoft.com/office/drawing/2014/main" val="20001"/>
                    </a:ext>
                  </a:extLst>
                </a:gridCol>
              </a:tblGrid>
              <a:tr h="225294">
                <a:tc>
                  <a:txBody>
                    <a:bodyPr/>
                    <a:lstStyle/>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項目</a:t>
                      </a:r>
                    </a:p>
                  </a:txBody>
                  <a:tcPr marL="104344" marR="104344" marT="52175" marB="52175" anchor="ctr">
                    <a:lnL w="38100" cap="flat" cmpd="sng" algn="ctr">
                      <a:solidFill>
                        <a:schemeClr val="accent6">
                          <a:lumMod val="50000"/>
                        </a:schemeClr>
                      </a:solidFill>
                      <a:prstDash val="sysDash"/>
                      <a:round/>
                      <a:headEnd type="none" w="med" len="med"/>
                      <a:tailEnd type="none" w="med" len="med"/>
                    </a:lnL>
                    <a:lnR w="28575" cap="flat" cmpd="sng" algn="ctr">
                      <a:solidFill>
                        <a:schemeClr val="accent6">
                          <a:lumMod val="50000"/>
                        </a:schemeClr>
                      </a:solidFill>
                      <a:prstDash val="sysDash"/>
                      <a:round/>
                      <a:headEnd type="none" w="med" len="med"/>
                      <a:tailEnd type="none" w="med" len="med"/>
                    </a:lnR>
                    <a:lnT w="38100" cap="flat" cmpd="sng" algn="ctr">
                      <a:solidFill>
                        <a:schemeClr val="accent6">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日程</a:t>
                      </a:r>
                    </a:p>
                  </a:txBody>
                  <a:tcPr marL="104344" marR="104344" marT="52175" marB="52175" anchor="ctr">
                    <a:lnL w="28575" cap="flat" cmpd="sng" algn="ctr">
                      <a:solidFill>
                        <a:schemeClr val="accent6">
                          <a:lumMod val="50000"/>
                        </a:schemeClr>
                      </a:solidFill>
                      <a:prstDash val="sysDash"/>
                      <a:round/>
                      <a:headEnd type="none" w="med" len="med"/>
                      <a:tailEnd type="none" w="med" len="med"/>
                    </a:lnL>
                    <a:lnR w="38100" cap="flat" cmpd="sng" algn="ctr">
                      <a:solidFill>
                        <a:schemeClr val="accent6">
                          <a:lumMod val="50000"/>
                        </a:schemeClr>
                      </a:solidFill>
                      <a:prstDash val="sysDash"/>
                      <a:round/>
                      <a:headEnd type="none" w="med" len="med"/>
                      <a:tailEnd type="none" w="med" len="med"/>
                    </a:lnR>
                    <a:lnT w="38100" cap="flat" cmpd="sng" algn="ctr">
                      <a:solidFill>
                        <a:schemeClr val="accent6">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504000">
                <a:tc>
                  <a:txBody>
                    <a:bodyPr/>
                    <a:lstStyle/>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簡章發售及公告</a:t>
                      </a:r>
                    </a:p>
                  </a:txBody>
                  <a:tcPr marL="104344" marR="104344" marT="52175" marB="52175" anchor="ctr">
                    <a:lnL w="38100" cap="flat" cmpd="sng" algn="ctr">
                      <a:solidFill>
                        <a:schemeClr val="accent6">
                          <a:lumMod val="50000"/>
                        </a:schemeClr>
                      </a:solidFill>
                      <a:prstDash val="sysDash"/>
                      <a:round/>
                      <a:headEnd type="none" w="med" len="med"/>
                      <a:tailEnd type="none" w="med" len="med"/>
                    </a:lnL>
                    <a:lnR w="28575"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104344" marR="104344" marT="52175" marB="52175" anchor="ctr">
                    <a:lnL w="28575" cap="flat" cmpd="sng" algn="ctr">
                      <a:solidFill>
                        <a:schemeClr val="accent6">
                          <a:lumMod val="50000"/>
                        </a:schemeClr>
                      </a:solidFill>
                      <a:prstDash val="sysDash"/>
                      <a:round/>
                      <a:headEnd type="none" w="med" len="med"/>
                      <a:tailEnd type="none" w="med" len="med"/>
                    </a:lnL>
                    <a:lnR w="38100"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64000">
                <a:tc>
                  <a:txBody>
                    <a:bodyPr/>
                    <a:lstStyle/>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報名</a:t>
                      </a:r>
                    </a:p>
                  </a:txBody>
                  <a:tcPr marL="104344" marR="104344" marT="52175" marB="52175" anchor="ctr">
                    <a:lnL w="38100" cap="flat" cmpd="sng" algn="ctr">
                      <a:solidFill>
                        <a:schemeClr val="accent6">
                          <a:lumMod val="50000"/>
                        </a:schemeClr>
                      </a:solidFill>
                      <a:prstDash val="sysDash"/>
                      <a:round/>
                      <a:headEnd type="none" w="med" len="med"/>
                      <a:tailEnd type="none" w="med" len="med"/>
                    </a:lnL>
                    <a:lnR w="28575"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)17:00</a:t>
                      </a:r>
                    </a:p>
                    <a:p>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採「國中學校集體報名」</a:t>
                      </a:r>
                    </a:p>
                  </a:txBody>
                  <a:tcPr marL="104344" marR="104344" marT="52175" marB="52175" anchor="ctr">
                    <a:lnL w="28575" cap="flat" cmpd="sng" algn="ctr">
                      <a:solidFill>
                        <a:schemeClr val="accent6">
                          <a:lumMod val="50000"/>
                        </a:schemeClr>
                      </a:solidFill>
                      <a:prstDash val="sysDash"/>
                      <a:round/>
                      <a:headEnd type="none" w="med" len="med"/>
                      <a:tailEnd type="none" w="med" len="med"/>
                    </a:lnL>
                    <a:lnR w="38100"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6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錄取公告</a:t>
                      </a:r>
                    </a:p>
                  </a:txBody>
                  <a:tcPr marL="104344" marR="104344" marT="52175" marB="52175" anchor="ctr">
                    <a:lnL w="38100" cap="flat" cmpd="sng" algn="ctr">
                      <a:solidFill>
                        <a:schemeClr val="accent6">
                          <a:lumMod val="50000"/>
                        </a:schemeClr>
                      </a:solidFill>
                      <a:prstDash val="sysDash"/>
                      <a:round/>
                      <a:headEnd type="none" w="med" len="med"/>
                      <a:tailEnd type="none" w="med" len="med"/>
                    </a:lnL>
                    <a:lnR w="28575"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16</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p>
                    <a:p>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於各招生學校網站公告</a:t>
                      </a:r>
                    </a:p>
                  </a:txBody>
                  <a:tcPr marL="104344" marR="104344" marT="52175" marB="52175" anchor="ctr">
                    <a:lnL w="28575" cap="flat" cmpd="sng" algn="ctr">
                      <a:solidFill>
                        <a:schemeClr val="accent6">
                          <a:lumMod val="50000"/>
                        </a:schemeClr>
                      </a:solidFill>
                      <a:prstDash val="sysDash"/>
                      <a:round/>
                      <a:headEnd type="none" w="med" len="med"/>
                      <a:tailEnd type="none" w="med" len="med"/>
                    </a:lnL>
                    <a:lnR w="38100"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64000">
                <a:tc>
                  <a:txBody>
                    <a:bodyPr/>
                    <a:lstStyle/>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各校辦理報到作業</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各校自訂，參閱各校招生簡章</a:t>
                      </a:r>
                      <a:r>
                        <a:rPr lang="en-US" altLang="zh-TW"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04344" marR="104344" marT="52175" marB="52175" anchor="ctr">
                    <a:lnL w="38100" cap="flat" cmpd="sng" algn="ctr">
                      <a:solidFill>
                        <a:schemeClr val="accent6">
                          <a:lumMod val="50000"/>
                        </a:schemeClr>
                      </a:solidFill>
                      <a:prstDash val="sysDash"/>
                      <a:round/>
                      <a:headEnd type="none" w="med" len="med"/>
                      <a:tailEnd type="none" w="med" len="med"/>
                    </a:lnL>
                    <a:lnR w="28575"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17</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起</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止</a:t>
                      </a:r>
                      <a:endParaRPr lang="zh-TW" altLang="en-US" sz="2400" b="1"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04344" marR="104344" marT="52175" marB="52175" anchor="ctr">
                    <a:lnL w="28575" cap="flat" cmpd="sng" algn="ctr">
                      <a:solidFill>
                        <a:schemeClr val="accent6">
                          <a:lumMod val="50000"/>
                        </a:schemeClr>
                      </a:solidFill>
                      <a:prstDash val="sysDash"/>
                      <a:round/>
                      <a:headEnd type="none" w="med" len="med"/>
                      <a:tailEnd type="none" w="med" len="med"/>
                    </a:lnL>
                    <a:lnR w="38100"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1152000">
                <a:tc>
                  <a:txBody>
                    <a:bodyPr/>
                    <a:lstStyle/>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報到後聲明放棄</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錄取資格截止日</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各校自訂，參閱各校招生簡章</a:t>
                      </a:r>
                      <a:r>
                        <a:rPr lang="en-US" altLang="zh-TW"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04344" marR="104344" marT="52175" marB="52175" anchor="ctr">
                    <a:lnL w="38100" cap="flat" cmpd="sng" algn="ctr">
                      <a:solidFill>
                        <a:schemeClr val="accent6">
                          <a:lumMod val="50000"/>
                        </a:schemeClr>
                      </a:solidFill>
                      <a:prstDash val="sysDash"/>
                      <a:round/>
                      <a:headEnd type="none" w="med" len="med"/>
                      <a:tailEnd type="none" w="med" len="med"/>
                    </a:lnL>
                    <a:lnR w="28575"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6">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CDBC4"/>
                    </a:solidFill>
                  </a:tcPr>
                </a:tc>
                <a:tc>
                  <a:txBody>
                    <a:bodyPr/>
                    <a:lstStyle/>
                    <a:p>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中午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00</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止</a:t>
                      </a:r>
                    </a:p>
                  </a:txBody>
                  <a:tcPr marL="104344" marR="104344" marT="52175" marB="52175" anchor="ctr">
                    <a:lnL w="28575" cap="flat" cmpd="sng" algn="ctr">
                      <a:solidFill>
                        <a:schemeClr val="accent6">
                          <a:lumMod val="50000"/>
                        </a:schemeClr>
                      </a:solidFill>
                      <a:prstDash val="sysDash"/>
                      <a:round/>
                      <a:headEnd type="none" w="med" len="med"/>
                      <a:tailEnd type="none" w="med" len="med"/>
                    </a:lnL>
                    <a:lnR w="38100"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6">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CDBC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26338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98339" y="1233519"/>
            <a:ext cx="8614307" cy="1014829"/>
          </a:xfrm>
        </p:spPr>
        <p:txBody>
          <a:bodyPr rtlCol="0">
            <a:noAutofit/>
          </a:bodyPr>
          <a:lstStyle/>
          <a:p>
            <a:pPr marL="0" indent="0" fontAlgn="auto">
              <a:lnSpc>
                <a:spcPct val="100000"/>
              </a:lnSpc>
              <a:spcBef>
                <a:spcPts val="600"/>
              </a:spcBef>
              <a:spcAft>
                <a:spcPts val="0"/>
              </a:spcAft>
              <a:buNone/>
              <a:defRPr/>
            </a:pPr>
            <a:r>
              <a:rPr lang="zh-TW" altLang="en-US" b="1" dirty="0">
                <a:solidFill>
                  <a:srgbClr val="C00000"/>
                </a:solidFill>
                <a:latin typeface="微軟正黑體" pitchFamily="34" charset="-120"/>
                <a:ea typeface="微軟正黑體" pitchFamily="34" charset="-120"/>
              </a:rPr>
              <a:t>完成學生報名檔案</a:t>
            </a:r>
            <a:r>
              <a:rPr lang="en-US" altLang="zh-TW" b="1" dirty="0">
                <a:solidFill>
                  <a:srgbClr val="C00000"/>
                </a:solidFill>
                <a:latin typeface="微軟正黑體" pitchFamily="34" charset="-120"/>
                <a:ea typeface="微軟正黑體" pitchFamily="34" charset="-120"/>
              </a:rPr>
              <a:t>(EXCEL)</a:t>
            </a:r>
            <a:r>
              <a:rPr lang="zh-TW" altLang="en-US" b="1" dirty="0">
                <a:solidFill>
                  <a:srgbClr val="C00000"/>
                </a:solidFill>
                <a:latin typeface="微軟正黑體" pitchFamily="34" charset="-120"/>
                <a:ea typeface="微軟正黑體" pitchFamily="34" charset="-120"/>
              </a:rPr>
              <a:t>上傳國中集體報名系統</a:t>
            </a:r>
            <a:endParaRPr lang="en-US" altLang="zh-TW" b="1" dirty="0">
              <a:solidFill>
                <a:srgbClr val="C00000"/>
              </a:solidFill>
              <a:latin typeface="微軟正黑體" pitchFamily="34" charset="-120"/>
              <a:ea typeface="微軟正黑體" pitchFamily="34" charset="-120"/>
            </a:endParaRPr>
          </a:p>
          <a:p>
            <a:pPr marL="0" indent="0">
              <a:lnSpc>
                <a:spcPct val="100000"/>
              </a:lnSpc>
              <a:spcBef>
                <a:spcPts val="600"/>
              </a:spcBef>
              <a:buNone/>
              <a:defRPr/>
            </a:pPr>
            <a:r>
              <a:rPr lang="zh-TW" altLang="en-US" b="1" dirty="0">
                <a:solidFill>
                  <a:srgbClr val="C00000"/>
                </a:solidFill>
                <a:latin typeface="微軟正黑體" pitchFamily="34" charset="-120"/>
                <a:ea typeface="微軟正黑體" pitchFamily="34" charset="-120"/>
              </a:rPr>
              <a:t>檢核並確認資料無誤</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確定送出</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，列印報名相關表件</a:t>
            </a:r>
            <a:endParaRPr lang="zh-TW" altLang="en-US" dirty="0">
              <a:solidFill>
                <a:schemeClr val="accent5">
                  <a:lumMod val="75000"/>
                </a:schemeClr>
              </a:solidFill>
              <a:latin typeface="微軟正黑體" pitchFamily="34" charset="-120"/>
              <a:ea typeface="微軟正黑體" pitchFamily="34" charset="-120"/>
            </a:endParaRPr>
          </a:p>
        </p:txBody>
      </p:sp>
      <p:cxnSp>
        <p:nvCxnSpPr>
          <p:cNvPr id="7"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a:extLst>
              <a:ext uri="{FF2B5EF4-FFF2-40B4-BE49-F238E27FC236}">
                <a16:creationId xmlns:a16="http://schemas.microsoft.com/office/drawing/2014/main" id="{71AA52EC-7DB1-4E87-8C0D-FAA1C5227515}"/>
              </a:ext>
            </a:extLst>
          </p:cNvPr>
          <p:cNvSpPr>
            <a:spLocks noEditPoints="1"/>
          </p:cNvSpPr>
          <p:nvPr/>
        </p:nvSpPr>
        <p:spPr bwMode="auto">
          <a:xfrm>
            <a:off x="750146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0" name="標題 1"/>
          <p:cNvSpPr txBox="1">
            <a:spLocks/>
          </p:cNvSpPr>
          <p:nvPr/>
        </p:nvSpPr>
        <p:spPr bwMode="auto">
          <a:xfrm>
            <a:off x="250752" y="361293"/>
            <a:ext cx="772869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7/11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11"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18</a:t>
            </a:r>
            <a:endParaRPr lang="zh-TW" altLang="en-US" sz="1500" b="1" dirty="0">
              <a:latin typeface="Arial" panose="020B0604020202020204" pitchFamily="34" charset="0"/>
              <a:cs typeface="Arial" panose="020B0604020202020204" pitchFamily="34" charset="0"/>
            </a:endParaRPr>
          </a:p>
        </p:txBody>
      </p:sp>
      <p:sp>
        <p:nvSpPr>
          <p:cNvPr id="4" name="矩形 3"/>
          <p:cNvSpPr/>
          <p:nvPr/>
        </p:nvSpPr>
        <p:spPr>
          <a:xfrm>
            <a:off x="810857" y="2678560"/>
            <a:ext cx="7168591" cy="3026470"/>
          </a:xfrm>
          <a:prstGeom prst="rect">
            <a:avLst/>
          </a:prstGeom>
        </p:spPr>
        <p:txBody>
          <a:bodyPr wrap="square">
            <a:spAutoFit/>
          </a:bodyPr>
          <a:lstStyle/>
          <a:p>
            <a:pPr>
              <a:spcBef>
                <a:spcPts val="800"/>
              </a:spcBef>
              <a:defRPr/>
            </a:pPr>
            <a:r>
              <a:rPr lang="zh-TW" altLang="zh-TW" sz="2800" b="1" dirty="0">
                <a:solidFill>
                  <a:schemeClr val="accent5">
                    <a:lumMod val="75000"/>
                  </a:schemeClr>
                </a:solidFill>
                <a:latin typeface="微軟正黑體" pitchFamily="34" charset="-120"/>
                <a:ea typeface="微軟正黑體" pitchFamily="34" charset="-120"/>
              </a:rPr>
              <a:t>表一、報名人數統計表</a:t>
            </a:r>
            <a:br>
              <a:rPr lang="en-US" altLang="zh-TW" sz="2800" b="1" dirty="0">
                <a:solidFill>
                  <a:schemeClr val="accent5">
                    <a:lumMod val="75000"/>
                  </a:schemeClr>
                </a:solidFill>
                <a:latin typeface="微軟正黑體" pitchFamily="34" charset="-120"/>
                <a:ea typeface="微軟正黑體" pitchFamily="34" charset="-120"/>
              </a:rPr>
            </a:br>
            <a:r>
              <a:rPr lang="en-US" altLang="zh-TW" sz="2400" b="1" dirty="0">
                <a:solidFill>
                  <a:schemeClr val="accent5">
                    <a:lumMod val="75000"/>
                  </a:schemeClr>
                </a:solidFill>
                <a:latin typeface="微軟正黑體" pitchFamily="34" charset="-120"/>
                <a:ea typeface="微軟正黑體" pitchFamily="34" charset="-120"/>
              </a:rPr>
              <a:t>              </a:t>
            </a:r>
            <a:r>
              <a:rPr lang="en-US" altLang="zh-TW" sz="2400" b="1" dirty="0">
                <a:solidFill>
                  <a:schemeClr val="accent6">
                    <a:lumMod val="75000"/>
                  </a:schemeClr>
                </a:solidFill>
                <a:latin typeface="微軟正黑體" pitchFamily="34" charset="-120"/>
                <a:ea typeface="微軟正黑體" pitchFamily="34" charset="-120"/>
              </a:rPr>
              <a:t>(</a:t>
            </a:r>
            <a:r>
              <a:rPr lang="zh-TW" altLang="zh-TW" sz="2400" b="1" dirty="0">
                <a:solidFill>
                  <a:schemeClr val="accent6">
                    <a:lumMod val="75000"/>
                  </a:schemeClr>
                </a:solidFill>
                <a:latin typeface="微軟正黑體" pitchFamily="34" charset="-120"/>
                <a:ea typeface="微軟正黑體" pitchFamily="34" charset="-120"/>
              </a:rPr>
              <a:t>繳費證明</a:t>
            </a:r>
            <a:r>
              <a:rPr lang="zh-TW" altLang="en-US" sz="2400" b="1" dirty="0">
                <a:solidFill>
                  <a:schemeClr val="accent6">
                    <a:lumMod val="75000"/>
                  </a:schemeClr>
                </a:solidFill>
                <a:latin typeface="微軟正黑體" pitchFamily="34" charset="-120"/>
                <a:ea typeface="微軟正黑體" pitchFamily="34" charset="-120"/>
              </a:rPr>
              <a:t>文件</a:t>
            </a:r>
            <a:r>
              <a:rPr lang="zh-TW" altLang="zh-TW" sz="2400" b="1" u="sng" dirty="0">
                <a:solidFill>
                  <a:schemeClr val="accent6">
                    <a:lumMod val="75000"/>
                  </a:schemeClr>
                </a:solidFill>
                <a:latin typeface="微軟正黑體" pitchFamily="34" charset="-120"/>
                <a:ea typeface="微軟正黑體" pitchFamily="34" charset="-120"/>
              </a:rPr>
              <a:t>影本</a:t>
            </a:r>
            <a:r>
              <a:rPr lang="zh-TW" altLang="en-US" sz="2400" b="1" dirty="0">
                <a:solidFill>
                  <a:schemeClr val="accent6">
                    <a:lumMod val="75000"/>
                  </a:schemeClr>
                </a:solidFill>
                <a:latin typeface="微軟正黑體" pitchFamily="34" charset="-120"/>
                <a:ea typeface="微軟正黑體" pitchFamily="34" charset="-120"/>
              </a:rPr>
              <a:t>黏貼於此表</a:t>
            </a:r>
            <a:r>
              <a:rPr lang="en-US" altLang="zh-TW" sz="2400" b="1" dirty="0">
                <a:solidFill>
                  <a:schemeClr val="accent6">
                    <a:lumMod val="75000"/>
                  </a:schemeClr>
                </a:solidFill>
                <a:latin typeface="微軟正黑體" pitchFamily="34" charset="-120"/>
                <a:ea typeface="微軟正黑體" pitchFamily="34" charset="-120"/>
              </a:rPr>
              <a:t>)</a:t>
            </a:r>
            <a:endParaRPr lang="zh-TW" altLang="zh-TW" sz="2400" dirty="0">
              <a:solidFill>
                <a:schemeClr val="accent6">
                  <a:lumMod val="75000"/>
                </a:schemeClr>
              </a:solidFill>
              <a:latin typeface="微軟正黑體" pitchFamily="34" charset="-120"/>
              <a:ea typeface="微軟正黑體" pitchFamily="34" charset="-120"/>
            </a:endParaRPr>
          </a:p>
          <a:p>
            <a:pPr fontAlgn="auto">
              <a:spcBef>
                <a:spcPts val="800"/>
              </a:spcBef>
              <a:spcAft>
                <a:spcPts val="0"/>
              </a:spcAft>
              <a:buNone/>
              <a:defRPr/>
            </a:pPr>
            <a:r>
              <a:rPr lang="zh-TW" altLang="zh-TW" sz="2800" b="1" dirty="0">
                <a:solidFill>
                  <a:schemeClr val="accent5">
                    <a:lumMod val="75000"/>
                  </a:schemeClr>
                </a:solidFill>
                <a:latin typeface="微軟正黑體" pitchFamily="34" charset="-120"/>
                <a:ea typeface="微軟正黑體" pitchFamily="34" charset="-120"/>
              </a:rPr>
              <a:t>表二、集體報名繳費清單</a:t>
            </a:r>
            <a:endParaRPr lang="en-US" altLang="zh-TW" sz="2800" b="1" dirty="0">
              <a:solidFill>
                <a:schemeClr val="accent5">
                  <a:lumMod val="75000"/>
                </a:schemeClr>
              </a:solidFill>
              <a:latin typeface="微軟正黑體" pitchFamily="34" charset="-120"/>
              <a:ea typeface="微軟正黑體" pitchFamily="34" charset="-120"/>
            </a:endParaRPr>
          </a:p>
          <a:p>
            <a:pPr fontAlgn="auto">
              <a:spcBef>
                <a:spcPts val="800"/>
              </a:spcBef>
              <a:spcAft>
                <a:spcPts val="0"/>
              </a:spcAft>
              <a:buNone/>
              <a:defRPr/>
            </a:pPr>
            <a:r>
              <a:rPr lang="zh-TW" altLang="zh-TW" sz="2800" b="1" dirty="0">
                <a:solidFill>
                  <a:schemeClr val="accent5">
                    <a:lumMod val="75000"/>
                  </a:schemeClr>
                </a:solidFill>
                <a:latin typeface="微軟正黑體" pitchFamily="34" charset="-120"/>
                <a:ea typeface="微軟正黑體" pitchFamily="34" charset="-120"/>
              </a:rPr>
              <a:t>表三、集體免收報名費名冊</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選繳</a:t>
            </a:r>
            <a:r>
              <a:rPr lang="en-US" altLang="zh-TW" sz="2800" b="1" dirty="0">
                <a:solidFill>
                  <a:srgbClr val="C00000"/>
                </a:solidFill>
                <a:latin typeface="微軟正黑體" pitchFamily="34" charset="-120"/>
                <a:ea typeface="微軟正黑體" pitchFamily="34" charset="-120"/>
              </a:rPr>
              <a:t>)</a:t>
            </a:r>
            <a:endParaRPr lang="zh-TW" altLang="zh-TW" sz="2800" dirty="0">
              <a:solidFill>
                <a:schemeClr val="accent5">
                  <a:lumMod val="75000"/>
                </a:schemeClr>
              </a:solidFill>
              <a:latin typeface="微軟正黑體" pitchFamily="34" charset="-120"/>
              <a:ea typeface="微軟正黑體" pitchFamily="34" charset="-120"/>
            </a:endParaRPr>
          </a:p>
          <a:p>
            <a:pPr fontAlgn="auto">
              <a:spcBef>
                <a:spcPts val="800"/>
              </a:spcBef>
              <a:spcAft>
                <a:spcPts val="0"/>
              </a:spcAft>
              <a:buNone/>
              <a:defRPr/>
            </a:pPr>
            <a:r>
              <a:rPr lang="zh-TW" altLang="zh-TW" sz="2800" b="1" dirty="0">
                <a:solidFill>
                  <a:schemeClr val="accent5">
                    <a:lumMod val="75000"/>
                  </a:schemeClr>
                </a:solidFill>
                <a:latin typeface="微軟正黑體" pitchFamily="34" charset="-120"/>
                <a:ea typeface="微軟正黑體" pitchFamily="34" charset="-120"/>
              </a:rPr>
              <a:t>表四、報名學生名冊</a:t>
            </a:r>
            <a:endParaRPr lang="en-US" altLang="zh-TW" sz="2800" b="1" dirty="0">
              <a:solidFill>
                <a:schemeClr val="accent5">
                  <a:lumMod val="75000"/>
                </a:schemeClr>
              </a:solidFill>
              <a:latin typeface="微軟正黑體" pitchFamily="34" charset="-120"/>
              <a:ea typeface="微軟正黑體" pitchFamily="34" charset="-120"/>
            </a:endParaRPr>
          </a:p>
          <a:p>
            <a:pPr fontAlgn="auto">
              <a:spcBef>
                <a:spcPts val="800"/>
              </a:spcBef>
              <a:spcAft>
                <a:spcPts val="0"/>
              </a:spcAft>
              <a:buNone/>
              <a:defRPr/>
            </a:pPr>
            <a:r>
              <a:rPr lang="zh-TW" altLang="zh-TW" sz="2800" b="1" dirty="0">
                <a:solidFill>
                  <a:schemeClr val="accent5">
                    <a:lumMod val="75000"/>
                  </a:schemeClr>
                </a:solidFill>
                <a:latin typeface="微軟正黑體" pitchFamily="34" charset="-120"/>
                <a:ea typeface="微軟正黑體" pitchFamily="34" charset="-120"/>
              </a:rPr>
              <a:t>表五、報名學生</a:t>
            </a:r>
            <a:r>
              <a:rPr lang="zh-TW" altLang="en-US" sz="2800" b="1" dirty="0">
                <a:solidFill>
                  <a:schemeClr val="accent5">
                    <a:lumMod val="75000"/>
                  </a:schemeClr>
                </a:solidFill>
                <a:latin typeface="微軟正黑體" pitchFamily="34" charset="-120"/>
                <a:ea typeface="微軟正黑體" pitchFamily="34" charset="-120"/>
              </a:rPr>
              <a:t>超額比序項目積分列表</a:t>
            </a:r>
            <a:endParaRPr lang="en-US" altLang="zh-TW" sz="2800" b="1" dirty="0">
              <a:solidFill>
                <a:schemeClr val="accent5">
                  <a:lumMod val="75000"/>
                </a:schemeClr>
              </a:solidFill>
              <a:latin typeface="微軟正黑體" pitchFamily="34" charset="-120"/>
              <a:ea typeface="微軟正黑體" pitchFamily="34" charset="-120"/>
            </a:endParaRPr>
          </a:p>
        </p:txBody>
      </p:sp>
      <p:grpSp>
        <p:nvGrpSpPr>
          <p:cNvPr id="15" name="组合 33"/>
          <p:cNvGrpSpPr/>
          <p:nvPr/>
        </p:nvGrpSpPr>
        <p:grpSpPr>
          <a:xfrm>
            <a:off x="6999886" y="2525629"/>
            <a:ext cx="1481138" cy="1438275"/>
            <a:chOff x="6956425" y="4192588"/>
            <a:chExt cx="1481138" cy="1438275"/>
          </a:xfrm>
        </p:grpSpPr>
        <p:sp>
          <p:nvSpPr>
            <p:cNvPr id="16" name="Freeform 12"/>
            <p:cNvSpPr>
              <a:spLocks noEditPoints="1"/>
            </p:cNvSpPr>
            <p:nvPr/>
          </p:nvSpPr>
          <p:spPr bwMode="auto">
            <a:xfrm>
              <a:off x="7243763" y="4192588"/>
              <a:ext cx="1193800" cy="1438275"/>
            </a:xfrm>
            <a:custGeom>
              <a:avLst/>
              <a:gdLst>
                <a:gd name="T0" fmla="*/ 594 w 752"/>
                <a:gd name="T1" fmla="*/ 654 h 906"/>
                <a:gd name="T2" fmla="*/ 606 w 752"/>
                <a:gd name="T3" fmla="*/ 633 h 906"/>
                <a:gd name="T4" fmla="*/ 583 w 752"/>
                <a:gd name="T5" fmla="*/ 610 h 906"/>
                <a:gd name="T6" fmla="*/ 369 w 752"/>
                <a:gd name="T7" fmla="*/ 616 h 906"/>
                <a:gd name="T8" fmla="*/ 362 w 752"/>
                <a:gd name="T9" fmla="*/ 643 h 906"/>
                <a:gd name="T10" fmla="*/ 385 w 752"/>
                <a:gd name="T11" fmla="*/ 656 h 906"/>
                <a:gd name="T12" fmla="*/ 448 w 752"/>
                <a:gd name="T13" fmla="*/ 2 h 906"/>
                <a:gd name="T14" fmla="*/ 112 w 752"/>
                <a:gd name="T15" fmla="*/ 0 h 906"/>
                <a:gd name="T16" fmla="*/ 37 w 752"/>
                <a:gd name="T17" fmla="*/ 37 h 906"/>
                <a:gd name="T18" fmla="*/ 0 w 752"/>
                <a:gd name="T19" fmla="*/ 112 h 906"/>
                <a:gd name="T20" fmla="*/ 23 w 752"/>
                <a:gd name="T21" fmla="*/ 404 h 906"/>
                <a:gd name="T22" fmla="*/ 58 w 752"/>
                <a:gd name="T23" fmla="*/ 387 h 906"/>
                <a:gd name="T24" fmla="*/ 62 w 752"/>
                <a:gd name="T25" fmla="*/ 98 h 906"/>
                <a:gd name="T26" fmla="*/ 100 w 752"/>
                <a:gd name="T27" fmla="*/ 62 h 906"/>
                <a:gd name="T28" fmla="*/ 400 w 752"/>
                <a:gd name="T29" fmla="*/ 218 h 906"/>
                <a:gd name="T30" fmla="*/ 408 w 752"/>
                <a:gd name="T31" fmla="*/ 268 h 906"/>
                <a:gd name="T32" fmla="*/ 477 w 752"/>
                <a:gd name="T33" fmla="*/ 335 h 906"/>
                <a:gd name="T34" fmla="*/ 694 w 752"/>
                <a:gd name="T35" fmla="*/ 345 h 906"/>
                <a:gd name="T36" fmla="*/ 687 w 752"/>
                <a:gd name="T37" fmla="*/ 806 h 906"/>
                <a:gd name="T38" fmla="*/ 652 w 752"/>
                <a:gd name="T39" fmla="*/ 841 h 906"/>
                <a:gd name="T40" fmla="*/ 262 w 752"/>
                <a:gd name="T41" fmla="*/ 883 h 906"/>
                <a:gd name="T42" fmla="*/ 258 w 752"/>
                <a:gd name="T43" fmla="*/ 906 h 906"/>
                <a:gd name="T44" fmla="*/ 625 w 752"/>
                <a:gd name="T45" fmla="*/ 906 h 906"/>
                <a:gd name="T46" fmla="*/ 696 w 752"/>
                <a:gd name="T47" fmla="*/ 883 h 906"/>
                <a:gd name="T48" fmla="*/ 748 w 752"/>
                <a:gd name="T49" fmla="*/ 804 h 906"/>
                <a:gd name="T50" fmla="*/ 752 w 752"/>
                <a:gd name="T51" fmla="*/ 314 h 906"/>
                <a:gd name="T52" fmla="*/ 525 w 752"/>
                <a:gd name="T53" fmla="*/ 287 h 906"/>
                <a:gd name="T54" fmla="*/ 487 w 752"/>
                <a:gd name="T55" fmla="*/ 277 h 906"/>
                <a:gd name="T56" fmla="*/ 458 w 752"/>
                <a:gd name="T57" fmla="*/ 233 h 906"/>
                <a:gd name="T58" fmla="*/ 525 w 752"/>
                <a:gd name="T59" fmla="*/ 287 h 906"/>
                <a:gd name="T60" fmla="*/ 319 w 752"/>
                <a:gd name="T61" fmla="*/ 298 h 906"/>
                <a:gd name="T62" fmla="*/ 167 w 752"/>
                <a:gd name="T63" fmla="*/ 291 h 906"/>
                <a:gd name="T64" fmla="*/ 144 w 752"/>
                <a:gd name="T65" fmla="*/ 314 h 906"/>
                <a:gd name="T66" fmla="*/ 158 w 752"/>
                <a:gd name="T67" fmla="*/ 335 h 906"/>
                <a:gd name="T68" fmla="*/ 312 w 752"/>
                <a:gd name="T69" fmla="*/ 335 h 906"/>
                <a:gd name="T70" fmla="*/ 325 w 752"/>
                <a:gd name="T71" fmla="*/ 314 h 906"/>
                <a:gd name="T72" fmla="*/ 312 w 752"/>
                <a:gd name="T73" fmla="*/ 239 h 906"/>
                <a:gd name="T74" fmla="*/ 325 w 752"/>
                <a:gd name="T75" fmla="*/ 218 h 906"/>
                <a:gd name="T76" fmla="*/ 302 w 752"/>
                <a:gd name="T77" fmla="*/ 195 h 906"/>
                <a:gd name="T78" fmla="*/ 150 w 752"/>
                <a:gd name="T79" fmla="*/ 202 h 906"/>
                <a:gd name="T80" fmla="*/ 146 w 752"/>
                <a:gd name="T81" fmla="*/ 227 h 906"/>
                <a:gd name="T82" fmla="*/ 167 w 752"/>
                <a:gd name="T83" fmla="*/ 241 h 906"/>
                <a:gd name="T84" fmla="*/ 377 w 752"/>
                <a:gd name="T85" fmla="*/ 708 h 906"/>
                <a:gd name="T86" fmla="*/ 362 w 752"/>
                <a:gd name="T87" fmla="*/ 729 h 906"/>
                <a:gd name="T88" fmla="*/ 385 w 752"/>
                <a:gd name="T89" fmla="*/ 752 h 906"/>
                <a:gd name="T90" fmla="*/ 600 w 752"/>
                <a:gd name="T91" fmla="*/ 746 h 906"/>
                <a:gd name="T92" fmla="*/ 606 w 752"/>
                <a:gd name="T93" fmla="*/ 721 h 906"/>
                <a:gd name="T94" fmla="*/ 583 w 752"/>
                <a:gd name="T95" fmla="*/ 706 h 906"/>
                <a:gd name="T96" fmla="*/ 594 w 752"/>
                <a:gd name="T97" fmla="*/ 560 h 906"/>
                <a:gd name="T98" fmla="*/ 606 w 752"/>
                <a:gd name="T99" fmla="*/ 537 h 906"/>
                <a:gd name="T100" fmla="*/ 583 w 752"/>
                <a:gd name="T101" fmla="*/ 514 h 906"/>
                <a:gd name="T102" fmla="*/ 369 w 752"/>
                <a:gd name="T103" fmla="*/ 523 h 906"/>
                <a:gd name="T104" fmla="*/ 362 w 752"/>
                <a:gd name="T105" fmla="*/ 548 h 906"/>
                <a:gd name="T106" fmla="*/ 385 w 752"/>
                <a:gd name="T107" fmla="*/ 56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2" h="906">
                  <a:moveTo>
                    <a:pt x="385" y="656"/>
                  </a:moveTo>
                  <a:lnTo>
                    <a:pt x="583" y="656"/>
                  </a:lnTo>
                  <a:lnTo>
                    <a:pt x="583" y="656"/>
                  </a:lnTo>
                  <a:lnTo>
                    <a:pt x="594" y="654"/>
                  </a:lnTo>
                  <a:lnTo>
                    <a:pt x="600" y="650"/>
                  </a:lnTo>
                  <a:lnTo>
                    <a:pt x="606" y="643"/>
                  </a:lnTo>
                  <a:lnTo>
                    <a:pt x="606" y="633"/>
                  </a:lnTo>
                  <a:lnTo>
                    <a:pt x="606" y="633"/>
                  </a:lnTo>
                  <a:lnTo>
                    <a:pt x="606" y="625"/>
                  </a:lnTo>
                  <a:lnTo>
                    <a:pt x="600" y="616"/>
                  </a:lnTo>
                  <a:lnTo>
                    <a:pt x="594" y="612"/>
                  </a:lnTo>
                  <a:lnTo>
                    <a:pt x="583" y="610"/>
                  </a:lnTo>
                  <a:lnTo>
                    <a:pt x="385" y="610"/>
                  </a:lnTo>
                  <a:lnTo>
                    <a:pt x="385" y="610"/>
                  </a:lnTo>
                  <a:lnTo>
                    <a:pt x="375" y="612"/>
                  </a:lnTo>
                  <a:lnTo>
                    <a:pt x="369" y="616"/>
                  </a:lnTo>
                  <a:lnTo>
                    <a:pt x="362" y="625"/>
                  </a:lnTo>
                  <a:lnTo>
                    <a:pt x="362" y="633"/>
                  </a:lnTo>
                  <a:lnTo>
                    <a:pt x="362" y="633"/>
                  </a:lnTo>
                  <a:lnTo>
                    <a:pt x="362" y="643"/>
                  </a:lnTo>
                  <a:lnTo>
                    <a:pt x="369" y="650"/>
                  </a:lnTo>
                  <a:lnTo>
                    <a:pt x="375" y="654"/>
                  </a:lnTo>
                  <a:lnTo>
                    <a:pt x="385" y="656"/>
                  </a:lnTo>
                  <a:lnTo>
                    <a:pt x="385" y="656"/>
                  </a:lnTo>
                  <a:close/>
                  <a:moveTo>
                    <a:pt x="744" y="293"/>
                  </a:moveTo>
                  <a:lnTo>
                    <a:pt x="456" y="8"/>
                  </a:lnTo>
                  <a:lnTo>
                    <a:pt x="456" y="8"/>
                  </a:lnTo>
                  <a:lnTo>
                    <a:pt x="448" y="2"/>
                  </a:lnTo>
                  <a:lnTo>
                    <a:pt x="435" y="0"/>
                  </a:lnTo>
                  <a:lnTo>
                    <a:pt x="127" y="0"/>
                  </a:lnTo>
                  <a:lnTo>
                    <a:pt x="127" y="0"/>
                  </a:lnTo>
                  <a:lnTo>
                    <a:pt x="112" y="0"/>
                  </a:lnTo>
                  <a:lnTo>
                    <a:pt x="100" y="2"/>
                  </a:lnTo>
                  <a:lnTo>
                    <a:pt x="77" y="10"/>
                  </a:lnTo>
                  <a:lnTo>
                    <a:pt x="56" y="20"/>
                  </a:lnTo>
                  <a:lnTo>
                    <a:pt x="37" y="37"/>
                  </a:lnTo>
                  <a:lnTo>
                    <a:pt x="21" y="54"/>
                  </a:lnTo>
                  <a:lnTo>
                    <a:pt x="10" y="77"/>
                  </a:lnTo>
                  <a:lnTo>
                    <a:pt x="2" y="100"/>
                  </a:lnTo>
                  <a:lnTo>
                    <a:pt x="0" y="112"/>
                  </a:lnTo>
                  <a:lnTo>
                    <a:pt x="0" y="125"/>
                  </a:lnTo>
                  <a:lnTo>
                    <a:pt x="0" y="425"/>
                  </a:lnTo>
                  <a:lnTo>
                    <a:pt x="21" y="406"/>
                  </a:lnTo>
                  <a:lnTo>
                    <a:pt x="23" y="404"/>
                  </a:lnTo>
                  <a:lnTo>
                    <a:pt x="25" y="402"/>
                  </a:lnTo>
                  <a:lnTo>
                    <a:pt x="25" y="402"/>
                  </a:lnTo>
                  <a:lnTo>
                    <a:pt x="40" y="393"/>
                  </a:lnTo>
                  <a:lnTo>
                    <a:pt x="58" y="387"/>
                  </a:lnTo>
                  <a:lnTo>
                    <a:pt x="58" y="125"/>
                  </a:lnTo>
                  <a:lnTo>
                    <a:pt x="58" y="125"/>
                  </a:lnTo>
                  <a:lnTo>
                    <a:pt x="58" y="112"/>
                  </a:lnTo>
                  <a:lnTo>
                    <a:pt x="62" y="98"/>
                  </a:lnTo>
                  <a:lnTo>
                    <a:pt x="69" y="87"/>
                  </a:lnTo>
                  <a:lnTo>
                    <a:pt x="77" y="77"/>
                  </a:lnTo>
                  <a:lnTo>
                    <a:pt x="87" y="68"/>
                  </a:lnTo>
                  <a:lnTo>
                    <a:pt x="100" y="62"/>
                  </a:lnTo>
                  <a:lnTo>
                    <a:pt x="112" y="58"/>
                  </a:lnTo>
                  <a:lnTo>
                    <a:pt x="127" y="56"/>
                  </a:lnTo>
                  <a:lnTo>
                    <a:pt x="400" y="56"/>
                  </a:lnTo>
                  <a:lnTo>
                    <a:pt x="400" y="218"/>
                  </a:lnTo>
                  <a:lnTo>
                    <a:pt x="400" y="218"/>
                  </a:lnTo>
                  <a:lnTo>
                    <a:pt x="400" y="233"/>
                  </a:lnTo>
                  <a:lnTo>
                    <a:pt x="402" y="245"/>
                  </a:lnTo>
                  <a:lnTo>
                    <a:pt x="408" y="268"/>
                  </a:lnTo>
                  <a:lnTo>
                    <a:pt x="421" y="289"/>
                  </a:lnTo>
                  <a:lnTo>
                    <a:pt x="435" y="308"/>
                  </a:lnTo>
                  <a:lnTo>
                    <a:pt x="454" y="325"/>
                  </a:lnTo>
                  <a:lnTo>
                    <a:pt x="477" y="335"/>
                  </a:lnTo>
                  <a:lnTo>
                    <a:pt x="500" y="343"/>
                  </a:lnTo>
                  <a:lnTo>
                    <a:pt x="512" y="345"/>
                  </a:lnTo>
                  <a:lnTo>
                    <a:pt x="525" y="345"/>
                  </a:lnTo>
                  <a:lnTo>
                    <a:pt x="694" y="345"/>
                  </a:lnTo>
                  <a:lnTo>
                    <a:pt x="694" y="779"/>
                  </a:lnTo>
                  <a:lnTo>
                    <a:pt x="694" y="779"/>
                  </a:lnTo>
                  <a:lnTo>
                    <a:pt x="692" y="793"/>
                  </a:lnTo>
                  <a:lnTo>
                    <a:pt x="687" y="806"/>
                  </a:lnTo>
                  <a:lnTo>
                    <a:pt x="681" y="816"/>
                  </a:lnTo>
                  <a:lnTo>
                    <a:pt x="673" y="827"/>
                  </a:lnTo>
                  <a:lnTo>
                    <a:pt x="664" y="835"/>
                  </a:lnTo>
                  <a:lnTo>
                    <a:pt x="652" y="841"/>
                  </a:lnTo>
                  <a:lnTo>
                    <a:pt x="639" y="846"/>
                  </a:lnTo>
                  <a:lnTo>
                    <a:pt x="625" y="848"/>
                  </a:lnTo>
                  <a:lnTo>
                    <a:pt x="262" y="848"/>
                  </a:lnTo>
                  <a:lnTo>
                    <a:pt x="262" y="883"/>
                  </a:lnTo>
                  <a:lnTo>
                    <a:pt x="262" y="883"/>
                  </a:lnTo>
                  <a:lnTo>
                    <a:pt x="260" y="893"/>
                  </a:lnTo>
                  <a:lnTo>
                    <a:pt x="258" y="906"/>
                  </a:lnTo>
                  <a:lnTo>
                    <a:pt x="258" y="906"/>
                  </a:lnTo>
                  <a:lnTo>
                    <a:pt x="537" y="906"/>
                  </a:lnTo>
                  <a:lnTo>
                    <a:pt x="537" y="906"/>
                  </a:lnTo>
                  <a:lnTo>
                    <a:pt x="625" y="906"/>
                  </a:lnTo>
                  <a:lnTo>
                    <a:pt x="625" y="906"/>
                  </a:lnTo>
                  <a:lnTo>
                    <a:pt x="637" y="904"/>
                  </a:lnTo>
                  <a:lnTo>
                    <a:pt x="650" y="902"/>
                  </a:lnTo>
                  <a:lnTo>
                    <a:pt x="675" y="896"/>
                  </a:lnTo>
                  <a:lnTo>
                    <a:pt x="696" y="883"/>
                  </a:lnTo>
                  <a:lnTo>
                    <a:pt x="714" y="868"/>
                  </a:lnTo>
                  <a:lnTo>
                    <a:pt x="729" y="850"/>
                  </a:lnTo>
                  <a:lnTo>
                    <a:pt x="742" y="829"/>
                  </a:lnTo>
                  <a:lnTo>
                    <a:pt x="748" y="804"/>
                  </a:lnTo>
                  <a:lnTo>
                    <a:pt x="750" y="791"/>
                  </a:lnTo>
                  <a:lnTo>
                    <a:pt x="752" y="779"/>
                  </a:lnTo>
                  <a:lnTo>
                    <a:pt x="752" y="314"/>
                  </a:lnTo>
                  <a:lnTo>
                    <a:pt x="752" y="314"/>
                  </a:lnTo>
                  <a:lnTo>
                    <a:pt x="750" y="302"/>
                  </a:lnTo>
                  <a:lnTo>
                    <a:pt x="744" y="293"/>
                  </a:lnTo>
                  <a:lnTo>
                    <a:pt x="744" y="293"/>
                  </a:lnTo>
                  <a:close/>
                  <a:moveTo>
                    <a:pt x="525" y="287"/>
                  </a:moveTo>
                  <a:lnTo>
                    <a:pt x="525" y="287"/>
                  </a:lnTo>
                  <a:lnTo>
                    <a:pt x="510" y="287"/>
                  </a:lnTo>
                  <a:lnTo>
                    <a:pt x="498" y="283"/>
                  </a:lnTo>
                  <a:lnTo>
                    <a:pt x="487" y="277"/>
                  </a:lnTo>
                  <a:lnTo>
                    <a:pt x="477" y="268"/>
                  </a:lnTo>
                  <a:lnTo>
                    <a:pt x="469" y="258"/>
                  </a:lnTo>
                  <a:lnTo>
                    <a:pt x="462" y="245"/>
                  </a:lnTo>
                  <a:lnTo>
                    <a:pt x="458" y="233"/>
                  </a:lnTo>
                  <a:lnTo>
                    <a:pt x="456" y="218"/>
                  </a:lnTo>
                  <a:lnTo>
                    <a:pt x="456" y="89"/>
                  </a:lnTo>
                  <a:lnTo>
                    <a:pt x="656" y="287"/>
                  </a:lnTo>
                  <a:lnTo>
                    <a:pt x="525" y="287"/>
                  </a:lnTo>
                  <a:close/>
                  <a:moveTo>
                    <a:pt x="325" y="314"/>
                  </a:moveTo>
                  <a:lnTo>
                    <a:pt x="325" y="314"/>
                  </a:lnTo>
                  <a:lnTo>
                    <a:pt x="323" y="304"/>
                  </a:lnTo>
                  <a:lnTo>
                    <a:pt x="319" y="298"/>
                  </a:lnTo>
                  <a:lnTo>
                    <a:pt x="312" y="291"/>
                  </a:lnTo>
                  <a:lnTo>
                    <a:pt x="302" y="291"/>
                  </a:lnTo>
                  <a:lnTo>
                    <a:pt x="167" y="291"/>
                  </a:lnTo>
                  <a:lnTo>
                    <a:pt x="167" y="291"/>
                  </a:lnTo>
                  <a:lnTo>
                    <a:pt x="158" y="291"/>
                  </a:lnTo>
                  <a:lnTo>
                    <a:pt x="150" y="298"/>
                  </a:lnTo>
                  <a:lnTo>
                    <a:pt x="146" y="304"/>
                  </a:lnTo>
                  <a:lnTo>
                    <a:pt x="144" y="314"/>
                  </a:lnTo>
                  <a:lnTo>
                    <a:pt x="144" y="314"/>
                  </a:lnTo>
                  <a:lnTo>
                    <a:pt x="146" y="323"/>
                  </a:lnTo>
                  <a:lnTo>
                    <a:pt x="150" y="329"/>
                  </a:lnTo>
                  <a:lnTo>
                    <a:pt x="158" y="335"/>
                  </a:lnTo>
                  <a:lnTo>
                    <a:pt x="167" y="337"/>
                  </a:lnTo>
                  <a:lnTo>
                    <a:pt x="302" y="337"/>
                  </a:lnTo>
                  <a:lnTo>
                    <a:pt x="302" y="337"/>
                  </a:lnTo>
                  <a:lnTo>
                    <a:pt x="312" y="335"/>
                  </a:lnTo>
                  <a:lnTo>
                    <a:pt x="319" y="329"/>
                  </a:lnTo>
                  <a:lnTo>
                    <a:pt x="323" y="323"/>
                  </a:lnTo>
                  <a:lnTo>
                    <a:pt x="325" y="314"/>
                  </a:lnTo>
                  <a:lnTo>
                    <a:pt x="325" y="314"/>
                  </a:lnTo>
                  <a:close/>
                  <a:moveTo>
                    <a:pt x="167" y="241"/>
                  </a:moveTo>
                  <a:lnTo>
                    <a:pt x="302" y="241"/>
                  </a:lnTo>
                  <a:lnTo>
                    <a:pt x="302" y="241"/>
                  </a:lnTo>
                  <a:lnTo>
                    <a:pt x="312" y="239"/>
                  </a:lnTo>
                  <a:lnTo>
                    <a:pt x="319" y="235"/>
                  </a:lnTo>
                  <a:lnTo>
                    <a:pt x="323" y="227"/>
                  </a:lnTo>
                  <a:lnTo>
                    <a:pt x="325" y="218"/>
                  </a:lnTo>
                  <a:lnTo>
                    <a:pt x="325" y="218"/>
                  </a:lnTo>
                  <a:lnTo>
                    <a:pt x="323" y="208"/>
                  </a:lnTo>
                  <a:lnTo>
                    <a:pt x="319" y="202"/>
                  </a:lnTo>
                  <a:lnTo>
                    <a:pt x="312" y="198"/>
                  </a:lnTo>
                  <a:lnTo>
                    <a:pt x="302" y="195"/>
                  </a:lnTo>
                  <a:lnTo>
                    <a:pt x="167" y="195"/>
                  </a:lnTo>
                  <a:lnTo>
                    <a:pt x="167" y="195"/>
                  </a:lnTo>
                  <a:lnTo>
                    <a:pt x="158" y="198"/>
                  </a:lnTo>
                  <a:lnTo>
                    <a:pt x="150" y="202"/>
                  </a:lnTo>
                  <a:lnTo>
                    <a:pt x="146" y="208"/>
                  </a:lnTo>
                  <a:lnTo>
                    <a:pt x="144" y="218"/>
                  </a:lnTo>
                  <a:lnTo>
                    <a:pt x="144" y="218"/>
                  </a:lnTo>
                  <a:lnTo>
                    <a:pt x="146" y="227"/>
                  </a:lnTo>
                  <a:lnTo>
                    <a:pt x="150" y="235"/>
                  </a:lnTo>
                  <a:lnTo>
                    <a:pt x="158" y="239"/>
                  </a:lnTo>
                  <a:lnTo>
                    <a:pt x="167" y="241"/>
                  </a:lnTo>
                  <a:lnTo>
                    <a:pt x="167" y="241"/>
                  </a:lnTo>
                  <a:close/>
                  <a:moveTo>
                    <a:pt x="583" y="706"/>
                  </a:moveTo>
                  <a:lnTo>
                    <a:pt x="385" y="706"/>
                  </a:lnTo>
                  <a:lnTo>
                    <a:pt x="385" y="706"/>
                  </a:lnTo>
                  <a:lnTo>
                    <a:pt x="377" y="708"/>
                  </a:lnTo>
                  <a:lnTo>
                    <a:pt x="371" y="712"/>
                  </a:lnTo>
                  <a:lnTo>
                    <a:pt x="365" y="721"/>
                  </a:lnTo>
                  <a:lnTo>
                    <a:pt x="362" y="729"/>
                  </a:lnTo>
                  <a:lnTo>
                    <a:pt x="362" y="729"/>
                  </a:lnTo>
                  <a:lnTo>
                    <a:pt x="365" y="739"/>
                  </a:lnTo>
                  <a:lnTo>
                    <a:pt x="371" y="746"/>
                  </a:lnTo>
                  <a:lnTo>
                    <a:pt x="377" y="750"/>
                  </a:lnTo>
                  <a:lnTo>
                    <a:pt x="385" y="752"/>
                  </a:lnTo>
                  <a:lnTo>
                    <a:pt x="583" y="752"/>
                  </a:lnTo>
                  <a:lnTo>
                    <a:pt x="583" y="752"/>
                  </a:lnTo>
                  <a:lnTo>
                    <a:pt x="594" y="750"/>
                  </a:lnTo>
                  <a:lnTo>
                    <a:pt x="600" y="746"/>
                  </a:lnTo>
                  <a:lnTo>
                    <a:pt x="606" y="739"/>
                  </a:lnTo>
                  <a:lnTo>
                    <a:pt x="606" y="729"/>
                  </a:lnTo>
                  <a:lnTo>
                    <a:pt x="606" y="729"/>
                  </a:lnTo>
                  <a:lnTo>
                    <a:pt x="606" y="721"/>
                  </a:lnTo>
                  <a:lnTo>
                    <a:pt x="600" y="712"/>
                  </a:lnTo>
                  <a:lnTo>
                    <a:pt x="594" y="708"/>
                  </a:lnTo>
                  <a:lnTo>
                    <a:pt x="583" y="706"/>
                  </a:lnTo>
                  <a:lnTo>
                    <a:pt x="583" y="706"/>
                  </a:lnTo>
                  <a:close/>
                  <a:moveTo>
                    <a:pt x="385" y="560"/>
                  </a:moveTo>
                  <a:lnTo>
                    <a:pt x="583" y="560"/>
                  </a:lnTo>
                  <a:lnTo>
                    <a:pt x="583" y="560"/>
                  </a:lnTo>
                  <a:lnTo>
                    <a:pt x="594" y="560"/>
                  </a:lnTo>
                  <a:lnTo>
                    <a:pt x="600" y="554"/>
                  </a:lnTo>
                  <a:lnTo>
                    <a:pt x="606" y="548"/>
                  </a:lnTo>
                  <a:lnTo>
                    <a:pt x="606" y="537"/>
                  </a:lnTo>
                  <a:lnTo>
                    <a:pt x="606" y="537"/>
                  </a:lnTo>
                  <a:lnTo>
                    <a:pt x="606" y="529"/>
                  </a:lnTo>
                  <a:lnTo>
                    <a:pt x="600" y="523"/>
                  </a:lnTo>
                  <a:lnTo>
                    <a:pt x="594" y="516"/>
                  </a:lnTo>
                  <a:lnTo>
                    <a:pt x="583" y="514"/>
                  </a:lnTo>
                  <a:lnTo>
                    <a:pt x="385" y="514"/>
                  </a:lnTo>
                  <a:lnTo>
                    <a:pt x="385" y="514"/>
                  </a:lnTo>
                  <a:lnTo>
                    <a:pt x="375" y="516"/>
                  </a:lnTo>
                  <a:lnTo>
                    <a:pt x="369" y="523"/>
                  </a:lnTo>
                  <a:lnTo>
                    <a:pt x="362" y="529"/>
                  </a:lnTo>
                  <a:lnTo>
                    <a:pt x="362" y="537"/>
                  </a:lnTo>
                  <a:lnTo>
                    <a:pt x="362" y="537"/>
                  </a:lnTo>
                  <a:lnTo>
                    <a:pt x="362" y="548"/>
                  </a:lnTo>
                  <a:lnTo>
                    <a:pt x="369" y="554"/>
                  </a:lnTo>
                  <a:lnTo>
                    <a:pt x="375" y="560"/>
                  </a:lnTo>
                  <a:lnTo>
                    <a:pt x="385" y="560"/>
                  </a:lnTo>
                  <a:lnTo>
                    <a:pt x="385" y="56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3"/>
            <p:cNvSpPr>
              <a:spLocks/>
            </p:cNvSpPr>
            <p:nvPr/>
          </p:nvSpPr>
          <p:spPr bwMode="auto">
            <a:xfrm>
              <a:off x="6956425" y="4876800"/>
              <a:ext cx="803275" cy="750888"/>
            </a:xfrm>
            <a:custGeom>
              <a:avLst/>
              <a:gdLst>
                <a:gd name="T0" fmla="*/ 0 w 506"/>
                <a:gd name="T1" fmla="*/ 240 h 473"/>
                <a:gd name="T2" fmla="*/ 0 w 506"/>
                <a:gd name="T3" fmla="*/ 240 h 473"/>
                <a:gd name="T4" fmla="*/ 2 w 506"/>
                <a:gd name="T5" fmla="*/ 248 h 473"/>
                <a:gd name="T6" fmla="*/ 8 w 506"/>
                <a:gd name="T7" fmla="*/ 254 h 473"/>
                <a:gd name="T8" fmla="*/ 16 w 506"/>
                <a:gd name="T9" fmla="*/ 260 h 473"/>
                <a:gd name="T10" fmla="*/ 27 w 506"/>
                <a:gd name="T11" fmla="*/ 262 h 473"/>
                <a:gd name="T12" fmla="*/ 106 w 506"/>
                <a:gd name="T13" fmla="*/ 262 h 473"/>
                <a:gd name="T14" fmla="*/ 106 w 506"/>
                <a:gd name="T15" fmla="*/ 452 h 473"/>
                <a:gd name="T16" fmla="*/ 106 w 506"/>
                <a:gd name="T17" fmla="*/ 452 h 473"/>
                <a:gd name="T18" fmla="*/ 108 w 506"/>
                <a:gd name="T19" fmla="*/ 460 h 473"/>
                <a:gd name="T20" fmla="*/ 114 w 506"/>
                <a:gd name="T21" fmla="*/ 467 h 473"/>
                <a:gd name="T22" fmla="*/ 123 w 506"/>
                <a:gd name="T23" fmla="*/ 471 h 473"/>
                <a:gd name="T24" fmla="*/ 131 w 506"/>
                <a:gd name="T25" fmla="*/ 473 h 473"/>
                <a:gd name="T26" fmla="*/ 373 w 506"/>
                <a:gd name="T27" fmla="*/ 473 h 473"/>
                <a:gd name="T28" fmla="*/ 373 w 506"/>
                <a:gd name="T29" fmla="*/ 473 h 473"/>
                <a:gd name="T30" fmla="*/ 383 w 506"/>
                <a:gd name="T31" fmla="*/ 471 h 473"/>
                <a:gd name="T32" fmla="*/ 391 w 506"/>
                <a:gd name="T33" fmla="*/ 467 h 473"/>
                <a:gd name="T34" fmla="*/ 396 w 506"/>
                <a:gd name="T35" fmla="*/ 460 h 473"/>
                <a:gd name="T36" fmla="*/ 398 w 506"/>
                <a:gd name="T37" fmla="*/ 452 h 473"/>
                <a:gd name="T38" fmla="*/ 398 w 506"/>
                <a:gd name="T39" fmla="*/ 262 h 473"/>
                <a:gd name="T40" fmla="*/ 479 w 506"/>
                <a:gd name="T41" fmla="*/ 262 h 473"/>
                <a:gd name="T42" fmla="*/ 479 w 506"/>
                <a:gd name="T43" fmla="*/ 262 h 473"/>
                <a:gd name="T44" fmla="*/ 489 w 506"/>
                <a:gd name="T45" fmla="*/ 260 h 473"/>
                <a:gd name="T46" fmla="*/ 498 w 506"/>
                <a:gd name="T47" fmla="*/ 254 h 473"/>
                <a:gd name="T48" fmla="*/ 504 w 506"/>
                <a:gd name="T49" fmla="*/ 248 h 473"/>
                <a:gd name="T50" fmla="*/ 506 w 506"/>
                <a:gd name="T51" fmla="*/ 240 h 473"/>
                <a:gd name="T52" fmla="*/ 506 w 506"/>
                <a:gd name="T53" fmla="*/ 240 h 473"/>
                <a:gd name="T54" fmla="*/ 504 w 506"/>
                <a:gd name="T55" fmla="*/ 231 h 473"/>
                <a:gd name="T56" fmla="*/ 498 w 506"/>
                <a:gd name="T57" fmla="*/ 225 h 473"/>
                <a:gd name="T58" fmla="*/ 498 w 506"/>
                <a:gd name="T59" fmla="*/ 225 h 473"/>
                <a:gd name="T60" fmla="*/ 273 w 506"/>
                <a:gd name="T61" fmla="*/ 8 h 473"/>
                <a:gd name="T62" fmla="*/ 273 w 506"/>
                <a:gd name="T63" fmla="*/ 8 h 473"/>
                <a:gd name="T64" fmla="*/ 264 w 506"/>
                <a:gd name="T65" fmla="*/ 2 h 473"/>
                <a:gd name="T66" fmla="*/ 252 w 506"/>
                <a:gd name="T67" fmla="*/ 0 h 473"/>
                <a:gd name="T68" fmla="*/ 252 w 506"/>
                <a:gd name="T69" fmla="*/ 0 h 473"/>
                <a:gd name="T70" fmla="*/ 241 w 506"/>
                <a:gd name="T71" fmla="*/ 2 h 473"/>
                <a:gd name="T72" fmla="*/ 233 w 506"/>
                <a:gd name="T73" fmla="*/ 6 h 473"/>
                <a:gd name="T74" fmla="*/ 233 w 506"/>
                <a:gd name="T75" fmla="*/ 6 h 473"/>
                <a:gd name="T76" fmla="*/ 8 w 506"/>
                <a:gd name="T77" fmla="*/ 223 h 473"/>
                <a:gd name="T78" fmla="*/ 8 w 506"/>
                <a:gd name="T79" fmla="*/ 223 h 473"/>
                <a:gd name="T80" fmla="*/ 6 w 506"/>
                <a:gd name="T81" fmla="*/ 225 h 473"/>
                <a:gd name="T82" fmla="*/ 6 w 506"/>
                <a:gd name="T83" fmla="*/ 225 h 473"/>
                <a:gd name="T84" fmla="*/ 6 w 506"/>
                <a:gd name="T85" fmla="*/ 225 h 473"/>
                <a:gd name="T86" fmla="*/ 6 w 506"/>
                <a:gd name="T87" fmla="*/ 225 h 473"/>
                <a:gd name="T88" fmla="*/ 2 w 506"/>
                <a:gd name="T89" fmla="*/ 231 h 473"/>
                <a:gd name="T90" fmla="*/ 0 w 506"/>
                <a:gd name="T91" fmla="*/ 240 h 473"/>
                <a:gd name="T92" fmla="*/ 0 w 506"/>
                <a:gd name="T93" fmla="*/ 2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473">
                  <a:moveTo>
                    <a:pt x="0" y="240"/>
                  </a:moveTo>
                  <a:lnTo>
                    <a:pt x="0" y="240"/>
                  </a:lnTo>
                  <a:lnTo>
                    <a:pt x="2" y="248"/>
                  </a:lnTo>
                  <a:lnTo>
                    <a:pt x="8" y="254"/>
                  </a:lnTo>
                  <a:lnTo>
                    <a:pt x="16" y="260"/>
                  </a:lnTo>
                  <a:lnTo>
                    <a:pt x="27" y="262"/>
                  </a:lnTo>
                  <a:lnTo>
                    <a:pt x="106" y="262"/>
                  </a:lnTo>
                  <a:lnTo>
                    <a:pt x="106" y="452"/>
                  </a:lnTo>
                  <a:lnTo>
                    <a:pt x="106" y="452"/>
                  </a:lnTo>
                  <a:lnTo>
                    <a:pt x="108" y="460"/>
                  </a:lnTo>
                  <a:lnTo>
                    <a:pt x="114" y="467"/>
                  </a:lnTo>
                  <a:lnTo>
                    <a:pt x="123" y="471"/>
                  </a:lnTo>
                  <a:lnTo>
                    <a:pt x="131" y="473"/>
                  </a:lnTo>
                  <a:lnTo>
                    <a:pt x="373" y="473"/>
                  </a:lnTo>
                  <a:lnTo>
                    <a:pt x="373" y="473"/>
                  </a:lnTo>
                  <a:lnTo>
                    <a:pt x="383" y="471"/>
                  </a:lnTo>
                  <a:lnTo>
                    <a:pt x="391" y="467"/>
                  </a:lnTo>
                  <a:lnTo>
                    <a:pt x="396" y="460"/>
                  </a:lnTo>
                  <a:lnTo>
                    <a:pt x="398" y="452"/>
                  </a:lnTo>
                  <a:lnTo>
                    <a:pt x="398" y="262"/>
                  </a:lnTo>
                  <a:lnTo>
                    <a:pt x="479" y="262"/>
                  </a:lnTo>
                  <a:lnTo>
                    <a:pt x="479" y="262"/>
                  </a:lnTo>
                  <a:lnTo>
                    <a:pt x="489" y="260"/>
                  </a:lnTo>
                  <a:lnTo>
                    <a:pt x="498" y="254"/>
                  </a:lnTo>
                  <a:lnTo>
                    <a:pt x="504" y="248"/>
                  </a:lnTo>
                  <a:lnTo>
                    <a:pt x="506" y="240"/>
                  </a:lnTo>
                  <a:lnTo>
                    <a:pt x="506" y="240"/>
                  </a:lnTo>
                  <a:lnTo>
                    <a:pt x="504" y="231"/>
                  </a:lnTo>
                  <a:lnTo>
                    <a:pt x="498" y="225"/>
                  </a:lnTo>
                  <a:lnTo>
                    <a:pt x="498" y="225"/>
                  </a:lnTo>
                  <a:lnTo>
                    <a:pt x="273" y="8"/>
                  </a:lnTo>
                  <a:lnTo>
                    <a:pt x="273" y="8"/>
                  </a:lnTo>
                  <a:lnTo>
                    <a:pt x="264" y="2"/>
                  </a:lnTo>
                  <a:lnTo>
                    <a:pt x="252" y="0"/>
                  </a:lnTo>
                  <a:lnTo>
                    <a:pt x="252" y="0"/>
                  </a:lnTo>
                  <a:lnTo>
                    <a:pt x="241" y="2"/>
                  </a:lnTo>
                  <a:lnTo>
                    <a:pt x="233" y="6"/>
                  </a:lnTo>
                  <a:lnTo>
                    <a:pt x="233" y="6"/>
                  </a:lnTo>
                  <a:lnTo>
                    <a:pt x="8" y="223"/>
                  </a:lnTo>
                  <a:lnTo>
                    <a:pt x="8" y="223"/>
                  </a:lnTo>
                  <a:lnTo>
                    <a:pt x="6" y="225"/>
                  </a:lnTo>
                  <a:lnTo>
                    <a:pt x="6" y="225"/>
                  </a:lnTo>
                  <a:lnTo>
                    <a:pt x="6" y="225"/>
                  </a:lnTo>
                  <a:lnTo>
                    <a:pt x="6" y="225"/>
                  </a:lnTo>
                  <a:lnTo>
                    <a:pt x="2" y="231"/>
                  </a:lnTo>
                  <a:lnTo>
                    <a:pt x="0" y="240"/>
                  </a:lnTo>
                  <a:lnTo>
                    <a:pt x="0" y="24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a:t>
            </a:r>
            <a:r>
              <a:rPr lang="en-US" altLang="zh-TW" sz="3000" b="1" dirty="0">
                <a:solidFill>
                  <a:srgbClr val="002060"/>
                </a:solidFill>
                <a:latin typeface="微軟正黑體" panose="020B0604030504040204" pitchFamily="34" charset="-120"/>
                <a:ea typeface="微軟正黑體" panose="020B0604030504040204" pitchFamily="34" charset="-120"/>
              </a:rPr>
              <a:t> -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8/11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1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19</a:t>
            </a:r>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516230" y="1244167"/>
            <a:ext cx="8337609" cy="3413287"/>
            <a:chOff x="516230" y="1168666"/>
            <a:chExt cx="8337609" cy="3413287"/>
          </a:xfrm>
        </p:grpSpPr>
        <p:sp>
          <p:nvSpPr>
            <p:cNvPr id="13" name="Rectangle 10"/>
            <p:cNvSpPr txBox="1">
              <a:spLocks/>
            </p:cNvSpPr>
            <p:nvPr/>
          </p:nvSpPr>
          <p:spPr>
            <a:xfrm>
              <a:off x="823575" y="1834909"/>
              <a:ext cx="8030264" cy="2368341"/>
            </a:xfrm>
            <a:prstGeom prst="rect">
              <a:avLst/>
            </a:prstGeom>
          </p:spPr>
          <p:txBody>
            <a:bodyPr wrap="square" anchor="ctr">
              <a:spAutoFit/>
            </a:bodyPr>
            <a:lstStyle/>
            <a:p>
              <a:pPr marL="535768" indent="-535768" eaLnBrk="1" fontAlgn="auto" hangingPunct="1">
                <a:lnSpc>
                  <a:spcPct val="150000"/>
                </a:lnSpc>
                <a:spcAft>
                  <a:spcPts val="900"/>
                </a:spcAft>
                <a:buClr>
                  <a:schemeClr val="accent2"/>
                </a:buClr>
                <a:tabLst>
                  <a:tab pos="557199" algn="l"/>
                </a:tabLst>
                <a:defRPr/>
              </a:pPr>
              <a:r>
                <a:rPr lang="en-US" altLang="zh-TW" sz="2400" b="1" dirty="0">
                  <a:solidFill>
                    <a:srgbClr val="0070C0"/>
                  </a:solidFill>
                  <a:latin typeface="微軟正黑體" pitchFamily="34" charset="-120"/>
                  <a:ea typeface="微軟正黑體" pitchFamily="34" charset="-120"/>
                </a:rPr>
                <a:t>Step 1</a:t>
              </a:r>
              <a:r>
                <a:rPr lang="zh-TW" altLang="en-US" sz="2400" b="1" dirty="0">
                  <a:solidFill>
                    <a:srgbClr val="0070C0"/>
                  </a:solidFill>
                  <a:latin typeface="微軟正黑體" pitchFamily="34" charset="-120"/>
                  <a:ea typeface="微軟正黑體" pitchFamily="34" charset="-120"/>
                </a:rPr>
                <a:t> 依集體報名系統列印之</a:t>
              </a:r>
              <a:r>
                <a:rPr lang="zh-TW" altLang="en-US" sz="2400" b="1" dirty="0">
                  <a:solidFill>
                    <a:srgbClr val="C00000"/>
                  </a:solidFill>
                  <a:latin typeface="微軟正黑體" pitchFamily="34" charset="-120"/>
                  <a:ea typeface="微軟正黑體" pitchFamily="34" charset="-120"/>
                </a:rPr>
                <a:t>「報名學生名冊」</a:t>
              </a:r>
              <a:r>
                <a:rPr lang="en-US" altLang="zh-TW" sz="2400" b="1" dirty="0">
                  <a:solidFill>
                    <a:srgbClr val="0070C0"/>
                  </a:solidFill>
                  <a:latin typeface="微軟正黑體" pitchFamily="34" charset="-120"/>
                  <a:ea typeface="微軟正黑體" pitchFamily="34" charset="-120"/>
                </a:rPr>
                <a:t>(</a:t>
              </a:r>
              <a:r>
                <a:rPr lang="zh-TW" altLang="en-US" sz="2400" b="1" dirty="0">
                  <a:solidFill>
                    <a:srgbClr val="0070C0"/>
                  </a:solidFill>
                  <a:latin typeface="微軟正黑體" pitchFamily="34" charset="-120"/>
                  <a:ea typeface="微軟正黑體" pitchFamily="34" charset="-120"/>
                </a:rPr>
                <a:t>表四</a:t>
              </a:r>
              <a:r>
                <a:rPr lang="en-US" altLang="zh-TW" sz="2400" b="1" dirty="0">
                  <a:solidFill>
                    <a:srgbClr val="0070C0"/>
                  </a:solidFill>
                  <a:latin typeface="微軟正黑體" pitchFamily="34" charset="-120"/>
                  <a:ea typeface="微軟正黑體" pitchFamily="34" charset="-120"/>
                </a:rPr>
                <a:t>)</a:t>
              </a:r>
              <a:br>
                <a:rPr lang="en-US" altLang="zh-TW" sz="2400" b="1" dirty="0">
                  <a:solidFill>
                    <a:srgbClr val="C00000"/>
                  </a:solidFill>
                  <a:latin typeface="微軟正黑體" pitchFamily="34" charset="-120"/>
                  <a:ea typeface="微軟正黑體" pitchFamily="34" charset="-120"/>
                </a:rPr>
              </a:br>
              <a:r>
                <a:rPr lang="en-US" altLang="zh-TW" sz="2800" b="1" dirty="0">
                  <a:solidFill>
                    <a:srgbClr val="C00000"/>
                  </a:solidFill>
                  <a:latin typeface="微軟正黑體" pitchFamily="34" charset="-120"/>
                  <a:ea typeface="微軟正黑體" pitchFamily="34" charset="-120"/>
                </a:rPr>
                <a:t>     </a:t>
              </a:r>
              <a:r>
                <a:rPr lang="zh-TW" altLang="en-US" sz="2400" b="1" dirty="0">
                  <a:solidFill>
                    <a:srgbClr val="C00000"/>
                  </a:solidFill>
                  <a:latin typeface="微軟正黑體" pitchFamily="34" charset="-120"/>
                  <a:ea typeface="微軟正黑體" pitchFamily="34" charset="-120"/>
                </a:rPr>
                <a:t>順序排序學生報名表</a:t>
              </a:r>
              <a:endParaRPr lang="en-US" altLang="zh-TW" sz="2400" b="1" dirty="0">
                <a:solidFill>
                  <a:srgbClr val="C00000"/>
                </a:solidFill>
                <a:latin typeface="微軟正黑體" pitchFamily="34" charset="-120"/>
                <a:ea typeface="微軟正黑體" pitchFamily="34" charset="-120"/>
              </a:endParaRPr>
            </a:p>
            <a:p>
              <a:pPr marL="535768" indent="-535768" eaLnBrk="1" fontAlgn="auto" hangingPunct="1">
                <a:spcBef>
                  <a:spcPct val="30000"/>
                </a:spcBef>
                <a:spcAft>
                  <a:spcPts val="0"/>
                </a:spcAft>
                <a:buClr>
                  <a:schemeClr val="accent2"/>
                </a:buClr>
                <a:tabLst>
                  <a:tab pos="557199" algn="l"/>
                </a:tabLst>
                <a:defRPr/>
              </a:pPr>
              <a:r>
                <a:rPr lang="en-US" altLang="zh-TW" sz="2400" b="1" dirty="0">
                  <a:solidFill>
                    <a:srgbClr val="0070C0"/>
                  </a:solidFill>
                  <a:latin typeface="微軟正黑體" pitchFamily="34" charset="-120"/>
                  <a:ea typeface="微軟正黑體" pitchFamily="34" charset="-120"/>
                </a:rPr>
                <a:t>Step 2</a:t>
              </a:r>
              <a:r>
                <a:rPr lang="zh-TW" altLang="en-US" sz="2400" b="1" dirty="0">
                  <a:solidFill>
                    <a:srgbClr val="0070C0"/>
                  </a:solidFill>
                  <a:latin typeface="微軟正黑體" pitchFamily="34" charset="-120"/>
                  <a:ea typeface="微軟正黑體" pitchFamily="34" charset="-120"/>
                </a:rPr>
                <a:t> 可使用集體報名系統列印出之「</a:t>
              </a:r>
              <a:r>
                <a:rPr lang="zh-TW" altLang="zh-TW" sz="2400" b="1" dirty="0">
                  <a:solidFill>
                    <a:srgbClr val="0070C0"/>
                  </a:solidFill>
                  <a:latin typeface="微軟正黑體" pitchFamily="34" charset="-120"/>
                  <a:ea typeface="微軟正黑體" pitchFamily="34" charset="-120"/>
                </a:rPr>
                <a:t>報名資料袋封面</a:t>
              </a:r>
              <a:r>
                <a:rPr lang="zh-TW" altLang="en-US" sz="2400" b="1" dirty="0">
                  <a:solidFill>
                    <a:srgbClr val="0070C0"/>
                  </a:solidFill>
                  <a:latin typeface="微軟正黑體" pitchFamily="34" charset="-120"/>
                  <a:ea typeface="微軟正黑體" pitchFamily="34" charset="-120"/>
                </a:rPr>
                <a:t>」</a:t>
              </a:r>
              <a:endParaRPr lang="en-US" altLang="zh-TW" sz="2400" b="1" dirty="0">
                <a:solidFill>
                  <a:srgbClr val="0070C0"/>
                </a:solidFill>
                <a:latin typeface="微軟正黑體" pitchFamily="34" charset="-120"/>
                <a:ea typeface="微軟正黑體" pitchFamily="34" charset="-120"/>
              </a:endParaRPr>
            </a:p>
            <a:p>
              <a:pPr marL="535768" indent="-535768" eaLnBrk="1" fontAlgn="auto" hangingPunct="1">
                <a:spcBef>
                  <a:spcPct val="30000"/>
                </a:spcBef>
                <a:spcAft>
                  <a:spcPts val="0"/>
                </a:spcAft>
                <a:buClr>
                  <a:schemeClr val="accent2"/>
                </a:buClr>
                <a:tabLst>
                  <a:tab pos="557199" algn="l"/>
                </a:tabLst>
                <a:defRPr/>
              </a:pPr>
              <a:r>
                <a:rPr lang="en-US" altLang="zh-TW" sz="2400" b="1" dirty="0">
                  <a:solidFill>
                    <a:srgbClr val="0070C0"/>
                  </a:solidFill>
                  <a:latin typeface="微軟正黑體" pitchFamily="34" charset="-120"/>
                  <a:ea typeface="微軟正黑體" pitchFamily="34" charset="-120"/>
                </a:rPr>
                <a:t>             </a:t>
              </a:r>
              <a:r>
                <a:rPr lang="zh-TW" altLang="en-US" sz="2400" b="1" dirty="0">
                  <a:solidFill>
                    <a:srgbClr val="0070C0"/>
                  </a:solidFill>
                  <a:latin typeface="微軟正黑體" pitchFamily="34" charset="-120"/>
                  <a:ea typeface="微軟正黑體" pitchFamily="34" charset="-120"/>
                </a:rPr>
                <a:t>做為封面</a:t>
              </a:r>
              <a:endParaRPr lang="en-US" altLang="zh-TW" sz="2400" b="1" dirty="0">
                <a:solidFill>
                  <a:srgbClr val="172D55"/>
                </a:solidFill>
                <a:effectLst>
                  <a:outerShdw blurRad="38100" dist="38100" dir="2700000" algn="tl">
                    <a:srgbClr val="C0C0C0"/>
                  </a:outerShdw>
                </a:effectLst>
                <a:latin typeface="微軟正黑體" pitchFamily="34" charset="-120"/>
                <a:ea typeface="微軟正黑體" pitchFamily="34" charset="-120"/>
              </a:endParaRPr>
            </a:p>
          </p:txBody>
        </p:sp>
        <p:sp>
          <p:nvSpPr>
            <p:cNvPr id="3" name="文字方塊 2"/>
            <p:cNvSpPr txBox="1"/>
            <p:nvPr/>
          </p:nvSpPr>
          <p:spPr>
            <a:xfrm>
              <a:off x="516230" y="1168666"/>
              <a:ext cx="3775393"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學生報名表件彙整順序</a:t>
              </a:r>
              <a:endParaRPr lang="en-US" altLang="zh-TW" sz="2800" b="1" dirty="0">
                <a:solidFill>
                  <a:srgbClr val="0000CC"/>
                </a:solidFill>
                <a:latin typeface="微軟正黑體" pitchFamily="34" charset="-120"/>
                <a:ea typeface="微軟正黑體" pitchFamily="34" charset="-120"/>
              </a:endParaRPr>
            </a:p>
          </p:txBody>
        </p:sp>
        <p:grpSp>
          <p:nvGrpSpPr>
            <p:cNvPr id="4" name="群組 3"/>
            <p:cNvGrpSpPr/>
            <p:nvPr/>
          </p:nvGrpSpPr>
          <p:grpSpPr>
            <a:xfrm rot="5400000">
              <a:off x="-738959" y="3057680"/>
              <a:ext cx="2782236" cy="266309"/>
              <a:chOff x="38923" y="1367340"/>
              <a:chExt cx="4896012" cy="409280"/>
            </a:xfrm>
          </p:grpSpPr>
          <p:sp>
            <p:nvSpPr>
              <p:cNvPr id="14" name="Rectangle 1073">
                <a:extLst>
                  <a:ext uri="{FF2B5EF4-FFF2-40B4-BE49-F238E27FC236}">
                    <a16:creationId xmlns:a16="http://schemas.microsoft.com/office/drawing/2014/main" id="{B612D156-652A-41B1-A489-B0C2AC1FBE50}"/>
                  </a:ext>
                </a:extLst>
              </p:cNvPr>
              <p:cNvSpPr/>
              <p:nvPr/>
            </p:nvSpPr>
            <p:spPr>
              <a:xfrm>
                <a:off x="220729" y="1439256"/>
                <a:ext cx="2343973" cy="27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7" name="Rectangle 1074">
                <a:extLst>
                  <a:ext uri="{FF2B5EF4-FFF2-40B4-BE49-F238E27FC236}">
                    <a16:creationId xmlns:a16="http://schemas.microsoft.com/office/drawing/2014/main" id="{1AC43DD1-CFA4-43B5-A633-9F36DC3ACC1E}"/>
                  </a:ext>
                </a:extLst>
              </p:cNvPr>
              <p:cNvSpPr/>
              <p:nvPr/>
            </p:nvSpPr>
            <p:spPr>
              <a:xfrm>
                <a:off x="2590962" y="1439257"/>
                <a:ext cx="2343973" cy="270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19" name="그룹 48">
                <a:extLst>
                  <a:ext uri="{FF2B5EF4-FFF2-40B4-BE49-F238E27FC236}">
                    <a16:creationId xmlns:a16="http://schemas.microsoft.com/office/drawing/2014/main" id="{8E9E6FF8-42D7-4FE0-8472-2E6F05527F9D}"/>
                  </a:ext>
                </a:extLst>
              </p:cNvPr>
              <p:cNvGrpSpPr/>
              <p:nvPr/>
            </p:nvGrpSpPr>
            <p:grpSpPr>
              <a:xfrm>
                <a:off x="38923" y="1367340"/>
                <a:ext cx="405000" cy="405000"/>
                <a:chOff x="3064244" y="3659540"/>
                <a:chExt cx="540000" cy="540000"/>
              </a:xfrm>
            </p:grpSpPr>
            <p:sp>
              <p:nvSpPr>
                <p:cNvPr id="20" name="Oval 1079">
                  <a:extLst>
                    <a:ext uri="{FF2B5EF4-FFF2-40B4-BE49-F238E27FC236}">
                      <a16:creationId xmlns:a16="http://schemas.microsoft.com/office/drawing/2014/main" id="{980A9BEC-5FC6-481A-B815-B9B4D783B366}"/>
                    </a:ext>
                  </a:extLst>
                </p:cNvPr>
                <p:cNvSpPr/>
                <p:nvPr/>
              </p:nvSpPr>
              <p:spPr>
                <a:xfrm>
                  <a:off x="3064244" y="3659540"/>
                  <a:ext cx="540000" cy="5400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1" name="Oval 1080">
                  <a:extLst>
                    <a:ext uri="{FF2B5EF4-FFF2-40B4-BE49-F238E27FC236}">
                      <a16:creationId xmlns:a16="http://schemas.microsoft.com/office/drawing/2014/main" id="{D58FDCD4-7091-4990-9500-4436B849EB10}"/>
                    </a:ext>
                  </a:extLst>
                </p:cNvPr>
                <p:cNvSpPr/>
                <p:nvPr/>
              </p:nvSpPr>
              <p:spPr>
                <a:xfrm>
                  <a:off x="3146819" y="3742115"/>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2" name="그룹 47">
                <a:extLst>
                  <a:ext uri="{FF2B5EF4-FFF2-40B4-BE49-F238E27FC236}">
                    <a16:creationId xmlns:a16="http://schemas.microsoft.com/office/drawing/2014/main" id="{4CD6204A-C496-4140-AB94-F26429B859E7}"/>
                  </a:ext>
                </a:extLst>
              </p:cNvPr>
              <p:cNvGrpSpPr/>
              <p:nvPr/>
            </p:nvGrpSpPr>
            <p:grpSpPr>
              <a:xfrm>
                <a:off x="2333569" y="1371620"/>
                <a:ext cx="405000" cy="405000"/>
                <a:chOff x="5060275" y="3665244"/>
                <a:chExt cx="539998" cy="540000"/>
              </a:xfrm>
            </p:grpSpPr>
            <p:sp>
              <p:nvSpPr>
                <p:cNvPr id="23" name="Oval 1082">
                  <a:extLst>
                    <a:ext uri="{FF2B5EF4-FFF2-40B4-BE49-F238E27FC236}">
                      <a16:creationId xmlns:a16="http://schemas.microsoft.com/office/drawing/2014/main" id="{18631B0E-9578-4512-A885-12144AF89FFC}"/>
                    </a:ext>
                  </a:extLst>
                </p:cNvPr>
                <p:cNvSpPr/>
                <p:nvPr/>
              </p:nvSpPr>
              <p:spPr>
                <a:xfrm>
                  <a:off x="5060275" y="3665244"/>
                  <a:ext cx="539998" cy="54000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4" name="Oval 1083">
                  <a:extLst>
                    <a:ext uri="{FF2B5EF4-FFF2-40B4-BE49-F238E27FC236}">
                      <a16:creationId xmlns:a16="http://schemas.microsoft.com/office/drawing/2014/main" id="{96E9625F-3FB0-4DE0-9BE5-9171DF8DA58B}"/>
                    </a:ext>
                  </a:extLst>
                </p:cNvPr>
                <p:cNvSpPr/>
                <p:nvPr/>
              </p:nvSpPr>
              <p:spPr>
                <a:xfrm>
                  <a:off x="5142840" y="3747811"/>
                  <a:ext cx="360001" cy="359999"/>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grpSp>
      <p:sp>
        <p:nvSpPr>
          <p:cNvPr id="25" name="Oval 1082">
            <a:extLst>
              <a:ext uri="{FF2B5EF4-FFF2-40B4-BE49-F238E27FC236}">
                <a16:creationId xmlns:a16="http://schemas.microsoft.com/office/drawing/2014/main" id="{B04151DF-1AB4-4A9B-A76D-35A43EC80BC3}"/>
              </a:ext>
            </a:extLst>
          </p:cNvPr>
          <p:cNvSpPr/>
          <p:nvPr/>
        </p:nvSpPr>
        <p:spPr>
          <a:xfrm rot="5400000">
            <a:off x="531489" y="4475495"/>
            <a:ext cx="230148" cy="263524"/>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pic>
        <p:nvPicPr>
          <p:cNvPr id="32" name="圖片 31">
            <a:extLst>
              <a:ext uri="{FF2B5EF4-FFF2-40B4-BE49-F238E27FC236}">
                <a16:creationId xmlns:a16="http://schemas.microsoft.com/office/drawing/2014/main" id="{9785E18A-5780-42C1-99CC-A3DAF898701F}"/>
              </a:ext>
            </a:extLst>
          </p:cNvPr>
          <p:cNvPicPr>
            <a:picLocks noChangeAspect="1"/>
          </p:cNvPicPr>
          <p:nvPr/>
        </p:nvPicPr>
        <p:blipFill>
          <a:blip r:embed="rId3"/>
          <a:stretch>
            <a:fillRect/>
          </a:stretch>
        </p:blipFill>
        <p:spPr>
          <a:xfrm>
            <a:off x="558164" y="4525876"/>
            <a:ext cx="176799" cy="1524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71AA52EC-7DB1-4E87-8C0D-FAA1C5227515}"/>
              </a:ext>
            </a:extLst>
          </p:cNvPr>
          <p:cNvSpPr>
            <a:spLocks noEditPoints="1"/>
          </p:cNvSpPr>
          <p:nvPr/>
        </p:nvSpPr>
        <p:spPr bwMode="auto">
          <a:xfrm>
            <a:off x="750146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9/11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1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20</a:t>
            </a:r>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195667" y="1132560"/>
            <a:ext cx="8827146" cy="5292025"/>
            <a:chOff x="195667" y="1132560"/>
            <a:chExt cx="8827146" cy="5292025"/>
          </a:xfrm>
        </p:grpSpPr>
        <p:sp>
          <p:nvSpPr>
            <p:cNvPr id="9" name="矩形 8"/>
            <p:cNvSpPr/>
            <p:nvPr/>
          </p:nvSpPr>
          <p:spPr>
            <a:xfrm>
              <a:off x="6246564" y="3896549"/>
              <a:ext cx="1328894" cy="3286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8917" name="文字方塊 10"/>
            <p:cNvSpPr txBox="1">
              <a:spLocks noChangeArrowheads="1"/>
            </p:cNvSpPr>
            <p:nvPr/>
          </p:nvSpPr>
          <p:spPr bwMode="auto">
            <a:xfrm>
              <a:off x="3864595" y="5870587"/>
              <a:ext cx="4541275" cy="553998"/>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ts val="1800"/>
                </a:lnSpc>
                <a:spcBef>
                  <a:spcPts val="450"/>
                </a:spcBef>
                <a:spcAft>
                  <a:spcPts val="450"/>
                </a:spcAft>
              </a:pPr>
              <a:r>
                <a:rPr lang="zh-TW" altLang="en-US" b="1" dirty="0">
                  <a:latin typeface="微軟正黑體" panose="020B0604030504040204" pitchFamily="34" charset="-120"/>
                  <a:ea typeface="微軟正黑體" panose="020B0604030504040204" pitchFamily="34" charset="-120"/>
                </a:rPr>
                <a:t>尚未取得身分證者，可用健保卡正面影本或</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戶口名簿影本代替</a:t>
              </a:r>
              <a:endParaRPr lang="zh-TW" altLang="en-US" dirty="0">
                <a:latin typeface="微軟正黑體" panose="020B0604030504040204" pitchFamily="34" charset="-120"/>
                <a:ea typeface="微軟正黑體" panose="020B0604030504040204" pitchFamily="34" charset="-120"/>
              </a:endParaRPr>
            </a:p>
          </p:txBody>
        </p:sp>
        <p:sp>
          <p:nvSpPr>
            <p:cNvPr id="12" name="矩形 11"/>
            <p:cNvSpPr/>
            <p:nvPr/>
          </p:nvSpPr>
          <p:spPr>
            <a:xfrm>
              <a:off x="3820031" y="3896549"/>
              <a:ext cx="1362259" cy="328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20" name="组合 4"/>
            <p:cNvGrpSpPr/>
            <p:nvPr/>
          </p:nvGrpSpPr>
          <p:grpSpPr>
            <a:xfrm>
              <a:off x="353712" y="1132560"/>
              <a:ext cx="721868" cy="869511"/>
              <a:chOff x="4022275" y="2132856"/>
              <a:chExt cx="1304925" cy="1527175"/>
            </a:xfrm>
          </p:grpSpPr>
          <p:sp>
            <p:nvSpPr>
              <p:cNvPr id="21" name="Freeform 6"/>
              <p:cNvSpPr>
                <a:spLocks/>
              </p:cNvSpPr>
              <p:nvPr/>
            </p:nvSpPr>
            <p:spPr bwMode="auto">
              <a:xfrm>
                <a:off x="4022275"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A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noEditPoints="1"/>
              </p:cNvSpPr>
              <p:nvPr/>
            </p:nvSpPr>
            <p:spPr bwMode="auto">
              <a:xfrm>
                <a:off x="4399628" y="2380272"/>
                <a:ext cx="650316" cy="73785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文字方塊 22"/>
            <p:cNvSpPr txBox="1"/>
            <p:nvPr/>
          </p:nvSpPr>
          <p:spPr>
            <a:xfrm>
              <a:off x="1130953" y="1290752"/>
              <a:ext cx="4852610"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寄出報名表前確認及注意項目</a:t>
              </a:r>
              <a:endParaRPr lang="en-US" altLang="zh-TW" sz="2800" b="1" dirty="0">
                <a:solidFill>
                  <a:srgbClr val="0000CC"/>
                </a:solidFill>
                <a:latin typeface="微軟正黑體" pitchFamily="34" charset="-120"/>
                <a:ea typeface="微軟正黑體" pitchFamily="34" charset="-120"/>
              </a:endParaRPr>
            </a:p>
          </p:txBody>
        </p:sp>
        <p:sp>
          <p:nvSpPr>
            <p:cNvPr id="24" name="內容版面配置區 2"/>
            <p:cNvSpPr txBox="1">
              <a:spLocks/>
            </p:cNvSpPr>
            <p:nvPr/>
          </p:nvSpPr>
          <p:spPr>
            <a:xfrm>
              <a:off x="195667" y="2126633"/>
              <a:ext cx="8827146" cy="4021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1.</a:t>
              </a:r>
              <a:r>
                <a:rPr lang="zh-TW" altLang="en-US" sz="2200" b="1" dirty="0">
                  <a:solidFill>
                    <a:srgbClr val="2F5597"/>
                  </a:solidFill>
                  <a:latin typeface="微軟正黑體" pitchFamily="34" charset="-120"/>
                  <a:ea typeface="微軟正黑體" pitchFamily="34" charset="-120"/>
                </a:rPr>
                <a:t>製作</a:t>
              </a:r>
              <a:r>
                <a:rPr lang="zh-TW" altLang="en-US" sz="2200" b="1" dirty="0">
                  <a:solidFill>
                    <a:srgbClr val="C00000"/>
                  </a:solidFill>
                  <a:latin typeface="微軟正黑體" pitchFamily="34" charset="-120"/>
                  <a:ea typeface="微軟正黑體" pitchFamily="34" charset="-120"/>
                </a:rPr>
                <a:t>免試生集體報名資料檔</a:t>
              </a:r>
              <a:r>
                <a:rPr lang="zh-TW" altLang="en-US" sz="2200" b="1" dirty="0">
                  <a:solidFill>
                    <a:schemeClr val="accent5">
                      <a:lumMod val="75000"/>
                    </a:schemeClr>
                  </a:solidFill>
                  <a:latin typeface="微軟正黑體" pitchFamily="34" charset="-120"/>
                  <a:ea typeface="微軟正黑體" pitchFamily="34" charset="-120"/>
                </a:rPr>
                <a:t>上傳至五專優先免試入學</a:t>
              </a:r>
              <a:r>
                <a:rPr lang="zh-TW" altLang="en-US" sz="2200" b="1" dirty="0">
                  <a:solidFill>
                    <a:srgbClr val="C00000"/>
                  </a:solidFill>
                  <a:latin typeface="微軟正黑體" pitchFamily="34" charset="-120"/>
                  <a:ea typeface="微軟正黑體" pitchFamily="34" charset="-120"/>
                </a:rPr>
                <a:t>集體報名系統</a:t>
              </a:r>
              <a:br>
                <a:rPr lang="en-US" altLang="zh-TW" sz="2200" b="1" dirty="0">
                  <a:solidFill>
                    <a:schemeClr val="accent5">
                      <a:lumMod val="75000"/>
                    </a:schemeClr>
                  </a:solidFill>
                  <a:latin typeface="微軟正黑體" pitchFamily="34" charset="-120"/>
                  <a:ea typeface="微軟正黑體" pitchFamily="34" charset="-120"/>
                </a:rPr>
              </a:br>
              <a:r>
                <a:rPr lang="en-US" altLang="zh-TW" sz="2200" b="1" dirty="0">
                  <a:solidFill>
                    <a:schemeClr val="accent5">
                      <a:lumMod val="75000"/>
                    </a:schemeClr>
                  </a:solidFill>
                  <a:latin typeface="微軟正黑體" pitchFamily="34" charset="-120"/>
                  <a:ea typeface="微軟正黑體" pitchFamily="34" charset="-120"/>
                </a:rPr>
                <a:t>    </a:t>
              </a:r>
              <a:r>
                <a:rPr lang="en-US" altLang="zh-TW" sz="2000" b="1" dirty="0">
                  <a:solidFill>
                    <a:schemeClr val="accent6">
                      <a:lumMod val="75000"/>
                    </a:schemeClr>
                  </a:solidFill>
                  <a:latin typeface="微軟正黑體" pitchFamily="34" charset="-120"/>
                  <a:ea typeface="微軟正黑體" pitchFamily="34" charset="-120"/>
                </a:rPr>
                <a:t>(</a:t>
              </a:r>
              <a:r>
                <a:rPr lang="zh-TW" altLang="en-US" sz="2000" b="1" dirty="0">
                  <a:solidFill>
                    <a:schemeClr val="accent6">
                      <a:lumMod val="75000"/>
                    </a:schemeClr>
                  </a:solidFill>
                  <a:latin typeface="微軟正黑體" pitchFamily="34" charset="-120"/>
                  <a:ea typeface="微軟正黑體" pitchFamily="34" charset="-120"/>
                </a:rPr>
                <a:t>確認上傳報名資料電子檔與書面資料是否相符</a:t>
              </a:r>
              <a:r>
                <a:rPr lang="en-US" altLang="zh-TW" sz="2000" b="1" dirty="0">
                  <a:solidFill>
                    <a:schemeClr val="accent6">
                      <a:lumMod val="75000"/>
                    </a:schemeClr>
                  </a:solidFill>
                  <a:latin typeface="微軟正黑體" pitchFamily="34" charset="-120"/>
                  <a:ea typeface="微軟正黑體" pitchFamily="34" charset="-120"/>
                </a:rPr>
                <a:t>)</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2.</a:t>
              </a:r>
              <a:r>
                <a:rPr lang="zh-TW" altLang="en-US" sz="2200" b="1" dirty="0">
                  <a:solidFill>
                    <a:schemeClr val="accent5">
                      <a:lumMod val="75000"/>
                    </a:schemeClr>
                  </a:solidFill>
                  <a:latin typeface="微軟正黑體" pitchFamily="34" charset="-120"/>
                  <a:ea typeface="微軟正黑體" pitchFamily="34" charset="-120"/>
                </a:rPr>
                <a:t>列印繳款通知單並完成繳費，繳費證明文件影印隨報名資料寄送本會</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3.</a:t>
              </a:r>
              <a:r>
                <a:rPr lang="zh-TW" altLang="en-US" sz="2200" b="1" dirty="0">
                  <a:solidFill>
                    <a:schemeClr val="accent5">
                      <a:lumMod val="75000"/>
                    </a:schemeClr>
                  </a:solidFill>
                  <a:latin typeface="微軟正黑體" pitchFamily="34" charset="-120"/>
                  <a:ea typeface="微軟正黑體" pitchFamily="34" charset="-120"/>
                </a:rPr>
                <a:t>報名身分類別</a:t>
              </a:r>
              <a:r>
                <a:rPr lang="zh-TW" altLang="en-US" sz="2000" b="1" dirty="0">
                  <a:solidFill>
                    <a:schemeClr val="accent5">
                      <a:lumMod val="75000"/>
                    </a:schemeClr>
                  </a:solidFill>
                  <a:latin typeface="微軟正黑體" pitchFamily="34" charset="-120"/>
                  <a:ea typeface="微軟正黑體" pitchFamily="34" charset="-120"/>
                </a:rPr>
                <a:t>（</a:t>
              </a:r>
              <a:r>
                <a:rPr lang="en-US" altLang="zh-TW" sz="2000" b="1" dirty="0">
                  <a:solidFill>
                    <a:srgbClr val="C00000"/>
                  </a:solidFill>
                  <a:latin typeface="微軟正黑體" pitchFamily="34" charset="-120"/>
                  <a:ea typeface="微軟正黑體" pitchFamily="34" charset="-120"/>
                </a:rPr>
                <a:t>113</a:t>
              </a:r>
              <a:r>
                <a:rPr lang="zh-TW" altLang="en-US" sz="2000" b="1" dirty="0">
                  <a:solidFill>
                    <a:schemeClr val="accent5">
                      <a:lumMod val="75000"/>
                    </a:schemeClr>
                  </a:solidFill>
                  <a:latin typeface="微軟正黑體" pitchFamily="34" charset="-120"/>
                  <a:ea typeface="微軟正黑體" pitchFamily="34" charset="-120"/>
                </a:rPr>
                <a:t>學年度五專</a:t>
              </a:r>
              <a:r>
                <a:rPr lang="zh-TW" altLang="en-US" sz="2000" b="1" dirty="0">
                  <a:solidFill>
                    <a:srgbClr val="C00000"/>
                  </a:solidFill>
                  <a:latin typeface="微軟正黑體" pitchFamily="34" charset="-120"/>
                  <a:ea typeface="微軟正黑體" pitchFamily="34" charset="-120"/>
                </a:rPr>
                <a:t>優先</a:t>
              </a:r>
              <a:r>
                <a:rPr lang="zh-TW" altLang="en-US" sz="2000" b="1" dirty="0">
                  <a:solidFill>
                    <a:schemeClr val="accent5">
                      <a:lumMod val="75000"/>
                    </a:schemeClr>
                  </a:solidFill>
                  <a:latin typeface="微軟正黑體" pitchFamily="34" charset="-120"/>
                  <a:ea typeface="微軟正黑體" pitchFamily="34" charset="-120"/>
                </a:rPr>
                <a:t>免試入學報名表；</a:t>
              </a:r>
              <a:br>
                <a:rPr lang="en-US" altLang="zh-TW" sz="2000" b="1" dirty="0">
                  <a:solidFill>
                    <a:schemeClr val="accent5">
                      <a:lumMod val="75000"/>
                    </a:schemeClr>
                  </a:solidFill>
                  <a:latin typeface="微軟正黑體" pitchFamily="34" charset="-120"/>
                  <a:ea typeface="微軟正黑體" pitchFamily="34" charset="-120"/>
                </a:rPr>
              </a:br>
              <a:r>
                <a:rPr lang="en-US" altLang="zh-TW" sz="2200" b="1" dirty="0">
                  <a:solidFill>
                    <a:schemeClr val="accent5">
                      <a:lumMod val="75000"/>
                    </a:schemeClr>
                  </a:solidFill>
                  <a:latin typeface="微軟正黑體" pitchFamily="34" charset="-120"/>
                  <a:ea typeface="微軟正黑體" pitchFamily="34" charset="-120"/>
                </a:rPr>
                <a:t>    </a:t>
              </a:r>
              <a:r>
                <a:rPr lang="zh-TW" altLang="en-US" sz="2000" b="1" dirty="0">
                  <a:solidFill>
                    <a:schemeClr val="accent5">
                      <a:lumMod val="75000"/>
                    </a:schemeClr>
                  </a:solidFill>
                  <a:latin typeface="微軟正黑體" pitchFamily="34" charset="-120"/>
                  <a:ea typeface="微軟正黑體" pitchFamily="34" charset="-120"/>
                </a:rPr>
                <a:t>一般生及大陸長期探親子女　白色報名表 、特種生 黃色報名表）</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4.</a:t>
              </a:r>
              <a:r>
                <a:rPr lang="zh-TW" altLang="en-US" sz="2200" b="1" dirty="0">
                  <a:solidFill>
                    <a:schemeClr val="accent5">
                      <a:lumMod val="75000"/>
                    </a:schemeClr>
                  </a:solidFill>
                  <a:latin typeface="微軟正黑體" pitchFamily="34" charset="-120"/>
                  <a:ea typeface="微軟正黑體" pitchFamily="34" charset="-120"/>
                </a:rPr>
                <a:t>免試生基本資料如</a:t>
              </a:r>
              <a:r>
                <a:rPr lang="zh-TW" altLang="en-US" sz="2200" b="1" dirty="0">
                  <a:solidFill>
                    <a:srgbClr val="C00000"/>
                  </a:solidFill>
                  <a:latin typeface="微軟正黑體" pitchFamily="34" charset="-120"/>
                  <a:ea typeface="微軟正黑體" pitchFamily="34" charset="-120"/>
                </a:rPr>
                <a:t>身分證統一編號、出生年月日、准考證號碼、</a:t>
              </a:r>
              <a:br>
                <a:rPr lang="en-US" altLang="zh-TW" sz="2200" b="1" dirty="0">
                  <a:solidFill>
                    <a:srgbClr val="C00000"/>
                  </a:solidFill>
                  <a:latin typeface="微軟正黑體" pitchFamily="34" charset="-120"/>
                  <a:ea typeface="微軟正黑體" pitchFamily="34" charset="-120"/>
                </a:rPr>
              </a:br>
              <a:r>
                <a:rPr lang="en-US" altLang="zh-TW" sz="2200" b="1" dirty="0">
                  <a:solidFill>
                    <a:srgbClr val="C00000"/>
                  </a:solidFill>
                  <a:latin typeface="微軟正黑體" pitchFamily="34" charset="-120"/>
                  <a:ea typeface="微軟正黑體" pitchFamily="34" charset="-120"/>
                </a:rPr>
                <a:t>   </a:t>
              </a:r>
              <a:r>
                <a:rPr lang="zh-TW" altLang="en-US" sz="2200" b="1" dirty="0">
                  <a:solidFill>
                    <a:srgbClr val="C00000"/>
                  </a:solidFill>
                  <a:latin typeface="微軟正黑體" pitchFamily="34" charset="-120"/>
                  <a:ea typeface="微軟正黑體" pitchFamily="34" charset="-120"/>
                </a:rPr>
                <a:t>地址及電話</a:t>
              </a:r>
              <a:r>
                <a:rPr lang="zh-TW" altLang="en-US" sz="2200" b="1" dirty="0">
                  <a:solidFill>
                    <a:schemeClr val="accent5">
                      <a:lumMod val="75000"/>
                    </a:schemeClr>
                  </a:solidFill>
                  <a:latin typeface="微軟正黑體" pitchFamily="34" charset="-120"/>
                  <a:ea typeface="微軟正黑體" pitchFamily="34" charset="-120"/>
                </a:rPr>
                <a:t>等是否書寫完整、清楚</a:t>
              </a:r>
              <a:br>
                <a:rPr lang="en-US" altLang="zh-TW" sz="2200" b="1" dirty="0">
                  <a:solidFill>
                    <a:schemeClr val="accent5">
                      <a:lumMod val="75000"/>
                    </a:schemeClr>
                  </a:solidFill>
                  <a:latin typeface="微軟正黑體" pitchFamily="34" charset="-120"/>
                  <a:ea typeface="微軟正黑體" pitchFamily="34" charset="-120"/>
                </a:rPr>
              </a:br>
              <a:r>
                <a:rPr lang="en-US" altLang="zh-TW" sz="2200" b="1" dirty="0">
                  <a:solidFill>
                    <a:schemeClr val="accent5">
                      <a:lumMod val="75000"/>
                    </a:schemeClr>
                  </a:solidFill>
                  <a:latin typeface="微軟正黑體" pitchFamily="34" charset="-120"/>
                  <a:ea typeface="微軟正黑體" pitchFamily="34" charset="-120"/>
                </a:rPr>
                <a:t>   </a:t>
              </a:r>
              <a:r>
                <a:rPr lang="en-US" altLang="zh-TW" sz="2000" b="1" dirty="0">
                  <a:solidFill>
                    <a:schemeClr val="accent6">
                      <a:lumMod val="75000"/>
                    </a:schemeClr>
                  </a:solidFill>
                  <a:latin typeface="微軟正黑體" pitchFamily="34" charset="-120"/>
                  <a:ea typeface="微軟正黑體" pitchFamily="34" charset="-120"/>
                </a:rPr>
                <a:t>(</a:t>
              </a:r>
              <a:r>
                <a:rPr lang="zh-TW" altLang="en-US" sz="2000" b="1" dirty="0">
                  <a:solidFill>
                    <a:schemeClr val="accent6">
                      <a:lumMod val="75000"/>
                    </a:schemeClr>
                  </a:solidFill>
                  <a:latin typeface="微軟正黑體" pitchFamily="34" charset="-120"/>
                  <a:ea typeface="微軟正黑體" pitchFamily="34" charset="-120"/>
                </a:rPr>
                <a:t>確認與報名</a:t>
              </a:r>
              <a:r>
                <a:rPr lang="en-US" altLang="zh-TW" sz="2000" b="1" dirty="0">
                  <a:solidFill>
                    <a:srgbClr val="C00000"/>
                  </a:solidFill>
                  <a:latin typeface="微軟正黑體" pitchFamily="34" charset="-120"/>
                  <a:ea typeface="微軟正黑體" pitchFamily="34" charset="-120"/>
                </a:rPr>
                <a:t>113</a:t>
              </a:r>
              <a:r>
                <a:rPr lang="zh-TW" altLang="en-US" sz="2000" b="1" dirty="0">
                  <a:solidFill>
                    <a:schemeClr val="accent6">
                      <a:lumMod val="75000"/>
                    </a:schemeClr>
                  </a:solidFill>
                  <a:latin typeface="微軟正黑體" pitchFamily="34" charset="-120"/>
                  <a:ea typeface="微軟正黑體" pitchFamily="34" charset="-120"/>
                </a:rPr>
                <a:t>年度國中教育會考之身分證統一編號、出生年月日、</a:t>
              </a:r>
              <a:br>
                <a:rPr lang="en-US" altLang="zh-TW" sz="2000" b="1" dirty="0">
                  <a:solidFill>
                    <a:schemeClr val="accent6">
                      <a:lumMod val="75000"/>
                    </a:schemeClr>
                  </a:solidFill>
                  <a:latin typeface="微軟正黑體" pitchFamily="34" charset="-120"/>
                  <a:ea typeface="微軟正黑體" pitchFamily="34" charset="-120"/>
                </a:rPr>
              </a:br>
              <a:r>
                <a:rPr lang="en-US" altLang="zh-TW" sz="2000" b="1" dirty="0">
                  <a:solidFill>
                    <a:schemeClr val="accent6">
                      <a:lumMod val="75000"/>
                    </a:schemeClr>
                  </a:solidFill>
                  <a:latin typeface="微軟正黑體" pitchFamily="34" charset="-120"/>
                  <a:ea typeface="微軟正黑體" pitchFamily="34" charset="-120"/>
                </a:rPr>
                <a:t>     </a:t>
              </a:r>
              <a:r>
                <a:rPr lang="zh-TW" altLang="en-US" sz="2000" b="1" dirty="0">
                  <a:solidFill>
                    <a:schemeClr val="accent6">
                      <a:lumMod val="75000"/>
                    </a:schemeClr>
                  </a:solidFill>
                  <a:latin typeface="微軟正黑體" pitchFamily="34" charset="-120"/>
                  <a:ea typeface="微軟正黑體" pitchFamily="34" charset="-120"/>
                </a:rPr>
                <a:t>准考證號碼是否相同</a:t>
              </a:r>
              <a:r>
                <a:rPr lang="en-US" altLang="zh-TW" sz="2000" b="1" dirty="0">
                  <a:solidFill>
                    <a:schemeClr val="accent6">
                      <a:lumMod val="75000"/>
                    </a:schemeClr>
                  </a:solidFill>
                  <a:latin typeface="微軟正黑體" pitchFamily="34" charset="-120"/>
                  <a:ea typeface="微軟正黑體" pitchFamily="34" charset="-120"/>
                </a:rPr>
                <a:t>)</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5.</a:t>
              </a:r>
              <a:r>
                <a:rPr lang="zh-TW" altLang="en-US" sz="2200" b="1" dirty="0">
                  <a:solidFill>
                    <a:schemeClr val="accent5">
                      <a:lumMod val="75000"/>
                    </a:schemeClr>
                  </a:solidFill>
                  <a:latin typeface="微軟正黑體" pitchFamily="34" charset="-120"/>
                  <a:ea typeface="微軟正黑體" pitchFamily="34" charset="-120"/>
                </a:rPr>
                <a:t>黏貼身分證正面影印本</a:t>
              </a:r>
              <a:endParaRPr lang="en-US" altLang="zh-TW" sz="2200" b="1" dirty="0">
                <a:solidFill>
                  <a:schemeClr val="accent5">
                    <a:lumMod val="75000"/>
                  </a:schemeClr>
                </a:solidFill>
                <a:latin typeface="微軟正黑體" pitchFamily="34" charset="-120"/>
                <a:ea typeface="微軟正黑體" pitchFamily="34" charset="-120"/>
              </a:endParaRPr>
            </a:p>
          </p:txBody>
        </p:sp>
        <p:grpSp>
          <p:nvGrpSpPr>
            <p:cNvPr id="25" name="组合 3">
              <a:extLst>
                <a:ext uri="{FF2B5EF4-FFF2-40B4-BE49-F238E27FC236}">
                  <a16:creationId xmlns:a16="http://schemas.microsoft.com/office/drawing/2014/main" id="{37D2F6C7-57C6-4BF8-8CC9-C1E1DF935DD3}"/>
                </a:ext>
              </a:extLst>
            </p:cNvPr>
            <p:cNvGrpSpPr/>
            <p:nvPr/>
          </p:nvGrpSpPr>
          <p:grpSpPr>
            <a:xfrm>
              <a:off x="3416075" y="5900902"/>
              <a:ext cx="482264" cy="493368"/>
              <a:chOff x="4427538" y="929668"/>
              <a:chExt cx="3333750" cy="3753458"/>
            </a:xfrm>
          </p:grpSpPr>
          <p:sp>
            <p:nvSpPr>
              <p:cNvPr id="26" name="Freeform 5">
                <a:extLst>
                  <a:ext uri="{FF2B5EF4-FFF2-40B4-BE49-F238E27FC236}">
                    <a16:creationId xmlns:a16="http://schemas.microsoft.com/office/drawing/2014/main" id="{49315A25-86F3-432C-81FA-16E9BAEFCEF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D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6">
                <a:extLst>
                  <a:ext uri="{FF2B5EF4-FFF2-40B4-BE49-F238E27FC236}">
                    <a16:creationId xmlns:a16="http://schemas.microsoft.com/office/drawing/2014/main" id="{6260E373-D059-4F7B-9FD7-7CBF7C46BE2A}"/>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7">
                <a:extLst>
                  <a:ext uri="{FF2B5EF4-FFF2-40B4-BE49-F238E27FC236}">
                    <a16:creationId xmlns:a16="http://schemas.microsoft.com/office/drawing/2014/main" id="{E953C7B4-DC96-4C51-947E-AF957DDA04E5}"/>
                  </a:ext>
                </a:extLst>
              </p:cNvPr>
              <p:cNvSpPr/>
              <p:nvPr/>
            </p:nvSpPr>
            <p:spPr bwMode="auto">
              <a:xfrm>
                <a:off x="5011670" y="124881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8">
                <a:extLst>
                  <a:ext uri="{FF2B5EF4-FFF2-40B4-BE49-F238E27FC236}">
                    <a16:creationId xmlns:a16="http://schemas.microsoft.com/office/drawing/2014/main" id="{62F60D9B-A847-4126-9F1C-7FD92C3BC05F}"/>
                  </a:ext>
                </a:extLst>
              </p:cNvPr>
              <p:cNvSpPr/>
              <p:nvPr/>
            </p:nvSpPr>
            <p:spPr bwMode="auto">
              <a:xfrm>
                <a:off x="5988051" y="968820"/>
                <a:ext cx="188912"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 name="Freeform 9">
                <a:extLst>
                  <a:ext uri="{FF2B5EF4-FFF2-40B4-BE49-F238E27FC236}">
                    <a16:creationId xmlns:a16="http://schemas.microsoft.com/office/drawing/2014/main" id="{358CE697-65CC-4245-A9BF-52C8FADE1EAC}"/>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1" name="Freeform 10">
                <a:extLst>
                  <a:ext uri="{FF2B5EF4-FFF2-40B4-BE49-F238E27FC236}">
                    <a16:creationId xmlns:a16="http://schemas.microsoft.com/office/drawing/2014/main" id="{D48B9DE8-6FC0-4D4F-94B6-2E2DEE61E58E}"/>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2" name="Freeform 11">
                <a:extLst>
                  <a:ext uri="{FF2B5EF4-FFF2-40B4-BE49-F238E27FC236}">
                    <a16:creationId xmlns:a16="http://schemas.microsoft.com/office/drawing/2014/main" id="{CF184AD7-0ADE-4B8C-B1A4-87330A18A5F5}"/>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3" name="Freeform 12">
                <a:extLst>
                  <a:ext uri="{FF2B5EF4-FFF2-40B4-BE49-F238E27FC236}">
                    <a16:creationId xmlns:a16="http://schemas.microsoft.com/office/drawing/2014/main" id="{F1EB443B-CC26-4878-B33F-CF0771475418}"/>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13">
                <a:extLst>
                  <a:ext uri="{FF2B5EF4-FFF2-40B4-BE49-F238E27FC236}">
                    <a16:creationId xmlns:a16="http://schemas.microsoft.com/office/drawing/2014/main" id="{50C336B1-8D89-46E4-9413-90489AA346E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14">
                <a:extLst>
                  <a:ext uri="{FF2B5EF4-FFF2-40B4-BE49-F238E27FC236}">
                    <a16:creationId xmlns:a16="http://schemas.microsoft.com/office/drawing/2014/main" id="{5F37409E-AB47-4386-BC7B-B5995CECD442}"/>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5">
                <a:extLst>
                  <a:ext uri="{FF2B5EF4-FFF2-40B4-BE49-F238E27FC236}">
                    <a16:creationId xmlns:a16="http://schemas.microsoft.com/office/drawing/2014/main" id="{F2278D63-325C-4CD3-8D64-90415DA3808C}"/>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6">
                <a:extLst>
                  <a:ext uri="{FF2B5EF4-FFF2-40B4-BE49-F238E27FC236}">
                    <a16:creationId xmlns:a16="http://schemas.microsoft.com/office/drawing/2014/main" id="{A4C72C4A-8A9B-4331-826D-8A3617512049}"/>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7">
                <a:extLst>
                  <a:ext uri="{FF2B5EF4-FFF2-40B4-BE49-F238E27FC236}">
                    <a16:creationId xmlns:a16="http://schemas.microsoft.com/office/drawing/2014/main" id="{E22EC384-6182-419D-BF74-750930D22BD1}"/>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9" name="Freeform 18">
                <a:extLst>
                  <a:ext uri="{FF2B5EF4-FFF2-40B4-BE49-F238E27FC236}">
                    <a16:creationId xmlns:a16="http://schemas.microsoft.com/office/drawing/2014/main" id="{C95BEC01-81AF-4644-B55A-6B7EEB7E337E}"/>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Freeform 19">
                <a:extLst>
                  <a:ext uri="{FF2B5EF4-FFF2-40B4-BE49-F238E27FC236}">
                    <a16:creationId xmlns:a16="http://schemas.microsoft.com/office/drawing/2014/main" id="{916AEDC3-E2C2-44A4-A408-38C886DBF8A3}"/>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20">
                <a:extLst>
                  <a:ext uri="{FF2B5EF4-FFF2-40B4-BE49-F238E27FC236}">
                    <a16:creationId xmlns:a16="http://schemas.microsoft.com/office/drawing/2014/main" id="{1AFE5F6C-2C32-4D3B-9BFE-83250B3EC53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21">
                <a:extLst>
                  <a:ext uri="{FF2B5EF4-FFF2-40B4-BE49-F238E27FC236}">
                    <a16:creationId xmlns:a16="http://schemas.microsoft.com/office/drawing/2014/main" id="{833CC26E-310E-4EEA-AC6A-42A65991C8C9}"/>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2">
                <a:extLst>
                  <a:ext uri="{FF2B5EF4-FFF2-40B4-BE49-F238E27FC236}">
                    <a16:creationId xmlns:a16="http://schemas.microsoft.com/office/drawing/2014/main" id="{5851AACC-96EC-4A5C-8399-972DE440269B}"/>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3">
                <a:extLst>
                  <a:ext uri="{FF2B5EF4-FFF2-40B4-BE49-F238E27FC236}">
                    <a16:creationId xmlns:a16="http://schemas.microsoft.com/office/drawing/2014/main" id="{722CA5B5-4560-45A9-94E5-3B9DB358143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24">
                <a:extLst>
                  <a:ext uri="{FF2B5EF4-FFF2-40B4-BE49-F238E27FC236}">
                    <a16:creationId xmlns:a16="http://schemas.microsoft.com/office/drawing/2014/main" id="{D4510F9C-B8A0-4F81-95CD-60BF8BE6EAB1}"/>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Freeform 25">
                <a:extLst>
                  <a:ext uri="{FF2B5EF4-FFF2-40B4-BE49-F238E27FC236}">
                    <a16:creationId xmlns:a16="http://schemas.microsoft.com/office/drawing/2014/main" id="{AA4E32C6-D973-4F46-9499-E19414B53B8B}"/>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6">
                <a:extLst>
                  <a:ext uri="{FF2B5EF4-FFF2-40B4-BE49-F238E27FC236}">
                    <a16:creationId xmlns:a16="http://schemas.microsoft.com/office/drawing/2014/main" id="{B4ABC4A3-42ED-4CF9-9C97-DAF4670EEF02}"/>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7">
                <a:extLst>
                  <a:ext uri="{FF2B5EF4-FFF2-40B4-BE49-F238E27FC236}">
                    <a16:creationId xmlns:a16="http://schemas.microsoft.com/office/drawing/2014/main" id="{4B061951-1750-4413-A9A9-0887CDF143EC}"/>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8">
                <a:extLst>
                  <a:ext uri="{FF2B5EF4-FFF2-40B4-BE49-F238E27FC236}">
                    <a16:creationId xmlns:a16="http://schemas.microsoft.com/office/drawing/2014/main" id="{47159126-5160-427C-BE0D-06F0FAFBF21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29">
                <a:extLst>
                  <a:ext uri="{FF2B5EF4-FFF2-40B4-BE49-F238E27FC236}">
                    <a16:creationId xmlns:a16="http://schemas.microsoft.com/office/drawing/2014/main" id="{D97149A2-A971-4BE1-86BA-BC97DEBD22E1}"/>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30">
                <a:extLst>
                  <a:ext uri="{FF2B5EF4-FFF2-40B4-BE49-F238E27FC236}">
                    <a16:creationId xmlns:a16="http://schemas.microsoft.com/office/drawing/2014/main" id="{4B6F9C79-A568-4F74-97DA-64A215DDE6BB}"/>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31">
                <a:extLst>
                  <a:ext uri="{FF2B5EF4-FFF2-40B4-BE49-F238E27FC236}">
                    <a16:creationId xmlns:a16="http://schemas.microsoft.com/office/drawing/2014/main" id="{5E140635-5C51-4700-9832-382AFAB35920}"/>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32">
                <a:extLst>
                  <a:ext uri="{FF2B5EF4-FFF2-40B4-BE49-F238E27FC236}">
                    <a16:creationId xmlns:a16="http://schemas.microsoft.com/office/drawing/2014/main" id="{8AFE5794-0A53-42B7-B163-67BFBD147921}"/>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33">
                <a:extLst>
                  <a:ext uri="{FF2B5EF4-FFF2-40B4-BE49-F238E27FC236}">
                    <a16:creationId xmlns:a16="http://schemas.microsoft.com/office/drawing/2014/main" id="{EADE9B9E-5692-4B0E-8456-8E5DA94A4E83}"/>
                  </a:ext>
                </a:extLst>
              </p:cNvPr>
              <p:cNvSpPr/>
              <p:nvPr/>
            </p:nvSpPr>
            <p:spPr bwMode="auto">
              <a:xfrm>
                <a:off x="4987926" y="1218969"/>
                <a:ext cx="360363" cy="398462"/>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4">
                <a:extLst>
                  <a:ext uri="{FF2B5EF4-FFF2-40B4-BE49-F238E27FC236}">
                    <a16:creationId xmlns:a16="http://schemas.microsoft.com/office/drawing/2014/main" id="{71C02BD4-1BA5-49AC-AB4F-A781C0EAA5AF}"/>
                  </a:ext>
                </a:extLst>
              </p:cNvPr>
              <p:cNvSpPr/>
              <p:nvPr/>
            </p:nvSpPr>
            <p:spPr bwMode="auto">
              <a:xfrm>
                <a:off x="5984876" y="92966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5">
                <a:extLst>
                  <a:ext uri="{FF2B5EF4-FFF2-40B4-BE49-F238E27FC236}">
                    <a16:creationId xmlns:a16="http://schemas.microsoft.com/office/drawing/2014/main" id="{83A3512C-EA55-492B-AE27-EECDD252B82C}"/>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6">
                <a:extLst>
                  <a:ext uri="{FF2B5EF4-FFF2-40B4-BE49-F238E27FC236}">
                    <a16:creationId xmlns:a16="http://schemas.microsoft.com/office/drawing/2014/main" id="{DA26CEAF-B04D-4F93-A14B-7A99AF6C8B62}"/>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7">
                <a:extLst>
                  <a:ext uri="{FF2B5EF4-FFF2-40B4-BE49-F238E27FC236}">
                    <a16:creationId xmlns:a16="http://schemas.microsoft.com/office/drawing/2014/main" id="{4CC2DA92-5A02-45D5-8DA4-DE73F0EEEAA8}"/>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8">
                <a:extLst>
                  <a:ext uri="{FF2B5EF4-FFF2-40B4-BE49-F238E27FC236}">
                    <a16:creationId xmlns:a16="http://schemas.microsoft.com/office/drawing/2014/main" id="{531DFB17-340F-48F9-B981-6CA875FEC30D}"/>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9">
                <a:extLst>
                  <a:ext uri="{FF2B5EF4-FFF2-40B4-BE49-F238E27FC236}">
                    <a16:creationId xmlns:a16="http://schemas.microsoft.com/office/drawing/2014/main" id="{F649C35C-D93C-45FB-AFB3-036272BA59F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0">
                <a:extLst>
                  <a:ext uri="{FF2B5EF4-FFF2-40B4-BE49-F238E27FC236}">
                    <a16:creationId xmlns:a16="http://schemas.microsoft.com/office/drawing/2014/main" id="{9C240BDC-C7F6-4D41-897A-7AB044B0DEA2}"/>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1">
                <a:extLst>
                  <a:ext uri="{FF2B5EF4-FFF2-40B4-BE49-F238E27FC236}">
                    <a16:creationId xmlns:a16="http://schemas.microsoft.com/office/drawing/2014/main" id="{E4C5B24D-1BFB-42AC-BC25-0F22633486D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2">
                <a:extLst>
                  <a:ext uri="{FF2B5EF4-FFF2-40B4-BE49-F238E27FC236}">
                    <a16:creationId xmlns:a16="http://schemas.microsoft.com/office/drawing/2014/main" id="{4FFCF3ED-9278-42E2-B636-64816F692F48}"/>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3">
                <a:extLst>
                  <a:ext uri="{FF2B5EF4-FFF2-40B4-BE49-F238E27FC236}">
                    <a16:creationId xmlns:a16="http://schemas.microsoft.com/office/drawing/2014/main" id="{3A8A10DA-7299-42E9-BF5C-4E27C138A326}"/>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4">
                <a:extLst>
                  <a:ext uri="{FF2B5EF4-FFF2-40B4-BE49-F238E27FC236}">
                    <a16:creationId xmlns:a16="http://schemas.microsoft.com/office/drawing/2014/main" id="{1D5320AD-EAE8-4CAE-8C0E-8F6044228FE0}"/>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5">
                <a:extLst>
                  <a:ext uri="{FF2B5EF4-FFF2-40B4-BE49-F238E27FC236}">
                    <a16:creationId xmlns:a16="http://schemas.microsoft.com/office/drawing/2014/main" id="{2397C813-7A8E-4CB8-9BF2-6C5D56ECDAC6}"/>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6">
                <a:extLst>
                  <a:ext uri="{FF2B5EF4-FFF2-40B4-BE49-F238E27FC236}">
                    <a16:creationId xmlns:a16="http://schemas.microsoft.com/office/drawing/2014/main" id="{460BB791-8DD2-4D3B-980A-8A03AC2E9BE1}"/>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750799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21</a:t>
            </a:r>
            <a:endParaRPr lang="zh-TW" altLang="en-US" sz="1500" b="1" dirty="0">
              <a:latin typeface="Arial" panose="020B0604020202020204" pitchFamily="34" charset="0"/>
              <a:cs typeface="Arial" panose="020B0604020202020204" pitchFamily="34" charset="0"/>
            </a:endParaRPr>
          </a:p>
        </p:txBody>
      </p:sp>
      <p:sp>
        <p:nvSpPr>
          <p:cNvPr id="21" name="標題 1"/>
          <p:cNvSpPr txBox="1">
            <a:spLocks/>
          </p:cNvSpPr>
          <p:nvPr/>
        </p:nvSpPr>
        <p:spPr bwMode="auto">
          <a:xfrm>
            <a:off x="250753" y="361293"/>
            <a:ext cx="724758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10/11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32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55118" y="1066459"/>
            <a:ext cx="8827200" cy="5141981"/>
            <a:chOff x="155118" y="1066459"/>
            <a:chExt cx="8827200" cy="5141981"/>
          </a:xfrm>
        </p:grpSpPr>
        <p:sp>
          <p:nvSpPr>
            <p:cNvPr id="17" name="內容版面配置區 2"/>
            <p:cNvSpPr txBox="1">
              <a:spLocks/>
            </p:cNvSpPr>
            <p:nvPr/>
          </p:nvSpPr>
          <p:spPr>
            <a:xfrm>
              <a:off x="155118" y="2092906"/>
              <a:ext cx="8827200" cy="4115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6.</a:t>
              </a:r>
              <a:r>
                <a:rPr lang="zh-TW" altLang="en-US" sz="2200" b="1" dirty="0">
                  <a:solidFill>
                    <a:schemeClr val="accent5">
                      <a:lumMod val="75000"/>
                    </a:schemeClr>
                  </a:solidFill>
                  <a:latin typeface="微軟正黑體" pitchFamily="34" charset="-120"/>
                  <a:ea typeface="微軟正黑體" pitchFamily="34" charset="-120"/>
                </a:rPr>
                <a:t>具弱勢身分免試生</a:t>
              </a:r>
              <a:r>
                <a:rPr lang="zh-TW" altLang="en-US" sz="2200" b="1" u="sng" dirty="0">
                  <a:solidFill>
                    <a:schemeClr val="accent5">
                      <a:lumMod val="75000"/>
                    </a:schemeClr>
                  </a:solidFill>
                  <a:latin typeface="微軟正黑體" pitchFamily="34" charset="-120"/>
                  <a:ea typeface="微軟正黑體" pitchFamily="34" charset="-120"/>
                </a:rPr>
                <a:t>報名時</a:t>
              </a:r>
              <a:r>
                <a:rPr lang="zh-TW" altLang="en-US" sz="2200" b="1" dirty="0">
                  <a:solidFill>
                    <a:schemeClr val="accent5">
                      <a:lumMod val="75000"/>
                    </a:schemeClr>
                  </a:solidFill>
                  <a:latin typeface="微軟正黑體" pitchFamily="34" charset="-120"/>
                  <a:ea typeface="微軟正黑體" pitchFamily="34" charset="-120"/>
                </a:rPr>
                <a:t>須一併檢附</a:t>
              </a:r>
              <a:r>
                <a:rPr lang="zh-TW" altLang="en-US" sz="2200" b="1" dirty="0">
                  <a:solidFill>
                    <a:srgbClr val="C00000"/>
                  </a:solidFill>
                  <a:latin typeface="微軟正黑體" pitchFamily="34" charset="-120"/>
                  <a:ea typeface="微軟正黑體" pitchFamily="34" charset="-120"/>
                </a:rPr>
                <a:t>身分證明文件，請檢查</a:t>
              </a:r>
              <a:r>
                <a:rPr lang="zh-TW" altLang="en-US" sz="2200" b="1" u="sng" dirty="0">
                  <a:solidFill>
                    <a:srgbClr val="C00000"/>
                  </a:solidFill>
                  <a:latin typeface="微軟正黑體" pitchFamily="34" charset="-120"/>
                  <a:ea typeface="微軟正黑體" pitchFamily="34" charset="-120"/>
                </a:rPr>
                <a:t>證明文件</a:t>
              </a:r>
              <a:br>
                <a:rPr lang="en-US" altLang="zh-TW" sz="2200" b="1" u="sng" dirty="0">
                  <a:solidFill>
                    <a:srgbClr val="C00000"/>
                  </a:solidFill>
                  <a:latin typeface="微軟正黑體" pitchFamily="34" charset="-120"/>
                  <a:ea typeface="微軟正黑體" pitchFamily="34" charset="-120"/>
                </a:rPr>
              </a:br>
              <a:r>
                <a:rPr lang="en-US" altLang="zh-TW" sz="2300" b="1" dirty="0">
                  <a:solidFill>
                    <a:srgbClr val="C00000"/>
                  </a:solidFill>
                  <a:latin typeface="微軟正黑體" pitchFamily="34" charset="-120"/>
                  <a:ea typeface="微軟正黑體" pitchFamily="34" charset="-120"/>
                </a:rPr>
                <a:t>   </a:t>
              </a:r>
              <a:r>
                <a:rPr lang="zh-TW" altLang="en-US" sz="2200" b="1" u="sng" dirty="0">
                  <a:solidFill>
                    <a:srgbClr val="C00000"/>
                  </a:solidFill>
                  <a:latin typeface="微軟正黑體" pitchFamily="34" charset="-120"/>
                  <a:ea typeface="微軟正黑體" pitchFamily="34" charset="-120"/>
                </a:rPr>
                <a:t>是否在報名期間內</a:t>
              </a:r>
              <a:r>
                <a:rPr lang="zh-TW" altLang="en-US" sz="2200" b="1" dirty="0">
                  <a:solidFill>
                    <a:schemeClr val="accent5">
                      <a:lumMod val="75000"/>
                    </a:schemeClr>
                  </a:solidFill>
                  <a:latin typeface="微軟正黑體" pitchFamily="34" charset="-120"/>
                  <a:ea typeface="微軟正黑體" pitchFamily="34" charset="-120"/>
                </a:rPr>
                <a:t>。</a:t>
              </a:r>
              <a:endParaRPr lang="en-US" altLang="zh-TW" sz="2200" b="1" dirty="0">
                <a:solidFill>
                  <a:schemeClr val="accent5">
                    <a:lumMod val="75000"/>
                  </a:schemeClr>
                </a:solidFill>
                <a:latin typeface="微軟正黑體" pitchFamily="34" charset="-120"/>
                <a:ea typeface="微軟正黑體" pitchFamily="34" charset="-120"/>
              </a:endParaRPr>
            </a:p>
            <a:p>
              <a:pPr marL="0" indent="0">
                <a:lnSpc>
                  <a:spcPct val="100000"/>
                </a:lnSpc>
                <a:spcBef>
                  <a:spcPts val="600"/>
                </a:spcBef>
                <a:spcAft>
                  <a:spcPts val="450"/>
                </a:spcAft>
                <a:buNone/>
                <a:defRPr/>
              </a:pPr>
              <a:r>
                <a:rPr lang="en-US" altLang="zh-TW" sz="2000" b="1" dirty="0">
                  <a:solidFill>
                    <a:schemeClr val="accent6">
                      <a:lumMod val="75000"/>
                    </a:schemeClr>
                  </a:solidFill>
                  <a:latin typeface="微軟正黑體" pitchFamily="34" charset="-120"/>
                  <a:ea typeface="微軟正黑體" pitchFamily="34" charset="-120"/>
                </a:rPr>
                <a:t>   (</a:t>
              </a:r>
              <a:r>
                <a:rPr lang="zh-TW" altLang="en-US" sz="2000" b="1" dirty="0">
                  <a:solidFill>
                    <a:schemeClr val="accent6">
                      <a:lumMod val="75000"/>
                    </a:schemeClr>
                  </a:solidFill>
                  <a:latin typeface="微軟正黑體" pitchFamily="34" charset="-120"/>
                  <a:ea typeface="微軟正黑體" pitchFamily="34" charset="-120"/>
                </a:rPr>
                <a:t>低收入戶、中低收入戶、直系血親尊親屬支領失業給付、特殊境遇家庭</a:t>
              </a:r>
              <a:br>
                <a:rPr lang="en-US" altLang="zh-TW" sz="2000" b="1" dirty="0">
                  <a:solidFill>
                    <a:schemeClr val="accent6">
                      <a:lumMod val="75000"/>
                    </a:schemeClr>
                  </a:solidFill>
                  <a:latin typeface="微軟正黑體" pitchFamily="34" charset="-120"/>
                  <a:ea typeface="微軟正黑體" pitchFamily="34" charset="-120"/>
                </a:rPr>
              </a:br>
              <a:r>
                <a:rPr lang="en-US" altLang="zh-TW" sz="2000" b="1" dirty="0">
                  <a:solidFill>
                    <a:schemeClr val="accent6">
                      <a:lumMod val="75000"/>
                    </a:schemeClr>
                  </a:solidFill>
                  <a:latin typeface="微軟正黑體" pitchFamily="34" charset="-120"/>
                  <a:ea typeface="微軟正黑體" pitchFamily="34" charset="-120"/>
                </a:rPr>
                <a:t>    </a:t>
              </a:r>
              <a:r>
                <a:rPr lang="zh-TW" altLang="en-US" sz="2000" b="1" dirty="0">
                  <a:solidFill>
                    <a:schemeClr val="accent6">
                      <a:lumMod val="75000"/>
                    </a:schemeClr>
                  </a:solidFill>
                  <a:latin typeface="微軟正黑體" pitchFamily="34" charset="-120"/>
                  <a:ea typeface="微軟正黑體" pitchFamily="34" charset="-120"/>
                </a:rPr>
                <a:t>子女身分者</a:t>
              </a:r>
              <a:r>
                <a:rPr lang="en-US" altLang="zh-TW" sz="2000" b="1" dirty="0">
                  <a:solidFill>
                    <a:schemeClr val="accent6">
                      <a:lumMod val="75000"/>
                    </a:schemeClr>
                  </a:solidFill>
                  <a:latin typeface="微軟正黑體" pitchFamily="34" charset="-120"/>
                  <a:ea typeface="微軟正黑體" pitchFamily="34" charset="-120"/>
                </a:rPr>
                <a:t>)</a:t>
              </a:r>
              <a:endParaRPr lang="zh-TW" altLang="en-US" sz="2000" b="1" dirty="0">
                <a:solidFill>
                  <a:schemeClr val="accent6">
                    <a:lumMod val="75000"/>
                  </a:schemeClr>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en-US" altLang="zh-TW" sz="2200" b="1" dirty="0">
                  <a:solidFill>
                    <a:schemeClr val="accent5">
                      <a:lumMod val="75000"/>
                    </a:schemeClr>
                  </a:solidFill>
                  <a:latin typeface="微軟正黑體" pitchFamily="34" charset="-120"/>
                  <a:ea typeface="微軟正黑體" pitchFamily="34" charset="-120"/>
                </a:rPr>
                <a:t>7.</a:t>
              </a:r>
              <a:r>
                <a:rPr lang="zh-TW" altLang="en-US" sz="2200" b="1" dirty="0">
                  <a:solidFill>
                    <a:schemeClr val="accent5">
                      <a:lumMod val="75000"/>
                    </a:schemeClr>
                  </a:solidFill>
                  <a:latin typeface="微軟正黑體" pitchFamily="34" charset="-120"/>
                  <a:ea typeface="微軟正黑體" pitchFamily="34" charset="-120"/>
                </a:rPr>
                <a:t>超額比序項目</a:t>
              </a:r>
              <a:r>
                <a:rPr lang="zh-TW" altLang="en-US" sz="2200" b="1" dirty="0">
                  <a:solidFill>
                    <a:srgbClr val="C00000"/>
                  </a:solidFill>
                  <a:latin typeface="微軟正黑體" pitchFamily="34" charset="-120"/>
                  <a:ea typeface="微軟正黑體" pitchFamily="34" charset="-120"/>
                </a:rPr>
                <a:t>各項積分</a:t>
              </a:r>
              <a:r>
                <a:rPr lang="zh-TW" altLang="en-US" sz="2200" b="1" dirty="0">
                  <a:solidFill>
                    <a:schemeClr val="accent5">
                      <a:lumMod val="75000"/>
                    </a:schemeClr>
                  </a:solidFill>
                  <a:latin typeface="微軟正黑體" pitchFamily="34" charset="-120"/>
                  <a:ea typeface="微軟正黑體" pitchFamily="34" charset="-120"/>
                </a:rPr>
                <a:t>認定</a:t>
              </a:r>
              <a:endParaRPr lang="en-US" altLang="zh-TW" sz="2200" b="1" dirty="0">
                <a:solidFill>
                  <a:srgbClr val="C00000"/>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en-US" altLang="zh-TW" sz="2200" b="1" dirty="0">
                  <a:solidFill>
                    <a:schemeClr val="accent5">
                      <a:lumMod val="75000"/>
                    </a:schemeClr>
                  </a:solidFill>
                  <a:latin typeface="微軟正黑體" pitchFamily="34" charset="-120"/>
                  <a:ea typeface="微軟正黑體" pitchFamily="34" charset="-120"/>
                </a:rPr>
                <a:t>8.</a:t>
              </a:r>
              <a:r>
                <a:rPr lang="zh-TW" altLang="en-US" sz="2200" b="1" dirty="0">
                  <a:solidFill>
                    <a:schemeClr val="accent5">
                      <a:lumMod val="75000"/>
                    </a:schemeClr>
                  </a:solidFill>
                  <a:latin typeface="微軟正黑體" pitchFamily="34" charset="-120"/>
                  <a:ea typeface="微軟正黑體" pitchFamily="34" charset="-120"/>
                </a:rPr>
                <a:t>國中學校出具</a:t>
              </a:r>
              <a:r>
                <a:rPr lang="zh-TW" altLang="en-US" sz="2200" b="1" dirty="0">
                  <a:solidFill>
                    <a:srgbClr val="C00000"/>
                  </a:solidFill>
                  <a:latin typeface="微軟正黑體" pitchFamily="34" charset="-120"/>
                  <a:ea typeface="微軟正黑體" pitchFamily="34" charset="-120"/>
                </a:rPr>
                <a:t>「</a:t>
              </a:r>
              <a:r>
                <a:rPr lang="en-US" altLang="zh-TW" sz="2200" b="1" dirty="0">
                  <a:solidFill>
                    <a:srgbClr val="C00000"/>
                  </a:solidFill>
                  <a:latin typeface="微軟正黑體" pitchFamily="34" charset="-120"/>
                  <a:ea typeface="微軟正黑體" pitchFamily="34" charset="-120"/>
                </a:rPr>
                <a:t>113</a:t>
              </a:r>
              <a:r>
                <a:rPr lang="zh-TW" altLang="en-US" sz="2200" b="1" dirty="0">
                  <a:solidFill>
                    <a:srgbClr val="C00000"/>
                  </a:solidFill>
                  <a:latin typeface="微軟正黑體" pitchFamily="34" charset="-120"/>
                  <a:ea typeface="微軟正黑體" pitchFamily="34" charset="-120"/>
                </a:rPr>
                <a:t>學年度五專入學專用優先免試入學超額比序項目</a:t>
              </a:r>
              <a:br>
                <a:rPr lang="en-US" altLang="zh-TW" sz="2200" b="1" dirty="0">
                  <a:solidFill>
                    <a:srgbClr val="C00000"/>
                  </a:solidFill>
                  <a:latin typeface="微軟正黑體" pitchFamily="34" charset="-120"/>
                  <a:ea typeface="微軟正黑體" pitchFamily="34" charset="-120"/>
                </a:rPr>
              </a:br>
              <a:r>
                <a:rPr lang="en-US" altLang="zh-TW" sz="2400" b="1" dirty="0">
                  <a:solidFill>
                    <a:srgbClr val="C00000"/>
                  </a:solidFill>
                  <a:latin typeface="微軟正黑體" pitchFamily="34" charset="-120"/>
                  <a:ea typeface="微軟正黑體" pitchFamily="34" charset="-120"/>
                </a:rPr>
                <a:t>   </a:t>
              </a:r>
              <a:r>
                <a:rPr lang="zh-TW" altLang="en-US" sz="2200" b="1" dirty="0">
                  <a:solidFill>
                    <a:srgbClr val="C00000"/>
                  </a:solidFill>
                  <a:latin typeface="微軟正黑體" pitchFamily="34" charset="-120"/>
                  <a:ea typeface="微軟正黑體" pitchFamily="34" charset="-120"/>
                </a:rPr>
                <a:t>積分證明單」</a:t>
              </a:r>
              <a:r>
                <a:rPr lang="zh-TW" altLang="en-US" sz="2200" b="1" u="sng" dirty="0">
                  <a:solidFill>
                    <a:srgbClr val="C00000"/>
                  </a:solidFill>
                  <a:latin typeface="微軟正黑體" pitchFamily="34" charset="-120"/>
                  <a:ea typeface="微軟正黑體" pitchFamily="34" charset="-120"/>
                </a:rPr>
                <a:t>正本</a:t>
              </a:r>
              <a:r>
                <a:rPr lang="zh-TW" altLang="en-US" sz="2200" b="1" dirty="0">
                  <a:solidFill>
                    <a:schemeClr val="accent5">
                      <a:lumMod val="75000"/>
                    </a:schemeClr>
                  </a:solidFill>
                  <a:latin typeface="微軟正黑體" pitchFamily="34" charset="-120"/>
                  <a:ea typeface="微軟正黑體" pitchFamily="34" charset="-120"/>
                </a:rPr>
                <a:t>並</a:t>
              </a:r>
              <a:r>
                <a:rPr lang="zh-TW" altLang="en-US" sz="2200" b="1" dirty="0">
                  <a:solidFill>
                    <a:srgbClr val="C00000"/>
                  </a:solidFill>
                  <a:latin typeface="微軟正黑體" pitchFamily="34" charset="-120"/>
                  <a:ea typeface="微軟正黑體" pitchFamily="34" charset="-120"/>
                </a:rPr>
                <a:t>蓋妥</a:t>
              </a:r>
              <a:r>
                <a:rPr lang="zh-TW" altLang="en-US" sz="2200" b="1" u="sng" dirty="0">
                  <a:solidFill>
                    <a:srgbClr val="C00000"/>
                  </a:solidFill>
                  <a:latin typeface="微軟正黑體" pitchFamily="34" charset="-120"/>
                  <a:ea typeface="微軟正黑體" pitchFamily="34" charset="-120"/>
                </a:rPr>
                <a:t>學校戳章</a:t>
              </a:r>
              <a:endParaRPr lang="en-US" altLang="zh-TW" sz="2200" b="1" dirty="0">
                <a:solidFill>
                  <a:schemeClr val="accent5">
                    <a:lumMod val="75000"/>
                  </a:schemeClr>
                </a:solidFill>
                <a:latin typeface="微軟正黑體" pitchFamily="34" charset="-120"/>
                <a:ea typeface="微軟正黑體" pitchFamily="34" charset="-120"/>
              </a:endParaRP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9.</a:t>
              </a:r>
              <a:r>
                <a:rPr lang="zh-TW" altLang="en-US" sz="2200" b="1" dirty="0">
                  <a:solidFill>
                    <a:schemeClr val="accent5">
                      <a:lumMod val="75000"/>
                    </a:schemeClr>
                  </a:solidFill>
                  <a:latin typeface="微軟正黑體" pitchFamily="34" charset="-120"/>
                  <a:ea typeface="微軟正黑體" pitchFamily="34" charset="-120"/>
                </a:rPr>
                <a:t>確認報名表</a:t>
              </a:r>
              <a:r>
                <a:rPr lang="zh-TW" altLang="en-US" sz="2200" b="1" dirty="0">
                  <a:solidFill>
                    <a:srgbClr val="C00000"/>
                  </a:solidFill>
                  <a:latin typeface="微軟正黑體" pitchFamily="34" charset="-120"/>
                  <a:ea typeface="微軟正黑體" pitchFamily="34" charset="-120"/>
                </a:rPr>
                <a:t>「免試生」及「家長</a:t>
              </a:r>
              <a:r>
                <a:rPr lang="en-US"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監護人</a:t>
              </a:r>
              <a:r>
                <a:rPr lang="en-US"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」是否皆已簽章</a:t>
              </a:r>
              <a:endParaRPr lang="en-US" altLang="zh-TW" sz="2200" b="1" dirty="0">
                <a:solidFill>
                  <a:srgbClr val="2F5597"/>
                </a:solidFill>
                <a:latin typeface="微軟正黑體" pitchFamily="34" charset="-120"/>
                <a:ea typeface="微軟正黑體" pitchFamily="34" charset="-120"/>
              </a:endParaRPr>
            </a:p>
            <a:p>
              <a:pPr marL="0" indent="0">
                <a:lnSpc>
                  <a:spcPct val="100000"/>
                </a:lnSpc>
                <a:spcAft>
                  <a:spcPts val="450"/>
                </a:spcAft>
                <a:buNone/>
                <a:defRPr/>
              </a:pPr>
              <a:r>
                <a:rPr lang="en-US" altLang="zh-TW" sz="2200" b="1" dirty="0">
                  <a:solidFill>
                    <a:srgbClr val="2F5597"/>
                  </a:solidFill>
                  <a:latin typeface="微軟正黑體" pitchFamily="34" charset="-120"/>
                  <a:ea typeface="微軟正黑體" pitchFamily="34" charset="-120"/>
                </a:rPr>
                <a:t>10.</a:t>
              </a:r>
              <a:r>
                <a:rPr lang="zh-TW" altLang="en-US" sz="2200" b="1" dirty="0">
                  <a:solidFill>
                    <a:schemeClr val="accent5">
                      <a:lumMod val="75000"/>
                    </a:schemeClr>
                  </a:solidFill>
                  <a:latin typeface="微軟正黑體" pitchFamily="34" charset="-120"/>
                  <a:ea typeface="微軟正黑體" pitchFamily="34" charset="-120"/>
                </a:rPr>
                <a:t>免試生報名之各項證明資料，是否皆已檢附並黏貼</a:t>
              </a:r>
              <a:r>
                <a:rPr lang="en-US" altLang="zh-TW" sz="2200" b="1" dirty="0">
                  <a:solidFill>
                    <a:schemeClr val="accent5">
                      <a:lumMod val="75000"/>
                    </a:schemeClr>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或釘於報名表後</a:t>
              </a:r>
              <a:r>
                <a:rPr lang="en-US" altLang="zh-TW" sz="2200" b="1" dirty="0">
                  <a:solidFill>
                    <a:schemeClr val="accent5">
                      <a:lumMod val="75000"/>
                    </a:schemeClr>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  </a:t>
              </a:r>
              <a:endParaRPr lang="zh-TW" altLang="en-US" sz="2200" dirty="0"/>
            </a:p>
          </p:txBody>
        </p:sp>
        <p:grpSp>
          <p:nvGrpSpPr>
            <p:cNvPr id="22" name="组合 4"/>
            <p:cNvGrpSpPr/>
            <p:nvPr/>
          </p:nvGrpSpPr>
          <p:grpSpPr>
            <a:xfrm>
              <a:off x="353712" y="1066459"/>
              <a:ext cx="721868" cy="869511"/>
              <a:chOff x="4022275" y="2132856"/>
              <a:chExt cx="1304925" cy="1527175"/>
            </a:xfrm>
          </p:grpSpPr>
          <p:sp>
            <p:nvSpPr>
              <p:cNvPr id="23" name="Freeform 6"/>
              <p:cNvSpPr>
                <a:spLocks/>
              </p:cNvSpPr>
              <p:nvPr/>
            </p:nvSpPr>
            <p:spPr bwMode="auto">
              <a:xfrm>
                <a:off x="4022275"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A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9"/>
              <p:cNvSpPr>
                <a:spLocks noEditPoints="1"/>
              </p:cNvSpPr>
              <p:nvPr/>
            </p:nvSpPr>
            <p:spPr bwMode="auto">
              <a:xfrm>
                <a:off x="4399628" y="2380272"/>
                <a:ext cx="650316" cy="73785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 name="文字方塊 24"/>
            <p:cNvSpPr txBox="1"/>
            <p:nvPr/>
          </p:nvSpPr>
          <p:spPr>
            <a:xfrm>
              <a:off x="1130953" y="1224651"/>
              <a:ext cx="4852610"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寄出報名表前確認及注意項目</a:t>
              </a:r>
              <a:endParaRPr lang="en-US" altLang="zh-TW" sz="2800" b="1" dirty="0">
                <a:solidFill>
                  <a:srgbClr val="0000CC"/>
                </a:solidFill>
                <a:latin typeface="微軟正黑體" pitchFamily="34" charset="-120"/>
                <a:ea typeface="微軟正黑體" pitchFamily="34" charset="-12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571500" y="1921208"/>
            <a:ext cx="8095202" cy="2923877"/>
          </a:xfrm>
          <a:prstGeom prst="rect">
            <a:avLst/>
          </a:prstGeom>
          <a:noFill/>
          <a:ln w="9525">
            <a:noFill/>
            <a:miter lim="800000"/>
            <a:headEnd/>
            <a:tailEnd/>
          </a:ln>
        </p:spPr>
        <p:txBody>
          <a:bodyPr wrap="square">
            <a:spAutoFit/>
          </a:bodyPr>
          <a:lstStyle>
            <a:lvl1pPr eaLnBrk="0" hangingPunct="0">
              <a:defRPr kumimoji="1" sz="1600">
                <a:solidFill>
                  <a:schemeClr val="tx1"/>
                </a:solidFill>
                <a:latin typeface="Arial" charset="0"/>
                <a:ea typeface="新細明體" pitchFamily="18" charset="-120"/>
              </a:defRPr>
            </a:lvl1pPr>
            <a:lvl2pPr marL="742950" indent="-285750" eaLnBrk="0" hangingPunct="0">
              <a:defRPr kumimoji="1" sz="1600">
                <a:solidFill>
                  <a:schemeClr val="tx1"/>
                </a:solidFill>
                <a:latin typeface="Arial" charset="0"/>
                <a:ea typeface="新細明體" pitchFamily="18" charset="-120"/>
              </a:defRPr>
            </a:lvl2pPr>
            <a:lvl3pPr marL="1143000" indent="-228600" eaLnBrk="0" hangingPunct="0">
              <a:defRPr kumimoji="1" sz="1600">
                <a:solidFill>
                  <a:schemeClr val="tx1"/>
                </a:solidFill>
                <a:latin typeface="Arial" charset="0"/>
                <a:ea typeface="新細明體" pitchFamily="18" charset="-120"/>
              </a:defRPr>
            </a:lvl3pPr>
            <a:lvl4pPr marL="1600200" indent="-228600" eaLnBrk="0" hangingPunct="0">
              <a:defRPr kumimoji="1" sz="1600">
                <a:solidFill>
                  <a:schemeClr val="tx1"/>
                </a:solidFill>
                <a:latin typeface="Arial" charset="0"/>
                <a:ea typeface="新細明體" pitchFamily="18" charset="-120"/>
              </a:defRPr>
            </a:lvl4pPr>
            <a:lvl5pPr marL="2057400" indent="-228600" eaLnBrk="0" hangingPunct="0">
              <a:defRPr kumimoji="1" sz="16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charset="0"/>
                <a:ea typeface="新細明體" pitchFamily="18" charset="-120"/>
              </a:defRPr>
            </a:lvl9pPr>
          </a:lstStyle>
          <a:p>
            <a:pPr marL="257168" indent="-257168">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本會訂於</a:t>
            </a:r>
            <a:r>
              <a:rPr lang="en-US" altLang="zh-TW" sz="2400" b="1" dirty="0">
                <a:solidFill>
                  <a:srgbClr val="C00000"/>
                </a:solidFill>
                <a:latin typeface="微軟正黑體" pitchFamily="34" charset="-120"/>
                <a:ea typeface="微軟正黑體" pitchFamily="34" charset="-120"/>
              </a:rPr>
              <a:t>113</a:t>
            </a:r>
            <a:r>
              <a:rPr lang="zh-TW" altLang="en-US" sz="2400" b="1" dirty="0">
                <a:solidFill>
                  <a:srgbClr val="C00000"/>
                </a:solidFill>
                <a:latin typeface="微軟正黑體" pitchFamily="34" charset="-120"/>
                <a:ea typeface="微軟正黑體" pitchFamily="34" charset="-120"/>
              </a:rPr>
              <a:t>年</a:t>
            </a:r>
            <a:r>
              <a:rPr lang="en-US" altLang="zh-TW" sz="2400" b="1" u="heavy" dirty="0">
                <a:solidFill>
                  <a:srgbClr val="C00000"/>
                </a:solidFill>
                <a:latin typeface="微軟正黑體" pitchFamily="34" charset="-120"/>
                <a:ea typeface="微軟正黑體" pitchFamily="34" charset="-120"/>
              </a:rPr>
              <a:t>5</a:t>
            </a:r>
            <a:r>
              <a:rPr lang="zh-TW" altLang="en-US" sz="2400" b="1" u="heavy" dirty="0">
                <a:solidFill>
                  <a:srgbClr val="C00000"/>
                </a:solidFill>
                <a:latin typeface="微軟正黑體" pitchFamily="34" charset="-120"/>
                <a:ea typeface="微軟正黑體" pitchFamily="34" charset="-120"/>
              </a:rPr>
              <a:t>月</a:t>
            </a:r>
            <a:r>
              <a:rPr lang="en-US" altLang="zh-TW" sz="2400" b="1" u="heavy" dirty="0">
                <a:solidFill>
                  <a:srgbClr val="C00000"/>
                </a:solidFill>
                <a:latin typeface="微軟正黑體" pitchFamily="34" charset="-120"/>
                <a:ea typeface="微軟正黑體" pitchFamily="34" charset="-120"/>
              </a:rPr>
              <a:t>29</a:t>
            </a:r>
            <a:r>
              <a:rPr lang="zh-TW" altLang="en-US" sz="2400" b="1" u="heavy" dirty="0">
                <a:solidFill>
                  <a:srgbClr val="C00000"/>
                </a:solidFill>
                <a:latin typeface="微軟正黑體" pitchFamily="34" charset="-120"/>
                <a:ea typeface="微軟正黑體" pitchFamily="34" charset="-120"/>
              </a:rPr>
              <a:t>日</a:t>
            </a:r>
            <a:r>
              <a:rPr lang="en-US" altLang="zh-TW" sz="2400" b="1" u="heavy" dirty="0">
                <a:solidFill>
                  <a:srgbClr val="C00000"/>
                </a:solidFill>
                <a:latin typeface="微軟正黑體" pitchFamily="34" charset="-120"/>
                <a:ea typeface="微軟正黑體" pitchFamily="34" charset="-120"/>
              </a:rPr>
              <a:t>(</a:t>
            </a:r>
            <a:r>
              <a:rPr lang="zh-TW" altLang="en-US" sz="2400" b="1" u="heavy" dirty="0">
                <a:solidFill>
                  <a:srgbClr val="C00000"/>
                </a:solidFill>
                <a:latin typeface="微軟正黑體" pitchFamily="34" charset="-120"/>
                <a:ea typeface="微軟正黑體" pitchFamily="34" charset="-120"/>
              </a:rPr>
              <a:t>三</a:t>
            </a:r>
            <a:r>
              <a:rPr lang="en-US" altLang="zh-TW" sz="2400" b="1" u="heavy" dirty="0">
                <a:solidFill>
                  <a:srgbClr val="C00000"/>
                </a:solidFill>
                <a:latin typeface="微軟正黑體" pitchFamily="34" charset="-120"/>
                <a:ea typeface="微軟正黑體" pitchFamily="34" charset="-120"/>
              </a:rPr>
              <a:t>)</a:t>
            </a:r>
            <a:r>
              <a:rPr lang="en-US" altLang="zh-TW" sz="2400" b="1" dirty="0">
                <a:solidFill>
                  <a:srgbClr val="C00000"/>
                </a:solidFill>
                <a:latin typeface="微軟正黑體" pitchFamily="34" charset="-120"/>
                <a:ea typeface="微軟正黑體" pitchFamily="34" charset="-120"/>
              </a:rPr>
              <a:t>10:00</a:t>
            </a:r>
            <a:r>
              <a:rPr lang="zh-TW" altLang="en-US" sz="2400" b="1" dirty="0">
                <a:solidFill>
                  <a:srgbClr val="C00000"/>
                </a:solidFill>
                <a:latin typeface="微軟正黑體" pitchFamily="34" charset="-120"/>
                <a:ea typeface="微軟正黑體" pitchFamily="34" charset="-120"/>
              </a:rPr>
              <a:t>起至</a:t>
            </a:r>
            <a:r>
              <a:rPr lang="en-US" altLang="zh-TW" sz="2400" b="1" u="heavy" dirty="0">
                <a:solidFill>
                  <a:srgbClr val="C00000"/>
                </a:solidFill>
                <a:latin typeface="微軟正黑體" pitchFamily="34" charset="-120"/>
                <a:ea typeface="微軟正黑體" pitchFamily="34" charset="-120"/>
              </a:rPr>
              <a:t>5</a:t>
            </a:r>
            <a:r>
              <a:rPr lang="zh-TW" altLang="en-US" sz="2400" b="1" u="heavy" dirty="0">
                <a:solidFill>
                  <a:srgbClr val="C00000"/>
                </a:solidFill>
                <a:latin typeface="微軟正黑體" pitchFamily="34" charset="-120"/>
                <a:ea typeface="微軟正黑體" pitchFamily="34" charset="-120"/>
              </a:rPr>
              <a:t>月</a:t>
            </a:r>
            <a:r>
              <a:rPr lang="en-US" altLang="zh-TW" sz="2400" b="1" u="heavy" dirty="0">
                <a:solidFill>
                  <a:srgbClr val="C00000"/>
                </a:solidFill>
                <a:latin typeface="微軟正黑體" pitchFamily="34" charset="-120"/>
                <a:ea typeface="微軟正黑體" pitchFamily="34" charset="-120"/>
              </a:rPr>
              <a:t>31</a:t>
            </a:r>
            <a:r>
              <a:rPr lang="zh-TW" altLang="en-US" sz="2400" b="1" u="heavy" dirty="0">
                <a:solidFill>
                  <a:srgbClr val="C00000"/>
                </a:solidFill>
                <a:latin typeface="微軟正黑體" pitchFamily="34" charset="-120"/>
                <a:ea typeface="微軟正黑體" pitchFamily="34" charset="-120"/>
              </a:rPr>
              <a:t>日</a:t>
            </a:r>
            <a:r>
              <a:rPr lang="en-US" altLang="zh-TW" sz="2400" b="1" u="heavy" dirty="0">
                <a:solidFill>
                  <a:srgbClr val="C00000"/>
                </a:solidFill>
                <a:latin typeface="微軟正黑體" pitchFamily="34" charset="-120"/>
                <a:ea typeface="微軟正黑體" pitchFamily="34" charset="-120"/>
              </a:rPr>
              <a:t>(</a:t>
            </a:r>
            <a:r>
              <a:rPr lang="zh-TW" altLang="en-US" sz="2400" b="1" u="heavy" dirty="0">
                <a:solidFill>
                  <a:srgbClr val="C00000"/>
                </a:solidFill>
                <a:latin typeface="微軟正黑體" pitchFamily="34" charset="-120"/>
                <a:ea typeface="微軟正黑體" pitchFamily="34" charset="-120"/>
              </a:rPr>
              <a:t>五</a:t>
            </a:r>
            <a:r>
              <a:rPr lang="en-US" altLang="zh-TW" sz="2400" b="1" u="heavy" dirty="0">
                <a:solidFill>
                  <a:srgbClr val="C00000"/>
                </a:solidFill>
                <a:latin typeface="微軟正黑體" pitchFamily="34" charset="-120"/>
                <a:ea typeface="微軟正黑體" pitchFamily="34" charset="-120"/>
              </a:rPr>
              <a:t>)</a:t>
            </a:r>
            <a:r>
              <a:rPr lang="en-US" altLang="zh-TW" sz="2400" b="1" dirty="0">
                <a:solidFill>
                  <a:srgbClr val="C00000"/>
                </a:solidFill>
                <a:latin typeface="微軟正黑體" pitchFamily="34" charset="-120"/>
                <a:ea typeface="微軟正黑體" pitchFamily="34" charset="-120"/>
              </a:rPr>
              <a:t>17:00</a:t>
            </a:r>
            <a:r>
              <a:rPr lang="zh-TW" altLang="en-US" sz="2400" b="1" dirty="0">
                <a:solidFill>
                  <a:srgbClr val="C00000"/>
                </a:solidFill>
                <a:latin typeface="微軟正黑體" pitchFamily="34" charset="-120"/>
                <a:ea typeface="微軟正黑體" pitchFamily="34" charset="-120"/>
              </a:rPr>
              <a:t>前</a:t>
            </a:r>
            <a:r>
              <a:rPr lang="zh-TW" altLang="en-US" sz="2400" b="1" dirty="0">
                <a:solidFill>
                  <a:srgbClr val="2F5597"/>
                </a:solidFill>
                <a:latin typeface="微軟正黑體" pitchFamily="34" charset="-120"/>
                <a:ea typeface="微軟正黑體" pitchFamily="34" charset="-120"/>
              </a:rPr>
              <a:t>，</a:t>
            </a:r>
            <a:r>
              <a:rPr lang="zh-TW" altLang="en-US" sz="2400" b="1" dirty="0">
                <a:solidFill>
                  <a:srgbClr val="C00000"/>
                </a:solidFill>
                <a:latin typeface="微軟正黑體" pitchFamily="34" charset="-120"/>
                <a:ea typeface="微軟正黑體" pitchFamily="34" charset="-120"/>
              </a:rPr>
              <a:t>開放查詢是否完成報名手續</a:t>
            </a:r>
            <a:r>
              <a:rPr lang="zh-TW" altLang="en-US" sz="2400" b="1" dirty="0">
                <a:solidFill>
                  <a:srgbClr val="2F5597"/>
                </a:solidFill>
                <a:latin typeface="微軟正黑體" pitchFamily="34" charset="-120"/>
                <a:ea typeface="微軟正黑體" pitchFamily="34" charset="-120"/>
              </a:rPr>
              <a:t>，以確認各國中學校報名收件狀況。</a:t>
            </a:r>
            <a:endParaRPr lang="en-US" altLang="zh-TW" sz="2400" b="1" dirty="0">
              <a:solidFill>
                <a:srgbClr val="2F5597"/>
              </a:solidFill>
              <a:latin typeface="微軟正黑體" pitchFamily="34" charset="-120"/>
              <a:ea typeface="微軟正黑體" pitchFamily="34" charset="-120"/>
            </a:endParaRPr>
          </a:p>
          <a:p>
            <a:pPr marL="257168" indent="-257168" fontAlgn="auto">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報名進度查詢網址：</a:t>
            </a:r>
            <a:r>
              <a:rPr lang="en-US" altLang="zh-TW" sz="2400" b="1" dirty="0">
                <a:solidFill>
                  <a:srgbClr val="2F5597"/>
                </a:solidFill>
                <a:latin typeface="微軟正黑體" pitchFamily="34" charset="-120"/>
                <a:ea typeface="微軟正黑體" pitchFamily="34" charset="-120"/>
              </a:rPr>
              <a:t> </a:t>
            </a:r>
            <a:r>
              <a:rPr lang="en-US" altLang="zh-TW" sz="2400" b="1" dirty="0">
                <a:solidFill>
                  <a:srgbClr val="2F5597"/>
                </a:solidFill>
                <a:latin typeface="微軟正黑體" pitchFamily="34" charset="-120"/>
                <a:ea typeface="微軟正黑體" pitchFamily="34" charset="-120"/>
                <a:hlinkClick r:id="rId3"/>
              </a:rPr>
              <a:t>https://www.jctv.ntut.edu.tw/u5/</a:t>
            </a:r>
            <a:endParaRPr lang="en-US" altLang="zh-TW" sz="2400" b="1" dirty="0">
              <a:solidFill>
                <a:srgbClr val="2F5597"/>
              </a:solidFill>
              <a:latin typeface="微軟正黑體" pitchFamily="34" charset="-120"/>
              <a:ea typeface="微軟正黑體" pitchFamily="34" charset="-120"/>
            </a:endParaRPr>
          </a:p>
          <a:p>
            <a:pPr marL="257168" indent="-257168" fontAlgn="auto">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如報名資料已寄送</a:t>
            </a:r>
            <a:r>
              <a:rPr lang="en-US" altLang="zh-TW" sz="2400" b="1" dirty="0">
                <a:solidFill>
                  <a:srgbClr val="2F5597"/>
                </a:solidFill>
                <a:latin typeface="微軟正黑體" pitchFamily="34" charset="-120"/>
                <a:ea typeface="微軟正黑體" pitchFamily="34" charset="-120"/>
              </a:rPr>
              <a:t>3-5</a:t>
            </a:r>
            <a:r>
              <a:rPr lang="zh-TW" altLang="en-US" sz="2400" b="1" dirty="0">
                <a:solidFill>
                  <a:srgbClr val="2F5597"/>
                </a:solidFill>
                <a:latin typeface="微軟正黑體" pitchFamily="34" charset="-120"/>
                <a:ea typeface="微軟正黑體" pitchFamily="34" charset="-120"/>
              </a:rPr>
              <a:t>日後，經查詢系統顯示為「未完成報名手續」，請速電本會（</a:t>
            </a:r>
            <a:r>
              <a:rPr lang="en-US" altLang="zh-TW" sz="2400" b="1" dirty="0">
                <a:solidFill>
                  <a:srgbClr val="2F5597"/>
                </a:solidFill>
                <a:latin typeface="微軟正黑體" pitchFamily="34" charset="-120"/>
                <a:ea typeface="微軟正黑體" pitchFamily="34" charset="-120"/>
              </a:rPr>
              <a:t>02-2772-5333</a:t>
            </a:r>
            <a:r>
              <a:rPr lang="zh-TW" altLang="en-US" sz="2400" b="1" dirty="0">
                <a:solidFill>
                  <a:srgbClr val="2F5597"/>
                </a:solidFill>
                <a:latin typeface="微軟正黑體" pitchFamily="34" charset="-120"/>
                <a:ea typeface="微軟正黑體" pitchFamily="34" charset="-120"/>
              </a:rPr>
              <a:t>）。</a:t>
            </a:r>
            <a:endParaRPr lang="en-US" altLang="zh-TW" sz="2400" b="1" dirty="0">
              <a:solidFill>
                <a:srgbClr val="2F5597"/>
              </a:solidFill>
              <a:latin typeface="微軟正黑體" pitchFamily="34" charset="-120"/>
              <a:ea typeface="微軟正黑體" pitchFamily="34" charset="-120"/>
            </a:endParaRPr>
          </a:p>
        </p:txBody>
      </p:sp>
      <p:pic>
        <p:nvPicPr>
          <p:cNvPr id="40964" name="Picture 2" descr="https://pixabay.com/static/uploads/photo/2013/07/12/12/40/check-146099_64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 y="1020527"/>
            <a:ext cx="702469"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打電話」的圖片搜尋結果"/>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49833" y="5214417"/>
            <a:ext cx="161686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確認報名手續（</a:t>
            </a:r>
            <a:r>
              <a:rPr lang="en-US" altLang="zh-TW" sz="2800" b="1" dirty="0">
                <a:solidFill>
                  <a:srgbClr val="002060"/>
                </a:solidFill>
                <a:latin typeface="微軟正黑體" panose="020B0604030504040204" pitchFamily="34" charset="-120"/>
                <a:ea typeface="微軟正黑體" panose="020B0604030504040204" pitchFamily="34" charset="-120"/>
              </a:rPr>
              <a:t>11/11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3600" dirty="0">
              <a:solidFill>
                <a:srgbClr val="002060"/>
              </a:solidFill>
              <a:latin typeface="微軟正黑體" panose="020B0604030504040204" pitchFamily="34" charset="-120"/>
              <a:ea typeface="微軟正黑體" panose="020B0604030504040204" pitchFamily="34" charset="-120"/>
            </a:endParaRPr>
          </a:p>
        </p:txBody>
      </p:sp>
      <p:sp>
        <p:nvSpPr>
          <p:cNvPr id="1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22</a:t>
            </a:r>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a:extLst>
              <a:ext uri="{FF2B5EF4-FFF2-40B4-BE49-F238E27FC236}">
                <a16:creationId xmlns:a16="http://schemas.microsoft.com/office/drawing/2014/main" id="{507E7E64-AA15-47F5-BC4B-C9A9C96409D4}"/>
              </a:ext>
            </a:extLst>
          </p:cNvPr>
          <p:cNvGraphicFramePr>
            <a:graphicFrameLocks noGrp="1"/>
          </p:cNvGraphicFramePr>
          <p:nvPr>
            <p:extLst>
              <p:ext uri="{D42A27DB-BD31-4B8C-83A1-F6EECF244321}">
                <p14:modId xmlns:p14="http://schemas.microsoft.com/office/powerpoint/2010/main" val="4246062728"/>
              </p:ext>
            </p:extLst>
          </p:nvPr>
        </p:nvGraphicFramePr>
        <p:xfrm>
          <a:off x="298339" y="877674"/>
          <a:ext cx="8617826" cy="5744796"/>
        </p:xfrm>
        <a:graphic>
          <a:graphicData uri="http://schemas.openxmlformats.org/drawingml/2006/table">
            <a:tbl>
              <a:tblPr firstRow="1" bandRow="1">
                <a:tableStyleId>{00A15C55-8517-42AA-B614-E9B94910E393}</a:tableStyleId>
              </a:tblPr>
              <a:tblGrid>
                <a:gridCol w="940338">
                  <a:extLst>
                    <a:ext uri="{9D8B030D-6E8A-4147-A177-3AD203B41FA5}">
                      <a16:colId xmlns:a16="http://schemas.microsoft.com/office/drawing/2014/main" val="534659036"/>
                    </a:ext>
                  </a:extLst>
                </a:gridCol>
                <a:gridCol w="954121">
                  <a:extLst>
                    <a:ext uri="{9D8B030D-6E8A-4147-A177-3AD203B41FA5}">
                      <a16:colId xmlns:a16="http://schemas.microsoft.com/office/drawing/2014/main" val="3338494645"/>
                    </a:ext>
                  </a:extLst>
                </a:gridCol>
                <a:gridCol w="568673">
                  <a:extLst>
                    <a:ext uri="{9D8B030D-6E8A-4147-A177-3AD203B41FA5}">
                      <a16:colId xmlns:a16="http://schemas.microsoft.com/office/drawing/2014/main" val="3464380139"/>
                    </a:ext>
                  </a:extLst>
                </a:gridCol>
                <a:gridCol w="391808">
                  <a:extLst>
                    <a:ext uri="{9D8B030D-6E8A-4147-A177-3AD203B41FA5}">
                      <a16:colId xmlns:a16="http://schemas.microsoft.com/office/drawing/2014/main" val="1635924890"/>
                    </a:ext>
                  </a:extLst>
                </a:gridCol>
                <a:gridCol w="5762886">
                  <a:extLst>
                    <a:ext uri="{9D8B030D-6E8A-4147-A177-3AD203B41FA5}">
                      <a16:colId xmlns:a16="http://schemas.microsoft.com/office/drawing/2014/main" val="477924826"/>
                    </a:ext>
                  </a:extLst>
                </a:gridCol>
              </a:tblGrid>
              <a:tr h="289187">
                <a:tc gridSpan="2">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積分採計項目</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積分上限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積分採計項目說明</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439952"/>
                  </a:ext>
                </a:extLst>
              </a:tr>
              <a:tr h="51301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志願序 </a:t>
                      </a:r>
                      <a:r>
                        <a:rPr lang="en-US" altLang="zh-TW" sz="1500" b="1" dirty="0">
                          <a:latin typeface="微軟正黑體" panose="020B0604030504040204" pitchFamily="34" charset="-120"/>
                          <a:ea typeface="微軟正黑體" panose="020B0604030504040204" pitchFamily="34" charset="-120"/>
                        </a:rPr>
                        <a:t>(1~30)</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26</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每 </a:t>
                      </a:r>
                      <a:r>
                        <a:rPr lang="en-US" altLang="zh-TW" sz="1300" dirty="0">
                          <a:latin typeface="微軟正黑體" panose="020B0604030504040204" pitchFamily="34" charset="-120"/>
                          <a:ea typeface="微軟正黑體" panose="020B0604030504040204" pitchFamily="34" charset="-120"/>
                        </a:rPr>
                        <a:t>5 </a:t>
                      </a:r>
                      <a:r>
                        <a:rPr lang="zh-TW" altLang="en-US" sz="1300" dirty="0">
                          <a:latin typeface="微軟正黑體" panose="020B0604030504040204" pitchFamily="34" charset="-120"/>
                          <a:ea typeface="微軟正黑體" panose="020B0604030504040204" pitchFamily="34" charset="-120"/>
                        </a:rPr>
                        <a:t>志願順序為 </a:t>
                      </a:r>
                      <a:r>
                        <a:rPr lang="en-US" altLang="zh-TW" sz="1300" dirty="0">
                          <a:latin typeface="微軟正黑體" panose="020B0604030504040204" pitchFamily="34" charset="-120"/>
                          <a:ea typeface="微軟正黑體" panose="020B0604030504040204" pitchFamily="34" charset="-120"/>
                        </a:rPr>
                        <a:t>1 </a:t>
                      </a:r>
                      <a:r>
                        <a:rPr lang="zh-TW" altLang="en-US" sz="1300" dirty="0">
                          <a:latin typeface="微軟正黑體" panose="020B0604030504040204" pitchFamily="34" charset="-120"/>
                          <a:ea typeface="微軟正黑體" panose="020B0604030504040204" pitchFamily="34" charset="-120"/>
                        </a:rPr>
                        <a:t>級別； 第</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br>
                        <a:rPr lang="en-US" altLang="zh-TW" sz="1300" dirty="0">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br>
                        <a:rPr lang="en-US" altLang="zh-TW" sz="1300" dirty="0">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30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551228"/>
                  </a:ext>
                </a:extLst>
              </a:tr>
              <a:tr h="648860">
                <a:tc rowSpan="2">
                  <a:txBody>
                    <a:bodyPr/>
                    <a:lstStyle/>
                    <a:p>
                      <a:pPr marL="0" indent="0" algn="l">
                        <a:lnSpc>
                          <a:spcPct val="100000"/>
                        </a:lnSpc>
                      </a:pPr>
                      <a:r>
                        <a:rPr lang="zh-TW" altLang="en-US" sz="1500" b="1" dirty="0">
                          <a:latin typeface="微軟正黑體" panose="020B0604030504040204" pitchFamily="34" charset="-120"/>
                          <a:ea typeface="微軟正黑體" panose="020B0604030504040204" pitchFamily="34" charset="-120"/>
                        </a:rPr>
                        <a:t>多元學  </a:t>
                      </a:r>
                      <a:br>
                        <a:rPr lang="en-US" altLang="zh-TW" sz="1500" b="1" dirty="0">
                          <a:latin typeface="微軟正黑體" panose="020B0604030504040204" pitchFamily="34" charset="-120"/>
                          <a:ea typeface="微軟正黑體" panose="020B0604030504040204" pitchFamily="34" charset="-120"/>
                        </a:rPr>
                      </a:br>
                      <a:r>
                        <a:rPr lang="zh-TW" altLang="en-US" sz="1500" b="1" dirty="0">
                          <a:latin typeface="微軟正黑體" panose="020B0604030504040204" pitchFamily="34" charset="-120"/>
                          <a:ea typeface="微軟正黑體" panose="020B0604030504040204" pitchFamily="34" charset="-120"/>
                        </a:rPr>
                        <a:t>習表現</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00000"/>
                        </a:lnSpc>
                      </a:pPr>
                      <a:r>
                        <a:rPr lang="zh-TW" altLang="en-US" sz="1500" b="1" dirty="0">
                          <a:solidFill>
                            <a:srgbClr val="0000CC"/>
                          </a:solidFill>
                          <a:latin typeface="微軟正黑體" panose="020B0604030504040204" pitchFamily="34" charset="-120"/>
                          <a:ea typeface="微軟正黑體" panose="020B0604030504040204" pitchFamily="34" charset="-120"/>
                        </a:rPr>
                        <a:t>競 賽</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altLang="zh-TW" sz="1600" b="1" dirty="0">
                          <a:latin typeface="微軟正黑體" panose="020B0604030504040204" pitchFamily="34" charset="-120"/>
                          <a:ea typeface="微軟正黑體" panose="020B0604030504040204" pitchFamily="34" charset="-120"/>
                        </a:rPr>
                        <a:t>7</a:t>
                      </a:r>
                      <a:endParaRPr lang="zh-TW" altLang="en-US" sz="16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15</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簡章“國際、全國”、區域及縣</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市</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競賽項目：</a:t>
                      </a:r>
                      <a:r>
                        <a:rPr lang="en-US" altLang="zh-TW" sz="1300" b="1" dirty="0">
                          <a:solidFill>
                            <a:srgbClr val="FF0000"/>
                          </a:solidFill>
                          <a:latin typeface="微軟正黑體" panose="020B0604030504040204" pitchFamily="34" charset="-120"/>
                          <a:ea typeface="微軟正黑體" panose="020B0604030504040204" pitchFamily="34" charset="-120"/>
                        </a:rPr>
                        <a:t>7-1</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同學年度同項競賽擇優</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次採計</a:t>
                      </a:r>
                      <a:r>
                        <a:rPr lang="en-US" altLang="zh-TW" sz="1300" dirty="0">
                          <a:latin typeface="微軟正黑體" panose="020B0604030504040204" pitchFamily="34" charset="-120"/>
                          <a:ea typeface="微軟正黑體" panose="020B0604030504040204" pitchFamily="34" charset="-120"/>
                        </a:rPr>
                        <a:t>) </a:t>
                      </a:r>
                      <a:r>
                        <a:rPr lang="en-US" altLang="zh-TW" sz="13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採計期限：</a:t>
                      </a:r>
                      <a:r>
                        <a:rPr lang="zh-TW" altLang="en-US" sz="1300" u="sng" dirty="0">
                          <a:latin typeface="微軟正黑體" panose="020B0604030504040204" pitchFamily="34" charset="-120"/>
                          <a:ea typeface="微軟正黑體" panose="020B0604030504040204" pitchFamily="34" charset="-120"/>
                        </a:rPr>
                        <a:t>國中就學期間至</a:t>
                      </a:r>
                      <a:r>
                        <a:rPr lang="en-US" altLang="zh-TW" sz="1300" u="sng" dirty="0">
                          <a:latin typeface="微軟正黑體" panose="020B0604030504040204" pitchFamily="34" charset="-120"/>
                          <a:ea typeface="微軟正黑體" panose="020B0604030504040204" pitchFamily="34" charset="-120"/>
                        </a:rPr>
                        <a:t>113.5.14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63629787"/>
                  </a:ext>
                </a:extLst>
              </a:tr>
              <a:tr h="606096">
                <a:tc vMerge="1">
                  <a:txBody>
                    <a:bodyPr/>
                    <a:lstStyle/>
                    <a:p>
                      <a:endParaRPr lang="zh-TW" altLang="en-US"/>
                    </a:p>
                  </a:txBody>
                  <a:tcPr/>
                </a:tc>
                <a:tc>
                  <a:txBody>
                    <a:bodyPr/>
                    <a:lstStyle/>
                    <a:p>
                      <a:pPr marL="0" marR="0" lvl="0" indent="0" algn="l" defTabSz="1077913" rtl="0" eaLnBrk="1" fontAlgn="auto" latinLnBrk="0" hangingPunct="1">
                        <a:lnSpc>
                          <a:spcPct val="100000"/>
                        </a:lnSpc>
                        <a:spcBef>
                          <a:spcPts val="0"/>
                        </a:spcBef>
                        <a:spcAft>
                          <a:spcPts val="0"/>
                        </a:spcAft>
                        <a:buClrTx/>
                        <a:buSzTx/>
                        <a:buFontTx/>
                        <a:buNone/>
                        <a:tabLst/>
                        <a:defRPr/>
                      </a:pPr>
                      <a:r>
                        <a:rPr lang="zh-TW" altLang="en-US" sz="1500" b="1" dirty="0">
                          <a:solidFill>
                            <a:srgbClr val="0000CC"/>
                          </a:solidFill>
                          <a:latin typeface="微軟正黑體" panose="020B0604030504040204" pitchFamily="34" charset="-120"/>
                          <a:ea typeface="微軟正黑體" panose="020B0604030504040204" pitchFamily="34" charset="-120"/>
                        </a:rPr>
                        <a:t>服務學習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altLang="zh-TW" sz="1600" b="1" dirty="0">
                          <a:latin typeface="微軟正黑體" panose="020B0604030504040204" pitchFamily="34" charset="-120"/>
                          <a:ea typeface="微軟正黑體" panose="020B0604030504040204" pitchFamily="34" charset="-120"/>
                        </a:rPr>
                        <a:t>15</a:t>
                      </a:r>
                      <a:endParaRPr lang="zh-TW" altLang="en-US" sz="16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擔任班級幹部、小老師或社團幹部任滿一學期得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，同一學期同時擔任班</a:t>
                      </a:r>
                      <a:br>
                        <a:rPr lang="en-US" altLang="zh-TW" sz="1300" dirty="0">
                          <a:latin typeface="微軟正黑體" panose="020B0604030504040204" pitchFamily="34" charset="-120"/>
                          <a:ea typeface="微軟正黑體" panose="020B0604030504040204" pitchFamily="34" charset="-120"/>
                        </a:rPr>
                      </a:br>
                      <a:r>
                        <a:rPr lang="en-US" altLang="zh-TW" sz="1100" dirty="0">
                          <a:latin typeface="微軟正黑體" panose="020B0604030504040204" pitchFamily="34" charset="-120"/>
                          <a:ea typeface="微軟正黑體" panose="020B0604030504040204" pitchFamily="34" charset="-120"/>
                        </a:rPr>
                        <a:t>   </a:t>
                      </a:r>
                      <a:r>
                        <a:rPr lang="en-US" altLang="zh-TW" sz="11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級幹部、小老師或社團幹部，仍以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採計。</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2.</a:t>
                      </a:r>
                      <a:r>
                        <a:rPr lang="zh-TW" altLang="en-US" sz="1300" dirty="0">
                          <a:latin typeface="微軟正黑體" panose="020B0604030504040204" pitchFamily="34" charset="-120"/>
                          <a:ea typeface="微軟正黑體" panose="020B0604030504040204" pitchFamily="34" charset="-120"/>
                        </a:rPr>
                        <a:t>參加校內服務學習課程及活動，或於校外參加志工服務或社區服務每</a:t>
                      </a:r>
                      <a:br>
                        <a:rPr lang="en-US" altLang="zh-TW" sz="1300" dirty="0">
                          <a:latin typeface="微軟正黑體" panose="020B0604030504040204" pitchFamily="34" charset="-120"/>
                          <a:ea typeface="微軟正黑體" panose="020B0604030504040204" pitchFamily="34" charset="-120"/>
                        </a:rPr>
                      </a:br>
                      <a:r>
                        <a:rPr lang="en-US" altLang="zh-TW" sz="11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滿 </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小時</a:t>
                      </a:r>
                      <a:r>
                        <a:rPr lang="zh-TW" altLang="en-US" sz="1300" dirty="0">
                          <a:highlight>
                            <a:srgbClr val="FFFF00"/>
                          </a:highlight>
                          <a:latin typeface="微軟正黑體" panose="020B0604030504040204" pitchFamily="34" charset="-120"/>
                          <a:ea typeface="微軟正黑體" panose="020B0604030504040204" pitchFamily="34" charset="-120"/>
                        </a:rPr>
                        <a:t>得 </a:t>
                      </a:r>
                      <a:r>
                        <a:rPr lang="en-US" altLang="zh-TW" sz="1300" b="1" dirty="0">
                          <a:solidFill>
                            <a:srgbClr val="FF0000"/>
                          </a:solidFill>
                          <a:highlight>
                            <a:srgbClr val="FFFF00"/>
                          </a:highlight>
                          <a:latin typeface="微軟正黑體" panose="020B0604030504040204" pitchFamily="34" charset="-120"/>
                          <a:ea typeface="微軟正黑體" panose="020B0604030504040204" pitchFamily="34" charset="-120"/>
                        </a:rPr>
                        <a:t>0.25 </a:t>
                      </a:r>
                      <a:r>
                        <a:rPr lang="zh-TW" altLang="en-US" sz="1300" b="1" dirty="0">
                          <a:solidFill>
                            <a:srgbClr val="FF0000"/>
                          </a:solidFill>
                          <a:highlight>
                            <a:srgbClr val="FFFF00"/>
                          </a:highlight>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採計期限：</a:t>
                      </a:r>
                      <a:r>
                        <a:rPr lang="zh-TW" altLang="en-US" sz="1300" u="sng" dirty="0">
                          <a:latin typeface="微軟正黑體" panose="020B0604030504040204" pitchFamily="34" charset="-120"/>
                          <a:ea typeface="微軟正黑體" panose="020B0604030504040204" pitchFamily="34" charset="-120"/>
                        </a:rPr>
                        <a:t>國中就學期間至</a:t>
                      </a:r>
                      <a:r>
                        <a:rPr lang="en-US" altLang="zh-TW" sz="1300" u="sng" dirty="0">
                          <a:latin typeface="微軟正黑體" panose="020B0604030504040204" pitchFamily="34" charset="-120"/>
                          <a:ea typeface="微軟正黑體" panose="020B0604030504040204" pitchFamily="34" charset="-120"/>
                        </a:rPr>
                        <a:t>113.5.14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584362"/>
                  </a:ext>
                </a:extLst>
              </a:tr>
              <a:tr h="754380">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技藝優良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微軟正黑體" panose="020B0604030504040204" pitchFamily="34" charset="-120"/>
                          <a:ea typeface="微軟正黑體" panose="020B0604030504040204" pitchFamily="34" charset="-120"/>
                        </a:rPr>
                        <a:t>採計技藝教育課程</a:t>
                      </a:r>
                      <a:r>
                        <a:rPr lang="zh-TW" altLang="en-US" sz="1300" b="1" dirty="0">
                          <a:solidFill>
                            <a:srgbClr val="0000CC"/>
                          </a:solidFill>
                          <a:latin typeface="微軟正黑體" panose="020B0604030504040204" pitchFamily="34" charset="-120"/>
                          <a:ea typeface="微軟正黑體" panose="020B0604030504040204" pitchFamily="34" charset="-120"/>
                        </a:rPr>
                        <a:t>成績</a:t>
                      </a:r>
                      <a:r>
                        <a:rPr lang="en-US" altLang="zh-TW" sz="1300" b="1" dirty="0">
                          <a:solidFill>
                            <a:srgbClr val="0000CC"/>
                          </a:solidFill>
                          <a:latin typeface="微軟正黑體" panose="020B0604030504040204" pitchFamily="34" charset="-120"/>
                          <a:ea typeface="微軟正黑體" panose="020B0604030504040204" pitchFamily="34" charset="-120"/>
                        </a:rPr>
                        <a:t>(</a:t>
                      </a:r>
                      <a:r>
                        <a:rPr lang="zh-TW" altLang="en-US" sz="1300" b="1" dirty="0">
                          <a:solidFill>
                            <a:srgbClr val="0000CC"/>
                          </a:solidFill>
                          <a:latin typeface="微軟正黑體" panose="020B0604030504040204" pitchFamily="34" charset="-120"/>
                          <a:ea typeface="微軟正黑體" panose="020B0604030504040204" pitchFamily="34" charset="-120"/>
                        </a:rPr>
                        <a:t>以單一學期之百分制成績擇優採計</a:t>
                      </a:r>
                      <a:r>
                        <a:rPr lang="en-US" altLang="zh-TW" sz="1300" b="1" dirty="0">
                          <a:solidFill>
                            <a:srgbClr val="0000CC"/>
                          </a:solidFill>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90</a:t>
                      </a:r>
                      <a:r>
                        <a:rPr lang="zh-TW" altLang="en-US" sz="1300" dirty="0">
                          <a:latin typeface="微軟正黑體" panose="020B0604030504040204" pitchFamily="34" charset="-120"/>
                          <a:ea typeface="微軟正黑體" panose="020B0604030504040204" pitchFamily="34" charset="-120"/>
                        </a:rPr>
                        <a:t>分以上：</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80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90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2.5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70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80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1.5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60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70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b="0" dirty="0">
                          <a:solidFill>
                            <a:schemeClr val="dk1"/>
                          </a:solidFill>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其成績應於</a:t>
                      </a:r>
                      <a:r>
                        <a:rPr lang="zh-TW" altLang="en-US" sz="1300" u="sng" dirty="0">
                          <a:latin typeface="微軟正黑體" panose="020B0604030504040204" pitchFamily="34" charset="-120"/>
                          <a:ea typeface="微軟正黑體" panose="020B0604030504040204" pitchFamily="34" charset="-120"/>
                        </a:rPr>
                        <a:t>國中就學期間且至</a:t>
                      </a:r>
                      <a:r>
                        <a:rPr lang="en-US" altLang="zh-TW" sz="1300" u="sng" dirty="0">
                          <a:latin typeface="微軟正黑體" panose="020B0604030504040204" pitchFamily="34" charset="-120"/>
                          <a:ea typeface="微軟正黑體" panose="020B0604030504040204" pitchFamily="34" charset="-120"/>
                        </a:rPr>
                        <a:t>113.5.14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endParaRPr lang="en-US" altLang="zh-TW" sz="13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微軟正黑體" panose="020B0604030504040204" pitchFamily="34" charset="-120"/>
                          <a:ea typeface="微軟正黑體" panose="020B0604030504040204" pitchFamily="34" charset="-120"/>
                        </a:rPr>
                        <a:t>（百分制成績小數點以後無條件捨去）</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9931879"/>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弱勢身分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微軟正黑體" panose="020B0604030504040204" pitchFamily="34" charset="-120"/>
                          <a:ea typeface="微軟正黑體" panose="020B0604030504040204" pitchFamily="34" charset="-120"/>
                        </a:rPr>
                        <a:t>低收入戶：</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；中低收入戶、支領失業給付、特殊境遇家庭：</a:t>
                      </a:r>
                      <a:r>
                        <a:rPr lang="en-US" altLang="zh-TW" sz="1300" b="1" dirty="0">
                          <a:solidFill>
                            <a:srgbClr val="FF0000"/>
                          </a:solidFill>
                          <a:latin typeface="微軟正黑體" panose="020B0604030504040204" pitchFamily="34" charset="-120"/>
                          <a:ea typeface="微軟正黑體" panose="020B0604030504040204" pitchFamily="34" charset="-120"/>
                        </a:rPr>
                        <a:t>1.5</a:t>
                      </a:r>
                      <a:r>
                        <a:rPr lang="zh-TW" altLang="en-US" sz="1300" b="1" dirty="0">
                          <a:solidFill>
                            <a:srgbClr val="FF0000"/>
                          </a:solidFill>
                          <a:latin typeface="微軟正黑體" panose="020B0604030504040204" pitchFamily="34" charset="-120"/>
                          <a:ea typeface="微軟正黑體" panose="020B0604030504040204" pitchFamily="34" charset="-120"/>
                        </a:rPr>
                        <a:t>分</a:t>
                      </a:r>
                      <a:endParaRPr lang="en-US" altLang="zh-TW" sz="1300"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符合一項即可</a:t>
                      </a:r>
                      <a:r>
                        <a:rPr lang="en-US" altLang="zh-TW" sz="1300" dirty="0">
                          <a:latin typeface="微軟正黑體" panose="020B0604030504040204" pitchFamily="34" charset="-120"/>
                          <a:ea typeface="微軟正黑體" panose="020B0604030504040204" pitchFamily="34" charset="-120"/>
                        </a:rPr>
                        <a:t>)    </a:t>
                      </a:r>
                      <a:r>
                        <a:rPr lang="zh-TW" altLang="en-US" sz="1300" b="1" dirty="0">
                          <a:solidFill>
                            <a:srgbClr val="0000CC"/>
                          </a:solidFill>
                          <a:latin typeface="微軟正黑體" panose="020B0604030504040204" pitchFamily="34" charset="-120"/>
                          <a:ea typeface="微軟正黑體" panose="020B0604030504040204" pitchFamily="34" charset="-120"/>
                        </a:rPr>
                        <a:t>報名時檢附在報名期間內有效之證明文件</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5903771"/>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均衡學習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21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健康與體育、藝術</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或藝術與人文</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、綜合、科技：</a:t>
                      </a:r>
                      <a:r>
                        <a:rPr lang="en-US" altLang="zh-TW" sz="1300" dirty="0">
                          <a:latin typeface="微軟正黑體" panose="020B0604030504040204" pitchFamily="34" charset="-120"/>
                          <a:ea typeface="微軟正黑體" panose="020B0604030504040204" pitchFamily="34" charset="-120"/>
                        </a:rPr>
                        <a:t>7</a:t>
                      </a:r>
                      <a:r>
                        <a:rPr lang="zh-TW" altLang="en-US" sz="1300" dirty="0">
                          <a:latin typeface="微軟正黑體" panose="020B0604030504040204" pitchFamily="34" charset="-120"/>
                          <a:ea typeface="微軟正黑體" panose="020B0604030504040204" pitchFamily="34" charset="-120"/>
                        </a:rPr>
                        <a:t>分</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領域 </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五學期平均成績及格</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 （平均成績小數點</a:t>
                      </a:r>
                      <a:r>
                        <a:rPr kumimoji="0" lang="zh-TW" altLang="en-US" sz="13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以後</a:t>
                      </a:r>
                      <a:r>
                        <a:rPr lang="zh-TW" altLang="en-US" sz="1300" dirty="0">
                          <a:latin typeface="微軟正黑體" panose="020B0604030504040204" pitchFamily="34" charset="-120"/>
                          <a:ea typeface="微軟正黑體" panose="020B0604030504040204" pitchFamily="34" charset="-120"/>
                        </a:rPr>
                        <a:t>無條件捨去）</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3036681"/>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國中教育會考</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32</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國文、數學、英語、自然、社會： </a:t>
                      </a:r>
                      <a:r>
                        <a:rPr lang="en-US" altLang="zh-TW" sz="1300" dirty="0">
                          <a:latin typeface="微軟正黑體" panose="020B0604030504040204" pitchFamily="34" charset="-120"/>
                          <a:ea typeface="微軟正黑體" panose="020B0604030504040204" pitchFamily="34" charset="-120"/>
                        </a:rPr>
                        <a:t>A</a:t>
                      </a:r>
                      <a:r>
                        <a:rPr lang="en-US" altLang="zh-TW" sz="1300" baseline="300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A</a:t>
                      </a:r>
                      <a:r>
                        <a:rPr lang="en-US" altLang="zh-TW" sz="1300" baseline="300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A</a:t>
                      </a:r>
                      <a:r>
                        <a:rPr lang="zh-TW" altLang="en-US" sz="1300" dirty="0">
                          <a:latin typeface="微軟正黑體" panose="020B0604030504040204" pitchFamily="34" charset="-120"/>
                          <a:ea typeface="微軟正黑體" panose="020B0604030504040204" pitchFamily="34" charset="-120"/>
                        </a:rPr>
                        <a:t>   、 </a:t>
                      </a:r>
                      <a:r>
                        <a:rPr lang="en-US" altLang="zh-TW" sz="1300" noProof="0" dirty="0">
                          <a:latin typeface="微軟正黑體" panose="020B0604030504040204" pitchFamily="34" charset="-120"/>
                          <a:ea typeface="微軟正黑體" panose="020B0604030504040204" pitchFamily="34" charset="-120"/>
                        </a:rPr>
                        <a:t>B</a:t>
                      </a:r>
                      <a:r>
                        <a:rPr lang="en-US" altLang="zh-TW" sz="1300" baseline="30000" noProof="0" dirty="0">
                          <a:latin typeface="微軟正黑體" panose="020B0604030504040204" pitchFamily="34" charset="-120"/>
                          <a:ea typeface="微軟正黑體" panose="020B0604030504040204" pitchFamily="34" charset="-120"/>
                        </a:rPr>
                        <a:t>++</a:t>
                      </a:r>
                      <a:r>
                        <a:rPr lang="en-US" altLang="zh-TW" sz="1300" noProof="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noProof="0" dirty="0">
                          <a:latin typeface="微軟正黑體" panose="020B0604030504040204" pitchFamily="34" charset="-120"/>
                          <a:ea typeface="微軟正黑體" panose="020B0604030504040204" pitchFamily="34" charset="-120"/>
                        </a:rPr>
                        <a:t>B</a:t>
                      </a:r>
                      <a:r>
                        <a:rPr lang="en-US" altLang="zh-TW" sz="1300" baseline="30000" noProof="0" dirty="0">
                          <a:latin typeface="微軟正黑體" panose="020B0604030504040204" pitchFamily="34" charset="-120"/>
                          <a:ea typeface="微軟正黑體" panose="020B0604030504040204" pitchFamily="34" charset="-120"/>
                        </a:rPr>
                        <a:t>+</a:t>
                      </a:r>
                      <a:r>
                        <a:rPr lang="en-US" altLang="zh-TW" sz="1300" noProof="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B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C</a:t>
                      </a:r>
                    </a:p>
                    <a:p>
                      <a:pPr algn="l">
                        <a:lnSpc>
                          <a:spcPct val="100000"/>
                        </a:lnSpc>
                      </a:pP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6.4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188298"/>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寫作測驗</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寫作測驗分六級分：</a:t>
                      </a:r>
                      <a:r>
                        <a:rPr lang="en-US" altLang="zh-TW" sz="1300" dirty="0">
                          <a:latin typeface="微軟正黑體" panose="020B0604030504040204" pitchFamily="34" charset="-120"/>
                          <a:ea typeface="微軟正黑體" panose="020B0604030504040204" pitchFamily="34" charset="-120"/>
                        </a:rPr>
                        <a:t>6</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5</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4</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3</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2</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級分</a:t>
                      </a:r>
                    </a:p>
                    <a:p>
                      <a:pPr algn="l">
                        <a:lnSpc>
                          <a:spcPct val="100000"/>
                        </a:lnSpc>
                      </a:pP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0.8</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zh-TW" altLang="en-US" sz="13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0.1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39581"/>
                  </a:ext>
                </a:extLst>
              </a:tr>
              <a:tr h="339560">
                <a:tc gridSpan="2">
                  <a:txBody>
                    <a:bodyPr/>
                    <a:lstStyle/>
                    <a:p>
                      <a:pPr algn="ctr">
                        <a:lnSpc>
                          <a:spcPct val="100000"/>
                        </a:lnSpc>
                      </a:pPr>
                      <a:r>
                        <a:rPr lang="zh-TW" altLang="en-US" sz="1500" b="1" dirty="0">
                          <a:latin typeface="微軟正黑體" panose="020B0604030504040204" pitchFamily="34" charset="-120"/>
                          <a:ea typeface="微軟正黑體" panose="020B0604030504040204" pitchFamily="34" charset="-120"/>
                        </a:rPr>
                        <a:t> 總積分</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上限</a:t>
                      </a:r>
                      <a:r>
                        <a:rPr lang="en-US" altLang="zh-TW" sz="1500" b="1" dirty="0">
                          <a:latin typeface="微軟正黑體" panose="020B0604030504040204" pitchFamily="34" charset="-120"/>
                          <a:ea typeface="微軟正黑體" panose="020B0604030504040204" pitchFamily="34" charset="-120"/>
                        </a:rPr>
                        <a:t>】</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101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a:p>
                  </a:txBody>
                  <a:tcPr/>
                </a:tc>
                <a:tc>
                  <a:txBody>
                    <a:bodyPr/>
                    <a:lstStyle/>
                    <a:p>
                      <a:pPr algn="l">
                        <a:lnSpc>
                          <a:spcPct val="100000"/>
                        </a:lnSpc>
                      </a:pPr>
                      <a:r>
                        <a:rPr lang="zh-TW" altLang="en-US" sz="1300" b="1" dirty="0">
                          <a:latin typeface="微軟正黑體" panose="020B0604030504040204" pitchFamily="34" charset="-120"/>
                          <a:ea typeface="微軟正黑體" panose="020B0604030504040204" pitchFamily="34" charset="-120"/>
                        </a:rPr>
                        <a:t>會考科目違規每扣</a:t>
                      </a:r>
                      <a:r>
                        <a:rPr lang="en-US" altLang="zh-TW" sz="1300" b="1" dirty="0">
                          <a:latin typeface="微軟正黑體" panose="020B0604030504040204" pitchFamily="34" charset="-120"/>
                          <a:ea typeface="微軟正黑體" panose="020B0604030504040204" pitchFamily="34" charset="-120"/>
                        </a:rPr>
                        <a:t>1</a:t>
                      </a:r>
                      <a:r>
                        <a:rPr lang="zh-TW" altLang="en-US" sz="1300" b="1" dirty="0">
                          <a:latin typeface="微軟正黑體" panose="020B0604030504040204" pitchFamily="34" charset="-120"/>
                          <a:ea typeface="微軟正黑體" panose="020B0604030504040204" pitchFamily="34" charset="-120"/>
                        </a:rPr>
                        <a:t>點，則扣該科積分</a:t>
                      </a:r>
                      <a:r>
                        <a:rPr lang="en-US" altLang="zh-TW" sz="1300" b="1" dirty="0">
                          <a:latin typeface="微軟正黑體" panose="020B0604030504040204" pitchFamily="34" charset="-120"/>
                          <a:ea typeface="微軟正黑體" panose="020B0604030504040204" pitchFamily="34" charset="-120"/>
                        </a:rPr>
                        <a:t>0.15</a:t>
                      </a:r>
                      <a:r>
                        <a:rPr lang="zh-TW" altLang="en-US" sz="1300" b="1" dirty="0">
                          <a:latin typeface="微軟正黑體" panose="020B0604030504040204" pitchFamily="34" charset="-120"/>
                          <a:ea typeface="微軟正黑體" panose="020B0604030504040204" pitchFamily="34" charset="-120"/>
                        </a:rPr>
                        <a:t>分， 至該科積分零分為止。</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21634550"/>
                  </a:ext>
                </a:extLst>
              </a:tr>
            </a:tbl>
          </a:graphicData>
        </a:graphic>
      </p:graphicFrame>
      <p:cxnSp>
        <p:nvCxnSpPr>
          <p:cNvPr id="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Freeform 6">
            <a:extLst>
              <a:ext uri="{FF2B5EF4-FFF2-40B4-BE49-F238E27FC236}">
                <a16:creationId xmlns:a16="http://schemas.microsoft.com/office/drawing/2014/main" id="{71AA52EC-7DB1-4E87-8C0D-FAA1C5227515}"/>
              </a:ext>
            </a:extLst>
          </p:cNvPr>
          <p:cNvSpPr>
            <a:spLocks noEditPoints="1"/>
          </p:cNvSpPr>
          <p:nvPr/>
        </p:nvSpPr>
        <p:spPr bwMode="auto">
          <a:xfrm>
            <a:off x="7501467"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9"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1/7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7"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23</a:t>
            </a:r>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01623" y="1567646"/>
            <a:ext cx="8353425" cy="1107581"/>
          </a:xfrm>
        </p:spPr>
        <p:txBody>
          <a:bodyPr rtlCol="0">
            <a:noAutofit/>
          </a:bodyPr>
          <a:lstStyle/>
          <a:p>
            <a:pPr fontAlgn="auto">
              <a:lnSpc>
                <a:spcPct val="120000"/>
              </a:lnSpc>
              <a:spcAft>
                <a:spcPts val="0"/>
              </a:spcAft>
              <a:buFont charset="2" panose="05000000000000000000" pitchFamily="2" typeface="Wingdings"/>
              <a:buChar char="l"/>
              <a:defRPr/>
            </a:pPr>
            <a:r>
              <a:rPr altLang="zh-TW" b="1" dirty="0" lang="zh-TW">
                <a:solidFill>
                  <a:srgbClr val="0000FF"/>
                </a:solidFill>
                <a:latin charset="-120" panose="020B0604030504040204" pitchFamily="34" typeface="微軟正黑體"/>
                <a:ea charset="-120" panose="020B0604030504040204" pitchFamily="34" typeface="微軟正黑體"/>
              </a:rPr>
              <a:t>免試生可依志向網路選填</a:t>
            </a:r>
            <a:r>
              <a:rPr altLang="zh-TW" b="1" dirty="0" lang="en-US" u="sng">
                <a:solidFill>
                  <a:srgbClr val="C00000"/>
                </a:solidFill>
                <a:latin charset="-120" panose="020B0604030504040204" pitchFamily="34" typeface="微軟正黑體"/>
                <a:ea charset="-120" panose="020B0604030504040204" pitchFamily="34" typeface="微軟正黑體"/>
              </a:rPr>
              <a:t>30</a:t>
            </a:r>
            <a:r>
              <a:rPr altLang="zh-TW" b="1" dirty="0" lang="zh-TW" u="sng">
                <a:solidFill>
                  <a:srgbClr val="C00000"/>
                </a:solidFill>
                <a:latin charset="-120" panose="020B0604030504040204" pitchFamily="34" typeface="微軟正黑體"/>
                <a:ea charset="-120" panose="020B0604030504040204" pitchFamily="34" typeface="微軟正黑體"/>
              </a:rPr>
              <a:t>個校科（組）志願</a:t>
            </a:r>
            <a:br>
              <a:rPr altLang="zh-TW" b="1" dirty="0" lang="en-US">
                <a:solidFill>
                  <a:srgbClr val="0000FF"/>
                </a:solidFill>
                <a:latin charset="-120" panose="020B0604030504040204" pitchFamily="34" typeface="微軟正黑體"/>
                <a:ea charset="-120" panose="020B0604030504040204" pitchFamily="34" typeface="微軟正黑體"/>
              </a:rPr>
            </a:br>
            <a:r>
              <a:rPr altLang="en-US" b="1" dirty="0" lang="zh-TW">
                <a:solidFill>
                  <a:srgbClr val="0000FF"/>
                </a:solidFill>
                <a:latin charset="-120" panose="020B0604030504040204" pitchFamily="34" typeface="微軟正黑體"/>
                <a:ea charset="-120" panose="020B0604030504040204" pitchFamily="34" typeface="微軟正黑體"/>
              </a:rPr>
              <a:t>每</a:t>
            </a:r>
            <a:r>
              <a:rPr altLang="zh-TW" b="1" dirty="0" lang="en-US">
                <a:solidFill>
                  <a:srgbClr val="0000FF"/>
                </a:solidFill>
                <a:latin charset="-120" panose="020B0604030504040204" pitchFamily="34" typeface="微軟正黑體"/>
                <a:ea charset="-120" panose="020B0604030504040204" pitchFamily="34" typeface="微軟正黑體"/>
              </a:rPr>
              <a:t>5</a:t>
            </a:r>
            <a:r>
              <a:rPr altLang="en-US" b="1" dirty="0" lang="zh-TW">
                <a:solidFill>
                  <a:srgbClr val="0000FF"/>
                </a:solidFill>
                <a:latin charset="-120" panose="020B0604030504040204" pitchFamily="34" typeface="微軟正黑體"/>
                <a:ea charset="-120" panose="020B0604030504040204" pitchFamily="34" typeface="微軟正黑體"/>
              </a:rPr>
              <a:t>志願順序為一級別共</a:t>
            </a:r>
            <a:r>
              <a:rPr altLang="zh-TW" b="1" dirty="0" lang="en-US">
                <a:solidFill>
                  <a:srgbClr val="0000FF"/>
                </a:solidFill>
                <a:latin charset="-120" panose="020B0604030504040204" pitchFamily="34" typeface="微軟正黑體"/>
                <a:ea charset="-120" panose="020B0604030504040204" pitchFamily="34" typeface="微軟正黑體"/>
              </a:rPr>
              <a:t>6</a:t>
            </a:r>
            <a:r>
              <a:rPr altLang="en-US" b="1" dirty="0" lang="zh-TW">
                <a:solidFill>
                  <a:srgbClr val="0000FF"/>
                </a:solidFill>
                <a:latin charset="-120" panose="020B0604030504040204" pitchFamily="34" typeface="微軟正黑體"/>
                <a:ea charset="-120" panose="020B0604030504040204" pitchFamily="34" typeface="微軟正黑體"/>
              </a:rPr>
              <a:t>級別，積分核分準則如下：</a:t>
            </a:r>
            <a:endParaRPr altLang="zh-TW" b="1" dirty="0" lang="en-US">
              <a:solidFill>
                <a:srgbClr val="0000FF"/>
              </a:solidFill>
              <a:latin charset="-120" panose="020B0604030504040204" pitchFamily="34" typeface="微軟正黑體"/>
              <a:ea charset="-120" panose="020B0604030504040204" pitchFamily="34" typeface="微軟正黑體"/>
            </a:endParaRPr>
          </a:p>
          <a:p>
            <a:pPr fontAlgn="auto" indent="0" marL="0">
              <a:spcAft>
                <a:spcPts val="0"/>
              </a:spcAft>
              <a:buNone/>
              <a:defRPr/>
            </a:pPr>
            <a:endParaRPr altLang="zh-TW" dirty="0" lang="en-US">
              <a:latin charset="-120" panose="020B0604030504040204" pitchFamily="34" typeface="微軟正黑體"/>
              <a:ea charset="-120" panose="020B0604030504040204" pitchFamily="34" typeface="微軟正黑體"/>
            </a:endParaRPr>
          </a:p>
          <a:p>
            <a:pPr fontAlgn="auto" indent="0" marL="0">
              <a:spcAft>
                <a:spcPts val="0"/>
              </a:spcAft>
              <a:buNone/>
              <a:defRPr/>
            </a:pPr>
            <a:endParaRPr altLang="en-US" dirty="0" lang="zh-TW">
              <a:latin charset="-120" panose="020B0604030504040204" pitchFamily="34" typeface="微軟正黑體"/>
              <a:ea charset="-120" panose="020B0604030504040204" pitchFamily="34" typeface="微軟正黑體"/>
            </a:endParaRPr>
          </a:p>
        </p:txBody>
      </p:sp>
      <p:graphicFrame>
        <p:nvGraphicFramePr>
          <p:cNvPr id="6" name="表格 5"/>
          <p:cNvGraphicFramePr>
            <a:graphicFrameLocks noGrp="1"/>
          </p:cNvGraphicFramePr>
          <p:nvPr>
            <p:extLst>
              <p:ext uri="{D42A27DB-BD31-4B8C-83A1-F6EECF244321}">
                <p14:modId xmlns:p14="http://schemas.microsoft.com/office/powerpoint/2010/main" val="3524885090"/>
              </p:ext>
            </p:extLst>
          </p:nvPr>
        </p:nvGraphicFramePr>
        <p:xfrm>
          <a:off x="759971" y="2871110"/>
          <a:ext cx="7624057" cy="2376043"/>
        </p:xfrm>
        <a:graphic>
          <a:graphicData uri="http://schemas.openxmlformats.org/drawingml/2006/table">
            <a:tbl>
              <a:tblPr bandRow="1" firstRow="1">
                <a:tableStyleId>{ED083AE6-46FA-4A59-8FB0-9F97EB10719F}</a:tableStyleId>
              </a:tblPr>
              <a:tblGrid>
                <a:gridCol w="1089151">
                  <a:extLst>
                    <a:ext uri="{9D8B030D-6E8A-4147-A177-3AD203B41FA5}">
                      <a16:colId xmlns:a16="http://schemas.microsoft.com/office/drawing/2014/main" val="20000"/>
                    </a:ext>
                  </a:extLst>
                </a:gridCol>
                <a:gridCol w="1089151">
                  <a:extLst>
                    <a:ext uri="{9D8B030D-6E8A-4147-A177-3AD203B41FA5}">
                      <a16:colId xmlns:a16="http://schemas.microsoft.com/office/drawing/2014/main" val="20001"/>
                    </a:ext>
                  </a:extLst>
                </a:gridCol>
                <a:gridCol w="1089151">
                  <a:extLst>
                    <a:ext uri="{9D8B030D-6E8A-4147-A177-3AD203B41FA5}">
                      <a16:colId xmlns:a16="http://schemas.microsoft.com/office/drawing/2014/main" val="20002"/>
                    </a:ext>
                  </a:extLst>
                </a:gridCol>
                <a:gridCol w="1089151">
                  <a:extLst>
                    <a:ext uri="{9D8B030D-6E8A-4147-A177-3AD203B41FA5}">
                      <a16:colId xmlns:a16="http://schemas.microsoft.com/office/drawing/2014/main" val="20003"/>
                    </a:ext>
                  </a:extLst>
                </a:gridCol>
                <a:gridCol w="1089151">
                  <a:extLst>
                    <a:ext uri="{9D8B030D-6E8A-4147-A177-3AD203B41FA5}">
                      <a16:colId xmlns:a16="http://schemas.microsoft.com/office/drawing/2014/main" val="20004"/>
                    </a:ext>
                  </a:extLst>
                </a:gridCol>
                <a:gridCol w="1089151">
                  <a:extLst>
                    <a:ext uri="{9D8B030D-6E8A-4147-A177-3AD203B41FA5}">
                      <a16:colId xmlns:a16="http://schemas.microsoft.com/office/drawing/2014/main" val="20005"/>
                    </a:ext>
                  </a:extLst>
                </a:gridCol>
                <a:gridCol w="1089151">
                  <a:extLst>
                    <a:ext uri="{9D8B030D-6E8A-4147-A177-3AD203B41FA5}">
                      <a16:colId xmlns:a16="http://schemas.microsoft.com/office/drawing/2014/main" val="20006"/>
                    </a:ext>
                  </a:extLst>
                </a:gridCol>
              </a:tblGrid>
              <a:tr h="780963">
                <a:tc>
                  <a:txBody>
                    <a:bodyPr/>
                    <a:lstStyle/>
                    <a:p>
                      <a:pPr algn="ctr"/>
                      <a:r>
                        <a:rPr altLang="en-US" dirty="0" lang="zh-TW" sz="2000">
                          <a:latin charset="-120" panose="020B0604030504040204" pitchFamily="34" typeface="微軟正黑體"/>
                          <a:ea charset="-120" panose="020B0604030504040204" pitchFamily="34" typeface="微軟正黑體"/>
                        </a:rPr>
                        <a:t>級 別</a:t>
                      </a: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4">
                        <a:lumMod val="60000"/>
                        <a:lumOff val="40000"/>
                      </a:schemeClr>
                    </a:solidFill>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lang="zh-TW" sz="2000">
                          <a:latin charset="-120" panose="020B0604030504040204" pitchFamily="34" typeface="微軟正黑體"/>
                          <a:ea charset="-120" panose="020B0604030504040204" pitchFamily="34" typeface="微軟正黑體"/>
                        </a:rPr>
                        <a:t>第</a:t>
                      </a:r>
                      <a:r>
                        <a:rPr altLang="zh-TW" dirty="0" lang="en-US" sz="2000">
                          <a:latin charset="-120" panose="020B0604030504040204" pitchFamily="34" typeface="微軟正黑體"/>
                          <a:ea charset="-120" panose="020B0604030504040204" pitchFamily="34" typeface="微軟正黑體"/>
                        </a:rPr>
                        <a:t>1</a:t>
                      </a:r>
                      <a:r>
                        <a:rPr altLang="en-US" dirty="0" lang="zh-TW" sz="2000">
                          <a:latin charset="-120" panose="020B0604030504040204" pitchFamily="34" typeface="微軟正黑體"/>
                          <a:ea charset="-120" panose="020B0604030504040204" pitchFamily="34" typeface="微軟正黑體"/>
                        </a:rPr>
                        <a:t>級</a:t>
                      </a: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4">
                        <a:lumMod val="60000"/>
                        <a:lumOff val="40000"/>
                      </a:schemeClr>
                    </a:solidFill>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lang="zh-TW" sz="2000">
                          <a:latin charset="-120" panose="020B0604030504040204" pitchFamily="34" typeface="微軟正黑體"/>
                          <a:ea charset="-120" panose="020B0604030504040204" pitchFamily="34" typeface="微軟正黑體"/>
                        </a:rPr>
                        <a:t>第</a:t>
                      </a:r>
                      <a:r>
                        <a:rPr altLang="zh-TW" dirty="0" lang="en-US" sz="2000">
                          <a:latin charset="-120" panose="020B0604030504040204" pitchFamily="34" typeface="微軟正黑體"/>
                          <a:ea charset="-120" panose="020B0604030504040204" pitchFamily="34" typeface="微軟正黑體"/>
                        </a:rPr>
                        <a:t>2</a:t>
                      </a:r>
                      <a:r>
                        <a:rPr altLang="en-US" dirty="0" lang="zh-TW" sz="2000">
                          <a:latin charset="-120" panose="020B0604030504040204" pitchFamily="34" typeface="微軟正黑體"/>
                          <a:ea charset="-120" panose="020B0604030504040204" pitchFamily="34" typeface="微軟正黑體"/>
                        </a:rPr>
                        <a:t>級</a:t>
                      </a: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4">
                        <a:lumMod val="60000"/>
                        <a:lumOff val="40000"/>
                      </a:schemeClr>
                    </a:solidFill>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lang="zh-TW" sz="2000">
                          <a:latin charset="-120" panose="020B0604030504040204" pitchFamily="34" typeface="微軟正黑體"/>
                          <a:ea charset="-120" panose="020B0604030504040204" pitchFamily="34" typeface="微軟正黑體"/>
                        </a:rPr>
                        <a:t>第</a:t>
                      </a:r>
                      <a:r>
                        <a:rPr altLang="zh-TW" dirty="0" lang="en-US" sz="2000">
                          <a:latin charset="-120" panose="020B0604030504040204" pitchFamily="34" typeface="微軟正黑體"/>
                          <a:ea charset="-120" panose="020B0604030504040204" pitchFamily="34" typeface="微軟正黑體"/>
                        </a:rPr>
                        <a:t>3</a:t>
                      </a:r>
                      <a:r>
                        <a:rPr altLang="en-US" dirty="0" lang="zh-TW" sz="2000">
                          <a:latin charset="-120" panose="020B0604030504040204" pitchFamily="34" typeface="微軟正黑體"/>
                          <a:ea charset="-120" panose="020B0604030504040204" pitchFamily="34" typeface="微軟正黑體"/>
                        </a:rPr>
                        <a:t>級</a:t>
                      </a: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4">
                        <a:lumMod val="60000"/>
                        <a:lumOff val="40000"/>
                      </a:schemeClr>
                    </a:solidFill>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lang="zh-TW" sz="2000">
                          <a:latin charset="-120" panose="020B0604030504040204" pitchFamily="34" typeface="微軟正黑體"/>
                          <a:ea charset="-120" panose="020B0604030504040204" pitchFamily="34" typeface="微軟正黑體"/>
                        </a:rPr>
                        <a:t>第</a:t>
                      </a:r>
                      <a:r>
                        <a:rPr altLang="zh-TW" dirty="0" lang="en-US" sz="2000">
                          <a:latin charset="-120" panose="020B0604030504040204" pitchFamily="34" typeface="微軟正黑體"/>
                          <a:ea charset="-120" panose="020B0604030504040204" pitchFamily="34" typeface="微軟正黑體"/>
                        </a:rPr>
                        <a:t>4</a:t>
                      </a:r>
                      <a:r>
                        <a:rPr altLang="en-US" dirty="0" lang="zh-TW" sz="2000">
                          <a:latin charset="-120" panose="020B0604030504040204" pitchFamily="34" typeface="微軟正黑體"/>
                          <a:ea charset="-120" panose="020B0604030504040204" pitchFamily="34" typeface="微軟正黑體"/>
                        </a:rPr>
                        <a:t>級</a:t>
                      </a: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4">
                        <a:lumMod val="60000"/>
                        <a:lumOff val="40000"/>
                      </a:schemeClr>
                    </a:solidFill>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lang="zh-TW" sz="2000">
                          <a:latin charset="-120" panose="020B0604030504040204" pitchFamily="34" typeface="微軟正黑體"/>
                          <a:ea charset="-120" panose="020B0604030504040204" pitchFamily="34" typeface="微軟正黑體"/>
                        </a:rPr>
                        <a:t>第</a:t>
                      </a:r>
                      <a:r>
                        <a:rPr altLang="zh-TW" dirty="0" lang="en-US" sz="2000">
                          <a:latin charset="-120" panose="020B0604030504040204" pitchFamily="34" typeface="微軟正黑體"/>
                          <a:ea charset="-120" panose="020B0604030504040204" pitchFamily="34" typeface="微軟正黑體"/>
                        </a:rPr>
                        <a:t>5</a:t>
                      </a:r>
                      <a:r>
                        <a:rPr altLang="en-US" dirty="0" lang="zh-TW" sz="2000">
                          <a:latin charset="-120" panose="020B0604030504040204" pitchFamily="34" typeface="微軟正黑體"/>
                          <a:ea charset="-120" panose="020B0604030504040204" pitchFamily="34" typeface="微軟正黑體"/>
                        </a:rPr>
                        <a:t>級</a:t>
                      </a: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4">
                        <a:lumMod val="60000"/>
                        <a:lumOff val="40000"/>
                      </a:schemeClr>
                    </a:solidFill>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lang="zh-TW" sz="2000">
                          <a:latin charset="-120" panose="020B0604030504040204" pitchFamily="34" typeface="微軟正黑體"/>
                          <a:ea charset="-120" panose="020B0604030504040204" pitchFamily="34" typeface="微軟正黑體"/>
                        </a:rPr>
                        <a:t>第</a:t>
                      </a:r>
                      <a:r>
                        <a:rPr altLang="zh-TW" dirty="0" lang="en-US" sz="2000">
                          <a:latin charset="-120" panose="020B0604030504040204" pitchFamily="34" typeface="微軟正黑體"/>
                          <a:ea charset="-120" panose="020B0604030504040204" pitchFamily="34" typeface="微軟正黑體"/>
                        </a:rPr>
                        <a:t>6</a:t>
                      </a:r>
                      <a:r>
                        <a:rPr altLang="en-US" dirty="0" lang="zh-TW" sz="2000">
                          <a:latin charset="-120" panose="020B0604030504040204" pitchFamily="34" typeface="微軟正黑體"/>
                          <a:ea charset="-120" panose="020B0604030504040204" pitchFamily="34" typeface="微軟正黑體"/>
                        </a:rPr>
                        <a:t>級</a:t>
                      </a: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4">
                        <a:lumMod val="60000"/>
                        <a:lumOff val="40000"/>
                      </a:schemeClr>
                    </a:solidFill>
                  </a:tcPr>
                </a:tc>
                <a:extLst>
                  <a:ext uri="{0D108BD9-81ED-4DB2-BD59-A6C34878D82A}">
                    <a16:rowId xmlns:a16="http://schemas.microsoft.com/office/drawing/2014/main" val="10000"/>
                  </a:ext>
                </a:extLst>
              </a:tr>
              <a:tr h="814117">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b="1" dirty="0" lang="zh-TW" sz="2000">
                          <a:latin charset="-120" panose="020B0604030504040204" pitchFamily="34" typeface="微軟正黑體"/>
                          <a:ea charset="-120" panose="020B0604030504040204" pitchFamily="34" typeface="微軟正黑體"/>
                        </a:rPr>
                        <a:t>志願</a:t>
                      </a:r>
                      <a:endParaRPr altLang="zh-TW" b="1" dirty="0" lang="en-US" sz="2000">
                        <a:latin charset="-120" panose="020B0604030504040204" pitchFamily="34" typeface="微軟正黑體"/>
                        <a:ea charset="-120" panose="020B0604030504040204" pitchFamily="34" typeface="微軟正黑體"/>
                      </a:endParaRPr>
                    </a:p>
                    <a:p>
                      <a:pPr algn="ctr" defTabSz="914400" eaLnBrk="1" fontAlgn="auto" hangingPunct="1" indent="0" latinLnBrk="0" lvl="0" marL="0" marR="0" rtl="0">
                        <a:lnSpc>
                          <a:spcPct val="100000"/>
                        </a:lnSpc>
                        <a:spcBef>
                          <a:spcPts val="0"/>
                        </a:spcBef>
                        <a:spcAft>
                          <a:spcPts val="0"/>
                        </a:spcAft>
                        <a:buClrTx/>
                        <a:buSzTx/>
                        <a:buFontTx/>
                        <a:buNone/>
                        <a:tabLst/>
                        <a:defRPr/>
                      </a:pPr>
                      <a:r>
                        <a:rPr altLang="en-US" b="1" dirty="0" lang="zh-TW" sz="2000">
                          <a:latin charset="-120" panose="020B0604030504040204" pitchFamily="34" typeface="微軟正黑體"/>
                          <a:ea charset="-120" panose="020B0604030504040204" pitchFamily="34" typeface="微軟正黑體"/>
                        </a:rPr>
                        <a:t>順序</a:t>
                      </a: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zh-TW" dirty="0" lang="en-US" sz="2000">
                          <a:latin charset="-120" panose="020B0604030504040204" pitchFamily="34" typeface="微軟正黑體"/>
                          <a:ea charset="-120" panose="020B0604030504040204" pitchFamily="34" typeface="微軟正黑體"/>
                        </a:rPr>
                        <a:t>1</a:t>
                      </a:r>
                      <a:r>
                        <a:rPr altLang="en-US" dirty="0" lang="zh-TW" sz="2000">
                          <a:latin charset="-120" panose="020B0604030504040204" pitchFamily="34" typeface="微軟正黑體"/>
                          <a:ea charset="-120" panose="020B0604030504040204" pitchFamily="34" typeface="微軟正黑體"/>
                        </a:rPr>
                        <a:t>～</a:t>
                      </a:r>
                      <a:r>
                        <a:rPr altLang="zh-TW" dirty="0" lang="en-US" sz="2000">
                          <a:latin charset="-120" panose="020B0604030504040204" pitchFamily="34" typeface="微軟正黑體"/>
                          <a:ea charset="-120" panose="020B0604030504040204" pitchFamily="34" typeface="微軟正黑體"/>
                        </a:rPr>
                        <a:t>5</a:t>
                      </a:r>
                      <a:endParaRPr altLang="en-US" dirty="0" lang="zh-TW" sz="2000">
                        <a:latin charset="-120" panose="020B0604030504040204" pitchFamily="34" typeface="微軟正黑體"/>
                        <a:ea charset="-120" panose="020B0604030504040204" pitchFamily="34" typeface="微軟正黑體"/>
                      </a:endParaRP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zh-TW" dirty="0" lang="en-US" sz="2000">
                          <a:latin charset="-120" panose="020B0604030504040204" pitchFamily="34" typeface="微軟正黑體"/>
                          <a:ea charset="-120" panose="020B0604030504040204" pitchFamily="34" typeface="微軟正黑體"/>
                        </a:rPr>
                        <a:t>6</a:t>
                      </a:r>
                      <a:r>
                        <a:rPr altLang="en-US" dirty="0" lang="zh-TW" sz="2000">
                          <a:latin charset="-120" panose="020B0604030504040204" pitchFamily="34" typeface="微軟正黑體"/>
                          <a:ea charset="-120" panose="020B0604030504040204" pitchFamily="34" typeface="微軟正黑體"/>
                        </a:rPr>
                        <a:t>～</a:t>
                      </a:r>
                      <a:r>
                        <a:rPr altLang="zh-TW" dirty="0" lang="en-US" sz="2000">
                          <a:latin charset="-120" panose="020B0604030504040204" pitchFamily="34" typeface="微軟正黑體"/>
                          <a:ea charset="-120" panose="020B0604030504040204" pitchFamily="34" typeface="微軟正黑體"/>
                        </a:rPr>
                        <a:t>10</a:t>
                      </a:r>
                      <a:endParaRPr altLang="en-US" dirty="0" lang="zh-TW" sz="2000">
                        <a:latin charset="-120" panose="020B0604030504040204" pitchFamily="34" typeface="微軟正黑體"/>
                        <a:ea charset="-120" panose="020B0604030504040204" pitchFamily="34" typeface="微軟正黑體"/>
                      </a:endParaRP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zh-TW" dirty="0" lang="en-US" sz="2000">
                          <a:latin charset="-120" panose="020B0604030504040204" pitchFamily="34" typeface="微軟正黑體"/>
                          <a:ea charset="-120" panose="020B0604030504040204" pitchFamily="34" typeface="微軟正黑體"/>
                        </a:rPr>
                        <a:t>11</a:t>
                      </a:r>
                      <a:r>
                        <a:rPr altLang="en-US" dirty="0" lang="zh-TW" sz="2000">
                          <a:latin charset="-120" panose="020B0604030504040204" pitchFamily="34" typeface="微軟正黑體"/>
                          <a:ea charset="-120" panose="020B0604030504040204" pitchFamily="34" typeface="微軟正黑體"/>
                        </a:rPr>
                        <a:t>～</a:t>
                      </a:r>
                      <a:r>
                        <a:rPr altLang="zh-TW" dirty="0" lang="en-US" sz="2000">
                          <a:latin charset="-120" panose="020B0604030504040204" pitchFamily="34" typeface="微軟正黑體"/>
                          <a:ea charset="-120" panose="020B0604030504040204" pitchFamily="34" typeface="微軟正黑體"/>
                        </a:rPr>
                        <a:t>15</a:t>
                      </a:r>
                      <a:endParaRPr altLang="en-US" dirty="0" lang="zh-TW" sz="2000">
                        <a:latin charset="-120" panose="020B0604030504040204" pitchFamily="34" typeface="微軟正黑體"/>
                        <a:ea charset="-120" panose="020B0604030504040204" pitchFamily="34" typeface="微軟正黑體"/>
                      </a:endParaRP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zh-TW" dirty="0" lang="en-US" sz="2000">
                          <a:latin charset="-120" panose="020B0604030504040204" pitchFamily="34" typeface="微軟正黑體"/>
                          <a:ea charset="-120" panose="020B0604030504040204" pitchFamily="34" typeface="微軟正黑體"/>
                        </a:rPr>
                        <a:t>16</a:t>
                      </a:r>
                      <a:r>
                        <a:rPr altLang="en-US" dirty="0" lang="zh-TW" sz="2000">
                          <a:latin charset="-120" panose="020B0604030504040204" pitchFamily="34" typeface="微軟正黑體"/>
                          <a:ea charset="-120" panose="020B0604030504040204" pitchFamily="34" typeface="微軟正黑體"/>
                        </a:rPr>
                        <a:t>～</a:t>
                      </a:r>
                      <a:r>
                        <a:rPr altLang="zh-TW" dirty="0" lang="en-US" sz="2000">
                          <a:latin charset="-120" panose="020B0604030504040204" pitchFamily="34" typeface="微軟正黑體"/>
                          <a:ea charset="-120" panose="020B0604030504040204" pitchFamily="34" typeface="微軟正黑體"/>
                        </a:rPr>
                        <a:t>20</a:t>
                      </a:r>
                      <a:endParaRPr altLang="en-US" dirty="0" lang="zh-TW" sz="2000">
                        <a:latin charset="-120" panose="020B0604030504040204" pitchFamily="34" typeface="微軟正黑體"/>
                        <a:ea charset="-120" panose="020B0604030504040204" pitchFamily="34" typeface="微軟正黑體"/>
                      </a:endParaRP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zh-TW" dirty="0" lang="en-US" sz="2000">
                          <a:latin charset="-120" panose="020B0604030504040204" pitchFamily="34" typeface="微軟正黑體"/>
                          <a:ea charset="-120" panose="020B0604030504040204" pitchFamily="34" typeface="微軟正黑體"/>
                        </a:rPr>
                        <a:t>21</a:t>
                      </a:r>
                      <a:r>
                        <a:rPr altLang="en-US" dirty="0" lang="zh-TW" sz="2000">
                          <a:latin charset="-120" panose="020B0604030504040204" pitchFamily="34" typeface="微軟正黑體"/>
                          <a:ea charset="-120" panose="020B0604030504040204" pitchFamily="34" typeface="微軟正黑體"/>
                        </a:rPr>
                        <a:t>～</a:t>
                      </a:r>
                      <a:r>
                        <a:rPr altLang="zh-TW" dirty="0" lang="en-US" sz="2000">
                          <a:latin charset="-120" panose="020B0604030504040204" pitchFamily="34" typeface="微軟正黑體"/>
                          <a:ea charset="-120" panose="020B0604030504040204" pitchFamily="34" typeface="微軟正黑體"/>
                        </a:rPr>
                        <a:t>25</a:t>
                      </a:r>
                      <a:endParaRPr altLang="en-US" dirty="0" lang="zh-TW" sz="2000">
                        <a:latin charset="-120" panose="020B0604030504040204" pitchFamily="34" typeface="微軟正黑體"/>
                        <a:ea charset="-120" panose="020B0604030504040204" pitchFamily="34" typeface="微軟正黑體"/>
                      </a:endParaRP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zh-TW" dirty="0" lang="en-US" sz="2000">
                          <a:latin charset="-120" panose="020B0604030504040204" pitchFamily="34" typeface="微軟正黑體"/>
                          <a:ea charset="-120" panose="020B0604030504040204" pitchFamily="34" typeface="微軟正黑體"/>
                        </a:rPr>
                        <a:t>26</a:t>
                      </a:r>
                      <a:r>
                        <a:rPr altLang="en-US" dirty="0" lang="zh-TW" sz="2000">
                          <a:latin charset="-120" panose="020B0604030504040204" pitchFamily="34" typeface="微軟正黑體"/>
                          <a:ea charset="-120" panose="020B0604030504040204" pitchFamily="34" typeface="微軟正黑體"/>
                        </a:rPr>
                        <a:t>～</a:t>
                      </a:r>
                      <a:r>
                        <a:rPr altLang="zh-TW" dirty="0" lang="en-US" sz="2000">
                          <a:latin charset="-120" panose="020B0604030504040204" pitchFamily="34" typeface="微軟正黑體"/>
                          <a:ea charset="-120" panose="020B0604030504040204" pitchFamily="34" typeface="微軟正黑體"/>
                        </a:rPr>
                        <a:t>30</a:t>
                      </a:r>
                      <a:endParaRPr altLang="en-US" dirty="0" lang="zh-TW" sz="2000">
                        <a:latin charset="-120" panose="020B0604030504040204" pitchFamily="34" typeface="微軟正黑體"/>
                        <a:ea charset="-120" panose="020B0604030504040204" pitchFamily="34" typeface="微軟正黑體"/>
                      </a:endParaRP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0001"/>
                  </a:ext>
                </a:extLst>
              </a:tr>
              <a:tr h="780963">
                <a:tc>
                  <a:txBody>
                    <a:bodyPr/>
                    <a:lstStyle/>
                    <a:p>
                      <a:pPr algn="ctr" defTabSz="914400" eaLnBrk="1" hangingPunct="1" latinLnBrk="0" marL="0" rtl="0"/>
                      <a:r>
                        <a:rPr altLang="en-US" b="1" dirty="0" lang="zh-TW" sz="2000">
                          <a:latin charset="-120" panose="020B0604030504040204" pitchFamily="34" typeface="微軟正黑體"/>
                          <a:ea charset="-120" panose="020B0604030504040204" pitchFamily="34" typeface="微軟正黑體"/>
                        </a:rPr>
                        <a:t>積分</a:t>
                      </a: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a:r>
                        <a:rPr altLang="zh-TW" b="1" dirty="0" lang="en-US" sz="2800">
                          <a:solidFill>
                            <a:srgbClr val="C00000"/>
                          </a:solidFill>
                          <a:latin charset="-120" panose="020B0604030504040204" pitchFamily="34" typeface="微軟正黑體"/>
                          <a:ea charset="-120" panose="020B0604030504040204" pitchFamily="34" typeface="微軟正黑體"/>
                        </a:rPr>
                        <a:t>26</a:t>
                      </a:r>
                      <a:endParaRPr altLang="en-US" b="1" dirty="0" lang="zh-TW" sz="2800">
                        <a:solidFill>
                          <a:srgbClr val="C00000"/>
                        </a:solidFill>
                        <a:latin charset="-120" panose="020B0604030504040204" pitchFamily="34" typeface="微軟正黑體"/>
                        <a:ea charset="-120" panose="020B0604030504040204" pitchFamily="34" typeface="微軟正黑體"/>
                      </a:endParaRP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a:r>
                        <a:rPr altLang="zh-TW" b="1" dirty="0" lang="en-US" sz="2800">
                          <a:solidFill>
                            <a:srgbClr val="C00000"/>
                          </a:solidFill>
                          <a:latin charset="-120" panose="020B0604030504040204" pitchFamily="34" typeface="微軟正黑體"/>
                          <a:ea charset="-120" panose="020B0604030504040204" pitchFamily="34" typeface="微軟正黑體"/>
                        </a:rPr>
                        <a:t>25</a:t>
                      </a:r>
                      <a:endParaRPr altLang="en-US" b="1" dirty="0" lang="zh-TW" sz="2800">
                        <a:solidFill>
                          <a:srgbClr val="C00000"/>
                        </a:solidFill>
                        <a:latin charset="-120" panose="020B0604030504040204" pitchFamily="34" typeface="微軟正黑體"/>
                        <a:ea charset="-120" panose="020B0604030504040204" pitchFamily="34" typeface="微軟正黑體"/>
                      </a:endParaRP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a:r>
                        <a:rPr altLang="zh-TW" b="1" dirty="0" lang="en-US" sz="2800">
                          <a:solidFill>
                            <a:srgbClr val="C00000"/>
                          </a:solidFill>
                          <a:latin charset="-120" panose="020B0604030504040204" pitchFamily="34" typeface="微軟正黑體"/>
                          <a:ea charset="-120" panose="020B0604030504040204" pitchFamily="34" typeface="微軟正黑體"/>
                        </a:rPr>
                        <a:t>24</a:t>
                      </a:r>
                      <a:endParaRPr altLang="en-US" b="1" dirty="0" lang="zh-TW" sz="2800">
                        <a:solidFill>
                          <a:srgbClr val="C00000"/>
                        </a:solidFill>
                        <a:latin charset="-120" panose="020B0604030504040204" pitchFamily="34" typeface="微軟正黑體"/>
                        <a:ea charset="-120" panose="020B0604030504040204" pitchFamily="34" typeface="微軟正黑體"/>
                      </a:endParaRP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a:r>
                        <a:rPr altLang="zh-TW" b="1" dirty="0" lang="en-US" sz="2800">
                          <a:solidFill>
                            <a:srgbClr val="C00000"/>
                          </a:solidFill>
                          <a:latin charset="-120" panose="020B0604030504040204" pitchFamily="34" typeface="微軟正黑體"/>
                          <a:ea charset="-120" panose="020B0604030504040204" pitchFamily="34" typeface="微軟正黑體"/>
                        </a:rPr>
                        <a:t>23</a:t>
                      </a:r>
                      <a:endParaRPr altLang="en-US" b="1" dirty="0" lang="zh-TW" sz="2800">
                        <a:solidFill>
                          <a:srgbClr val="C00000"/>
                        </a:solidFill>
                        <a:latin charset="-120" panose="020B0604030504040204" pitchFamily="34" typeface="微軟正黑體"/>
                        <a:ea charset="-120" panose="020B0604030504040204" pitchFamily="34" typeface="微軟正黑體"/>
                      </a:endParaRP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a:r>
                        <a:rPr altLang="zh-TW" b="1" dirty="0" lang="en-US" sz="2800">
                          <a:solidFill>
                            <a:srgbClr val="C00000"/>
                          </a:solidFill>
                          <a:latin charset="-120" panose="020B0604030504040204" pitchFamily="34" typeface="微軟正黑體"/>
                          <a:ea charset="-120" panose="020B0604030504040204" pitchFamily="34" typeface="微軟正黑體"/>
                        </a:rPr>
                        <a:t>22</a:t>
                      </a:r>
                      <a:endParaRPr altLang="en-US" b="1" dirty="0" lang="zh-TW" sz="2800">
                        <a:solidFill>
                          <a:srgbClr val="C00000"/>
                        </a:solidFill>
                        <a:latin charset="-120" panose="020B0604030504040204" pitchFamily="34" typeface="微軟正黑體"/>
                        <a:ea charset="-120" panose="020B0604030504040204" pitchFamily="34" typeface="微軟正黑體"/>
                      </a:endParaRP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a:r>
                        <a:rPr altLang="zh-TW" b="1" dirty="0" lang="en-US" sz="2800">
                          <a:solidFill>
                            <a:srgbClr val="C00000"/>
                          </a:solidFill>
                          <a:latin charset="-120" panose="020B0604030504040204" pitchFamily="34" typeface="微軟正黑體"/>
                          <a:ea charset="-120" panose="020B0604030504040204" pitchFamily="34" typeface="微軟正黑體"/>
                        </a:rPr>
                        <a:t>21</a:t>
                      </a:r>
                      <a:endParaRPr altLang="en-US" b="1" dirty="0" lang="zh-TW" sz="2800">
                        <a:solidFill>
                          <a:srgbClr val="C00000"/>
                        </a:solidFill>
                        <a:latin charset="-120" panose="020B0604030504040204" pitchFamily="34" typeface="微軟正黑體"/>
                        <a:ea charset="-120" panose="020B0604030504040204" pitchFamily="34" typeface="微軟正黑體"/>
                      </a:endParaRPr>
                    </a:p>
                  </a:txBody>
                  <a:tcPr anchor="ctr" marB="34290" marL="68580" marR="6858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0002"/>
                  </a:ext>
                </a:extLst>
              </a:tr>
            </a:tbl>
          </a:graphicData>
        </a:graphic>
      </p:graphicFrame>
      <p:sp>
        <p:nvSpPr>
          <p:cNvPr id="7" name="副標題 2"/>
          <p:cNvSpPr txBox="1">
            <a:spLocks/>
          </p:cNvSpPr>
          <p:nvPr/>
        </p:nvSpPr>
        <p:spPr>
          <a:xfrm>
            <a:off x="0" y="6143125"/>
            <a:ext cx="9144000" cy="372665"/>
          </a:xfrm>
          <a:prstGeom prst="rect">
            <a:avLst/>
          </a:prstGeom>
          <a:solidFill>
            <a:schemeClr val="bg1">
              <a:lumMod val="95000"/>
            </a:schemeClr>
          </a:solidFill>
        </p:spPr>
        <p:txBody>
          <a:bodyPr>
            <a:normAutofit lnSpcReduction="10000"/>
          </a:bodyPr>
          <a:lstStyle/>
          <a:p>
            <a:pPr eaLnBrk="1" fontAlgn="auto" hangingPunct="1" indent="-171446" marL="171446">
              <a:lnSpc>
                <a:spcPct val="90000"/>
              </a:lnSpc>
              <a:spcBef>
                <a:spcPts val="750"/>
              </a:spcBef>
              <a:spcAft>
                <a:spcPts val="0"/>
              </a:spcAft>
              <a:defRPr/>
            </a:pPr>
            <a:endParaRPr altLang="zh-TW" dirty="0" lang="en-US" sz="2100">
              <a:latin charset="-120" pitchFamily="34" typeface="微軟正黑體"/>
              <a:ea charset="-120" pitchFamily="34" typeface="微軟正黑體"/>
            </a:endParaRPr>
          </a:p>
        </p:txBody>
      </p:sp>
      <p:pic>
        <p:nvPicPr>
          <p:cNvPr id="49157" name="圖片 7"/>
          <p:cNvPicPr>
            <a:picLocks noChangeAspect="1"/>
          </p:cNvPicPr>
          <p:nvPr/>
        </p:nvPicPr>
        <p:blipFill>
          <a:blip cstate="email" r:embed="rId3">
            <a:extLst>
              <a:ext uri="{28A0092B-C50C-407E-A947-70E740481C1C}">
                <a14:useLocalDpi xmlns:a14="http://schemas.microsoft.com/office/drawing/2010/main"/>
              </a:ext>
            </a:extLst>
          </a:blip>
          <a:srcRect b="982" r="643" t="561"/>
          <a:stretch>
            <a:fillRect/>
          </a:stretch>
        </p:blipFill>
        <p:spPr bwMode="auto">
          <a:xfrm>
            <a:off x="7241985" y="5793080"/>
            <a:ext cx="1278731"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71AA52EC-7DB1-4E87-8C0D-FAA1C5227515}"/>
              </a:ext>
            </a:extLst>
          </p:cNvPr>
          <p:cNvSpPr>
            <a:spLocks noEditPoints="1"/>
          </p:cNvSpPr>
          <p:nvPr/>
        </p:nvSpPr>
        <p:spPr bwMode="auto">
          <a:xfrm>
            <a:off x="7490311" y="304061"/>
            <a:ext cx="477985" cy="493818"/>
          </a:xfrm>
          <a:custGeom>
            <a:avLst/>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12"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lnSpc>
                <a:spcPct val="90000"/>
              </a:lnSpc>
            </a:pPr>
            <a:r>
              <a:rPr altLang="en-US" b="1" dirty="0" lang="zh-TW" sz="3000">
                <a:solidFill>
                  <a:srgbClr val="002060"/>
                </a:solidFill>
                <a:latin charset="-120" panose="020B0604030504040204" pitchFamily="34" typeface="微軟正黑體"/>
                <a:ea charset="-120" panose="020B0604030504040204" pitchFamily="34" typeface="微軟正黑體"/>
              </a:rPr>
              <a:t>柒、成績採計與計算（</a:t>
            </a:r>
            <a:r>
              <a:rPr altLang="zh-TW" b="1" dirty="0" lang="en-US" sz="3000">
                <a:solidFill>
                  <a:srgbClr val="002060"/>
                </a:solidFill>
                <a:latin charset="-120" panose="020B0604030504040204" pitchFamily="34" typeface="微軟正黑體"/>
                <a:ea charset="-120" panose="020B0604030504040204" pitchFamily="34" typeface="微軟正黑體"/>
              </a:rPr>
              <a:t>2/7</a:t>
            </a:r>
            <a:r>
              <a:rPr altLang="en-US" b="1" dirty="0" lang="zh-TW" sz="3000">
                <a:solidFill>
                  <a:srgbClr val="002060"/>
                </a:solidFill>
                <a:latin charset="-120" panose="020B0604030504040204" pitchFamily="34" typeface="微軟正黑體"/>
                <a:ea charset="-120" panose="020B0604030504040204" pitchFamily="34" typeface="微軟正黑體"/>
              </a:rPr>
              <a:t>）</a:t>
            </a:r>
            <a:endParaRPr altLang="en-US" dirty="0" lang="zh-TW" sz="3000">
              <a:solidFill>
                <a:srgbClr val="002060"/>
              </a:solidFill>
              <a:latin charset="-120" panose="020B0604030504040204" pitchFamily="34" typeface="微軟正黑體"/>
              <a:ea charset="-120" panose="020B0604030504040204" pitchFamily="34" typeface="微軟正黑體"/>
            </a:endParaRPr>
          </a:p>
        </p:txBody>
      </p:sp>
      <p:sp>
        <p:nvSpPr>
          <p:cNvPr id="14" name="投影片編號版面配置區 4"/>
          <p:cNvSpPr>
            <a:spLocks noGrp="1"/>
          </p:cNvSpPr>
          <p:nvPr>
            <p:ph idx="4294967295" sz="quarter" type="sldNum"/>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compatLnSpc="1" numCol="1" wrap="square">
            <a:prstTxWarp prst="textNoShape">
              <a:avLst/>
            </a:prstTxWarp>
          </a:bodyPr>
          <a:lstStyle>
            <a:lvl1pPr>
              <a:defRPr>
                <a:solidFill>
                  <a:schemeClr val="tx1"/>
                </a:solidFill>
                <a:latin charset="0" panose="020F0502020204030204" pitchFamily="34" typeface="Calibri"/>
                <a:ea charset="-120" panose="02020500000000000000" pitchFamily="18" typeface="新細明體"/>
              </a:defRPr>
            </a:lvl1pPr>
            <a:lvl2pPr indent="-214308" marL="557199">
              <a:defRPr>
                <a:solidFill>
                  <a:schemeClr val="tx1"/>
                </a:solidFill>
                <a:latin charset="0" panose="020F0502020204030204" pitchFamily="34" typeface="Calibri"/>
                <a:ea charset="-120" panose="02020500000000000000" pitchFamily="18" typeface="新細明體"/>
              </a:defRPr>
            </a:lvl2pPr>
            <a:lvl3pPr indent="-171446" marL="857228">
              <a:defRPr>
                <a:solidFill>
                  <a:schemeClr val="tx1"/>
                </a:solidFill>
                <a:latin charset="0" panose="020F0502020204030204" pitchFamily="34" typeface="Calibri"/>
                <a:ea charset="-120" panose="02020500000000000000" pitchFamily="18" typeface="新細明體"/>
              </a:defRPr>
            </a:lvl3pPr>
            <a:lvl4pPr indent="-171446" marL="1200120">
              <a:defRPr>
                <a:solidFill>
                  <a:schemeClr val="tx1"/>
                </a:solidFill>
                <a:latin charset="0" panose="020F0502020204030204" pitchFamily="34" typeface="Calibri"/>
                <a:ea charset="-120" panose="02020500000000000000" pitchFamily="18" typeface="新細明體"/>
              </a:defRPr>
            </a:lvl4pPr>
            <a:lvl5pPr indent="-171446" marL="1543012">
              <a:defRPr>
                <a:solidFill>
                  <a:schemeClr val="tx1"/>
                </a:solidFill>
                <a:latin charset="0" panose="020F0502020204030204" pitchFamily="34" typeface="Calibri"/>
                <a:ea charset="-120" panose="02020500000000000000" pitchFamily="18" typeface="新細明體"/>
              </a:defRPr>
            </a:lvl5pPr>
            <a:lvl6pPr fontAlgn="base" indent="-171446" marL="1885903">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171446" marL="2228795">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171446" marL="2571686">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171446" marL="2914577">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fontAlgn="base">
              <a:spcBef>
                <a:spcPct val="0"/>
              </a:spcBef>
              <a:spcAft>
                <a:spcPct val="0"/>
              </a:spcAft>
            </a:pPr>
            <a:r>
              <a:rPr altLang="zh-TW" b="1" dirty="0" lang="en-US" sz="1500">
                <a:latin charset="0" panose="020B0604020202020204" pitchFamily="34" typeface="Arial"/>
                <a:cs charset="0" panose="020B0604020202020204" pitchFamily="34" typeface="Arial"/>
              </a:rPr>
              <a:t>24</a:t>
            </a:r>
            <a:endParaRPr altLang="en-US" b="1" dirty="0" lang="zh-TW" sz="1500">
              <a:latin charset="0" panose="020B0604020202020204" pitchFamily="34" typeface="Arial"/>
              <a:cs charset="0" panose="020B0604020202020204" pitchFamily="34" typeface="Arial"/>
            </a:endParaRPr>
          </a:p>
        </p:txBody>
      </p:sp>
      <p:grpSp>
        <p:nvGrpSpPr>
          <p:cNvPr id="2" name="群組 1"/>
          <p:cNvGrpSpPr/>
          <p:nvPr/>
        </p:nvGrpSpPr>
        <p:grpSpPr>
          <a:xfrm>
            <a:off x="0" y="992585"/>
            <a:ext cx="2258214" cy="488825"/>
            <a:chOff x="0" y="992585"/>
            <a:chExt cx="2258214" cy="488825"/>
          </a:xfrm>
        </p:grpSpPr>
        <p:grpSp>
          <p:nvGrpSpPr>
            <p:cNvPr id="19" name="组合 7"/>
            <p:cNvGrpSpPr/>
            <p:nvPr/>
          </p:nvGrpSpPr>
          <p:grpSpPr>
            <a:xfrm>
              <a:off x="0" y="992585"/>
              <a:ext cx="2006237" cy="481870"/>
              <a:chOff x="0" y="194743"/>
              <a:chExt cx="1401656" cy="586202"/>
            </a:xfrm>
          </p:grpSpPr>
          <p:sp>
            <p:nvSpPr>
              <p:cNvPr id="20" name="圆角矩形 8"/>
              <p:cNvSpPr/>
              <p:nvPr/>
            </p:nvSpPr>
            <p:spPr>
              <a:xfrm>
                <a:off x="173208" y="194743"/>
                <a:ext cx="1228448" cy="586202"/>
              </a:xfrm>
              <a:prstGeom prst="roundRect">
                <a:avLst>
                  <a:gd fmla="val 9976" name="adj"/>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b="100000" l="100000"/>
                </a:path>
                <a:tileRect r="-100000" t="-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0" lang="zh-CN" noProof="0" normalizeH="0" spc="0" strike="noStrike" sz="1800" u="none">
                  <a:ln>
                    <a:noFill/>
                  </a:ln>
                  <a:solidFill>
                    <a:prstClr val="white"/>
                  </a:solidFill>
                  <a:effectLst/>
                  <a:uLnTx/>
                  <a:uFillTx/>
                  <a:latin typeface="Calibri"/>
                  <a:ea charset="-122" panose="02010600030101010101" pitchFamily="2" typeface="宋体"/>
                  <a:cs typeface="+mn-cs"/>
                </a:endParaRPr>
              </a:p>
            </p:txBody>
          </p:sp>
          <p:grpSp>
            <p:nvGrpSpPr>
              <p:cNvPr id="21" name="组合 9"/>
              <p:cNvGrpSpPr/>
              <p:nvPr/>
            </p:nvGrpSpPr>
            <p:grpSpPr>
              <a:xfrm>
                <a:off x="0" y="290669"/>
                <a:ext cx="424561" cy="355906"/>
                <a:chOff x="469900" y="728859"/>
                <a:chExt cx="424561" cy="355906"/>
              </a:xfrm>
            </p:grpSpPr>
            <p:sp>
              <p:nvSpPr>
                <p:cNvPr id="22"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zh-CN" noProof="0" normalizeH="0" spc="0" strike="noStrike" sz="1800" u="none">
                    <a:ln>
                      <a:noFill/>
                    </a:ln>
                    <a:solidFill>
                      <a:prstClr val="white"/>
                    </a:solidFill>
                    <a:effectLst/>
                    <a:uLnTx/>
                    <a:uFillTx/>
                    <a:latin typeface="Calibri"/>
                    <a:ea charset="-122" panose="02010600030101010101" pitchFamily="2" typeface="宋体"/>
                    <a:cs typeface="+mn-cs"/>
                  </a:endParaRPr>
                </a:p>
              </p:txBody>
            </p:sp>
            <p:sp>
              <p:nvSpPr>
                <p:cNvPr id="23"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zh-CN" noProof="0" normalizeH="0" spc="0" strike="noStrike" sz="1800" u="none">
                    <a:ln>
                      <a:noFill/>
                    </a:ln>
                    <a:solidFill>
                      <a:prstClr val="white"/>
                    </a:solidFill>
                    <a:effectLst/>
                    <a:uLnTx/>
                    <a:uFillTx/>
                    <a:latin typeface="Calibri"/>
                    <a:ea charset="-122" panose="02010600030101010101" pitchFamily="2" typeface="宋体"/>
                    <a:cs typeface="+mn-cs"/>
                  </a:endParaRPr>
                </a:p>
              </p:txBody>
            </p:sp>
            <p:sp>
              <p:nvSpPr>
                <p:cNvPr id="24"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zh-CN" noProof="0" normalizeH="0" spc="0" strike="noStrike" sz="1800" u="none">
                    <a:ln>
                      <a:noFill/>
                    </a:ln>
                    <a:solidFill>
                      <a:prstClr val="white"/>
                    </a:solidFill>
                    <a:effectLst/>
                    <a:uLnTx/>
                    <a:uFillTx/>
                    <a:latin typeface="Calibri"/>
                    <a:ea charset="-122" panose="02010600030101010101" pitchFamily="2" typeface="宋体"/>
                    <a:cs typeface="+mn-cs"/>
                  </a:endParaRPr>
                </a:p>
              </p:txBody>
            </p:sp>
            <p:sp>
              <p:nvSpPr>
                <p:cNvPr id="25"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zh-CN" noProof="0" normalizeH="0" spc="0" strike="noStrike" sz="1800" u="none">
                    <a:ln>
                      <a:noFill/>
                    </a:ln>
                    <a:solidFill>
                      <a:prstClr val="white"/>
                    </a:solidFill>
                    <a:effectLst/>
                    <a:uLnTx/>
                    <a:uFillTx/>
                    <a:latin typeface="Calibri"/>
                    <a:ea charset="-122" panose="02010600030101010101" pitchFamily="2" typeface="宋体"/>
                    <a:cs typeface="+mn-cs"/>
                  </a:endParaRPr>
                </a:p>
              </p:txBody>
            </p:sp>
            <p:sp>
              <p:nvSpPr>
                <p:cNvPr id="26" name="圆角矩形 14"/>
                <p:cNvSpPr/>
                <p:nvPr/>
              </p:nvSpPr>
              <p:spPr>
                <a:xfrm rot="16200000">
                  <a:off x="636543" y="859458"/>
                  <a:ext cx="18656" cy="35194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zh-CN" noProof="0" normalizeH="0" spc="0" strike="noStrike" sz="1800" u="none">
                    <a:ln>
                      <a:noFill/>
                    </a:ln>
                    <a:solidFill>
                      <a:prstClr val="white"/>
                    </a:solidFill>
                    <a:effectLst/>
                    <a:uLnTx/>
                    <a:uFillTx/>
                    <a:latin typeface="Calibri"/>
                    <a:ea charset="-122" panose="02010600030101010101" pitchFamily="2" typeface="宋体"/>
                    <a:cs typeface="+mn-cs"/>
                  </a:endParaRPr>
                </a:p>
              </p:txBody>
            </p:sp>
            <p:sp>
              <p:nvSpPr>
                <p:cNvPr id="27" name="圆角矩形 15"/>
                <p:cNvSpPr/>
                <p:nvPr/>
              </p:nvSpPr>
              <p:spPr>
                <a:xfrm rot="16200000">
                  <a:off x="636543" y="809416"/>
                  <a:ext cx="18656" cy="35194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zh-CN" noProof="0" normalizeH="0" spc="0" strike="noStrike" sz="1800" u="none">
                    <a:ln>
                      <a:noFill/>
                    </a:ln>
                    <a:solidFill>
                      <a:prstClr val="white"/>
                    </a:solidFill>
                    <a:effectLst/>
                    <a:uLnTx/>
                    <a:uFillTx/>
                    <a:latin typeface="Calibri"/>
                    <a:ea charset="-122" panose="02010600030101010101" pitchFamily="2" typeface="宋体"/>
                    <a:cs typeface="+mn-cs"/>
                  </a:endParaRPr>
                </a:p>
              </p:txBody>
            </p:sp>
            <p:sp>
              <p:nvSpPr>
                <p:cNvPr id="28" name="圆角矩形 16"/>
                <p:cNvSpPr/>
                <p:nvPr/>
              </p:nvSpPr>
              <p:spPr>
                <a:xfrm rot="16200000">
                  <a:off x="636543" y="655035"/>
                  <a:ext cx="18656" cy="35194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zh-CN" noProof="0" normalizeH="0" spc="0" strike="noStrike" sz="1800" u="none">
                    <a:ln>
                      <a:noFill/>
                    </a:ln>
                    <a:solidFill>
                      <a:prstClr val="white"/>
                    </a:solidFill>
                    <a:effectLst/>
                    <a:uLnTx/>
                    <a:uFillTx/>
                    <a:latin typeface="Calibri"/>
                    <a:ea charset="-122" panose="02010600030101010101" pitchFamily="2" typeface="宋体"/>
                    <a:cs typeface="+mn-cs"/>
                  </a:endParaRPr>
                </a:p>
              </p:txBody>
            </p:sp>
            <p:sp>
              <p:nvSpPr>
                <p:cNvPr id="29" name="圆角矩形 17"/>
                <p:cNvSpPr/>
                <p:nvPr/>
              </p:nvSpPr>
              <p:spPr>
                <a:xfrm rot="16200000">
                  <a:off x="636543" y="604992"/>
                  <a:ext cx="18656" cy="35194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zh-CN" noProof="0" normalizeH="0" spc="0" strike="noStrike" sz="1800" u="none">
                    <a:ln>
                      <a:noFill/>
                    </a:ln>
                    <a:solidFill>
                      <a:prstClr val="white"/>
                    </a:solidFill>
                    <a:effectLst/>
                    <a:uLnTx/>
                    <a:uFillTx/>
                    <a:latin typeface="Calibri"/>
                    <a:ea charset="-122" panose="02010600030101010101" pitchFamily="2" typeface="宋体"/>
                    <a:cs typeface="+mn-cs"/>
                  </a:endParaRPr>
                </a:p>
              </p:txBody>
            </p:sp>
          </p:grpSp>
        </p:grpSp>
        <p:sp>
          <p:nvSpPr>
            <p:cNvPr id="13" name="內容版面配置區 2"/>
            <p:cNvSpPr txBox="1">
              <a:spLocks/>
            </p:cNvSpPr>
            <p:nvPr/>
          </p:nvSpPr>
          <p:spPr>
            <a:xfrm>
              <a:off x="644007" y="1013142"/>
              <a:ext cx="1614207" cy="468268"/>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Font charset="0" panose="020B0604020202020204" pitchFamily="34" typeface="Arial"/>
                <a:buNone/>
                <a:defRPr/>
              </a:pPr>
              <a:r>
                <a:rPr altLang="en-US" b="1" dirty="0" lang="zh-TW">
                  <a:solidFill>
                    <a:srgbClr val="C00000"/>
                  </a:solidFill>
                  <a:latin charset="-120" panose="020B0604030504040204" pitchFamily="34" typeface="微軟正黑體"/>
                  <a:ea charset="-120" panose="020B0604030504040204" pitchFamily="34" typeface="微軟正黑體"/>
                </a:rPr>
                <a:t>志願序</a:t>
              </a:r>
              <a:endParaRPr altLang="zh-TW" dirty="0" lang="zh-TW" sz="1600">
                <a:solidFill>
                  <a:srgbClr val="C00000"/>
                </a:solidFill>
                <a:latin charset="-120" panose="020B0604030504040204" pitchFamily="34" typeface="微軟正黑體"/>
                <a:ea charset="-120" panose="020B0604030504040204" pitchFamily="34" typeface="微軟正黑體"/>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362562631"/>
              </p:ext>
            </p:extLst>
          </p:nvPr>
        </p:nvGraphicFramePr>
        <p:xfrm>
          <a:off x="247918" y="1579812"/>
          <a:ext cx="8702442" cy="4911114"/>
        </p:xfrm>
        <a:graphic>
          <a:graphicData uri="http://schemas.openxmlformats.org/drawingml/2006/table">
            <a:tbl>
              <a:tblPr firstRow="1" bandRow="1">
                <a:tableStyleId>{1E171933-4619-4E11-9A3F-F7608DF75F80}</a:tableStyleId>
              </a:tblPr>
              <a:tblGrid>
                <a:gridCol w="961513">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458379">
                  <a:extLst>
                    <a:ext uri="{9D8B030D-6E8A-4147-A177-3AD203B41FA5}">
                      <a16:colId xmlns:a16="http://schemas.microsoft.com/office/drawing/2014/main" val="20002"/>
                    </a:ext>
                  </a:extLst>
                </a:gridCol>
                <a:gridCol w="434677">
                  <a:extLst>
                    <a:ext uri="{9D8B030D-6E8A-4147-A177-3AD203B41FA5}">
                      <a16:colId xmlns:a16="http://schemas.microsoft.com/office/drawing/2014/main" val="20003"/>
                    </a:ext>
                  </a:extLst>
                </a:gridCol>
                <a:gridCol w="318241">
                  <a:extLst>
                    <a:ext uri="{9D8B030D-6E8A-4147-A177-3AD203B41FA5}">
                      <a16:colId xmlns:a16="http://schemas.microsoft.com/office/drawing/2014/main" val="20004"/>
                    </a:ext>
                  </a:extLst>
                </a:gridCol>
                <a:gridCol w="515069">
                  <a:extLst>
                    <a:ext uri="{9D8B030D-6E8A-4147-A177-3AD203B41FA5}">
                      <a16:colId xmlns:a16="http://schemas.microsoft.com/office/drawing/2014/main" val="20005"/>
                    </a:ext>
                  </a:extLst>
                </a:gridCol>
                <a:gridCol w="948940">
                  <a:extLst>
                    <a:ext uri="{9D8B030D-6E8A-4147-A177-3AD203B41FA5}">
                      <a16:colId xmlns:a16="http://schemas.microsoft.com/office/drawing/2014/main" val="20006"/>
                    </a:ext>
                  </a:extLst>
                </a:gridCol>
                <a:gridCol w="475112">
                  <a:extLst>
                    <a:ext uri="{9D8B030D-6E8A-4147-A177-3AD203B41FA5}">
                      <a16:colId xmlns:a16="http://schemas.microsoft.com/office/drawing/2014/main" val="20007"/>
                    </a:ext>
                  </a:extLst>
                </a:gridCol>
                <a:gridCol w="319636">
                  <a:extLst>
                    <a:ext uri="{9D8B030D-6E8A-4147-A177-3AD203B41FA5}">
                      <a16:colId xmlns:a16="http://schemas.microsoft.com/office/drawing/2014/main" val="20008"/>
                    </a:ext>
                  </a:extLst>
                </a:gridCol>
                <a:gridCol w="838155">
                  <a:extLst>
                    <a:ext uri="{9D8B030D-6E8A-4147-A177-3AD203B41FA5}">
                      <a16:colId xmlns:a16="http://schemas.microsoft.com/office/drawing/2014/main" val="20009"/>
                    </a:ext>
                  </a:extLst>
                </a:gridCol>
                <a:gridCol w="750430">
                  <a:extLst>
                    <a:ext uri="{9D8B030D-6E8A-4147-A177-3AD203B41FA5}">
                      <a16:colId xmlns:a16="http://schemas.microsoft.com/office/drawing/2014/main" val="20010"/>
                    </a:ext>
                  </a:extLst>
                </a:gridCol>
                <a:gridCol w="1854290">
                  <a:extLst>
                    <a:ext uri="{9D8B030D-6E8A-4147-A177-3AD203B41FA5}">
                      <a16:colId xmlns:a16="http://schemas.microsoft.com/office/drawing/2014/main" val="20011"/>
                    </a:ext>
                  </a:extLst>
                </a:gridCol>
              </a:tblGrid>
              <a:tr h="331460">
                <a:tc>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分項目</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1">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積分採計原則</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95639">
                <a:tc rowSpan="6">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競　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國內競賽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區域及縣市競賽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rowSpan="6">
                  <a:txBody>
                    <a:bodyPr/>
                    <a:lstStyle/>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同學年度同項競賽擇優</a:t>
                      </a:r>
                      <a:r>
                        <a:rPr lang="en-US" altLang="zh-TW" sz="1200" b="1" dirty="0">
                          <a:solidFill>
                            <a:schemeClr val="tx1"/>
                          </a:solidFill>
                          <a:latin typeface="微軟正黑體" panose="020B0604030504040204" pitchFamily="34" charset="-120"/>
                          <a:ea typeface="微軟正黑體" panose="020B0604030504040204" pitchFamily="34" charset="-120"/>
                        </a:rPr>
                        <a:t>1</a:t>
                      </a:r>
                      <a:r>
                        <a:rPr lang="zh-TW" altLang="en-US" sz="1200" b="1" dirty="0">
                          <a:solidFill>
                            <a:schemeClr val="tx1"/>
                          </a:solidFill>
                          <a:latin typeface="微軟正黑體" panose="020B0604030504040204" pitchFamily="34" charset="-120"/>
                          <a:ea typeface="微軟正黑體" panose="020B0604030504040204" pitchFamily="34" charset="-120"/>
                        </a:rPr>
                        <a:t>次採計。</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參賽者</a:t>
                      </a:r>
                      <a:r>
                        <a:rPr lang="en-US" altLang="zh-TW" sz="1200" b="1" dirty="0">
                          <a:solidFill>
                            <a:schemeClr val="tx1"/>
                          </a:solidFill>
                          <a:latin typeface="微軟正黑體" panose="020B0604030504040204" pitchFamily="34" charset="-120"/>
                          <a:ea typeface="微軟正黑體" panose="020B0604030504040204" pitchFamily="34" charset="-120"/>
                        </a:rPr>
                        <a:t>4</a:t>
                      </a:r>
                      <a:r>
                        <a:rPr lang="zh-TW" altLang="en-US" sz="1200" b="1" dirty="0">
                          <a:solidFill>
                            <a:schemeClr val="tx1"/>
                          </a:solidFill>
                          <a:latin typeface="微軟正黑體" panose="020B0604030504040204" pitchFamily="34" charset="-120"/>
                          <a:ea typeface="微軟正黑體" panose="020B0604030504040204" pitchFamily="34" charset="-120"/>
                        </a:rPr>
                        <a:t>人以上為團體。團體賽依個人賽積分折半計算。</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lvl="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kern="1200" dirty="0">
                          <a:solidFill>
                            <a:schemeClr val="tx1"/>
                          </a:solidFill>
                          <a:latin typeface="微軟正黑體" panose="020B0604030504040204" pitchFamily="34" charset="-120"/>
                          <a:ea typeface="微軟正黑體" panose="020B0604030504040204" pitchFamily="34" charset="-120"/>
                        </a:rPr>
                        <a:t>區域及縣市競賽以</a:t>
                      </a:r>
                      <a:r>
                        <a:rPr lang="zh-TW" altLang="en-US" sz="1200" b="1" kern="1200" dirty="0">
                          <a:solidFill>
                            <a:srgbClr val="FF0000"/>
                          </a:solidFill>
                          <a:latin typeface="微軟正黑體" panose="020B0604030504040204" pitchFamily="34" charset="-120"/>
                          <a:ea typeface="微軟正黑體" panose="020B0604030504040204" pitchFamily="34" charset="-120"/>
                        </a:rPr>
                        <a:t>縣市政府主辦者為限</a:t>
                      </a:r>
                      <a:r>
                        <a:rPr lang="zh-TW" altLang="en-US" sz="1200" b="1" kern="1200" dirty="0">
                          <a:solidFill>
                            <a:schemeClr val="tx1"/>
                          </a:solidFill>
                          <a:latin typeface="微軟正黑體" panose="020B0604030504040204" pitchFamily="34" charset="-120"/>
                          <a:ea typeface="微軟正黑體" panose="020B0604030504040204" pitchFamily="34" charset="-120"/>
                        </a:rPr>
                        <a:t>，且獲獎證明之落款人在縣市須為縣市長，在直轄市須為市長或其所屬一級機關首長。</a:t>
                      </a:r>
                      <a:endParaRPr lang="en-US" altLang="zh-TW" sz="1200" b="1" kern="1200"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競賽採計以</a:t>
                      </a:r>
                      <a:r>
                        <a:rPr lang="zh-TW" altLang="en-US" sz="1200" b="1" dirty="0">
                          <a:solidFill>
                            <a:srgbClr val="FF0000"/>
                          </a:solidFill>
                          <a:latin typeface="微軟正黑體" panose="020B0604030504040204" pitchFamily="34" charset="-120"/>
                          <a:ea typeface="微軟正黑體" panose="020B0604030504040204" pitchFamily="34" charset="-120"/>
                        </a:rPr>
                        <a:t>國中就學期間至</a:t>
                      </a:r>
                      <a:r>
                        <a:rPr lang="en-US" altLang="zh-TW" sz="1200" b="1" dirty="0">
                          <a:solidFill>
                            <a:srgbClr val="FF0000"/>
                          </a:solidFill>
                          <a:latin typeface="微軟正黑體" panose="020B0604030504040204" pitchFamily="34" charset="-120"/>
                          <a:ea typeface="微軟正黑體" panose="020B0604030504040204" pitchFamily="34" charset="-120"/>
                        </a:rPr>
                        <a:t>113</a:t>
                      </a:r>
                      <a:r>
                        <a:rPr lang="zh-TW" altLang="en-US" sz="1200" b="1" dirty="0">
                          <a:solidFill>
                            <a:srgbClr val="FF0000"/>
                          </a:solidFill>
                          <a:latin typeface="微軟正黑體" panose="020B0604030504040204" pitchFamily="34" charset="-120"/>
                          <a:ea typeface="微軟正黑體" panose="020B0604030504040204" pitchFamily="34" charset="-120"/>
                        </a:rPr>
                        <a:t>年</a:t>
                      </a:r>
                      <a:r>
                        <a:rPr lang="en-US" altLang="zh-TW" sz="1200" b="1" dirty="0">
                          <a:solidFill>
                            <a:srgbClr val="FF0000"/>
                          </a:solidFill>
                          <a:latin typeface="微軟正黑體" panose="020B0604030504040204" pitchFamily="34" charset="-120"/>
                          <a:ea typeface="微軟正黑體" panose="020B0604030504040204" pitchFamily="34" charset="-120"/>
                        </a:rPr>
                        <a:t>5</a:t>
                      </a:r>
                      <a:r>
                        <a:rPr lang="zh-TW" altLang="en-US" sz="1200" b="1" dirty="0">
                          <a:solidFill>
                            <a:srgbClr val="FF0000"/>
                          </a:solidFill>
                          <a:latin typeface="微軟正黑體" panose="020B0604030504040204" pitchFamily="34" charset="-120"/>
                          <a:ea typeface="微軟正黑體" panose="020B0604030504040204" pitchFamily="34" charset="-120"/>
                        </a:rPr>
                        <a:t>月</a:t>
                      </a:r>
                      <a:r>
                        <a:rPr lang="en-US" altLang="zh-TW" sz="1200" b="1" dirty="0">
                          <a:solidFill>
                            <a:srgbClr val="FF0000"/>
                          </a:solidFill>
                          <a:latin typeface="微軟正黑體" panose="020B0604030504040204" pitchFamily="34" charset="-120"/>
                          <a:ea typeface="微軟正黑體" panose="020B0604030504040204" pitchFamily="34" charset="-120"/>
                        </a:rPr>
                        <a:t>14</a:t>
                      </a:r>
                      <a:r>
                        <a:rPr lang="zh-TW" altLang="en-US" sz="1200" b="1" dirty="0">
                          <a:solidFill>
                            <a:srgbClr val="FF0000"/>
                          </a:solidFill>
                          <a:latin typeface="微軟正黑體" panose="020B0604030504040204" pitchFamily="34" charset="-120"/>
                          <a:ea typeface="微軟正黑體" panose="020B0604030504040204" pitchFamily="34" charset="-120"/>
                        </a:rPr>
                        <a:t>日</a:t>
                      </a:r>
                      <a:r>
                        <a:rPr lang="en-US" altLang="zh-TW" sz="1200" b="1"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含</a:t>
                      </a:r>
                      <a:r>
                        <a:rPr lang="en-US" altLang="zh-TW" sz="1200" b="1"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前</a:t>
                      </a:r>
                      <a:r>
                        <a:rPr lang="zh-TW" altLang="en-US" sz="1200" b="1" dirty="0">
                          <a:solidFill>
                            <a:schemeClr val="tx1"/>
                          </a:solidFill>
                          <a:latin typeface="微軟正黑體" panose="020B0604030504040204" pitchFamily="34" charset="-120"/>
                          <a:ea typeface="微軟正黑體" panose="020B0604030504040204" pitchFamily="34" charset="-120"/>
                        </a:rPr>
                        <a:t>取得為限。</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95639">
                <a:tc vMerge="1">
                  <a:txBody>
                    <a:bodyPr/>
                    <a:lstStyle/>
                    <a:p>
                      <a:pPr algn="ctr"/>
                      <a:endParaRPr lang="zh-TW" altLang="en-US" dirty="0"/>
                    </a:p>
                  </a:txBody>
                  <a:tcPr anchor="ctr"/>
                </a:tc>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第四～六名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r h="595639">
                <a:tc v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4</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2</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1</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3"/>
                  </a:ext>
                </a:extLst>
              </a:tr>
              <a:tr h="595639">
                <a:tc vMerge="1">
                  <a:txBody>
                    <a:bodyPr/>
                    <a:lstStyle/>
                    <a:p>
                      <a:pPr algn="ctr"/>
                      <a:endParaRPr lang="zh-TW" altLang="en-US" dirty="0"/>
                    </a:p>
                  </a:txBody>
                  <a:tcPr anchor="ctr"/>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國際科技展覽及國際運動會</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4"/>
                  </a:ext>
                </a:extLst>
              </a:tr>
              <a:tr h="595639">
                <a:tc vMerge="1">
                  <a:txBody>
                    <a:bodyPr/>
                    <a:lstStyle/>
                    <a:p>
                      <a:endParaRPr lang="zh-TW"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solidFill>
                      <a:schemeClr val="accent2">
                        <a:lumMod val="20000"/>
                        <a:lumOff val="80000"/>
                      </a:schemeClr>
                    </a:solidFill>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5"/>
                  </a:ext>
                </a:extLst>
              </a:tr>
              <a:tr h="595639">
                <a:tc vMerge="1">
                  <a:txBody>
                    <a:bodyPr/>
                    <a:lstStyle/>
                    <a:p>
                      <a:pPr algn="ctr"/>
                      <a:endParaRPr lang="zh-TW" altLang="en-US" dirty="0"/>
                    </a:p>
                  </a:txBody>
                  <a:tcPr anchor="ctr"/>
                </a:tc>
                <a:tc gridSpan="4">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7</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6"/>
                  </a:ext>
                </a:extLst>
              </a:tr>
              <a:tr h="502910">
                <a:tc rowSpan="2">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服務學習</a:t>
                      </a:r>
                      <a:endParaRPr lang="en-US" altLang="zh-TW" sz="16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學校服務表現</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r>
                        <a:rPr lang="zh-TW" altLang="en-US" sz="1200" b="1" dirty="0">
                          <a:solidFill>
                            <a:schemeClr val="tx1"/>
                          </a:solidFill>
                          <a:latin typeface="微軟正黑體" panose="020B0604030504040204" pitchFamily="34" charset="-120"/>
                          <a:ea typeface="微軟正黑體" panose="020B0604030504040204" pitchFamily="34" charset="-120"/>
                        </a:rPr>
                        <a:t>班級幹部、小老師或社團幹部任滿一學期得</a:t>
                      </a:r>
                      <a:r>
                        <a:rPr lang="en-US" altLang="zh-TW" sz="1200" b="1" dirty="0">
                          <a:solidFill>
                            <a:schemeClr val="tx1"/>
                          </a:solidFill>
                          <a:latin typeface="微軟正黑體" panose="020B0604030504040204" pitchFamily="34" charset="-120"/>
                          <a:ea typeface="微軟正黑體" panose="020B0604030504040204" pitchFamily="34" charset="-120"/>
                        </a:rPr>
                        <a:t>2</a:t>
                      </a:r>
                      <a:r>
                        <a:rPr lang="zh-TW" altLang="en-US" sz="1200" b="1" dirty="0">
                          <a:solidFill>
                            <a:schemeClr val="tx1"/>
                          </a:solidFill>
                          <a:latin typeface="微軟正黑體" panose="020B0604030504040204" pitchFamily="34" charset="-120"/>
                          <a:ea typeface="微軟正黑體" panose="020B0604030504040204" pitchFamily="34" charset="-120"/>
                        </a:rPr>
                        <a:t>分，每學期至多</a:t>
                      </a:r>
                      <a:r>
                        <a:rPr lang="en-US" altLang="zh-TW" sz="1400" b="1" dirty="0">
                          <a:solidFill>
                            <a:srgbClr val="FF0000"/>
                          </a:solidFill>
                          <a:latin typeface="微軟正黑體" panose="020B0604030504040204" pitchFamily="34" charset="-120"/>
                          <a:ea typeface="微軟正黑體" panose="020B0604030504040204" pitchFamily="34" charset="-120"/>
                        </a:rPr>
                        <a:t>2</a:t>
                      </a:r>
                      <a:r>
                        <a:rPr lang="zh-TW" altLang="en-US" sz="14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600" b="1" dirty="0">
                        <a:latin typeface="微軟正黑體" pitchFamily="34" charset="-120"/>
                        <a:ea typeface="微軟正黑體" pitchFamily="34" charset="-120"/>
                      </a:endParaRPr>
                    </a:p>
                  </a:txBody>
                  <a:tcPr anchor="c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indent="0" algn="l" defTabSz="914400" rtl="0" eaLnBrk="1" fontAlgn="auto" latinLnBrk="0" hangingPunct="1">
                        <a:lnSpc>
                          <a:spcPts val="2100"/>
                        </a:lnSpc>
                        <a:spcBef>
                          <a:spcPts val="600"/>
                        </a:spcBef>
                        <a:spcAft>
                          <a:spcPts val="300"/>
                        </a:spcAft>
                        <a:buClrTx/>
                        <a:buSzTx/>
                        <a:buFont typeface="+mj-lt"/>
                        <a:buNone/>
                        <a:tabLst/>
                        <a:defRPr/>
                      </a:pPr>
                      <a:r>
                        <a:rPr lang="zh-TW" altLang="en-US" sz="1400" b="1" kern="1200" dirty="0">
                          <a:solidFill>
                            <a:schemeClr val="tx1"/>
                          </a:solidFill>
                          <a:latin typeface="微軟正黑體" panose="020B0604030504040204" pitchFamily="34" charset="-120"/>
                          <a:ea typeface="微軟正黑體" panose="020B0604030504040204" pitchFamily="34" charset="-120"/>
                        </a:rPr>
                        <a:t>採計</a:t>
                      </a:r>
                      <a:r>
                        <a:rPr lang="zh-TW" altLang="en-US" sz="1400" b="1" kern="1200" dirty="0">
                          <a:solidFill>
                            <a:srgbClr val="FF0000"/>
                          </a:solidFill>
                          <a:latin typeface="微軟正黑體" panose="020B0604030504040204" pitchFamily="34" charset="-120"/>
                          <a:ea typeface="微軟正黑體" panose="020B0604030504040204" pitchFamily="34" charset="-120"/>
                        </a:rPr>
                        <a:t>至</a:t>
                      </a:r>
                      <a:r>
                        <a:rPr lang="en-US" altLang="zh-TW" sz="1400" b="1" kern="1200" dirty="0">
                          <a:solidFill>
                            <a:srgbClr val="FF0000"/>
                          </a:solidFill>
                          <a:latin typeface="微軟正黑體" panose="020B0604030504040204" pitchFamily="34" charset="-120"/>
                          <a:ea typeface="微軟正黑體" panose="020B0604030504040204" pitchFamily="34" charset="-120"/>
                        </a:rPr>
                        <a:t>113</a:t>
                      </a:r>
                      <a:r>
                        <a:rPr lang="zh-TW" altLang="en-US" sz="1400" b="1" kern="1200" dirty="0">
                          <a:solidFill>
                            <a:srgbClr val="FF0000"/>
                          </a:solidFill>
                          <a:latin typeface="微軟正黑體" panose="020B0604030504040204" pitchFamily="34" charset="-120"/>
                          <a:ea typeface="微軟正黑體" panose="020B0604030504040204" pitchFamily="34" charset="-120"/>
                        </a:rPr>
                        <a:t>年</a:t>
                      </a:r>
                      <a:r>
                        <a:rPr lang="en-US" altLang="zh-TW" sz="1400" b="1" kern="1200" dirty="0">
                          <a:solidFill>
                            <a:srgbClr val="FF0000"/>
                          </a:solidFill>
                          <a:latin typeface="微軟正黑體" panose="020B0604030504040204" pitchFamily="34" charset="-120"/>
                          <a:ea typeface="微軟正黑體" panose="020B0604030504040204" pitchFamily="34" charset="-120"/>
                        </a:rPr>
                        <a:t>5</a:t>
                      </a:r>
                      <a:r>
                        <a:rPr lang="zh-TW" altLang="en-US" sz="1400" b="1" kern="1200" dirty="0">
                          <a:solidFill>
                            <a:srgbClr val="FF0000"/>
                          </a:solidFill>
                          <a:latin typeface="微軟正黑體" panose="020B0604030504040204" pitchFamily="34" charset="-120"/>
                          <a:ea typeface="微軟正黑體" panose="020B0604030504040204" pitchFamily="34" charset="-120"/>
                        </a:rPr>
                        <a:t>月</a:t>
                      </a:r>
                      <a:r>
                        <a:rPr lang="en-US" altLang="zh-TW" sz="1400" b="1" kern="1200" dirty="0">
                          <a:solidFill>
                            <a:srgbClr val="FF0000"/>
                          </a:solidFill>
                          <a:latin typeface="微軟正黑體" panose="020B0604030504040204" pitchFamily="34" charset="-120"/>
                          <a:ea typeface="微軟正黑體" panose="020B0604030504040204" pitchFamily="34" charset="-120"/>
                        </a:rPr>
                        <a:t>14</a:t>
                      </a:r>
                      <a:r>
                        <a:rPr lang="zh-TW" altLang="en-US" sz="1400" b="1" kern="1200" dirty="0">
                          <a:solidFill>
                            <a:srgbClr val="FF0000"/>
                          </a:solidFill>
                          <a:latin typeface="微軟正黑體" panose="020B0604030504040204" pitchFamily="34" charset="-120"/>
                          <a:ea typeface="微軟正黑體" panose="020B0604030504040204" pitchFamily="34" charset="-120"/>
                        </a:rPr>
                        <a:t>日</a:t>
                      </a: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含</a:t>
                      </a: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前</a:t>
                      </a:r>
                      <a:r>
                        <a:rPr lang="zh-TW" altLang="en-US" sz="1400" b="1" dirty="0">
                          <a:solidFill>
                            <a:schemeClr val="tx1"/>
                          </a:solidFill>
                          <a:latin typeface="微軟正黑體" panose="020B0604030504040204" pitchFamily="34" charset="-120"/>
                          <a:ea typeface="微軟正黑體" panose="020B0604030504040204" pitchFamily="34" charset="-120"/>
                        </a:rPr>
                        <a:t>取得</a:t>
                      </a:r>
                      <a:r>
                        <a:rPr lang="zh-TW" altLang="en-US" sz="1400" b="1" kern="1200" dirty="0">
                          <a:solidFill>
                            <a:schemeClr val="tx1"/>
                          </a:solidFill>
                          <a:latin typeface="微軟正黑體" panose="020B0604030504040204" pitchFamily="34" charset="-120"/>
                          <a:ea typeface="微軟正黑體" panose="020B0604030504040204" pitchFamily="34" charset="-120"/>
                        </a:rPr>
                        <a:t>。</a:t>
                      </a:r>
                      <a:endParaRPr lang="zh-TW" altLang="en-US" sz="1400" b="1" kern="1200" dirty="0">
                        <a:solidFill>
                          <a:schemeClr val="tx1"/>
                        </a:solidFill>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02910">
                <a:tc vMerge="1">
                  <a:txBody>
                    <a:bodyPr/>
                    <a:lstStyle/>
                    <a:p>
                      <a:endParaRPr lang="zh-TW" altLang="en-US" dirty="0"/>
                    </a:p>
                  </a:txBody>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服務學習時數</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pPr marL="0" algn="l" defTabSz="914400" rtl="0" eaLnBrk="1" latinLnBrk="0" hangingPunct="1"/>
                      <a:r>
                        <a:rPr lang="zh-TW" altLang="en-US" sz="1200" b="1" kern="1200" dirty="0">
                          <a:solidFill>
                            <a:schemeClr val="tx1"/>
                          </a:solidFill>
                          <a:latin typeface="微軟正黑體" panose="020B0604030504040204" pitchFamily="34" charset="-120"/>
                          <a:ea typeface="微軟正黑體" panose="020B0604030504040204" pitchFamily="34" charset="-120"/>
                        </a:rPr>
                        <a:t>參加校內或校外（須服務證明）志工或社區服務，累積滿</a:t>
                      </a:r>
                      <a:r>
                        <a:rPr lang="en-US" altLang="zh-TW" sz="1200" b="1" kern="1200" dirty="0">
                          <a:solidFill>
                            <a:schemeClr val="tx1"/>
                          </a:solidFill>
                          <a:latin typeface="微軟正黑體" panose="020B0604030504040204" pitchFamily="34" charset="-120"/>
                          <a:ea typeface="微軟正黑體" panose="020B0604030504040204" pitchFamily="34" charset="-120"/>
                        </a:rPr>
                        <a:t>1</a:t>
                      </a:r>
                      <a:r>
                        <a:rPr lang="zh-TW" altLang="en-US" sz="1200" b="1" kern="1200" dirty="0">
                          <a:solidFill>
                            <a:schemeClr val="tx1"/>
                          </a:solidFill>
                          <a:latin typeface="微軟正黑體" panose="020B0604030504040204" pitchFamily="34" charset="-120"/>
                          <a:ea typeface="微軟正黑體" panose="020B0604030504040204" pitchFamily="34" charset="-120"/>
                        </a:rPr>
                        <a:t>小時得 </a:t>
                      </a:r>
                      <a:r>
                        <a:rPr lang="en-US" altLang="zh-TW" sz="1400" b="1" kern="1200" dirty="0">
                          <a:solidFill>
                            <a:srgbClr val="FF0000"/>
                          </a:solidFill>
                          <a:highlight>
                            <a:srgbClr val="FFFF00"/>
                          </a:highlight>
                          <a:latin typeface="微軟正黑體" panose="020B0604030504040204" pitchFamily="34" charset="-120"/>
                          <a:ea typeface="微軟正黑體" panose="020B0604030504040204" pitchFamily="34" charset="-120"/>
                        </a:rPr>
                        <a:t>0.25</a:t>
                      </a:r>
                      <a:r>
                        <a:rPr lang="zh-TW" altLang="en-US" sz="1400" b="1" kern="1200" dirty="0">
                          <a:solidFill>
                            <a:srgbClr val="FF0000"/>
                          </a:solidFill>
                          <a:highlight>
                            <a:srgbClr val="FFFF00"/>
                          </a:highlight>
                          <a:latin typeface="微軟正黑體" panose="020B0604030504040204" pitchFamily="34" charset="-120"/>
                          <a:ea typeface="微軟正黑體" panose="020B0604030504040204" pitchFamily="34" charset="-120"/>
                        </a:rPr>
                        <a:t>分</a:t>
                      </a:r>
                      <a:endParaRPr lang="zh-TW" altLang="en-US" sz="1400" b="1" kern="1200" dirty="0">
                        <a:solidFill>
                          <a:srgbClr val="FF0000"/>
                        </a:solidFill>
                        <a:highlight>
                          <a:srgbClr val="FFFF00"/>
                        </a:highlight>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endParaRPr lang="zh-TW" altLang="en-US" sz="1600" b="1" kern="1200" dirty="0">
                        <a:solidFill>
                          <a:schemeClr val="tx1"/>
                        </a:solidFill>
                        <a:latin typeface="微軟正黑體" pitchFamily="34" charset="-120"/>
                        <a:ea typeface="微軟正黑體" pitchFamily="34" charset="-120"/>
                        <a:cs typeface="+mn-cs"/>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3/7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25</a:t>
            </a:r>
            <a:endParaRPr lang="zh-TW" altLang="en-US" sz="1500" b="1" dirty="0">
              <a:latin typeface="Arial" panose="020B0604020202020204" pitchFamily="34" charset="0"/>
              <a:cs typeface="Arial" panose="020B0604020202020204" pitchFamily="34" charset="0"/>
            </a:endParaRPr>
          </a:p>
        </p:txBody>
      </p:sp>
      <p:grpSp>
        <p:nvGrpSpPr>
          <p:cNvPr id="12" name="群組 11"/>
          <p:cNvGrpSpPr/>
          <p:nvPr/>
        </p:nvGrpSpPr>
        <p:grpSpPr>
          <a:xfrm>
            <a:off x="0" y="992585"/>
            <a:ext cx="3005959" cy="488825"/>
            <a:chOff x="0" y="992585"/>
            <a:chExt cx="3005959" cy="488825"/>
          </a:xfrm>
        </p:grpSpPr>
        <p:grpSp>
          <p:nvGrpSpPr>
            <p:cNvPr id="13" name="组合 7"/>
            <p:cNvGrpSpPr/>
            <p:nvPr/>
          </p:nvGrpSpPr>
          <p:grpSpPr>
            <a:xfrm>
              <a:off x="0" y="992585"/>
              <a:ext cx="3005959" cy="481870"/>
              <a:chOff x="0" y="194743"/>
              <a:chExt cx="2100111" cy="586202"/>
            </a:xfrm>
          </p:grpSpPr>
          <p:sp>
            <p:nvSpPr>
              <p:cNvPr id="15" name="圆角矩形 8"/>
              <p:cNvSpPr/>
              <p:nvPr/>
            </p:nvSpPr>
            <p:spPr>
              <a:xfrm>
                <a:off x="173208" y="194743"/>
                <a:ext cx="1926903"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6" name="组合 9"/>
              <p:cNvGrpSpPr/>
              <p:nvPr/>
            </p:nvGrpSpPr>
            <p:grpSpPr>
              <a:xfrm>
                <a:off x="0" y="290669"/>
                <a:ext cx="424561" cy="355906"/>
                <a:chOff x="469900" y="728859"/>
                <a:chExt cx="424561" cy="355906"/>
              </a:xfrm>
            </p:grpSpPr>
            <p:sp>
              <p:nvSpPr>
                <p:cNvPr id="17"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14" name="內容版面配置區 2"/>
            <p:cNvSpPr txBox="1">
              <a:spLocks/>
            </p:cNvSpPr>
            <p:nvPr/>
          </p:nvSpPr>
          <p:spPr>
            <a:xfrm>
              <a:off x="644007" y="1013142"/>
              <a:ext cx="2361952"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多元學習表現</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40817" y="4202443"/>
            <a:ext cx="8227684" cy="2261290"/>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1" name="矩形 10"/>
          <p:cNvSpPr/>
          <p:nvPr/>
        </p:nvSpPr>
        <p:spPr>
          <a:xfrm>
            <a:off x="440817" y="2217883"/>
            <a:ext cx="8227684" cy="14062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440817" y="1717335"/>
            <a:ext cx="8406360" cy="4681220"/>
          </a:xfrm>
        </p:spPr>
        <p:txBody>
          <a:bodyPr rtlCol="0">
            <a:noAutofit/>
          </a:bodyPr>
          <a:lstStyle/>
          <a:p>
            <a:pPr fontAlgn="auto">
              <a:spcAft>
                <a:spcPts val="450"/>
              </a:spcAft>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競賽</a:t>
            </a:r>
            <a:r>
              <a:rPr lang="zh-TW" altLang="en-US" b="1" dirty="0">
                <a:solidFill>
                  <a:srgbClr val="0033CC"/>
                </a:solidFill>
                <a:latin typeface="微軟正黑體" panose="020B0604030504040204" pitchFamily="34" charset="-120"/>
                <a:ea typeface="微軟正黑體" panose="020B0604030504040204" pitchFamily="34" charset="-120"/>
              </a:rPr>
              <a:t>（上限７分）</a:t>
            </a:r>
            <a:endParaRPr lang="en-US" altLang="zh-TW" b="1" dirty="0">
              <a:solidFill>
                <a:srgbClr val="0033CC"/>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a:solidFill>
                  <a:srgbClr val="C00000"/>
                </a:solidFill>
                <a:latin typeface="微軟正黑體" panose="020B0604030504040204" pitchFamily="34" charset="-120"/>
                <a:ea typeface="微軟正黑體" panose="020B0604030504040204" pitchFamily="34" charset="-120"/>
              </a:rPr>
              <a:t>競賽得獎應於國中在學期間且至</a:t>
            </a:r>
            <a:r>
              <a:rPr lang="en-US" altLang="zh-TW" sz="1800" b="1" dirty="0">
                <a:solidFill>
                  <a:srgbClr val="C00000"/>
                </a:solidFill>
                <a:latin typeface="微軟正黑體" panose="020B0604030504040204" pitchFamily="34" charset="-120"/>
                <a:ea typeface="微軟正黑體" panose="020B0604030504040204" pitchFamily="34" charset="-120"/>
              </a:rPr>
              <a:t>113</a:t>
            </a:r>
            <a:r>
              <a:rPr lang="zh-TW" altLang="zh-TW" sz="1800" b="1" dirty="0">
                <a:solidFill>
                  <a:srgbClr val="C00000"/>
                </a:solidFill>
                <a:latin typeface="微軟正黑體" panose="020B0604030504040204" pitchFamily="34" charset="-120"/>
                <a:ea typeface="微軟正黑體" panose="020B0604030504040204" pitchFamily="34" charset="-120"/>
              </a:rPr>
              <a:t>年</a:t>
            </a:r>
            <a:r>
              <a:rPr lang="en-US" altLang="zh-TW" sz="1800" b="1" dirty="0">
                <a:solidFill>
                  <a:srgbClr val="C00000"/>
                </a:solidFill>
                <a:latin typeface="微軟正黑體" panose="020B0604030504040204" pitchFamily="34" charset="-120"/>
                <a:ea typeface="微軟正黑體" panose="020B0604030504040204" pitchFamily="34" charset="-120"/>
              </a:rPr>
              <a:t>5</a:t>
            </a:r>
            <a:r>
              <a:rPr lang="zh-TW" altLang="zh-TW" sz="1800" b="1" dirty="0">
                <a:solidFill>
                  <a:srgbClr val="C00000"/>
                </a:solidFill>
                <a:latin typeface="微軟正黑體" panose="020B0604030504040204" pitchFamily="34" charset="-120"/>
                <a:ea typeface="微軟正黑體" panose="020B0604030504040204" pitchFamily="34" charset="-120"/>
              </a:rPr>
              <a:t>月</a:t>
            </a:r>
            <a:r>
              <a:rPr lang="en-US" altLang="zh-TW" sz="1800" b="1" dirty="0">
                <a:solidFill>
                  <a:srgbClr val="C00000"/>
                </a:solidFill>
                <a:latin typeface="微軟正黑體" panose="020B0604030504040204" pitchFamily="34" charset="-120"/>
                <a:ea typeface="微軟正黑體" panose="020B0604030504040204" pitchFamily="34" charset="-120"/>
              </a:rPr>
              <a:t>14</a:t>
            </a:r>
            <a:r>
              <a:rPr lang="zh-TW" altLang="zh-TW" sz="1800" b="1" dirty="0">
                <a:solidFill>
                  <a:srgbClr val="C00000"/>
                </a:solidFill>
                <a:latin typeface="微軟正黑體" panose="020B0604030504040204" pitchFamily="34" charset="-120"/>
                <a:ea typeface="微軟正黑體" panose="020B0604030504040204" pitchFamily="34" charset="-120"/>
              </a:rPr>
              <a:t>日（星期</a:t>
            </a:r>
            <a:r>
              <a:rPr lang="zh-TW" altLang="en-US" sz="1800" b="1" dirty="0">
                <a:solidFill>
                  <a:srgbClr val="C00000"/>
                </a:solidFill>
                <a:latin typeface="微軟正黑體" panose="020B0604030504040204" pitchFamily="34" charset="-120"/>
                <a:ea typeface="微軟正黑體" panose="020B0604030504040204" pitchFamily="34" charset="-120"/>
              </a:rPr>
              <a:t>二</a:t>
            </a:r>
            <a:r>
              <a:rPr lang="zh-TW"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（含）前</a:t>
            </a:r>
            <a:r>
              <a:rPr lang="zh-TW" altLang="zh-TW" sz="1800" b="1" dirty="0">
                <a:solidFill>
                  <a:srgbClr val="C00000"/>
                </a:solidFill>
                <a:latin typeface="微軟正黑體" panose="020B0604030504040204" pitchFamily="34" charset="-120"/>
                <a:ea typeface="微軟正黑體" panose="020B0604030504040204" pitchFamily="34" charset="-120"/>
              </a:rPr>
              <a:t>取得為限</a:t>
            </a:r>
            <a:endParaRPr lang="en-US" altLang="zh-TW" sz="18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國際性</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全國性競賽項目以</a:t>
            </a:r>
            <a:r>
              <a:rPr lang="zh-TW" altLang="zh-TW" sz="1800" u="sng" dirty="0">
                <a:solidFill>
                  <a:srgbClr val="C00000"/>
                </a:solidFill>
                <a:latin typeface="微軟正黑體" panose="020B0604030504040204" pitchFamily="34" charset="-120"/>
                <a:ea typeface="微軟正黑體" panose="020B0604030504040204" pitchFamily="34" charset="-120"/>
              </a:rPr>
              <a:t>簡章所列項目</a:t>
            </a:r>
            <a:r>
              <a:rPr lang="zh-TW" altLang="zh-TW" sz="1800" dirty="0">
                <a:latin typeface="微軟正黑體" panose="020B0604030504040204" pitchFamily="34" charset="-120"/>
                <a:ea typeface="微軟正黑體" panose="020B0604030504040204" pitchFamily="34" charset="-120"/>
              </a:rPr>
              <a:t>為限</a:t>
            </a:r>
            <a:endParaRPr lang="en-US" altLang="zh-TW" sz="18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a:solidFill>
                  <a:srgbClr val="C00000"/>
                </a:solidFill>
                <a:latin typeface="微軟正黑體" panose="020B0604030504040204" pitchFamily="34" charset="-120"/>
                <a:ea typeface="微軟正黑體" panose="020B0604030504040204" pitchFamily="34" charset="-120"/>
              </a:rPr>
              <a:t>區域及縣（市）競賽以</a:t>
            </a:r>
            <a:r>
              <a:rPr lang="zh-TW" altLang="en-US" sz="1800" dirty="0">
                <a:solidFill>
                  <a:srgbClr val="C00000"/>
                </a:solidFill>
                <a:latin typeface="微軟正黑體" panose="020B0604030504040204" pitchFamily="34" charset="-120"/>
                <a:ea typeface="微軟正黑體" panose="020B0604030504040204" pitchFamily="34" charset="-120"/>
              </a:rPr>
              <a:t>縣市</a:t>
            </a:r>
            <a:r>
              <a:rPr lang="zh-TW" altLang="zh-TW" sz="1800" dirty="0">
                <a:solidFill>
                  <a:srgbClr val="C00000"/>
                </a:solidFill>
                <a:latin typeface="微軟正黑體" panose="020B0604030504040204" pitchFamily="34" charset="-120"/>
                <a:ea typeface="微軟正黑體" panose="020B0604030504040204" pitchFamily="34" charset="-120"/>
              </a:rPr>
              <a:t>政府主辦者為限</a:t>
            </a:r>
            <a:r>
              <a:rPr lang="zh-TW" altLang="en-US" sz="1800"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且</a:t>
            </a:r>
            <a:r>
              <a:rPr lang="zh-TW" altLang="en-US" sz="1800" dirty="0">
                <a:solidFill>
                  <a:srgbClr val="C00000"/>
                </a:solidFill>
                <a:latin typeface="微軟正黑體" panose="020B0604030504040204" pitchFamily="34" charset="-120"/>
                <a:ea typeface="微軟正黑體" panose="020B0604030504040204" pitchFamily="34" charset="-120"/>
              </a:rPr>
              <a:t>獲獎證明落款人：</a:t>
            </a:r>
            <a:r>
              <a:rPr lang="zh-TW" altLang="en-US" sz="1800" b="1" dirty="0">
                <a:solidFill>
                  <a:srgbClr val="C00000"/>
                </a:solidFill>
                <a:latin typeface="微軟正黑體" panose="020B0604030504040204" pitchFamily="34" charset="-120"/>
                <a:ea typeface="微軟正黑體" panose="020B0604030504040204" pitchFamily="34" charset="-120"/>
              </a:rPr>
              <a:t>縣</a:t>
            </a:r>
            <a:r>
              <a:rPr lang="zh-TW" altLang="zh-TW" sz="1800" dirty="0">
                <a:solidFill>
                  <a:srgbClr val="C00000"/>
                </a:solidFill>
                <a:latin typeface="微軟正黑體" panose="020B0604030504040204" pitchFamily="34" charset="-120"/>
                <a:ea typeface="微軟正黑體" panose="020B0604030504040204" pitchFamily="34" charset="-120"/>
              </a:rPr>
              <a:t>（市）</a:t>
            </a:r>
            <a:r>
              <a:rPr lang="zh-TW" altLang="en-US" sz="1800" b="1" dirty="0">
                <a:solidFill>
                  <a:srgbClr val="C00000"/>
                </a:solidFill>
                <a:latin typeface="微軟正黑體" panose="020B0604030504040204" pitchFamily="34" charset="-120"/>
                <a:ea typeface="微軟正黑體" panose="020B0604030504040204" pitchFamily="34" charset="-120"/>
              </a:rPr>
              <a:t>為縣</a:t>
            </a:r>
            <a:r>
              <a:rPr lang="zh-TW" altLang="zh-TW" sz="1800" dirty="0">
                <a:solidFill>
                  <a:srgbClr val="C00000"/>
                </a:solidFill>
                <a:latin typeface="微軟正黑體" panose="020B0604030504040204" pitchFamily="34" charset="-120"/>
                <a:ea typeface="微軟正黑體" panose="020B0604030504040204" pitchFamily="34" charset="-120"/>
              </a:rPr>
              <a:t>（市）</a:t>
            </a:r>
            <a:r>
              <a:rPr lang="zh-TW" altLang="en-US" sz="1800" b="1" dirty="0">
                <a:solidFill>
                  <a:srgbClr val="C00000"/>
                </a:solidFill>
                <a:latin typeface="微軟正黑體" panose="020B0604030504040204" pitchFamily="34" charset="-120"/>
                <a:ea typeface="微軟正黑體" panose="020B0604030504040204" pitchFamily="34" charset="-120"/>
              </a:rPr>
              <a:t>長</a:t>
            </a:r>
            <a:r>
              <a:rPr lang="zh-TW" altLang="en-US" sz="1800"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直轄市為市長或其所屬之一級機關首長</a:t>
            </a:r>
            <a:r>
              <a:rPr lang="zh-TW" altLang="zh-TW" sz="1800" dirty="0">
                <a:solidFill>
                  <a:srgbClr val="C00000"/>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fontAlgn="auto">
              <a:lnSpc>
                <a:spcPct val="100000"/>
              </a:lnSpc>
              <a:spcAft>
                <a:spcPts val="0"/>
              </a:spcAft>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服務學習</a:t>
            </a:r>
            <a:r>
              <a:rPr lang="zh-TW" altLang="en-US" b="1" dirty="0">
                <a:solidFill>
                  <a:srgbClr val="0033CC"/>
                </a:solidFill>
                <a:latin typeface="微軟正黑體" panose="020B0604030504040204" pitchFamily="34" charset="-120"/>
                <a:ea typeface="微軟正黑體" panose="020B0604030504040204" pitchFamily="34" charset="-120"/>
              </a:rPr>
              <a:t>（上限</a:t>
            </a:r>
            <a:r>
              <a:rPr lang="en-US" altLang="zh-TW" b="1" dirty="0">
                <a:solidFill>
                  <a:srgbClr val="0033CC"/>
                </a:solidFill>
                <a:latin typeface="微軟正黑體" panose="020B0604030504040204" pitchFamily="34" charset="-120"/>
                <a:ea typeface="微軟正黑體" panose="020B0604030504040204" pitchFamily="34" charset="-120"/>
              </a:rPr>
              <a:t>15</a:t>
            </a:r>
            <a:r>
              <a:rPr lang="zh-TW" altLang="en-US" b="1" dirty="0">
                <a:solidFill>
                  <a:srgbClr val="0033CC"/>
                </a:solidFill>
                <a:latin typeface="微軟正黑體" panose="020B0604030504040204" pitchFamily="34" charset="-120"/>
                <a:ea typeface="微軟正黑體" panose="020B0604030504040204" pitchFamily="34" charset="-120"/>
              </a:rPr>
              <a:t>分）</a:t>
            </a:r>
            <a:endParaRPr lang="en-US" altLang="zh-TW" b="1" dirty="0">
              <a:solidFill>
                <a:srgbClr val="0033CC"/>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採計學校服務表現</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擔任班級幹部、小老師或社團幹部任滿</a:t>
            </a:r>
            <a:r>
              <a:rPr lang="zh-TW" altLang="zh-TW" sz="1800" dirty="0">
                <a:solidFill>
                  <a:srgbClr val="C00000"/>
                </a:solidFill>
                <a:latin typeface="微軟正黑體" panose="020B0604030504040204" pitchFamily="34" charset="-120"/>
                <a:ea typeface="微軟正黑體" panose="020B0604030504040204" pitchFamily="34" charset="-120"/>
              </a:rPr>
              <a:t>一學期得</a:t>
            </a:r>
            <a:r>
              <a:rPr lang="en-US" altLang="zh-TW" sz="1800" b="1" dirty="0">
                <a:solidFill>
                  <a:srgbClr val="C00000"/>
                </a:solidFill>
                <a:latin typeface="微軟正黑體" panose="020B0604030504040204" pitchFamily="34" charset="-120"/>
                <a:ea typeface="微軟正黑體" panose="020B0604030504040204" pitchFamily="34" charset="-120"/>
              </a:rPr>
              <a:t>2</a:t>
            </a:r>
            <a:r>
              <a:rPr lang="zh-TW" altLang="zh-TW" sz="1800" b="1" dirty="0">
                <a:solidFill>
                  <a:srgbClr val="C00000"/>
                </a:solidFill>
                <a:latin typeface="微軟正黑體" panose="020B0604030504040204" pitchFamily="34" charset="-120"/>
                <a:ea typeface="微軟正黑體" panose="020B0604030504040204" pitchFamily="34" charset="-120"/>
              </a:rPr>
              <a:t>分</a:t>
            </a:r>
            <a:r>
              <a:rPr lang="zh-TW" altLang="zh-TW" sz="1800" dirty="0">
                <a:latin typeface="微軟正黑體" panose="020B0604030504040204" pitchFamily="34" charset="-120"/>
                <a:ea typeface="微軟正黑體" panose="020B0604030504040204" pitchFamily="34" charset="-120"/>
              </a:rPr>
              <a:t>，</a:t>
            </a:r>
            <a:br>
              <a:rPr lang="en-US" altLang="zh-TW" sz="1800" dirty="0">
                <a:latin typeface="微軟正黑體" panose="020B0604030504040204" pitchFamily="34" charset="-120"/>
                <a:ea typeface="微軟正黑體" panose="020B0604030504040204" pitchFamily="34" charset="-120"/>
              </a:rPr>
            </a:br>
            <a:r>
              <a:rPr lang="zh-TW" altLang="zh-TW" sz="1800" dirty="0">
                <a:solidFill>
                  <a:srgbClr val="C00000"/>
                </a:solidFill>
                <a:latin typeface="微軟正黑體" panose="020B0604030504040204" pitchFamily="34" charset="-120"/>
                <a:ea typeface="微軟正黑體" panose="020B0604030504040204" pitchFamily="34" charset="-120"/>
              </a:rPr>
              <a:t>同一學期同時擔任班級幹部、小老師或社團幹部，仍以</a:t>
            </a:r>
            <a:r>
              <a:rPr lang="en-US" altLang="zh-TW" sz="1800" b="1" dirty="0">
                <a:solidFill>
                  <a:srgbClr val="C00000"/>
                </a:solidFill>
                <a:latin typeface="微軟正黑體" panose="020B0604030504040204" pitchFamily="34" charset="-120"/>
                <a:ea typeface="微軟正黑體" panose="020B0604030504040204" pitchFamily="34" charset="-120"/>
              </a:rPr>
              <a:t>2</a:t>
            </a:r>
            <a:r>
              <a:rPr lang="zh-TW" altLang="zh-TW" sz="1800" b="1" dirty="0">
                <a:solidFill>
                  <a:srgbClr val="C00000"/>
                </a:solidFill>
                <a:latin typeface="微軟正黑體" panose="020B0604030504040204" pitchFamily="34" charset="-120"/>
                <a:ea typeface="微軟正黑體" panose="020B0604030504040204" pitchFamily="34" charset="-120"/>
              </a:rPr>
              <a:t>分</a:t>
            </a:r>
            <a:r>
              <a:rPr lang="zh-TW" altLang="zh-TW" sz="1800" dirty="0">
                <a:solidFill>
                  <a:srgbClr val="C00000"/>
                </a:solidFill>
                <a:latin typeface="微軟正黑體" panose="020B0604030504040204" pitchFamily="34" charset="-120"/>
                <a:ea typeface="微軟正黑體" panose="020B0604030504040204" pitchFamily="34" charset="-120"/>
              </a:rPr>
              <a:t>採計。</a:t>
            </a:r>
            <a:br>
              <a:rPr lang="en-US" altLang="zh-TW" sz="1800" dirty="0">
                <a:solidFill>
                  <a:srgbClr val="C00000"/>
                </a:solidFill>
                <a:latin typeface="微軟正黑體" panose="020B0604030504040204" pitchFamily="34" charset="-120"/>
                <a:ea typeface="微軟正黑體" panose="020B0604030504040204" pitchFamily="34" charset="-120"/>
              </a:rPr>
            </a:br>
            <a:r>
              <a:rPr lang="zh-TW" altLang="zh-TW" sz="1800" dirty="0">
                <a:solidFill>
                  <a:srgbClr val="0000CC"/>
                </a:solidFill>
                <a:latin typeface="微軟正黑體" panose="020B0604030504040204" pitchFamily="34" charset="-120"/>
                <a:ea typeface="微軟正黑體" panose="020B0604030504040204" pitchFamily="34" charset="-120"/>
              </a:rPr>
              <a:t>除副班長、副社長，</a:t>
            </a:r>
            <a:r>
              <a:rPr lang="zh-TW" altLang="zh-TW" sz="1800" dirty="0">
                <a:solidFill>
                  <a:srgbClr val="C00000"/>
                </a:solidFill>
                <a:latin typeface="微軟正黑體" panose="020B0604030504040204" pitchFamily="34" charset="-120"/>
                <a:ea typeface="微軟正黑體" panose="020B0604030504040204" pitchFamily="34" charset="-120"/>
              </a:rPr>
              <a:t>其餘副級幹部皆不採計。</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校外服務學習時數</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參加校內服務學習課程及活動，或於校外參加志工服務或社區服務</a:t>
            </a:r>
            <a:r>
              <a:rPr lang="zh-TW" altLang="en-US" sz="1800" dirty="0">
                <a:highlight>
                  <a:srgbClr val="FFFF00"/>
                </a:highlight>
                <a:latin typeface="微軟正黑體" panose="020B0604030504040204" pitchFamily="34" charset="-120"/>
                <a:ea typeface="微軟正黑體" panose="020B0604030504040204" pitchFamily="34" charset="-120"/>
              </a:rPr>
              <a:t>每</a:t>
            </a:r>
            <a:r>
              <a:rPr lang="zh-TW" altLang="zh-TW" sz="1800" dirty="0">
                <a:solidFill>
                  <a:srgbClr val="C00000"/>
                </a:solidFill>
                <a:highlight>
                  <a:srgbClr val="FFFF00"/>
                </a:highlight>
                <a:latin typeface="微軟正黑體" panose="020B0604030504040204" pitchFamily="34" charset="-120"/>
                <a:ea typeface="微軟正黑體" panose="020B0604030504040204" pitchFamily="34" charset="-120"/>
              </a:rPr>
              <a:t>滿</a:t>
            </a:r>
            <a:r>
              <a:rPr lang="en-US" altLang="zh-TW" sz="1800" dirty="0">
                <a:solidFill>
                  <a:srgbClr val="C00000"/>
                </a:solidFill>
                <a:highlight>
                  <a:srgbClr val="FFFF00"/>
                </a:highlight>
                <a:latin typeface="微軟正黑體" panose="020B0604030504040204" pitchFamily="34" charset="-120"/>
                <a:ea typeface="微軟正黑體" panose="020B0604030504040204" pitchFamily="34" charset="-120"/>
              </a:rPr>
              <a:t>1</a:t>
            </a:r>
            <a:r>
              <a:rPr lang="zh-TW" altLang="zh-TW" sz="1800" dirty="0">
                <a:solidFill>
                  <a:srgbClr val="C00000"/>
                </a:solidFill>
                <a:highlight>
                  <a:srgbClr val="FFFF00"/>
                </a:highlight>
                <a:latin typeface="微軟正黑體" panose="020B0604030504040204" pitchFamily="34" charset="-120"/>
                <a:ea typeface="微軟正黑體" panose="020B0604030504040204" pitchFamily="34" charset="-120"/>
              </a:rPr>
              <a:t>小時得</a:t>
            </a:r>
            <a:r>
              <a:rPr lang="en-US" altLang="zh-TW" sz="1800" dirty="0">
                <a:solidFill>
                  <a:srgbClr val="C00000"/>
                </a:solidFill>
                <a:highlight>
                  <a:srgbClr val="FFFF00"/>
                </a:highlight>
                <a:latin typeface="微軟正黑體" panose="020B0604030504040204" pitchFamily="34" charset="-120"/>
                <a:ea typeface="微軟正黑體" panose="020B0604030504040204" pitchFamily="34" charset="-120"/>
              </a:rPr>
              <a:t> </a:t>
            </a:r>
            <a:r>
              <a:rPr lang="en-US" altLang="zh-TW" sz="1800" b="1" dirty="0">
                <a:solidFill>
                  <a:srgbClr val="C00000"/>
                </a:solidFill>
                <a:highlight>
                  <a:srgbClr val="FFFF00"/>
                </a:highlight>
                <a:latin typeface="微軟正黑體" panose="020B0604030504040204" pitchFamily="34" charset="-120"/>
                <a:ea typeface="微軟正黑體" panose="020B0604030504040204" pitchFamily="34" charset="-120"/>
              </a:rPr>
              <a:t>0.25</a:t>
            </a:r>
            <a:r>
              <a:rPr lang="zh-TW" altLang="zh-TW" sz="1800" b="1" dirty="0">
                <a:solidFill>
                  <a:srgbClr val="C00000"/>
                </a:solidFill>
                <a:highlight>
                  <a:srgbClr val="FFFF00"/>
                </a:highlight>
                <a:latin typeface="微軟正黑體" panose="020B0604030504040204" pitchFamily="34" charset="-120"/>
                <a:ea typeface="微軟正黑體" panose="020B0604030504040204" pitchFamily="34" charset="-120"/>
              </a:rPr>
              <a:t>分</a:t>
            </a:r>
            <a:r>
              <a:rPr lang="zh-TW" altLang="zh-TW" sz="1800" dirty="0">
                <a:solidFill>
                  <a:srgbClr val="C00000"/>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en-US" sz="1800" dirty="0">
                <a:latin typeface="微軟正黑體" panose="020B0604030504040204" pitchFamily="34" charset="-120"/>
                <a:ea typeface="微軟正黑體" panose="020B0604030504040204" pitchFamily="34" charset="-120"/>
              </a:rPr>
              <a:t>相關服務學習應於</a:t>
            </a:r>
            <a:r>
              <a:rPr lang="zh-TW" altLang="en-US" sz="1800" dirty="0">
                <a:solidFill>
                  <a:srgbClr val="C00000"/>
                </a:solidFill>
                <a:latin typeface="微軟正黑體" panose="020B0604030504040204" pitchFamily="34" charset="-120"/>
                <a:ea typeface="微軟正黑體" panose="020B0604030504040204" pitchFamily="34" charset="-120"/>
              </a:rPr>
              <a:t>國中就學期間且至</a:t>
            </a:r>
            <a:r>
              <a:rPr lang="en-US" altLang="zh-TW" sz="1800" b="1" dirty="0">
                <a:solidFill>
                  <a:srgbClr val="C00000"/>
                </a:solidFill>
                <a:latin typeface="微軟正黑體" panose="020B0604030504040204" pitchFamily="34" charset="-120"/>
                <a:ea typeface="微軟正黑體" panose="020B0604030504040204" pitchFamily="34" charset="-120"/>
              </a:rPr>
              <a:t>113</a:t>
            </a:r>
            <a:r>
              <a:rPr lang="zh-TW" altLang="en-US" sz="1800" b="1" dirty="0">
                <a:solidFill>
                  <a:srgbClr val="C00000"/>
                </a:solidFill>
                <a:latin typeface="微軟正黑體" panose="020B0604030504040204" pitchFamily="34" charset="-120"/>
                <a:ea typeface="微軟正黑體" panose="020B0604030504040204" pitchFamily="34" charset="-120"/>
              </a:rPr>
              <a:t>年</a:t>
            </a:r>
            <a:r>
              <a:rPr lang="en-US" altLang="zh-TW" sz="1800" b="1" dirty="0">
                <a:solidFill>
                  <a:srgbClr val="C00000"/>
                </a:solidFill>
                <a:latin typeface="微軟正黑體" panose="020B0604030504040204" pitchFamily="34" charset="-120"/>
                <a:ea typeface="微軟正黑體" panose="020B0604030504040204" pitchFamily="34" charset="-120"/>
              </a:rPr>
              <a:t>5</a:t>
            </a:r>
            <a:r>
              <a:rPr lang="zh-TW" altLang="en-US" sz="1800" b="1" dirty="0">
                <a:solidFill>
                  <a:srgbClr val="C00000"/>
                </a:solidFill>
                <a:latin typeface="微軟正黑體" panose="020B0604030504040204" pitchFamily="34" charset="-120"/>
                <a:ea typeface="微軟正黑體" panose="020B0604030504040204" pitchFamily="34" charset="-120"/>
              </a:rPr>
              <a:t>月</a:t>
            </a:r>
            <a:r>
              <a:rPr lang="en-US" altLang="zh-TW" sz="1800" b="1" dirty="0">
                <a:solidFill>
                  <a:srgbClr val="C00000"/>
                </a:solidFill>
                <a:latin typeface="微軟正黑體" panose="020B0604030504040204" pitchFamily="34" charset="-120"/>
                <a:ea typeface="微軟正黑體" panose="020B0604030504040204" pitchFamily="34" charset="-120"/>
              </a:rPr>
              <a:t>14</a:t>
            </a:r>
            <a:r>
              <a:rPr lang="zh-TW" altLang="en-US" sz="1800" b="1" dirty="0">
                <a:solidFill>
                  <a:srgbClr val="C00000"/>
                </a:solidFill>
                <a:latin typeface="微軟正黑體" panose="020B0604030504040204" pitchFamily="34" charset="-120"/>
                <a:ea typeface="微軟正黑體" panose="020B0604030504040204" pitchFamily="34" charset="-120"/>
              </a:rPr>
              <a:t>日（星期二）（含）前取得</a:t>
            </a:r>
            <a:br>
              <a:rPr lang="en-US" altLang="zh-TW" sz="1800" b="1" dirty="0">
                <a:solidFill>
                  <a:srgbClr val="C00000"/>
                </a:solidFill>
                <a:latin typeface="微軟正黑體" panose="020B0604030504040204" pitchFamily="34" charset="-120"/>
                <a:ea typeface="微軟正黑體" panose="020B0604030504040204" pitchFamily="34" charset="-120"/>
              </a:rPr>
            </a:br>
            <a:r>
              <a:rPr lang="zh-TW" altLang="en-US" sz="1800" b="1" dirty="0">
                <a:solidFill>
                  <a:srgbClr val="C00000"/>
                </a:solidFill>
                <a:latin typeface="微軟正黑體" panose="020B0604030504040204" pitchFamily="34" charset="-120"/>
                <a:ea typeface="微軟正黑體" panose="020B0604030504040204" pitchFamily="34" charset="-120"/>
              </a:rPr>
              <a:t>為限</a:t>
            </a:r>
            <a:r>
              <a:rPr lang="zh-TW" altLang="en-US" sz="1800" dirty="0">
                <a:solidFill>
                  <a:srgbClr val="C00000"/>
                </a:solidFill>
                <a:latin typeface="微軟正黑體" panose="020B0604030504040204" pitchFamily="34" charset="-120"/>
                <a:ea typeface="微軟正黑體" panose="020B0604030504040204" pitchFamily="34" charset="-120"/>
              </a:rPr>
              <a:t>。</a:t>
            </a:r>
            <a:endParaRPr lang="zh-TW" altLang="zh-TW" sz="1800" dirty="0">
              <a:solidFill>
                <a:srgbClr val="C00000"/>
              </a:solidFill>
              <a:latin typeface="微軟正黑體" panose="020B0604030504040204" pitchFamily="34" charset="-120"/>
              <a:ea typeface="微軟正黑體" panose="020B0604030504040204" pitchFamily="34" charset="-120"/>
            </a:endParaRPr>
          </a:p>
        </p:txBody>
      </p:sp>
      <p:cxnSp>
        <p:nvCxnSpPr>
          <p:cNvPr id="15"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Freeform 6">
            <a:extLst>
              <a:ext uri="{FF2B5EF4-FFF2-40B4-BE49-F238E27FC236}">
                <a16:creationId xmlns:a16="http://schemas.microsoft.com/office/drawing/2014/main" id="{71AA52EC-7DB1-4E87-8C0D-FAA1C5227515}"/>
              </a:ext>
            </a:extLst>
          </p:cNvPr>
          <p:cNvSpPr>
            <a:spLocks noEditPoints="1"/>
          </p:cNvSpPr>
          <p:nvPr/>
        </p:nvSpPr>
        <p:spPr bwMode="auto">
          <a:xfrm>
            <a:off x="750146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7"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4/7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26</a:t>
            </a:r>
            <a:endParaRPr lang="zh-TW" altLang="en-US" sz="1500" b="1" dirty="0">
              <a:latin typeface="Arial" panose="020B0604020202020204" pitchFamily="34" charset="0"/>
              <a:cs typeface="Arial" panose="020B0604020202020204" pitchFamily="34" charset="0"/>
            </a:endParaRPr>
          </a:p>
        </p:txBody>
      </p:sp>
      <p:grpSp>
        <p:nvGrpSpPr>
          <p:cNvPr id="18" name="群組 17"/>
          <p:cNvGrpSpPr/>
          <p:nvPr/>
        </p:nvGrpSpPr>
        <p:grpSpPr>
          <a:xfrm>
            <a:off x="0" y="992585"/>
            <a:ext cx="3005959" cy="488825"/>
            <a:chOff x="0" y="992585"/>
            <a:chExt cx="3005959" cy="488825"/>
          </a:xfrm>
        </p:grpSpPr>
        <p:grpSp>
          <p:nvGrpSpPr>
            <p:cNvPr id="19" name="组合 7"/>
            <p:cNvGrpSpPr/>
            <p:nvPr/>
          </p:nvGrpSpPr>
          <p:grpSpPr>
            <a:xfrm>
              <a:off x="0" y="992585"/>
              <a:ext cx="3005959" cy="481870"/>
              <a:chOff x="0" y="194743"/>
              <a:chExt cx="2100111" cy="586202"/>
            </a:xfrm>
          </p:grpSpPr>
          <p:sp>
            <p:nvSpPr>
              <p:cNvPr id="21" name="圆角矩形 8"/>
              <p:cNvSpPr/>
              <p:nvPr/>
            </p:nvSpPr>
            <p:spPr>
              <a:xfrm>
                <a:off x="173208" y="194743"/>
                <a:ext cx="1926903"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22" name="组合 9"/>
              <p:cNvGrpSpPr/>
              <p:nvPr/>
            </p:nvGrpSpPr>
            <p:grpSpPr>
              <a:xfrm>
                <a:off x="0" y="290669"/>
                <a:ext cx="424561" cy="355906"/>
                <a:chOff x="469900" y="728859"/>
                <a:chExt cx="424561" cy="355906"/>
              </a:xfrm>
            </p:grpSpPr>
            <p:sp>
              <p:nvSpPr>
                <p:cNvPr id="23"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20" name="內容版面配置區 2"/>
            <p:cNvSpPr txBox="1">
              <a:spLocks/>
            </p:cNvSpPr>
            <p:nvPr/>
          </p:nvSpPr>
          <p:spPr>
            <a:xfrm>
              <a:off x="644007" y="1013142"/>
              <a:ext cx="2361952"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多元學習表現</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4" name="文字方塊 3"/>
          <p:cNvSpPr txBox="1"/>
          <p:nvPr/>
        </p:nvSpPr>
        <p:spPr>
          <a:xfrm>
            <a:off x="3253877" y="1100280"/>
            <a:ext cx="2386692" cy="461665"/>
          </a:xfrm>
          <a:prstGeom prst="rect">
            <a:avLst/>
          </a:prstGeom>
          <a:noFill/>
        </p:spPr>
        <p:txBody>
          <a:bodyPr wrap="square" rtlCol="0">
            <a:spAutoFit/>
          </a:bodyPr>
          <a:lstStyle/>
          <a:p>
            <a:r>
              <a:rPr lang="zh-TW" altLang="en-US" sz="2400" b="1" dirty="0">
                <a:solidFill>
                  <a:srgbClr val="0000CC"/>
                </a:solidFill>
                <a:latin typeface="微軟正黑體" panose="020B0604030504040204" pitchFamily="34" charset="-120"/>
                <a:ea typeface="微軟正黑體" panose="020B0604030504040204" pitchFamily="34" charset="-120"/>
              </a:rPr>
              <a:t>分項目為二大項</a:t>
            </a:r>
            <a:endParaRPr lang="en-US" altLang="zh-TW" sz="2400" b="1" dirty="0">
              <a:solidFill>
                <a:srgbClr val="0000CC"/>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3251" name="內容版面配置區 2"/>
          <p:cNvSpPr txBox="1">
            <a:spLocks/>
          </p:cNvSpPr>
          <p:nvPr/>
        </p:nvSpPr>
        <p:spPr bwMode="auto">
          <a:xfrm>
            <a:off x="246382" y="972985"/>
            <a:ext cx="8661488" cy="135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28600" marL="228600">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0" panose="02020500000000000000" pitchFamily="18" typeface="新細明體"/>
              </a:defRPr>
            </a:lvl1pPr>
            <a:lvl2pPr indent="-228600" marL="68580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0" panose="02020500000000000000" pitchFamily="18" typeface="新細明體"/>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0" panose="02020500000000000000" pitchFamily="18" typeface="新細明體"/>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0" panose="02020500000000000000" pitchFamily="18" typeface="新細明體"/>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0" panose="02020500000000000000" pitchFamily="18" typeface="新細明體"/>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0" panose="02020500000000000000" pitchFamily="18" typeface="新細明體"/>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0" panose="02020500000000000000" pitchFamily="18" typeface="新細明體"/>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0" panose="02020500000000000000" pitchFamily="18" typeface="新細明體"/>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0" panose="02020500000000000000" pitchFamily="18" typeface="新細明體"/>
              </a:defRPr>
            </a:lvl9pPr>
          </a:lstStyle>
          <a:p>
            <a:pPr>
              <a:buFont charset="2" panose="05000000000000000000" pitchFamily="2" typeface="Wingdings"/>
              <a:buChar char="Ø"/>
            </a:pPr>
            <a:r>
              <a:rPr altLang="zh-TW" dirty="0" lang="zh-TW" sz="2600">
                <a:solidFill>
                  <a:srgbClr val="0000CC"/>
                </a:solidFill>
                <a:latin charset="-120" panose="020B0604030504040204" pitchFamily="34" typeface="微軟正黑體"/>
                <a:ea charset="-120" panose="020B0604030504040204" pitchFamily="34" typeface="微軟正黑體"/>
              </a:rPr>
              <a:t>區域及縣（市）競賽以</a:t>
            </a:r>
            <a:r>
              <a:rPr altLang="en-US" b="1" dirty="0" lang="zh-TW" sz="2600">
                <a:solidFill>
                  <a:srgbClr val="0000CC"/>
                </a:solidFill>
                <a:latin charset="-120" panose="020B0604030504040204" pitchFamily="34" typeface="微軟正黑體"/>
                <a:ea charset="-120" panose="020B0604030504040204" pitchFamily="34" typeface="微軟正黑體"/>
              </a:rPr>
              <a:t>縣市</a:t>
            </a:r>
            <a:r>
              <a:rPr altLang="zh-TW" b="1" dirty="0" lang="zh-TW" sz="2600">
                <a:solidFill>
                  <a:srgbClr val="0000CC"/>
                </a:solidFill>
                <a:latin charset="-120" panose="020B0604030504040204" pitchFamily="34" typeface="微軟正黑體"/>
                <a:ea charset="-120" panose="020B0604030504040204" pitchFamily="34" typeface="微軟正黑體"/>
              </a:rPr>
              <a:t>政府主辦者</a:t>
            </a:r>
            <a:r>
              <a:rPr altLang="zh-TW" dirty="0" lang="zh-TW" sz="2600">
                <a:solidFill>
                  <a:srgbClr val="0000CC"/>
                </a:solidFill>
                <a:latin charset="-120" panose="020B0604030504040204" pitchFamily="34" typeface="微軟正黑體"/>
                <a:ea charset="-120" panose="020B0604030504040204" pitchFamily="34" typeface="微軟正黑體"/>
              </a:rPr>
              <a:t>為限</a:t>
            </a:r>
            <a:endParaRPr altLang="zh-TW" dirty="0" lang="en-US" sz="2600">
              <a:solidFill>
                <a:srgbClr val="0000CC"/>
              </a:solidFill>
              <a:latin charset="-120" panose="020B0604030504040204" pitchFamily="34" typeface="微軟正黑體"/>
              <a:ea charset="-120" panose="020B0604030504040204" pitchFamily="34" typeface="微軟正黑體"/>
            </a:endParaRPr>
          </a:p>
          <a:p>
            <a:pPr indent="0" marL="0">
              <a:buNone/>
            </a:pPr>
            <a:r>
              <a:rPr altLang="en-US" dirty="0" lang="zh-TW" sz="2600">
                <a:solidFill>
                  <a:srgbClr val="C00000"/>
                </a:solidFill>
                <a:latin charset="-120" panose="020B0604030504040204" pitchFamily="34" typeface="微軟正黑體"/>
                <a:ea charset="-120" panose="020B0604030504040204" pitchFamily="34" typeface="微軟正黑體"/>
              </a:rPr>
              <a:t>獲獎證明落款人：</a:t>
            </a:r>
            <a:r>
              <a:rPr altLang="en-US" b="1" dirty="0" lang="zh-TW" sz="2600">
                <a:solidFill>
                  <a:srgbClr val="C00000"/>
                </a:solidFill>
                <a:latin charset="-120" panose="020B0604030504040204" pitchFamily="34" typeface="微軟正黑體"/>
                <a:ea charset="-120" panose="020B0604030504040204" pitchFamily="34" typeface="微軟正黑體"/>
              </a:rPr>
              <a:t>縣（市）為縣（市）長</a:t>
            </a:r>
            <a:r>
              <a:rPr altLang="en-US" dirty="0" lang="zh-TW" sz="2600">
                <a:solidFill>
                  <a:srgbClr val="C00000"/>
                </a:solidFill>
                <a:latin charset="-120" panose="020B0604030504040204" pitchFamily="34" typeface="微軟正黑體"/>
                <a:ea charset="-120" panose="020B0604030504040204" pitchFamily="34" typeface="微軟正黑體"/>
              </a:rPr>
              <a:t>；</a:t>
            </a:r>
            <a:br>
              <a:rPr altLang="zh-TW" dirty="0" lang="en-US" sz="2600">
                <a:solidFill>
                  <a:srgbClr val="C00000"/>
                </a:solidFill>
                <a:latin charset="-120" panose="020B0604030504040204" pitchFamily="34" typeface="微軟正黑體"/>
                <a:ea charset="-120" panose="020B0604030504040204" pitchFamily="34" typeface="微軟正黑體"/>
              </a:rPr>
            </a:br>
            <a:r>
              <a:rPr altLang="en-US" dirty="0" lang="zh-TW" sz="2600">
                <a:solidFill>
                  <a:srgbClr val="C00000"/>
                </a:solidFill>
                <a:latin charset="-120" panose="020B0604030504040204" pitchFamily="34" typeface="微軟正黑體"/>
                <a:ea charset="-120" panose="020B0604030504040204" pitchFamily="34" typeface="微軟正黑體"/>
              </a:rPr>
              <a:t>　　　　　　　　</a:t>
            </a:r>
            <a:r>
              <a:rPr altLang="en-US" b="1" dirty="0" lang="zh-TW" sz="2600">
                <a:solidFill>
                  <a:srgbClr val="C00000"/>
                </a:solidFill>
                <a:latin charset="-120" panose="020B0604030504040204" pitchFamily="34" typeface="微軟正黑體"/>
                <a:ea charset="-120" panose="020B0604030504040204" pitchFamily="34" typeface="微軟正黑體"/>
              </a:rPr>
              <a:t>直轄市為市長或其所屬之一級機關首長</a:t>
            </a:r>
            <a:endParaRPr altLang="zh-TW" dirty="0" lang="zh-TW" sz="2600">
              <a:solidFill>
                <a:srgbClr val="C00000"/>
              </a:solidFill>
              <a:latin charset="-120" panose="020B0604030504040204" pitchFamily="34" typeface="微軟正黑體"/>
              <a:ea charset="-120" panose="020B0604030504040204" pitchFamily="34" typeface="微軟正黑體"/>
            </a:endParaRPr>
          </a:p>
        </p:txBody>
      </p:sp>
      <p:grpSp>
        <p:nvGrpSpPr>
          <p:cNvPr id="8" name="群組 7"/>
          <p:cNvGrpSpPr/>
          <p:nvPr/>
        </p:nvGrpSpPr>
        <p:grpSpPr>
          <a:xfrm>
            <a:off x="4833394" y="2365913"/>
            <a:ext cx="4134336" cy="4348749"/>
            <a:chOff x="4833394" y="2365913"/>
            <a:chExt cx="4134336" cy="4348749"/>
          </a:xfrm>
        </p:grpSpPr>
        <p:grpSp>
          <p:nvGrpSpPr>
            <p:cNvPr id="5" name="群組 4"/>
            <p:cNvGrpSpPr>
              <a:grpSpLocks noChangeAspect="1"/>
            </p:cNvGrpSpPr>
            <p:nvPr/>
          </p:nvGrpSpPr>
          <p:grpSpPr>
            <a:xfrm>
              <a:off x="4833394" y="2365913"/>
              <a:ext cx="3116336" cy="4348749"/>
              <a:chOff x="6373621" y="1499764"/>
              <a:chExt cx="3743348" cy="5223723"/>
            </a:xfrm>
          </p:grpSpPr>
          <p:pic>
            <p:nvPicPr>
              <p:cNvPr id="3" name="圖片 2"/>
              <p:cNvPicPr>
                <a:picLocks noChangeAspect="1"/>
              </p:cNvPicPr>
              <p:nvPr/>
            </p:nvPicPr>
            <p:blipFill rotWithShape="1">
              <a:blip cstate="email" r:embed="rId3">
                <a:extLst>
                  <a:ext uri="{28A0092B-C50C-407E-A947-70E740481C1C}">
                    <a14:useLocalDpi xmlns:a14="http://schemas.microsoft.com/office/drawing/2010/main"/>
                  </a:ext>
                </a:extLst>
              </a:blip>
              <a:srcRect/>
              <a:stretch/>
            </p:blipFill>
            <p:spPr>
              <a:xfrm>
                <a:off x="6373621" y="1499764"/>
                <a:ext cx="3743348" cy="5223723"/>
              </a:xfrm>
              <a:prstGeom prst="rect">
                <a:avLst/>
              </a:prstGeom>
            </p:spPr>
          </p:pic>
          <p:sp>
            <p:nvSpPr>
              <p:cNvPr id="16" name="圓角矩形 15"/>
              <p:cNvSpPr/>
              <p:nvPr/>
            </p:nvSpPr>
            <p:spPr bwMode="auto">
              <a:xfrm>
                <a:off x="7911686" y="3634498"/>
                <a:ext cx="234197" cy="2105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17" name="圓角矩形 16"/>
              <p:cNvSpPr/>
              <p:nvPr/>
            </p:nvSpPr>
            <p:spPr bwMode="auto">
              <a:xfrm>
                <a:off x="7893470" y="3886915"/>
                <a:ext cx="504825" cy="2189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53" name="圓角矩形 52"/>
              <p:cNvSpPr/>
              <p:nvPr/>
            </p:nvSpPr>
            <p:spPr bwMode="auto">
              <a:xfrm>
                <a:off x="6970465" y="2335297"/>
                <a:ext cx="504825" cy="2189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54" name="圓角矩形 53"/>
              <p:cNvSpPr/>
              <p:nvPr/>
            </p:nvSpPr>
            <p:spPr bwMode="auto">
              <a:xfrm>
                <a:off x="7811348" y="5728369"/>
                <a:ext cx="45719"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55" name="圓角矩形 54"/>
              <p:cNvSpPr/>
              <p:nvPr/>
            </p:nvSpPr>
            <p:spPr bwMode="auto">
              <a:xfrm>
                <a:off x="7814105" y="5667010"/>
                <a:ext cx="36000" cy="3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2" name="文字方塊 1"/>
              <p:cNvSpPr txBox="1"/>
              <p:nvPr/>
            </p:nvSpPr>
            <p:spPr>
              <a:xfrm>
                <a:off x="7693436" y="5552026"/>
                <a:ext cx="323165" cy="307776"/>
              </a:xfrm>
              <a:prstGeom prst="rect">
                <a:avLst/>
              </a:prstGeom>
              <a:noFill/>
            </p:spPr>
            <p:txBody>
              <a:bodyPr rtlCol="0" wrap="none">
                <a:spAutoFit/>
              </a:bodyPr>
              <a:lstStyle/>
              <a:p>
                <a:r>
                  <a:rPr altLang="zh-TW" dirty="0" lang="en-US" sz="900">
                    <a:solidFill>
                      <a:schemeClr val="tx1">
                        <a:lumMod val="65000"/>
                        <a:lumOff val="35000"/>
                      </a:schemeClr>
                    </a:solidFill>
                    <a:latin charset="-120" panose="03000509000000000000" pitchFamily="65" typeface="標楷體"/>
                    <a:ea charset="-120" panose="03000509000000000000" pitchFamily="65" typeface="標楷體"/>
                  </a:rPr>
                  <a:t>9</a:t>
                </a:r>
                <a:endParaRPr altLang="en-US" dirty="0" lang="zh-TW" sz="900">
                  <a:solidFill>
                    <a:schemeClr val="tx1">
                      <a:lumMod val="65000"/>
                      <a:lumOff val="35000"/>
                    </a:schemeClr>
                  </a:solidFill>
                  <a:latin charset="-120" panose="03000509000000000000" pitchFamily="65" typeface="標楷體"/>
                  <a:ea charset="-120" panose="03000509000000000000" pitchFamily="65" typeface="標楷體"/>
                </a:endParaRPr>
              </a:p>
            </p:txBody>
          </p:sp>
        </p:grpSp>
        <p:sp>
          <p:nvSpPr>
            <p:cNvPr id="19" name="圓角矩形 18"/>
            <p:cNvSpPr/>
            <p:nvPr/>
          </p:nvSpPr>
          <p:spPr>
            <a:xfrm>
              <a:off x="5370496" y="4995124"/>
              <a:ext cx="899111" cy="29691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20" name="矩形 19"/>
            <p:cNvSpPr/>
            <p:nvPr/>
          </p:nvSpPr>
          <p:spPr>
            <a:xfrm>
              <a:off x="7183613" y="3916485"/>
              <a:ext cx="1784117" cy="683264"/>
            </a:xfrm>
            <a:prstGeom prst="rect">
              <a:avLst/>
            </a:prstGeom>
            <a:solidFill>
              <a:schemeClr val="accent5">
                <a:lumMod val="20000"/>
                <a:lumOff val="80000"/>
              </a:schemeClr>
            </a:solidFill>
            <a:ln>
              <a:solidFill>
                <a:schemeClr val="bg1">
                  <a:lumMod val="85000"/>
                </a:schemeClr>
              </a:solidFill>
            </a:ln>
            <a:effectLst>
              <a:outerShdw algn="tl" blurRad="50800" dir="2700000" dist="38100" rotWithShape="0">
                <a:prstClr val="black">
                  <a:alpha val="40000"/>
                </a:prstClr>
              </a:outerShdw>
            </a:effectLst>
          </p:spPr>
          <p:txBody>
            <a:bodyPr wrap="square">
              <a:spAutoFit/>
            </a:bodyPr>
            <a:lstStyle/>
            <a:p>
              <a:pPr eaLnBrk="1" fontAlgn="auto" hangingPunct="1">
                <a:spcBef>
                  <a:spcPct val="20000"/>
                </a:spcBef>
                <a:spcAft>
                  <a:spcPts val="0"/>
                </a:spcAft>
                <a:defRPr/>
              </a:pPr>
              <a:r>
                <a:rPr altLang="en-US" b="1" dirty="0" lang="zh-TW" sz="1200">
                  <a:solidFill>
                    <a:srgbClr val="C00000"/>
                  </a:solidFill>
                  <a:latin charset="-120" pitchFamily="34" typeface="微軟正黑體"/>
                  <a:ea charset="-120" pitchFamily="34" typeface="微軟正黑體"/>
                </a:rPr>
                <a:t>落款人：</a:t>
              </a:r>
              <a:endParaRPr altLang="zh-TW" b="1" dirty="0" lang="en-US" sz="1200">
                <a:solidFill>
                  <a:srgbClr val="C00000"/>
                </a:solidFill>
                <a:latin charset="-120" pitchFamily="34" typeface="微軟正黑體"/>
                <a:ea charset="-120" pitchFamily="34" typeface="微軟正黑體"/>
              </a:endParaRPr>
            </a:p>
            <a:p>
              <a:pPr eaLnBrk="1" fontAlgn="auto" hangingPunct="1" indent="-214308" marL="214308">
                <a:spcBef>
                  <a:spcPct val="20000"/>
                </a:spcBef>
                <a:spcAft>
                  <a:spcPts val="0"/>
                </a:spcAft>
                <a:buFont charset="2" panose="05000000000000000000" pitchFamily="2" typeface="Wingdings"/>
                <a:buChar char="ü"/>
                <a:defRPr/>
              </a:pPr>
              <a:r>
                <a:rPr altLang="en-US" dirty="0" lang="zh-TW" sz="1200">
                  <a:solidFill>
                    <a:srgbClr val="C00000"/>
                  </a:solidFill>
                  <a:latin charset="-120" panose="020B0604030504040204" pitchFamily="34" typeface="微軟正黑體"/>
                  <a:ea charset="-120" panose="020B0604030504040204" pitchFamily="34" typeface="微軟正黑體"/>
                </a:rPr>
                <a:t>直轄市為</a:t>
              </a:r>
              <a:r>
                <a:rPr altLang="en-US" b="1" dirty="0" lang="zh-TW" sz="1200">
                  <a:solidFill>
                    <a:srgbClr val="C00000"/>
                  </a:solidFill>
                  <a:latin charset="-120" panose="020B0604030504040204" pitchFamily="34" typeface="微軟正黑體"/>
                  <a:ea charset="-120" panose="020B0604030504040204" pitchFamily="34" typeface="微軟正黑體"/>
                </a:rPr>
                <a:t>市長或其所屬之一級機關首長</a:t>
              </a:r>
              <a:endParaRPr altLang="en-US" dirty="0" lang="zh-TW" sz="1200">
                <a:solidFill>
                  <a:srgbClr val="0070C0"/>
                </a:solidFill>
                <a:latin charset="-120" pitchFamily="34" typeface="微軟正黑體"/>
                <a:ea charset="-120" pitchFamily="34" typeface="微軟正黑體"/>
              </a:endParaRPr>
            </a:p>
          </p:txBody>
        </p:sp>
        <p:cxnSp>
          <p:nvCxnSpPr>
            <p:cNvPr id="21" name="直線單箭頭接點 20"/>
            <p:cNvCxnSpPr/>
            <p:nvPr/>
          </p:nvCxnSpPr>
          <p:spPr>
            <a:xfrm flipH="1">
              <a:off x="6269607" y="4593287"/>
              <a:ext cx="914006" cy="496147"/>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grpSp>
        <p:nvGrpSpPr>
          <p:cNvPr id="7" name="群組 6"/>
          <p:cNvGrpSpPr/>
          <p:nvPr/>
        </p:nvGrpSpPr>
        <p:grpSpPr>
          <a:xfrm>
            <a:off x="212834" y="2364391"/>
            <a:ext cx="4333023" cy="4348749"/>
            <a:chOff x="212834" y="2364391"/>
            <a:chExt cx="4333023" cy="4348749"/>
          </a:xfrm>
        </p:grpSpPr>
        <p:sp>
          <p:nvSpPr>
            <p:cNvPr id="13" name="矩形 12"/>
            <p:cNvSpPr/>
            <p:nvPr/>
          </p:nvSpPr>
          <p:spPr>
            <a:xfrm>
              <a:off x="212834" y="4213064"/>
              <a:ext cx="1339276" cy="498598"/>
            </a:xfrm>
            <a:prstGeom prst="rect">
              <a:avLst/>
            </a:prstGeom>
            <a:solidFill>
              <a:schemeClr val="accent5">
                <a:lumMod val="20000"/>
                <a:lumOff val="80000"/>
              </a:schemeClr>
            </a:solidFill>
            <a:ln>
              <a:solidFill>
                <a:schemeClr val="bg1">
                  <a:lumMod val="75000"/>
                </a:schemeClr>
              </a:solidFill>
            </a:ln>
            <a:effectLst>
              <a:outerShdw algn="tl" blurRad="50800" dir="2700000" dist="38100" rotWithShape="0">
                <a:prstClr val="black">
                  <a:alpha val="40000"/>
                </a:prstClr>
              </a:outerShdw>
            </a:effectLst>
          </p:spPr>
          <p:txBody>
            <a:bodyPr wrap="square">
              <a:spAutoFit/>
            </a:bodyPr>
            <a:lstStyle/>
            <a:p>
              <a:pPr eaLnBrk="1" fontAlgn="auto" hangingPunct="1">
                <a:spcBef>
                  <a:spcPct val="20000"/>
                </a:spcBef>
                <a:spcAft>
                  <a:spcPts val="0"/>
                </a:spcAft>
                <a:defRPr/>
              </a:pPr>
              <a:r>
                <a:rPr altLang="en-US" b="1" dirty="0" lang="zh-TW" sz="1200">
                  <a:solidFill>
                    <a:srgbClr val="C00000"/>
                  </a:solidFill>
                  <a:latin charset="-120" pitchFamily="34" typeface="微軟正黑體"/>
                  <a:ea charset="-120" pitchFamily="34" typeface="微軟正黑體"/>
                </a:rPr>
                <a:t>落款人：</a:t>
              </a:r>
              <a:endParaRPr altLang="zh-TW" b="1" dirty="0" lang="en-US" sz="1200">
                <a:solidFill>
                  <a:srgbClr val="C00000"/>
                </a:solidFill>
                <a:latin charset="-120" pitchFamily="34" typeface="微軟正黑體"/>
                <a:ea charset="-120" pitchFamily="34" typeface="微軟正黑體"/>
              </a:endParaRPr>
            </a:p>
            <a:p>
              <a:pPr eaLnBrk="1" fontAlgn="auto" hangingPunct="1" indent="-214308" marL="214308">
                <a:spcBef>
                  <a:spcPct val="20000"/>
                </a:spcBef>
                <a:spcAft>
                  <a:spcPts val="0"/>
                </a:spcAft>
                <a:buFont charset="2" panose="05000000000000000000" pitchFamily="2" typeface="Wingdings"/>
                <a:buChar char="ü"/>
                <a:defRPr/>
              </a:pPr>
              <a:r>
                <a:rPr altLang="en-US" b="1" dirty="0" lang="zh-TW" sz="1200">
                  <a:solidFill>
                    <a:srgbClr val="C00000"/>
                  </a:solidFill>
                  <a:latin charset="-120" panose="020B0604030504040204" pitchFamily="34" typeface="微軟正黑體"/>
                  <a:ea charset="-120" panose="020B0604030504040204" pitchFamily="34" typeface="微軟正黑體"/>
                </a:rPr>
                <a:t>縣市為縣市長</a:t>
              </a:r>
              <a:endParaRPr altLang="zh-TW" dirty="0" lang="en-US" sz="1200">
                <a:solidFill>
                  <a:srgbClr val="C00000"/>
                </a:solidFill>
                <a:latin charset="-120" panose="020B0604030504040204" pitchFamily="34" typeface="微軟正黑體"/>
                <a:ea charset="-120" panose="020B0604030504040204" pitchFamily="34" typeface="微軟正黑體"/>
              </a:endParaRPr>
            </a:p>
          </p:txBody>
        </p:sp>
        <p:grpSp>
          <p:nvGrpSpPr>
            <p:cNvPr id="25" name="群組 24"/>
            <p:cNvGrpSpPr>
              <a:grpSpLocks noChangeAspect="1"/>
            </p:cNvGrpSpPr>
            <p:nvPr/>
          </p:nvGrpSpPr>
          <p:grpSpPr>
            <a:xfrm>
              <a:off x="1552110" y="2364391"/>
              <a:ext cx="2993747" cy="4348749"/>
              <a:chOff x="2464576" y="1414039"/>
              <a:chExt cx="3596092" cy="5223723"/>
            </a:xfrm>
          </p:grpSpPr>
          <p:pic>
            <p:nvPicPr>
              <p:cNvPr id="10" name="圖片 9"/>
              <p:cNvPicPr>
                <a:picLocks noChangeAspect="1"/>
              </p:cNvPicPr>
              <p:nvPr/>
            </p:nvPicPr>
            <p:blipFill rotWithShape="1">
              <a:blip cstate="email" r:embed="rId4">
                <a:extLst>
                  <a:ext uri="{28A0092B-C50C-407E-A947-70E740481C1C}">
                    <a14:useLocalDpi xmlns:a14="http://schemas.microsoft.com/office/drawing/2010/main"/>
                  </a:ext>
                </a:extLst>
              </a:blip>
              <a:srcRect b="46" l="20" r="112" t="17"/>
              <a:stretch/>
            </p:blipFill>
            <p:spPr>
              <a:xfrm>
                <a:off x="2464576" y="1414039"/>
                <a:ext cx="3596092" cy="5223723"/>
              </a:xfrm>
              <a:prstGeom prst="rect">
                <a:avLst/>
              </a:prstGeom>
            </p:spPr>
          </p:pic>
          <p:sp>
            <p:nvSpPr>
              <p:cNvPr id="27" name="圓角矩形 26"/>
              <p:cNvSpPr/>
              <p:nvPr/>
            </p:nvSpPr>
            <p:spPr bwMode="auto">
              <a:xfrm>
                <a:off x="2826269" y="2878206"/>
                <a:ext cx="364430" cy="2121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28" name="圓角矩形 27"/>
              <p:cNvSpPr/>
              <p:nvPr/>
            </p:nvSpPr>
            <p:spPr bwMode="auto">
              <a:xfrm>
                <a:off x="3963539" y="2878206"/>
                <a:ext cx="711376" cy="2121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grpSp>
        <p:sp>
          <p:nvSpPr>
            <p:cNvPr id="11" name="圓角矩形 10"/>
            <p:cNvSpPr/>
            <p:nvPr/>
          </p:nvSpPr>
          <p:spPr>
            <a:xfrm>
              <a:off x="2214124" y="4687910"/>
              <a:ext cx="2010146" cy="59242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cxnSp>
          <p:nvCxnSpPr>
            <p:cNvPr id="15" name="直線單箭頭接點 14"/>
            <p:cNvCxnSpPr/>
            <p:nvPr/>
          </p:nvCxnSpPr>
          <p:spPr>
            <a:xfrm flipH="1" flipV="1">
              <a:off x="1492315" y="4593287"/>
              <a:ext cx="721808" cy="347692"/>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cxnSp>
        <p:nvCxnSpPr>
          <p:cNvPr id="5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Freeform 6">
            <a:extLst>
              <a:ext uri="{FF2B5EF4-FFF2-40B4-BE49-F238E27FC236}">
                <a16:creationId xmlns:a16="http://schemas.microsoft.com/office/drawing/2014/main" id="{71AA52EC-7DB1-4E87-8C0D-FAA1C5227515}"/>
              </a:ext>
            </a:extLst>
          </p:cNvPr>
          <p:cNvSpPr>
            <a:spLocks noEditPoints="1"/>
          </p:cNvSpPr>
          <p:nvPr/>
        </p:nvSpPr>
        <p:spPr bwMode="auto">
          <a:xfrm>
            <a:off x="7501466" y="304061"/>
            <a:ext cx="477985" cy="493818"/>
          </a:xfrm>
          <a:custGeom>
            <a:avLst/>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5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a:lnSpc>
                <a:spcPct val="90000"/>
              </a:lnSpc>
            </a:pPr>
            <a:r>
              <a:rPr altLang="en-US" b="1" dirty="0" lang="zh-TW" sz="3000">
                <a:solidFill>
                  <a:srgbClr val="002060"/>
                </a:solidFill>
                <a:latin charset="-120" panose="020B0604030504040204" pitchFamily="34" typeface="微軟正黑體"/>
                <a:ea charset="-120" panose="020B0604030504040204" pitchFamily="34" typeface="微軟正黑體"/>
              </a:rPr>
              <a:t>柒、成績採計與計算 </a:t>
            </a:r>
            <a:r>
              <a:rPr altLang="zh-TW" b="1" dirty="0" lang="en-US" sz="3000">
                <a:solidFill>
                  <a:srgbClr val="002060"/>
                </a:solidFill>
                <a:latin charset="-120" panose="020B0604030504040204" pitchFamily="34" typeface="微軟正黑體"/>
                <a:ea charset="-120" panose="020B0604030504040204" pitchFamily="34" typeface="微軟正黑體"/>
              </a:rPr>
              <a:t>- </a:t>
            </a:r>
            <a:r>
              <a:rPr altLang="en-US" b="1" dirty="0" lang="zh-TW" sz="2800">
                <a:solidFill>
                  <a:srgbClr val="002060"/>
                </a:solidFill>
                <a:latin charset="-120" panose="020B0604030504040204" pitchFamily="34" typeface="微軟正黑體"/>
                <a:ea charset="-120" panose="020B0604030504040204" pitchFamily="34" typeface="微軟正黑體"/>
              </a:rPr>
              <a:t>競賽獎狀範例（</a:t>
            </a:r>
            <a:r>
              <a:rPr altLang="zh-TW" b="1" dirty="0" lang="en-US" sz="2800">
                <a:solidFill>
                  <a:srgbClr val="002060"/>
                </a:solidFill>
                <a:latin charset="-120" panose="020B0604030504040204" pitchFamily="34" typeface="微軟正黑體"/>
                <a:ea charset="-120" panose="020B0604030504040204" pitchFamily="34" typeface="微軟正黑體"/>
              </a:rPr>
              <a:t>5/7</a:t>
            </a:r>
            <a:r>
              <a:rPr altLang="en-US" b="1" dirty="0" lang="zh-TW" sz="2800">
                <a:solidFill>
                  <a:srgbClr val="002060"/>
                </a:solidFill>
                <a:latin charset="-120" panose="020B0604030504040204" pitchFamily="34" typeface="微軟正黑體"/>
                <a:ea charset="-120" panose="020B0604030504040204" pitchFamily="34" typeface="微軟正黑體"/>
              </a:rPr>
              <a:t>）</a:t>
            </a:r>
            <a:endParaRPr altLang="en-US" dirty="0" lang="zh-TW" sz="2800">
              <a:solidFill>
                <a:srgbClr val="002060"/>
              </a:solidFill>
              <a:latin charset="-120" panose="020B0604030504040204" pitchFamily="34" typeface="微軟正黑體"/>
              <a:ea charset="-120" panose="020B0604030504040204" pitchFamily="34" typeface="微軟正黑體"/>
            </a:endParaRPr>
          </a:p>
          <a:p>
            <a:pPr>
              <a:lnSpc>
                <a:spcPct val="90000"/>
              </a:lnSpc>
            </a:pPr>
            <a:endParaRPr altLang="en-US" dirty="0" lang="zh-TW" sz="2800">
              <a:solidFill>
                <a:srgbClr val="002060"/>
              </a:solidFill>
              <a:latin charset="-120" panose="020B0604030504040204" pitchFamily="34" typeface="微軟正黑體"/>
              <a:ea charset="-120" panose="020B0604030504040204" pitchFamily="34" typeface="微軟正黑體"/>
            </a:endParaRPr>
          </a:p>
        </p:txBody>
      </p:sp>
      <p:sp>
        <p:nvSpPr>
          <p:cNvPr id="52" name="投影片編號版面配置區 4"/>
          <p:cNvSpPr>
            <a:spLocks noGrp="1"/>
          </p:cNvSpPr>
          <p:nvPr>
            <p:ph idx="4294967295" sz="quarter" type="sldNum"/>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compatLnSpc="1" numCol="1" wrap="square">
            <a:prstTxWarp prst="textNoShape">
              <a:avLst/>
            </a:prstTxWarp>
          </a:bodyPr>
          <a:lstStyle>
            <a:lvl1pPr>
              <a:defRPr>
                <a:solidFill>
                  <a:schemeClr val="tx1"/>
                </a:solidFill>
                <a:latin charset="0" panose="020F0502020204030204" pitchFamily="34" typeface="Calibri"/>
                <a:ea charset="-120" panose="02020500000000000000" pitchFamily="18" typeface="新細明體"/>
              </a:defRPr>
            </a:lvl1pPr>
            <a:lvl2pPr indent="-214308" marL="557199">
              <a:defRPr>
                <a:solidFill>
                  <a:schemeClr val="tx1"/>
                </a:solidFill>
                <a:latin charset="0" panose="020F0502020204030204" pitchFamily="34" typeface="Calibri"/>
                <a:ea charset="-120" panose="02020500000000000000" pitchFamily="18" typeface="新細明體"/>
              </a:defRPr>
            </a:lvl2pPr>
            <a:lvl3pPr indent="-171446" marL="857228">
              <a:defRPr>
                <a:solidFill>
                  <a:schemeClr val="tx1"/>
                </a:solidFill>
                <a:latin charset="0" panose="020F0502020204030204" pitchFamily="34" typeface="Calibri"/>
                <a:ea charset="-120" panose="02020500000000000000" pitchFamily="18" typeface="新細明體"/>
              </a:defRPr>
            </a:lvl3pPr>
            <a:lvl4pPr indent="-171446" marL="1200120">
              <a:defRPr>
                <a:solidFill>
                  <a:schemeClr val="tx1"/>
                </a:solidFill>
                <a:latin charset="0" panose="020F0502020204030204" pitchFamily="34" typeface="Calibri"/>
                <a:ea charset="-120" panose="02020500000000000000" pitchFamily="18" typeface="新細明體"/>
              </a:defRPr>
            </a:lvl4pPr>
            <a:lvl5pPr indent="-171446" marL="1543012">
              <a:defRPr>
                <a:solidFill>
                  <a:schemeClr val="tx1"/>
                </a:solidFill>
                <a:latin charset="0" panose="020F0502020204030204" pitchFamily="34" typeface="Calibri"/>
                <a:ea charset="-120" panose="02020500000000000000" pitchFamily="18" typeface="新細明體"/>
              </a:defRPr>
            </a:lvl5pPr>
            <a:lvl6pPr fontAlgn="base" indent="-171446" marL="1885903">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171446" marL="2228795">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171446" marL="2571686">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171446" marL="2914577">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fontAlgn="base">
              <a:spcBef>
                <a:spcPct val="0"/>
              </a:spcBef>
              <a:spcAft>
                <a:spcPct val="0"/>
              </a:spcAft>
            </a:pPr>
            <a:r>
              <a:rPr altLang="zh-TW" b="1" dirty="0" lang="en-US" sz="1500">
                <a:latin charset="0" panose="020B0604020202020204" pitchFamily="34" typeface="Arial"/>
                <a:cs charset="0" panose="020B0604020202020204" pitchFamily="34" typeface="Arial"/>
              </a:rPr>
              <a:t>27</a:t>
            </a:r>
            <a:endParaRPr altLang="en-US" b="1" dirty="0" lang="zh-TW" sz="1500">
              <a:latin charset="0" panose="020B0604020202020204" pitchFamily="34" typeface="Arial"/>
              <a:cs charset="0" panose="020B0604020202020204" pitchFamily="34"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39"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6D116550-57A1-4C5A-A7E5-AA20113F35BF}"/>
              </a:ext>
            </a:extLst>
          </p:cNvPr>
          <p:cNvSpPr/>
          <p:nvPr/>
        </p:nvSpPr>
        <p:spPr>
          <a:xfrm flipH="1" flipV="1">
            <a:off x="0" y="6105809"/>
            <a:ext cx="9144000" cy="751628"/>
          </a:xfrm>
          <a:custGeom>
            <a:avLst/>
            <a:gdLst>
              <a:gd name="connsiteX0" fmla="*/ 7529595 w 11939451"/>
              <a:gd name="connsiteY0" fmla="*/ 0 h 981412"/>
              <a:gd name="connsiteX1" fmla="*/ 11939451 w 11939451"/>
              <a:gd name="connsiteY1" fmla="*/ 0 h 981412"/>
              <a:gd name="connsiteX2" fmla="*/ 11939451 w 11939451"/>
              <a:gd name="connsiteY2" fmla="*/ 142632 h 981412"/>
              <a:gd name="connsiteX3" fmla="*/ 11912978 w 11939451"/>
              <a:gd name="connsiteY3" fmla="*/ 182276 h 981412"/>
              <a:gd name="connsiteX4" fmla="*/ 11738874 w 11939451"/>
              <a:gd name="connsiteY4" fmla="*/ 232018 h 981412"/>
              <a:gd name="connsiteX5" fmla="*/ 11465283 w 11939451"/>
              <a:gd name="connsiteY5" fmla="*/ 306635 h 981412"/>
              <a:gd name="connsiteX6" fmla="*/ 11291178 w 11939451"/>
              <a:gd name="connsiteY6" fmla="*/ 331507 h 981412"/>
              <a:gd name="connsiteX7" fmla="*/ 11017585 w 11939451"/>
              <a:gd name="connsiteY7" fmla="*/ 281763 h 981412"/>
              <a:gd name="connsiteX8" fmla="*/ 10644504 w 11939451"/>
              <a:gd name="connsiteY8" fmla="*/ 331507 h 981412"/>
              <a:gd name="connsiteX9" fmla="*/ 10395785 w 11939451"/>
              <a:gd name="connsiteY9" fmla="*/ 356380 h 981412"/>
              <a:gd name="connsiteX10" fmla="*/ 10246553 w 11939451"/>
              <a:gd name="connsiteY10" fmla="*/ 406122 h 981412"/>
              <a:gd name="connsiteX11" fmla="*/ 9848599 w 11939451"/>
              <a:gd name="connsiteY11" fmla="*/ 430995 h 981412"/>
              <a:gd name="connsiteX12" fmla="*/ 9773982 w 11939451"/>
              <a:gd name="connsiteY12" fmla="*/ 406122 h 981412"/>
              <a:gd name="connsiteX13" fmla="*/ 9624750 w 11939451"/>
              <a:gd name="connsiteY13" fmla="*/ 356380 h 981412"/>
              <a:gd name="connsiteX14" fmla="*/ 8953206 w 11939451"/>
              <a:gd name="connsiteY14" fmla="*/ 331507 h 981412"/>
              <a:gd name="connsiteX15" fmla="*/ 8803974 w 11939451"/>
              <a:gd name="connsiteY15" fmla="*/ 256891 h 981412"/>
              <a:gd name="connsiteX16" fmla="*/ 8704486 w 11939451"/>
              <a:gd name="connsiteY16" fmla="*/ 232018 h 981412"/>
              <a:gd name="connsiteX17" fmla="*/ 8629869 w 11939451"/>
              <a:gd name="connsiteY17" fmla="*/ 256891 h 981412"/>
              <a:gd name="connsiteX18" fmla="*/ 8480637 w 11939451"/>
              <a:gd name="connsiteY18" fmla="*/ 207148 h 981412"/>
              <a:gd name="connsiteX19" fmla="*/ 8331406 w 11939451"/>
              <a:gd name="connsiteY19" fmla="*/ 182276 h 981412"/>
              <a:gd name="connsiteX20" fmla="*/ 8182174 w 11939451"/>
              <a:gd name="connsiteY20" fmla="*/ 132531 h 981412"/>
              <a:gd name="connsiteX21" fmla="*/ 7784221 w 11939451"/>
              <a:gd name="connsiteY21" fmla="*/ 57914 h 981412"/>
              <a:gd name="connsiteX22" fmla="*/ 7610116 w 11939451"/>
              <a:gd name="connsiteY22" fmla="*/ 8171 h 981412"/>
              <a:gd name="connsiteX23" fmla="*/ 0 w 11939451"/>
              <a:gd name="connsiteY23" fmla="*/ 0 h 981412"/>
              <a:gd name="connsiteX24" fmla="*/ 7265355 w 11939451"/>
              <a:gd name="connsiteY24" fmla="*/ 0 h 981412"/>
              <a:gd name="connsiteX25" fmla="*/ 7239935 w 11939451"/>
              <a:gd name="connsiteY25" fmla="*/ 6889 h 981412"/>
              <a:gd name="connsiteX26" fmla="*/ 7162419 w 11939451"/>
              <a:gd name="connsiteY26" fmla="*/ 57914 h 981412"/>
              <a:gd name="connsiteX27" fmla="*/ 7013187 w 11939451"/>
              <a:gd name="connsiteY27" fmla="*/ 107659 h 981412"/>
              <a:gd name="connsiteX28" fmla="*/ 6739595 w 11939451"/>
              <a:gd name="connsiteY28" fmla="*/ 132531 h 981412"/>
              <a:gd name="connsiteX29" fmla="*/ 6664978 w 11939451"/>
              <a:gd name="connsiteY29" fmla="*/ 157403 h 981412"/>
              <a:gd name="connsiteX30" fmla="*/ 6615235 w 11939451"/>
              <a:gd name="connsiteY30" fmla="*/ 232018 h 981412"/>
              <a:gd name="connsiteX31" fmla="*/ 6466001 w 11939451"/>
              <a:gd name="connsiteY31" fmla="*/ 331507 h 981412"/>
              <a:gd name="connsiteX32" fmla="*/ 6142665 w 11939451"/>
              <a:gd name="connsiteY32" fmla="*/ 306635 h 981412"/>
              <a:gd name="connsiteX33" fmla="*/ 5943689 w 11939451"/>
              <a:gd name="connsiteY33" fmla="*/ 281763 h 981412"/>
              <a:gd name="connsiteX34" fmla="*/ 5670097 w 11939451"/>
              <a:gd name="connsiteY34" fmla="*/ 232018 h 981412"/>
              <a:gd name="connsiteX35" fmla="*/ 5595480 w 11939451"/>
              <a:gd name="connsiteY35" fmla="*/ 207148 h 981412"/>
              <a:gd name="connsiteX36" fmla="*/ 5346761 w 11939451"/>
              <a:gd name="connsiteY36" fmla="*/ 132531 h 981412"/>
              <a:gd name="connsiteX37" fmla="*/ 5197529 w 11939451"/>
              <a:gd name="connsiteY37" fmla="*/ 182276 h 981412"/>
              <a:gd name="connsiteX38" fmla="*/ 4525984 w 11939451"/>
              <a:gd name="connsiteY38" fmla="*/ 256891 h 981412"/>
              <a:gd name="connsiteX39" fmla="*/ 4451367 w 11939451"/>
              <a:gd name="connsiteY39" fmla="*/ 306635 h 981412"/>
              <a:gd name="connsiteX40" fmla="*/ 4327007 w 11939451"/>
              <a:gd name="connsiteY40" fmla="*/ 331507 h 981412"/>
              <a:gd name="connsiteX41" fmla="*/ 4252390 w 11939451"/>
              <a:gd name="connsiteY41" fmla="*/ 356380 h 981412"/>
              <a:gd name="connsiteX42" fmla="*/ 4028542 w 11939451"/>
              <a:gd name="connsiteY42" fmla="*/ 430995 h 981412"/>
              <a:gd name="connsiteX43" fmla="*/ 3655463 w 11939451"/>
              <a:gd name="connsiteY43" fmla="*/ 455867 h 981412"/>
              <a:gd name="connsiteX44" fmla="*/ 3431614 w 11939451"/>
              <a:gd name="connsiteY44" fmla="*/ 555356 h 981412"/>
              <a:gd name="connsiteX45" fmla="*/ 3282382 w 11939451"/>
              <a:gd name="connsiteY45" fmla="*/ 605099 h 981412"/>
              <a:gd name="connsiteX46" fmla="*/ 3133150 w 11939451"/>
              <a:gd name="connsiteY46" fmla="*/ 505612 h 981412"/>
              <a:gd name="connsiteX47" fmla="*/ 3058533 w 11939451"/>
              <a:gd name="connsiteY47" fmla="*/ 480739 h 981412"/>
              <a:gd name="connsiteX48" fmla="*/ 2983916 w 11939451"/>
              <a:gd name="connsiteY48" fmla="*/ 530484 h 981412"/>
              <a:gd name="connsiteX49" fmla="*/ 2561092 w 11939451"/>
              <a:gd name="connsiteY49" fmla="*/ 580227 h 981412"/>
              <a:gd name="connsiteX50" fmla="*/ 2386988 w 11939451"/>
              <a:gd name="connsiteY50" fmla="*/ 555356 h 981412"/>
              <a:gd name="connsiteX51" fmla="*/ 2163139 w 11939451"/>
              <a:gd name="connsiteY51" fmla="*/ 455867 h 981412"/>
              <a:gd name="connsiteX52" fmla="*/ 1765186 w 11939451"/>
              <a:gd name="connsiteY52" fmla="*/ 480739 h 981412"/>
              <a:gd name="connsiteX53" fmla="*/ 1690571 w 11939451"/>
              <a:gd name="connsiteY53" fmla="*/ 555356 h 981412"/>
              <a:gd name="connsiteX54" fmla="*/ 1566211 w 11939451"/>
              <a:gd name="connsiteY54" fmla="*/ 580227 h 981412"/>
              <a:gd name="connsiteX55" fmla="*/ 1491594 w 11939451"/>
              <a:gd name="connsiteY55" fmla="*/ 605099 h 981412"/>
              <a:gd name="connsiteX56" fmla="*/ 1342362 w 11939451"/>
              <a:gd name="connsiteY56" fmla="*/ 629971 h 981412"/>
              <a:gd name="connsiteX57" fmla="*/ 1019026 w 11939451"/>
              <a:gd name="connsiteY57" fmla="*/ 704588 h 981412"/>
              <a:gd name="connsiteX58" fmla="*/ 944409 w 11939451"/>
              <a:gd name="connsiteY58" fmla="*/ 779203 h 981412"/>
              <a:gd name="connsiteX59" fmla="*/ 770305 w 11939451"/>
              <a:gd name="connsiteY59" fmla="*/ 804076 h 981412"/>
              <a:gd name="connsiteX60" fmla="*/ 123632 w 11939451"/>
              <a:gd name="connsiteY60" fmla="*/ 978180 h 981412"/>
              <a:gd name="connsiteX61" fmla="*/ 41647 w 11939451"/>
              <a:gd name="connsiteY61" fmla="*/ 979226 h 981412"/>
              <a:gd name="connsiteX62" fmla="*/ 0 w 11939451"/>
              <a:gd name="connsiteY62" fmla="*/ 964405 h 9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39451" h="981412">
                <a:moveTo>
                  <a:pt x="7529595" y="0"/>
                </a:moveTo>
                <a:lnTo>
                  <a:pt x="11939451" y="0"/>
                </a:lnTo>
                <a:lnTo>
                  <a:pt x="11939451" y="142632"/>
                </a:lnTo>
                <a:lnTo>
                  <a:pt x="11912978" y="182276"/>
                </a:lnTo>
                <a:cubicBezTo>
                  <a:pt x="11734078" y="241910"/>
                  <a:pt x="11957489" y="169559"/>
                  <a:pt x="11738874" y="232018"/>
                </a:cubicBezTo>
                <a:cubicBezTo>
                  <a:pt x="11572085" y="279670"/>
                  <a:pt x="11760923" y="247506"/>
                  <a:pt x="11465283" y="306635"/>
                </a:cubicBezTo>
                <a:cubicBezTo>
                  <a:pt x="11407796" y="318132"/>
                  <a:pt x="11349213" y="323217"/>
                  <a:pt x="11291178" y="331507"/>
                </a:cubicBezTo>
                <a:cubicBezTo>
                  <a:pt x="11250746" y="323421"/>
                  <a:pt x="11049405" y="281763"/>
                  <a:pt x="11017585" y="281763"/>
                </a:cubicBezTo>
                <a:cubicBezTo>
                  <a:pt x="10821818" y="281763"/>
                  <a:pt x="10791072" y="294864"/>
                  <a:pt x="10644504" y="331507"/>
                </a:cubicBezTo>
                <a:lnTo>
                  <a:pt x="10395785" y="356380"/>
                </a:lnTo>
                <a:cubicBezTo>
                  <a:pt x="10343610" y="361597"/>
                  <a:pt x="10298506" y="399038"/>
                  <a:pt x="10246553" y="406122"/>
                </a:cubicBezTo>
                <a:cubicBezTo>
                  <a:pt x="10114861" y="424079"/>
                  <a:pt x="9981251" y="422705"/>
                  <a:pt x="9848599" y="430995"/>
                </a:cubicBezTo>
                <a:lnTo>
                  <a:pt x="9773982" y="406122"/>
                </a:lnTo>
                <a:lnTo>
                  <a:pt x="9624750" y="356380"/>
                </a:lnTo>
                <a:cubicBezTo>
                  <a:pt x="9400902" y="348090"/>
                  <a:pt x="9176712" y="346408"/>
                  <a:pt x="8953206" y="331507"/>
                </a:cubicBezTo>
                <a:cubicBezTo>
                  <a:pt x="8870470" y="325991"/>
                  <a:pt x="8877330" y="288330"/>
                  <a:pt x="8803974" y="256891"/>
                </a:cubicBezTo>
                <a:cubicBezTo>
                  <a:pt x="8772555" y="243425"/>
                  <a:pt x="8738669" y="232018"/>
                  <a:pt x="8704486" y="232018"/>
                </a:cubicBezTo>
                <a:cubicBezTo>
                  <a:pt x="8678268" y="232018"/>
                  <a:pt x="8654742" y="248600"/>
                  <a:pt x="8629869" y="256891"/>
                </a:cubicBezTo>
                <a:cubicBezTo>
                  <a:pt x="8629869" y="256891"/>
                  <a:pt x="8531507" y="219865"/>
                  <a:pt x="8480637" y="207148"/>
                </a:cubicBezTo>
                <a:cubicBezTo>
                  <a:pt x="8431714" y="194916"/>
                  <a:pt x="8381150" y="190566"/>
                  <a:pt x="8331406" y="182276"/>
                </a:cubicBezTo>
                <a:cubicBezTo>
                  <a:pt x="8279685" y="173656"/>
                  <a:pt x="8233967" y="140709"/>
                  <a:pt x="8182174" y="132531"/>
                </a:cubicBezTo>
                <a:cubicBezTo>
                  <a:pt x="7772829" y="67897"/>
                  <a:pt x="7964319" y="177982"/>
                  <a:pt x="7784221" y="57914"/>
                </a:cubicBezTo>
                <a:cubicBezTo>
                  <a:pt x="7733075" y="40867"/>
                  <a:pt x="7662155" y="15110"/>
                  <a:pt x="7610116" y="8171"/>
                </a:cubicBezTo>
                <a:close/>
                <a:moveTo>
                  <a:pt x="0" y="0"/>
                </a:moveTo>
                <a:lnTo>
                  <a:pt x="7265355" y="0"/>
                </a:lnTo>
                <a:lnTo>
                  <a:pt x="7239935" y="6889"/>
                </a:lnTo>
                <a:cubicBezTo>
                  <a:pt x="7225352" y="12939"/>
                  <a:pt x="7213948" y="23562"/>
                  <a:pt x="7162419" y="57914"/>
                </a:cubicBezTo>
                <a:cubicBezTo>
                  <a:pt x="7118790" y="86998"/>
                  <a:pt x="7062931" y="91076"/>
                  <a:pt x="7013187" y="107659"/>
                </a:cubicBezTo>
                <a:cubicBezTo>
                  <a:pt x="6921989" y="115949"/>
                  <a:pt x="6830248" y="119580"/>
                  <a:pt x="6739595" y="132531"/>
                </a:cubicBezTo>
                <a:cubicBezTo>
                  <a:pt x="6713641" y="136238"/>
                  <a:pt x="6685450" y="141025"/>
                  <a:pt x="6664978" y="157403"/>
                </a:cubicBezTo>
                <a:cubicBezTo>
                  <a:pt x="6641637" y="176076"/>
                  <a:pt x="6634371" y="209054"/>
                  <a:pt x="6615235" y="232018"/>
                </a:cubicBezTo>
                <a:cubicBezTo>
                  <a:pt x="6543577" y="318008"/>
                  <a:pt x="6557964" y="300853"/>
                  <a:pt x="6466001" y="331507"/>
                </a:cubicBezTo>
                <a:cubicBezTo>
                  <a:pt x="6239990" y="363796"/>
                  <a:pt x="6347512" y="374919"/>
                  <a:pt x="6142665" y="306635"/>
                </a:cubicBezTo>
                <a:cubicBezTo>
                  <a:pt x="6076340" y="298345"/>
                  <a:pt x="6009859" y="291216"/>
                  <a:pt x="5943689" y="281763"/>
                </a:cubicBezTo>
                <a:cubicBezTo>
                  <a:pt x="5832313" y="265851"/>
                  <a:pt x="5777219" y="253442"/>
                  <a:pt x="5670097" y="232018"/>
                </a:cubicBezTo>
                <a:cubicBezTo>
                  <a:pt x="5644389" y="226877"/>
                  <a:pt x="5620353" y="215438"/>
                  <a:pt x="5595480" y="207148"/>
                </a:cubicBezTo>
                <a:cubicBezTo>
                  <a:pt x="5413798" y="146588"/>
                  <a:pt x="5497131" y="170124"/>
                  <a:pt x="5346761" y="132531"/>
                </a:cubicBezTo>
                <a:cubicBezTo>
                  <a:pt x="5295891" y="119814"/>
                  <a:pt x="5247273" y="165693"/>
                  <a:pt x="5197529" y="182276"/>
                </a:cubicBezTo>
                <a:cubicBezTo>
                  <a:pt x="4915664" y="195697"/>
                  <a:pt x="4752483" y="156225"/>
                  <a:pt x="4525984" y="256891"/>
                </a:cubicBezTo>
                <a:cubicBezTo>
                  <a:pt x="4498667" y="269031"/>
                  <a:pt x="4476239" y="290053"/>
                  <a:pt x="4451367" y="306635"/>
                </a:cubicBezTo>
                <a:lnTo>
                  <a:pt x="4327007" y="331507"/>
                </a:lnTo>
                <a:cubicBezTo>
                  <a:pt x="4301299" y="336648"/>
                  <a:pt x="4277263" y="348090"/>
                  <a:pt x="4252390" y="356380"/>
                </a:cubicBezTo>
                <a:lnTo>
                  <a:pt x="4028542" y="430995"/>
                </a:lnTo>
                <a:lnTo>
                  <a:pt x="3655463" y="455867"/>
                </a:lnTo>
                <a:cubicBezTo>
                  <a:pt x="3556798" y="462446"/>
                  <a:pt x="3504862" y="506522"/>
                  <a:pt x="3431614" y="555356"/>
                </a:cubicBezTo>
                <a:cubicBezTo>
                  <a:pt x="3387987" y="584442"/>
                  <a:pt x="3332126" y="588519"/>
                  <a:pt x="3282382" y="605099"/>
                </a:cubicBezTo>
                <a:cubicBezTo>
                  <a:pt x="3282382" y="605099"/>
                  <a:pt x="3185412" y="534646"/>
                  <a:pt x="3133150" y="505612"/>
                </a:cubicBezTo>
                <a:cubicBezTo>
                  <a:pt x="3110231" y="492880"/>
                  <a:pt x="3083405" y="489030"/>
                  <a:pt x="3058533" y="480739"/>
                </a:cubicBezTo>
                <a:cubicBezTo>
                  <a:pt x="3033660" y="497322"/>
                  <a:pt x="3010652" y="517116"/>
                  <a:pt x="2983916" y="530484"/>
                </a:cubicBezTo>
                <a:cubicBezTo>
                  <a:pt x="2870853" y="587017"/>
                  <a:pt x="2616123" y="576297"/>
                  <a:pt x="2561092" y="580227"/>
                </a:cubicBezTo>
                <a:cubicBezTo>
                  <a:pt x="2503057" y="571937"/>
                  <a:pt x="2443140" y="572201"/>
                  <a:pt x="2386988" y="555356"/>
                </a:cubicBezTo>
                <a:cubicBezTo>
                  <a:pt x="2212912" y="503135"/>
                  <a:pt x="2438662" y="468392"/>
                  <a:pt x="2163139" y="455867"/>
                </a:cubicBezTo>
                <a:cubicBezTo>
                  <a:pt x="2030365" y="449831"/>
                  <a:pt x="1895244" y="453358"/>
                  <a:pt x="1765186" y="480739"/>
                </a:cubicBezTo>
                <a:cubicBezTo>
                  <a:pt x="1730767" y="487986"/>
                  <a:pt x="1715443" y="530484"/>
                  <a:pt x="1690571" y="555356"/>
                </a:cubicBezTo>
                <a:cubicBezTo>
                  <a:pt x="1649118" y="563646"/>
                  <a:pt x="1607224" y="569974"/>
                  <a:pt x="1566211" y="580227"/>
                </a:cubicBezTo>
                <a:cubicBezTo>
                  <a:pt x="1540775" y="586586"/>
                  <a:pt x="1517188" y="599412"/>
                  <a:pt x="1491594" y="605099"/>
                </a:cubicBezTo>
                <a:cubicBezTo>
                  <a:pt x="1442366" y="616040"/>
                  <a:pt x="1392206" y="622304"/>
                  <a:pt x="1342362" y="629971"/>
                </a:cubicBezTo>
                <a:cubicBezTo>
                  <a:pt x="1236860" y="646203"/>
                  <a:pt x="1116086" y="650666"/>
                  <a:pt x="1019026" y="704588"/>
                </a:cubicBezTo>
                <a:cubicBezTo>
                  <a:pt x="988278" y="721671"/>
                  <a:pt x="977067" y="766140"/>
                  <a:pt x="944409" y="779203"/>
                </a:cubicBezTo>
                <a:cubicBezTo>
                  <a:pt x="889979" y="800976"/>
                  <a:pt x="827279" y="790264"/>
                  <a:pt x="770305" y="804076"/>
                </a:cubicBezTo>
                <a:cubicBezTo>
                  <a:pt x="553356" y="856669"/>
                  <a:pt x="264574" y="961598"/>
                  <a:pt x="123632" y="978180"/>
                </a:cubicBezTo>
                <a:cubicBezTo>
                  <a:pt x="88397" y="982325"/>
                  <a:pt x="62149" y="982272"/>
                  <a:pt x="41647" y="979226"/>
                </a:cubicBezTo>
                <a:lnTo>
                  <a:pt x="0" y="964405"/>
                </a:ln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47" name="矩形 10"/>
          <p:cNvSpPr>
            <a:spLocks noChangeArrowheads="1"/>
          </p:cNvSpPr>
          <p:nvPr/>
        </p:nvSpPr>
        <p:spPr bwMode="auto">
          <a:xfrm>
            <a:off x="543493" y="2002366"/>
            <a:ext cx="805701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spcBef>
                <a:spcPts val="1200"/>
              </a:spcBef>
            </a:pPr>
            <a:r>
              <a:rPr lang="en-US" altLang="zh-TW" sz="4800" b="1" dirty="0">
                <a:solidFill>
                  <a:srgbClr val="C00000"/>
                </a:solidFill>
                <a:latin typeface="微軟正黑體" panose="020B0604030504040204" pitchFamily="34" charset="-120"/>
                <a:ea typeface="微軟正黑體" panose="020B0604030504040204" pitchFamily="34" charset="-120"/>
              </a:rPr>
              <a:t>113</a:t>
            </a:r>
            <a:r>
              <a:rPr lang="zh-TW" altLang="en-US" sz="4800" b="1" dirty="0">
                <a:solidFill>
                  <a:srgbClr val="C00000"/>
                </a:solidFill>
                <a:latin typeface="微軟正黑體" panose="020B0604030504040204" pitchFamily="34" charset="-120"/>
                <a:ea typeface="微軟正黑體" panose="020B0604030504040204" pitchFamily="34" charset="-120"/>
              </a:rPr>
              <a:t>學年度五專優先免試入學</a:t>
            </a:r>
            <a:endParaRPr lang="en-US" altLang="zh-TW" sz="4800" b="1" dirty="0">
              <a:solidFill>
                <a:srgbClr val="C00000"/>
              </a:solidFill>
              <a:latin typeface="微軟正黑體" panose="020B0604030504040204" pitchFamily="34" charset="-120"/>
              <a:ea typeface="微軟正黑體" panose="020B0604030504040204" pitchFamily="34" charset="-120"/>
            </a:endParaRPr>
          </a:p>
          <a:p>
            <a:pPr algn="ctr" eaLnBrk="1" hangingPunct="1">
              <a:spcBef>
                <a:spcPts val="1200"/>
              </a:spcBef>
            </a:pPr>
            <a:r>
              <a:rPr lang="zh-TW" altLang="en-US" sz="4800" b="1" dirty="0">
                <a:solidFill>
                  <a:srgbClr val="0033CC"/>
                </a:solidFill>
                <a:latin typeface="微軟正黑體" panose="020B0604030504040204" pitchFamily="34" charset="-120"/>
                <a:ea typeface="微軟正黑體" panose="020B0604030504040204" pitchFamily="34" charset="-120"/>
              </a:rPr>
              <a:t>試務宣導說明會</a:t>
            </a:r>
          </a:p>
        </p:txBody>
      </p:sp>
      <p:pic>
        <p:nvPicPr>
          <p:cNvPr id="6151" name="圖片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1704" y="3871385"/>
            <a:ext cx="2300459" cy="208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文字方塊 1"/>
          <p:cNvSpPr txBox="1">
            <a:spLocks noChangeArrowheads="1"/>
          </p:cNvSpPr>
          <p:nvPr/>
        </p:nvSpPr>
        <p:spPr bwMode="auto">
          <a:xfrm>
            <a:off x="3452943" y="5582589"/>
            <a:ext cx="2238113" cy="52322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800" b="1" dirty="0">
                <a:solidFill>
                  <a:srgbClr val="002060"/>
                </a:solidFill>
                <a:latin typeface="微軟正黑體" panose="020B0604030504040204" pitchFamily="34" charset="-120"/>
                <a:ea typeface="微軟正黑體" panose="020B0604030504040204" pitchFamily="34" charset="-120"/>
              </a:rPr>
              <a:t>112 </a:t>
            </a:r>
            <a:r>
              <a:rPr lang="zh-TW" altLang="en-US" sz="2800" b="1" dirty="0">
                <a:solidFill>
                  <a:srgbClr val="002060"/>
                </a:solidFill>
                <a:latin typeface="微軟正黑體" panose="020B0604030504040204" pitchFamily="34" charset="-120"/>
                <a:ea typeface="微軟正黑體" panose="020B0604030504040204" pitchFamily="34" charset="-120"/>
              </a:rPr>
              <a:t>年 </a:t>
            </a:r>
            <a:r>
              <a:rPr lang="en-US" altLang="zh-TW" sz="2800" b="1" dirty="0">
                <a:solidFill>
                  <a:srgbClr val="002060"/>
                </a:solidFill>
                <a:latin typeface="微軟正黑體" panose="020B0604030504040204" pitchFamily="34" charset="-120"/>
                <a:ea typeface="微軟正黑體" panose="020B0604030504040204" pitchFamily="34" charset="-120"/>
              </a:rPr>
              <a:t>12 </a:t>
            </a:r>
            <a:r>
              <a:rPr lang="zh-TW" altLang="en-US" sz="2800" b="1" dirty="0">
                <a:solidFill>
                  <a:srgbClr val="002060"/>
                </a:solidFill>
                <a:latin typeface="微軟正黑體" panose="020B0604030504040204" pitchFamily="34" charset="-120"/>
                <a:ea typeface="微軟正黑體" panose="020B0604030504040204" pitchFamily="34" charset="-120"/>
              </a:rPr>
              <a:t>月</a:t>
            </a:r>
          </a:p>
        </p:txBody>
      </p:sp>
      <p:pic>
        <p:nvPicPr>
          <p:cNvPr id="6152"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8408" y="5440159"/>
            <a:ext cx="793859" cy="122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圖片 19" descr="聯合會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491" y="175414"/>
            <a:ext cx="4111509" cy="75131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7918" y="3653400"/>
            <a:ext cx="8770144" cy="5976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298338" y="1592978"/>
            <a:ext cx="8310403" cy="4586288"/>
          </a:xfrm>
        </p:spPr>
        <p:txBody>
          <a:bodyPr rtlCol="0">
            <a:noAutofit/>
          </a:bodyPr>
          <a:lstStyle/>
          <a:p>
            <a:pPr fontAlgn="auto">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技藝優良</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3</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marL="0" indent="0" fontAlgn="auto">
              <a:lnSpc>
                <a:spcPct val="100000"/>
              </a:lnSpc>
              <a:spcBef>
                <a:spcPts val="450"/>
              </a:spcBef>
              <a:spcAft>
                <a:spcPts val="225"/>
              </a:spcAft>
              <a:buNone/>
              <a:defRPr/>
            </a:pPr>
            <a:endParaRPr lang="en-US" altLang="zh-TW" sz="36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endParaRPr lang="en-US" altLang="zh-TW" sz="24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弱勢身分</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3</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Aft>
                <a:spcPts val="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報名時具</a:t>
            </a:r>
            <a:r>
              <a:rPr lang="zh-TW" altLang="zh-TW" sz="1600" dirty="0">
                <a:solidFill>
                  <a:srgbClr val="C00000"/>
                </a:solidFill>
                <a:latin typeface="微軟正黑體" panose="020B0604030504040204" pitchFamily="34" charset="-120"/>
                <a:ea typeface="微軟正黑體" panose="020B0604030504040204" pitchFamily="34" charset="-120"/>
              </a:rPr>
              <a:t>低收入戶</a:t>
            </a:r>
            <a:r>
              <a:rPr lang="en-US" altLang="zh-TW" sz="1700" b="1" dirty="0">
                <a:solidFill>
                  <a:srgbClr val="C00000"/>
                </a:solidFill>
                <a:latin typeface="微軟正黑體" panose="020B0604030504040204" pitchFamily="34" charset="-120"/>
                <a:ea typeface="微軟正黑體" panose="020B0604030504040204" pitchFamily="34" charset="-120"/>
              </a:rPr>
              <a:t>3</a:t>
            </a:r>
            <a:r>
              <a:rPr lang="zh-TW" altLang="en-US" sz="1700" b="1" dirty="0">
                <a:solidFill>
                  <a:srgbClr val="C00000"/>
                </a:solidFill>
                <a:latin typeface="微軟正黑體" panose="020B0604030504040204" pitchFamily="34" charset="-120"/>
                <a:ea typeface="微軟正黑體" panose="020B0604030504040204" pitchFamily="34" charset="-120"/>
              </a:rPr>
              <a:t>分</a:t>
            </a:r>
            <a:r>
              <a:rPr lang="zh-TW" altLang="zh-TW" sz="1600" dirty="0">
                <a:solidFill>
                  <a:srgbClr val="C00000"/>
                </a:solidFill>
                <a:latin typeface="微軟正黑體" panose="020B0604030504040204" pitchFamily="34" charset="-120"/>
                <a:ea typeface="微軟正黑體" panose="020B0604030504040204" pitchFamily="34" charset="-120"/>
              </a:rPr>
              <a:t>、中低收入戶、直系血親尊親屬支領失業給付</a:t>
            </a:r>
            <a:br>
              <a:rPr lang="en-US" altLang="zh-TW" sz="1600" dirty="0">
                <a:solidFill>
                  <a:srgbClr val="C00000"/>
                </a:solidFill>
                <a:latin typeface="微軟正黑體" panose="020B0604030504040204" pitchFamily="34" charset="-120"/>
                <a:ea typeface="微軟正黑體" panose="020B0604030504040204" pitchFamily="34" charset="-120"/>
              </a:rPr>
            </a:br>
            <a:r>
              <a:rPr lang="zh-TW" altLang="zh-TW" sz="1600" dirty="0">
                <a:solidFill>
                  <a:srgbClr val="C00000"/>
                </a:solidFill>
                <a:latin typeface="微軟正黑體" panose="020B0604030504040204" pitchFamily="34" charset="-120"/>
                <a:ea typeface="微軟正黑體" panose="020B0604030504040204" pitchFamily="34" charset="-120"/>
              </a:rPr>
              <a:t>及特殊境遇家庭子女身分者</a:t>
            </a:r>
            <a:r>
              <a:rPr lang="zh-TW" altLang="en-US" sz="1600" dirty="0">
                <a:solidFill>
                  <a:srgbClr val="C00000"/>
                </a:solidFill>
                <a:latin typeface="微軟正黑體" panose="020B0604030504040204" pitchFamily="34" charset="-120"/>
                <a:ea typeface="微軟正黑體" panose="020B0604030504040204" pitchFamily="34" charset="-120"/>
              </a:rPr>
              <a:t>採計</a:t>
            </a:r>
            <a:r>
              <a:rPr lang="en-US" altLang="zh-TW" sz="1700" b="1" dirty="0">
                <a:solidFill>
                  <a:srgbClr val="C00000"/>
                </a:solidFill>
                <a:latin typeface="微軟正黑體" panose="020B0604030504040204" pitchFamily="34" charset="-120"/>
                <a:ea typeface="微軟正黑體" panose="020B0604030504040204" pitchFamily="34" charset="-120"/>
              </a:rPr>
              <a:t>1.5</a:t>
            </a:r>
            <a:r>
              <a:rPr lang="zh-TW" altLang="zh-TW" sz="1700" b="1" dirty="0">
                <a:solidFill>
                  <a:srgbClr val="C00000"/>
                </a:solidFill>
                <a:latin typeface="微軟正黑體" panose="020B0604030504040204" pitchFamily="34" charset="-120"/>
                <a:ea typeface="微軟正黑體" panose="020B0604030504040204" pitchFamily="34" charset="-120"/>
              </a:rPr>
              <a:t>分</a:t>
            </a:r>
            <a:r>
              <a:rPr lang="zh-TW" altLang="zh-TW" sz="1600" dirty="0">
                <a:latin typeface="微軟正黑體" panose="020B0604030504040204" pitchFamily="34" charset="-120"/>
                <a:ea typeface="微軟正黑體" panose="020B0604030504040204" pitchFamily="34" charset="-120"/>
              </a:rPr>
              <a:t>，若免試生同時具備</a:t>
            </a:r>
            <a:r>
              <a:rPr lang="en-US" altLang="zh-TW" sz="1600" dirty="0">
                <a:latin typeface="微軟正黑體" panose="020B0604030504040204" pitchFamily="34" charset="-120"/>
                <a:ea typeface="微軟正黑體" panose="020B0604030504040204" pitchFamily="34" charset="-120"/>
              </a:rPr>
              <a:t>2</a:t>
            </a:r>
            <a:r>
              <a:rPr lang="zh-TW" altLang="zh-TW" sz="1600" dirty="0">
                <a:latin typeface="微軟正黑體" panose="020B0604030504040204" pitchFamily="34" charset="-120"/>
                <a:ea typeface="微軟正黑體" panose="020B0604030504040204" pitchFamily="34" charset="-120"/>
              </a:rPr>
              <a:t>種以上資格者僅得</a:t>
            </a:r>
            <a:r>
              <a:rPr lang="zh-TW" altLang="zh-TW" sz="1600" b="1" dirty="0">
                <a:latin typeface="微軟正黑體" panose="020B0604030504040204" pitchFamily="34" charset="-120"/>
                <a:ea typeface="微軟正黑體" panose="020B0604030504040204" pitchFamily="34" charset="-120"/>
              </a:rPr>
              <a:t>擇一</a:t>
            </a:r>
            <a:r>
              <a:rPr lang="zh-TW" altLang="zh-TW" sz="1600" dirty="0">
                <a:latin typeface="微軟正黑體" panose="020B0604030504040204" pitchFamily="34" charset="-120"/>
                <a:ea typeface="微軟正黑體" panose="020B0604030504040204" pitchFamily="34" charset="-120"/>
              </a:rPr>
              <a:t>計分。</a:t>
            </a:r>
            <a:endParaRPr lang="zh-TW" altLang="zh-TW" sz="1500" dirty="0">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均衡學習</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21</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fontAlgn="auto">
              <a:spcBef>
                <a:spcPts val="900"/>
              </a:spcBef>
              <a:spcAft>
                <a:spcPts val="45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採計</a:t>
            </a:r>
            <a:r>
              <a:rPr lang="zh-TW" altLang="zh-TW" sz="1600" dirty="0">
                <a:solidFill>
                  <a:srgbClr val="C00000"/>
                </a:solidFill>
                <a:latin typeface="微軟正黑體" panose="020B0604030504040204" pitchFamily="34" charset="-120"/>
                <a:ea typeface="微軟正黑體" panose="020B0604030504040204" pitchFamily="34" charset="-120"/>
              </a:rPr>
              <a:t>健康與體育</a:t>
            </a:r>
            <a:r>
              <a:rPr lang="zh-TW" altLang="en-US" sz="1600" dirty="0">
                <a:solidFill>
                  <a:srgbClr val="C00000"/>
                </a:solidFill>
                <a:latin typeface="微軟正黑體" panose="020B0604030504040204" pitchFamily="34" charset="-120"/>
                <a:ea typeface="微軟正黑體" panose="020B0604030504040204" pitchFamily="34" charset="-120"/>
              </a:rPr>
              <a:t>、藝術</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或</a:t>
            </a:r>
            <a:r>
              <a:rPr lang="zh-TW" altLang="zh-TW" sz="1600" dirty="0">
                <a:solidFill>
                  <a:srgbClr val="C00000"/>
                </a:solidFill>
                <a:latin typeface="微軟正黑體" panose="020B0604030504040204" pitchFamily="34" charset="-120"/>
                <a:ea typeface="微軟正黑體" panose="020B0604030504040204" pitchFamily="34" charset="-120"/>
              </a:rPr>
              <a:t>藝術與人文</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a:t>
            </a:r>
            <a:r>
              <a:rPr lang="zh-TW" altLang="zh-TW" sz="1600" dirty="0">
                <a:solidFill>
                  <a:srgbClr val="C00000"/>
                </a:solidFill>
                <a:latin typeface="微軟正黑體" panose="020B0604030504040204" pitchFamily="34" charset="-120"/>
                <a:ea typeface="微軟正黑體" panose="020B0604030504040204" pitchFamily="34" charset="-120"/>
              </a:rPr>
              <a:t>綜合活動</a:t>
            </a:r>
            <a:r>
              <a:rPr lang="zh-TW" altLang="en-US" sz="1600" dirty="0">
                <a:solidFill>
                  <a:srgbClr val="C00000"/>
                </a:solidFill>
                <a:latin typeface="微軟正黑體" panose="020B0604030504040204" pitchFamily="34" charset="-120"/>
                <a:ea typeface="微軟正黑體" panose="020B0604030504040204" pitchFamily="34" charset="-120"/>
              </a:rPr>
              <a:t>、科技等</a:t>
            </a:r>
            <a:r>
              <a:rPr lang="zh-TW" altLang="zh-TW" sz="1600" dirty="0">
                <a:solidFill>
                  <a:srgbClr val="C00000"/>
                </a:solidFill>
                <a:latin typeface="微軟正黑體" panose="020B0604030504040204" pitchFamily="34" charset="-120"/>
                <a:ea typeface="微軟正黑體" panose="020B0604030504040204" pitchFamily="34" charset="-120"/>
              </a:rPr>
              <a:t>學習領域</a:t>
            </a:r>
            <a:r>
              <a:rPr lang="zh-TW" altLang="en-US" sz="1600" dirty="0">
                <a:solidFill>
                  <a:srgbClr val="C00000"/>
                </a:solidFill>
                <a:latin typeface="微軟正黑體" panose="020B0604030504040204" pitchFamily="34" charset="-120"/>
                <a:ea typeface="微軟正黑體" panose="020B0604030504040204" pitchFamily="34" charset="-120"/>
              </a:rPr>
              <a:t>。</a:t>
            </a:r>
            <a:endParaRPr lang="en-US" altLang="zh-TW" sz="1600" dirty="0">
              <a:solidFill>
                <a:srgbClr val="C00000"/>
              </a:solidFill>
              <a:latin typeface="微軟正黑體" panose="020B0604030504040204" pitchFamily="34" charset="-120"/>
              <a:ea typeface="微軟正黑體" panose="020B0604030504040204" pitchFamily="34" charset="-120"/>
            </a:endParaRPr>
          </a:p>
          <a:p>
            <a:pPr fontAlgn="auto">
              <a:spcBef>
                <a:spcPts val="900"/>
              </a:spcBef>
              <a:spcAft>
                <a:spcPts val="450"/>
              </a:spcAft>
              <a:buFont typeface="Wingdings" panose="05000000000000000000" pitchFamily="2" charset="2"/>
              <a:buChar char="Ø"/>
              <a:defRPr/>
            </a:pPr>
            <a:r>
              <a:rPr lang="zh-TW" altLang="en-US" sz="1600" dirty="0">
                <a:solidFill>
                  <a:srgbClr val="C00000"/>
                </a:solidFill>
                <a:latin typeface="微軟正黑體" panose="020B0604030504040204" pitchFamily="34" charset="-120"/>
                <a:ea typeface="微軟正黑體" panose="020B0604030504040204" pitchFamily="34" charset="-120"/>
              </a:rPr>
              <a:t>每１項可採計學習領域「５學期平均成績」達 </a:t>
            </a:r>
            <a:r>
              <a:rPr lang="en-US" altLang="zh-TW" sz="1600" dirty="0">
                <a:solidFill>
                  <a:srgbClr val="C00000"/>
                </a:solidFill>
                <a:latin typeface="微軟正黑體" panose="020B0604030504040204" pitchFamily="34" charset="-120"/>
                <a:ea typeface="微軟正黑體" panose="020B0604030504040204" pitchFamily="34" charset="-120"/>
              </a:rPr>
              <a:t>60</a:t>
            </a:r>
            <a:r>
              <a:rPr lang="zh-TW" altLang="en-US" sz="1600" dirty="0">
                <a:solidFill>
                  <a:srgbClr val="C00000"/>
                </a:solidFill>
                <a:latin typeface="微軟正黑體" panose="020B0604030504040204" pitchFamily="34" charset="-120"/>
                <a:ea typeface="微軟正黑體" panose="020B0604030504040204" pitchFamily="34" charset="-120"/>
              </a:rPr>
              <a:t>分以上得 </a:t>
            </a:r>
            <a:r>
              <a:rPr lang="en-US" altLang="zh-TW" sz="1700" b="1" dirty="0">
                <a:solidFill>
                  <a:srgbClr val="C00000"/>
                </a:solidFill>
                <a:latin typeface="微軟正黑體" panose="020B0604030504040204" pitchFamily="34" charset="-120"/>
                <a:ea typeface="微軟正黑體" panose="020B0604030504040204" pitchFamily="34" charset="-120"/>
              </a:rPr>
              <a:t>7</a:t>
            </a:r>
            <a:r>
              <a:rPr lang="zh-TW" altLang="en-US" sz="1700" b="1" dirty="0">
                <a:solidFill>
                  <a:srgbClr val="C00000"/>
                </a:solidFill>
                <a:latin typeface="微軟正黑體" panose="020B0604030504040204" pitchFamily="34" charset="-120"/>
                <a:ea typeface="微軟正黑體" panose="020B0604030504040204" pitchFamily="34" charset="-120"/>
              </a:rPr>
              <a:t>分</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資賦優異縮短修業年限學生以其實際就讀學期數進行平均成績計算。</a:t>
            </a:r>
            <a:r>
              <a:rPr lang="zh-TW" altLang="en-US" sz="1600" dirty="0">
                <a:latin typeface="微軟正黑體" panose="020B0604030504040204" pitchFamily="34" charset="-120"/>
                <a:ea typeface="微軟正黑體" panose="020B0604030504040204" pitchFamily="34" charset="-120"/>
              </a:rPr>
              <a:t>（平均成績小數點以後無條件捨去）</a:t>
            </a:r>
            <a:endParaRPr lang="en-US" altLang="zh-TW" sz="16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免試生繳交之積分證明文件中，科目名稱與採計學習領域名稱不同者，不予採計。</a:t>
            </a:r>
            <a:endParaRPr lang="en-US" altLang="zh-TW" sz="16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endParaRPr lang="en-US" altLang="zh-TW" sz="16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endParaRPr lang="zh-TW" altLang="en-US" sz="1600" dirty="0">
              <a:latin typeface="微軟正黑體" panose="020B0604030504040204" pitchFamily="34" charset="-120"/>
              <a:ea typeface="微軟正黑體" panose="020B0604030504040204" pitchFamily="34" charset="-120"/>
            </a:endParaRPr>
          </a:p>
        </p:txBody>
      </p:sp>
      <p:grpSp>
        <p:nvGrpSpPr>
          <p:cNvPr id="57350" name="群組 72"/>
          <p:cNvGrpSpPr>
            <a:grpSpLocks/>
          </p:cNvGrpSpPr>
          <p:nvPr/>
        </p:nvGrpSpPr>
        <p:grpSpPr bwMode="auto">
          <a:xfrm>
            <a:off x="653290" y="2165917"/>
            <a:ext cx="6490097" cy="751952"/>
            <a:chOff x="847725" y="1589764"/>
            <a:chExt cx="8652365" cy="1003077"/>
          </a:xfrm>
        </p:grpSpPr>
        <p:grpSp>
          <p:nvGrpSpPr>
            <p:cNvPr id="57394" name="组合 25"/>
            <p:cNvGrpSpPr>
              <a:grpSpLocks/>
            </p:cNvGrpSpPr>
            <p:nvPr/>
          </p:nvGrpSpPr>
          <p:grpSpPr bwMode="auto">
            <a:xfrm>
              <a:off x="847725" y="1624310"/>
              <a:ext cx="2088001" cy="900000"/>
              <a:chOff x="1019174" y="1624310"/>
              <a:chExt cx="2160001" cy="1154198"/>
            </a:xfrm>
          </p:grpSpPr>
          <p:sp>
            <p:nvSpPr>
              <p:cNvPr id="92" name="圆角矩形 6"/>
              <p:cNvSpPr/>
              <p:nvPr/>
            </p:nvSpPr>
            <p:spPr>
              <a:xfrm>
                <a:off x="1019175" y="1624310"/>
                <a:ext cx="2160000" cy="1154198"/>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3" name="矩形 92"/>
              <p:cNvSpPr/>
              <p:nvPr/>
            </p:nvSpPr>
            <p:spPr>
              <a:xfrm>
                <a:off x="1019174" y="2085142"/>
                <a:ext cx="2159274" cy="664009"/>
              </a:xfrm>
              <a:prstGeom prst="rect">
                <a:avLst/>
              </a:prstGeom>
              <a:gradFill>
                <a:gsLst>
                  <a:gs pos="3000">
                    <a:srgbClr val="F38258"/>
                  </a:gs>
                  <a:gs pos="95000">
                    <a:srgbClr val="F38258"/>
                  </a:gs>
                  <a:gs pos="48600">
                    <a:srgbClr val="F98E60"/>
                  </a:gs>
                  <a:gs pos="0">
                    <a:srgbClr val="DB5339"/>
                  </a:gs>
                  <a:gs pos="100000">
                    <a:srgbClr val="DB5339"/>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57395" name="组合 26"/>
            <p:cNvGrpSpPr>
              <a:grpSpLocks/>
            </p:cNvGrpSpPr>
            <p:nvPr/>
          </p:nvGrpSpPr>
          <p:grpSpPr bwMode="auto">
            <a:xfrm>
              <a:off x="3035845" y="1600711"/>
              <a:ext cx="2088000" cy="900000"/>
              <a:chOff x="1019175" y="1533525"/>
              <a:chExt cx="2486025" cy="1244983"/>
            </a:xfrm>
          </p:grpSpPr>
          <p:sp>
            <p:nvSpPr>
              <p:cNvPr id="90" name="圆角矩形 27"/>
              <p:cNvSpPr/>
              <p:nvPr/>
            </p:nvSpPr>
            <p:spPr>
              <a:xfrm>
                <a:off x="1019175" y="1533525"/>
                <a:ext cx="2486025" cy="1244983"/>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1" name="矩形 90"/>
              <p:cNvSpPr/>
              <p:nvPr/>
            </p:nvSpPr>
            <p:spPr>
              <a:xfrm>
                <a:off x="1020086" y="2087416"/>
                <a:ext cx="2485188" cy="663508"/>
              </a:xfrm>
              <a:prstGeom prst="rect">
                <a:avLst/>
              </a:prstGeom>
              <a:gradFill>
                <a:gsLst>
                  <a:gs pos="3000">
                    <a:srgbClr val="526778"/>
                  </a:gs>
                  <a:gs pos="95000">
                    <a:srgbClr val="4F6272"/>
                  </a:gs>
                  <a:gs pos="48600">
                    <a:srgbClr val="586E80"/>
                  </a:gs>
                  <a:gs pos="0">
                    <a:srgbClr val="435461"/>
                  </a:gs>
                  <a:gs pos="100000">
                    <a:srgbClr val="425360"/>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57396" name="组合 29"/>
            <p:cNvGrpSpPr>
              <a:grpSpLocks/>
            </p:cNvGrpSpPr>
            <p:nvPr/>
          </p:nvGrpSpPr>
          <p:grpSpPr bwMode="auto">
            <a:xfrm>
              <a:off x="5213577" y="1600711"/>
              <a:ext cx="2088000" cy="900000"/>
              <a:chOff x="1019175" y="1600711"/>
              <a:chExt cx="2486025" cy="1177797"/>
            </a:xfrm>
          </p:grpSpPr>
          <p:sp>
            <p:nvSpPr>
              <p:cNvPr id="88" name="圆角矩形 30"/>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89" name="矩形 88"/>
              <p:cNvSpPr/>
              <p:nvPr/>
            </p:nvSpPr>
            <p:spPr>
              <a:xfrm>
                <a:off x="1018245" y="2087298"/>
                <a:ext cx="2487079" cy="665114"/>
              </a:xfrm>
              <a:prstGeom prst="rect">
                <a:avLst/>
              </a:prstGeom>
              <a:gradFill>
                <a:gsLst>
                  <a:gs pos="7000">
                    <a:srgbClr val="EFA840"/>
                  </a:gs>
                  <a:gs pos="95000">
                    <a:srgbClr val="EFA840"/>
                  </a:gs>
                  <a:gs pos="48600">
                    <a:srgbClr val="F8CE5E"/>
                  </a:gs>
                  <a:gs pos="0">
                    <a:srgbClr val="DE9636"/>
                  </a:gs>
                  <a:gs pos="100000">
                    <a:srgbClr val="DE9636"/>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57397" name="组合 32"/>
            <p:cNvGrpSpPr>
              <a:grpSpLocks/>
            </p:cNvGrpSpPr>
            <p:nvPr/>
          </p:nvGrpSpPr>
          <p:grpSpPr bwMode="auto">
            <a:xfrm>
              <a:off x="7412090" y="1600711"/>
              <a:ext cx="2088000" cy="900000"/>
              <a:chOff x="1019175" y="1600711"/>
              <a:chExt cx="2486025" cy="1177797"/>
            </a:xfrm>
          </p:grpSpPr>
          <p:sp>
            <p:nvSpPr>
              <p:cNvPr id="86" name="圆角矩形 33"/>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87" name="矩形 86"/>
              <p:cNvSpPr/>
              <p:nvPr/>
            </p:nvSpPr>
            <p:spPr>
              <a:xfrm>
                <a:off x="1020011" y="2087298"/>
                <a:ext cx="2485189" cy="665114"/>
              </a:xfrm>
              <a:prstGeom prst="rect">
                <a:avLst/>
              </a:prstGeom>
              <a:gradFill>
                <a:gsLst>
                  <a:gs pos="3000">
                    <a:srgbClr val="25A6A7"/>
                  </a:gs>
                  <a:gs pos="95000">
                    <a:srgbClr val="25A6A7"/>
                  </a:gs>
                  <a:gs pos="48600">
                    <a:srgbClr val="2AB7B8"/>
                  </a:gs>
                  <a:gs pos="0">
                    <a:srgbClr val="23A1A2"/>
                  </a:gs>
                  <a:gs pos="100000">
                    <a:srgbClr val="23A1A2"/>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sp>
          <p:nvSpPr>
            <p:cNvPr id="57398" name="矩形 77"/>
            <p:cNvSpPr>
              <a:spLocks noChangeArrowheads="1"/>
            </p:cNvSpPr>
            <p:nvPr/>
          </p:nvSpPr>
          <p:spPr bwMode="auto">
            <a:xfrm>
              <a:off x="1303976" y="1624310"/>
              <a:ext cx="1318997"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90</a:t>
              </a:r>
              <a:r>
                <a:rPr lang="zh-TW" altLang="en-US" sz="1500" b="1" dirty="0">
                  <a:latin typeface="微軟正黑體" panose="020B0604030504040204" pitchFamily="34" charset="-120"/>
                  <a:ea typeface="微軟正黑體" panose="020B0604030504040204" pitchFamily="34" charset="-120"/>
                </a:rPr>
                <a:t>分以上</a:t>
              </a:r>
              <a:endParaRPr lang="zh-CN" altLang="en-US" sz="1500" b="1" dirty="0">
                <a:latin typeface="微軟正黑體" panose="020B0604030504040204" pitchFamily="34" charset="-120"/>
                <a:ea typeface="微軟正黑體" panose="020B0604030504040204" pitchFamily="34" charset="-120"/>
              </a:endParaRPr>
            </a:p>
          </p:txBody>
        </p:sp>
        <p:sp>
          <p:nvSpPr>
            <p:cNvPr id="57399" name="矩形 78"/>
            <p:cNvSpPr>
              <a:spLocks noChangeArrowheads="1"/>
            </p:cNvSpPr>
            <p:nvPr/>
          </p:nvSpPr>
          <p:spPr bwMode="auto">
            <a:xfrm>
              <a:off x="3462461" y="1614430"/>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80</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89</a:t>
              </a:r>
              <a:r>
                <a:rPr lang="zh-TW" altLang="en-US" sz="1500" b="1" dirty="0">
                  <a:latin typeface="微軟正黑體" panose="020B0604030504040204" pitchFamily="34" charset="-120"/>
                  <a:ea typeface="微軟正黑體" panose="020B0604030504040204" pitchFamily="34" charset="-120"/>
                </a:rPr>
                <a:t>分</a:t>
              </a:r>
              <a:endParaRPr lang="zh-CN" altLang="en-US" sz="1500" b="1" dirty="0">
                <a:latin typeface="微軟正黑體" panose="020B0604030504040204" pitchFamily="34" charset="-120"/>
                <a:ea typeface="微軟正黑體" panose="020B0604030504040204" pitchFamily="34" charset="-120"/>
              </a:endParaRPr>
            </a:p>
          </p:txBody>
        </p:sp>
        <p:sp>
          <p:nvSpPr>
            <p:cNvPr id="57400" name="矩形 79"/>
            <p:cNvSpPr>
              <a:spLocks noChangeArrowheads="1"/>
            </p:cNvSpPr>
            <p:nvPr/>
          </p:nvSpPr>
          <p:spPr bwMode="auto">
            <a:xfrm>
              <a:off x="5640193" y="1600711"/>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70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7</a:t>
              </a:r>
              <a:r>
                <a:rPr lang="en-US" altLang="zh-CN" sz="1500" b="1">
                  <a:latin typeface="微軟正黑體" panose="020B0604030504040204" pitchFamily="34" charset="-120"/>
                  <a:ea typeface="微軟正黑體" panose="020B0604030504040204" pitchFamily="34" charset="-120"/>
                </a:rPr>
                <a:t>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57401" name="矩形 80"/>
            <p:cNvSpPr>
              <a:spLocks noChangeArrowheads="1"/>
            </p:cNvSpPr>
            <p:nvPr/>
          </p:nvSpPr>
          <p:spPr bwMode="auto">
            <a:xfrm>
              <a:off x="7838706" y="1589764"/>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60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69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82" name="矩形 81"/>
            <p:cNvSpPr/>
            <p:nvPr/>
          </p:nvSpPr>
          <p:spPr>
            <a:xfrm>
              <a:off x="1303976" y="1976996"/>
              <a:ext cx="1263738"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3</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3" name="矩形 82"/>
            <p:cNvSpPr/>
            <p:nvPr/>
          </p:nvSpPr>
          <p:spPr>
            <a:xfrm>
              <a:off x="3385835" y="1959630"/>
              <a:ext cx="1460019"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2.5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4" name="矩形 83"/>
            <p:cNvSpPr/>
            <p:nvPr/>
          </p:nvSpPr>
          <p:spPr>
            <a:xfrm>
              <a:off x="5625199" y="1956351"/>
              <a:ext cx="1336754"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5" name="矩形 84"/>
            <p:cNvSpPr/>
            <p:nvPr/>
          </p:nvSpPr>
          <p:spPr>
            <a:xfrm>
              <a:off x="7824221" y="1956716"/>
              <a:ext cx="1263738"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grpSp>
      <p:sp>
        <p:nvSpPr>
          <p:cNvPr id="57353" name="矩形 5"/>
          <p:cNvSpPr>
            <a:spLocks noChangeArrowheads="1"/>
          </p:cNvSpPr>
          <p:nvPr/>
        </p:nvSpPr>
        <p:spPr bwMode="auto">
          <a:xfrm>
            <a:off x="3385630" y="1617928"/>
            <a:ext cx="563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其成績（以單一學期之百分制擇優採計）應於國中就學期間且至</a:t>
            </a:r>
            <a:r>
              <a:rPr lang="en-US" altLang="zh-TW" sz="1200" b="1" dirty="0">
                <a:latin typeface="微軟正黑體" panose="020B0604030504040204" pitchFamily="34" charset="-120"/>
                <a:ea typeface="微軟正黑體" panose="020B0604030504040204" pitchFamily="34" charset="-120"/>
              </a:rPr>
              <a:t>113</a:t>
            </a:r>
            <a:r>
              <a:rPr lang="zh-TW" altLang="en-US" sz="1200" b="1" dirty="0">
                <a:latin typeface="微軟正黑體" panose="020B0604030504040204" pitchFamily="34" charset="-120"/>
                <a:ea typeface="微軟正黑體" panose="020B0604030504040204" pitchFamily="34" charset="-120"/>
              </a:rPr>
              <a:t>年</a:t>
            </a:r>
            <a:r>
              <a:rPr lang="en-US" altLang="zh-TW" sz="1200" b="1" dirty="0">
                <a:latin typeface="微軟正黑體" panose="020B0604030504040204" pitchFamily="34" charset="-120"/>
                <a:ea typeface="微軟正黑體" panose="020B0604030504040204" pitchFamily="34" charset="-120"/>
              </a:rPr>
              <a:t>5</a:t>
            </a:r>
            <a:r>
              <a:rPr lang="zh-TW" altLang="en-US" sz="1200" b="1" dirty="0">
                <a:latin typeface="微軟正黑體" panose="020B0604030504040204" pitchFamily="34" charset="-120"/>
                <a:ea typeface="微軟正黑體" panose="020B0604030504040204" pitchFamily="34" charset="-120"/>
              </a:rPr>
              <a:t>月</a:t>
            </a:r>
            <a:r>
              <a:rPr lang="en-US" altLang="zh-TW" sz="1200" b="1" dirty="0">
                <a:latin typeface="微軟正黑體" panose="020B0604030504040204" pitchFamily="34" charset="-120"/>
                <a:ea typeface="微軟正黑體" panose="020B0604030504040204" pitchFamily="34" charset="-120"/>
              </a:rPr>
              <a:t>14</a:t>
            </a:r>
            <a:r>
              <a:rPr lang="zh-TW" altLang="en-US" sz="1200" b="1" dirty="0">
                <a:latin typeface="微軟正黑體" panose="020B0604030504040204" pitchFamily="34" charset="-120"/>
                <a:ea typeface="微軟正黑體" panose="020B0604030504040204" pitchFamily="34" charset="-120"/>
              </a:rPr>
              <a:t>日（星期二）（含）前取得為限</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（百分制成績小數點以後無條件捨去）</a:t>
            </a:r>
          </a:p>
        </p:txBody>
      </p:sp>
      <p:pic>
        <p:nvPicPr>
          <p:cNvPr id="62" name="图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21830" y="4733736"/>
            <a:ext cx="2039564" cy="865629"/>
          </a:xfrm>
          <a:prstGeom prst="rect">
            <a:avLst/>
          </a:prstGeom>
        </p:spPr>
      </p:pic>
      <p:cxnSp>
        <p:nvCxnSpPr>
          <p:cNvPr id="4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Freeform 6">
            <a:extLst>
              <a:ext uri="{FF2B5EF4-FFF2-40B4-BE49-F238E27FC236}">
                <a16:creationId xmlns:a16="http://schemas.microsoft.com/office/drawing/2014/main" id="{71AA52EC-7DB1-4E87-8C0D-FAA1C5227515}"/>
              </a:ext>
            </a:extLst>
          </p:cNvPr>
          <p:cNvSpPr>
            <a:spLocks noEditPoints="1"/>
          </p:cNvSpPr>
          <p:nvPr/>
        </p:nvSpPr>
        <p:spPr bwMode="auto">
          <a:xfrm>
            <a:off x="7501465"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6/7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4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28</a:t>
            </a:r>
            <a:endParaRPr lang="zh-TW" altLang="en-US" sz="1500" b="1" dirty="0">
              <a:latin typeface="Arial" panose="020B0604020202020204" pitchFamily="34" charset="0"/>
              <a:cs typeface="Arial" panose="020B0604020202020204" pitchFamily="34" charset="0"/>
            </a:endParaRPr>
          </a:p>
        </p:txBody>
      </p:sp>
      <p:grpSp>
        <p:nvGrpSpPr>
          <p:cNvPr id="50" name="群組 49"/>
          <p:cNvGrpSpPr/>
          <p:nvPr/>
        </p:nvGrpSpPr>
        <p:grpSpPr>
          <a:xfrm>
            <a:off x="0" y="992585"/>
            <a:ext cx="5820938" cy="488825"/>
            <a:chOff x="0" y="992585"/>
            <a:chExt cx="5820938" cy="488825"/>
          </a:xfrm>
        </p:grpSpPr>
        <p:grpSp>
          <p:nvGrpSpPr>
            <p:cNvPr id="51" name="组合 7"/>
            <p:cNvGrpSpPr/>
            <p:nvPr/>
          </p:nvGrpSpPr>
          <p:grpSpPr>
            <a:xfrm>
              <a:off x="0" y="992585"/>
              <a:ext cx="5820938" cy="481870"/>
              <a:chOff x="0" y="194743"/>
              <a:chExt cx="4066794" cy="586202"/>
            </a:xfrm>
          </p:grpSpPr>
          <p:sp>
            <p:nvSpPr>
              <p:cNvPr id="53" name="圆角矩形 8"/>
              <p:cNvSpPr/>
              <p:nvPr/>
            </p:nvSpPr>
            <p:spPr>
              <a:xfrm>
                <a:off x="173208" y="194743"/>
                <a:ext cx="3893586"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54" name="组合 9"/>
              <p:cNvGrpSpPr/>
              <p:nvPr/>
            </p:nvGrpSpPr>
            <p:grpSpPr>
              <a:xfrm>
                <a:off x="0" y="290669"/>
                <a:ext cx="424561" cy="355906"/>
                <a:chOff x="469900" y="728859"/>
                <a:chExt cx="424561" cy="355906"/>
              </a:xfrm>
            </p:grpSpPr>
            <p:sp>
              <p:nvSpPr>
                <p:cNvPr id="55"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52" name="內容版面配置區 2"/>
            <p:cNvSpPr txBox="1">
              <a:spLocks/>
            </p:cNvSpPr>
            <p:nvPr/>
          </p:nvSpPr>
          <p:spPr>
            <a:xfrm>
              <a:off x="644007" y="1013142"/>
              <a:ext cx="5176930"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技藝優良、弱勢身分、均衡學習</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8653" y="4338880"/>
            <a:ext cx="938018" cy="33963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515952" y="1777749"/>
            <a:ext cx="8093294" cy="3703676"/>
          </a:xfrm>
        </p:spPr>
        <p:txBody>
          <a:bodyPr rtlCol="0">
            <a:noAutofit/>
          </a:bodyPr>
          <a:lstStyle/>
          <a:p>
            <a:pPr fontAlgn="auto">
              <a:lnSpc>
                <a:spcPct val="100000"/>
              </a:lnSpc>
              <a:spcAft>
                <a:spcPts val="0"/>
              </a:spcAft>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國中教育會考</a:t>
            </a:r>
            <a:r>
              <a:rPr lang="zh-TW" altLang="en-US" b="1" dirty="0">
                <a:solidFill>
                  <a:srgbClr val="0033CC"/>
                </a:solidFill>
                <a:latin typeface="微軟正黑體" panose="020B0604030504040204" pitchFamily="34" charset="-120"/>
                <a:ea typeface="微軟正黑體" panose="020B0604030504040204" pitchFamily="34" charset="-120"/>
              </a:rPr>
              <a:t>（上限</a:t>
            </a:r>
            <a:r>
              <a:rPr lang="en-US" altLang="zh-TW" b="1" dirty="0">
                <a:solidFill>
                  <a:srgbClr val="0033CC"/>
                </a:solidFill>
                <a:latin typeface="微軟正黑體" panose="020B0604030504040204" pitchFamily="34" charset="-120"/>
                <a:ea typeface="微軟正黑體" panose="020B0604030504040204" pitchFamily="34" charset="-120"/>
              </a:rPr>
              <a:t>32</a:t>
            </a:r>
            <a:r>
              <a:rPr lang="zh-TW" altLang="en-US" b="1" dirty="0">
                <a:solidFill>
                  <a:srgbClr val="0033CC"/>
                </a:solidFill>
                <a:latin typeface="微軟正黑體" panose="020B0604030504040204" pitchFamily="34" charset="-120"/>
                <a:ea typeface="微軟正黑體" panose="020B0604030504040204" pitchFamily="34" charset="-120"/>
              </a:rPr>
              <a:t>分）</a:t>
            </a:r>
            <a:endParaRPr lang="en-US" altLang="zh-TW"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900"/>
              </a:spcBef>
              <a:spcAft>
                <a:spcPts val="900"/>
              </a:spcAft>
              <a:buFont typeface="Wingdings" panose="05000000000000000000" pitchFamily="2" charset="2"/>
              <a:buChar char="Ø"/>
              <a:defRPr/>
            </a:pP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分項目為</a:t>
            </a:r>
            <a:r>
              <a:rPr lang="zh-TW" altLang="zh-TW" sz="1800" b="1" dirty="0">
                <a:solidFill>
                  <a:schemeClr val="accent6">
                    <a:lumMod val="50000"/>
                  </a:schemeClr>
                </a:solidFill>
                <a:latin typeface="微軟正黑體" panose="020B0604030504040204" pitchFamily="34" charset="-120"/>
                <a:ea typeface="微軟正黑體" panose="020B0604030504040204" pitchFamily="34" charset="-120"/>
              </a:rPr>
              <a:t>「國文」、「英語」、「數學」、「自然」及「社會」</a:t>
            </a:r>
            <a:endParaRPr lang="en-US" altLang="zh-TW" sz="1800" b="1" dirty="0">
              <a:solidFill>
                <a:schemeClr val="accent6">
                  <a:lumMod val="50000"/>
                </a:schemeClr>
              </a:solidFill>
              <a:latin typeface="微軟正黑體" panose="020B0604030504040204" pitchFamily="34" charset="-120"/>
              <a:ea typeface="微軟正黑體" panose="020B0604030504040204" pitchFamily="34" charset="-120"/>
            </a:endParaRPr>
          </a:p>
          <a:p>
            <a:pPr marL="1009625" lvl="5" indent="-201211">
              <a:lnSpc>
                <a:spcPct val="100000"/>
              </a:lnSpc>
              <a:spcBef>
                <a:spcPts val="0"/>
              </a:spcBef>
              <a:buFont typeface="Wingdings" panose="05000000000000000000" pitchFamily="2" charset="2"/>
              <a:buChar char="ü"/>
              <a:defRPr/>
            </a:pPr>
            <a:r>
              <a:rPr lang="en-US" altLang="zh-TW" sz="1800" b="1" dirty="0">
                <a:solidFill>
                  <a:srgbClr val="C00000"/>
                </a:solidFill>
                <a:latin typeface="微軟正黑體" panose="020B0604030504040204" pitchFamily="34" charset="-120"/>
                <a:ea typeface="微軟正黑體" panose="020B0604030504040204" pitchFamily="34" charset="-120"/>
              </a:rPr>
              <a:t>A</a:t>
            </a:r>
            <a:r>
              <a:rPr lang="zh-TW" altLang="zh-TW" sz="1800" dirty="0">
                <a:latin typeface="微軟正黑體" panose="020B0604030504040204" pitchFamily="34" charset="-120"/>
                <a:ea typeface="微軟正黑體" panose="020B0604030504040204" pitchFamily="34" charset="-120"/>
              </a:rPr>
              <a:t>「精熟」科目</a:t>
            </a:r>
            <a:r>
              <a:rPr lang="en-US" altLang="zh-TW" sz="1800" dirty="0">
                <a:latin typeface="微軟正黑體" panose="020B0604030504040204" pitchFamily="34" charset="-120"/>
                <a:ea typeface="微軟正黑體" panose="020B0604030504040204" pitchFamily="34" charset="-120"/>
              </a:rPr>
              <a:t> </a:t>
            </a:r>
            <a:r>
              <a:rPr lang="en-US" altLang="zh-TW" sz="1800" b="1" dirty="0">
                <a:solidFill>
                  <a:srgbClr val="C00000"/>
                </a:solidFill>
                <a:latin typeface="微軟正黑體" panose="020B0604030504040204" pitchFamily="34" charset="-120"/>
                <a:ea typeface="微軟正黑體" panose="020B0604030504040204" pitchFamily="34" charset="-120"/>
              </a:rPr>
              <a:t>A</a:t>
            </a:r>
            <a:r>
              <a:rPr lang="en-US" altLang="zh-TW" sz="1800" baseline="30000" dirty="0">
                <a:solidFill>
                  <a:srgbClr val="C00000"/>
                </a:solidFill>
              </a:rPr>
              <a:t>++</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6.4</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a:t>
            </a:r>
            <a:r>
              <a:rPr lang="en-US" altLang="zh-TW" sz="1800" b="1" dirty="0">
                <a:solidFill>
                  <a:srgbClr val="C00000"/>
                </a:solidFill>
                <a:latin typeface="微軟正黑體" panose="020B0604030504040204" pitchFamily="34" charset="-120"/>
                <a:ea typeface="微軟正黑體" panose="020B0604030504040204" pitchFamily="34" charset="-120"/>
              </a:rPr>
              <a:t>A</a:t>
            </a:r>
            <a:r>
              <a:rPr lang="en-US" altLang="zh-TW" sz="1800" baseline="30000" dirty="0">
                <a:solidFill>
                  <a:srgbClr val="C00000"/>
                </a:solidFill>
              </a:rPr>
              <a:t>+ </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6</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a:t>
            </a:r>
            <a:r>
              <a:rPr lang="en-US" altLang="zh-TW" sz="1800" b="1" dirty="0">
                <a:solidFill>
                  <a:srgbClr val="C00000"/>
                </a:solidFill>
                <a:latin typeface="微軟正黑體" panose="020B0604030504040204" pitchFamily="34" charset="-120"/>
                <a:ea typeface="微軟正黑體" panose="020B0604030504040204" pitchFamily="34" charset="-120"/>
              </a:rPr>
              <a:t>A</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5</a:t>
            </a:r>
            <a:r>
              <a:rPr lang="zh-TW" altLang="zh-TW" sz="1800" b="1" dirty="0">
                <a:latin typeface="微軟正黑體" panose="020B0604030504040204" pitchFamily="34" charset="-120"/>
                <a:ea typeface="微軟正黑體" panose="020B0604030504040204" pitchFamily="34" charset="-120"/>
              </a:rPr>
              <a:t>分</a:t>
            </a:r>
            <a:endParaRPr lang="en-US" altLang="zh-TW" sz="1800" b="1" dirty="0">
              <a:latin typeface="微軟正黑體" panose="020B0604030504040204" pitchFamily="34" charset="-120"/>
              <a:ea typeface="微軟正黑體" panose="020B0604030504040204" pitchFamily="34" charset="-120"/>
            </a:endParaRPr>
          </a:p>
          <a:p>
            <a:pPr marL="1009625" lvl="5">
              <a:lnSpc>
                <a:spcPct val="100000"/>
              </a:lnSpc>
              <a:spcBef>
                <a:spcPts val="0"/>
              </a:spcBef>
              <a:buFont typeface="Wingdings" panose="05000000000000000000" pitchFamily="2" charset="2"/>
              <a:buChar char="ü"/>
              <a:defRPr/>
            </a:pPr>
            <a:r>
              <a:rPr lang="en-US" altLang="zh-TW" sz="1800" b="1" dirty="0">
                <a:solidFill>
                  <a:srgbClr val="C00000"/>
                </a:solidFill>
                <a:latin typeface="微軟正黑體" panose="020B0604030504040204" pitchFamily="34" charset="-120"/>
                <a:ea typeface="微軟正黑體" panose="020B0604030504040204" pitchFamily="34" charset="-120"/>
              </a:rPr>
              <a:t>B</a:t>
            </a:r>
            <a:r>
              <a:rPr lang="zh-TW" altLang="zh-TW" sz="1800" dirty="0">
                <a:latin typeface="微軟正黑體" panose="020B0604030504040204" pitchFamily="34" charset="-120"/>
                <a:ea typeface="微軟正黑體" panose="020B0604030504040204" pitchFamily="34" charset="-120"/>
              </a:rPr>
              <a:t>「基礎」科目</a:t>
            </a:r>
            <a:r>
              <a:rPr lang="en-US" altLang="zh-TW" sz="1800" dirty="0">
                <a:latin typeface="微軟正黑體" panose="020B0604030504040204" pitchFamily="34" charset="-120"/>
                <a:ea typeface="微軟正黑體" panose="020B0604030504040204" pitchFamily="34" charset="-120"/>
              </a:rPr>
              <a:t> </a:t>
            </a:r>
            <a:r>
              <a:rPr lang="en-US" altLang="zh-TW" sz="1800" b="1" dirty="0">
                <a:solidFill>
                  <a:srgbClr val="C00000"/>
                </a:solidFill>
                <a:latin typeface="微軟正黑體" panose="020B0604030504040204" pitchFamily="34" charset="-120"/>
                <a:ea typeface="微軟正黑體" panose="020B0604030504040204" pitchFamily="34" charset="-120"/>
              </a:rPr>
              <a:t>B</a:t>
            </a:r>
            <a:r>
              <a:rPr lang="en-US" altLang="zh-TW" sz="1800" baseline="30000" dirty="0">
                <a:solidFill>
                  <a:srgbClr val="C00000"/>
                </a:solidFill>
              </a:rPr>
              <a:t>++ </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4</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   </a:t>
            </a:r>
            <a:r>
              <a:rPr lang="en-US" altLang="zh-TW" sz="1800" b="1" dirty="0">
                <a:solidFill>
                  <a:srgbClr val="C00000"/>
                </a:solidFill>
                <a:latin typeface="微軟正黑體" panose="020B0604030504040204" pitchFamily="34" charset="-120"/>
                <a:ea typeface="微軟正黑體" panose="020B0604030504040204" pitchFamily="34" charset="-120"/>
              </a:rPr>
              <a:t>B</a:t>
            </a:r>
            <a:r>
              <a:rPr lang="en-US" altLang="zh-TW" sz="1800" baseline="30000" dirty="0">
                <a:solidFill>
                  <a:srgbClr val="C00000"/>
                </a:solidFill>
              </a:rPr>
              <a:t>+  </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3</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a:t>
            </a:r>
            <a:r>
              <a:rPr lang="en-US" altLang="zh-TW" sz="1800" b="1" dirty="0">
                <a:solidFill>
                  <a:srgbClr val="C00000"/>
                </a:solidFill>
                <a:latin typeface="微軟正黑體" panose="020B0604030504040204" pitchFamily="34" charset="-120"/>
                <a:ea typeface="微軟正黑體" panose="020B0604030504040204" pitchFamily="34" charset="-120"/>
              </a:rPr>
              <a:t>B</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2</a:t>
            </a:r>
            <a:r>
              <a:rPr lang="zh-TW" altLang="zh-TW" sz="1800" b="1" dirty="0">
                <a:latin typeface="微軟正黑體" panose="020B0604030504040204" pitchFamily="34" charset="-120"/>
                <a:ea typeface="微軟正黑體" panose="020B0604030504040204" pitchFamily="34" charset="-120"/>
              </a:rPr>
              <a:t>分</a:t>
            </a:r>
            <a:endParaRPr lang="en-US" altLang="zh-TW" sz="1800" b="1" dirty="0">
              <a:latin typeface="微軟正黑體" panose="020B0604030504040204" pitchFamily="34" charset="-120"/>
              <a:ea typeface="微軟正黑體" panose="020B0604030504040204" pitchFamily="34" charset="-120"/>
            </a:endParaRPr>
          </a:p>
          <a:p>
            <a:pPr marL="1009625" lvl="5">
              <a:lnSpc>
                <a:spcPct val="100000"/>
              </a:lnSpc>
              <a:spcBef>
                <a:spcPts val="0"/>
              </a:spcBef>
              <a:buFont typeface="Wingdings" panose="05000000000000000000" pitchFamily="2" charset="2"/>
              <a:buChar char="ü"/>
              <a:defRPr/>
            </a:pPr>
            <a:r>
              <a:rPr lang="en-US" altLang="zh-TW" sz="1800" b="1" dirty="0">
                <a:solidFill>
                  <a:srgbClr val="C00000"/>
                </a:solidFill>
                <a:latin typeface="微軟正黑體" panose="020B0604030504040204" pitchFamily="34" charset="-120"/>
                <a:ea typeface="微軟正黑體" panose="020B0604030504040204" pitchFamily="34" charset="-120"/>
              </a:rPr>
              <a:t>C</a:t>
            </a:r>
            <a:r>
              <a:rPr lang="zh-TW" altLang="zh-TW" sz="1800" dirty="0">
                <a:latin typeface="微軟正黑體" panose="020B0604030504040204" pitchFamily="34" charset="-120"/>
                <a:ea typeface="微軟正黑體" panose="020B0604030504040204" pitchFamily="34" charset="-120"/>
              </a:rPr>
              <a:t>「待加強」科目每科得</a:t>
            </a:r>
            <a:r>
              <a:rPr lang="en-US" altLang="zh-TW" sz="1800" b="1" dirty="0">
                <a:latin typeface="微軟正黑體" panose="020B0604030504040204" pitchFamily="34" charset="-120"/>
                <a:ea typeface="微軟正黑體" panose="020B0604030504040204" pitchFamily="34" charset="-120"/>
              </a:rPr>
              <a:t>1</a:t>
            </a:r>
            <a:r>
              <a:rPr lang="zh-TW" altLang="zh-TW" sz="1800" b="1" dirty="0">
                <a:latin typeface="微軟正黑體" panose="020B0604030504040204" pitchFamily="34" charset="-120"/>
                <a:ea typeface="微軟正黑體" panose="020B0604030504040204" pitchFamily="34" charset="-120"/>
              </a:rPr>
              <a:t>分</a:t>
            </a:r>
            <a:endParaRPr lang="en-US" altLang="zh-TW" sz="1800" b="1" dirty="0">
              <a:latin typeface="微軟正黑體" panose="020B0604030504040204" pitchFamily="34" charset="-120"/>
              <a:ea typeface="微軟正黑體" panose="020B0604030504040204" pitchFamily="34" charset="-120"/>
            </a:endParaRPr>
          </a:p>
          <a:p>
            <a:pPr fontAlgn="auto">
              <a:lnSpc>
                <a:spcPct val="100000"/>
              </a:lnSpc>
              <a:spcBef>
                <a:spcPts val="1200"/>
              </a:spcBef>
              <a:spcAft>
                <a:spcPts val="120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若違反國中教育會考試場規則，該各科目依違規情節不予列計等級或扣點，而該科目積分則不予計分或每扣一點扣該科目積分</a:t>
            </a:r>
            <a:r>
              <a:rPr lang="en-US" altLang="zh-TW" sz="1600" dirty="0">
                <a:latin typeface="微軟正黑體" panose="020B0604030504040204" pitchFamily="34" charset="-120"/>
                <a:ea typeface="微軟正黑體" panose="020B0604030504040204" pitchFamily="34" charset="-120"/>
              </a:rPr>
              <a:t>0.15</a:t>
            </a:r>
            <a:r>
              <a:rPr lang="zh-TW" altLang="zh-TW" sz="1600" dirty="0">
                <a:latin typeface="微軟正黑體" panose="020B0604030504040204" pitchFamily="34" charset="-120"/>
                <a:ea typeface="微軟正黑體" panose="020B0604030504040204" pitchFamily="34" charset="-120"/>
              </a:rPr>
              <a:t>分，扣至該科目</a:t>
            </a:r>
            <a:r>
              <a:rPr lang="en-US" altLang="zh-TW" sz="1600" dirty="0">
                <a:latin typeface="微軟正黑體" panose="020B0604030504040204" pitchFamily="34" charset="-120"/>
                <a:ea typeface="微軟正黑體" panose="020B0604030504040204" pitchFamily="34" charset="-120"/>
              </a:rPr>
              <a:t>0</a:t>
            </a:r>
            <a:r>
              <a:rPr lang="zh-TW" altLang="zh-TW" sz="1600" dirty="0">
                <a:latin typeface="微軟正黑體" panose="020B0604030504040204" pitchFamily="34" charset="-120"/>
                <a:ea typeface="微軟正黑體" panose="020B0604030504040204" pitchFamily="34" charset="-120"/>
              </a:rPr>
              <a:t>分為止。</a:t>
            </a:r>
            <a:endParaRPr lang="en-US" altLang="zh-TW" sz="1600" dirty="0">
              <a:latin typeface="微軟正黑體" panose="020B0604030504040204" pitchFamily="34" charset="-120"/>
              <a:ea typeface="微軟正黑體" panose="020B0604030504040204" pitchFamily="34" charset="-120"/>
            </a:endParaRPr>
          </a:p>
          <a:p>
            <a:pPr marL="0" indent="0" fontAlgn="auto">
              <a:lnSpc>
                <a:spcPct val="100000"/>
              </a:lnSpc>
              <a:spcBef>
                <a:spcPts val="0"/>
              </a:spcBef>
              <a:spcAft>
                <a:spcPts val="1200"/>
              </a:spcAft>
              <a:buNone/>
              <a:defRPr/>
            </a:pPr>
            <a:r>
              <a:rPr lang="en-US" altLang="zh-TW" sz="1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1800" dirty="0">
                <a:solidFill>
                  <a:srgbClr val="C00000"/>
                </a:solidFill>
                <a:latin typeface="微軟正黑體" panose="020B0604030504040204" pitchFamily="34" charset="-120"/>
                <a:ea typeface="微軟正黑體" panose="020B0604030504040204" pitchFamily="34" charset="-120"/>
              </a:rPr>
              <a:t>國中教育會考成績採計以</a:t>
            </a:r>
            <a:r>
              <a:rPr lang="en-US" altLang="zh-TW" sz="1800" dirty="0">
                <a:solidFill>
                  <a:srgbClr val="C00000"/>
                </a:solidFill>
                <a:latin typeface="微軟正黑體" panose="020B0604030504040204" pitchFamily="34" charset="-120"/>
                <a:ea typeface="微軟正黑體" panose="020B0604030504040204" pitchFamily="34" charset="-120"/>
              </a:rPr>
              <a:t> </a:t>
            </a:r>
            <a:r>
              <a:rPr lang="en-US" altLang="zh-TW" sz="1800" b="1" u="sng" dirty="0">
                <a:solidFill>
                  <a:srgbClr val="C00000"/>
                </a:solidFill>
                <a:latin typeface="微軟正黑體" panose="020B0604030504040204" pitchFamily="34" charset="-120"/>
                <a:ea typeface="微軟正黑體" panose="020B0604030504040204" pitchFamily="34" charset="-120"/>
              </a:rPr>
              <a:t>113</a:t>
            </a:r>
            <a:r>
              <a:rPr lang="zh-TW" altLang="zh-TW" sz="1800" b="1" u="sng" dirty="0">
                <a:solidFill>
                  <a:srgbClr val="C00000"/>
                </a:solidFill>
                <a:latin typeface="微軟正黑體" panose="020B0604030504040204" pitchFamily="34" charset="-120"/>
                <a:ea typeface="微軟正黑體" panose="020B0604030504040204" pitchFamily="34" charset="-120"/>
              </a:rPr>
              <a:t>年度</a:t>
            </a:r>
            <a:r>
              <a:rPr lang="en-US" altLang="zh-TW" sz="1800" b="1" dirty="0">
                <a:solidFill>
                  <a:srgbClr val="C00000"/>
                </a:solidFill>
                <a:latin typeface="微軟正黑體" panose="020B0604030504040204" pitchFamily="34" charset="-120"/>
                <a:ea typeface="微軟正黑體" panose="020B0604030504040204" pitchFamily="34" charset="-120"/>
              </a:rPr>
              <a:t> </a:t>
            </a:r>
            <a:r>
              <a:rPr lang="zh-TW" altLang="zh-TW" sz="1800" dirty="0">
                <a:solidFill>
                  <a:srgbClr val="C00000"/>
                </a:solidFill>
                <a:latin typeface="微軟正黑體" panose="020B0604030504040204" pitchFamily="34" charset="-120"/>
                <a:ea typeface="微軟正黑體" panose="020B0604030504040204" pitchFamily="34" charset="-120"/>
              </a:rPr>
              <a:t>取得之成績為準</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fontAlgn="auto">
              <a:lnSpc>
                <a:spcPct val="100000"/>
              </a:lnSpc>
              <a:spcBef>
                <a:spcPts val="0"/>
              </a:spcBef>
              <a:spcAft>
                <a:spcPts val="450"/>
              </a:spcAft>
              <a:buFont typeface="Wingdings" panose="05000000000000000000" pitchFamily="2" charset="2"/>
              <a:buChar char="l"/>
              <a:defRPr/>
            </a:pPr>
            <a:r>
              <a:rPr lang="zh-TW" altLang="en-US" b="1" dirty="0">
                <a:solidFill>
                  <a:srgbClr val="0033CC"/>
                </a:solidFill>
                <a:latin typeface="微軟正黑體" panose="020B0604030504040204" pitchFamily="34" charset="-120"/>
                <a:ea typeface="微軟正黑體" panose="020B0604030504040204" pitchFamily="34" charset="-120"/>
              </a:rPr>
              <a:t>寫作測驗（上限１分）</a:t>
            </a:r>
            <a:endParaRPr lang="en-US" altLang="zh-TW" b="1" dirty="0">
              <a:solidFill>
                <a:srgbClr val="0033CC"/>
              </a:solidFill>
              <a:latin typeface="微軟正黑體" panose="020B0604030504040204" pitchFamily="34" charset="-120"/>
              <a:ea typeface="微軟正黑體" panose="020B0604030504040204" pitchFamily="34" charset="-120"/>
            </a:endParaRPr>
          </a:p>
        </p:txBody>
      </p:sp>
      <p:pic>
        <p:nvPicPr>
          <p:cNvPr id="59397" name="圖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673" y="2626520"/>
            <a:ext cx="107156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1255709959"/>
              </p:ext>
            </p:extLst>
          </p:nvPr>
        </p:nvGraphicFramePr>
        <p:xfrm>
          <a:off x="923603" y="5319221"/>
          <a:ext cx="6096000" cy="720046"/>
        </p:xfrm>
        <a:graphic>
          <a:graphicData uri="http://schemas.openxmlformats.org/drawingml/2006/table">
            <a:tbl>
              <a:tblPr firstRow="1" bandRow="1">
                <a:tableStyleId>{69012ECD-51FC-41F1-AA8D-1B2483CD663E}</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42878">
                <a:tc>
                  <a:txBody>
                    <a:bodyPr/>
                    <a:lstStyle/>
                    <a:p>
                      <a:pPr algn="ctr"/>
                      <a:r>
                        <a:rPr lang="en-US" altLang="zh-TW" sz="1800" dirty="0">
                          <a:latin typeface="微軟正黑體" panose="020B0604030504040204" pitchFamily="34" charset="-120"/>
                          <a:ea typeface="微軟正黑體" panose="020B0604030504040204" pitchFamily="34" charset="-120"/>
                        </a:rPr>
                        <a:t>6</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5</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3</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1</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extLst>
                  <a:ext uri="{0D108BD9-81ED-4DB2-BD59-A6C34878D82A}">
                    <a16:rowId xmlns:a16="http://schemas.microsoft.com/office/drawing/2014/main" val="10000"/>
                  </a:ext>
                </a:extLst>
              </a:tr>
              <a:tr h="377168">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1</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0.8</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0.6</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0.4</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0.2</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0.1</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extLst>
                  <a:ext uri="{0D108BD9-81ED-4DB2-BD59-A6C34878D82A}">
                    <a16:rowId xmlns:a16="http://schemas.microsoft.com/office/drawing/2014/main" val="10001"/>
                  </a:ext>
                </a:extLst>
              </a:tr>
            </a:tbl>
          </a:graphicData>
        </a:graphic>
      </p:graphicFrame>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7/7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0" y="992585"/>
            <a:ext cx="4850780" cy="488825"/>
            <a:chOff x="0" y="992585"/>
            <a:chExt cx="4850780" cy="488825"/>
          </a:xfrm>
        </p:grpSpPr>
        <p:grpSp>
          <p:nvGrpSpPr>
            <p:cNvPr id="13" name="组合 7"/>
            <p:cNvGrpSpPr/>
            <p:nvPr/>
          </p:nvGrpSpPr>
          <p:grpSpPr>
            <a:xfrm>
              <a:off x="0" y="992585"/>
              <a:ext cx="4716966" cy="481870"/>
              <a:chOff x="0" y="194743"/>
              <a:chExt cx="3295505" cy="586202"/>
            </a:xfrm>
          </p:grpSpPr>
          <p:sp>
            <p:nvSpPr>
              <p:cNvPr id="15" name="圆角矩形 8"/>
              <p:cNvSpPr/>
              <p:nvPr/>
            </p:nvSpPr>
            <p:spPr>
              <a:xfrm>
                <a:off x="173208" y="194743"/>
                <a:ext cx="3122297"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6" name="组合 9"/>
              <p:cNvGrpSpPr/>
              <p:nvPr/>
            </p:nvGrpSpPr>
            <p:grpSpPr>
              <a:xfrm>
                <a:off x="0" y="290669"/>
                <a:ext cx="424561" cy="355906"/>
                <a:chOff x="469900" y="728859"/>
                <a:chExt cx="424561" cy="355906"/>
              </a:xfrm>
            </p:grpSpPr>
            <p:sp>
              <p:nvSpPr>
                <p:cNvPr id="17"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14" name="內容版面配置區 2"/>
            <p:cNvSpPr txBox="1">
              <a:spLocks/>
            </p:cNvSpPr>
            <p:nvPr/>
          </p:nvSpPr>
          <p:spPr>
            <a:xfrm>
              <a:off x="644007" y="1013142"/>
              <a:ext cx="4206773"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國中教育會考、寫作測驗</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25"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29</a:t>
            </a:r>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文字方塊 4"/>
          <p:cNvSpPr txBox="1">
            <a:spLocks noChangeArrowheads="1"/>
          </p:cNvSpPr>
          <p:nvPr/>
        </p:nvSpPr>
        <p:spPr bwMode="auto">
          <a:xfrm>
            <a:off x="298339" y="957731"/>
            <a:ext cx="7450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000" b="1" dirty="0">
                <a:solidFill>
                  <a:srgbClr val="0000CC"/>
                </a:solidFill>
                <a:latin typeface="微軟正黑體" panose="020B0604030504040204" pitchFamily="34" charset="-120"/>
                <a:ea typeface="微軟正黑體" panose="020B0604030504040204" pitchFamily="34" charset="-120"/>
              </a:rPr>
              <a:t>（範例）</a:t>
            </a:r>
            <a:r>
              <a:rPr lang="zh-TW" altLang="zh-TW" sz="2000" b="1" dirty="0">
                <a:solidFill>
                  <a:srgbClr val="0000CC"/>
                </a:solidFill>
                <a:latin typeface="微軟正黑體" panose="020B0604030504040204" pitchFamily="34" charset="-120"/>
                <a:ea typeface="微軟正黑體" panose="020B0604030504040204" pitchFamily="34" charset="-120"/>
              </a:rPr>
              <a:t>信義國民中學</a:t>
            </a:r>
            <a:r>
              <a:rPr lang="en-US" altLang="zh-TW" sz="2000" b="1" dirty="0">
                <a:solidFill>
                  <a:srgbClr val="0000CC"/>
                </a:solidFill>
                <a:latin typeface="微軟正黑體" panose="020B0604030504040204" pitchFamily="34" charset="-120"/>
                <a:ea typeface="微軟正黑體" panose="020B0604030504040204" pitchFamily="34" charset="-120"/>
              </a:rPr>
              <a:t>  </a:t>
            </a:r>
            <a:r>
              <a:rPr lang="zh-TW" altLang="zh-TW" sz="2000" b="1" dirty="0">
                <a:solidFill>
                  <a:srgbClr val="0000CC"/>
                </a:solidFill>
                <a:latin typeface="微軟正黑體" panose="020B0604030504040204" pitchFamily="34" charset="-120"/>
                <a:ea typeface="微軟正黑體" panose="020B0604030504040204" pitchFamily="34" charset="-120"/>
              </a:rPr>
              <a:t>陳同學</a:t>
            </a:r>
            <a:r>
              <a:rPr lang="zh-TW" altLang="zh-TW" sz="2800" b="1" u="sng" dirty="0">
                <a:solidFill>
                  <a:srgbClr val="C00000"/>
                </a:solidFill>
                <a:latin typeface="微軟正黑體" panose="020B0604030504040204" pitchFamily="34" charset="-120"/>
                <a:ea typeface="微軟正黑體" panose="020B0604030504040204" pitchFamily="34" charset="-120"/>
              </a:rPr>
              <a:t>優先</a:t>
            </a:r>
            <a:r>
              <a:rPr lang="zh-TW" altLang="zh-TW" sz="2000" b="1" dirty="0">
                <a:solidFill>
                  <a:srgbClr val="0000CC"/>
                </a:solidFill>
                <a:latin typeface="微軟正黑體" panose="020B0604030504040204" pitchFamily="34" charset="-120"/>
                <a:ea typeface="微軟正黑體" panose="020B0604030504040204" pitchFamily="34" charset="-120"/>
              </a:rPr>
              <a:t>免試入學報名之積分證明單</a:t>
            </a:r>
            <a:endParaRPr lang="zh-TW" altLang="en-US" sz="2000" b="1" dirty="0">
              <a:solidFill>
                <a:srgbClr val="0000CC"/>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612840127"/>
              </p:ext>
            </p:extLst>
          </p:nvPr>
        </p:nvGraphicFramePr>
        <p:xfrm>
          <a:off x="1720638" y="2049861"/>
          <a:ext cx="4951584" cy="3951853"/>
        </p:xfrm>
        <a:graphic>
          <a:graphicData uri="http://schemas.openxmlformats.org/drawingml/2006/table">
            <a:tbl>
              <a:tblPr/>
              <a:tblGrid>
                <a:gridCol w="307814">
                  <a:extLst>
                    <a:ext uri="{9D8B030D-6E8A-4147-A177-3AD203B41FA5}">
                      <a16:colId xmlns:a16="http://schemas.microsoft.com/office/drawing/2014/main" val="2412145488"/>
                    </a:ext>
                  </a:extLst>
                </a:gridCol>
                <a:gridCol w="121574">
                  <a:extLst>
                    <a:ext uri="{9D8B030D-6E8A-4147-A177-3AD203B41FA5}">
                      <a16:colId xmlns:a16="http://schemas.microsoft.com/office/drawing/2014/main" val="2445900467"/>
                    </a:ext>
                  </a:extLst>
                </a:gridCol>
                <a:gridCol w="191415">
                  <a:extLst>
                    <a:ext uri="{9D8B030D-6E8A-4147-A177-3AD203B41FA5}">
                      <a16:colId xmlns:a16="http://schemas.microsoft.com/office/drawing/2014/main" val="2247415801"/>
                    </a:ext>
                  </a:extLst>
                </a:gridCol>
                <a:gridCol w="1029497">
                  <a:extLst>
                    <a:ext uri="{9D8B030D-6E8A-4147-A177-3AD203B41FA5}">
                      <a16:colId xmlns:a16="http://schemas.microsoft.com/office/drawing/2014/main" val="378969113"/>
                    </a:ext>
                  </a:extLst>
                </a:gridCol>
                <a:gridCol w="539322">
                  <a:extLst>
                    <a:ext uri="{9D8B030D-6E8A-4147-A177-3AD203B41FA5}">
                      <a16:colId xmlns:a16="http://schemas.microsoft.com/office/drawing/2014/main" val="1614657572"/>
                    </a:ext>
                  </a:extLst>
                </a:gridCol>
                <a:gridCol w="856189">
                  <a:extLst>
                    <a:ext uri="{9D8B030D-6E8A-4147-A177-3AD203B41FA5}">
                      <a16:colId xmlns:a16="http://schemas.microsoft.com/office/drawing/2014/main" val="1837348424"/>
                    </a:ext>
                  </a:extLst>
                </a:gridCol>
                <a:gridCol w="1153656">
                  <a:extLst>
                    <a:ext uri="{9D8B030D-6E8A-4147-A177-3AD203B41FA5}">
                      <a16:colId xmlns:a16="http://schemas.microsoft.com/office/drawing/2014/main" val="3964698715"/>
                    </a:ext>
                  </a:extLst>
                </a:gridCol>
                <a:gridCol w="42076">
                  <a:extLst>
                    <a:ext uri="{9D8B030D-6E8A-4147-A177-3AD203B41FA5}">
                      <a16:colId xmlns:a16="http://schemas.microsoft.com/office/drawing/2014/main" val="2149978844"/>
                    </a:ext>
                  </a:extLst>
                </a:gridCol>
                <a:gridCol w="397054">
                  <a:extLst>
                    <a:ext uri="{9D8B030D-6E8A-4147-A177-3AD203B41FA5}">
                      <a16:colId xmlns:a16="http://schemas.microsoft.com/office/drawing/2014/main" val="4240950933"/>
                    </a:ext>
                  </a:extLst>
                </a:gridCol>
                <a:gridCol w="312987">
                  <a:extLst>
                    <a:ext uri="{9D8B030D-6E8A-4147-A177-3AD203B41FA5}">
                      <a16:colId xmlns:a16="http://schemas.microsoft.com/office/drawing/2014/main" val="1058245826"/>
                    </a:ext>
                  </a:extLst>
                </a:gridCol>
              </a:tblGrid>
              <a:tr h="17795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3335" marR="13335"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3335" marR="13335" marT="0" marB="0" anchor="ctr" horzOverflow="overflow">
                    <a:lnL>
                      <a:noFill/>
                    </a:lnL>
                    <a:lnR>
                      <a:noFill/>
                    </a:lnR>
                    <a:lnT>
                      <a:noFill/>
                    </a:lnT>
                    <a:lnB>
                      <a:noFill/>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07410867"/>
                  </a:ext>
                </a:extLst>
              </a:tr>
              <a:tr h="198821">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同學</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70630877"/>
                  </a:ext>
                </a:extLst>
              </a:tr>
              <a:tr h="471279">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903071"/>
                  </a:ext>
                </a:extLst>
              </a:tr>
              <a:tr h="785466">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2023</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a:t>
                      </a: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全</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112</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北市</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112</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063747"/>
                  </a:ext>
                </a:extLst>
              </a:tr>
              <a:tr h="549826">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參加校內服務學習課程及活動，或於校外參加志工服務或社區服務，累計滿</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36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174080663"/>
                  </a:ext>
                </a:extLst>
              </a:tr>
              <a:tr h="380734">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以單一學期之百分制成績擇優採計</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18277"/>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367029"/>
                  </a:ext>
                </a:extLst>
              </a:tr>
              <a:tr h="647713">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科技</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02954"/>
                  </a:ext>
                </a:extLst>
              </a:tr>
              <a:tr h="386596">
                <a:tc gridSpan="9">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0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4123481545"/>
                  </a:ext>
                </a:extLst>
              </a:tr>
            </a:tbl>
          </a:graphicData>
        </a:graphic>
      </p:graphicFrame>
      <p:sp>
        <p:nvSpPr>
          <p:cNvPr id="61498" name="文字方塊 17"/>
          <p:cNvSpPr txBox="1">
            <a:spLocks noChangeArrowheads="1"/>
          </p:cNvSpPr>
          <p:nvPr/>
        </p:nvSpPr>
        <p:spPr bwMode="auto">
          <a:xfrm>
            <a:off x="1294161" y="1621544"/>
            <a:ext cx="5804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學年度五專入學專用優先免試入學超額比序項目積分證明單</a:t>
            </a:r>
          </a:p>
        </p:txBody>
      </p:sp>
      <p:grpSp>
        <p:nvGrpSpPr>
          <p:cNvPr id="4" name="群組 3"/>
          <p:cNvGrpSpPr/>
          <p:nvPr/>
        </p:nvGrpSpPr>
        <p:grpSpPr>
          <a:xfrm>
            <a:off x="1758493" y="5974440"/>
            <a:ext cx="2819069" cy="1071176"/>
            <a:chOff x="4251325" y="5770084"/>
            <a:chExt cx="3758758" cy="1428235"/>
          </a:xfrm>
        </p:grpSpPr>
        <p:sp>
          <p:nvSpPr>
            <p:cNvPr id="61500" name="文字方塊 16"/>
            <p:cNvSpPr txBox="1">
              <a:spLocks noChangeArrowheads="1"/>
            </p:cNvSpPr>
            <p:nvPr/>
          </p:nvSpPr>
          <p:spPr bwMode="auto">
            <a:xfrm>
              <a:off x="4251325" y="6210376"/>
              <a:ext cx="1682512"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050" dirty="0">
                  <a:latin typeface="標楷體" panose="03000509000000000000" pitchFamily="65" charset="-120"/>
                  <a:ea typeface="標楷體" panose="03000509000000000000" pitchFamily="65" charset="-120"/>
                </a:rPr>
                <a:t>就讀國中學校戳章</a:t>
              </a:r>
            </a:p>
          </p:txBody>
        </p:sp>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6642" y="5770084"/>
              <a:ext cx="2793441" cy="1428235"/>
            </a:xfrm>
            <a:prstGeom prst="rect">
              <a:avLst/>
            </a:prstGeom>
          </p:spPr>
        </p:pic>
      </p:grpSp>
      <p:cxnSp>
        <p:nvCxnSpPr>
          <p:cNvPr id="11"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71AA52EC-7DB1-4E87-8C0D-FAA1C5227515}"/>
              </a:ext>
            </a:extLst>
          </p:cNvPr>
          <p:cNvSpPr>
            <a:spLocks noEditPoints="1"/>
          </p:cNvSpPr>
          <p:nvPr/>
        </p:nvSpPr>
        <p:spPr bwMode="auto">
          <a:xfrm>
            <a:off x="7501466"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3"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捌、分發順位比序原則（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1/4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30</a:t>
            </a:r>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316183" y="6248142"/>
            <a:ext cx="8228730" cy="487826"/>
          </a:xfrm>
          <a:prstGeom prst="roundRect">
            <a:avLst/>
          </a:prstGeom>
          <a:solidFill>
            <a:schemeClr val="accent6">
              <a:lumMod val="20000"/>
              <a:lumOff val="8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45489" indent="-469094" algn="just" eaLnBrk="1" fontAlgn="auto" hangingPunct="1">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1</a:t>
            </a:r>
            <a:r>
              <a:rPr lang="zh-TW" altLang="zh-TW" sz="1300" b="1" dirty="0">
                <a:solidFill>
                  <a:schemeClr val="tx1"/>
                </a:solidFill>
                <a:latin typeface="微軟正黑體" panose="020B0604030504040204" pitchFamily="34" charset="-120"/>
                <a:ea typeface="微軟正黑體" panose="020B0604030504040204" pitchFamily="34" charset="-120"/>
              </a:rPr>
              <a:t>：志願序積分</a:t>
            </a:r>
            <a:r>
              <a:rPr lang="zh-TW" altLang="en-US" sz="1300" b="1" dirty="0">
                <a:solidFill>
                  <a:schemeClr val="tx1"/>
                </a:solidFill>
                <a:latin typeface="微軟正黑體" panose="020B0604030504040204" pitchFamily="34" charset="-120"/>
                <a:ea typeface="微軟正黑體" panose="020B0604030504040204" pitchFamily="34" charset="-120"/>
              </a:rPr>
              <a:t>係</a:t>
            </a:r>
            <a:r>
              <a:rPr lang="zh-TW" altLang="zh-TW" sz="1300" b="1" dirty="0">
                <a:solidFill>
                  <a:schemeClr val="tx1"/>
                </a:solidFill>
                <a:latin typeface="微軟正黑體" panose="020B0604030504040204" pitchFamily="34" charset="-120"/>
                <a:ea typeface="微軟正黑體" panose="020B0604030504040204" pitchFamily="34" charset="-120"/>
              </a:rPr>
              <a:t>以級別方式計算，並於免試生完成選填登記志願後，納入超額比序總積分之主項目採計。</a:t>
            </a:r>
          </a:p>
          <a:p>
            <a:pPr marL="445489" indent="-469094" algn="just" eaLnBrk="1" fontAlgn="auto" hangingPunct="1">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2</a:t>
            </a:r>
            <a:r>
              <a:rPr lang="zh-TW" altLang="zh-TW" sz="1300" b="1" dirty="0">
                <a:solidFill>
                  <a:schemeClr val="tx1"/>
                </a:solidFill>
                <a:latin typeface="微軟正黑體" panose="020B0604030504040204" pitchFamily="34" charset="-120"/>
                <a:ea typeface="微軟正黑體" panose="020B0604030504040204" pitchFamily="34" charset="-120"/>
              </a:rPr>
              <a:t>：陳同學</a:t>
            </a:r>
            <a:r>
              <a:rPr lang="zh-TW" altLang="zh-TW" sz="1300" b="1" dirty="0">
                <a:solidFill>
                  <a:srgbClr val="0000CC"/>
                </a:solidFill>
                <a:latin typeface="微軟正黑體" panose="020B0604030504040204" pitchFamily="34" charset="-120"/>
                <a:ea typeface="微軟正黑體" panose="020B0604030504040204" pitchFamily="34" charset="-120"/>
              </a:rPr>
              <a:t>未持有原住民文化及語言能力證明</a:t>
            </a:r>
            <a:r>
              <a:rPr lang="zh-TW" altLang="zh-TW" sz="1300" b="1" dirty="0">
                <a:solidFill>
                  <a:schemeClr val="tx1"/>
                </a:solidFill>
                <a:latin typeface="微軟正黑體" panose="020B0604030504040204" pitchFamily="34" charset="-120"/>
                <a:ea typeface="微軟正黑體" panose="020B0604030504040204" pitchFamily="34" charset="-120"/>
              </a:rPr>
              <a:t>，</a:t>
            </a:r>
            <a:r>
              <a:rPr lang="zh-TW" altLang="zh-TW" sz="1300" b="1" dirty="0">
                <a:solidFill>
                  <a:srgbClr val="FF0000"/>
                </a:solidFill>
                <a:latin typeface="微軟正黑體" panose="020B0604030504040204" pitchFamily="34" charset="-120"/>
                <a:ea typeface="微軟正黑體" panose="020B0604030504040204" pitchFamily="34" charset="-120"/>
              </a:rPr>
              <a:t>加分</a:t>
            </a:r>
            <a:r>
              <a:rPr lang="zh-TW" altLang="zh-TW" sz="1300" b="1" dirty="0">
                <a:solidFill>
                  <a:schemeClr val="tx1"/>
                </a:solidFill>
                <a:latin typeface="微軟正黑體" panose="020B0604030504040204" pitchFamily="34" charset="-120"/>
                <a:ea typeface="微軟正黑體" panose="020B0604030504040204" pitchFamily="34" charset="-120"/>
              </a:rPr>
              <a:t>比率以</a:t>
            </a:r>
            <a:r>
              <a:rPr lang="en-US" altLang="zh-TW" sz="1300" b="1" dirty="0">
                <a:solidFill>
                  <a:srgbClr val="FF0000"/>
                </a:solidFill>
                <a:latin typeface="微軟正黑體" panose="020B0604030504040204" pitchFamily="34" charset="-120"/>
                <a:ea typeface="微軟正黑體" panose="020B0604030504040204" pitchFamily="34" charset="-120"/>
              </a:rPr>
              <a:t>10%</a:t>
            </a:r>
            <a:r>
              <a:rPr lang="zh-TW" altLang="zh-TW" sz="1300" b="1" dirty="0">
                <a:solidFill>
                  <a:schemeClr val="tx1"/>
                </a:solidFill>
                <a:latin typeface="微軟正黑體" panose="020B0604030504040204" pitchFamily="34" charset="-120"/>
                <a:ea typeface="微軟正黑體" panose="020B0604030504040204" pitchFamily="34" charset="-120"/>
              </a:rPr>
              <a:t>計算。</a:t>
            </a:r>
            <a:endParaRPr lang="zh-TW" altLang="en-US" sz="1300" b="1"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298338" y="864719"/>
            <a:ext cx="4595606" cy="707886"/>
          </a:xfrm>
          <a:prstGeom prst="rect">
            <a:avLst/>
          </a:prstGeom>
        </p:spPr>
        <p:txBody>
          <a:bodyPr wrap="square">
            <a:spAutoFit/>
          </a:bodyPr>
          <a:lstStyle/>
          <a:p>
            <a:pPr eaLnBrk="1" fontAlgn="auto" hangingPunct="1">
              <a:spcBef>
                <a:spcPts val="0"/>
              </a:spcBef>
              <a:spcAft>
                <a:spcPts val="0"/>
              </a:spcAft>
              <a:defRPr/>
            </a:pPr>
            <a:r>
              <a:rPr lang="zh-TW" altLang="en-US" sz="2000" b="1" dirty="0">
                <a:solidFill>
                  <a:srgbClr val="C00000"/>
                </a:solidFill>
                <a:latin typeface="微軟正黑體" pitchFamily="34" charset="-120"/>
                <a:ea typeface="微軟正黑體" pitchFamily="34" charset="-120"/>
              </a:rPr>
              <a:t>免試生超額比序總積分計算範例</a:t>
            </a:r>
            <a:endParaRPr lang="en-US" altLang="zh-TW" sz="2000" b="1" dirty="0">
              <a:solidFill>
                <a:srgbClr val="C00000"/>
              </a:solidFill>
              <a:latin typeface="微軟正黑體" pitchFamily="34" charset="-120"/>
              <a:ea typeface="微軟正黑體" pitchFamily="34" charset="-120"/>
            </a:endParaRPr>
          </a:p>
          <a:p>
            <a:pPr eaLnBrk="1" fontAlgn="auto" hangingPunct="1">
              <a:spcBef>
                <a:spcPts val="0"/>
              </a:spcBef>
              <a:spcAft>
                <a:spcPts val="0"/>
              </a:spcAft>
              <a:defRPr/>
            </a:pPr>
            <a:r>
              <a:rPr lang="zh-TW" altLang="zh-TW" sz="2000" b="1" dirty="0">
                <a:solidFill>
                  <a:schemeClr val="accent6">
                    <a:lumMod val="75000"/>
                  </a:schemeClr>
                </a:solidFill>
                <a:latin typeface="微軟正黑體" pitchFamily="34" charset="-120"/>
                <a:ea typeface="微軟正黑體" pitchFamily="34" charset="-120"/>
              </a:rPr>
              <a:t>陳同學國中教育會考成績與採計積分表</a:t>
            </a:r>
            <a:endParaRPr lang="zh-TW" altLang="en-US" sz="2000" b="1" dirty="0">
              <a:solidFill>
                <a:schemeClr val="accent6">
                  <a:lumMod val="75000"/>
                </a:schemeClr>
              </a:solidFill>
              <a:latin typeface="微軟正黑體" pitchFamily="34" charset="-120"/>
              <a:ea typeface="微軟正黑體" pitchFamily="34" charset="-120"/>
            </a:endParaRPr>
          </a:p>
        </p:txBody>
      </p:sp>
      <p:sp>
        <p:nvSpPr>
          <p:cNvPr id="15" name="矩形 14"/>
          <p:cNvSpPr/>
          <p:nvPr/>
        </p:nvSpPr>
        <p:spPr bwMode="auto">
          <a:xfrm>
            <a:off x="298338" y="3507683"/>
            <a:ext cx="8401659" cy="369332"/>
          </a:xfrm>
          <a:prstGeom prst="rect">
            <a:avLst/>
          </a:prstGeom>
        </p:spPr>
        <p:txBody>
          <a:bodyPr wrap="none">
            <a:spAutoFit/>
          </a:bodyPr>
          <a:lstStyle/>
          <a:p>
            <a:pPr eaLnBrk="1" fontAlgn="auto" hangingPunct="1">
              <a:spcBef>
                <a:spcPts val="0"/>
              </a:spcBef>
              <a:spcAft>
                <a:spcPts val="0"/>
              </a:spcAft>
              <a:defRPr/>
            </a:pPr>
            <a:r>
              <a:rPr lang="zh-TW" altLang="en-US" b="1" dirty="0">
                <a:solidFill>
                  <a:schemeClr val="accent6">
                    <a:lumMod val="75000"/>
                  </a:schemeClr>
                </a:solidFill>
                <a:latin typeface="微軟正黑體" pitchFamily="34" charset="-120"/>
                <a:ea typeface="微軟正黑體" pitchFamily="34" charset="-120"/>
              </a:rPr>
              <a:t>陳同學以第</a:t>
            </a:r>
            <a:r>
              <a:rPr lang="en-US" altLang="zh-TW" b="1" dirty="0">
                <a:solidFill>
                  <a:schemeClr val="accent6">
                    <a:lumMod val="75000"/>
                  </a:schemeClr>
                </a:solidFill>
                <a:latin typeface="微軟正黑體" pitchFamily="34" charset="-120"/>
                <a:ea typeface="微軟正黑體" pitchFamily="34" charset="-120"/>
              </a:rPr>
              <a:t>2</a:t>
            </a:r>
            <a:r>
              <a:rPr lang="zh-TW" altLang="en-US" b="1" dirty="0">
                <a:solidFill>
                  <a:schemeClr val="accent6">
                    <a:lumMod val="75000"/>
                  </a:schemeClr>
                </a:solidFill>
                <a:latin typeface="微軟正黑體" pitchFamily="34" charset="-120"/>
                <a:ea typeface="微軟正黑體" pitchFamily="34" charset="-120"/>
              </a:rPr>
              <a:t>志願選填登記○○科技大學○○科（組）之超額比序項目積分採計表</a:t>
            </a:r>
          </a:p>
        </p:txBody>
      </p:sp>
      <p:sp>
        <p:nvSpPr>
          <p:cNvPr id="22" name="矩形 21"/>
          <p:cNvSpPr/>
          <p:nvPr/>
        </p:nvSpPr>
        <p:spPr bwMode="auto">
          <a:xfrm>
            <a:off x="1286308" y="2701160"/>
            <a:ext cx="6102461" cy="54653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6" name="群組 5"/>
          <p:cNvGrpSpPr/>
          <p:nvPr/>
        </p:nvGrpSpPr>
        <p:grpSpPr>
          <a:xfrm>
            <a:off x="250752" y="5192681"/>
            <a:ext cx="8272054" cy="932147"/>
            <a:chOff x="250752" y="5192681"/>
            <a:chExt cx="8272054" cy="932147"/>
          </a:xfrm>
        </p:grpSpPr>
        <p:sp>
          <p:nvSpPr>
            <p:cNvPr id="16" name="矩形 15"/>
            <p:cNvSpPr/>
            <p:nvPr/>
          </p:nvSpPr>
          <p:spPr bwMode="auto">
            <a:xfrm>
              <a:off x="250752" y="5629252"/>
              <a:ext cx="8272054" cy="4955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sp>
          <p:nvSpPr>
            <p:cNvPr id="17" name="矩形 16"/>
            <p:cNvSpPr/>
            <p:nvPr/>
          </p:nvSpPr>
          <p:spPr>
            <a:xfrm>
              <a:off x="255994" y="5192681"/>
              <a:ext cx="8266812" cy="39452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gr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750146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0"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捌、分發順位比序原則（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2/4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862067516"/>
              </p:ext>
            </p:extLst>
          </p:nvPr>
        </p:nvGraphicFramePr>
        <p:xfrm>
          <a:off x="1286309" y="1606004"/>
          <a:ext cx="6096002" cy="1630680"/>
        </p:xfrm>
        <a:graphic>
          <a:graphicData uri="http://schemas.openxmlformats.org/drawingml/2006/table">
            <a:tbl>
              <a:tblPr firstRow="1" bandRow="1">
                <a:tableStyleId>{D27102A9-8310-4765-A935-A1911B00CA55}</a:tableStyleId>
              </a:tblPr>
              <a:tblGrid>
                <a:gridCol w="1131068">
                  <a:extLst>
                    <a:ext uri="{9D8B030D-6E8A-4147-A177-3AD203B41FA5}">
                      <a16:colId xmlns:a16="http://schemas.microsoft.com/office/drawing/2014/main" val="3533527737"/>
                    </a:ext>
                  </a:extLst>
                </a:gridCol>
                <a:gridCol w="827489">
                  <a:extLst>
                    <a:ext uri="{9D8B030D-6E8A-4147-A177-3AD203B41FA5}">
                      <a16:colId xmlns:a16="http://schemas.microsoft.com/office/drawing/2014/main" val="2979835095"/>
                    </a:ext>
                  </a:extLst>
                </a:gridCol>
                <a:gridCol w="827489">
                  <a:extLst>
                    <a:ext uri="{9D8B030D-6E8A-4147-A177-3AD203B41FA5}">
                      <a16:colId xmlns:a16="http://schemas.microsoft.com/office/drawing/2014/main" val="2271207029"/>
                    </a:ext>
                  </a:extLst>
                </a:gridCol>
                <a:gridCol w="827489">
                  <a:extLst>
                    <a:ext uri="{9D8B030D-6E8A-4147-A177-3AD203B41FA5}">
                      <a16:colId xmlns:a16="http://schemas.microsoft.com/office/drawing/2014/main" val="3550894035"/>
                    </a:ext>
                  </a:extLst>
                </a:gridCol>
                <a:gridCol w="827489">
                  <a:extLst>
                    <a:ext uri="{9D8B030D-6E8A-4147-A177-3AD203B41FA5}">
                      <a16:colId xmlns:a16="http://schemas.microsoft.com/office/drawing/2014/main" val="3101752897"/>
                    </a:ext>
                  </a:extLst>
                </a:gridCol>
                <a:gridCol w="827489">
                  <a:extLst>
                    <a:ext uri="{9D8B030D-6E8A-4147-A177-3AD203B41FA5}">
                      <a16:colId xmlns:a16="http://schemas.microsoft.com/office/drawing/2014/main" val="678496905"/>
                    </a:ext>
                  </a:extLst>
                </a:gridCol>
                <a:gridCol w="827489">
                  <a:extLst>
                    <a:ext uri="{9D8B030D-6E8A-4147-A177-3AD203B41FA5}">
                      <a16:colId xmlns:a16="http://schemas.microsoft.com/office/drawing/2014/main" val="2761485684"/>
                    </a:ext>
                  </a:extLst>
                </a:gridCol>
              </a:tblGrid>
              <a:tr h="370840">
                <a:tc>
                  <a:txBody>
                    <a:bodyPr/>
                    <a:lstStyle/>
                    <a:p>
                      <a:pPr algn="ctr"/>
                      <a:r>
                        <a:rPr lang="zh-TW" altLang="en-US" sz="1600" dirty="0"/>
                        <a:t>科目名稱</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國文</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數學</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英語</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自然</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社會</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寫作</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76073960"/>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級分</a:t>
                      </a:r>
                      <a:r>
                        <a:rPr lang="en-US" altLang="zh-TW" sz="1400" b="0" dirty="0">
                          <a:solidFill>
                            <a:schemeClr val="tx1"/>
                          </a:solidFill>
                          <a:latin typeface="微軟正黑體" panose="020B0604030504040204" pitchFamily="34" charset="-120"/>
                          <a:ea typeface="微軟正黑體" panose="020B0604030504040204" pitchFamily="34" charset="-120"/>
                        </a:rPr>
                        <a:t>(</a:t>
                      </a:r>
                      <a:r>
                        <a:rPr lang="zh-TW" altLang="en-US" sz="1400" b="0" dirty="0">
                          <a:solidFill>
                            <a:schemeClr val="tx1"/>
                          </a:solidFill>
                          <a:latin typeface="微軟正黑體" panose="020B0604030504040204" pitchFamily="34" charset="-120"/>
                          <a:ea typeface="微軟正黑體" panose="020B0604030504040204" pitchFamily="34" charset="-120"/>
                        </a:rPr>
                        <a:t>標示</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精熟</a:t>
                      </a:r>
                      <a:r>
                        <a:rPr lang="en-US" altLang="zh-TW" sz="1400" b="0" dirty="0">
                          <a:solidFill>
                            <a:schemeClr val="tx1"/>
                          </a:solidFill>
                          <a:latin typeface="微軟正黑體" panose="020B0604030504040204" pitchFamily="34" charset="-120"/>
                          <a:ea typeface="微軟正黑體" panose="020B0604030504040204" pitchFamily="34" charset="-120"/>
                        </a:rPr>
                        <a:t>(A</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精熟</a:t>
                      </a:r>
                      <a:r>
                        <a:rPr lang="en-US" altLang="zh-TW" sz="1400" b="0" dirty="0">
                          <a:solidFill>
                            <a:schemeClr val="tx1"/>
                          </a:solidFill>
                          <a:latin typeface="微軟正黑體" panose="020B0604030504040204" pitchFamily="34" charset="-120"/>
                          <a:ea typeface="微軟正黑體" panose="020B0604030504040204" pitchFamily="34" charset="-120"/>
                        </a:rPr>
                        <a:t>(A)</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4</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65565165"/>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違紀扣點</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77704625"/>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採計積分</a:t>
                      </a:r>
                      <a:br>
                        <a:rPr lang="en-US" altLang="zh-TW" sz="1400" b="0" dirty="0">
                          <a:solidFill>
                            <a:schemeClr val="tx1"/>
                          </a:solidFill>
                          <a:latin typeface="微軟正黑體" panose="020B0604030504040204" pitchFamily="34" charset="-120"/>
                          <a:ea typeface="微軟正黑體" panose="020B0604030504040204" pitchFamily="34" charset="-120"/>
                        </a:rPr>
                      </a:br>
                      <a:r>
                        <a:rPr lang="en-US" altLang="zh-TW" sz="1400" b="0" dirty="0">
                          <a:solidFill>
                            <a:schemeClr val="tx1"/>
                          </a:solidFill>
                          <a:latin typeface="微軟正黑體" panose="020B0604030504040204" pitchFamily="34" charset="-120"/>
                          <a:ea typeface="微軟正黑體" panose="020B0604030504040204" pitchFamily="34" charset="-120"/>
                        </a:rPr>
                        <a:t>(</a:t>
                      </a:r>
                      <a:r>
                        <a:rPr lang="zh-TW" altLang="en-US" sz="1400" b="0" dirty="0">
                          <a:solidFill>
                            <a:schemeClr val="tx1"/>
                          </a:solidFill>
                          <a:latin typeface="微軟正黑體" panose="020B0604030504040204" pitchFamily="34" charset="-120"/>
                          <a:ea typeface="微軟正黑體" panose="020B0604030504040204" pitchFamily="34" charset="-120"/>
                        </a:rPr>
                        <a:t>扣點後積分</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2</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5</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6980564"/>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603644280"/>
              </p:ext>
            </p:extLst>
          </p:nvPr>
        </p:nvGraphicFramePr>
        <p:xfrm>
          <a:off x="287147" y="3904168"/>
          <a:ext cx="8235660" cy="2199640"/>
        </p:xfrm>
        <a:graphic>
          <a:graphicData uri="http://schemas.openxmlformats.org/drawingml/2006/table">
            <a:tbl>
              <a:tblPr firstRow="1" bandRow="1">
                <a:tableStyleId>{D27102A9-8310-4765-A935-A1911B00CA55}</a:tableStyleId>
              </a:tblPr>
              <a:tblGrid>
                <a:gridCol w="983518">
                  <a:extLst>
                    <a:ext uri="{9D8B030D-6E8A-4147-A177-3AD203B41FA5}">
                      <a16:colId xmlns:a16="http://schemas.microsoft.com/office/drawing/2014/main" val="284243871"/>
                    </a:ext>
                  </a:extLst>
                </a:gridCol>
                <a:gridCol w="641131">
                  <a:extLst>
                    <a:ext uri="{9D8B030D-6E8A-4147-A177-3AD203B41FA5}">
                      <a16:colId xmlns:a16="http://schemas.microsoft.com/office/drawing/2014/main" val="93567448"/>
                    </a:ext>
                  </a:extLst>
                </a:gridCol>
                <a:gridCol w="557049">
                  <a:extLst>
                    <a:ext uri="{9D8B030D-6E8A-4147-A177-3AD203B41FA5}">
                      <a16:colId xmlns:a16="http://schemas.microsoft.com/office/drawing/2014/main" val="3922342771"/>
                    </a:ext>
                  </a:extLst>
                </a:gridCol>
                <a:gridCol w="557049">
                  <a:extLst>
                    <a:ext uri="{9D8B030D-6E8A-4147-A177-3AD203B41FA5}">
                      <a16:colId xmlns:a16="http://schemas.microsoft.com/office/drawing/2014/main" val="228450105"/>
                    </a:ext>
                  </a:extLst>
                </a:gridCol>
                <a:gridCol w="585076">
                  <a:extLst>
                    <a:ext uri="{9D8B030D-6E8A-4147-A177-3AD203B41FA5}">
                      <a16:colId xmlns:a16="http://schemas.microsoft.com/office/drawing/2014/main" val="1856099014"/>
                    </a:ext>
                  </a:extLst>
                </a:gridCol>
                <a:gridCol w="585076">
                  <a:extLst>
                    <a:ext uri="{9D8B030D-6E8A-4147-A177-3AD203B41FA5}">
                      <a16:colId xmlns:a16="http://schemas.microsoft.com/office/drawing/2014/main" val="2007307133"/>
                    </a:ext>
                  </a:extLst>
                </a:gridCol>
                <a:gridCol w="585076">
                  <a:extLst>
                    <a:ext uri="{9D8B030D-6E8A-4147-A177-3AD203B41FA5}">
                      <a16:colId xmlns:a16="http://schemas.microsoft.com/office/drawing/2014/main" val="132044695"/>
                    </a:ext>
                  </a:extLst>
                </a:gridCol>
                <a:gridCol w="520262">
                  <a:extLst>
                    <a:ext uri="{9D8B030D-6E8A-4147-A177-3AD203B41FA5}">
                      <a16:colId xmlns:a16="http://schemas.microsoft.com/office/drawing/2014/main" val="253677508"/>
                    </a:ext>
                  </a:extLst>
                </a:gridCol>
                <a:gridCol w="520262">
                  <a:extLst>
                    <a:ext uri="{9D8B030D-6E8A-4147-A177-3AD203B41FA5}">
                      <a16:colId xmlns:a16="http://schemas.microsoft.com/office/drawing/2014/main" val="2394203821"/>
                    </a:ext>
                  </a:extLst>
                </a:gridCol>
                <a:gridCol w="520262">
                  <a:extLst>
                    <a:ext uri="{9D8B030D-6E8A-4147-A177-3AD203B41FA5}">
                      <a16:colId xmlns:a16="http://schemas.microsoft.com/office/drawing/2014/main" val="2238934309"/>
                    </a:ext>
                  </a:extLst>
                </a:gridCol>
                <a:gridCol w="520262">
                  <a:extLst>
                    <a:ext uri="{9D8B030D-6E8A-4147-A177-3AD203B41FA5}">
                      <a16:colId xmlns:a16="http://schemas.microsoft.com/office/drawing/2014/main" val="2706450470"/>
                    </a:ext>
                  </a:extLst>
                </a:gridCol>
                <a:gridCol w="520262">
                  <a:extLst>
                    <a:ext uri="{9D8B030D-6E8A-4147-A177-3AD203B41FA5}">
                      <a16:colId xmlns:a16="http://schemas.microsoft.com/office/drawing/2014/main" val="2040232837"/>
                    </a:ext>
                  </a:extLst>
                </a:gridCol>
                <a:gridCol w="520262">
                  <a:extLst>
                    <a:ext uri="{9D8B030D-6E8A-4147-A177-3AD203B41FA5}">
                      <a16:colId xmlns:a16="http://schemas.microsoft.com/office/drawing/2014/main" val="2270235163"/>
                    </a:ext>
                  </a:extLst>
                </a:gridCol>
                <a:gridCol w="620113">
                  <a:extLst>
                    <a:ext uri="{9D8B030D-6E8A-4147-A177-3AD203B41FA5}">
                      <a16:colId xmlns:a16="http://schemas.microsoft.com/office/drawing/2014/main" val="351779646"/>
                    </a:ext>
                  </a:extLst>
                </a:gridCol>
              </a:tblGrid>
              <a:tr h="370840">
                <a:tc>
                  <a:txBody>
                    <a:bodyPr/>
                    <a:lstStyle/>
                    <a:p>
                      <a:r>
                        <a:rPr lang="zh-TW" altLang="en-US" sz="1200" dirty="0">
                          <a:solidFill>
                            <a:schemeClr val="tx1"/>
                          </a:solidFill>
                          <a:latin typeface="微軟正黑體" panose="020B0604030504040204" pitchFamily="34" charset="-120"/>
                          <a:ea typeface="微軟正黑體" panose="020B0604030504040204" pitchFamily="34" charset="-120"/>
                        </a:rPr>
                        <a:t>主項目名稱</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志願序</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多元學習表現</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技藝優良</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弱勢身分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均衡學習</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國中教育會考</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rowSpan="3">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超額比序總積分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19395414"/>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分項目名稱</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競賽</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服務學習</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國文</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數學</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英語</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自然</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社會</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寫作測驗</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2413842"/>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分項目積分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7</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15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0.6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07232545"/>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一般生</a:t>
                      </a:r>
                      <a:br>
                        <a:rPr lang="en-US" altLang="zh-TW" sz="1200" b="1" dirty="0">
                          <a:solidFill>
                            <a:schemeClr val="tx1"/>
                          </a:solidFill>
                          <a:latin typeface="微軟正黑體" panose="020B0604030504040204" pitchFamily="34" charset="-120"/>
                          <a:ea typeface="微軟正黑體" panose="020B0604030504040204" pitchFamily="34" charset="-120"/>
                        </a:rPr>
                      </a:br>
                      <a:r>
                        <a:rPr lang="zh-TW" altLang="en-US" sz="1200" b="1" dirty="0">
                          <a:solidFill>
                            <a:schemeClr val="tx1"/>
                          </a:solidFill>
                          <a:latin typeface="微軟正黑體" panose="020B0604030504040204" pitchFamily="34" charset="-120"/>
                          <a:ea typeface="微軟正黑體" panose="020B0604030504040204" pitchFamily="34" charset="-120"/>
                        </a:rPr>
                        <a:t>主項目積分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19.6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87.1</a:t>
                      </a:r>
                      <a:br>
                        <a:rPr lang="en-US" altLang="zh-TW" sz="12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註</a:t>
                      </a:r>
                      <a:r>
                        <a:rPr lang="en-US" altLang="zh-TW" sz="1200" b="1" dirty="0">
                          <a:solidFill>
                            <a:schemeClr val="tx1"/>
                          </a:solidFill>
                          <a:latin typeface="微軟正黑體" panose="020B0604030504040204" pitchFamily="34" charset="-120"/>
                          <a:ea typeface="微軟正黑體" panose="020B0604030504040204" pitchFamily="34" charset="-120"/>
                        </a:rPr>
                        <a:t>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819585420"/>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特種身分生主項目積分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28.60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16.50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2.75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3.30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23.10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21.56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95.81</a:t>
                      </a:r>
                      <a:br>
                        <a:rPr lang="en-US" altLang="zh-TW" sz="12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註</a:t>
                      </a:r>
                      <a:r>
                        <a:rPr lang="en-US" altLang="zh-TW" sz="1200" b="1" dirty="0">
                          <a:solidFill>
                            <a:schemeClr val="tx1"/>
                          </a:solidFill>
                          <a:latin typeface="微軟正黑體" panose="020B0604030504040204" pitchFamily="34" charset="-120"/>
                          <a:ea typeface="微軟正黑體" panose="020B0604030504040204" pitchFamily="34" charset="-120"/>
                        </a:rPr>
                        <a:t>2)</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01611905"/>
                  </a:ext>
                </a:extLst>
              </a:tr>
            </a:tbl>
          </a:graphicData>
        </a:graphic>
      </p:graphicFrame>
      <p:sp>
        <p:nvSpPr>
          <p:cNvPr id="21"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31</a:t>
            </a:r>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298339" y="969511"/>
            <a:ext cx="8537189" cy="432197"/>
          </a:xfrm>
          <a:prstGeom prst="rect">
            <a:avLst/>
          </a:prstGeom>
        </p:spPr>
        <p:txBody>
          <a:bodyPr anchor="ctr"/>
          <a:lstStyle/>
          <a:p>
            <a:pPr eaLnBrk="1" fontAlgn="auto" hangingPunct="1">
              <a:spcBef>
                <a:spcPts val="450"/>
              </a:spcBef>
              <a:spcAft>
                <a:spcPts val="450"/>
              </a:spcAft>
              <a:defRPr/>
            </a:pPr>
            <a:r>
              <a:rPr lang="zh-TW" altLang="en-US" b="1" dirty="0">
                <a:solidFill>
                  <a:schemeClr val="accent6">
                    <a:lumMod val="75000"/>
                  </a:schemeClr>
                </a:solidFill>
                <a:latin typeface="微軟正黑體" pitchFamily="34" charset="-120"/>
                <a:ea typeface="微軟正黑體" pitchFamily="34" charset="-120"/>
              </a:rPr>
              <a:t>陳同學選填登記○○科技大學○○科（組）之一般生</a:t>
            </a:r>
            <a:r>
              <a:rPr lang="zh-TW" altLang="en-US" b="1" dirty="0">
                <a:solidFill>
                  <a:srgbClr val="FF0000"/>
                </a:solidFill>
                <a:latin typeface="微軟正黑體" pitchFamily="34" charset="-120"/>
                <a:ea typeface="微軟正黑體" pitchFamily="34" charset="-120"/>
              </a:rPr>
              <a:t>同分比序項目積分順序採計表</a:t>
            </a:r>
            <a:endParaRPr lang="zh-TW" altLang="en-US" sz="1600" b="1" dirty="0">
              <a:solidFill>
                <a:srgbClr val="FF0000"/>
              </a:solidFill>
              <a:latin typeface="微軟正黑體" pitchFamily="34" charset="-120"/>
              <a:ea typeface="微軟正黑體" pitchFamily="34" charset="-120"/>
            </a:endParaRPr>
          </a:p>
        </p:txBody>
      </p:sp>
      <p:sp>
        <p:nvSpPr>
          <p:cNvPr id="14" name="標題 1"/>
          <p:cNvSpPr txBox="1">
            <a:spLocks/>
          </p:cNvSpPr>
          <p:nvPr/>
        </p:nvSpPr>
        <p:spPr>
          <a:xfrm>
            <a:off x="298339" y="3665499"/>
            <a:ext cx="8893249" cy="432197"/>
          </a:xfrm>
          <a:prstGeom prst="rect">
            <a:avLst/>
          </a:prstGeom>
        </p:spPr>
        <p:txBody>
          <a:bodyPr anchor="ctr"/>
          <a:lstStyle/>
          <a:p>
            <a:pPr eaLnBrk="1" fontAlgn="auto" hangingPunct="1">
              <a:spcBef>
                <a:spcPts val="450"/>
              </a:spcBef>
              <a:spcAft>
                <a:spcPts val="450"/>
              </a:spcAft>
              <a:defRPr/>
            </a:pPr>
            <a:r>
              <a:rPr lang="zh-TW" altLang="en-US" sz="1750" b="1" dirty="0">
                <a:solidFill>
                  <a:schemeClr val="accent6">
                    <a:lumMod val="75000"/>
                  </a:schemeClr>
                </a:solidFill>
                <a:latin typeface="微軟正黑體" pitchFamily="34" charset="-120"/>
                <a:ea typeface="微軟正黑體" pitchFamily="34" charset="-120"/>
              </a:rPr>
              <a:t>陳同學選填登記○○科技大學○○科（組）特種身分生之</a:t>
            </a:r>
            <a:r>
              <a:rPr lang="zh-TW" altLang="en-US" sz="1750" b="1" dirty="0">
                <a:solidFill>
                  <a:srgbClr val="FF0000"/>
                </a:solidFill>
                <a:latin typeface="微軟正黑體" pitchFamily="34" charset="-120"/>
                <a:ea typeface="微軟正黑體" pitchFamily="34" charset="-120"/>
              </a:rPr>
              <a:t>同分比序項目積分順序採計表</a:t>
            </a:r>
          </a:p>
        </p:txBody>
      </p:sp>
      <p:graphicFrame>
        <p:nvGraphicFramePr>
          <p:cNvPr id="3" name="表格 2"/>
          <p:cNvGraphicFramePr>
            <a:graphicFrameLocks noGrp="1"/>
          </p:cNvGraphicFramePr>
          <p:nvPr>
            <p:extLst>
              <p:ext uri="{D42A27DB-BD31-4B8C-83A1-F6EECF244321}">
                <p14:modId xmlns:p14="http://schemas.microsoft.com/office/powerpoint/2010/main" val="255836679"/>
              </p:ext>
            </p:extLst>
          </p:nvPr>
        </p:nvGraphicFramePr>
        <p:xfrm>
          <a:off x="915896" y="1498226"/>
          <a:ext cx="7302073" cy="1939863"/>
        </p:xfrm>
        <a:graphic>
          <a:graphicData uri="http://schemas.openxmlformats.org/drawingml/2006/table">
            <a:tbl>
              <a:tblPr>
                <a:tableStyleId>{D27102A9-8310-4765-A935-A1911B00CA55}</a:tableStyleId>
              </a:tblPr>
              <a:tblGrid>
                <a:gridCol w="807609">
                  <a:extLst>
                    <a:ext uri="{9D8B030D-6E8A-4147-A177-3AD203B41FA5}">
                      <a16:colId xmlns:a16="http://schemas.microsoft.com/office/drawing/2014/main" val="20000"/>
                    </a:ext>
                  </a:extLst>
                </a:gridCol>
                <a:gridCol w="457202">
                  <a:extLst>
                    <a:ext uri="{9D8B030D-6E8A-4147-A177-3AD203B41FA5}">
                      <a16:colId xmlns:a16="http://schemas.microsoft.com/office/drawing/2014/main" val="20001"/>
                    </a:ext>
                  </a:extLst>
                </a:gridCol>
                <a:gridCol w="457202">
                  <a:extLst>
                    <a:ext uri="{9D8B030D-6E8A-4147-A177-3AD203B41FA5}">
                      <a16:colId xmlns:a16="http://schemas.microsoft.com/office/drawing/2014/main" val="20002"/>
                    </a:ext>
                  </a:extLst>
                </a:gridCol>
                <a:gridCol w="457202">
                  <a:extLst>
                    <a:ext uri="{9D8B030D-6E8A-4147-A177-3AD203B41FA5}">
                      <a16:colId xmlns:a16="http://schemas.microsoft.com/office/drawing/2014/main" val="20003"/>
                    </a:ext>
                  </a:extLst>
                </a:gridCol>
                <a:gridCol w="457202">
                  <a:extLst>
                    <a:ext uri="{9D8B030D-6E8A-4147-A177-3AD203B41FA5}">
                      <a16:colId xmlns:a16="http://schemas.microsoft.com/office/drawing/2014/main" val="20004"/>
                    </a:ext>
                  </a:extLst>
                </a:gridCol>
                <a:gridCol w="457202">
                  <a:extLst>
                    <a:ext uri="{9D8B030D-6E8A-4147-A177-3AD203B41FA5}">
                      <a16:colId xmlns:a16="http://schemas.microsoft.com/office/drawing/2014/main" val="20005"/>
                    </a:ext>
                  </a:extLst>
                </a:gridCol>
                <a:gridCol w="457202">
                  <a:extLst>
                    <a:ext uri="{9D8B030D-6E8A-4147-A177-3AD203B41FA5}">
                      <a16:colId xmlns:a16="http://schemas.microsoft.com/office/drawing/2014/main" val="20006"/>
                    </a:ext>
                  </a:extLst>
                </a:gridCol>
                <a:gridCol w="457202">
                  <a:extLst>
                    <a:ext uri="{9D8B030D-6E8A-4147-A177-3AD203B41FA5}">
                      <a16:colId xmlns:a16="http://schemas.microsoft.com/office/drawing/2014/main" val="20007"/>
                    </a:ext>
                  </a:extLst>
                </a:gridCol>
                <a:gridCol w="457202">
                  <a:extLst>
                    <a:ext uri="{9D8B030D-6E8A-4147-A177-3AD203B41FA5}">
                      <a16:colId xmlns:a16="http://schemas.microsoft.com/office/drawing/2014/main" val="20008"/>
                    </a:ext>
                  </a:extLst>
                </a:gridCol>
                <a:gridCol w="457202">
                  <a:extLst>
                    <a:ext uri="{9D8B030D-6E8A-4147-A177-3AD203B41FA5}">
                      <a16:colId xmlns:a16="http://schemas.microsoft.com/office/drawing/2014/main" val="20009"/>
                    </a:ext>
                  </a:extLst>
                </a:gridCol>
                <a:gridCol w="457202">
                  <a:extLst>
                    <a:ext uri="{9D8B030D-6E8A-4147-A177-3AD203B41FA5}">
                      <a16:colId xmlns:a16="http://schemas.microsoft.com/office/drawing/2014/main" val="20010"/>
                    </a:ext>
                  </a:extLst>
                </a:gridCol>
                <a:gridCol w="457202">
                  <a:extLst>
                    <a:ext uri="{9D8B030D-6E8A-4147-A177-3AD203B41FA5}">
                      <a16:colId xmlns:a16="http://schemas.microsoft.com/office/drawing/2014/main" val="20011"/>
                    </a:ext>
                  </a:extLst>
                </a:gridCol>
                <a:gridCol w="457202">
                  <a:extLst>
                    <a:ext uri="{9D8B030D-6E8A-4147-A177-3AD203B41FA5}">
                      <a16:colId xmlns:a16="http://schemas.microsoft.com/office/drawing/2014/main" val="20012"/>
                    </a:ext>
                  </a:extLst>
                </a:gridCol>
                <a:gridCol w="457202">
                  <a:extLst>
                    <a:ext uri="{9D8B030D-6E8A-4147-A177-3AD203B41FA5}">
                      <a16:colId xmlns:a16="http://schemas.microsoft.com/office/drawing/2014/main" val="20013"/>
                    </a:ext>
                  </a:extLst>
                </a:gridCol>
                <a:gridCol w="550838">
                  <a:extLst>
                    <a:ext uri="{9D8B030D-6E8A-4147-A177-3AD203B41FA5}">
                      <a16:colId xmlns:a16="http://schemas.microsoft.com/office/drawing/2014/main" val="20014"/>
                    </a:ext>
                  </a:extLst>
                </a:gridCol>
              </a:tblGrid>
              <a:tr h="314157">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比序順序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89877">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同分比序項目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2773" marB="2773"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志願序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spcAft>
                          <a:spcPts val="0"/>
                        </a:spcAft>
                      </a:pPr>
                      <a:r>
                        <a:rPr lang="zh-TW" altLang="en-US" sz="1400" kern="100" dirty="0">
                          <a:effectLst/>
                          <a:latin typeface="微軟正黑體" panose="020B0604030504040204" pitchFamily="34" charset="-120"/>
                          <a:ea typeface="微軟正黑體" panose="020B0604030504040204" pitchFamily="34" charset="-120"/>
                        </a:rPr>
                        <a:t>表現</a:t>
                      </a:r>
                      <a:endParaRPr lang="zh-TW" sz="1400" kern="100" dirty="0">
                        <a:effectLst/>
                        <a:latin typeface="微軟正黑體" panose="020B0604030504040204" pitchFamily="34" charset="-120"/>
                        <a:ea typeface="微軟正黑體" panose="020B0604030504040204" pitchFamily="34" charset="-120"/>
                      </a:endParaRPr>
                    </a:p>
                    <a:p>
                      <a:pPr marL="72000">
                        <a:spcAft>
                          <a:spcPts val="0"/>
                        </a:spcAft>
                      </a:pPr>
                      <a:r>
                        <a:rPr lang="zh-TW" altLang="en-US" sz="1400" kern="0" dirty="0">
                          <a:effectLst/>
                          <a:latin typeface="微軟正黑體" panose="020B0604030504040204" pitchFamily="34" charset="-120"/>
                          <a:ea typeface="微軟正黑體" panose="020B0604030504040204" pitchFamily="34" charset="-120"/>
                        </a:rPr>
                        <a:t>多元學習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altLang="en-US" sz="1400" kern="10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endParaRPr>
                    </a:p>
                    <a:p>
                      <a:pPr marL="72000" algn="just">
                        <a:spcAft>
                          <a:spcPts val="0"/>
                        </a:spcAft>
                      </a:pPr>
                      <a:r>
                        <a:rPr lang="zh-TW" altLang="en-US" sz="1400" kern="100" dirty="0">
                          <a:effectLst/>
                          <a:latin typeface="微軟正黑體" panose="020B0604030504040204" pitchFamily="34" charset="-120"/>
                          <a:ea typeface="微軟正黑體" panose="020B0604030504040204" pitchFamily="34" charset="-120"/>
                        </a:rPr>
                        <a:t>會考</a:t>
                      </a:r>
                      <a:r>
                        <a:rPr lang="en-US" altLang="zh-TW" sz="1400"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國文</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數學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英語</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自然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社會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45276">
                <a:tc rowSpan="2">
                  <a:txBody>
                    <a:bodyPr/>
                    <a:lstStyle/>
                    <a:p>
                      <a:pPr marL="7620" indent="-69850" algn="ctr">
                        <a:spcAft>
                          <a:spcPts val="0"/>
                        </a:spcAft>
                      </a:pPr>
                      <a:r>
                        <a:rPr lang="zh-TW" sz="1400" kern="0" dirty="0">
                          <a:effectLst/>
                          <a:latin typeface="微軟正黑體" panose="020B0604030504040204" pitchFamily="34" charset="-120"/>
                          <a:ea typeface="微軟正黑體" panose="020B0604030504040204" pitchFamily="34" charset="-120"/>
                        </a:rPr>
                        <a:t>比序積分</a:t>
                      </a:r>
                      <a:endParaRPr lang="zh-TW" sz="1400" kern="100" dirty="0">
                        <a:effectLst/>
                        <a:latin typeface="微軟正黑體" panose="020B0604030504040204" pitchFamily="34" charset="-120"/>
                        <a:ea typeface="微軟正黑體" panose="020B0604030504040204" pitchFamily="34" charset="-120"/>
                      </a:endParaRPr>
                    </a:p>
                    <a:p>
                      <a:pPr marL="7620" indent="-69850" algn="ctr">
                        <a:spcAft>
                          <a:spcPts val="0"/>
                        </a:spcAft>
                      </a:pPr>
                      <a:r>
                        <a:rPr lang="zh-TW" sz="1400" kern="0" dirty="0">
                          <a:effectLst/>
                          <a:latin typeface="微軟正黑體" panose="020B0604030504040204" pitchFamily="34" charset="-120"/>
                          <a:ea typeface="微軟正黑體" panose="020B0604030504040204" pitchFamily="34" charset="-120"/>
                        </a:rPr>
                        <a:t>與級分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8">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一般生同分比序項目積分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三等級四標示</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90553">
                <a:tc vMerge="1">
                  <a:txBody>
                    <a:bodyPr/>
                    <a:lstStyle/>
                    <a:p>
                      <a:endParaRPr lang="zh-TW" altLang="en-US"/>
                    </a:p>
                  </a:txBody>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21</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26</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3</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19.6</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7</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A</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A</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indent="-2540" algn="ctr">
                        <a:spcAft>
                          <a:spcPts val="0"/>
                        </a:spcAft>
                      </a:pPr>
                      <a:r>
                        <a:rPr lang="en-US" sz="1400" b="1" kern="0" dirty="0">
                          <a:effectLst/>
                          <a:latin typeface="微軟正黑體" panose="020B0604030504040204" pitchFamily="34" charset="-120"/>
                          <a:ea typeface="微軟正黑體" panose="020B0604030504040204" pitchFamily="34" charset="-120"/>
                        </a:rPr>
                        <a:t>4</a:t>
                      </a:r>
                      <a:r>
                        <a:rPr lang="zh-TW" sz="1400" b="1" kern="0" dirty="0">
                          <a:effectLst/>
                          <a:latin typeface="微軟正黑體" panose="020B0604030504040204" pitchFamily="34" charset="-120"/>
                          <a:ea typeface="微軟正黑體" panose="020B0604030504040204" pitchFamily="34" charset="-120"/>
                        </a:rPr>
                        <a:t>級分</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矩形 12"/>
          <p:cNvSpPr/>
          <p:nvPr/>
        </p:nvSpPr>
        <p:spPr>
          <a:xfrm>
            <a:off x="891269" y="2676689"/>
            <a:ext cx="7326700" cy="761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862686247"/>
              </p:ext>
            </p:extLst>
          </p:nvPr>
        </p:nvGraphicFramePr>
        <p:xfrm>
          <a:off x="805417" y="4199648"/>
          <a:ext cx="7523030" cy="2246916"/>
        </p:xfrm>
        <a:graphic>
          <a:graphicData uri="http://schemas.openxmlformats.org/drawingml/2006/table">
            <a:tbl>
              <a:tblPr>
                <a:tableStyleId>{D27102A9-8310-4765-A935-A1911B00CA55}</a:tableStyleId>
              </a:tblPr>
              <a:tblGrid>
                <a:gridCol w="830541">
                  <a:extLst>
                    <a:ext uri="{9D8B030D-6E8A-4147-A177-3AD203B41FA5}">
                      <a16:colId xmlns:a16="http://schemas.microsoft.com/office/drawing/2014/main" val="20000"/>
                    </a:ext>
                  </a:extLst>
                </a:gridCol>
                <a:gridCol w="478812">
                  <a:extLst>
                    <a:ext uri="{9D8B030D-6E8A-4147-A177-3AD203B41FA5}">
                      <a16:colId xmlns:a16="http://schemas.microsoft.com/office/drawing/2014/main" val="20001"/>
                    </a:ext>
                  </a:extLst>
                </a:gridCol>
                <a:gridCol w="478812">
                  <a:extLst>
                    <a:ext uri="{9D8B030D-6E8A-4147-A177-3AD203B41FA5}">
                      <a16:colId xmlns:a16="http://schemas.microsoft.com/office/drawing/2014/main" val="20002"/>
                    </a:ext>
                  </a:extLst>
                </a:gridCol>
                <a:gridCol w="478812">
                  <a:extLst>
                    <a:ext uri="{9D8B030D-6E8A-4147-A177-3AD203B41FA5}">
                      <a16:colId xmlns:a16="http://schemas.microsoft.com/office/drawing/2014/main" val="20003"/>
                    </a:ext>
                  </a:extLst>
                </a:gridCol>
                <a:gridCol w="478812">
                  <a:extLst>
                    <a:ext uri="{9D8B030D-6E8A-4147-A177-3AD203B41FA5}">
                      <a16:colId xmlns:a16="http://schemas.microsoft.com/office/drawing/2014/main" val="20004"/>
                    </a:ext>
                  </a:extLst>
                </a:gridCol>
                <a:gridCol w="478812">
                  <a:extLst>
                    <a:ext uri="{9D8B030D-6E8A-4147-A177-3AD203B41FA5}">
                      <a16:colId xmlns:a16="http://schemas.microsoft.com/office/drawing/2014/main" val="20005"/>
                    </a:ext>
                  </a:extLst>
                </a:gridCol>
                <a:gridCol w="478812">
                  <a:extLst>
                    <a:ext uri="{9D8B030D-6E8A-4147-A177-3AD203B41FA5}">
                      <a16:colId xmlns:a16="http://schemas.microsoft.com/office/drawing/2014/main" val="20006"/>
                    </a:ext>
                  </a:extLst>
                </a:gridCol>
                <a:gridCol w="478812">
                  <a:extLst>
                    <a:ext uri="{9D8B030D-6E8A-4147-A177-3AD203B41FA5}">
                      <a16:colId xmlns:a16="http://schemas.microsoft.com/office/drawing/2014/main" val="20007"/>
                    </a:ext>
                  </a:extLst>
                </a:gridCol>
                <a:gridCol w="478812">
                  <a:extLst>
                    <a:ext uri="{9D8B030D-6E8A-4147-A177-3AD203B41FA5}">
                      <a16:colId xmlns:a16="http://schemas.microsoft.com/office/drawing/2014/main" val="20008"/>
                    </a:ext>
                  </a:extLst>
                </a:gridCol>
                <a:gridCol w="478812">
                  <a:extLst>
                    <a:ext uri="{9D8B030D-6E8A-4147-A177-3AD203B41FA5}">
                      <a16:colId xmlns:a16="http://schemas.microsoft.com/office/drawing/2014/main" val="20009"/>
                    </a:ext>
                  </a:extLst>
                </a:gridCol>
                <a:gridCol w="478812">
                  <a:extLst>
                    <a:ext uri="{9D8B030D-6E8A-4147-A177-3AD203B41FA5}">
                      <a16:colId xmlns:a16="http://schemas.microsoft.com/office/drawing/2014/main" val="20010"/>
                    </a:ext>
                  </a:extLst>
                </a:gridCol>
                <a:gridCol w="478812">
                  <a:extLst>
                    <a:ext uri="{9D8B030D-6E8A-4147-A177-3AD203B41FA5}">
                      <a16:colId xmlns:a16="http://schemas.microsoft.com/office/drawing/2014/main" val="20011"/>
                    </a:ext>
                  </a:extLst>
                </a:gridCol>
                <a:gridCol w="478812">
                  <a:extLst>
                    <a:ext uri="{9D8B030D-6E8A-4147-A177-3AD203B41FA5}">
                      <a16:colId xmlns:a16="http://schemas.microsoft.com/office/drawing/2014/main" val="20012"/>
                    </a:ext>
                  </a:extLst>
                </a:gridCol>
                <a:gridCol w="478812">
                  <a:extLst>
                    <a:ext uri="{9D8B030D-6E8A-4147-A177-3AD203B41FA5}">
                      <a16:colId xmlns:a16="http://schemas.microsoft.com/office/drawing/2014/main" val="20013"/>
                    </a:ext>
                  </a:extLst>
                </a:gridCol>
                <a:gridCol w="467933">
                  <a:extLst>
                    <a:ext uri="{9D8B030D-6E8A-4147-A177-3AD203B41FA5}">
                      <a16:colId xmlns:a16="http://schemas.microsoft.com/office/drawing/2014/main" val="20014"/>
                    </a:ext>
                  </a:extLst>
                </a:gridCol>
              </a:tblGrid>
              <a:tr h="286563">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比序順序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14099">
                <a:tc>
                  <a:txBody>
                    <a:bodyPr/>
                    <a:lstStyle/>
                    <a:p>
                      <a:pPr algn="ctr">
                        <a:spcAft>
                          <a:spcPts val="0"/>
                        </a:spcAft>
                      </a:pPr>
                      <a:r>
                        <a:rPr lang="zh-TW" sz="1400" kern="0" spc="-30">
                          <a:effectLst/>
                          <a:latin typeface="微軟正黑體" panose="020B0604030504040204" pitchFamily="34" charset="-120"/>
                          <a:ea typeface="微軟正黑體" panose="020B0604030504040204" pitchFamily="34" charset="-120"/>
                        </a:rPr>
                        <a:t>同分比序項目</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2773" marB="2773"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志願序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spcAft>
                          <a:spcPts val="0"/>
                        </a:spcAft>
                      </a:pPr>
                      <a:r>
                        <a:rPr lang="zh-TW" altLang="en-US" sz="1400" kern="100" dirty="0">
                          <a:effectLst/>
                          <a:latin typeface="微軟正黑體" panose="020B0604030504040204" pitchFamily="34" charset="-120"/>
                          <a:ea typeface="微軟正黑體" panose="020B0604030504040204" pitchFamily="34" charset="-120"/>
                        </a:rPr>
                        <a:t>表現</a:t>
                      </a:r>
                      <a:endParaRPr lang="zh-TW" sz="1400" kern="100" dirty="0">
                        <a:effectLst/>
                        <a:latin typeface="微軟正黑體" panose="020B0604030504040204" pitchFamily="34" charset="-120"/>
                        <a:ea typeface="微軟正黑體" panose="020B0604030504040204" pitchFamily="34" charset="-120"/>
                      </a:endParaRPr>
                    </a:p>
                    <a:p>
                      <a:pPr marL="36000">
                        <a:spcAft>
                          <a:spcPts val="0"/>
                        </a:spcAft>
                      </a:pPr>
                      <a:r>
                        <a:rPr lang="zh-TW" altLang="en-US" sz="1400" kern="0" dirty="0">
                          <a:effectLst/>
                          <a:latin typeface="微軟正黑體" panose="020B0604030504040204" pitchFamily="34" charset="-120"/>
                          <a:ea typeface="微軟正黑體" panose="020B0604030504040204" pitchFamily="34" charset="-120"/>
                        </a:rPr>
                        <a:t>多元學習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altLang="en-US" sz="1400" kern="100" dirty="0">
                          <a:effectLst/>
                          <a:latin typeface="微軟正黑體" panose="020B0604030504040204" pitchFamily="34" charset="-120"/>
                          <a:ea typeface="微軟正黑體" panose="020B0604030504040204" pitchFamily="34" charset="-120"/>
                        </a:rPr>
                        <a:t>寫作測驗</a:t>
                      </a:r>
                      <a:endParaRPr lang="en-US" altLang="zh-TW" sz="1400" kern="100" dirty="0">
                        <a:effectLst/>
                        <a:latin typeface="微軟正黑體" panose="020B0604030504040204" pitchFamily="34" charset="-120"/>
                        <a:ea typeface="微軟正黑體" panose="020B0604030504040204" pitchFamily="34" charset="-120"/>
                      </a:endParaRPr>
                    </a:p>
                    <a:p>
                      <a:pPr marL="36000" algn="just">
                        <a:spcAft>
                          <a:spcPts val="0"/>
                        </a:spcAft>
                      </a:pPr>
                      <a:r>
                        <a:rPr lang="zh-TW" altLang="en-US" sz="1400" kern="100" dirty="0">
                          <a:effectLst/>
                          <a:latin typeface="微軟正黑體" panose="020B0604030504040204" pitchFamily="34" charset="-120"/>
                          <a:ea typeface="微軟正黑體" panose="020B0604030504040204" pitchFamily="34" charset="-120"/>
                        </a:rPr>
                        <a:t>會考</a:t>
                      </a:r>
                      <a:r>
                        <a:rPr lang="en-US" altLang="zh-TW" sz="1400" kern="100" dirty="0">
                          <a:effectLst/>
                          <a:latin typeface="微軟正黑體" panose="020B0604030504040204" pitchFamily="34" charset="-120"/>
                          <a:ea typeface="微軟正黑體" panose="020B0604030504040204" pitchFamily="34" charset="-120"/>
                        </a:rPr>
                        <a:t>+</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國文</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數學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英語</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自然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社會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86563">
                <a:tc rowSpan="2">
                  <a:txBody>
                    <a:bodyPr/>
                    <a:lstStyle/>
                    <a:p>
                      <a:pPr marL="17780" algn="ctr">
                        <a:spcAft>
                          <a:spcPts val="0"/>
                        </a:spcAft>
                      </a:pPr>
                      <a:r>
                        <a:rPr lang="zh-TW" sz="1400" kern="0" dirty="0">
                          <a:effectLst/>
                          <a:latin typeface="微軟正黑體" panose="020B0604030504040204" pitchFamily="34" charset="-120"/>
                          <a:ea typeface="微軟正黑體" panose="020B0604030504040204" pitchFamily="34" charset="-120"/>
                        </a:rPr>
                        <a:t>特種身分生加分</a:t>
                      </a:r>
                      <a:endParaRPr lang="zh-TW" sz="1400" kern="100" dirty="0">
                        <a:effectLst/>
                        <a:latin typeface="微軟正黑體" panose="020B0604030504040204" pitchFamily="34" charset="-120"/>
                        <a:ea typeface="微軟正黑體" panose="020B0604030504040204" pitchFamily="34" charset="-120"/>
                      </a:endParaRPr>
                    </a:p>
                    <a:p>
                      <a:pPr indent="-62230" algn="ctr">
                        <a:spcAft>
                          <a:spcPts val="0"/>
                        </a:spcAft>
                      </a:pPr>
                      <a:r>
                        <a:rPr lang="zh-TW" sz="1400" kern="0" spc="-60" dirty="0">
                          <a:effectLst/>
                          <a:latin typeface="微軟正黑體" panose="020B0604030504040204" pitchFamily="34" charset="-120"/>
                          <a:ea typeface="微軟正黑體" panose="020B0604030504040204" pitchFamily="34" charset="-120"/>
                        </a:rPr>
                        <a:t>（加</a:t>
                      </a:r>
                      <a:r>
                        <a:rPr lang="en-US" sz="1400" kern="0" spc="-60" dirty="0">
                          <a:effectLst/>
                          <a:latin typeface="微軟正黑體" panose="020B0604030504040204" pitchFamily="34" charset="-120"/>
                          <a:ea typeface="微軟正黑體" panose="020B0604030504040204" pitchFamily="34" charset="-120"/>
                        </a:rPr>
                        <a:t>10%</a:t>
                      </a:r>
                      <a:r>
                        <a:rPr lang="zh-TW" sz="1400" kern="0" spc="-6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8">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特種身分生同分比序項目積分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三等級四標示</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573128">
                <a:tc vMerge="1">
                  <a:txBody>
                    <a:bodyPr/>
                    <a:lstStyle/>
                    <a:p>
                      <a:endParaRPr lang="zh-TW" altLang="en-US"/>
                    </a:p>
                  </a:txBody>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23.1</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2.75</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28.6</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3.3</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16.5</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21.56</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16.50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7.7</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A</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A</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indent="-2540" algn="ctr">
                        <a:spcAft>
                          <a:spcPts val="0"/>
                        </a:spcAft>
                      </a:pPr>
                      <a:r>
                        <a:rPr lang="en-US" sz="1300" b="1" kern="0" dirty="0">
                          <a:effectLst/>
                          <a:latin typeface="微軟正黑體" panose="020B0604030504040204" pitchFamily="34" charset="-120"/>
                          <a:ea typeface="微軟正黑體" panose="020B0604030504040204" pitchFamily="34" charset="-120"/>
                        </a:rPr>
                        <a:t>4</a:t>
                      </a:r>
                      <a:r>
                        <a:rPr lang="zh-TW" sz="1300" b="1" kern="0" dirty="0">
                          <a:effectLst/>
                          <a:latin typeface="微軟正黑體" panose="020B0604030504040204" pitchFamily="34" charset="-120"/>
                          <a:ea typeface="微軟正黑體" panose="020B0604030504040204" pitchFamily="34" charset="-120"/>
                        </a:rPr>
                        <a:t>級分</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286563">
                <a:tc gridSpan="15">
                  <a:txBody>
                    <a:bodyPr/>
                    <a:lstStyle/>
                    <a:p>
                      <a:pPr marL="43180" algn="just">
                        <a:spcAft>
                          <a:spcPts val="0"/>
                        </a:spcAft>
                      </a:pPr>
                      <a:r>
                        <a:rPr lang="zh-TW" sz="1400" kern="0" dirty="0">
                          <a:effectLst/>
                          <a:latin typeface="微軟正黑體" panose="020B0604030504040204" pitchFamily="34" charset="-120"/>
                          <a:ea typeface="微軟正黑體" panose="020B0604030504040204" pitchFamily="34" charset="-120"/>
                        </a:rPr>
                        <a:t>註：陳同學未持有原住民文化及語言能力證明，加分比率以</a:t>
                      </a:r>
                      <a:r>
                        <a:rPr lang="en-US" sz="1400" kern="0" dirty="0">
                          <a:effectLst/>
                          <a:latin typeface="微軟正黑體" panose="020B0604030504040204" pitchFamily="34" charset="-120"/>
                          <a:ea typeface="微軟正黑體" panose="020B0604030504040204" pitchFamily="34" charset="-120"/>
                        </a:rPr>
                        <a:t>10%</a:t>
                      </a:r>
                      <a:r>
                        <a:rPr lang="zh-TW" sz="1400" kern="0" dirty="0">
                          <a:effectLst/>
                          <a:latin typeface="微軟正黑體" panose="020B0604030504040204" pitchFamily="34" charset="-120"/>
                          <a:ea typeface="微軟正黑體" panose="020B0604030504040204" pitchFamily="34" charset="-120"/>
                        </a:rPr>
                        <a:t>計算。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19" name="矩形 18"/>
          <p:cNvSpPr/>
          <p:nvPr/>
        </p:nvSpPr>
        <p:spPr>
          <a:xfrm>
            <a:off x="780790" y="5266714"/>
            <a:ext cx="7547657" cy="87033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71AA52EC-7DB1-4E87-8C0D-FAA1C5227515}"/>
              </a:ext>
            </a:extLst>
          </p:cNvPr>
          <p:cNvSpPr>
            <a:spLocks noEditPoints="1"/>
          </p:cNvSpPr>
          <p:nvPr/>
        </p:nvSpPr>
        <p:spPr bwMode="auto">
          <a:xfrm>
            <a:off x="7495297"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捌、分發順位比序原則（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3/4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32</a:t>
            </a:r>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38342" y="5097073"/>
            <a:ext cx="9005651" cy="984885"/>
          </a:xfrm>
          <a:prstGeom prst="rect">
            <a:avLst/>
          </a:prstGeom>
          <a:noFill/>
        </p:spPr>
        <p:txBody>
          <a:bodyPr wrap="square">
            <a:spAutoFit/>
          </a:bodyPr>
          <a:lstStyle/>
          <a:p>
            <a:pPr eaLnBrk="1" fontAlgn="auto" hangingPunct="1">
              <a:spcBef>
                <a:spcPts val="600"/>
              </a:spcBef>
              <a:spcAft>
                <a:spcPts val="0"/>
              </a:spcAft>
              <a:defRPr/>
            </a:pP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積分採計</a:t>
            </a:r>
            <a:r>
              <a:rPr lang="zh-TW" altLang="en-US" sz="1600" b="1" dirty="0">
                <a:solidFill>
                  <a:srgbClr val="C00000"/>
                </a:solidFill>
                <a:latin typeface="微軟正黑體" panose="020B0604030504040204" pitchFamily="34" charset="-120"/>
                <a:ea typeface="微軟正黑體" panose="020B0604030504040204" pitchFamily="34" charset="-120"/>
              </a:rPr>
              <a:t>無論是否採計</a:t>
            </a:r>
            <a:r>
              <a:rPr lang="zh-TW" altLang="en-US" sz="1600" b="1" u="sng" dirty="0">
                <a:solidFill>
                  <a:srgbClr val="C00000"/>
                </a:solidFill>
                <a:latin typeface="微軟正黑體" panose="020B0604030504040204" pitchFamily="34" charset="-120"/>
                <a:ea typeface="微軟正黑體" panose="020B0604030504040204" pitchFamily="34" charset="-120"/>
              </a:rPr>
              <a:t>會考成績</a:t>
            </a:r>
            <a:r>
              <a:rPr lang="zh-TW" altLang="en-US" sz="1600" b="1" dirty="0">
                <a:solidFill>
                  <a:srgbClr val="C00000"/>
                </a:solidFill>
                <a:latin typeface="微軟正黑體" panose="020B0604030504040204" pitchFamily="34" charset="-120"/>
                <a:ea typeface="微軟正黑體" panose="020B0604030504040204" pitchFamily="34" charset="-120"/>
              </a:rPr>
              <a:t>，於同分比序項目皆為一致標準，且均</a:t>
            </a:r>
            <a:r>
              <a:rPr lang="zh-TW" altLang="en-US" sz="1600" b="1" u="sng" dirty="0">
                <a:solidFill>
                  <a:srgbClr val="C00000"/>
                </a:solidFill>
                <a:latin typeface="微軟正黑體" panose="020B0604030504040204" pitchFamily="34" charset="-120"/>
                <a:ea typeface="微軟正黑體" panose="020B0604030504040204" pitchFamily="34" charset="-120"/>
              </a:rPr>
              <a:t>包含</a:t>
            </a:r>
            <a:r>
              <a:rPr lang="zh-TW" altLang="en-US" sz="1600" b="1" dirty="0">
                <a:solidFill>
                  <a:srgbClr val="C00000"/>
                </a:solidFill>
                <a:latin typeface="微軟正黑體" panose="020B0604030504040204" pitchFamily="34" charset="-120"/>
                <a:ea typeface="微軟正黑體" panose="020B0604030504040204" pitchFamily="34" charset="-120"/>
              </a:rPr>
              <a:t>會考科目之比序。</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342892" indent="-342892" eaLnBrk="1" fontAlgn="auto" hangingPunct="1">
              <a:spcBef>
                <a:spcPts val="600"/>
              </a:spcBef>
              <a:spcAft>
                <a:spcPts val="0"/>
              </a:spcAft>
              <a:buFont typeface="Wingdings" panose="05000000000000000000" pitchFamily="2" charset="2"/>
              <a:buChar char="Ø"/>
              <a:defRPr/>
            </a:pPr>
            <a:r>
              <a:rPr lang="zh-TW" altLang="en-US" sz="1600" b="1" dirty="0">
                <a:solidFill>
                  <a:srgbClr val="C00000"/>
                </a:solidFill>
                <a:latin typeface="微軟正黑體" panose="020B0604030504040204" pitchFamily="34" charset="-120"/>
                <a:ea typeface="微軟正黑體" panose="020B0604030504040204" pitchFamily="34" charset="-120"/>
              </a:rPr>
              <a:t>護理科及國立招生學校之各科組，總積分計算項目須採計國中教育會考成績。</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342892" indent="-342892" eaLnBrk="1" fontAlgn="auto" hangingPunct="1">
              <a:spcBef>
                <a:spcPts val="600"/>
              </a:spcBef>
              <a:spcAft>
                <a:spcPts val="0"/>
              </a:spcAft>
              <a:buFont typeface="Wingdings" panose="05000000000000000000" pitchFamily="2" charset="2"/>
              <a:buChar char="Ø"/>
              <a:defRPr/>
            </a:pPr>
            <a:r>
              <a:rPr lang="zh-TW" altLang="en-US" sz="1600" b="1" dirty="0">
                <a:latin typeface="微軟正黑體" panose="020B0604030504040204" pitchFamily="34" charset="-120"/>
                <a:ea typeface="微軟正黑體" panose="020B0604030504040204" pitchFamily="34" charset="-120"/>
              </a:rPr>
              <a:t>非</a:t>
            </a:r>
            <a:r>
              <a:rPr lang="zh-TW" altLang="en-US" sz="1600" b="1" dirty="0">
                <a:solidFill>
                  <a:srgbClr val="C00000"/>
                </a:solidFill>
                <a:latin typeface="微軟正黑體" panose="020B0604030504040204" pitchFamily="34" charset="-120"/>
                <a:ea typeface="微軟正黑體" panose="020B0604030504040204" pitchFamily="34" charset="-120"/>
              </a:rPr>
              <a:t>護理科</a:t>
            </a:r>
            <a:r>
              <a:rPr lang="zh-TW" altLang="en-US" sz="1600" b="1" dirty="0">
                <a:latin typeface="微軟正黑體" panose="020B0604030504040204" pitchFamily="34" charset="-120"/>
                <a:ea typeface="微軟正黑體" panose="020B0604030504040204" pitchFamily="34" charset="-120"/>
              </a:rPr>
              <a:t>之私立招生學校各科組</a:t>
            </a:r>
            <a:r>
              <a:rPr lang="zh-TW" altLang="en-US" sz="1600" dirty="0">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總積分計算項目由</a:t>
            </a:r>
            <a:r>
              <a:rPr lang="zh-TW" altLang="en-US" sz="1600" u="sng" dirty="0">
                <a:solidFill>
                  <a:srgbClr val="C00000"/>
                </a:solidFill>
                <a:latin typeface="微軟正黑體" panose="020B0604030504040204" pitchFamily="34" charset="-120"/>
                <a:ea typeface="微軟正黑體" panose="020B0604030504040204" pitchFamily="34" charset="-120"/>
              </a:rPr>
              <a:t>各校自行決定</a:t>
            </a:r>
            <a:r>
              <a:rPr lang="zh-TW" altLang="en-US" sz="1600" b="1" u="sng" dirty="0">
                <a:solidFill>
                  <a:srgbClr val="C00000"/>
                </a:solidFill>
                <a:latin typeface="微軟正黑體" panose="020B0604030504040204" pitchFamily="34" charset="-120"/>
                <a:ea typeface="微軟正黑體" panose="020B0604030504040204" pitchFamily="34" charset="-120"/>
              </a:rPr>
              <a:t>是否採計</a:t>
            </a:r>
            <a:r>
              <a:rPr lang="zh-TW" altLang="en-US" sz="1600" u="sng" dirty="0">
                <a:solidFill>
                  <a:srgbClr val="C00000"/>
                </a:solidFill>
                <a:latin typeface="微軟正黑體" panose="020B0604030504040204" pitchFamily="34" charset="-120"/>
                <a:ea typeface="微軟正黑體" panose="020B0604030504040204" pitchFamily="34" charset="-120"/>
              </a:rPr>
              <a:t>國中教育會考成績</a:t>
            </a:r>
            <a:r>
              <a:rPr lang="zh-TW" altLang="en-US" sz="1600" dirty="0">
                <a:solidFill>
                  <a:srgbClr val="C00000"/>
                </a:solidFill>
                <a:latin typeface="微軟正黑體" panose="020B0604030504040204" pitchFamily="34" charset="-120"/>
                <a:ea typeface="微軟正黑體" panose="020B0604030504040204" pitchFamily="34" charset="-120"/>
              </a:rPr>
              <a:t>。</a:t>
            </a:r>
            <a:endParaRPr lang="en-US" altLang="zh-TW" sz="1600" dirty="0">
              <a:solidFill>
                <a:srgbClr val="C00000"/>
              </a:solidFill>
              <a:latin typeface="微軟正黑體" panose="020B0604030504040204" pitchFamily="34" charset="-120"/>
              <a:ea typeface="微軟正黑體" panose="020B0604030504040204" pitchFamily="34" charset="-120"/>
            </a:endParaRPr>
          </a:p>
        </p:txBody>
      </p:sp>
      <p:grpSp>
        <p:nvGrpSpPr>
          <p:cNvPr id="192" name="群組 191"/>
          <p:cNvGrpSpPr/>
          <p:nvPr/>
        </p:nvGrpSpPr>
        <p:grpSpPr>
          <a:xfrm>
            <a:off x="1008616" y="1580992"/>
            <a:ext cx="7087996" cy="3353052"/>
            <a:chOff x="148734" y="195486"/>
            <a:chExt cx="8814249" cy="4198955"/>
          </a:xfrm>
        </p:grpSpPr>
        <p:grpSp>
          <p:nvGrpSpPr>
            <p:cNvPr id="193" name="群組 192"/>
            <p:cNvGrpSpPr/>
            <p:nvPr/>
          </p:nvGrpSpPr>
          <p:grpSpPr>
            <a:xfrm>
              <a:off x="148734" y="195486"/>
              <a:ext cx="8814249" cy="1973111"/>
              <a:chOff x="148734" y="195486"/>
              <a:chExt cx="8814249" cy="1973111"/>
            </a:xfrm>
          </p:grpSpPr>
          <p:grpSp>
            <p:nvGrpSpPr>
              <p:cNvPr id="226" name="群組 225"/>
              <p:cNvGrpSpPr/>
              <p:nvPr/>
            </p:nvGrpSpPr>
            <p:grpSpPr>
              <a:xfrm>
                <a:off x="148734" y="195486"/>
                <a:ext cx="8814249" cy="1973111"/>
                <a:chOff x="365997" y="1929900"/>
                <a:chExt cx="7498481" cy="1322460"/>
              </a:xfrm>
            </p:grpSpPr>
            <p:grpSp>
              <p:nvGrpSpPr>
                <p:cNvPr id="232" name="组合 63"/>
                <p:cNvGrpSpPr/>
                <p:nvPr/>
              </p:nvGrpSpPr>
              <p:grpSpPr>
                <a:xfrm>
                  <a:off x="387611" y="1956216"/>
                  <a:ext cx="7471607" cy="1296144"/>
                  <a:chOff x="387611" y="1956216"/>
                  <a:chExt cx="7471607" cy="1296144"/>
                </a:xfrm>
              </p:grpSpPr>
              <p:cxnSp>
                <p:nvCxnSpPr>
                  <p:cNvPr id="256" name="直接连接符 64"/>
                  <p:cNvCxnSpPr/>
                  <p:nvPr/>
                </p:nvCxnSpPr>
                <p:spPr>
                  <a:xfrm>
                    <a:off x="387611"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65"/>
                  <p:cNvCxnSpPr/>
                  <p:nvPr/>
                </p:nvCxnSpPr>
                <p:spPr>
                  <a:xfrm>
                    <a:off x="13875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66"/>
                  <p:cNvCxnSpPr/>
                  <p:nvPr/>
                </p:nvCxnSpPr>
                <p:spPr>
                  <a:xfrm>
                    <a:off x="23019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67"/>
                  <p:cNvCxnSpPr/>
                  <p:nvPr/>
                </p:nvCxnSpPr>
                <p:spPr>
                  <a:xfrm>
                    <a:off x="3209752"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68"/>
                  <p:cNvCxnSpPr/>
                  <p:nvPr/>
                </p:nvCxnSpPr>
                <p:spPr>
                  <a:xfrm>
                    <a:off x="411099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69"/>
                  <p:cNvCxnSpPr/>
                  <p:nvPr/>
                </p:nvCxnSpPr>
                <p:spPr>
                  <a:xfrm>
                    <a:off x="592663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70"/>
                  <p:cNvCxnSpPr/>
                  <p:nvPr/>
                </p:nvCxnSpPr>
                <p:spPr>
                  <a:xfrm>
                    <a:off x="6854196"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71"/>
                  <p:cNvCxnSpPr/>
                  <p:nvPr/>
                </p:nvCxnSpPr>
                <p:spPr>
                  <a:xfrm>
                    <a:off x="7859218"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73"/>
                  <p:cNvCxnSpPr/>
                  <p:nvPr/>
                </p:nvCxnSpPr>
                <p:spPr>
                  <a:xfrm>
                    <a:off x="503197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3" name="圆角矩形 74"/>
                <p:cNvSpPr/>
                <p:nvPr/>
              </p:nvSpPr>
              <p:spPr>
                <a:xfrm>
                  <a:off x="387611" y="2485422"/>
                  <a:ext cx="1114686" cy="219282"/>
                </a:xfrm>
                <a:prstGeom prst="roundRect">
                  <a:avLst>
                    <a:gd name="adj" fmla="val 50000"/>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dirty="0">
                    <a:solidFill>
                      <a:schemeClr val="bg1"/>
                    </a:solidFill>
                  </a:endParaRPr>
                </a:p>
              </p:txBody>
            </p:sp>
            <p:sp>
              <p:nvSpPr>
                <p:cNvPr id="234" name="圆角矩形 75"/>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01</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5" name="圆角矩形 76"/>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02</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6" name="圆角矩形 77"/>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03</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7" name="圆角矩形 78"/>
                <p:cNvSpPr/>
                <p:nvPr/>
              </p:nvSpPr>
              <p:spPr>
                <a:xfrm>
                  <a:off x="4021393" y="2485422"/>
                  <a:ext cx="1114686" cy="219282"/>
                </a:xfrm>
                <a:prstGeom prst="roundRect">
                  <a:avLst>
                    <a:gd name="adj" fmla="val 50000"/>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04</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8" name="圆角矩形 79"/>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05</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9" name="圆角矩形 80"/>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06</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40" name="圆角矩形 81"/>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07</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41" name="矩形 240"/>
                <p:cNvSpPr/>
                <p:nvPr/>
              </p:nvSpPr>
              <p:spPr>
                <a:xfrm>
                  <a:off x="468305" y="2829900"/>
                  <a:ext cx="902232"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101</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21</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2" name="矩形 241"/>
                <p:cNvSpPr/>
                <p:nvPr/>
              </p:nvSpPr>
              <p:spPr>
                <a:xfrm>
                  <a:off x="1398731" y="2829900"/>
                  <a:ext cx="973145" cy="41256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3" name="矩形 242"/>
                <p:cNvSpPr/>
                <p:nvPr/>
              </p:nvSpPr>
              <p:spPr>
                <a:xfrm>
                  <a:off x="2265702" y="2829900"/>
                  <a:ext cx="1016783" cy="41256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3</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CN" sz="1200" b="1" dirty="0">
                      <a:solidFill>
                        <a:srgbClr val="002060"/>
                      </a:solidFill>
                      <a:latin typeface="微軟正黑體" panose="020B0604030504040204" pitchFamily="34" charset="-120"/>
                      <a:ea typeface="微軟正黑體" panose="020B0604030504040204" pitchFamily="34" charset="-120"/>
                    </a:rPr>
                    <a:t>2.5</a:t>
                  </a:r>
                  <a:r>
                    <a:rPr lang="zh-TW" altLang="en-US" sz="1200" b="1" dirty="0">
                      <a:solidFill>
                        <a:srgbClr val="002060"/>
                      </a:solidFill>
                      <a:latin typeface="微軟正黑體" panose="020B0604030504040204" pitchFamily="34" charset="-120"/>
                      <a:ea typeface="微軟正黑體" panose="020B0604030504040204" pitchFamily="34" charset="-120"/>
                    </a:rPr>
                    <a:t>、</a:t>
                  </a:r>
                  <a:endParaRPr lang="en-US" altLang="zh-TW" sz="1200" b="1" dirty="0">
                    <a:solidFill>
                      <a:srgbClr val="002060"/>
                    </a:solidFill>
                    <a:latin typeface="微軟正黑體" panose="020B0604030504040204" pitchFamily="34" charset="-120"/>
                    <a:ea typeface="微軟正黑體" panose="020B0604030504040204" pitchFamily="34" charset="-120"/>
                  </a:endParaRPr>
                </a:p>
                <a:p>
                  <a:pPr algn="ctr"/>
                  <a:r>
                    <a:rPr lang="en-US" altLang="zh-CN" sz="1200" b="1" dirty="0">
                      <a:solidFill>
                        <a:srgbClr val="002060"/>
                      </a:solidFill>
                      <a:latin typeface="微軟正黑體" panose="020B0604030504040204" pitchFamily="34" charset="-120"/>
                      <a:ea typeface="微軟正黑體" panose="020B0604030504040204" pitchFamily="34" charset="-120"/>
                    </a:rPr>
                    <a:t>1.5</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1</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244" name="矩形 243"/>
                <p:cNvSpPr/>
                <p:nvPr/>
              </p:nvSpPr>
              <p:spPr>
                <a:xfrm>
                  <a:off x="3280306" y="2829900"/>
                  <a:ext cx="798589"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26</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21</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5" name="矩形 244"/>
                <p:cNvSpPr/>
                <p:nvPr/>
              </p:nvSpPr>
              <p:spPr>
                <a:xfrm>
                  <a:off x="4113656" y="2829900"/>
                  <a:ext cx="1016783"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3</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1.5</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6" name="矩形 245"/>
                <p:cNvSpPr/>
                <p:nvPr/>
              </p:nvSpPr>
              <p:spPr>
                <a:xfrm>
                  <a:off x="5146574" y="2829900"/>
                  <a:ext cx="694947"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15</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7" name="矩形 246"/>
                <p:cNvSpPr/>
                <p:nvPr/>
              </p:nvSpPr>
              <p:spPr>
                <a:xfrm>
                  <a:off x="6060746" y="2829900"/>
                  <a:ext cx="694947"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33</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8" name="矩形 247"/>
                <p:cNvSpPr/>
                <p:nvPr/>
              </p:nvSpPr>
              <p:spPr>
                <a:xfrm>
                  <a:off x="7032633" y="2829900"/>
                  <a:ext cx="648149" cy="232493"/>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15</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p>
              </p:txBody>
            </p:sp>
            <p:cxnSp>
              <p:nvCxnSpPr>
                <p:cNvPr id="249" name="直接连接符 104"/>
                <p:cNvCxnSpPr/>
                <p:nvPr/>
              </p:nvCxnSpPr>
              <p:spPr>
                <a:xfrm>
                  <a:off x="387611" y="2816458"/>
                  <a:ext cx="0" cy="2880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0" name="群組 249"/>
                <p:cNvGrpSpPr/>
                <p:nvPr/>
              </p:nvGrpSpPr>
              <p:grpSpPr>
                <a:xfrm>
                  <a:off x="788374" y="2486824"/>
                  <a:ext cx="263369" cy="203319"/>
                  <a:chOff x="716996" y="2379483"/>
                  <a:chExt cx="433248" cy="346035"/>
                </a:xfrm>
              </p:grpSpPr>
              <p:sp>
                <p:nvSpPr>
                  <p:cNvPr id="254" name="Freeform 72"/>
                  <p:cNvSpPr>
                    <a:spLocks noEditPoints="1"/>
                  </p:cNvSpPr>
                  <p:nvPr/>
                </p:nvSpPr>
                <p:spPr bwMode="auto">
                  <a:xfrm>
                    <a:off x="716996" y="2379483"/>
                    <a:ext cx="433248" cy="346035"/>
                  </a:xfrm>
                  <a:custGeom>
                    <a:avLst/>
                    <a:gdLst>
                      <a:gd name="T0" fmla="*/ 220 w 308"/>
                      <a:gd name="T1" fmla="*/ 70 h 246"/>
                      <a:gd name="T2" fmla="*/ 222 w 308"/>
                      <a:gd name="T3" fmla="*/ 18 h 246"/>
                      <a:gd name="T4" fmla="*/ 201 w 308"/>
                      <a:gd name="T5" fmla="*/ 0 h 246"/>
                      <a:gd name="T6" fmla="*/ 179 w 308"/>
                      <a:gd name="T7" fmla="*/ 0 h 246"/>
                      <a:gd name="T8" fmla="*/ 135 w 308"/>
                      <a:gd name="T9" fmla="*/ 91 h 246"/>
                      <a:gd name="T10" fmla="*/ 99 w 308"/>
                      <a:gd name="T11" fmla="*/ 106 h 246"/>
                      <a:gd name="T12" fmla="*/ 114 w 308"/>
                      <a:gd name="T13" fmla="*/ 229 h 246"/>
                      <a:gd name="T14" fmla="*/ 147 w 308"/>
                      <a:gd name="T15" fmla="*/ 215 h 246"/>
                      <a:gd name="T16" fmla="*/ 238 w 308"/>
                      <a:gd name="T17" fmla="*/ 225 h 246"/>
                      <a:gd name="T18" fmla="*/ 269 w 308"/>
                      <a:gd name="T19" fmla="*/ 221 h 246"/>
                      <a:gd name="T20" fmla="*/ 280 w 308"/>
                      <a:gd name="T21" fmla="*/ 200 h 246"/>
                      <a:gd name="T22" fmla="*/ 283 w 308"/>
                      <a:gd name="T23" fmla="*/ 184 h 246"/>
                      <a:gd name="T24" fmla="*/ 294 w 308"/>
                      <a:gd name="T25" fmla="*/ 165 h 246"/>
                      <a:gd name="T26" fmla="*/ 288 w 308"/>
                      <a:gd name="T27" fmla="*/ 149 h 246"/>
                      <a:gd name="T28" fmla="*/ 298 w 308"/>
                      <a:gd name="T29" fmla="*/ 129 h 246"/>
                      <a:gd name="T30" fmla="*/ 305 w 308"/>
                      <a:gd name="T31" fmla="*/ 106 h 246"/>
                      <a:gd name="T32" fmla="*/ 306 w 308"/>
                      <a:gd name="T33" fmla="*/ 84 h 246"/>
                      <a:gd name="T34" fmla="*/ 288 w 308"/>
                      <a:gd name="T35" fmla="*/ 70 h 246"/>
                      <a:gd name="T36" fmla="*/ 293 w 308"/>
                      <a:gd name="T37" fmla="*/ 98 h 246"/>
                      <a:gd name="T38" fmla="*/ 233 w 308"/>
                      <a:gd name="T39" fmla="*/ 104 h 246"/>
                      <a:gd name="T40" fmla="*/ 224 w 308"/>
                      <a:gd name="T41" fmla="*/ 93 h 246"/>
                      <a:gd name="T42" fmla="*/ 231 w 308"/>
                      <a:gd name="T43" fmla="*/ 84 h 246"/>
                      <a:gd name="T44" fmla="*/ 287 w 308"/>
                      <a:gd name="T45" fmla="*/ 84 h 246"/>
                      <a:gd name="T46" fmla="*/ 284 w 308"/>
                      <a:gd name="T47" fmla="*/ 129 h 246"/>
                      <a:gd name="T48" fmla="*/ 274 w 308"/>
                      <a:gd name="T49" fmla="*/ 140 h 246"/>
                      <a:gd name="T50" fmla="*/ 217 w 308"/>
                      <a:gd name="T51" fmla="*/ 136 h 246"/>
                      <a:gd name="T52" fmla="*/ 217 w 308"/>
                      <a:gd name="T53" fmla="*/ 121 h 246"/>
                      <a:gd name="T54" fmla="*/ 274 w 308"/>
                      <a:gd name="T55" fmla="*/ 118 h 246"/>
                      <a:gd name="T56" fmla="*/ 284 w 308"/>
                      <a:gd name="T57" fmla="*/ 129 h 246"/>
                      <a:gd name="T58" fmla="*/ 114 w 308"/>
                      <a:gd name="T59" fmla="*/ 215 h 246"/>
                      <a:gd name="T60" fmla="*/ 142 w 308"/>
                      <a:gd name="T61" fmla="*/ 113 h 246"/>
                      <a:gd name="T62" fmla="*/ 184 w 308"/>
                      <a:gd name="T63" fmla="*/ 58 h 246"/>
                      <a:gd name="T64" fmla="*/ 201 w 308"/>
                      <a:gd name="T65" fmla="*/ 16 h 246"/>
                      <a:gd name="T66" fmla="*/ 202 w 308"/>
                      <a:gd name="T67" fmla="*/ 80 h 246"/>
                      <a:gd name="T68" fmla="*/ 203 w 308"/>
                      <a:gd name="T69" fmla="*/ 84 h 246"/>
                      <a:gd name="T70" fmla="*/ 203 w 308"/>
                      <a:gd name="T71" fmla="*/ 112 h 246"/>
                      <a:gd name="T72" fmla="*/ 183 w 308"/>
                      <a:gd name="T73" fmla="*/ 141 h 246"/>
                      <a:gd name="T74" fmla="*/ 148 w 308"/>
                      <a:gd name="T75" fmla="*/ 160 h 246"/>
                      <a:gd name="T76" fmla="*/ 166 w 308"/>
                      <a:gd name="T77" fmla="*/ 162 h 246"/>
                      <a:gd name="T78" fmla="*/ 203 w 308"/>
                      <a:gd name="T79" fmla="*/ 142 h 246"/>
                      <a:gd name="T80" fmla="*/ 198 w 308"/>
                      <a:gd name="T81" fmla="*/ 153 h 246"/>
                      <a:gd name="T82" fmla="*/ 197 w 308"/>
                      <a:gd name="T83" fmla="*/ 174 h 246"/>
                      <a:gd name="T84" fmla="*/ 197 w 308"/>
                      <a:gd name="T85" fmla="*/ 190 h 246"/>
                      <a:gd name="T86" fmla="*/ 198 w 308"/>
                      <a:gd name="T87" fmla="*/ 211 h 246"/>
                      <a:gd name="T88" fmla="*/ 153 w 308"/>
                      <a:gd name="T89" fmla="*/ 203 h 246"/>
                      <a:gd name="T90" fmla="*/ 219 w 308"/>
                      <a:gd name="T91" fmla="*/ 210 h 246"/>
                      <a:gd name="T92" fmla="*/ 209 w 308"/>
                      <a:gd name="T93" fmla="*/ 200 h 246"/>
                      <a:gd name="T94" fmla="*/ 255 w 308"/>
                      <a:gd name="T95" fmla="*/ 189 h 246"/>
                      <a:gd name="T96" fmla="*/ 266 w 308"/>
                      <a:gd name="T97" fmla="*/ 200 h 246"/>
                      <a:gd name="T98" fmla="*/ 255 w 308"/>
                      <a:gd name="T99" fmla="*/ 210 h 246"/>
                      <a:gd name="T100" fmla="*/ 219 w 308"/>
                      <a:gd name="T101" fmla="*/ 175 h 246"/>
                      <a:gd name="T102" fmla="*/ 209 w 308"/>
                      <a:gd name="T103" fmla="*/ 165 h 246"/>
                      <a:gd name="T104" fmla="*/ 225 w 308"/>
                      <a:gd name="T105" fmla="*/ 154 h 246"/>
                      <a:gd name="T106" fmla="*/ 279 w 308"/>
                      <a:gd name="T107" fmla="*/ 160 h 246"/>
                      <a:gd name="T108" fmla="*/ 273 w 308"/>
                      <a:gd name="T109" fmla="*/ 17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8" h="246">
                        <a:moveTo>
                          <a:pt x="283" y="68"/>
                        </a:moveTo>
                        <a:lnTo>
                          <a:pt x="233" y="68"/>
                        </a:lnTo>
                        <a:lnTo>
                          <a:pt x="233" y="68"/>
                        </a:lnTo>
                        <a:lnTo>
                          <a:pt x="231" y="70"/>
                        </a:lnTo>
                        <a:lnTo>
                          <a:pt x="220" y="70"/>
                        </a:lnTo>
                        <a:lnTo>
                          <a:pt x="225" y="55"/>
                        </a:lnTo>
                        <a:lnTo>
                          <a:pt x="225" y="30"/>
                        </a:lnTo>
                        <a:lnTo>
                          <a:pt x="225" y="30"/>
                        </a:lnTo>
                        <a:lnTo>
                          <a:pt x="224" y="23"/>
                        </a:lnTo>
                        <a:lnTo>
                          <a:pt x="222" y="18"/>
                        </a:lnTo>
                        <a:lnTo>
                          <a:pt x="219" y="13"/>
                        </a:lnTo>
                        <a:lnTo>
                          <a:pt x="216" y="9"/>
                        </a:lnTo>
                        <a:lnTo>
                          <a:pt x="212" y="5"/>
                        </a:lnTo>
                        <a:lnTo>
                          <a:pt x="206" y="3"/>
                        </a:lnTo>
                        <a:lnTo>
                          <a:pt x="201" y="0"/>
                        </a:lnTo>
                        <a:lnTo>
                          <a:pt x="195" y="0"/>
                        </a:lnTo>
                        <a:lnTo>
                          <a:pt x="188" y="0"/>
                        </a:lnTo>
                        <a:lnTo>
                          <a:pt x="188" y="0"/>
                        </a:lnTo>
                        <a:lnTo>
                          <a:pt x="186" y="0"/>
                        </a:lnTo>
                        <a:lnTo>
                          <a:pt x="179" y="0"/>
                        </a:lnTo>
                        <a:lnTo>
                          <a:pt x="179" y="39"/>
                        </a:lnTo>
                        <a:lnTo>
                          <a:pt x="173" y="49"/>
                        </a:lnTo>
                        <a:lnTo>
                          <a:pt x="141" y="84"/>
                        </a:lnTo>
                        <a:lnTo>
                          <a:pt x="141" y="84"/>
                        </a:lnTo>
                        <a:lnTo>
                          <a:pt x="135" y="91"/>
                        </a:lnTo>
                        <a:lnTo>
                          <a:pt x="114" y="91"/>
                        </a:lnTo>
                        <a:lnTo>
                          <a:pt x="103" y="91"/>
                        </a:lnTo>
                        <a:lnTo>
                          <a:pt x="0" y="91"/>
                        </a:lnTo>
                        <a:lnTo>
                          <a:pt x="0" y="106"/>
                        </a:lnTo>
                        <a:lnTo>
                          <a:pt x="99" y="106"/>
                        </a:lnTo>
                        <a:lnTo>
                          <a:pt x="99" y="230"/>
                        </a:lnTo>
                        <a:lnTo>
                          <a:pt x="0" y="230"/>
                        </a:lnTo>
                        <a:lnTo>
                          <a:pt x="0" y="246"/>
                        </a:lnTo>
                        <a:lnTo>
                          <a:pt x="114" y="246"/>
                        </a:lnTo>
                        <a:lnTo>
                          <a:pt x="114" y="229"/>
                        </a:lnTo>
                        <a:lnTo>
                          <a:pt x="136" y="229"/>
                        </a:lnTo>
                        <a:lnTo>
                          <a:pt x="136" y="209"/>
                        </a:lnTo>
                        <a:lnTo>
                          <a:pt x="139" y="209"/>
                        </a:lnTo>
                        <a:lnTo>
                          <a:pt x="139" y="209"/>
                        </a:lnTo>
                        <a:lnTo>
                          <a:pt x="147" y="215"/>
                        </a:lnTo>
                        <a:lnTo>
                          <a:pt x="156" y="221"/>
                        </a:lnTo>
                        <a:lnTo>
                          <a:pt x="164" y="224"/>
                        </a:lnTo>
                        <a:lnTo>
                          <a:pt x="174" y="225"/>
                        </a:lnTo>
                        <a:lnTo>
                          <a:pt x="238" y="225"/>
                        </a:lnTo>
                        <a:lnTo>
                          <a:pt x="238" y="225"/>
                        </a:lnTo>
                        <a:lnTo>
                          <a:pt x="255" y="225"/>
                        </a:lnTo>
                        <a:lnTo>
                          <a:pt x="255" y="225"/>
                        </a:lnTo>
                        <a:lnTo>
                          <a:pt x="260" y="224"/>
                        </a:lnTo>
                        <a:lnTo>
                          <a:pt x="265" y="223"/>
                        </a:lnTo>
                        <a:lnTo>
                          <a:pt x="269" y="221"/>
                        </a:lnTo>
                        <a:lnTo>
                          <a:pt x="272" y="217"/>
                        </a:lnTo>
                        <a:lnTo>
                          <a:pt x="276" y="213"/>
                        </a:lnTo>
                        <a:lnTo>
                          <a:pt x="278" y="210"/>
                        </a:lnTo>
                        <a:lnTo>
                          <a:pt x="280" y="205"/>
                        </a:lnTo>
                        <a:lnTo>
                          <a:pt x="280" y="200"/>
                        </a:lnTo>
                        <a:lnTo>
                          <a:pt x="280" y="200"/>
                        </a:lnTo>
                        <a:lnTo>
                          <a:pt x="279" y="194"/>
                        </a:lnTo>
                        <a:lnTo>
                          <a:pt x="277" y="188"/>
                        </a:lnTo>
                        <a:lnTo>
                          <a:pt x="277" y="188"/>
                        </a:lnTo>
                        <a:lnTo>
                          <a:pt x="283" y="184"/>
                        </a:lnTo>
                        <a:lnTo>
                          <a:pt x="290" y="179"/>
                        </a:lnTo>
                        <a:lnTo>
                          <a:pt x="293" y="172"/>
                        </a:lnTo>
                        <a:lnTo>
                          <a:pt x="294" y="169"/>
                        </a:lnTo>
                        <a:lnTo>
                          <a:pt x="294" y="165"/>
                        </a:lnTo>
                        <a:lnTo>
                          <a:pt x="294" y="165"/>
                        </a:lnTo>
                        <a:lnTo>
                          <a:pt x="294" y="160"/>
                        </a:lnTo>
                        <a:lnTo>
                          <a:pt x="293" y="156"/>
                        </a:lnTo>
                        <a:lnTo>
                          <a:pt x="291" y="153"/>
                        </a:lnTo>
                        <a:lnTo>
                          <a:pt x="288" y="149"/>
                        </a:lnTo>
                        <a:lnTo>
                          <a:pt x="288" y="149"/>
                        </a:lnTo>
                        <a:lnTo>
                          <a:pt x="293" y="145"/>
                        </a:lnTo>
                        <a:lnTo>
                          <a:pt x="296" y="141"/>
                        </a:lnTo>
                        <a:lnTo>
                          <a:pt x="298" y="135"/>
                        </a:lnTo>
                        <a:lnTo>
                          <a:pt x="298" y="129"/>
                        </a:lnTo>
                        <a:lnTo>
                          <a:pt x="298" y="129"/>
                        </a:lnTo>
                        <a:lnTo>
                          <a:pt x="297" y="121"/>
                        </a:lnTo>
                        <a:lnTo>
                          <a:pt x="295" y="116"/>
                        </a:lnTo>
                        <a:lnTo>
                          <a:pt x="295" y="116"/>
                        </a:lnTo>
                        <a:lnTo>
                          <a:pt x="300" y="112"/>
                        </a:lnTo>
                        <a:lnTo>
                          <a:pt x="305" y="106"/>
                        </a:lnTo>
                        <a:lnTo>
                          <a:pt x="307" y="101"/>
                        </a:lnTo>
                        <a:lnTo>
                          <a:pt x="308" y="93"/>
                        </a:lnTo>
                        <a:lnTo>
                          <a:pt x="308" y="93"/>
                        </a:lnTo>
                        <a:lnTo>
                          <a:pt x="308" y="89"/>
                        </a:lnTo>
                        <a:lnTo>
                          <a:pt x="306" y="84"/>
                        </a:lnTo>
                        <a:lnTo>
                          <a:pt x="304" y="79"/>
                        </a:lnTo>
                        <a:lnTo>
                          <a:pt x="300" y="76"/>
                        </a:lnTo>
                        <a:lnTo>
                          <a:pt x="297" y="73"/>
                        </a:lnTo>
                        <a:lnTo>
                          <a:pt x="293" y="71"/>
                        </a:lnTo>
                        <a:lnTo>
                          <a:pt x="288" y="70"/>
                        </a:lnTo>
                        <a:lnTo>
                          <a:pt x="283" y="68"/>
                        </a:lnTo>
                        <a:lnTo>
                          <a:pt x="283" y="68"/>
                        </a:lnTo>
                        <a:close/>
                        <a:moveTo>
                          <a:pt x="294" y="93"/>
                        </a:moveTo>
                        <a:lnTo>
                          <a:pt x="294" y="93"/>
                        </a:lnTo>
                        <a:lnTo>
                          <a:pt x="293" y="98"/>
                        </a:lnTo>
                        <a:lnTo>
                          <a:pt x="291" y="101"/>
                        </a:lnTo>
                        <a:lnTo>
                          <a:pt x="287" y="103"/>
                        </a:lnTo>
                        <a:lnTo>
                          <a:pt x="283" y="104"/>
                        </a:lnTo>
                        <a:lnTo>
                          <a:pt x="274" y="104"/>
                        </a:lnTo>
                        <a:lnTo>
                          <a:pt x="233" y="104"/>
                        </a:lnTo>
                        <a:lnTo>
                          <a:pt x="233" y="104"/>
                        </a:lnTo>
                        <a:lnTo>
                          <a:pt x="230" y="103"/>
                        </a:lnTo>
                        <a:lnTo>
                          <a:pt x="226" y="101"/>
                        </a:lnTo>
                        <a:lnTo>
                          <a:pt x="224" y="98"/>
                        </a:lnTo>
                        <a:lnTo>
                          <a:pt x="224" y="93"/>
                        </a:lnTo>
                        <a:lnTo>
                          <a:pt x="224" y="93"/>
                        </a:lnTo>
                        <a:lnTo>
                          <a:pt x="224" y="90"/>
                        </a:lnTo>
                        <a:lnTo>
                          <a:pt x="226" y="87"/>
                        </a:lnTo>
                        <a:lnTo>
                          <a:pt x="228" y="85"/>
                        </a:lnTo>
                        <a:lnTo>
                          <a:pt x="231" y="84"/>
                        </a:lnTo>
                        <a:lnTo>
                          <a:pt x="254" y="84"/>
                        </a:lnTo>
                        <a:lnTo>
                          <a:pt x="254" y="82"/>
                        </a:lnTo>
                        <a:lnTo>
                          <a:pt x="283" y="82"/>
                        </a:lnTo>
                        <a:lnTo>
                          <a:pt x="283" y="82"/>
                        </a:lnTo>
                        <a:lnTo>
                          <a:pt x="287" y="84"/>
                        </a:lnTo>
                        <a:lnTo>
                          <a:pt x="291" y="86"/>
                        </a:lnTo>
                        <a:lnTo>
                          <a:pt x="293" y="89"/>
                        </a:lnTo>
                        <a:lnTo>
                          <a:pt x="294" y="93"/>
                        </a:lnTo>
                        <a:lnTo>
                          <a:pt x="294" y="93"/>
                        </a:lnTo>
                        <a:close/>
                        <a:moveTo>
                          <a:pt x="284" y="129"/>
                        </a:moveTo>
                        <a:lnTo>
                          <a:pt x="284" y="129"/>
                        </a:lnTo>
                        <a:lnTo>
                          <a:pt x="284" y="133"/>
                        </a:lnTo>
                        <a:lnTo>
                          <a:pt x="281" y="136"/>
                        </a:lnTo>
                        <a:lnTo>
                          <a:pt x="278" y="139"/>
                        </a:lnTo>
                        <a:lnTo>
                          <a:pt x="274" y="140"/>
                        </a:lnTo>
                        <a:lnTo>
                          <a:pt x="269" y="140"/>
                        </a:lnTo>
                        <a:lnTo>
                          <a:pt x="225" y="140"/>
                        </a:lnTo>
                        <a:lnTo>
                          <a:pt x="225" y="140"/>
                        </a:lnTo>
                        <a:lnTo>
                          <a:pt x="220" y="139"/>
                        </a:lnTo>
                        <a:lnTo>
                          <a:pt x="217" y="136"/>
                        </a:lnTo>
                        <a:lnTo>
                          <a:pt x="215" y="133"/>
                        </a:lnTo>
                        <a:lnTo>
                          <a:pt x="214" y="129"/>
                        </a:lnTo>
                        <a:lnTo>
                          <a:pt x="214" y="129"/>
                        </a:lnTo>
                        <a:lnTo>
                          <a:pt x="215" y="125"/>
                        </a:lnTo>
                        <a:lnTo>
                          <a:pt x="217" y="121"/>
                        </a:lnTo>
                        <a:lnTo>
                          <a:pt x="220" y="119"/>
                        </a:lnTo>
                        <a:lnTo>
                          <a:pt x="225" y="118"/>
                        </a:lnTo>
                        <a:lnTo>
                          <a:pt x="233" y="118"/>
                        </a:lnTo>
                        <a:lnTo>
                          <a:pt x="274" y="118"/>
                        </a:lnTo>
                        <a:lnTo>
                          <a:pt x="274" y="118"/>
                        </a:lnTo>
                        <a:lnTo>
                          <a:pt x="278" y="119"/>
                        </a:lnTo>
                        <a:lnTo>
                          <a:pt x="281" y="121"/>
                        </a:lnTo>
                        <a:lnTo>
                          <a:pt x="284" y="125"/>
                        </a:lnTo>
                        <a:lnTo>
                          <a:pt x="284" y="129"/>
                        </a:lnTo>
                        <a:lnTo>
                          <a:pt x="284" y="129"/>
                        </a:lnTo>
                        <a:close/>
                        <a:moveTo>
                          <a:pt x="114" y="215"/>
                        </a:moveTo>
                        <a:lnTo>
                          <a:pt x="114" y="113"/>
                        </a:lnTo>
                        <a:lnTo>
                          <a:pt x="122" y="113"/>
                        </a:lnTo>
                        <a:lnTo>
                          <a:pt x="122" y="215"/>
                        </a:lnTo>
                        <a:lnTo>
                          <a:pt x="114" y="215"/>
                        </a:lnTo>
                        <a:close/>
                        <a:moveTo>
                          <a:pt x="148" y="198"/>
                        </a:moveTo>
                        <a:lnTo>
                          <a:pt x="147" y="195"/>
                        </a:lnTo>
                        <a:lnTo>
                          <a:pt x="136" y="195"/>
                        </a:lnTo>
                        <a:lnTo>
                          <a:pt x="136" y="113"/>
                        </a:lnTo>
                        <a:lnTo>
                          <a:pt x="142" y="113"/>
                        </a:lnTo>
                        <a:lnTo>
                          <a:pt x="143" y="107"/>
                        </a:lnTo>
                        <a:lnTo>
                          <a:pt x="143" y="107"/>
                        </a:lnTo>
                        <a:lnTo>
                          <a:pt x="146" y="100"/>
                        </a:lnTo>
                        <a:lnTo>
                          <a:pt x="151" y="93"/>
                        </a:lnTo>
                        <a:lnTo>
                          <a:pt x="184" y="58"/>
                        </a:lnTo>
                        <a:lnTo>
                          <a:pt x="193" y="44"/>
                        </a:lnTo>
                        <a:lnTo>
                          <a:pt x="193" y="14"/>
                        </a:lnTo>
                        <a:lnTo>
                          <a:pt x="195" y="14"/>
                        </a:lnTo>
                        <a:lnTo>
                          <a:pt x="195" y="14"/>
                        </a:lnTo>
                        <a:lnTo>
                          <a:pt x="201" y="16"/>
                        </a:lnTo>
                        <a:lnTo>
                          <a:pt x="205" y="19"/>
                        </a:lnTo>
                        <a:lnTo>
                          <a:pt x="209" y="23"/>
                        </a:lnTo>
                        <a:lnTo>
                          <a:pt x="210" y="30"/>
                        </a:lnTo>
                        <a:lnTo>
                          <a:pt x="210" y="53"/>
                        </a:lnTo>
                        <a:lnTo>
                          <a:pt x="202" y="80"/>
                        </a:lnTo>
                        <a:lnTo>
                          <a:pt x="202" y="80"/>
                        </a:lnTo>
                        <a:lnTo>
                          <a:pt x="202" y="80"/>
                        </a:lnTo>
                        <a:lnTo>
                          <a:pt x="202" y="80"/>
                        </a:lnTo>
                        <a:lnTo>
                          <a:pt x="202" y="84"/>
                        </a:lnTo>
                        <a:lnTo>
                          <a:pt x="203" y="84"/>
                        </a:lnTo>
                        <a:lnTo>
                          <a:pt x="203" y="84"/>
                        </a:lnTo>
                        <a:lnTo>
                          <a:pt x="205" y="90"/>
                        </a:lnTo>
                        <a:lnTo>
                          <a:pt x="205" y="98"/>
                        </a:lnTo>
                        <a:lnTo>
                          <a:pt x="205" y="105"/>
                        </a:lnTo>
                        <a:lnTo>
                          <a:pt x="203" y="112"/>
                        </a:lnTo>
                        <a:lnTo>
                          <a:pt x="203" y="112"/>
                        </a:lnTo>
                        <a:lnTo>
                          <a:pt x="200" y="121"/>
                        </a:lnTo>
                        <a:lnTo>
                          <a:pt x="196" y="129"/>
                        </a:lnTo>
                        <a:lnTo>
                          <a:pt x="189" y="135"/>
                        </a:lnTo>
                        <a:lnTo>
                          <a:pt x="183" y="141"/>
                        </a:lnTo>
                        <a:lnTo>
                          <a:pt x="175" y="145"/>
                        </a:lnTo>
                        <a:lnTo>
                          <a:pt x="168" y="147"/>
                        </a:lnTo>
                        <a:lnTo>
                          <a:pt x="160" y="148"/>
                        </a:lnTo>
                        <a:lnTo>
                          <a:pt x="151" y="147"/>
                        </a:lnTo>
                        <a:lnTo>
                          <a:pt x="148" y="160"/>
                        </a:lnTo>
                        <a:lnTo>
                          <a:pt x="148" y="160"/>
                        </a:lnTo>
                        <a:lnTo>
                          <a:pt x="155" y="161"/>
                        </a:lnTo>
                        <a:lnTo>
                          <a:pt x="161" y="162"/>
                        </a:lnTo>
                        <a:lnTo>
                          <a:pt x="161" y="162"/>
                        </a:lnTo>
                        <a:lnTo>
                          <a:pt x="166" y="162"/>
                        </a:lnTo>
                        <a:lnTo>
                          <a:pt x="173" y="161"/>
                        </a:lnTo>
                        <a:lnTo>
                          <a:pt x="178" y="159"/>
                        </a:lnTo>
                        <a:lnTo>
                          <a:pt x="184" y="157"/>
                        </a:lnTo>
                        <a:lnTo>
                          <a:pt x="195" y="151"/>
                        </a:lnTo>
                        <a:lnTo>
                          <a:pt x="203" y="142"/>
                        </a:lnTo>
                        <a:lnTo>
                          <a:pt x="203" y="142"/>
                        </a:lnTo>
                        <a:lnTo>
                          <a:pt x="205" y="144"/>
                        </a:lnTo>
                        <a:lnTo>
                          <a:pt x="205" y="144"/>
                        </a:lnTo>
                        <a:lnTo>
                          <a:pt x="201" y="148"/>
                        </a:lnTo>
                        <a:lnTo>
                          <a:pt x="198" y="153"/>
                        </a:lnTo>
                        <a:lnTo>
                          <a:pt x="196" y="158"/>
                        </a:lnTo>
                        <a:lnTo>
                          <a:pt x="195" y="165"/>
                        </a:lnTo>
                        <a:lnTo>
                          <a:pt x="195" y="165"/>
                        </a:lnTo>
                        <a:lnTo>
                          <a:pt x="196" y="170"/>
                        </a:lnTo>
                        <a:lnTo>
                          <a:pt x="197" y="174"/>
                        </a:lnTo>
                        <a:lnTo>
                          <a:pt x="199" y="179"/>
                        </a:lnTo>
                        <a:lnTo>
                          <a:pt x="202" y="182"/>
                        </a:lnTo>
                        <a:lnTo>
                          <a:pt x="202" y="182"/>
                        </a:lnTo>
                        <a:lnTo>
                          <a:pt x="199" y="186"/>
                        </a:lnTo>
                        <a:lnTo>
                          <a:pt x="197" y="190"/>
                        </a:lnTo>
                        <a:lnTo>
                          <a:pt x="196" y="195"/>
                        </a:lnTo>
                        <a:lnTo>
                          <a:pt x="195" y="200"/>
                        </a:lnTo>
                        <a:lnTo>
                          <a:pt x="195" y="200"/>
                        </a:lnTo>
                        <a:lnTo>
                          <a:pt x="196" y="206"/>
                        </a:lnTo>
                        <a:lnTo>
                          <a:pt x="198" y="211"/>
                        </a:lnTo>
                        <a:lnTo>
                          <a:pt x="174" y="211"/>
                        </a:lnTo>
                        <a:lnTo>
                          <a:pt x="174" y="211"/>
                        </a:lnTo>
                        <a:lnTo>
                          <a:pt x="166" y="210"/>
                        </a:lnTo>
                        <a:lnTo>
                          <a:pt x="160" y="207"/>
                        </a:lnTo>
                        <a:lnTo>
                          <a:pt x="153" y="203"/>
                        </a:lnTo>
                        <a:lnTo>
                          <a:pt x="148" y="198"/>
                        </a:lnTo>
                        <a:lnTo>
                          <a:pt x="148" y="198"/>
                        </a:lnTo>
                        <a:close/>
                        <a:moveTo>
                          <a:pt x="255" y="210"/>
                        </a:moveTo>
                        <a:lnTo>
                          <a:pt x="219" y="210"/>
                        </a:lnTo>
                        <a:lnTo>
                          <a:pt x="219" y="210"/>
                        </a:lnTo>
                        <a:lnTo>
                          <a:pt x="215" y="210"/>
                        </a:lnTo>
                        <a:lnTo>
                          <a:pt x="212" y="208"/>
                        </a:lnTo>
                        <a:lnTo>
                          <a:pt x="210" y="203"/>
                        </a:lnTo>
                        <a:lnTo>
                          <a:pt x="209" y="200"/>
                        </a:lnTo>
                        <a:lnTo>
                          <a:pt x="209" y="200"/>
                        </a:lnTo>
                        <a:lnTo>
                          <a:pt x="210" y="196"/>
                        </a:lnTo>
                        <a:lnTo>
                          <a:pt x="212" y="193"/>
                        </a:lnTo>
                        <a:lnTo>
                          <a:pt x="215" y="190"/>
                        </a:lnTo>
                        <a:lnTo>
                          <a:pt x="219" y="189"/>
                        </a:lnTo>
                        <a:lnTo>
                          <a:pt x="255" y="189"/>
                        </a:lnTo>
                        <a:lnTo>
                          <a:pt x="255" y="189"/>
                        </a:lnTo>
                        <a:lnTo>
                          <a:pt x="259" y="190"/>
                        </a:lnTo>
                        <a:lnTo>
                          <a:pt x="263" y="193"/>
                        </a:lnTo>
                        <a:lnTo>
                          <a:pt x="265" y="196"/>
                        </a:lnTo>
                        <a:lnTo>
                          <a:pt x="266" y="200"/>
                        </a:lnTo>
                        <a:lnTo>
                          <a:pt x="266" y="200"/>
                        </a:lnTo>
                        <a:lnTo>
                          <a:pt x="265" y="203"/>
                        </a:lnTo>
                        <a:lnTo>
                          <a:pt x="263" y="208"/>
                        </a:lnTo>
                        <a:lnTo>
                          <a:pt x="259" y="210"/>
                        </a:lnTo>
                        <a:lnTo>
                          <a:pt x="255" y="210"/>
                        </a:lnTo>
                        <a:lnTo>
                          <a:pt x="255" y="210"/>
                        </a:lnTo>
                        <a:close/>
                        <a:moveTo>
                          <a:pt x="269" y="175"/>
                        </a:moveTo>
                        <a:lnTo>
                          <a:pt x="255" y="175"/>
                        </a:lnTo>
                        <a:lnTo>
                          <a:pt x="219" y="175"/>
                        </a:lnTo>
                        <a:lnTo>
                          <a:pt x="219" y="175"/>
                        </a:lnTo>
                        <a:lnTo>
                          <a:pt x="215" y="174"/>
                        </a:lnTo>
                        <a:lnTo>
                          <a:pt x="212" y="172"/>
                        </a:lnTo>
                        <a:lnTo>
                          <a:pt x="210" y="169"/>
                        </a:lnTo>
                        <a:lnTo>
                          <a:pt x="209" y="165"/>
                        </a:lnTo>
                        <a:lnTo>
                          <a:pt x="209" y="165"/>
                        </a:lnTo>
                        <a:lnTo>
                          <a:pt x="210" y="160"/>
                        </a:lnTo>
                        <a:lnTo>
                          <a:pt x="212" y="157"/>
                        </a:lnTo>
                        <a:lnTo>
                          <a:pt x="215" y="155"/>
                        </a:lnTo>
                        <a:lnTo>
                          <a:pt x="219" y="154"/>
                        </a:lnTo>
                        <a:lnTo>
                          <a:pt x="225" y="154"/>
                        </a:lnTo>
                        <a:lnTo>
                          <a:pt x="269" y="154"/>
                        </a:lnTo>
                        <a:lnTo>
                          <a:pt x="269" y="154"/>
                        </a:lnTo>
                        <a:lnTo>
                          <a:pt x="273" y="155"/>
                        </a:lnTo>
                        <a:lnTo>
                          <a:pt x="277" y="157"/>
                        </a:lnTo>
                        <a:lnTo>
                          <a:pt x="279" y="160"/>
                        </a:lnTo>
                        <a:lnTo>
                          <a:pt x="280" y="165"/>
                        </a:lnTo>
                        <a:lnTo>
                          <a:pt x="280" y="165"/>
                        </a:lnTo>
                        <a:lnTo>
                          <a:pt x="279" y="169"/>
                        </a:lnTo>
                        <a:lnTo>
                          <a:pt x="277" y="172"/>
                        </a:lnTo>
                        <a:lnTo>
                          <a:pt x="273" y="174"/>
                        </a:lnTo>
                        <a:lnTo>
                          <a:pt x="269" y="175"/>
                        </a:lnTo>
                        <a:lnTo>
                          <a:pt x="269" y="1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a:p>
                </p:txBody>
              </p:sp>
              <p:sp>
                <p:nvSpPr>
                  <p:cNvPr id="255" name="Freeform 73"/>
                  <p:cNvSpPr>
                    <a:spLocks noEditPoints="1"/>
                  </p:cNvSpPr>
                  <p:nvPr/>
                </p:nvSpPr>
                <p:spPr bwMode="auto">
                  <a:xfrm>
                    <a:off x="804203" y="2655186"/>
                    <a:ext cx="46420" cy="46420"/>
                  </a:xfrm>
                  <a:custGeom>
                    <a:avLst/>
                    <a:gdLst>
                      <a:gd name="T0" fmla="*/ 33 w 33"/>
                      <a:gd name="T1" fmla="*/ 16 h 33"/>
                      <a:gd name="T2" fmla="*/ 33 w 33"/>
                      <a:gd name="T3" fmla="*/ 16 h 33"/>
                      <a:gd name="T4" fmla="*/ 33 w 33"/>
                      <a:gd name="T5" fmla="*/ 13 h 33"/>
                      <a:gd name="T6" fmla="*/ 32 w 33"/>
                      <a:gd name="T7" fmla="*/ 10 h 33"/>
                      <a:gd name="T8" fmla="*/ 29 w 33"/>
                      <a:gd name="T9" fmla="*/ 4 h 33"/>
                      <a:gd name="T10" fmla="*/ 23 w 33"/>
                      <a:gd name="T11" fmla="*/ 1 h 33"/>
                      <a:gd name="T12" fmla="*/ 20 w 33"/>
                      <a:gd name="T13" fmla="*/ 0 h 33"/>
                      <a:gd name="T14" fmla="*/ 17 w 33"/>
                      <a:gd name="T15" fmla="*/ 0 h 33"/>
                      <a:gd name="T16" fmla="*/ 17 w 33"/>
                      <a:gd name="T17" fmla="*/ 0 h 33"/>
                      <a:gd name="T18" fmla="*/ 14 w 33"/>
                      <a:gd name="T19" fmla="*/ 0 h 33"/>
                      <a:gd name="T20" fmla="*/ 10 w 33"/>
                      <a:gd name="T21" fmla="*/ 1 h 33"/>
                      <a:gd name="T22" fmla="*/ 5 w 33"/>
                      <a:gd name="T23" fmla="*/ 4 h 33"/>
                      <a:gd name="T24" fmla="*/ 1 w 33"/>
                      <a:gd name="T25" fmla="*/ 10 h 33"/>
                      <a:gd name="T26" fmla="*/ 0 w 33"/>
                      <a:gd name="T27" fmla="*/ 13 h 33"/>
                      <a:gd name="T28" fmla="*/ 0 w 33"/>
                      <a:gd name="T29" fmla="*/ 16 h 33"/>
                      <a:gd name="T30" fmla="*/ 0 w 33"/>
                      <a:gd name="T31" fmla="*/ 16 h 33"/>
                      <a:gd name="T32" fmla="*/ 0 w 33"/>
                      <a:gd name="T33" fmla="*/ 19 h 33"/>
                      <a:gd name="T34" fmla="*/ 1 w 33"/>
                      <a:gd name="T35" fmla="*/ 23 h 33"/>
                      <a:gd name="T36" fmla="*/ 5 w 33"/>
                      <a:gd name="T37" fmla="*/ 28 h 33"/>
                      <a:gd name="T38" fmla="*/ 10 w 33"/>
                      <a:gd name="T39" fmla="*/ 32 h 33"/>
                      <a:gd name="T40" fmla="*/ 14 w 33"/>
                      <a:gd name="T41" fmla="*/ 33 h 33"/>
                      <a:gd name="T42" fmla="*/ 17 w 33"/>
                      <a:gd name="T43" fmla="*/ 33 h 33"/>
                      <a:gd name="T44" fmla="*/ 17 w 33"/>
                      <a:gd name="T45" fmla="*/ 33 h 33"/>
                      <a:gd name="T46" fmla="*/ 20 w 33"/>
                      <a:gd name="T47" fmla="*/ 33 h 33"/>
                      <a:gd name="T48" fmla="*/ 23 w 33"/>
                      <a:gd name="T49" fmla="*/ 32 h 33"/>
                      <a:gd name="T50" fmla="*/ 29 w 33"/>
                      <a:gd name="T51" fmla="*/ 28 h 33"/>
                      <a:gd name="T52" fmla="*/ 32 w 33"/>
                      <a:gd name="T53" fmla="*/ 23 h 33"/>
                      <a:gd name="T54" fmla="*/ 33 w 33"/>
                      <a:gd name="T55" fmla="*/ 19 h 33"/>
                      <a:gd name="T56" fmla="*/ 33 w 33"/>
                      <a:gd name="T57" fmla="*/ 16 h 33"/>
                      <a:gd name="T58" fmla="*/ 33 w 33"/>
                      <a:gd name="T59" fmla="*/ 16 h 33"/>
                      <a:gd name="T60" fmla="*/ 14 w 33"/>
                      <a:gd name="T61" fmla="*/ 16 h 33"/>
                      <a:gd name="T62" fmla="*/ 14 w 33"/>
                      <a:gd name="T63" fmla="*/ 16 h 33"/>
                      <a:gd name="T64" fmla="*/ 15 w 33"/>
                      <a:gd name="T65" fmla="*/ 14 h 33"/>
                      <a:gd name="T66" fmla="*/ 17 w 33"/>
                      <a:gd name="T67" fmla="*/ 14 h 33"/>
                      <a:gd name="T68" fmla="*/ 17 w 33"/>
                      <a:gd name="T69" fmla="*/ 14 h 33"/>
                      <a:gd name="T70" fmla="*/ 18 w 33"/>
                      <a:gd name="T71" fmla="*/ 14 h 33"/>
                      <a:gd name="T72" fmla="*/ 19 w 33"/>
                      <a:gd name="T73" fmla="*/ 16 h 33"/>
                      <a:gd name="T74" fmla="*/ 19 w 33"/>
                      <a:gd name="T75" fmla="*/ 16 h 33"/>
                      <a:gd name="T76" fmla="*/ 18 w 33"/>
                      <a:gd name="T77" fmla="*/ 18 h 33"/>
                      <a:gd name="T78" fmla="*/ 17 w 33"/>
                      <a:gd name="T79" fmla="*/ 19 h 33"/>
                      <a:gd name="T80" fmla="*/ 17 w 33"/>
                      <a:gd name="T81" fmla="*/ 19 h 33"/>
                      <a:gd name="T82" fmla="*/ 15 w 33"/>
                      <a:gd name="T83" fmla="*/ 18 h 33"/>
                      <a:gd name="T84" fmla="*/ 14 w 33"/>
                      <a:gd name="T85" fmla="*/ 16 h 33"/>
                      <a:gd name="T86" fmla="*/ 14 w 33"/>
                      <a:gd name="T8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3">
                        <a:moveTo>
                          <a:pt x="33" y="16"/>
                        </a:moveTo>
                        <a:lnTo>
                          <a:pt x="33" y="16"/>
                        </a:lnTo>
                        <a:lnTo>
                          <a:pt x="33" y="13"/>
                        </a:lnTo>
                        <a:lnTo>
                          <a:pt x="32" y="10"/>
                        </a:lnTo>
                        <a:lnTo>
                          <a:pt x="29" y="4"/>
                        </a:lnTo>
                        <a:lnTo>
                          <a:pt x="23" y="1"/>
                        </a:lnTo>
                        <a:lnTo>
                          <a:pt x="20" y="0"/>
                        </a:lnTo>
                        <a:lnTo>
                          <a:pt x="17" y="0"/>
                        </a:lnTo>
                        <a:lnTo>
                          <a:pt x="17" y="0"/>
                        </a:lnTo>
                        <a:lnTo>
                          <a:pt x="14" y="0"/>
                        </a:lnTo>
                        <a:lnTo>
                          <a:pt x="10" y="1"/>
                        </a:lnTo>
                        <a:lnTo>
                          <a:pt x="5" y="4"/>
                        </a:lnTo>
                        <a:lnTo>
                          <a:pt x="1" y="10"/>
                        </a:lnTo>
                        <a:lnTo>
                          <a:pt x="0" y="13"/>
                        </a:lnTo>
                        <a:lnTo>
                          <a:pt x="0" y="16"/>
                        </a:lnTo>
                        <a:lnTo>
                          <a:pt x="0" y="16"/>
                        </a:lnTo>
                        <a:lnTo>
                          <a:pt x="0" y="19"/>
                        </a:lnTo>
                        <a:lnTo>
                          <a:pt x="1" y="23"/>
                        </a:lnTo>
                        <a:lnTo>
                          <a:pt x="5" y="28"/>
                        </a:lnTo>
                        <a:lnTo>
                          <a:pt x="10" y="32"/>
                        </a:lnTo>
                        <a:lnTo>
                          <a:pt x="14" y="33"/>
                        </a:lnTo>
                        <a:lnTo>
                          <a:pt x="17" y="33"/>
                        </a:lnTo>
                        <a:lnTo>
                          <a:pt x="17" y="33"/>
                        </a:lnTo>
                        <a:lnTo>
                          <a:pt x="20" y="33"/>
                        </a:lnTo>
                        <a:lnTo>
                          <a:pt x="23" y="32"/>
                        </a:lnTo>
                        <a:lnTo>
                          <a:pt x="29" y="28"/>
                        </a:lnTo>
                        <a:lnTo>
                          <a:pt x="32" y="23"/>
                        </a:lnTo>
                        <a:lnTo>
                          <a:pt x="33" y="19"/>
                        </a:lnTo>
                        <a:lnTo>
                          <a:pt x="33" y="16"/>
                        </a:lnTo>
                        <a:lnTo>
                          <a:pt x="33" y="16"/>
                        </a:lnTo>
                        <a:close/>
                        <a:moveTo>
                          <a:pt x="14" y="16"/>
                        </a:moveTo>
                        <a:lnTo>
                          <a:pt x="14" y="16"/>
                        </a:lnTo>
                        <a:lnTo>
                          <a:pt x="15" y="14"/>
                        </a:lnTo>
                        <a:lnTo>
                          <a:pt x="17" y="14"/>
                        </a:lnTo>
                        <a:lnTo>
                          <a:pt x="17" y="14"/>
                        </a:lnTo>
                        <a:lnTo>
                          <a:pt x="18" y="14"/>
                        </a:lnTo>
                        <a:lnTo>
                          <a:pt x="19" y="16"/>
                        </a:lnTo>
                        <a:lnTo>
                          <a:pt x="19" y="16"/>
                        </a:lnTo>
                        <a:lnTo>
                          <a:pt x="18" y="18"/>
                        </a:lnTo>
                        <a:lnTo>
                          <a:pt x="17" y="19"/>
                        </a:lnTo>
                        <a:lnTo>
                          <a:pt x="17" y="19"/>
                        </a:lnTo>
                        <a:lnTo>
                          <a:pt x="15" y="18"/>
                        </a:lnTo>
                        <a:lnTo>
                          <a:pt x="14" y="16"/>
                        </a:lnTo>
                        <a:lnTo>
                          <a:pt x="14"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a:p>
                </p:txBody>
              </p:sp>
            </p:grpSp>
            <p:sp>
              <p:nvSpPr>
                <p:cNvPr id="251" name="矩形 250"/>
                <p:cNvSpPr/>
                <p:nvPr/>
              </p:nvSpPr>
              <p:spPr>
                <a:xfrm>
                  <a:off x="365997" y="1929900"/>
                  <a:ext cx="1082240"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超額比序</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總積分</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52" name="矩形 251"/>
                <p:cNvSpPr/>
                <p:nvPr/>
              </p:nvSpPr>
              <p:spPr>
                <a:xfrm>
                  <a:off x="1516577" y="1939773"/>
                  <a:ext cx="645855"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均衡</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學習</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53" name="矩形 252"/>
                <p:cNvSpPr/>
                <p:nvPr/>
              </p:nvSpPr>
              <p:spPr>
                <a:xfrm>
                  <a:off x="2431795" y="1929900"/>
                  <a:ext cx="645855"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技藝</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優良</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sp>
            <p:nvSpPr>
              <p:cNvPr id="227" name="矩形 226"/>
              <p:cNvSpPr/>
              <p:nvPr/>
            </p:nvSpPr>
            <p:spPr>
              <a:xfrm>
                <a:off x="3504514" y="195486"/>
                <a:ext cx="1015663"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志願序</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28" name="矩形 227"/>
              <p:cNvSpPr/>
              <p:nvPr/>
            </p:nvSpPr>
            <p:spPr>
              <a:xfrm>
                <a:off x="4706563" y="195486"/>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弱勢</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身分</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229" name="矩形 228"/>
              <p:cNvSpPr/>
              <p:nvPr/>
            </p:nvSpPr>
            <p:spPr>
              <a:xfrm>
                <a:off x="5493148" y="195486"/>
                <a:ext cx="1332517" cy="732301"/>
              </a:xfrm>
              <a:prstGeom prst="rect">
                <a:avLst/>
              </a:prstGeom>
            </p:spPr>
            <p:txBody>
              <a:bodyPr wrap="squar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多元學習</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表現</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30" name="矩形 229"/>
              <p:cNvSpPr/>
              <p:nvPr/>
            </p:nvSpPr>
            <p:spPr>
              <a:xfrm>
                <a:off x="6916867" y="250671"/>
                <a:ext cx="739953" cy="693760"/>
              </a:xfrm>
              <a:prstGeom prst="rect">
                <a:avLst/>
              </a:prstGeom>
            </p:spPr>
            <p:txBody>
              <a:bodyPr wrap="none">
                <a:spAutoFit/>
              </a:bodyPr>
              <a:lstStyle/>
              <a:p>
                <a:pPr algn="ctr">
                  <a:lnSpc>
                    <a:spcPts val="1200"/>
                  </a:lnSpc>
                </a:pPr>
                <a:r>
                  <a:rPr lang="zh-TW" altLang="en-US" sz="1600" b="1" dirty="0">
                    <a:solidFill>
                      <a:srgbClr val="002060"/>
                    </a:solidFill>
                    <a:latin typeface="微軟正黑體" panose="020B0604030504040204" pitchFamily="34" charset="-120"/>
                    <a:ea typeface="微軟正黑體" panose="020B0604030504040204" pitchFamily="34" charset="-120"/>
                  </a:rPr>
                  <a:t>會考</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lnSpc>
                    <a:spcPts val="1200"/>
                  </a:lnSpc>
                </a:pPr>
                <a:r>
                  <a:rPr lang="en-US" altLang="zh-CN" sz="1600" b="1" dirty="0">
                    <a:solidFill>
                      <a:srgbClr val="002060"/>
                    </a:solidFill>
                    <a:latin typeface="微軟正黑體" panose="020B0604030504040204" pitchFamily="34" charset="-120"/>
                    <a:ea typeface="微軟正黑體" panose="020B0604030504040204" pitchFamily="34" charset="-120"/>
                  </a:rPr>
                  <a:t>+</a:t>
                </a:r>
              </a:p>
              <a:p>
                <a:pPr algn="ctr">
                  <a:lnSpc>
                    <a:spcPts val="1200"/>
                  </a:lnSpc>
                </a:pPr>
                <a:r>
                  <a:rPr lang="zh-TW" altLang="en-US" sz="1600" b="1" dirty="0">
                    <a:solidFill>
                      <a:srgbClr val="002060"/>
                    </a:solidFill>
                    <a:latin typeface="微軟正黑體" panose="020B0604030504040204" pitchFamily="34" charset="-120"/>
                    <a:ea typeface="微軟正黑體" panose="020B0604030504040204" pitchFamily="34" charset="-120"/>
                  </a:rPr>
                  <a:t>寫作</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31" name="矩形 230"/>
              <p:cNvSpPr/>
              <p:nvPr/>
            </p:nvSpPr>
            <p:spPr>
              <a:xfrm>
                <a:off x="7945316" y="195486"/>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服務</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學習</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grpSp>
          <p:nvGrpSpPr>
            <p:cNvPr id="194" name="群組 193"/>
            <p:cNvGrpSpPr/>
            <p:nvPr/>
          </p:nvGrpSpPr>
          <p:grpSpPr>
            <a:xfrm>
              <a:off x="683568" y="2211710"/>
              <a:ext cx="7732799" cy="2182731"/>
              <a:chOff x="990195" y="2454029"/>
              <a:chExt cx="7732799" cy="2182731"/>
            </a:xfrm>
          </p:grpSpPr>
          <p:grpSp>
            <p:nvGrpSpPr>
              <p:cNvPr id="195" name="群組 194"/>
              <p:cNvGrpSpPr/>
              <p:nvPr/>
            </p:nvGrpSpPr>
            <p:grpSpPr>
              <a:xfrm>
                <a:off x="990195" y="2454031"/>
                <a:ext cx="7732799" cy="2182729"/>
                <a:chOff x="1286009" y="1929900"/>
                <a:chExt cx="6578469" cy="1462954"/>
              </a:xfrm>
            </p:grpSpPr>
            <p:grpSp>
              <p:nvGrpSpPr>
                <p:cNvPr id="201" name="组合 63"/>
                <p:cNvGrpSpPr/>
                <p:nvPr/>
              </p:nvGrpSpPr>
              <p:grpSpPr>
                <a:xfrm>
                  <a:off x="1286009" y="1956216"/>
                  <a:ext cx="6573209" cy="1296144"/>
                  <a:chOff x="1286009" y="1956216"/>
                  <a:chExt cx="6573209" cy="1296144"/>
                </a:xfrm>
              </p:grpSpPr>
              <p:cxnSp>
                <p:nvCxnSpPr>
                  <p:cNvPr id="218" name="直接连接符 65"/>
                  <p:cNvCxnSpPr/>
                  <p:nvPr/>
                </p:nvCxnSpPr>
                <p:spPr>
                  <a:xfrm>
                    <a:off x="128600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66"/>
                  <p:cNvCxnSpPr/>
                  <p:nvPr/>
                </p:nvCxnSpPr>
                <p:spPr>
                  <a:xfrm>
                    <a:off x="23019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67"/>
                  <p:cNvCxnSpPr/>
                  <p:nvPr/>
                </p:nvCxnSpPr>
                <p:spPr>
                  <a:xfrm>
                    <a:off x="3209752"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68"/>
                  <p:cNvCxnSpPr/>
                  <p:nvPr/>
                </p:nvCxnSpPr>
                <p:spPr>
                  <a:xfrm>
                    <a:off x="411099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69"/>
                  <p:cNvCxnSpPr/>
                  <p:nvPr/>
                </p:nvCxnSpPr>
                <p:spPr>
                  <a:xfrm>
                    <a:off x="592663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70"/>
                  <p:cNvCxnSpPr/>
                  <p:nvPr/>
                </p:nvCxnSpPr>
                <p:spPr>
                  <a:xfrm>
                    <a:off x="6854196"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71"/>
                  <p:cNvCxnSpPr/>
                  <p:nvPr/>
                </p:nvCxnSpPr>
                <p:spPr>
                  <a:xfrm>
                    <a:off x="7859218"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73"/>
                  <p:cNvCxnSpPr/>
                  <p:nvPr/>
                </p:nvCxnSpPr>
                <p:spPr>
                  <a:xfrm>
                    <a:off x="503197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2" name="圆角矩形 75"/>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08</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3" name="圆角矩形 76"/>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09</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4" name="圆角矩形 77"/>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10</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5" name="圆角矩形 78"/>
                <p:cNvSpPr/>
                <p:nvPr/>
              </p:nvSpPr>
              <p:spPr>
                <a:xfrm>
                  <a:off x="4021393" y="2485422"/>
                  <a:ext cx="1114686" cy="219282"/>
                </a:xfrm>
                <a:prstGeom prst="roundRect">
                  <a:avLst>
                    <a:gd name="adj" fmla="val 50000"/>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11</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6" name="圆角矩形 79"/>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12</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7" name="圆角矩形 80"/>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13</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8" name="圆角矩形 81"/>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14</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9" name="矩形 208"/>
                <p:cNvSpPr/>
                <p:nvPr/>
              </p:nvSpPr>
              <p:spPr>
                <a:xfrm>
                  <a:off x="1293718" y="2732742"/>
                  <a:ext cx="1044058" cy="577596"/>
                </a:xfrm>
                <a:prstGeom prst="rect">
                  <a:avLst/>
                </a:prstGeom>
              </p:spPr>
              <p:txBody>
                <a:bodyPr wrap="none">
                  <a:spAutoFit/>
                </a:bodyPr>
                <a:lstStyle/>
                <a:p>
                  <a:pPr algn="ct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10" name="矩形 209"/>
                <p:cNvSpPr/>
                <p:nvPr/>
              </p:nvSpPr>
              <p:spPr>
                <a:xfrm>
                  <a:off x="2331162" y="2732742"/>
                  <a:ext cx="885868" cy="660110"/>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1" name="矩形 210"/>
                <p:cNvSpPr/>
                <p:nvPr/>
              </p:nvSpPr>
              <p:spPr>
                <a:xfrm>
                  <a:off x="3210485" y="2732743"/>
                  <a:ext cx="885868" cy="660111"/>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2" name="矩形 211"/>
                <p:cNvSpPr/>
                <p:nvPr/>
              </p:nvSpPr>
              <p:spPr>
                <a:xfrm>
                  <a:off x="4153614" y="2732743"/>
                  <a:ext cx="885868" cy="660110"/>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3" name="矩形 212"/>
                <p:cNvSpPr/>
                <p:nvPr/>
              </p:nvSpPr>
              <p:spPr>
                <a:xfrm>
                  <a:off x="5024931" y="2732743"/>
                  <a:ext cx="885868" cy="660110"/>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4" name="矩形 213"/>
                <p:cNvSpPr/>
                <p:nvPr/>
              </p:nvSpPr>
              <p:spPr>
                <a:xfrm>
                  <a:off x="5939101" y="2732743"/>
                  <a:ext cx="885868" cy="660110"/>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5" name="矩形 214"/>
                <p:cNvSpPr/>
                <p:nvPr/>
              </p:nvSpPr>
              <p:spPr>
                <a:xfrm>
                  <a:off x="6943774" y="2732743"/>
                  <a:ext cx="825864" cy="515711"/>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6</a:t>
                  </a:r>
                  <a:r>
                    <a:rPr lang="en-US" altLang="zh-TW" sz="1050" b="1" dirty="0">
                      <a:solidFill>
                        <a:srgbClr val="002060"/>
                      </a:solidFill>
                      <a:latin typeface="微軟正黑體" panose="020B0604030504040204" pitchFamily="34" charset="-120"/>
                      <a:ea typeface="微軟正黑體" panose="020B0604030504040204" pitchFamily="34" charset="-120"/>
                    </a:rPr>
                    <a:t>&gt;5&gt;4&gt;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3&gt;2&gt;1&gt;</a:t>
                  </a:r>
                </a:p>
                <a:p>
                  <a:pPr algn="ct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6" name="矩形 215"/>
                <p:cNvSpPr/>
                <p:nvPr/>
              </p:nvSpPr>
              <p:spPr>
                <a:xfrm>
                  <a:off x="1489041" y="1939773"/>
                  <a:ext cx="645855" cy="28879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競賽</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17" name="矩形 216"/>
                <p:cNvSpPr/>
                <p:nvPr/>
              </p:nvSpPr>
              <p:spPr>
                <a:xfrm>
                  <a:off x="2431794" y="1929900"/>
                  <a:ext cx="645855" cy="28879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國文</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sp>
            <p:nvSpPr>
              <p:cNvPr id="196" name="矩形 195"/>
              <p:cNvSpPr/>
              <p:nvPr/>
            </p:nvSpPr>
            <p:spPr>
              <a:xfrm>
                <a:off x="3392763"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數學</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97" name="矩形 196"/>
              <p:cNvSpPr/>
              <p:nvPr/>
            </p:nvSpPr>
            <p:spPr>
              <a:xfrm>
                <a:off x="4466572"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英語</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198" name="矩形 197"/>
              <p:cNvSpPr/>
              <p:nvPr/>
            </p:nvSpPr>
            <p:spPr>
              <a:xfrm>
                <a:off x="5324830" y="2454029"/>
                <a:ext cx="1229901" cy="430887"/>
              </a:xfrm>
              <a:prstGeom prst="rect">
                <a:avLst/>
              </a:prstGeom>
            </p:spPr>
            <p:txBody>
              <a:bodyPr wrap="squar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自然</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99" name="矩形 198"/>
              <p:cNvSpPr/>
              <p:nvPr/>
            </p:nvSpPr>
            <p:spPr>
              <a:xfrm>
                <a:off x="6579898"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社會</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00" name="矩形 199"/>
              <p:cNvSpPr/>
              <p:nvPr/>
            </p:nvSpPr>
            <p:spPr>
              <a:xfrm>
                <a:off x="7705327" y="2454029"/>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寫作</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測驗</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grpSp>
      <p:cxnSp>
        <p:nvCxnSpPr>
          <p:cNvPr id="7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Freeform 6">
            <a:extLst>
              <a:ext uri="{FF2B5EF4-FFF2-40B4-BE49-F238E27FC236}">
                <a16:creationId xmlns:a16="http://schemas.microsoft.com/office/drawing/2014/main" id="{71AA52EC-7DB1-4E87-8C0D-FAA1C5227515}"/>
              </a:ext>
            </a:extLst>
          </p:cNvPr>
          <p:cNvSpPr>
            <a:spLocks noEditPoints="1"/>
          </p:cNvSpPr>
          <p:nvPr/>
        </p:nvSpPr>
        <p:spPr bwMode="auto">
          <a:xfrm>
            <a:off x="7488130"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81" name="標題 1"/>
          <p:cNvSpPr txBox="1">
            <a:spLocks/>
          </p:cNvSpPr>
          <p:nvPr/>
        </p:nvSpPr>
        <p:spPr bwMode="auto">
          <a:xfrm>
            <a:off x="250752" y="361293"/>
            <a:ext cx="8000882"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2800" b="1" dirty="0">
                <a:solidFill>
                  <a:srgbClr val="002060"/>
                </a:solidFill>
                <a:latin typeface="微軟正黑體" panose="020B0604030504040204" pitchFamily="34" charset="-120"/>
                <a:ea typeface="微軟正黑體" panose="020B0604030504040204" pitchFamily="34" charset="-120"/>
              </a:rPr>
              <a:t>捌、分發順位排定原則 </a:t>
            </a:r>
            <a:r>
              <a:rPr lang="en-US" altLang="zh-TW" sz="2800" b="1" dirty="0">
                <a:solidFill>
                  <a:srgbClr val="002060"/>
                </a:solidFill>
                <a:latin typeface="微軟正黑體" panose="020B0604030504040204" pitchFamily="34" charset="-120"/>
                <a:ea typeface="微軟正黑體" panose="020B0604030504040204" pitchFamily="34" charset="-120"/>
              </a:rPr>
              <a:t>- </a:t>
            </a:r>
            <a:r>
              <a:rPr lang="zh-TW" altLang="en-US" sz="2300" b="1" dirty="0">
                <a:solidFill>
                  <a:srgbClr val="002060"/>
                </a:solidFill>
                <a:latin typeface="微軟正黑體" panose="020B0604030504040204" pitchFamily="34" charset="-120"/>
                <a:ea typeface="微軟正黑體" panose="020B0604030504040204" pitchFamily="34" charset="-120"/>
              </a:rPr>
              <a:t>同分比序項目順序（</a:t>
            </a:r>
            <a:r>
              <a:rPr lang="en-US" altLang="zh-TW" sz="2300" b="1" dirty="0">
                <a:solidFill>
                  <a:srgbClr val="002060"/>
                </a:solidFill>
                <a:latin typeface="微軟正黑體" panose="020B0604030504040204" pitchFamily="34" charset="-120"/>
                <a:ea typeface="微軟正黑體" panose="020B0604030504040204" pitchFamily="34" charset="-120"/>
              </a:rPr>
              <a:t>4/4</a:t>
            </a:r>
            <a:r>
              <a:rPr lang="zh-TW" altLang="en-US" sz="2300" b="1" dirty="0">
                <a:solidFill>
                  <a:srgbClr val="002060"/>
                </a:solidFill>
                <a:latin typeface="微軟正黑體" panose="020B0604030504040204" pitchFamily="34" charset="-120"/>
                <a:ea typeface="微軟正黑體" panose="020B0604030504040204" pitchFamily="34" charset="-120"/>
              </a:rPr>
              <a:t>）</a:t>
            </a:r>
            <a:endParaRPr lang="zh-TW" altLang="en-US" sz="2300" dirty="0">
              <a:solidFill>
                <a:srgbClr val="002060"/>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301401" y="916120"/>
            <a:ext cx="8502427" cy="646331"/>
          </a:xfrm>
          <a:prstGeom prst="rect">
            <a:avLst/>
          </a:prstGeom>
          <a:noFill/>
        </p:spPr>
        <p:txBody>
          <a:bodyPr wrap="square" rtlCol="0">
            <a:spAutoFit/>
          </a:bodyPr>
          <a:lstStyle/>
          <a:p>
            <a:r>
              <a:rPr lang="zh-TW" altLang="en-US" dirty="0">
                <a:solidFill>
                  <a:srgbClr val="0000CC"/>
                </a:solidFill>
                <a:latin typeface="微軟正黑體" panose="020B0604030504040204" pitchFamily="34" charset="-120"/>
                <a:ea typeface="微軟正黑體" panose="020B0604030504040204" pitchFamily="34" charset="-120"/>
              </a:rPr>
              <a:t>分發順位排定原則及同分比序順序，其中總績分為超額比序總績分，</a:t>
            </a:r>
            <a:r>
              <a:rPr lang="zh-TW" altLang="en-US" dirty="0">
                <a:solidFill>
                  <a:srgbClr val="FF0000"/>
                </a:solidFill>
                <a:latin typeface="微軟正黑體" panose="020B0604030504040204" pitchFamily="34" charset="-120"/>
                <a:ea typeface="微軟正黑體" panose="020B0604030504040204" pitchFamily="34" charset="-120"/>
              </a:rPr>
              <a:t>同分比序相同者，分發順位相同</a:t>
            </a:r>
            <a:r>
              <a:rPr lang="zh-TW" altLang="en-US" dirty="0">
                <a:solidFill>
                  <a:srgbClr val="0000CC"/>
                </a:solidFill>
                <a:latin typeface="微軟正黑體" panose="020B0604030504040204" pitchFamily="34" charset="-120"/>
                <a:ea typeface="微軟正黑體" panose="020B0604030504040204" pitchFamily="34" charset="-120"/>
              </a:rPr>
              <a:t>。</a:t>
            </a:r>
            <a:endParaRPr lang="en-US" altLang="zh-TW" dirty="0">
              <a:solidFill>
                <a:srgbClr val="0000CC"/>
              </a:solidFill>
              <a:latin typeface="微軟正黑體" panose="020B0604030504040204" pitchFamily="34" charset="-120"/>
              <a:ea typeface="微軟正黑體" panose="020B0604030504040204" pitchFamily="34" charset="-120"/>
            </a:endParaRPr>
          </a:p>
        </p:txBody>
      </p:sp>
      <p:sp>
        <p:nvSpPr>
          <p:cNvPr id="8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33</a:t>
            </a:r>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6"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玖、網路選填登記志願（</a:t>
            </a:r>
            <a:r>
              <a:rPr lang="en-US" altLang="zh-TW" sz="3000" b="1" dirty="0">
                <a:solidFill>
                  <a:srgbClr val="002060"/>
                </a:solidFill>
                <a:latin typeface="微軟正黑體" panose="020B0604030504040204" pitchFamily="34" charset="-120"/>
                <a:ea typeface="微軟正黑體" panose="020B0604030504040204" pitchFamily="34" charset="-120"/>
              </a:rPr>
              <a:t>1/2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34</a:t>
            </a:r>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2" y="927482"/>
            <a:ext cx="9144003" cy="5702990"/>
            <a:chOff x="-2" y="927482"/>
            <a:chExt cx="9144003" cy="5702990"/>
          </a:xfrm>
        </p:grpSpPr>
        <p:sp>
          <p:nvSpPr>
            <p:cNvPr id="21" name="Rectangle 3"/>
            <p:cNvSpPr/>
            <p:nvPr/>
          </p:nvSpPr>
          <p:spPr>
            <a:xfrm rot="16200000">
              <a:off x="4761674" y="4733197"/>
              <a:ext cx="523219" cy="9703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11" name="Rectangle 3"/>
            <p:cNvSpPr/>
            <p:nvPr/>
          </p:nvSpPr>
          <p:spPr>
            <a:xfrm rot="16200000">
              <a:off x="4310390" y="-3382910"/>
              <a:ext cx="523219" cy="9144003"/>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12" name="文字方塊 11"/>
            <p:cNvSpPr txBox="1"/>
            <p:nvPr/>
          </p:nvSpPr>
          <p:spPr>
            <a:xfrm>
              <a:off x="535534" y="953475"/>
              <a:ext cx="8267007" cy="492443"/>
            </a:xfrm>
            <a:prstGeom prst="rect">
              <a:avLst/>
            </a:prstGeom>
            <a:noFill/>
          </p:spPr>
          <p:txBody>
            <a:bodyPr wrap="none" rtlCol="0">
              <a:spAutoFit/>
            </a:bodyPr>
            <a:lstStyle/>
            <a:p>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endParaRPr lang="zh-TW" altLang="en-US" sz="2600" dirty="0"/>
            </a:p>
          </p:txBody>
        </p:sp>
        <p:sp>
          <p:nvSpPr>
            <p:cNvPr id="17" name="內容版面配置區 2"/>
            <p:cNvSpPr txBox="1">
              <a:spLocks/>
            </p:cNvSpPr>
            <p:nvPr/>
          </p:nvSpPr>
          <p:spPr>
            <a:xfrm>
              <a:off x="260176" y="1574877"/>
              <a:ext cx="8639748" cy="2931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Wingdings" panose="05000000000000000000" pitchFamily="2" charset="2"/>
                <a:buChar char="Ø"/>
              </a:pPr>
              <a:r>
                <a:rPr lang="zh-TW" altLang="en-US" sz="2400" dirty="0">
                  <a:solidFill>
                    <a:srgbClr val="2F5597"/>
                  </a:solidFill>
                  <a:latin typeface="微軟正黑體" panose="020B0604030504040204" pitchFamily="34" charset="-120"/>
                  <a:ea typeface="微軟正黑體" panose="020B0604030504040204" pitchFamily="34" charset="-120"/>
                </a:rPr>
                <a:t>本招生一律</a:t>
              </a:r>
              <a:r>
                <a:rPr lang="zh-TW" altLang="en-US" sz="2400" b="1" dirty="0">
                  <a:solidFill>
                    <a:srgbClr val="C00000"/>
                  </a:solidFill>
                  <a:latin typeface="微軟正黑體" panose="020B0604030504040204" pitchFamily="34" charset="-120"/>
                  <a:ea typeface="微軟正黑體" panose="020B0604030504040204" pitchFamily="34" charset="-120"/>
                </a:rPr>
                <a:t>採網路選填登記志願</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0" indent="0">
                <a:lnSpc>
                  <a:spcPct val="100000"/>
                </a:lnSpc>
                <a:spcBef>
                  <a:spcPts val="600"/>
                </a:spcBef>
                <a:buFont typeface="Wingdings" panose="05000000000000000000" pitchFamily="2" charset="2"/>
                <a:buChar char="Ø"/>
              </a:pPr>
              <a:r>
                <a:rPr lang="zh-TW" altLang="en-US" sz="2400" b="1" dirty="0">
                  <a:solidFill>
                    <a:srgbClr val="C00000"/>
                  </a:solidFill>
                  <a:latin typeface="微軟正黑體" panose="020B0604030504040204" pitchFamily="34" charset="-120"/>
                  <a:ea typeface="微軟正黑體" panose="020B0604030504040204" pitchFamily="34" charset="-120"/>
                </a:rPr>
                <a:t>全國一區</a:t>
              </a:r>
              <a:r>
                <a:rPr lang="zh-TW" altLang="en-US" sz="2400" dirty="0">
                  <a:solidFill>
                    <a:srgbClr val="2F5597"/>
                  </a:solidFill>
                  <a:latin typeface="微軟正黑體" panose="020B0604030504040204" pitchFamily="34" charset="-120"/>
                  <a:ea typeface="微軟正黑體" panose="020B0604030504040204" pitchFamily="34" charset="-120"/>
                </a:rPr>
                <a:t>，免試生可就招生學校各科（組）選填登記志願，</a:t>
              </a:r>
              <a:br>
                <a:rPr lang="en-US" altLang="zh-TW" sz="2400" dirty="0">
                  <a:solidFill>
                    <a:srgbClr val="2F5597"/>
                  </a:solidFill>
                  <a:latin typeface="微軟正黑體" panose="020B0604030504040204" pitchFamily="34" charset="-120"/>
                  <a:ea typeface="微軟正黑體" panose="020B0604030504040204" pitchFamily="34" charset="-120"/>
                </a:rPr>
              </a:br>
              <a:r>
                <a:rPr lang="en-US" altLang="zh-TW" sz="2400" dirty="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2400" b="1" dirty="0">
                  <a:solidFill>
                    <a:srgbClr val="C00000"/>
                  </a:solidFill>
                  <a:latin typeface="微軟正黑體" panose="020B0604030504040204" pitchFamily="34" charset="-120"/>
                  <a:ea typeface="微軟正黑體" panose="020B0604030504040204" pitchFamily="34" charset="-120"/>
                </a:rPr>
                <a:t>最多以</a:t>
              </a:r>
              <a:r>
                <a:rPr lang="en-US" altLang="zh-TW" sz="2400" b="1" dirty="0">
                  <a:solidFill>
                    <a:srgbClr val="C00000"/>
                  </a:solidFill>
                  <a:latin typeface="微軟正黑體" panose="020B0604030504040204" pitchFamily="34" charset="-120"/>
                  <a:ea typeface="微軟正黑體" panose="020B0604030504040204" pitchFamily="34" charset="-120"/>
                </a:rPr>
                <a:t>30</a:t>
              </a:r>
              <a:r>
                <a:rPr lang="zh-TW" altLang="en-US" sz="2400" b="1" dirty="0">
                  <a:solidFill>
                    <a:srgbClr val="C00000"/>
                  </a:solidFill>
                  <a:latin typeface="微軟正黑體" panose="020B0604030504040204" pitchFamily="34" charset="-120"/>
                  <a:ea typeface="微軟正黑體" panose="020B0604030504040204" pitchFamily="34" charset="-120"/>
                </a:rPr>
                <a:t>個為限</a:t>
              </a:r>
              <a:r>
                <a:rPr lang="zh-TW" altLang="en-US" sz="2400" dirty="0">
                  <a:solidFill>
                    <a:srgbClr val="2F5597"/>
                  </a:solidFill>
                  <a:latin typeface="微軟正黑體" panose="020B0604030504040204" pitchFamily="34" charset="-120"/>
                  <a:ea typeface="微軟正黑體" panose="020B0604030504040204" pitchFamily="34" charset="-120"/>
                </a:rPr>
                <a:t>。</a:t>
              </a:r>
              <a:endParaRPr lang="en-US" altLang="zh-TW" sz="2400" dirty="0">
                <a:solidFill>
                  <a:srgbClr val="2F5597"/>
                </a:solidFill>
                <a:latin typeface="微軟正黑體" panose="020B0604030504040204" pitchFamily="34" charset="-120"/>
                <a:ea typeface="微軟正黑體" panose="020B0604030504040204" pitchFamily="34" charset="-120"/>
              </a:endParaRPr>
            </a:p>
            <a:p>
              <a:pPr marL="0" indent="0">
                <a:lnSpc>
                  <a:spcPct val="100000"/>
                </a:lnSpc>
                <a:spcBef>
                  <a:spcPts val="600"/>
                </a:spcBef>
                <a:buFont typeface="Wingdings" panose="05000000000000000000" pitchFamily="2" charset="2"/>
                <a:buChar char="Ø"/>
              </a:pPr>
              <a:r>
                <a:rPr lang="zh-TW" altLang="en-US" sz="2400" dirty="0">
                  <a:solidFill>
                    <a:srgbClr val="2F5597"/>
                  </a:solidFill>
                  <a:latin typeface="微軟正黑體" panose="020B0604030504040204" pitchFamily="34" charset="-120"/>
                  <a:ea typeface="微軟正黑體" panose="020B0604030504040204" pitchFamily="34" charset="-120"/>
                </a:rPr>
                <a:t>免試生於網路選填登記志願規定期間內，至本委員會網站網</a:t>
              </a:r>
              <a:br>
                <a:rPr lang="en-US" altLang="zh-TW" sz="2400" dirty="0">
                  <a:solidFill>
                    <a:srgbClr val="2F5597"/>
                  </a:solidFill>
                  <a:latin typeface="微軟正黑體" panose="020B0604030504040204" pitchFamily="34" charset="-120"/>
                  <a:ea typeface="微軟正黑體" panose="020B0604030504040204" pitchFamily="34" charset="-120"/>
                </a:rPr>
              </a:br>
              <a:r>
                <a:rPr lang="en-US" altLang="zh-TW" sz="2400" dirty="0">
                  <a:solidFill>
                    <a:srgbClr val="2F5597"/>
                  </a:solidFill>
                  <a:latin typeface="微軟正黑體" panose="020B0604030504040204" pitchFamily="34" charset="-120"/>
                  <a:ea typeface="微軟正黑體" panose="020B0604030504040204" pitchFamily="34" charset="-120"/>
                </a:rPr>
                <a:t>   </a:t>
              </a:r>
              <a:r>
                <a:rPr lang="zh-TW" altLang="en-US" sz="2400" dirty="0">
                  <a:solidFill>
                    <a:srgbClr val="2F5597"/>
                  </a:solidFill>
                  <a:latin typeface="微軟正黑體" panose="020B0604030504040204" pitchFamily="34" charset="-120"/>
                  <a:ea typeface="微軟正黑體" panose="020B0604030504040204" pitchFamily="34" charset="-120"/>
                </a:rPr>
                <a:t>路選填登記志願系統，輸入「</a:t>
              </a:r>
              <a:r>
                <a:rPr lang="zh-TW" altLang="en-US" sz="2400" b="1" dirty="0">
                  <a:solidFill>
                    <a:srgbClr val="C00000"/>
                  </a:solidFill>
                  <a:latin typeface="微軟正黑體" panose="020B0604030504040204" pitchFamily="34" charset="-120"/>
                  <a:ea typeface="微軟正黑體" panose="020B0604030504040204" pitchFamily="34" charset="-120"/>
                </a:rPr>
                <a:t>身分證統一編號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居留證號或入</a:t>
              </a:r>
              <a:br>
                <a:rPr lang="en-US" altLang="zh-TW" sz="2400" b="1" dirty="0">
                  <a:solidFill>
                    <a:srgbClr val="C00000"/>
                  </a:solidFill>
                  <a:latin typeface="微軟正黑體" panose="020B0604030504040204" pitchFamily="34" charset="-120"/>
                  <a:ea typeface="微軟正黑體" panose="020B0604030504040204" pitchFamily="34" charset="-120"/>
                </a:rPr>
              </a:br>
              <a:r>
                <a:rPr lang="en-US" altLang="zh-TW" sz="2400" b="1" dirty="0">
                  <a:solidFill>
                    <a:srgbClr val="C00000"/>
                  </a:solidFill>
                  <a:latin typeface="微軟正黑體" panose="020B0604030504040204" pitchFamily="34" charset="-120"/>
                  <a:ea typeface="微軟正黑體" panose="020B0604030504040204" pitchFamily="34" charset="-120"/>
                </a:rPr>
                <a:t>   </a:t>
              </a:r>
              <a:r>
                <a:rPr lang="zh-TW" altLang="en-US" sz="2400" b="1" dirty="0">
                  <a:solidFill>
                    <a:srgbClr val="C00000"/>
                  </a:solidFill>
                  <a:latin typeface="微軟正黑體" panose="020B0604030504040204" pitchFamily="34" charset="-120"/>
                  <a:ea typeface="微軟正黑體" panose="020B0604030504040204" pitchFamily="34" charset="-120"/>
                </a:rPr>
                <a:t>出境許可證統一證號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dirty="0">
                  <a:solidFill>
                    <a:srgbClr val="2F5597"/>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出生年月日</a:t>
              </a:r>
              <a:r>
                <a:rPr lang="zh-TW" altLang="en-US" sz="2400" dirty="0">
                  <a:solidFill>
                    <a:srgbClr val="2F5597"/>
                  </a:solidFill>
                  <a:latin typeface="微軟正黑體" panose="020B0604030504040204" pitchFamily="34" charset="-120"/>
                  <a:ea typeface="微軟正黑體" panose="020B0604030504040204" pitchFamily="34" charset="-120"/>
                </a:rPr>
                <a:t>」及自行設定之「</a:t>
              </a:r>
              <a:r>
                <a:rPr lang="zh-TW" altLang="en-US" sz="2400" b="1" dirty="0">
                  <a:solidFill>
                    <a:srgbClr val="C00000"/>
                  </a:solidFill>
                  <a:latin typeface="微軟正黑體" panose="020B0604030504040204" pitchFamily="34" charset="-120"/>
                  <a:ea typeface="微軟正黑體" panose="020B0604030504040204" pitchFamily="34" charset="-120"/>
                </a:rPr>
                <a:t>通</a:t>
              </a:r>
              <a:br>
                <a:rPr lang="en-US" altLang="zh-TW" sz="2400" b="1" dirty="0">
                  <a:solidFill>
                    <a:srgbClr val="C00000"/>
                  </a:solidFill>
                  <a:latin typeface="微軟正黑體" panose="020B0604030504040204" pitchFamily="34" charset="-120"/>
                  <a:ea typeface="微軟正黑體" panose="020B0604030504040204" pitchFamily="34" charset="-120"/>
                </a:rPr>
              </a:br>
              <a:r>
                <a:rPr lang="en-US" altLang="zh-TW" sz="2400" b="1" dirty="0">
                  <a:solidFill>
                    <a:srgbClr val="C00000"/>
                  </a:solidFill>
                  <a:latin typeface="微軟正黑體" panose="020B0604030504040204" pitchFamily="34" charset="-120"/>
                  <a:ea typeface="微軟正黑體" panose="020B0604030504040204" pitchFamily="34" charset="-120"/>
                </a:rPr>
                <a:t>   </a:t>
              </a:r>
              <a:r>
                <a:rPr lang="zh-TW" altLang="en-US" sz="2400" b="1" dirty="0">
                  <a:solidFill>
                    <a:srgbClr val="C00000"/>
                  </a:solidFill>
                  <a:latin typeface="微軟正黑體" panose="020B0604030504040204" pitchFamily="34" charset="-120"/>
                  <a:ea typeface="微軟正黑體" panose="020B0604030504040204" pitchFamily="34" charset="-120"/>
                </a:rPr>
                <a:t>行碼</a:t>
              </a:r>
              <a:r>
                <a:rPr lang="zh-TW" altLang="en-US" sz="2400" dirty="0">
                  <a:solidFill>
                    <a:srgbClr val="2F5597"/>
                  </a:solidFill>
                  <a:latin typeface="微軟正黑體" panose="020B0604030504040204" pitchFamily="34" charset="-120"/>
                  <a:ea typeface="微軟正黑體" panose="020B0604030504040204" pitchFamily="34" charset="-120"/>
                </a:rPr>
                <a:t>」後，即可登入系統進行選填登記志願。</a:t>
              </a:r>
              <a:endParaRPr lang="en-US" altLang="zh-TW" sz="2400" dirty="0">
                <a:solidFill>
                  <a:srgbClr val="2F5597"/>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792064" y="5522476"/>
              <a:ext cx="7802136" cy="1107996"/>
            </a:xfrm>
            <a:prstGeom prst="rect">
              <a:avLst/>
            </a:prstGeom>
            <a:noFill/>
          </p:spPr>
          <p:txBody>
            <a:bodyPr wrap="none" rtlCol="0">
              <a:spAutoFit/>
            </a:bodyPr>
            <a:lstStyle/>
            <a:p>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29</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b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免試生事先熟悉操作介面流程或試填志願順序</a:t>
              </a:r>
              <a:br>
                <a:rPr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2200" b="1" dirty="0">
                  <a:latin typeface="微軟正黑體" panose="020B0604030504040204" pitchFamily="34" charset="-120"/>
                  <a:ea typeface="微軟正黑體" panose="020B0604030504040204" pitchFamily="34" charset="-120"/>
                </a:rPr>
                <a:t>練習版系統</a:t>
              </a:r>
              <a:r>
                <a:rPr lang="zh-TW" altLang="zh-TW" sz="2200" b="1" dirty="0">
                  <a:solidFill>
                    <a:srgbClr val="C00000"/>
                  </a:solidFill>
                  <a:latin typeface="微軟正黑體" panose="020B0604030504040204" pitchFamily="34" charset="-120"/>
                  <a:ea typeface="微軟正黑體" panose="020B0604030504040204" pitchFamily="34" charset="-120"/>
                </a:rPr>
                <a:t>不儲存</a:t>
              </a:r>
              <a:r>
                <a:rPr lang="zh-TW" altLang="zh-TW" sz="2200" b="1" dirty="0">
                  <a:latin typeface="微軟正黑體" panose="020B0604030504040204" pitchFamily="34" charset="-120"/>
                  <a:ea typeface="微軟正黑體" panose="020B0604030504040204" pitchFamily="34" charset="-120"/>
                </a:rPr>
                <a:t>免試生修改後之通行碼，亦</a:t>
              </a:r>
              <a:r>
                <a:rPr lang="zh-TW" altLang="zh-TW" sz="2200" b="1" dirty="0">
                  <a:solidFill>
                    <a:srgbClr val="C00000"/>
                  </a:solidFill>
                  <a:latin typeface="微軟正黑體" panose="020B0604030504040204" pitchFamily="34" charset="-120"/>
                  <a:ea typeface="微軟正黑體" panose="020B0604030504040204" pitchFamily="34" charset="-120"/>
                </a:rPr>
                <a:t>不</a:t>
              </a:r>
              <a:r>
                <a:rPr lang="zh-TW" altLang="en-US" sz="2200" b="1" dirty="0">
                  <a:solidFill>
                    <a:srgbClr val="C00000"/>
                  </a:solidFill>
                  <a:latin typeface="微軟正黑體" panose="020B0604030504040204" pitchFamily="34" charset="-120"/>
                  <a:ea typeface="微軟正黑體" panose="020B0604030504040204" pitchFamily="34" charset="-120"/>
                </a:rPr>
                <a:t>留</a:t>
              </a:r>
              <a:r>
                <a:rPr lang="zh-TW" altLang="zh-TW" sz="2200" b="1" dirty="0">
                  <a:solidFill>
                    <a:srgbClr val="C00000"/>
                  </a:solidFill>
                  <a:latin typeface="微軟正黑體" panose="020B0604030504040204" pitchFamily="34" charset="-120"/>
                  <a:ea typeface="微軟正黑體" panose="020B0604030504040204" pitchFamily="34" charset="-120"/>
                </a:rPr>
                <a:t>用</a:t>
              </a:r>
              <a:r>
                <a:rPr lang="zh-TW" altLang="zh-TW" sz="2200" b="1" dirty="0">
                  <a:latin typeface="微軟正黑體" panose="020B0604030504040204" pitchFamily="34" charset="-120"/>
                  <a:ea typeface="微軟正黑體" panose="020B0604030504040204" pitchFamily="34" charset="-120"/>
                </a:rPr>
                <a:t>至正式版</a:t>
              </a:r>
              <a:endParaRPr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五角星 85"/>
            <p:cNvSpPr/>
            <p:nvPr/>
          </p:nvSpPr>
          <p:spPr>
            <a:xfrm rot="1235633">
              <a:off x="343073" y="4919069"/>
              <a:ext cx="576000" cy="576000"/>
            </a:xfrm>
            <a:prstGeom prst="star5">
              <a:avLst>
                <a:gd name="adj" fmla="val 30128"/>
                <a:gd name="hf" fmla="val 105146"/>
                <a:gd name="vf" fmla="val 110557"/>
              </a:avLst>
            </a:prstGeom>
            <a:solidFill>
              <a:srgbClr val="B2D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92064" y="5018294"/>
              <a:ext cx="4801314" cy="461665"/>
            </a:xfrm>
            <a:prstGeom prst="rect">
              <a:avLst/>
            </a:prstGeom>
          </p:spPr>
          <p:txBody>
            <a:bodyPr wrap="none">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提供網路選填登記志願系統</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練習版</a:t>
              </a:r>
              <a:endParaRPr lang="zh-TW" altLang="en-US" sz="2400" dirty="0">
                <a:solidFill>
                  <a:srgbClr val="C00000"/>
                </a:solidFill>
              </a:endParaRPr>
            </a:p>
          </p:txBody>
        </p:sp>
        <p:sp>
          <p:nvSpPr>
            <p:cNvPr id="22" name="五角星 88"/>
            <p:cNvSpPr/>
            <p:nvPr/>
          </p:nvSpPr>
          <p:spPr>
            <a:xfrm rot="3078546">
              <a:off x="367578" y="4919069"/>
              <a:ext cx="576000" cy="576000"/>
            </a:xfrm>
            <a:prstGeom prst="star5">
              <a:avLst>
                <a:gd name="adj" fmla="val 30128"/>
                <a:gd name="hf" fmla="val 105146"/>
                <a:gd name="vf" fmla="val 110557"/>
              </a:avLst>
            </a:prstGeom>
            <a:solidFill>
              <a:srgbClr val="FF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群組 3"/>
            <p:cNvGrpSpPr/>
            <p:nvPr/>
          </p:nvGrpSpPr>
          <p:grpSpPr>
            <a:xfrm>
              <a:off x="6746130" y="4364994"/>
              <a:ext cx="1587110" cy="1094148"/>
              <a:chOff x="6746130" y="4364994"/>
              <a:chExt cx="1587110" cy="1094148"/>
            </a:xfrm>
          </p:grpSpPr>
          <p:grpSp>
            <p:nvGrpSpPr>
              <p:cNvPr id="23" name="组合 2"/>
              <p:cNvGrpSpPr>
                <a:grpSpLocks noChangeAspect="1"/>
              </p:cNvGrpSpPr>
              <p:nvPr/>
            </p:nvGrpSpPr>
            <p:grpSpPr>
              <a:xfrm>
                <a:off x="6746130" y="4364994"/>
                <a:ext cx="1332313" cy="846230"/>
                <a:chOff x="5173662" y="745331"/>
                <a:chExt cx="1679575" cy="1066800"/>
              </a:xfrm>
            </p:grpSpPr>
            <p:sp>
              <p:nvSpPr>
                <p:cNvPr id="24" name="Freeform 16"/>
                <p:cNvSpPr>
                  <a:spLocks noEditPoints="1"/>
                </p:cNvSpPr>
                <p:nvPr/>
              </p:nvSpPr>
              <p:spPr bwMode="auto">
                <a:xfrm>
                  <a:off x="6450012" y="770731"/>
                  <a:ext cx="403225" cy="1041400"/>
                </a:xfrm>
                <a:custGeom>
                  <a:avLst/>
                  <a:gdLst>
                    <a:gd name="T0" fmla="*/ 105 w 150"/>
                    <a:gd name="T1" fmla="*/ 0 h 388"/>
                    <a:gd name="T2" fmla="*/ 44 w 150"/>
                    <a:gd name="T3" fmla="*/ 0 h 388"/>
                    <a:gd name="T4" fmla="*/ 0 w 150"/>
                    <a:gd name="T5" fmla="*/ 45 h 388"/>
                    <a:gd name="T6" fmla="*/ 0 w 150"/>
                    <a:gd name="T7" fmla="*/ 343 h 388"/>
                    <a:gd name="T8" fmla="*/ 44 w 150"/>
                    <a:gd name="T9" fmla="*/ 388 h 388"/>
                    <a:gd name="T10" fmla="*/ 105 w 150"/>
                    <a:gd name="T11" fmla="*/ 388 h 388"/>
                    <a:gd name="T12" fmla="*/ 150 w 150"/>
                    <a:gd name="T13" fmla="*/ 343 h 388"/>
                    <a:gd name="T14" fmla="*/ 150 w 150"/>
                    <a:gd name="T15" fmla="*/ 45 h 388"/>
                    <a:gd name="T16" fmla="*/ 105 w 150"/>
                    <a:gd name="T17" fmla="*/ 0 h 388"/>
                    <a:gd name="T18" fmla="*/ 75 w 150"/>
                    <a:gd name="T19" fmla="*/ 223 h 388"/>
                    <a:gd name="T20" fmla="*/ 62 w 150"/>
                    <a:gd name="T21" fmla="*/ 211 h 388"/>
                    <a:gd name="T22" fmla="*/ 75 w 150"/>
                    <a:gd name="T23" fmla="*/ 198 h 388"/>
                    <a:gd name="T24" fmla="*/ 87 w 150"/>
                    <a:gd name="T25" fmla="*/ 211 h 388"/>
                    <a:gd name="T26" fmla="*/ 75 w 150"/>
                    <a:gd name="T27" fmla="*/ 223 h 388"/>
                    <a:gd name="T28" fmla="*/ 69 w 150"/>
                    <a:gd name="T29" fmla="*/ 179 h 388"/>
                    <a:gd name="T30" fmla="*/ 75 w 150"/>
                    <a:gd name="T31" fmla="*/ 174 h 388"/>
                    <a:gd name="T32" fmla="*/ 80 w 150"/>
                    <a:gd name="T33" fmla="*/ 179 h 388"/>
                    <a:gd name="T34" fmla="*/ 75 w 150"/>
                    <a:gd name="T35" fmla="*/ 185 h 388"/>
                    <a:gd name="T36" fmla="*/ 69 w 150"/>
                    <a:gd name="T37" fmla="*/ 179 h 388"/>
                    <a:gd name="T38" fmla="*/ 119 w 150"/>
                    <a:gd name="T39" fmla="*/ 94 h 388"/>
                    <a:gd name="T40" fmla="*/ 30 w 150"/>
                    <a:gd name="T41" fmla="*/ 94 h 388"/>
                    <a:gd name="T42" fmla="*/ 26 w 150"/>
                    <a:gd name="T43" fmla="*/ 90 h 388"/>
                    <a:gd name="T44" fmla="*/ 30 w 150"/>
                    <a:gd name="T45" fmla="*/ 85 h 388"/>
                    <a:gd name="T46" fmla="*/ 119 w 150"/>
                    <a:gd name="T47" fmla="*/ 85 h 388"/>
                    <a:gd name="T48" fmla="*/ 123 w 150"/>
                    <a:gd name="T49" fmla="*/ 90 h 388"/>
                    <a:gd name="T50" fmla="*/ 119 w 150"/>
                    <a:gd name="T51" fmla="*/ 94 h 388"/>
                    <a:gd name="T52" fmla="*/ 119 w 150"/>
                    <a:gd name="T53" fmla="*/ 72 h 388"/>
                    <a:gd name="T54" fmla="*/ 30 w 150"/>
                    <a:gd name="T55" fmla="*/ 72 h 388"/>
                    <a:gd name="T56" fmla="*/ 26 w 150"/>
                    <a:gd name="T57" fmla="*/ 67 h 388"/>
                    <a:gd name="T58" fmla="*/ 30 w 150"/>
                    <a:gd name="T59" fmla="*/ 63 h 388"/>
                    <a:gd name="T60" fmla="*/ 119 w 150"/>
                    <a:gd name="T61" fmla="*/ 63 h 388"/>
                    <a:gd name="T62" fmla="*/ 123 w 150"/>
                    <a:gd name="T63" fmla="*/ 67 h 388"/>
                    <a:gd name="T64" fmla="*/ 119 w 150"/>
                    <a:gd name="T65" fmla="*/ 72 h 388"/>
                    <a:gd name="T66" fmla="*/ 119 w 150"/>
                    <a:gd name="T67" fmla="*/ 49 h 388"/>
                    <a:gd name="T68" fmla="*/ 30 w 150"/>
                    <a:gd name="T69" fmla="*/ 49 h 388"/>
                    <a:gd name="T70" fmla="*/ 26 w 150"/>
                    <a:gd name="T71" fmla="*/ 45 h 388"/>
                    <a:gd name="T72" fmla="*/ 30 w 150"/>
                    <a:gd name="T73" fmla="*/ 40 h 388"/>
                    <a:gd name="T74" fmla="*/ 119 w 150"/>
                    <a:gd name="T75" fmla="*/ 40 h 388"/>
                    <a:gd name="T76" fmla="*/ 123 w 150"/>
                    <a:gd name="T77" fmla="*/ 45 h 388"/>
                    <a:gd name="T78" fmla="*/ 119 w 150"/>
                    <a:gd name="T79" fmla="*/ 4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388">
                      <a:moveTo>
                        <a:pt x="105" y="0"/>
                      </a:moveTo>
                      <a:cubicBezTo>
                        <a:pt x="44" y="0"/>
                        <a:pt x="44" y="0"/>
                        <a:pt x="44" y="0"/>
                      </a:cubicBezTo>
                      <a:cubicBezTo>
                        <a:pt x="20" y="0"/>
                        <a:pt x="0" y="20"/>
                        <a:pt x="0" y="45"/>
                      </a:cubicBezTo>
                      <a:cubicBezTo>
                        <a:pt x="0" y="343"/>
                        <a:pt x="0" y="343"/>
                        <a:pt x="0" y="343"/>
                      </a:cubicBezTo>
                      <a:cubicBezTo>
                        <a:pt x="0" y="368"/>
                        <a:pt x="20" y="388"/>
                        <a:pt x="44" y="388"/>
                      </a:cubicBezTo>
                      <a:cubicBezTo>
                        <a:pt x="105" y="388"/>
                        <a:pt x="105" y="388"/>
                        <a:pt x="105" y="388"/>
                      </a:cubicBezTo>
                      <a:cubicBezTo>
                        <a:pt x="130" y="388"/>
                        <a:pt x="150" y="368"/>
                        <a:pt x="150" y="343"/>
                      </a:cubicBezTo>
                      <a:cubicBezTo>
                        <a:pt x="150" y="45"/>
                        <a:pt x="150" y="45"/>
                        <a:pt x="150" y="45"/>
                      </a:cubicBezTo>
                      <a:cubicBezTo>
                        <a:pt x="150" y="20"/>
                        <a:pt x="130" y="0"/>
                        <a:pt x="105" y="0"/>
                      </a:cubicBezTo>
                      <a:close/>
                      <a:moveTo>
                        <a:pt x="75" y="223"/>
                      </a:moveTo>
                      <a:cubicBezTo>
                        <a:pt x="68" y="223"/>
                        <a:pt x="62" y="218"/>
                        <a:pt x="62" y="211"/>
                      </a:cubicBezTo>
                      <a:cubicBezTo>
                        <a:pt x="62" y="204"/>
                        <a:pt x="68" y="198"/>
                        <a:pt x="75" y="198"/>
                      </a:cubicBezTo>
                      <a:cubicBezTo>
                        <a:pt x="82" y="198"/>
                        <a:pt x="87" y="204"/>
                        <a:pt x="87" y="211"/>
                      </a:cubicBezTo>
                      <a:cubicBezTo>
                        <a:pt x="87" y="218"/>
                        <a:pt x="82" y="223"/>
                        <a:pt x="75" y="223"/>
                      </a:cubicBezTo>
                      <a:close/>
                      <a:moveTo>
                        <a:pt x="69" y="179"/>
                      </a:moveTo>
                      <a:cubicBezTo>
                        <a:pt x="69" y="176"/>
                        <a:pt x="72" y="174"/>
                        <a:pt x="75" y="174"/>
                      </a:cubicBezTo>
                      <a:cubicBezTo>
                        <a:pt x="78" y="174"/>
                        <a:pt x="80" y="176"/>
                        <a:pt x="80" y="179"/>
                      </a:cubicBezTo>
                      <a:cubicBezTo>
                        <a:pt x="80" y="182"/>
                        <a:pt x="78" y="185"/>
                        <a:pt x="75" y="185"/>
                      </a:cubicBezTo>
                      <a:cubicBezTo>
                        <a:pt x="72" y="185"/>
                        <a:pt x="69" y="182"/>
                        <a:pt x="69" y="179"/>
                      </a:cubicBezTo>
                      <a:close/>
                      <a:moveTo>
                        <a:pt x="119" y="94"/>
                      </a:moveTo>
                      <a:cubicBezTo>
                        <a:pt x="30" y="94"/>
                        <a:pt x="30" y="94"/>
                        <a:pt x="30" y="94"/>
                      </a:cubicBezTo>
                      <a:cubicBezTo>
                        <a:pt x="28" y="94"/>
                        <a:pt x="26" y="92"/>
                        <a:pt x="26" y="90"/>
                      </a:cubicBezTo>
                      <a:cubicBezTo>
                        <a:pt x="26" y="87"/>
                        <a:pt x="28" y="85"/>
                        <a:pt x="30" y="85"/>
                      </a:cubicBezTo>
                      <a:cubicBezTo>
                        <a:pt x="119" y="85"/>
                        <a:pt x="119" y="85"/>
                        <a:pt x="119" y="85"/>
                      </a:cubicBezTo>
                      <a:cubicBezTo>
                        <a:pt x="121" y="85"/>
                        <a:pt x="123" y="87"/>
                        <a:pt x="123" y="90"/>
                      </a:cubicBezTo>
                      <a:cubicBezTo>
                        <a:pt x="123" y="92"/>
                        <a:pt x="121" y="94"/>
                        <a:pt x="119" y="94"/>
                      </a:cubicBezTo>
                      <a:close/>
                      <a:moveTo>
                        <a:pt x="119" y="72"/>
                      </a:moveTo>
                      <a:cubicBezTo>
                        <a:pt x="30" y="72"/>
                        <a:pt x="30" y="72"/>
                        <a:pt x="30" y="72"/>
                      </a:cubicBezTo>
                      <a:cubicBezTo>
                        <a:pt x="28" y="72"/>
                        <a:pt x="26" y="70"/>
                        <a:pt x="26" y="67"/>
                      </a:cubicBezTo>
                      <a:cubicBezTo>
                        <a:pt x="26" y="65"/>
                        <a:pt x="28" y="63"/>
                        <a:pt x="30" y="63"/>
                      </a:cubicBezTo>
                      <a:cubicBezTo>
                        <a:pt x="119" y="63"/>
                        <a:pt x="119" y="63"/>
                        <a:pt x="119" y="63"/>
                      </a:cubicBezTo>
                      <a:cubicBezTo>
                        <a:pt x="121" y="63"/>
                        <a:pt x="123" y="65"/>
                        <a:pt x="123" y="67"/>
                      </a:cubicBezTo>
                      <a:cubicBezTo>
                        <a:pt x="123" y="70"/>
                        <a:pt x="121" y="72"/>
                        <a:pt x="119" y="72"/>
                      </a:cubicBezTo>
                      <a:close/>
                      <a:moveTo>
                        <a:pt x="119" y="49"/>
                      </a:moveTo>
                      <a:cubicBezTo>
                        <a:pt x="30" y="49"/>
                        <a:pt x="30" y="49"/>
                        <a:pt x="30" y="49"/>
                      </a:cubicBezTo>
                      <a:cubicBezTo>
                        <a:pt x="28" y="49"/>
                        <a:pt x="26" y="47"/>
                        <a:pt x="26" y="45"/>
                      </a:cubicBezTo>
                      <a:cubicBezTo>
                        <a:pt x="26" y="42"/>
                        <a:pt x="28" y="40"/>
                        <a:pt x="30" y="40"/>
                      </a:cubicBezTo>
                      <a:cubicBezTo>
                        <a:pt x="119" y="40"/>
                        <a:pt x="119" y="40"/>
                        <a:pt x="119" y="40"/>
                      </a:cubicBezTo>
                      <a:cubicBezTo>
                        <a:pt x="121" y="40"/>
                        <a:pt x="123" y="42"/>
                        <a:pt x="123" y="45"/>
                      </a:cubicBezTo>
                      <a:cubicBezTo>
                        <a:pt x="123" y="47"/>
                        <a:pt x="121" y="49"/>
                        <a:pt x="119" y="4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7"/>
                <p:cNvSpPr>
                  <a:spLocks noEditPoints="1"/>
                </p:cNvSpPr>
                <p:nvPr/>
              </p:nvSpPr>
              <p:spPr bwMode="auto">
                <a:xfrm>
                  <a:off x="5173662" y="745331"/>
                  <a:ext cx="1244600" cy="869950"/>
                </a:xfrm>
                <a:custGeom>
                  <a:avLst/>
                  <a:gdLst>
                    <a:gd name="T0" fmla="*/ 407 w 464"/>
                    <a:gd name="T1" fmla="*/ 0 h 324"/>
                    <a:gd name="T2" fmla="*/ 57 w 464"/>
                    <a:gd name="T3" fmla="*/ 0 h 324"/>
                    <a:gd name="T4" fmla="*/ 0 w 464"/>
                    <a:gd name="T5" fmla="*/ 57 h 324"/>
                    <a:gd name="T6" fmla="*/ 0 w 464"/>
                    <a:gd name="T7" fmla="*/ 267 h 324"/>
                    <a:gd name="T8" fmla="*/ 57 w 464"/>
                    <a:gd name="T9" fmla="*/ 324 h 324"/>
                    <a:gd name="T10" fmla="*/ 407 w 464"/>
                    <a:gd name="T11" fmla="*/ 324 h 324"/>
                    <a:gd name="T12" fmla="*/ 464 w 464"/>
                    <a:gd name="T13" fmla="*/ 267 h 324"/>
                    <a:gd name="T14" fmla="*/ 464 w 464"/>
                    <a:gd name="T15" fmla="*/ 57 h 324"/>
                    <a:gd name="T16" fmla="*/ 407 w 464"/>
                    <a:gd name="T17" fmla="*/ 0 h 324"/>
                    <a:gd name="T18" fmla="*/ 351 w 464"/>
                    <a:gd name="T19" fmla="*/ 312 h 324"/>
                    <a:gd name="T20" fmla="*/ 305 w 464"/>
                    <a:gd name="T21" fmla="*/ 312 h 324"/>
                    <a:gd name="T22" fmla="*/ 300 w 464"/>
                    <a:gd name="T23" fmla="*/ 306 h 324"/>
                    <a:gd name="T24" fmla="*/ 305 w 464"/>
                    <a:gd name="T25" fmla="*/ 301 h 324"/>
                    <a:gd name="T26" fmla="*/ 351 w 464"/>
                    <a:gd name="T27" fmla="*/ 301 h 324"/>
                    <a:gd name="T28" fmla="*/ 357 w 464"/>
                    <a:gd name="T29" fmla="*/ 306 h 324"/>
                    <a:gd name="T30" fmla="*/ 351 w 464"/>
                    <a:gd name="T31" fmla="*/ 312 h 324"/>
                    <a:gd name="T32" fmla="*/ 371 w 464"/>
                    <a:gd name="T33" fmla="*/ 312 h 324"/>
                    <a:gd name="T34" fmla="*/ 365 w 464"/>
                    <a:gd name="T35" fmla="*/ 306 h 324"/>
                    <a:gd name="T36" fmla="*/ 371 w 464"/>
                    <a:gd name="T37" fmla="*/ 300 h 324"/>
                    <a:gd name="T38" fmla="*/ 377 w 464"/>
                    <a:gd name="T39" fmla="*/ 306 h 324"/>
                    <a:gd name="T40" fmla="*/ 371 w 464"/>
                    <a:gd name="T41" fmla="*/ 312 h 324"/>
                    <a:gd name="T42" fmla="*/ 431 w 464"/>
                    <a:gd name="T43" fmla="*/ 267 h 324"/>
                    <a:gd name="T44" fmla="*/ 407 w 464"/>
                    <a:gd name="T45" fmla="*/ 291 h 324"/>
                    <a:gd name="T46" fmla="*/ 57 w 464"/>
                    <a:gd name="T47" fmla="*/ 291 h 324"/>
                    <a:gd name="T48" fmla="*/ 33 w 464"/>
                    <a:gd name="T49" fmla="*/ 267 h 324"/>
                    <a:gd name="T50" fmla="*/ 33 w 464"/>
                    <a:gd name="T51" fmla="*/ 57 h 324"/>
                    <a:gd name="T52" fmla="*/ 57 w 464"/>
                    <a:gd name="T53" fmla="*/ 33 h 324"/>
                    <a:gd name="T54" fmla="*/ 407 w 464"/>
                    <a:gd name="T55" fmla="*/ 33 h 324"/>
                    <a:gd name="T56" fmla="*/ 431 w 464"/>
                    <a:gd name="T57" fmla="*/ 57 h 324"/>
                    <a:gd name="T58" fmla="*/ 431 w 464"/>
                    <a:gd name="T59" fmla="*/ 26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324">
                      <a:moveTo>
                        <a:pt x="407" y="0"/>
                      </a:moveTo>
                      <a:cubicBezTo>
                        <a:pt x="57" y="0"/>
                        <a:pt x="57" y="0"/>
                        <a:pt x="57" y="0"/>
                      </a:cubicBezTo>
                      <a:cubicBezTo>
                        <a:pt x="25" y="0"/>
                        <a:pt x="0" y="26"/>
                        <a:pt x="0" y="57"/>
                      </a:cubicBezTo>
                      <a:cubicBezTo>
                        <a:pt x="0" y="267"/>
                        <a:pt x="0" y="267"/>
                        <a:pt x="0" y="267"/>
                      </a:cubicBezTo>
                      <a:cubicBezTo>
                        <a:pt x="0" y="298"/>
                        <a:pt x="25" y="324"/>
                        <a:pt x="57" y="324"/>
                      </a:cubicBezTo>
                      <a:cubicBezTo>
                        <a:pt x="407" y="324"/>
                        <a:pt x="407" y="324"/>
                        <a:pt x="407" y="324"/>
                      </a:cubicBezTo>
                      <a:cubicBezTo>
                        <a:pt x="439" y="324"/>
                        <a:pt x="464" y="298"/>
                        <a:pt x="464" y="267"/>
                      </a:cubicBezTo>
                      <a:cubicBezTo>
                        <a:pt x="464" y="57"/>
                        <a:pt x="464" y="57"/>
                        <a:pt x="464" y="57"/>
                      </a:cubicBezTo>
                      <a:cubicBezTo>
                        <a:pt x="464" y="26"/>
                        <a:pt x="439" y="0"/>
                        <a:pt x="407" y="0"/>
                      </a:cubicBezTo>
                      <a:close/>
                      <a:moveTo>
                        <a:pt x="351" y="312"/>
                      </a:moveTo>
                      <a:cubicBezTo>
                        <a:pt x="305" y="312"/>
                        <a:pt x="305" y="312"/>
                        <a:pt x="305" y="312"/>
                      </a:cubicBezTo>
                      <a:cubicBezTo>
                        <a:pt x="302" y="312"/>
                        <a:pt x="300" y="310"/>
                        <a:pt x="300" y="306"/>
                      </a:cubicBezTo>
                      <a:cubicBezTo>
                        <a:pt x="300" y="303"/>
                        <a:pt x="302" y="301"/>
                        <a:pt x="305" y="301"/>
                      </a:cubicBezTo>
                      <a:cubicBezTo>
                        <a:pt x="351" y="301"/>
                        <a:pt x="351" y="301"/>
                        <a:pt x="351" y="301"/>
                      </a:cubicBezTo>
                      <a:cubicBezTo>
                        <a:pt x="355" y="301"/>
                        <a:pt x="357" y="303"/>
                        <a:pt x="357" y="306"/>
                      </a:cubicBezTo>
                      <a:cubicBezTo>
                        <a:pt x="357" y="310"/>
                        <a:pt x="355" y="312"/>
                        <a:pt x="351" y="312"/>
                      </a:cubicBezTo>
                      <a:close/>
                      <a:moveTo>
                        <a:pt x="371" y="312"/>
                      </a:moveTo>
                      <a:cubicBezTo>
                        <a:pt x="368" y="312"/>
                        <a:pt x="365" y="310"/>
                        <a:pt x="365" y="306"/>
                      </a:cubicBezTo>
                      <a:cubicBezTo>
                        <a:pt x="365" y="303"/>
                        <a:pt x="368" y="300"/>
                        <a:pt x="371" y="300"/>
                      </a:cubicBezTo>
                      <a:cubicBezTo>
                        <a:pt x="374" y="300"/>
                        <a:pt x="377" y="303"/>
                        <a:pt x="377" y="306"/>
                      </a:cubicBezTo>
                      <a:cubicBezTo>
                        <a:pt x="377" y="310"/>
                        <a:pt x="374" y="312"/>
                        <a:pt x="371" y="312"/>
                      </a:cubicBezTo>
                      <a:close/>
                      <a:moveTo>
                        <a:pt x="431" y="267"/>
                      </a:moveTo>
                      <a:cubicBezTo>
                        <a:pt x="431" y="280"/>
                        <a:pt x="420" y="291"/>
                        <a:pt x="407" y="291"/>
                      </a:cubicBezTo>
                      <a:cubicBezTo>
                        <a:pt x="57" y="291"/>
                        <a:pt x="57" y="291"/>
                        <a:pt x="57" y="291"/>
                      </a:cubicBezTo>
                      <a:cubicBezTo>
                        <a:pt x="44" y="291"/>
                        <a:pt x="33" y="280"/>
                        <a:pt x="33" y="267"/>
                      </a:cubicBezTo>
                      <a:cubicBezTo>
                        <a:pt x="33" y="57"/>
                        <a:pt x="33" y="57"/>
                        <a:pt x="33" y="57"/>
                      </a:cubicBezTo>
                      <a:cubicBezTo>
                        <a:pt x="33" y="44"/>
                        <a:pt x="44" y="33"/>
                        <a:pt x="57" y="33"/>
                      </a:cubicBezTo>
                      <a:cubicBezTo>
                        <a:pt x="407" y="33"/>
                        <a:pt x="407" y="33"/>
                        <a:pt x="407" y="33"/>
                      </a:cubicBezTo>
                      <a:cubicBezTo>
                        <a:pt x="420" y="33"/>
                        <a:pt x="431" y="44"/>
                        <a:pt x="431" y="57"/>
                      </a:cubicBezTo>
                      <a:lnTo>
                        <a:pt x="431" y="26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8"/>
                <p:cNvSpPr>
                  <a:spLocks/>
                </p:cNvSpPr>
                <p:nvPr/>
              </p:nvSpPr>
              <p:spPr bwMode="auto">
                <a:xfrm>
                  <a:off x="5465762" y="1567656"/>
                  <a:ext cx="660400" cy="244475"/>
                </a:xfrm>
                <a:custGeom>
                  <a:avLst/>
                  <a:gdLst>
                    <a:gd name="T0" fmla="*/ 242 w 246"/>
                    <a:gd name="T1" fmla="*/ 79 h 91"/>
                    <a:gd name="T2" fmla="*/ 230 w 246"/>
                    <a:gd name="T3" fmla="*/ 78 h 91"/>
                    <a:gd name="T4" fmla="*/ 174 w 246"/>
                    <a:gd name="T5" fmla="*/ 57 h 91"/>
                    <a:gd name="T6" fmla="*/ 167 w 246"/>
                    <a:gd name="T7" fmla="*/ 48 h 91"/>
                    <a:gd name="T8" fmla="*/ 167 w 246"/>
                    <a:gd name="T9" fmla="*/ 0 h 91"/>
                    <a:gd name="T10" fmla="*/ 78 w 246"/>
                    <a:gd name="T11" fmla="*/ 0 h 91"/>
                    <a:gd name="T12" fmla="*/ 78 w 246"/>
                    <a:gd name="T13" fmla="*/ 48 h 91"/>
                    <a:gd name="T14" fmla="*/ 75 w 246"/>
                    <a:gd name="T15" fmla="*/ 60 h 91"/>
                    <a:gd name="T16" fmla="*/ 32 w 246"/>
                    <a:gd name="T17" fmla="*/ 76 h 91"/>
                    <a:gd name="T18" fmla="*/ 17 w 246"/>
                    <a:gd name="T19" fmla="*/ 79 h 91"/>
                    <a:gd name="T20" fmla="*/ 8 w 246"/>
                    <a:gd name="T21" fmla="*/ 79 h 91"/>
                    <a:gd name="T22" fmla="*/ 0 w 246"/>
                    <a:gd name="T23" fmla="*/ 85 h 91"/>
                    <a:gd name="T24" fmla="*/ 0 w 246"/>
                    <a:gd name="T25" fmla="*/ 85 h 91"/>
                    <a:gd name="T26" fmla="*/ 8 w 246"/>
                    <a:gd name="T27" fmla="*/ 91 h 91"/>
                    <a:gd name="T28" fmla="*/ 238 w 246"/>
                    <a:gd name="T29" fmla="*/ 91 h 91"/>
                    <a:gd name="T30" fmla="*/ 246 w 246"/>
                    <a:gd name="T31" fmla="*/ 85 h 91"/>
                    <a:gd name="T32" fmla="*/ 246 w 246"/>
                    <a:gd name="T33" fmla="*/ 85 h 91"/>
                    <a:gd name="T34" fmla="*/ 242 w 246"/>
                    <a:gd name="T35"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91">
                      <a:moveTo>
                        <a:pt x="242" y="79"/>
                      </a:moveTo>
                      <a:cubicBezTo>
                        <a:pt x="240" y="79"/>
                        <a:pt x="234" y="78"/>
                        <a:pt x="230" y="78"/>
                      </a:cubicBezTo>
                      <a:cubicBezTo>
                        <a:pt x="174" y="57"/>
                        <a:pt x="174" y="57"/>
                        <a:pt x="174" y="57"/>
                      </a:cubicBezTo>
                      <a:cubicBezTo>
                        <a:pt x="171" y="56"/>
                        <a:pt x="167" y="52"/>
                        <a:pt x="167" y="48"/>
                      </a:cubicBezTo>
                      <a:cubicBezTo>
                        <a:pt x="167" y="0"/>
                        <a:pt x="167" y="0"/>
                        <a:pt x="167" y="0"/>
                      </a:cubicBezTo>
                      <a:cubicBezTo>
                        <a:pt x="78" y="0"/>
                        <a:pt x="78" y="0"/>
                        <a:pt x="78" y="0"/>
                      </a:cubicBezTo>
                      <a:cubicBezTo>
                        <a:pt x="78" y="48"/>
                        <a:pt x="78" y="48"/>
                        <a:pt x="78" y="48"/>
                      </a:cubicBezTo>
                      <a:cubicBezTo>
                        <a:pt x="78" y="52"/>
                        <a:pt x="77" y="57"/>
                        <a:pt x="75" y="60"/>
                      </a:cubicBezTo>
                      <a:cubicBezTo>
                        <a:pt x="32" y="76"/>
                        <a:pt x="32" y="76"/>
                        <a:pt x="32" y="76"/>
                      </a:cubicBezTo>
                      <a:cubicBezTo>
                        <a:pt x="29" y="77"/>
                        <a:pt x="22" y="79"/>
                        <a:pt x="17" y="79"/>
                      </a:cubicBezTo>
                      <a:cubicBezTo>
                        <a:pt x="8" y="79"/>
                        <a:pt x="8" y="79"/>
                        <a:pt x="8" y="79"/>
                      </a:cubicBezTo>
                      <a:cubicBezTo>
                        <a:pt x="4" y="79"/>
                        <a:pt x="0" y="82"/>
                        <a:pt x="0" y="85"/>
                      </a:cubicBezTo>
                      <a:cubicBezTo>
                        <a:pt x="0" y="85"/>
                        <a:pt x="0" y="85"/>
                        <a:pt x="0" y="85"/>
                      </a:cubicBezTo>
                      <a:cubicBezTo>
                        <a:pt x="0" y="88"/>
                        <a:pt x="4" y="91"/>
                        <a:pt x="8" y="91"/>
                      </a:cubicBezTo>
                      <a:cubicBezTo>
                        <a:pt x="238" y="91"/>
                        <a:pt x="238" y="91"/>
                        <a:pt x="238" y="91"/>
                      </a:cubicBezTo>
                      <a:cubicBezTo>
                        <a:pt x="242" y="91"/>
                        <a:pt x="246" y="88"/>
                        <a:pt x="246" y="85"/>
                      </a:cubicBezTo>
                      <a:cubicBezTo>
                        <a:pt x="246" y="85"/>
                        <a:pt x="246" y="85"/>
                        <a:pt x="246" y="85"/>
                      </a:cubicBezTo>
                      <a:cubicBezTo>
                        <a:pt x="246" y="82"/>
                        <a:pt x="244" y="79"/>
                        <a:pt x="242" y="79"/>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
                <p:cNvSpPr>
                  <a:spLocks/>
                </p:cNvSpPr>
                <p:nvPr/>
              </p:nvSpPr>
              <p:spPr bwMode="auto">
                <a:xfrm>
                  <a:off x="5302250" y="861219"/>
                  <a:ext cx="987425" cy="638175"/>
                </a:xfrm>
                <a:custGeom>
                  <a:avLst/>
                  <a:gdLst>
                    <a:gd name="T0" fmla="*/ 368 w 368"/>
                    <a:gd name="T1" fmla="*/ 216 h 238"/>
                    <a:gd name="T2" fmla="*/ 346 w 368"/>
                    <a:gd name="T3" fmla="*/ 238 h 238"/>
                    <a:gd name="T4" fmla="*/ 22 w 368"/>
                    <a:gd name="T5" fmla="*/ 238 h 238"/>
                    <a:gd name="T6" fmla="*/ 0 w 368"/>
                    <a:gd name="T7" fmla="*/ 216 h 238"/>
                    <a:gd name="T8" fmla="*/ 0 w 368"/>
                    <a:gd name="T9" fmla="*/ 23 h 238"/>
                    <a:gd name="T10" fmla="*/ 22 w 368"/>
                    <a:gd name="T11" fmla="*/ 0 h 238"/>
                    <a:gd name="T12" fmla="*/ 346 w 368"/>
                    <a:gd name="T13" fmla="*/ 0 h 238"/>
                    <a:gd name="T14" fmla="*/ 368 w 368"/>
                    <a:gd name="T15" fmla="*/ 23 h 238"/>
                    <a:gd name="T16" fmla="*/ 368 w 368"/>
                    <a:gd name="T17" fmla="*/ 21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38">
                      <a:moveTo>
                        <a:pt x="368" y="216"/>
                      </a:moveTo>
                      <a:cubicBezTo>
                        <a:pt x="368" y="228"/>
                        <a:pt x="358" y="238"/>
                        <a:pt x="346" y="238"/>
                      </a:cubicBezTo>
                      <a:cubicBezTo>
                        <a:pt x="22" y="238"/>
                        <a:pt x="22" y="238"/>
                        <a:pt x="22" y="238"/>
                      </a:cubicBezTo>
                      <a:cubicBezTo>
                        <a:pt x="10" y="238"/>
                        <a:pt x="0" y="228"/>
                        <a:pt x="0" y="216"/>
                      </a:cubicBezTo>
                      <a:cubicBezTo>
                        <a:pt x="0" y="23"/>
                        <a:pt x="0" y="23"/>
                        <a:pt x="0" y="23"/>
                      </a:cubicBezTo>
                      <a:cubicBezTo>
                        <a:pt x="0" y="10"/>
                        <a:pt x="10" y="0"/>
                        <a:pt x="22" y="0"/>
                      </a:cubicBezTo>
                      <a:cubicBezTo>
                        <a:pt x="346" y="0"/>
                        <a:pt x="346" y="0"/>
                        <a:pt x="346" y="0"/>
                      </a:cubicBezTo>
                      <a:cubicBezTo>
                        <a:pt x="358" y="0"/>
                        <a:pt x="368" y="10"/>
                        <a:pt x="368" y="23"/>
                      </a:cubicBezTo>
                      <a:lnTo>
                        <a:pt x="368" y="216"/>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 name="组合 5"/>
              <p:cNvGrpSpPr/>
              <p:nvPr/>
            </p:nvGrpSpPr>
            <p:grpSpPr>
              <a:xfrm rot="5923317">
                <a:off x="7763070" y="4888971"/>
                <a:ext cx="470284" cy="670057"/>
                <a:chOff x="3173412" y="596106"/>
                <a:chExt cx="960438" cy="1368425"/>
              </a:xfrm>
            </p:grpSpPr>
            <p:sp>
              <p:nvSpPr>
                <p:cNvPr id="29" name="Freeform 9"/>
                <p:cNvSpPr>
                  <a:spLocks/>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0"/>
                <p:cNvSpPr>
                  <a:spLocks/>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1"/>
                <p:cNvSpPr>
                  <a:spLocks/>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2"/>
                <p:cNvSpPr>
                  <a:spLocks/>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3"/>
                <p:cNvSpPr>
                  <a:spLocks/>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4"/>
                <p:cNvSpPr>
                  <a:spLocks/>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5"/>
                <p:cNvSpPr>
                  <a:spLocks/>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矩形 4"/>
          <p:cNvSpPr/>
          <p:nvPr/>
        </p:nvSpPr>
        <p:spPr>
          <a:xfrm>
            <a:off x="357869" y="2131608"/>
            <a:ext cx="7102923" cy="4338915"/>
          </a:xfrm>
          <a:prstGeom prst="rect">
            <a:avLst/>
          </a:prstGeom>
        </p:spPr>
        <p:txBody>
          <a:bodyPr/>
          <a:lstStyle/>
          <a:p>
            <a:pPr eaLnBrk="1" fontAlgn="auto" hangingPunct="1" indent="-171446" marL="171446">
              <a:lnSpc>
                <a:spcPts val="2250"/>
              </a:lnSpc>
              <a:spcBef>
                <a:spcPts val="450"/>
              </a:spcBef>
              <a:spcAft>
                <a:spcPts val="450"/>
              </a:spcAft>
              <a:buFont charset="2" pitchFamily="2" typeface="Wingdings"/>
              <a:buChar char="Ø"/>
              <a:defRPr/>
            </a:pPr>
            <a:endParaRPr altLang="zh-TW" dirty="0" lang="en-US"/>
          </a:p>
        </p:txBody>
      </p:sp>
      <p:cxnSp>
        <p:nvCxnSpPr>
          <p:cNvPr id="23"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2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lnSpc>
                <a:spcPct val="90000"/>
              </a:lnSpc>
            </a:pPr>
            <a:r>
              <a:rPr altLang="en-US" b="1" dirty="0" lang="zh-TW" sz="3000">
                <a:solidFill>
                  <a:srgbClr val="002060"/>
                </a:solidFill>
                <a:latin charset="-120" panose="020B0604030504040204" pitchFamily="34" typeface="微軟正黑體"/>
                <a:ea charset="-120" panose="020B0604030504040204" pitchFamily="34" typeface="微軟正黑體"/>
              </a:rPr>
              <a:t>玖、網路選填登記志願（</a:t>
            </a:r>
            <a:r>
              <a:rPr altLang="zh-TW" b="1" dirty="0" lang="en-US" sz="3000">
                <a:solidFill>
                  <a:srgbClr val="002060"/>
                </a:solidFill>
                <a:latin charset="-120" panose="020B0604030504040204" pitchFamily="34" typeface="微軟正黑體"/>
                <a:ea charset="-120" panose="020B0604030504040204" pitchFamily="34" typeface="微軟正黑體"/>
              </a:rPr>
              <a:t>2/2</a:t>
            </a:r>
            <a:r>
              <a:rPr altLang="en-US" b="1" dirty="0" lang="zh-TW" sz="3000">
                <a:solidFill>
                  <a:srgbClr val="002060"/>
                </a:solidFill>
                <a:latin charset="-120" panose="020B0604030504040204" pitchFamily="34" typeface="微軟正黑體"/>
                <a:ea charset="-120" panose="020B0604030504040204" pitchFamily="34" typeface="微軟正黑體"/>
              </a:rPr>
              <a:t>）</a:t>
            </a:r>
            <a:endParaRPr altLang="en-US" dirty="0" lang="zh-TW" sz="3000">
              <a:solidFill>
                <a:srgbClr val="002060"/>
              </a:solidFill>
              <a:latin charset="-120" panose="020B0604030504040204" pitchFamily="34" typeface="微軟正黑體"/>
              <a:ea charset="-120" panose="020B0604030504040204" pitchFamily="34" typeface="微軟正黑體"/>
            </a:endParaRPr>
          </a:p>
        </p:txBody>
      </p:sp>
      <p:sp>
        <p:nvSpPr>
          <p:cNvPr id="26" name="投影片編號版面配置區 4"/>
          <p:cNvSpPr>
            <a:spLocks noGrp="1"/>
          </p:cNvSpPr>
          <p:nvPr>
            <p:ph idx="4294967295" sz="quarter" type="sldNum"/>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compatLnSpc="1" numCol="1" wrap="square">
            <a:prstTxWarp prst="textNoShape">
              <a:avLst/>
            </a:prstTxWarp>
          </a:bodyPr>
          <a:lstStyle>
            <a:lvl1pPr>
              <a:defRPr>
                <a:solidFill>
                  <a:schemeClr val="tx1"/>
                </a:solidFill>
                <a:latin charset="0" panose="020F0502020204030204" pitchFamily="34" typeface="Calibri"/>
                <a:ea charset="-120" panose="02020500000000000000" pitchFamily="18" typeface="新細明體"/>
              </a:defRPr>
            </a:lvl1pPr>
            <a:lvl2pPr indent="-214308" marL="557199">
              <a:defRPr>
                <a:solidFill>
                  <a:schemeClr val="tx1"/>
                </a:solidFill>
                <a:latin charset="0" panose="020F0502020204030204" pitchFamily="34" typeface="Calibri"/>
                <a:ea charset="-120" panose="02020500000000000000" pitchFamily="18" typeface="新細明體"/>
              </a:defRPr>
            </a:lvl2pPr>
            <a:lvl3pPr indent="-171446" marL="857228">
              <a:defRPr>
                <a:solidFill>
                  <a:schemeClr val="tx1"/>
                </a:solidFill>
                <a:latin charset="0" panose="020F0502020204030204" pitchFamily="34" typeface="Calibri"/>
                <a:ea charset="-120" panose="02020500000000000000" pitchFamily="18" typeface="新細明體"/>
              </a:defRPr>
            </a:lvl3pPr>
            <a:lvl4pPr indent="-171446" marL="1200120">
              <a:defRPr>
                <a:solidFill>
                  <a:schemeClr val="tx1"/>
                </a:solidFill>
                <a:latin charset="0" panose="020F0502020204030204" pitchFamily="34" typeface="Calibri"/>
                <a:ea charset="-120" panose="02020500000000000000" pitchFamily="18" typeface="新細明體"/>
              </a:defRPr>
            </a:lvl4pPr>
            <a:lvl5pPr indent="-171446" marL="1543012">
              <a:defRPr>
                <a:solidFill>
                  <a:schemeClr val="tx1"/>
                </a:solidFill>
                <a:latin charset="0" panose="020F0502020204030204" pitchFamily="34" typeface="Calibri"/>
                <a:ea charset="-120" panose="02020500000000000000" pitchFamily="18" typeface="新細明體"/>
              </a:defRPr>
            </a:lvl5pPr>
            <a:lvl6pPr fontAlgn="base" indent="-171446" marL="1885903">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171446" marL="2228795">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171446" marL="2571686">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171446" marL="2914577">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fontAlgn="base">
              <a:spcBef>
                <a:spcPct val="0"/>
              </a:spcBef>
              <a:spcAft>
                <a:spcPct val="0"/>
              </a:spcAft>
            </a:pPr>
            <a:r>
              <a:rPr altLang="zh-TW" b="1" dirty="0" lang="en-US" sz="1500">
                <a:latin charset="0" panose="020B0604020202020204" pitchFamily="34" typeface="Arial"/>
                <a:cs charset="0" panose="020B0604020202020204" pitchFamily="34" typeface="Arial"/>
              </a:rPr>
              <a:t>35</a:t>
            </a:r>
            <a:endParaRPr altLang="en-US" b="1" dirty="0" lang="zh-TW" sz="1500">
              <a:latin charset="0" panose="020B0604020202020204" pitchFamily="34" typeface="Arial"/>
              <a:cs charset="0" panose="020B0604020202020204" pitchFamily="34" typeface="Arial"/>
            </a:endParaRPr>
          </a:p>
        </p:txBody>
      </p:sp>
      <p:grpSp>
        <p:nvGrpSpPr>
          <p:cNvPr id="3" name="群組 2"/>
          <p:cNvGrpSpPr/>
          <p:nvPr/>
        </p:nvGrpSpPr>
        <p:grpSpPr>
          <a:xfrm>
            <a:off x="298339" y="1137921"/>
            <a:ext cx="8593379" cy="4897811"/>
            <a:chOff x="298339" y="1137921"/>
            <a:chExt cx="8593379" cy="4897811"/>
          </a:xfrm>
        </p:grpSpPr>
        <p:sp>
          <p:nvSpPr>
            <p:cNvPr id="2" name="矩形 1"/>
            <p:cNvSpPr/>
            <p:nvPr/>
          </p:nvSpPr>
          <p:spPr>
            <a:xfrm>
              <a:off x="298339" y="1167645"/>
              <a:ext cx="7369969" cy="797719"/>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71688" name="文字方塊 2"/>
            <p:cNvSpPr txBox="1">
              <a:spLocks noChangeArrowheads="1"/>
            </p:cNvSpPr>
            <p:nvPr/>
          </p:nvSpPr>
          <p:spPr bwMode="auto">
            <a:xfrm>
              <a:off x="968662" y="1137921"/>
              <a:ext cx="65924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r>
                <a:rPr altLang="en-US" b="1" dirty="0" lang="zh-TW" sz="2400">
                  <a:solidFill>
                    <a:srgbClr val="C00000"/>
                  </a:solidFill>
                  <a:latin charset="-120" panose="020B0604030504040204" pitchFamily="34" typeface="微軟正黑體"/>
                  <a:ea charset="-120" panose="020B0604030504040204" pitchFamily="34" typeface="微軟正黑體"/>
                  <a:cs charset="0" panose="02020603050405020304" pitchFamily="18" typeface="Times New Roman"/>
                </a:rPr>
                <a:t>免試生在家長</a:t>
              </a:r>
              <a:r>
                <a:rPr altLang="zh-TW" b="1" dirty="0" lang="en-US" sz="2400">
                  <a:solidFill>
                    <a:srgbClr val="C00000"/>
                  </a:solidFill>
                  <a:latin charset="-120" panose="020B0604030504040204" pitchFamily="34" typeface="微軟正黑體"/>
                  <a:ea charset="-120" panose="020B0604030504040204" pitchFamily="34" typeface="微軟正黑體"/>
                  <a:cs charset="0" panose="02020603050405020304" pitchFamily="18" typeface="Times New Roman"/>
                </a:rPr>
                <a:t>(</a:t>
              </a:r>
              <a:r>
                <a:rPr altLang="en-US" b="1" dirty="0" lang="zh-TW" sz="2400">
                  <a:solidFill>
                    <a:srgbClr val="C00000"/>
                  </a:solidFill>
                  <a:latin charset="-120" panose="020B0604030504040204" pitchFamily="34" typeface="微軟正黑體"/>
                  <a:ea charset="-120" panose="020B0604030504040204" pitchFamily="34" typeface="微軟正黑體"/>
                  <a:cs charset="0" panose="02020603050405020304" pitchFamily="18" typeface="Times New Roman"/>
                </a:rPr>
                <a:t>監護人</a:t>
              </a:r>
              <a:r>
                <a:rPr altLang="zh-TW" b="1" dirty="0" lang="en-US" sz="2400">
                  <a:solidFill>
                    <a:srgbClr val="C00000"/>
                  </a:solidFill>
                  <a:latin charset="-120" panose="020B0604030504040204" pitchFamily="34" typeface="微軟正黑體"/>
                  <a:ea charset="-120" panose="020B0604030504040204" pitchFamily="34" typeface="微軟正黑體"/>
                  <a:cs charset="0" panose="02020603050405020304" pitchFamily="18" typeface="Times New Roman"/>
                </a:rPr>
                <a:t>)</a:t>
              </a:r>
              <a:r>
                <a:rPr altLang="en-US" b="1" dirty="0" lang="zh-TW" sz="2400">
                  <a:solidFill>
                    <a:srgbClr val="C00000"/>
                  </a:solidFill>
                  <a:latin charset="-120" panose="020B0604030504040204" pitchFamily="34" typeface="微軟正黑體"/>
                  <a:ea charset="-120" panose="020B0604030504040204" pitchFamily="34" typeface="微軟正黑體"/>
                  <a:cs charset="0" panose="02020603050405020304" pitchFamily="18" typeface="Times New Roman"/>
                </a:rPr>
                <a:t>陪同下，於規定時間內共同完成網路選填登記志願並確定送出。</a:t>
              </a:r>
            </a:p>
          </p:txBody>
        </p:sp>
        <p:sp>
          <p:nvSpPr>
            <p:cNvPr id="69" name="Rounded Rectangle 51">
              <a:extLst>
                <a:ext uri="{FF2B5EF4-FFF2-40B4-BE49-F238E27FC236}">
                  <a16:creationId xmlns:a16="http://schemas.microsoft.com/office/drawing/2014/main" id="{B83253D3-E181-4488-9CD9-39D21527F719}"/>
                </a:ext>
              </a:extLst>
            </p:cNvPr>
            <p:cNvSpPr/>
            <p:nvPr/>
          </p:nvSpPr>
          <p:spPr>
            <a:xfrm flipH="1" rot="16200000">
              <a:off x="348838" y="1210012"/>
              <a:ext cx="680357" cy="662294"/>
            </a:xfrm>
            <a:custGeom>
              <a:avLst/>
              <a:gdLst/>
              <a:ahLst/>
              <a:cxnLst/>
              <a:rect b="b" l="l" r="r" t="t"/>
              <a:pathLst>
                <a:path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6"/>
            </a:solidFill>
            <a:ln>
              <a:noFill/>
            </a:ln>
          </p:spPr>
          <p:style>
            <a:lnRef idx="0">
              <a:scrgbClr b="0" g="0" r="0"/>
            </a:lnRef>
            <a:fillRef idx="0">
              <a:scrgbClr b="0" g="0" r="0"/>
            </a:fillRef>
            <a:effectRef idx="0">
              <a:scrgbClr b="0" g="0" r="0"/>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ko-KR" sz="2025">
                <a:solidFill>
                  <a:schemeClr val="tx1"/>
                </a:solidFill>
              </a:endParaRPr>
            </a:p>
          </p:txBody>
        </p:sp>
        <p:sp>
          <p:nvSpPr>
            <p:cNvPr id="10" name="文字方塊 9"/>
            <p:cNvSpPr txBox="1"/>
            <p:nvPr/>
          </p:nvSpPr>
          <p:spPr>
            <a:xfrm>
              <a:off x="442453" y="2317698"/>
              <a:ext cx="6307064" cy="1646605"/>
            </a:xfrm>
            <a:prstGeom prst="rect">
              <a:avLst/>
            </a:prstGeom>
            <a:noFill/>
          </p:spPr>
          <p:txBody>
            <a:bodyPr rtlCol="0" wrap="square">
              <a:spAutoFit/>
            </a:bodyPr>
            <a:lstStyle/>
            <a:p>
              <a:pPr indent="-171446" marL="171446">
                <a:spcBef>
                  <a:spcPts val="600"/>
                </a:spcBef>
                <a:buFont charset="2" pitchFamily="2" typeface="Wingdings"/>
                <a:buChar char="Ø"/>
                <a:defRPr/>
              </a:pPr>
              <a:r>
                <a:rPr altLang="en-US" b="1" dirty="0" lang="zh-TW" sz="2400">
                  <a:solidFill>
                    <a:srgbClr val="2F5597"/>
                  </a:solidFill>
                  <a:latin charset="-120" panose="020B0604030504040204" pitchFamily="34" typeface="微軟正黑體"/>
                  <a:ea charset="-120" panose="020B0604030504040204" pitchFamily="34" typeface="微軟正黑體"/>
                </a:rPr>
                <a:t>同一時間同一帳號僅允許一人上網選填登記</a:t>
              </a:r>
              <a:br>
                <a:rPr altLang="zh-TW" b="1" dirty="0" lang="en-US" sz="2400">
                  <a:solidFill>
                    <a:srgbClr val="2F5597"/>
                  </a:solidFill>
                  <a:latin charset="-120" panose="020B0604030504040204" pitchFamily="34" typeface="微軟正黑體"/>
                  <a:ea charset="-120" panose="020B0604030504040204" pitchFamily="34" typeface="微軟正黑體"/>
                </a:rPr>
              </a:br>
              <a:r>
                <a:rPr altLang="zh-TW" b="1" dirty="0" lang="en-US" sz="2400">
                  <a:solidFill>
                    <a:srgbClr val="2F5597"/>
                  </a:solidFill>
                  <a:latin charset="-120" panose="020B0604030504040204" pitchFamily="34" typeface="微軟正黑體"/>
                  <a:ea charset="-120" panose="020B0604030504040204" pitchFamily="34" typeface="微軟正黑體"/>
                </a:rPr>
                <a:t> </a:t>
              </a:r>
              <a:r>
                <a:rPr altLang="en-US" b="1" dirty="0" lang="zh-TW" sz="2400">
                  <a:solidFill>
                    <a:srgbClr val="2F5597"/>
                  </a:solidFill>
                  <a:latin charset="-120" panose="020B0604030504040204" pitchFamily="34" typeface="微軟正黑體"/>
                  <a:ea charset="-120" panose="020B0604030504040204" pitchFamily="34" typeface="微軟正黑體"/>
                </a:rPr>
                <a:t>志願。</a:t>
              </a:r>
              <a:endParaRPr altLang="zh-TW" b="1" dirty="0" lang="en-US" sz="2400">
                <a:solidFill>
                  <a:srgbClr val="2F5597"/>
                </a:solidFill>
                <a:latin charset="-120" panose="020B0604030504040204" pitchFamily="34" typeface="微軟正黑體"/>
                <a:ea charset="-120" panose="020B0604030504040204" pitchFamily="34" typeface="微軟正黑體"/>
              </a:endParaRPr>
            </a:p>
            <a:p>
              <a:pPr indent="-171446" marL="171446">
                <a:spcBef>
                  <a:spcPts val="600"/>
                </a:spcBef>
                <a:buFont charset="2" pitchFamily="2" typeface="Wingdings"/>
                <a:buChar char="Ø"/>
                <a:defRPr/>
              </a:pPr>
              <a:r>
                <a:rPr altLang="en-US" b="1" dirty="0" lang="zh-TW" sz="2400">
                  <a:solidFill>
                    <a:srgbClr val="2F5597"/>
                  </a:solidFill>
                  <a:latin charset="-120" panose="020B0604030504040204" pitchFamily="34" typeface="微軟正黑體"/>
                  <a:ea charset="-120" panose="020B0604030504040204" pitchFamily="34" typeface="微軟正黑體"/>
                </a:rPr>
                <a:t>超過</a:t>
              </a:r>
              <a:r>
                <a:rPr altLang="zh-TW" b="1" dirty="0" lang="en-US" sz="2400">
                  <a:solidFill>
                    <a:srgbClr val="2F5597"/>
                  </a:solidFill>
                  <a:latin charset="-120" panose="020B0604030504040204" pitchFamily="34" typeface="微軟正黑體"/>
                  <a:ea charset="-120" panose="020B0604030504040204" pitchFamily="34" typeface="微軟正黑體"/>
                </a:rPr>
                <a:t>20</a:t>
              </a:r>
              <a:r>
                <a:rPr altLang="en-US" b="1" dirty="0" lang="zh-TW" sz="2400">
                  <a:solidFill>
                    <a:srgbClr val="2F5597"/>
                  </a:solidFill>
                  <a:latin charset="-120" panose="020B0604030504040204" pitchFamily="34" typeface="微軟正黑體"/>
                  <a:ea charset="-120" panose="020B0604030504040204" pitchFamily="34" typeface="微軟正黑體"/>
                </a:rPr>
                <a:t>分鐘未有操作動作者，系統將會自動</a:t>
              </a:r>
              <a:br>
                <a:rPr altLang="zh-TW" b="1" dirty="0" lang="en-US" sz="2400">
                  <a:solidFill>
                    <a:srgbClr val="2F5597"/>
                  </a:solidFill>
                  <a:latin charset="-120" panose="020B0604030504040204" pitchFamily="34" typeface="微軟正黑體"/>
                  <a:ea charset="-120" panose="020B0604030504040204" pitchFamily="34" typeface="微軟正黑體"/>
                </a:rPr>
              </a:br>
              <a:r>
                <a:rPr altLang="zh-TW" b="1" dirty="0" lang="en-US" sz="2400">
                  <a:solidFill>
                    <a:srgbClr val="2F5597"/>
                  </a:solidFill>
                  <a:latin charset="-120" panose="020B0604030504040204" pitchFamily="34" typeface="微軟正黑體"/>
                  <a:ea charset="-120" panose="020B0604030504040204" pitchFamily="34" typeface="微軟正黑體"/>
                </a:rPr>
                <a:t> </a:t>
              </a:r>
              <a:r>
                <a:rPr altLang="en-US" b="1" dirty="0" lang="zh-TW" sz="2400">
                  <a:solidFill>
                    <a:srgbClr val="2F5597"/>
                  </a:solidFill>
                  <a:latin charset="-120" panose="020B0604030504040204" pitchFamily="34" typeface="微軟正黑體"/>
                  <a:ea charset="-120" panose="020B0604030504040204" pitchFamily="34" typeface="微軟正黑體"/>
                </a:rPr>
                <a:t>登出。</a:t>
              </a:r>
            </a:p>
          </p:txBody>
        </p:sp>
        <p:sp>
          <p:nvSpPr>
            <p:cNvPr id="35" name="文字方塊 34"/>
            <p:cNvSpPr txBox="1"/>
            <p:nvPr/>
          </p:nvSpPr>
          <p:spPr>
            <a:xfrm>
              <a:off x="442453" y="4019796"/>
              <a:ext cx="7886299" cy="2015936"/>
            </a:xfrm>
            <a:prstGeom prst="rect">
              <a:avLst/>
            </a:prstGeom>
            <a:noFill/>
          </p:spPr>
          <p:txBody>
            <a:bodyPr rtlCol="0" wrap="square">
              <a:spAutoFit/>
            </a:bodyPr>
            <a:lstStyle/>
            <a:p>
              <a:pPr algn="just" indent="-171446" marL="171446">
                <a:spcBef>
                  <a:spcPts val="600"/>
                </a:spcBef>
                <a:buFont charset="2" pitchFamily="2" typeface="Wingdings"/>
                <a:buChar char="Ø"/>
                <a:defRPr/>
              </a:pPr>
              <a:r>
                <a:rPr altLang="en-US" b="1" dirty="0" lang="zh-TW" sz="2400">
                  <a:solidFill>
                    <a:srgbClr val="2F5597"/>
                  </a:solidFill>
                  <a:latin charset="-120" panose="020B0604030504040204" pitchFamily="34" typeface="微軟正黑體"/>
                  <a:ea charset="-120" panose="020B0604030504040204" pitchFamily="34" typeface="微軟正黑體"/>
                </a:rPr>
                <a:t>免試生必須看到「</a:t>
              </a:r>
              <a:r>
                <a:rPr altLang="en-US" b="1" dirty="0" lang="zh-TW" sz="2400">
                  <a:solidFill>
                    <a:srgbClr val="C00000"/>
                  </a:solidFill>
                  <a:latin charset="-120" panose="020B0604030504040204" pitchFamily="34" typeface="微軟正黑體"/>
                  <a:ea charset="-120" panose="020B0604030504040204" pitchFamily="34" typeface="微軟正黑體"/>
                </a:rPr>
                <a:t>您已完成網路選填登記志願</a:t>
              </a:r>
              <a:r>
                <a:rPr altLang="en-US" b="1" dirty="0" lang="zh-TW" sz="2400">
                  <a:solidFill>
                    <a:srgbClr val="2F5597"/>
                  </a:solidFill>
                  <a:latin charset="-120" panose="020B0604030504040204" pitchFamily="34" typeface="微軟正黑體"/>
                  <a:ea charset="-120" panose="020B0604030504040204" pitchFamily="34" typeface="微軟正黑體"/>
                </a:rPr>
                <a:t>」之訊息</a:t>
              </a:r>
              <a:br>
                <a:rPr altLang="zh-TW" b="1" dirty="0" lang="en-US" sz="2400">
                  <a:solidFill>
                    <a:srgbClr val="2F5597"/>
                  </a:solidFill>
                  <a:latin charset="-120" panose="020B0604030504040204" pitchFamily="34" typeface="微軟正黑體"/>
                  <a:ea charset="-120" panose="020B0604030504040204" pitchFamily="34" typeface="微軟正黑體"/>
                </a:rPr>
              </a:br>
              <a:r>
                <a:rPr altLang="zh-TW" b="1" dirty="0" lang="en-US" sz="2400">
                  <a:solidFill>
                    <a:srgbClr val="2F5597"/>
                  </a:solidFill>
                  <a:latin charset="-120" panose="020B0604030504040204" pitchFamily="34" typeface="微軟正黑體"/>
                  <a:ea charset="-120" panose="020B0604030504040204" pitchFamily="34" typeface="微軟正黑體"/>
                </a:rPr>
                <a:t> </a:t>
              </a:r>
              <a:r>
                <a:rPr altLang="en-US" b="1" dirty="0" lang="zh-TW" sz="2400">
                  <a:solidFill>
                    <a:srgbClr val="2F5597"/>
                  </a:solidFill>
                  <a:latin charset="-120" panose="020B0604030504040204" pitchFamily="34" typeface="微軟正黑體"/>
                  <a:ea charset="-120" panose="020B0604030504040204" pitchFamily="34" typeface="微軟正黑體"/>
                </a:rPr>
                <a:t>並產生「</a:t>
              </a:r>
              <a:r>
                <a:rPr altLang="en-US" b="1" dirty="0" lang="zh-TW" sz="2400">
                  <a:solidFill>
                    <a:srgbClr val="C00000"/>
                  </a:solidFill>
                  <a:latin charset="-120" panose="020B0604030504040204" pitchFamily="34" typeface="微軟正黑體"/>
                  <a:ea charset="-120" panose="020B0604030504040204" pitchFamily="34" typeface="微軟正黑體"/>
                </a:rPr>
                <a:t>志願表</a:t>
              </a:r>
              <a:r>
                <a:rPr altLang="en-US" b="1" dirty="0" lang="zh-TW" sz="2400">
                  <a:solidFill>
                    <a:srgbClr val="2F5597"/>
                  </a:solidFill>
                  <a:latin charset="-120" panose="020B0604030504040204" pitchFamily="34" typeface="微軟正黑體"/>
                  <a:ea charset="-120" panose="020B0604030504040204" pitchFamily="34" typeface="微軟正黑體"/>
                </a:rPr>
                <a:t>」才算完成網路選填登記志願。</a:t>
              </a:r>
              <a:endParaRPr altLang="zh-TW" b="1" dirty="0" lang="en-US" sz="2400">
                <a:solidFill>
                  <a:srgbClr val="2F5597"/>
                </a:solidFill>
                <a:latin charset="-120" panose="020B0604030504040204" pitchFamily="34" typeface="微軟正黑體"/>
                <a:ea charset="-120" panose="020B0604030504040204" pitchFamily="34" typeface="微軟正黑體"/>
              </a:endParaRPr>
            </a:p>
            <a:p>
              <a:pPr algn="just" indent="-171446" marL="171446">
                <a:spcBef>
                  <a:spcPts val="600"/>
                </a:spcBef>
                <a:buFont charset="2" pitchFamily="2" typeface="Wingdings"/>
                <a:buChar char="Ø"/>
                <a:defRPr/>
              </a:pPr>
              <a:r>
                <a:rPr altLang="en-US" b="1" dirty="0" lang="zh-TW" sz="2400">
                  <a:solidFill>
                    <a:srgbClr val="2F5597"/>
                  </a:solidFill>
                  <a:latin charset="-120" panose="020B0604030504040204" pitchFamily="34" typeface="微軟正黑體"/>
                  <a:ea charset="-120" panose="020B0604030504040204" pitchFamily="34" typeface="微軟正黑體"/>
                </a:rPr>
                <a:t>免試生於網路選填登記志願前，若欲登入本委員會各項</a:t>
              </a:r>
              <a:br>
                <a:rPr altLang="zh-TW" b="1" dirty="0" lang="en-US" sz="2400">
                  <a:solidFill>
                    <a:srgbClr val="2F5597"/>
                  </a:solidFill>
                  <a:latin charset="-120" panose="020B0604030504040204" pitchFamily="34" typeface="微軟正黑體"/>
                  <a:ea charset="-120" panose="020B0604030504040204" pitchFamily="34" typeface="微軟正黑體"/>
                </a:rPr>
              </a:br>
              <a:r>
                <a:rPr altLang="zh-TW" b="1" dirty="0" lang="en-US" sz="2400">
                  <a:solidFill>
                    <a:srgbClr val="2F5597"/>
                  </a:solidFill>
                  <a:latin charset="-120" panose="020B0604030504040204" pitchFamily="34" typeface="微軟正黑體"/>
                  <a:ea charset="-120" panose="020B0604030504040204" pitchFamily="34" typeface="微軟正黑體"/>
                </a:rPr>
                <a:t> </a:t>
              </a:r>
              <a:r>
                <a:rPr altLang="en-US" b="1" dirty="0" lang="zh-TW" sz="2400">
                  <a:solidFill>
                    <a:srgbClr val="2F5597"/>
                  </a:solidFill>
                  <a:latin charset="-120" panose="020B0604030504040204" pitchFamily="34" typeface="微軟正黑體"/>
                  <a:ea charset="-120" panose="020B0604030504040204" pitchFamily="34" typeface="微軟正黑體"/>
                </a:rPr>
                <a:t>系統</a:t>
              </a:r>
              <a:r>
                <a:rPr altLang="zh-TW" b="1" dirty="0" lang="en-US" sz="2400">
                  <a:solidFill>
                    <a:srgbClr val="2F5597"/>
                  </a:solidFill>
                  <a:latin charset="-120" panose="020B0604030504040204" pitchFamily="34" typeface="微軟正黑體"/>
                  <a:ea charset="-120" panose="020B0604030504040204" pitchFamily="34" typeface="微軟正黑體"/>
                </a:rPr>
                <a:t>(</a:t>
              </a:r>
              <a:r>
                <a:rPr altLang="en-US" b="1" dirty="0" lang="zh-TW" sz="2400">
                  <a:solidFill>
                    <a:srgbClr val="2F5597"/>
                  </a:solidFill>
                  <a:latin charset="-120" panose="020B0604030504040204" pitchFamily="34" typeface="微軟正黑體"/>
                  <a:ea charset="-120" panose="020B0604030504040204" pitchFamily="34" typeface="微軟正黑體"/>
                </a:rPr>
                <a:t>如資格審查系統、個人成績查詢系統</a:t>
              </a:r>
              <a:r>
                <a:rPr altLang="zh-TW" b="1" dirty="0" lang="en-US" sz="2400">
                  <a:solidFill>
                    <a:srgbClr val="2F5597"/>
                  </a:solidFill>
                  <a:latin charset="-120" panose="020B0604030504040204" pitchFamily="34" typeface="微軟正黑體"/>
                  <a:ea charset="-120" panose="020B0604030504040204" pitchFamily="34" typeface="微軟正黑體"/>
                </a:rPr>
                <a:t>)</a:t>
              </a:r>
              <a:r>
                <a:rPr altLang="en-US" b="1" dirty="0" lang="zh-TW" sz="2400">
                  <a:solidFill>
                    <a:srgbClr val="2F5597"/>
                  </a:solidFill>
                  <a:latin charset="-120" panose="020B0604030504040204" pitchFamily="34" typeface="微軟正黑體"/>
                  <a:ea charset="-120" panose="020B0604030504040204" pitchFamily="34" typeface="微軟正黑體"/>
                </a:rPr>
                <a:t>，即可登入</a:t>
              </a:r>
              <a:br>
                <a:rPr altLang="zh-TW" b="1" dirty="0" lang="en-US" sz="2400">
                  <a:solidFill>
                    <a:srgbClr val="2F5597"/>
                  </a:solidFill>
                  <a:latin charset="-120" panose="020B0604030504040204" pitchFamily="34" typeface="微軟正黑體"/>
                  <a:ea charset="-120" panose="020B0604030504040204" pitchFamily="34" typeface="微軟正黑體"/>
                </a:rPr>
              </a:br>
              <a:r>
                <a:rPr altLang="zh-TW" b="1" dirty="0" lang="en-US" sz="2400">
                  <a:solidFill>
                    <a:srgbClr val="2F5597"/>
                  </a:solidFill>
                  <a:latin charset="-120" panose="020B0604030504040204" pitchFamily="34" typeface="微軟正黑體"/>
                  <a:ea charset="-120" panose="020B0604030504040204" pitchFamily="34" typeface="微軟正黑體"/>
                </a:rPr>
                <a:t> </a:t>
              </a:r>
              <a:r>
                <a:rPr altLang="en-US" b="1" dirty="0" lang="zh-TW" sz="2400">
                  <a:solidFill>
                    <a:srgbClr val="2F5597"/>
                  </a:solidFill>
                  <a:latin charset="-120" panose="020B0604030504040204" pitchFamily="34" typeface="微軟正黑體"/>
                  <a:ea charset="-120" panose="020B0604030504040204" pitchFamily="34" typeface="微軟正黑體"/>
                </a:rPr>
                <a:t>查詢使用。</a:t>
              </a:r>
              <a:endParaRPr altLang="zh-TW" b="1" dirty="0" lang="en-US" sz="2400">
                <a:solidFill>
                  <a:srgbClr val="2F5597"/>
                </a:solidFill>
                <a:latin charset="-120" panose="020B0604030504040204" pitchFamily="34" typeface="微軟正黑體"/>
                <a:ea charset="-120" panose="020B0604030504040204" pitchFamily="34" typeface="微軟正黑體"/>
              </a:endParaRPr>
            </a:p>
          </p:txBody>
        </p:sp>
        <p:pic>
          <p:nvPicPr>
            <p:cNvPr id="28" name="Picture 2"/>
            <p:cNvPicPr>
              <a:picLocks noChangeArrowheads="1" noChangeAspect="1"/>
            </p:cNvPicPr>
            <p:nvPr/>
          </p:nvPicPr>
          <p:blipFill>
            <a:blip cstate="email" r:embed="rId3">
              <a:extLst>
                <a:ext uri="{28A0092B-C50C-407E-A947-70E740481C1C}">
                  <a14:useLocalDpi xmlns:a14="http://schemas.microsoft.com/office/drawing/2010/main"/>
                </a:ext>
              </a:extLst>
            </a:blip>
            <a:srcRect/>
            <a:stretch>
              <a:fillRect/>
            </a:stretch>
          </p:blipFill>
          <p:spPr bwMode="auto">
            <a:xfrm>
              <a:off x="6927180" y="2209855"/>
              <a:ext cx="1964538" cy="163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圖片 12">
            <a:extLst>
              <a:ext uri="{FF2B5EF4-FFF2-40B4-BE49-F238E27FC236}">
                <a16:creationId xmlns:a16="http://schemas.microsoft.com/office/drawing/2014/main" id="{792FEB93-952B-4A25-807E-9B8F265F95A1}"/>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l="108" r="108"/>
          <a:stretch/>
        </p:blipFill>
        <p:spPr>
          <a:xfrm>
            <a:off x="7003720" y="2338091"/>
            <a:ext cx="1846608" cy="884986"/>
          </a:xfrm>
          <a:prstGeom prst="rect">
            <a:avLst/>
          </a:prstGeom>
        </p:spPr>
      </p:pic>
      <p:sp>
        <p:nvSpPr>
          <p:cNvPr id="11" name="矩形 10">
            <a:extLst>
              <a:ext uri="{FF2B5EF4-FFF2-40B4-BE49-F238E27FC236}">
                <a16:creationId xmlns:a16="http://schemas.microsoft.com/office/drawing/2014/main" id="{2926CD7A-9DB2-4478-9696-8F3FFE5C9D41}"/>
              </a:ext>
            </a:extLst>
          </p:cNvPr>
          <p:cNvSpPr/>
          <p:nvPr/>
        </p:nvSpPr>
        <p:spPr>
          <a:xfrm>
            <a:off x="7668308" y="2799558"/>
            <a:ext cx="317685"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8339" y="1928851"/>
            <a:ext cx="8570239" cy="3733819"/>
          </a:xfrm>
          <a:prstGeom prst="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298339" y="947425"/>
            <a:ext cx="8316851" cy="837308"/>
          </a:xfrm>
        </p:spPr>
        <p:txBody>
          <a:bodyPr rtlCol="0">
            <a:noAutofit/>
          </a:bodyPr>
          <a:lstStyle/>
          <a:p>
            <a:pPr marL="0" indent="0" fontAlgn="auto">
              <a:lnSpc>
                <a:spcPct val="100000"/>
              </a:lnSpc>
              <a:spcBef>
                <a:spcPts val="900"/>
              </a:spcBef>
              <a:spcAft>
                <a:spcPts val="0"/>
              </a:spcAft>
              <a:buNone/>
              <a:defRPr/>
            </a:pPr>
            <a:r>
              <a:rPr lang="zh-TW" altLang="en-US" sz="2400" b="1" dirty="0">
                <a:solidFill>
                  <a:srgbClr val="0000CC"/>
                </a:solidFill>
                <a:latin typeface="微軟正黑體" panose="020B0604030504040204" pitchFamily="34" charset="-120"/>
                <a:ea typeface="微軟正黑體" panose="020B0604030504040204" pitchFamily="34" charset="-120"/>
                <a:cs typeface="+mj-cs"/>
              </a:rPr>
              <a:t>依照免試生</a:t>
            </a:r>
            <a:r>
              <a:rPr lang="zh-TW" altLang="en-US" sz="2400" b="1" u="sng" dirty="0">
                <a:solidFill>
                  <a:srgbClr val="0000CC"/>
                </a:solidFill>
                <a:latin typeface="微軟正黑體" panose="020B0604030504040204" pitchFamily="34" charset="-120"/>
                <a:ea typeface="微軟正黑體" panose="020B0604030504040204" pitchFamily="34" charset="-120"/>
                <a:cs typeface="+mj-cs"/>
              </a:rPr>
              <a:t>分發順位</a:t>
            </a:r>
            <a:r>
              <a:rPr lang="zh-TW" altLang="en-US" sz="2400" b="1" dirty="0">
                <a:solidFill>
                  <a:srgbClr val="0000CC"/>
                </a:solidFill>
                <a:latin typeface="微軟正黑體" panose="020B0604030504040204" pitchFamily="34" charset="-120"/>
                <a:ea typeface="微軟正黑體" panose="020B0604030504040204" pitchFamily="34" charset="-120"/>
                <a:cs typeface="+mj-cs"/>
              </a:rPr>
              <a:t>之順序，再按免試生</a:t>
            </a:r>
            <a:r>
              <a:rPr lang="zh-TW" altLang="en-US" sz="2400" b="1" u="sng" dirty="0">
                <a:solidFill>
                  <a:srgbClr val="0000CC"/>
                </a:solidFill>
                <a:latin typeface="微軟正黑體" panose="020B0604030504040204" pitchFamily="34" charset="-120"/>
                <a:ea typeface="微軟正黑體" panose="020B0604030504040204" pitchFamily="34" charset="-120"/>
                <a:cs typeface="+mj-cs"/>
              </a:rPr>
              <a:t>選填登記之志願序</a:t>
            </a:r>
            <a:r>
              <a:rPr lang="zh-TW" altLang="en-US" sz="2400" b="1" dirty="0">
                <a:solidFill>
                  <a:srgbClr val="0000CC"/>
                </a:solidFill>
                <a:latin typeface="微軟正黑體" panose="020B0604030504040204" pitchFamily="34" charset="-120"/>
                <a:ea typeface="微軟正黑體" panose="020B0604030504040204" pitchFamily="34" charset="-120"/>
                <a:cs typeface="+mj-cs"/>
              </a:rPr>
              <a:t>進行統一分發。</a:t>
            </a:r>
            <a:endParaRPr lang="en-US" altLang="zh-TW" sz="2400" b="1" dirty="0">
              <a:solidFill>
                <a:srgbClr val="0000CC"/>
              </a:solidFill>
              <a:latin typeface="微軟正黑體" panose="020B0604030504040204" pitchFamily="34" charset="-120"/>
              <a:ea typeface="微軟正黑體" panose="020B0604030504040204" pitchFamily="34" charset="-120"/>
              <a:cs typeface="+mj-cs"/>
            </a:endParaRPr>
          </a:p>
        </p:txBody>
      </p:sp>
      <p:sp>
        <p:nvSpPr>
          <p:cNvPr id="7" name="KSO_Shape"/>
          <p:cNvSpPr>
            <a:spLocks noChangeArrowheads="1"/>
          </p:cNvSpPr>
          <p:nvPr/>
        </p:nvSpPr>
        <p:spPr bwMode="auto">
          <a:xfrm>
            <a:off x="336950" y="5953020"/>
            <a:ext cx="860822" cy="700088"/>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0CCE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80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拾、分發方式（</a:t>
            </a:r>
            <a:r>
              <a:rPr lang="en-US" altLang="zh-TW" sz="3000" b="1" dirty="0">
                <a:solidFill>
                  <a:srgbClr val="002060"/>
                </a:solidFill>
                <a:latin typeface="微軟正黑體" panose="020B0604030504040204" pitchFamily="34" charset="-120"/>
                <a:ea typeface="微軟正黑體" panose="020B0604030504040204" pitchFamily="34" charset="-120"/>
              </a:rPr>
              <a:t>1/3</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36</a:t>
            </a:r>
            <a:endParaRPr lang="zh-TW" altLang="en-US" sz="1500" b="1" dirty="0">
              <a:latin typeface="Arial" panose="020B0604020202020204" pitchFamily="34" charset="0"/>
              <a:cs typeface="Arial" panose="020B0604020202020204" pitchFamily="34" charset="0"/>
            </a:endParaRPr>
          </a:p>
        </p:txBody>
      </p:sp>
      <p:sp>
        <p:nvSpPr>
          <p:cNvPr id="12" name="內容版面配置區 2"/>
          <p:cNvSpPr txBox="1">
            <a:spLocks/>
          </p:cNvSpPr>
          <p:nvPr/>
        </p:nvSpPr>
        <p:spPr>
          <a:xfrm>
            <a:off x="298340" y="2051558"/>
            <a:ext cx="8482104" cy="34348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625"/>
              </a:lnSpc>
              <a:buFont typeface="Wingdings" panose="05000000000000000000" pitchFamily="2" charset="2"/>
              <a:buChar char="n"/>
              <a:defRPr/>
            </a:pPr>
            <a:r>
              <a:rPr lang="zh-TW" altLang="en-US" sz="2200" b="1" dirty="0">
                <a:solidFill>
                  <a:srgbClr val="C00000"/>
                </a:solidFill>
                <a:latin typeface="微軟正黑體" panose="020B0604030504040204" pitchFamily="34" charset="-120"/>
                <a:ea typeface="微軟正黑體" panose="020B0604030504040204" pitchFamily="34" charset="-120"/>
                <a:cs typeface="+mj-cs"/>
              </a:rPr>
              <a:t>一般生：</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各校一般生科（組）名額，依一般生</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分發順位</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之順序錄取至額滿為止；惟</a:t>
            </a:r>
            <a:r>
              <a:rPr lang="zh-TW" altLang="en-US" sz="2200" b="1" u="sng" dirty="0">
                <a:solidFill>
                  <a:schemeClr val="accent6">
                    <a:lumMod val="75000"/>
                  </a:schemeClr>
                </a:solidFill>
                <a:latin typeface="微軟正黑體" panose="020B0604030504040204" pitchFamily="34" charset="-120"/>
                <a:ea typeface="微軟正黑體" panose="020B0604030504040204" pitchFamily="34" charset="-120"/>
                <a:cs typeface="+mj-cs"/>
              </a:rPr>
              <a:t>大陸長期探親子女</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為依</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選填</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之志願順序，</a:t>
            </a:r>
            <a:r>
              <a:rPr lang="zh-TW" altLang="en-US" sz="2200" b="1" dirty="0">
                <a:solidFill>
                  <a:srgbClr val="C00000"/>
                </a:solidFill>
                <a:latin typeface="微軟正黑體" panose="020B0604030504040204" pitchFamily="34" charset="-120"/>
                <a:ea typeface="微軟正黑體" panose="020B0604030504040204" pitchFamily="34" charset="-120"/>
                <a:cs typeface="+mj-cs"/>
              </a:rPr>
              <a:t>達</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該科（組）一般生之最低錄取標準者，依其分發順位順序僅限於該科組之「大陸長期探親子女」招生名額下分發。</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algn="just">
              <a:lnSpc>
                <a:spcPts val="2625"/>
              </a:lnSpc>
              <a:buFont typeface="Wingdings" panose="05000000000000000000" pitchFamily="2" charset="2"/>
              <a:buChar char="n"/>
              <a:defRPr/>
            </a:pPr>
            <a:r>
              <a:rPr lang="zh-TW" altLang="en-US" sz="2200" b="1" dirty="0">
                <a:solidFill>
                  <a:srgbClr val="C00000"/>
                </a:solidFill>
                <a:latin typeface="微軟正黑體" panose="020B0604030504040204" pitchFamily="34" charset="-120"/>
                <a:ea typeface="微軟正黑體" panose="020B0604030504040204" pitchFamily="34" charset="-120"/>
                <a:cs typeface="+mj-cs"/>
              </a:rPr>
              <a:t>特種身分生：</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依選填之校科（組）之志願順序，先以一般生身分與其他一般生依一般生分發順位之順序，分發於該校科（組）之一般生名額，至額滿為止；</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未以一般生身分獲分發錄取者</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，但若該校科（組）有該類特種身分生外加名額，再以特種生身分及依其特種身分生分發順位之順序，分發於該類特種身分生之外加名額，至額滿為止。</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1860" y="2140112"/>
            <a:ext cx="8264926" cy="2750499"/>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 name="內容版面配置區 3"/>
          <p:cNvSpPr>
            <a:spLocks noGrp="1"/>
          </p:cNvSpPr>
          <p:nvPr>
            <p:ph idx="1"/>
          </p:nvPr>
        </p:nvSpPr>
        <p:spPr>
          <a:xfrm>
            <a:off x="326234" y="1132934"/>
            <a:ext cx="8352234" cy="3648386"/>
          </a:xfrm>
        </p:spPr>
        <p:txBody>
          <a:bodyPr rtlCol="0">
            <a:noAutofit/>
          </a:bodyPr>
          <a:lstStyle/>
          <a:p>
            <a:pPr fontAlgn="auto">
              <a:lnSpc>
                <a:spcPts val="3300"/>
              </a:lnSpc>
              <a:spcBef>
                <a:spcPts val="1200"/>
              </a:spcBef>
              <a:spcAft>
                <a:spcPts val="600"/>
              </a:spcAft>
              <a:buFont typeface="Wingdings" panose="05000000000000000000" pitchFamily="2" charset="2"/>
              <a:buChar char="n"/>
              <a:defRPr/>
            </a:pPr>
            <a:r>
              <a:rPr lang="zh-TW" altLang="en-US" sz="2400" b="1" dirty="0">
                <a:solidFill>
                  <a:schemeClr val="accent5">
                    <a:lumMod val="75000"/>
                  </a:schemeClr>
                </a:solidFill>
                <a:latin typeface="微軟正黑體" pitchFamily="34" charset="-120"/>
                <a:ea typeface="微軟正黑體" pitchFamily="34" charset="-120"/>
              </a:rPr>
              <a:t>當</a:t>
            </a:r>
            <a:r>
              <a:rPr lang="zh-TW" altLang="en-US" sz="2400" b="1" u="sng" dirty="0">
                <a:solidFill>
                  <a:schemeClr val="accent5">
                    <a:lumMod val="75000"/>
                  </a:schemeClr>
                </a:solidFill>
                <a:latin typeface="微軟正黑體" pitchFamily="34" charset="-120"/>
                <a:ea typeface="微軟正黑體" pitchFamily="34" charset="-120"/>
              </a:rPr>
              <a:t>分發順位相同時且招生名額不足分配</a:t>
            </a:r>
            <a:r>
              <a:rPr lang="zh-TW" altLang="en-US" sz="2400" b="1" dirty="0">
                <a:solidFill>
                  <a:schemeClr val="accent5">
                    <a:lumMod val="75000"/>
                  </a:schemeClr>
                </a:solidFill>
                <a:latin typeface="微軟正黑體" pitchFamily="34" charset="-120"/>
                <a:ea typeface="微軟正黑體" pitchFamily="34" charset="-120"/>
              </a:rPr>
              <a:t>時，以下列方式增額錄取</a:t>
            </a:r>
            <a:endParaRPr lang="en-US" altLang="zh-TW" sz="2400" b="1" dirty="0">
              <a:solidFill>
                <a:schemeClr val="accent5">
                  <a:lumMod val="75000"/>
                </a:schemeClr>
              </a:solidFill>
              <a:latin typeface="微軟正黑體" pitchFamily="34" charset="-120"/>
              <a:ea typeface="微軟正黑體" pitchFamily="34" charset="-120"/>
            </a:endParaRPr>
          </a:p>
          <a:p>
            <a:pPr marL="571500" indent="-342900" fontAlgn="auto">
              <a:lnSpc>
                <a:spcPts val="3300"/>
              </a:lnSpc>
              <a:spcBef>
                <a:spcPts val="1200"/>
              </a:spcBef>
              <a:spcAft>
                <a:spcPts val="600"/>
              </a:spcAft>
              <a:buFont typeface="Wingdings" panose="05000000000000000000" pitchFamily="2" charset="2"/>
              <a:buChar char="Ø"/>
              <a:defRPr/>
            </a:pPr>
            <a:r>
              <a:rPr lang="zh-TW" altLang="en-US" sz="2400" b="1" dirty="0">
                <a:solidFill>
                  <a:srgbClr val="C00000"/>
                </a:solidFill>
                <a:latin typeface="微軟正黑體" panose="020B0604030504040204" pitchFamily="34" charset="-120"/>
                <a:ea typeface="微軟正黑體" panose="020B0604030504040204" pitchFamily="34" charset="-120"/>
              </a:rPr>
              <a:t>增額人數以不超過該校科</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組</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招生名額之</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為原則；惟如增額人數逾該校科</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組</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之招生名額</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，增額部分依免試生選填之志願序，於招生名額</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以內依序錄取。</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571500" indent="-342900" fontAlgn="auto">
              <a:lnSpc>
                <a:spcPts val="3300"/>
              </a:lnSpc>
              <a:spcBef>
                <a:spcPts val="1200"/>
              </a:spcBef>
              <a:spcAft>
                <a:spcPts val="600"/>
              </a:spcAft>
              <a:buFont typeface="Wingdings" panose="05000000000000000000" pitchFamily="2" charset="2"/>
              <a:buChar char="Ø"/>
              <a:defRPr/>
            </a:pPr>
            <a:r>
              <a:rPr lang="zh-TW" altLang="en-US" sz="2400" b="1" dirty="0">
                <a:solidFill>
                  <a:srgbClr val="002060"/>
                </a:solidFill>
                <a:latin typeface="微軟正黑體" panose="020B0604030504040204" pitchFamily="34" charset="-120"/>
                <a:ea typeface="微軟正黑體" panose="020B0604030504040204" pitchFamily="34" charset="-120"/>
              </a:rPr>
              <a:t>如經上述適當之處理後仍有超額情形，以增加名額錄取。</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571500" indent="-342900" fontAlgn="auto">
              <a:lnSpc>
                <a:spcPts val="3300"/>
              </a:lnSpc>
              <a:spcBef>
                <a:spcPts val="1200"/>
              </a:spcBef>
              <a:spcAft>
                <a:spcPts val="600"/>
              </a:spcAft>
              <a:buFont typeface="Wingdings" panose="05000000000000000000" pitchFamily="2" charset="2"/>
              <a:buChar char="Ø"/>
              <a:defRPr/>
            </a:pPr>
            <a:r>
              <a:rPr lang="zh-TW" altLang="en-US" sz="2400" b="1" dirty="0">
                <a:solidFill>
                  <a:srgbClr val="002060"/>
                </a:solidFill>
                <a:latin typeface="微軟正黑體" panose="020B0604030504040204" pitchFamily="34" charset="-120"/>
                <a:ea typeface="微軟正黑體" panose="020B0604030504040204" pitchFamily="34" charset="-120"/>
              </a:rPr>
              <a:t>增額錄取之名額，報請教育部核准。</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2"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拾、分發方式（</a:t>
            </a:r>
            <a:r>
              <a:rPr lang="en-US" altLang="zh-TW" sz="3000" b="1" dirty="0">
                <a:solidFill>
                  <a:srgbClr val="002060"/>
                </a:solidFill>
                <a:latin typeface="微軟正黑體" panose="020B0604030504040204" pitchFamily="34" charset="-120"/>
                <a:ea typeface="微軟正黑體" panose="020B0604030504040204" pitchFamily="34" charset="-120"/>
              </a:rPr>
              <a:t>2/3</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37</a:t>
            </a:r>
            <a:endParaRPr lang="zh-TW" altLang="en-US" sz="1500" b="1" dirty="0">
              <a:latin typeface="Arial" panose="020B0604020202020204" pitchFamily="34" charset="0"/>
              <a:cs typeface="Arial" panose="020B0604020202020204" pitchFamily="34" charset="0"/>
            </a:endParaRPr>
          </a:p>
        </p:txBody>
      </p:sp>
      <p:sp>
        <p:nvSpPr>
          <p:cNvPr id="14" name="KSO_Shape"/>
          <p:cNvSpPr>
            <a:spLocks noChangeArrowheads="1"/>
          </p:cNvSpPr>
          <p:nvPr/>
        </p:nvSpPr>
        <p:spPr bwMode="auto">
          <a:xfrm>
            <a:off x="336950" y="5953020"/>
            <a:ext cx="860822" cy="700088"/>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0CCE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628650" y="656812"/>
            <a:ext cx="7886700" cy="749241"/>
          </a:xfrm>
        </p:spPr>
        <p:txBody>
          <a:bodyPr>
            <a:noAutofit/>
          </a:bodyPr>
          <a:lstStyle/>
          <a:p>
            <a:pPr algn="ctr"/>
            <a:r>
              <a:rPr lang="zh-TW" altLang="zh-TW" b="1" dirty="0">
                <a:solidFill>
                  <a:srgbClr val="C00000"/>
                </a:solidFill>
                <a:latin typeface="微軟正黑體" panose="020B0604030504040204" pitchFamily="34" charset="-120"/>
                <a:ea typeface="微軟正黑體" panose="020B0604030504040204" pitchFamily="34" charset="-120"/>
              </a:rPr>
              <a:t>簡報大綱</a:t>
            </a:r>
            <a:endParaRPr lang="zh-TW" altLang="en-US"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55994" y="1326815"/>
            <a:ext cx="8232012" cy="5211012"/>
          </a:xfrm>
        </p:spPr>
        <p:txBody>
          <a:bodyPr rtlCol="0">
            <a:noAutofit/>
          </a:bodyPr>
          <a:lstStyle/>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壹、五專優先</a:t>
            </a:r>
            <a:r>
              <a:rPr lang="zh-TW" altLang="zh-TW" sz="2400" b="1" dirty="0">
                <a:solidFill>
                  <a:srgbClr val="002060"/>
                </a:solidFill>
                <a:latin typeface="微軟正黑體" panose="020B0604030504040204" pitchFamily="34" charset="-120"/>
                <a:ea typeface="微軟正黑體" panose="020B0604030504040204" pitchFamily="34" charset="-120"/>
              </a:rPr>
              <a:t>免試</a:t>
            </a:r>
            <a:r>
              <a:rPr lang="zh-TW" altLang="en-US" sz="2400" b="1" dirty="0">
                <a:solidFill>
                  <a:srgbClr val="002060"/>
                </a:solidFill>
                <a:latin typeface="微軟正黑體" panose="020B0604030504040204" pitchFamily="34" charset="-120"/>
                <a:ea typeface="微軟正黑體" panose="020B0604030504040204" pitchFamily="34" charset="-120"/>
              </a:rPr>
              <a:t>入學                　　　　                              </a:t>
            </a:r>
            <a:r>
              <a:rPr lang="en-US" altLang="zh-TW" sz="2400" b="1" dirty="0">
                <a:solidFill>
                  <a:srgbClr val="002060"/>
                </a:solidFill>
                <a:latin typeface="微軟正黑體" panose="020B0604030504040204" pitchFamily="34" charset="-120"/>
                <a:ea typeface="微軟正黑體" panose="020B0604030504040204" pitchFamily="34" charset="-120"/>
                <a:cs typeface="Arial Unicode MS" pitchFamily="34" charset="-120"/>
              </a:rPr>
              <a:t>3</a:t>
            </a:r>
            <a:r>
              <a:rPr lang="zh-TW" altLang="en-US" sz="2400" b="1" dirty="0">
                <a:solidFill>
                  <a:srgbClr val="002060"/>
                </a:solidFill>
                <a:latin typeface="微軟正黑體" panose="020B0604030504040204" pitchFamily="34" charset="-120"/>
                <a:ea typeface="微軟正黑體" panose="020B0604030504040204" pitchFamily="34" charset="-120"/>
              </a:rPr>
              <a:t>　　　　　　　　　</a:t>
            </a:r>
            <a:endParaRPr lang="zh-TW"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貳、招生簡章購買方式、查詢系統                                          </a:t>
            </a:r>
            <a:r>
              <a:rPr lang="en-US" altLang="zh-TW" sz="2400" b="1" dirty="0">
                <a:solidFill>
                  <a:srgbClr val="002060"/>
                </a:solidFill>
                <a:latin typeface="微軟正黑體" panose="020B0604030504040204" pitchFamily="34" charset="-120"/>
                <a:ea typeface="微軟正黑體" panose="020B0604030504040204" pitchFamily="34" charset="-120"/>
              </a:rPr>
              <a:t>5</a:t>
            </a: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参、</a:t>
            </a:r>
            <a:r>
              <a:rPr lang="en-US" altLang="zh-TW" sz="2400" b="1" dirty="0">
                <a:solidFill>
                  <a:srgbClr val="002060"/>
                </a:solidFill>
                <a:latin typeface="微軟正黑體" panose="020B0604030504040204" pitchFamily="34" charset="-120"/>
                <a:ea typeface="微軟正黑體" panose="020B0604030504040204" pitchFamily="34" charset="-120"/>
              </a:rPr>
              <a:t>113</a:t>
            </a:r>
            <a:r>
              <a:rPr lang="zh-TW" altLang="en-US" sz="2400" b="1" dirty="0">
                <a:solidFill>
                  <a:srgbClr val="002060"/>
                </a:solidFill>
                <a:latin typeface="微軟正黑體" panose="020B0604030504040204" pitchFamily="34" charset="-120"/>
                <a:ea typeface="微軟正黑體" panose="020B0604030504040204" pitchFamily="34" charset="-120"/>
              </a:rPr>
              <a:t>學年度重要注意事項                                                   </a:t>
            </a:r>
            <a:r>
              <a:rPr lang="en-US" altLang="zh-TW" sz="2400" b="1" dirty="0">
                <a:solidFill>
                  <a:srgbClr val="002060"/>
                </a:solidFill>
                <a:latin typeface="微軟正黑體" panose="020B0604030504040204" pitchFamily="34" charset="-120"/>
                <a:ea typeface="微軟正黑體" panose="020B0604030504040204" pitchFamily="34" charset="-120"/>
              </a:rPr>
              <a:t>7</a:t>
            </a: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肆、招生學校、科組名額                                                          </a:t>
            </a:r>
            <a:r>
              <a:rPr lang="en-US" altLang="zh-TW" sz="2400" b="1" dirty="0">
                <a:solidFill>
                  <a:srgbClr val="002060"/>
                </a:solidFill>
                <a:latin typeface="微軟正黑體" panose="020B0604030504040204" pitchFamily="34" charset="-120"/>
                <a:ea typeface="微軟正黑體" panose="020B0604030504040204" pitchFamily="34" charset="-120"/>
              </a:rPr>
              <a:t>8</a:t>
            </a: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伍、招生重要日程                                                                    </a:t>
            </a:r>
            <a:r>
              <a:rPr lang="en-US" altLang="zh-TW" sz="2400" b="1" dirty="0">
                <a:solidFill>
                  <a:srgbClr val="002060"/>
                </a:solidFill>
                <a:latin typeface="微軟正黑體" panose="020B0604030504040204" pitchFamily="34" charset="-120"/>
                <a:ea typeface="微軟正黑體" panose="020B0604030504040204" pitchFamily="34" charset="-120"/>
                <a:cs typeface="Arial Unicode MS" pitchFamily="34" charset="-120"/>
              </a:rPr>
              <a:t>10</a:t>
            </a: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陸、報名作業                                                                            </a:t>
            </a:r>
            <a:r>
              <a:rPr lang="en-US" altLang="zh-TW" sz="2400" b="1" dirty="0">
                <a:solidFill>
                  <a:srgbClr val="002060"/>
                </a:solidFill>
                <a:latin typeface="微軟正黑體" panose="020B0604030504040204" pitchFamily="34" charset="-120"/>
                <a:ea typeface="微軟正黑體" panose="020B0604030504040204" pitchFamily="34" charset="-120"/>
              </a:rPr>
              <a:t>12</a:t>
            </a: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柒、成績採計與計算                                                                </a:t>
            </a:r>
            <a:r>
              <a:rPr lang="en-US" altLang="zh-TW" sz="2400" b="1" dirty="0">
                <a:solidFill>
                  <a:srgbClr val="002060"/>
                </a:solidFill>
                <a:latin typeface="微軟正黑體" panose="020B0604030504040204" pitchFamily="34" charset="-120"/>
                <a:ea typeface="微軟正黑體" panose="020B0604030504040204" pitchFamily="34" charset="-120"/>
                <a:cs typeface="Arial Unicode MS" pitchFamily="34" charset="-120"/>
              </a:rPr>
              <a:t>23</a:t>
            </a:r>
            <a:r>
              <a:rPr lang="zh-TW" altLang="en-US" sz="2400" b="1" dirty="0">
                <a:solidFill>
                  <a:srgbClr val="002060"/>
                </a:solidFill>
                <a:latin typeface="微軟正黑體" panose="020B0604030504040204" pitchFamily="34" charset="-120"/>
                <a:ea typeface="微軟正黑體" panose="020B0604030504040204" pitchFamily="34" charset="-120"/>
              </a:rPr>
              <a:t>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捌、分發順位比序原則                                                            </a:t>
            </a:r>
            <a:r>
              <a:rPr lang="en-US" altLang="zh-TW" sz="2400" b="1" dirty="0">
                <a:solidFill>
                  <a:srgbClr val="002060"/>
                </a:solidFill>
                <a:latin typeface="微軟正黑體" panose="020B0604030504040204" pitchFamily="34" charset="-120"/>
                <a:ea typeface="微軟正黑體" panose="020B0604030504040204" pitchFamily="34" charset="-120"/>
              </a:rPr>
              <a:t>30</a:t>
            </a:r>
            <a:endParaRPr lang="en-US" altLang="zh-TW" sz="2400" b="1" dirty="0">
              <a:solidFill>
                <a:srgbClr val="002060"/>
              </a:solidFill>
              <a:latin typeface="Arial Unicode MS" pitchFamily="34" charset="-120"/>
              <a:ea typeface="Arial Unicode MS" pitchFamily="34" charset="-120"/>
              <a:cs typeface="Arial Unicode MS"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玖、網路選填登記志願                                                            </a:t>
            </a:r>
            <a:r>
              <a:rPr lang="en-US" altLang="zh-TW" sz="2400" b="1" dirty="0">
                <a:solidFill>
                  <a:srgbClr val="002060"/>
                </a:solidFill>
                <a:latin typeface="微軟正黑體" panose="020B0604030504040204" pitchFamily="34" charset="-120"/>
                <a:ea typeface="微軟正黑體" panose="020B0604030504040204" pitchFamily="34" charset="-120"/>
              </a:rPr>
              <a:t>34</a:t>
            </a:r>
            <a:r>
              <a:rPr lang="zh-TW" altLang="en-US" sz="2400" b="1" dirty="0">
                <a:solidFill>
                  <a:srgbClr val="002060"/>
                </a:solidFill>
                <a:latin typeface="微軟正黑體" panose="020B0604030504040204" pitchFamily="34" charset="-120"/>
                <a:ea typeface="微軟正黑體" panose="020B0604030504040204" pitchFamily="34" charset="-120"/>
              </a:rPr>
              <a:t>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拾、分發方式                                                                            </a:t>
            </a:r>
            <a:r>
              <a:rPr lang="en-US" altLang="zh-TW" sz="2400" b="1" dirty="0">
                <a:solidFill>
                  <a:srgbClr val="002060"/>
                </a:solidFill>
                <a:latin typeface="微軟正黑體" panose="020B0604030504040204" pitchFamily="34" charset="-120"/>
                <a:ea typeface="微軟正黑體" panose="020B0604030504040204" pitchFamily="34" charset="-120"/>
              </a:rPr>
              <a:t>36</a:t>
            </a: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拾壹、報到及放棄                                                                    </a:t>
            </a:r>
            <a:r>
              <a:rPr lang="en-US" altLang="zh-TW" sz="2400" b="1" dirty="0">
                <a:solidFill>
                  <a:srgbClr val="002060"/>
                </a:solidFill>
                <a:latin typeface="微軟正黑體" panose="020B0604030504040204" pitchFamily="34" charset="-120"/>
                <a:ea typeface="微軟正黑體" panose="020B0604030504040204" pitchFamily="34" charset="-120"/>
              </a:rPr>
              <a:t>39</a:t>
            </a:r>
            <a:endParaRPr lang="zh-TW" altLang="en-US" sz="2400" b="1" dirty="0">
              <a:solidFill>
                <a:srgbClr val="002060"/>
              </a:solidFill>
              <a:latin typeface="Arial Unicode MS" pitchFamily="34" charset="-120"/>
              <a:ea typeface="Arial Unicode MS" pitchFamily="34" charset="-120"/>
              <a:cs typeface="Arial Unicode MS"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拾貳、</a:t>
            </a:r>
            <a:r>
              <a:rPr lang="zh-TW" altLang="zh-TW" sz="2400" b="1" dirty="0">
                <a:solidFill>
                  <a:srgbClr val="002060"/>
                </a:solidFill>
                <a:latin typeface="微軟正黑體" panose="020B0604030504040204" pitchFamily="34" charset="-120"/>
                <a:ea typeface="微軟正黑體" panose="020B0604030504040204" pitchFamily="34" charset="-120"/>
              </a:rPr>
              <a:t>報名表</a:t>
            </a:r>
            <a:r>
              <a:rPr lang="zh-TW" altLang="en-US" sz="2400" b="1" dirty="0">
                <a:solidFill>
                  <a:srgbClr val="002060"/>
                </a:solidFill>
                <a:latin typeface="微軟正黑體" panose="020B0604030504040204" pitchFamily="34" charset="-120"/>
                <a:ea typeface="微軟正黑體" panose="020B0604030504040204" pitchFamily="34" charset="-120"/>
              </a:rPr>
              <a:t>件</a:t>
            </a:r>
            <a:r>
              <a:rPr lang="zh-TW" altLang="zh-TW" sz="2400" b="1" dirty="0">
                <a:solidFill>
                  <a:srgbClr val="002060"/>
                </a:solidFill>
                <a:latin typeface="微軟正黑體" panose="020B0604030504040204" pitchFamily="34" charset="-120"/>
                <a:ea typeface="微軟正黑體" panose="020B0604030504040204" pitchFamily="34" charset="-120"/>
              </a:rPr>
              <a:t>填寫範例</a:t>
            </a:r>
            <a:r>
              <a:rPr lang="en-US" altLang="zh-TW" sz="24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                          </a:t>
            </a:r>
            <a:r>
              <a:rPr lang="en-US" altLang="zh-TW" sz="2400" b="1" dirty="0">
                <a:solidFill>
                  <a:srgbClr val="002060"/>
                </a:solidFill>
                <a:latin typeface="微軟正黑體" panose="020B0604030504040204" pitchFamily="34" charset="-120"/>
                <a:ea typeface="微軟正黑體" panose="020B0604030504040204" pitchFamily="34" charset="-120"/>
              </a:rPr>
              <a:t>40   </a:t>
            </a:r>
          </a:p>
        </p:txBody>
      </p:sp>
      <p:sp>
        <p:nvSpPr>
          <p:cNvPr id="819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2</a:t>
            </a:r>
            <a:endParaRPr lang="zh-TW" altLang="en-US" sz="1500" b="1" dirty="0">
              <a:latin typeface="Arial" panose="020B0604020202020204" pitchFamily="34" charset="0"/>
              <a:cs typeface="Arial" panose="020B0604020202020204" pitchFamily="34" charset="0"/>
            </a:endParaRPr>
          </a:p>
        </p:txBody>
      </p:sp>
      <p:pic>
        <p:nvPicPr>
          <p:cNvPr id="8" name="圖片 7" descr="聯合會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383" y="146598"/>
            <a:ext cx="2899954" cy="52992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4437459" y="4853127"/>
            <a:ext cx="4661297" cy="1135931"/>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Times New Roman" panose="02020603050405020304" pitchFamily="18" charset="0"/>
              <a:cs typeface="Times New Roman" panose="02020603050405020304" pitchFamily="18" charset="0"/>
            </a:endParaRPr>
          </a:p>
        </p:txBody>
      </p:sp>
      <p:sp>
        <p:nvSpPr>
          <p:cNvPr id="9" name="矩形 8"/>
          <p:cNvSpPr/>
          <p:nvPr/>
        </p:nvSpPr>
        <p:spPr>
          <a:xfrm>
            <a:off x="4373450" y="2602121"/>
            <a:ext cx="4706847" cy="1090687"/>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Times New Roman" panose="02020603050405020304" pitchFamily="18" charset="0"/>
              <a:cs typeface="Times New Roman" panose="02020603050405020304" pitchFamily="18" charset="0"/>
            </a:endParaRPr>
          </a:p>
        </p:txBody>
      </p:sp>
      <p:sp>
        <p:nvSpPr>
          <p:cNvPr id="77828" name="矩形 12"/>
          <p:cNvSpPr>
            <a:spLocks noChangeArrowheads="1"/>
          </p:cNvSpPr>
          <p:nvPr/>
        </p:nvSpPr>
        <p:spPr bwMode="auto">
          <a:xfrm>
            <a:off x="4468415" y="4897179"/>
            <a:ext cx="4599384" cy="10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lnSpc>
                <a:spcPts val="1950"/>
              </a:lnSpc>
            </a:pP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增額條件同上，假設免試生分發順位皆為</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者</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有</a:t>
            </a:r>
            <a:r>
              <a:rPr lang="en-US" altLang="zh-TW"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，依志願序順序，</a:t>
            </a:r>
            <a:r>
              <a:rPr lang="en-US" altLang="zh-TW"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7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為招生名額內，</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另</a:t>
            </a:r>
            <a:r>
              <a:rPr lang="en-US" altLang="zh-TW"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為增額錄取</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；雖增額錄取超過</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，但因均為同一志願序，故皆為增額錄取。</a:t>
            </a:r>
          </a:p>
        </p:txBody>
      </p:sp>
      <p:sp>
        <p:nvSpPr>
          <p:cNvPr id="77829" name="內容版面配置區 2"/>
          <p:cNvSpPr txBox="1">
            <a:spLocks/>
          </p:cNvSpPr>
          <p:nvPr/>
        </p:nvSpPr>
        <p:spPr bwMode="auto">
          <a:xfrm>
            <a:off x="250752" y="996381"/>
            <a:ext cx="8012906" cy="117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450"/>
              </a:spcBef>
              <a:spcAft>
                <a:spcPts val="1800"/>
              </a:spcAft>
              <a:buFont typeface="Wingdings" panose="05000000000000000000" pitchFamily="2" charset="2"/>
              <a:buChar char="Ø"/>
            </a:pPr>
            <a:r>
              <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當分發順位相同，且</a:t>
            </a:r>
            <a:r>
              <a:rPr lang="zh-TW" altLang="en-US" sz="2400" b="1" u="sng"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招生名額不足分配時</a:t>
            </a:r>
            <a:r>
              <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之釋例說明</a:t>
            </a:r>
            <a:br>
              <a:rPr lang="en-US" altLang="zh-TW"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例一、國立臺北科技大學</a:t>
            </a:r>
            <a: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智慧自動化工程科：招生名額</a:t>
            </a:r>
            <a:r>
              <a:rPr lang="en-US" altLang="zh-TW" sz="2400" b="1" u="sng"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名</a:t>
            </a:r>
            <a:b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最低錄取標準：</a:t>
            </a:r>
            <a:r>
              <a:rPr lang="en-US" altLang="zh-TW" sz="24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（分發順位）</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7830" name="內容版面配置區 2"/>
          <p:cNvSpPr txBox="1">
            <a:spLocks/>
          </p:cNvSpPr>
          <p:nvPr/>
        </p:nvSpPr>
        <p:spPr bwMode="auto">
          <a:xfrm>
            <a:off x="4377630" y="2598835"/>
            <a:ext cx="4661297" cy="1045444"/>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eaLnBrk="1" hangingPunct="1">
              <a:lnSpc>
                <a:spcPts val="2025"/>
              </a:lnSpc>
              <a:spcBef>
                <a:spcPct val="0"/>
              </a:spcBef>
              <a:buNone/>
            </a:pP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增額：</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5%=1.2</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無條件進位為</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增額</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，假設免試生</a:t>
            </a:r>
            <a:r>
              <a:rPr lang="zh-TW" altLang="en-US" sz="1700" b="1" dirty="0">
                <a:latin typeface="Times New Roman" panose="02020603050405020304" pitchFamily="18" charset="0"/>
                <a:ea typeface="微軟正黑體" panose="020B0604030504040204" pitchFamily="34" charset="-120"/>
                <a:cs typeface="Times New Roman" panose="02020603050405020304" pitchFamily="18" charset="0"/>
              </a:rPr>
              <a:t>分發順位皆為第</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者</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有</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，依志願序順序，</a:t>
            </a:r>
            <a:r>
              <a:rPr lang="en-US" altLang="zh-TW" sz="18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7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為招生名額內，</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另</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為增額錄取</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，故增額錄取</a:t>
            </a:r>
            <a:r>
              <a:rPr lang="en-US" altLang="zh-TW" sz="1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a:t>
            </a:r>
          </a:p>
        </p:txBody>
      </p:sp>
      <p:cxnSp>
        <p:nvCxnSpPr>
          <p:cNvPr id="10" name="直線接點 9"/>
          <p:cNvCxnSpPr/>
          <p:nvPr/>
        </p:nvCxnSpPr>
        <p:spPr>
          <a:xfrm>
            <a:off x="89297" y="4096728"/>
            <a:ext cx="8877300" cy="0"/>
          </a:xfrm>
          <a:prstGeom prst="line">
            <a:avLst/>
          </a:prstGeom>
          <a:ln w="19050">
            <a:solidFill>
              <a:srgbClr val="0070C0"/>
            </a:solidFill>
            <a:prstDash val="lgDashDot"/>
          </a:ln>
        </p:spPr>
        <p:style>
          <a:lnRef idx="1">
            <a:schemeClr val="accent1"/>
          </a:lnRef>
          <a:fillRef idx="0">
            <a:schemeClr val="accent1"/>
          </a:fillRef>
          <a:effectRef idx="0">
            <a:schemeClr val="accent1"/>
          </a:effectRef>
          <a:fontRef idx="minor">
            <a:schemeClr val="tx1"/>
          </a:fontRef>
        </p:style>
      </p:cxnSp>
      <p:sp>
        <p:nvSpPr>
          <p:cNvPr id="11" name="內容版面配置區 2"/>
          <p:cNvSpPr txBox="1">
            <a:spLocks/>
          </p:cNvSpPr>
          <p:nvPr/>
        </p:nvSpPr>
        <p:spPr>
          <a:xfrm>
            <a:off x="479973" y="4236610"/>
            <a:ext cx="6288135" cy="350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1950"/>
              </a:lnSpc>
              <a:spcBef>
                <a:spcPts val="0"/>
              </a:spcBef>
              <a:spcAft>
                <a:spcPts val="0"/>
              </a:spcAft>
              <a:buNone/>
              <a:defRPr/>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例二、同範例一，</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最低錄取標準：</a:t>
            </a:r>
            <a:r>
              <a:rPr lang="en-US" altLang="zh-TW" sz="24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（分發順位）</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336938" indent="-203592" fontAlgn="auto">
              <a:lnSpc>
                <a:spcPts val="1950"/>
              </a:lnSpc>
              <a:spcBef>
                <a:spcPts val="0"/>
              </a:spcBef>
              <a:spcAft>
                <a:spcPts val="0"/>
              </a:spcAft>
              <a:buFont typeface="Wingdings" panose="05000000000000000000" pitchFamily="2" charset="2"/>
              <a:buChar char="ü"/>
              <a:defRPr/>
            </a:pP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2172092259"/>
              </p:ext>
            </p:extLst>
          </p:nvPr>
        </p:nvGraphicFramePr>
        <p:xfrm>
          <a:off x="209550" y="4849650"/>
          <a:ext cx="4196952" cy="1262415"/>
        </p:xfrm>
        <a:graphic>
          <a:graphicData uri="http://schemas.openxmlformats.org/drawingml/2006/table">
            <a:tbl>
              <a:tblPr firstRow="1" bandRow="1">
                <a:tableStyleId>{5C22544A-7EE6-4342-B048-85BDC9FD1C3A}</a:tableStyleId>
              </a:tblPr>
              <a:tblGrid>
                <a:gridCol w="969253">
                  <a:extLst>
                    <a:ext uri="{9D8B030D-6E8A-4147-A177-3AD203B41FA5}">
                      <a16:colId xmlns:a16="http://schemas.microsoft.com/office/drawing/2014/main" val="20000"/>
                    </a:ext>
                  </a:extLst>
                </a:gridCol>
                <a:gridCol w="533869">
                  <a:extLst>
                    <a:ext uri="{9D8B030D-6E8A-4147-A177-3AD203B41FA5}">
                      <a16:colId xmlns:a16="http://schemas.microsoft.com/office/drawing/2014/main" val="20001"/>
                    </a:ext>
                  </a:extLst>
                </a:gridCol>
                <a:gridCol w="538766">
                  <a:extLst>
                    <a:ext uri="{9D8B030D-6E8A-4147-A177-3AD203B41FA5}">
                      <a16:colId xmlns:a16="http://schemas.microsoft.com/office/drawing/2014/main" val="20002"/>
                    </a:ext>
                  </a:extLst>
                </a:gridCol>
                <a:gridCol w="538766">
                  <a:extLst>
                    <a:ext uri="{9D8B030D-6E8A-4147-A177-3AD203B41FA5}">
                      <a16:colId xmlns:a16="http://schemas.microsoft.com/office/drawing/2014/main" val="20003"/>
                    </a:ext>
                  </a:extLst>
                </a:gridCol>
                <a:gridCol w="538766">
                  <a:extLst>
                    <a:ext uri="{9D8B030D-6E8A-4147-A177-3AD203B41FA5}">
                      <a16:colId xmlns:a16="http://schemas.microsoft.com/office/drawing/2014/main" val="20004"/>
                    </a:ext>
                  </a:extLst>
                </a:gridCol>
                <a:gridCol w="538766">
                  <a:extLst>
                    <a:ext uri="{9D8B030D-6E8A-4147-A177-3AD203B41FA5}">
                      <a16:colId xmlns:a16="http://schemas.microsoft.com/office/drawing/2014/main" val="20005"/>
                    </a:ext>
                  </a:extLst>
                </a:gridCol>
                <a:gridCol w="538766">
                  <a:extLst>
                    <a:ext uri="{9D8B030D-6E8A-4147-A177-3AD203B41FA5}">
                      <a16:colId xmlns:a16="http://schemas.microsoft.com/office/drawing/2014/main" val="20006"/>
                    </a:ext>
                  </a:extLst>
                </a:gridCol>
              </a:tblGrid>
              <a:tr h="420805">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免試生</a:t>
                      </a:r>
                    </a:p>
                  </a:txBody>
                  <a:tcPr marL="68576" marR="68576" marT="34290" marB="34290" anchor="ctr"/>
                </a:tc>
                <a:tc rowSpan="3">
                  <a:txBody>
                    <a:bodyPr/>
                    <a:lstStyle/>
                    <a:p>
                      <a:pPr marL="0" algn="ctr" defTabSz="914400" rtl="0" eaLnBrk="1" latinLnBrk="0" hangingPunct="1"/>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a:t>
                      </a:r>
                      <a:b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p>
                  </a:txBody>
                  <a:tcPr marL="68576" marR="68576" marT="34290" marB="34290" anchor="ct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甲</a:t>
                      </a:r>
                    </a:p>
                  </a:txBody>
                  <a:tcPr marL="68576" marR="68576" marT="34290" marB="34290" anchor="ctr">
                    <a:lnR w="28575" cap="flat" cmpd="sng" algn="ctr">
                      <a:solidFill>
                        <a:srgbClr val="FF0000"/>
                      </a:solidFill>
                      <a:prstDash val="solid"/>
                      <a:round/>
                      <a:headEnd type="none" w="med" len="med"/>
                      <a:tailEnd type="none" w="med" len="med"/>
                    </a:lnR>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乙</a:t>
                      </a:r>
                    </a:p>
                  </a:txBody>
                  <a:tcPr marL="68576" marR="68576" marT="34290" marB="3429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丙</a:t>
                      </a:r>
                    </a:p>
                  </a:txBody>
                  <a:tcPr marL="68576" marR="68576" marT="34290" marB="3429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丁</a:t>
                      </a:r>
                    </a:p>
                  </a:txBody>
                  <a:tcPr marL="68576" marR="68576" marT="34290" marB="34290" anchor="ctr">
                    <a:lnL w="28575" cap="flat" cmpd="sng" algn="ctr">
                      <a:solidFill>
                        <a:srgbClr val="FF0000"/>
                      </a:solidFill>
                      <a:prstDash val="solid"/>
                      <a:round/>
                      <a:headEnd type="none" w="med" len="med"/>
                      <a:tailEnd type="none" w="med" len="med"/>
                    </a:ln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辰</a:t>
                      </a: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0"/>
                  </a:ext>
                </a:extLst>
              </a:tr>
              <a:tr h="420805">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分發順位</a:t>
                      </a:r>
                    </a:p>
                  </a:txBody>
                  <a:tcPr marL="68576" marR="68576" marT="34290" marB="34290" anchor="ctr"/>
                </a:tc>
                <a:tc vMerge="1">
                  <a:txBody>
                    <a:bodyPr/>
                    <a:lstStyle/>
                    <a:p>
                      <a:endParaRPr lang="zh-TW" altLang="en-US" dirty="0"/>
                    </a:p>
                  </a:txBody>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16:rowId xmlns:a16="http://schemas.microsoft.com/office/drawing/2014/main" val="10001"/>
                  </a:ext>
                </a:extLst>
              </a:tr>
              <a:tr h="420805">
                <a:tc>
                  <a:txBody>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p>
                  </a:txBody>
                  <a:tcPr marL="68576" marR="68576" marT="34290" marB="34290" anchor="ctr"/>
                </a:tc>
                <a:tc vMerge="1">
                  <a:txBody>
                    <a:bodyPr/>
                    <a:lstStyle/>
                    <a:p>
                      <a:endParaRPr lang="zh-TW" altLang="en-US" dirty="0"/>
                    </a:p>
                  </a:txBody>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2"/>
                  </a:ext>
                </a:extLst>
              </a:tr>
            </a:tbl>
          </a:graphicData>
        </a:graphic>
      </p:graphicFrame>
      <p:sp>
        <p:nvSpPr>
          <p:cNvPr id="77878" name="矩形 6"/>
          <p:cNvSpPr>
            <a:spLocks noChangeArrowheads="1"/>
          </p:cNvSpPr>
          <p:nvPr/>
        </p:nvSpPr>
        <p:spPr bwMode="auto">
          <a:xfrm>
            <a:off x="3204381" y="3715123"/>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7879" name="矩形 17"/>
          <p:cNvSpPr>
            <a:spLocks noChangeArrowheads="1"/>
          </p:cNvSpPr>
          <p:nvPr/>
        </p:nvSpPr>
        <p:spPr bwMode="auto">
          <a:xfrm>
            <a:off x="2580297" y="6105048"/>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16" name="表格 15"/>
          <p:cNvGraphicFramePr>
            <a:graphicFrameLocks noGrp="1"/>
          </p:cNvGraphicFramePr>
          <p:nvPr>
            <p:extLst>
              <p:ext uri="{D42A27DB-BD31-4B8C-83A1-F6EECF244321}">
                <p14:modId xmlns:p14="http://schemas.microsoft.com/office/powerpoint/2010/main" val="2861096973"/>
              </p:ext>
            </p:extLst>
          </p:nvPr>
        </p:nvGraphicFramePr>
        <p:xfrm>
          <a:off x="298340" y="2494616"/>
          <a:ext cx="4009258" cy="1254198"/>
        </p:xfrm>
        <a:graphic>
          <a:graphicData uri="http://schemas.openxmlformats.org/drawingml/2006/table">
            <a:tbl>
              <a:tblPr firstRow="1" bandRow="1">
                <a:tableStyleId>{5C22544A-7EE6-4342-B048-85BDC9FD1C3A}</a:tableStyleId>
              </a:tblPr>
              <a:tblGrid>
                <a:gridCol w="1130199">
                  <a:extLst>
                    <a:ext uri="{9D8B030D-6E8A-4147-A177-3AD203B41FA5}">
                      <a16:colId xmlns:a16="http://schemas.microsoft.com/office/drawing/2014/main" val="20000"/>
                    </a:ext>
                  </a:extLst>
                </a:gridCol>
                <a:gridCol w="558083">
                  <a:extLst>
                    <a:ext uri="{9D8B030D-6E8A-4147-A177-3AD203B41FA5}">
                      <a16:colId xmlns:a16="http://schemas.microsoft.com/office/drawing/2014/main" val="20001"/>
                    </a:ext>
                  </a:extLst>
                </a:gridCol>
                <a:gridCol w="580244">
                  <a:extLst>
                    <a:ext uri="{9D8B030D-6E8A-4147-A177-3AD203B41FA5}">
                      <a16:colId xmlns:a16="http://schemas.microsoft.com/office/drawing/2014/main" val="20002"/>
                    </a:ext>
                  </a:extLst>
                </a:gridCol>
                <a:gridCol w="580244">
                  <a:extLst>
                    <a:ext uri="{9D8B030D-6E8A-4147-A177-3AD203B41FA5}">
                      <a16:colId xmlns:a16="http://schemas.microsoft.com/office/drawing/2014/main" val="20003"/>
                    </a:ext>
                  </a:extLst>
                </a:gridCol>
                <a:gridCol w="580244">
                  <a:extLst>
                    <a:ext uri="{9D8B030D-6E8A-4147-A177-3AD203B41FA5}">
                      <a16:colId xmlns:a16="http://schemas.microsoft.com/office/drawing/2014/main" val="20004"/>
                    </a:ext>
                  </a:extLst>
                </a:gridCol>
                <a:gridCol w="580244">
                  <a:extLst>
                    <a:ext uri="{9D8B030D-6E8A-4147-A177-3AD203B41FA5}">
                      <a16:colId xmlns:a16="http://schemas.microsoft.com/office/drawing/2014/main" val="20005"/>
                    </a:ext>
                  </a:extLst>
                </a:gridCol>
              </a:tblGrid>
              <a:tr h="418066">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免試生</a:t>
                      </a:r>
                    </a:p>
                  </a:txBody>
                  <a:tcPr marL="68589" marR="68589" marT="34290" marB="34290" anchor="ctr"/>
                </a:tc>
                <a:tc rowSpan="3">
                  <a:txBody>
                    <a:bodyPr/>
                    <a:lstStyle/>
                    <a:p>
                      <a:pPr marL="0" algn="ctr" defTabSz="914400" rtl="0" eaLnBrk="1" latinLnBrk="0" hangingPunct="1"/>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a:t>
                      </a:r>
                      <a:b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p>
                  </a:txBody>
                  <a:tcPr marL="68589" marR="68589" marT="34290" marB="34290" anchor="ct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甲</a:t>
                      </a:r>
                    </a:p>
                  </a:txBody>
                  <a:tcPr marL="68589" marR="68589" marT="34290" marB="34290" anchor="ctr">
                    <a:lnR w="28575" cap="flat" cmpd="sng" algn="ctr">
                      <a:solidFill>
                        <a:srgbClr val="FF0000"/>
                      </a:solidFill>
                      <a:prstDash val="solid"/>
                      <a:round/>
                      <a:headEnd type="none" w="med" len="med"/>
                      <a:tailEnd type="none" w="med" len="med"/>
                    </a:lnR>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乙</a:t>
                      </a:r>
                    </a:p>
                  </a:txBody>
                  <a:tcPr marL="68589" marR="68589" marT="34290" marB="3429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丙</a:t>
                      </a:r>
                    </a:p>
                  </a:txBody>
                  <a:tcPr marL="68589" marR="68589" marT="34290" marB="3429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丁</a:t>
                      </a: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0"/>
                  </a:ext>
                </a:extLst>
              </a:tr>
              <a:tr h="418066">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分發順位</a:t>
                      </a:r>
                    </a:p>
                  </a:txBody>
                  <a:tcPr marL="68589" marR="68589" marT="34290" marB="34290" anchor="ctr"/>
                </a:tc>
                <a:tc vMerge="1">
                  <a:txBody>
                    <a:bodyPr/>
                    <a:lstStyle/>
                    <a:p>
                      <a:endParaRPr lang="zh-TW" altLang="en-US" dirty="0"/>
                    </a:p>
                  </a:txBody>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16:rowId xmlns:a16="http://schemas.microsoft.com/office/drawing/2014/main" val="10001"/>
                  </a:ext>
                </a:extLst>
              </a:tr>
              <a:tr h="418066">
                <a:tc>
                  <a:txBody>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p>
                  </a:txBody>
                  <a:tcPr marL="68589" marR="68589" marT="34290" marB="34290" anchor="ctr"/>
                </a:tc>
                <a:tc vMerge="1">
                  <a:txBody>
                    <a:bodyPr/>
                    <a:lstStyle/>
                    <a:p>
                      <a:endParaRPr lang="zh-TW" altLang="en-US" dirty="0"/>
                    </a:p>
                  </a:txBody>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2"/>
                  </a:ext>
                </a:extLst>
              </a:tr>
            </a:tbl>
          </a:graphicData>
        </a:graphic>
      </p:graphicFrame>
      <p:sp>
        <p:nvSpPr>
          <p:cNvPr id="2" name="向下箭號 1"/>
          <p:cNvSpPr/>
          <p:nvPr/>
        </p:nvSpPr>
        <p:spPr>
          <a:xfrm>
            <a:off x="3338055" y="2250906"/>
            <a:ext cx="184547" cy="214313"/>
          </a:xfrm>
          <a:prstGeom prst="downArrow">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latin typeface="Times New Roman" panose="02020603050405020304" pitchFamily="18" charset="0"/>
              <a:cs typeface="Times New Roman" panose="02020603050405020304" pitchFamily="18" charset="0"/>
            </a:endParaRPr>
          </a:p>
        </p:txBody>
      </p:sp>
      <p:sp>
        <p:nvSpPr>
          <p:cNvPr id="17" name="向下箭號 16"/>
          <p:cNvSpPr/>
          <p:nvPr/>
        </p:nvSpPr>
        <p:spPr>
          <a:xfrm>
            <a:off x="2940337" y="4593660"/>
            <a:ext cx="184547" cy="214313"/>
          </a:xfrm>
          <a:prstGeom prst="downArrow">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Times New Roman" panose="02020603050405020304" pitchFamily="18" charset="0"/>
              <a:cs typeface="Times New Roman" panose="02020603050405020304" pitchFamily="18" charset="0"/>
            </a:endParaRPr>
          </a:p>
        </p:txBody>
      </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拾、分發方式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增額錄取釋例（</a:t>
            </a:r>
            <a:r>
              <a:rPr lang="en-US" altLang="zh-TW" sz="2800" b="1" dirty="0">
                <a:solidFill>
                  <a:srgbClr val="002060"/>
                </a:solidFill>
                <a:latin typeface="微軟正黑體" panose="020B0604030504040204" pitchFamily="34" charset="-120"/>
                <a:ea typeface="微軟正黑體" panose="020B0604030504040204" pitchFamily="34" charset="-120"/>
              </a:rPr>
              <a:t>3/3</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1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38</a:t>
            </a:r>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3"/>
          <p:cNvSpPr/>
          <p:nvPr/>
        </p:nvSpPr>
        <p:spPr>
          <a:xfrm rot="16200000">
            <a:off x="6106086" y="2803486"/>
            <a:ext cx="345640" cy="5106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79876" name="文字方塊 7"/>
          <p:cNvSpPr txBox="1">
            <a:spLocks noChangeArrowheads="1"/>
          </p:cNvSpPr>
          <p:nvPr/>
        </p:nvSpPr>
        <p:spPr bwMode="auto">
          <a:xfrm>
            <a:off x="1072347" y="3562885"/>
            <a:ext cx="79950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900"/>
              </a:spcBef>
              <a:spcAft>
                <a:spcPts val="45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錄取生完成報到後，如欲放棄錄取資格者，應填寫</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113</a:t>
            </a:r>
            <a:r>
              <a:rPr lang="zh-TW" altLang="en-US" sz="2000" b="1" dirty="0">
                <a:solidFill>
                  <a:srgbClr val="C00000"/>
                </a:solidFill>
                <a:latin typeface="微軟正黑體" panose="020B0604030504040204" pitchFamily="34" charset="-120"/>
                <a:ea typeface="微軟正黑體" panose="020B0604030504040204" pitchFamily="34" charset="-120"/>
              </a:rPr>
              <a:t>學年度五</a:t>
            </a:r>
            <a:br>
              <a:rPr lang="en-US" altLang="zh-TW" sz="2000" b="1" dirty="0">
                <a:solidFill>
                  <a:srgbClr val="C00000"/>
                </a:solidFill>
                <a:latin typeface="微軟正黑體" panose="020B0604030504040204" pitchFamily="34" charset="-120"/>
                <a:ea typeface="微軟正黑體" panose="020B0604030504040204" pitchFamily="34" charset="-120"/>
              </a:rPr>
            </a:br>
            <a:r>
              <a:rPr lang="zh-TW" altLang="en-US" sz="2000" b="1" dirty="0">
                <a:solidFill>
                  <a:srgbClr val="C00000"/>
                </a:solidFill>
                <a:latin typeface="微軟正黑體" panose="020B0604030504040204" pitchFamily="34" charset="-120"/>
                <a:ea typeface="微軟正黑體" panose="020B0604030504040204" pitchFamily="34" charset="-120"/>
              </a:rPr>
              <a:t>專優先免試入學錄取報到生</a:t>
            </a:r>
            <a:r>
              <a:rPr lang="zh-TW" altLang="en-US" sz="2000" b="1" u="sng" dirty="0">
                <a:solidFill>
                  <a:srgbClr val="C00000"/>
                </a:solidFill>
                <a:latin typeface="微軟正黑體" panose="020B0604030504040204" pitchFamily="34" charset="-120"/>
                <a:ea typeface="微軟正黑體" panose="020B0604030504040204" pitchFamily="34" charset="-120"/>
              </a:rPr>
              <a:t>放棄錄取資格聲明書</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，於 </a:t>
            </a:r>
            <a:r>
              <a:rPr lang="en-US" altLang="zh-TW" sz="2000" b="1" dirty="0">
                <a:solidFill>
                  <a:srgbClr val="C00000"/>
                </a:solidFill>
                <a:highlight>
                  <a:srgbClr val="F8A971"/>
                </a:highlight>
                <a:latin typeface="微軟正黑體" panose="020B0604030504040204" pitchFamily="34" charset="-120"/>
                <a:ea typeface="微軟正黑體" panose="020B0604030504040204" pitchFamily="34" charset="-120"/>
              </a:rPr>
              <a:t>113</a:t>
            </a:r>
            <a:r>
              <a:rPr lang="zh-TW" altLang="en-US" sz="2000" b="1" dirty="0">
                <a:solidFill>
                  <a:srgbClr val="C00000"/>
                </a:solidFill>
                <a:highlight>
                  <a:srgbClr val="F8A971"/>
                </a:highlight>
                <a:latin typeface="微軟正黑體" panose="020B0604030504040204" pitchFamily="34" charset="-120"/>
                <a:ea typeface="微軟正黑體" panose="020B0604030504040204" pitchFamily="34" charset="-120"/>
              </a:rPr>
              <a:t>年 </a:t>
            </a:r>
            <a:r>
              <a:rPr lang="en-US" altLang="zh-TW" sz="2000" b="1" dirty="0">
                <a:solidFill>
                  <a:srgbClr val="C00000"/>
                </a:solidFill>
                <a:highlight>
                  <a:srgbClr val="F8A971"/>
                </a:highlight>
                <a:latin typeface="微軟正黑體" panose="020B0604030504040204" pitchFamily="34" charset="-120"/>
                <a:ea typeface="微軟正黑體" panose="020B0604030504040204" pitchFamily="34" charset="-120"/>
              </a:rPr>
              <a:t>6</a:t>
            </a:r>
            <a:r>
              <a:rPr lang="zh-TW" altLang="en-US" sz="2000" b="1" dirty="0">
                <a:solidFill>
                  <a:srgbClr val="C00000"/>
                </a:solidFill>
                <a:highlight>
                  <a:srgbClr val="F8A971"/>
                </a:highlight>
                <a:latin typeface="微軟正黑體" panose="020B0604030504040204" pitchFamily="34" charset="-120"/>
                <a:ea typeface="微軟正黑體" panose="020B0604030504040204" pitchFamily="34" charset="-120"/>
              </a:rPr>
              <a:t>月</a:t>
            </a:r>
            <a:br>
              <a:rPr lang="en-US" altLang="zh-TW" sz="2000" b="1" dirty="0">
                <a:solidFill>
                  <a:srgbClr val="C00000"/>
                </a:solidFill>
                <a:highlight>
                  <a:srgbClr val="F8A971"/>
                </a:highlight>
                <a:latin typeface="微軟正黑體" panose="020B0604030504040204" pitchFamily="34" charset="-120"/>
                <a:ea typeface="微軟正黑體" panose="020B0604030504040204" pitchFamily="34" charset="-120"/>
              </a:rPr>
            </a:br>
            <a:r>
              <a:rPr lang="en-US" altLang="zh-TW" sz="2000" b="1" dirty="0">
                <a:solidFill>
                  <a:srgbClr val="C00000"/>
                </a:solidFill>
                <a:highlight>
                  <a:srgbClr val="F8A971"/>
                </a:highlight>
                <a:latin typeface="微軟正黑體" panose="020B0604030504040204" pitchFamily="34" charset="-120"/>
                <a:ea typeface="微軟正黑體" panose="020B0604030504040204" pitchFamily="34" charset="-120"/>
              </a:rPr>
              <a:t>18</a:t>
            </a:r>
            <a:r>
              <a:rPr lang="zh-TW" altLang="en-US" sz="2000" b="1" dirty="0">
                <a:solidFill>
                  <a:srgbClr val="C00000"/>
                </a:solidFill>
                <a:highlight>
                  <a:srgbClr val="F8A971"/>
                </a:highlight>
                <a:latin typeface="微軟正黑體" panose="020B0604030504040204" pitchFamily="34" charset="-120"/>
                <a:ea typeface="微軟正黑體" panose="020B0604030504040204" pitchFamily="34" charset="-120"/>
              </a:rPr>
              <a:t>日（星期二）</a:t>
            </a:r>
            <a:r>
              <a:rPr lang="en-US" altLang="zh-TW" sz="2000" b="1" dirty="0">
                <a:solidFill>
                  <a:srgbClr val="C00000"/>
                </a:solidFill>
                <a:highlight>
                  <a:srgbClr val="F8A971"/>
                </a:highlight>
                <a:latin typeface="微軟正黑體" panose="020B0604030504040204" pitchFamily="34" charset="-120"/>
                <a:ea typeface="微軟正黑體" panose="020B0604030504040204" pitchFamily="34" charset="-120"/>
              </a:rPr>
              <a:t>14:00</a:t>
            </a:r>
            <a:r>
              <a:rPr lang="zh-TW" altLang="en-US" sz="2000" b="1" dirty="0">
                <a:solidFill>
                  <a:srgbClr val="C00000"/>
                </a:solidFill>
                <a:highlight>
                  <a:srgbClr val="F8A971"/>
                </a:highlight>
                <a:latin typeface="微軟正黑體" panose="020B0604030504040204" pitchFamily="34" charset="-120"/>
                <a:ea typeface="微軟正黑體" panose="020B0604030504040204" pitchFamily="34" charset="-120"/>
              </a:rPr>
              <a:t>前</a:t>
            </a:r>
            <a:r>
              <a:rPr lang="zh-TW" altLang="en-US" sz="2000" b="1" dirty="0">
                <a:solidFill>
                  <a:srgbClr val="0070C0"/>
                </a:solidFill>
                <a:latin typeface="微軟正黑體" panose="020B0604030504040204" pitchFamily="34" charset="-120"/>
                <a:ea typeface="微軟正黑體" panose="020B0604030504040204" pitchFamily="34" charset="-120"/>
              </a:rPr>
              <a:t>傳真並同時以電話確認後，再以限時掛號郵寄（郵戳為憑，逾期不予受理）至錄取學校辦理。</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cxnSp>
        <p:nvCxnSpPr>
          <p:cNvPr id="41"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Freeform 6">
            <a:extLst>
              <a:ext uri="{FF2B5EF4-FFF2-40B4-BE49-F238E27FC236}">
                <a16:creationId xmlns:a16="http://schemas.microsoft.com/office/drawing/2014/main" id="{71AA52EC-7DB1-4E87-8C0D-FAA1C5227515}"/>
              </a:ext>
            </a:extLst>
          </p:cNvPr>
          <p:cNvSpPr>
            <a:spLocks noEditPoints="1"/>
          </p:cNvSpPr>
          <p:nvPr/>
        </p:nvSpPr>
        <p:spPr bwMode="auto">
          <a:xfrm>
            <a:off x="75080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3"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拾壹、報到及放棄</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4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39</a:t>
            </a:r>
            <a:endParaRPr lang="zh-TW" altLang="en-US" sz="1500" b="1" dirty="0">
              <a:latin typeface="Arial" panose="020B0604020202020204" pitchFamily="34" charset="0"/>
              <a:cs typeface="Arial" panose="020B0604020202020204" pitchFamily="34" charset="0"/>
            </a:endParaRPr>
          </a:p>
        </p:txBody>
      </p:sp>
      <p:cxnSp>
        <p:nvCxnSpPr>
          <p:cNvPr id="45" name="Straight Connector 5"/>
          <p:cNvCxnSpPr/>
          <p:nvPr/>
        </p:nvCxnSpPr>
        <p:spPr>
          <a:xfrm rot="5400000">
            <a:off x="-2136696" y="3765625"/>
            <a:ext cx="5688000" cy="0"/>
          </a:xfrm>
          <a:prstGeom prst="line">
            <a:avLst/>
          </a:prstGeom>
          <a:ln w="25400">
            <a:solidFill>
              <a:schemeClr val="accent1">
                <a:lumMod val="60000"/>
                <a:lumOff val="4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群組 45"/>
          <p:cNvGrpSpPr/>
          <p:nvPr/>
        </p:nvGrpSpPr>
        <p:grpSpPr>
          <a:xfrm>
            <a:off x="72263" y="1165797"/>
            <a:ext cx="1260000" cy="1260000"/>
            <a:chOff x="88321" y="1211200"/>
            <a:chExt cx="1260000" cy="1260000"/>
          </a:xfrm>
        </p:grpSpPr>
        <p:grpSp>
          <p:nvGrpSpPr>
            <p:cNvPr id="47" name="Group 11"/>
            <p:cNvGrpSpPr/>
            <p:nvPr/>
          </p:nvGrpSpPr>
          <p:grpSpPr>
            <a:xfrm>
              <a:off x="88321" y="1211200"/>
              <a:ext cx="1260000" cy="1260000"/>
              <a:chOff x="1835696" y="2517293"/>
              <a:chExt cx="792088" cy="792088"/>
            </a:xfrm>
          </p:grpSpPr>
          <p:sp>
            <p:nvSpPr>
              <p:cNvPr id="49" name="Diamond 12"/>
              <p:cNvSpPr/>
              <p:nvPr/>
            </p:nvSpPr>
            <p:spPr>
              <a:xfrm>
                <a:off x="1835696" y="2517293"/>
                <a:ext cx="792088" cy="792088"/>
              </a:xfrm>
              <a:prstGeom prst="diamond">
                <a:avLst/>
              </a:prstGeom>
              <a:solidFill>
                <a:schemeClr val="bg1"/>
              </a:solidFill>
              <a:ln w="38100">
                <a:solidFill>
                  <a:srgbClr val="FBCEC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Diamond 13"/>
              <p:cNvSpPr/>
              <p:nvPr/>
            </p:nvSpPr>
            <p:spPr>
              <a:xfrm>
                <a:off x="1901658" y="2583255"/>
                <a:ext cx="660164" cy="660164"/>
              </a:xfrm>
              <a:prstGeom prst="diamond">
                <a:avLst/>
              </a:prstGeom>
              <a:solidFill>
                <a:srgbClr val="FDE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8" name="文字方塊 47"/>
            <p:cNvSpPr txBox="1"/>
            <p:nvPr/>
          </p:nvSpPr>
          <p:spPr>
            <a:xfrm>
              <a:off x="266915" y="1579590"/>
              <a:ext cx="902811"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報到</a:t>
              </a:r>
            </a:p>
          </p:txBody>
        </p:sp>
      </p:grpSp>
      <p:grpSp>
        <p:nvGrpSpPr>
          <p:cNvPr id="72" name="群組 71"/>
          <p:cNvGrpSpPr/>
          <p:nvPr/>
        </p:nvGrpSpPr>
        <p:grpSpPr>
          <a:xfrm>
            <a:off x="72263" y="3568365"/>
            <a:ext cx="1260000" cy="1260000"/>
            <a:chOff x="88321" y="3333484"/>
            <a:chExt cx="1260000" cy="1260000"/>
          </a:xfrm>
        </p:grpSpPr>
        <p:grpSp>
          <p:nvGrpSpPr>
            <p:cNvPr id="73" name="Group 10"/>
            <p:cNvGrpSpPr/>
            <p:nvPr/>
          </p:nvGrpSpPr>
          <p:grpSpPr>
            <a:xfrm>
              <a:off x="88321" y="3333484"/>
              <a:ext cx="1260000" cy="1260000"/>
              <a:chOff x="1835696" y="2517293"/>
              <a:chExt cx="792088" cy="792088"/>
            </a:xfrm>
          </p:grpSpPr>
          <p:sp>
            <p:nvSpPr>
              <p:cNvPr id="75" name="Diamond 9"/>
              <p:cNvSpPr/>
              <p:nvPr/>
            </p:nvSpPr>
            <p:spPr>
              <a:xfrm>
                <a:off x="1835696" y="2517293"/>
                <a:ext cx="792088" cy="792088"/>
              </a:xfrm>
              <a:prstGeom prst="diamon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Diamond 8"/>
              <p:cNvSpPr/>
              <p:nvPr/>
            </p:nvSpPr>
            <p:spPr>
              <a:xfrm>
                <a:off x="1901658" y="2583255"/>
                <a:ext cx="660164" cy="660164"/>
              </a:xfrm>
              <a:prstGeom prst="diamond">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74" name="文字方塊 73"/>
            <p:cNvSpPr txBox="1"/>
            <p:nvPr/>
          </p:nvSpPr>
          <p:spPr>
            <a:xfrm>
              <a:off x="255757" y="3701874"/>
              <a:ext cx="902811"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放棄</a:t>
              </a:r>
            </a:p>
          </p:txBody>
        </p:sp>
      </p:grpSp>
      <p:grpSp>
        <p:nvGrpSpPr>
          <p:cNvPr id="77" name="群組 76"/>
          <p:cNvGrpSpPr/>
          <p:nvPr/>
        </p:nvGrpSpPr>
        <p:grpSpPr>
          <a:xfrm>
            <a:off x="76221" y="5057346"/>
            <a:ext cx="1261884" cy="1260000"/>
            <a:chOff x="76221" y="5179896"/>
            <a:chExt cx="1261884" cy="1260000"/>
          </a:xfrm>
        </p:grpSpPr>
        <p:grpSp>
          <p:nvGrpSpPr>
            <p:cNvPr id="78" name="Group 10"/>
            <p:cNvGrpSpPr/>
            <p:nvPr/>
          </p:nvGrpSpPr>
          <p:grpSpPr>
            <a:xfrm>
              <a:off x="78105" y="5179896"/>
              <a:ext cx="1260000" cy="1260000"/>
              <a:chOff x="1835696" y="2517293"/>
              <a:chExt cx="792088" cy="792088"/>
            </a:xfrm>
          </p:grpSpPr>
          <p:sp>
            <p:nvSpPr>
              <p:cNvPr id="80" name="Diamond 9"/>
              <p:cNvSpPr/>
              <p:nvPr/>
            </p:nvSpPr>
            <p:spPr>
              <a:xfrm>
                <a:off x="1835696" y="2517293"/>
                <a:ext cx="792088" cy="792088"/>
              </a:xfrm>
              <a:prstGeom prst="diamond">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1" name="Diamond 8"/>
              <p:cNvSpPr/>
              <p:nvPr/>
            </p:nvSpPr>
            <p:spPr>
              <a:xfrm>
                <a:off x="1901658" y="2583255"/>
                <a:ext cx="660164" cy="660164"/>
              </a:xfrm>
              <a:prstGeom prst="diamond">
                <a:avLst/>
              </a:prstGeom>
              <a:solidFill>
                <a:srgbClr val="98DF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79" name="文字方塊 78"/>
            <p:cNvSpPr txBox="1"/>
            <p:nvPr/>
          </p:nvSpPr>
          <p:spPr>
            <a:xfrm>
              <a:off x="76221" y="5548286"/>
              <a:ext cx="1261884"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未放棄</a:t>
              </a:r>
            </a:p>
          </p:txBody>
        </p:sp>
      </p:grpSp>
      <p:sp>
        <p:nvSpPr>
          <p:cNvPr id="82" name="文字方塊 7"/>
          <p:cNvSpPr txBox="1">
            <a:spLocks noChangeArrowheads="1"/>
          </p:cNvSpPr>
          <p:nvPr/>
        </p:nvSpPr>
        <p:spPr bwMode="auto">
          <a:xfrm>
            <a:off x="1072346" y="1006561"/>
            <a:ext cx="7995047"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ts val="900"/>
              </a:spcBef>
              <a:spcAft>
                <a:spcPts val="1800"/>
              </a:spcAft>
              <a:buClr>
                <a:schemeClr val="accent2"/>
              </a:buClr>
              <a:buNone/>
            </a:pPr>
            <a:r>
              <a:rPr lang="zh-TW" altLang="zh-TW" sz="2000" b="1" dirty="0">
                <a:solidFill>
                  <a:srgbClr val="C00000"/>
                </a:solidFill>
                <a:latin typeface="微軟正黑體" panose="020B0604030504040204" pitchFamily="34" charset="-120"/>
                <a:ea typeface="微軟正黑體" panose="020B0604030504040204" pitchFamily="34" charset="-120"/>
              </a:rPr>
              <a:t>錄取生已於本學年度各招生管道錄取且報到</a:t>
            </a:r>
            <a:r>
              <a:rPr lang="zh-TW" altLang="zh-TW" sz="2000" b="1" dirty="0">
                <a:solidFill>
                  <a:srgbClr val="0070C0"/>
                </a:solidFill>
                <a:latin typeface="微軟正黑體" panose="020B0604030504040204" pitchFamily="34" charset="-120"/>
                <a:ea typeface="微軟正黑體" panose="020B0604030504040204" pitchFamily="34" charset="-120"/>
              </a:rPr>
              <a:t>，並未依該招生簡章規定放棄期限內聲明放棄錄取資格者，不得再報到本招生管道，違者取消其五專優先免試入學錄取資格。</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eaLnBrk="1" hangingPunct="1">
              <a:lnSpc>
                <a:spcPct val="100000"/>
              </a:lnSpc>
              <a:spcBef>
                <a:spcPts val="900"/>
              </a:spcBef>
              <a:spcAft>
                <a:spcPts val="180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依所錄取招生學校之報到規定辦理報到手續，</a:t>
            </a:r>
            <a:r>
              <a:rPr lang="zh-TW" altLang="en-US" sz="2000" b="1" dirty="0">
                <a:solidFill>
                  <a:srgbClr val="C00000"/>
                </a:solidFill>
                <a:latin typeface="微軟正黑體" panose="020B0604030504040204" pitchFamily="34" charset="-120"/>
                <a:ea typeface="微軟正黑體" panose="020B0604030504040204" pitchFamily="34" charset="-120"/>
              </a:rPr>
              <a:t>逾期未完成報到手續者，取消錄取資格，錄取生不得異議</a:t>
            </a:r>
            <a:r>
              <a:rPr lang="zh-TW" altLang="en-US" sz="2000" b="1" dirty="0">
                <a:solidFill>
                  <a:srgbClr val="0070C0"/>
                </a:solidFill>
                <a:latin typeface="微軟正黑體" panose="020B0604030504040204" pitchFamily="34" charset="-120"/>
                <a:ea typeface="微軟正黑體" panose="020B0604030504040204" pitchFamily="34" charset="-120"/>
              </a:rPr>
              <a:t>。錄取生請務必詳閱所錄取招生學校「錄取生報到相關資訊」之規定，或向所</a:t>
            </a:r>
            <a:r>
              <a:rPr lang="zh-TW" altLang="en-US" sz="2000" b="1" u="sng" dirty="0">
                <a:solidFill>
                  <a:srgbClr val="0070C0"/>
                </a:solidFill>
                <a:latin typeface="微軟正黑體" panose="020B0604030504040204" pitchFamily="34" charset="-120"/>
                <a:ea typeface="微軟正黑體" panose="020B0604030504040204" pitchFamily="34" charset="-120"/>
              </a:rPr>
              <a:t>錄取學校</a:t>
            </a:r>
            <a:r>
              <a:rPr lang="zh-TW" altLang="en-US" sz="2000" b="1" dirty="0">
                <a:solidFill>
                  <a:srgbClr val="0070C0"/>
                </a:solidFill>
                <a:latin typeface="微軟正黑體" panose="020B0604030504040204" pitchFamily="34" charset="-120"/>
                <a:ea typeface="微軟正黑體" panose="020B0604030504040204" pitchFamily="34" charset="-120"/>
              </a:rPr>
              <a:t>查詢。</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
        <p:nvSpPr>
          <p:cNvPr id="83" name="文字方塊 7"/>
          <p:cNvSpPr txBox="1">
            <a:spLocks noChangeArrowheads="1"/>
          </p:cNvSpPr>
          <p:nvPr/>
        </p:nvSpPr>
        <p:spPr bwMode="auto">
          <a:xfrm>
            <a:off x="1072348" y="5196755"/>
            <a:ext cx="79950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2700"/>
              </a:spcBef>
              <a:spcAft>
                <a:spcPts val="45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錄取生已完成報到且</a:t>
            </a:r>
            <a:r>
              <a:rPr lang="zh-TW" altLang="en-US" sz="2000" b="1" dirty="0">
                <a:solidFill>
                  <a:srgbClr val="C00000"/>
                </a:solidFill>
                <a:latin typeface="微軟正黑體" panose="020B0604030504040204" pitchFamily="34" charset="-120"/>
                <a:ea typeface="微軟正黑體" panose="020B0604030504040204" pitchFamily="34" charset="-120"/>
              </a:rPr>
              <a:t>未於簡章規定放棄期限內聲明放棄錄取資格</a:t>
            </a:r>
            <a:r>
              <a:rPr kumimoji="1" lang="zh-TW" altLang="zh-TW" sz="2000" b="1" dirty="0">
                <a:solidFill>
                  <a:srgbClr val="C00000"/>
                </a:solidFill>
                <a:latin typeface="微軟正黑體" panose="020B0604030504040204" pitchFamily="34" charset="-120"/>
                <a:ea typeface="微軟正黑體" panose="020B0604030504040204" pitchFamily="34" charset="-120"/>
              </a:rPr>
              <a:t>者，不得</a:t>
            </a:r>
            <a:r>
              <a:rPr kumimoji="1" lang="zh-TW" altLang="en-US" sz="2000" b="1" dirty="0">
                <a:solidFill>
                  <a:srgbClr val="C00000"/>
                </a:solidFill>
                <a:latin typeface="微軟正黑體" panose="020B0604030504040204" pitchFamily="34" charset="-120"/>
                <a:ea typeface="微軟正黑體" panose="020B0604030504040204" pitchFamily="34" charset="-120"/>
              </a:rPr>
              <a:t>再</a:t>
            </a:r>
            <a:r>
              <a:rPr kumimoji="1" lang="zh-TW" altLang="zh-TW" sz="2000" b="1" dirty="0">
                <a:solidFill>
                  <a:srgbClr val="C00000"/>
                </a:solidFill>
                <a:latin typeface="微軟正黑體" panose="020B0604030504040204" pitchFamily="34" charset="-120"/>
                <a:ea typeface="微軟正黑體" panose="020B0604030504040204" pitchFamily="34" charset="-120"/>
              </a:rPr>
              <a:t>參加</a:t>
            </a:r>
            <a:r>
              <a:rPr kumimoji="1" lang="zh-TW" altLang="en-US" sz="2000" b="1" dirty="0">
                <a:solidFill>
                  <a:srgbClr val="C00000"/>
                </a:solidFill>
                <a:latin typeface="微軟正黑體" panose="020B0604030504040204" pitchFamily="34" charset="-120"/>
                <a:ea typeface="微軟正黑體" panose="020B0604030504040204" pitchFamily="34" charset="-120"/>
              </a:rPr>
              <a:t>本學</a:t>
            </a:r>
            <a:r>
              <a:rPr kumimoji="1" lang="zh-TW" altLang="zh-TW" sz="2000" b="1" dirty="0">
                <a:solidFill>
                  <a:srgbClr val="C00000"/>
                </a:solidFill>
                <a:latin typeface="微軟正黑體" panose="020B0604030504040204" pitchFamily="34" charset="-120"/>
                <a:ea typeface="微軟正黑體" panose="020B0604030504040204" pitchFamily="34" charset="-120"/>
              </a:rPr>
              <a:t>年度</a:t>
            </a:r>
            <a:r>
              <a:rPr kumimoji="1" lang="zh-TW" altLang="en-US" sz="2000" b="1" dirty="0">
                <a:solidFill>
                  <a:srgbClr val="C00000"/>
                </a:solidFill>
                <a:latin typeface="微軟正黑體" panose="020B0604030504040204" pitchFamily="34" charset="-120"/>
                <a:ea typeface="微軟正黑體" panose="020B0604030504040204" pitchFamily="34" charset="-120"/>
              </a:rPr>
              <a:t>其後高級中等學校</a:t>
            </a:r>
            <a:r>
              <a:rPr kumimoji="1" lang="zh-TW" altLang="zh-TW" sz="2000" b="1" dirty="0">
                <a:solidFill>
                  <a:srgbClr val="C00000"/>
                </a:solidFill>
                <a:latin typeface="微軟正黑體" panose="020B0604030504040204" pitchFamily="34" charset="-120"/>
                <a:ea typeface="微軟正黑體" panose="020B0604030504040204" pitchFamily="34" charset="-120"/>
              </a:rPr>
              <a:t>及五專各項入學</a:t>
            </a:r>
            <a:r>
              <a:rPr kumimoji="1" lang="zh-TW" altLang="en-US" sz="2000" b="1" dirty="0">
                <a:solidFill>
                  <a:srgbClr val="C00000"/>
                </a:solidFill>
                <a:latin typeface="微軟正黑體" panose="020B0604030504040204" pitchFamily="34" charset="-120"/>
                <a:ea typeface="微軟正黑體" panose="020B0604030504040204" pitchFamily="34" charset="-120"/>
              </a:rPr>
              <a:t>招生（含續招），違者取消其五專優先免試入學錄取資格</a:t>
            </a:r>
            <a:r>
              <a:rPr kumimoji="1" lang="zh-TW" altLang="zh-TW" sz="2000" b="1" dirty="0">
                <a:solidFill>
                  <a:srgbClr val="C00000"/>
                </a:solidFill>
                <a:latin typeface="微軟正黑體" panose="020B0604030504040204" pitchFamily="34" charset="-120"/>
                <a:ea typeface="微軟正黑體" panose="020B0604030504040204" pitchFamily="34" charset="-120"/>
              </a:rPr>
              <a:t>。</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表格 71"/>
          <p:cNvGraphicFramePr>
            <a:graphicFrameLocks noGrp="1"/>
          </p:cNvGraphicFramePr>
          <p:nvPr>
            <p:extLst>
              <p:ext uri="{D42A27DB-BD31-4B8C-83A1-F6EECF244321}">
                <p14:modId xmlns:p14="http://schemas.microsoft.com/office/powerpoint/2010/main" val="4123250890"/>
              </p:ext>
            </p:extLst>
          </p:nvPr>
        </p:nvGraphicFramePr>
        <p:xfrm>
          <a:off x="439093" y="1706547"/>
          <a:ext cx="4951584" cy="3924579"/>
        </p:xfrm>
        <a:graphic>
          <a:graphicData uri="http://schemas.openxmlformats.org/drawingml/2006/table">
            <a:tbl>
              <a:tblPr/>
              <a:tblGrid>
                <a:gridCol w="307814">
                  <a:extLst>
                    <a:ext uri="{9D8B030D-6E8A-4147-A177-3AD203B41FA5}">
                      <a16:colId xmlns:a16="http://schemas.microsoft.com/office/drawing/2014/main" val="2412145488"/>
                    </a:ext>
                  </a:extLst>
                </a:gridCol>
                <a:gridCol w="121574">
                  <a:extLst>
                    <a:ext uri="{9D8B030D-6E8A-4147-A177-3AD203B41FA5}">
                      <a16:colId xmlns:a16="http://schemas.microsoft.com/office/drawing/2014/main" val="2445900467"/>
                    </a:ext>
                  </a:extLst>
                </a:gridCol>
                <a:gridCol w="191415">
                  <a:extLst>
                    <a:ext uri="{9D8B030D-6E8A-4147-A177-3AD203B41FA5}">
                      <a16:colId xmlns:a16="http://schemas.microsoft.com/office/drawing/2014/main" val="2247415801"/>
                    </a:ext>
                  </a:extLst>
                </a:gridCol>
                <a:gridCol w="1029497">
                  <a:extLst>
                    <a:ext uri="{9D8B030D-6E8A-4147-A177-3AD203B41FA5}">
                      <a16:colId xmlns:a16="http://schemas.microsoft.com/office/drawing/2014/main" val="378969113"/>
                    </a:ext>
                  </a:extLst>
                </a:gridCol>
                <a:gridCol w="539322">
                  <a:extLst>
                    <a:ext uri="{9D8B030D-6E8A-4147-A177-3AD203B41FA5}">
                      <a16:colId xmlns:a16="http://schemas.microsoft.com/office/drawing/2014/main" val="1614657572"/>
                    </a:ext>
                  </a:extLst>
                </a:gridCol>
                <a:gridCol w="856189">
                  <a:extLst>
                    <a:ext uri="{9D8B030D-6E8A-4147-A177-3AD203B41FA5}">
                      <a16:colId xmlns:a16="http://schemas.microsoft.com/office/drawing/2014/main" val="1837348424"/>
                    </a:ext>
                  </a:extLst>
                </a:gridCol>
                <a:gridCol w="1153656">
                  <a:extLst>
                    <a:ext uri="{9D8B030D-6E8A-4147-A177-3AD203B41FA5}">
                      <a16:colId xmlns:a16="http://schemas.microsoft.com/office/drawing/2014/main" val="3964698715"/>
                    </a:ext>
                  </a:extLst>
                </a:gridCol>
                <a:gridCol w="42076">
                  <a:extLst>
                    <a:ext uri="{9D8B030D-6E8A-4147-A177-3AD203B41FA5}">
                      <a16:colId xmlns:a16="http://schemas.microsoft.com/office/drawing/2014/main" val="2149978844"/>
                    </a:ext>
                  </a:extLst>
                </a:gridCol>
                <a:gridCol w="397054">
                  <a:extLst>
                    <a:ext uri="{9D8B030D-6E8A-4147-A177-3AD203B41FA5}">
                      <a16:colId xmlns:a16="http://schemas.microsoft.com/office/drawing/2014/main" val="4240950933"/>
                    </a:ext>
                  </a:extLst>
                </a:gridCol>
                <a:gridCol w="312987">
                  <a:extLst>
                    <a:ext uri="{9D8B030D-6E8A-4147-A177-3AD203B41FA5}">
                      <a16:colId xmlns:a16="http://schemas.microsoft.com/office/drawing/2014/main" val="1058245826"/>
                    </a:ext>
                  </a:extLst>
                </a:gridCol>
              </a:tblGrid>
              <a:tr h="17795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3335" marR="13335"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3335" marR="13335" marT="0" marB="0" anchor="ctr" horzOverflow="overflow">
                    <a:lnL>
                      <a:noFill/>
                    </a:lnL>
                    <a:lnR>
                      <a:noFill/>
                    </a:lnR>
                    <a:lnT>
                      <a:noFill/>
                    </a:lnT>
                    <a:lnB>
                      <a:noFill/>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07410867"/>
                  </a:ext>
                </a:extLst>
              </a:tr>
              <a:tr h="198821">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同學</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70630877"/>
                  </a:ext>
                </a:extLst>
              </a:tr>
              <a:tr h="471279">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903071"/>
                  </a:ext>
                </a:extLst>
              </a:tr>
              <a:tr h="785466">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2023</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a:t>
                      </a: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全</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112</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北市</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112</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063747"/>
                  </a:ext>
                </a:extLst>
              </a:tr>
              <a:tr h="549826">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參加校內服務學習課程及活動，或於校外參加志工服務或社區服務，累計滿</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36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174080663"/>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以單一學期之百分制成績擇優採計</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18277"/>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367029"/>
                  </a:ext>
                </a:extLst>
              </a:tr>
              <a:tr h="647713">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科技</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02954"/>
                  </a:ext>
                </a:extLst>
              </a:tr>
              <a:tr h="386596">
                <a:tc gridSpan="9">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0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4123481545"/>
                  </a:ext>
                </a:extLst>
              </a:tr>
            </a:tbl>
          </a:graphicData>
        </a:graphic>
      </p:graphicFrame>
      <p:sp>
        <p:nvSpPr>
          <p:cNvPr id="84024" name="文字方塊 17"/>
          <p:cNvSpPr txBox="1">
            <a:spLocks noChangeArrowheads="1"/>
          </p:cNvSpPr>
          <p:nvPr/>
        </p:nvSpPr>
        <p:spPr bwMode="auto">
          <a:xfrm>
            <a:off x="298338" y="881291"/>
            <a:ext cx="537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solidFill>
                  <a:srgbClr val="0000CC"/>
                </a:solidFill>
                <a:latin typeface="微軟正黑體" panose="020B0604030504040204" pitchFamily="34" charset="-120"/>
                <a:ea typeface="微軟正黑體" panose="020B0604030504040204" pitchFamily="34" charset="-120"/>
              </a:rPr>
              <a:t>超額比序項目積分證明單</a:t>
            </a:r>
            <a:r>
              <a:rPr lang="zh-TW" altLang="en-US" sz="2800" b="1" dirty="0">
                <a:solidFill>
                  <a:srgbClr val="C00000"/>
                </a:solidFill>
                <a:latin typeface="微軟正黑體" panose="020B0604030504040204" pitchFamily="34" charset="-120"/>
                <a:ea typeface="微軟正黑體" panose="020B0604030504040204" pitchFamily="34" charset="-120"/>
              </a:rPr>
              <a:t>注意事項</a:t>
            </a:r>
            <a:endParaRPr lang="zh-TW" altLang="en-US" sz="2000" dirty="0"/>
          </a:p>
        </p:txBody>
      </p:sp>
      <p:sp>
        <p:nvSpPr>
          <p:cNvPr id="11" name="矩形 10"/>
          <p:cNvSpPr/>
          <p:nvPr/>
        </p:nvSpPr>
        <p:spPr>
          <a:xfrm>
            <a:off x="1033943" y="2548924"/>
            <a:ext cx="3670260" cy="7893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3" name="矩形 12"/>
          <p:cNvSpPr/>
          <p:nvPr/>
        </p:nvSpPr>
        <p:spPr>
          <a:xfrm>
            <a:off x="1037473" y="4251933"/>
            <a:ext cx="3666729" cy="3309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4035" name="文字方塊 32"/>
          <p:cNvSpPr txBox="1">
            <a:spLocks noChangeArrowheads="1"/>
          </p:cNvSpPr>
          <p:nvPr/>
        </p:nvSpPr>
        <p:spPr bwMode="auto">
          <a:xfrm>
            <a:off x="354613" y="1323111"/>
            <a:ext cx="51021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學年度五專入學專用優先免試入學超額比序項目積分證明單</a:t>
            </a:r>
          </a:p>
        </p:txBody>
      </p:sp>
      <p:grpSp>
        <p:nvGrpSpPr>
          <p:cNvPr id="9" name="群組 8"/>
          <p:cNvGrpSpPr/>
          <p:nvPr/>
        </p:nvGrpSpPr>
        <p:grpSpPr>
          <a:xfrm>
            <a:off x="1222675" y="5736068"/>
            <a:ext cx="1853858" cy="1147580"/>
            <a:chOff x="8419434" y="4685785"/>
            <a:chExt cx="3437591" cy="1595355"/>
          </a:xfrm>
        </p:grpSpPr>
        <p:sp>
          <p:nvSpPr>
            <p:cNvPr id="31" name="矩形 30"/>
            <p:cNvSpPr/>
            <p:nvPr/>
          </p:nvSpPr>
          <p:spPr>
            <a:xfrm rot="1872534">
              <a:off x="8419434" y="5675525"/>
              <a:ext cx="2302677" cy="40927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a:t>
              </a:r>
            </a:p>
          </p:txBody>
        </p:sp>
        <p:grpSp>
          <p:nvGrpSpPr>
            <p:cNvPr id="7" name="群組 6"/>
            <p:cNvGrpSpPr/>
            <p:nvPr/>
          </p:nvGrpSpPr>
          <p:grpSpPr>
            <a:xfrm>
              <a:off x="8734950" y="4685785"/>
              <a:ext cx="3122075" cy="1595355"/>
              <a:chOff x="8734950" y="4685785"/>
              <a:chExt cx="3122075" cy="1595355"/>
            </a:xfrm>
          </p:grpSpPr>
          <p:sp>
            <p:nvSpPr>
              <p:cNvPr id="33" name="矩形 32"/>
              <p:cNvSpPr/>
              <p:nvPr/>
            </p:nvSpPr>
            <p:spPr>
              <a:xfrm>
                <a:off x="9980335" y="5889794"/>
                <a:ext cx="534093" cy="391346"/>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國</a:t>
                </a:r>
              </a:p>
            </p:txBody>
          </p:sp>
          <p:sp>
            <p:nvSpPr>
              <p:cNvPr id="34" name="矩形 33"/>
              <p:cNvSpPr/>
              <p:nvPr/>
            </p:nvSpPr>
            <p:spPr>
              <a:xfrm rot="21030698">
                <a:off x="10393699" y="5847210"/>
                <a:ext cx="536730" cy="432399"/>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民</a:t>
                </a:r>
              </a:p>
            </p:txBody>
          </p:sp>
          <p:sp>
            <p:nvSpPr>
              <p:cNvPr id="35" name="矩形 34"/>
              <p:cNvSpPr/>
              <p:nvPr/>
            </p:nvSpPr>
            <p:spPr>
              <a:xfrm rot="19410408">
                <a:off x="10897818" y="5711669"/>
                <a:ext cx="358008" cy="391346"/>
              </a:xfrm>
              <a:prstGeom prst="rect">
                <a:avLst/>
              </a:prstGeom>
              <a:noFill/>
            </p:spPr>
            <p:txBody>
              <a:bodyPr spcFirstLastPara="1" wrap="none" lIns="68580" tIns="34290" rIns="68580" bIns="34290" numCol="1">
                <a:prstTxWarp prst="textArchUp">
                  <a:avLst>
                    <a:gd name="adj" fmla="val 10770895"/>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中</a:t>
                </a:r>
              </a:p>
            </p:txBody>
          </p:sp>
          <p:grpSp>
            <p:nvGrpSpPr>
              <p:cNvPr id="6" name="群組 5"/>
              <p:cNvGrpSpPr/>
              <p:nvPr/>
            </p:nvGrpSpPr>
            <p:grpSpPr>
              <a:xfrm>
                <a:off x="8734950" y="4685785"/>
                <a:ext cx="3122075" cy="1295461"/>
                <a:chOff x="8734950" y="4685785"/>
                <a:chExt cx="3122075" cy="1295461"/>
              </a:xfrm>
            </p:grpSpPr>
            <p:sp>
              <p:nvSpPr>
                <p:cNvPr id="2" name="橢圓 1"/>
                <p:cNvSpPr/>
                <p:nvPr/>
              </p:nvSpPr>
              <p:spPr>
                <a:xfrm>
                  <a:off x="9284549" y="4685785"/>
                  <a:ext cx="2066381" cy="1295461"/>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9507595" y="4883586"/>
                  <a:ext cx="1594996" cy="869122"/>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9543323" y="5062528"/>
                  <a:ext cx="1626515" cy="577621"/>
                </a:xfrm>
                <a:prstGeom prst="rect">
                  <a:avLst/>
                </a:prstGeom>
                <a:noFill/>
              </p:spPr>
              <p:txBody>
                <a:bodyPr wrap="none" rtlCol="0">
                  <a:spAutoFit/>
                </a:bodyPr>
                <a:lstStyle/>
                <a:p>
                  <a:r>
                    <a:rPr lang="zh-TW" altLang="en-US" b="1" dirty="0">
                      <a:solidFill>
                        <a:srgbClr val="0000CC"/>
                      </a:solidFill>
                      <a:latin typeface="標楷體" panose="03000509000000000000" pitchFamily="65" charset="-120"/>
                      <a:ea typeface="標楷體" panose="03000509000000000000" pitchFamily="65" charset="-120"/>
                    </a:rPr>
                    <a:t>教務處</a:t>
                  </a:r>
                  <a:endParaRPr lang="zh-TW" altLang="en-US" sz="2100" b="1" dirty="0">
                    <a:solidFill>
                      <a:srgbClr val="0000CC"/>
                    </a:solidFill>
                    <a:latin typeface="標楷體" panose="03000509000000000000" pitchFamily="65" charset="-120"/>
                    <a:ea typeface="標楷體" panose="03000509000000000000" pitchFamily="65" charset="-120"/>
                  </a:endParaRPr>
                </a:p>
              </p:txBody>
            </p:sp>
            <p:sp>
              <p:nvSpPr>
                <p:cNvPr id="5" name="矩形 4"/>
                <p:cNvSpPr/>
                <p:nvPr/>
              </p:nvSpPr>
              <p:spPr>
                <a:xfrm rot="19831280">
                  <a:off x="8734950" y="4920036"/>
                  <a:ext cx="2302677" cy="40927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  ○</a:t>
                  </a:r>
                </a:p>
              </p:txBody>
            </p:sp>
            <p:sp>
              <p:nvSpPr>
                <p:cNvPr id="30" name="矩形 29"/>
                <p:cNvSpPr/>
                <p:nvPr/>
              </p:nvSpPr>
              <p:spPr>
                <a:xfrm rot="1699563">
                  <a:off x="9565939" y="4921491"/>
                  <a:ext cx="2291086" cy="40331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市  立</a:t>
                  </a:r>
                </a:p>
              </p:txBody>
            </p:sp>
            <p:sp>
              <p:nvSpPr>
                <p:cNvPr id="36" name="矩形 35"/>
                <p:cNvSpPr/>
                <p:nvPr/>
              </p:nvSpPr>
              <p:spPr>
                <a:xfrm rot="19410408">
                  <a:off x="11117280" y="5507973"/>
                  <a:ext cx="404535" cy="391346"/>
                </a:xfrm>
                <a:prstGeom prst="rect">
                  <a:avLst/>
                </a:prstGeom>
                <a:noFill/>
              </p:spPr>
              <p:txBody>
                <a:bodyPr spcFirstLastPara="1" wrap="none" lIns="68580" tIns="34290" rIns="68580" bIns="34290" numCol="1">
                  <a:prstTxWarp prst="textArchUp">
                    <a:avLst>
                      <a:gd name="adj" fmla="val 10770895"/>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學</a:t>
                  </a:r>
                </a:p>
              </p:txBody>
            </p:sp>
          </p:grpSp>
        </p:grpSp>
      </p:grpSp>
      <p:grpSp>
        <p:nvGrpSpPr>
          <p:cNvPr id="20" name="群組 19"/>
          <p:cNvGrpSpPr/>
          <p:nvPr/>
        </p:nvGrpSpPr>
        <p:grpSpPr>
          <a:xfrm>
            <a:off x="375947" y="5710302"/>
            <a:ext cx="5352878" cy="983591"/>
            <a:chOff x="375947" y="5710302"/>
            <a:chExt cx="5352878" cy="983591"/>
          </a:xfrm>
        </p:grpSpPr>
        <p:sp>
          <p:nvSpPr>
            <p:cNvPr id="84037" name="矩形 18"/>
            <p:cNvSpPr>
              <a:spLocks noChangeArrowheads="1"/>
            </p:cNvSpPr>
            <p:nvPr/>
          </p:nvSpPr>
          <p:spPr bwMode="auto">
            <a:xfrm>
              <a:off x="3493450" y="5952311"/>
              <a:ext cx="2235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33CC"/>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務必蓋學校戳章</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22" name="矩形 21"/>
            <p:cNvSpPr/>
            <p:nvPr/>
          </p:nvSpPr>
          <p:spPr bwMode="auto">
            <a:xfrm>
              <a:off x="3714504" y="5976114"/>
              <a:ext cx="1916905" cy="309563"/>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bwMode="auto">
            <a:xfrm>
              <a:off x="1634480" y="5710302"/>
              <a:ext cx="1227065" cy="983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2" name="直線單箭頭接點 31"/>
            <p:cNvCxnSpPr>
              <a:endCxn id="17" idx="3"/>
            </p:cNvCxnSpPr>
            <p:nvPr/>
          </p:nvCxnSpPr>
          <p:spPr bwMode="auto">
            <a:xfrm flipH="1" flipV="1">
              <a:off x="2861545" y="6202098"/>
              <a:ext cx="671822" cy="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042" name="文字方塊 1"/>
            <p:cNvSpPr txBox="1">
              <a:spLocks noChangeArrowheads="1"/>
            </p:cNvSpPr>
            <p:nvPr/>
          </p:nvSpPr>
          <p:spPr bwMode="auto">
            <a:xfrm>
              <a:off x="375947" y="6035764"/>
              <a:ext cx="1313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100" dirty="0">
                  <a:latin typeface="標楷體" panose="03000509000000000000" pitchFamily="65" charset="-120"/>
                  <a:ea typeface="標楷體" panose="03000509000000000000" pitchFamily="65" charset="-120"/>
                </a:rPr>
                <a:t>就讀國中學校戳章</a:t>
              </a:r>
            </a:p>
          </p:txBody>
        </p:sp>
        <p:grpSp>
          <p:nvGrpSpPr>
            <p:cNvPr id="53" name="Group 38"/>
            <p:cNvGrpSpPr/>
            <p:nvPr/>
          </p:nvGrpSpPr>
          <p:grpSpPr>
            <a:xfrm rot="5101968">
              <a:off x="3485436" y="5806479"/>
              <a:ext cx="446958" cy="416565"/>
              <a:chOff x="131763" y="111125"/>
              <a:chExt cx="3802063" cy="3789363"/>
            </a:xfrm>
          </p:grpSpPr>
          <p:sp>
            <p:nvSpPr>
              <p:cNvPr id="54"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5"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6"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7"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8"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9"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0"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1"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cxnSp>
        <p:nvCxnSpPr>
          <p:cNvPr id="73"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4" name="Freeform 6">
            <a:extLst>
              <a:ext uri="{FF2B5EF4-FFF2-40B4-BE49-F238E27FC236}">
                <a16:creationId xmlns:a16="http://schemas.microsoft.com/office/drawing/2014/main" id="{71AA52EC-7DB1-4E87-8C0D-FAA1C5227515}"/>
              </a:ext>
            </a:extLst>
          </p:cNvPr>
          <p:cNvSpPr>
            <a:spLocks noEditPoints="1"/>
          </p:cNvSpPr>
          <p:nvPr/>
        </p:nvSpPr>
        <p:spPr bwMode="auto">
          <a:xfrm>
            <a:off x="7508012"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7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拾貳、報名表件填寫範例</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71"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40</a:t>
            </a:r>
            <a:endParaRPr lang="zh-TW" altLang="en-US" sz="1500" b="1" dirty="0">
              <a:latin typeface="Arial" panose="020B0604020202020204" pitchFamily="34" charset="0"/>
              <a:cs typeface="Arial" panose="020B0604020202020204" pitchFamily="34" charset="0"/>
            </a:endParaRPr>
          </a:p>
        </p:txBody>
      </p:sp>
      <p:grpSp>
        <p:nvGrpSpPr>
          <p:cNvPr id="4" name="群組 3"/>
          <p:cNvGrpSpPr/>
          <p:nvPr/>
        </p:nvGrpSpPr>
        <p:grpSpPr>
          <a:xfrm>
            <a:off x="4704202" y="2199998"/>
            <a:ext cx="4363589" cy="3333266"/>
            <a:chOff x="4704202" y="2199998"/>
            <a:chExt cx="4363589" cy="3333266"/>
          </a:xfrm>
        </p:grpSpPr>
        <p:sp>
          <p:nvSpPr>
            <p:cNvPr id="21" name="矩形 20"/>
            <p:cNvSpPr/>
            <p:nvPr/>
          </p:nvSpPr>
          <p:spPr>
            <a:xfrm>
              <a:off x="5669279" y="2318930"/>
              <a:ext cx="3324114" cy="940494"/>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3" name="矩形 22"/>
            <p:cNvSpPr/>
            <p:nvPr/>
          </p:nvSpPr>
          <p:spPr>
            <a:xfrm>
              <a:off x="5672053" y="4315561"/>
              <a:ext cx="3321339" cy="1217703"/>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4025" name="矩形 5"/>
            <p:cNvSpPr>
              <a:spLocks noChangeArrowheads="1"/>
            </p:cNvSpPr>
            <p:nvPr/>
          </p:nvSpPr>
          <p:spPr bwMode="auto">
            <a:xfrm>
              <a:off x="5746430" y="2340986"/>
              <a:ext cx="31618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zh-TW" altLang="en-US" b="1" dirty="0">
                  <a:solidFill>
                    <a:srgbClr val="0000CC"/>
                  </a:solidFill>
                  <a:latin typeface="微軟正黑體" panose="020B0604030504040204" pitchFamily="34" charset="-120"/>
                  <a:ea typeface="微軟正黑體" panose="020B0604030504040204" pitchFamily="34" charset="-120"/>
                </a:rPr>
                <a:t>競賽項目請填寫完整競賽年度、名稱、名次，檢附得獎證明（獎狀）影本以利查核。</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sp>
          <p:nvSpPr>
            <p:cNvPr id="84026" name="矩形 6"/>
            <p:cNvSpPr>
              <a:spLocks noChangeArrowheads="1"/>
            </p:cNvSpPr>
            <p:nvPr/>
          </p:nvSpPr>
          <p:spPr bwMode="auto">
            <a:xfrm>
              <a:off x="5661534" y="4332935"/>
              <a:ext cx="34062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00CC"/>
                  </a:solidFill>
                  <a:latin typeface="微軟正黑體" panose="020B0604030504040204" pitchFamily="34" charset="-120"/>
                  <a:ea typeface="微軟正黑體" panose="020B0604030504040204" pitchFamily="34" charset="-120"/>
                </a:rPr>
                <a:t>具弱勢身分者，須於</a:t>
              </a:r>
              <a:r>
                <a:rPr lang="zh-TW" altLang="en-US" b="1" dirty="0">
                  <a:solidFill>
                    <a:srgbClr val="C00000"/>
                  </a:solidFill>
                  <a:latin typeface="微軟正黑體" panose="020B0604030504040204" pitchFamily="34" charset="-120"/>
                  <a:ea typeface="微軟正黑體" panose="020B0604030504040204" pitchFamily="34" charset="-120"/>
                </a:rPr>
                <a:t>報名時檢附在報名期間內之有效證明文件</a:t>
              </a:r>
              <a:r>
                <a:rPr lang="zh-TW" altLang="en-US" b="1" dirty="0">
                  <a:solidFill>
                    <a:srgbClr val="0000CC"/>
                  </a:solidFill>
                  <a:latin typeface="微軟正黑體" panose="020B0604030504040204" pitchFamily="34" charset="-120"/>
                  <a:ea typeface="微軟正黑體" panose="020B0604030504040204" pitchFamily="34" charset="-120"/>
                </a:rPr>
                <a:t>，浮貼於報名表，以利審查及辦理報名費減免。</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cxnSp>
          <p:nvCxnSpPr>
            <p:cNvPr id="26" name="直線單箭頭接點 25"/>
            <p:cNvCxnSpPr>
              <a:stCxn id="64" idx="4"/>
            </p:cNvCxnSpPr>
            <p:nvPr/>
          </p:nvCxnSpPr>
          <p:spPr>
            <a:xfrm flipH="1">
              <a:off x="4739667" y="2615538"/>
              <a:ext cx="739517" cy="182716"/>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46" idx="5"/>
              <a:endCxn id="13" idx="3"/>
            </p:cNvCxnSpPr>
            <p:nvPr/>
          </p:nvCxnSpPr>
          <p:spPr>
            <a:xfrm flipH="1" flipV="1">
              <a:off x="4704202" y="4417430"/>
              <a:ext cx="809361" cy="144045"/>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4" name="Group 38"/>
            <p:cNvGrpSpPr/>
            <p:nvPr/>
          </p:nvGrpSpPr>
          <p:grpSpPr>
            <a:xfrm rot="5101968">
              <a:off x="5457087" y="4140394"/>
              <a:ext cx="446958" cy="416565"/>
              <a:chOff x="131763" y="111125"/>
              <a:chExt cx="3802063" cy="3789363"/>
            </a:xfrm>
          </p:grpSpPr>
          <p:sp>
            <p:nvSpPr>
              <p:cNvPr id="45"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6"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7"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8"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9"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0"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1"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2"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nvGrpSpPr>
            <p:cNvPr id="62" name="Group 38"/>
            <p:cNvGrpSpPr/>
            <p:nvPr/>
          </p:nvGrpSpPr>
          <p:grpSpPr>
            <a:xfrm rot="5101968">
              <a:off x="5445800" y="2215194"/>
              <a:ext cx="446958" cy="416565"/>
              <a:chOff x="131763" y="111125"/>
              <a:chExt cx="3802063" cy="3789363"/>
            </a:xfrm>
          </p:grpSpPr>
          <p:sp>
            <p:nvSpPr>
              <p:cNvPr id="63"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4"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5"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6"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7"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8"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9"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70"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nvGrpSpPr>
            <p:cNvPr id="76" name="群組 75"/>
            <p:cNvGrpSpPr/>
            <p:nvPr/>
          </p:nvGrpSpPr>
          <p:grpSpPr>
            <a:xfrm>
              <a:off x="6013137" y="3268734"/>
              <a:ext cx="2968233" cy="634925"/>
              <a:chOff x="1301750" y="5381625"/>
              <a:chExt cx="9588500" cy="792163"/>
            </a:xfrm>
          </p:grpSpPr>
          <p:sp>
            <p:nvSpPr>
              <p:cNvPr id="77" name="矩形 76"/>
              <p:cNvSpPr/>
              <p:nvPr/>
            </p:nvSpPr>
            <p:spPr>
              <a:xfrm>
                <a:off x="1301750" y="5381625"/>
                <a:ext cx="9588500"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78" name="矩形 3"/>
              <p:cNvSpPr>
                <a:spLocks noChangeArrowheads="1"/>
              </p:cNvSpPr>
              <p:nvPr/>
            </p:nvSpPr>
            <p:spPr bwMode="auto">
              <a:xfrm>
                <a:off x="1390650" y="5416428"/>
                <a:ext cx="9362749" cy="72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sz="1600" b="1" dirty="0">
                    <a:solidFill>
                      <a:srgbClr val="C00000"/>
                    </a:solidFill>
                    <a:latin typeface="微軟正黑體" panose="020B0604030504040204" pitchFamily="34" charset="-120"/>
                    <a:ea typeface="微軟正黑體" panose="020B0604030504040204" pitchFamily="34" charset="-120"/>
                  </a:rPr>
                  <a:t>※提醒：</a:t>
                </a:r>
                <a:r>
                  <a:rPr lang="zh-TW" altLang="en-US" sz="1600" b="1" dirty="0">
                    <a:solidFill>
                      <a:srgbClr val="C00000"/>
                    </a:solidFill>
                    <a:latin typeface="微軟正黑體" panose="020B0604030504040204" pitchFamily="34" charset="-120"/>
                    <a:ea typeface="微軟正黑體" panose="020B0604030504040204" pitchFamily="34" charset="-120"/>
                  </a:rPr>
                  <a:t>若團體賽制為</a:t>
                </a:r>
                <a:r>
                  <a:rPr lang="zh-TW" altLang="en-US" sz="1600" b="1" u="sng" dirty="0">
                    <a:solidFill>
                      <a:srgbClr val="C00000"/>
                    </a:solidFill>
                    <a:latin typeface="微軟正黑體" panose="020B0604030504040204" pitchFamily="34" charset="-120"/>
                    <a:ea typeface="微軟正黑體" panose="020B0604030504040204" pitchFamily="34" charset="-120"/>
                  </a:rPr>
                  <a:t>雙人或三人</a:t>
                </a:r>
                <a:r>
                  <a:rPr lang="zh-TW" altLang="en-US" sz="1600" b="1" dirty="0">
                    <a:solidFill>
                      <a:srgbClr val="C00000"/>
                    </a:solidFill>
                    <a:latin typeface="微軟正黑體" panose="020B0604030504040204" pitchFamily="34" charset="-120"/>
                    <a:ea typeface="微軟正黑體" panose="020B0604030504040204" pitchFamily="34" charset="-120"/>
                  </a:rPr>
                  <a:t>比賽，請註明</a:t>
                </a:r>
              </a:p>
            </p:txBody>
          </p:sp>
        </p:grpSp>
      </p:gr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A754778-1139-4483-B37F-803CA800A776}"/>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63406" y="4065428"/>
            <a:ext cx="2967508" cy="1512000"/>
          </a:xfrm>
          <a:prstGeom prst="rect">
            <a:avLst/>
          </a:prstGeom>
        </p:spPr>
      </p:pic>
      <p:pic>
        <p:nvPicPr>
          <p:cNvPr id="4" name="圖片 3">
            <a:extLst>
              <a:ext uri="{FF2B5EF4-FFF2-40B4-BE49-F238E27FC236}">
                <a16:creationId xmlns:a16="http://schemas.microsoft.com/office/drawing/2014/main" id="{D80BDB67-E420-4463-A33B-30273FF0330A}"/>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49" l="27" r="49" t="44"/>
          <a:stretch/>
        </p:blipFill>
        <p:spPr>
          <a:xfrm>
            <a:off x="3254112" y="1210427"/>
            <a:ext cx="3956400" cy="5580000"/>
          </a:xfrm>
          <a:prstGeom prst="rect">
            <a:avLst/>
          </a:prstGeom>
        </p:spPr>
      </p:pic>
      <p:sp>
        <p:nvSpPr>
          <p:cNvPr id="30" name="矩形 29"/>
          <p:cNvSpPr/>
          <p:nvPr/>
        </p:nvSpPr>
        <p:spPr bwMode="auto">
          <a:xfrm>
            <a:off x="195572" y="3095404"/>
            <a:ext cx="2847975" cy="954107"/>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a:spAutoFit/>
          </a:bodyPr>
          <a:lstStyle/>
          <a:p>
            <a:pPr algn="just" eaLnBrk="1" fontAlgn="auto" hangingPunct="1">
              <a:spcBef>
                <a:spcPts val="0"/>
              </a:spcBef>
              <a:spcAft>
                <a:spcPts val="0"/>
              </a:spcAft>
              <a:defRPr/>
            </a:pPr>
            <a:r>
              <a:rPr altLang="en-US" dirty="0" lang="zh-TW" sz="1400">
                <a:solidFill>
                  <a:srgbClr val="0070C0"/>
                </a:solidFill>
                <a:latin charset="-120" pitchFamily="34" typeface="微軟正黑體"/>
                <a:ea charset="-120" pitchFamily="34" typeface="微軟正黑體"/>
              </a:rPr>
              <a:t>請將學生「</a:t>
            </a:r>
            <a:r>
              <a:rPr altLang="zh-TW" dirty="0" lang="en-US" sz="1400">
                <a:solidFill>
                  <a:srgbClr val="0070C0"/>
                </a:solidFill>
                <a:latin charset="-120" pitchFamily="34" typeface="微軟正黑體"/>
                <a:ea charset="-120" pitchFamily="34" typeface="微軟正黑體"/>
              </a:rPr>
              <a:t>113</a:t>
            </a:r>
            <a:r>
              <a:rPr altLang="zh-TW" dirty="0" lang="zh-TW" sz="1400">
                <a:solidFill>
                  <a:srgbClr val="0070C0"/>
                </a:solidFill>
                <a:latin charset="-120" pitchFamily="34" typeface="微軟正黑體"/>
                <a:ea charset="-120" pitchFamily="34" typeface="微軟正黑體"/>
              </a:rPr>
              <a:t>學年度五專入學專用</a:t>
            </a:r>
            <a:r>
              <a:rPr altLang="en-US" dirty="0" lang="zh-TW" sz="1400">
                <a:solidFill>
                  <a:srgbClr val="0070C0"/>
                </a:solidFill>
                <a:latin charset="-120" pitchFamily="34" typeface="微軟正黑體"/>
                <a:ea charset="-120" pitchFamily="34" typeface="微軟正黑體"/>
              </a:rPr>
              <a:t>優先</a:t>
            </a:r>
            <a:r>
              <a:rPr altLang="zh-TW" dirty="0" lang="zh-TW" sz="1400">
                <a:solidFill>
                  <a:srgbClr val="0070C0"/>
                </a:solidFill>
                <a:latin charset="-120" pitchFamily="34" typeface="微軟正黑體"/>
                <a:ea charset="-120" pitchFamily="34" typeface="微軟正黑體"/>
              </a:rPr>
              <a:t>免試入學超額比序項目積分證明單</a:t>
            </a:r>
            <a:r>
              <a:rPr altLang="en-US" dirty="0" lang="zh-TW" sz="1400">
                <a:solidFill>
                  <a:srgbClr val="0070C0"/>
                </a:solidFill>
                <a:latin charset="-120" pitchFamily="34" typeface="微軟正黑體"/>
                <a:ea charset="-120" pitchFamily="34" typeface="微軟正黑體"/>
              </a:rPr>
              <a:t>」中，</a:t>
            </a:r>
            <a:r>
              <a:rPr altLang="en-US" b="1" dirty="0" lang="zh-TW" sz="1400">
                <a:solidFill>
                  <a:srgbClr val="C00000"/>
                </a:solidFill>
                <a:latin charset="-120" pitchFamily="34" typeface="微軟正黑體"/>
                <a:ea charset="-120" pitchFamily="34" typeface="微軟正黑體"/>
              </a:rPr>
              <a:t>已審核確認後之項目勾選 </a:t>
            </a:r>
          </a:p>
        </p:txBody>
      </p:sp>
      <p:sp>
        <p:nvSpPr>
          <p:cNvPr id="34" name="矩形 33"/>
          <p:cNvSpPr/>
          <p:nvPr/>
        </p:nvSpPr>
        <p:spPr>
          <a:xfrm>
            <a:off x="3305760" y="3979370"/>
            <a:ext cx="2397703" cy="12174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35" name="矩形 34"/>
          <p:cNvSpPr/>
          <p:nvPr/>
        </p:nvSpPr>
        <p:spPr>
          <a:xfrm>
            <a:off x="3307899" y="3713305"/>
            <a:ext cx="2395564" cy="2440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36" name="矩形 35"/>
          <p:cNvSpPr/>
          <p:nvPr/>
        </p:nvSpPr>
        <p:spPr>
          <a:xfrm>
            <a:off x="3310633" y="6395261"/>
            <a:ext cx="3808864" cy="3501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74" name="矩形 73"/>
          <p:cNvSpPr/>
          <p:nvPr/>
        </p:nvSpPr>
        <p:spPr>
          <a:xfrm>
            <a:off x="6290187" y="1567989"/>
            <a:ext cx="820686" cy="30040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83" name="矩形 82"/>
          <p:cNvSpPr/>
          <p:nvPr/>
        </p:nvSpPr>
        <p:spPr>
          <a:xfrm>
            <a:off x="5769616" y="3749075"/>
            <a:ext cx="1348630" cy="14659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cxnSp>
        <p:nvCxnSpPr>
          <p:cNvPr id="103" name="直線單箭頭接點 102"/>
          <p:cNvCxnSpPr/>
          <p:nvPr/>
        </p:nvCxnSpPr>
        <p:spPr>
          <a:xfrm flipH="1">
            <a:off x="3156738" y="4418583"/>
            <a:ext cx="170605" cy="126353"/>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17" name="投影片編號版面配置區 1"/>
          <p:cNvSpPr txBox="1">
            <a:spLocks/>
          </p:cNvSpPr>
          <p:nvPr/>
        </p:nvSpPr>
        <p:spPr>
          <a:xfrm>
            <a:off x="5950746" y="5738815"/>
            <a:ext cx="1100138" cy="273844"/>
          </a:xfrm>
          <a:prstGeom prst="rect">
            <a:avLst/>
          </a:prstGeom>
        </p:spPr>
        <p:txBody>
          <a:bodyPr anchor="ctr"/>
          <a:lstStyle/>
          <a:p>
            <a:pPr algn="r" eaLnBrk="1" fontAlgn="auto" hangingPunct="1">
              <a:spcBef>
                <a:spcPts val="0"/>
              </a:spcBef>
              <a:spcAft>
                <a:spcPts val="0"/>
              </a:spcAft>
              <a:defRPr/>
            </a:pPr>
            <a:endParaRPr altLang="en-US" dirty="0" lang="zh-TW" sz="900">
              <a:solidFill>
                <a:schemeClr val="tx1">
                  <a:tint val="75000"/>
                </a:schemeClr>
              </a:solidFill>
              <a:latin typeface="+mn-lt"/>
              <a:ea typeface="+mn-ea"/>
            </a:endParaRPr>
          </a:p>
        </p:txBody>
      </p:sp>
      <p:cxnSp>
        <p:nvCxnSpPr>
          <p:cNvPr id="84" name="直線單箭頭接點 83"/>
          <p:cNvCxnSpPr/>
          <p:nvPr/>
        </p:nvCxnSpPr>
        <p:spPr>
          <a:xfrm flipV="1">
            <a:off x="7119497" y="3500536"/>
            <a:ext cx="369094" cy="325670"/>
          </a:xfrm>
          <a:prstGeom prst="straightConnector1">
            <a:avLst/>
          </a:prstGeom>
          <a:ln w="38100">
            <a:solidFill>
              <a:srgbClr val="0033CC"/>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cxnSpLocks/>
            <a:stCxn id="74" idx="3"/>
            <a:endCxn id="27" idx="1"/>
          </p:cNvCxnSpPr>
          <p:nvPr/>
        </p:nvCxnSpPr>
        <p:spPr>
          <a:xfrm flipV="1">
            <a:off x="7110873" y="1647243"/>
            <a:ext cx="500329" cy="70949"/>
          </a:xfrm>
          <a:prstGeom prst="straightConnector1">
            <a:avLst/>
          </a:prstGeom>
          <a:ln w="38100">
            <a:solidFill>
              <a:srgbClr val="0033CC"/>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endCxn id="2" idx="3"/>
          </p:cNvCxnSpPr>
          <p:nvPr/>
        </p:nvCxnSpPr>
        <p:spPr>
          <a:xfrm flipH="1" flipV="1">
            <a:off x="3043547" y="2742276"/>
            <a:ext cx="444392" cy="937280"/>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nvGrpSpPr>
          <p:cNvPr id="39" name="淘宝网Chenying0907出品 1"/>
          <p:cNvGrpSpPr>
            <a:grpSpLocks/>
          </p:cNvGrpSpPr>
          <p:nvPr/>
        </p:nvGrpSpPr>
        <p:grpSpPr bwMode="auto">
          <a:xfrm>
            <a:off x="91679" y="891633"/>
            <a:ext cx="839391" cy="776288"/>
            <a:chOff x="3392486" y="1165291"/>
            <a:chExt cx="5736833" cy="5045287"/>
          </a:xfrm>
        </p:grpSpPr>
        <p:pic>
          <p:nvPicPr>
            <p:cNvPr id="86054" name="图片 2"/>
            <p:cNvPicPr>
              <a:picLocks noChangeAspect="1"/>
            </p:cNvPicPr>
            <p:nvPr/>
          </p:nvPicPr>
          <p:blipFill>
            <a:blip cstate="email" r:embed="rId5">
              <a:extLst>
                <a:ext uri="{28A0092B-C50C-407E-A947-70E740481C1C}">
                  <a14:useLocalDpi xmlns:a14="http://schemas.microsoft.com/office/drawing/2010/main"/>
                </a:ext>
              </a:extLst>
            </a:blip>
            <a:srcRect/>
            <a:stretch>
              <a:fillRect/>
            </a:stretch>
          </p:blipFill>
          <p:spPr bwMode="auto">
            <a:xfrm>
              <a:off x="3392486" y="4406005"/>
              <a:ext cx="5736833" cy="180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55" name="淘宝网Chenying0907出品 5619"/>
            <p:cNvSpPr>
              <a:spLocks/>
            </p:cNvSpPr>
            <p:nvPr/>
          </p:nvSpPr>
          <p:spPr bwMode="auto">
            <a:xfrm>
              <a:off x="4628132" y="2901027"/>
              <a:ext cx="621387" cy="2839449"/>
            </a:xfrm>
            <a:custGeom>
              <a:avLst/>
              <a:gdLst>
                <a:gd fmla="*/ 604926 w 151" name="T0"/>
                <a:gd fmla="*/ 2839449 h 690" name="T1"/>
                <a:gd fmla="*/ 53497 w 151" name="T2"/>
                <a:gd fmla="*/ 1600791 h 690" name="T3"/>
                <a:gd fmla="*/ 0 w 151" name="T4"/>
                <a:gd fmla="*/ 0 h 690" name="T5"/>
                <a:gd fmla="*/ 621387 w 151" name="T6"/>
                <a:gd fmla="*/ 991750 h 690" name="T7"/>
                <a:gd fmla="*/ 604926 w 151" name="T8"/>
                <a:gd fmla="*/ 2839449 h 690" name="T9"/>
                <a:gd fmla="*/ 0 60000 65536" name="T10"/>
                <a:gd fmla="*/ 0 60000 65536" name="T11"/>
                <a:gd fmla="*/ 0 60000 65536" name="T12"/>
                <a:gd fmla="*/ 0 60000 65536" name="T13"/>
                <a:gd fmla="*/ 0 60000 65536" name="T14"/>
              </a:gdLst>
              <a:ahLst/>
              <a:cxnLst>
                <a:cxn ang="T10">
                  <a:pos x="T0" y="T1"/>
                </a:cxn>
                <a:cxn ang="T11">
                  <a:pos x="T2" y="T3"/>
                </a:cxn>
                <a:cxn ang="T12">
                  <a:pos x="T4" y="T5"/>
                </a:cxn>
                <a:cxn ang="T13">
                  <a:pos x="T6" y="T7"/>
                </a:cxn>
                <a:cxn ang="T14">
                  <a:pos x="T8" y="T9"/>
                </a:cxn>
              </a:cxnLst>
              <a:rect b="b" l="0" r="r" t="0"/>
              <a:pathLst>
                <a:path h="690" w="151">
                  <a:moveTo>
                    <a:pt x="147" y="690"/>
                  </a:moveTo>
                  <a:lnTo>
                    <a:pt x="13" y="389"/>
                  </a:lnTo>
                  <a:lnTo>
                    <a:pt x="0" y="0"/>
                  </a:lnTo>
                  <a:lnTo>
                    <a:pt x="151" y="241"/>
                  </a:lnTo>
                  <a:lnTo>
                    <a:pt x="147" y="69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42" name="淘宝网Chenying0907出品 5627"/>
            <p:cNvSpPr>
              <a:spLocks/>
            </p:cNvSpPr>
            <p:nvPr/>
          </p:nvSpPr>
          <p:spPr bwMode="auto">
            <a:xfrm>
              <a:off x="4479241" y="2068614"/>
              <a:ext cx="2329169" cy="868296"/>
            </a:xfrm>
            <a:custGeom>
              <a:avLst/>
              <a:gdLst>
                <a:gd fmla="*/ 52 w 566" name="T0"/>
                <a:gd fmla="*/ 211 h 211" name="T1"/>
                <a:gd fmla="*/ 0 w 566" name="T2"/>
                <a:gd fmla="*/ 41 h 211" name="T3"/>
                <a:gd fmla="*/ 485 w 566" name="T4"/>
                <a:gd fmla="*/ 0 h 211" name="T5"/>
                <a:gd fmla="*/ 566 w 566" name="T6"/>
                <a:gd fmla="*/ 155 h 211" name="T7"/>
                <a:gd fmla="*/ 52 w 566" name="T8"/>
                <a:gd fmla="*/ 211 h 211" name="T9"/>
              </a:gdLst>
              <a:ahLst/>
              <a:cxnLst>
                <a:cxn ang="0">
                  <a:pos x="T0" y="T1"/>
                </a:cxn>
                <a:cxn ang="0">
                  <a:pos x="T2" y="T3"/>
                </a:cxn>
                <a:cxn ang="0">
                  <a:pos x="T4" y="T5"/>
                </a:cxn>
                <a:cxn ang="0">
                  <a:pos x="T6" y="T7"/>
                </a:cxn>
                <a:cxn ang="0">
                  <a:pos x="T8" y="T9"/>
                </a:cxn>
              </a:cxnLst>
              <a:rect b="b" l="0" r="r" t="0"/>
              <a:pathLst>
                <a:path h="211" w="566">
                  <a:moveTo>
                    <a:pt x="52" y="211"/>
                  </a:moveTo>
                  <a:lnTo>
                    <a:pt x="0" y="41"/>
                  </a:lnTo>
                  <a:lnTo>
                    <a:pt x="485" y="0"/>
                  </a:lnTo>
                  <a:lnTo>
                    <a:pt x="566" y="155"/>
                  </a:lnTo>
                  <a:lnTo>
                    <a:pt x="52" y="211"/>
                  </a:lnTo>
                  <a:close/>
                </a:path>
              </a:pathLst>
            </a:custGeom>
            <a:solidFill>
              <a:srgbClr val="FFFFFF"/>
            </a:solidFill>
            <a:ln>
              <a:noFill/>
            </a:ln>
            <a:scene3d>
              <a:camera prst="orthographicFront"/>
              <a:lightRig dir="t" rig="threePt"/>
            </a:scene3d>
            <a:sp3d>
              <a:bevelT h="12700" prst="angle" w="12700"/>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endParaRPr altLang="en-US" lang="zh-CN">
                <a:ea charset="-122" panose="02010600030101010101" pitchFamily="2" typeface="SimSun"/>
              </a:endParaRPr>
            </a:p>
          </p:txBody>
        </p:sp>
        <p:sp>
          <p:nvSpPr>
            <p:cNvPr id="43" name="淘宝网Chenying0907出品 5631"/>
            <p:cNvSpPr>
              <a:spLocks/>
            </p:cNvSpPr>
            <p:nvPr/>
          </p:nvSpPr>
          <p:spPr bwMode="auto">
            <a:xfrm>
              <a:off x="6776641" y="2242559"/>
              <a:ext cx="2234521" cy="1304502"/>
            </a:xfrm>
            <a:custGeom>
              <a:avLst/>
              <a:gdLst>
                <a:gd fmla="*/ 0 w 543" name="T0"/>
                <a:gd fmla="*/ 109 h 317" name="T1"/>
                <a:gd fmla="*/ 230 w 543" name="T2"/>
                <a:gd fmla="*/ 0 h 317" name="T3"/>
                <a:gd fmla="*/ 543 w 543" name="T4"/>
                <a:gd fmla="*/ 182 h 317" name="T5"/>
                <a:gd fmla="*/ 264 w 543" name="T6"/>
                <a:gd fmla="*/ 317 h 317" name="T7"/>
                <a:gd fmla="*/ 0 w 543" name="T8"/>
                <a:gd fmla="*/ 109 h 317" name="T9"/>
              </a:gdLst>
              <a:ahLst/>
              <a:cxnLst>
                <a:cxn ang="0">
                  <a:pos x="T0" y="T1"/>
                </a:cxn>
                <a:cxn ang="0">
                  <a:pos x="T2" y="T3"/>
                </a:cxn>
                <a:cxn ang="0">
                  <a:pos x="T4" y="T5"/>
                </a:cxn>
                <a:cxn ang="0">
                  <a:pos x="T6" y="T7"/>
                </a:cxn>
                <a:cxn ang="0">
                  <a:pos x="T8" y="T9"/>
                </a:cxn>
              </a:cxnLst>
              <a:rect b="b" l="0" r="r" t="0"/>
              <a:pathLst>
                <a:path h="317" w="543">
                  <a:moveTo>
                    <a:pt x="0" y="109"/>
                  </a:moveTo>
                  <a:lnTo>
                    <a:pt x="230" y="0"/>
                  </a:lnTo>
                  <a:lnTo>
                    <a:pt x="543" y="182"/>
                  </a:lnTo>
                  <a:lnTo>
                    <a:pt x="264" y="317"/>
                  </a:lnTo>
                  <a:lnTo>
                    <a:pt x="0" y="109"/>
                  </a:lnTo>
                  <a:close/>
                </a:path>
              </a:pathLst>
            </a:custGeom>
            <a:solidFill>
              <a:srgbClr val="FFFFFF"/>
            </a:solidFill>
            <a:ln>
              <a:noFill/>
            </a:ln>
            <a:scene3d>
              <a:camera prst="orthographicFront"/>
              <a:lightRig dir="t" rig="threePt"/>
            </a:scene3d>
            <a:sp3d>
              <a:bevelT h="12700" prst="angle" w="12700"/>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endParaRPr altLang="en-US" lang="zh-CN">
                <a:ea charset="-122" panose="02010600030101010101" pitchFamily="2" typeface="SimSun"/>
              </a:endParaRPr>
            </a:p>
          </p:txBody>
        </p:sp>
        <p:sp>
          <p:nvSpPr>
            <p:cNvPr id="44" name="淘宝网Chenying0907出品 5619"/>
            <p:cNvSpPr>
              <a:spLocks/>
            </p:cNvSpPr>
            <p:nvPr/>
          </p:nvSpPr>
          <p:spPr bwMode="auto">
            <a:xfrm>
              <a:off x="4645638" y="2960546"/>
              <a:ext cx="618438" cy="2839911"/>
            </a:xfrm>
            <a:custGeom>
              <a:avLst/>
              <a:gdLst>
                <a:gd fmla="*/ 147 w 151" name="T0"/>
                <a:gd fmla="*/ 690 h 690" name="T1"/>
                <a:gd fmla="*/ 13 w 151" name="T2"/>
                <a:gd fmla="*/ 389 h 690" name="T3"/>
                <a:gd fmla="*/ 0 w 151" name="T4"/>
                <a:gd fmla="*/ 0 h 690" name="T5"/>
                <a:gd fmla="*/ 151 w 151" name="T6"/>
                <a:gd fmla="*/ 241 h 690" name="T7"/>
                <a:gd fmla="*/ 147 w 151" name="T8"/>
                <a:gd fmla="*/ 690 h 690" name="T9"/>
              </a:gdLst>
              <a:ahLst/>
              <a:cxnLst>
                <a:cxn ang="0">
                  <a:pos x="T0" y="T1"/>
                </a:cxn>
                <a:cxn ang="0">
                  <a:pos x="T2" y="T3"/>
                </a:cxn>
                <a:cxn ang="0">
                  <a:pos x="T4" y="T5"/>
                </a:cxn>
                <a:cxn ang="0">
                  <a:pos x="T6" y="T7"/>
                </a:cxn>
                <a:cxn ang="0">
                  <a:pos x="T8" y="T9"/>
                </a:cxn>
              </a:cxnLst>
              <a:rect b="b" l="0" r="r" t="0"/>
              <a:pathLst>
                <a:path h="690" w="151">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eaLnBrk="1" fontAlgn="auto" hangingPunct="1">
                <a:spcBef>
                  <a:spcPts val="0"/>
                </a:spcBef>
                <a:spcAft>
                  <a:spcPts val="0"/>
                </a:spcAft>
                <a:defRPr/>
              </a:pPr>
              <a:endParaRPr altLang="en-US" lang="zh-CN">
                <a:latin typeface="+mn-lt"/>
                <a:ea typeface="+mn-ea"/>
              </a:endParaRPr>
            </a:p>
          </p:txBody>
        </p:sp>
        <p:sp>
          <p:nvSpPr>
            <p:cNvPr id="45" name="淘宝网Chenying0907出品 5623"/>
            <p:cNvSpPr>
              <a:spLocks/>
            </p:cNvSpPr>
            <p:nvPr/>
          </p:nvSpPr>
          <p:spPr bwMode="auto">
            <a:xfrm>
              <a:off x="3536391" y="2622965"/>
              <a:ext cx="1757163" cy="1312730"/>
            </a:xfrm>
            <a:custGeom>
              <a:avLst/>
              <a:gdLst>
                <a:gd fmla="*/ 178 w 178" name="T0"/>
                <a:gd fmla="*/ 131 h 132" name="T1"/>
                <a:gd fmla="*/ 119 w 178" name="T2"/>
                <a:gd fmla="*/ 30 h 132" name="T3"/>
                <a:gd fmla="*/ 0 w 178" name="T4"/>
                <a:gd fmla="*/ 0 h 132" name="T5"/>
                <a:gd fmla="*/ 31 w 178" name="T6"/>
                <a:gd fmla="*/ 98 h 132" name="T7"/>
                <a:gd fmla="*/ 177 w 178" name="T8"/>
                <a:gd fmla="*/ 131 h 132" name="T9"/>
                <a:gd fmla="*/ 178 w 178" name="T10"/>
                <a:gd fmla="*/ 132 h 132" name="T11"/>
                <a:gd fmla="*/ 178 w 178" name="T12"/>
                <a:gd fmla="*/ 131 h 132" name="T13"/>
              </a:gdLst>
              <a:ahLst/>
              <a:cxnLst>
                <a:cxn ang="0">
                  <a:pos x="T0" y="T1"/>
                </a:cxn>
                <a:cxn ang="0">
                  <a:pos x="T2" y="T3"/>
                </a:cxn>
                <a:cxn ang="0">
                  <a:pos x="T4" y="T5"/>
                </a:cxn>
                <a:cxn ang="0">
                  <a:pos x="T6" y="T7"/>
                </a:cxn>
                <a:cxn ang="0">
                  <a:pos x="T8" y="T9"/>
                </a:cxn>
                <a:cxn ang="0">
                  <a:pos x="T10" y="T11"/>
                </a:cxn>
                <a:cxn ang="0">
                  <a:pos x="T12" y="T13"/>
                </a:cxn>
              </a:cxnLst>
              <a:rect b="b" l="0" r="r" t="0"/>
              <a:pathLst>
                <a:path h="132" w="178">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dir="t" rig="threePt"/>
            </a:scene3d>
            <a:sp3d>
              <a:bevelT h="12700" prst="angle" w="12700"/>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endParaRPr altLang="en-US" lang="zh-CN">
                <a:ea charset="-122" panose="02010600030101010101" pitchFamily="2" typeface="SimSun"/>
              </a:endParaRPr>
            </a:p>
          </p:txBody>
        </p:sp>
        <p:grpSp>
          <p:nvGrpSpPr>
            <p:cNvPr id="47" name="Group 5788"/>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102" name="淘宝网Chenying0907出品 5789"/>
              <p:cNvSpPr>
                <a:spLocks/>
              </p:cNvSpPr>
              <p:nvPr/>
            </p:nvSpPr>
            <p:spPr bwMode="auto">
              <a:xfrm>
                <a:off x="2534" y="2472"/>
                <a:ext cx="139" cy="474"/>
              </a:xfrm>
              <a:custGeom>
                <a:avLst/>
                <a:gdLst>
                  <a:gd fmla="*/ 0 w 139" name="T0"/>
                  <a:gd fmla="*/ 0 h 474" name="T1"/>
                  <a:gd fmla="*/ 5 w 139" name="T2"/>
                  <a:gd fmla="*/ 175 h 474" name="T3"/>
                  <a:gd fmla="*/ 139 w 139" name="T4"/>
                  <a:gd fmla="*/ 474 h 474" name="T5"/>
                  <a:gd fmla="*/ 139 w 139" name="T6"/>
                  <a:gd fmla="*/ 29 h 474" name="T7"/>
                  <a:gd fmla="*/ 0 w 139" name="T8"/>
                  <a:gd fmla="*/ 0 h 474" name="T9"/>
                </a:gdLst>
                <a:ahLst/>
                <a:cxnLst>
                  <a:cxn ang="0">
                    <a:pos x="T0" y="T1"/>
                  </a:cxn>
                  <a:cxn ang="0">
                    <a:pos x="T2" y="T3"/>
                  </a:cxn>
                  <a:cxn ang="0">
                    <a:pos x="T4" y="T5"/>
                  </a:cxn>
                  <a:cxn ang="0">
                    <a:pos x="T6" y="T7"/>
                  </a:cxn>
                  <a:cxn ang="0">
                    <a:pos x="T8" y="T9"/>
                  </a:cxn>
                </a:cxnLst>
                <a:rect b="b" l="0" r="r" t="0"/>
                <a:pathLst>
                  <a:path h="474" w="139">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altLang="en-US" lang="zh-CN">
                  <a:latin typeface="+mn-lt"/>
                  <a:ea typeface="+mn-ea"/>
                </a:endParaRPr>
              </a:p>
            </p:txBody>
          </p:sp>
          <p:sp>
            <p:nvSpPr>
              <p:cNvPr id="104" name="淘宝网Chenying0907出品 5790"/>
              <p:cNvSpPr>
                <a:spLocks/>
              </p:cNvSpPr>
              <p:nvPr/>
            </p:nvSpPr>
            <p:spPr bwMode="auto">
              <a:xfrm>
                <a:off x="2534" y="2472"/>
                <a:ext cx="139" cy="474"/>
              </a:xfrm>
              <a:custGeom>
                <a:avLst/>
                <a:gdLst>
                  <a:gd fmla="*/ 0 w 139" name="T0"/>
                  <a:gd fmla="*/ 0 h 474" name="T1"/>
                  <a:gd fmla="*/ 5 w 139" name="T2"/>
                  <a:gd fmla="*/ 175 h 474" name="T3"/>
                  <a:gd fmla="*/ 139 w 139" name="T4"/>
                  <a:gd fmla="*/ 474 h 474" name="T5"/>
                  <a:gd fmla="*/ 139 w 139" name="T6"/>
                  <a:gd fmla="*/ 29 h 474" name="T7"/>
                  <a:gd fmla="*/ 0 w 139" name="T8"/>
                  <a:gd fmla="*/ 0 h 474" name="T9"/>
                </a:gdLst>
                <a:ahLst/>
                <a:cxnLst>
                  <a:cxn ang="0">
                    <a:pos x="T0" y="T1"/>
                  </a:cxn>
                  <a:cxn ang="0">
                    <a:pos x="T2" y="T3"/>
                  </a:cxn>
                  <a:cxn ang="0">
                    <a:pos x="T4" y="T5"/>
                  </a:cxn>
                  <a:cxn ang="0">
                    <a:pos x="T6" y="T7"/>
                  </a:cxn>
                  <a:cxn ang="0">
                    <a:pos x="T8" y="T9"/>
                  </a:cxn>
                </a:cxnLst>
                <a:rect b="b" l="0" r="r" t="0"/>
                <a:pathLst>
                  <a:path h="474" w="139">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altLang="en-US" lang="zh-CN">
                  <a:latin typeface="+mn-lt"/>
                  <a:ea typeface="+mn-ea"/>
                </a:endParaRPr>
              </a:p>
            </p:txBody>
          </p:sp>
        </p:grpSp>
        <p:grpSp>
          <p:nvGrpSpPr>
            <p:cNvPr id="48" name="Group 5638"/>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100" name="淘宝网Chenying0907出品 5639"/>
              <p:cNvSpPr>
                <a:spLocks/>
              </p:cNvSpPr>
              <p:nvPr/>
            </p:nvSpPr>
            <p:spPr bwMode="auto">
              <a:xfrm>
                <a:off x="3454" y="2010"/>
                <a:ext cx="772" cy="302"/>
              </a:xfrm>
              <a:custGeom>
                <a:avLst/>
                <a:gdLst>
                  <a:gd fmla="*/ 510 w 772" name="T0"/>
                  <a:gd fmla="*/ 0 h 302" name="T1"/>
                  <a:gd fmla="*/ 0 w 772" name="T2"/>
                  <a:gd fmla="*/ 56 h 302" name="T3"/>
                  <a:gd fmla="*/ 141 w 772" name="T4"/>
                  <a:gd fmla="*/ 302 h 302" name="T5"/>
                  <a:gd fmla="*/ 772 w 772" name="T6"/>
                  <a:gd fmla="*/ 208 h 302" name="T7"/>
                  <a:gd fmla="*/ 510 w 772" name="T8"/>
                  <a:gd fmla="*/ 0 h 302" name="T9"/>
                </a:gdLst>
                <a:ahLst/>
                <a:cxnLst>
                  <a:cxn ang="0">
                    <a:pos x="T0" y="T1"/>
                  </a:cxn>
                  <a:cxn ang="0">
                    <a:pos x="T2" y="T3"/>
                  </a:cxn>
                  <a:cxn ang="0">
                    <a:pos x="T4" y="T5"/>
                  </a:cxn>
                  <a:cxn ang="0">
                    <a:pos x="T6" y="T7"/>
                  </a:cxn>
                  <a:cxn ang="0">
                    <a:pos x="T8" y="T9"/>
                  </a:cxn>
                </a:cxnLst>
                <a:rect b="b" l="0" r="r" t="0"/>
                <a:pathLst>
                  <a:path h="302" w="77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altLang="en-US" lang="zh-CN">
                  <a:latin typeface="+mn-lt"/>
                  <a:ea typeface="+mn-ea"/>
                </a:endParaRPr>
              </a:p>
            </p:txBody>
          </p:sp>
          <p:sp>
            <p:nvSpPr>
              <p:cNvPr id="101" name="淘宝网Chenying0907出品 5640"/>
              <p:cNvSpPr>
                <a:spLocks/>
              </p:cNvSpPr>
              <p:nvPr/>
            </p:nvSpPr>
            <p:spPr bwMode="auto">
              <a:xfrm>
                <a:off x="3454" y="2010"/>
                <a:ext cx="772" cy="302"/>
              </a:xfrm>
              <a:custGeom>
                <a:avLst/>
                <a:gdLst>
                  <a:gd fmla="*/ 510 w 772" name="T0"/>
                  <a:gd fmla="*/ 0 h 302" name="T1"/>
                  <a:gd fmla="*/ 0 w 772" name="T2"/>
                  <a:gd fmla="*/ 56 h 302" name="T3"/>
                  <a:gd fmla="*/ 141 w 772" name="T4"/>
                  <a:gd fmla="*/ 302 h 302" name="T5"/>
                  <a:gd fmla="*/ 772 w 772" name="T6"/>
                  <a:gd fmla="*/ 208 h 302" name="T7"/>
                  <a:gd fmla="*/ 510 w 772" name="T8"/>
                  <a:gd fmla="*/ 0 h 302" name="T9"/>
                </a:gdLst>
                <a:ahLst/>
                <a:cxnLst>
                  <a:cxn ang="0">
                    <a:pos x="T0" y="T1"/>
                  </a:cxn>
                  <a:cxn ang="0">
                    <a:pos x="T2" y="T3"/>
                  </a:cxn>
                  <a:cxn ang="0">
                    <a:pos x="T4" y="T5"/>
                  </a:cxn>
                  <a:cxn ang="0">
                    <a:pos x="T6" y="T7"/>
                  </a:cxn>
                  <a:cxn ang="0">
                    <a:pos x="T8" y="T9"/>
                  </a:cxn>
                </a:cxnLst>
                <a:rect b="b" l="0" r="r" t="0"/>
                <a:pathLst>
                  <a:path h="302" w="77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altLang="en-US" lang="zh-CN">
                  <a:latin typeface="+mn-lt"/>
                  <a:ea typeface="+mn-ea"/>
                </a:endParaRPr>
              </a:p>
            </p:txBody>
          </p:sp>
        </p:grpSp>
        <p:grpSp>
          <p:nvGrpSpPr>
            <p:cNvPr id="86068" name="淘宝网Chenying0907出品 10"/>
            <p:cNvGrpSpPr>
              <a:grpSpLocks/>
            </p:cNvGrpSpPr>
            <p:nvPr/>
          </p:nvGrpSpPr>
          <p:grpSpPr bwMode="auto">
            <a:xfrm>
              <a:off x="4585523" y="1271914"/>
              <a:ext cx="4353645" cy="3457512"/>
              <a:chOff x="4585524" y="1271913"/>
              <a:chExt cx="4353648" cy="3457509"/>
            </a:xfrm>
          </p:grpSpPr>
          <p:grpSp>
            <p:nvGrpSpPr>
              <p:cNvPr id="86081" name="淘宝网Chenying0907出品 17"/>
              <p:cNvGrpSpPr>
                <a:grpSpLocks/>
              </p:cNvGrpSpPr>
              <p:nvPr/>
            </p:nvGrpSpPr>
            <p:grpSpPr bwMode="auto">
              <a:xfrm>
                <a:off x="4585524" y="1778245"/>
                <a:ext cx="1411857" cy="2951177"/>
                <a:chOff x="4400552" y="1170243"/>
                <a:chExt cx="1411857" cy="2951180"/>
              </a:xfrm>
            </p:grpSpPr>
            <p:sp>
              <p:nvSpPr>
                <p:cNvPr id="86103" name="淘宝网Chenying0907出品 5702"/>
                <p:cNvSpPr>
                  <a:spLocks/>
                </p:cNvSpPr>
                <p:nvPr/>
              </p:nvSpPr>
              <p:spPr bwMode="auto">
                <a:xfrm>
                  <a:off x="5450459" y="3873773"/>
                  <a:ext cx="361950" cy="247650"/>
                </a:xfrm>
                <a:custGeom>
                  <a:avLst/>
                  <a:gdLst>
                    <a:gd fmla="*/ 361950 w 39" name="T0"/>
                    <a:gd fmla="*/ 100894 h 27" name="T1"/>
                    <a:gd fmla="*/ 361950 w 39" name="T2"/>
                    <a:gd fmla="*/ 110067 h 27" name="T3"/>
                    <a:gd fmla="*/ 352669 w 39" name="T4"/>
                    <a:gd fmla="*/ 119239 h 27" name="T5"/>
                    <a:gd fmla="*/ 287704 w 39" name="T6"/>
                    <a:gd fmla="*/ 174272 h 27" name="T7"/>
                    <a:gd fmla="*/ 278423 w 39" name="T8"/>
                    <a:gd fmla="*/ 183444 h 27" name="T9"/>
                    <a:gd fmla="*/ 269142 w 39" name="T10"/>
                    <a:gd fmla="*/ 192617 h 27" name="T11"/>
                    <a:gd fmla="*/ 176335 w 39" name="T12"/>
                    <a:gd fmla="*/ 229306 h 27" name="T13"/>
                    <a:gd fmla="*/ 157773 w 39" name="T14"/>
                    <a:gd fmla="*/ 238478 h 27" name="T15"/>
                    <a:gd fmla="*/ 148492 w 39" name="T16"/>
                    <a:gd fmla="*/ 238478 h 27" name="T17"/>
                    <a:gd fmla="*/ 64965 w 39" name="T18"/>
                    <a:gd fmla="*/ 247650 h 27" name="T19"/>
                    <a:gd fmla="*/ 55685 w 39" name="T20"/>
                    <a:gd fmla="*/ 238478 h 27" name="T21"/>
                    <a:gd fmla="*/ 46404 w 39" name="T22"/>
                    <a:gd fmla="*/ 238478 h 27" name="T23"/>
                    <a:gd fmla="*/ 0 w 39" name="T24"/>
                    <a:gd fmla="*/ 137583 h 27" name="T25"/>
                    <a:gd fmla="*/ 102088 w 39" name="T26"/>
                    <a:gd fmla="*/ 128411 h 27" name="T27"/>
                    <a:gd fmla="*/ 102088 w 39" name="T28"/>
                    <a:gd fmla="*/ 137583 h 27" name="T29"/>
                    <a:gd fmla="*/ 111369 w 39" name="T30"/>
                    <a:gd fmla="*/ 128411 h 27" name="T31"/>
                    <a:gd fmla="*/ 241300 w 39" name="T32"/>
                    <a:gd fmla="*/ 73378 h 27" name="T33"/>
                    <a:gd fmla="*/ 241300 w 39" name="T34"/>
                    <a:gd fmla="*/ 73378 h 27" name="T35"/>
                    <a:gd fmla="*/ 315546 w 39" name="T36"/>
                    <a:gd fmla="*/ 0 h 27" name="T37"/>
                    <a:gd fmla="*/ 361950 w 39" name="T38"/>
                    <a:gd fmla="*/ 100894 h 2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7" w="39">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104" name="淘宝网Chenying0907出品 5704"/>
                <p:cNvSpPr>
                  <a:spLocks/>
                </p:cNvSpPr>
                <p:nvPr/>
              </p:nvSpPr>
              <p:spPr bwMode="auto">
                <a:xfrm>
                  <a:off x="4400552" y="1170243"/>
                  <a:ext cx="493713" cy="893763"/>
                </a:xfrm>
                <a:custGeom>
                  <a:avLst/>
                  <a:gdLst>
                    <a:gd fmla="*/ 253277 w 10074" name="T0"/>
                    <a:gd fmla="*/ 892631 h 10261" name="T1"/>
                    <a:gd fmla="*/ 364232 w 10074" name="T2"/>
                    <a:gd fmla="*/ 846815 h 10261" name="T3"/>
                    <a:gd fmla="*/ 465925 w 10074" name="T4"/>
                    <a:gd fmla="*/ 800998 h 10261" name="T5"/>
                    <a:gd fmla="*/ 465925 w 10074" name="T6"/>
                    <a:gd fmla="*/ 636200 h 10261" name="T7"/>
                    <a:gd fmla="*/ 401234 w 10074" name="T8"/>
                    <a:gd fmla="*/ 489780 h 10261" name="T9"/>
                    <a:gd fmla="*/ 345756 w 10074" name="T10"/>
                    <a:gd fmla="*/ 398147 h 10261" name="T11"/>
                    <a:gd fmla="*/ 345756 w 10074" name="T12"/>
                    <a:gd fmla="*/ 398147 h 10261" name="T13"/>
                    <a:gd fmla="*/ 22054 w 10074" name="T14"/>
                    <a:gd fmla="*/ 31880 h 10261" name="T15"/>
                    <a:gd fmla="*/ 3578 w 10074" name="T16"/>
                    <a:gd fmla="*/ 22734 h 10261" name="T17"/>
                    <a:gd fmla="*/ 3578 w 10074" name="T18"/>
                    <a:gd fmla="*/ 41025 h 10261" name="T19"/>
                    <a:gd fmla="*/ 52243 w 10074" name="T20"/>
                    <a:gd fmla="*/ 526014 h 10261" name="T21"/>
                    <a:gd fmla="*/ 77777 w 10074" name="T22"/>
                    <a:gd fmla="*/ 627054 h 10261" name="T23"/>
                    <a:gd fmla="*/ 137812 w 10074" name="T24"/>
                    <a:gd fmla="*/ 773561 h 10261" name="T25"/>
                    <a:gd fmla="*/ 253277 w 10074" name="T26"/>
                    <a:gd fmla="*/ 892631 h 1026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0261" w="10074">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105" name="淘宝网Chenying0907出品 5715"/>
                <p:cNvSpPr>
                  <a:spLocks/>
                </p:cNvSpPr>
                <p:nvPr/>
              </p:nvSpPr>
              <p:spPr bwMode="auto">
                <a:xfrm>
                  <a:off x="4476484" y="1752667"/>
                  <a:ext cx="1084263" cy="2273301"/>
                </a:xfrm>
                <a:custGeom>
                  <a:avLst/>
                  <a:gdLst>
                    <a:gd fmla="*/ 973057 w 117" name="T0"/>
                    <a:gd fmla="*/ 2273301 h 248" name="T1"/>
                    <a:gd fmla="*/ 9267 w 117" name="T2"/>
                    <a:gd fmla="*/ 73332 h 248" name="T3"/>
                    <a:gd fmla="*/ 27802 w 117" name="T4"/>
                    <a:gd fmla="*/ 18333 h 248" name="T5"/>
                    <a:gd fmla="*/ 120474 w 117" name="T6"/>
                    <a:gd fmla="*/ 45833 h 248" name="T7"/>
                    <a:gd fmla="*/ 1084263 w 117" name="T8"/>
                    <a:gd fmla="*/ 2264134 h 248" name="T9"/>
                    <a:gd fmla="*/ 973057 w 117" name="T10"/>
                    <a:gd fmla="*/ 2273301 h 248" name="T11"/>
                    <a:gd fmla="*/ 0 60000 65536" name="T12"/>
                    <a:gd fmla="*/ 0 60000 65536" name="T13"/>
                    <a:gd fmla="*/ 0 60000 65536" name="T14"/>
                    <a:gd fmla="*/ 0 60000 65536" name="T15"/>
                    <a:gd fmla="*/ 0 60000 65536" name="T16"/>
                    <a:gd fmla="*/ 0 60000 65536" name="T17"/>
                  </a:gdLst>
                  <a:ahLst/>
                  <a:cxnLst>
                    <a:cxn ang="T12">
                      <a:pos x="T0" y="T1"/>
                    </a:cxn>
                    <a:cxn ang="T13">
                      <a:pos x="T2" y="T3"/>
                    </a:cxn>
                    <a:cxn ang="T14">
                      <a:pos x="T4" y="T5"/>
                    </a:cxn>
                    <a:cxn ang="T15">
                      <a:pos x="T6" y="T7"/>
                    </a:cxn>
                    <a:cxn ang="T16">
                      <a:pos x="T8" y="T9"/>
                    </a:cxn>
                    <a:cxn ang="T17">
                      <a:pos x="T10" y="T11"/>
                    </a:cxn>
                  </a:cxnLst>
                  <a:rect b="b" l="0" r="r" t="0"/>
                  <a:pathLst>
                    <a:path h="248" w="117">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106" name="淘宝网Chenying0907出品 5716"/>
                <p:cNvSpPr>
                  <a:spLocks/>
                </p:cNvSpPr>
                <p:nvPr/>
              </p:nvSpPr>
              <p:spPr bwMode="auto">
                <a:xfrm>
                  <a:off x="4713020" y="1641541"/>
                  <a:ext cx="1055688" cy="2328864"/>
                </a:xfrm>
                <a:custGeom>
                  <a:avLst/>
                  <a:gdLst>
                    <a:gd fmla="*/ 972344 w 114" name="T0"/>
                    <a:gd fmla="*/ 2328864 h 254" name="T1"/>
                    <a:gd fmla="*/ 0 w 114" name="T2"/>
                    <a:gd fmla="*/ 110025 h 254" name="T3"/>
                    <a:gd fmla="*/ 55563 w 114" name="T4"/>
                    <a:gd fmla="*/ 18338 h 254" name="T5"/>
                    <a:gd fmla="*/ 101865 w 114" name="T6"/>
                    <a:gd fmla="*/ 45844 h 254" name="T7"/>
                    <a:gd fmla="*/ 1055688 w 114" name="T8"/>
                    <a:gd fmla="*/ 2246345 h 254" name="T9"/>
                    <a:gd fmla="*/ 972344 w 114" name="T10"/>
                    <a:gd fmla="*/ 2328864 h 254" name="T11"/>
                    <a:gd fmla="*/ 0 60000 65536" name="T12"/>
                    <a:gd fmla="*/ 0 60000 65536" name="T13"/>
                    <a:gd fmla="*/ 0 60000 65536" name="T14"/>
                    <a:gd fmla="*/ 0 60000 65536" name="T15"/>
                    <a:gd fmla="*/ 0 60000 65536" name="T16"/>
                    <a:gd fmla="*/ 0 60000 65536" name="T17"/>
                  </a:gdLst>
                  <a:ahLst/>
                  <a:cxnLst>
                    <a:cxn ang="T12">
                      <a:pos x="T0" y="T1"/>
                    </a:cxn>
                    <a:cxn ang="T13">
                      <a:pos x="T2" y="T3"/>
                    </a:cxn>
                    <a:cxn ang="T14">
                      <a:pos x="T4" y="T5"/>
                    </a:cxn>
                    <a:cxn ang="T15">
                      <a:pos x="T6" y="T7"/>
                    </a:cxn>
                    <a:cxn ang="T16">
                      <a:pos x="T8" y="T9"/>
                    </a:cxn>
                    <a:cxn ang="T17">
                      <a:pos x="T10" y="T11"/>
                    </a:cxn>
                  </a:cxnLst>
                  <a:rect b="b" l="0" r="r" t="0"/>
                  <a:pathLst>
                    <a:path h="254" w="11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107" name="淘宝网Chenying0907出品 5717"/>
                <p:cNvSpPr>
                  <a:spLocks/>
                </p:cNvSpPr>
                <p:nvPr/>
              </p:nvSpPr>
              <p:spPr bwMode="auto">
                <a:xfrm>
                  <a:off x="4597132" y="1733617"/>
                  <a:ext cx="1093788" cy="2282828"/>
                </a:xfrm>
                <a:custGeom>
                  <a:avLst/>
                  <a:gdLst>
                    <a:gd fmla="*/ 964017 w 118" name="T0"/>
                    <a:gd fmla="*/ 2282828 h 249" name="T1"/>
                    <a:gd fmla="*/ 9269 w 118" name="T2"/>
                    <a:gd fmla="*/ 91680 h 249" name="T3"/>
                    <a:gd fmla="*/ 46347 w 118" name="T4"/>
                    <a:gd fmla="*/ 18336 h 249" name="T5"/>
                    <a:gd fmla="*/ 129771 w 118" name="T6"/>
                    <a:gd fmla="*/ 36672 h 249" name="T7"/>
                    <a:gd fmla="*/ 1093788 w 118" name="T8"/>
                    <a:gd fmla="*/ 2236988 h 249" name="T9"/>
                    <a:gd fmla="*/ 964017 w 118" name="T10"/>
                    <a:gd fmla="*/ 2282828 h 249" name="T11"/>
                    <a:gd fmla="*/ 0 60000 65536" name="T12"/>
                    <a:gd fmla="*/ 0 60000 65536" name="T13"/>
                    <a:gd fmla="*/ 0 60000 65536" name="T14"/>
                    <a:gd fmla="*/ 0 60000 65536" name="T15"/>
                    <a:gd fmla="*/ 0 60000 65536" name="T16"/>
                    <a:gd fmla="*/ 0 60000 65536" name="T17"/>
                  </a:gdLst>
                  <a:ahLst/>
                  <a:cxnLst>
                    <a:cxn ang="T12">
                      <a:pos x="T0" y="T1"/>
                    </a:cxn>
                    <a:cxn ang="T13">
                      <a:pos x="T2" y="T3"/>
                    </a:cxn>
                    <a:cxn ang="T14">
                      <a:pos x="T4" y="T5"/>
                    </a:cxn>
                    <a:cxn ang="T15">
                      <a:pos x="T6" y="T7"/>
                    </a:cxn>
                    <a:cxn ang="T16">
                      <a:pos x="T8" y="T9"/>
                    </a:cxn>
                    <a:cxn ang="T17">
                      <a:pos x="T10" y="T11"/>
                    </a:cxn>
                  </a:cxnLst>
                  <a:rect b="b" l="0" r="r" t="0"/>
                  <a:pathLst>
                    <a:path h="249" w="118">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99" name="淘宝网Chenying0907出品 5703"/>
                <p:cNvSpPr>
                  <a:spLocks/>
                </p:cNvSpPr>
                <p:nvPr/>
              </p:nvSpPr>
              <p:spPr bwMode="auto">
                <a:xfrm>
                  <a:off x="4411844" y="1184082"/>
                  <a:ext cx="187162" cy="317263"/>
                </a:xfrm>
                <a:custGeom>
                  <a:avLst/>
                  <a:gdLst>
                    <a:gd fmla="*/ 18 w 18" name="T0"/>
                    <a:gd fmla="*/ 22 h 30" name="T1"/>
                    <a:gd fmla="*/ 0 w 18" name="T2"/>
                    <a:gd fmla="*/ 0 h 30" name="T3"/>
                    <a:gd fmla="*/ 4 w 18" name="T4"/>
                    <a:gd fmla="*/ 28 h 30" name="T5"/>
                    <a:gd fmla="*/ 12 w 18" name="T6"/>
                    <a:gd fmla="*/ 29 h 30" name="T7"/>
                    <a:gd fmla="*/ 18 w 18" name="T8"/>
                    <a:gd fmla="*/ 22 h 30" name="T9"/>
                  </a:gdLst>
                  <a:ahLst/>
                  <a:cxnLst>
                    <a:cxn ang="0">
                      <a:pos x="T0" y="T1"/>
                    </a:cxn>
                    <a:cxn ang="0">
                      <a:pos x="T2" y="T3"/>
                    </a:cxn>
                    <a:cxn ang="0">
                      <a:pos x="T4" y="T5"/>
                    </a:cxn>
                    <a:cxn ang="0">
                      <a:pos x="T6" y="T7"/>
                    </a:cxn>
                    <a:cxn ang="0">
                      <a:pos x="T8" y="T9"/>
                    </a:cxn>
                  </a:cxnLst>
                  <a:rect b="b" l="0" r="r" t="0"/>
                  <a:pathLst>
                    <a:path h="30" w="18">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altLang="en-US" lang="zh-CN">
                    <a:latin typeface="+mn-lt"/>
                    <a:ea typeface="+mn-ea"/>
                  </a:endParaRPr>
                </a:p>
              </p:txBody>
            </p:sp>
          </p:grpSp>
          <p:grpSp>
            <p:nvGrpSpPr>
              <p:cNvPr id="86082" name="淘宝网Chenying0907出品 18"/>
              <p:cNvGrpSpPr>
                <a:grpSpLocks/>
              </p:cNvGrpSpPr>
              <p:nvPr/>
            </p:nvGrpSpPr>
            <p:grpSpPr bwMode="auto">
              <a:xfrm rot="781172">
                <a:off x="5242049" y="1323326"/>
                <a:ext cx="1411857" cy="2951177"/>
                <a:chOff x="4400552" y="1170242"/>
                <a:chExt cx="1411857" cy="2951181"/>
              </a:xfrm>
            </p:grpSpPr>
            <p:sp>
              <p:nvSpPr>
                <p:cNvPr id="86097" name="淘宝网Chenying0907出品 5702"/>
                <p:cNvSpPr>
                  <a:spLocks/>
                </p:cNvSpPr>
                <p:nvPr/>
              </p:nvSpPr>
              <p:spPr bwMode="auto">
                <a:xfrm>
                  <a:off x="5450459" y="3873773"/>
                  <a:ext cx="361950" cy="247650"/>
                </a:xfrm>
                <a:custGeom>
                  <a:avLst/>
                  <a:gdLst>
                    <a:gd fmla="*/ 361950 w 39" name="T0"/>
                    <a:gd fmla="*/ 100894 h 27" name="T1"/>
                    <a:gd fmla="*/ 361950 w 39" name="T2"/>
                    <a:gd fmla="*/ 110067 h 27" name="T3"/>
                    <a:gd fmla="*/ 352669 w 39" name="T4"/>
                    <a:gd fmla="*/ 119239 h 27" name="T5"/>
                    <a:gd fmla="*/ 287704 w 39" name="T6"/>
                    <a:gd fmla="*/ 174272 h 27" name="T7"/>
                    <a:gd fmla="*/ 278423 w 39" name="T8"/>
                    <a:gd fmla="*/ 183444 h 27" name="T9"/>
                    <a:gd fmla="*/ 269142 w 39" name="T10"/>
                    <a:gd fmla="*/ 192617 h 27" name="T11"/>
                    <a:gd fmla="*/ 176335 w 39" name="T12"/>
                    <a:gd fmla="*/ 229306 h 27" name="T13"/>
                    <a:gd fmla="*/ 157773 w 39" name="T14"/>
                    <a:gd fmla="*/ 238478 h 27" name="T15"/>
                    <a:gd fmla="*/ 148492 w 39" name="T16"/>
                    <a:gd fmla="*/ 238478 h 27" name="T17"/>
                    <a:gd fmla="*/ 64965 w 39" name="T18"/>
                    <a:gd fmla="*/ 247650 h 27" name="T19"/>
                    <a:gd fmla="*/ 55685 w 39" name="T20"/>
                    <a:gd fmla="*/ 238478 h 27" name="T21"/>
                    <a:gd fmla="*/ 46404 w 39" name="T22"/>
                    <a:gd fmla="*/ 238478 h 27" name="T23"/>
                    <a:gd fmla="*/ 0 w 39" name="T24"/>
                    <a:gd fmla="*/ 137583 h 27" name="T25"/>
                    <a:gd fmla="*/ 102088 w 39" name="T26"/>
                    <a:gd fmla="*/ 128411 h 27" name="T27"/>
                    <a:gd fmla="*/ 102088 w 39" name="T28"/>
                    <a:gd fmla="*/ 137583 h 27" name="T29"/>
                    <a:gd fmla="*/ 111369 w 39" name="T30"/>
                    <a:gd fmla="*/ 128411 h 27" name="T31"/>
                    <a:gd fmla="*/ 241300 w 39" name="T32"/>
                    <a:gd fmla="*/ 73378 h 27" name="T33"/>
                    <a:gd fmla="*/ 241300 w 39" name="T34"/>
                    <a:gd fmla="*/ 73378 h 27" name="T35"/>
                    <a:gd fmla="*/ 315546 w 39" name="T36"/>
                    <a:gd fmla="*/ 0 h 27" name="T37"/>
                    <a:gd fmla="*/ 361950 w 39" name="T38"/>
                    <a:gd fmla="*/ 100894 h 2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7" w="39">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098" name="淘宝网Chenying0907出品 5704"/>
                <p:cNvSpPr>
                  <a:spLocks/>
                </p:cNvSpPr>
                <p:nvPr/>
              </p:nvSpPr>
              <p:spPr bwMode="auto">
                <a:xfrm>
                  <a:off x="4400552" y="1170242"/>
                  <a:ext cx="493713" cy="893764"/>
                </a:xfrm>
                <a:custGeom>
                  <a:avLst/>
                  <a:gdLst>
                    <a:gd fmla="*/ 253277 w 10074" name="T0"/>
                    <a:gd fmla="*/ 892632 h 10261" name="T1"/>
                    <a:gd fmla="*/ 364232 w 10074" name="T2"/>
                    <a:gd fmla="*/ 846815 h 10261" name="T3"/>
                    <a:gd fmla="*/ 465925 w 10074" name="T4"/>
                    <a:gd fmla="*/ 800999 h 10261" name="T5"/>
                    <a:gd fmla="*/ 465925 w 10074" name="T6"/>
                    <a:gd fmla="*/ 636200 h 10261" name="T7"/>
                    <a:gd fmla="*/ 401234 w 10074" name="T8"/>
                    <a:gd fmla="*/ 489780 h 10261" name="T9"/>
                    <a:gd fmla="*/ 345756 w 10074" name="T10"/>
                    <a:gd fmla="*/ 398148 h 10261" name="T11"/>
                    <a:gd fmla="*/ 345756 w 10074" name="T12"/>
                    <a:gd fmla="*/ 398148 h 10261" name="T13"/>
                    <a:gd fmla="*/ 22054 w 10074" name="T14"/>
                    <a:gd fmla="*/ 31880 h 10261" name="T15"/>
                    <a:gd fmla="*/ 3578 w 10074" name="T16"/>
                    <a:gd fmla="*/ 22734 h 10261" name="T17"/>
                    <a:gd fmla="*/ 3578 w 10074" name="T18"/>
                    <a:gd fmla="*/ 41026 h 10261" name="T19"/>
                    <a:gd fmla="*/ 52243 w 10074" name="T20"/>
                    <a:gd fmla="*/ 526015 h 10261" name="T21"/>
                    <a:gd fmla="*/ 77777 w 10074" name="T22"/>
                    <a:gd fmla="*/ 627055 h 10261" name="T23"/>
                    <a:gd fmla="*/ 137812 w 10074" name="T24"/>
                    <a:gd fmla="*/ 773562 h 10261" name="T25"/>
                    <a:gd fmla="*/ 253277 w 10074" name="T26"/>
                    <a:gd fmla="*/ 892632 h 1026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0261" w="10074">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099" name="淘宝网Chenying0907出品 5715"/>
                <p:cNvSpPr>
                  <a:spLocks/>
                </p:cNvSpPr>
                <p:nvPr/>
              </p:nvSpPr>
              <p:spPr bwMode="auto">
                <a:xfrm>
                  <a:off x="4476483" y="1752666"/>
                  <a:ext cx="1084263" cy="2273302"/>
                </a:xfrm>
                <a:custGeom>
                  <a:avLst/>
                  <a:gdLst>
                    <a:gd fmla="*/ 973057 w 117" name="T0"/>
                    <a:gd fmla="*/ 2273302 h 248" name="T1"/>
                    <a:gd fmla="*/ 9267 w 117" name="T2"/>
                    <a:gd fmla="*/ 73332 h 248" name="T3"/>
                    <a:gd fmla="*/ 27802 w 117" name="T4"/>
                    <a:gd fmla="*/ 18333 h 248" name="T5"/>
                    <a:gd fmla="*/ 120474 w 117" name="T6"/>
                    <a:gd fmla="*/ 45833 h 248" name="T7"/>
                    <a:gd fmla="*/ 1084263 w 117" name="T8"/>
                    <a:gd fmla="*/ 2264135 h 248" name="T9"/>
                    <a:gd fmla="*/ 973057 w 117" name="T10"/>
                    <a:gd fmla="*/ 2273302 h 248" name="T11"/>
                    <a:gd fmla="*/ 0 60000 65536" name="T12"/>
                    <a:gd fmla="*/ 0 60000 65536" name="T13"/>
                    <a:gd fmla="*/ 0 60000 65536" name="T14"/>
                    <a:gd fmla="*/ 0 60000 65536" name="T15"/>
                    <a:gd fmla="*/ 0 60000 65536" name="T16"/>
                    <a:gd fmla="*/ 0 60000 65536" name="T17"/>
                  </a:gdLst>
                  <a:ahLst/>
                  <a:cxnLst>
                    <a:cxn ang="T12">
                      <a:pos x="T0" y="T1"/>
                    </a:cxn>
                    <a:cxn ang="T13">
                      <a:pos x="T2" y="T3"/>
                    </a:cxn>
                    <a:cxn ang="T14">
                      <a:pos x="T4" y="T5"/>
                    </a:cxn>
                    <a:cxn ang="T15">
                      <a:pos x="T6" y="T7"/>
                    </a:cxn>
                    <a:cxn ang="T16">
                      <a:pos x="T8" y="T9"/>
                    </a:cxn>
                    <a:cxn ang="T17">
                      <a:pos x="T10" y="T11"/>
                    </a:cxn>
                  </a:cxnLst>
                  <a:rect b="b" l="0" r="r" t="0"/>
                  <a:pathLst>
                    <a:path h="248" w="117">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100" name="淘宝网Chenying0907出品 5716"/>
                <p:cNvSpPr>
                  <a:spLocks/>
                </p:cNvSpPr>
                <p:nvPr/>
              </p:nvSpPr>
              <p:spPr bwMode="auto">
                <a:xfrm>
                  <a:off x="4713021" y="1641541"/>
                  <a:ext cx="1055688" cy="2328865"/>
                </a:xfrm>
                <a:custGeom>
                  <a:avLst/>
                  <a:gdLst>
                    <a:gd fmla="*/ 972344 w 114" name="T0"/>
                    <a:gd fmla="*/ 2328865 h 254" name="T1"/>
                    <a:gd fmla="*/ 0 w 114" name="T2"/>
                    <a:gd fmla="*/ 110025 h 254" name="T3"/>
                    <a:gd fmla="*/ 55563 w 114" name="T4"/>
                    <a:gd fmla="*/ 18338 h 254" name="T5"/>
                    <a:gd fmla="*/ 101865 w 114" name="T6"/>
                    <a:gd fmla="*/ 45844 h 254" name="T7"/>
                    <a:gd fmla="*/ 1055688 w 114" name="T8"/>
                    <a:gd fmla="*/ 2246346 h 254" name="T9"/>
                    <a:gd fmla="*/ 972344 w 114" name="T10"/>
                    <a:gd fmla="*/ 2328865 h 254" name="T11"/>
                    <a:gd fmla="*/ 0 60000 65536" name="T12"/>
                    <a:gd fmla="*/ 0 60000 65536" name="T13"/>
                    <a:gd fmla="*/ 0 60000 65536" name="T14"/>
                    <a:gd fmla="*/ 0 60000 65536" name="T15"/>
                    <a:gd fmla="*/ 0 60000 65536" name="T16"/>
                    <a:gd fmla="*/ 0 60000 65536" name="T17"/>
                  </a:gdLst>
                  <a:ahLst/>
                  <a:cxnLst>
                    <a:cxn ang="T12">
                      <a:pos x="T0" y="T1"/>
                    </a:cxn>
                    <a:cxn ang="T13">
                      <a:pos x="T2" y="T3"/>
                    </a:cxn>
                    <a:cxn ang="T14">
                      <a:pos x="T4" y="T5"/>
                    </a:cxn>
                    <a:cxn ang="T15">
                      <a:pos x="T6" y="T7"/>
                    </a:cxn>
                    <a:cxn ang="T16">
                      <a:pos x="T8" y="T9"/>
                    </a:cxn>
                    <a:cxn ang="T17">
                      <a:pos x="T10" y="T11"/>
                    </a:cxn>
                  </a:cxnLst>
                  <a:rect b="b" l="0" r="r" t="0"/>
                  <a:pathLst>
                    <a:path h="254" w="11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101" name="淘宝网Chenying0907出品 5717"/>
                <p:cNvSpPr>
                  <a:spLocks/>
                </p:cNvSpPr>
                <p:nvPr/>
              </p:nvSpPr>
              <p:spPr bwMode="auto">
                <a:xfrm>
                  <a:off x="4597132" y="1733617"/>
                  <a:ext cx="1093788" cy="2282828"/>
                </a:xfrm>
                <a:custGeom>
                  <a:avLst/>
                  <a:gdLst>
                    <a:gd fmla="*/ 964017 w 118" name="T0"/>
                    <a:gd fmla="*/ 2282828 h 249" name="T1"/>
                    <a:gd fmla="*/ 9269 w 118" name="T2"/>
                    <a:gd fmla="*/ 91680 h 249" name="T3"/>
                    <a:gd fmla="*/ 46347 w 118" name="T4"/>
                    <a:gd fmla="*/ 18336 h 249" name="T5"/>
                    <a:gd fmla="*/ 129771 w 118" name="T6"/>
                    <a:gd fmla="*/ 36672 h 249" name="T7"/>
                    <a:gd fmla="*/ 1093788 w 118" name="T8"/>
                    <a:gd fmla="*/ 2236988 h 249" name="T9"/>
                    <a:gd fmla="*/ 964017 w 118" name="T10"/>
                    <a:gd fmla="*/ 2282828 h 249" name="T11"/>
                    <a:gd fmla="*/ 0 60000 65536" name="T12"/>
                    <a:gd fmla="*/ 0 60000 65536" name="T13"/>
                    <a:gd fmla="*/ 0 60000 65536" name="T14"/>
                    <a:gd fmla="*/ 0 60000 65536" name="T15"/>
                    <a:gd fmla="*/ 0 60000 65536" name="T16"/>
                    <a:gd fmla="*/ 0 60000 65536" name="T17"/>
                  </a:gdLst>
                  <a:ahLst/>
                  <a:cxnLst>
                    <a:cxn ang="T12">
                      <a:pos x="T0" y="T1"/>
                    </a:cxn>
                    <a:cxn ang="T13">
                      <a:pos x="T2" y="T3"/>
                    </a:cxn>
                    <a:cxn ang="T14">
                      <a:pos x="T4" y="T5"/>
                    </a:cxn>
                    <a:cxn ang="T15">
                      <a:pos x="T6" y="T7"/>
                    </a:cxn>
                    <a:cxn ang="T16">
                      <a:pos x="T8" y="T9"/>
                    </a:cxn>
                    <a:cxn ang="T17">
                      <a:pos x="T10" y="T11"/>
                    </a:cxn>
                  </a:cxnLst>
                  <a:rect b="b" l="0" r="r" t="0"/>
                  <a:pathLst>
                    <a:path h="249" w="118">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90" name="淘宝网Chenying0907出品 5703"/>
                <p:cNvSpPr>
                  <a:spLocks/>
                </p:cNvSpPr>
                <p:nvPr/>
              </p:nvSpPr>
              <p:spPr bwMode="auto">
                <a:xfrm>
                  <a:off x="4407012" y="1185837"/>
                  <a:ext cx="187162" cy="309527"/>
                </a:xfrm>
                <a:custGeom>
                  <a:avLst/>
                  <a:gdLst>
                    <a:gd fmla="*/ 18 w 18" name="T0"/>
                    <a:gd fmla="*/ 22 h 30" name="T1"/>
                    <a:gd fmla="*/ 0 w 18" name="T2"/>
                    <a:gd fmla="*/ 0 h 30" name="T3"/>
                    <a:gd fmla="*/ 4 w 18" name="T4"/>
                    <a:gd fmla="*/ 28 h 30" name="T5"/>
                    <a:gd fmla="*/ 12 w 18" name="T6"/>
                    <a:gd fmla="*/ 29 h 30" name="T7"/>
                    <a:gd fmla="*/ 18 w 18" name="T8"/>
                    <a:gd fmla="*/ 22 h 30" name="T9"/>
                  </a:gdLst>
                  <a:ahLst/>
                  <a:cxnLst>
                    <a:cxn ang="0">
                      <a:pos x="T0" y="T1"/>
                    </a:cxn>
                    <a:cxn ang="0">
                      <a:pos x="T2" y="T3"/>
                    </a:cxn>
                    <a:cxn ang="0">
                      <a:pos x="T4" y="T5"/>
                    </a:cxn>
                    <a:cxn ang="0">
                      <a:pos x="T6" y="T7"/>
                    </a:cxn>
                    <a:cxn ang="0">
                      <a:pos x="T8" y="T9"/>
                    </a:cxn>
                  </a:cxnLst>
                  <a:rect b="b" l="0" r="r" t="0"/>
                  <a:pathLst>
                    <a:path h="30" w="18">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altLang="en-US" lang="zh-CN">
                    <a:latin typeface="+mn-lt"/>
                    <a:ea typeface="+mn-ea"/>
                  </a:endParaRPr>
                </a:p>
              </p:txBody>
            </p:sp>
          </p:grpSp>
          <p:grpSp>
            <p:nvGrpSpPr>
              <p:cNvPr id="86083" name="淘宝网Chenying0907出品 19"/>
              <p:cNvGrpSpPr>
                <a:grpSpLocks/>
              </p:cNvGrpSpPr>
              <p:nvPr/>
            </p:nvGrpSpPr>
            <p:grpSpPr bwMode="auto">
              <a:xfrm rot="1701895">
                <a:off x="6140258" y="1271913"/>
                <a:ext cx="1411857" cy="2951177"/>
                <a:chOff x="4400548" y="1170243"/>
                <a:chExt cx="1411855" cy="2951179"/>
              </a:xfrm>
            </p:grpSpPr>
            <p:sp>
              <p:nvSpPr>
                <p:cNvPr id="86091" name="淘宝网Chenying0907出品 5702"/>
                <p:cNvSpPr>
                  <a:spLocks/>
                </p:cNvSpPr>
                <p:nvPr/>
              </p:nvSpPr>
              <p:spPr bwMode="auto">
                <a:xfrm>
                  <a:off x="5450453" y="3873772"/>
                  <a:ext cx="361950" cy="247650"/>
                </a:xfrm>
                <a:custGeom>
                  <a:avLst/>
                  <a:gdLst>
                    <a:gd fmla="*/ 361950 w 39" name="T0"/>
                    <a:gd fmla="*/ 100894 h 27" name="T1"/>
                    <a:gd fmla="*/ 361950 w 39" name="T2"/>
                    <a:gd fmla="*/ 110067 h 27" name="T3"/>
                    <a:gd fmla="*/ 352669 w 39" name="T4"/>
                    <a:gd fmla="*/ 119239 h 27" name="T5"/>
                    <a:gd fmla="*/ 287704 w 39" name="T6"/>
                    <a:gd fmla="*/ 174272 h 27" name="T7"/>
                    <a:gd fmla="*/ 278423 w 39" name="T8"/>
                    <a:gd fmla="*/ 183444 h 27" name="T9"/>
                    <a:gd fmla="*/ 269142 w 39" name="T10"/>
                    <a:gd fmla="*/ 192617 h 27" name="T11"/>
                    <a:gd fmla="*/ 176335 w 39" name="T12"/>
                    <a:gd fmla="*/ 229306 h 27" name="T13"/>
                    <a:gd fmla="*/ 157773 w 39" name="T14"/>
                    <a:gd fmla="*/ 238478 h 27" name="T15"/>
                    <a:gd fmla="*/ 148492 w 39" name="T16"/>
                    <a:gd fmla="*/ 238478 h 27" name="T17"/>
                    <a:gd fmla="*/ 64965 w 39" name="T18"/>
                    <a:gd fmla="*/ 247650 h 27" name="T19"/>
                    <a:gd fmla="*/ 55685 w 39" name="T20"/>
                    <a:gd fmla="*/ 238478 h 27" name="T21"/>
                    <a:gd fmla="*/ 46404 w 39" name="T22"/>
                    <a:gd fmla="*/ 238478 h 27" name="T23"/>
                    <a:gd fmla="*/ 0 w 39" name="T24"/>
                    <a:gd fmla="*/ 137583 h 27" name="T25"/>
                    <a:gd fmla="*/ 102088 w 39" name="T26"/>
                    <a:gd fmla="*/ 128411 h 27" name="T27"/>
                    <a:gd fmla="*/ 102088 w 39" name="T28"/>
                    <a:gd fmla="*/ 137583 h 27" name="T29"/>
                    <a:gd fmla="*/ 111369 w 39" name="T30"/>
                    <a:gd fmla="*/ 128411 h 27" name="T31"/>
                    <a:gd fmla="*/ 241300 w 39" name="T32"/>
                    <a:gd fmla="*/ 73378 h 27" name="T33"/>
                    <a:gd fmla="*/ 241300 w 39" name="T34"/>
                    <a:gd fmla="*/ 73378 h 27" name="T35"/>
                    <a:gd fmla="*/ 315546 w 39" name="T36"/>
                    <a:gd fmla="*/ 0 h 27" name="T37"/>
                    <a:gd fmla="*/ 361950 w 39" name="T38"/>
                    <a:gd fmla="*/ 100894 h 2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7" w="39">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092" name="淘宝网Chenying0907出品 5704"/>
                <p:cNvSpPr>
                  <a:spLocks/>
                </p:cNvSpPr>
                <p:nvPr/>
              </p:nvSpPr>
              <p:spPr bwMode="auto">
                <a:xfrm>
                  <a:off x="4400548" y="1170243"/>
                  <a:ext cx="493712" cy="893763"/>
                </a:xfrm>
                <a:custGeom>
                  <a:avLst/>
                  <a:gdLst>
                    <a:gd fmla="*/ 253276 w 10074" name="T0"/>
                    <a:gd fmla="*/ 892631 h 10261" name="T1"/>
                    <a:gd fmla="*/ 364231 w 10074" name="T2"/>
                    <a:gd fmla="*/ 846815 h 10261" name="T3"/>
                    <a:gd fmla="*/ 465924 w 10074" name="T4"/>
                    <a:gd fmla="*/ 800998 h 10261" name="T5"/>
                    <a:gd fmla="*/ 465924 w 10074" name="T6"/>
                    <a:gd fmla="*/ 636200 h 10261" name="T7"/>
                    <a:gd fmla="*/ 401233 w 10074" name="T8"/>
                    <a:gd fmla="*/ 489780 h 10261" name="T9"/>
                    <a:gd fmla="*/ 345755 w 10074" name="T10"/>
                    <a:gd fmla="*/ 398147 h 10261" name="T11"/>
                    <a:gd fmla="*/ 345755 w 10074" name="T12"/>
                    <a:gd fmla="*/ 398147 h 10261" name="T13"/>
                    <a:gd fmla="*/ 22054 w 10074" name="T14"/>
                    <a:gd fmla="*/ 31880 h 10261" name="T15"/>
                    <a:gd fmla="*/ 3578 w 10074" name="T16"/>
                    <a:gd fmla="*/ 22734 h 10261" name="T17"/>
                    <a:gd fmla="*/ 3578 w 10074" name="T18"/>
                    <a:gd fmla="*/ 41025 h 10261" name="T19"/>
                    <a:gd fmla="*/ 52243 w 10074" name="T20"/>
                    <a:gd fmla="*/ 526014 h 10261" name="T21"/>
                    <a:gd fmla="*/ 77777 w 10074" name="T22"/>
                    <a:gd fmla="*/ 627054 h 10261" name="T23"/>
                    <a:gd fmla="*/ 137812 w 10074" name="T24"/>
                    <a:gd fmla="*/ 773561 h 10261" name="T25"/>
                    <a:gd fmla="*/ 253276 w 10074" name="T26"/>
                    <a:gd fmla="*/ 892631 h 1026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0261" w="10074">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093" name="淘宝网Chenying0907出品 5715"/>
                <p:cNvSpPr>
                  <a:spLocks/>
                </p:cNvSpPr>
                <p:nvPr/>
              </p:nvSpPr>
              <p:spPr bwMode="auto">
                <a:xfrm>
                  <a:off x="4476479" y="1752665"/>
                  <a:ext cx="1084262" cy="2273302"/>
                </a:xfrm>
                <a:custGeom>
                  <a:avLst/>
                  <a:gdLst>
                    <a:gd fmla="*/ 973056 w 117" name="T0"/>
                    <a:gd fmla="*/ 2273302 h 248" name="T1"/>
                    <a:gd fmla="*/ 9267 w 117" name="T2"/>
                    <a:gd fmla="*/ 73332 h 248" name="T3"/>
                    <a:gd fmla="*/ 27802 w 117" name="T4"/>
                    <a:gd fmla="*/ 18333 h 248" name="T5"/>
                    <a:gd fmla="*/ 120474 w 117" name="T6"/>
                    <a:gd fmla="*/ 45833 h 248" name="T7"/>
                    <a:gd fmla="*/ 1084262 w 117" name="T8"/>
                    <a:gd fmla="*/ 2264135 h 248" name="T9"/>
                    <a:gd fmla="*/ 973056 w 117" name="T10"/>
                    <a:gd fmla="*/ 2273302 h 248" name="T11"/>
                    <a:gd fmla="*/ 0 60000 65536" name="T12"/>
                    <a:gd fmla="*/ 0 60000 65536" name="T13"/>
                    <a:gd fmla="*/ 0 60000 65536" name="T14"/>
                    <a:gd fmla="*/ 0 60000 65536" name="T15"/>
                    <a:gd fmla="*/ 0 60000 65536" name="T16"/>
                    <a:gd fmla="*/ 0 60000 65536" name="T17"/>
                  </a:gdLst>
                  <a:ahLst/>
                  <a:cxnLst>
                    <a:cxn ang="T12">
                      <a:pos x="T0" y="T1"/>
                    </a:cxn>
                    <a:cxn ang="T13">
                      <a:pos x="T2" y="T3"/>
                    </a:cxn>
                    <a:cxn ang="T14">
                      <a:pos x="T4" y="T5"/>
                    </a:cxn>
                    <a:cxn ang="T15">
                      <a:pos x="T6" y="T7"/>
                    </a:cxn>
                    <a:cxn ang="T16">
                      <a:pos x="T8" y="T9"/>
                    </a:cxn>
                    <a:cxn ang="T17">
                      <a:pos x="T10" y="T11"/>
                    </a:cxn>
                  </a:cxnLst>
                  <a:rect b="b" l="0" r="r" t="0"/>
                  <a:pathLst>
                    <a:path h="248" w="117">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094" name="淘宝网Chenying0907出品 5716"/>
                <p:cNvSpPr>
                  <a:spLocks/>
                </p:cNvSpPr>
                <p:nvPr/>
              </p:nvSpPr>
              <p:spPr bwMode="auto">
                <a:xfrm>
                  <a:off x="4713018" y="1641539"/>
                  <a:ext cx="1055688" cy="2328864"/>
                </a:xfrm>
                <a:custGeom>
                  <a:avLst/>
                  <a:gdLst>
                    <a:gd fmla="*/ 972344 w 114" name="T0"/>
                    <a:gd fmla="*/ 2328864 h 254" name="T1"/>
                    <a:gd fmla="*/ 0 w 114" name="T2"/>
                    <a:gd fmla="*/ 110025 h 254" name="T3"/>
                    <a:gd fmla="*/ 55563 w 114" name="T4"/>
                    <a:gd fmla="*/ 18338 h 254" name="T5"/>
                    <a:gd fmla="*/ 101865 w 114" name="T6"/>
                    <a:gd fmla="*/ 45844 h 254" name="T7"/>
                    <a:gd fmla="*/ 1055688 w 114" name="T8"/>
                    <a:gd fmla="*/ 2246345 h 254" name="T9"/>
                    <a:gd fmla="*/ 972344 w 114" name="T10"/>
                    <a:gd fmla="*/ 2328864 h 254" name="T11"/>
                    <a:gd fmla="*/ 0 60000 65536" name="T12"/>
                    <a:gd fmla="*/ 0 60000 65536" name="T13"/>
                    <a:gd fmla="*/ 0 60000 65536" name="T14"/>
                    <a:gd fmla="*/ 0 60000 65536" name="T15"/>
                    <a:gd fmla="*/ 0 60000 65536" name="T16"/>
                    <a:gd fmla="*/ 0 60000 65536" name="T17"/>
                  </a:gdLst>
                  <a:ahLst/>
                  <a:cxnLst>
                    <a:cxn ang="T12">
                      <a:pos x="T0" y="T1"/>
                    </a:cxn>
                    <a:cxn ang="T13">
                      <a:pos x="T2" y="T3"/>
                    </a:cxn>
                    <a:cxn ang="T14">
                      <a:pos x="T4" y="T5"/>
                    </a:cxn>
                    <a:cxn ang="T15">
                      <a:pos x="T6" y="T7"/>
                    </a:cxn>
                    <a:cxn ang="T16">
                      <a:pos x="T8" y="T9"/>
                    </a:cxn>
                    <a:cxn ang="T17">
                      <a:pos x="T10" y="T11"/>
                    </a:cxn>
                  </a:cxnLst>
                  <a:rect b="b" l="0" r="r" t="0"/>
                  <a:pathLst>
                    <a:path h="254" w="11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095" name="淘宝网Chenying0907出品 5717"/>
                <p:cNvSpPr>
                  <a:spLocks/>
                </p:cNvSpPr>
                <p:nvPr/>
              </p:nvSpPr>
              <p:spPr bwMode="auto">
                <a:xfrm>
                  <a:off x="4597131" y="1733615"/>
                  <a:ext cx="1093788" cy="2282828"/>
                </a:xfrm>
                <a:custGeom>
                  <a:avLst/>
                  <a:gdLst>
                    <a:gd fmla="*/ 964017 w 118" name="T0"/>
                    <a:gd fmla="*/ 2282828 h 249" name="T1"/>
                    <a:gd fmla="*/ 9269 w 118" name="T2"/>
                    <a:gd fmla="*/ 91680 h 249" name="T3"/>
                    <a:gd fmla="*/ 46347 w 118" name="T4"/>
                    <a:gd fmla="*/ 18336 h 249" name="T5"/>
                    <a:gd fmla="*/ 129771 w 118" name="T6"/>
                    <a:gd fmla="*/ 36672 h 249" name="T7"/>
                    <a:gd fmla="*/ 1093788 w 118" name="T8"/>
                    <a:gd fmla="*/ 2236988 h 249" name="T9"/>
                    <a:gd fmla="*/ 964017 w 118" name="T10"/>
                    <a:gd fmla="*/ 2282828 h 249" name="T11"/>
                    <a:gd fmla="*/ 0 60000 65536" name="T12"/>
                    <a:gd fmla="*/ 0 60000 65536" name="T13"/>
                    <a:gd fmla="*/ 0 60000 65536" name="T14"/>
                    <a:gd fmla="*/ 0 60000 65536" name="T15"/>
                    <a:gd fmla="*/ 0 60000 65536" name="T16"/>
                    <a:gd fmla="*/ 0 60000 65536" name="T17"/>
                  </a:gdLst>
                  <a:ahLst/>
                  <a:cxnLst>
                    <a:cxn ang="T12">
                      <a:pos x="T0" y="T1"/>
                    </a:cxn>
                    <a:cxn ang="T13">
                      <a:pos x="T2" y="T3"/>
                    </a:cxn>
                    <a:cxn ang="T14">
                      <a:pos x="T4" y="T5"/>
                    </a:cxn>
                    <a:cxn ang="T15">
                      <a:pos x="T6" y="T7"/>
                    </a:cxn>
                    <a:cxn ang="T16">
                      <a:pos x="T8" y="T9"/>
                    </a:cxn>
                    <a:cxn ang="T17">
                      <a:pos x="T10" y="T11"/>
                    </a:cxn>
                  </a:cxnLst>
                  <a:rect b="b" l="0" r="r" t="0"/>
                  <a:pathLst>
                    <a:path h="249" w="118">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76" name="淘宝网Chenying0907出品 5703"/>
                <p:cNvSpPr>
                  <a:spLocks/>
                </p:cNvSpPr>
                <p:nvPr/>
              </p:nvSpPr>
              <p:spPr bwMode="auto">
                <a:xfrm>
                  <a:off x="4406334" y="1189603"/>
                  <a:ext cx="187157" cy="317262"/>
                </a:xfrm>
                <a:custGeom>
                  <a:avLst/>
                  <a:gdLst>
                    <a:gd fmla="*/ 18 w 18" name="T0"/>
                    <a:gd fmla="*/ 22 h 30" name="T1"/>
                    <a:gd fmla="*/ 0 w 18" name="T2"/>
                    <a:gd fmla="*/ 0 h 30" name="T3"/>
                    <a:gd fmla="*/ 4 w 18" name="T4"/>
                    <a:gd fmla="*/ 28 h 30" name="T5"/>
                    <a:gd fmla="*/ 12 w 18" name="T6"/>
                    <a:gd fmla="*/ 29 h 30" name="T7"/>
                    <a:gd fmla="*/ 18 w 18" name="T8"/>
                    <a:gd fmla="*/ 22 h 30" name="T9"/>
                  </a:gdLst>
                  <a:ahLst/>
                  <a:cxnLst>
                    <a:cxn ang="0">
                      <a:pos x="T0" y="T1"/>
                    </a:cxn>
                    <a:cxn ang="0">
                      <a:pos x="T2" y="T3"/>
                    </a:cxn>
                    <a:cxn ang="0">
                      <a:pos x="T4" y="T5"/>
                    </a:cxn>
                    <a:cxn ang="0">
                      <a:pos x="T6" y="T7"/>
                    </a:cxn>
                    <a:cxn ang="0">
                      <a:pos x="T8" y="T9"/>
                    </a:cxn>
                  </a:cxnLst>
                  <a:rect b="b" l="0" r="r" t="0"/>
                  <a:pathLst>
                    <a:path h="30" w="18">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altLang="en-US" lang="zh-CN">
                    <a:latin typeface="+mn-lt"/>
                    <a:ea typeface="+mn-ea"/>
                  </a:endParaRPr>
                </a:p>
              </p:txBody>
            </p:sp>
          </p:grpSp>
          <p:grpSp>
            <p:nvGrpSpPr>
              <p:cNvPr id="86084" name="淘宝网Chenying0907出品 20"/>
              <p:cNvGrpSpPr>
                <a:grpSpLocks/>
              </p:cNvGrpSpPr>
              <p:nvPr/>
            </p:nvGrpSpPr>
            <p:grpSpPr bwMode="auto">
              <a:xfrm rot="2920266">
                <a:off x="6757655" y="1950494"/>
                <a:ext cx="1411858" cy="2951176"/>
                <a:chOff x="4400552" y="1170242"/>
                <a:chExt cx="1411857" cy="2951182"/>
              </a:xfrm>
            </p:grpSpPr>
            <p:sp>
              <p:nvSpPr>
                <p:cNvPr id="86085" name="淘宝网Chenying0907出品 5702"/>
                <p:cNvSpPr>
                  <a:spLocks/>
                </p:cNvSpPr>
                <p:nvPr/>
              </p:nvSpPr>
              <p:spPr bwMode="auto">
                <a:xfrm>
                  <a:off x="5450459" y="3873774"/>
                  <a:ext cx="361950" cy="247650"/>
                </a:xfrm>
                <a:custGeom>
                  <a:avLst/>
                  <a:gdLst>
                    <a:gd fmla="*/ 361950 w 39" name="T0"/>
                    <a:gd fmla="*/ 100894 h 27" name="T1"/>
                    <a:gd fmla="*/ 361950 w 39" name="T2"/>
                    <a:gd fmla="*/ 110067 h 27" name="T3"/>
                    <a:gd fmla="*/ 352669 w 39" name="T4"/>
                    <a:gd fmla="*/ 119239 h 27" name="T5"/>
                    <a:gd fmla="*/ 287704 w 39" name="T6"/>
                    <a:gd fmla="*/ 174272 h 27" name="T7"/>
                    <a:gd fmla="*/ 278423 w 39" name="T8"/>
                    <a:gd fmla="*/ 183444 h 27" name="T9"/>
                    <a:gd fmla="*/ 269142 w 39" name="T10"/>
                    <a:gd fmla="*/ 192617 h 27" name="T11"/>
                    <a:gd fmla="*/ 176335 w 39" name="T12"/>
                    <a:gd fmla="*/ 229306 h 27" name="T13"/>
                    <a:gd fmla="*/ 157773 w 39" name="T14"/>
                    <a:gd fmla="*/ 238478 h 27" name="T15"/>
                    <a:gd fmla="*/ 148492 w 39" name="T16"/>
                    <a:gd fmla="*/ 238478 h 27" name="T17"/>
                    <a:gd fmla="*/ 64965 w 39" name="T18"/>
                    <a:gd fmla="*/ 247650 h 27" name="T19"/>
                    <a:gd fmla="*/ 55685 w 39" name="T20"/>
                    <a:gd fmla="*/ 238478 h 27" name="T21"/>
                    <a:gd fmla="*/ 46404 w 39" name="T22"/>
                    <a:gd fmla="*/ 238478 h 27" name="T23"/>
                    <a:gd fmla="*/ 0 w 39" name="T24"/>
                    <a:gd fmla="*/ 137583 h 27" name="T25"/>
                    <a:gd fmla="*/ 102088 w 39" name="T26"/>
                    <a:gd fmla="*/ 128411 h 27" name="T27"/>
                    <a:gd fmla="*/ 102088 w 39" name="T28"/>
                    <a:gd fmla="*/ 137583 h 27" name="T29"/>
                    <a:gd fmla="*/ 111369 w 39" name="T30"/>
                    <a:gd fmla="*/ 128411 h 27" name="T31"/>
                    <a:gd fmla="*/ 241300 w 39" name="T32"/>
                    <a:gd fmla="*/ 73378 h 27" name="T33"/>
                    <a:gd fmla="*/ 241300 w 39" name="T34"/>
                    <a:gd fmla="*/ 73378 h 27" name="T35"/>
                    <a:gd fmla="*/ 315546 w 39" name="T36"/>
                    <a:gd fmla="*/ 0 h 27" name="T37"/>
                    <a:gd fmla="*/ 361950 w 39" name="T38"/>
                    <a:gd fmla="*/ 100894 h 2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7" w="39">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086" name="淘宝网Chenying0907出品 5704"/>
                <p:cNvSpPr>
                  <a:spLocks/>
                </p:cNvSpPr>
                <p:nvPr/>
              </p:nvSpPr>
              <p:spPr bwMode="auto">
                <a:xfrm>
                  <a:off x="4400552" y="1170242"/>
                  <a:ext cx="493712" cy="893764"/>
                </a:xfrm>
                <a:custGeom>
                  <a:avLst/>
                  <a:gdLst>
                    <a:gd fmla="*/ 253276 w 10074" name="T0"/>
                    <a:gd fmla="*/ 892632 h 10261" name="T1"/>
                    <a:gd fmla="*/ 364231 w 10074" name="T2"/>
                    <a:gd fmla="*/ 846815 h 10261" name="T3"/>
                    <a:gd fmla="*/ 465924 w 10074" name="T4"/>
                    <a:gd fmla="*/ 800999 h 10261" name="T5"/>
                    <a:gd fmla="*/ 465924 w 10074" name="T6"/>
                    <a:gd fmla="*/ 636200 h 10261" name="T7"/>
                    <a:gd fmla="*/ 401233 w 10074" name="T8"/>
                    <a:gd fmla="*/ 489780 h 10261" name="T9"/>
                    <a:gd fmla="*/ 345755 w 10074" name="T10"/>
                    <a:gd fmla="*/ 398148 h 10261" name="T11"/>
                    <a:gd fmla="*/ 345755 w 10074" name="T12"/>
                    <a:gd fmla="*/ 398148 h 10261" name="T13"/>
                    <a:gd fmla="*/ 22054 w 10074" name="T14"/>
                    <a:gd fmla="*/ 31880 h 10261" name="T15"/>
                    <a:gd fmla="*/ 3578 w 10074" name="T16"/>
                    <a:gd fmla="*/ 22734 h 10261" name="T17"/>
                    <a:gd fmla="*/ 3578 w 10074" name="T18"/>
                    <a:gd fmla="*/ 41026 h 10261" name="T19"/>
                    <a:gd fmla="*/ 52243 w 10074" name="T20"/>
                    <a:gd fmla="*/ 526015 h 10261" name="T21"/>
                    <a:gd fmla="*/ 77777 w 10074" name="T22"/>
                    <a:gd fmla="*/ 627055 h 10261" name="T23"/>
                    <a:gd fmla="*/ 137812 w 10074" name="T24"/>
                    <a:gd fmla="*/ 773562 h 10261" name="T25"/>
                    <a:gd fmla="*/ 253276 w 10074" name="T26"/>
                    <a:gd fmla="*/ 892632 h 1026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0261" w="10074">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087" name="淘宝网Chenying0907出品 5715"/>
                <p:cNvSpPr>
                  <a:spLocks/>
                </p:cNvSpPr>
                <p:nvPr/>
              </p:nvSpPr>
              <p:spPr bwMode="auto">
                <a:xfrm>
                  <a:off x="4476483" y="1752666"/>
                  <a:ext cx="1084262" cy="2273302"/>
                </a:xfrm>
                <a:custGeom>
                  <a:avLst/>
                  <a:gdLst>
                    <a:gd fmla="*/ 973056 w 117" name="T0"/>
                    <a:gd fmla="*/ 2273302 h 248" name="T1"/>
                    <a:gd fmla="*/ 9267 w 117" name="T2"/>
                    <a:gd fmla="*/ 73332 h 248" name="T3"/>
                    <a:gd fmla="*/ 27802 w 117" name="T4"/>
                    <a:gd fmla="*/ 18333 h 248" name="T5"/>
                    <a:gd fmla="*/ 120474 w 117" name="T6"/>
                    <a:gd fmla="*/ 45833 h 248" name="T7"/>
                    <a:gd fmla="*/ 1084262 w 117" name="T8"/>
                    <a:gd fmla="*/ 2264135 h 248" name="T9"/>
                    <a:gd fmla="*/ 973056 w 117" name="T10"/>
                    <a:gd fmla="*/ 2273302 h 248" name="T11"/>
                    <a:gd fmla="*/ 0 60000 65536" name="T12"/>
                    <a:gd fmla="*/ 0 60000 65536" name="T13"/>
                    <a:gd fmla="*/ 0 60000 65536" name="T14"/>
                    <a:gd fmla="*/ 0 60000 65536" name="T15"/>
                    <a:gd fmla="*/ 0 60000 65536" name="T16"/>
                    <a:gd fmla="*/ 0 60000 65536" name="T17"/>
                  </a:gdLst>
                  <a:ahLst/>
                  <a:cxnLst>
                    <a:cxn ang="T12">
                      <a:pos x="T0" y="T1"/>
                    </a:cxn>
                    <a:cxn ang="T13">
                      <a:pos x="T2" y="T3"/>
                    </a:cxn>
                    <a:cxn ang="T14">
                      <a:pos x="T4" y="T5"/>
                    </a:cxn>
                    <a:cxn ang="T15">
                      <a:pos x="T6" y="T7"/>
                    </a:cxn>
                    <a:cxn ang="T16">
                      <a:pos x="T8" y="T9"/>
                    </a:cxn>
                    <a:cxn ang="T17">
                      <a:pos x="T10" y="T11"/>
                    </a:cxn>
                  </a:cxnLst>
                  <a:rect b="b" l="0" r="r" t="0"/>
                  <a:pathLst>
                    <a:path h="248" w="117">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088" name="淘宝网Chenying0907出品 5716"/>
                <p:cNvSpPr>
                  <a:spLocks/>
                </p:cNvSpPr>
                <p:nvPr/>
              </p:nvSpPr>
              <p:spPr bwMode="auto">
                <a:xfrm>
                  <a:off x="4713019" y="1641542"/>
                  <a:ext cx="1055688" cy="2328864"/>
                </a:xfrm>
                <a:custGeom>
                  <a:avLst/>
                  <a:gdLst>
                    <a:gd fmla="*/ 972344 w 114" name="T0"/>
                    <a:gd fmla="*/ 2328864 h 254" name="T1"/>
                    <a:gd fmla="*/ 0 w 114" name="T2"/>
                    <a:gd fmla="*/ 110025 h 254" name="T3"/>
                    <a:gd fmla="*/ 55563 w 114" name="T4"/>
                    <a:gd fmla="*/ 18338 h 254" name="T5"/>
                    <a:gd fmla="*/ 101865 w 114" name="T6"/>
                    <a:gd fmla="*/ 45844 h 254" name="T7"/>
                    <a:gd fmla="*/ 1055688 w 114" name="T8"/>
                    <a:gd fmla="*/ 2246345 h 254" name="T9"/>
                    <a:gd fmla="*/ 972344 w 114" name="T10"/>
                    <a:gd fmla="*/ 2328864 h 254" name="T11"/>
                    <a:gd fmla="*/ 0 60000 65536" name="T12"/>
                    <a:gd fmla="*/ 0 60000 65536" name="T13"/>
                    <a:gd fmla="*/ 0 60000 65536" name="T14"/>
                    <a:gd fmla="*/ 0 60000 65536" name="T15"/>
                    <a:gd fmla="*/ 0 60000 65536" name="T16"/>
                    <a:gd fmla="*/ 0 60000 65536" name="T17"/>
                  </a:gdLst>
                  <a:ahLst/>
                  <a:cxnLst>
                    <a:cxn ang="T12">
                      <a:pos x="T0" y="T1"/>
                    </a:cxn>
                    <a:cxn ang="T13">
                      <a:pos x="T2" y="T3"/>
                    </a:cxn>
                    <a:cxn ang="T14">
                      <a:pos x="T4" y="T5"/>
                    </a:cxn>
                    <a:cxn ang="T15">
                      <a:pos x="T6" y="T7"/>
                    </a:cxn>
                    <a:cxn ang="T16">
                      <a:pos x="T8" y="T9"/>
                    </a:cxn>
                    <a:cxn ang="T17">
                      <a:pos x="T10" y="T11"/>
                    </a:cxn>
                  </a:cxnLst>
                  <a:rect b="b" l="0" r="r" t="0"/>
                  <a:pathLst>
                    <a:path h="254" w="11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86089" name="淘宝网Chenying0907出品 5717"/>
                <p:cNvSpPr>
                  <a:spLocks/>
                </p:cNvSpPr>
                <p:nvPr/>
              </p:nvSpPr>
              <p:spPr bwMode="auto">
                <a:xfrm>
                  <a:off x="4597131" y="1733615"/>
                  <a:ext cx="1093788" cy="2282828"/>
                </a:xfrm>
                <a:custGeom>
                  <a:avLst/>
                  <a:gdLst>
                    <a:gd fmla="*/ 964017 w 118" name="T0"/>
                    <a:gd fmla="*/ 2282828 h 249" name="T1"/>
                    <a:gd fmla="*/ 9269 w 118" name="T2"/>
                    <a:gd fmla="*/ 91680 h 249" name="T3"/>
                    <a:gd fmla="*/ 46347 w 118" name="T4"/>
                    <a:gd fmla="*/ 18336 h 249" name="T5"/>
                    <a:gd fmla="*/ 129771 w 118" name="T6"/>
                    <a:gd fmla="*/ 36672 h 249" name="T7"/>
                    <a:gd fmla="*/ 1093788 w 118" name="T8"/>
                    <a:gd fmla="*/ 2236988 h 249" name="T9"/>
                    <a:gd fmla="*/ 964017 w 118" name="T10"/>
                    <a:gd fmla="*/ 2282828 h 249" name="T11"/>
                    <a:gd fmla="*/ 0 60000 65536" name="T12"/>
                    <a:gd fmla="*/ 0 60000 65536" name="T13"/>
                    <a:gd fmla="*/ 0 60000 65536" name="T14"/>
                    <a:gd fmla="*/ 0 60000 65536" name="T15"/>
                    <a:gd fmla="*/ 0 60000 65536" name="T16"/>
                    <a:gd fmla="*/ 0 60000 65536" name="T17"/>
                  </a:gdLst>
                  <a:ahLst/>
                  <a:cxnLst>
                    <a:cxn ang="T12">
                      <a:pos x="T0" y="T1"/>
                    </a:cxn>
                    <a:cxn ang="T13">
                      <a:pos x="T2" y="T3"/>
                    </a:cxn>
                    <a:cxn ang="T14">
                      <a:pos x="T4" y="T5"/>
                    </a:cxn>
                    <a:cxn ang="T15">
                      <a:pos x="T6" y="T7"/>
                    </a:cxn>
                    <a:cxn ang="T16">
                      <a:pos x="T8" y="T9"/>
                    </a:cxn>
                    <a:cxn ang="T17">
                      <a:pos x="T10" y="T11"/>
                    </a:cxn>
                  </a:cxnLst>
                  <a:rect b="b" l="0" r="r" t="0"/>
                  <a:pathLst>
                    <a:path h="249" w="118">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67" name="淘宝网Chenying0907出品 5703"/>
                <p:cNvSpPr>
                  <a:spLocks/>
                </p:cNvSpPr>
                <p:nvPr/>
              </p:nvSpPr>
              <p:spPr bwMode="auto">
                <a:xfrm>
                  <a:off x="4404980" y="1183867"/>
                  <a:ext cx="185715" cy="309220"/>
                </a:xfrm>
                <a:custGeom>
                  <a:avLst/>
                  <a:gdLst>
                    <a:gd fmla="*/ 18 w 18" name="T0"/>
                    <a:gd fmla="*/ 22 h 30" name="T1"/>
                    <a:gd fmla="*/ 0 w 18" name="T2"/>
                    <a:gd fmla="*/ 0 h 30" name="T3"/>
                    <a:gd fmla="*/ 4 w 18" name="T4"/>
                    <a:gd fmla="*/ 28 h 30" name="T5"/>
                    <a:gd fmla="*/ 12 w 18" name="T6"/>
                    <a:gd fmla="*/ 29 h 30" name="T7"/>
                    <a:gd fmla="*/ 18 w 18" name="T8"/>
                    <a:gd fmla="*/ 22 h 30" name="T9"/>
                  </a:gdLst>
                  <a:ahLst/>
                  <a:cxnLst>
                    <a:cxn ang="0">
                      <a:pos x="T0" y="T1"/>
                    </a:cxn>
                    <a:cxn ang="0">
                      <a:pos x="T2" y="T3"/>
                    </a:cxn>
                    <a:cxn ang="0">
                      <a:pos x="T4" y="T5"/>
                    </a:cxn>
                    <a:cxn ang="0">
                      <a:pos x="T6" y="T7"/>
                    </a:cxn>
                    <a:cxn ang="0">
                      <a:pos x="T8" y="T9"/>
                    </a:cxn>
                  </a:cxnLst>
                  <a:rect b="b" l="0" r="r" t="0"/>
                  <a:pathLst>
                    <a:path h="30" w="18">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altLang="en-US" lang="zh-CN">
                    <a:latin typeface="+mn-lt"/>
                    <a:ea typeface="+mn-ea"/>
                  </a:endParaRPr>
                </a:p>
              </p:txBody>
            </p:sp>
          </p:grpSp>
        </p:grpSp>
        <p:sp>
          <p:nvSpPr>
            <p:cNvPr id="86069" name="AutoShape 5699"/>
            <p:cNvSpPr>
              <a:spLocks noChangeArrowheads="1" noChangeAspect="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lang="zh-TW"/>
            </a:p>
          </p:txBody>
        </p:sp>
        <p:grpSp>
          <p:nvGrpSpPr>
            <p:cNvPr id="86070" name="淘宝网Chenying0907出品 12"/>
            <p:cNvGrpSpPr>
              <a:grpSpLocks/>
            </p:cNvGrpSpPr>
            <p:nvPr/>
          </p:nvGrpSpPr>
          <p:grpSpPr bwMode="auto">
            <a:xfrm>
              <a:off x="5249118" y="3524742"/>
              <a:ext cx="2602836" cy="2233477"/>
              <a:chOff x="9473194" y="1739131"/>
              <a:chExt cx="2602839" cy="2233476"/>
            </a:xfrm>
          </p:grpSpPr>
          <p:sp>
            <p:nvSpPr>
              <p:cNvPr id="86074" name="淘宝网Chenying0907出品 5615"/>
              <p:cNvSpPr>
                <a:spLocks/>
              </p:cNvSpPr>
              <p:nvPr/>
            </p:nvSpPr>
            <p:spPr bwMode="auto">
              <a:xfrm>
                <a:off x="9473194" y="1739131"/>
                <a:ext cx="2600768" cy="2226291"/>
              </a:xfrm>
              <a:custGeom>
                <a:avLst/>
                <a:gdLst>
                  <a:gd fmla="*/ 2366205 w 632" name="T0"/>
                  <a:gd fmla="*/ 1790086 h 541" name="T1"/>
                  <a:gd fmla="*/ 0 w 632" name="T2"/>
                  <a:gd fmla="*/ 2226291 h 541" name="T3"/>
                  <a:gd fmla="*/ 0 w 632" name="T4"/>
                  <a:gd fmla="*/ 386823 h 541" name="T5"/>
                  <a:gd fmla="*/ 2600768 w 632" name="T6"/>
                  <a:gd fmla="*/ 0 h 541" name="T7"/>
                  <a:gd fmla="*/ 2366205 w 632" name="T8"/>
                  <a:gd fmla="*/ 1790086 h 541" name="T9"/>
                  <a:gd fmla="*/ 0 60000 65536" name="T10"/>
                  <a:gd fmla="*/ 0 60000 65536" name="T11"/>
                  <a:gd fmla="*/ 0 60000 65536" name="T12"/>
                  <a:gd fmla="*/ 0 60000 65536" name="T13"/>
                  <a:gd fmla="*/ 0 60000 65536" name="T14"/>
                </a:gdLst>
                <a:ahLst/>
                <a:cxnLst>
                  <a:cxn ang="T10">
                    <a:pos x="T0" y="T1"/>
                  </a:cxn>
                  <a:cxn ang="T11">
                    <a:pos x="T2" y="T3"/>
                  </a:cxn>
                  <a:cxn ang="T12">
                    <a:pos x="T4" y="T5"/>
                  </a:cxn>
                  <a:cxn ang="T13">
                    <a:pos x="T6" y="T7"/>
                  </a:cxn>
                  <a:cxn ang="T14">
                    <a:pos x="T8" y="T9"/>
                  </a:cxn>
                </a:cxnLst>
                <a:rect b="b" l="0" r="r" t="0"/>
                <a:pathLst>
                  <a:path h="541" w="632">
                    <a:moveTo>
                      <a:pt x="575" y="435"/>
                    </a:moveTo>
                    <a:lnTo>
                      <a:pt x="0" y="541"/>
                    </a:lnTo>
                    <a:lnTo>
                      <a:pt x="0" y="94"/>
                    </a:lnTo>
                    <a:lnTo>
                      <a:pt x="632" y="0"/>
                    </a:lnTo>
                    <a:lnTo>
                      <a:pt x="575" y="4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ltLang="en-US" lang="zh-TW"/>
              </a:p>
            </p:txBody>
          </p:sp>
          <p:sp>
            <p:nvSpPr>
              <p:cNvPr id="55" name="淘宝网Chenying0907出品 5615"/>
              <p:cNvSpPr>
                <a:spLocks/>
              </p:cNvSpPr>
              <p:nvPr/>
            </p:nvSpPr>
            <p:spPr bwMode="auto">
              <a:xfrm>
                <a:off x="9473195" y="1746316"/>
                <a:ext cx="2600768" cy="2226291"/>
              </a:xfrm>
              <a:custGeom>
                <a:avLst/>
                <a:gdLst>
                  <a:gd fmla="*/ 575 w 632" name="T0"/>
                  <a:gd fmla="*/ 435 h 541" name="T1"/>
                  <a:gd fmla="*/ 0 w 632" name="T2"/>
                  <a:gd fmla="*/ 541 h 541" name="T3"/>
                  <a:gd fmla="*/ 0 w 632" name="T4"/>
                  <a:gd fmla="*/ 94 h 541" name="T5"/>
                  <a:gd fmla="*/ 632 w 632" name="T6"/>
                  <a:gd fmla="*/ 0 h 541" name="T7"/>
                  <a:gd fmla="*/ 575 w 632" name="T8"/>
                  <a:gd fmla="*/ 435 h 541" name="T9"/>
                </a:gdLst>
                <a:ahLst/>
                <a:cxnLst>
                  <a:cxn ang="0">
                    <a:pos x="T0" y="T1"/>
                  </a:cxn>
                  <a:cxn ang="0">
                    <a:pos x="T2" y="T3"/>
                  </a:cxn>
                  <a:cxn ang="0">
                    <a:pos x="T4" y="T5"/>
                  </a:cxn>
                  <a:cxn ang="0">
                    <a:pos x="T6" y="T7"/>
                  </a:cxn>
                  <a:cxn ang="0">
                    <a:pos x="T8" y="T9"/>
                  </a:cxn>
                </a:cxnLst>
                <a:rect b="b" l="0" r="r" t="0"/>
                <a:pathLst>
                  <a:path h="541" w="632">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endParaRPr altLang="en-US" lang="zh-CN">
                  <a:ea charset="-122" panose="02010600030101010101" pitchFamily="2" typeface="SimSun"/>
                </a:endParaRPr>
              </a:p>
            </p:txBody>
          </p:sp>
          <p:sp>
            <p:nvSpPr>
              <p:cNvPr id="56" name="淘宝网Chenying0907出品 5615"/>
              <p:cNvSpPr>
                <a:spLocks/>
              </p:cNvSpPr>
              <p:nvPr/>
            </p:nvSpPr>
            <p:spPr bwMode="auto">
              <a:xfrm>
                <a:off x="9475265" y="1744163"/>
                <a:ext cx="2600768" cy="2226291"/>
              </a:xfrm>
              <a:custGeom>
                <a:avLst/>
                <a:gdLst>
                  <a:gd fmla="*/ 575 w 632" name="T0"/>
                  <a:gd fmla="*/ 435 h 541" name="T1"/>
                  <a:gd fmla="*/ 0 w 632" name="T2"/>
                  <a:gd fmla="*/ 541 h 541" name="T3"/>
                  <a:gd fmla="*/ 0 w 632" name="T4"/>
                  <a:gd fmla="*/ 94 h 541" name="T5"/>
                  <a:gd fmla="*/ 632 w 632" name="T6"/>
                  <a:gd fmla="*/ 0 h 541" name="T7"/>
                  <a:gd fmla="*/ 575 w 632" name="T8"/>
                  <a:gd fmla="*/ 435 h 541" name="T9"/>
                </a:gdLst>
                <a:ahLst/>
                <a:cxnLst>
                  <a:cxn ang="0">
                    <a:pos x="T0" y="T1"/>
                  </a:cxn>
                  <a:cxn ang="0">
                    <a:pos x="T2" y="T3"/>
                  </a:cxn>
                  <a:cxn ang="0">
                    <a:pos x="T4" y="T5"/>
                  </a:cxn>
                  <a:cxn ang="0">
                    <a:pos x="T6" y="T7"/>
                  </a:cxn>
                  <a:cxn ang="0">
                    <a:pos x="T8" y="T9"/>
                  </a:cxn>
                </a:cxnLst>
                <a:rect b="b" l="0" r="r" t="0"/>
                <a:pathLst>
                  <a:path h="541" w="632">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endParaRPr altLang="en-US" lang="zh-CN">
                  <a:ea charset="-122" panose="02010600030101010101" pitchFamily="2" typeface="SimSun"/>
                </a:endParaRPr>
              </a:p>
            </p:txBody>
          </p:sp>
        </p:grpSp>
        <p:sp>
          <p:nvSpPr>
            <p:cNvPr id="53" name="淘宝网Chenying0907出品 5785"/>
            <p:cNvSpPr>
              <a:spLocks/>
            </p:cNvSpPr>
            <p:nvPr/>
          </p:nvSpPr>
          <p:spPr bwMode="auto">
            <a:xfrm>
              <a:off x="5221288" y="3516314"/>
              <a:ext cx="3430587" cy="612775"/>
            </a:xfrm>
            <a:custGeom>
              <a:avLst/>
              <a:gdLst>
                <a:gd fmla="*/ 0 w 350" name="T0"/>
                <a:gd fmla="*/ 38 h 60" name="T1"/>
                <a:gd fmla="*/ 266 w 350" name="T2"/>
                <a:gd fmla="*/ 0 h 60" name="T3"/>
                <a:gd fmla="*/ 350 w 350" name="T4"/>
                <a:gd fmla="*/ 12 h 60" name="T5"/>
                <a:gd fmla="*/ 37 w 350" name="T6"/>
                <a:gd fmla="*/ 60 h 60" name="T7"/>
                <a:gd fmla="*/ 1 w 350" name="T8"/>
                <a:gd fmla="*/ 39 h 60" name="T9"/>
                <a:gd fmla="*/ 0 w 350" name="T10"/>
                <a:gd fmla="*/ 39 h 60" name="T11"/>
                <a:gd fmla="*/ 0 w 350" name="T12"/>
                <a:gd fmla="*/ 38 h 60" name="T13"/>
              </a:gdLst>
              <a:ahLst/>
              <a:cxnLst>
                <a:cxn ang="0">
                  <a:pos x="T0" y="T1"/>
                </a:cxn>
                <a:cxn ang="0">
                  <a:pos x="T2" y="T3"/>
                </a:cxn>
                <a:cxn ang="0">
                  <a:pos x="T4" y="T5"/>
                </a:cxn>
                <a:cxn ang="0">
                  <a:pos x="T6" y="T7"/>
                </a:cxn>
                <a:cxn ang="0">
                  <a:pos x="T8" y="T9"/>
                </a:cxn>
                <a:cxn ang="0">
                  <a:pos x="T10" y="T11"/>
                </a:cxn>
                <a:cxn ang="0">
                  <a:pos x="T12" y="T13"/>
                </a:cxn>
              </a:cxnLst>
              <a:rect b="b" l="0" r="r" t="0"/>
              <a:pathLst>
                <a:path h="60" w="35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dir="t" rig="threePt"/>
            </a:scene3d>
            <a:sp3d>
              <a:bevelT h="12700" prst="angle" w="12700"/>
            </a:sp3d>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endParaRPr altLang="en-US" lang="zh-CN">
                <a:ea charset="-122" panose="02010600030101010101" pitchFamily="2" typeface="SimSun"/>
              </a:endParaRPr>
            </a:p>
          </p:txBody>
        </p:sp>
      </p:grpSp>
      <p:cxnSp>
        <p:nvCxnSpPr>
          <p:cNvPr id="114" name="直線單箭頭接點 113"/>
          <p:cNvCxnSpPr>
            <a:cxnSpLocks/>
            <a:stCxn id="36" idx="1"/>
            <a:endCxn id="108" idx="3"/>
          </p:cNvCxnSpPr>
          <p:nvPr/>
        </p:nvCxnSpPr>
        <p:spPr>
          <a:xfrm flipH="1" flipV="1">
            <a:off x="2674371" y="6326049"/>
            <a:ext cx="636262" cy="244262"/>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86042" name="文字方塊 109"/>
          <p:cNvSpPr txBox="1">
            <a:spLocks noChangeArrowheads="1"/>
          </p:cNvSpPr>
          <p:nvPr/>
        </p:nvSpPr>
        <p:spPr bwMode="auto">
          <a:xfrm>
            <a:off x="964579" y="960193"/>
            <a:ext cx="2947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r>
              <a:rPr altLang="en-US" b="1" dirty="0" lang="zh-TW">
                <a:latin charset="-120" panose="020B0604030504040204" pitchFamily="34" typeface="微軟正黑體"/>
                <a:ea charset="-120" panose="020B0604030504040204" pitchFamily="34" typeface="微軟正黑體"/>
              </a:rPr>
              <a:t>一般生報名表範例（白色）</a:t>
            </a:r>
          </a:p>
        </p:txBody>
      </p:sp>
      <p:sp>
        <p:nvSpPr>
          <p:cNvPr id="126" name="矩形 125"/>
          <p:cNvSpPr/>
          <p:nvPr/>
        </p:nvSpPr>
        <p:spPr>
          <a:xfrm>
            <a:off x="3317457" y="5998974"/>
            <a:ext cx="3802039" cy="3548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graphicFrame>
        <p:nvGraphicFramePr>
          <p:cNvPr id="2" name="表格 1"/>
          <p:cNvGraphicFramePr>
            <a:graphicFrameLocks noGrp="1"/>
          </p:cNvGraphicFramePr>
          <p:nvPr>
            <p:extLst>
              <p:ext uri="{D42A27DB-BD31-4B8C-83A1-F6EECF244321}">
                <p14:modId xmlns:p14="http://schemas.microsoft.com/office/powerpoint/2010/main" val="2574491916"/>
              </p:ext>
            </p:extLst>
          </p:nvPr>
        </p:nvGraphicFramePr>
        <p:xfrm>
          <a:off x="369836" y="2540283"/>
          <a:ext cx="2673711" cy="403986"/>
        </p:xfrm>
        <a:graphic>
          <a:graphicData uri="http://schemas.openxmlformats.org/drawingml/2006/table">
            <a:tbl>
              <a:tblPr bandRow="1" firstRow="1">
                <a:tableStyleId>{5C22544A-7EE6-4342-B048-85BDC9FD1C3A}</a:tableStyleId>
              </a:tblPr>
              <a:tblGrid>
                <a:gridCol w="2111604">
                  <a:extLst>
                    <a:ext uri="{9D8B030D-6E8A-4147-A177-3AD203B41FA5}">
                      <a16:colId xmlns:a16="http://schemas.microsoft.com/office/drawing/2014/main" val="20000"/>
                    </a:ext>
                  </a:extLst>
                </a:gridCol>
                <a:gridCol w="562107">
                  <a:extLst>
                    <a:ext uri="{9D8B030D-6E8A-4147-A177-3AD203B41FA5}">
                      <a16:colId xmlns:a16="http://schemas.microsoft.com/office/drawing/2014/main" val="20001"/>
                    </a:ext>
                  </a:extLst>
                </a:gridCol>
              </a:tblGrid>
              <a:tr h="394311">
                <a:tc>
                  <a:txBody>
                    <a:bodyPr/>
                    <a:lstStyle/>
                    <a:p>
                      <a:r>
                        <a:rPr altLang="en-US" b="0" dirty="0" lang="zh-TW" sz="1100">
                          <a:solidFill>
                            <a:schemeClr val="tx1"/>
                          </a:solidFill>
                          <a:latin charset="-120" panose="03000509000000000000" pitchFamily="65" typeface="標楷體"/>
                          <a:ea charset="-120" panose="03000509000000000000" pitchFamily="65" typeface="標楷體"/>
                          <a:sym charset="2" panose="05000000000000000000" pitchFamily="2" typeface="Wingdings"/>
                        </a:rPr>
                        <a:t>已報考</a:t>
                      </a:r>
                      <a:r>
                        <a:rPr altLang="zh-TW" b="0" dirty="0" lang="en-US" sz="1100">
                          <a:solidFill>
                            <a:schemeClr val="tx1"/>
                          </a:solidFill>
                          <a:latin charset="0" panose="02020603050405020304" pitchFamily="18" typeface="Times New Roman"/>
                          <a:ea charset="-120" panose="03000509000000000000" pitchFamily="65" typeface="標楷體"/>
                          <a:cs charset="0" panose="02020603050405020304" pitchFamily="18" typeface="Times New Roman"/>
                          <a:sym charset="2" panose="05000000000000000000" pitchFamily="2" typeface="Wingdings"/>
                        </a:rPr>
                        <a:t>113</a:t>
                      </a:r>
                      <a:r>
                        <a:rPr altLang="en-US" b="0" dirty="0" lang="zh-TW" sz="1100">
                          <a:solidFill>
                            <a:schemeClr val="tx1"/>
                          </a:solidFill>
                          <a:latin charset="-120" panose="03000509000000000000" pitchFamily="65" typeface="標楷體"/>
                          <a:ea charset="-120" panose="03000509000000000000" pitchFamily="65" typeface="標楷體"/>
                          <a:sym charset="2" panose="05000000000000000000" pitchFamily="2" typeface="Wingdings"/>
                        </a:rPr>
                        <a:t>年國中教育會考</a:t>
                      </a:r>
                      <a:endParaRPr altLang="zh-TW" b="0" dirty="0" lang="en-US" sz="1100">
                        <a:solidFill>
                          <a:schemeClr val="tx1"/>
                        </a:solidFill>
                        <a:latin charset="-120" panose="03000509000000000000" pitchFamily="65" typeface="標楷體"/>
                        <a:ea charset="-120" panose="03000509000000000000" pitchFamily="65" typeface="標楷體"/>
                        <a:sym charset="2" panose="05000000000000000000" pitchFamily="2" typeface="Wingdings"/>
                      </a:endParaRPr>
                    </a:p>
                    <a:p>
                      <a:r>
                        <a:rPr altLang="en-US" b="0" dirty="0" lang="zh-TW" sz="1100">
                          <a:solidFill>
                            <a:schemeClr val="tx1"/>
                          </a:solidFill>
                          <a:latin charset="-120" panose="03000509000000000000" pitchFamily="65" typeface="標楷體"/>
                          <a:ea charset="-120" panose="03000509000000000000" pitchFamily="65" typeface="標楷體"/>
                          <a:sym charset="2" panose="05000000000000000000" pitchFamily="2" typeface="Wingdings"/>
                        </a:rPr>
                        <a:t>未報考</a:t>
                      </a:r>
                      <a:r>
                        <a:rPr altLang="zh-TW" b="0" dirty="0" lang="en-US" sz="1100">
                          <a:solidFill>
                            <a:schemeClr val="tx1"/>
                          </a:solidFill>
                          <a:latin charset="0" panose="02020603050405020304" pitchFamily="18" typeface="Times New Roman"/>
                          <a:ea charset="-120" panose="03000509000000000000" pitchFamily="65" typeface="標楷體"/>
                          <a:cs charset="0" panose="02020603050405020304" pitchFamily="18" typeface="Times New Roman"/>
                          <a:sym charset="2" panose="05000000000000000000" pitchFamily="2" typeface="Wingdings"/>
                        </a:rPr>
                        <a:t>113</a:t>
                      </a:r>
                      <a:r>
                        <a:rPr altLang="en-US" b="0" dirty="0" lang="zh-TW" sz="1100">
                          <a:solidFill>
                            <a:schemeClr val="tx1"/>
                          </a:solidFill>
                          <a:latin charset="-120" panose="03000509000000000000" pitchFamily="65" typeface="標楷體"/>
                          <a:ea charset="-120" panose="03000509000000000000" pitchFamily="65" typeface="標楷體"/>
                          <a:sym charset="2" panose="05000000000000000000" pitchFamily="2" typeface="Wingdings"/>
                        </a:rPr>
                        <a:t>年國中教育會考</a:t>
                      </a:r>
                      <a:endParaRPr altLang="en-US" b="0" dirty="0" lang="zh-TW" sz="1100">
                        <a:solidFill>
                          <a:schemeClr val="tx1"/>
                        </a:solidFill>
                        <a:latin charset="-120" panose="03000509000000000000" pitchFamily="65" typeface="標楷體"/>
                        <a:ea charset="-120" panose="03000509000000000000" pitchFamily="65" typeface="標楷體"/>
                      </a:endParaRPr>
                    </a:p>
                  </a:txBody>
                  <a:tcPr marB="34353" marL="68576" marR="68576" marT="34353">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a:lstStyle/>
                    <a:p>
                      <a:pPr algn="ctr"/>
                      <a:r>
                        <a:rPr altLang="en-US" b="0" dirty="0" lang="zh-TW" sz="1100">
                          <a:solidFill>
                            <a:schemeClr val="tx1"/>
                          </a:solidFill>
                          <a:latin charset="-120" panose="03000509000000000000" pitchFamily="65" typeface="標楷體"/>
                          <a:ea charset="-120" panose="03000509000000000000" pitchFamily="65" typeface="標楷體"/>
                        </a:rPr>
                        <a:t>准考證號碼</a:t>
                      </a:r>
                    </a:p>
                  </a:txBody>
                  <a:tcPr marB="34353" marL="68576" marR="68576" marT="34353">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0"/>
                  </a:ext>
                </a:extLst>
              </a:tr>
            </a:tbl>
          </a:graphicData>
        </a:graphic>
      </p:graphicFrame>
      <p:sp>
        <p:nvSpPr>
          <p:cNvPr id="289" name="矩形 288"/>
          <p:cNvSpPr/>
          <p:nvPr/>
        </p:nvSpPr>
        <p:spPr>
          <a:xfrm>
            <a:off x="2435989" y="4031387"/>
            <a:ext cx="701669" cy="15228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grpSp>
        <p:nvGrpSpPr>
          <p:cNvPr id="14" name="群組 13"/>
          <p:cNvGrpSpPr/>
          <p:nvPr/>
        </p:nvGrpSpPr>
        <p:grpSpPr>
          <a:xfrm>
            <a:off x="7529066" y="1361579"/>
            <a:ext cx="1393186" cy="454941"/>
            <a:chOff x="10138352" y="663909"/>
            <a:chExt cx="1857581" cy="606586"/>
          </a:xfrm>
        </p:grpSpPr>
        <p:sp>
          <p:nvSpPr>
            <p:cNvPr id="27" name="矩形 26"/>
            <p:cNvSpPr/>
            <p:nvPr/>
          </p:nvSpPr>
          <p:spPr bwMode="auto">
            <a:xfrm>
              <a:off x="10247867" y="819091"/>
              <a:ext cx="1748066" cy="451404"/>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algn="ctr" eaLnBrk="1" fontAlgn="auto" hangingPunct="1">
                <a:spcBef>
                  <a:spcPts val="0"/>
                </a:spcBef>
                <a:spcAft>
                  <a:spcPts val="0"/>
                </a:spcAft>
                <a:defRPr/>
              </a:pPr>
              <a:r>
                <a:rPr altLang="en-US" dirty="0" lang="zh-TW" sz="1600">
                  <a:solidFill>
                    <a:srgbClr val="0070C0"/>
                  </a:solidFill>
                  <a:latin charset="-120" pitchFamily="34" typeface="微軟正黑體"/>
                  <a:ea charset="-120" pitchFamily="34" typeface="微軟正黑體"/>
                </a:rPr>
                <a:t>委員會填寫</a:t>
              </a:r>
            </a:p>
          </p:txBody>
        </p:sp>
        <p:sp>
          <p:nvSpPr>
            <p:cNvPr id="112" name="Freeform 17"/>
            <p:cNvSpPr>
              <a:spLocks noEditPoints="1"/>
            </p:cNvSpPr>
            <p:nvPr/>
          </p:nvSpPr>
          <p:spPr bwMode="auto">
            <a:xfrm>
              <a:off x="10138352" y="663909"/>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15" name="群組 14"/>
          <p:cNvGrpSpPr/>
          <p:nvPr/>
        </p:nvGrpSpPr>
        <p:grpSpPr>
          <a:xfrm>
            <a:off x="7372152" y="3174102"/>
            <a:ext cx="1387409" cy="452820"/>
            <a:chOff x="9846397" y="2435267"/>
            <a:chExt cx="1849878" cy="603759"/>
          </a:xfrm>
        </p:grpSpPr>
        <p:sp>
          <p:nvSpPr>
            <p:cNvPr id="81" name="矩形 80"/>
            <p:cNvSpPr/>
            <p:nvPr/>
          </p:nvSpPr>
          <p:spPr bwMode="auto">
            <a:xfrm>
              <a:off x="10010773" y="2587621"/>
              <a:ext cx="1685502" cy="451405"/>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algn="ctr" eaLnBrk="1" fontAlgn="auto" hangingPunct="1">
                <a:spcBef>
                  <a:spcPts val="0"/>
                </a:spcBef>
                <a:spcAft>
                  <a:spcPts val="0"/>
                </a:spcAft>
                <a:defRPr/>
              </a:pPr>
              <a:r>
                <a:rPr altLang="en-US" dirty="0" lang="zh-TW" sz="1600">
                  <a:solidFill>
                    <a:srgbClr val="0070C0"/>
                  </a:solidFill>
                  <a:latin charset="-120" pitchFamily="34" typeface="微軟正黑體"/>
                  <a:ea charset="-120" pitchFamily="34" typeface="微軟正黑體"/>
                </a:rPr>
                <a:t>委員會填寫</a:t>
              </a:r>
            </a:p>
          </p:txBody>
        </p:sp>
        <p:sp>
          <p:nvSpPr>
            <p:cNvPr id="113" name="Freeform 17"/>
            <p:cNvSpPr>
              <a:spLocks noEditPoints="1"/>
            </p:cNvSpPr>
            <p:nvPr/>
          </p:nvSpPr>
          <p:spPr bwMode="auto">
            <a:xfrm>
              <a:off x="9846397" y="2435267"/>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16" name="群組 15"/>
          <p:cNvGrpSpPr/>
          <p:nvPr/>
        </p:nvGrpSpPr>
        <p:grpSpPr>
          <a:xfrm>
            <a:off x="272474" y="4873639"/>
            <a:ext cx="2162264" cy="894370"/>
            <a:chOff x="443432" y="4586288"/>
            <a:chExt cx="2883019" cy="1192492"/>
          </a:xfrm>
        </p:grpSpPr>
        <p:grpSp>
          <p:nvGrpSpPr>
            <p:cNvPr id="86025" name="群組 117"/>
            <p:cNvGrpSpPr>
              <a:grpSpLocks/>
            </p:cNvGrpSpPr>
            <p:nvPr/>
          </p:nvGrpSpPr>
          <p:grpSpPr bwMode="auto">
            <a:xfrm>
              <a:off x="608013" y="4711118"/>
              <a:ext cx="2718438" cy="1067662"/>
              <a:chOff x="597537" y="5247507"/>
              <a:chExt cx="2672534" cy="997218"/>
            </a:xfrm>
          </p:grpSpPr>
          <p:cxnSp>
            <p:nvCxnSpPr>
              <p:cNvPr id="57" name="直線單箭頭接點 56"/>
              <p:cNvCxnSpPr>
                <a:cxnSpLocks/>
              </p:cNvCxnSpPr>
              <p:nvPr/>
            </p:nvCxnSpPr>
            <p:spPr>
              <a:xfrm flipH="1">
                <a:off x="2743490" y="5247507"/>
                <a:ext cx="526581" cy="480959"/>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bwMode="auto">
              <a:xfrm>
                <a:off x="597537" y="5267329"/>
                <a:ext cx="2145953" cy="977396"/>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a:spAutoFit/>
              </a:bodyPr>
              <a:lstStyle/>
              <a:p>
                <a:pPr algn="just" defTabSz="726263" eaLnBrk="1" fontAlgn="auto" hangingPunct="1">
                  <a:spcBef>
                    <a:spcPct val="20000"/>
                  </a:spcBef>
                  <a:spcAft>
                    <a:spcPts val="0"/>
                  </a:spcAft>
                  <a:defRPr/>
                </a:pPr>
                <a:r>
                  <a:rPr altLang="en-US" dirty="0" lang="zh-TW" sz="1500">
                    <a:solidFill>
                      <a:srgbClr val="0070C0"/>
                    </a:solidFill>
                    <a:latin charset="-120" pitchFamily="34" typeface="微軟正黑體"/>
                    <a:ea charset="-120" pitchFamily="34" typeface="微軟正黑體"/>
                  </a:rPr>
                  <a:t>勾選黏貼在</a:t>
                </a:r>
                <a:r>
                  <a:rPr altLang="zh-TW" dirty="0" lang="zh-TW" sz="1500">
                    <a:solidFill>
                      <a:srgbClr val="0070C0"/>
                    </a:solidFill>
                    <a:latin charset="-120" pitchFamily="34" typeface="微軟正黑體"/>
                    <a:ea charset="-120" pitchFamily="34" typeface="微軟正黑體"/>
                  </a:rPr>
                  <a:t>相關證明文件黏貼表</a:t>
                </a:r>
                <a:r>
                  <a:rPr altLang="en-US" dirty="0" lang="zh-TW" sz="1500">
                    <a:solidFill>
                      <a:srgbClr val="0070C0"/>
                    </a:solidFill>
                    <a:latin charset="-120" pitchFamily="34" typeface="微軟正黑體"/>
                    <a:ea charset="-120" pitchFamily="34" typeface="微軟正黑體"/>
                  </a:rPr>
                  <a:t>中之證明文件</a:t>
                </a:r>
              </a:p>
            </p:txBody>
          </p:sp>
        </p:grpSp>
        <p:sp>
          <p:nvSpPr>
            <p:cNvPr id="117" name="Freeform 17"/>
            <p:cNvSpPr>
              <a:spLocks noEditPoints="1"/>
            </p:cNvSpPr>
            <p:nvPr/>
          </p:nvSpPr>
          <p:spPr bwMode="auto">
            <a:xfrm>
              <a:off x="443432" y="4586288"/>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sp>
        <p:nvSpPr>
          <p:cNvPr id="118" name="Freeform 17"/>
          <p:cNvSpPr>
            <a:spLocks noEditPoints="1"/>
          </p:cNvSpPr>
          <p:nvPr/>
        </p:nvSpPr>
        <p:spPr bwMode="auto">
          <a:xfrm>
            <a:off x="85556" y="2950627"/>
            <a:ext cx="226403" cy="228530"/>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nvGrpSpPr>
          <p:cNvPr id="18" name="群組 17"/>
          <p:cNvGrpSpPr/>
          <p:nvPr/>
        </p:nvGrpSpPr>
        <p:grpSpPr>
          <a:xfrm>
            <a:off x="250689" y="1661985"/>
            <a:ext cx="2425179" cy="849785"/>
            <a:chOff x="375475" y="1009128"/>
            <a:chExt cx="3233572" cy="1133043"/>
          </a:xfrm>
        </p:grpSpPr>
        <p:sp>
          <p:nvSpPr>
            <p:cNvPr id="69" name="矩形 68"/>
            <p:cNvSpPr/>
            <p:nvPr/>
          </p:nvSpPr>
          <p:spPr bwMode="auto">
            <a:xfrm>
              <a:off x="522288" y="1157289"/>
              <a:ext cx="3086759" cy="984882"/>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algn="just" eaLnBrk="1" fontAlgn="auto" hangingPunct="1">
                <a:spcBef>
                  <a:spcPct val="20000"/>
                </a:spcBef>
                <a:spcAft>
                  <a:spcPts val="0"/>
                </a:spcAft>
                <a:defRPr/>
              </a:pPr>
              <a:r>
                <a:rPr altLang="en-US" dirty="0" lang="zh-TW" sz="1400">
                  <a:solidFill>
                    <a:srgbClr val="0070C0"/>
                  </a:solidFill>
                  <a:latin charset="-120" pitchFamily="34" typeface="微軟正黑體"/>
                  <a:ea charset="-120" pitchFamily="34" typeface="微軟正黑體"/>
                </a:rPr>
                <a:t>勾選是否報考</a:t>
              </a:r>
              <a:r>
                <a:rPr altLang="zh-TW" dirty="0" lang="en-US" sz="1400">
                  <a:solidFill>
                    <a:srgbClr val="0070C0"/>
                  </a:solidFill>
                  <a:latin charset="-120" pitchFamily="34" typeface="微軟正黑體"/>
                  <a:ea charset="-120" pitchFamily="34" typeface="微軟正黑體"/>
                </a:rPr>
                <a:t>113</a:t>
              </a:r>
              <a:r>
                <a:rPr altLang="en-US" dirty="0" lang="zh-TW" sz="1400">
                  <a:solidFill>
                    <a:srgbClr val="0070C0"/>
                  </a:solidFill>
                  <a:latin charset="-120" pitchFamily="34" typeface="微軟正黑體"/>
                  <a:ea charset="-120" pitchFamily="34" typeface="微軟正黑體"/>
                </a:rPr>
                <a:t>國中教育會考並填寫國中教育會考准考證號碼</a:t>
              </a:r>
            </a:p>
          </p:txBody>
        </p:sp>
        <p:sp>
          <p:nvSpPr>
            <p:cNvPr id="119" name="Freeform 17"/>
            <p:cNvSpPr>
              <a:spLocks noEditPoints="1"/>
            </p:cNvSpPr>
            <p:nvPr/>
          </p:nvSpPr>
          <p:spPr bwMode="auto">
            <a:xfrm>
              <a:off x="375475" y="1009128"/>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20" name="群組 19"/>
          <p:cNvGrpSpPr/>
          <p:nvPr/>
        </p:nvGrpSpPr>
        <p:grpSpPr>
          <a:xfrm>
            <a:off x="7229592" y="3788109"/>
            <a:ext cx="1804276" cy="2731426"/>
            <a:chOff x="9611673" y="3241420"/>
            <a:chExt cx="2405701" cy="3641902"/>
          </a:xfrm>
        </p:grpSpPr>
        <p:sp>
          <p:nvSpPr>
            <p:cNvPr id="29" name="矩形 28"/>
            <p:cNvSpPr/>
            <p:nvPr/>
          </p:nvSpPr>
          <p:spPr bwMode="auto">
            <a:xfrm>
              <a:off x="9667874" y="3313113"/>
              <a:ext cx="2349500" cy="3570209"/>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a:spAutoFit/>
            </a:bodyPr>
            <a:lstStyle/>
            <a:p>
              <a:pPr algn="just" eaLnBrk="1" fontAlgn="auto" hangingPunct="1">
                <a:spcBef>
                  <a:spcPts val="0"/>
                </a:spcBef>
                <a:spcAft>
                  <a:spcPts val="0"/>
                </a:spcAft>
                <a:defRPr/>
              </a:pPr>
              <a:r>
                <a:rPr altLang="en-US" dirty="0" lang="zh-TW" sz="1050">
                  <a:solidFill>
                    <a:srgbClr val="0070C0"/>
                  </a:solidFill>
                  <a:latin charset="-120" pitchFamily="34" typeface="微軟正黑體"/>
                  <a:ea charset="-120" pitchFamily="34" typeface="微軟正黑體"/>
                </a:rPr>
                <a:t>      </a:t>
              </a:r>
              <a:r>
                <a:rPr altLang="en-US" dirty="0" lang="zh-TW" sz="1100">
                  <a:solidFill>
                    <a:srgbClr val="0070C0"/>
                  </a:solidFill>
                  <a:latin charset="-120" pitchFamily="34" typeface="微軟正黑體"/>
                  <a:ea charset="-120" pitchFamily="34" typeface="微軟正黑體"/>
                </a:rPr>
                <a:t>免試生</a:t>
              </a:r>
              <a:r>
                <a:rPr altLang="zh-TW" dirty="0" lang="zh-TW" sz="1100">
                  <a:solidFill>
                    <a:srgbClr val="0070C0"/>
                  </a:solidFill>
                  <a:latin charset="-120" pitchFamily="34" typeface="微軟正黑體"/>
                  <a:ea charset="-120" pitchFamily="34" typeface="微軟正黑體"/>
                </a:rPr>
                <a:t>完成報</a:t>
              </a:r>
              <a:r>
                <a:rPr altLang="en-US" dirty="0" lang="zh-TW" sz="1100">
                  <a:solidFill>
                    <a:srgbClr val="0070C0"/>
                  </a:solidFill>
                  <a:latin charset="-120" pitchFamily="34" typeface="微軟正黑體"/>
                  <a:ea charset="-120" pitchFamily="34" typeface="微軟正黑體"/>
                </a:rPr>
                <a:t>名作業</a:t>
              </a:r>
              <a:endParaRPr altLang="zh-TW" dirty="0" lang="en-US" sz="1100">
                <a:solidFill>
                  <a:srgbClr val="0070C0"/>
                </a:solidFill>
                <a:latin charset="-120" pitchFamily="34" typeface="微軟正黑體"/>
                <a:ea charset="-120" pitchFamily="34" typeface="微軟正黑體"/>
              </a:endParaRPr>
            </a:p>
            <a:p>
              <a:pPr algn="just" eaLnBrk="1" fontAlgn="auto" hangingPunct="1">
                <a:spcBef>
                  <a:spcPts val="0"/>
                </a:spcBef>
                <a:spcAft>
                  <a:spcPts val="0"/>
                </a:spcAft>
                <a:buFont charset="2" pitchFamily="2" typeface="Wingdings"/>
                <a:buChar char="ü"/>
                <a:defRPr/>
              </a:pPr>
              <a:r>
                <a:rPr altLang="zh-TW" b="1" dirty="0" lang="zh-TW" sz="1050">
                  <a:solidFill>
                    <a:srgbClr val="C00000"/>
                  </a:solidFill>
                  <a:latin charset="-120" pitchFamily="34" typeface="微軟正黑體"/>
                  <a:ea charset="-120" pitchFamily="34" typeface="微軟正黑體"/>
                </a:rPr>
                <a:t>已詳實檢閱國中提供之「</a:t>
              </a:r>
              <a:r>
                <a:rPr altLang="zh-TW" b="1" dirty="0" lang="en-US" sz="1050">
                  <a:solidFill>
                    <a:srgbClr val="C00000"/>
                  </a:solidFill>
                  <a:latin charset="-120" pitchFamily="34" typeface="微軟正黑體"/>
                  <a:ea charset="-120" pitchFamily="34" typeface="微軟正黑體"/>
                </a:rPr>
                <a:t>113</a:t>
              </a:r>
              <a:r>
                <a:rPr altLang="zh-TW" b="1" dirty="0" lang="zh-TW" sz="1050">
                  <a:solidFill>
                    <a:srgbClr val="C00000"/>
                  </a:solidFill>
                  <a:latin charset="-120" pitchFamily="34" typeface="微軟正黑體"/>
                  <a:ea charset="-120" pitchFamily="34" typeface="微軟正黑體"/>
                </a:rPr>
                <a:t>學年度五專入學專用優先免試入學超額比序項目積分證明單」內各項積分登載正確，及所檢附之國中學校積分證明單及各項證明文件皆已符合簡章所列規定。</a:t>
              </a:r>
              <a:endParaRPr altLang="zh-TW" b="1" dirty="0" lang="en-US" sz="1050">
                <a:solidFill>
                  <a:srgbClr val="C00000"/>
                </a:solidFill>
                <a:latin charset="-120" pitchFamily="34" typeface="微軟正黑體"/>
                <a:ea charset="-120" pitchFamily="34" typeface="微軟正黑體"/>
              </a:endParaRPr>
            </a:p>
            <a:p>
              <a:pPr algn="just" eaLnBrk="1" fontAlgn="auto" hangingPunct="1">
                <a:spcBef>
                  <a:spcPts val="0"/>
                </a:spcBef>
                <a:spcAft>
                  <a:spcPts val="0"/>
                </a:spcAft>
                <a:defRPr/>
              </a:pPr>
              <a:endParaRPr altLang="zh-TW" dirty="0" lang="en-US" sz="1050">
                <a:solidFill>
                  <a:srgbClr val="0070C0"/>
                </a:solidFill>
                <a:latin charset="-120" pitchFamily="34" typeface="微軟正黑體"/>
                <a:ea charset="-120" pitchFamily="34" typeface="微軟正黑體"/>
              </a:endParaRPr>
            </a:p>
            <a:p>
              <a:pPr algn="just" eaLnBrk="1" fontAlgn="auto" hangingPunct="1">
                <a:spcBef>
                  <a:spcPts val="0"/>
                </a:spcBef>
                <a:spcAft>
                  <a:spcPts val="0"/>
                </a:spcAft>
                <a:buFont charset="2" pitchFamily="2" typeface="Wingdings"/>
                <a:buChar char="ü"/>
                <a:defRPr/>
              </a:pPr>
              <a:r>
                <a:rPr altLang="zh-TW" b="1" dirty="0" lang="zh-TW" sz="1050">
                  <a:solidFill>
                    <a:srgbClr val="C00000"/>
                  </a:solidFill>
                  <a:latin charset="-120" pitchFamily="34" typeface="微軟正黑體"/>
                  <a:ea charset="-120" pitchFamily="34" typeface="微軟正黑體"/>
                </a:rPr>
                <a:t>已詳閱簡章有關網路選填登記志願之相關規定，同意遵守在家長</a:t>
              </a:r>
              <a:r>
                <a:rPr altLang="zh-TW" b="1" dirty="0" lang="en-US" sz="1050">
                  <a:solidFill>
                    <a:srgbClr val="C00000"/>
                  </a:solidFill>
                  <a:latin charset="-120" pitchFamily="34" typeface="微軟正黑體"/>
                  <a:ea charset="-120" pitchFamily="34" typeface="微軟正黑體"/>
                </a:rPr>
                <a:t>(</a:t>
              </a:r>
              <a:r>
                <a:rPr altLang="zh-TW" b="1" dirty="0" lang="zh-TW" sz="1050">
                  <a:solidFill>
                    <a:srgbClr val="C00000"/>
                  </a:solidFill>
                  <a:latin charset="-120" pitchFamily="34" typeface="微軟正黑體"/>
                  <a:ea charset="-120" pitchFamily="34" typeface="微軟正黑體"/>
                </a:rPr>
                <a:t>監護人</a:t>
              </a:r>
              <a:r>
                <a:rPr altLang="zh-TW" b="1" dirty="0" lang="en-US" sz="1050">
                  <a:solidFill>
                    <a:srgbClr val="C00000"/>
                  </a:solidFill>
                  <a:latin charset="-120" pitchFamily="34" typeface="微軟正黑體"/>
                  <a:ea charset="-120" pitchFamily="34" typeface="微軟正黑體"/>
                </a:rPr>
                <a:t>)</a:t>
              </a:r>
              <a:r>
                <a:rPr altLang="zh-TW" b="1" dirty="0" lang="zh-TW" sz="1050">
                  <a:solidFill>
                    <a:srgbClr val="C00000"/>
                  </a:solidFill>
                  <a:latin charset="-120" pitchFamily="34" typeface="微軟正黑體"/>
                  <a:ea charset="-120" pitchFamily="34" typeface="微軟正黑體"/>
                </a:rPr>
                <a:t>陪同下，於規定時間內共同完成網路選填登記志願並確定送出。</a:t>
              </a:r>
              <a:endParaRPr altLang="en-US" dirty="0" lang="zh-TW" sz="1050">
                <a:solidFill>
                  <a:srgbClr val="C00000"/>
                </a:solidFill>
                <a:latin charset="-120" pitchFamily="34" typeface="微軟正黑體"/>
                <a:ea charset="-120" pitchFamily="34" typeface="微軟正黑體"/>
              </a:endParaRPr>
            </a:p>
          </p:txBody>
        </p:sp>
        <p:sp>
          <p:nvSpPr>
            <p:cNvPr id="124" name="Freeform 17"/>
            <p:cNvSpPr>
              <a:spLocks noEditPoints="1"/>
            </p:cNvSpPr>
            <p:nvPr/>
          </p:nvSpPr>
          <p:spPr bwMode="auto">
            <a:xfrm>
              <a:off x="9611673" y="3241420"/>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22" name="群組 21"/>
          <p:cNvGrpSpPr/>
          <p:nvPr/>
        </p:nvGrpSpPr>
        <p:grpSpPr>
          <a:xfrm>
            <a:off x="817867" y="5917528"/>
            <a:ext cx="1856504" cy="700908"/>
            <a:chOff x="1437536" y="5877654"/>
            <a:chExt cx="2475339" cy="934544"/>
          </a:xfrm>
        </p:grpSpPr>
        <p:sp>
          <p:nvSpPr>
            <p:cNvPr id="108" name="矩形 107"/>
            <p:cNvSpPr/>
            <p:nvPr/>
          </p:nvSpPr>
          <p:spPr bwMode="auto">
            <a:xfrm>
              <a:off x="1559239" y="6032499"/>
              <a:ext cx="2353636" cy="779699"/>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none">
              <a:spAutoFit/>
            </a:bodyPr>
            <a:lstStyle/>
            <a:p>
              <a:pPr algn="ctr" eaLnBrk="1" fontAlgn="auto" hangingPunct="1">
                <a:spcBef>
                  <a:spcPts val="0"/>
                </a:spcBef>
                <a:spcAft>
                  <a:spcPts val="0"/>
                </a:spcAft>
                <a:defRPr/>
              </a:pPr>
              <a:r>
                <a:rPr altLang="en-US" dirty="0" lang="zh-TW" sz="1600">
                  <a:solidFill>
                    <a:srgbClr val="0070C0"/>
                  </a:solidFill>
                  <a:latin charset="-120" pitchFamily="34" typeface="微軟正黑體"/>
                  <a:ea charset="-120" pitchFamily="34" typeface="微軟正黑體"/>
                </a:rPr>
                <a:t>請報名</a:t>
              </a:r>
              <a:r>
                <a:rPr altLang="en-US" b="1" dirty="0" lang="zh-TW" sz="1600">
                  <a:latin charset="-120" pitchFamily="34" typeface="微軟正黑體"/>
                  <a:ea charset="-120" pitchFamily="34" typeface="微軟正黑體"/>
                </a:rPr>
                <a:t>免試生</a:t>
              </a:r>
              <a:r>
                <a:rPr altLang="en-US" dirty="0" lang="zh-TW" sz="1600">
                  <a:latin charset="-120" pitchFamily="34" typeface="微軟正黑體"/>
                  <a:ea charset="-120" pitchFamily="34" typeface="微軟正黑體"/>
                </a:rPr>
                <a:t>及</a:t>
              </a:r>
              <a:endParaRPr altLang="zh-TW" dirty="0" lang="en-US" sz="1600">
                <a:latin charset="-120" pitchFamily="34" typeface="微軟正黑體"/>
                <a:ea charset="-120" pitchFamily="34" typeface="微軟正黑體"/>
              </a:endParaRPr>
            </a:p>
            <a:p>
              <a:pPr algn="ctr" eaLnBrk="1" fontAlgn="auto" hangingPunct="1">
                <a:spcBef>
                  <a:spcPts val="0"/>
                </a:spcBef>
                <a:spcAft>
                  <a:spcPts val="0"/>
                </a:spcAft>
                <a:defRPr/>
              </a:pPr>
              <a:r>
                <a:rPr altLang="en-US" b="1" dirty="0" lang="zh-TW" sz="1600">
                  <a:latin charset="-120" pitchFamily="34" typeface="微軟正黑體"/>
                  <a:ea charset="-120" pitchFamily="34" typeface="微軟正黑體"/>
                </a:rPr>
                <a:t>家長</a:t>
              </a:r>
              <a:r>
                <a:rPr altLang="zh-TW" dirty="0" lang="en-US" sz="1600">
                  <a:latin charset="-120" pitchFamily="34" typeface="微軟正黑體"/>
                  <a:ea charset="-120" pitchFamily="34" typeface="微軟正黑體"/>
                </a:rPr>
                <a:t>(</a:t>
              </a:r>
              <a:r>
                <a:rPr altLang="en-US" dirty="0" lang="zh-TW" sz="1600">
                  <a:latin charset="-120" pitchFamily="34" typeface="微軟正黑體"/>
                  <a:ea charset="-120" pitchFamily="34" typeface="微軟正黑體"/>
                </a:rPr>
                <a:t>監護人</a:t>
              </a:r>
              <a:r>
                <a:rPr altLang="zh-TW" dirty="0" lang="en-US" sz="1600">
                  <a:latin charset="-120" pitchFamily="34" typeface="微軟正黑體"/>
                  <a:ea charset="-120" pitchFamily="34" typeface="微軟正黑體"/>
                </a:rPr>
                <a:t>)</a:t>
              </a:r>
              <a:r>
                <a:rPr altLang="en-US" b="1" dirty="0" lang="zh-TW" sz="1600">
                  <a:solidFill>
                    <a:srgbClr val="C00000"/>
                  </a:solidFill>
                  <a:latin charset="-120" pitchFamily="34" typeface="微軟正黑體"/>
                  <a:ea charset="-120" pitchFamily="34" typeface="微軟正黑體"/>
                </a:rPr>
                <a:t>簽章</a:t>
              </a:r>
            </a:p>
          </p:txBody>
        </p:sp>
        <p:sp>
          <p:nvSpPr>
            <p:cNvPr id="127" name="Freeform 17"/>
            <p:cNvSpPr>
              <a:spLocks noEditPoints="1"/>
            </p:cNvSpPr>
            <p:nvPr/>
          </p:nvSpPr>
          <p:spPr bwMode="auto">
            <a:xfrm>
              <a:off x="1437536" y="5877654"/>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cxnSp>
        <p:nvCxnSpPr>
          <p:cNvPr id="92" name="直線單箭頭接點 91"/>
          <p:cNvCxnSpPr>
            <a:cxnSpLocks/>
            <a:stCxn id="126" idx="3"/>
          </p:cNvCxnSpPr>
          <p:nvPr/>
        </p:nvCxnSpPr>
        <p:spPr>
          <a:xfrm flipV="1">
            <a:off x="7119496" y="5463517"/>
            <a:ext cx="130458" cy="712860"/>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93"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4" name="Freeform 6">
            <a:extLst>
              <a:ext uri="{FF2B5EF4-FFF2-40B4-BE49-F238E27FC236}">
                <a16:creationId xmlns:a16="http://schemas.microsoft.com/office/drawing/2014/main" id="{71AA52EC-7DB1-4E87-8C0D-FAA1C5227515}"/>
              </a:ext>
            </a:extLst>
          </p:cNvPr>
          <p:cNvSpPr>
            <a:spLocks noEditPoints="1"/>
          </p:cNvSpPr>
          <p:nvPr/>
        </p:nvSpPr>
        <p:spPr bwMode="auto">
          <a:xfrm>
            <a:off x="7508011" y="304061"/>
            <a:ext cx="477985" cy="493818"/>
          </a:xfrm>
          <a:custGeom>
            <a:avLst/>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9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lnSpc>
                <a:spcPct val="90000"/>
              </a:lnSpc>
            </a:pPr>
            <a:r>
              <a:rPr altLang="en-US" b="1" dirty="0" lang="zh-TW" sz="3000">
                <a:solidFill>
                  <a:srgbClr val="002060"/>
                </a:solidFill>
                <a:latin charset="-120" panose="020B0604030504040204" pitchFamily="34" typeface="微軟正黑體"/>
                <a:ea charset="-120" panose="020B0604030504040204" pitchFamily="34" typeface="微軟正黑體"/>
              </a:rPr>
              <a:t>拾貳、報名表件填寫範例 </a:t>
            </a:r>
            <a:r>
              <a:rPr altLang="zh-TW" b="1" dirty="0" lang="en-US" sz="3000">
                <a:solidFill>
                  <a:srgbClr val="002060"/>
                </a:solidFill>
                <a:latin charset="-120" panose="020B0604030504040204" pitchFamily="34" typeface="微軟正黑體"/>
                <a:ea charset="-120" panose="020B0604030504040204" pitchFamily="34" typeface="微軟正黑體"/>
              </a:rPr>
              <a:t>- </a:t>
            </a:r>
            <a:r>
              <a:rPr altLang="en-US" b="1" dirty="0" lang="zh-TW" sz="2800">
                <a:solidFill>
                  <a:srgbClr val="002060"/>
                </a:solidFill>
                <a:latin charset="-120" panose="020B0604030504040204" pitchFamily="34" typeface="微軟正黑體"/>
                <a:ea charset="-120" panose="020B0604030504040204" pitchFamily="34" typeface="微軟正黑體"/>
              </a:rPr>
              <a:t>一般生（</a:t>
            </a:r>
            <a:r>
              <a:rPr altLang="zh-TW" b="1" dirty="0" lang="en-US" sz="2800">
                <a:solidFill>
                  <a:srgbClr val="002060"/>
                </a:solidFill>
                <a:latin charset="-120" panose="020B0604030504040204" pitchFamily="34" typeface="微軟正黑體"/>
                <a:ea charset="-120" panose="020B0604030504040204" pitchFamily="34" typeface="微軟正黑體"/>
              </a:rPr>
              <a:t>1/2</a:t>
            </a:r>
            <a:r>
              <a:rPr altLang="en-US" b="1" dirty="0" lang="zh-TW" sz="2800">
                <a:solidFill>
                  <a:srgbClr val="002060"/>
                </a:solidFill>
                <a:latin charset="-120" panose="020B0604030504040204" pitchFamily="34" typeface="微軟正黑體"/>
                <a:ea charset="-120" panose="020B0604030504040204" pitchFamily="34" typeface="微軟正黑體"/>
              </a:rPr>
              <a:t>）</a:t>
            </a:r>
            <a:endParaRPr altLang="en-US" dirty="0" lang="zh-TW" sz="2800">
              <a:solidFill>
                <a:srgbClr val="002060"/>
              </a:solidFill>
              <a:latin charset="-120" panose="020B0604030504040204" pitchFamily="34" typeface="微軟正黑體"/>
              <a:ea charset="-120" panose="020B0604030504040204" pitchFamily="34" typeface="微軟正黑體"/>
            </a:endParaRPr>
          </a:p>
        </p:txBody>
      </p:sp>
      <p:sp>
        <p:nvSpPr>
          <p:cNvPr id="96" name="投影片編號版面配置區 4"/>
          <p:cNvSpPr>
            <a:spLocks noGrp="1"/>
          </p:cNvSpPr>
          <p:nvPr>
            <p:ph idx="4294967295" sz="quarter" type="sldNum"/>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compatLnSpc="1" numCol="1" wrap="square">
            <a:prstTxWarp prst="textNoShape">
              <a:avLst/>
            </a:prstTxWarp>
          </a:bodyPr>
          <a:lstStyle>
            <a:lvl1pPr>
              <a:defRPr>
                <a:solidFill>
                  <a:schemeClr val="tx1"/>
                </a:solidFill>
                <a:latin charset="0" panose="020F0502020204030204" pitchFamily="34" typeface="Calibri"/>
                <a:ea charset="-120" panose="02020500000000000000" pitchFamily="18" typeface="新細明體"/>
              </a:defRPr>
            </a:lvl1pPr>
            <a:lvl2pPr indent="-214308" marL="557199">
              <a:defRPr>
                <a:solidFill>
                  <a:schemeClr val="tx1"/>
                </a:solidFill>
                <a:latin charset="0" panose="020F0502020204030204" pitchFamily="34" typeface="Calibri"/>
                <a:ea charset="-120" panose="02020500000000000000" pitchFamily="18" typeface="新細明體"/>
              </a:defRPr>
            </a:lvl2pPr>
            <a:lvl3pPr indent="-171446" marL="857228">
              <a:defRPr>
                <a:solidFill>
                  <a:schemeClr val="tx1"/>
                </a:solidFill>
                <a:latin charset="0" panose="020F0502020204030204" pitchFamily="34" typeface="Calibri"/>
                <a:ea charset="-120" panose="02020500000000000000" pitchFamily="18" typeface="新細明體"/>
              </a:defRPr>
            </a:lvl3pPr>
            <a:lvl4pPr indent="-171446" marL="1200120">
              <a:defRPr>
                <a:solidFill>
                  <a:schemeClr val="tx1"/>
                </a:solidFill>
                <a:latin charset="0" panose="020F0502020204030204" pitchFamily="34" typeface="Calibri"/>
                <a:ea charset="-120" panose="02020500000000000000" pitchFamily="18" typeface="新細明體"/>
              </a:defRPr>
            </a:lvl4pPr>
            <a:lvl5pPr indent="-171446" marL="1543012">
              <a:defRPr>
                <a:solidFill>
                  <a:schemeClr val="tx1"/>
                </a:solidFill>
                <a:latin charset="0" panose="020F0502020204030204" pitchFamily="34" typeface="Calibri"/>
                <a:ea charset="-120" panose="02020500000000000000" pitchFamily="18" typeface="新細明體"/>
              </a:defRPr>
            </a:lvl5pPr>
            <a:lvl6pPr fontAlgn="base" indent="-171446" marL="1885903">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171446" marL="2228795">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171446" marL="2571686">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171446" marL="2914577">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fontAlgn="base">
              <a:spcBef>
                <a:spcPct val="0"/>
              </a:spcBef>
              <a:spcAft>
                <a:spcPct val="0"/>
              </a:spcAft>
            </a:pPr>
            <a:r>
              <a:rPr altLang="zh-TW" b="1" dirty="0" lang="en-US" sz="1500">
                <a:latin charset="0" panose="020B0604020202020204" pitchFamily="34" typeface="Arial"/>
                <a:cs charset="0" panose="020B0604020202020204" pitchFamily="34" typeface="Arial"/>
              </a:rPr>
              <a:t>41</a:t>
            </a:r>
            <a:endParaRPr altLang="en-US" b="1" dirty="0" lang="zh-TW" sz="1500">
              <a:latin charset="0" panose="020B0604020202020204" pitchFamily="34" typeface="Arial"/>
              <a:cs charset="0" panose="020B0604020202020204" pitchFamily="34" typeface="Arial"/>
            </a:endParaRP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83B118E-11A1-4B10-A426-55A5C6C80B8D}"/>
              </a:ext>
            </a:extLst>
          </p:cNvPr>
          <p:cNvPicPr>
            <a:picLocks noChangeAspect="1"/>
          </p:cNvPicPr>
          <p:nvPr/>
        </p:nvPicPr>
        <p:blipFill rotWithShape="1">
          <a:blip cstate="print" r:embed="rId2">
            <a:extLst>
              <a:ext uri="{28A0092B-C50C-407E-A947-70E740481C1C}">
                <a14:useLocalDpi xmlns:a14="http://schemas.microsoft.com/office/drawing/2010/main" val="0"/>
              </a:ext>
            </a:extLst>
          </a:blip>
          <a:srcRect b="27" l="64" r="65" t="5"/>
          <a:stretch/>
        </p:blipFill>
        <p:spPr>
          <a:xfrm>
            <a:off x="2568872" y="934337"/>
            <a:ext cx="4193246" cy="5914898"/>
          </a:xfrm>
          <a:prstGeom prst="rect">
            <a:avLst/>
          </a:prstGeom>
        </p:spPr>
      </p:pic>
      <p:sp>
        <p:nvSpPr>
          <p:cNvPr id="21" name="矩形 20"/>
          <p:cNvSpPr/>
          <p:nvPr/>
        </p:nvSpPr>
        <p:spPr>
          <a:xfrm>
            <a:off x="2669841" y="1657584"/>
            <a:ext cx="3863659" cy="2599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88071" name="文字方塊 25"/>
          <p:cNvSpPr txBox="1">
            <a:spLocks noChangeArrowheads="1"/>
          </p:cNvSpPr>
          <p:nvPr/>
        </p:nvSpPr>
        <p:spPr bwMode="auto">
          <a:xfrm>
            <a:off x="250752" y="887142"/>
            <a:ext cx="2675334" cy="3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r>
              <a:rPr altLang="en-US" b="1" dirty="0" lang="zh-TW" sz="1725">
                <a:latin charset="-120" panose="020B0604030504040204" pitchFamily="34" typeface="微軟正黑體"/>
                <a:ea charset="-120" panose="020B0604030504040204" pitchFamily="34" typeface="微軟正黑體"/>
              </a:rPr>
              <a:t>一般生報名表範例（白色）</a:t>
            </a:r>
          </a:p>
        </p:txBody>
      </p:sp>
      <p:cxnSp>
        <p:nvCxnSpPr>
          <p:cNvPr id="27" name="直線單箭頭接點 26"/>
          <p:cNvCxnSpPr>
            <a:cxnSpLocks/>
            <a:stCxn id="29" idx="1"/>
            <a:endCxn id="23" idx="3"/>
          </p:cNvCxnSpPr>
          <p:nvPr/>
        </p:nvCxnSpPr>
        <p:spPr>
          <a:xfrm flipH="1">
            <a:off x="2523812" y="2804163"/>
            <a:ext cx="140590" cy="416060"/>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2664402" y="2549239"/>
            <a:ext cx="3863659" cy="5098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cxnSp>
        <p:nvCxnSpPr>
          <p:cNvPr id="56" name="直線單箭頭接點 55"/>
          <p:cNvCxnSpPr>
            <a:cxnSpLocks/>
            <a:stCxn id="21" idx="1"/>
            <a:endCxn id="22" idx="3"/>
          </p:cNvCxnSpPr>
          <p:nvPr/>
        </p:nvCxnSpPr>
        <p:spPr>
          <a:xfrm flipH="1">
            <a:off x="2250929" y="1787547"/>
            <a:ext cx="418912" cy="424072"/>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nvGrpSpPr>
          <p:cNvPr id="3" name="群組 2"/>
          <p:cNvGrpSpPr/>
          <p:nvPr/>
        </p:nvGrpSpPr>
        <p:grpSpPr>
          <a:xfrm>
            <a:off x="250752" y="1827063"/>
            <a:ext cx="2000177" cy="676944"/>
            <a:chOff x="789086" y="785159"/>
            <a:chExt cx="2666902" cy="902592"/>
          </a:xfrm>
        </p:grpSpPr>
        <p:sp>
          <p:nvSpPr>
            <p:cNvPr id="22" name="矩形 21"/>
            <p:cNvSpPr/>
            <p:nvPr/>
          </p:nvSpPr>
          <p:spPr>
            <a:xfrm>
              <a:off x="962025" y="908050"/>
              <a:ext cx="2493963" cy="779701"/>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a:spAutoFit/>
            </a:bodyPr>
            <a:lstStyle/>
            <a:p>
              <a:pPr eaLnBrk="1" fontAlgn="auto" hangingPunct="1">
                <a:spcBef>
                  <a:spcPts val="0"/>
                </a:spcBef>
                <a:spcAft>
                  <a:spcPts val="0"/>
                </a:spcAft>
                <a:defRPr/>
              </a:pPr>
              <a:r>
                <a:rPr altLang="en-US" dirty="0" lang="zh-TW" sz="1600">
                  <a:solidFill>
                    <a:srgbClr val="0070C0"/>
                  </a:solidFill>
                  <a:latin charset="-120" pitchFamily="34" typeface="微軟正黑體"/>
                  <a:ea charset="-120" pitchFamily="34" typeface="微軟正黑體"/>
                </a:rPr>
                <a:t>弱勢身分別限</a:t>
              </a:r>
              <a:r>
                <a:rPr altLang="en-US" b="1" dirty="0" lang="zh-TW" sz="1600">
                  <a:solidFill>
                    <a:srgbClr val="C00000"/>
                  </a:solidFill>
                  <a:latin charset="-120" pitchFamily="34" typeface="微軟正黑體"/>
                  <a:ea charset="-120" pitchFamily="34" typeface="微軟正黑體"/>
                </a:rPr>
                <a:t>擇一</a:t>
              </a:r>
              <a:r>
                <a:rPr altLang="en-US" dirty="0" lang="zh-TW" sz="1600">
                  <a:solidFill>
                    <a:srgbClr val="0070C0"/>
                  </a:solidFill>
                  <a:latin charset="-120" pitchFamily="34" typeface="微軟正黑體"/>
                  <a:ea charset="-120" pitchFamily="34" typeface="微軟正黑體"/>
                </a:rPr>
                <a:t>勾選</a:t>
              </a:r>
            </a:p>
          </p:txBody>
        </p:sp>
        <p:sp>
          <p:nvSpPr>
            <p:cNvPr id="28" name="Freeform 17"/>
            <p:cNvSpPr>
              <a:spLocks noEditPoints="1"/>
            </p:cNvSpPr>
            <p:nvPr/>
          </p:nvSpPr>
          <p:spPr bwMode="auto">
            <a:xfrm>
              <a:off x="789086" y="785159"/>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9" name="群組 8"/>
          <p:cNvGrpSpPr/>
          <p:nvPr/>
        </p:nvGrpSpPr>
        <p:grpSpPr>
          <a:xfrm>
            <a:off x="5544172" y="2961155"/>
            <a:ext cx="3533726" cy="1666516"/>
            <a:chOff x="7284558" y="1751070"/>
            <a:chExt cx="4711631" cy="2222021"/>
          </a:xfrm>
        </p:grpSpPr>
        <p:grpSp>
          <p:nvGrpSpPr>
            <p:cNvPr id="88079" name="群組 40"/>
            <p:cNvGrpSpPr>
              <a:grpSpLocks/>
            </p:cNvGrpSpPr>
            <p:nvPr/>
          </p:nvGrpSpPr>
          <p:grpSpPr bwMode="auto">
            <a:xfrm>
              <a:off x="7284558" y="1902838"/>
              <a:ext cx="4666665" cy="2070253"/>
              <a:chOff x="7361538" y="2487492"/>
              <a:chExt cx="4666537" cy="2070715"/>
            </a:xfrm>
          </p:grpSpPr>
          <p:sp>
            <p:nvSpPr>
              <p:cNvPr id="15" name="文字方塊 14"/>
              <p:cNvSpPr txBox="1"/>
              <p:nvPr/>
            </p:nvSpPr>
            <p:spPr>
              <a:xfrm>
                <a:off x="8835454" y="2487492"/>
                <a:ext cx="3192621" cy="1272426"/>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eaLnBrk="1" fontAlgn="auto" hangingPunct="1">
                  <a:spcBef>
                    <a:spcPts val="0"/>
                  </a:spcBef>
                  <a:spcAft>
                    <a:spcPts val="0"/>
                  </a:spcAft>
                  <a:defRPr/>
                </a:pPr>
                <a:r>
                  <a:rPr altLang="en-US" dirty="0" lang="zh-TW" sz="1400">
                    <a:solidFill>
                      <a:srgbClr val="0070C0"/>
                    </a:solidFill>
                    <a:latin charset="-120" pitchFamily="34" typeface="微軟正黑體"/>
                    <a:ea charset="-120" pitchFamily="34" typeface="微軟正黑體"/>
                  </a:rPr>
                  <a:t>（</a:t>
                </a:r>
                <a:r>
                  <a:rPr altLang="zh-TW" dirty="0" lang="en-US" sz="1400">
                    <a:solidFill>
                      <a:srgbClr val="0070C0"/>
                    </a:solidFill>
                    <a:latin charset="-120" pitchFamily="34" typeface="微軟正黑體"/>
                    <a:ea charset="-120" pitchFamily="34" typeface="微軟正黑體"/>
                  </a:rPr>
                  <a:t>2</a:t>
                </a:r>
                <a:r>
                  <a:rPr altLang="en-US" dirty="0" lang="zh-TW" sz="1400">
                    <a:solidFill>
                      <a:srgbClr val="0070C0"/>
                    </a:solidFill>
                    <a:latin charset="-120" pitchFamily="34" typeface="微軟正黑體"/>
                    <a:ea charset="-120" pitchFamily="34" typeface="微軟正黑體"/>
                  </a:rPr>
                  <a:t>）</a:t>
                </a:r>
                <a:r>
                  <a:rPr altLang="zh-TW" dirty="0" lang="zh-TW" sz="1400">
                    <a:solidFill>
                      <a:srgbClr val="0070C0"/>
                    </a:solidFill>
                    <a:latin charset="-120" pitchFamily="34" typeface="微軟正黑體"/>
                    <a:ea charset="-120" pitchFamily="34" typeface="微軟正黑體"/>
                  </a:rPr>
                  <a:t>浮貼學歷或同等學力</a:t>
                </a:r>
                <a:br>
                  <a:rPr altLang="zh-TW" dirty="0" lang="en-US" sz="1400">
                    <a:solidFill>
                      <a:srgbClr val="0070C0"/>
                    </a:solidFill>
                    <a:latin charset="-120" pitchFamily="34" typeface="微軟正黑體"/>
                    <a:ea charset="-120" pitchFamily="34" typeface="微軟正黑體"/>
                  </a:rPr>
                </a:br>
                <a:r>
                  <a:rPr altLang="zh-TW" dirty="0" lang="en-US" sz="1300">
                    <a:solidFill>
                      <a:srgbClr val="0070C0"/>
                    </a:solidFill>
                    <a:latin charset="-120" pitchFamily="34" typeface="微軟正黑體"/>
                    <a:ea charset="-120" pitchFamily="34" typeface="微軟正黑體"/>
                  </a:rPr>
                  <a:t>           </a:t>
                </a:r>
                <a:r>
                  <a:rPr altLang="zh-TW" dirty="0" lang="zh-TW" sz="1400">
                    <a:solidFill>
                      <a:srgbClr val="0070C0"/>
                    </a:solidFill>
                    <a:latin charset="-120" pitchFamily="34" typeface="微軟正黑體"/>
                    <a:ea charset="-120" pitchFamily="34" typeface="微軟正黑體"/>
                  </a:rPr>
                  <a:t>證明</a:t>
                </a:r>
                <a:r>
                  <a:rPr altLang="en-US" dirty="0" lang="zh-TW" sz="1400">
                    <a:solidFill>
                      <a:srgbClr val="0070C0"/>
                    </a:solidFill>
                    <a:latin charset="-120" pitchFamily="34" typeface="微軟正黑體"/>
                    <a:ea charset="-120" pitchFamily="34" typeface="微軟正黑體"/>
                  </a:rPr>
                  <a:t>影本</a:t>
                </a:r>
                <a:br>
                  <a:rPr altLang="zh-TW" dirty="0" lang="en-US" sz="1400">
                    <a:solidFill>
                      <a:srgbClr val="0070C0"/>
                    </a:solidFill>
                    <a:latin charset="-120" pitchFamily="34" typeface="微軟正黑體"/>
                    <a:ea charset="-120" pitchFamily="34" typeface="微軟正黑體"/>
                  </a:rPr>
                </a:br>
                <a:r>
                  <a:rPr altLang="zh-TW" dirty="0" lang="en-US" sz="1400">
                    <a:solidFill>
                      <a:srgbClr val="0070C0"/>
                    </a:solidFill>
                    <a:latin charset="-120" pitchFamily="34" typeface="微軟正黑體"/>
                    <a:ea charset="-120" pitchFamily="34" typeface="微軟正黑體"/>
                  </a:rPr>
                  <a:t>          </a:t>
                </a:r>
                <a:r>
                  <a:rPr altLang="en-US" dirty="0" lang="zh-TW" sz="1400">
                    <a:solidFill>
                      <a:srgbClr val="C00000"/>
                    </a:solidFill>
                    <a:latin charset="-120" pitchFamily="34" typeface="微軟正黑體"/>
                    <a:ea charset="-120" pitchFamily="34" typeface="微軟正黑體"/>
                  </a:rPr>
                  <a:t>國中集體報名</a:t>
                </a:r>
                <a:r>
                  <a:rPr altLang="en-US" b="1" dirty="0" lang="zh-TW" sz="1400">
                    <a:solidFill>
                      <a:srgbClr val="C00000"/>
                    </a:solidFill>
                    <a:latin charset="-120" pitchFamily="34" typeface="微軟正黑體"/>
                    <a:ea charset="-120" pitchFamily="34" typeface="微軟正黑體"/>
                  </a:rPr>
                  <a:t>免貼</a:t>
                </a:r>
                <a:br>
                  <a:rPr altLang="zh-TW" b="1" dirty="0" lang="en-US" sz="1400">
                    <a:solidFill>
                      <a:srgbClr val="C00000"/>
                    </a:solidFill>
                    <a:latin charset="-120" pitchFamily="34" typeface="微軟正黑體"/>
                    <a:ea charset="-120" pitchFamily="34" typeface="微軟正黑體"/>
                  </a:rPr>
                </a:br>
                <a:r>
                  <a:rPr altLang="zh-TW" b="1" dirty="0" lang="en-US" sz="1400">
                    <a:solidFill>
                      <a:srgbClr val="C00000"/>
                    </a:solidFill>
                    <a:latin charset="-120" pitchFamily="34" typeface="微軟正黑體"/>
                    <a:ea charset="-120" pitchFamily="34" typeface="微軟正黑體"/>
                  </a:rPr>
                  <a:t>          </a:t>
                </a:r>
                <a:r>
                  <a:rPr altLang="en-US" dirty="0" lang="zh-TW" sz="1400">
                    <a:solidFill>
                      <a:srgbClr val="C00000"/>
                    </a:solidFill>
                    <a:latin charset="-120" pitchFamily="34" typeface="微軟正黑體"/>
                    <a:ea charset="-120" pitchFamily="34" typeface="微軟正黑體"/>
                  </a:rPr>
                  <a:t>畢業證書影本</a:t>
                </a:r>
                <a:endParaRPr altLang="zh-TW" dirty="0" lang="zh-TW" sz="1400">
                  <a:solidFill>
                    <a:srgbClr val="C00000"/>
                  </a:solidFill>
                  <a:latin charset="-120" pitchFamily="34" typeface="微軟正黑體"/>
                  <a:ea charset="-120" pitchFamily="34" typeface="微軟正黑體"/>
                </a:endParaRPr>
              </a:p>
            </p:txBody>
          </p:sp>
          <p:cxnSp>
            <p:nvCxnSpPr>
              <p:cNvPr id="39" name="直線單箭頭接點 38"/>
              <p:cNvCxnSpPr>
                <a:stCxn id="30" idx="20"/>
              </p:cNvCxnSpPr>
              <p:nvPr/>
            </p:nvCxnSpPr>
            <p:spPr>
              <a:xfrm flipH="1" flipV="1">
                <a:off x="7947956" y="3399053"/>
                <a:ext cx="603840" cy="429656"/>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15" idx="1"/>
              </p:cNvCxnSpPr>
              <p:nvPr/>
            </p:nvCxnSpPr>
            <p:spPr>
              <a:xfrm flipH="1" flipV="1">
                <a:off x="7361538" y="2655148"/>
                <a:ext cx="1473916" cy="468558"/>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8608205" y="3860424"/>
                <a:ext cx="2680897" cy="697783"/>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eaLnBrk="1" fontAlgn="auto" hangingPunct="1">
                  <a:spcBef>
                    <a:spcPts val="0"/>
                  </a:spcBef>
                  <a:spcAft>
                    <a:spcPts val="0"/>
                  </a:spcAft>
                  <a:defRPr/>
                </a:pPr>
                <a:r>
                  <a:rPr altLang="en-US" dirty="0" lang="zh-TW" sz="1400">
                    <a:solidFill>
                      <a:srgbClr val="0070C0"/>
                    </a:solidFill>
                    <a:latin charset="-120" pitchFamily="34" typeface="微軟正黑體"/>
                    <a:ea charset="-120" pitchFamily="34" typeface="微軟正黑體"/>
                  </a:rPr>
                  <a:t>（</a:t>
                </a:r>
                <a:r>
                  <a:rPr altLang="zh-TW" dirty="0" lang="en-US" sz="1400">
                    <a:solidFill>
                      <a:srgbClr val="0070C0"/>
                    </a:solidFill>
                    <a:latin charset="-120" pitchFamily="34" typeface="微軟正黑體"/>
                    <a:ea charset="-120" pitchFamily="34" typeface="微軟正黑體"/>
                  </a:rPr>
                  <a:t>3</a:t>
                </a:r>
                <a:r>
                  <a:rPr altLang="en-US" dirty="0" lang="zh-TW" sz="1400">
                    <a:solidFill>
                      <a:srgbClr val="0070C0"/>
                    </a:solidFill>
                    <a:latin charset="-120" pitchFamily="34" typeface="微軟正黑體"/>
                    <a:ea charset="-120" pitchFamily="34" typeface="微軟正黑體"/>
                  </a:rPr>
                  <a:t>）</a:t>
                </a:r>
                <a:r>
                  <a:rPr altLang="zh-TW" dirty="0" lang="zh-TW" sz="1400">
                    <a:solidFill>
                      <a:srgbClr val="0070C0"/>
                    </a:solidFill>
                    <a:latin charset="-120" pitchFamily="34" typeface="微軟正黑體"/>
                    <a:ea charset="-120" pitchFamily="34" typeface="微軟正黑體"/>
                  </a:rPr>
                  <a:t>浮貼</a:t>
                </a:r>
                <a:r>
                  <a:rPr altLang="en-US" dirty="0" lang="zh-TW" sz="1400">
                    <a:solidFill>
                      <a:srgbClr val="0070C0"/>
                    </a:solidFill>
                    <a:latin charset="-120" pitchFamily="34" typeface="微軟正黑體"/>
                    <a:ea charset="-120" pitchFamily="34" typeface="微軟正黑體"/>
                  </a:rPr>
                  <a:t>「</a:t>
                </a:r>
                <a:r>
                  <a:rPr altLang="en-US" b="1" dirty="0" lang="zh-TW" sz="1400">
                    <a:solidFill>
                      <a:srgbClr val="0070C0"/>
                    </a:solidFill>
                    <a:latin charset="-120" pitchFamily="34" typeface="微軟正黑體"/>
                    <a:ea charset="-120" pitchFamily="34" typeface="微軟正黑體"/>
                  </a:rPr>
                  <a:t>弱勢身分</a:t>
                </a:r>
                <a:r>
                  <a:rPr altLang="en-US" dirty="0" lang="zh-TW" sz="1400">
                    <a:solidFill>
                      <a:srgbClr val="0070C0"/>
                    </a:solidFill>
                    <a:latin charset="-120" pitchFamily="34" typeface="微軟正黑體"/>
                    <a:ea charset="-120" pitchFamily="34" typeface="微軟正黑體"/>
                  </a:rPr>
                  <a:t>」</a:t>
                </a:r>
                <a:br>
                  <a:rPr altLang="zh-TW" dirty="0" lang="en-US" sz="1400">
                    <a:solidFill>
                      <a:srgbClr val="0070C0"/>
                    </a:solidFill>
                    <a:latin charset="-120" pitchFamily="34" typeface="微軟正黑體"/>
                    <a:ea charset="-120" pitchFamily="34" typeface="微軟正黑體"/>
                  </a:rPr>
                </a:br>
                <a:r>
                  <a:rPr altLang="zh-TW" dirty="0" lang="en-US" sz="1400">
                    <a:solidFill>
                      <a:srgbClr val="0070C0"/>
                    </a:solidFill>
                    <a:latin charset="-120" pitchFamily="34" typeface="微軟正黑體"/>
                    <a:ea charset="-120" pitchFamily="34" typeface="微軟正黑體"/>
                  </a:rPr>
                  <a:t>          </a:t>
                </a:r>
                <a:r>
                  <a:rPr altLang="zh-TW" b="1" dirty="0" lang="zh-TW" sz="1400">
                    <a:solidFill>
                      <a:srgbClr val="C00000"/>
                    </a:solidFill>
                    <a:latin charset="-120" pitchFamily="34" typeface="微軟正黑體"/>
                    <a:ea charset="-120" pitchFamily="34" typeface="微軟正黑體"/>
                  </a:rPr>
                  <a:t>證明</a:t>
                </a:r>
                <a:r>
                  <a:rPr altLang="en-US" b="1" dirty="0" lang="zh-TW" sz="1400">
                    <a:solidFill>
                      <a:srgbClr val="C00000"/>
                    </a:solidFill>
                    <a:latin charset="-120" pitchFamily="34" typeface="微軟正黑體"/>
                    <a:ea charset="-120" pitchFamily="34" typeface="微軟正黑體"/>
                  </a:rPr>
                  <a:t>文件影本</a:t>
                </a:r>
                <a:endParaRPr altLang="zh-TW" b="1" dirty="0" lang="zh-TW" sz="1400">
                  <a:solidFill>
                    <a:srgbClr val="C00000"/>
                  </a:solidFill>
                  <a:latin charset="-120" pitchFamily="34" typeface="微軟正黑體"/>
                  <a:ea charset="-120" pitchFamily="34" typeface="微軟正黑體"/>
                </a:endParaRPr>
              </a:p>
            </p:txBody>
          </p:sp>
        </p:grpSp>
        <p:sp>
          <p:nvSpPr>
            <p:cNvPr id="31" name="Freeform 17"/>
            <p:cNvSpPr>
              <a:spLocks noEditPoints="1"/>
            </p:cNvSpPr>
            <p:nvPr/>
          </p:nvSpPr>
          <p:spPr bwMode="auto">
            <a:xfrm>
              <a:off x="11694319" y="1751070"/>
              <a:ext cx="301870"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sp>
          <p:nvSpPr>
            <p:cNvPr id="30" name="Freeform 17"/>
            <p:cNvSpPr>
              <a:spLocks noEditPoints="1"/>
            </p:cNvSpPr>
            <p:nvPr/>
          </p:nvSpPr>
          <p:spPr bwMode="auto">
            <a:xfrm>
              <a:off x="8380325" y="3170624"/>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18" name="群組 17"/>
          <p:cNvGrpSpPr/>
          <p:nvPr/>
        </p:nvGrpSpPr>
        <p:grpSpPr>
          <a:xfrm>
            <a:off x="21616" y="3919584"/>
            <a:ext cx="3103721" cy="1159336"/>
            <a:chOff x="244352" y="3262406"/>
            <a:chExt cx="4138294" cy="1545782"/>
          </a:xfrm>
        </p:grpSpPr>
        <p:cxnSp>
          <p:nvCxnSpPr>
            <p:cNvPr id="46" name="直線單箭頭接點 45"/>
            <p:cNvCxnSpPr>
              <a:cxnSpLocks/>
            </p:cNvCxnSpPr>
            <p:nvPr/>
          </p:nvCxnSpPr>
          <p:spPr>
            <a:xfrm flipV="1">
              <a:off x="3741738" y="3708762"/>
              <a:ext cx="640908" cy="117112"/>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nvGrpSpPr>
            <p:cNvPr id="7" name="群組 6"/>
            <p:cNvGrpSpPr/>
            <p:nvPr/>
          </p:nvGrpSpPr>
          <p:grpSpPr>
            <a:xfrm>
              <a:off x="244352" y="3262406"/>
              <a:ext cx="3497386" cy="1545782"/>
              <a:chOff x="244352" y="3262406"/>
              <a:chExt cx="3497386" cy="1545782"/>
            </a:xfrm>
          </p:grpSpPr>
          <p:sp>
            <p:nvSpPr>
              <p:cNvPr id="13" name="文字方塊 12"/>
              <p:cNvSpPr txBox="1"/>
              <p:nvPr/>
            </p:nvSpPr>
            <p:spPr>
              <a:xfrm>
                <a:off x="395288" y="3371897"/>
                <a:ext cx="3346450" cy="1436291"/>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just" eaLnBrk="1" fontAlgn="auto" hangingPunct="1">
                  <a:spcBef>
                    <a:spcPts val="0"/>
                  </a:spcBef>
                  <a:spcAft>
                    <a:spcPts val="0"/>
                  </a:spcAft>
                  <a:defRPr/>
                </a:pPr>
                <a:r>
                  <a:rPr altLang="en-US" dirty="0" lang="zh-TW" sz="1600">
                    <a:solidFill>
                      <a:srgbClr val="0070C0"/>
                    </a:solidFill>
                    <a:latin charset="-120" pitchFamily="34" typeface="微軟正黑體"/>
                    <a:ea charset="-120" pitchFamily="34" typeface="微軟正黑體"/>
                  </a:rPr>
                  <a:t>（</a:t>
                </a:r>
                <a:r>
                  <a:rPr altLang="zh-TW" dirty="0" lang="en-US" sz="1600">
                    <a:solidFill>
                      <a:srgbClr val="0070C0"/>
                    </a:solidFill>
                    <a:latin charset="-120" pitchFamily="34" typeface="微軟正黑體"/>
                    <a:ea charset="-120" pitchFamily="34" typeface="微軟正黑體"/>
                  </a:rPr>
                  <a:t>4</a:t>
                </a:r>
                <a:r>
                  <a:rPr altLang="en-US" dirty="0" lang="zh-TW" sz="1600">
                    <a:solidFill>
                      <a:srgbClr val="0070C0"/>
                    </a:solidFill>
                    <a:latin charset="-120" pitchFamily="34" typeface="微軟正黑體"/>
                    <a:ea charset="-120" pitchFamily="34" typeface="微軟正黑體"/>
                  </a:rPr>
                  <a:t>）</a:t>
                </a:r>
                <a:r>
                  <a:rPr altLang="zh-TW" dirty="0" lang="zh-TW" sz="1600">
                    <a:solidFill>
                      <a:srgbClr val="0070C0"/>
                    </a:solidFill>
                    <a:latin charset="-120" pitchFamily="34" typeface="微軟正黑體"/>
                    <a:ea charset="-120" pitchFamily="34" typeface="微軟正黑體"/>
                  </a:rPr>
                  <a:t>超額比序項目積分</a:t>
                </a:r>
                <a:br>
                  <a:rPr altLang="zh-TW" dirty="0" lang="en-US" sz="1600">
                    <a:solidFill>
                      <a:srgbClr val="0070C0"/>
                    </a:solidFill>
                    <a:latin charset="-120" pitchFamily="34" typeface="微軟正黑體"/>
                    <a:ea charset="-120" pitchFamily="34" typeface="微軟正黑體"/>
                  </a:rPr>
                </a:br>
                <a:r>
                  <a:rPr altLang="zh-TW" dirty="0" lang="en-US" sz="1600">
                    <a:solidFill>
                      <a:srgbClr val="0070C0"/>
                    </a:solidFill>
                    <a:latin charset="-120" pitchFamily="34" typeface="微軟正黑體"/>
                    <a:ea charset="-120" pitchFamily="34" typeface="微軟正黑體"/>
                  </a:rPr>
                  <a:t>           </a:t>
                </a:r>
                <a:r>
                  <a:rPr altLang="zh-TW" dirty="0" lang="zh-TW" sz="1600">
                    <a:solidFill>
                      <a:srgbClr val="0070C0"/>
                    </a:solidFill>
                    <a:latin charset="-120" pitchFamily="34" typeface="微軟正黑體"/>
                    <a:ea charset="-120" pitchFamily="34" typeface="微軟正黑體"/>
                  </a:rPr>
                  <a:t>證明單</a:t>
                </a:r>
                <a:r>
                  <a:rPr altLang="en-US" b="1" dirty="0" lang="zh-TW" sz="1600">
                    <a:solidFill>
                      <a:srgbClr val="C00000"/>
                    </a:solidFill>
                    <a:latin charset="-120" pitchFamily="34" typeface="微軟正黑體"/>
                    <a:ea charset="-120" pitchFamily="34" typeface="微軟正黑體"/>
                  </a:rPr>
                  <a:t>正本</a:t>
                </a:r>
                <a:r>
                  <a:rPr altLang="en-US" dirty="0" lang="zh-TW" sz="1600">
                    <a:solidFill>
                      <a:srgbClr val="0070C0"/>
                    </a:solidFill>
                    <a:latin charset="-120" pitchFamily="34" typeface="微軟正黑體"/>
                    <a:ea charset="-120" pitchFamily="34" typeface="微軟正黑體"/>
                  </a:rPr>
                  <a:t>審核確</a:t>
                </a:r>
                <a:br>
                  <a:rPr altLang="zh-TW" dirty="0" lang="en-US" sz="1600">
                    <a:solidFill>
                      <a:srgbClr val="0070C0"/>
                    </a:solidFill>
                    <a:latin charset="-120" pitchFamily="34" typeface="微軟正黑體"/>
                    <a:ea charset="-120" pitchFamily="34" typeface="微軟正黑體"/>
                  </a:rPr>
                </a:br>
                <a:r>
                  <a:rPr altLang="zh-TW" dirty="0" lang="en-US" sz="1600">
                    <a:solidFill>
                      <a:srgbClr val="0070C0"/>
                    </a:solidFill>
                    <a:latin charset="-120" pitchFamily="34" typeface="微軟正黑體"/>
                    <a:ea charset="-120" pitchFamily="34" typeface="微軟正黑體"/>
                  </a:rPr>
                  <a:t>           </a:t>
                </a:r>
                <a:r>
                  <a:rPr altLang="en-US" dirty="0" lang="zh-TW" sz="1600">
                    <a:solidFill>
                      <a:srgbClr val="0070C0"/>
                    </a:solidFill>
                    <a:latin charset="-120" pitchFamily="34" typeface="微軟正黑體"/>
                    <a:ea charset="-120" pitchFamily="34" typeface="微軟正黑體"/>
                  </a:rPr>
                  <a:t>認後，</a:t>
                </a:r>
                <a:r>
                  <a:rPr altLang="en-US" b="1" dirty="0" lang="zh-TW" sz="1600">
                    <a:solidFill>
                      <a:srgbClr val="C00000"/>
                    </a:solidFill>
                    <a:latin charset="-120" pitchFamily="34" typeface="微軟正黑體"/>
                    <a:ea charset="-120" pitchFamily="34" typeface="微軟正黑體"/>
                  </a:rPr>
                  <a:t>加蓋</a:t>
                </a:r>
                <a:r>
                  <a:rPr altLang="en-US" b="1" dirty="0" lang="zh-TW" sz="1600" u="sng">
                    <a:solidFill>
                      <a:srgbClr val="C00000"/>
                    </a:solidFill>
                    <a:latin charset="-120" pitchFamily="34" typeface="微軟正黑體"/>
                    <a:ea charset="-120" pitchFamily="34" typeface="微軟正黑體"/>
                  </a:rPr>
                  <a:t>學校章</a:t>
                </a:r>
                <a:br>
                  <a:rPr altLang="zh-TW" b="1" dirty="0" lang="en-US" sz="1600" u="sng">
                    <a:solidFill>
                      <a:srgbClr val="C00000"/>
                    </a:solidFill>
                    <a:latin charset="-120" pitchFamily="34" typeface="微軟正黑體"/>
                    <a:ea charset="-120" pitchFamily="34" typeface="微軟正黑體"/>
                  </a:rPr>
                </a:br>
                <a:r>
                  <a:rPr altLang="zh-TW" b="1" dirty="0" lang="en-US" sz="1600">
                    <a:solidFill>
                      <a:srgbClr val="C00000"/>
                    </a:solidFill>
                    <a:latin charset="-120" pitchFamily="34" typeface="微軟正黑體"/>
                    <a:ea charset="-120" pitchFamily="34" typeface="微軟正黑體"/>
                  </a:rPr>
                  <a:t>           </a:t>
                </a:r>
                <a:r>
                  <a:rPr altLang="en-US" b="1" dirty="0" lang="zh-TW" sz="1600" u="sng">
                    <a:solidFill>
                      <a:srgbClr val="C00000"/>
                    </a:solidFill>
                    <a:latin charset="-120" pitchFamily="34" typeface="微軟正黑體"/>
                    <a:ea charset="-120" pitchFamily="34" typeface="微軟正黑體"/>
                  </a:rPr>
                  <a:t>戳</a:t>
                </a:r>
                <a:r>
                  <a:rPr altLang="en-US" dirty="0" lang="zh-TW" sz="1600">
                    <a:solidFill>
                      <a:srgbClr val="0070C0"/>
                    </a:solidFill>
                    <a:latin charset="-120" pitchFamily="34" typeface="微軟正黑體"/>
                    <a:ea charset="-120" pitchFamily="34" typeface="微軟正黑體"/>
                  </a:rPr>
                  <a:t>浮貼於此</a:t>
                </a:r>
              </a:p>
            </p:txBody>
          </p:sp>
          <p:sp>
            <p:nvSpPr>
              <p:cNvPr id="33" name="Freeform 17"/>
              <p:cNvSpPr>
                <a:spLocks noEditPoints="1"/>
              </p:cNvSpPr>
              <p:nvPr/>
            </p:nvSpPr>
            <p:spPr bwMode="auto">
              <a:xfrm>
                <a:off x="244352" y="3262406"/>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grpSp>
        <p:nvGrpSpPr>
          <p:cNvPr id="11" name="群組 10"/>
          <p:cNvGrpSpPr/>
          <p:nvPr/>
        </p:nvGrpSpPr>
        <p:grpSpPr>
          <a:xfrm>
            <a:off x="5770324" y="5330569"/>
            <a:ext cx="3130411" cy="516334"/>
            <a:chOff x="7808814" y="4880506"/>
            <a:chExt cx="4173881" cy="688444"/>
          </a:xfrm>
        </p:grpSpPr>
        <p:cxnSp>
          <p:nvCxnSpPr>
            <p:cNvPr id="53" name="直線單箭頭接點 52"/>
            <p:cNvCxnSpPr>
              <a:cxnSpLocks/>
            </p:cNvCxnSpPr>
            <p:nvPr/>
          </p:nvCxnSpPr>
          <p:spPr>
            <a:xfrm flipH="1" flipV="1">
              <a:off x="7808814" y="4880506"/>
              <a:ext cx="951013" cy="413807"/>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flipH="1">
              <a:off x="7808814" y="5303838"/>
              <a:ext cx="981174" cy="265112"/>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nvGrpSpPr>
            <p:cNvPr id="8" name="群組 7"/>
            <p:cNvGrpSpPr/>
            <p:nvPr/>
          </p:nvGrpSpPr>
          <p:grpSpPr>
            <a:xfrm>
              <a:off x="8415241" y="5021260"/>
              <a:ext cx="3567454" cy="515147"/>
              <a:chOff x="8415241" y="5021260"/>
              <a:chExt cx="3567454" cy="515147"/>
            </a:xfrm>
          </p:grpSpPr>
          <p:sp>
            <p:nvSpPr>
              <p:cNvPr id="52" name="文字方塊 51"/>
              <p:cNvSpPr txBox="1"/>
              <p:nvPr/>
            </p:nvSpPr>
            <p:spPr>
              <a:xfrm>
                <a:off x="8415241" y="5126038"/>
                <a:ext cx="3440210" cy="410369"/>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eaLnBrk="1" fontAlgn="auto" hangingPunct="1">
                  <a:spcBef>
                    <a:spcPts val="0"/>
                  </a:spcBef>
                  <a:spcAft>
                    <a:spcPts val="0"/>
                  </a:spcAft>
                  <a:defRPr/>
                </a:pPr>
                <a:r>
                  <a:rPr altLang="en-US" dirty="0" lang="zh-TW" sz="1400">
                    <a:solidFill>
                      <a:srgbClr val="0070C0"/>
                    </a:solidFill>
                    <a:latin charset="-120" pitchFamily="34" typeface="微軟正黑體"/>
                    <a:ea charset="-120" pitchFamily="34" typeface="微軟正黑體"/>
                  </a:rPr>
                  <a:t>（</a:t>
                </a:r>
                <a:r>
                  <a:rPr altLang="zh-TW" dirty="0" lang="en-US" sz="1400">
                    <a:solidFill>
                      <a:srgbClr val="0070C0"/>
                    </a:solidFill>
                    <a:latin charset="-120" pitchFamily="34" typeface="微軟正黑體"/>
                    <a:ea charset="-120" pitchFamily="34" typeface="微軟正黑體"/>
                  </a:rPr>
                  <a:t>6</a:t>
                </a:r>
                <a:r>
                  <a:rPr altLang="en-US" dirty="0" lang="zh-TW" sz="1400">
                    <a:solidFill>
                      <a:srgbClr val="0070C0"/>
                    </a:solidFill>
                    <a:latin charset="-120" pitchFamily="34" typeface="微軟正黑體"/>
                    <a:ea charset="-120" pitchFamily="34" typeface="微軟正黑體"/>
                  </a:rPr>
                  <a:t>）（</a:t>
                </a:r>
                <a:r>
                  <a:rPr altLang="zh-TW" dirty="0" lang="en-US" sz="1400">
                    <a:solidFill>
                      <a:srgbClr val="0070C0"/>
                    </a:solidFill>
                    <a:latin charset="-120" pitchFamily="34" typeface="微軟正黑體"/>
                    <a:ea charset="-120" pitchFamily="34" typeface="微軟正黑體"/>
                  </a:rPr>
                  <a:t>7</a:t>
                </a:r>
                <a:r>
                  <a:rPr altLang="en-US" dirty="0" lang="zh-TW" sz="1400">
                    <a:solidFill>
                      <a:srgbClr val="0070C0"/>
                    </a:solidFill>
                    <a:latin charset="-120" pitchFamily="34" typeface="微軟正黑體"/>
                    <a:ea charset="-120" pitchFamily="34" typeface="微軟正黑體"/>
                  </a:rPr>
                  <a:t>）</a:t>
                </a:r>
                <a:r>
                  <a:rPr altLang="en-US" b="1" dirty="0" lang="zh-TW" sz="1400">
                    <a:solidFill>
                      <a:srgbClr val="0070C0"/>
                    </a:solidFill>
                    <a:latin charset="-120" pitchFamily="34" typeface="微軟正黑體"/>
                    <a:ea charset="-120" pitchFamily="34" typeface="微軟正黑體"/>
                  </a:rPr>
                  <a:t>競賽證明</a:t>
                </a:r>
                <a:r>
                  <a:rPr altLang="en-US" dirty="0" lang="zh-TW" sz="1400">
                    <a:solidFill>
                      <a:srgbClr val="0070C0"/>
                    </a:solidFill>
                    <a:latin charset="-120" pitchFamily="34" typeface="微軟正黑體"/>
                    <a:ea charset="-120" pitchFamily="34" typeface="微軟正黑體"/>
                  </a:rPr>
                  <a:t>文件影本</a:t>
                </a:r>
                <a:endParaRPr altLang="zh-TW" dirty="0" lang="zh-TW" sz="1400">
                  <a:solidFill>
                    <a:srgbClr val="0070C0"/>
                  </a:solidFill>
                  <a:latin charset="-120" pitchFamily="34" typeface="微軟正黑體"/>
                  <a:ea charset="-120" pitchFamily="34" typeface="微軟正黑體"/>
                </a:endParaRPr>
              </a:p>
            </p:txBody>
          </p:sp>
          <p:sp>
            <p:nvSpPr>
              <p:cNvPr id="34" name="Freeform 17"/>
              <p:cNvSpPr>
                <a:spLocks noEditPoints="1"/>
              </p:cNvSpPr>
              <p:nvPr/>
            </p:nvSpPr>
            <p:spPr bwMode="auto">
              <a:xfrm>
                <a:off x="11680824" y="5021260"/>
                <a:ext cx="301871" cy="257129"/>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grpSp>
        <p:nvGrpSpPr>
          <p:cNvPr id="4" name="群組 3"/>
          <p:cNvGrpSpPr/>
          <p:nvPr/>
        </p:nvGrpSpPr>
        <p:grpSpPr>
          <a:xfrm>
            <a:off x="55478" y="2897861"/>
            <a:ext cx="2468334" cy="560889"/>
            <a:chOff x="523752" y="1731309"/>
            <a:chExt cx="3291112" cy="747848"/>
          </a:xfrm>
        </p:grpSpPr>
        <p:sp>
          <p:nvSpPr>
            <p:cNvPr id="23" name="矩形 22"/>
            <p:cNvSpPr/>
            <p:nvPr/>
          </p:nvSpPr>
          <p:spPr>
            <a:xfrm>
              <a:off x="674688" y="1843088"/>
              <a:ext cx="3140176" cy="636069"/>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none">
              <a:spAutoFit/>
            </a:bodyPr>
            <a:lstStyle/>
            <a:p>
              <a:pPr eaLnBrk="1" fontAlgn="auto" hangingPunct="1">
                <a:lnSpc>
                  <a:spcPts val="1500"/>
                </a:lnSpc>
                <a:spcBef>
                  <a:spcPts val="0"/>
                </a:spcBef>
                <a:spcAft>
                  <a:spcPts val="0"/>
                </a:spcAft>
                <a:defRPr/>
              </a:pPr>
              <a:r>
                <a:rPr altLang="en-US" dirty="0" lang="zh-TW" sz="1600">
                  <a:solidFill>
                    <a:srgbClr val="0070C0"/>
                  </a:solidFill>
                  <a:latin charset="-120" pitchFamily="34" typeface="微軟正黑體"/>
                  <a:ea charset="-120" pitchFamily="34" typeface="微軟正黑體"/>
                </a:rPr>
                <a:t>（</a:t>
              </a:r>
              <a:r>
                <a:rPr altLang="zh-TW" dirty="0" lang="en-US" sz="1600">
                  <a:solidFill>
                    <a:srgbClr val="0070C0"/>
                  </a:solidFill>
                  <a:latin charset="-120" pitchFamily="34" typeface="微軟正黑體"/>
                  <a:ea charset="-120" pitchFamily="34" typeface="微軟正黑體"/>
                </a:rPr>
                <a:t>1</a:t>
              </a:r>
              <a:r>
                <a:rPr altLang="en-US" dirty="0" lang="zh-TW" sz="1600">
                  <a:solidFill>
                    <a:srgbClr val="0070C0"/>
                  </a:solidFill>
                  <a:latin charset="-120" pitchFamily="34" typeface="微軟正黑體"/>
                  <a:ea charset="-120" pitchFamily="34" typeface="微軟正黑體"/>
                </a:rPr>
                <a:t>）</a:t>
              </a:r>
              <a:r>
                <a:rPr altLang="zh-TW" dirty="0" lang="zh-TW" sz="1600">
                  <a:solidFill>
                    <a:srgbClr val="0070C0"/>
                  </a:solidFill>
                  <a:latin charset="-120" pitchFamily="34" typeface="微軟正黑體"/>
                  <a:ea charset="-120" pitchFamily="34" typeface="微軟正黑體"/>
                </a:rPr>
                <a:t>浮貼繳費證明</a:t>
              </a:r>
              <a:r>
                <a:rPr altLang="en-US" dirty="0" lang="zh-TW" sz="1600">
                  <a:solidFill>
                    <a:srgbClr val="0070C0"/>
                  </a:solidFill>
                  <a:latin charset="-120" pitchFamily="34" typeface="微軟正黑體"/>
                  <a:ea charset="-120" pitchFamily="34" typeface="微軟正黑體"/>
                </a:rPr>
                <a:t>影本</a:t>
              </a:r>
              <a:endParaRPr altLang="zh-TW" dirty="0" lang="en-US" sz="1600">
                <a:solidFill>
                  <a:srgbClr val="0070C0"/>
                </a:solidFill>
                <a:latin charset="-120" pitchFamily="34" typeface="微軟正黑體"/>
                <a:ea charset="-120" pitchFamily="34" typeface="微軟正黑體"/>
              </a:endParaRPr>
            </a:p>
            <a:p>
              <a:pPr eaLnBrk="1" fontAlgn="auto" hangingPunct="1">
                <a:lnSpc>
                  <a:spcPts val="1500"/>
                </a:lnSpc>
                <a:spcBef>
                  <a:spcPts val="0"/>
                </a:spcBef>
                <a:spcAft>
                  <a:spcPts val="0"/>
                </a:spcAft>
                <a:defRPr/>
              </a:pPr>
              <a:r>
                <a:rPr altLang="en-US" dirty="0" lang="zh-TW" sz="1600">
                  <a:solidFill>
                    <a:srgbClr val="C00000"/>
                  </a:solidFill>
                  <a:latin charset="-120" pitchFamily="34" typeface="微軟正黑體"/>
                  <a:ea charset="-120" pitchFamily="34" typeface="微軟正黑體"/>
                </a:rPr>
                <a:t>          國中集體報名</a:t>
              </a:r>
              <a:r>
                <a:rPr altLang="en-US" b="1" dirty="0" lang="zh-TW" sz="1600">
                  <a:solidFill>
                    <a:srgbClr val="C00000"/>
                  </a:solidFill>
                  <a:latin charset="-120" pitchFamily="34" typeface="微軟正黑體"/>
                  <a:ea charset="-120" pitchFamily="34" typeface="微軟正黑體"/>
                </a:rPr>
                <a:t>免貼</a:t>
              </a:r>
              <a:endParaRPr altLang="zh-TW" b="1" dirty="0" lang="zh-TW" sz="1600">
                <a:solidFill>
                  <a:srgbClr val="C00000"/>
                </a:solidFill>
                <a:latin charset="-120" pitchFamily="34" typeface="微軟正黑體"/>
                <a:ea charset="-120" pitchFamily="34" typeface="微軟正黑體"/>
              </a:endParaRPr>
            </a:p>
          </p:txBody>
        </p:sp>
        <p:sp>
          <p:nvSpPr>
            <p:cNvPr id="35" name="Freeform 17"/>
            <p:cNvSpPr>
              <a:spLocks noEditPoints="1"/>
            </p:cNvSpPr>
            <p:nvPr/>
          </p:nvSpPr>
          <p:spPr bwMode="auto">
            <a:xfrm>
              <a:off x="523752" y="1731309"/>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cxnSp>
        <p:nvCxnSpPr>
          <p:cNvPr id="37"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Freeform 6">
            <a:extLst>
              <a:ext uri="{FF2B5EF4-FFF2-40B4-BE49-F238E27FC236}">
                <a16:creationId xmlns:a16="http://schemas.microsoft.com/office/drawing/2014/main" id="{71AA52EC-7DB1-4E87-8C0D-FAA1C5227515}"/>
              </a:ext>
            </a:extLst>
          </p:cNvPr>
          <p:cNvSpPr>
            <a:spLocks noEditPoints="1"/>
          </p:cNvSpPr>
          <p:nvPr/>
        </p:nvSpPr>
        <p:spPr bwMode="auto">
          <a:xfrm>
            <a:off x="7508010" y="304061"/>
            <a:ext cx="477985" cy="493818"/>
          </a:xfrm>
          <a:custGeom>
            <a:avLst/>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40"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lnSpc>
                <a:spcPct val="90000"/>
              </a:lnSpc>
            </a:pPr>
            <a:r>
              <a:rPr altLang="en-US" b="1" dirty="0" lang="zh-TW" sz="3000">
                <a:solidFill>
                  <a:srgbClr val="002060"/>
                </a:solidFill>
                <a:latin charset="-120" panose="020B0604030504040204" pitchFamily="34" typeface="微軟正黑體"/>
                <a:ea charset="-120" panose="020B0604030504040204" pitchFamily="34" typeface="微軟正黑體"/>
              </a:rPr>
              <a:t>拾貳、報名表件填寫範例 </a:t>
            </a:r>
            <a:r>
              <a:rPr altLang="zh-TW" b="1" dirty="0" lang="en-US" sz="3000">
                <a:solidFill>
                  <a:srgbClr val="002060"/>
                </a:solidFill>
                <a:latin charset="-120" panose="020B0604030504040204" pitchFamily="34" typeface="微軟正黑體"/>
                <a:ea charset="-120" panose="020B0604030504040204" pitchFamily="34" typeface="微軟正黑體"/>
              </a:rPr>
              <a:t>- </a:t>
            </a:r>
            <a:r>
              <a:rPr altLang="en-US" b="1" dirty="0" lang="zh-TW" sz="2800">
                <a:solidFill>
                  <a:srgbClr val="002060"/>
                </a:solidFill>
                <a:latin charset="-120" panose="020B0604030504040204" pitchFamily="34" typeface="微軟正黑體"/>
                <a:ea charset="-120" panose="020B0604030504040204" pitchFamily="34" typeface="微軟正黑體"/>
              </a:rPr>
              <a:t>一般生（</a:t>
            </a:r>
            <a:r>
              <a:rPr altLang="zh-TW" b="1" dirty="0" lang="en-US" sz="2800">
                <a:solidFill>
                  <a:srgbClr val="002060"/>
                </a:solidFill>
                <a:latin charset="-120" panose="020B0604030504040204" pitchFamily="34" typeface="微軟正黑體"/>
                <a:ea charset="-120" panose="020B0604030504040204" pitchFamily="34" typeface="微軟正黑體"/>
              </a:rPr>
              <a:t>2/2</a:t>
            </a:r>
            <a:r>
              <a:rPr altLang="en-US" b="1" dirty="0" lang="zh-TW" sz="2800">
                <a:solidFill>
                  <a:srgbClr val="002060"/>
                </a:solidFill>
                <a:latin charset="-120" panose="020B0604030504040204" pitchFamily="34" typeface="微軟正黑體"/>
                <a:ea charset="-120" panose="020B0604030504040204" pitchFamily="34" typeface="微軟正黑體"/>
              </a:rPr>
              <a:t>）</a:t>
            </a:r>
            <a:endParaRPr altLang="en-US" dirty="0" lang="zh-TW" sz="2800">
              <a:solidFill>
                <a:srgbClr val="002060"/>
              </a:solidFill>
              <a:latin charset="-120" panose="020B0604030504040204" pitchFamily="34" typeface="微軟正黑體"/>
              <a:ea charset="-120" panose="020B0604030504040204" pitchFamily="34" typeface="微軟正黑體"/>
            </a:endParaRPr>
          </a:p>
        </p:txBody>
      </p:sp>
      <p:sp>
        <p:nvSpPr>
          <p:cNvPr id="36" name="投影片編號版面配置區 4"/>
          <p:cNvSpPr>
            <a:spLocks noGrp="1"/>
          </p:cNvSpPr>
          <p:nvPr>
            <p:ph idx="4294967295" sz="quarter" type="sldNum"/>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compatLnSpc="1" numCol="1" wrap="square">
            <a:prstTxWarp prst="textNoShape">
              <a:avLst/>
            </a:prstTxWarp>
          </a:bodyPr>
          <a:lstStyle>
            <a:lvl1pPr>
              <a:defRPr>
                <a:solidFill>
                  <a:schemeClr val="tx1"/>
                </a:solidFill>
                <a:latin charset="0" panose="020F0502020204030204" pitchFamily="34" typeface="Calibri"/>
                <a:ea charset="-120" panose="02020500000000000000" pitchFamily="18" typeface="新細明體"/>
              </a:defRPr>
            </a:lvl1pPr>
            <a:lvl2pPr indent="-214308" marL="557199">
              <a:defRPr>
                <a:solidFill>
                  <a:schemeClr val="tx1"/>
                </a:solidFill>
                <a:latin charset="0" panose="020F0502020204030204" pitchFamily="34" typeface="Calibri"/>
                <a:ea charset="-120" panose="02020500000000000000" pitchFamily="18" typeface="新細明體"/>
              </a:defRPr>
            </a:lvl2pPr>
            <a:lvl3pPr indent="-171446" marL="857228">
              <a:defRPr>
                <a:solidFill>
                  <a:schemeClr val="tx1"/>
                </a:solidFill>
                <a:latin charset="0" panose="020F0502020204030204" pitchFamily="34" typeface="Calibri"/>
                <a:ea charset="-120" panose="02020500000000000000" pitchFamily="18" typeface="新細明體"/>
              </a:defRPr>
            </a:lvl3pPr>
            <a:lvl4pPr indent="-171446" marL="1200120">
              <a:defRPr>
                <a:solidFill>
                  <a:schemeClr val="tx1"/>
                </a:solidFill>
                <a:latin charset="0" panose="020F0502020204030204" pitchFamily="34" typeface="Calibri"/>
                <a:ea charset="-120" panose="02020500000000000000" pitchFamily="18" typeface="新細明體"/>
              </a:defRPr>
            </a:lvl4pPr>
            <a:lvl5pPr indent="-171446" marL="1543012">
              <a:defRPr>
                <a:solidFill>
                  <a:schemeClr val="tx1"/>
                </a:solidFill>
                <a:latin charset="0" panose="020F0502020204030204" pitchFamily="34" typeface="Calibri"/>
                <a:ea charset="-120" panose="02020500000000000000" pitchFamily="18" typeface="新細明體"/>
              </a:defRPr>
            </a:lvl5pPr>
            <a:lvl6pPr fontAlgn="base" indent="-171446" marL="1885903">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171446" marL="2228795">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171446" marL="2571686">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171446" marL="2914577">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fontAlgn="base">
              <a:spcBef>
                <a:spcPct val="0"/>
              </a:spcBef>
              <a:spcAft>
                <a:spcPct val="0"/>
              </a:spcAft>
            </a:pPr>
            <a:r>
              <a:rPr altLang="zh-TW" b="1" dirty="0" lang="en-US" sz="1500">
                <a:latin charset="0" panose="020B0604020202020204" pitchFamily="34" typeface="Arial"/>
                <a:cs charset="0" panose="020B0604020202020204" pitchFamily="34" typeface="Arial"/>
              </a:rPr>
              <a:t>42</a:t>
            </a:r>
            <a:endParaRPr altLang="en-US" b="1" dirty="0" lang="zh-TW" sz="1500">
              <a:latin charset="0" panose="020B0604020202020204" pitchFamily="34" typeface="Arial"/>
              <a:cs charset="0" panose="020B0604020202020204" pitchFamily="34" typeface="Arial"/>
            </a:endParaRP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4" name="圖片 63">
            <a:extLst>
              <a:ext uri="{FF2B5EF4-FFF2-40B4-BE49-F238E27FC236}">
                <a16:creationId xmlns:a16="http://schemas.microsoft.com/office/drawing/2014/main" id="{25F65520-E37E-4172-8334-EEABBB6FEFF4}"/>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39946" y="4178837"/>
            <a:ext cx="2967508" cy="1512000"/>
          </a:xfrm>
          <a:prstGeom prst="rect">
            <a:avLst/>
          </a:prstGeom>
        </p:spPr>
      </p:pic>
      <p:sp>
        <p:nvSpPr>
          <p:cNvPr id="17" name="投影片編號版面配置區 1"/>
          <p:cNvSpPr txBox="1">
            <a:spLocks/>
          </p:cNvSpPr>
          <p:nvPr/>
        </p:nvSpPr>
        <p:spPr>
          <a:xfrm>
            <a:off x="5886452" y="5738815"/>
            <a:ext cx="1100138" cy="273844"/>
          </a:xfrm>
          <a:prstGeom prst="rect">
            <a:avLst/>
          </a:prstGeom>
        </p:spPr>
        <p:txBody>
          <a:bodyPr anchor="ctr"/>
          <a:lstStyle/>
          <a:p>
            <a:pPr algn="r" eaLnBrk="1" fontAlgn="auto" hangingPunct="1">
              <a:spcBef>
                <a:spcPts val="0"/>
              </a:spcBef>
              <a:spcAft>
                <a:spcPts val="0"/>
              </a:spcAft>
              <a:defRPr/>
            </a:pPr>
            <a:endParaRPr altLang="en-US" dirty="0" lang="zh-TW" sz="900">
              <a:solidFill>
                <a:schemeClr val="tx1">
                  <a:tint val="75000"/>
                </a:schemeClr>
              </a:solidFill>
              <a:latin typeface="+mn-lt"/>
              <a:ea typeface="+mn-ea"/>
            </a:endParaRPr>
          </a:p>
        </p:txBody>
      </p:sp>
      <p:sp>
        <p:nvSpPr>
          <p:cNvPr id="89094" name="文字方塊 84"/>
          <p:cNvSpPr txBox="1">
            <a:spLocks noChangeArrowheads="1"/>
          </p:cNvSpPr>
          <p:nvPr/>
        </p:nvSpPr>
        <p:spPr bwMode="auto">
          <a:xfrm>
            <a:off x="195399" y="925782"/>
            <a:ext cx="3271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r>
              <a:rPr altLang="en-US" b="1" dirty="0" lang="zh-TW" sz="1600">
                <a:latin charset="-120" panose="020B0604030504040204" pitchFamily="34" typeface="微軟正黑體"/>
                <a:ea charset="-120" panose="020B0604030504040204" pitchFamily="34" typeface="微軟正黑體"/>
              </a:rPr>
              <a:t>特種身分生報名表範例</a:t>
            </a:r>
            <a:r>
              <a:rPr altLang="en-US" b="1" dirty="0" lang="zh-TW" sz="1600">
                <a:solidFill>
                  <a:srgbClr val="C00000"/>
                </a:solidFill>
                <a:latin charset="-120" panose="020B0604030504040204" pitchFamily="34" typeface="微軟正黑體"/>
                <a:ea charset="-120" panose="020B0604030504040204" pitchFamily="34" typeface="微軟正黑體"/>
              </a:rPr>
              <a:t>（黃色）</a:t>
            </a:r>
          </a:p>
        </p:txBody>
      </p:sp>
      <p:cxnSp>
        <p:nvCxnSpPr>
          <p:cNvPr id="46" name="直線單箭頭接點 45"/>
          <p:cNvCxnSpPr>
            <a:cxnSpLocks/>
            <a:stCxn id="35" idx="1"/>
          </p:cNvCxnSpPr>
          <p:nvPr/>
        </p:nvCxnSpPr>
        <p:spPr bwMode="auto">
          <a:xfrm flipH="1" flipV="1">
            <a:off x="2844911" y="3083666"/>
            <a:ext cx="316568" cy="696510"/>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aphicFrame>
        <p:nvGraphicFramePr>
          <p:cNvPr id="50" name="表格 49"/>
          <p:cNvGraphicFramePr>
            <a:graphicFrameLocks noGrp="1"/>
          </p:cNvGraphicFramePr>
          <p:nvPr>
            <p:extLst>
              <p:ext uri="{D42A27DB-BD31-4B8C-83A1-F6EECF244321}">
                <p14:modId xmlns:p14="http://schemas.microsoft.com/office/powerpoint/2010/main" val="1393366758"/>
              </p:ext>
            </p:extLst>
          </p:nvPr>
        </p:nvGraphicFramePr>
        <p:xfrm>
          <a:off x="289904" y="2884908"/>
          <a:ext cx="2727155" cy="403986"/>
        </p:xfrm>
        <a:graphic>
          <a:graphicData uri="http://schemas.openxmlformats.org/drawingml/2006/table">
            <a:tbl>
              <a:tblPr bandRow="1" firstRow="1">
                <a:tableStyleId>{5C22544A-7EE6-4342-B048-85BDC9FD1C3A}</a:tableStyleId>
              </a:tblPr>
              <a:tblGrid>
                <a:gridCol w="2153812">
                  <a:extLst>
                    <a:ext uri="{9D8B030D-6E8A-4147-A177-3AD203B41FA5}">
                      <a16:colId xmlns:a16="http://schemas.microsoft.com/office/drawing/2014/main" val="20000"/>
                    </a:ext>
                  </a:extLst>
                </a:gridCol>
                <a:gridCol w="573343">
                  <a:extLst>
                    <a:ext uri="{9D8B030D-6E8A-4147-A177-3AD203B41FA5}">
                      <a16:colId xmlns:a16="http://schemas.microsoft.com/office/drawing/2014/main" val="20001"/>
                    </a:ext>
                  </a:extLst>
                </a:gridCol>
              </a:tblGrid>
              <a:tr h="393327">
                <a:tc>
                  <a:txBody>
                    <a:bodyPr/>
                    <a:lstStyle/>
                    <a:p>
                      <a:r>
                        <a:rPr altLang="en-US" b="0" dirty="0" lang="zh-TW" sz="1100">
                          <a:solidFill>
                            <a:schemeClr val="tx1"/>
                          </a:solidFill>
                          <a:latin charset="-120" panose="03000509000000000000" pitchFamily="65" typeface="標楷體"/>
                          <a:ea charset="-120" panose="03000509000000000000" pitchFamily="65" typeface="標楷體"/>
                          <a:sym charset="2" panose="05000000000000000000" pitchFamily="2" typeface="Wingdings"/>
                        </a:rPr>
                        <a:t>已報考</a:t>
                      </a:r>
                      <a:r>
                        <a:rPr altLang="zh-TW" b="0" dirty="0" lang="en-US" sz="1100">
                          <a:solidFill>
                            <a:schemeClr val="tx1"/>
                          </a:solidFill>
                          <a:latin charset="0" panose="02020603050405020304" pitchFamily="18" typeface="Times New Roman"/>
                          <a:ea charset="-120" panose="03000509000000000000" pitchFamily="65" typeface="標楷體"/>
                          <a:cs charset="0" panose="02020603050405020304" pitchFamily="18" typeface="Times New Roman"/>
                          <a:sym charset="2" panose="05000000000000000000" pitchFamily="2" typeface="Wingdings"/>
                        </a:rPr>
                        <a:t>113</a:t>
                      </a:r>
                      <a:r>
                        <a:rPr altLang="en-US" b="0" dirty="0" lang="zh-TW" sz="1100">
                          <a:solidFill>
                            <a:schemeClr val="tx1"/>
                          </a:solidFill>
                          <a:latin charset="-120" panose="03000509000000000000" pitchFamily="65" typeface="標楷體"/>
                          <a:ea charset="-120" panose="03000509000000000000" pitchFamily="65" typeface="標楷體"/>
                          <a:sym charset="2" panose="05000000000000000000" pitchFamily="2" typeface="Wingdings"/>
                        </a:rPr>
                        <a:t>年國中教育會考</a:t>
                      </a:r>
                      <a:endParaRPr altLang="zh-TW" b="0" dirty="0" lang="en-US" sz="1100">
                        <a:solidFill>
                          <a:schemeClr val="tx1"/>
                        </a:solidFill>
                        <a:latin charset="-120" panose="03000509000000000000" pitchFamily="65" typeface="標楷體"/>
                        <a:ea charset="-120" panose="03000509000000000000" pitchFamily="65" typeface="標楷體"/>
                        <a:sym charset="2" panose="05000000000000000000" pitchFamily="2" typeface="Wingdings"/>
                      </a:endParaRPr>
                    </a:p>
                    <a:p>
                      <a:r>
                        <a:rPr altLang="en-US" b="0" dirty="0" lang="zh-TW" sz="1100">
                          <a:solidFill>
                            <a:schemeClr val="tx1"/>
                          </a:solidFill>
                          <a:latin charset="-120" panose="03000509000000000000" pitchFamily="65" typeface="標楷體"/>
                          <a:ea charset="-120" panose="03000509000000000000" pitchFamily="65" typeface="標楷體"/>
                          <a:sym charset="2" panose="05000000000000000000" pitchFamily="2" typeface="Wingdings"/>
                        </a:rPr>
                        <a:t>未報考</a:t>
                      </a:r>
                      <a:r>
                        <a:rPr altLang="zh-TW" b="0" dirty="0" lang="en-US" sz="1100">
                          <a:solidFill>
                            <a:schemeClr val="tx1"/>
                          </a:solidFill>
                          <a:latin charset="0" panose="02020603050405020304" pitchFamily="18" typeface="Times New Roman"/>
                          <a:ea charset="-120" panose="03000509000000000000" pitchFamily="65" typeface="標楷體"/>
                          <a:cs charset="0" panose="02020603050405020304" pitchFamily="18" typeface="Times New Roman"/>
                          <a:sym charset="2" panose="05000000000000000000" pitchFamily="2" typeface="Wingdings"/>
                        </a:rPr>
                        <a:t>113</a:t>
                      </a:r>
                      <a:r>
                        <a:rPr altLang="en-US" b="0" dirty="0" lang="zh-TW" sz="1100">
                          <a:solidFill>
                            <a:schemeClr val="tx1"/>
                          </a:solidFill>
                          <a:latin charset="-120" panose="03000509000000000000" pitchFamily="65" typeface="標楷體"/>
                          <a:ea charset="-120" panose="03000509000000000000" pitchFamily="65" typeface="標楷體"/>
                          <a:sym charset="2" panose="05000000000000000000" pitchFamily="2" typeface="Wingdings"/>
                        </a:rPr>
                        <a:t>年國中教育會考</a:t>
                      </a:r>
                      <a:endParaRPr altLang="en-US" b="0" dirty="0" lang="zh-TW" sz="1100">
                        <a:solidFill>
                          <a:schemeClr val="tx1"/>
                        </a:solidFill>
                        <a:latin charset="-120" panose="03000509000000000000" pitchFamily="65" typeface="標楷體"/>
                        <a:ea charset="-120" panose="03000509000000000000" pitchFamily="65" typeface="標楷體"/>
                      </a:endParaRPr>
                    </a:p>
                  </a:txBody>
                  <a:tcPr marB="34353" marL="68576" marR="68576" marT="34353">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a:lstStyle/>
                    <a:p>
                      <a:pPr algn="ctr"/>
                      <a:r>
                        <a:rPr altLang="en-US" b="0" dirty="0" lang="zh-TW" sz="1100">
                          <a:solidFill>
                            <a:schemeClr val="tx1"/>
                          </a:solidFill>
                          <a:latin charset="-120" panose="03000509000000000000" pitchFamily="65" typeface="標楷體"/>
                          <a:ea charset="-120" panose="03000509000000000000" pitchFamily="65" typeface="標楷體"/>
                        </a:rPr>
                        <a:t>准考證號碼</a:t>
                      </a:r>
                    </a:p>
                  </a:txBody>
                  <a:tcPr marB="34353" marL="68576" marR="68576" marT="34353">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0"/>
                  </a:ext>
                </a:extLst>
              </a:tr>
            </a:tbl>
          </a:graphicData>
        </a:graphic>
      </p:graphicFrame>
      <p:grpSp>
        <p:nvGrpSpPr>
          <p:cNvPr id="28" name="群組 27"/>
          <p:cNvGrpSpPr/>
          <p:nvPr/>
        </p:nvGrpSpPr>
        <p:grpSpPr>
          <a:xfrm>
            <a:off x="125462" y="2294250"/>
            <a:ext cx="2460503" cy="572310"/>
            <a:chOff x="417390" y="760523"/>
            <a:chExt cx="3280671" cy="763080"/>
          </a:xfrm>
        </p:grpSpPr>
        <p:sp>
          <p:nvSpPr>
            <p:cNvPr id="69" name="矩形 68"/>
            <p:cNvSpPr/>
            <p:nvPr/>
          </p:nvSpPr>
          <p:spPr bwMode="auto">
            <a:xfrm>
              <a:off x="606425" y="908050"/>
              <a:ext cx="3091636" cy="615553"/>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eaLnBrk="1" fontAlgn="auto" hangingPunct="1">
                <a:spcBef>
                  <a:spcPct val="20000"/>
                </a:spcBef>
                <a:spcAft>
                  <a:spcPts val="0"/>
                </a:spcAft>
                <a:defRPr/>
              </a:pPr>
              <a:r>
                <a:rPr altLang="en-US" dirty="0" lang="zh-TW" sz="1200">
                  <a:solidFill>
                    <a:srgbClr val="0070C0"/>
                  </a:solidFill>
                  <a:latin charset="-120" pitchFamily="34" typeface="微軟正黑體"/>
                  <a:ea charset="-120" pitchFamily="34" typeface="微軟正黑體"/>
                </a:rPr>
                <a:t>勾選是否報考</a:t>
              </a:r>
              <a:r>
                <a:rPr altLang="zh-TW" dirty="0" lang="en-US" sz="1200">
                  <a:solidFill>
                    <a:srgbClr val="0070C0"/>
                  </a:solidFill>
                  <a:latin charset="-120" pitchFamily="34" typeface="微軟正黑體"/>
                  <a:ea charset="-120" pitchFamily="34" typeface="微軟正黑體"/>
                </a:rPr>
                <a:t>113</a:t>
              </a:r>
              <a:r>
                <a:rPr altLang="en-US" dirty="0" lang="zh-TW" sz="1200">
                  <a:solidFill>
                    <a:srgbClr val="0070C0"/>
                  </a:solidFill>
                  <a:latin charset="-120" pitchFamily="34" typeface="微軟正黑體"/>
                  <a:ea charset="-120" pitchFamily="34" typeface="微軟正黑體"/>
                </a:rPr>
                <a:t>國中教育會考並填寫國中教育會考准考證號碼</a:t>
              </a:r>
            </a:p>
          </p:txBody>
        </p:sp>
        <p:sp>
          <p:nvSpPr>
            <p:cNvPr id="45" name="Freeform 17"/>
            <p:cNvSpPr>
              <a:spLocks noEditPoints="1"/>
            </p:cNvSpPr>
            <p:nvPr/>
          </p:nvSpPr>
          <p:spPr bwMode="auto">
            <a:xfrm>
              <a:off x="417390" y="760523"/>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26" name="群組 25"/>
          <p:cNvGrpSpPr/>
          <p:nvPr/>
        </p:nvGrpSpPr>
        <p:grpSpPr>
          <a:xfrm>
            <a:off x="73759" y="3427376"/>
            <a:ext cx="2987482" cy="758868"/>
            <a:chOff x="45890" y="2481993"/>
            <a:chExt cx="3983309" cy="1011823"/>
          </a:xfrm>
        </p:grpSpPr>
        <p:sp>
          <p:nvSpPr>
            <p:cNvPr id="30" name="矩形 29"/>
            <p:cNvSpPr/>
            <p:nvPr/>
          </p:nvSpPr>
          <p:spPr bwMode="auto">
            <a:xfrm>
              <a:off x="230311" y="2632042"/>
              <a:ext cx="3798888" cy="861774"/>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a:spAutoFit/>
            </a:bodyPr>
            <a:lstStyle/>
            <a:p>
              <a:pPr eaLnBrk="1" fontAlgn="auto" hangingPunct="1">
                <a:spcBef>
                  <a:spcPts val="0"/>
                </a:spcBef>
                <a:spcAft>
                  <a:spcPts val="0"/>
                </a:spcAft>
                <a:defRPr/>
              </a:pPr>
              <a:r>
                <a:rPr altLang="en-US" dirty="0" lang="zh-TW" sz="1200">
                  <a:solidFill>
                    <a:srgbClr val="0070C0"/>
                  </a:solidFill>
                  <a:latin charset="-120" pitchFamily="34" typeface="微軟正黑體"/>
                  <a:ea charset="-120" pitchFamily="34" typeface="微軟正黑體"/>
                </a:rPr>
                <a:t>請將學生「</a:t>
              </a:r>
              <a:r>
                <a:rPr altLang="zh-TW" dirty="0" lang="en-US" sz="1200">
                  <a:solidFill>
                    <a:srgbClr val="0070C0"/>
                  </a:solidFill>
                  <a:latin charset="-120" pitchFamily="34" typeface="微軟正黑體"/>
                  <a:ea charset="-120" pitchFamily="34" typeface="微軟正黑體"/>
                </a:rPr>
                <a:t>113</a:t>
              </a:r>
              <a:r>
                <a:rPr altLang="zh-TW" dirty="0" lang="zh-TW" sz="1200">
                  <a:solidFill>
                    <a:srgbClr val="0070C0"/>
                  </a:solidFill>
                  <a:latin charset="-120" pitchFamily="34" typeface="微軟正黑體"/>
                  <a:ea charset="-120" pitchFamily="34" typeface="微軟正黑體"/>
                </a:rPr>
                <a:t>學年度五專入學專用</a:t>
              </a:r>
              <a:r>
                <a:rPr altLang="en-US" dirty="0" lang="zh-TW" sz="1200">
                  <a:solidFill>
                    <a:srgbClr val="0070C0"/>
                  </a:solidFill>
                  <a:latin charset="-120" pitchFamily="34" typeface="微軟正黑體"/>
                  <a:ea charset="-120" pitchFamily="34" typeface="微軟正黑體"/>
                </a:rPr>
                <a:t>優先</a:t>
              </a:r>
              <a:r>
                <a:rPr altLang="zh-TW" dirty="0" lang="zh-TW" sz="1200">
                  <a:solidFill>
                    <a:srgbClr val="0070C0"/>
                  </a:solidFill>
                  <a:latin charset="-120" pitchFamily="34" typeface="微軟正黑體"/>
                  <a:ea charset="-120" pitchFamily="34" typeface="微軟正黑體"/>
                </a:rPr>
                <a:t>免試入學超額比序項目積分證明單</a:t>
              </a:r>
              <a:r>
                <a:rPr altLang="en-US" dirty="0" lang="zh-TW" sz="1200">
                  <a:solidFill>
                    <a:srgbClr val="0070C0"/>
                  </a:solidFill>
                  <a:latin charset="-120" pitchFamily="34" typeface="微軟正黑體"/>
                  <a:ea charset="-120" pitchFamily="34" typeface="微軟正黑體"/>
                </a:rPr>
                <a:t>」中，</a:t>
              </a:r>
              <a:r>
                <a:rPr altLang="en-US" b="1" dirty="0" lang="zh-TW" sz="1200">
                  <a:solidFill>
                    <a:srgbClr val="C00000"/>
                  </a:solidFill>
                  <a:latin charset="-120" pitchFamily="34" typeface="微軟正黑體"/>
                  <a:ea charset="-120" pitchFamily="34" typeface="微軟正黑體"/>
                </a:rPr>
                <a:t>已審核確認後之項目勾選</a:t>
              </a:r>
            </a:p>
          </p:txBody>
        </p:sp>
        <p:sp>
          <p:nvSpPr>
            <p:cNvPr id="49" name="Freeform 17"/>
            <p:cNvSpPr>
              <a:spLocks noEditPoints="1"/>
            </p:cNvSpPr>
            <p:nvPr/>
          </p:nvSpPr>
          <p:spPr bwMode="auto">
            <a:xfrm>
              <a:off x="45890" y="2481993"/>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20" name="群組 19"/>
          <p:cNvGrpSpPr/>
          <p:nvPr/>
        </p:nvGrpSpPr>
        <p:grpSpPr>
          <a:xfrm>
            <a:off x="3178971" y="3675917"/>
            <a:ext cx="5858080" cy="2786733"/>
            <a:chOff x="4530697" y="2850532"/>
            <a:chExt cx="7810773" cy="3715645"/>
          </a:xfrm>
        </p:grpSpPr>
        <p:sp>
          <p:nvSpPr>
            <p:cNvPr id="44" name="矩形 43"/>
            <p:cNvSpPr/>
            <p:nvPr/>
          </p:nvSpPr>
          <p:spPr bwMode="auto">
            <a:xfrm>
              <a:off x="9991970" y="2995967"/>
              <a:ext cx="2349500" cy="3570210"/>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a:spAutoFit/>
            </a:bodyPr>
            <a:lstStyle/>
            <a:p>
              <a:pPr algn="just" eaLnBrk="1" fontAlgn="auto" hangingPunct="1">
                <a:spcBef>
                  <a:spcPts val="0"/>
                </a:spcBef>
                <a:spcAft>
                  <a:spcPts val="0"/>
                </a:spcAft>
                <a:defRPr/>
              </a:pPr>
              <a:r>
                <a:rPr altLang="en-US" dirty="0" lang="zh-TW" sz="1050">
                  <a:solidFill>
                    <a:srgbClr val="0070C0"/>
                  </a:solidFill>
                  <a:latin charset="-120" pitchFamily="34" typeface="微軟正黑體"/>
                  <a:ea charset="-120" pitchFamily="34" typeface="微軟正黑體"/>
                </a:rPr>
                <a:t>     </a:t>
              </a:r>
              <a:r>
                <a:rPr altLang="en-US" dirty="0" lang="zh-TW" sz="1100">
                  <a:solidFill>
                    <a:srgbClr val="0070C0"/>
                  </a:solidFill>
                  <a:latin charset="-120" pitchFamily="34" typeface="微軟正黑體"/>
                  <a:ea charset="-120" pitchFamily="34" typeface="微軟正黑體"/>
                </a:rPr>
                <a:t>免試生</a:t>
              </a:r>
              <a:r>
                <a:rPr altLang="zh-TW" dirty="0" lang="zh-TW" sz="1100">
                  <a:solidFill>
                    <a:srgbClr val="0070C0"/>
                  </a:solidFill>
                  <a:latin charset="-120" pitchFamily="34" typeface="微軟正黑體"/>
                  <a:ea charset="-120" pitchFamily="34" typeface="微軟正黑體"/>
                </a:rPr>
                <a:t>完成報</a:t>
              </a:r>
              <a:r>
                <a:rPr altLang="en-US" dirty="0" lang="zh-TW" sz="1100">
                  <a:solidFill>
                    <a:srgbClr val="0070C0"/>
                  </a:solidFill>
                  <a:latin charset="-120" pitchFamily="34" typeface="微軟正黑體"/>
                  <a:ea charset="-120" pitchFamily="34" typeface="微軟正黑體"/>
                </a:rPr>
                <a:t>名作業</a:t>
              </a:r>
              <a:endParaRPr altLang="zh-TW" dirty="0" lang="en-US" sz="1100">
                <a:solidFill>
                  <a:srgbClr val="0070C0"/>
                </a:solidFill>
                <a:latin charset="-120" pitchFamily="34" typeface="微軟正黑體"/>
                <a:ea charset="-120" pitchFamily="34" typeface="微軟正黑體"/>
              </a:endParaRPr>
            </a:p>
            <a:p>
              <a:pPr algn="just" eaLnBrk="1" fontAlgn="auto" hangingPunct="1">
                <a:spcBef>
                  <a:spcPts val="0"/>
                </a:spcBef>
                <a:spcAft>
                  <a:spcPts val="0"/>
                </a:spcAft>
                <a:buFont charset="2" pitchFamily="2" typeface="Wingdings"/>
                <a:buChar char="ü"/>
                <a:defRPr/>
              </a:pPr>
              <a:r>
                <a:rPr altLang="zh-TW" b="1" dirty="0" lang="zh-TW" sz="1050">
                  <a:solidFill>
                    <a:srgbClr val="C00000"/>
                  </a:solidFill>
                  <a:latin charset="-120" pitchFamily="34" typeface="微軟正黑體"/>
                  <a:ea charset="-120" pitchFamily="34" typeface="微軟正黑體"/>
                </a:rPr>
                <a:t>已詳實檢閱國中提供之「</a:t>
              </a:r>
              <a:r>
                <a:rPr altLang="zh-TW" b="1" dirty="0" lang="en-US" sz="1050">
                  <a:solidFill>
                    <a:srgbClr val="C00000"/>
                  </a:solidFill>
                  <a:latin charset="-120" pitchFamily="34" typeface="微軟正黑體"/>
                  <a:ea charset="-120" pitchFamily="34" typeface="微軟正黑體"/>
                </a:rPr>
                <a:t>113</a:t>
              </a:r>
              <a:r>
                <a:rPr altLang="zh-TW" b="1" dirty="0" lang="zh-TW" sz="1050">
                  <a:solidFill>
                    <a:srgbClr val="C00000"/>
                  </a:solidFill>
                  <a:latin charset="-120" pitchFamily="34" typeface="微軟正黑體"/>
                  <a:ea charset="-120" pitchFamily="34" typeface="微軟正黑體"/>
                </a:rPr>
                <a:t>學年度五專入學專用優先免試入學超額比序項目積分證明單」內各項積分登載正確，及所檢附之國中學校積分證明單及各項證明文件皆已符合簡章所列規定。</a:t>
              </a:r>
              <a:endParaRPr altLang="zh-TW" b="1" dirty="0" lang="en-US" sz="1050">
                <a:solidFill>
                  <a:srgbClr val="C00000"/>
                </a:solidFill>
                <a:latin charset="-120" pitchFamily="34" typeface="微軟正黑體"/>
                <a:ea charset="-120" pitchFamily="34" typeface="微軟正黑體"/>
              </a:endParaRPr>
            </a:p>
            <a:p>
              <a:pPr algn="just" eaLnBrk="1" fontAlgn="auto" hangingPunct="1">
                <a:spcBef>
                  <a:spcPts val="0"/>
                </a:spcBef>
                <a:spcAft>
                  <a:spcPts val="0"/>
                </a:spcAft>
                <a:defRPr/>
              </a:pPr>
              <a:endParaRPr altLang="zh-TW" dirty="0" lang="en-US" sz="1050">
                <a:solidFill>
                  <a:srgbClr val="0070C0"/>
                </a:solidFill>
                <a:latin charset="-120" pitchFamily="34" typeface="微軟正黑體"/>
                <a:ea charset="-120" pitchFamily="34" typeface="微軟正黑體"/>
              </a:endParaRPr>
            </a:p>
            <a:p>
              <a:pPr algn="just" eaLnBrk="1" fontAlgn="auto" hangingPunct="1">
                <a:spcBef>
                  <a:spcPts val="0"/>
                </a:spcBef>
                <a:spcAft>
                  <a:spcPts val="0"/>
                </a:spcAft>
                <a:buFont charset="2" pitchFamily="2" typeface="Wingdings"/>
                <a:buChar char="ü"/>
                <a:defRPr/>
              </a:pPr>
              <a:r>
                <a:rPr altLang="zh-TW" b="1" dirty="0" lang="zh-TW" sz="1050">
                  <a:solidFill>
                    <a:srgbClr val="C00000"/>
                  </a:solidFill>
                  <a:latin charset="-120" pitchFamily="34" typeface="微軟正黑體"/>
                  <a:ea charset="-120" pitchFamily="34" typeface="微軟正黑體"/>
                </a:rPr>
                <a:t>已詳閱簡章有關網路選填登記志願之相關規定，同意遵守在家長</a:t>
              </a:r>
              <a:r>
                <a:rPr altLang="zh-TW" b="1" dirty="0" lang="en-US" sz="1050">
                  <a:solidFill>
                    <a:srgbClr val="C00000"/>
                  </a:solidFill>
                  <a:latin charset="-120" pitchFamily="34" typeface="微軟正黑體"/>
                  <a:ea charset="-120" pitchFamily="34" typeface="微軟正黑體"/>
                </a:rPr>
                <a:t>(</a:t>
              </a:r>
              <a:r>
                <a:rPr altLang="zh-TW" b="1" dirty="0" lang="zh-TW" sz="1050">
                  <a:solidFill>
                    <a:srgbClr val="C00000"/>
                  </a:solidFill>
                  <a:latin charset="-120" pitchFamily="34" typeface="微軟正黑體"/>
                  <a:ea charset="-120" pitchFamily="34" typeface="微軟正黑體"/>
                </a:rPr>
                <a:t>監護人</a:t>
              </a:r>
              <a:r>
                <a:rPr altLang="zh-TW" b="1" dirty="0" lang="en-US" sz="1050">
                  <a:solidFill>
                    <a:srgbClr val="C00000"/>
                  </a:solidFill>
                  <a:latin charset="-120" pitchFamily="34" typeface="微軟正黑體"/>
                  <a:ea charset="-120" pitchFamily="34" typeface="微軟正黑體"/>
                </a:rPr>
                <a:t>)</a:t>
              </a:r>
              <a:r>
                <a:rPr altLang="zh-TW" b="1" dirty="0" lang="zh-TW" sz="1050">
                  <a:solidFill>
                    <a:srgbClr val="C00000"/>
                  </a:solidFill>
                  <a:latin charset="-120" pitchFamily="34" typeface="微軟正黑體"/>
                  <a:ea charset="-120" pitchFamily="34" typeface="微軟正黑體"/>
                </a:rPr>
                <a:t>陪同下，於規定時間內共同完成網路選填登記志願並確定送出。</a:t>
              </a:r>
              <a:endParaRPr altLang="en-US" dirty="0" lang="zh-TW" sz="1050">
                <a:solidFill>
                  <a:srgbClr val="C00000"/>
                </a:solidFill>
                <a:latin charset="-120" pitchFamily="34" typeface="微軟正黑體"/>
                <a:ea charset="-120" pitchFamily="34" typeface="微軟正黑體"/>
              </a:endParaRPr>
            </a:p>
          </p:txBody>
        </p:sp>
        <p:cxnSp>
          <p:nvCxnSpPr>
            <p:cNvPr id="47" name="直線單箭頭接點 46"/>
            <p:cNvCxnSpPr>
              <a:cxnSpLocks/>
            </p:cNvCxnSpPr>
            <p:nvPr/>
          </p:nvCxnSpPr>
          <p:spPr>
            <a:xfrm flipV="1">
              <a:off x="9639074" y="5295975"/>
              <a:ext cx="407093" cy="670214"/>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4530697" y="5942577"/>
              <a:ext cx="5409897" cy="49245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dirty="0" lang="zh-TW"/>
            </a:p>
          </p:txBody>
        </p:sp>
        <p:sp>
          <p:nvSpPr>
            <p:cNvPr id="55" name="Freeform 17"/>
            <p:cNvSpPr>
              <a:spLocks noEditPoints="1"/>
            </p:cNvSpPr>
            <p:nvPr/>
          </p:nvSpPr>
          <p:spPr bwMode="auto">
            <a:xfrm>
              <a:off x="9956145" y="2850532"/>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23" name="群組 22"/>
          <p:cNvGrpSpPr/>
          <p:nvPr/>
        </p:nvGrpSpPr>
        <p:grpSpPr>
          <a:xfrm>
            <a:off x="2376561" y="3908642"/>
            <a:ext cx="3347479" cy="1760116"/>
            <a:chOff x="3205800" y="3310367"/>
            <a:chExt cx="4463304" cy="2346819"/>
          </a:xfrm>
        </p:grpSpPr>
        <p:sp>
          <p:nvSpPr>
            <p:cNvPr id="34" name="矩形 33"/>
            <p:cNvSpPr/>
            <p:nvPr/>
          </p:nvSpPr>
          <p:spPr>
            <a:xfrm>
              <a:off x="4267090" y="3310367"/>
              <a:ext cx="3402014" cy="17794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dirty="0" lang="zh-TW"/>
            </a:p>
          </p:txBody>
        </p:sp>
        <p:cxnSp>
          <p:nvCxnSpPr>
            <p:cNvPr id="103" name="直線單箭頭接點 102"/>
            <p:cNvCxnSpPr>
              <a:cxnSpLocks/>
              <a:stCxn id="34" idx="1"/>
            </p:cNvCxnSpPr>
            <p:nvPr/>
          </p:nvCxnSpPr>
          <p:spPr bwMode="auto">
            <a:xfrm flipH="1">
              <a:off x="3946242" y="4200106"/>
              <a:ext cx="320848" cy="3408"/>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59" name="矩形 58"/>
            <p:cNvSpPr/>
            <p:nvPr/>
          </p:nvSpPr>
          <p:spPr bwMode="auto">
            <a:xfrm>
              <a:off x="3205800" y="3641188"/>
              <a:ext cx="968406" cy="20159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grpSp>
      <p:grpSp>
        <p:nvGrpSpPr>
          <p:cNvPr id="25" name="群組 24"/>
          <p:cNvGrpSpPr/>
          <p:nvPr/>
        </p:nvGrpSpPr>
        <p:grpSpPr>
          <a:xfrm>
            <a:off x="214406" y="4976743"/>
            <a:ext cx="2151028" cy="945262"/>
            <a:chOff x="73487" y="5385560"/>
            <a:chExt cx="2868036" cy="1260348"/>
          </a:xfrm>
        </p:grpSpPr>
        <p:grpSp>
          <p:nvGrpSpPr>
            <p:cNvPr id="24" name="群組 23"/>
            <p:cNvGrpSpPr/>
            <p:nvPr/>
          </p:nvGrpSpPr>
          <p:grpSpPr>
            <a:xfrm>
              <a:off x="73487" y="5385560"/>
              <a:ext cx="2287007" cy="1260348"/>
              <a:chOff x="303440" y="5327565"/>
              <a:chExt cx="2287007" cy="1260348"/>
            </a:xfrm>
          </p:grpSpPr>
          <p:sp>
            <p:nvSpPr>
              <p:cNvPr id="56" name="矩形 55"/>
              <p:cNvSpPr/>
              <p:nvPr/>
            </p:nvSpPr>
            <p:spPr bwMode="auto">
              <a:xfrm>
                <a:off x="444147" y="5479918"/>
                <a:ext cx="2146300" cy="1107995"/>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a:spAutoFit/>
              </a:bodyPr>
              <a:lstStyle/>
              <a:p>
                <a:pPr defTabSz="726263" eaLnBrk="1" fontAlgn="auto" hangingPunct="1">
                  <a:spcBef>
                    <a:spcPct val="20000"/>
                  </a:spcBef>
                  <a:spcAft>
                    <a:spcPts val="0"/>
                  </a:spcAft>
                  <a:defRPr/>
                </a:pPr>
                <a:r>
                  <a:rPr altLang="en-US" dirty="0" lang="zh-TW" sz="1600">
                    <a:solidFill>
                      <a:srgbClr val="0070C0"/>
                    </a:solidFill>
                    <a:latin charset="-120" pitchFamily="34" typeface="微軟正黑體"/>
                    <a:ea charset="-120" pitchFamily="34" typeface="微軟正黑體"/>
                  </a:rPr>
                  <a:t>勾選黏貼在</a:t>
                </a:r>
                <a:r>
                  <a:rPr altLang="zh-TW" dirty="0" lang="zh-TW" sz="1600">
                    <a:solidFill>
                      <a:srgbClr val="0070C0"/>
                    </a:solidFill>
                    <a:latin charset="-120" pitchFamily="34" typeface="微軟正黑體"/>
                    <a:ea charset="-120" pitchFamily="34" typeface="微軟正黑體"/>
                  </a:rPr>
                  <a:t>相關證明文件黏貼表</a:t>
                </a:r>
                <a:r>
                  <a:rPr altLang="en-US" dirty="0" lang="zh-TW" sz="1600">
                    <a:solidFill>
                      <a:srgbClr val="0070C0"/>
                    </a:solidFill>
                    <a:latin charset="-120" pitchFamily="34" typeface="微軟正黑體"/>
                    <a:ea charset="-120" pitchFamily="34" typeface="微軟正黑體"/>
                  </a:rPr>
                  <a:t>中之證明文件</a:t>
                </a:r>
              </a:p>
            </p:txBody>
          </p:sp>
          <p:sp>
            <p:nvSpPr>
              <p:cNvPr id="52" name="Freeform 17"/>
              <p:cNvSpPr>
                <a:spLocks noEditPoints="1"/>
              </p:cNvSpPr>
              <p:nvPr/>
            </p:nvSpPr>
            <p:spPr bwMode="auto">
              <a:xfrm>
                <a:off x="303440" y="5327565"/>
                <a:ext cx="301870" cy="304706"/>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cxnSp>
          <p:nvCxnSpPr>
            <p:cNvPr id="57" name="直線單箭頭接點 56"/>
            <p:cNvCxnSpPr>
              <a:endCxn id="56" idx="3"/>
            </p:cNvCxnSpPr>
            <p:nvPr/>
          </p:nvCxnSpPr>
          <p:spPr bwMode="auto">
            <a:xfrm flipH="1">
              <a:off x="2360494" y="5688725"/>
              <a:ext cx="581029" cy="403186"/>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grpSp>
        <p:nvGrpSpPr>
          <p:cNvPr id="77" name="群組 76"/>
          <p:cNvGrpSpPr/>
          <p:nvPr/>
        </p:nvGrpSpPr>
        <p:grpSpPr>
          <a:xfrm>
            <a:off x="582783" y="1644240"/>
            <a:ext cx="2370483" cy="429020"/>
            <a:chOff x="-23894" y="1210190"/>
            <a:chExt cx="3160643" cy="572025"/>
          </a:xfrm>
        </p:grpSpPr>
        <p:sp>
          <p:nvSpPr>
            <p:cNvPr id="78" name="矩形 77"/>
            <p:cNvSpPr/>
            <p:nvPr/>
          </p:nvSpPr>
          <p:spPr>
            <a:xfrm>
              <a:off x="144890" y="1330810"/>
              <a:ext cx="2991859" cy="451405"/>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eaLnBrk="1" fontAlgn="auto" hangingPunct="1">
                <a:spcBef>
                  <a:spcPts val="0"/>
                </a:spcBef>
                <a:spcAft>
                  <a:spcPts val="0"/>
                </a:spcAft>
                <a:defRPr/>
              </a:pPr>
              <a:r>
                <a:rPr altLang="en-US" dirty="0" lang="zh-TW" sz="1600">
                  <a:solidFill>
                    <a:srgbClr val="0070C0"/>
                  </a:solidFill>
                  <a:latin charset="-120" pitchFamily="34" typeface="微軟正黑體"/>
                  <a:ea charset="-120" pitchFamily="34" typeface="微軟正黑體"/>
                </a:rPr>
                <a:t>特種身分生限</a:t>
              </a:r>
              <a:r>
                <a:rPr altLang="en-US" b="1" dirty="0" lang="zh-TW" sz="1600">
                  <a:solidFill>
                    <a:srgbClr val="C00000"/>
                  </a:solidFill>
                  <a:latin charset="-120" pitchFamily="34" typeface="微軟正黑體"/>
                  <a:ea charset="-120" pitchFamily="34" typeface="微軟正黑體"/>
                </a:rPr>
                <a:t>擇一</a:t>
              </a:r>
              <a:r>
                <a:rPr altLang="en-US" dirty="0" lang="zh-TW" sz="1600">
                  <a:solidFill>
                    <a:srgbClr val="0070C0"/>
                  </a:solidFill>
                  <a:latin charset="-120" pitchFamily="34" typeface="微軟正黑體"/>
                  <a:ea charset="-120" pitchFamily="34" typeface="微軟正黑體"/>
                </a:rPr>
                <a:t>勾選</a:t>
              </a:r>
            </a:p>
          </p:txBody>
        </p:sp>
        <p:sp>
          <p:nvSpPr>
            <p:cNvPr id="79" name="Freeform 17"/>
            <p:cNvSpPr>
              <a:spLocks noEditPoints="1"/>
            </p:cNvSpPr>
            <p:nvPr/>
          </p:nvSpPr>
          <p:spPr bwMode="auto">
            <a:xfrm>
              <a:off x="-23894" y="1210190"/>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8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18" name="群組 17">
            <a:extLst>
              <a:ext uri="{FF2B5EF4-FFF2-40B4-BE49-F238E27FC236}">
                <a16:creationId xmlns:a16="http://schemas.microsoft.com/office/drawing/2014/main" id="{07037AB0-DBB1-4146-BB50-57840E8AD0B4}"/>
              </a:ext>
            </a:extLst>
          </p:cNvPr>
          <p:cNvGrpSpPr/>
          <p:nvPr/>
        </p:nvGrpSpPr>
        <p:grpSpPr>
          <a:xfrm>
            <a:off x="662423" y="822335"/>
            <a:ext cx="8374629" cy="5968092"/>
            <a:chOff x="662423" y="822335"/>
            <a:chExt cx="8374629" cy="5968092"/>
          </a:xfrm>
        </p:grpSpPr>
        <p:pic>
          <p:nvPicPr>
            <p:cNvPr id="5" name="圖片 4">
              <a:extLst>
                <a:ext uri="{FF2B5EF4-FFF2-40B4-BE49-F238E27FC236}">
                  <a16:creationId xmlns:a16="http://schemas.microsoft.com/office/drawing/2014/main" id="{5A915807-AEFB-468F-B166-0E02BFB5E756}"/>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19" l="27" r="59" t="7"/>
            <a:stretch/>
          </p:blipFill>
          <p:spPr>
            <a:xfrm>
              <a:off x="3117297" y="822335"/>
              <a:ext cx="4174600" cy="5968092"/>
            </a:xfrm>
            <a:prstGeom prst="rect">
              <a:avLst/>
            </a:prstGeom>
          </p:spPr>
        </p:pic>
        <p:sp>
          <p:nvSpPr>
            <p:cNvPr id="35" name="矩形 34"/>
            <p:cNvSpPr/>
            <p:nvPr/>
          </p:nvSpPr>
          <p:spPr>
            <a:xfrm>
              <a:off x="3161479" y="3655905"/>
              <a:ext cx="2562561" cy="2485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grpSp>
          <p:nvGrpSpPr>
            <p:cNvPr id="21" name="群組 20"/>
            <p:cNvGrpSpPr/>
            <p:nvPr/>
          </p:nvGrpSpPr>
          <p:grpSpPr>
            <a:xfrm>
              <a:off x="5748498" y="3144193"/>
              <a:ext cx="3002591" cy="2099060"/>
              <a:chOff x="7669513" y="2245123"/>
              <a:chExt cx="4003455" cy="2798746"/>
            </a:xfrm>
          </p:grpSpPr>
          <p:sp>
            <p:nvSpPr>
              <p:cNvPr id="81" name="矩形 80"/>
              <p:cNvSpPr/>
              <p:nvPr/>
            </p:nvSpPr>
            <p:spPr bwMode="auto">
              <a:xfrm>
                <a:off x="9929688" y="2384482"/>
                <a:ext cx="1743280" cy="451405"/>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algn="ctr" eaLnBrk="1" fontAlgn="auto" hangingPunct="1">
                  <a:spcBef>
                    <a:spcPts val="0"/>
                  </a:spcBef>
                  <a:spcAft>
                    <a:spcPts val="0"/>
                  </a:spcAft>
                  <a:defRPr/>
                </a:pPr>
                <a:r>
                  <a:rPr altLang="en-US" dirty="0" lang="zh-TW" sz="1600">
                    <a:solidFill>
                      <a:srgbClr val="0070C0"/>
                    </a:solidFill>
                    <a:latin charset="-120" pitchFamily="34" typeface="微軟正黑體"/>
                    <a:ea charset="-120" pitchFamily="34" typeface="微軟正黑體"/>
                  </a:rPr>
                  <a:t>委員會填寫</a:t>
                </a:r>
              </a:p>
            </p:txBody>
          </p:sp>
          <p:cxnSp>
            <p:nvCxnSpPr>
              <p:cNvPr id="84" name="直線單箭頭接點 83"/>
              <p:cNvCxnSpPr>
                <a:cxnSpLocks/>
              </p:cNvCxnSpPr>
              <p:nvPr/>
            </p:nvCxnSpPr>
            <p:spPr>
              <a:xfrm flipV="1">
                <a:off x="9697317" y="2571596"/>
                <a:ext cx="273479" cy="367743"/>
              </a:xfrm>
              <a:prstGeom prst="straightConnector1">
                <a:avLst/>
              </a:prstGeom>
              <a:ln w="38100">
                <a:solidFill>
                  <a:srgbClr val="0033CC"/>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7669513" y="2927406"/>
                <a:ext cx="1995194" cy="211646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dirty="0" lang="zh-TW"/>
              </a:p>
            </p:txBody>
          </p:sp>
          <p:sp>
            <p:nvSpPr>
              <p:cNvPr id="51" name="Freeform 17"/>
              <p:cNvSpPr>
                <a:spLocks noEditPoints="1"/>
              </p:cNvSpPr>
              <p:nvPr/>
            </p:nvSpPr>
            <p:spPr bwMode="auto">
              <a:xfrm>
                <a:off x="9778754" y="2245123"/>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22" name="群組 21"/>
            <p:cNvGrpSpPr/>
            <p:nvPr/>
          </p:nvGrpSpPr>
          <p:grpSpPr>
            <a:xfrm>
              <a:off x="662423" y="6108477"/>
              <a:ext cx="6582470" cy="681489"/>
              <a:chOff x="1415391" y="5831111"/>
              <a:chExt cx="8461895" cy="908652"/>
            </a:xfrm>
          </p:grpSpPr>
          <p:sp>
            <p:nvSpPr>
              <p:cNvPr id="36" name="矩形 35"/>
              <p:cNvSpPr/>
              <p:nvPr/>
            </p:nvSpPr>
            <p:spPr>
              <a:xfrm>
                <a:off x="4646378" y="6209203"/>
                <a:ext cx="5230908" cy="4609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dirty="0" lang="zh-TW"/>
              </a:p>
            </p:txBody>
          </p:sp>
          <p:sp>
            <p:nvSpPr>
              <p:cNvPr id="29" name="矩形 28"/>
              <p:cNvSpPr/>
              <p:nvPr/>
            </p:nvSpPr>
            <p:spPr bwMode="auto">
              <a:xfrm>
                <a:off x="1583535" y="5960064"/>
                <a:ext cx="2269234" cy="779699"/>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none">
                <a:spAutoFit/>
              </a:bodyPr>
              <a:lstStyle/>
              <a:p>
                <a:pPr algn="ctr" eaLnBrk="1" fontAlgn="auto" hangingPunct="1">
                  <a:spcBef>
                    <a:spcPts val="0"/>
                  </a:spcBef>
                  <a:spcAft>
                    <a:spcPts val="0"/>
                  </a:spcAft>
                  <a:defRPr/>
                </a:pPr>
                <a:r>
                  <a:rPr altLang="en-US" dirty="0" lang="zh-TW" sz="1600">
                    <a:solidFill>
                      <a:srgbClr val="0070C0"/>
                    </a:solidFill>
                    <a:latin charset="-120" pitchFamily="34" typeface="微軟正黑體"/>
                    <a:ea charset="-120" pitchFamily="34" typeface="微軟正黑體"/>
                  </a:rPr>
                  <a:t>請報名</a:t>
                </a:r>
                <a:r>
                  <a:rPr altLang="en-US" b="1" dirty="0" lang="zh-TW" sz="1600">
                    <a:latin charset="-120" pitchFamily="34" typeface="微軟正黑體"/>
                    <a:ea charset="-120" pitchFamily="34" typeface="微軟正黑體"/>
                  </a:rPr>
                  <a:t>免試生</a:t>
                </a:r>
                <a:r>
                  <a:rPr altLang="en-US" dirty="0" lang="zh-TW" sz="1600">
                    <a:latin charset="-120" pitchFamily="34" typeface="微軟正黑體"/>
                    <a:ea charset="-120" pitchFamily="34" typeface="微軟正黑體"/>
                  </a:rPr>
                  <a:t>及</a:t>
                </a:r>
                <a:endParaRPr altLang="zh-TW" dirty="0" lang="en-US" sz="1600">
                  <a:latin charset="-120" pitchFamily="34" typeface="微軟正黑體"/>
                  <a:ea charset="-120" pitchFamily="34" typeface="微軟正黑體"/>
                </a:endParaRPr>
              </a:p>
              <a:p>
                <a:pPr algn="ctr" eaLnBrk="1" fontAlgn="auto" hangingPunct="1">
                  <a:spcBef>
                    <a:spcPts val="0"/>
                  </a:spcBef>
                  <a:spcAft>
                    <a:spcPts val="0"/>
                  </a:spcAft>
                  <a:defRPr/>
                </a:pPr>
                <a:r>
                  <a:rPr altLang="en-US" b="1" dirty="0" lang="zh-TW" sz="1600">
                    <a:latin charset="-120" pitchFamily="34" typeface="微軟正黑體"/>
                    <a:ea charset="-120" pitchFamily="34" typeface="微軟正黑體"/>
                  </a:rPr>
                  <a:t>家長</a:t>
                </a:r>
                <a:r>
                  <a:rPr altLang="zh-TW" dirty="0" lang="en-US" sz="1600">
                    <a:latin charset="-120" pitchFamily="34" typeface="微軟正黑體"/>
                    <a:ea charset="-120" pitchFamily="34" typeface="微軟正黑體"/>
                  </a:rPr>
                  <a:t>(</a:t>
                </a:r>
                <a:r>
                  <a:rPr altLang="en-US" dirty="0" lang="zh-TW" sz="1600">
                    <a:latin charset="-120" pitchFamily="34" typeface="微軟正黑體"/>
                    <a:ea charset="-120" pitchFamily="34" typeface="微軟正黑體"/>
                  </a:rPr>
                  <a:t>監護人</a:t>
                </a:r>
                <a:r>
                  <a:rPr altLang="zh-TW" dirty="0" lang="en-US" sz="1600">
                    <a:latin charset="-120" pitchFamily="34" typeface="微軟正黑體"/>
                    <a:ea charset="-120" pitchFamily="34" typeface="微軟正黑體"/>
                  </a:rPr>
                  <a:t>)</a:t>
                </a:r>
                <a:r>
                  <a:rPr altLang="en-US" b="1" dirty="0" lang="zh-TW" sz="1600">
                    <a:solidFill>
                      <a:srgbClr val="C00000"/>
                    </a:solidFill>
                    <a:latin charset="-120" pitchFamily="34" typeface="微軟正黑體"/>
                    <a:ea charset="-120" pitchFamily="34" typeface="微軟正黑體"/>
                  </a:rPr>
                  <a:t>簽章</a:t>
                </a:r>
              </a:p>
            </p:txBody>
          </p:sp>
          <p:cxnSp>
            <p:nvCxnSpPr>
              <p:cNvPr id="92" name="直線單箭頭接點 91"/>
              <p:cNvCxnSpPr>
                <a:cxnSpLocks/>
                <a:stCxn id="36" idx="1"/>
                <a:endCxn id="29" idx="3"/>
              </p:cNvCxnSpPr>
              <p:nvPr/>
            </p:nvCxnSpPr>
            <p:spPr bwMode="auto">
              <a:xfrm flipH="1" flipV="1">
                <a:off x="3852769" y="6349914"/>
                <a:ext cx="793609" cy="89763"/>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53" name="Freeform 17"/>
              <p:cNvSpPr>
                <a:spLocks noEditPoints="1"/>
              </p:cNvSpPr>
              <p:nvPr/>
            </p:nvSpPr>
            <p:spPr bwMode="auto">
              <a:xfrm>
                <a:off x="1415391" y="5831111"/>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19" name="群組 18"/>
            <p:cNvGrpSpPr/>
            <p:nvPr/>
          </p:nvGrpSpPr>
          <p:grpSpPr>
            <a:xfrm>
              <a:off x="6305194" y="1269135"/>
              <a:ext cx="2731858" cy="485133"/>
              <a:chOff x="8206071" y="363083"/>
              <a:chExt cx="3642473" cy="646844"/>
            </a:xfrm>
          </p:grpSpPr>
          <p:sp>
            <p:nvSpPr>
              <p:cNvPr id="27" name="矩形 26"/>
              <p:cNvSpPr/>
              <p:nvPr/>
            </p:nvSpPr>
            <p:spPr bwMode="auto">
              <a:xfrm>
                <a:off x="10080624" y="558523"/>
                <a:ext cx="1767920" cy="451404"/>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algn="ctr" eaLnBrk="1" fontAlgn="auto" hangingPunct="1">
                  <a:spcBef>
                    <a:spcPts val="0"/>
                  </a:spcBef>
                  <a:spcAft>
                    <a:spcPts val="0"/>
                  </a:spcAft>
                  <a:defRPr/>
                </a:pPr>
                <a:r>
                  <a:rPr altLang="en-US" dirty="0" lang="zh-TW" sz="1600">
                    <a:solidFill>
                      <a:srgbClr val="0070C0"/>
                    </a:solidFill>
                    <a:latin charset="-120" pitchFamily="34" typeface="微軟正黑體"/>
                    <a:ea charset="-120" pitchFamily="34" typeface="微軟正黑體"/>
                  </a:rPr>
                  <a:t>委員會填寫</a:t>
                </a:r>
              </a:p>
            </p:txBody>
          </p:sp>
          <p:cxnSp>
            <p:nvCxnSpPr>
              <p:cNvPr id="88" name="直線單箭頭接點 87"/>
              <p:cNvCxnSpPr/>
              <p:nvPr/>
            </p:nvCxnSpPr>
            <p:spPr>
              <a:xfrm>
                <a:off x="9464059" y="693239"/>
                <a:ext cx="561975" cy="0"/>
              </a:xfrm>
              <a:prstGeom prst="straightConnector1">
                <a:avLst/>
              </a:prstGeom>
              <a:ln w="38100">
                <a:solidFill>
                  <a:srgbClr val="0033CC"/>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8206071" y="363083"/>
                <a:ext cx="1257149" cy="39265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dirty="0" lang="zh-TW"/>
              </a:p>
            </p:txBody>
          </p:sp>
          <p:sp>
            <p:nvSpPr>
              <p:cNvPr id="54" name="Freeform 17"/>
              <p:cNvSpPr>
                <a:spLocks noEditPoints="1"/>
              </p:cNvSpPr>
              <p:nvPr/>
            </p:nvSpPr>
            <p:spPr bwMode="auto">
              <a:xfrm>
                <a:off x="10014826" y="400534"/>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sp>
          <p:nvSpPr>
            <p:cNvPr id="80" name="矩形 79"/>
            <p:cNvSpPr/>
            <p:nvPr/>
          </p:nvSpPr>
          <p:spPr>
            <a:xfrm>
              <a:off x="3178971" y="1656576"/>
              <a:ext cx="4069086" cy="237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grpSp>
      <p:cxnSp>
        <p:nvCxnSpPr>
          <p:cNvPr id="82" name="直線單箭頭接點 81"/>
          <p:cNvCxnSpPr>
            <a:cxnSpLocks/>
            <a:endCxn id="80" idx="1"/>
          </p:cNvCxnSpPr>
          <p:nvPr/>
        </p:nvCxnSpPr>
        <p:spPr bwMode="auto">
          <a:xfrm>
            <a:off x="2852237" y="1614748"/>
            <a:ext cx="326734" cy="160521"/>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61" name="直接连接符 42">
            <a:extLst>
              <a:ext uri="{FF2B5EF4-FFF2-40B4-BE49-F238E27FC236}">
                <a16:creationId xmlns:a16="http://schemas.microsoft.com/office/drawing/2014/main" id="{2F665846-9C60-44C9-9595-9EC7F9322141}"/>
              </a:ext>
            </a:extLst>
          </p:cNvPr>
          <p:cNvCxnSpPr>
            <a:cxnSpLocks/>
            <a:endCxn id="62" idx="11"/>
          </p:cNvCxnSpPr>
          <p:nvPr/>
        </p:nvCxnSpPr>
        <p:spPr>
          <a:xfrm>
            <a:off x="298339" y="797406"/>
            <a:ext cx="7575430" cy="47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Freeform 6">
            <a:extLst>
              <a:ext uri="{FF2B5EF4-FFF2-40B4-BE49-F238E27FC236}">
                <a16:creationId xmlns:a16="http://schemas.microsoft.com/office/drawing/2014/main" id="{71AA52EC-7DB1-4E87-8C0D-FAA1C5227515}"/>
              </a:ext>
            </a:extLst>
          </p:cNvPr>
          <p:cNvSpPr>
            <a:spLocks noEditPoints="1"/>
          </p:cNvSpPr>
          <p:nvPr/>
        </p:nvSpPr>
        <p:spPr bwMode="auto">
          <a:xfrm>
            <a:off x="7873769" y="304061"/>
            <a:ext cx="477985" cy="493818"/>
          </a:xfrm>
          <a:custGeom>
            <a:avLst/>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dirty="0" lang="zh-CN"/>
          </a:p>
        </p:txBody>
      </p:sp>
      <p:sp>
        <p:nvSpPr>
          <p:cNvPr id="63" name="標題 1"/>
          <p:cNvSpPr txBox="1">
            <a:spLocks/>
          </p:cNvSpPr>
          <p:nvPr/>
        </p:nvSpPr>
        <p:spPr bwMode="auto">
          <a:xfrm>
            <a:off x="250752" y="345389"/>
            <a:ext cx="754846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lnSpc>
                <a:spcPct val="90000"/>
              </a:lnSpc>
            </a:pPr>
            <a:r>
              <a:rPr altLang="en-US" b="1" dirty="0" lang="zh-TW" sz="3000">
                <a:solidFill>
                  <a:srgbClr val="002060"/>
                </a:solidFill>
                <a:latin charset="-120" panose="020B0604030504040204" pitchFamily="34" typeface="微軟正黑體"/>
                <a:ea charset="-120" panose="020B0604030504040204" pitchFamily="34" typeface="微軟正黑體"/>
              </a:rPr>
              <a:t>拾貳、報名表件填寫範例 </a:t>
            </a:r>
            <a:r>
              <a:rPr altLang="zh-TW" b="1" dirty="0" lang="en-US" sz="3000">
                <a:solidFill>
                  <a:srgbClr val="002060"/>
                </a:solidFill>
                <a:latin charset="-120" panose="020B0604030504040204" pitchFamily="34" typeface="微軟正黑體"/>
                <a:ea charset="-120" panose="020B0604030504040204" pitchFamily="34" typeface="微軟正黑體"/>
              </a:rPr>
              <a:t>- </a:t>
            </a:r>
            <a:r>
              <a:rPr altLang="en-US" b="1" dirty="0" lang="zh-TW" sz="2800">
                <a:solidFill>
                  <a:srgbClr val="002060"/>
                </a:solidFill>
                <a:latin charset="-120" panose="020B0604030504040204" pitchFamily="34" typeface="微軟正黑體"/>
                <a:ea charset="-120" panose="020B0604030504040204" pitchFamily="34" typeface="微軟正黑體"/>
              </a:rPr>
              <a:t>特種身分生（</a:t>
            </a:r>
            <a:r>
              <a:rPr altLang="zh-TW" b="1" dirty="0" lang="en-US" sz="2800">
                <a:solidFill>
                  <a:srgbClr val="002060"/>
                </a:solidFill>
                <a:latin charset="-120" panose="020B0604030504040204" pitchFamily="34" typeface="微軟正黑體"/>
                <a:ea charset="-120" panose="020B0604030504040204" pitchFamily="34" typeface="微軟正黑體"/>
              </a:rPr>
              <a:t>1/2</a:t>
            </a:r>
            <a:r>
              <a:rPr altLang="en-US" b="1" dirty="0" lang="zh-TW" sz="2800">
                <a:solidFill>
                  <a:srgbClr val="002060"/>
                </a:solidFill>
                <a:latin charset="-120" panose="020B0604030504040204" pitchFamily="34" typeface="微軟正黑體"/>
                <a:ea charset="-120" panose="020B0604030504040204" pitchFamily="34" typeface="微軟正黑體"/>
              </a:rPr>
              <a:t>）</a:t>
            </a:r>
            <a:endParaRPr altLang="en-US" dirty="0" lang="zh-TW" sz="3000">
              <a:solidFill>
                <a:srgbClr val="002060"/>
              </a:solidFill>
              <a:latin charset="-120" panose="020B0604030504040204" pitchFamily="34" typeface="微軟正黑體"/>
              <a:ea charset="-120" panose="020B0604030504040204" pitchFamily="34" typeface="微軟正黑體"/>
            </a:endParaRPr>
          </a:p>
        </p:txBody>
      </p:sp>
      <p:sp>
        <p:nvSpPr>
          <p:cNvPr id="60" name="投影片編號版面配置區 4"/>
          <p:cNvSpPr>
            <a:spLocks noGrp="1"/>
          </p:cNvSpPr>
          <p:nvPr>
            <p:ph idx="4294967295" sz="quarter" type="sldNum"/>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compatLnSpc="1" numCol="1" wrap="square">
            <a:prstTxWarp prst="textNoShape">
              <a:avLst/>
            </a:prstTxWarp>
          </a:bodyPr>
          <a:lstStyle>
            <a:lvl1pPr>
              <a:defRPr>
                <a:solidFill>
                  <a:schemeClr val="tx1"/>
                </a:solidFill>
                <a:latin charset="0" panose="020F0502020204030204" pitchFamily="34" typeface="Calibri"/>
                <a:ea charset="-120" panose="02020500000000000000" pitchFamily="18" typeface="新細明體"/>
              </a:defRPr>
            </a:lvl1pPr>
            <a:lvl2pPr indent="-214308" marL="557199">
              <a:defRPr>
                <a:solidFill>
                  <a:schemeClr val="tx1"/>
                </a:solidFill>
                <a:latin charset="0" panose="020F0502020204030204" pitchFamily="34" typeface="Calibri"/>
                <a:ea charset="-120" panose="02020500000000000000" pitchFamily="18" typeface="新細明體"/>
              </a:defRPr>
            </a:lvl2pPr>
            <a:lvl3pPr indent="-171446" marL="857228">
              <a:defRPr>
                <a:solidFill>
                  <a:schemeClr val="tx1"/>
                </a:solidFill>
                <a:latin charset="0" panose="020F0502020204030204" pitchFamily="34" typeface="Calibri"/>
                <a:ea charset="-120" panose="02020500000000000000" pitchFamily="18" typeface="新細明體"/>
              </a:defRPr>
            </a:lvl3pPr>
            <a:lvl4pPr indent="-171446" marL="1200120">
              <a:defRPr>
                <a:solidFill>
                  <a:schemeClr val="tx1"/>
                </a:solidFill>
                <a:latin charset="0" panose="020F0502020204030204" pitchFamily="34" typeface="Calibri"/>
                <a:ea charset="-120" panose="02020500000000000000" pitchFamily="18" typeface="新細明體"/>
              </a:defRPr>
            </a:lvl4pPr>
            <a:lvl5pPr indent="-171446" marL="1543012">
              <a:defRPr>
                <a:solidFill>
                  <a:schemeClr val="tx1"/>
                </a:solidFill>
                <a:latin charset="0" panose="020F0502020204030204" pitchFamily="34" typeface="Calibri"/>
                <a:ea charset="-120" panose="02020500000000000000" pitchFamily="18" typeface="新細明體"/>
              </a:defRPr>
            </a:lvl5pPr>
            <a:lvl6pPr fontAlgn="base" indent="-171446" marL="1885903">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171446" marL="2228795">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171446" marL="2571686">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171446" marL="2914577">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fontAlgn="base">
              <a:spcBef>
                <a:spcPct val="0"/>
              </a:spcBef>
              <a:spcAft>
                <a:spcPct val="0"/>
              </a:spcAft>
            </a:pPr>
            <a:r>
              <a:rPr altLang="zh-TW" b="1" dirty="0" lang="en-US" sz="1500">
                <a:latin charset="0" panose="020B0604020202020204" pitchFamily="34" typeface="Arial"/>
                <a:cs charset="0" panose="020B0604020202020204" pitchFamily="34" typeface="Arial"/>
              </a:rPr>
              <a:t>43</a:t>
            </a:r>
            <a:endParaRPr altLang="en-US" b="1" dirty="0" lang="zh-TW" sz="1500">
              <a:latin charset="0" panose="020B0604020202020204" pitchFamily="34" typeface="Arial"/>
              <a:cs charset="0" panose="020B0604020202020204" pitchFamily="34" typeface="Arial"/>
            </a:endParaRPr>
          </a:p>
        </p:txBody>
      </p:sp>
      <p:sp>
        <p:nvSpPr>
          <p:cNvPr id="3" name="矩形 2"/>
          <p:cNvSpPr/>
          <p:nvPr/>
        </p:nvSpPr>
        <p:spPr>
          <a:xfrm>
            <a:off x="3117573" y="822334"/>
            <a:ext cx="4151777" cy="5967631"/>
          </a:xfrm>
          <a:prstGeom prst="rect">
            <a:avLst/>
          </a:prstGeom>
          <a:solidFill>
            <a:srgbClr val="FFFFC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dirty="0" lang="zh-TW"/>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9" name="群組 8"/>
          <p:cNvGrpSpPr/>
          <p:nvPr/>
        </p:nvGrpSpPr>
        <p:grpSpPr>
          <a:xfrm>
            <a:off x="385838" y="1672891"/>
            <a:ext cx="2323458" cy="459470"/>
            <a:chOff x="514451" y="1087518"/>
            <a:chExt cx="3097943" cy="612626"/>
          </a:xfrm>
        </p:grpSpPr>
        <p:sp>
          <p:nvSpPr>
            <p:cNvPr id="22" name="矩形 21"/>
            <p:cNvSpPr/>
            <p:nvPr/>
          </p:nvSpPr>
          <p:spPr>
            <a:xfrm>
              <a:off x="612203" y="1248739"/>
              <a:ext cx="3000191" cy="451405"/>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eaLnBrk="1" fontAlgn="auto" hangingPunct="1">
                <a:spcBef>
                  <a:spcPts val="0"/>
                </a:spcBef>
                <a:spcAft>
                  <a:spcPts val="0"/>
                </a:spcAft>
                <a:defRPr/>
              </a:pPr>
              <a:r>
                <a:rPr altLang="en-US" dirty="0" lang="zh-TW" sz="1600">
                  <a:solidFill>
                    <a:srgbClr val="0070C0"/>
                  </a:solidFill>
                  <a:latin charset="-120" pitchFamily="34" typeface="微軟正黑體"/>
                  <a:ea charset="-120" pitchFamily="34" typeface="微軟正黑體"/>
                </a:rPr>
                <a:t>特種身分生限</a:t>
              </a:r>
              <a:r>
                <a:rPr altLang="en-US" b="1" dirty="0" lang="zh-TW" sz="1600">
                  <a:solidFill>
                    <a:srgbClr val="C00000"/>
                  </a:solidFill>
                  <a:latin charset="-120" pitchFamily="34" typeface="微軟正黑體"/>
                  <a:ea charset="-120" pitchFamily="34" typeface="微軟正黑體"/>
                </a:rPr>
                <a:t>擇一</a:t>
              </a:r>
              <a:r>
                <a:rPr altLang="en-US" dirty="0" lang="zh-TW" sz="1600">
                  <a:solidFill>
                    <a:srgbClr val="0070C0"/>
                  </a:solidFill>
                  <a:latin charset="-120" pitchFamily="34" typeface="微軟正黑體"/>
                  <a:ea charset="-120" pitchFamily="34" typeface="微軟正黑體"/>
                </a:rPr>
                <a:t>勾選</a:t>
              </a:r>
            </a:p>
          </p:txBody>
        </p:sp>
        <p:sp>
          <p:nvSpPr>
            <p:cNvPr id="30" name="Freeform 17"/>
            <p:cNvSpPr>
              <a:spLocks noEditPoints="1"/>
            </p:cNvSpPr>
            <p:nvPr/>
          </p:nvSpPr>
          <p:spPr bwMode="auto">
            <a:xfrm>
              <a:off x="514451" y="1087518"/>
              <a:ext cx="301871" cy="304708"/>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8" name="群組 7"/>
          <p:cNvGrpSpPr/>
          <p:nvPr/>
        </p:nvGrpSpPr>
        <p:grpSpPr>
          <a:xfrm>
            <a:off x="185137" y="2679344"/>
            <a:ext cx="2482139" cy="735343"/>
            <a:chOff x="567159" y="2026647"/>
            <a:chExt cx="3309518" cy="980456"/>
          </a:xfrm>
        </p:grpSpPr>
        <p:sp>
          <p:nvSpPr>
            <p:cNvPr id="23" name="矩形 22"/>
            <p:cNvSpPr/>
            <p:nvPr/>
          </p:nvSpPr>
          <p:spPr>
            <a:xfrm>
              <a:off x="695504" y="2114551"/>
              <a:ext cx="3181173" cy="892552"/>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eaLnBrk="1" fontAlgn="auto" hangingPunct="1">
                <a:lnSpc>
                  <a:spcPts val="1500"/>
                </a:lnSpc>
                <a:spcBef>
                  <a:spcPts val="0"/>
                </a:spcBef>
                <a:spcAft>
                  <a:spcPts val="0"/>
                </a:spcAft>
                <a:defRPr/>
              </a:pPr>
              <a:r>
                <a:rPr altLang="en-US" dirty="0" lang="zh-TW" sz="1600">
                  <a:solidFill>
                    <a:srgbClr val="0070C0"/>
                  </a:solidFill>
                  <a:latin charset="-120" pitchFamily="34" typeface="微軟正黑體"/>
                  <a:ea charset="-120" pitchFamily="34" typeface="微軟正黑體"/>
                </a:rPr>
                <a:t>（</a:t>
              </a:r>
              <a:r>
                <a:rPr altLang="zh-TW" dirty="0" lang="en-US" sz="1600">
                  <a:solidFill>
                    <a:srgbClr val="0070C0"/>
                  </a:solidFill>
                  <a:latin charset="-120" pitchFamily="34" typeface="微軟正黑體"/>
                  <a:ea charset="-120" pitchFamily="34" typeface="微軟正黑體"/>
                </a:rPr>
                <a:t>1</a:t>
              </a:r>
              <a:r>
                <a:rPr altLang="en-US" dirty="0" lang="zh-TW" sz="1600">
                  <a:solidFill>
                    <a:srgbClr val="0070C0"/>
                  </a:solidFill>
                  <a:latin charset="-120" pitchFamily="34" typeface="微軟正黑體"/>
                  <a:ea charset="-120" pitchFamily="34" typeface="微軟正黑體"/>
                </a:rPr>
                <a:t>）</a:t>
              </a:r>
              <a:r>
                <a:rPr altLang="zh-TW" dirty="0" lang="zh-TW" sz="1600">
                  <a:solidFill>
                    <a:srgbClr val="0070C0"/>
                  </a:solidFill>
                  <a:latin charset="-120" pitchFamily="34" typeface="微軟正黑體"/>
                  <a:ea charset="-120" pitchFamily="34" typeface="微軟正黑體"/>
                </a:rPr>
                <a:t>浮貼繳費證明</a:t>
              </a:r>
              <a:r>
                <a:rPr altLang="en-US" dirty="0" lang="zh-TW" sz="1600">
                  <a:solidFill>
                    <a:srgbClr val="0070C0"/>
                  </a:solidFill>
                  <a:latin charset="-120" pitchFamily="34" typeface="微軟正黑體"/>
                  <a:ea charset="-120" pitchFamily="34" typeface="微軟正黑體"/>
                </a:rPr>
                <a:t>影本</a:t>
              </a:r>
              <a:endParaRPr altLang="zh-TW" dirty="0" lang="en-US" sz="1600">
                <a:solidFill>
                  <a:srgbClr val="0070C0"/>
                </a:solidFill>
                <a:latin charset="-120" pitchFamily="34" typeface="微軟正黑體"/>
                <a:ea charset="-120" pitchFamily="34" typeface="微軟正黑體"/>
              </a:endParaRPr>
            </a:p>
            <a:p>
              <a:pPr eaLnBrk="1" fontAlgn="auto" hangingPunct="1">
                <a:lnSpc>
                  <a:spcPts val="1500"/>
                </a:lnSpc>
                <a:spcBef>
                  <a:spcPts val="0"/>
                </a:spcBef>
                <a:spcAft>
                  <a:spcPts val="0"/>
                </a:spcAft>
                <a:defRPr/>
              </a:pPr>
              <a:r>
                <a:rPr altLang="en-US" dirty="0" lang="zh-TW" sz="1600">
                  <a:solidFill>
                    <a:srgbClr val="C00000"/>
                  </a:solidFill>
                  <a:latin charset="-120" pitchFamily="34" typeface="微軟正黑體"/>
                  <a:ea charset="-120" pitchFamily="34" typeface="微軟正黑體"/>
                </a:rPr>
                <a:t>國中集體報名</a:t>
              </a:r>
              <a:r>
                <a:rPr altLang="en-US" b="1" dirty="0" lang="zh-TW" sz="1600">
                  <a:solidFill>
                    <a:srgbClr val="C00000"/>
                  </a:solidFill>
                  <a:latin charset="-120" pitchFamily="34" typeface="微軟正黑體"/>
                  <a:ea charset="-120" pitchFamily="34" typeface="微軟正黑體"/>
                </a:rPr>
                <a:t>免貼</a:t>
              </a:r>
              <a:r>
                <a:rPr altLang="en-US" dirty="0" lang="zh-TW" sz="1600">
                  <a:solidFill>
                    <a:srgbClr val="C00000"/>
                  </a:solidFill>
                  <a:latin charset="-120" pitchFamily="34" typeface="微軟正黑體"/>
                  <a:ea charset="-120" pitchFamily="34" typeface="微軟正黑體"/>
                </a:rPr>
                <a:t>繳費證明</a:t>
              </a:r>
              <a:endParaRPr altLang="zh-TW" dirty="0" lang="zh-TW" sz="1600">
                <a:solidFill>
                  <a:srgbClr val="C00000"/>
                </a:solidFill>
                <a:latin charset="-120" pitchFamily="34" typeface="微軟正黑體"/>
                <a:ea charset="-120" pitchFamily="34" typeface="微軟正黑體"/>
              </a:endParaRPr>
            </a:p>
          </p:txBody>
        </p:sp>
        <p:sp>
          <p:nvSpPr>
            <p:cNvPr id="41" name="Freeform 17"/>
            <p:cNvSpPr>
              <a:spLocks noEditPoints="1"/>
            </p:cNvSpPr>
            <p:nvPr/>
          </p:nvSpPr>
          <p:spPr bwMode="auto">
            <a:xfrm>
              <a:off x="567159" y="2026647"/>
              <a:ext cx="301871" cy="304706"/>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sp>
        <p:nvSpPr>
          <p:cNvPr id="91146" name="文字方塊 25"/>
          <p:cNvSpPr txBox="1">
            <a:spLocks noChangeArrowheads="1"/>
          </p:cNvSpPr>
          <p:nvPr/>
        </p:nvSpPr>
        <p:spPr bwMode="auto">
          <a:xfrm>
            <a:off x="250752" y="884191"/>
            <a:ext cx="3273029" cy="3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r>
              <a:rPr altLang="en-US" b="1" dirty="0" lang="zh-TW" sz="1725">
                <a:latin charset="-120" panose="020B0604030504040204" pitchFamily="34" typeface="微軟正黑體"/>
                <a:ea charset="-120" panose="020B0604030504040204" pitchFamily="34" typeface="微軟正黑體"/>
              </a:rPr>
              <a:t>特種身分生報名表範例</a:t>
            </a:r>
            <a:r>
              <a:rPr altLang="en-US" b="1" dirty="0" lang="zh-TW" sz="1725">
                <a:solidFill>
                  <a:srgbClr val="C00000"/>
                </a:solidFill>
                <a:latin charset="-120" panose="020B0604030504040204" pitchFamily="34" typeface="微軟正黑體"/>
                <a:ea charset="-120" panose="020B0604030504040204" pitchFamily="34" typeface="微軟正黑體"/>
              </a:rPr>
              <a:t>（黃色）</a:t>
            </a:r>
          </a:p>
        </p:txBody>
      </p:sp>
      <p:cxnSp>
        <p:nvCxnSpPr>
          <p:cNvPr id="44"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61320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71AA52EC-7DB1-4E87-8C0D-FAA1C5227515}"/>
              </a:ext>
            </a:extLst>
          </p:cNvPr>
          <p:cNvSpPr>
            <a:spLocks noEditPoints="1"/>
          </p:cNvSpPr>
          <p:nvPr/>
        </p:nvSpPr>
        <p:spPr bwMode="auto">
          <a:xfrm>
            <a:off x="7929432" y="304061"/>
            <a:ext cx="477985" cy="493818"/>
          </a:xfrm>
          <a:custGeom>
            <a:avLst/>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47" name="標題 1"/>
          <p:cNvSpPr txBox="1">
            <a:spLocks/>
          </p:cNvSpPr>
          <p:nvPr/>
        </p:nvSpPr>
        <p:spPr bwMode="auto">
          <a:xfrm>
            <a:off x="250752" y="345390"/>
            <a:ext cx="766079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lnSpc>
                <a:spcPct val="90000"/>
              </a:lnSpc>
            </a:pPr>
            <a:r>
              <a:rPr altLang="en-US" b="1" dirty="0" lang="zh-TW" sz="3000">
                <a:solidFill>
                  <a:srgbClr val="002060"/>
                </a:solidFill>
                <a:latin charset="-120" panose="020B0604030504040204" pitchFamily="34" typeface="微軟正黑體"/>
                <a:ea charset="-120" panose="020B0604030504040204" pitchFamily="34" typeface="微軟正黑體"/>
              </a:rPr>
              <a:t>拾貳、報名表件填寫範例 </a:t>
            </a:r>
            <a:r>
              <a:rPr altLang="zh-TW" b="1" dirty="0" lang="en-US" sz="3000">
                <a:solidFill>
                  <a:srgbClr val="002060"/>
                </a:solidFill>
                <a:latin charset="-120" panose="020B0604030504040204" pitchFamily="34" typeface="微軟正黑體"/>
                <a:ea charset="-120" panose="020B0604030504040204" pitchFamily="34" typeface="微軟正黑體"/>
              </a:rPr>
              <a:t>- </a:t>
            </a:r>
            <a:r>
              <a:rPr altLang="en-US" b="1" dirty="0" lang="zh-TW" sz="2800">
                <a:solidFill>
                  <a:srgbClr val="002060"/>
                </a:solidFill>
                <a:latin charset="-120" panose="020B0604030504040204" pitchFamily="34" typeface="微軟正黑體"/>
                <a:ea charset="-120" panose="020B0604030504040204" pitchFamily="34" typeface="微軟正黑體"/>
              </a:rPr>
              <a:t>特種身分生（</a:t>
            </a:r>
            <a:r>
              <a:rPr altLang="zh-TW" b="1" dirty="0" lang="en-US" sz="2800">
                <a:solidFill>
                  <a:srgbClr val="002060"/>
                </a:solidFill>
                <a:latin charset="-120" panose="020B0604030504040204" pitchFamily="34" typeface="微軟正黑體"/>
                <a:ea charset="-120" panose="020B0604030504040204" pitchFamily="34" typeface="微軟正黑體"/>
              </a:rPr>
              <a:t>2/2</a:t>
            </a:r>
            <a:r>
              <a:rPr altLang="en-US" b="1" dirty="0" lang="zh-TW" sz="2800">
                <a:solidFill>
                  <a:srgbClr val="002060"/>
                </a:solidFill>
                <a:latin charset="-120" panose="020B0604030504040204" pitchFamily="34" typeface="微軟正黑體"/>
                <a:ea charset="-120" panose="020B0604030504040204" pitchFamily="34" typeface="微軟正黑體"/>
              </a:rPr>
              <a:t>）</a:t>
            </a:r>
            <a:endParaRPr altLang="en-US" dirty="0" lang="zh-TW" sz="2800">
              <a:solidFill>
                <a:srgbClr val="002060"/>
              </a:solidFill>
              <a:latin charset="-120" panose="020B0604030504040204" pitchFamily="34" typeface="微軟正黑體"/>
              <a:ea charset="-120" panose="020B0604030504040204" pitchFamily="34" typeface="微軟正黑體"/>
            </a:endParaRPr>
          </a:p>
        </p:txBody>
      </p:sp>
      <p:sp>
        <p:nvSpPr>
          <p:cNvPr id="43" name="投影片編號版面配置區 4"/>
          <p:cNvSpPr>
            <a:spLocks noGrp="1"/>
          </p:cNvSpPr>
          <p:nvPr>
            <p:ph idx="4294967295" sz="quarter" type="sldNum"/>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compatLnSpc="1" numCol="1" wrap="square">
            <a:prstTxWarp prst="textNoShape">
              <a:avLst/>
            </a:prstTxWarp>
          </a:bodyPr>
          <a:lstStyle>
            <a:lvl1pPr>
              <a:defRPr>
                <a:solidFill>
                  <a:schemeClr val="tx1"/>
                </a:solidFill>
                <a:latin charset="0" panose="020F0502020204030204" pitchFamily="34" typeface="Calibri"/>
                <a:ea charset="-120" panose="02020500000000000000" pitchFamily="18" typeface="新細明體"/>
              </a:defRPr>
            </a:lvl1pPr>
            <a:lvl2pPr indent="-214308" marL="557199">
              <a:defRPr>
                <a:solidFill>
                  <a:schemeClr val="tx1"/>
                </a:solidFill>
                <a:latin charset="0" panose="020F0502020204030204" pitchFamily="34" typeface="Calibri"/>
                <a:ea charset="-120" panose="02020500000000000000" pitchFamily="18" typeface="新細明體"/>
              </a:defRPr>
            </a:lvl2pPr>
            <a:lvl3pPr indent="-171446" marL="857228">
              <a:defRPr>
                <a:solidFill>
                  <a:schemeClr val="tx1"/>
                </a:solidFill>
                <a:latin charset="0" panose="020F0502020204030204" pitchFamily="34" typeface="Calibri"/>
                <a:ea charset="-120" panose="02020500000000000000" pitchFamily="18" typeface="新細明體"/>
              </a:defRPr>
            </a:lvl3pPr>
            <a:lvl4pPr indent="-171446" marL="1200120">
              <a:defRPr>
                <a:solidFill>
                  <a:schemeClr val="tx1"/>
                </a:solidFill>
                <a:latin charset="0" panose="020F0502020204030204" pitchFamily="34" typeface="Calibri"/>
                <a:ea charset="-120" panose="02020500000000000000" pitchFamily="18" typeface="新細明體"/>
              </a:defRPr>
            </a:lvl4pPr>
            <a:lvl5pPr indent="-171446" marL="1543012">
              <a:defRPr>
                <a:solidFill>
                  <a:schemeClr val="tx1"/>
                </a:solidFill>
                <a:latin charset="0" panose="020F0502020204030204" pitchFamily="34" typeface="Calibri"/>
                <a:ea charset="-120" panose="02020500000000000000" pitchFamily="18" typeface="新細明體"/>
              </a:defRPr>
            </a:lvl5pPr>
            <a:lvl6pPr fontAlgn="base" indent="-171446" marL="1885903">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171446" marL="2228795">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171446" marL="2571686">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171446" marL="2914577">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fontAlgn="base">
              <a:spcBef>
                <a:spcPct val="0"/>
              </a:spcBef>
              <a:spcAft>
                <a:spcPct val="0"/>
              </a:spcAft>
            </a:pPr>
            <a:r>
              <a:rPr altLang="zh-TW" b="1" dirty="0" lang="en-US" sz="1500">
                <a:latin charset="0" panose="020B0604020202020204" pitchFamily="34" typeface="Arial"/>
                <a:cs charset="0" panose="020B0604020202020204" pitchFamily="34" typeface="Arial"/>
              </a:rPr>
              <a:t>44</a:t>
            </a:r>
            <a:endParaRPr altLang="en-US" b="1" dirty="0" lang="zh-TW" sz="1500">
              <a:latin charset="0" panose="020B0604020202020204" pitchFamily="34" typeface="Arial"/>
              <a:cs charset="0" panose="020B0604020202020204" pitchFamily="34" typeface="Arial"/>
            </a:endParaRPr>
          </a:p>
        </p:txBody>
      </p:sp>
      <p:grpSp>
        <p:nvGrpSpPr>
          <p:cNvPr id="24" name="群組 23">
            <a:extLst>
              <a:ext uri="{FF2B5EF4-FFF2-40B4-BE49-F238E27FC236}">
                <a16:creationId xmlns:a16="http://schemas.microsoft.com/office/drawing/2014/main" id="{2114A008-8AAB-48AF-BFD7-48CAC4A8D78F}"/>
              </a:ext>
            </a:extLst>
          </p:cNvPr>
          <p:cNvGrpSpPr/>
          <p:nvPr/>
        </p:nvGrpSpPr>
        <p:grpSpPr>
          <a:xfrm>
            <a:off x="2446887" y="1213132"/>
            <a:ext cx="4243116" cy="5580000"/>
            <a:chOff x="2446887" y="1213132"/>
            <a:chExt cx="4243116" cy="5580000"/>
          </a:xfrm>
        </p:grpSpPr>
        <p:pic>
          <p:nvPicPr>
            <p:cNvPr id="4" name="圖片 3">
              <a:extLst>
                <a:ext uri="{FF2B5EF4-FFF2-40B4-BE49-F238E27FC236}">
                  <a16:creationId xmlns:a16="http://schemas.microsoft.com/office/drawing/2014/main" id="{A445C322-649F-43DA-A1B0-244AB34DD83D}"/>
                </a:ext>
              </a:extLst>
            </p:cNvPr>
            <p:cNvPicPr>
              <a:picLocks noChangeAspect="1"/>
            </p:cNvPicPr>
            <p:nvPr/>
          </p:nvPicPr>
          <p:blipFill rotWithShape="1">
            <a:blip cstate="print" r:embed="rId2">
              <a:extLst>
                <a:ext uri="{28A0092B-C50C-407E-A947-70E740481C1C}">
                  <a14:useLocalDpi xmlns:a14="http://schemas.microsoft.com/office/drawing/2010/main" val="0"/>
                </a:ext>
              </a:extLst>
            </a:blip>
            <a:srcRect b="41" l="16" r="40" t="27"/>
            <a:stretch/>
          </p:blipFill>
          <p:spPr>
            <a:xfrm>
              <a:off x="2709296" y="1213132"/>
              <a:ext cx="3980707" cy="5580000"/>
            </a:xfrm>
            <a:prstGeom prst="rect">
              <a:avLst/>
            </a:prstGeom>
          </p:spPr>
        </p:pic>
        <p:cxnSp>
          <p:nvCxnSpPr>
            <p:cNvPr id="27" name="直線單箭頭接點 26"/>
            <p:cNvCxnSpPr>
              <a:cxnSpLocks/>
              <a:stCxn id="29" idx="1"/>
            </p:cNvCxnSpPr>
            <p:nvPr/>
          </p:nvCxnSpPr>
          <p:spPr>
            <a:xfrm flipH="1" flipV="1">
              <a:off x="2446887" y="3120698"/>
              <a:ext cx="337148" cy="61570"/>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flipH="1" flipV="1">
              <a:off x="5513449" y="3468781"/>
              <a:ext cx="733424" cy="400282"/>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flipV="1">
              <a:off x="6209760" y="4476609"/>
              <a:ext cx="263516" cy="493474"/>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V="1">
              <a:off x="2692059" y="3947841"/>
              <a:ext cx="1507331" cy="0"/>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flipH="1" flipV="1">
              <a:off x="5769583" y="5315940"/>
              <a:ext cx="523875" cy="271463"/>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flipH="1">
              <a:off x="5776958" y="5594777"/>
              <a:ext cx="570310" cy="150019"/>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2784035" y="2962344"/>
              <a:ext cx="3815142" cy="4398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grpSp>
          <p:nvGrpSpPr>
            <p:cNvPr id="18" name="群組 17">
              <a:extLst>
                <a:ext uri="{FF2B5EF4-FFF2-40B4-BE49-F238E27FC236}">
                  <a16:creationId xmlns:a16="http://schemas.microsoft.com/office/drawing/2014/main" id="{438134B7-8E49-4117-8AA2-75D862DDD987}"/>
                </a:ext>
              </a:extLst>
            </p:cNvPr>
            <p:cNvGrpSpPr/>
            <p:nvPr/>
          </p:nvGrpSpPr>
          <p:grpSpPr>
            <a:xfrm>
              <a:off x="2552819" y="1892718"/>
              <a:ext cx="4046358" cy="299288"/>
              <a:chOff x="2552819" y="1892718"/>
              <a:chExt cx="4046358" cy="299288"/>
            </a:xfrm>
          </p:grpSpPr>
          <p:sp>
            <p:nvSpPr>
              <p:cNvPr id="21" name="矩形 20"/>
              <p:cNvSpPr/>
              <p:nvPr/>
            </p:nvSpPr>
            <p:spPr>
              <a:xfrm>
                <a:off x="2779868" y="1892718"/>
                <a:ext cx="3819309" cy="2992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cxnSp>
            <p:nvCxnSpPr>
              <p:cNvPr id="56" name="直線單箭頭接點 55"/>
              <p:cNvCxnSpPr>
                <a:cxnSpLocks/>
              </p:cNvCxnSpPr>
              <p:nvPr/>
            </p:nvCxnSpPr>
            <p:spPr>
              <a:xfrm flipH="1" flipV="1">
                <a:off x="2552819" y="2041535"/>
                <a:ext cx="220157" cy="76745"/>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grpSp>
      <p:sp>
        <p:nvSpPr>
          <p:cNvPr id="31" name="矩形 30"/>
          <p:cNvSpPr/>
          <p:nvPr/>
        </p:nvSpPr>
        <p:spPr>
          <a:xfrm>
            <a:off x="2750264" y="1133292"/>
            <a:ext cx="3907670" cy="5657127"/>
          </a:xfrm>
          <a:prstGeom prst="rect">
            <a:avLst/>
          </a:prstGeom>
          <a:solidFill>
            <a:srgbClr val="FFFDD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dirty="0" lang="zh-TW"/>
          </a:p>
        </p:txBody>
      </p:sp>
      <p:grpSp>
        <p:nvGrpSpPr>
          <p:cNvPr id="11" name="群組 10"/>
          <p:cNvGrpSpPr/>
          <p:nvPr/>
        </p:nvGrpSpPr>
        <p:grpSpPr>
          <a:xfrm>
            <a:off x="6401772" y="4523611"/>
            <a:ext cx="2233322" cy="701990"/>
            <a:chOff x="8040598" y="3910889"/>
            <a:chExt cx="2977762" cy="935983"/>
          </a:xfrm>
        </p:grpSpPr>
        <p:sp>
          <p:nvSpPr>
            <p:cNvPr id="17" name="文字方塊 16"/>
            <p:cNvSpPr txBox="1"/>
            <p:nvPr/>
          </p:nvSpPr>
          <p:spPr>
            <a:xfrm>
              <a:off x="8135938" y="4067175"/>
              <a:ext cx="2882422" cy="779697"/>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eaLnBrk="1" fontAlgn="auto" hangingPunct="1">
                <a:spcBef>
                  <a:spcPts val="0"/>
                </a:spcBef>
                <a:spcAft>
                  <a:spcPts val="0"/>
                </a:spcAft>
                <a:defRPr/>
              </a:pPr>
              <a:r>
                <a:rPr altLang="en-US" dirty="0" lang="zh-TW" sz="1600">
                  <a:solidFill>
                    <a:srgbClr val="0070C0"/>
                  </a:solidFill>
                  <a:latin charset="-120" pitchFamily="34" typeface="微軟正黑體"/>
                  <a:ea charset="-120" pitchFamily="34" typeface="微軟正黑體"/>
                </a:rPr>
                <a:t>（</a:t>
              </a:r>
              <a:r>
                <a:rPr altLang="zh-TW" dirty="0" lang="en-US" sz="1600">
                  <a:solidFill>
                    <a:srgbClr val="0070C0"/>
                  </a:solidFill>
                  <a:latin charset="-120" pitchFamily="34" typeface="微軟正黑體"/>
                  <a:ea charset="-120" pitchFamily="34" typeface="微軟正黑體"/>
                </a:rPr>
                <a:t>4</a:t>
              </a:r>
              <a:r>
                <a:rPr altLang="en-US" dirty="0" lang="zh-TW" sz="1600">
                  <a:solidFill>
                    <a:srgbClr val="0070C0"/>
                  </a:solidFill>
                  <a:latin charset="-120" pitchFamily="34" typeface="微軟正黑體"/>
                  <a:ea charset="-120" pitchFamily="34" typeface="微軟正黑體"/>
                </a:rPr>
                <a:t>）</a:t>
              </a:r>
              <a:r>
                <a:rPr altLang="zh-TW" dirty="0" lang="zh-TW" sz="1600">
                  <a:solidFill>
                    <a:srgbClr val="0070C0"/>
                  </a:solidFill>
                  <a:latin charset="-120" pitchFamily="34" typeface="微軟正黑體"/>
                  <a:ea charset="-120" pitchFamily="34" typeface="微軟正黑體"/>
                </a:rPr>
                <a:t>浮貼</a:t>
              </a:r>
              <a:r>
                <a:rPr altLang="en-US" dirty="0" lang="zh-TW" sz="1600">
                  <a:solidFill>
                    <a:srgbClr val="0070C0"/>
                  </a:solidFill>
                  <a:latin charset="-120" pitchFamily="34" typeface="微軟正黑體"/>
                  <a:ea charset="-120" pitchFamily="34" typeface="微軟正黑體"/>
                </a:rPr>
                <a:t>「</a:t>
              </a:r>
              <a:r>
                <a:rPr altLang="en-US" b="1" dirty="0" lang="zh-TW" sz="1600">
                  <a:solidFill>
                    <a:srgbClr val="0070C0"/>
                  </a:solidFill>
                  <a:latin charset="-120" pitchFamily="34" typeface="微軟正黑體"/>
                  <a:ea charset="-120" pitchFamily="34" typeface="微軟正黑體"/>
                </a:rPr>
                <a:t>弱勢身分</a:t>
              </a:r>
              <a:r>
                <a:rPr altLang="en-US" dirty="0" lang="zh-TW" sz="1600">
                  <a:solidFill>
                    <a:srgbClr val="0070C0"/>
                  </a:solidFill>
                  <a:latin charset="-120" pitchFamily="34" typeface="微軟正黑體"/>
                  <a:ea charset="-120" pitchFamily="34" typeface="微軟正黑體"/>
                </a:rPr>
                <a:t>」</a:t>
              </a:r>
              <a:br>
                <a:rPr altLang="zh-TW" dirty="0" lang="en-US" sz="1600">
                  <a:solidFill>
                    <a:srgbClr val="0070C0"/>
                  </a:solidFill>
                  <a:latin charset="-120" pitchFamily="34" typeface="微軟正黑體"/>
                  <a:ea charset="-120" pitchFamily="34" typeface="微軟正黑體"/>
                </a:rPr>
              </a:br>
              <a:r>
                <a:rPr altLang="zh-TW" dirty="0" lang="en-US" sz="1600">
                  <a:solidFill>
                    <a:srgbClr val="0070C0"/>
                  </a:solidFill>
                  <a:latin charset="-120" pitchFamily="34" typeface="微軟正黑體"/>
                  <a:ea charset="-120" pitchFamily="34" typeface="微軟正黑體"/>
                </a:rPr>
                <a:t>          </a:t>
              </a:r>
              <a:r>
                <a:rPr altLang="zh-TW" b="1" dirty="0" lang="zh-TW" sz="1600">
                  <a:solidFill>
                    <a:srgbClr val="C00000"/>
                  </a:solidFill>
                  <a:latin charset="-120" pitchFamily="34" typeface="微軟正黑體"/>
                  <a:ea charset="-120" pitchFamily="34" typeface="微軟正黑體"/>
                </a:rPr>
                <a:t>證明</a:t>
              </a:r>
              <a:r>
                <a:rPr altLang="en-US" b="1" dirty="0" lang="zh-TW" sz="1600">
                  <a:solidFill>
                    <a:srgbClr val="C00000"/>
                  </a:solidFill>
                  <a:latin charset="-120" pitchFamily="34" typeface="微軟正黑體"/>
                  <a:ea charset="-120" pitchFamily="34" typeface="微軟正黑體"/>
                </a:rPr>
                <a:t>文件影本</a:t>
              </a:r>
              <a:endParaRPr altLang="zh-TW" b="1" dirty="0" lang="zh-TW" sz="1600">
                <a:solidFill>
                  <a:srgbClr val="C00000"/>
                </a:solidFill>
                <a:latin charset="-120" pitchFamily="34" typeface="微軟正黑體"/>
                <a:ea charset="-120" pitchFamily="34" typeface="微軟正黑體"/>
              </a:endParaRPr>
            </a:p>
          </p:txBody>
        </p:sp>
        <p:sp>
          <p:nvSpPr>
            <p:cNvPr id="42" name="Freeform 17"/>
            <p:cNvSpPr>
              <a:spLocks noEditPoints="1"/>
            </p:cNvSpPr>
            <p:nvPr/>
          </p:nvSpPr>
          <p:spPr bwMode="auto">
            <a:xfrm>
              <a:off x="8040598" y="3910889"/>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12" name="群組 11"/>
          <p:cNvGrpSpPr/>
          <p:nvPr/>
        </p:nvGrpSpPr>
        <p:grpSpPr>
          <a:xfrm>
            <a:off x="6161862" y="3389922"/>
            <a:ext cx="2792273" cy="802945"/>
            <a:chOff x="8375307" y="2834715"/>
            <a:chExt cx="3723030" cy="1070593"/>
          </a:xfrm>
        </p:grpSpPr>
        <p:sp>
          <p:nvSpPr>
            <p:cNvPr id="15" name="文字方塊 14"/>
            <p:cNvSpPr txBox="1"/>
            <p:nvPr/>
          </p:nvSpPr>
          <p:spPr>
            <a:xfrm>
              <a:off x="8501062" y="2920423"/>
              <a:ext cx="3597275" cy="984885"/>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a:spAutoFit/>
            </a:bodyPr>
            <a:lstStyle/>
            <a:p>
              <a:pPr eaLnBrk="1" fontAlgn="auto" hangingPunct="1">
                <a:spcBef>
                  <a:spcPts val="0"/>
                </a:spcBef>
                <a:spcAft>
                  <a:spcPts val="0"/>
                </a:spcAft>
                <a:defRPr/>
              </a:pPr>
              <a:r>
                <a:rPr altLang="en-US" dirty="0" lang="zh-TW" sz="1400">
                  <a:solidFill>
                    <a:srgbClr val="0070C0"/>
                  </a:solidFill>
                  <a:latin charset="-120" pitchFamily="34" typeface="微軟正黑體"/>
                  <a:ea charset="-120" pitchFamily="34" typeface="微軟正黑體"/>
                </a:rPr>
                <a:t>（</a:t>
              </a:r>
              <a:r>
                <a:rPr altLang="zh-TW" dirty="0" lang="en-US" sz="1400">
                  <a:solidFill>
                    <a:srgbClr val="0070C0"/>
                  </a:solidFill>
                  <a:latin charset="-120" pitchFamily="34" typeface="微軟正黑體"/>
                  <a:ea charset="-120" pitchFamily="34" typeface="微軟正黑體"/>
                </a:rPr>
                <a:t>2</a:t>
              </a:r>
              <a:r>
                <a:rPr altLang="en-US" dirty="0" lang="zh-TW" sz="1400">
                  <a:solidFill>
                    <a:srgbClr val="0070C0"/>
                  </a:solidFill>
                  <a:latin charset="-120" pitchFamily="34" typeface="微軟正黑體"/>
                  <a:ea charset="-120" pitchFamily="34" typeface="微軟正黑體"/>
                </a:rPr>
                <a:t>）</a:t>
              </a:r>
              <a:r>
                <a:rPr altLang="zh-TW" dirty="0" lang="zh-TW" sz="1400">
                  <a:solidFill>
                    <a:srgbClr val="0070C0"/>
                  </a:solidFill>
                  <a:latin charset="-120" pitchFamily="34" typeface="微軟正黑體"/>
                  <a:ea charset="-120" pitchFamily="34" typeface="微軟正黑體"/>
                </a:rPr>
                <a:t>浮貼學歷或同等學力證明</a:t>
              </a:r>
              <a:br>
                <a:rPr altLang="zh-TW" dirty="0" lang="en-US" sz="1400">
                  <a:solidFill>
                    <a:srgbClr val="0070C0"/>
                  </a:solidFill>
                  <a:latin charset="-120" pitchFamily="34" typeface="微軟正黑體"/>
                  <a:ea charset="-120" pitchFamily="34" typeface="微軟正黑體"/>
                </a:rPr>
              </a:br>
              <a:r>
                <a:rPr altLang="zh-TW" dirty="0" lang="en-US" sz="1400">
                  <a:solidFill>
                    <a:srgbClr val="0070C0"/>
                  </a:solidFill>
                  <a:latin charset="-120" pitchFamily="34" typeface="微軟正黑體"/>
                  <a:ea charset="-120" pitchFamily="34" typeface="微軟正黑體"/>
                </a:rPr>
                <a:t>          </a:t>
              </a:r>
              <a:r>
                <a:rPr altLang="en-US" dirty="0" lang="zh-TW" sz="1400">
                  <a:solidFill>
                    <a:srgbClr val="0070C0"/>
                  </a:solidFill>
                  <a:latin charset="-120" pitchFamily="34" typeface="微軟正黑體"/>
                  <a:ea charset="-120" pitchFamily="34" typeface="微軟正黑體"/>
                </a:rPr>
                <a:t>影本</a:t>
              </a:r>
              <a:br>
                <a:rPr altLang="zh-TW" dirty="0" lang="en-US" sz="1400">
                  <a:solidFill>
                    <a:srgbClr val="0070C0"/>
                  </a:solidFill>
                  <a:latin charset="-120" pitchFamily="34" typeface="微軟正黑體"/>
                  <a:ea charset="-120" pitchFamily="34" typeface="微軟正黑體"/>
                </a:rPr>
              </a:br>
              <a:r>
                <a:rPr altLang="en-US" dirty="0" lang="zh-TW" sz="1400">
                  <a:solidFill>
                    <a:srgbClr val="C00000"/>
                  </a:solidFill>
                  <a:latin charset="-120" pitchFamily="34" typeface="微軟正黑體"/>
                  <a:ea charset="-120" pitchFamily="34" typeface="微軟正黑體"/>
                </a:rPr>
                <a:t>國中集體報名</a:t>
              </a:r>
              <a:r>
                <a:rPr altLang="en-US" b="1" dirty="0" lang="zh-TW" sz="1400">
                  <a:solidFill>
                    <a:srgbClr val="C00000"/>
                  </a:solidFill>
                  <a:latin charset="-120" pitchFamily="34" typeface="微軟正黑體"/>
                  <a:ea charset="-120" pitchFamily="34" typeface="微軟正黑體"/>
                </a:rPr>
                <a:t>免貼</a:t>
              </a:r>
              <a:r>
                <a:rPr altLang="en-US" dirty="0" lang="zh-TW" sz="1400">
                  <a:solidFill>
                    <a:srgbClr val="C00000"/>
                  </a:solidFill>
                  <a:latin charset="-120" pitchFamily="34" typeface="微軟正黑體"/>
                  <a:ea charset="-120" pitchFamily="34" typeface="微軟正黑體"/>
                </a:rPr>
                <a:t>畢業證書影本</a:t>
              </a:r>
              <a:endParaRPr altLang="zh-TW" dirty="0" lang="zh-TW" sz="1400">
                <a:solidFill>
                  <a:srgbClr val="C00000"/>
                </a:solidFill>
                <a:latin charset="-120" pitchFamily="34" typeface="微軟正黑體"/>
                <a:ea charset="-120" pitchFamily="34" typeface="微軟正黑體"/>
              </a:endParaRPr>
            </a:p>
          </p:txBody>
        </p:sp>
        <p:sp>
          <p:nvSpPr>
            <p:cNvPr id="33" name="Freeform 17"/>
            <p:cNvSpPr>
              <a:spLocks noEditPoints="1"/>
            </p:cNvSpPr>
            <p:nvPr/>
          </p:nvSpPr>
          <p:spPr bwMode="auto">
            <a:xfrm>
              <a:off x="8375307" y="2834715"/>
              <a:ext cx="301871" cy="304706"/>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10" name="群組 9"/>
          <p:cNvGrpSpPr/>
          <p:nvPr/>
        </p:nvGrpSpPr>
        <p:grpSpPr>
          <a:xfrm>
            <a:off x="6246873" y="5363297"/>
            <a:ext cx="2489560" cy="420277"/>
            <a:chOff x="8570715" y="5161895"/>
            <a:chExt cx="3319414" cy="560368"/>
          </a:xfrm>
        </p:grpSpPr>
        <p:sp>
          <p:nvSpPr>
            <p:cNvPr id="37" name="文字方塊 36"/>
            <p:cNvSpPr txBox="1"/>
            <p:nvPr/>
          </p:nvSpPr>
          <p:spPr>
            <a:xfrm>
              <a:off x="8643938" y="5332414"/>
              <a:ext cx="3246191" cy="389849"/>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eaLnBrk="1" fontAlgn="auto" hangingPunct="1">
                <a:spcBef>
                  <a:spcPts val="0"/>
                </a:spcBef>
                <a:spcAft>
                  <a:spcPts val="0"/>
                </a:spcAft>
                <a:defRPr/>
              </a:pPr>
              <a:r>
                <a:rPr altLang="en-US" dirty="0" lang="zh-TW" sz="1300">
                  <a:solidFill>
                    <a:srgbClr val="0070C0"/>
                  </a:solidFill>
                  <a:latin charset="-120" pitchFamily="34" typeface="微軟正黑體"/>
                  <a:ea charset="-120" pitchFamily="34" typeface="微軟正黑體"/>
                </a:rPr>
                <a:t>（</a:t>
              </a:r>
              <a:r>
                <a:rPr altLang="zh-TW" dirty="0" lang="en-US" sz="1300">
                  <a:solidFill>
                    <a:srgbClr val="0070C0"/>
                  </a:solidFill>
                  <a:latin charset="-120" pitchFamily="34" typeface="微軟正黑體"/>
                  <a:ea charset="-120" pitchFamily="34" typeface="微軟正黑體"/>
                </a:rPr>
                <a:t>6</a:t>
              </a:r>
              <a:r>
                <a:rPr altLang="en-US" dirty="0" lang="zh-TW" sz="1300">
                  <a:solidFill>
                    <a:srgbClr val="0070C0"/>
                  </a:solidFill>
                  <a:latin charset="-120" pitchFamily="34" typeface="微軟正黑體"/>
                  <a:ea charset="-120" pitchFamily="34" typeface="微軟正黑體"/>
                </a:rPr>
                <a:t>）（</a:t>
              </a:r>
              <a:r>
                <a:rPr altLang="zh-TW" dirty="0" lang="en-US" sz="1300">
                  <a:solidFill>
                    <a:srgbClr val="0070C0"/>
                  </a:solidFill>
                  <a:latin charset="-120" pitchFamily="34" typeface="微軟正黑體"/>
                  <a:ea charset="-120" pitchFamily="34" typeface="微軟正黑體"/>
                </a:rPr>
                <a:t>7</a:t>
              </a:r>
              <a:r>
                <a:rPr altLang="en-US" dirty="0" lang="zh-TW" sz="1300">
                  <a:solidFill>
                    <a:srgbClr val="0070C0"/>
                  </a:solidFill>
                  <a:latin charset="-120" pitchFamily="34" typeface="微軟正黑體"/>
                  <a:ea charset="-120" pitchFamily="34" typeface="微軟正黑體"/>
                </a:rPr>
                <a:t>）</a:t>
              </a:r>
              <a:r>
                <a:rPr altLang="en-US" b="1" dirty="0" lang="zh-TW" sz="1300">
                  <a:solidFill>
                    <a:srgbClr val="0070C0"/>
                  </a:solidFill>
                  <a:latin charset="-120" pitchFamily="34" typeface="微軟正黑體"/>
                  <a:ea charset="-120" pitchFamily="34" typeface="微軟正黑體"/>
                </a:rPr>
                <a:t>競賽證明</a:t>
              </a:r>
              <a:r>
                <a:rPr altLang="en-US" dirty="0" lang="zh-TW" sz="1300">
                  <a:solidFill>
                    <a:srgbClr val="0070C0"/>
                  </a:solidFill>
                  <a:latin charset="-120" pitchFamily="34" typeface="微軟正黑體"/>
                  <a:ea charset="-120" pitchFamily="34" typeface="微軟正黑體"/>
                </a:rPr>
                <a:t>文件影本</a:t>
              </a:r>
              <a:endParaRPr altLang="zh-TW" dirty="0" lang="zh-TW" sz="1300">
                <a:solidFill>
                  <a:srgbClr val="0070C0"/>
                </a:solidFill>
                <a:latin charset="-120" pitchFamily="34" typeface="微軟正黑體"/>
                <a:ea charset="-120" pitchFamily="34" typeface="微軟正黑體"/>
              </a:endParaRPr>
            </a:p>
          </p:txBody>
        </p:sp>
        <p:sp>
          <p:nvSpPr>
            <p:cNvPr id="38" name="Freeform 17"/>
            <p:cNvSpPr>
              <a:spLocks noEditPoints="1"/>
            </p:cNvSpPr>
            <p:nvPr/>
          </p:nvSpPr>
          <p:spPr bwMode="auto">
            <a:xfrm>
              <a:off x="8570715" y="5161895"/>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7" name="群組 6"/>
          <p:cNvGrpSpPr/>
          <p:nvPr/>
        </p:nvGrpSpPr>
        <p:grpSpPr>
          <a:xfrm>
            <a:off x="298338" y="3719311"/>
            <a:ext cx="2552093" cy="616574"/>
            <a:chOff x="666141" y="2991789"/>
            <a:chExt cx="3402790" cy="822099"/>
          </a:xfrm>
        </p:grpSpPr>
        <p:sp>
          <p:nvSpPr>
            <p:cNvPr id="16" name="文字方塊 15"/>
            <p:cNvSpPr txBox="1"/>
            <p:nvPr/>
          </p:nvSpPr>
          <p:spPr>
            <a:xfrm>
              <a:off x="808038" y="3116262"/>
              <a:ext cx="3260893" cy="697626"/>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txBody>
            <a:bodyPr wrap="square">
              <a:spAutoFit/>
            </a:bodyPr>
            <a:lstStyle/>
            <a:p>
              <a:pPr eaLnBrk="1" fontAlgn="auto" hangingPunct="1">
                <a:spcBef>
                  <a:spcPts val="0"/>
                </a:spcBef>
                <a:spcAft>
                  <a:spcPts val="0"/>
                </a:spcAft>
                <a:defRPr/>
              </a:pPr>
              <a:r>
                <a:rPr altLang="en-US" dirty="0" lang="zh-TW" sz="1400">
                  <a:solidFill>
                    <a:srgbClr val="0070C0"/>
                  </a:solidFill>
                  <a:latin charset="-120" pitchFamily="34" typeface="微軟正黑體"/>
                  <a:ea charset="-120" pitchFamily="34" typeface="微軟正黑體"/>
                </a:rPr>
                <a:t>（</a:t>
              </a:r>
              <a:r>
                <a:rPr altLang="zh-TW" dirty="0" lang="en-US" sz="1400">
                  <a:solidFill>
                    <a:srgbClr val="0070C0"/>
                  </a:solidFill>
                  <a:latin charset="-120" pitchFamily="34" typeface="微軟正黑體"/>
                  <a:ea charset="-120" pitchFamily="34" typeface="微軟正黑體"/>
                </a:rPr>
                <a:t>3</a:t>
              </a:r>
              <a:r>
                <a:rPr altLang="en-US" dirty="0" lang="zh-TW" sz="1400">
                  <a:solidFill>
                    <a:srgbClr val="0070C0"/>
                  </a:solidFill>
                  <a:latin charset="-120" pitchFamily="34" typeface="微軟正黑體"/>
                  <a:ea charset="-120" pitchFamily="34" typeface="微軟正黑體"/>
                </a:rPr>
                <a:t>）</a:t>
              </a:r>
              <a:r>
                <a:rPr altLang="zh-TW" dirty="0" lang="zh-TW" sz="1400">
                  <a:solidFill>
                    <a:srgbClr val="0070C0"/>
                  </a:solidFill>
                  <a:latin charset="-120" pitchFamily="34" typeface="微軟正黑體"/>
                  <a:ea charset="-120" pitchFamily="34" typeface="微軟正黑體"/>
                </a:rPr>
                <a:t>浮貼特種身分證明</a:t>
              </a:r>
              <a:r>
                <a:rPr altLang="en-US" dirty="0" lang="zh-TW" sz="1400">
                  <a:solidFill>
                    <a:srgbClr val="0070C0"/>
                  </a:solidFill>
                  <a:latin charset="-120" pitchFamily="34" typeface="微軟正黑體"/>
                  <a:ea charset="-120" pitchFamily="34" typeface="微軟正黑體"/>
                </a:rPr>
                <a:t>影本</a:t>
              </a:r>
              <a:endParaRPr altLang="zh-TW" dirty="0" lang="en-US" sz="1400">
                <a:solidFill>
                  <a:srgbClr val="0070C0"/>
                </a:solidFill>
                <a:latin charset="-120" pitchFamily="34" typeface="微軟正黑體"/>
                <a:ea charset="-120" pitchFamily="34" typeface="微軟正黑體"/>
              </a:endParaRPr>
            </a:p>
            <a:p>
              <a:pPr eaLnBrk="1" fontAlgn="auto" hangingPunct="1">
                <a:spcBef>
                  <a:spcPts val="0"/>
                </a:spcBef>
                <a:spcAft>
                  <a:spcPts val="0"/>
                </a:spcAft>
                <a:defRPr/>
              </a:pPr>
              <a:r>
                <a:rPr altLang="en-US" dirty="0" lang="zh-TW" sz="1400">
                  <a:solidFill>
                    <a:srgbClr val="0070C0"/>
                  </a:solidFill>
                  <a:latin charset="-120" pitchFamily="34" typeface="微軟正黑體"/>
                  <a:ea charset="-120" pitchFamily="34" typeface="微軟正黑體"/>
                </a:rPr>
                <a:t>          </a:t>
              </a:r>
              <a:r>
                <a:rPr altLang="en-US" dirty="0" lang="zh-TW" sz="1400">
                  <a:solidFill>
                    <a:srgbClr val="C00000"/>
                  </a:solidFill>
                  <a:latin charset="-120" pitchFamily="34" typeface="微軟正黑體"/>
                  <a:ea charset="-120" pitchFamily="34" typeface="微軟正黑體"/>
                </a:rPr>
                <a:t>原住民</a:t>
              </a:r>
              <a:r>
                <a:rPr altLang="en-US" b="1" dirty="0" lang="zh-TW" sz="1400">
                  <a:solidFill>
                    <a:srgbClr val="C00000"/>
                  </a:solidFill>
                  <a:latin charset="-120" pitchFamily="34" typeface="微軟正黑體"/>
                  <a:ea charset="-120" pitchFamily="34" typeface="微軟正黑體"/>
                </a:rPr>
                <a:t>免附</a:t>
              </a:r>
              <a:r>
                <a:rPr altLang="en-US" dirty="0" lang="zh-TW" sz="1400">
                  <a:solidFill>
                    <a:srgbClr val="C00000"/>
                  </a:solidFill>
                  <a:latin charset="-120" pitchFamily="34" typeface="微軟正黑體"/>
                  <a:ea charset="-120" pitchFamily="34" typeface="微軟正黑體"/>
                </a:rPr>
                <a:t>證明文件</a:t>
              </a:r>
              <a:endParaRPr altLang="zh-TW" dirty="0" lang="zh-TW" sz="1400">
                <a:solidFill>
                  <a:srgbClr val="C00000"/>
                </a:solidFill>
                <a:latin charset="-120" pitchFamily="34" typeface="微軟正黑體"/>
                <a:ea charset="-120" pitchFamily="34" typeface="微軟正黑體"/>
              </a:endParaRPr>
            </a:p>
          </p:txBody>
        </p:sp>
        <p:sp>
          <p:nvSpPr>
            <p:cNvPr id="34" name="Freeform 17"/>
            <p:cNvSpPr>
              <a:spLocks noEditPoints="1"/>
            </p:cNvSpPr>
            <p:nvPr/>
          </p:nvSpPr>
          <p:spPr bwMode="auto">
            <a:xfrm>
              <a:off x="666141" y="2991789"/>
              <a:ext cx="301871" cy="304707"/>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grpSp>
        <p:nvGrpSpPr>
          <p:cNvPr id="51" name="群組 50"/>
          <p:cNvGrpSpPr/>
          <p:nvPr/>
        </p:nvGrpSpPr>
        <p:grpSpPr>
          <a:xfrm>
            <a:off x="55765" y="4878359"/>
            <a:ext cx="3189459" cy="984282"/>
            <a:chOff x="84711" y="4872793"/>
            <a:chExt cx="3189459" cy="984282"/>
          </a:xfrm>
        </p:grpSpPr>
        <p:cxnSp>
          <p:nvCxnSpPr>
            <p:cNvPr id="46" name="直線單箭頭接點 45"/>
            <p:cNvCxnSpPr>
              <a:cxnSpLocks/>
            </p:cNvCxnSpPr>
            <p:nvPr/>
          </p:nvCxnSpPr>
          <p:spPr>
            <a:xfrm flipV="1">
              <a:off x="2814815" y="4872793"/>
              <a:ext cx="459355" cy="245862"/>
            </a:xfrm>
            <a:prstGeom prst="straightConnector1">
              <a:avLst/>
            </a:prstGeom>
            <a:ln w="38100">
              <a:solidFill>
                <a:srgbClr val="C0000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202689" y="5026078"/>
              <a:ext cx="2727308" cy="830997"/>
            </a:xfrm>
            <a:prstGeom prst="rect">
              <a:avLst/>
            </a:prstGeom>
            <a:solidFill>
              <a:schemeClr val="bg1"/>
            </a:solidFill>
            <a:ln>
              <a:solidFill>
                <a:schemeClr val="bg1">
                  <a:lumMod val="65000"/>
                </a:schemeClr>
              </a:solidFill>
            </a:ln>
            <a:effectLst>
              <a:outerShdw algn="tl" blurRad="50800" dir="2700000" dist="381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altLang="en-US" dirty="0" lang="zh-TW" sz="1600">
                  <a:solidFill>
                    <a:srgbClr val="0070C0"/>
                  </a:solidFill>
                  <a:latin charset="-120" pitchFamily="34" typeface="微軟正黑體"/>
                  <a:ea charset="-120" pitchFamily="34" typeface="微軟正黑體"/>
                </a:rPr>
                <a:t>（</a:t>
              </a:r>
              <a:r>
                <a:rPr altLang="zh-TW" dirty="0" lang="en-US" sz="1600">
                  <a:solidFill>
                    <a:srgbClr val="0070C0"/>
                  </a:solidFill>
                  <a:latin charset="-120" pitchFamily="34" typeface="微軟正黑體"/>
                  <a:ea charset="-120" pitchFamily="34" typeface="微軟正黑體"/>
                </a:rPr>
                <a:t>5</a:t>
              </a:r>
              <a:r>
                <a:rPr altLang="en-US" dirty="0" lang="zh-TW" sz="1600">
                  <a:solidFill>
                    <a:srgbClr val="0070C0"/>
                  </a:solidFill>
                  <a:latin charset="-120" pitchFamily="34" typeface="微軟正黑體"/>
                  <a:ea charset="-120" pitchFamily="34" typeface="微軟正黑體"/>
                </a:rPr>
                <a:t>）</a:t>
              </a:r>
              <a:r>
                <a:rPr altLang="zh-TW" dirty="0" lang="zh-TW" sz="1600">
                  <a:solidFill>
                    <a:srgbClr val="0070C0"/>
                  </a:solidFill>
                  <a:latin charset="-120" pitchFamily="34" typeface="微軟正黑體"/>
                  <a:ea charset="-120" pitchFamily="34" typeface="微軟正黑體"/>
                </a:rPr>
                <a:t>超額比序項目積分證</a:t>
              </a:r>
              <a:br>
                <a:rPr altLang="zh-TW" dirty="0" lang="en-US" sz="1600">
                  <a:solidFill>
                    <a:srgbClr val="0070C0"/>
                  </a:solidFill>
                  <a:latin charset="-120" pitchFamily="34" typeface="微軟正黑體"/>
                  <a:ea charset="-120" pitchFamily="34" typeface="微軟正黑體"/>
                </a:rPr>
              </a:br>
              <a:r>
                <a:rPr altLang="zh-TW" dirty="0" lang="en-US" sz="1600">
                  <a:solidFill>
                    <a:srgbClr val="0070C0"/>
                  </a:solidFill>
                  <a:latin charset="-120" pitchFamily="34" typeface="微軟正黑體"/>
                  <a:ea charset="-120" pitchFamily="34" typeface="微軟正黑體"/>
                </a:rPr>
                <a:t>          </a:t>
              </a:r>
              <a:r>
                <a:rPr altLang="zh-TW" dirty="0" lang="zh-TW" sz="1600">
                  <a:solidFill>
                    <a:srgbClr val="0070C0"/>
                  </a:solidFill>
                  <a:latin charset="-120" pitchFamily="34" typeface="微軟正黑體"/>
                  <a:ea charset="-120" pitchFamily="34" typeface="微軟正黑體"/>
                </a:rPr>
                <a:t>明單</a:t>
              </a:r>
              <a:r>
                <a:rPr altLang="en-US" b="1" dirty="0" lang="zh-TW" sz="1600">
                  <a:solidFill>
                    <a:srgbClr val="C00000"/>
                  </a:solidFill>
                  <a:latin charset="-120" pitchFamily="34" typeface="微軟正黑體"/>
                  <a:ea charset="-120" pitchFamily="34" typeface="微軟正黑體"/>
                </a:rPr>
                <a:t>正本</a:t>
              </a:r>
              <a:r>
                <a:rPr altLang="en-US" dirty="0" lang="zh-TW" sz="1600">
                  <a:solidFill>
                    <a:srgbClr val="0070C0"/>
                  </a:solidFill>
                  <a:latin charset="-120" pitchFamily="34" typeface="微軟正黑體"/>
                  <a:ea charset="-120" pitchFamily="34" typeface="微軟正黑體"/>
                </a:rPr>
                <a:t>審核確認後，</a:t>
              </a:r>
              <a:br>
                <a:rPr altLang="zh-TW" dirty="0" lang="en-US" sz="1600">
                  <a:solidFill>
                    <a:srgbClr val="0070C0"/>
                  </a:solidFill>
                  <a:latin charset="-120" pitchFamily="34" typeface="微軟正黑體"/>
                  <a:ea charset="-120" pitchFamily="34" typeface="微軟正黑體"/>
                </a:rPr>
              </a:br>
              <a:r>
                <a:rPr altLang="zh-TW" dirty="0" lang="en-US" sz="1600">
                  <a:solidFill>
                    <a:srgbClr val="0070C0"/>
                  </a:solidFill>
                  <a:latin charset="-120" pitchFamily="34" typeface="微軟正黑體"/>
                  <a:ea charset="-120" pitchFamily="34" typeface="微軟正黑體"/>
                </a:rPr>
                <a:t>          </a:t>
              </a:r>
              <a:r>
                <a:rPr altLang="en-US" b="1" dirty="0" lang="zh-TW" sz="1600">
                  <a:solidFill>
                    <a:srgbClr val="C00000"/>
                  </a:solidFill>
                  <a:latin charset="-120" pitchFamily="34" typeface="微軟正黑體"/>
                  <a:ea charset="-120" pitchFamily="34" typeface="微軟正黑體"/>
                </a:rPr>
                <a:t>加蓋</a:t>
              </a:r>
              <a:r>
                <a:rPr altLang="en-US" b="1" dirty="0" lang="zh-TW" sz="1600" u="sng">
                  <a:solidFill>
                    <a:srgbClr val="C00000"/>
                  </a:solidFill>
                  <a:latin charset="-120" pitchFamily="34" typeface="微軟正黑體"/>
                  <a:ea charset="-120" pitchFamily="34" typeface="微軟正黑體"/>
                </a:rPr>
                <a:t>學校章戳</a:t>
              </a:r>
              <a:r>
                <a:rPr altLang="en-US" dirty="0" lang="zh-TW" sz="1600">
                  <a:solidFill>
                    <a:srgbClr val="0070C0"/>
                  </a:solidFill>
                  <a:latin charset="-120" pitchFamily="34" typeface="微軟正黑體"/>
                  <a:ea charset="-120" pitchFamily="34" typeface="微軟正黑體"/>
                </a:rPr>
                <a:t>浮貼於此</a:t>
              </a:r>
            </a:p>
          </p:txBody>
        </p:sp>
        <p:sp>
          <p:nvSpPr>
            <p:cNvPr id="35" name="Freeform 17"/>
            <p:cNvSpPr>
              <a:spLocks noEditPoints="1"/>
            </p:cNvSpPr>
            <p:nvPr/>
          </p:nvSpPr>
          <p:spPr bwMode="auto">
            <a:xfrm>
              <a:off x="84711" y="4960147"/>
              <a:ext cx="235955" cy="228530"/>
            </a:xfrm>
            <a:custGeom>
              <a:avLst/>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ts val="1125"/>
                </a:lnSpc>
              </a:pPr>
              <a:endParaRPr altLang="en-US" lang="zh-CN" sz="900">
                <a:ln w="0"/>
                <a:solidFill>
                  <a:schemeClr val="accent1"/>
                </a:solidFill>
                <a:effectLst>
                  <a:outerShdw algn="ctr" blurRad="38100" dir="5400000" dist="25400" rotWithShape="0">
                    <a:srgbClr val="6E747A">
                      <a:alpha val="43000"/>
                    </a:srgbClr>
                  </a:outerShdw>
                </a:effectLst>
                <a:latin charset="0" panose="020B0604020202020204" pitchFamily="34" typeface="Arial"/>
                <a:ea charset="-122" panose="020B0503020204020204" pitchFamily="34" typeface="微软雅黑"/>
                <a:cs charset="0" panose="020B0604020202020204" pitchFamily="34"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副標題 2"/>
          <p:cNvSpPr txBox="1">
            <a:spLocks/>
          </p:cNvSpPr>
          <p:nvPr/>
        </p:nvSpPr>
        <p:spPr bwMode="auto">
          <a:xfrm>
            <a:off x="1160862" y="2928938"/>
            <a:ext cx="7983140" cy="1009650"/>
          </a:xfrm>
          <a:prstGeom prst="rect">
            <a:avLst/>
          </a:prstGeom>
          <a:solidFill>
            <a:srgbClr val="B7F0FB">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100">
                <a:latin typeface="微軟正黑體" panose="020B0604030504040204" pitchFamily="34" charset="-120"/>
                <a:ea typeface="微軟正黑體" panose="020B0604030504040204" pitchFamily="34" charset="-120"/>
              </a:rPr>
              <a:t>                     </a:t>
            </a:r>
          </a:p>
          <a:p>
            <a:pPr eaLnBrk="1" hangingPunct="1"/>
            <a:r>
              <a:rPr lang="en-US" altLang="zh-TW" sz="2100" b="1">
                <a:solidFill>
                  <a:srgbClr val="C00000"/>
                </a:solidFill>
                <a:latin typeface="微軟正黑體" panose="020B0604030504040204" pitchFamily="34" charset="-120"/>
                <a:ea typeface="微軟正黑體" panose="020B0604030504040204" pitchFamily="34" charset="-120"/>
              </a:rPr>
              <a:t>                            </a:t>
            </a:r>
            <a:endParaRPr lang="zh-TW" altLang="en-US" sz="2100" b="1">
              <a:solidFill>
                <a:srgbClr val="C00000"/>
              </a:solidFill>
              <a:latin typeface="微軟正黑體" panose="020B0604030504040204" pitchFamily="34" charset="-120"/>
              <a:ea typeface="微軟正黑體" panose="020B0604030504040204" pitchFamily="34" charset="-120"/>
            </a:endParaRPr>
          </a:p>
        </p:txBody>
      </p:sp>
      <p:pic>
        <p:nvPicPr>
          <p:cNvPr id="92164" name="Picture 2" descr="https://caac.jctv.ntut.edu.tw/105generalquery/image/applyLogo.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494" y="2237185"/>
            <a:ext cx="2768204"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2"/>
          <p:cNvSpPr>
            <a:spLocks noGrp="1"/>
          </p:cNvSpPr>
          <p:nvPr>
            <p:ph idx="1"/>
          </p:nvPr>
        </p:nvSpPr>
        <p:spPr>
          <a:xfrm>
            <a:off x="2609850" y="3142062"/>
            <a:ext cx="6068616" cy="629840"/>
          </a:xfrm>
        </p:spPr>
        <p:txBody>
          <a:bodyPr rtlCol="0">
            <a:normAutofit fontScale="92500" lnSpcReduction="10000"/>
          </a:bodyPr>
          <a:lstStyle/>
          <a:p>
            <a:pPr marL="0" indent="0" fontAlgn="auto">
              <a:spcAft>
                <a:spcPts val="0"/>
              </a:spcAft>
              <a:buNone/>
              <a:defRPr/>
            </a:pPr>
            <a:r>
              <a:rPr lang="zh-TW" altLang="en-US" sz="4500" b="1" dirty="0">
                <a:latin typeface="微軟正黑體" panose="020B0604030504040204" pitchFamily="34" charset="-120"/>
                <a:ea typeface="微軟正黑體" panose="020B0604030504040204" pitchFamily="34" charset="-120"/>
              </a:rPr>
              <a:t>簡報完畢　敬請指教</a:t>
            </a:r>
          </a:p>
        </p:txBody>
      </p:sp>
      <p:sp>
        <p:nvSpPr>
          <p:cNvPr id="92166" name="矩形 3"/>
          <p:cNvSpPr>
            <a:spLocks noChangeArrowheads="1"/>
          </p:cNvSpPr>
          <p:nvPr/>
        </p:nvSpPr>
        <p:spPr bwMode="auto">
          <a:xfrm>
            <a:off x="2708675" y="4057654"/>
            <a:ext cx="512087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950" b="1" dirty="0">
                <a:solidFill>
                  <a:srgbClr val="C00000"/>
                </a:solidFill>
                <a:latin typeface="微軟正黑體" panose="020B0604030504040204" pitchFamily="34" charset="-120"/>
                <a:ea typeface="微軟正黑體" panose="020B0604030504040204" pitchFamily="34" charset="-120"/>
              </a:rPr>
              <a:t>113</a:t>
            </a:r>
            <a:r>
              <a:rPr lang="zh-TW" altLang="en-US" sz="1950" b="1" dirty="0">
                <a:solidFill>
                  <a:srgbClr val="C00000"/>
                </a:solidFill>
                <a:latin typeface="微軟正黑體" panose="020B0604030504040204" pitchFamily="34" charset="-120"/>
                <a:ea typeface="微軟正黑體" panose="020B0604030504040204" pitchFamily="34" charset="-120"/>
              </a:rPr>
              <a:t>學年度五專優先免試入學招生委員會</a:t>
            </a:r>
          </a:p>
        </p:txBody>
      </p:sp>
      <p:sp>
        <p:nvSpPr>
          <p:cNvPr id="92167" name="文字方塊 1"/>
          <p:cNvSpPr txBox="1">
            <a:spLocks noChangeArrowheads="1"/>
          </p:cNvSpPr>
          <p:nvPr/>
        </p:nvSpPr>
        <p:spPr bwMode="auto">
          <a:xfrm>
            <a:off x="2715819" y="4427936"/>
            <a:ext cx="469820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電   話：</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02</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2772-5333</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2772-5182</a:t>
            </a:r>
          </a:p>
          <a:p>
            <a:pPr eaLnBrk="1" hangingPunct="1">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傳   真：</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02</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2773-8881</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2773-1722</a:t>
            </a:r>
          </a:p>
          <a:p>
            <a:pPr eaLnBrk="1" hangingPunct="1">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網   址：</a:t>
            </a:r>
            <a:r>
              <a:rPr lang="en-US" altLang="zh-TW" sz="1500" dirty="0">
                <a:latin typeface="微軟正黑體" panose="020B0604030504040204" pitchFamily="34" charset="-120"/>
                <a:ea typeface="微軟正黑體" panose="020B0604030504040204" pitchFamily="34" charset="-120"/>
              </a:rPr>
              <a:t>https://www.jctv.ntut.edu.tw/u5/</a:t>
            </a:r>
          </a:p>
          <a:p>
            <a:pPr eaLnBrk="1" hangingPunct="1">
              <a:lnSpc>
                <a:spcPct val="100000"/>
              </a:lnSpc>
              <a:spcBef>
                <a:spcPts val="450"/>
              </a:spcBef>
              <a:spcAft>
                <a:spcPts val="450"/>
              </a:spcAft>
              <a:buNone/>
            </a:pPr>
            <a:r>
              <a:rPr lang="en-US" altLang="zh-TW" sz="1500" b="1" dirty="0">
                <a:latin typeface="微軟正黑體" panose="020B0604030504040204" pitchFamily="34" charset="-120"/>
                <a:ea typeface="微軟正黑體" panose="020B0604030504040204" pitchFamily="34" charset="-120"/>
              </a:rPr>
              <a:t>E-mail</a:t>
            </a:r>
            <a:r>
              <a:rPr lang="zh-TW" altLang="en-US" sz="1500" b="1" dirty="0">
                <a:latin typeface="微軟正黑體" panose="020B0604030504040204" pitchFamily="34" charset="-120"/>
                <a:ea typeface="微軟正黑體" panose="020B0604030504040204" pitchFamily="34" charset="-120"/>
              </a:rPr>
              <a:t>： </a:t>
            </a:r>
            <a:r>
              <a:rPr lang="en-US" altLang="zh-TW" sz="1500" dirty="0">
                <a:latin typeface="微軟正黑體" panose="020B0604030504040204" pitchFamily="34" charset="-120"/>
                <a:ea typeface="微軟正黑體" panose="020B0604030504040204" pitchFamily="34" charset="-120"/>
              </a:rPr>
              <a:t>u_5@ntut.edu.tw</a:t>
            </a:r>
            <a:endParaRPr lang="zh-TW" altLang="en-US" sz="1500" dirty="0">
              <a:latin typeface="微軟正黑體" panose="020B0604030504040204" pitchFamily="34" charset="-120"/>
              <a:ea typeface="微軟正黑體" panose="020B0604030504040204" pitchFamily="34" charset="-120"/>
            </a:endParaRPr>
          </a:p>
        </p:txBody>
      </p:sp>
      <p:pic>
        <p:nvPicPr>
          <p:cNvPr id="92168" name="圖片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727" y="4426746"/>
            <a:ext cx="704850" cy="70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descr="聯合會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491" y="175414"/>
            <a:ext cx="4111509" cy="7513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標題 1"/>
          <p:cNvSpPr txBox="1">
            <a:spLocks/>
          </p:cNvSpPr>
          <p:nvPr/>
        </p:nvSpPr>
        <p:spPr bwMode="auto">
          <a:xfrm>
            <a:off x="250753" y="361293"/>
            <a:ext cx="5637680"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壹、五專優先</a:t>
            </a:r>
            <a:r>
              <a:rPr lang="zh-TW" altLang="zh-TW" sz="3000" b="1" dirty="0">
                <a:solidFill>
                  <a:srgbClr val="002060"/>
                </a:solidFill>
                <a:latin typeface="微軟正黑體" panose="020B0604030504040204" pitchFamily="34" charset="-120"/>
                <a:ea typeface="微軟正黑體" panose="020B0604030504040204" pitchFamily="34" charset="-120"/>
              </a:rPr>
              <a:t>免試</a:t>
            </a:r>
            <a:r>
              <a:rPr lang="zh-TW" altLang="en-US" sz="3000" b="1" dirty="0">
                <a:solidFill>
                  <a:srgbClr val="002060"/>
                </a:solidFill>
                <a:latin typeface="微軟正黑體" panose="020B0604030504040204" pitchFamily="34" charset="-120"/>
                <a:ea typeface="微軟正黑體" panose="020B0604030504040204" pitchFamily="34" charset="-120"/>
              </a:rPr>
              <a:t>入學</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cxnSp>
        <p:nvCxnSpPr>
          <p:cNvPr id="6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9" name="Freeform 6">
            <a:extLst>
              <a:ext uri="{FF2B5EF4-FFF2-40B4-BE49-F238E27FC236}">
                <a16:creationId xmlns:a16="http://schemas.microsoft.com/office/drawing/2014/main" id="{71AA52EC-7DB1-4E87-8C0D-FAA1C5227515}"/>
              </a:ext>
            </a:extLst>
          </p:cNvPr>
          <p:cNvSpPr>
            <a:spLocks noEditPoints="1"/>
          </p:cNvSpPr>
          <p:nvPr/>
        </p:nvSpPr>
        <p:spPr bwMode="auto">
          <a:xfrm>
            <a:off x="7485895"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7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3</a:t>
            </a:r>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687421" y="1305354"/>
            <a:ext cx="7806969" cy="5329962"/>
            <a:chOff x="687421" y="1305354"/>
            <a:chExt cx="7806969" cy="5329962"/>
          </a:xfrm>
        </p:grpSpPr>
        <p:sp>
          <p:nvSpPr>
            <p:cNvPr id="21" name="淘宝网Chenying0907出品 5"/>
            <p:cNvSpPr>
              <a:spLocks noChangeAspect="1"/>
            </p:cNvSpPr>
            <p:nvPr/>
          </p:nvSpPr>
          <p:spPr bwMode="auto">
            <a:xfrm>
              <a:off x="835057" y="5175595"/>
              <a:ext cx="1861190" cy="1458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3" cstate="email">
                <a:extLst>
                  <a:ext uri="{28A0092B-C50C-407E-A947-70E740481C1C}">
                    <a14:useLocalDpi xmlns:a14="http://schemas.microsoft.com/office/drawing/2010/main"/>
                  </a:ext>
                </a:extLst>
              </a:blip>
              <a:srcRect/>
              <a:stretch>
                <a:fillRect t="-15000" b="-15000"/>
              </a:stretch>
            </a:blipFill>
            <a:ln/>
          </p:spPr>
          <p:style>
            <a:lnRef idx="3">
              <a:schemeClr val="lt1"/>
            </a:lnRef>
            <a:fillRef idx="1">
              <a:schemeClr val="accent2"/>
            </a:fillRef>
            <a:effectRef idx="1">
              <a:schemeClr val="accent2"/>
            </a:effectRef>
            <a:fontRef idx="minor">
              <a:schemeClr val="lt1"/>
            </a:fontRef>
          </p:style>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FFFFFF"/>
                </a:solidFill>
                <a:ea typeface="SimSun" panose="02010600030101010101" pitchFamily="2" charset="-122"/>
              </a:endParaRPr>
            </a:p>
          </p:txBody>
        </p:sp>
        <p:grpSp>
          <p:nvGrpSpPr>
            <p:cNvPr id="86" name="组合 27">
              <a:extLst>
                <a:ext uri="{FF2B5EF4-FFF2-40B4-BE49-F238E27FC236}">
                  <a16:creationId xmlns:a16="http://schemas.microsoft.com/office/drawing/2014/main" id="{8A162D04-C944-4FEA-9B1A-972B63CF0988}"/>
                </a:ext>
              </a:extLst>
            </p:cNvPr>
            <p:cNvGrpSpPr/>
            <p:nvPr/>
          </p:nvGrpSpPr>
          <p:grpSpPr>
            <a:xfrm>
              <a:off x="687421" y="1305354"/>
              <a:ext cx="7806969" cy="3489589"/>
              <a:chOff x="1186137" y="474953"/>
              <a:chExt cx="10366984" cy="4239000"/>
            </a:xfrm>
          </p:grpSpPr>
          <p:grpSp>
            <p:nvGrpSpPr>
              <p:cNvPr id="87" name="组合 23">
                <a:extLst>
                  <a:ext uri="{FF2B5EF4-FFF2-40B4-BE49-F238E27FC236}">
                    <a16:creationId xmlns:a16="http://schemas.microsoft.com/office/drawing/2014/main" id="{A7E1CABE-100E-4A1E-ACCD-FB893D295978}"/>
                  </a:ext>
                </a:extLst>
              </p:cNvPr>
              <p:cNvGrpSpPr/>
              <p:nvPr/>
            </p:nvGrpSpPr>
            <p:grpSpPr>
              <a:xfrm>
                <a:off x="1305260" y="474953"/>
                <a:ext cx="10128739" cy="4195076"/>
                <a:chOff x="1113693" y="627269"/>
                <a:chExt cx="10128739" cy="4195076"/>
              </a:xfrm>
            </p:grpSpPr>
            <p:sp>
              <p:nvSpPr>
                <p:cNvPr id="89" name="矩形 88">
                  <a:extLst>
                    <a:ext uri="{FF2B5EF4-FFF2-40B4-BE49-F238E27FC236}">
                      <a16:creationId xmlns:a16="http://schemas.microsoft.com/office/drawing/2014/main" id="{F9B8A8DE-4F16-4F60-8631-F24FAD2039E2}"/>
                    </a:ext>
                  </a:extLst>
                </p:cNvPr>
                <p:cNvSpPr/>
                <p:nvPr/>
              </p:nvSpPr>
              <p:spPr>
                <a:xfrm>
                  <a:off x="1148863" y="681724"/>
                  <a:ext cx="10058400" cy="4086167"/>
                </a:xfrm>
                <a:prstGeom prst="rect">
                  <a:avLst/>
                </a:prstGeom>
                <a:solidFill>
                  <a:srgbClr val="597472"/>
                </a:solidFill>
                <a:ln w="76200">
                  <a:solidFill>
                    <a:srgbClr val="D87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图文框 22">
                  <a:extLst>
                    <a:ext uri="{FF2B5EF4-FFF2-40B4-BE49-F238E27FC236}">
                      <a16:creationId xmlns:a16="http://schemas.microsoft.com/office/drawing/2014/main" id="{C2E3CA48-6CEC-47B5-9E85-4CCC4EF1EE03}"/>
                    </a:ext>
                  </a:extLst>
                </p:cNvPr>
                <p:cNvSpPr/>
                <p:nvPr/>
              </p:nvSpPr>
              <p:spPr>
                <a:xfrm>
                  <a:off x="1113693" y="627269"/>
                  <a:ext cx="10128739" cy="4195076"/>
                </a:xfrm>
                <a:prstGeom prst="frame">
                  <a:avLst>
                    <a:gd name="adj1" fmla="val 2160"/>
                  </a:avLst>
                </a:prstGeom>
                <a:solidFill>
                  <a:srgbClr val="D87E68"/>
                </a:solidFill>
                <a:ln w="28575">
                  <a:solidFill>
                    <a:srgbClr val="A94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8" name="矩形: 圆角 25">
                <a:extLst>
                  <a:ext uri="{FF2B5EF4-FFF2-40B4-BE49-F238E27FC236}">
                    <a16:creationId xmlns:a16="http://schemas.microsoft.com/office/drawing/2014/main" id="{BBABA5A3-71EE-443C-9710-A8E0D4261131}"/>
                  </a:ext>
                </a:extLst>
              </p:cNvPr>
              <p:cNvSpPr/>
              <p:nvPr/>
            </p:nvSpPr>
            <p:spPr>
              <a:xfrm>
                <a:off x="1186137" y="4544284"/>
                <a:ext cx="10366984" cy="169669"/>
              </a:xfrm>
              <a:prstGeom prst="roundRect">
                <a:avLst>
                  <a:gd name="adj" fmla="val 50000"/>
                </a:avLst>
              </a:prstGeom>
              <a:solidFill>
                <a:srgbClr val="D87E68"/>
              </a:solidFill>
              <a:ln>
                <a:solidFill>
                  <a:srgbClr val="A94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AutoShape 15"/>
            <p:cNvSpPr>
              <a:spLocks noChangeArrowheads="1"/>
            </p:cNvSpPr>
            <p:nvPr/>
          </p:nvSpPr>
          <p:spPr bwMode="gray">
            <a:xfrm>
              <a:off x="2305785" y="1558588"/>
              <a:ext cx="4131469" cy="647700"/>
            </a:xfrm>
            <a:prstGeom prst="roundRect">
              <a:avLst>
                <a:gd name="adj" fmla="val 50000"/>
              </a:avLst>
            </a:prstGeom>
            <a:solidFill>
              <a:srgbClr val="D63E48"/>
            </a:solidFill>
            <a:ln w="38100" algn="ctr">
              <a:solidFill>
                <a:srgbClr val="FFFFFF"/>
              </a:solidFill>
              <a:round/>
              <a:headEnd/>
              <a:tailEnd/>
            </a:ln>
            <a:effectLst>
              <a:outerShdw blurRad="50800" dist="38100" dir="2700000" algn="tl" rotWithShape="0">
                <a:prstClr val="black">
                  <a:alpha val="40000"/>
                </a:prstClr>
              </a:outerShdw>
            </a:effectLst>
          </p:spPr>
          <p:txBody>
            <a:bodyPr wrap="none" anchor="ctr"/>
            <a:lstStyle>
              <a:lvl1pPr eaLnBrk="0" hangingPunct="0">
                <a:defRPr kumimoji="1">
                  <a:solidFill>
                    <a:schemeClr val="tx1"/>
                  </a:solidFill>
                  <a:latin typeface="Arial" charset="0"/>
                  <a:ea typeface="ＭＳ Ｐゴシック" pitchFamily="34" charset="-128"/>
                </a:defRPr>
              </a:lvl1pPr>
              <a:lvl2pPr marL="742950" indent="-285750" eaLnBrk="0" hangingPunct="0">
                <a:defRPr kumimoji="1">
                  <a:solidFill>
                    <a:schemeClr val="tx1"/>
                  </a:solidFill>
                  <a:latin typeface="Arial" charset="0"/>
                  <a:ea typeface="ＭＳ Ｐゴシック" pitchFamily="34" charset="-128"/>
                </a:defRPr>
              </a:lvl2pPr>
              <a:lvl3pPr marL="1143000" indent="-228600" eaLnBrk="0" hangingPunct="0">
                <a:defRPr kumimoji="1">
                  <a:solidFill>
                    <a:schemeClr val="tx1"/>
                  </a:solidFill>
                  <a:latin typeface="Arial" charset="0"/>
                  <a:ea typeface="ＭＳ Ｐゴシック" pitchFamily="34" charset="-128"/>
                </a:defRPr>
              </a:lvl3pPr>
              <a:lvl4pPr marL="1600200" indent="-228600" eaLnBrk="0" hangingPunct="0">
                <a:defRPr kumimoji="1">
                  <a:solidFill>
                    <a:schemeClr val="tx1"/>
                  </a:solidFill>
                  <a:latin typeface="Arial" charset="0"/>
                  <a:ea typeface="ＭＳ Ｐゴシック" pitchFamily="34" charset="-128"/>
                </a:defRPr>
              </a:lvl4pPr>
              <a:lvl5pPr marL="2057400" indent="-228600" eaLnBrk="0" hangingPunct="0">
                <a:defRPr kumimoj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34" charset="-128"/>
                </a:defRPr>
              </a:lvl9pPr>
            </a:lstStyle>
            <a:p>
              <a:pPr algn="ctr" fontAlgn="auto">
                <a:spcBef>
                  <a:spcPts val="0"/>
                </a:spcBef>
                <a:spcAft>
                  <a:spcPts val="0"/>
                </a:spcAft>
                <a:defRPr/>
              </a:pPr>
              <a:r>
                <a:rPr lang="zh-TW" altLang="en-US" sz="2850" b="1" dirty="0">
                  <a:solidFill>
                    <a:schemeClr val="bg1"/>
                  </a:solidFill>
                  <a:latin typeface="微軟正黑體" pitchFamily="34" charset="-120"/>
                  <a:ea typeface="微軟正黑體" pitchFamily="34" charset="-120"/>
                </a:rPr>
                <a:t>五專教學特色</a:t>
              </a:r>
            </a:p>
          </p:txBody>
        </p:sp>
        <p:sp>
          <p:nvSpPr>
            <p:cNvPr id="10247" name="Rectangle 3"/>
            <p:cNvSpPr txBox="1">
              <a:spLocks noChangeArrowheads="1"/>
            </p:cNvSpPr>
            <p:nvPr/>
          </p:nvSpPr>
          <p:spPr bwMode="auto">
            <a:xfrm>
              <a:off x="2222010" y="2383045"/>
              <a:ext cx="453151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marL="0" indent="0" eaLnBrk="1" hangingPunct="1">
                <a:lnSpc>
                  <a:spcPct val="100000"/>
                </a:lnSpc>
                <a:spcBef>
                  <a:spcPts val="450"/>
                </a:spcBef>
                <a:spcAft>
                  <a:spcPts val="450"/>
                </a:spcAft>
                <a:buNone/>
              </a:pPr>
              <a:r>
                <a:rPr lang="zh-TW" altLang="en-US" sz="2100" b="1" dirty="0">
                  <a:solidFill>
                    <a:srgbClr val="000066"/>
                  </a:solidFill>
                  <a:latin typeface="微軟正黑體" panose="020B0604030504040204" pitchFamily="34" charset="-120"/>
                  <a:ea typeface="微軟正黑體" panose="020B0604030504040204" pitchFamily="34" charset="-120"/>
                </a:rPr>
                <a:t> </a:t>
              </a:r>
              <a:r>
                <a:rPr lang="zh-TW" altLang="en-US" sz="2100" b="1" dirty="0">
                  <a:solidFill>
                    <a:schemeClr val="accent4">
                      <a:lumMod val="60000"/>
                      <a:lumOff val="40000"/>
                    </a:schemeClr>
                  </a:solidFill>
                  <a:latin typeface="微軟正黑體" panose="020B0604030504040204" pitchFamily="34" charset="-120"/>
                  <a:ea typeface="微軟正黑體" panose="020B0604030504040204" pitchFamily="34" charset="-120"/>
                </a:rPr>
                <a:t>人力需求觀點：</a:t>
              </a:r>
              <a:r>
                <a:rPr lang="zh-TW" altLang="en-US" sz="2100" b="1" dirty="0">
                  <a:solidFill>
                    <a:schemeClr val="bg1"/>
                  </a:solidFill>
                  <a:latin typeface="微軟正黑體" panose="020B0604030504040204" pitchFamily="34" charset="-120"/>
                  <a:ea typeface="微軟正黑體" panose="020B0604030504040204" pitchFamily="34" charset="-120"/>
                </a:rPr>
                <a:t>中階人力需求增加</a:t>
              </a:r>
            </a:p>
            <a:p>
              <a:pPr marL="0" indent="0" eaLnBrk="1" hangingPunct="1">
                <a:lnSpc>
                  <a:spcPct val="100000"/>
                </a:lnSpc>
                <a:spcBef>
                  <a:spcPts val="450"/>
                </a:spcBef>
                <a:spcAft>
                  <a:spcPts val="450"/>
                </a:spcAft>
                <a:buNone/>
              </a:pPr>
              <a:r>
                <a:rPr lang="zh-TW" altLang="en-US" sz="2100" b="1" dirty="0">
                  <a:solidFill>
                    <a:srgbClr val="000066"/>
                  </a:solidFill>
                  <a:latin typeface="微軟正黑體" panose="020B0604030504040204" pitchFamily="34" charset="-120"/>
                  <a:ea typeface="微軟正黑體" panose="020B0604030504040204" pitchFamily="34" charset="-120"/>
                </a:rPr>
                <a:t> </a:t>
              </a:r>
              <a:r>
                <a:rPr lang="zh-TW" altLang="en-US" sz="2100" b="1" dirty="0">
                  <a:solidFill>
                    <a:schemeClr val="accent4">
                      <a:lumMod val="60000"/>
                      <a:lumOff val="40000"/>
                    </a:schemeClr>
                  </a:solidFill>
                  <a:latin typeface="微軟正黑體" panose="020B0604030504040204" pitchFamily="34" charset="-120"/>
                  <a:ea typeface="微軟正黑體" panose="020B0604030504040204" pitchFamily="34" charset="-120"/>
                </a:rPr>
                <a:t>教育投資觀點：</a:t>
              </a:r>
              <a:r>
                <a:rPr lang="zh-TW" altLang="en-US" sz="2100" b="1" dirty="0">
                  <a:solidFill>
                    <a:schemeClr val="bg1"/>
                  </a:solidFill>
                  <a:latin typeface="微軟正黑體" panose="020B0604030504040204" pitchFamily="34" charset="-120"/>
                  <a:ea typeface="微軟正黑體" panose="020B0604030504040204" pitchFamily="34" charset="-120"/>
                </a:rPr>
                <a:t>五年一貫完整課程</a:t>
              </a:r>
            </a:p>
            <a:p>
              <a:pPr marL="0" indent="0" eaLnBrk="1" hangingPunct="1">
                <a:lnSpc>
                  <a:spcPct val="100000"/>
                </a:lnSpc>
                <a:spcBef>
                  <a:spcPts val="450"/>
                </a:spcBef>
                <a:spcAft>
                  <a:spcPts val="450"/>
                </a:spcAft>
                <a:buNone/>
              </a:pPr>
              <a:r>
                <a:rPr lang="zh-TW" altLang="en-US" sz="2100" b="1" dirty="0">
                  <a:solidFill>
                    <a:srgbClr val="000066"/>
                  </a:solidFill>
                  <a:latin typeface="微軟正黑體" panose="020B0604030504040204" pitchFamily="34" charset="-120"/>
                  <a:ea typeface="微軟正黑體" panose="020B0604030504040204" pitchFamily="34" charset="-120"/>
                </a:rPr>
                <a:t> </a:t>
              </a:r>
              <a:r>
                <a:rPr lang="zh-TW" altLang="en-US" sz="2100" b="1" dirty="0">
                  <a:solidFill>
                    <a:schemeClr val="accent4">
                      <a:lumMod val="60000"/>
                      <a:lumOff val="40000"/>
                    </a:schemeClr>
                  </a:solidFill>
                  <a:latin typeface="微軟正黑體" panose="020B0604030504040204" pitchFamily="34" charset="-120"/>
                  <a:ea typeface="微軟正黑體" panose="020B0604030504040204" pitchFamily="34" charset="-120"/>
                </a:rPr>
                <a:t>學生家長觀點：</a:t>
              </a:r>
              <a:r>
                <a:rPr lang="zh-TW" altLang="en-US" sz="2100" b="1" dirty="0">
                  <a:solidFill>
                    <a:schemeClr val="bg1"/>
                  </a:solidFill>
                  <a:latin typeface="微軟正黑體" panose="020B0604030504040204" pitchFamily="34" charset="-120"/>
                  <a:ea typeface="微軟正黑體" panose="020B0604030504040204" pitchFamily="34" charset="-120"/>
                </a:rPr>
                <a:t>升學與就業兩相宜</a:t>
              </a:r>
            </a:p>
          </p:txBody>
        </p:sp>
        <p:sp>
          <p:nvSpPr>
            <p:cNvPr id="18" name="淘宝网Chenying0907出品 5"/>
            <p:cNvSpPr>
              <a:spLocks noChangeAspect="1"/>
            </p:cNvSpPr>
            <p:nvPr/>
          </p:nvSpPr>
          <p:spPr bwMode="auto">
            <a:xfrm>
              <a:off x="2688504" y="5175241"/>
              <a:ext cx="1860947" cy="14585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4" cstate="email">
                <a:extLst>
                  <a:ext uri="{28A0092B-C50C-407E-A947-70E740481C1C}">
                    <a14:useLocalDpi xmlns:a14="http://schemas.microsoft.com/office/drawing/2010/main"/>
                  </a:ext>
                </a:extLst>
              </a:blip>
              <a:stretch>
                <a:fillRect/>
              </a:stretch>
            </a:blipFill>
            <a:ln/>
          </p:spPr>
          <p:style>
            <a:lnRef idx="3">
              <a:schemeClr val="lt1"/>
            </a:lnRef>
            <a:fillRef idx="1">
              <a:schemeClr val="accent2"/>
            </a:fillRef>
            <a:effectRef idx="1">
              <a:schemeClr val="accent2"/>
            </a:effectRef>
            <a:fontRef idx="minor">
              <a:schemeClr val="lt1"/>
            </a:fontRef>
          </p:style>
          <p:txBody>
            <a:bodyPr/>
            <a:lstStyle/>
            <a:p>
              <a:pPr eaLnBrk="1" fontAlgn="auto" hangingPunct="1">
                <a:spcBef>
                  <a:spcPts val="0"/>
                </a:spcBef>
                <a:spcAft>
                  <a:spcPts val="0"/>
                </a:spcAft>
                <a:defRPr/>
              </a:pPr>
              <a:endParaRPr lang="zh-CN" altLang="en-US"/>
            </a:p>
          </p:txBody>
        </p:sp>
        <p:sp>
          <p:nvSpPr>
            <p:cNvPr id="16" name="淘宝网Chenying0907出品 5"/>
            <p:cNvSpPr>
              <a:spLocks noChangeAspect="1"/>
            </p:cNvSpPr>
            <p:nvPr/>
          </p:nvSpPr>
          <p:spPr bwMode="auto">
            <a:xfrm>
              <a:off x="6431355" y="5176800"/>
              <a:ext cx="1862138" cy="14585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5" cstate="email">
                <a:extLst>
                  <a:ext uri="{28A0092B-C50C-407E-A947-70E740481C1C}">
                    <a14:useLocalDpi xmlns:a14="http://schemas.microsoft.com/office/drawing/2010/main"/>
                  </a:ext>
                </a:extLst>
              </a:blip>
              <a:srcRect/>
              <a:stretch>
                <a:fillRect/>
              </a:stretch>
            </a:blipFill>
            <a:ln/>
          </p:spPr>
          <p:style>
            <a:lnRef idx="3">
              <a:schemeClr val="lt1"/>
            </a:lnRef>
            <a:fillRef idx="1">
              <a:schemeClr val="accent2"/>
            </a:fillRef>
            <a:effectRef idx="1">
              <a:schemeClr val="accent2"/>
            </a:effectRef>
            <a:fontRef idx="minor">
              <a:schemeClr val="lt1"/>
            </a:fontRef>
          </p:style>
          <p:txBody>
            <a:bodyPr/>
            <a:lstStyle/>
            <a:p>
              <a:pPr eaLnBrk="1" fontAlgn="auto" hangingPunct="1">
                <a:spcBef>
                  <a:spcPts val="0"/>
                </a:spcBef>
                <a:spcAft>
                  <a:spcPts val="0"/>
                </a:spcAft>
                <a:defRPr/>
              </a:pPr>
              <a:endParaRPr lang="zh-CN" altLang="en-US"/>
            </a:p>
          </p:txBody>
        </p:sp>
        <p:grpSp>
          <p:nvGrpSpPr>
            <p:cNvPr id="3" name="群組 2"/>
            <p:cNvGrpSpPr/>
            <p:nvPr/>
          </p:nvGrpSpPr>
          <p:grpSpPr>
            <a:xfrm>
              <a:off x="2203750" y="3702903"/>
              <a:ext cx="4774067" cy="1264287"/>
              <a:chOff x="3167621" y="3710117"/>
              <a:chExt cx="6292981" cy="1685715"/>
            </a:xfrm>
          </p:grpSpPr>
          <p:grpSp>
            <p:nvGrpSpPr>
              <p:cNvPr id="71" name="群組 70"/>
              <p:cNvGrpSpPr/>
              <p:nvPr/>
            </p:nvGrpSpPr>
            <p:grpSpPr>
              <a:xfrm>
                <a:off x="3167621" y="3710117"/>
                <a:ext cx="6292981" cy="1685715"/>
                <a:chOff x="3216129" y="591501"/>
                <a:chExt cx="6292981" cy="1685715"/>
              </a:xfrm>
            </p:grpSpPr>
            <p:sp>
              <p:nvSpPr>
                <p:cNvPr id="72" name="Freeform 10"/>
                <p:cNvSpPr>
                  <a:spLocks/>
                </p:cNvSpPr>
                <p:nvPr/>
              </p:nvSpPr>
              <p:spPr bwMode="auto">
                <a:xfrm rot="5400000">
                  <a:off x="5704080" y="-1762837"/>
                  <a:ext cx="1036620" cy="5895785"/>
                </a:xfrm>
                <a:custGeom>
                  <a:avLst/>
                  <a:gdLst>
                    <a:gd name="T0" fmla="*/ 0 w 630"/>
                    <a:gd name="T1" fmla="*/ 0 h 2415"/>
                    <a:gd name="T2" fmla="*/ 0 w 630"/>
                    <a:gd name="T3" fmla="*/ 2415 h 2415"/>
                    <a:gd name="T4" fmla="*/ 630 w 630"/>
                    <a:gd name="T5" fmla="*/ 2415 h 2415"/>
                    <a:gd name="T6" fmla="*/ 630 w 630"/>
                    <a:gd name="T7" fmla="*/ 257 h 2415"/>
                    <a:gd name="T8" fmla="*/ 0 w 630"/>
                    <a:gd name="T9" fmla="*/ 0 h 2415"/>
                  </a:gdLst>
                  <a:ahLst/>
                  <a:cxnLst>
                    <a:cxn ang="0">
                      <a:pos x="T0" y="T1"/>
                    </a:cxn>
                    <a:cxn ang="0">
                      <a:pos x="T2" y="T3"/>
                    </a:cxn>
                    <a:cxn ang="0">
                      <a:pos x="T4" y="T5"/>
                    </a:cxn>
                    <a:cxn ang="0">
                      <a:pos x="T6" y="T7"/>
                    </a:cxn>
                    <a:cxn ang="0">
                      <a:pos x="T8" y="T9"/>
                    </a:cxn>
                  </a:cxnLst>
                  <a:rect l="0" t="0" r="r" b="b"/>
                  <a:pathLst>
                    <a:path w="630" h="2415">
                      <a:moveTo>
                        <a:pt x="0" y="0"/>
                      </a:moveTo>
                      <a:lnTo>
                        <a:pt x="0" y="2415"/>
                      </a:lnTo>
                      <a:lnTo>
                        <a:pt x="630" y="2415"/>
                      </a:lnTo>
                      <a:lnTo>
                        <a:pt x="630" y="257"/>
                      </a:lnTo>
                      <a:lnTo>
                        <a:pt x="0" y="0"/>
                      </a:lnTo>
                      <a:close/>
                    </a:path>
                  </a:pathLst>
                </a:custGeom>
                <a:solidFill>
                  <a:srgbClr val="92D3DC"/>
                </a:solidFill>
                <a:ln>
                  <a:noFill/>
                </a:ln>
              </p:spPr>
              <p:txBody>
                <a:bodyPr vert="horz" wrap="square" lIns="68580" tIns="34290" rIns="68580" bIns="34290" numCol="1" anchor="t" anchorCtr="0" compatLnSpc="1">
                  <a:prstTxWarp prst="textNoShape">
                    <a:avLst/>
                  </a:prstTxWarp>
                </a:bodyPr>
                <a:lstStyle/>
                <a:p>
                  <a:endParaRPr lang="id-ID"/>
                </a:p>
              </p:txBody>
            </p:sp>
            <p:sp>
              <p:nvSpPr>
                <p:cNvPr id="73" name="Oval 29"/>
                <p:cNvSpPr>
                  <a:spLocks noChangeAspect="1"/>
                </p:cNvSpPr>
                <p:nvPr/>
              </p:nvSpPr>
              <p:spPr>
                <a:xfrm>
                  <a:off x="8393110" y="682375"/>
                  <a:ext cx="1116000" cy="1116000"/>
                </a:xfrm>
                <a:prstGeom prst="ellipse">
                  <a:avLst/>
                </a:prstGeom>
                <a:solidFill>
                  <a:schemeClr val="bg1"/>
                </a:solidFill>
                <a:ln w="92075">
                  <a:solidFill>
                    <a:srgbClr val="92D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TextBox 49"/>
                <p:cNvSpPr txBox="1"/>
                <p:nvPr/>
              </p:nvSpPr>
              <p:spPr>
                <a:xfrm>
                  <a:off x="3271320" y="591501"/>
                  <a:ext cx="5254970" cy="1261883"/>
                </a:xfrm>
                <a:prstGeom prst="rect">
                  <a:avLst/>
                </a:prstGeom>
                <a:noFill/>
              </p:spPr>
              <p:txBody>
                <a:bodyPr wrap="square" rtlCol="0">
                  <a:spAutoFit/>
                </a:bodyPr>
                <a:lstStyle/>
                <a:p>
                  <a:pPr algn="ctr"/>
                  <a:r>
                    <a:rPr lang="zh-TW" altLang="en-US" sz="2775" b="1" dirty="0">
                      <a:solidFill>
                        <a:srgbClr val="002060"/>
                      </a:solidFill>
                      <a:latin typeface="微軟正黑體" panose="020B0604030504040204" pitchFamily="34" charset="-120"/>
                      <a:ea typeface="微軟正黑體" panose="020B0604030504040204" pitchFamily="34" charset="-120"/>
                    </a:rPr>
                    <a:t>五專前三年</a:t>
                  </a:r>
                  <a:r>
                    <a:rPr lang="en-US" altLang="zh-TW" sz="2775" b="1" dirty="0">
                      <a:solidFill>
                        <a:srgbClr val="002060"/>
                      </a:solidFill>
                      <a:latin typeface="微軟正黑體" panose="020B0604030504040204" pitchFamily="34" charset="-120"/>
                      <a:ea typeface="微軟正黑體" panose="020B0604030504040204" pitchFamily="34" charset="-120"/>
                    </a:rPr>
                    <a:t>~</a:t>
                  </a:r>
                  <a:r>
                    <a:rPr lang="zh-TW" altLang="en-US" sz="2775" b="1" dirty="0">
                      <a:solidFill>
                        <a:srgbClr val="002060"/>
                      </a:solidFill>
                      <a:latin typeface="微軟正黑體" panose="020B0604030504040204" pitchFamily="34" charset="-120"/>
                      <a:ea typeface="微軟正黑體" panose="020B0604030504040204" pitchFamily="34" charset="-120"/>
                    </a:rPr>
                    <a:t>免學費優惠</a:t>
                  </a:r>
                  <a:endParaRPr lang="id-ID" sz="2775" b="1" dirty="0">
                    <a:solidFill>
                      <a:srgbClr val="002060"/>
                    </a:solidFill>
                    <a:latin typeface="微軟正黑體" panose="020B0604030504040204" pitchFamily="34" charset="-120"/>
                    <a:ea typeface="微軟正黑體" panose="020B0604030504040204" pitchFamily="34" charset="-120"/>
                  </a:endParaRPr>
                </a:p>
              </p:txBody>
            </p:sp>
            <p:sp>
              <p:nvSpPr>
                <p:cNvPr id="75" name="TextBox 50"/>
                <p:cNvSpPr txBox="1"/>
                <p:nvPr/>
              </p:nvSpPr>
              <p:spPr>
                <a:xfrm>
                  <a:off x="3216129" y="1243087"/>
                  <a:ext cx="5364033" cy="1034129"/>
                </a:xfrm>
                <a:prstGeom prst="rect">
                  <a:avLst/>
                </a:prstGeom>
                <a:noFill/>
              </p:spPr>
              <p:txBody>
                <a:bodyPr wrap="square" rtlCol="0">
                  <a:spAutoFit/>
                </a:bodyPr>
                <a:lstStyle/>
                <a:p>
                  <a:pPr>
                    <a:lnSpc>
                      <a:spcPct val="80000"/>
                    </a:lnSpc>
                  </a:pPr>
                  <a:r>
                    <a:rPr lang="zh-TW" altLang="en-US" sz="2775" b="1" dirty="0">
                      <a:solidFill>
                        <a:srgbClr val="C00000"/>
                      </a:solidFill>
                      <a:latin typeface="微軟正黑體" panose="020B0604030504040204" pitchFamily="34" charset="-120"/>
                      <a:ea typeface="微軟正黑體" panose="020B0604030504040204" pitchFamily="34" charset="-120"/>
                    </a:rPr>
                    <a:t>享有大學師資與教學設備</a:t>
                  </a:r>
                  <a:endParaRPr lang="en-US" sz="2775" b="1" dirty="0">
                    <a:solidFill>
                      <a:srgbClr val="C00000"/>
                    </a:solidFill>
                    <a:latin typeface="微軟正黑體" panose="020B0604030504040204" pitchFamily="34" charset="-120"/>
                    <a:ea typeface="微軟正黑體" panose="020B0604030504040204" pitchFamily="34" charset="-120"/>
                  </a:endParaRPr>
                </a:p>
              </p:txBody>
            </p:sp>
            <p:sp>
              <p:nvSpPr>
                <p:cNvPr id="76" name="Freeform 5"/>
                <p:cNvSpPr>
                  <a:spLocks noEditPoints="1" noChangeArrowheads="1"/>
                </p:cNvSpPr>
                <p:nvPr/>
              </p:nvSpPr>
              <p:spPr bwMode="auto">
                <a:xfrm>
                  <a:off x="8758003" y="750621"/>
                  <a:ext cx="431428" cy="388883"/>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grpSp>
          <p:grpSp>
            <p:nvGrpSpPr>
              <p:cNvPr id="77" name="Group 57"/>
              <p:cNvGrpSpPr/>
              <p:nvPr/>
            </p:nvGrpSpPr>
            <p:grpSpPr>
              <a:xfrm>
                <a:off x="8499320" y="4276519"/>
                <a:ext cx="403719" cy="370952"/>
                <a:chOff x="6351" y="0"/>
                <a:chExt cx="733774" cy="608013"/>
              </a:xfrm>
              <a:solidFill>
                <a:schemeClr val="accent6">
                  <a:lumMod val="60000"/>
                  <a:lumOff val="40000"/>
                </a:schemeClr>
              </a:solidFill>
            </p:grpSpPr>
            <p:sp>
              <p:nvSpPr>
                <p:cNvPr id="78" name="Freeform 9"/>
                <p:cNvSpPr>
                  <a:spLocks/>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79" name="Oval 10"/>
                <p:cNvSpPr>
                  <a:spLocks noChangeArrowheads="1"/>
                </p:cNvSpPr>
                <p:nvPr/>
              </p:nvSpPr>
              <p:spPr bwMode="auto">
                <a:xfrm>
                  <a:off x="44450" y="0"/>
                  <a:ext cx="111125" cy="10795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0" name="Freeform 11"/>
                <p:cNvSpPr>
                  <a:spLocks/>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1" name="Freeform 12"/>
                <p:cNvSpPr>
                  <a:spLocks/>
                </p:cNvSpPr>
                <p:nvPr/>
              </p:nvSpPr>
              <p:spPr bwMode="auto">
                <a:xfrm>
                  <a:off x="6351" y="114300"/>
                  <a:ext cx="244473"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2" name="Freeform 13"/>
                <p:cNvSpPr>
                  <a:spLocks/>
                </p:cNvSpPr>
                <p:nvPr/>
              </p:nvSpPr>
              <p:spPr bwMode="auto">
                <a:xfrm>
                  <a:off x="330549" y="80963"/>
                  <a:ext cx="406398"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3" name="Oval 14"/>
                <p:cNvSpPr>
                  <a:spLocks noChangeArrowheads="1"/>
                </p:cNvSpPr>
                <p:nvPr/>
              </p:nvSpPr>
              <p:spPr bwMode="auto">
                <a:xfrm>
                  <a:off x="595662" y="53975"/>
                  <a:ext cx="111125" cy="111125"/>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grpSp>
          <p:sp>
            <p:nvSpPr>
              <p:cNvPr id="84" name="Freeform 12"/>
              <p:cNvSpPr>
                <a:spLocks noChangeArrowheads="1"/>
              </p:cNvSpPr>
              <p:nvPr/>
            </p:nvSpPr>
            <p:spPr bwMode="auto">
              <a:xfrm>
                <a:off x="8943073" y="4277499"/>
                <a:ext cx="377754" cy="355000"/>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ln w="0"/>
                  <a:effectLst>
                    <a:outerShdw blurRad="38100" dist="19050" dir="2700000" algn="tl" rotWithShape="0">
                      <a:schemeClr val="dk1">
                        <a:alpha val="40000"/>
                      </a:schemeClr>
                    </a:outerShdw>
                  </a:effectLst>
                </a:endParaRPr>
              </a:p>
            </p:txBody>
          </p:sp>
        </p:grpSp>
        <p:sp>
          <p:nvSpPr>
            <p:cNvPr id="67" name="淘宝网Chenying0907出品 5"/>
            <p:cNvSpPr>
              <a:spLocks noChangeAspect="1"/>
            </p:cNvSpPr>
            <p:nvPr/>
          </p:nvSpPr>
          <p:spPr bwMode="auto">
            <a:xfrm>
              <a:off x="4549451" y="5175241"/>
              <a:ext cx="1860947" cy="14585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6" cstate="email">
                <a:extLst>
                  <a:ext uri="{28A0092B-C50C-407E-A947-70E740481C1C}">
                    <a14:useLocalDpi xmlns:a14="http://schemas.microsoft.com/office/drawing/2010/main"/>
                  </a:ext>
                </a:extLst>
              </a:blip>
              <a:srcRect/>
              <a:stretch>
                <a:fillRect b="-11000"/>
              </a:stretch>
            </a:blipFill>
            <a:ln/>
          </p:spPr>
          <p:style>
            <a:lnRef idx="3">
              <a:schemeClr val="lt1"/>
            </a:lnRef>
            <a:fillRef idx="1">
              <a:schemeClr val="accent2"/>
            </a:fillRef>
            <a:effectRef idx="1">
              <a:schemeClr val="accent2"/>
            </a:effectRef>
            <a:fontRef idx="minor">
              <a:schemeClr val="lt1"/>
            </a:fontRef>
          </p:style>
          <p:txBody>
            <a:bodyPr/>
            <a:lstStyle/>
            <a:p>
              <a:pPr eaLnBrk="1" fontAlgn="auto" hangingPunct="1">
                <a:spcBef>
                  <a:spcPts val="0"/>
                </a:spcBef>
                <a:spcAft>
                  <a:spcPts val="0"/>
                </a:spcAft>
                <a:defRPr/>
              </a:pPr>
              <a:endParaRPr lang="zh-CN" altLang="en-US"/>
            </a:p>
          </p:txBody>
        </p:sp>
        <p:pic>
          <p:nvPicPr>
            <p:cNvPr id="92" name="图片 3" descr="卡通人物&#10;&#10;描述已自动生成">
              <a:extLst>
                <a:ext uri="{FF2B5EF4-FFF2-40B4-BE49-F238E27FC236}">
                  <a16:creationId xmlns:a16="http://schemas.microsoft.com/office/drawing/2014/main" id="{74CB8236-5525-4B9E-B570-93DC8E9F0D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04078" y="3215659"/>
              <a:ext cx="1427429" cy="1457649"/>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直接连接符 42">
            <a:extLst>
              <a:ext uri="{FF2B5EF4-FFF2-40B4-BE49-F238E27FC236}">
                <a16:creationId xmlns:a16="http://schemas.microsoft.com/office/drawing/2014/main" id="{2F665846-9C60-44C9-9595-9EC7F9322141}"/>
              </a:ext>
            </a:extLst>
          </p:cNvPr>
          <p:cNvCxnSpPr>
            <a:cxnSpLocks/>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2" name="Freeform 6">
            <a:extLst>
              <a:ext uri="{FF2B5EF4-FFF2-40B4-BE49-F238E27FC236}">
                <a16:creationId xmlns:a16="http://schemas.microsoft.com/office/drawing/2014/main" id="{71AA52EC-7DB1-4E87-8C0D-FAA1C5227515}"/>
              </a:ext>
            </a:extLst>
          </p:cNvPr>
          <p:cNvSpPr>
            <a:spLocks noEditPoints="1"/>
          </p:cNvSpPr>
          <p:nvPr/>
        </p:nvSpPr>
        <p:spPr bwMode="auto">
          <a:xfrm>
            <a:off x="737880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43" name="標題 1"/>
          <p:cNvSpPr txBox="1">
            <a:spLocks/>
          </p:cNvSpPr>
          <p:nvPr/>
        </p:nvSpPr>
        <p:spPr bwMode="auto">
          <a:xfrm>
            <a:off x="250753" y="361293"/>
            <a:ext cx="6467100"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壹、五專優先</a:t>
            </a:r>
            <a:r>
              <a:rPr lang="zh-TW" altLang="zh-TW" sz="3000" b="1" dirty="0">
                <a:solidFill>
                  <a:srgbClr val="002060"/>
                </a:solidFill>
                <a:latin typeface="微軟正黑體" panose="020B0604030504040204" pitchFamily="34" charset="-120"/>
                <a:ea typeface="微軟正黑體" panose="020B0604030504040204" pitchFamily="34" charset="-120"/>
              </a:rPr>
              <a:t>免試</a:t>
            </a:r>
            <a:r>
              <a:rPr lang="zh-TW" altLang="en-US" sz="3000" b="1" dirty="0">
                <a:solidFill>
                  <a:srgbClr val="002060"/>
                </a:solidFill>
                <a:latin typeface="微軟正黑體" panose="020B0604030504040204" pitchFamily="34" charset="-120"/>
                <a:ea typeface="微軟正黑體" panose="020B0604030504040204" pitchFamily="34" charset="-120"/>
              </a:rPr>
              <a:t>入學</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14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4</a:t>
            </a:r>
            <a:endParaRPr lang="zh-TW" altLang="en-US" sz="1500" b="1" dirty="0">
              <a:latin typeface="Arial" panose="020B0604020202020204" pitchFamily="34" charset="0"/>
              <a:cs typeface="Arial" panose="020B0604020202020204" pitchFamily="34" charset="0"/>
            </a:endParaRPr>
          </a:p>
        </p:txBody>
      </p:sp>
      <p:grpSp>
        <p:nvGrpSpPr>
          <p:cNvPr id="5" name="群組 4"/>
          <p:cNvGrpSpPr/>
          <p:nvPr/>
        </p:nvGrpSpPr>
        <p:grpSpPr>
          <a:xfrm>
            <a:off x="202218" y="1045941"/>
            <a:ext cx="8583960" cy="5474405"/>
            <a:chOff x="202218" y="1045941"/>
            <a:chExt cx="8583960" cy="5474405"/>
          </a:xfrm>
        </p:grpSpPr>
        <p:sp>
          <p:nvSpPr>
            <p:cNvPr id="36866" name="文字方塊 1"/>
            <p:cNvSpPr txBox="1">
              <a:spLocks noChangeArrowheads="1"/>
            </p:cNvSpPr>
            <p:nvPr/>
          </p:nvSpPr>
          <p:spPr bwMode="auto">
            <a:xfrm>
              <a:off x="3083920" y="1045941"/>
              <a:ext cx="271700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auto" hangingPunct="1">
                <a:spcBef>
                  <a:spcPct val="0"/>
                </a:spcBef>
                <a:spcAft>
                  <a:spcPts val="0"/>
                </a:spcAft>
                <a:buNone/>
                <a:defRPr/>
              </a:pPr>
              <a:r>
                <a:rPr lang="zh-TW" altLang="en-US" sz="2700" b="1" spc="113" dirty="0">
                  <a:ln w="11430"/>
                  <a:effectLst>
                    <a:glow rad="101600">
                      <a:srgbClr val="FFFFFF"/>
                    </a:glow>
                    <a:outerShdw blurRad="25400" algn="tl" rotWithShape="0">
                      <a:srgbClr val="000000">
                        <a:alpha val="43000"/>
                      </a:srgbClr>
                    </a:outerShdw>
                  </a:effectLst>
                  <a:latin typeface="Arial" charset="0"/>
                  <a:ea typeface="標楷體" pitchFamily="65" charset="-120"/>
                </a:rPr>
                <a:t>五專畢業生進路</a:t>
              </a:r>
              <a:endParaRPr lang="zh-TW" altLang="en-US" sz="2700" b="1" dirty="0">
                <a:latin typeface="微軟正黑體" pitchFamily="34" charset="-120"/>
                <a:ea typeface="微軟正黑體" pitchFamily="34" charset="-120"/>
              </a:endParaRPr>
            </a:p>
          </p:txBody>
        </p:sp>
        <p:grpSp>
          <p:nvGrpSpPr>
            <p:cNvPr id="2" name="群組 1"/>
            <p:cNvGrpSpPr/>
            <p:nvPr/>
          </p:nvGrpSpPr>
          <p:grpSpPr>
            <a:xfrm>
              <a:off x="3210512" y="1795946"/>
              <a:ext cx="2460009" cy="4724400"/>
              <a:chOff x="3091137" y="1553542"/>
              <a:chExt cx="2460009" cy="4724400"/>
            </a:xfrm>
          </p:grpSpPr>
          <p:grpSp>
            <p:nvGrpSpPr>
              <p:cNvPr id="12310" name="群組 2"/>
              <p:cNvGrpSpPr>
                <a:grpSpLocks/>
              </p:cNvGrpSpPr>
              <p:nvPr/>
            </p:nvGrpSpPr>
            <p:grpSpPr bwMode="auto">
              <a:xfrm>
                <a:off x="3398494" y="2315130"/>
                <a:ext cx="768565" cy="694219"/>
                <a:chOff x="5492461" y="2260228"/>
                <a:chExt cx="525982" cy="519157"/>
              </a:xfrm>
            </p:grpSpPr>
            <p:sp>
              <p:nvSpPr>
                <p:cNvPr id="12377" name="î$ľide"/>
                <p:cNvSpPr>
                  <a:spLocks/>
                </p:cNvSpPr>
                <p:nvPr/>
              </p:nvSpPr>
              <p:spPr bwMode="auto">
                <a:xfrm>
                  <a:off x="5641570" y="2462496"/>
                  <a:ext cx="324437" cy="316889"/>
                </a:xfrm>
                <a:custGeom>
                  <a:avLst/>
                  <a:gdLst>
                    <a:gd name="T0" fmla="*/ 126863 w 156"/>
                    <a:gd name="T1" fmla="*/ 96351 h 148"/>
                    <a:gd name="T2" fmla="*/ 0 w 156"/>
                    <a:gd name="T3" fmla="*/ 173432 h 148"/>
                    <a:gd name="T4" fmla="*/ 76950 w 156"/>
                    <a:gd name="T5" fmla="*/ 284772 h 148"/>
                    <a:gd name="T6" fmla="*/ 232929 w 156"/>
                    <a:gd name="T7" fmla="*/ 250514 h 148"/>
                    <a:gd name="T8" fmla="*/ 316118 w 156"/>
                    <a:gd name="T9" fmla="*/ 111339 h 148"/>
                    <a:gd name="T10" fmla="*/ 239168 w 156"/>
                    <a:gd name="T11" fmla="*/ 0 h 148"/>
                    <a:gd name="T12" fmla="*/ 126863 w 156"/>
                    <a:gd name="T13" fmla="*/ 96351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48">
                      <a:moveTo>
                        <a:pt x="61" y="45"/>
                      </a:moveTo>
                      <a:cubicBezTo>
                        <a:pt x="0" y="81"/>
                        <a:pt x="0" y="81"/>
                        <a:pt x="0" y="81"/>
                      </a:cubicBezTo>
                      <a:cubicBezTo>
                        <a:pt x="37" y="133"/>
                        <a:pt x="37" y="133"/>
                        <a:pt x="37" y="133"/>
                      </a:cubicBezTo>
                      <a:cubicBezTo>
                        <a:pt x="37" y="133"/>
                        <a:pt x="67" y="148"/>
                        <a:pt x="112" y="117"/>
                      </a:cubicBezTo>
                      <a:cubicBezTo>
                        <a:pt x="156" y="85"/>
                        <a:pt x="152" y="52"/>
                        <a:pt x="152" y="52"/>
                      </a:cubicBezTo>
                      <a:cubicBezTo>
                        <a:pt x="115" y="0"/>
                        <a:pt x="115" y="0"/>
                        <a:pt x="115" y="0"/>
                      </a:cubicBezTo>
                      <a:lnTo>
                        <a:pt x="61" y="45"/>
                      </a:lnTo>
                      <a:close/>
                    </a:path>
                  </a:pathLst>
                </a:custGeom>
                <a:solidFill>
                  <a:srgbClr val="1934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8" name="ïṩľidê"/>
                <p:cNvSpPr>
                  <a:spLocks/>
                </p:cNvSpPr>
                <p:nvPr/>
              </p:nvSpPr>
              <p:spPr bwMode="auto">
                <a:xfrm>
                  <a:off x="5492461" y="2337764"/>
                  <a:ext cx="493210" cy="355657"/>
                </a:xfrm>
                <a:custGeom>
                  <a:avLst/>
                  <a:gdLst>
                    <a:gd name="T0" fmla="*/ 493210 w 301"/>
                    <a:gd name="T1" fmla="*/ 0 h 211"/>
                    <a:gd name="T2" fmla="*/ 178604 w 301"/>
                    <a:gd name="T3" fmla="*/ 64052 h 211"/>
                    <a:gd name="T4" fmla="*/ 0 w 301"/>
                    <a:gd name="T5" fmla="*/ 355657 h 211"/>
                    <a:gd name="T6" fmla="*/ 322799 w 301"/>
                    <a:gd name="T7" fmla="*/ 289919 h 211"/>
                    <a:gd name="T8" fmla="*/ 493210 w 301"/>
                    <a:gd name="T9" fmla="*/ 0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 h="211">
                      <a:moveTo>
                        <a:pt x="301" y="0"/>
                      </a:moveTo>
                      <a:lnTo>
                        <a:pt x="109" y="38"/>
                      </a:lnTo>
                      <a:lnTo>
                        <a:pt x="0" y="211"/>
                      </a:lnTo>
                      <a:lnTo>
                        <a:pt x="197" y="172"/>
                      </a:lnTo>
                      <a:lnTo>
                        <a:pt x="301" y="0"/>
                      </a:lnTo>
                      <a:close/>
                    </a:path>
                  </a:pathLst>
                </a:custGeom>
                <a:solidFill>
                  <a:srgbClr val="3F61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9" name="íṥḻiḑe"/>
                <p:cNvSpPr>
                  <a:spLocks/>
                </p:cNvSpPr>
                <p:nvPr/>
              </p:nvSpPr>
              <p:spPr bwMode="auto">
                <a:xfrm>
                  <a:off x="5708752" y="2475981"/>
                  <a:ext cx="62266" cy="50568"/>
                </a:xfrm>
                <a:custGeom>
                  <a:avLst/>
                  <a:gdLst>
                    <a:gd name="T0" fmla="*/ 56039 w 30"/>
                    <a:gd name="T1" fmla="*/ 8428 h 24"/>
                    <a:gd name="T2" fmla="*/ 41511 w 30"/>
                    <a:gd name="T3" fmla="*/ 40033 h 24"/>
                    <a:gd name="T4" fmla="*/ 6227 w 30"/>
                    <a:gd name="T5" fmla="*/ 44247 h 24"/>
                    <a:gd name="T6" fmla="*/ 20755 w 30"/>
                    <a:gd name="T7" fmla="*/ 10535 h 24"/>
                    <a:gd name="T8" fmla="*/ 56039 w 30"/>
                    <a:gd name="T9" fmla="*/ 842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27" y="4"/>
                      </a:moveTo>
                      <a:cubicBezTo>
                        <a:pt x="30" y="7"/>
                        <a:pt x="26" y="14"/>
                        <a:pt x="20" y="19"/>
                      </a:cubicBezTo>
                      <a:cubicBezTo>
                        <a:pt x="13" y="23"/>
                        <a:pt x="6" y="24"/>
                        <a:pt x="3" y="21"/>
                      </a:cubicBezTo>
                      <a:cubicBezTo>
                        <a:pt x="0" y="17"/>
                        <a:pt x="4" y="10"/>
                        <a:pt x="10" y="5"/>
                      </a:cubicBezTo>
                      <a:cubicBezTo>
                        <a:pt x="17" y="1"/>
                        <a:pt x="25" y="0"/>
                        <a:pt x="27" y="4"/>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0" name="iṡļîďê"/>
                <p:cNvSpPr>
                  <a:spLocks/>
                </p:cNvSpPr>
                <p:nvPr/>
              </p:nvSpPr>
              <p:spPr bwMode="auto">
                <a:xfrm>
                  <a:off x="5749716" y="2287196"/>
                  <a:ext cx="229401" cy="219125"/>
                </a:xfrm>
                <a:custGeom>
                  <a:avLst/>
                  <a:gdLst>
                    <a:gd name="T0" fmla="*/ 6256 w 110"/>
                    <a:gd name="T1" fmla="*/ 201939 h 102"/>
                    <a:gd name="T2" fmla="*/ 114701 w 110"/>
                    <a:gd name="T3" fmla="*/ 133194 h 102"/>
                    <a:gd name="T4" fmla="*/ 218974 w 110"/>
                    <a:gd name="T5" fmla="*/ 0 h 102"/>
                    <a:gd name="T6" fmla="*/ 225230 w 110"/>
                    <a:gd name="T7" fmla="*/ 17186 h 102"/>
                    <a:gd name="T8" fmla="*/ 162666 w 110"/>
                    <a:gd name="T9" fmla="*/ 90228 h 102"/>
                    <a:gd name="T10" fmla="*/ 0 w 110"/>
                    <a:gd name="T11" fmla="*/ 219125 h 102"/>
                    <a:gd name="T12" fmla="*/ 6256 w 110"/>
                    <a:gd name="T13" fmla="*/ 201939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102">
                      <a:moveTo>
                        <a:pt x="3" y="94"/>
                      </a:moveTo>
                      <a:cubicBezTo>
                        <a:pt x="3" y="94"/>
                        <a:pt x="36" y="88"/>
                        <a:pt x="55" y="62"/>
                      </a:cubicBezTo>
                      <a:cubicBezTo>
                        <a:pt x="73" y="36"/>
                        <a:pt x="92" y="5"/>
                        <a:pt x="105" y="0"/>
                      </a:cubicBezTo>
                      <a:cubicBezTo>
                        <a:pt x="105" y="0"/>
                        <a:pt x="110" y="3"/>
                        <a:pt x="108" y="8"/>
                      </a:cubicBezTo>
                      <a:cubicBezTo>
                        <a:pt x="108" y="8"/>
                        <a:pt x="90" y="18"/>
                        <a:pt x="78" y="42"/>
                      </a:cubicBezTo>
                      <a:cubicBezTo>
                        <a:pt x="67" y="63"/>
                        <a:pt x="42" y="96"/>
                        <a:pt x="0" y="102"/>
                      </a:cubicBezTo>
                      <a:lnTo>
                        <a:pt x="3" y="94"/>
                      </a:lnTo>
                      <a:close/>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1" name="işḻïḓê"/>
                <p:cNvSpPr>
                  <a:spLocks/>
                </p:cNvSpPr>
                <p:nvPr/>
              </p:nvSpPr>
              <p:spPr bwMode="auto">
                <a:xfrm>
                  <a:off x="5964369" y="2282141"/>
                  <a:ext cx="21302" cy="25283"/>
                </a:xfrm>
                <a:custGeom>
                  <a:avLst/>
                  <a:gdLst>
                    <a:gd name="T0" fmla="*/ 0 w 10"/>
                    <a:gd name="T1" fmla="*/ 8428 h 12"/>
                    <a:gd name="T2" fmla="*/ 6391 w 10"/>
                    <a:gd name="T3" fmla="*/ 25283 h 12"/>
                    <a:gd name="T4" fmla="*/ 21302 w 10"/>
                    <a:gd name="T5" fmla="*/ 16855 h 12"/>
                    <a:gd name="T6" fmla="*/ 10651 w 10"/>
                    <a:gd name="T7" fmla="*/ 0 h 12"/>
                    <a:gd name="T8" fmla="*/ 0 w 10"/>
                    <a:gd name="T9" fmla="*/ 842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4"/>
                      </a:moveTo>
                      <a:cubicBezTo>
                        <a:pt x="0" y="4"/>
                        <a:pt x="6" y="7"/>
                        <a:pt x="3" y="12"/>
                      </a:cubicBezTo>
                      <a:cubicBezTo>
                        <a:pt x="3" y="12"/>
                        <a:pt x="9" y="12"/>
                        <a:pt x="10" y="8"/>
                      </a:cubicBezTo>
                      <a:cubicBezTo>
                        <a:pt x="10" y="8"/>
                        <a:pt x="10" y="2"/>
                        <a:pt x="5" y="0"/>
                      </a:cubicBezTo>
                      <a:cubicBezTo>
                        <a:pt x="5" y="0"/>
                        <a:pt x="1" y="0"/>
                        <a:pt x="0" y="4"/>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2" name="iṥḷîde"/>
                <p:cNvSpPr>
                  <a:spLocks/>
                </p:cNvSpPr>
                <p:nvPr/>
              </p:nvSpPr>
              <p:spPr bwMode="auto">
                <a:xfrm>
                  <a:off x="5972563" y="2260228"/>
                  <a:ext cx="45880" cy="40453"/>
                </a:xfrm>
                <a:custGeom>
                  <a:avLst/>
                  <a:gdLst>
                    <a:gd name="T0" fmla="*/ 12513 w 22"/>
                    <a:gd name="T1" fmla="*/ 40453 h 19"/>
                    <a:gd name="T2" fmla="*/ 39624 w 22"/>
                    <a:gd name="T3" fmla="*/ 40453 h 19"/>
                    <a:gd name="T4" fmla="*/ 39624 w 22"/>
                    <a:gd name="T5" fmla="*/ 23420 h 19"/>
                    <a:gd name="T6" fmla="*/ 22940 w 22"/>
                    <a:gd name="T7" fmla="*/ 27678 h 19"/>
                    <a:gd name="T8" fmla="*/ 37538 w 22"/>
                    <a:gd name="T9" fmla="*/ 17033 h 19"/>
                    <a:gd name="T10" fmla="*/ 14598 w 22"/>
                    <a:gd name="T11" fmla="*/ 0 h 19"/>
                    <a:gd name="T12" fmla="*/ 2085 w 22"/>
                    <a:gd name="T13" fmla="*/ 23420 h 19"/>
                    <a:gd name="T14" fmla="*/ 6256 w 22"/>
                    <a:gd name="T15" fmla="*/ 36195 h 19"/>
                    <a:gd name="T16" fmla="*/ 12513 w 22"/>
                    <a:gd name="T17" fmla="*/ 4045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6" y="19"/>
                      </a:moveTo>
                      <a:cubicBezTo>
                        <a:pt x="6" y="19"/>
                        <a:pt x="11" y="14"/>
                        <a:pt x="19" y="19"/>
                      </a:cubicBezTo>
                      <a:cubicBezTo>
                        <a:pt x="19" y="19"/>
                        <a:pt x="22" y="15"/>
                        <a:pt x="19" y="11"/>
                      </a:cubicBezTo>
                      <a:cubicBezTo>
                        <a:pt x="19" y="11"/>
                        <a:pt x="16" y="10"/>
                        <a:pt x="11" y="13"/>
                      </a:cubicBezTo>
                      <a:cubicBezTo>
                        <a:pt x="11" y="13"/>
                        <a:pt x="16" y="9"/>
                        <a:pt x="18" y="8"/>
                      </a:cubicBezTo>
                      <a:cubicBezTo>
                        <a:pt x="18" y="8"/>
                        <a:pt x="14" y="0"/>
                        <a:pt x="7" y="0"/>
                      </a:cubicBezTo>
                      <a:cubicBezTo>
                        <a:pt x="7" y="0"/>
                        <a:pt x="2" y="6"/>
                        <a:pt x="1" y="11"/>
                      </a:cubicBezTo>
                      <a:cubicBezTo>
                        <a:pt x="0" y="16"/>
                        <a:pt x="3" y="17"/>
                        <a:pt x="3" y="17"/>
                      </a:cubicBezTo>
                      <a:cubicBezTo>
                        <a:pt x="3" y="17"/>
                        <a:pt x="6" y="19"/>
                        <a:pt x="6" y="19"/>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3" name="ïśliḑé"/>
                <p:cNvSpPr>
                  <a:spLocks/>
                </p:cNvSpPr>
                <p:nvPr/>
              </p:nvSpPr>
              <p:spPr bwMode="auto">
                <a:xfrm>
                  <a:off x="5664511" y="2642854"/>
                  <a:ext cx="154027" cy="119676"/>
                </a:xfrm>
                <a:custGeom>
                  <a:avLst/>
                  <a:gdLst>
                    <a:gd name="T0" fmla="*/ 56199 w 74"/>
                    <a:gd name="T1" fmla="*/ 100442 h 56"/>
                    <a:gd name="T2" fmla="*/ 0 w 74"/>
                    <a:gd name="T3" fmla="*/ 21371 h 56"/>
                    <a:gd name="T4" fmla="*/ 93665 w 74"/>
                    <a:gd name="T5" fmla="*/ 0 h 56"/>
                    <a:gd name="T6" fmla="*/ 154027 w 74"/>
                    <a:gd name="T7" fmla="*/ 94031 h 56"/>
                    <a:gd name="T8" fmla="*/ 56199 w 74"/>
                    <a:gd name="T9" fmla="*/ 100442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56">
                      <a:moveTo>
                        <a:pt x="27" y="47"/>
                      </a:moveTo>
                      <a:cubicBezTo>
                        <a:pt x="0" y="10"/>
                        <a:pt x="0" y="10"/>
                        <a:pt x="0" y="10"/>
                      </a:cubicBezTo>
                      <a:cubicBezTo>
                        <a:pt x="45" y="0"/>
                        <a:pt x="45" y="0"/>
                        <a:pt x="45" y="0"/>
                      </a:cubicBezTo>
                      <a:cubicBezTo>
                        <a:pt x="74" y="44"/>
                        <a:pt x="74" y="44"/>
                        <a:pt x="74" y="44"/>
                      </a:cubicBezTo>
                      <a:cubicBezTo>
                        <a:pt x="74" y="44"/>
                        <a:pt x="50" y="56"/>
                        <a:pt x="27" y="47"/>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4" name="îŝľîdê"/>
                <p:cNvSpPr>
                  <a:spLocks/>
                </p:cNvSpPr>
                <p:nvPr/>
              </p:nvSpPr>
              <p:spPr bwMode="auto">
                <a:xfrm>
                  <a:off x="5675980" y="2663081"/>
                  <a:ext cx="68820" cy="80908"/>
                </a:xfrm>
                <a:custGeom>
                  <a:avLst/>
                  <a:gdLst>
                    <a:gd name="T0" fmla="*/ 0 w 33"/>
                    <a:gd name="T1" fmla="*/ 2129 h 38"/>
                    <a:gd name="T2" fmla="*/ 47965 w 33"/>
                    <a:gd name="T3" fmla="*/ 76650 h 38"/>
                    <a:gd name="T4" fmla="*/ 68820 w 33"/>
                    <a:gd name="T5" fmla="*/ 80908 h 38"/>
                    <a:gd name="T6" fmla="*/ 20855 w 33"/>
                    <a:gd name="T7" fmla="*/ 0 h 38"/>
                    <a:gd name="T8" fmla="*/ 0 w 33"/>
                    <a:gd name="T9" fmla="*/ 2129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8">
                      <a:moveTo>
                        <a:pt x="0" y="1"/>
                      </a:moveTo>
                      <a:cubicBezTo>
                        <a:pt x="23" y="36"/>
                        <a:pt x="23" y="36"/>
                        <a:pt x="23" y="36"/>
                      </a:cubicBezTo>
                      <a:cubicBezTo>
                        <a:pt x="23" y="36"/>
                        <a:pt x="29" y="38"/>
                        <a:pt x="33" y="38"/>
                      </a:cubicBezTo>
                      <a:cubicBezTo>
                        <a:pt x="10" y="0"/>
                        <a:pt x="10" y="0"/>
                        <a:pt x="10" y="0"/>
                      </a:cubicBezTo>
                      <a:lnTo>
                        <a:pt x="0"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5" name="iṣlíḑe"/>
                <p:cNvSpPr>
                  <a:spLocks/>
                </p:cNvSpPr>
                <p:nvPr/>
              </p:nvSpPr>
              <p:spPr bwMode="auto">
                <a:xfrm>
                  <a:off x="5864416" y="2524864"/>
                  <a:ext cx="83567" cy="117991"/>
                </a:xfrm>
                <a:custGeom>
                  <a:avLst/>
                  <a:gdLst>
                    <a:gd name="T0" fmla="*/ 12535 w 40"/>
                    <a:gd name="T1" fmla="*/ 0 h 55"/>
                    <a:gd name="T2" fmla="*/ 83567 w 40"/>
                    <a:gd name="T3" fmla="*/ 94393 h 55"/>
                    <a:gd name="T4" fmla="*/ 71032 w 40"/>
                    <a:gd name="T5" fmla="*/ 117991 h 55"/>
                    <a:gd name="T6" fmla="*/ 0 w 40"/>
                    <a:gd name="T7" fmla="*/ 23598 h 55"/>
                    <a:gd name="T8" fmla="*/ 12535 w 40"/>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5">
                      <a:moveTo>
                        <a:pt x="6" y="0"/>
                      </a:moveTo>
                      <a:cubicBezTo>
                        <a:pt x="40" y="44"/>
                        <a:pt x="40" y="44"/>
                        <a:pt x="40" y="44"/>
                      </a:cubicBezTo>
                      <a:cubicBezTo>
                        <a:pt x="40" y="44"/>
                        <a:pt x="37" y="50"/>
                        <a:pt x="34" y="55"/>
                      </a:cubicBezTo>
                      <a:cubicBezTo>
                        <a:pt x="0" y="11"/>
                        <a:pt x="0" y="11"/>
                        <a:pt x="0" y="11"/>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6" name="îsḷîďê"/>
                <p:cNvSpPr>
                  <a:spLocks/>
                </p:cNvSpPr>
                <p:nvPr/>
              </p:nvSpPr>
              <p:spPr bwMode="auto">
                <a:xfrm>
                  <a:off x="5664511" y="2492837"/>
                  <a:ext cx="242509" cy="185413"/>
                </a:xfrm>
                <a:custGeom>
                  <a:avLst/>
                  <a:gdLst>
                    <a:gd name="T0" fmla="*/ 0 w 148"/>
                    <a:gd name="T1" fmla="*/ 170243 h 110"/>
                    <a:gd name="T2" fmla="*/ 154026 w 148"/>
                    <a:gd name="T3" fmla="*/ 141588 h 110"/>
                    <a:gd name="T4" fmla="*/ 234316 w 148"/>
                    <a:gd name="T5" fmla="*/ 0 h 110"/>
                    <a:gd name="T6" fmla="*/ 242509 w 148"/>
                    <a:gd name="T7" fmla="*/ 13485 h 110"/>
                    <a:gd name="T8" fmla="*/ 162219 w 148"/>
                    <a:gd name="T9" fmla="*/ 158444 h 110"/>
                    <a:gd name="T10" fmla="*/ 11470 w 148"/>
                    <a:gd name="T11" fmla="*/ 185413 h 110"/>
                    <a:gd name="T12" fmla="*/ 0 w 148"/>
                    <a:gd name="T13" fmla="*/ 170243 h 1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10">
                      <a:moveTo>
                        <a:pt x="0" y="101"/>
                      </a:moveTo>
                      <a:lnTo>
                        <a:pt x="94" y="84"/>
                      </a:lnTo>
                      <a:lnTo>
                        <a:pt x="143" y="0"/>
                      </a:lnTo>
                      <a:lnTo>
                        <a:pt x="148" y="8"/>
                      </a:lnTo>
                      <a:lnTo>
                        <a:pt x="99" y="94"/>
                      </a:lnTo>
                      <a:lnTo>
                        <a:pt x="7" y="110"/>
                      </a:lnTo>
                      <a:lnTo>
                        <a:pt x="0" y="10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7" name="ïš1íḋe"/>
                <p:cNvSpPr>
                  <a:spLocks/>
                </p:cNvSpPr>
                <p:nvPr/>
              </p:nvSpPr>
              <p:spPr bwMode="auto">
                <a:xfrm>
                  <a:off x="5508847" y="2541720"/>
                  <a:ext cx="340823" cy="141589"/>
                </a:xfrm>
                <a:custGeom>
                  <a:avLst/>
                  <a:gdLst>
                    <a:gd name="T0" fmla="*/ 54033 w 164"/>
                    <a:gd name="T1" fmla="*/ 53632 h 66"/>
                    <a:gd name="T2" fmla="*/ 0 w 164"/>
                    <a:gd name="T3" fmla="*/ 141589 h 66"/>
                    <a:gd name="T4" fmla="*/ 299259 w 164"/>
                    <a:gd name="T5" fmla="*/ 77230 h 66"/>
                    <a:gd name="T6" fmla="*/ 340823 w 164"/>
                    <a:gd name="T7" fmla="*/ 0 h 66"/>
                    <a:gd name="T8" fmla="*/ 54033 w 164"/>
                    <a:gd name="T9" fmla="*/ 5363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66">
                      <a:moveTo>
                        <a:pt x="26" y="25"/>
                      </a:moveTo>
                      <a:cubicBezTo>
                        <a:pt x="0" y="66"/>
                        <a:pt x="0" y="66"/>
                        <a:pt x="0" y="66"/>
                      </a:cubicBezTo>
                      <a:cubicBezTo>
                        <a:pt x="144" y="36"/>
                        <a:pt x="144" y="36"/>
                        <a:pt x="144" y="36"/>
                      </a:cubicBezTo>
                      <a:cubicBezTo>
                        <a:pt x="164" y="0"/>
                        <a:pt x="164" y="0"/>
                        <a:pt x="164" y="0"/>
                      </a:cubicBezTo>
                      <a:cubicBezTo>
                        <a:pt x="164" y="0"/>
                        <a:pt x="94" y="51"/>
                        <a:pt x="26" y="25"/>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nvGrpSpPr>
              <p:cNvPr id="12311" name="群組 3"/>
              <p:cNvGrpSpPr>
                <a:grpSpLocks/>
              </p:cNvGrpSpPr>
              <p:nvPr/>
            </p:nvGrpSpPr>
            <p:grpSpPr bwMode="auto">
              <a:xfrm>
                <a:off x="3091137" y="2274901"/>
                <a:ext cx="1699941" cy="4003041"/>
                <a:chOff x="5376122" y="2373161"/>
                <a:chExt cx="1163387" cy="2993587"/>
              </a:xfrm>
            </p:grpSpPr>
            <p:sp>
              <p:nvSpPr>
                <p:cNvPr id="12345" name="isľïḍè"/>
                <p:cNvSpPr>
                  <a:spLocks/>
                </p:cNvSpPr>
                <p:nvPr/>
              </p:nvSpPr>
              <p:spPr bwMode="auto">
                <a:xfrm>
                  <a:off x="5934875" y="2954686"/>
                  <a:ext cx="352293" cy="418024"/>
                </a:xfrm>
                <a:custGeom>
                  <a:avLst/>
                  <a:gdLst>
                    <a:gd name="T0" fmla="*/ 329363 w 169"/>
                    <a:gd name="T1" fmla="*/ 189817 h 196"/>
                    <a:gd name="T2" fmla="*/ 343955 w 169"/>
                    <a:gd name="T3" fmla="*/ 127967 h 196"/>
                    <a:gd name="T4" fmla="*/ 293925 w 169"/>
                    <a:gd name="T5" fmla="*/ 153560 h 196"/>
                    <a:gd name="T6" fmla="*/ 285587 w 169"/>
                    <a:gd name="T7" fmla="*/ 125834 h 196"/>
                    <a:gd name="T8" fmla="*/ 270995 w 169"/>
                    <a:gd name="T9" fmla="*/ 38390 h 196"/>
                    <a:gd name="T10" fmla="*/ 193865 w 169"/>
                    <a:gd name="T11" fmla="*/ 2133 h 196"/>
                    <a:gd name="T12" fmla="*/ 91721 w 169"/>
                    <a:gd name="T13" fmla="*/ 51187 h 196"/>
                    <a:gd name="T14" fmla="*/ 8338 w 169"/>
                    <a:gd name="T15" fmla="*/ 117303 h 196"/>
                    <a:gd name="T16" fmla="*/ 0 w 169"/>
                    <a:gd name="T17" fmla="*/ 145029 h 196"/>
                    <a:gd name="T18" fmla="*/ 66706 w 169"/>
                    <a:gd name="T19" fmla="*/ 351908 h 196"/>
                    <a:gd name="T20" fmla="*/ 150089 w 169"/>
                    <a:gd name="T21" fmla="*/ 418024 h 196"/>
                    <a:gd name="T22" fmla="*/ 291840 w 169"/>
                    <a:gd name="T23" fmla="*/ 304987 h 196"/>
                    <a:gd name="T24" fmla="*/ 329363 w 169"/>
                    <a:gd name="T25" fmla="*/ 260199 h 196"/>
                    <a:gd name="T26" fmla="*/ 341870 w 169"/>
                    <a:gd name="T27" fmla="*/ 232473 h 196"/>
                    <a:gd name="T28" fmla="*/ 329363 w 169"/>
                    <a:gd name="T29" fmla="*/ 189817 h 1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 h="196">
                      <a:moveTo>
                        <a:pt x="158" y="89"/>
                      </a:moveTo>
                      <a:cubicBezTo>
                        <a:pt x="158" y="89"/>
                        <a:pt x="169" y="75"/>
                        <a:pt x="165" y="60"/>
                      </a:cubicBezTo>
                      <a:cubicBezTo>
                        <a:pt x="161" y="44"/>
                        <a:pt x="141" y="49"/>
                        <a:pt x="141" y="72"/>
                      </a:cubicBezTo>
                      <a:cubicBezTo>
                        <a:pt x="137" y="59"/>
                        <a:pt x="137" y="59"/>
                        <a:pt x="137" y="59"/>
                      </a:cubicBezTo>
                      <a:cubicBezTo>
                        <a:pt x="130" y="18"/>
                        <a:pt x="130" y="18"/>
                        <a:pt x="130" y="18"/>
                      </a:cubicBezTo>
                      <a:cubicBezTo>
                        <a:pt x="130" y="18"/>
                        <a:pt x="97" y="2"/>
                        <a:pt x="93" y="1"/>
                      </a:cubicBezTo>
                      <a:cubicBezTo>
                        <a:pt x="89" y="0"/>
                        <a:pt x="48" y="21"/>
                        <a:pt x="44" y="24"/>
                      </a:cubicBezTo>
                      <a:cubicBezTo>
                        <a:pt x="39" y="28"/>
                        <a:pt x="5" y="53"/>
                        <a:pt x="4" y="55"/>
                      </a:cubicBezTo>
                      <a:cubicBezTo>
                        <a:pt x="3" y="56"/>
                        <a:pt x="0" y="68"/>
                        <a:pt x="0" y="68"/>
                      </a:cubicBezTo>
                      <a:cubicBezTo>
                        <a:pt x="0" y="68"/>
                        <a:pt x="25" y="133"/>
                        <a:pt x="32" y="165"/>
                      </a:cubicBezTo>
                      <a:cubicBezTo>
                        <a:pt x="32" y="165"/>
                        <a:pt x="60" y="193"/>
                        <a:pt x="72" y="196"/>
                      </a:cubicBezTo>
                      <a:cubicBezTo>
                        <a:pt x="72" y="196"/>
                        <a:pt x="139" y="143"/>
                        <a:pt x="140" y="143"/>
                      </a:cubicBezTo>
                      <a:cubicBezTo>
                        <a:pt x="141" y="143"/>
                        <a:pt x="158" y="122"/>
                        <a:pt x="158" y="122"/>
                      </a:cubicBezTo>
                      <a:cubicBezTo>
                        <a:pt x="164" y="109"/>
                        <a:pt x="164" y="109"/>
                        <a:pt x="164" y="109"/>
                      </a:cubicBezTo>
                      <a:lnTo>
                        <a:pt x="158" y="89"/>
                      </a:lnTo>
                      <a:close/>
                    </a:path>
                  </a:pathLst>
                </a:custGeom>
                <a:solidFill>
                  <a:srgbClr val="EAAB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6" name="íṧ1ïḑè"/>
                <p:cNvSpPr>
                  <a:spLocks/>
                </p:cNvSpPr>
                <p:nvPr/>
              </p:nvSpPr>
              <p:spPr bwMode="auto">
                <a:xfrm>
                  <a:off x="5841476" y="2872093"/>
                  <a:ext cx="444054" cy="283177"/>
                </a:xfrm>
                <a:custGeom>
                  <a:avLst/>
                  <a:gdLst>
                    <a:gd name="T0" fmla="*/ 427376 w 213"/>
                    <a:gd name="T1" fmla="*/ 193075 h 132"/>
                    <a:gd name="T2" fmla="*/ 389850 w 213"/>
                    <a:gd name="T3" fmla="*/ 272451 h 132"/>
                    <a:gd name="T4" fmla="*/ 362748 w 213"/>
                    <a:gd name="T5" fmla="*/ 255288 h 132"/>
                    <a:gd name="T6" fmla="*/ 348155 w 213"/>
                    <a:gd name="T7" fmla="*/ 150170 h 132"/>
                    <a:gd name="T8" fmla="*/ 306460 w 213"/>
                    <a:gd name="T9" fmla="*/ 117990 h 132"/>
                    <a:gd name="T10" fmla="*/ 181374 w 213"/>
                    <a:gd name="T11" fmla="*/ 238126 h 132"/>
                    <a:gd name="T12" fmla="*/ 0 w 213"/>
                    <a:gd name="T13" fmla="*/ 167332 h 132"/>
                    <a:gd name="T14" fmla="*/ 58373 w 213"/>
                    <a:gd name="T15" fmla="*/ 195221 h 132"/>
                    <a:gd name="T16" fmla="*/ 66712 w 213"/>
                    <a:gd name="T17" fmla="*/ 38615 h 132"/>
                    <a:gd name="T18" fmla="*/ 93814 w 213"/>
                    <a:gd name="T19" fmla="*/ 113700 h 132"/>
                    <a:gd name="T20" fmla="*/ 225154 w 213"/>
                    <a:gd name="T21" fmla="*/ 25743 h 132"/>
                    <a:gd name="T22" fmla="*/ 425291 w 213"/>
                    <a:gd name="T23" fmla="*/ 105119 h 132"/>
                    <a:gd name="T24" fmla="*/ 427376 w 213"/>
                    <a:gd name="T25" fmla="*/ 193075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 h="132">
                      <a:moveTo>
                        <a:pt x="205" y="90"/>
                      </a:moveTo>
                      <a:cubicBezTo>
                        <a:pt x="205" y="90"/>
                        <a:pt x="181" y="81"/>
                        <a:pt x="187" y="127"/>
                      </a:cubicBezTo>
                      <a:cubicBezTo>
                        <a:pt x="174" y="119"/>
                        <a:pt x="174" y="119"/>
                        <a:pt x="174" y="119"/>
                      </a:cubicBezTo>
                      <a:cubicBezTo>
                        <a:pt x="167" y="70"/>
                        <a:pt x="167" y="70"/>
                        <a:pt x="167" y="70"/>
                      </a:cubicBezTo>
                      <a:cubicBezTo>
                        <a:pt x="147" y="55"/>
                        <a:pt x="147" y="55"/>
                        <a:pt x="147" y="55"/>
                      </a:cubicBezTo>
                      <a:cubicBezTo>
                        <a:pt x="147" y="55"/>
                        <a:pt x="137" y="90"/>
                        <a:pt x="87" y="111"/>
                      </a:cubicBezTo>
                      <a:cubicBezTo>
                        <a:pt x="37" y="132"/>
                        <a:pt x="4" y="98"/>
                        <a:pt x="0" y="78"/>
                      </a:cubicBezTo>
                      <a:cubicBezTo>
                        <a:pt x="0" y="78"/>
                        <a:pt x="8" y="89"/>
                        <a:pt x="28" y="91"/>
                      </a:cubicBezTo>
                      <a:cubicBezTo>
                        <a:pt x="28" y="91"/>
                        <a:pt x="1" y="57"/>
                        <a:pt x="32" y="18"/>
                      </a:cubicBezTo>
                      <a:cubicBezTo>
                        <a:pt x="32" y="18"/>
                        <a:pt x="29" y="48"/>
                        <a:pt x="45" y="53"/>
                      </a:cubicBezTo>
                      <a:cubicBezTo>
                        <a:pt x="45" y="53"/>
                        <a:pt x="66" y="24"/>
                        <a:pt x="108" y="12"/>
                      </a:cubicBezTo>
                      <a:cubicBezTo>
                        <a:pt x="150" y="0"/>
                        <a:pt x="187" y="23"/>
                        <a:pt x="204" y="49"/>
                      </a:cubicBezTo>
                      <a:cubicBezTo>
                        <a:pt x="213" y="64"/>
                        <a:pt x="205" y="90"/>
                        <a:pt x="205" y="90"/>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7" name="iṥļîḍè"/>
                <p:cNvSpPr>
                  <a:spLocks/>
                </p:cNvSpPr>
                <p:nvPr/>
              </p:nvSpPr>
              <p:spPr bwMode="auto">
                <a:xfrm>
                  <a:off x="6033189" y="3165383"/>
                  <a:ext cx="50796" cy="77536"/>
                </a:xfrm>
                <a:custGeom>
                  <a:avLst/>
                  <a:gdLst>
                    <a:gd name="T0" fmla="*/ 29494 w 31"/>
                    <a:gd name="T1" fmla="*/ 0 h 46"/>
                    <a:gd name="T2" fmla="*/ 22940 w 31"/>
                    <a:gd name="T3" fmla="*/ 53938 h 46"/>
                    <a:gd name="T4" fmla="*/ 50796 w 31"/>
                    <a:gd name="T5" fmla="*/ 77536 h 46"/>
                    <a:gd name="T6" fmla="*/ 0 w 31"/>
                    <a:gd name="T7" fmla="*/ 58995 h 46"/>
                    <a:gd name="T8" fmla="*/ 29494 w 31"/>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6">
                      <a:moveTo>
                        <a:pt x="18" y="0"/>
                      </a:moveTo>
                      <a:lnTo>
                        <a:pt x="14" y="32"/>
                      </a:lnTo>
                      <a:lnTo>
                        <a:pt x="31" y="46"/>
                      </a:lnTo>
                      <a:lnTo>
                        <a:pt x="0" y="35"/>
                      </a:lnTo>
                      <a:lnTo>
                        <a:pt x="18" y="0"/>
                      </a:lnTo>
                      <a:close/>
                    </a:path>
                  </a:pathLst>
                </a:custGeom>
                <a:solidFill>
                  <a:srgbClr val="D18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8" name="ï$ḷîḓé"/>
                <p:cNvSpPr>
                  <a:spLocks/>
                </p:cNvSpPr>
                <p:nvPr/>
              </p:nvSpPr>
              <p:spPr bwMode="auto">
                <a:xfrm>
                  <a:off x="6100370" y="3072677"/>
                  <a:ext cx="34409" cy="58996"/>
                </a:xfrm>
                <a:custGeom>
                  <a:avLst/>
                  <a:gdLst>
                    <a:gd name="T0" fmla="*/ 32385 w 17"/>
                    <a:gd name="T1" fmla="*/ 26220 h 27"/>
                    <a:gd name="T2" fmla="*/ 20241 w 17"/>
                    <a:gd name="T3" fmla="*/ 58996 h 27"/>
                    <a:gd name="T4" fmla="*/ 2024 w 17"/>
                    <a:gd name="T5" fmla="*/ 32776 h 27"/>
                    <a:gd name="T6" fmla="*/ 14168 w 17"/>
                    <a:gd name="T7" fmla="*/ 0 h 27"/>
                    <a:gd name="T8" fmla="*/ 32385 w 17"/>
                    <a:gd name="T9" fmla="*/ 2622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7">
                      <a:moveTo>
                        <a:pt x="16" y="12"/>
                      </a:moveTo>
                      <a:cubicBezTo>
                        <a:pt x="17" y="20"/>
                        <a:pt x="15" y="26"/>
                        <a:pt x="10" y="27"/>
                      </a:cubicBezTo>
                      <a:cubicBezTo>
                        <a:pt x="6" y="27"/>
                        <a:pt x="2" y="22"/>
                        <a:pt x="1" y="15"/>
                      </a:cubicBezTo>
                      <a:cubicBezTo>
                        <a:pt x="0" y="7"/>
                        <a:pt x="2" y="1"/>
                        <a:pt x="7" y="0"/>
                      </a:cubicBezTo>
                      <a:cubicBezTo>
                        <a:pt x="11" y="0"/>
                        <a:pt x="15" y="5"/>
                        <a:pt x="16" y="12"/>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9" name="îs1ïḑê"/>
                <p:cNvSpPr>
                  <a:spLocks/>
                </p:cNvSpPr>
                <p:nvPr/>
              </p:nvSpPr>
              <p:spPr bwMode="auto">
                <a:xfrm>
                  <a:off x="6002056" y="3140099"/>
                  <a:ext cx="31133" cy="50568"/>
                </a:xfrm>
                <a:custGeom>
                  <a:avLst/>
                  <a:gdLst>
                    <a:gd name="T0" fmla="*/ 29057 w 15"/>
                    <a:gd name="T1" fmla="*/ 23177 h 24"/>
                    <a:gd name="T2" fmla="*/ 20755 w 15"/>
                    <a:gd name="T3" fmla="*/ 48461 h 24"/>
                    <a:gd name="T4" fmla="*/ 2076 w 15"/>
                    <a:gd name="T5" fmla="*/ 27391 h 24"/>
                    <a:gd name="T6" fmla="*/ 10378 w 15"/>
                    <a:gd name="T7" fmla="*/ 2107 h 24"/>
                    <a:gd name="T8" fmla="*/ 29057 w 15"/>
                    <a:gd name="T9" fmla="*/ 2317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4">
                      <a:moveTo>
                        <a:pt x="14" y="11"/>
                      </a:moveTo>
                      <a:cubicBezTo>
                        <a:pt x="15" y="17"/>
                        <a:pt x="14" y="23"/>
                        <a:pt x="10" y="23"/>
                      </a:cubicBezTo>
                      <a:cubicBezTo>
                        <a:pt x="6" y="24"/>
                        <a:pt x="2" y="20"/>
                        <a:pt x="1" y="13"/>
                      </a:cubicBezTo>
                      <a:cubicBezTo>
                        <a:pt x="0" y="7"/>
                        <a:pt x="2" y="1"/>
                        <a:pt x="5" y="1"/>
                      </a:cubicBezTo>
                      <a:cubicBezTo>
                        <a:pt x="9" y="0"/>
                        <a:pt x="13" y="4"/>
                        <a:pt x="14" y="11"/>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0" name="îṡlíḍe"/>
                <p:cNvSpPr>
                  <a:spLocks/>
                </p:cNvSpPr>
                <p:nvPr/>
              </p:nvSpPr>
              <p:spPr bwMode="auto">
                <a:xfrm>
                  <a:off x="6056130" y="3192353"/>
                  <a:ext cx="116340" cy="123047"/>
                </a:xfrm>
                <a:custGeom>
                  <a:avLst/>
                  <a:gdLst>
                    <a:gd name="T0" fmla="*/ 116340 w 56"/>
                    <a:gd name="T1" fmla="*/ 0 h 57"/>
                    <a:gd name="T2" fmla="*/ 0 w 56"/>
                    <a:gd name="T3" fmla="*/ 94984 h 57"/>
                    <a:gd name="T4" fmla="*/ 68558 w 56"/>
                    <a:gd name="T5" fmla="*/ 112253 h 57"/>
                    <a:gd name="T6" fmla="*/ 116340 w 56"/>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57">
                      <a:moveTo>
                        <a:pt x="56" y="0"/>
                      </a:moveTo>
                      <a:cubicBezTo>
                        <a:pt x="0" y="44"/>
                        <a:pt x="0" y="44"/>
                        <a:pt x="0" y="44"/>
                      </a:cubicBezTo>
                      <a:cubicBezTo>
                        <a:pt x="0" y="44"/>
                        <a:pt x="18" y="57"/>
                        <a:pt x="33" y="52"/>
                      </a:cubicBezTo>
                      <a:cubicBezTo>
                        <a:pt x="48" y="46"/>
                        <a:pt x="56" y="0"/>
                        <a:pt x="5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1" name="iṧḻíḑê"/>
                <p:cNvSpPr>
                  <a:spLocks/>
                </p:cNvSpPr>
                <p:nvPr/>
              </p:nvSpPr>
              <p:spPr bwMode="auto">
                <a:xfrm>
                  <a:off x="5961092" y="3274946"/>
                  <a:ext cx="250702" cy="593324"/>
                </a:xfrm>
                <a:custGeom>
                  <a:avLst/>
                  <a:gdLst>
                    <a:gd name="T0" fmla="*/ 227911 w 121"/>
                    <a:gd name="T1" fmla="*/ 0 h 278"/>
                    <a:gd name="T2" fmla="*/ 58014 w 121"/>
                    <a:gd name="T3" fmla="*/ 149398 h 278"/>
                    <a:gd name="T4" fmla="*/ 0 w 121"/>
                    <a:gd name="T5" fmla="*/ 593324 h 278"/>
                    <a:gd name="T6" fmla="*/ 153322 w 121"/>
                    <a:gd name="T7" fmla="*/ 533565 h 278"/>
                    <a:gd name="T8" fmla="*/ 209264 w 121"/>
                    <a:gd name="T9" fmla="*/ 405509 h 278"/>
                    <a:gd name="T10" fmla="*/ 227911 w 121"/>
                    <a:gd name="T11" fmla="*/ 266782 h 278"/>
                    <a:gd name="T12" fmla="*/ 250702 w 121"/>
                    <a:gd name="T13" fmla="*/ 36282 h 278"/>
                    <a:gd name="T14" fmla="*/ 227911 w 121"/>
                    <a:gd name="T15" fmla="*/ 0 h 2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278">
                      <a:moveTo>
                        <a:pt x="110" y="0"/>
                      </a:moveTo>
                      <a:cubicBezTo>
                        <a:pt x="28" y="70"/>
                        <a:pt x="28" y="70"/>
                        <a:pt x="28" y="70"/>
                      </a:cubicBezTo>
                      <a:cubicBezTo>
                        <a:pt x="0" y="278"/>
                        <a:pt x="0" y="278"/>
                        <a:pt x="0" y="278"/>
                      </a:cubicBezTo>
                      <a:cubicBezTo>
                        <a:pt x="0" y="278"/>
                        <a:pt x="73" y="250"/>
                        <a:pt x="74" y="250"/>
                      </a:cubicBezTo>
                      <a:cubicBezTo>
                        <a:pt x="75" y="250"/>
                        <a:pt x="99" y="199"/>
                        <a:pt x="101" y="190"/>
                      </a:cubicBezTo>
                      <a:cubicBezTo>
                        <a:pt x="103" y="180"/>
                        <a:pt x="109" y="133"/>
                        <a:pt x="110" y="125"/>
                      </a:cubicBezTo>
                      <a:cubicBezTo>
                        <a:pt x="112" y="118"/>
                        <a:pt x="121" y="17"/>
                        <a:pt x="121" y="17"/>
                      </a:cubicBezTo>
                      <a:lnTo>
                        <a:pt x="110" y="0"/>
                      </a:lnTo>
                      <a:close/>
                    </a:path>
                  </a:pathLst>
                </a:custGeom>
                <a:solidFill>
                  <a:srgbClr val="D1DB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2" name="íṩľidê"/>
                <p:cNvSpPr>
                  <a:spLocks/>
                </p:cNvSpPr>
                <p:nvPr/>
              </p:nvSpPr>
              <p:spPr bwMode="auto">
                <a:xfrm>
                  <a:off x="6057768" y="3315399"/>
                  <a:ext cx="85205" cy="104505"/>
                </a:xfrm>
                <a:custGeom>
                  <a:avLst/>
                  <a:gdLst>
                    <a:gd name="T0" fmla="*/ 0 w 52"/>
                    <a:gd name="T1" fmla="*/ 74165 h 62"/>
                    <a:gd name="T2" fmla="*/ 8193 w 52"/>
                    <a:gd name="T3" fmla="*/ 104505 h 62"/>
                    <a:gd name="T4" fmla="*/ 67181 w 52"/>
                    <a:gd name="T5" fmla="*/ 60680 h 62"/>
                    <a:gd name="T6" fmla="*/ 85205 w 52"/>
                    <a:gd name="T7" fmla="*/ 0 h 62"/>
                    <a:gd name="T8" fmla="*/ 0 w 52"/>
                    <a:gd name="T9" fmla="*/ 74165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0" y="44"/>
                      </a:moveTo>
                      <a:lnTo>
                        <a:pt x="5" y="62"/>
                      </a:lnTo>
                      <a:lnTo>
                        <a:pt x="41" y="36"/>
                      </a:lnTo>
                      <a:lnTo>
                        <a:pt x="52" y="0"/>
                      </a:lnTo>
                      <a:lnTo>
                        <a:pt x="0" y="44"/>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3" name="ïšļíḍe"/>
                <p:cNvSpPr>
                  <a:spLocks/>
                </p:cNvSpPr>
                <p:nvPr/>
              </p:nvSpPr>
              <p:spPr bwMode="auto">
                <a:xfrm>
                  <a:off x="6015165" y="3376081"/>
                  <a:ext cx="132725" cy="433194"/>
                </a:xfrm>
                <a:custGeom>
                  <a:avLst/>
                  <a:gdLst>
                    <a:gd name="T0" fmla="*/ 50796 w 81"/>
                    <a:gd name="T1" fmla="*/ 43825 h 257"/>
                    <a:gd name="T2" fmla="*/ 0 w 81"/>
                    <a:gd name="T3" fmla="*/ 342173 h 257"/>
                    <a:gd name="T4" fmla="*/ 47519 w 81"/>
                    <a:gd name="T5" fmla="*/ 433194 h 257"/>
                    <a:gd name="T6" fmla="*/ 132725 w 81"/>
                    <a:gd name="T7" fmla="*/ 278121 h 257"/>
                    <a:gd name="T8" fmla="*/ 109785 w 81"/>
                    <a:gd name="T9" fmla="*/ 0 h 257"/>
                    <a:gd name="T10" fmla="*/ 50796 w 81"/>
                    <a:gd name="T11" fmla="*/ 43825 h 2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57">
                      <a:moveTo>
                        <a:pt x="31" y="26"/>
                      </a:moveTo>
                      <a:lnTo>
                        <a:pt x="0" y="203"/>
                      </a:lnTo>
                      <a:lnTo>
                        <a:pt x="29" y="257"/>
                      </a:lnTo>
                      <a:lnTo>
                        <a:pt x="81" y="165"/>
                      </a:lnTo>
                      <a:lnTo>
                        <a:pt x="67" y="0"/>
                      </a:lnTo>
                      <a:lnTo>
                        <a:pt x="31" y="26"/>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4" name="íśľïḍe"/>
                <p:cNvSpPr>
                  <a:spLocks/>
                </p:cNvSpPr>
                <p:nvPr/>
              </p:nvSpPr>
              <p:spPr bwMode="auto">
                <a:xfrm>
                  <a:off x="5925044" y="4606553"/>
                  <a:ext cx="149109" cy="372513"/>
                </a:xfrm>
                <a:custGeom>
                  <a:avLst/>
                  <a:gdLst>
                    <a:gd name="T0" fmla="*/ 10355 w 72"/>
                    <a:gd name="T1" fmla="*/ 123461 h 175"/>
                    <a:gd name="T2" fmla="*/ 0 w 72"/>
                    <a:gd name="T3" fmla="*/ 336326 h 175"/>
                    <a:gd name="T4" fmla="*/ 57987 w 72"/>
                    <a:gd name="T5" fmla="*/ 355484 h 175"/>
                    <a:gd name="T6" fmla="*/ 149109 w 72"/>
                    <a:gd name="T7" fmla="*/ 110690 h 175"/>
                    <a:gd name="T8" fmla="*/ 80767 w 72"/>
                    <a:gd name="T9" fmla="*/ 25544 h 175"/>
                    <a:gd name="T10" fmla="*/ 39348 w 72"/>
                    <a:gd name="T11" fmla="*/ 40444 h 175"/>
                    <a:gd name="T12" fmla="*/ 10355 w 72"/>
                    <a:gd name="T13" fmla="*/ 123461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175">
                      <a:moveTo>
                        <a:pt x="5" y="58"/>
                      </a:moveTo>
                      <a:cubicBezTo>
                        <a:pt x="5" y="58"/>
                        <a:pt x="16" y="123"/>
                        <a:pt x="0" y="158"/>
                      </a:cubicBezTo>
                      <a:cubicBezTo>
                        <a:pt x="0" y="158"/>
                        <a:pt x="10" y="175"/>
                        <a:pt x="28" y="167"/>
                      </a:cubicBezTo>
                      <a:cubicBezTo>
                        <a:pt x="72" y="52"/>
                        <a:pt x="72" y="52"/>
                        <a:pt x="72" y="52"/>
                      </a:cubicBezTo>
                      <a:cubicBezTo>
                        <a:pt x="72" y="52"/>
                        <a:pt x="53" y="24"/>
                        <a:pt x="39" y="12"/>
                      </a:cubicBezTo>
                      <a:cubicBezTo>
                        <a:pt x="26" y="0"/>
                        <a:pt x="20" y="18"/>
                        <a:pt x="19" y="19"/>
                      </a:cubicBezTo>
                      <a:cubicBezTo>
                        <a:pt x="19" y="20"/>
                        <a:pt x="5" y="58"/>
                        <a:pt x="5" y="58"/>
                      </a:cubicBezTo>
                    </a:path>
                  </a:pathLst>
                </a:custGeom>
                <a:solidFill>
                  <a:srgbClr val="1934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5" name="íṥlidè"/>
                <p:cNvSpPr>
                  <a:spLocks/>
                </p:cNvSpPr>
                <p:nvPr/>
              </p:nvSpPr>
              <p:spPr bwMode="auto">
                <a:xfrm>
                  <a:off x="6256034" y="5056603"/>
                  <a:ext cx="163858" cy="310145"/>
                </a:xfrm>
                <a:custGeom>
                  <a:avLst/>
                  <a:gdLst>
                    <a:gd name="T0" fmla="*/ 22816 w 79"/>
                    <a:gd name="T1" fmla="*/ 49195 h 145"/>
                    <a:gd name="T2" fmla="*/ 10371 w 79"/>
                    <a:gd name="T3" fmla="*/ 243838 h 145"/>
                    <a:gd name="T4" fmla="*/ 87114 w 79"/>
                    <a:gd name="T5" fmla="*/ 284478 h 145"/>
                    <a:gd name="T6" fmla="*/ 163858 w 79"/>
                    <a:gd name="T7" fmla="*/ 51334 h 145"/>
                    <a:gd name="T8" fmla="*/ 122375 w 79"/>
                    <a:gd name="T9" fmla="*/ 0 h 145"/>
                    <a:gd name="T10" fmla="*/ 78818 w 79"/>
                    <a:gd name="T11" fmla="*/ 0 h 145"/>
                    <a:gd name="T12" fmla="*/ 22816 w 79"/>
                    <a:gd name="T13" fmla="*/ 4919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45">
                      <a:moveTo>
                        <a:pt x="11" y="23"/>
                      </a:moveTo>
                      <a:cubicBezTo>
                        <a:pt x="11" y="23"/>
                        <a:pt x="11" y="91"/>
                        <a:pt x="5" y="114"/>
                      </a:cubicBezTo>
                      <a:cubicBezTo>
                        <a:pt x="0" y="138"/>
                        <a:pt x="32" y="145"/>
                        <a:pt x="42" y="133"/>
                      </a:cubicBezTo>
                      <a:cubicBezTo>
                        <a:pt x="53" y="120"/>
                        <a:pt x="79" y="24"/>
                        <a:pt x="79" y="24"/>
                      </a:cubicBezTo>
                      <a:cubicBezTo>
                        <a:pt x="59" y="0"/>
                        <a:pt x="59" y="0"/>
                        <a:pt x="59" y="0"/>
                      </a:cubicBezTo>
                      <a:cubicBezTo>
                        <a:pt x="38" y="0"/>
                        <a:pt x="38" y="0"/>
                        <a:pt x="38" y="0"/>
                      </a:cubicBezTo>
                      <a:lnTo>
                        <a:pt x="11" y="23"/>
                      </a:lnTo>
                      <a:close/>
                    </a:path>
                  </a:pathLst>
                </a:custGeom>
                <a:solidFill>
                  <a:srgbClr val="1934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6" name="iş1îḍé"/>
                <p:cNvSpPr>
                  <a:spLocks/>
                </p:cNvSpPr>
                <p:nvPr/>
              </p:nvSpPr>
              <p:spPr bwMode="auto">
                <a:xfrm>
                  <a:off x="5698921" y="3807588"/>
                  <a:ext cx="680008" cy="1313066"/>
                </a:xfrm>
                <a:custGeom>
                  <a:avLst/>
                  <a:gdLst>
                    <a:gd name="T0" fmla="*/ 343123 w 327"/>
                    <a:gd name="T1" fmla="*/ 207101 h 615"/>
                    <a:gd name="T2" fmla="*/ 120613 w 327"/>
                    <a:gd name="T3" fmla="*/ 516686 h 615"/>
                    <a:gd name="T4" fmla="*/ 307771 w 327"/>
                    <a:gd name="T5" fmla="*/ 824136 h 615"/>
                    <a:gd name="T6" fmla="*/ 237067 w 327"/>
                    <a:gd name="T7" fmla="*/ 922349 h 615"/>
                    <a:gd name="T8" fmla="*/ 0 w 327"/>
                    <a:gd name="T9" fmla="*/ 619169 h 615"/>
                    <a:gd name="T10" fmla="*/ 85261 w 327"/>
                    <a:gd name="T11" fmla="*/ 431283 h 615"/>
                    <a:gd name="T12" fmla="*/ 145567 w 327"/>
                    <a:gd name="T13" fmla="*/ 286099 h 615"/>
                    <a:gd name="T14" fmla="*/ 262021 w 327"/>
                    <a:gd name="T15" fmla="*/ 59782 h 615"/>
                    <a:gd name="T16" fmla="*/ 415907 w 327"/>
                    <a:gd name="T17" fmla="*/ 0 h 615"/>
                    <a:gd name="T18" fmla="*/ 449180 w 327"/>
                    <a:gd name="T19" fmla="*/ 21351 h 615"/>
                    <a:gd name="T20" fmla="*/ 449180 w 327"/>
                    <a:gd name="T21" fmla="*/ 170805 h 615"/>
                    <a:gd name="T22" fmla="*/ 486611 w 327"/>
                    <a:gd name="T23" fmla="*/ 367231 h 615"/>
                    <a:gd name="T24" fmla="*/ 650895 w 327"/>
                    <a:gd name="T25" fmla="*/ 1005616 h 615"/>
                    <a:gd name="T26" fmla="*/ 680008 w 327"/>
                    <a:gd name="T27" fmla="*/ 1249014 h 615"/>
                    <a:gd name="T28" fmla="*/ 580190 w 327"/>
                    <a:gd name="T29" fmla="*/ 1298121 h 615"/>
                    <a:gd name="T30" fmla="*/ 343123 w 327"/>
                    <a:gd name="T31" fmla="*/ 207101 h 6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7" h="615">
                      <a:moveTo>
                        <a:pt x="165" y="97"/>
                      </a:moveTo>
                      <a:cubicBezTo>
                        <a:pt x="58" y="242"/>
                        <a:pt x="58" y="242"/>
                        <a:pt x="58" y="242"/>
                      </a:cubicBezTo>
                      <a:cubicBezTo>
                        <a:pt x="148" y="386"/>
                        <a:pt x="148" y="386"/>
                        <a:pt x="148" y="386"/>
                      </a:cubicBezTo>
                      <a:cubicBezTo>
                        <a:pt x="148" y="386"/>
                        <a:pt x="145" y="424"/>
                        <a:pt x="114" y="432"/>
                      </a:cubicBezTo>
                      <a:cubicBezTo>
                        <a:pt x="0" y="290"/>
                        <a:pt x="0" y="290"/>
                        <a:pt x="0" y="290"/>
                      </a:cubicBezTo>
                      <a:cubicBezTo>
                        <a:pt x="0" y="290"/>
                        <a:pt x="39" y="205"/>
                        <a:pt x="41" y="202"/>
                      </a:cubicBezTo>
                      <a:cubicBezTo>
                        <a:pt x="44" y="198"/>
                        <a:pt x="68" y="137"/>
                        <a:pt x="70" y="134"/>
                      </a:cubicBezTo>
                      <a:cubicBezTo>
                        <a:pt x="73" y="131"/>
                        <a:pt x="126" y="28"/>
                        <a:pt x="126" y="28"/>
                      </a:cubicBezTo>
                      <a:cubicBezTo>
                        <a:pt x="200" y="0"/>
                        <a:pt x="200" y="0"/>
                        <a:pt x="200" y="0"/>
                      </a:cubicBezTo>
                      <a:cubicBezTo>
                        <a:pt x="216" y="10"/>
                        <a:pt x="216" y="10"/>
                        <a:pt x="216" y="10"/>
                      </a:cubicBezTo>
                      <a:cubicBezTo>
                        <a:pt x="216" y="10"/>
                        <a:pt x="211" y="70"/>
                        <a:pt x="216" y="80"/>
                      </a:cubicBezTo>
                      <a:cubicBezTo>
                        <a:pt x="221" y="90"/>
                        <a:pt x="229" y="156"/>
                        <a:pt x="234" y="172"/>
                      </a:cubicBezTo>
                      <a:cubicBezTo>
                        <a:pt x="238" y="189"/>
                        <a:pt x="313" y="471"/>
                        <a:pt x="313" y="471"/>
                      </a:cubicBezTo>
                      <a:cubicBezTo>
                        <a:pt x="327" y="585"/>
                        <a:pt x="327" y="585"/>
                        <a:pt x="327" y="585"/>
                      </a:cubicBezTo>
                      <a:cubicBezTo>
                        <a:pt x="327" y="585"/>
                        <a:pt x="314" y="615"/>
                        <a:pt x="279" y="608"/>
                      </a:cubicBezTo>
                      <a:lnTo>
                        <a:pt x="165" y="97"/>
                      </a:lnTo>
                      <a:close/>
                    </a:path>
                  </a:pathLst>
                </a:custGeom>
                <a:solidFill>
                  <a:srgbClr val="3F61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7" name="íṥļïḍe"/>
                <p:cNvSpPr>
                  <a:spLocks/>
                </p:cNvSpPr>
                <p:nvPr/>
              </p:nvSpPr>
              <p:spPr bwMode="auto">
                <a:xfrm>
                  <a:off x="5499014" y="3423277"/>
                  <a:ext cx="519428" cy="1183275"/>
                </a:xfrm>
                <a:custGeom>
                  <a:avLst/>
                  <a:gdLst>
                    <a:gd name="T0" fmla="*/ 519428 w 250"/>
                    <a:gd name="T1" fmla="*/ 49125 h 554"/>
                    <a:gd name="T2" fmla="*/ 519428 w 250"/>
                    <a:gd name="T3" fmla="*/ 0 h 554"/>
                    <a:gd name="T4" fmla="*/ 452941 w 250"/>
                    <a:gd name="T5" fmla="*/ 57669 h 554"/>
                    <a:gd name="T6" fmla="*/ 297113 w 250"/>
                    <a:gd name="T7" fmla="*/ 318245 h 554"/>
                    <a:gd name="T8" fmla="*/ 120507 w 250"/>
                    <a:gd name="T9" fmla="*/ 217859 h 554"/>
                    <a:gd name="T10" fmla="*/ 93497 w 250"/>
                    <a:gd name="T11" fmla="*/ 187957 h 554"/>
                    <a:gd name="T12" fmla="*/ 0 w 250"/>
                    <a:gd name="T13" fmla="*/ 397273 h 554"/>
                    <a:gd name="T14" fmla="*/ 60254 w 250"/>
                    <a:gd name="T15" fmla="*/ 375914 h 554"/>
                    <a:gd name="T16" fmla="*/ 326201 w 250"/>
                    <a:gd name="T17" fmla="*/ 472028 h 554"/>
                    <a:gd name="T18" fmla="*/ 463330 w 250"/>
                    <a:gd name="T19" fmla="*/ 290479 h 554"/>
                    <a:gd name="T20" fmla="*/ 83108 w 250"/>
                    <a:gd name="T21" fmla="*/ 959008 h 554"/>
                    <a:gd name="T22" fmla="*/ 81031 w 250"/>
                    <a:gd name="T23" fmla="*/ 967552 h 554"/>
                    <a:gd name="T24" fmla="*/ 205693 w 250"/>
                    <a:gd name="T25" fmla="*/ 1183275 h 554"/>
                    <a:gd name="T26" fmla="*/ 419698 w 250"/>
                    <a:gd name="T27" fmla="*/ 578822 h 554"/>
                    <a:gd name="T28" fmla="*/ 519428 w 250"/>
                    <a:gd name="T29" fmla="*/ 49125 h 5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0" h="554">
                      <a:moveTo>
                        <a:pt x="250" y="23"/>
                      </a:moveTo>
                      <a:cubicBezTo>
                        <a:pt x="250" y="0"/>
                        <a:pt x="250" y="0"/>
                        <a:pt x="250" y="0"/>
                      </a:cubicBezTo>
                      <a:cubicBezTo>
                        <a:pt x="218" y="27"/>
                        <a:pt x="218" y="27"/>
                        <a:pt x="218" y="27"/>
                      </a:cubicBezTo>
                      <a:cubicBezTo>
                        <a:pt x="143" y="149"/>
                        <a:pt x="143" y="149"/>
                        <a:pt x="143" y="149"/>
                      </a:cubicBezTo>
                      <a:cubicBezTo>
                        <a:pt x="58" y="102"/>
                        <a:pt x="58" y="102"/>
                        <a:pt x="58" y="102"/>
                      </a:cubicBezTo>
                      <a:cubicBezTo>
                        <a:pt x="45" y="88"/>
                        <a:pt x="45" y="88"/>
                        <a:pt x="45" y="88"/>
                      </a:cubicBezTo>
                      <a:cubicBezTo>
                        <a:pt x="45" y="88"/>
                        <a:pt x="1" y="109"/>
                        <a:pt x="0" y="186"/>
                      </a:cubicBezTo>
                      <a:cubicBezTo>
                        <a:pt x="29" y="176"/>
                        <a:pt x="29" y="176"/>
                        <a:pt x="29" y="176"/>
                      </a:cubicBezTo>
                      <a:cubicBezTo>
                        <a:pt x="157" y="221"/>
                        <a:pt x="157" y="221"/>
                        <a:pt x="157" y="221"/>
                      </a:cubicBezTo>
                      <a:cubicBezTo>
                        <a:pt x="223" y="136"/>
                        <a:pt x="223" y="136"/>
                        <a:pt x="223" y="136"/>
                      </a:cubicBezTo>
                      <a:cubicBezTo>
                        <a:pt x="190" y="341"/>
                        <a:pt x="47" y="379"/>
                        <a:pt x="40" y="449"/>
                      </a:cubicBezTo>
                      <a:cubicBezTo>
                        <a:pt x="39" y="450"/>
                        <a:pt x="39" y="452"/>
                        <a:pt x="39" y="453"/>
                      </a:cubicBezTo>
                      <a:cubicBezTo>
                        <a:pt x="35" y="520"/>
                        <a:pt x="99" y="554"/>
                        <a:pt x="99" y="554"/>
                      </a:cubicBezTo>
                      <a:cubicBezTo>
                        <a:pt x="96" y="464"/>
                        <a:pt x="149" y="383"/>
                        <a:pt x="202" y="271"/>
                      </a:cubicBezTo>
                      <a:cubicBezTo>
                        <a:pt x="244" y="180"/>
                        <a:pt x="250" y="63"/>
                        <a:pt x="250" y="23"/>
                      </a:cubicBezTo>
                    </a:path>
                  </a:pathLst>
                </a:custGeom>
                <a:solidFill>
                  <a:srgbClr val="0329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8" name="iṡ1iďé"/>
                <p:cNvSpPr>
                  <a:spLocks/>
                </p:cNvSpPr>
                <p:nvPr/>
              </p:nvSpPr>
              <p:spPr bwMode="auto">
                <a:xfrm>
                  <a:off x="6085624" y="2575432"/>
                  <a:ext cx="453885" cy="2304186"/>
                </a:xfrm>
                <a:custGeom>
                  <a:avLst/>
                  <a:gdLst>
                    <a:gd name="T0" fmla="*/ 195712 w 218"/>
                    <a:gd name="T1" fmla="*/ 1445722 h 1079"/>
                    <a:gd name="T2" fmla="*/ 226942 w 218"/>
                    <a:gd name="T3" fmla="*/ 826432 h 1079"/>
                    <a:gd name="T4" fmla="*/ 383096 w 218"/>
                    <a:gd name="T5" fmla="*/ 495432 h 1079"/>
                    <a:gd name="T6" fmla="*/ 418490 w 218"/>
                    <a:gd name="T7" fmla="*/ 177245 h 1079"/>
                    <a:gd name="T8" fmla="*/ 451803 w 218"/>
                    <a:gd name="T9" fmla="*/ 149484 h 1079"/>
                    <a:gd name="T10" fmla="*/ 243599 w 218"/>
                    <a:gd name="T11" fmla="*/ 51252 h 1079"/>
                    <a:gd name="T12" fmla="*/ 243599 w 218"/>
                    <a:gd name="T13" fmla="*/ 98232 h 1079"/>
                    <a:gd name="T14" fmla="*/ 243599 w 218"/>
                    <a:gd name="T15" fmla="*/ 420690 h 1079"/>
                    <a:gd name="T16" fmla="*/ 168645 w 218"/>
                    <a:gd name="T17" fmla="*/ 640645 h 1079"/>
                    <a:gd name="T18" fmla="*/ 104102 w 218"/>
                    <a:gd name="T19" fmla="*/ 698303 h 1079"/>
                    <a:gd name="T20" fmla="*/ 77036 w 218"/>
                    <a:gd name="T21" fmla="*/ 805077 h 1079"/>
                    <a:gd name="T22" fmla="*/ 16656 w 218"/>
                    <a:gd name="T23" fmla="*/ 1635780 h 1079"/>
                    <a:gd name="T24" fmla="*/ 87446 w 218"/>
                    <a:gd name="T25" fmla="*/ 2304186 h 1079"/>
                    <a:gd name="T26" fmla="*/ 451803 w 218"/>
                    <a:gd name="T27" fmla="*/ 2041522 h 1079"/>
                    <a:gd name="T28" fmla="*/ 195712 w 218"/>
                    <a:gd name="T29" fmla="*/ 1445722 h 10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8" h="1079">
                      <a:moveTo>
                        <a:pt x="94" y="677"/>
                      </a:moveTo>
                      <a:cubicBezTo>
                        <a:pt x="72" y="580"/>
                        <a:pt x="109" y="387"/>
                        <a:pt x="109" y="387"/>
                      </a:cubicBezTo>
                      <a:cubicBezTo>
                        <a:pt x="117" y="356"/>
                        <a:pt x="177" y="259"/>
                        <a:pt x="184" y="232"/>
                      </a:cubicBezTo>
                      <a:cubicBezTo>
                        <a:pt x="192" y="205"/>
                        <a:pt x="201" y="83"/>
                        <a:pt x="201" y="83"/>
                      </a:cubicBezTo>
                      <a:cubicBezTo>
                        <a:pt x="201" y="83"/>
                        <a:pt x="216" y="79"/>
                        <a:pt x="217" y="70"/>
                      </a:cubicBezTo>
                      <a:cubicBezTo>
                        <a:pt x="218" y="61"/>
                        <a:pt x="172" y="0"/>
                        <a:pt x="117" y="24"/>
                      </a:cubicBezTo>
                      <a:cubicBezTo>
                        <a:pt x="117" y="46"/>
                        <a:pt x="117" y="46"/>
                        <a:pt x="117" y="46"/>
                      </a:cubicBezTo>
                      <a:cubicBezTo>
                        <a:pt x="117" y="197"/>
                        <a:pt x="117" y="197"/>
                        <a:pt x="117" y="197"/>
                      </a:cubicBezTo>
                      <a:cubicBezTo>
                        <a:pt x="81" y="300"/>
                        <a:pt x="81" y="300"/>
                        <a:pt x="81" y="300"/>
                      </a:cubicBezTo>
                      <a:cubicBezTo>
                        <a:pt x="50" y="327"/>
                        <a:pt x="50" y="327"/>
                        <a:pt x="50" y="327"/>
                      </a:cubicBezTo>
                      <a:cubicBezTo>
                        <a:pt x="45" y="342"/>
                        <a:pt x="39" y="370"/>
                        <a:pt x="37" y="377"/>
                      </a:cubicBezTo>
                      <a:cubicBezTo>
                        <a:pt x="1" y="545"/>
                        <a:pt x="0" y="704"/>
                        <a:pt x="8" y="766"/>
                      </a:cubicBezTo>
                      <a:cubicBezTo>
                        <a:pt x="15" y="832"/>
                        <a:pt x="42" y="1079"/>
                        <a:pt x="42" y="1079"/>
                      </a:cubicBezTo>
                      <a:cubicBezTo>
                        <a:pt x="195" y="1060"/>
                        <a:pt x="217" y="956"/>
                        <a:pt x="217" y="956"/>
                      </a:cubicBezTo>
                      <a:cubicBezTo>
                        <a:pt x="217" y="956"/>
                        <a:pt x="117" y="775"/>
                        <a:pt x="94" y="677"/>
                      </a:cubicBezTo>
                    </a:path>
                  </a:pathLst>
                </a:custGeom>
                <a:solidFill>
                  <a:srgbClr val="0329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9" name="iś1iďe"/>
                <p:cNvSpPr>
                  <a:spLocks/>
                </p:cNvSpPr>
                <p:nvPr/>
              </p:nvSpPr>
              <p:spPr bwMode="auto">
                <a:xfrm>
                  <a:off x="5376122" y="3553067"/>
                  <a:ext cx="203182" cy="192156"/>
                </a:xfrm>
                <a:custGeom>
                  <a:avLst/>
                  <a:gdLst>
                    <a:gd name="T0" fmla="*/ 203182 w 98"/>
                    <a:gd name="T1" fmla="*/ 113159 h 90"/>
                    <a:gd name="T2" fmla="*/ 157570 w 98"/>
                    <a:gd name="T3" fmla="*/ 192156 h 90"/>
                    <a:gd name="T4" fmla="*/ 101591 w 98"/>
                    <a:gd name="T5" fmla="*/ 164400 h 90"/>
                    <a:gd name="T6" fmla="*/ 20733 w 98"/>
                    <a:gd name="T7" fmla="*/ 130239 h 90"/>
                    <a:gd name="T8" fmla="*/ 85005 w 98"/>
                    <a:gd name="T9" fmla="*/ 0 h 90"/>
                    <a:gd name="T10" fmla="*/ 122324 w 98"/>
                    <a:gd name="T11" fmla="*/ 17081 h 90"/>
                    <a:gd name="T12" fmla="*/ 167936 w 98"/>
                    <a:gd name="T13" fmla="*/ 40566 h 90"/>
                    <a:gd name="T14" fmla="*/ 163790 w 98"/>
                    <a:gd name="T15" fmla="*/ 87538 h 90"/>
                    <a:gd name="T16" fmla="*/ 203182 w 98"/>
                    <a:gd name="T17" fmla="*/ 113159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90">
                      <a:moveTo>
                        <a:pt x="98" y="53"/>
                      </a:moveTo>
                      <a:cubicBezTo>
                        <a:pt x="98" y="53"/>
                        <a:pt x="95" y="73"/>
                        <a:pt x="76" y="90"/>
                      </a:cubicBezTo>
                      <a:cubicBezTo>
                        <a:pt x="49" y="77"/>
                        <a:pt x="49" y="77"/>
                        <a:pt x="49" y="77"/>
                      </a:cubicBezTo>
                      <a:cubicBezTo>
                        <a:pt x="49" y="77"/>
                        <a:pt x="23" y="77"/>
                        <a:pt x="10" y="61"/>
                      </a:cubicBezTo>
                      <a:cubicBezTo>
                        <a:pt x="10" y="61"/>
                        <a:pt x="0" y="17"/>
                        <a:pt x="41" y="0"/>
                      </a:cubicBezTo>
                      <a:cubicBezTo>
                        <a:pt x="41" y="0"/>
                        <a:pt x="50" y="2"/>
                        <a:pt x="59" y="8"/>
                      </a:cubicBezTo>
                      <a:cubicBezTo>
                        <a:pt x="59" y="8"/>
                        <a:pt x="75" y="5"/>
                        <a:pt x="81" y="19"/>
                      </a:cubicBezTo>
                      <a:cubicBezTo>
                        <a:pt x="88" y="33"/>
                        <a:pt x="79" y="41"/>
                        <a:pt x="79" y="41"/>
                      </a:cubicBezTo>
                      <a:lnTo>
                        <a:pt x="98" y="53"/>
                      </a:lnTo>
                      <a:close/>
                    </a:path>
                  </a:pathLst>
                </a:custGeom>
                <a:solidFill>
                  <a:srgbClr val="EAAB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0" name="îṡľîďe"/>
                <p:cNvSpPr>
                  <a:spLocks/>
                </p:cNvSpPr>
                <p:nvPr/>
              </p:nvSpPr>
              <p:spPr bwMode="auto">
                <a:xfrm>
                  <a:off x="5446581" y="3568237"/>
                  <a:ext cx="60627" cy="89336"/>
                </a:xfrm>
                <a:custGeom>
                  <a:avLst/>
                  <a:gdLst>
                    <a:gd name="T0" fmla="*/ 52265 w 29"/>
                    <a:gd name="T1" fmla="*/ 2127 h 42"/>
                    <a:gd name="T2" fmla="*/ 10453 w 29"/>
                    <a:gd name="T3" fmla="*/ 68066 h 42"/>
                    <a:gd name="T4" fmla="*/ 41812 w 29"/>
                    <a:gd name="T5" fmla="*/ 78701 h 42"/>
                    <a:gd name="T6" fmla="*/ 60627 w 29"/>
                    <a:gd name="T7" fmla="*/ 51049 h 42"/>
                    <a:gd name="T8" fmla="*/ 39721 w 29"/>
                    <a:gd name="T9" fmla="*/ 89336 h 42"/>
                    <a:gd name="T10" fmla="*/ 0 w 29"/>
                    <a:gd name="T11" fmla="*/ 70193 h 42"/>
                    <a:gd name="T12" fmla="*/ 45993 w 29"/>
                    <a:gd name="T13" fmla="*/ 0 h 42"/>
                    <a:gd name="T14" fmla="*/ 52265 w 29"/>
                    <a:gd name="T15" fmla="*/ 2127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42">
                      <a:moveTo>
                        <a:pt x="25" y="1"/>
                      </a:moveTo>
                      <a:cubicBezTo>
                        <a:pt x="25" y="1"/>
                        <a:pt x="9" y="10"/>
                        <a:pt x="5" y="32"/>
                      </a:cubicBezTo>
                      <a:cubicBezTo>
                        <a:pt x="5" y="32"/>
                        <a:pt x="16" y="38"/>
                        <a:pt x="20" y="37"/>
                      </a:cubicBezTo>
                      <a:cubicBezTo>
                        <a:pt x="24" y="37"/>
                        <a:pt x="29" y="24"/>
                        <a:pt x="29" y="24"/>
                      </a:cubicBezTo>
                      <a:cubicBezTo>
                        <a:pt x="29" y="24"/>
                        <a:pt x="28" y="37"/>
                        <a:pt x="19" y="42"/>
                      </a:cubicBezTo>
                      <a:cubicBezTo>
                        <a:pt x="19" y="42"/>
                        <a:pt x="7" y="40"/>
                        <a:pt x="0" y="33"/>
                      </a:cubicBezTo>
                      <a:cubicBezTo>
                        <a:pt x="0" y="33"/>
                        <a:pt x="4" y="11"/>
                        <a:pt x="22" y="0"/>
                      </a:cubicBezTo>
                      <a:lnTo>
                        <a:pt x="25" y="1"/>
                      </a:lnTo>
                      <a:close/>
                    </a:path>
                  </a:pathLst>
                </a:custGeom>
                <a:solidFill>
                  <a:srgbClr val="D18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1" name="ïslïḋè"/>
                <p:cNvSpPr>
                  <a:spLocks/>
                </p:cNvSpPr>
                <p:nvPr/>
              </p:nvSpPr>
              <p:spPr bwMode="auto">
                <a:xfrm>
                  <a:off x="6347795" y="2373161"/>
                  <a:ext cx="173689" cy="330373"/>
                </a:xfrm>
                <a:custGeom>
                  <a:avLst/>
                  <a:gdLst>
                    <a:gd name="T0" fmla="*/ 33084 w 84"/>
                    <a:gd name="T1" fmla="*/ 294139 h 155"/>
                    <a:gd name="T2" fmla="*/ 35151 w 84"/>
                    <a:gd name="T3" fmla="*/ 296270 h 155"/>
                    <a:gd name="T4" fmla="*/ 121996 w 84"/>
                    <a:gd name="T5" fmla="*/ 330373 h 155"/>
                    <a:gd name="T6" fmla="*/ 121996 w 84"/>
                    <a:gd name="T7" fmla="*/ 187567 h 155"/>
                    <a:gd name="T8" fmla="*/ 173689 w 84"/>
                    <a:gd name="T9" fmla="*/ 83126 h 155"/>
                    <a:gd name="T10" fmla="*/ 33084 w 84"/>
                    <a:gd name="T11" fmla="*/ 4263 h 155"/>
                    <a:gd name="T12" fmla="*/ 22745 w 84"/>
                    <a:gd name="T13" fmla="*/ 57549 h 155"/>
                    <a:gd name="T14" fmla="*/ 8271 w 84"/>
                    <a:gd name="T15" fmla="*/ 76732 h 155"/>
                    <a:gd name="T16" fmla="*/ 0 w 84"/>
                    <a:gd name="T17" fmla="*/ 130018 h 155"/>
                    <a:gd name="T18" fmla="*/ 33084 w 84"/>
                    <a:gd name="T19" fmla="*/ 176909 h 155"/>
                    <a:gd name="T20" fmla="*/ 33084 w 84"/>
                    <a:gd name="T21" fmla="*/ 283481 h 155"/>
                    <a:gd name="T22" fmla="*/ 33084 w 84"/>
                    <a:gd name="T23" fmla="*/ 294139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55">
                      <a:moveTo>
                        <a:pt x="16" y="138"/>
                      </a:moveTo>
                      <a:cubicBezTo>
                        <a:pt x="16" y="138"/>
                        <a:pt x="17" y="138"/>
                        <a:pt x="17" y="139"/>
                      </a:cubicBezTo>
                      <a:cubicBezTo>
                        <a:pt x="25" y="144"/>
                        <a:pt x="40" y="153"/>
                        <a:pt x="59" y="155"/>
                      </a:cubicBezTo>
                      <a:cubicBezTo>
                        <a:pt x="59" y="88"/>
                        <a:pt x="59" y="88"/>
                        <a:pt x="59" y="88"/>
                      </a:cubicBezTo>
                      <a:cubicBezTo>
                        <a:pt x="59" y="88"/>
                        <a:pt x="79" y="78"/>
                        <a:pt x="84" y="39"/>
                      </a:cubicBezTo>
                      <a:cubicBezTo>
                        <a:pt x="84" y="39"/>
                        <a:pt x="61" y="0"/>
                        <a:pt x="16" y="2"/>
                      </a:cubicBezTo>
                      <a:cubicBezTo>
                        <a:pt x="16" y="2"/>
                        <a:pt x="9" y="11"/>
                        <a:pt x="11" y="27"/>
                      </a:cubicBezTo>
                      <a:cubicBezTo>
                        <a:pt x="11" y="27"/>
                        <a:pt x="5" y="28"/>
                        <a:pt x="4" y="36"/>
                      </a:cubicBezTo>
                      <a:cubicBezTo>
                        <a:pt x="2" y="43"/>
                        <a:pt x="0" y="61"/>
                        <a:pt x="0" y="61"/>
                      </a:cubicBezTo>
                      <a:cubicBezTo>
                        <a:pt x="0" y="61"/>
                        <a:pt x="10" y="78"/>
                        <a:pt x="16" y="83"/>
                      </a:cubicBezTo>
                      <a:cubicBezTo>
                        <a:pt x="16" y="133"/>
                        <a:pt x="16" y="133"/>
                        <a:pt x="16" y="133"/>
                      </a:cubicBezTo>
                      <a:lnTo>
                        <a:pt x="16" y="138"/>
                      </a:lnTo>
                      <a:close/>
                    </a:path>
                  </a:pathLst>
                </a:custGeom>
                <a:solidFill>
                  <a:srgbClr val="EAAB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2" name="i$1iḓè"/>
                <p:cNvSpPr>
                  <a:spLocks/>
                </p:cNvSpPr>
                <p:nvPr/>
              </p:nvSpPr>
              <p:spPr bwMode="auto">
                <a:xfrm>
                  <a:off x="6367458" y="2423728"/>
                  <a:ext cx="98314" cy="94392"/>
                </a:xfrm>
                <a:custGeom>
                  <a:avLst/>
                  <a:gdLst>
                    <a:gd name="T0" fmla="*/ 2092 w 47"/>
                    <a:gd name="T1" fmla="*/ 6436 h 44"/>
                    <a:gd name="T2" fmla="*/ 81580 w 47"/>
                    <a:gd name="T3" fmla="*/ 42905 h 44"/>
                    <a:gd name="T4" fmla="*/ 64845 w 47"/>
                    <a:gd name="T5" fmla="*/ 83666 h 44"/>
                    <a:gd name="T6" fmla="*/ 27193 w 47"/>
                    <a:gd name="T7" fmla="*/ 57922 h 44"/>
                    <a:gd name="T8" fmla="*/ 66937 w 47"/>
                    <a:gd name="T9" fmla="*/ 90101 h 44"/>
                    <a:gd name="T10" fmla="*/ 89947 w 47"/>
                    <a:gd name="T11" fmla="*/ 36470 h 44"/>
                    <a:gd name="T12" fmla="*/ 0 w 47"/>
                    <a:gd name="T13" fmla="*/ 0 h 44"/>
                    <a:gd name="T14" fmla="*/ 2092 w 47"/>
                    <a:gd name="T15" fmla="*/ 6436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44">
                      <a:moveTo>
                        <a:pt x="1" y="3"/>
                      </a:moveTo>
                      <a:cubicBezTo>
                        <a:pt x="1" y="3"/>
                        <a:pt x="25" y="3"/>
                        <a:pt x="39" y="20"/>
                      </a:cubicBezTo>
                      <a:cubicBezTo>
                        <a:pt x="39" y="20"/>
                        <a:pt x="41" y="36"/>
                        <a:pt x="31" y="39"/>
                      </a:cubicBezTo>
                      <a:cubicBezTo>
                        <a:pt x="31" y="39"/>
                        <a:pt x="19" y="35"/>
                        <a:pt x="13" y="27"/>
                      </a:cubicBezTo>
                      <a:cubicBezTo>
                        <a:pt x="13" y="27"/>
                        <a:pt x="18" y="40"/>
                        <a:pt x="32" y="42"/>
                      </a:cubicBezTo>
                      <a:cubicBezTo>
                        <a:pt x="43" y="44"/>
                        <a:pt x="47" y="29"/>
                        <a:pt x="43" y="17"/>
                      </a:cubicBezTo>
                      <a:cubicBezTo>
                        <a:pt x="43" y="17"/>
                        <a:pt x="34" y="1"/>
                        <a:pt x="0" y="0"/>
                      </a:cubicBezTo>
                      <a:cubicBezTo>
                        <a:pt x="0" y="0"/>
                        <a:pt x="0" y="3"/>
                        <a:pt x="1" y="3"/>
                      </a:cubicBezTo>
                    </a:path>
                  </a:pathLst>
                </a:custGeom>
                <a:solidFill>
                  <a:srgbClr val="D18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3" name="iṧlíďe"/>
                <p:cNvSpPr>
                  <a:spLocks/>
                </p:cNvSpPr>
                <p:nvPr/>
              </p:nvSpPr>
              <p:spPr bwMode="auto">
                <a:xfrm>
                  <a:off x="5875887" y="2986713"/>
                  <a:ext cx="50796" cy="77536"/>
                </a:xfrm>
                <a:custGeom>
                  <a:avLst/>
                  <a:gdLst>
                    <a:gd name="T0" fmla="*/ 10159 w 25"/>
                    <a:gd name="T1" fmla="*/ 0 h 37"/>
                    <a:gd name="T2" fmla="*/ 50796 w 25"/>
                    <a:gd name="T3" fmla="*/ 77536 h 37"/>
                    <a:gd name="T4" fmla="*/ 30478 w 25"/>
                    <a:gd name="T5" fmla="*/ 77536 h 37"/>
                    <a:gd name="T6" fmla="*/ 10159 w 25"/>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37">
                      <a:moveTo>
                        <a:pt x="5" y="0"/>
                      </a:moveTo>
                      <a:cubicBezTo>
                        <a:pt x="5" y="0"/>
                        <a:pt x="11" y="29"/>
                        <a:pt x="25" y="37"/>
                      </a:cubicBezTo>
                      <a:cubicBezTo>
                        <a:pt x="25" y="37"/>
                        <a:pt x="19" y="37"/>
                        <a:pt x="15" y="37"/>
                      </a:cubicBezTo>
                      <a:cubicBezTo>
                        <a:pt x="15" y="37"/>
                        <a:pt x="0" y="21"/>
                        <a:pt x="5"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4" name="íṧlïde"/>
                <p:cNvSpPr>
                  <a:spLocks/>
                </p:cNvSpPr>
                <p:nvPr/>
              </p:nvSpPr>
              <p:spPr bwMode="auto">
                <a:xfrm>
                  <a:off x="5864416" y="2995141"/>
                  <a:ext cx="275280" cy="146645"/>
                </a:xfrm>
                <a:custGeom>
                  <a:avLst/>
                  <a:gdLst>
                    <a:gd name="T0" fmla="*/ 0 w 132"/>
                    <a:gd name="T1" fmla="*/ 74385 h 69"/>
                    <a:gd name="T2" fmla="*/ 127213 w 132"/>
                    <a:gd name="T3" fmla="*/ 119016 h 69"/>
                    <a:gd name="T4" fmla="*/ 275280 w 132"/>
                    <a:gd name="T5" fmla="*/ 0 h 69"/>
                    <a:gd name="T6" fmla="*/ 0 w 132"/>
                    <a:gd name="T7" fmla="*/ 74385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69">
                      <a:moveTo>
                        <a:pt x="0" y="35"/>
                      </a:moveTo>
                      <a:cubicBezTo>
                        <a:pt x="0" y="35"/>
                        <a:pt x="17" y="63"/>
                        <a:pt x="61" y="56"/>
                      </a:cubicBezTo>
                      <a:cubicBezTo>
                        <a:pt x="106" y="49"/>
                        <a:pt x="132" y="0"/>
                        <a:pt x="132" y="0"/>
                      </a:cubicBezTo>
                      <a:cubicBezTo>
                        <a:pt x="132" y="0"/>
                        <a:pt x="85" y="69"/>
                        <a:pt x="0" y="35"/>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5" name="ís1îḓè"/>
                <p:cNvSpPr>
                  <a:spLocks noChangeArrowheads="1"/>
                </p:cNvSpPr>
                <p:nvPr/>
              </p:nvSpPr>
              <p:spPr bwMode="auto">
                <a:xfrm>
                  <a:off x="6103648" y="3082790"/>
                  <a:ext cx="8193" cy="10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66" name="iṥḷïḋé"/>
                <p:cNvSpPr>
                  <a:spLocks noChangeArrowheads="1"/>
                </p:cNvSpPr>
                <p:nvPr/>
              </p:nvSpPr>
              <p:spPr bwMode="auto">
                <a:xfrm>
                  <a:off x="6006972" y="3148527"/>
                  <a:ext cx="9831" cy="10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67" name="íṡlîḑê"/>
                <p:cNvSpPr>
                  <a:spLocks/>
                </p:cNvSpPr>
                <p:nvPr/>
              </p:nvSpPr>
              <p:spPr bwMode="auto">
                <a:xfrm>
                  <a:off x="5952899" y="3003569"/>
                  <a:ext cx="194989" cy="148332"/>
                </a:xfrm>
                <a:custGeom>
                  <a:avLst/>
                  <a:gdLst>
                    <a:gd name="T0" fmla="*/ 194989 w 94"/>
                    <a:gd name="T1" fmla="*/ 0 h 70"/>
                    <a:gd name="T2" fmla="*/ 0 w 94"/>
                    <a:gd name="T3" fmla="*/ 122904 h 70"/>
                    <a:gd name="T4" fmla="*/ 10372 w 94"/>
                    <a:gd name="T5" fmla="*/ 148332 h 70"/>
                    <a:gd name="T6" fmla="*/ 194989 w 94"/>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70">
                      <a:moveTo>
                        <a:pt x="94" y="0"/>
                      </a:moveTo>
                      <a:cubicBezTo>
                        <a:pt x="94" y="0"/>
                        <a:pt x="61" y="65"/>
                        <a:pt x="0" y="58"/>
                      </a:cubicBezTo>
                      <a:cubicBezTo>
                        <a:pt x="5" y="70"/>
                        <a:pt x="5" y="70"/>
                        <a:pt x="5" y="70"/>
                      </a:cubicBezTo>
                      <a:cubicBezTo>
                        <a:pt x="5" y="70"/>
                        <a:pt x="77" y="68"/>
                        <a:pt x="94"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8" name="iśļiḋè"/>
                <p:cNvSpPr>
                  <a:spLocks/>
                </p:cNvSpPr>
                <p:nvPr/>
              </p:nvSpPr>
              <p:spPr bwMode="auto">
                <a:xfrm>
                  <a:off x="6336325" y="2620941"/>
                  <a:ext cx="40965" cy="45511"/>
                </a:xfrm>
                <a:custGeom>
                  <a:avLst/>
                  <a:gdLst>
                    <a:gd name="T0" fmla="*/ 40965 w 19"/>
                    <a:gd name="T1" fmla="*/ 2167 h 21"/>
                    <a:gd name="T2" fmla="*/ 40965 w 19"/>
                    <a:gd name="T3" fmla="*/ 45511 h 21"/>
                    <a:gd name="T4" fmla="*/ 0 w 19"/>
                    <a:gd name="T5" fmla="*/ 10836 h 21"/>
                    <a:gd name="T6" fmla="*/ 40965 w 19"/>
                    <a:gd name="T7" fmla="*/ 2167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1">
                      <a:moveTo>
                        <a:pt x="19" y="1"/>
                      </a:moveTo>
                      <a:cubicBezTo>
                        <a:pt x="19" y="21"/>
                        <a:pt x="19" y="21"/>
                        <a:pt x="19" y="21"/>
                      </a:cubicBezTo>
                      <a:cubicBezTo>
                        <a:pt x="19" y="21"/>
                        <a:pt x="3" y="10"/>
                        <a:pt x="0" y="5"/>
                      </a:cubicBezTo>
                      <a:cubicBezTo>
                        <a:pt x="0" y="5"/>
                        <a:pt x="8" y="0"/>
                        <a:pt x="19" y="1"/>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9" name="ïsḻïďè"/>
                <p:cNvSpPr>
                  <a:spLocks/>
                </p:cNvSpPr>
                <p:nvPr/>
              </p:nvSpPr>
              <p:spPr bwMode="auto">
                <a:xfrm>
                  <a:off x="6477243" y="2656338"/>
                  <a:ext cx="40965" cy="64052"/>
                </a:xfrm>
                <a:custGeom>
                  <a:avLst/>
                  <a:gdLst>
                    <a:gd name="T0" fmla="*/ 0 w 20"/>
                    <a:gd name="T1" fmla="*/ 0 h 30"/>
                    <a:gd name="T2" fmla="*/ 0 w 20"/>
                    <a:gd name="T3" fmla="*/ 49107 h 30"/>
                    <a:gd name="T4" fmla="*/ 36869 w 20"/>
                    <a:gd name="T5" fmla="*/ 55512 h 30"/>
                    <a:gd name="T6" fmla="*/ 0 w 20"/>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30">
                      <a:moveTo>
                        <a:pt x="0" y="0"/>
                      </a:moveTo>
                      <a:cubicBezTo>
                        <a:pt x="0" y="23"/>
                        <a:pt x="0" y="23"/>
                        <a:pt x="0" y="23"/>
                      </a:cubicBezTo>
                      <a:cubicBezTo>
                        <a:pt x="0" y="23"/>
                        <a:pt x="15" y="30"/>
                        <a:pt x="18" y="26"/>
                      </a:cubicBezTo>
                      <a:cubicBezTo>
                        <a:pt x="20" y="23"/>
                        <a:pt x="2" y="0"/>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0" name="ïṥḻíḓe"/>
                <p:cNvSpPr>
                  <a:spLocks/>
                </p:cNvSpPr>
                <p:nvPr/>
              </p:nvSpPr>
              <p:spPr bwMode="auto">
                <a:xfrm>
                  <a:off x="6195408" y="2755788"/>
                  <a:ext cx="326076" cy="2029437"/>
                </a:xfrm>
                <a:custGeom>
                  <a:avLst/>
                  <a:gdLst>
                    <a:gd name="T0" fmla="*/ 299076 w 157"/>
                    <a:gd name="T1" fmla="*/ 0 h 951"/>
                    <a:gd name="T2" fmla="*/ 259615 w 157"/>
                    <a:gd name="T3" fmla="*/ 4268 h 951"/>
                    <a:gd name="T4" fmla="*/ 228461 w 157"/>
                    <a:gd name="T5" fmla="*/ 277420 h 951"/>
                    <a:gd name="T6" fmla="*/ 108000 w 157"/>
                    <a:gd name="T7" fmla="*/ 588985 h 951"/>
                    <a:gd name="T8" fmla="*/ 16615 w 157"/>
                    <a:gd name="T9" fmla="*/ 1126754 h 951"/>
                    <a:gd name="T10" fmla="*/ 182769 w 157"/>
                    <a:gd name="T11" fmla="*/ 2029437 h 951"/>
                    <a:gd name="T12" fmla="*/ 326076 w 157"/>
                    <a:gd name="T13" fmla="*/ 1867253 h 951"/>
                    <a:gd name="T14" fmla="*/ 58154 w 157"/>
                    <a:gd name="T15" fmla="*/ 1131022 h 951"/>
                    <a:gd name="T16" fmla="*/ 118384 w 157"/>
                    <a:gd name="T17" fmla="*/ 610325 h 951"/>
                    <a:gd name="T18" fmla="*/ 265845 w 157"/>
                    <a:gd name="T19" fmla="*/ 309430 h 951"/>
                    <a:gd name="T20" fmla="*/ 299076 w 157"/>
                    <a:gd name="T21" fmla="*/ 0 h 9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7" h="951">
                      <a:moveTo>
                        <a:pt x="144" y="0"/>
                      </a:moveTo>
                      <a:cubicBezTo>
                        <a:pt x="144" y="0"/>
                        <a:pt x="132" y="4"/>
                        <a:pt x="125" y="2"/>
                      </a:cubicBezTo>
                      <a:cubicBezTo>
                        <a:pt x="125" y="2"/>
                        <a:pt x="119" y="102"/>
                        <a:pt x="110" y="130"/>
                      </a:cubicBezTo>
                      <a:cubicBezTo>
                        <a:pt x="101" y="158"/>
                        <a:pt x="66" y="254"/>
                        <a:pt x="52" y="276"/>
                      </a:cubicBezTo>
                      <a:cubicBezTo>
                        <a:pt x="52" y="276"/>
                        <a:pt x="15" y="369"/>
                        <a:pt x="8" y="528"/>
                      </a:cubicBezTo>
                      <a:cubicBezTo>
                        <a:pt x="0" y="687"/>
                        <a:pt x="19" y="880"/>
                        <a:pt x="88" y="951"/>
                      </a:cubicBezTo>
                      <a:cubicBezTo>
                        <a:pt x="88" y="951"/>
                        <a:pt x="127" y="941"/>
                        <a:pt x="157" y="875"/>
                      </a:cubicBezTo>
                      <a:cubicBezTo>
                        <a:pt x="157" y="875"/>
                        <a:pt x="27" y="701"/>
                        <a:pt x="28" y="530"/>
                      </a:cubicBezTo>
                      <a:cubicBezTo>
                        <a:pt x="28" y="530"/>
                        <a:pt x="34" y="362"/>
                        <a:pt x="57" y="286"/>
                      </a:cubicBezTo>
                      <a:cubicBezTo>
                        <a:pt x="128" y="145"/>
                        <a:pt x="128" y="145"/>
                        <a:pt x="128" y="145"/>
                      </a:cubicBezTo>
                      <a:lnTo>
                        <a:pt x="14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1" name="î$ḷiďe"/>
                <p:cNvSpPr>
                  <a:spLocks/>
                </p:cNvSpPr>
                <p:nvPr/>
              </p:nvSpPr>
              <p:spPr bwMode="auto">
                <a:xfrm>
                  <a:off x="6103648" y="3325514"/>
                  <a:ext cx="31133" cy="58996"/>
                </a:xfrm>
                <a:custGeom>
                  <a:avLst/>
                  <a:gdLst>
                    <a:gd name="T0" fmla="*/ 8302 w 15"/>
                    <a:gd name="T1" fmla="*/ 21070 h 28"/>
                    <a:gd name="T2" fmla="*/ 0 w 15"/>
                    <a:gd name="T3" fmla="*/ 58996 h 28"/>
                    <a:gd name="T4" fmla="*/ 18680 w 15"/>
                    <a:gd name="T5" fmla="*/ 46354 h 28"/>
                    <a:gd name="T6" fmla="*/ 31133 w 15"/>
                    <a:gd name="T7" fmla="*/ 0 h 28"/>
                    <a:gd name="T8" fmla="*/ 8302 w 15"/>
                    <a:gd name="T9" fmla="*/ 2107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8">
                      <a:moveTo>
                        <a:pt x="4" y="10"/>
                      </a:moveTo>
                      <a:cubicBezTo>
                        <a:pt x="4" y="10"/>
                        <a:pt x="6" y="21"/>
                        <a:pt x="0" y="28"/>
                      </a:cubicBezTo>
                      <a:cubicBezTo>
                        <a:pt x="9" y="22"/>
                        <a:pt x="9" y="22"/>
                        <a:pt x="9" y="22"/>
                      </a:cubicBezTo>
                      <a:cubicBezTo>
                        <a:pt x="15" y="0"/>
                        <a:pt x="15" y="0"/>
                        <a:pt x="15" y="0"/>
                      </a:cubicBezTo>
                      <a:lnTo>
                        <a:pt x="4" y="1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2" name="îSľîďè"/>
                <p:cNvSpPr>
                  <a:spLocks/>
                </p:cNvSpPr>
                <p:nvPr/>
              </p:nvSpPr>
              <p:spPr bwMode="auto">
                <a:xfrm>
                  <a:off x="6043021" y="3384509"/>
                  <a:ext cx="96676" cy="407909"/>
                </a:xfrm>
                <a:custGeom>
                  <a:avLst/>
                  <a:gdLst>
                    <a:gd name="T0" fmla="*/ 42033 w 46"/>
                    <a:gd name="T1" fmla="*/ 27763 h 191"/>
                    <a:gd name="T2" fmla="*/ 75659 w 46"/>
                    <a:gd name="T3" fmla="*/ 0 h 191"/>
                    <a:gd name="T4" fmla="*/ 86168 w 46"/>
                    <a:gd name="T5" fmla="*/ 128139 h 191"/>
                    <a:gd name="T6" fmla="*/ 60948 w 46"/>
                    <a:gd name="T7" fmla="*/ 331026 h 191"/>
                    <a:gd name="T8" fmla="*/ 18915 w 46"/>
                    <a:gd name="T9" fmla="*/ 407909 h 191"/>
                    <a:gd name="T10" fmla="*/ 0 w 46"/>
                    <a:gd name="T11" fmla="*/ 371603 h 191"/>
                    <a:gd name="T12" fmla="*/ 42033 w 46"/>
                    <a:gd name="T13" fmla="*/ 27763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91">
                      <a:moveTo>
                        <a:pt x="20" y="13"/>
                      </a:moveTo>
                      <a:cubicBezTo>
                        <a:pt x="36" y="0"/>
                        <a:pt x="36" y="0"/>
                        <a:pt x="36" y="0"/>
                      </a:cubicBezTo>
                      <a:cubicBezTo>
                        <a:pt x="41" y="60"/>
                        <a:pt x="41" y="60"/>
                        <a:pt x="41" y="60"/>
                      </a:cubicBezTo>
                      <a:cubicBezTo>
                        <a:pt x="41" y="60"/>
                        <a:pt x="29" y="134"/>
                        <a:pt x="29" y="155"/>
                      </a:cubicBezTo>
                      <a:cubicBezTo>
                        <a:pt x="9" y="191"/>
                        <a:pt x="9" y="191"/>
                        <a:pt x="9" y="191"/>
                      </a:cubicBezTo>
                      <a:cubicBezTo>
                        <a:pt x="0" y="174"/>
                        <a:pt x="0" y="174"/>
                        <a:pt x="0" y="174"/>
                      </a:cubicBezTo>
                      <a:cubicBezTo>
                        <a:pt x="0" y="174"/>
                        <a:pt x="46" y="83"/>
                        <a:pt x="20" y="13"/>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3" name="ïŝlíḓê"/>
                <p:cNvSpPr>
                  <a:spLocks/>
                </p:cNvSpPr>
                <p:nvPr/>
              </p:nvSpPr>
              <p:spPr bwMode="auto">
                <a:xfrm>
                  <a:off x="5572751" y="4149761"/>
                  <a:ext cx="204822" cy="355657"/>
                </a:xfrm>
                <a:custGeom>
                  <a:avLst/>
                  <a:gdLst>
                    <a:gd name="T0" fmla="*/ 204822 w 98"/>
                    <a:gd name="T1" fmla="*/ 0 h 167"/>
                    <a:gd name="T2" fmla="*/ 62701 w 98"/>
                    <a:gd name="T3" fmla="*/ 149078 h 167"/>
                    <a:gd name="T4" fmla="*/ 50160 w 98"/>
                    <a:gd name="T5" fmla="*/ 355657 h 167"/>
                    <a:gd name="T6" fmla="*/ 71061 w 98"/>
                    <a:gd name="T7" fmla="*/ 219357 h 167"/>
                    <a:gd name="T8" fmla="*/ 204822 w 98"/>
                    <a:gd name="T9" fmla="*/ 0 h 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67">
                      <a:moveTo>
                        <a:pt x="98" y="0"/>
                      </a:moveTo>
                      <a:cubicBezTo>
                        <a:pt x="98" y="0"/>
                        <a:pt x="46" y="50"/>
                        <a:pt x="30" y="70"/>
                      </a:cubicBezTo>
                      <a:cubicBezTo>
                        <a:pt x="15" y="91"/>
                        <a:pt x="0" y="131"/>
                        <a:pt x="24" y="167"/>
                      </a:cubicBezTo>
                      <a:cubicBezTo>
                        <a:pt x="24" y="167"/>
                        <a:pt x="18" y="141"/>
                        <a:pt x="34" y="103"/>
                      </a:cubicBezTo>
                      <a:cubicBezTo>
                        <a:pt x="51" y="65"/>
                        <a:pt x="94" y="9"/>
                        <a:pt x="9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4" name="îśḻîďé"/>
                <p:cNvSpPr>
                  <a:spLocks/>
                </p:cNvSpPr>
                <p:nvPr/>
              </p:nvSpPr>
              <p:spPr bwMode="auto">
                <a:xfrm>
                  <a:off x="5505569" y="3699712"/>
                  <a:ext cx="455523" cy="187100"/>
                </a:xfrm>
                <a:custGeom>
                  <a:avLst/>
                  <a:gdLst>
                    <a:gd name="T0" fmla="*/ 0 w 219"/>
                    <a:gd name="T1" fmla="*/ 108433 h 88"/>
                    <a:gd name="T2" fmla="*/ 83201 w 219"/>
                    <a:gd name="T3" fmla="*/ 46775 h 88"/>
                    <a:gd name="T4" fmla="*/ 95681 w 219"/>
                    <a:gd name="T5" fmla="*/ 78667 h 88"/>
                    <a:gd name="T6" fmla="*/ 309922 w 219"/>
                    <a:gd name="T7" fmla="*/ 142451 h 88"/>
                    <a:gd name="T8" fmla="*/ 455523 w 219"/>
                    <a:gd name="T9" fmla="*/ 0 h 88"/>
                    <a:gd name="T10" fmla="*/ 320322 w 219"/>
                    <a:gd name="T11" fmla="*/ 187100 h 88"/>
                    <a:gd name="T12" fmla="*/ 56160 w 219"/>
                    <a:gd name="T13" fmla="*/ 93550 h 88"/>
                    <a:gd name="T14" fmla="*/ 0 w 219"/>
                    <a:gd name="T15" fmla="*/ 108433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9" h="88">
                      <a:moveTo>
                        <a:pt x="0" y="51"/>
                      </a:moveTo>
                      <a:cubicBezTo>
                        <a:pt x="40" y="22"/>
                        <a:pt x="40" y="22"/>
                        <a:pt x="40" y="22"/>
                      </a:cubicBezTo>
                      <a:cubicBezTo>
                        <a:pt x="40" y="22"/>
                        <a:pt x="43" y="35"/>
                        <a:pt x="46" y="37"/>
                      </a:cubicBezTo>
                      <a:cubicBezTo>
                        <a:pt x="49" y="38"/>
                        <a:pt x="149" y="67"/>
                        <a:pt x="149" y="67"/>
                      </a:cubicBezTo>
                      <a:cubicBezTo>
                        <a:pt x="219" y="0"/>
                        <a:pt x="219" y="0"/>
                        <a:pt x="219" y="0"/>
                      </a:cubicBezTo>
                      <a:cubicBezTo>
                        <a:pt x="154" y="88"/>
                        <a:pt x="154" y="88"/>
                        <a:pt x="154" y="88"/>
                      </a:cubicBezTo>
                      <a:cubicBezTo>
                        <a:pt x="27" y="44"/>
                        <a:pt x="27" y="44"/>
                        <a:pt x="27" y="44"/>
                      </a:cubicBezTo>
                      <a:lnTo>
                        <a:pt x="0" y="5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5" name="îśļídê"/>
                <p:cNvSpPr>
                  <a:spLocks/>
                </p:cNvSpPr>
                <p:nvPr/>
              </p:nvSpPr>
              <p:spPr bwMode="auto">
                <a:xfrm>
                  <a:off x="6234734" y="4837478"/>
                  <a:ext cx="175327" cy="492189"/>
                </a:xfrm>
                <a:custGeom>
                  <a:avLst/>
                  <a:gdLst>
                    <a:gd name="T0" fmla="*/ 0 w 84"/>
                    <a:gd name="T1" fmla="*/ 38352 h 231"/>
                    <a:gd name="T2" fmla="*/ 110623 w 84"/>
                    <a:gd name="T3" fmla="*/ 0 h 231"/>
                    <a:gd name="T4" fmla="*/ 135670 w 84"/>
                    <a:gd name="T5" fmla="*/ 221592 h 231"/>
                    <a:gd name="T6" fmla="*/ 175327 w 84"/>
                    <a:gd name="T7" fmla="*/ 272728 h 231"/>
                    <a:gd name="T8" fmla="*/ 108536 w 84"/>
                    <a:gd name="T9" fmla="*/ 492189 h 231"/>
                    <a:gd name="T10" fmla="*/ 144019 w 84"/>
                    <a:gd name="T11" fmla="*/ 285512 h 231"/>
                    <a:gd name="T12" fmla="*/ 110623 w 84"/>
                    <a:gd name="T13" fmla="*/ 238637 h 231"/>
                    <a:gd name="T14" fmla="*/ 91838 w 84"/>
                    <a:gd name="T15" fmla="*/ 53267 h 231"/>
                    <a:gd name="T16" fmla="*/ 6262 w 84"/>
                    <a:gd name="T17" fmla="*/ 72443 h 231"/>
                    <a:gd name="T18" fmla="*/ 0 w 84"/>
                    <a:gd name="T19" fmla="*/ 38352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231">
                      <a:moveTo>
                        <a:pt x="0" y="18"/>
                      </a:moveTo>
                      <a:cubicBezTo>
                        <a:pt x="0" y="18"/>
                        <a:pt x="39" y="11"/>
                        <a:pt x="53" y="0"/>
                      </a:cubicBezTo>
                      <a:cubicBezTo>
                        <a:pt x="65" y="104"/>
                        <a:pt x="65" y="104"/>
                        <a:pt x="65" y="104"/>
                      </a:cubicBezTo>
                      <a:cubicBezTo>
                        <a:pt x="84" y="128"/>
                        <a:pt x="84" y="128"/>
                        <a:pt x="84" y="128"/>
                      </a:cubicBezTo>
                      <a:cubicBezTo>
                        <a:pt x="52" y="231"/>
                        <a:pt x="52" y="231"/>
                        <a:pt x="52" y="231"/>
                      </a:cubicBezTo>
                      <a:cubicBezTo>
                        <a:pt x="69" y="134"/>
                        <a:pt x="69" y="134"/>
                        <a:pt x="69" y="134"/>
                      </a:cubicBezTo>
                      <a:cubicBezTo>
                        <a:pt x="53" y="112"/>
                        <a:pt x="53" y="112"/>
                        <a:pt x="53" y="112"/>
                      </a:cubicBezTo>
                      <a:cubicBezTo>
                        <a:pt x="44" y="25"/>
                        <a:pt x="44" y="25"/>
                        <a:pt x="44" y="25"/>
                      </a:cubicBezTo>
                      <a:cubicBezTo>
                        <a:pt x="44" y="25"/>
                        <a:pt x="22" y="34"/>
                        <a:pt x="3" y="34"/>
                      </a:cubicBezTo>
                      <a:lnTo>
                        <a:pt x="0" y="1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6" name="îSļídè"/>
                <p:cNvSpPr>
                  <a:spLocks/>
                </p:cNvSpPr>
                <p:nvPr/>
              </p:nvSpPr>
              <p:spPr bwMode="auto">
                <a:xfrm>
                  <a:off x="5821814" y="3964348"/>
                  <a:ext cx="217931" cy="333745"/>
                </a:xfrm>
                <a:custGeom>
                  <a:avLst/>
                  <a:gdLst>
                    <a:gd name="T0" fmla="*/ 0 w 133"/>
                    <a:gd name="T1" fmla="*/ 333745 h 198"/>
                    <a:gd name="T2" fmla="*/ 211377 w 133"/>
                    <a:gd name="T3" fmla="*/ 0 h 198"/>
                    <a:gd name="T4" fmla="*/ 217931 w 133"/>
                    <a:gd name="T5" fmla="*/ 43825 h 198"/>
                    <a:gd name="T6" fmla="*/ 0 w 133"/>
                    <a:gd name="T7" fmla="*/ 333745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98">
                      <a:moveTo>
                        <a:pt x="0" y="198"/>
                      </a:moveTo>
                      <a:lnTo>
                        <a:pt x="129" y="0"/>
                      </a:lnTo>
                      <a:lnTo>
                        <a:pt x="133" y="26"/>
                      </a:lnTo>
                      <a:lnTo>
                        <a:pt x="0" y="19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nvGrpSpPr>
              <p:cNvPr id="12312" name="群組 267"/>
              <p:cNvGrpSpPr>
                <a:grpSpLocks/>
              </p:cNvGrpSpPr>
              <p:nvPr/>
            </p:nvGrpSpPr>
            <p:grpSpPr bwMode="auto">
              <a:xfrm>
                <a:off x="4763242" y="2794997"/>
                <a:ext cx="787904" cy="741727"/>
                <a:chOff x="1074070" y="5665219"/>
                <a:chExt cx="902843" cy="901875"/>
              </a:xfrm>
            </p:grpSpPr>
            <p:sp>
              <p:nvSpPr>
                <p:cNvPr id="12334" name="îSľîdê"/>
                <p:cNvSpPr>
                  <a:spLocks noChangeArrowheads="1"/>
                </p:cNvSpPr>
                <p:nvPr/>
              </p:nvSpPr>
              <p:spPr bwMode="auto">
                <a:xfrm>
                  <a:off x="1074070" y="5665219"/>
                  <a:ext cx="902843" cy="9018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35" name="îśḻíḓê"/>
                <p:cNvSpPr>
                  <a:spLocks noChangeArrowheads="1"/>
                </p:cNvSpPr>
                <p:nvPr/>
              </p:nvSpPr>
              <p:spPr bwMode="auto">
                <a:xfrm>
                  <a:off x="1136969" y="5728118"/>
                  <a:ext cx="778013" cy="776077"/>
                </a:xfrm>
                <a:prstGeom prst="ellipse">
                  <a:avLst/>
                </a:prstGeom>
                <a:solidFill>
                  <a:srgbClr val="106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36" name="îşľiḍê"/>
                <p:cNvSpPr>
                  <a:spLocks/>
                </p:cNvSpPr>
                <p:nvPr/>
              </p:nvSpPr>
              <p:spPr bwMode="auto">
                <a:xfrm>
                  <a:off x="1234704" y="5895526"/>
                  <a:ext cx="303851" cy="417069"/>
                </a:xfrm>
                <a:custGeom>
                  <a:avLst/>
                  <a:gdLst>
                    <a:gd name="T0" fmla="*/ 303851 w 266"/>
                    <a:gd name="T1" fmla="*/ 413641 h 365"/>
                    <a:gd name="T2" fmla="*/ 60542 w 266"/>
                    <a:gd name="T3" fmla="*/ 417069 h 365"/>
                    <a:gd name="T4" fmla="*/ 0 w 266"/>
                    <a:gd name="T5" fmla="*/ 77701 h 365"/>
                    <a:gd name="T6" fmla="*/ 241025 w 266"/>
                    <a:gd name="T7" fmla="*/ 59418 h 365"/>
                    <a:gd name="T8" fmla="*/ 303851 w 266"/>
                    <a:gd name="T9" fmla="*/ 413641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65">
                      <a:moveTo>
                        <a:pt x="266" y="362"/>
                      </a:moveTo>
                      <a:cubicBezTo>
                        <a:pt x="266" y="362"/>
                        <a:pt x="187" y="299"/>
                        <a:pt x="53" y="365"/>
                      </a:cubicBezTo>
                      <a:cubicBezTo>
                        <a:pt x="0" y="68"/>
                        <a:pt x="0" y="68"/>
                        <a:pt x="0" y="68"/>
                      </a:cubicBezTo>
                      <a:cubicBezTo>
                        <a:pt x="0" y="68"/>
                        <a:pt x="90" y="0"/>
                        <a:pt x="211" y="52"/>
                      </a:cubicBezTo>
                      <a:lnTo>
                        <a:pt x="266" y="362"/>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7" name="îṥ1îďê"/>
                <p:cNvSpPr>
                  <a:spLocks/>
                </p:cNvSpPr>
                <p:nvPr/>
              </p:nvSpPr>
              <p:spPr bwMode="auto">
                <a:xfrm>
                  <a:off x="1475656" y="5910042"/>
                  <a:ext cx="316431" cy="398683"/>
                </a:xfrm>
                <a:custGeom>
                  <a:avLst/>
                  <a:gdLst>
                    <a:gd name="T0" fmla="*/ 316431 w 327"/>
                    <a:gd name="T1" fmla="*/ 354170 h 412"/>
                    <a:gd name="T2" fmla="*/ 62899 w 327"/>
                    <a:gd name="T3" fmla="*/ 398683 h 412"/>
                    <a:gd name="T4" fmla="*/ 0 w 327"/>
                    <a:gd name="T5" fmla="*/ 45481 h 412"/>
                    <a:gd name="T6" fmla="*/ 253532 w 327"/>
                    <a:gd name="T7" fmla="*/ 0 h 412"/>
                    <a:gd name="T8" fmla="*/ 316431 w 327"/>
                    <a:gd name="T9" fmla="*/ 354170 h 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412">
                      <a:moveTo>
                        <a:pt x="327" y="366"/>
                      </a:moveTo>
                      <a:lnTo>
                        <a:pt x="65" y="412"/>
                      </a:lnTo>
                      <a:lnTo>
                        <a:pt x="0" y="47"/>
                      </a:lnTo>
                      <a:lnTo>
                        <a:pt x="262" y="0"/>
                      </a:lnTo>
                      <a:lnTo>
                        <a:pt x="327" y="36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73" name="標題 1"/>
                <p:cNvSpPr txBox="1">
                  <a:spLocks/>
                </p:cNvSpPr>
                <p:nvPr/>
              </p:nvSpPr>
              <p:spPr>
                <a:xfrm>
                  <a:off x="1179678" y="5840909"/>
                  <a:ext cx="697845" cy="35902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zh-TW" altLang="en-US" sz="675" dirty="0">
                      <a:solidFill>
                        <a:schemeClr val="accent2">
                          <a:lumMod val="50000"/>
                        </a:schemeClr>
                      </a:solidFill>
                      <a:latin typeface="微軟正黑體" panose="020B0604030504040204" pitchFamily="34" charset="-120"/>
                      <a:ea typeface="微軟正黑體" panose="020B0604030504040204" pitchFamily="34" charset="-120"/>
                    </a:rPr>
                    <a:t>證 照</a:t>
                  </a:r>
                </a:p>
              </p:txBody>
            </p:sp>
            <p:sp>
              <p:nvSpPr>
                <p:cNvPr id="12339" name="ïṩḻïdè"/>
                <p:cNvSpPr>
                  <a:spLocks/>
                </p:cNvSpPr>
                <p:nvPr/>
              </p:nvSpPr>
              <p:spPr bwMode="auto">
                <a:xfrm>
                  <a:off x="1331640" y="6136679"/>
                  <a:ext cx="184547" cy="15479"/>
                </a:xfrm>
                <a:custGeom>
                  <a:avLst/>
                  <a:gdLst>
                    <a:gd name="T0" fmla="*/ 184547 w 133"/>
                    <a:gd name="T1" fmla="*/ 7036 h 11"/>
                    <a:gd name="T2" fmla="*/ 176222 w 133"/>
                    <a:gd name="T3" fmla="*/ 15479 h 11"/>
                    <a:gd name="T4" fmla="*/ 6938 w 133"/>
                    <a:gd name="T5" fmla="*/ 15479 h 11"/>
                    <a:gd name="T6" fmla="*/ 0 w 133"/>
                    <a:gd name="T7" fmla="*/ 7036 h 11"/>
                    <a:gd name="T8" fmla="*/ 0 w 133"/>
                    <a:gd name="T9" fmla="*/ 7036 h 11"/>
                    <a:gd name="T10" fmla="*/ 6938 w 133"/>
                    <a:gd name="T11" fmla="*/ 0 h 11"/>
                    <a:gd name="T12" fmla="*/ 176222 w 133"/>
                    <a:gd name="T13" fmla="*/ 0 h 11"/>
                    <a:gd name="T14" fmla="*/ 184547 w 133"/>
                    <a:gd name="T15" fmla="*/ 7036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5"/>
                      </a:moveTo>
                      <a:cubicBezTo>
                        <a:pt x="133" y="8"/>
                        <a:pt x="130" y="11"/>
                        <a:pt x="127" y="11"/>
                      </a:cubicBezTo>
                      <a:cubicBezTo>
                        <a:pt x="5" y="11"/>
                        <a:pt x="5" y="11"/>
                        <a:pt x="5" y="11"/>
                      </a:cubicBezTo>
                      <a:cubicBezTo>
                        <a:pt x="2" y="11"/>
                        <a:pt x="0" y="8"/>
                        <a:pt x="0" y="5"/>
                      </a:cubicBezTo>
                      <a:cubicBezTo>
                        <a:pt x="0" y="5"/>
                        <a:pt x="0" y="5"/>
                        <a:pt x="0" y="5"/>
                      </a:cubicBezTo>
                      <a:cubicBezTo>
                        <a:pt x="0" y="2"/>
                        <a:pt x="2" y="0"/>
                        <a:pt x="5" y="0"/>
                      </a:cubicBezTo>
                      <a:cubicBezTo>
                        <a:pt x="127" y="0"/>
                        <a:pt x="127" y="0"/>
                        <a:pt x="127" y="0"/>
                      </a:cubicBezTo>
                      <a:cubicBezTo>
                        <a:pt x="130" y="0"/>
                        <a:pt x="133" y="2"/>
                        <a:pt x="133" y="5"/>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0" name="ïṣļîḑê"/>
                <p:cNvSpPr>
                  <a:spLocks/>
                </p:cNvSpPr>
                <p:nvPr/>
              </p:nvSpPr>
              <p:spPr bwMode="auto">
                <a:xfrm>
                  <a:off x="1331640" y="6187876"/>
                  <a:ext cx="184547" cy="16669"/>
                </a:xfrm>
                <a:custGeom>
                  <a:avLst/>
                  <a:gdLst>
                    <a:gd name="T0" fmla="*/ 184547 w 133"/>
                    <a:gd name="T1" fmla="*/ 8335 h 12"/>
                    <a:gd name="T2" fmla="*/ 176222 w 133"/>
                    <a:gd name="T3" fmla="*/ 16669 h 12"/>
                    <a:gd name="T4" fmla="*/ 6938 w 133"/>
                    <a:gd name="T5" fmla="*/ 16669 h 12"/>
                    <a:gd name="T6" fmla="*/ 0 w 133"/>
                    <a:gd name="T7" fmla="*/ 8335 h 12"/>
                    <a:gd name="T8" fmla="*/ 0 w 133"/>
                    <a:gd name="T9" fmla="*/ 8335 h 12"/>
                    <a:gd name="T10" fmla="*/ 6938 w 133"/>
                    <a:gd name="T11" fmla="*/ 0 h 12"/>
                    <a:gd name="T12" fmla="*/ 176222 w 133"/>
                    <a:gd name="T13" fmla="*/ 0 h 12"/>
                    <a:gd name="T14" fmla="*/ 184547 w 133"/>
                    <a:gd name="T15" fmla="*/ 8335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2">
                      <a:moveTo>
                        <a:pt x="133" y="6"/>
                      </a:moveTo>
                      <a:cubicBezTo>
                        <a:pt x="133" y="9"/>
                        <a:pt x="130" y="12"/>
                        <a:pt x="127" y="12"/>
                      </a:cubicBezTo>
                      <a:cubicBezTo>
                        <a:pt x="5" y="12"/>
                        <a:pt x="5" y="12"/>
                        <a:pt x="5" y="12"/>
                      </a:cubicBezTo>
                      <a:cubicBezTo>
                        <a:pt x="2" y="12"/>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1" name="iṡľíďe"/>
                <p:cNvSpPr>
                  <a:spLocks/>
                </p:cNvSpPr>
                <p:nvPr/>
              </p:nvSpPr>
              <p:spPr bwMode="auto">
                <a:xfrm>
                  <a:off x="1331640" y="6240264"/>
                  <a:ext cx="184547" cy="15479"/>
                </a:xfrm>
                <a:custGeom>
                  <a:avLst/>
                  <a:gdLst>
                    <a:gd name="T0" fmla="*/ 184547 w 133"/>
                    <a:gd name="T1" fmla="*/ 8443 h 11"/>
                    <a:gd name="T2" fmla="*/ 176222 w 133"/>
                    <a:gd name="T3" fmla="*/ 15479 h 11"/>
                    <a:gd name="T4" fmla="*/ 6938 w 133"/>
                    <a:gd name="T5" fmla="*/ 15479 h 11"/>
                    <a:gd name="T6" fmla="*/ 0 w 133"/>
                    <a:gd name="T7" fmla="*/ 8443 h 11"/>
                    <a:gd name="T8" fmla="*/ 0 w 133"/>
                    <a:gd name="T9" fmla="*/ 8443 h 11"/>
                    <a:gd name="T10" fmla="*/ 6938 w 133"/>
                    <a:gd name="T11" fmla="*/ 0 h 11"/>
                    <a:gd name="T12" fmla="*/ 176222 w 133"/>
                    <a:gd name="T13" fmla="*/ 0 h 11"/>
                    <a:gd name="T14" fmla="*/ 184547 w 133"/>
                    <a:gd name="T15" fmla="*/ 844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6"/>
                      </a:moveTo>
                      <a:cubicBezTo>
                        <a:pt x="133" y="9"/>
                        <a:pt x="130" y="11"/>
                        <a:pt x="127" y="11"/>
                      </a:cubicBezTo>
                      <a:cubicBezTo>
                        <a:pt x="5" y="11"/>
                        <a:pt x="5" y="11"/>
                        <a:pt x="5" y="11"/>
                      </a:cubicBezTo>
                      <a:cubicBezTo>
                        <a:pt x="2" y="11"/>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2" name="íṧlidê"/>
                <p:cNvSpPr>
                  <a:spLocks/>
                </p:cNvSpPr>
                <p:nvPr/>
              </p:nvSpPr>
              <p:spPr bwMode="auto">
                <a:xfrm>
                  <a:off x="1547664" y="6136679"/>
                  <a:ext cx="184547" cy="15479"/>
                </a:xfrm>
                <a:custGeom>
                  <a:avLst/>
                  <a:gdLst>
                    <a:gd name="T0" fmla="*/ 184547 w 133"/>
                    <a:gd name="T1" fmla="*/ 7036 h 11"/>
                    <a:gd name="T2" fmla="*/ 176222 w 133"/>
                    <a:gd name="T3" fmla="*/ 15479 h 11"/>
                    <a:gd name="T4" fmla="*/ 6938 w 133"/>
                    <a:gd name="T5" fmla="*/ 15479 h 11"/>
                    <a:gd name="T6" fmla="*/ 0 w 133"/>
                    <a:gd name="T7" fmla="*/ 7036 h 11"/>
                    <a:gd name="T8" fmla="*/ 0 w 133"/>
                    <a:gd name="T9" fmla="*/ 7036 h 11"/>
                    <a:gd name="T10" fmla="*/ 6938 w 133"/>
                    <a:gd name="T11" fmla="*/ 0 h 11"/>
                    <a:gd name="T12" fmla="*/ 176222 w 133"/>
                    <a:gd name="T13" fmla="*/ 0 h 11"/>
                    <a:gd name="T14" fmla="*/ 184547 w 133"/>
                    <a:gd name="T15" fmla="*/ 7036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5"/>
                      </a:moveTo>
                      <a:cubicBezTo>
                        <a:pt x="133" y="8"/>
                        <a:pt x="130" y="11"/>
                        <a:pt x="127" y="11"/>
                      </a:cubicBezTo>
                      <a:cubicBezTo>
                        <a:pt x="5" y="11"/>
                        <a:pt x="5" y="11"/>
                        <a:pt x="5" y="11"/>
                      </a:cubicBezTo>
                      <a:cubicBezTo>
                        <a:pt x="2" y="11"/>
                        <a:pt x="0" y="8"/>
                        <a:pt x="0" y="5"/>
                      </a:cubicBezTo>
                      <a:cubicBezTo>
                        <a:pt x="0" y="5"/>
                        <a:pt x="0" y="5"/>
                        <a:pt x="0" y="5"/>
                      </a:cubicBezTo>
                      <a:cubicBezTo>
                        <a:pt x="0" y="2"/>
                        <a:pt x="2" y="0"/>
                        <a:pt x="5" y="0"/>
                      </a:cubicBezTo>
                      <a:cubicBezTo>
                        <a:pt x="127" y="0"/>
                        <a:pt x="127" y="0"/>
                        <a:pt x="127" y="0"/>
                      </a:cubicBezTo>
                      <a:cubicBezTo>
                        <a:pt x="130" y="0"/>
                        <a:pt x="133" y="2"/>
                        <a:pt x="133" y="5"/>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3" name="íšliḍe"/>
                <p:cNvSpPr>
                  <a:spLocks/>
                </p:cNvSpPr>
                <p:nvPr/>
              </p:nvSpPr>
              <p:spPr bwMode="auto">
                <a:xfrm>
                  <a:off x="1547664" y="6187876"/>
                  <a:ext cx="184547" cy="16669"/>
                </a:xfrm>
                <a:custGeom>
                  <a:avLst/>
                  <a:gdLst>
                    <a:gd name="T0" fmla="*/ 184547 w 133"/>
                    <a:gd name="T1" fmla="*/ 8335 h 12"/>
                    <a:gd name="T2" fmla="*/ 176222 w 133"/>
                    <a:gd name="T3" fmla="*/ 16669 h 12"/>
                    <a:gd name="T4" fmla="*/ 6938 w 133"/>
                    <a:gd name="T5" fmla="*/ 16669 h 12"/>
                    <a:gd name="T6" fmla="*/ 0 w 133"/>
                    <a:gd name="T7" fmla="*/ 8335 h 12"/>
                    <a:gd name="T8" fmla="*/ 0 w 133"/>
                    <a:gd name="T9" fmla="*/ 8335 h 12"/>
                    <a:gd name="T10" fmla="*/ 6938 w 133"/>
                    <a:gd name="T11" fmla="*/ 0 h 12"/>
                    <a:gd name="T12" fmla="*/ 176222 w 133"/>
                    <a:gd name="T13" fmla="*/ 0 h 12"/>
                    <a:gd name="T14" fmla="*/ 184547 w 133"/>
                    <a:gd name="T15" fmla="*/ 8335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2">
                      <a:moveTo>
                        <a:pt x="133" y="6"/>
                      </a:moveTo>
                      <a:cubicBezTo>
                        <a:pt x="133" y="9"/>
                        <a:pt x="130" y="12"/>
                        <a:pt x="127" y="12"/>
                      </a:cubicBezTo>
                      <a:cubicBezTo>
                        <a:pt x="5" y="12"/>
                        <a:pt x="5" y="12"/>
                        <a:pt x="5" y="12"/>
                      </a:cubicBezTo>
                      <a:cubicBezTo>
                        <a:pt x="2" y="12"/>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4" name="ïṧlíḓe"/>
                <p:cNvSpPr>
                  <a:spLocks/>
                </p:cNvSpPr>
                <p:nvPr/>
              </p:nvSpPr>
              <p:spPr bwMode="auto">
                <a:xfrm>
                  <a:off x="1547664" y="6240264"/>
                  <a:ext cx="184547" cy="15479"/>
                </a:xfrm>
                <a:custGeom>
                  <a:avLst/>
                  <a:gdLst>
                    <a:gd name="T0" fmla="*/ 184547 w 133"/>
                    <a:gd name="T1" fmla="*/ 8443 h 11"/>
                    <a:gd name="T2" fmla="*/ 176222 w 133"/>
                    <a:gd name="T3" fmla="*/ 15479 h 11"/>
                    <a:gd name="T4" fmla="*/ 6938 w 133"/>
                    <a:gd name="T5" fmla="*/ 15479 h 11"/>
                    <a:gd name="T6" fmla="*/ 0 w 133"/>
                    <a:gd name="T7" fmla="*/ 8443 h 11"/>
                    <a:gd name="T8" fmla="*/ 0 w 133"/>
                    <a:gd name="T9" fmla="*/ 8443 h 11"/>
                    <a:gd name="T10" fmla="*/ 6938 w 133"/>
                    <a:gd name="T11" fmla="*/ 0 h 11"/>
                    <a:gd name="T12" fmla="*/ 176222 w 133"/>
                    <a:gd name="T13" fmla="*/ 0 h 11"/>
                    <a:gd name="T14" fmla="*/ 184547 w 133"/>
                    <a:gd name="T15" fmla="*/ 844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6"/>
                      </a:moveTo>
                      <a:cubicBezTo>
                        <a:pt x="133" y="9"/>
                        <a:pt x="130" y="11"/>
                        <a:pt x="127" y="11"/>
                      </a:cubicBezTo>
                      <a:cubicBezTo>
                        <a:pt x="5" y="11"/>
                        <a:pt x="5" y="11"/>
                        <a:pt x="5" y="11"/>
                      </a:cubicBezTo>
                      <a:cubicBezTo>
                        <a:pt x="2" y="11"/>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nvGrpSpPr>
              <p:cNvPr id="12313" name="群組 6"/>
              <p:cNvGrpSpPr>
                <a:grpSpLocks/>
              </p:cNvGrpSpPr>
              <p:nvPr/>
            </p:nvGrpSpPr>
            <p:grpSpPr bwMode="auto">
              <a:xfrm>
                <a:off x="4598193" y="1553542"/>
                <a:ext cx="902227" cy="861091"/>
                <a:chOff x="7187400" y="1256051"/>
                <a:chExt cx="776210" cy="740949"/>
              </a:xfrm>
            </p:grpSpPr>
            <p:sp>
              <p:nvSpPr>
                <p:cNvPr id="12314" name="îSľîdê"/>
                <p:cNvSpPr>
                  <a:spLocks noChangeArrowheads="1"/>
                </p:cNvSpPr>
                <p:nvPr/>
              </p:nvSpPr>
              <p:spPr bwMode="auto">
                <a:xfrm>
                  <a:off x="7187400" y="1358761"/>
                  <a:ext cx="677855" cy="63823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15" name="îśḻíḓê"/>
                <p:cNvSpPr>
                  <a:spLocks noChangeArrowheads="1"/>
                </p:cNvSpPr>
                <p:nvPr/>
              </p:nvSpPr>
              <p:spPr bwMode="auto">
                <a:xfrm>
                  <a:off x="7233767" y="1407528"/>
                  <a:ext cx="584133" cy="549214"/>
                </a:xfrm>
                <a:prstGeom prst="ellipse">
                  <a:avLst/>
                </a:prstGeom>
                <a:solidFill>
                  <a:srgbClr val="106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grpSp>
              <p:nvGrpSpPr>
                <p:cNvPr id="12316" name="群組 372"/>
                <p:cNvGrpSpPr>
                  <a:grpSpLocks/>
                </p:cNvGrpSpPr>
                <p:nvPr/>
              </p:nvGrpSpPr>
              <p:grpSpPr bwMode="auto">
                <a:xfrm>
                  <a:off x="7329437" y="1256051"/>
                  <a:ext cx="634173" cy="600699"/>
                  <a:chOff x="6406625" y="2101561"/>
                  <a:chExt cx="634173" cy="600699"/>
                </a:xfrm>
              </p:grpSpPr>
              <p:sp>
                <p:nvSpPr>
                  <p:cNvPr id="12318" name="íṣḷíḑé"/>
                  <p:cNvSpPr>
                    <a:spLocks/>
                  </p:cNvSpPr>
                  <p:nvPr/>
                </p:nvSpPr>
                <p:spPr bwMode="auto">
                  <a:xfrm>
                    <a:off x="6406625" y="2101561"/>
                    <a:ext cx="304999" cy="301280"/>
                  </a:xfrm>
                  <a:custGeom>
                    <a:avLst/>
                    <a:gdLst>
                      <a:gd name="T0" fmla="*/ 134767 w 129"/>
                      <a:gd name="T1" fmla="*/ 0 h 128"/>
                      <a:gd name="T2" fmla="*/ 0 w 129"/>
                      <a:gd name="T3" fmla="*/ 150640 h 128"/>
                      <a:gd name="T4" fmla="*/ 212790 w 129"/>
                      <a:gd name="T5" fmla="*/ 301280 h 128"/>
                      <a:gd name="T6" fmla="*/ 304999 w 129"/>
                      <a:gd name="T7" fmla="*/ 197715 h 128"/>
                      <a:gd name="T8" fmla="*/ 134767 w 129"/>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128">
                        <a:moveTo>
                          <a:pt x="57" y="0"/>
                        </a:moveTo>
                        <a:cubicBezTo>
                          <a:pt x="57" y="0"/>
                          <a:pt x="13" y="2"/>
                          <a:pt x="0" y="64"/>
                        </a:cubicBezTo>
                        <a:cubicBezTo>
                          <a:pt x="0" y="64"/>
                          <a:pt x="41" y="88"/>
                          <a:pt x="90" y="128"/>
                        </a:cubicBezTo>
                        <a:cubicBezTo>
                          <a:pt x="129" y="84"/>
                          <a:pt x="129" y="84"/>
                          <a:pt x="129" y="84"/>
                        </a:cubicBezTo>
                        <a:cubicBezTo>
                          <a:pt x="103" y="60"/>
                          <a:pt x="78" y="32"/>
                          <a:pt x="57" y="0"/>
                        </a:cubicBezTo>
                      </a:path>
                    </a:pathLst>
                  </a:custGeom>
                  <a:solidFill>
                    <a:srgbClr val="EFEA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19" name="íSlîďe"/>
                  <p:cNvSpPr>
                    <a:spLocks/>
                  </p:cNvSpPr>
                  <p:nvPr/>
                </p:nvSpPr>
                <p:spPr bwMode="auto">
                  <a:xfrm>
                    <a:off x="6724641" y="2393542"/>
                    <a:ext cx="316157" cy="308718"/>
                  </a:xfrm>
                  <a:custGeom>
                    <a:avLst/>
                    <a:gdLst>
                      <a:gd name="T0" fmla="*/ 316157 w 134"/>
                      <a:gd name="T1" fmla="*/ 155537 h 131"/>
                      <a:gd name="T2" fmla="*/ 92016 w 134"/>
                      <a:gd name="T3" fmla="*/ 0 h 131"/>
                      <a:gd name="T4" fmla="*/ 0 w 134"/>
                      <a:gd name="T5" fmla="*/ 103692 h 131"/>
                      <a:gd name="T6" fmla="*/ 160438 w 134"/>
                      <a:gd name="T7" fmla="*/ 294578 h 131"/>
                      <a:gd name="T8" fmla="*/ 316157 w 134"/>
                      <a:gd name="T9" fmla="*/ 155537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31">
                        <a:moveTo>
                          <a:pt x="134" y="66"/>
                        </a:moveTo>
                        <a:cubicBezTo>
                          <a:pt x="134" y="66"/>
                          <a:pt x="90" y="42"/>
                          <a:pt x="39" y="0"/>
                        </a:cubicBezTo>
                        <a:cubicBezTo>
                          <a:pt x="0" y="44"/>
                          <a:pt x="0" y="44"/>
                          <a:pt x="0" y="44"/>
                        </a:cubicBezTo>
                        <a:cubicBezTo>
                          <a:pt x="24" y="68"/>
                          <a:pt x="48" y="95"/>
                          <a:pt x="68" y="125"/>
                        </a:cubicBezTo>
                        <a:cubicBezTo>
                          <a:pt x="68" y="125"/>
                          <a:pt x="108" y="131"/>
                          <a:pt x="134" y="66"/>
                        </a:cubicBezTo>
                      </a:path>
                    </a:pathLst>
                  </a:custGeom>
                  <a:solidFill>
                    <a:srgbClr val="EFEA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0" name="íṧḷíďé"/>
                  <p:cNvSpPr>
                    <a:spLocks/>
                  </p:cNvSpPr>
                  <p:nvPr/>
                </p:nvSpPr>
                <p:spPr bwMode="auto">
                  <a:xfrm>
                    <a:off x="6618636" y="2302415"/>
                    <a:ext cx="198993" cy="195273"/>
                  </a:xfrm>
                  <a:custGeom>
                    <a:avLst/>
                    <a:gdLst>
                      <a:gd name="T0" fmla="*/ 92390 w 84"/>
                      <a:gd name="T1" fmla="*/ 0 h 83"/>
                      <a:gd name="T2" fmla="*/ 0 w 84"/>
                      <a:gd name="T3" fmla="*/ 101166 h 83"/>
                      <a:gd name="T4" fmla="*/ 106603 w 84"/>
                      <a:gd name="T5" fmla="*/ 195273 h 83"/>
                      <a:gd name="T6" fmla="*/ 198993 w 84"/>
                      <a:gd name="T7" fmla="*/ 91755 h 83"/>
                      <a:gd name="T8" fmla="*/ 92390 w 84"/>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3">
                        <a:moveTo>
                          <a:pt x="39" y="0"/>
                        </a:moveTo>
                        <a:cubicBezTo>
                          <a:pt x="0" y="43"/>
                          <a:pt x="0" y="43"/>
                          <a:pt x="0" y="43"/>
                        </a:cubicBezTo>
                        <a:cubicBezTo>
                          <a:pt x="14" y="55"/>
                          <a:pt x="30" y="68"/>
                          <a:pt x="45" y="83"/>
                        </a:cubicBezTo>
                        <a:cubicBezTo>
                          <a:pt x="84" y="39"/>
                          <a:pt x="84" y="39"/>
                          <a:pt x="84" y="39"/>
                        </a:cubicBezTo>
                        <a:cubicBezTo>
                          <a:pt x="69" y="27"/>
                          <a:pt x="54" y="14"/>
                          <a:pt x="39" y="0"/>
                        </a:cubicBezTo>
                      </a:path>
                    </a:pathLst>
                  </a:custGeom>
                  <a:solidFill>
                    <a:srgbClr val="9900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1" name="iṧľîḋè"/>
                  <p:cNvSpPr>
                    <a:spLocks/>
                  </p:cNvSpPr>
                  <p:nvPr/>
                </p:nvSpPr>
                <p:spPr bwMode="auto">
                  <a:xfrm>
                    <a:off x="6633514" y="2417719"/>
                    <a:ext cx="109725" cy="185974"/>
                  </a:xfrm>
                  <a:custGeom>
                    <a:avLst/>
                    <a:gdLst>
                      <a:gd name="T0" fmla="*/ 67703 w 47"/>
                      <a:gd name="T1" fmla="*/ 0 h 79"/>
                      <a:gd name="T2" fmla="*/ 9338 w 47"/>
                      <a:gd name="T3" fmla="*/ 181266 h 79"/>
                      <a:gd name="T4" fmla="*/ 63034 w 47"/>
                      <a:gd name="T5" fmla="*/ 120059 h 79"/>
                      <a:gd name="T6" fmla="*/ 109725 w 47"/>
                      <a:gd name="T7" fmla="*/ 185974 h 79"/>
                      <a:gd name="T8" fmla="*/ 105056 w 47"/>
                      <a:gd name="T9" fmla="*/ 11771 h 79"/>
                      <a:gd name="T10" fmla="*/ 67703 w 47"/>
                      <a:gd name="T11" fmla="*/ 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79">
                        <a:moveTo>
                          <a:pt x="29" y="0"/>
                        </a:moveTo>
                        <a:cubicBezTo>
                          <a:pt x="29" y="0"/>
                          <a:pt x="0" y="49"/>
                          <a:pt x="4" y="77"/>
                        </a:cubicBezTo>
                        <a:cubicBezTo>
                          <a:pt x="4" y="77"/>
                          <a:pt x="16" y="60"/>
                          <a:pt x="27" y="51"/>
                        </a:cubicBezTo>
                        <a:cubicBezTo>
                          <a:pt x="27" y="51"/>
                          <a:pt x="36" y="69"/>
                          <a:pt x="47" y="79"/>
                        </a:cubicBezTo>
                        <a:cubicBezTo>
                          <a:pt x="47" y="79"/>
                          <a:pt x="36" y="38"/>
                          <a:pt x="45" y="5"/>
                        </a:cubicBezTo>
                        <a:lnTo>
                          <a:pt x="29" y="0"/>
                        </a:lnTo>
                        <a:close/>
                      </a:path>
                    </a:pathLst>
                  </a:custGeom>
                  <a:solidFill>
                    <a:srgbClr val="D100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2" name="îś1iḍé"/>
                  <p:cNvSpPr>
                    <a:spLocks/>
                  </p:cNvSpPr>
                  <p:nvPr/>
                </p:nvSpPr>
                <p:spPr bwMode="auto">
                  <a:xfrm>
                    <a:off x="6520069" y="2386102"/>
                    <a:ext cx="223170" cy="193414"/>
                  </a:xfrm>
                  <a:custGeom>
                    <a:avLst/>
                    <a:gdLst>
                      <a:gd name="T0" fmla="*/ 155044 w 95"/>
                      <a:gd name="T1" fmla="*/ 0 h 82"/>
                      <a:gd name="T2" fmla="*/ 0 w 95"/>
                      <a:gd name="T3" fmla="*/ 96707 h 82"/>
                      <a:gd name="T4" fmla="*/ 79871 w 95"/>
                      <a:gd name="T5" fmla="*/ 94348 h 82"/>
                      <a:gd name="T6" fmla="*/ 44634 w 95"/>
                      <a:gd name="T7" fmla="*/ 193414 h 82"/>
                      <a:gd name="T8" fmla="*/ 187933 w 95"/>
                      <a:gd name="T9" fmla="*/ 40098 h 82"/>
                      <a:gd name="T10" fmla="*/ 192631 w 95"/>
                      <a:gd name="T11" fmla="*/ 9435 h 82"/>
                      <a:gd name="T12" fmla="*/ 155044 w 95"/>
                      <a:gd name="T13" fmla="*/ 0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82">
                        <a:moveTo>
                          <a:pt x="66" y="0"/>
                        </a:moveTo>
                        <a:cubicBezTo>
                          <a:pt x="66" y="0"/>
                          <a:pt x="33" y="31"/>
                          <a:pt x="0" y="41"/>
                        </a:cubicBezTo>
                        <a:cubicBezTo>
                          <a:pt x="0" y="41"/>
                          <a:pt x="22" y="46"/>
                          <a:pt x="34" y="40"/>
                        </a:cubicBezTo>
                        <a:cubicBezTo>
                          <a:pt x="34" y="40"/>
                          <a:pt x="19" y="69"/>
                          <a:pt x="19" y="82"/>
                        </a:cubicBezTo>
                        <a:cubicBezTo>
                          <a:pt x="19" y="82"/>
                          <a:pt x="65" y="28"/>
                          <a:pt x="80" y="17"/>
                        </a:cubicBezTo>
                        <a:cubicBezTo>
                          <a:pt x="95" y="6"/>
                          <a:pt x="82" y="4"/>
                          <a:pt x="82" y="4"/>
                        </a:cubicBezTo>
                        <a:lnTo>
                          <a:pt x="66" y="0"/>
                        </a:lnTo>
                        <a:close/>
                      </a:path>
                    </a:pathLst>
                  </a:custGeom>
                  <a:solidFill>
                    <a:srgbClr val="D100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3" name="îSlíḓe"/>
                  <p:cNvSpPr>
                    <a:spLocks/>
                  </p:cNvSpPr>
                  <p:nvPr/>
                </p:nvSpPr>
                <p:spPr bwMode="auto">
                  <a:xfrm>
                    <a:off x="6642812" y="2322872"/>
                    <a:ext cx="148779" cy="150640"/>
                  </a:xfrm>
                  <a:custGeom>
                    <a:avLst/>
                    <a:gdLst>
                      <a:gd name="T0" fmla="*/ 125163 w 63"/>
                      <a:gd name="T1" fmla="*/ 120041 h 64"/>
                      <a:gd name="T2" fmla="*/ 30700 w 63"/>
                      <a:gd name="T3" fmla="*/ 124749 h 64"/>
                      <a:gd name="T4" fmla="*/ 25977 w 63"/>
                      <a:gd name="T5" fmla="*/ 30599 h 64"/>
                      <a:gd name="T6" fmla="*/ 120440 w 63"/>
                      <a:gd name="T7" fmla="*/ 25891 h 64"/>
                      <a:gd name="T8" fmla="*/ 125163 w 63"/>
                      <a:gd name="T9" fmla="*/ 120041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4">
                        <a:moveTo>
                          <a:pt x="53" y="51"/>
                        </a:moveTo>
                        <a:cubicBezTo>
                          <a:pt x="42" y="63"/>
                          <a:pt x="24" y="64"/>
                          <a:pt x="13" y="53"/>
                        </a:cubicBezTo>
                        <a:cubicBezTo>
                          <a:pt x="1" y="43"/>
                          <a:pt x="0" y="25"/>
                          <a:pt x="11" y="13"/>
                        </a:cubicBezTo>
                        <a:cubicBezTo>
                          <a:pt x="21" y="1"/>
                          <a:pt x="39" y="0"/>
                          <a:pt x="51" y="11"/>
                        </a:cubicBezTo>
                        <a:cubicBezTo>
                          <a:pt x="62" y="21"/>
                          <a:pt x="63" y="39"/>
                          <a:pt x="53" y="51"/>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4" name="iŝ1iḋe"/>
                  <p:cNvSpPr>
                    <a:spLocks/>
                  </p:cNvSpPr>
                  <p:nvPr/>
                </p:nvSpPr>
                <p:spPr bwMode="auto">
                  <a:xfrm>
                    <a:off x="6661410" y="2341469"/>
                    <a:ext cx="111584" cy="113445"/>
                  </a:xfrm>
                  <a:custGeom>
                    <a:avLst/>
                    <a:gdLst>
                      <a:gd name="T0" fmla="*/ 94965 w 47"/>
                      <a:gd name="T1" fmla="*/ 89811 h 48"/>
                      <a:gd name="T2" fmla="*/ 23741 w 47"/>
                      <a:gd name="T3" fmla="*/ 94538 h 48"/>
                      <a:gd name="T4" fmla="*/ 18993 w 47"/>
                      <a:gd name="T5" fmla="*/ 23634 h 48"/>
                      <a:gd name="T6" fmla="*/ 90217 w 47"/>
                      <a:gd name="T7" fmla="*/ 18908 h 48"/>
                      <a:gd name="T8" fmla="*/ 94965 w 47"/>
                      <a:gd name="T9" fmla="*/ 89811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8">
                        <a:moveTo>
                          <a:pt x="40" y="38"/>
                        </a:moveTo>
                        <a:cubicBezTo>
                          <a:pt x="32" y="47"/>
                          <a:pt x="18" y="48"/>
                          <a:pt x="10" y="40"/>
                        </a:cubicBezTo>
                        <a:cubicBezTo>
                          <a:pt x="1" y="32"/>
                          <a:pt x="0" y="19"/>
                          <a:pt x="8" y="10"/>
                        </a:cubicBezTo>
                        <a:cubicBezTo>
                          <a:pt x="16" y="1"/>
                          <a:pt x="29" y="0"/>
                          <a:pt x="38" y="8"/>
                        </a:cubicBezTo>
                        <a:cubicBezTo>
                          <a:pt x="47" y="16"/>
                          <a:pt x="47" y="29"/>
                          <a:pt x="40" y="38"/>
                        </a:cubicBezTo>
                      </a:path>
                    </a:pathLst>
                  </a:custGeom>
                  <a:solidFill>
                    <a:srgbClr val="F7AA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5" name="îşľíḑê"/>
                  <p:cNvSpPr>
                    <a:spLocks/>
                  </p:cNvSpPr>
                  <p:nvPr/>
                </p:nvSpPr>
                <p:spPr bwMode="auto">
                  <a:xfrm>
                    <a:off x="6653970" y="2393542"/>
                    <a:ext cx="128323" cy="70671"/>
                  </a:xfrm>
                  <a:custGeom>
                    <a:avLst/>
                    <a:gdLst>
                      <a:gd name="T0" fmla="*/ 0 w 54"/>
                      <a:gd name="T1" fmla="*/ 0 h 30"/>
                      <a:gd name="T2" fmla="*/ 61785 w 54"/>
                      <a:gd name="T3" fmla="*/ 68315 h 30"/>
                      <a:gd name="T4" fmla="*/ 128323 w 54"/>
                      <a:gd name="T5" fmla="*/ 7067 h 30"/>
                      <a:gd name="T6" fmla="*/ 111689 w 54"/>
                      <a:gd name="T7" fmla="*/ 23557 h 30"/>
                      <a:gd name="T8" fmla="*/ 16634 w 54"/>
                      <a:gd name="T9" fmla="*/ 16490 h 30"/>
                      <a:gd name="T10" fmla="*/ 0 w 54"/>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0">
                        <a:moveTo>
                          <a:pt x="0" y="0"/>
                        </a:moveTo>
                        <a:cubicBezTo>
                          <a:pt x="0" y="0"/>
                          <a:pt x="0" y="27"/>
                          <a:pt x="26" y="29"/>
                        </a:cubicBezTo>
                        <a:cubicBezTo>
                          <a:pt x="51" y="30"/>
                          <a:pt x="54" y="3"/>
                          <a:pt x="54" y="3"/>
                        </a:cubicBezTo>
                        <a:cubicBezTo>
                          <a:pt x="54" y="3"/>
                          <a:pt x="50" y="8"/>
                          <a:pt x="47" y="10"/>
                        </a:cubicBezTo>
                        <a:cubicBezTo>
                          <a:pt x="43" y="11"/>
                          <a:pt x="10" y="7"/>
                          <a:pt x="7" y="7"/>
                        </a:cubicBezTo>
                        <a:cubicBezTo>
                          <a:pt x="4" y="6"/>
                          <a:pt x="0" y="3"/>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6" name="iṥḷîḍé"/>
                  <p:cNvSpPr>
                    <a:spLocks/>
                  </p:cNvSpPr>
                  <p:nvPr/>
                </p:nvSpPr>
                <p:spPr bwMode="auto">
                  <a:xfrm>
                    <a:off x="6659551" y="2404700"/>
                    <a:ext cx="117165" cy="40915"/>
                  </a:xfrm>
                  <a:custGeom>
                    <a:avLst/>
                    <a:gdLst>
                      <a:gd name="T0" fmla="*/ 0 w 50"/>
                      <a:gd name="T1" fmla="*/ 0 h 17"/>
                      <a:gd name="T2" fmla="*/ 18746 w 50"/>
                      <a:gd name="T3" fmla="*/ 7220 h 17"/>
                      <a:gd name="T4" fmla="*/ 100762 w 50"/>
                      <a:gd name="T5" fmla="*/ 16847 h 17"/>
                      <a:gd name="T6" fmla="*/ 117165 w 50"/>
                      <a:gd name="T7" fmla="*/ 7220 h 17"/>
                      <a:gd name="T8" fmla="*/ 98419 w 50"/>
                      <a:gd name="T9" fmla="*/ 40915 h 17"/>
                      <a:gd name="T10" fmla="*/ 93732 w 50"/>
                      <a:gd name="T11" fmla="*/ 26474 h 17"/>
                      <a:gd name="T12" fmla="*/ 4687 w 50"/>
                      <a:gd name="T13" fmla="*/ 19254 h 17"/>
                      <a:gd name="T14" fmla="*/ 0 w 50"/>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7">
                        <a:moveTo>
                          <a:pt x="0" y="0"/>
                        </a:moveTo>
                        <a:cubicBezTo>
                          <a:pt x="0" y="0"/>
                          <a:pt x="2" y="3"/>
                          <a:pt x="8" y="3"/>
                        </a:cubicBezTo>
                        <a:cubicBezTo>
                          <a:pt x="15" y="4"/>
                          <a:pt x="42" y="7"/>
                          <a:pt x="43" y="7"/>
                        </a:cubicBezTo>
                        <a:cubicBezTo>
                          <a:pt x="45" y="6"/>
                          <a:pt x="49" y="5"/>
                          <a:pt x="50" y="3"/>
                        </a:cubicBezTo>
                        <a:cubicBezTo>
                          <a:pt x="50" y="3"/>
                          <a:pt x="48" y="12"/>
                          <a:pt x="42" y="17"/>
                        </a:cubicBezTo>
                        <a:cubicBezTo>
                          <a:pt x="42" y="17"/>
                          <a:pt x="43" y="12"/>
                          <a:pt x="40" y="11"/>
                        </a:cubicBezTo>
                        <a:cubicBezTo>
                          <a:pt x="36" y="9"/>
                          <a:pt x="5" y="4"/>
                          <a:pt x="2" y="8"/>
                        </a:cubicBezTo>
                        <a:cubicBezTo>
                          <a:pt x="2" y="8"/>
                          <a:pt x="0" y="4"/>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7" name="ísḻíḋe"/>
                  <p:cNvSpPr>
                    <a:spLocks/>
                  </p:cNvSpPr>
                  <p:nvPr/>
                </p:nvSpPr>
                <p:spPr bwMode="auto">
                  <a:xfrm>
                    <a:off x="6661410" y="2334029"/>
                    <a:ext cx="115304" cy="59513"/>
                  </a:xfrm>
                  <a:custGeom>
                    <a:avLst/>
                    <a:gdLst>
                      <a:gd name="T0" fmla="*/ 115304 w 49"/>
                      <a:gd name="T1" fmla="*/ 42849 h 25"/>
                      <a:gd name="T2" fmla="*/ 0 w 49"/>
                      <a:gd name="T3" fmla="*/ 35708 h 25"/>
                      <a:gd name="T4" fmla="*/ 56475 w 49"/>
                      <a:gd name="T5" fmla="*/ 0 h 25"/>
                      <a:gd name="T6" fmla="*/ 115304 w 49"/>
                      <a:gd name="T7" fmla="*/ 42849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25">
                        <a:moveTo>
                          <a:pt x="49" y="18"/>
                        </a:moveTo>
                        <a:cubicBezTo>
                          <a:pt x="49" y="18"/>
                          <a:pt x="18" y="25"/>
                          <a:pt x="0" y="15"/>
                        </a:cubicBezTo>
                        <a:cubicBezTo>
                          <a:pt x="0" y="15"/>
                          <a:pt x="6" y="0"/>
                          <a:pt x="24" y="0"/>
                        </a:cubicBezTo>
                        <a:cubicBezTo>
                          <a:pt x="42" y="0"/>
                          <a:pt x="49" y="18"/>
                          <a:pt x="49"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8" name="ïš1ïḑe"/>
                  <p:cNvSpPr>
                    <a:spLocks/>
                  </p:cNvSpPr>
                  <p:nvPr/>
                </p:nvSpPr>
                <p:spPr bwMode="auto">
                  <a:xfrm>
                    <a:off x="6663269" y="2456773"/>
                    <a:ext cx="66951" cy="61372"/>
                  </a:xfrm>
                  <a:custGeom>
                    <a:avLst/>
                    <a:gdLst>
                      <a:gd name="T0" fmla="*/ 0 w 28"/>
                      <a:gd name="T1" fmla="*/ 49570 h 26"/>
                      <a:gd name="T2" fmla="*/ 19129 w 28"/>
                      <a:gd name="T3" fmla="*/ 0 h 26"/>
                      <a:gd name="T4" fmla="*/ 66951 w 28"/>
                      <a:gd name="T5" fmla="*/ 9442 h 26"/>
                      <a:gd name="T6" fmla="*/ 62169 w 28"/>
                      <a:gd name="T7" fmla="*/ 61372 h 26"/>
                      <a:gd name="T8" fmla="*/ 0 w 28"/>
                      <a:gd name="T9" fmla="*/ 4957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6">
                        <a:moveTo>
                          <a:pt x="0" y="21"/>
                        </a:moveTo>
                        <a:cubicBezTo>
                          <a:pt x="0" y="21"/>
                          <a:pt x="5" y="6"/>
                          <a:pt x="8" y="0"/>
                        </a:cubicBezTo>
                        <a:cubicBezTo>
                          <a:pt x="8" y="0"/>
                          <a:pt x="14" y="6"/>
                          <a:pt x="28" y="4"/>
                        </a:cubicBezTo>
                        <a:cubicBezTo>
                          <a:pt x="28" y="4"/>
                          <a:pt x="25" y="19"/>
                          <a:pt x="26" y="26"/>
                        </a:cubicBezTo>
                        <a:cubicBezTo>
                          <a:pt x="26" y="26"/>
                          <a:pt x="14" y="15"/>
                          <a:pt x="0" y="21"/>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9" name="íṩľíḍé"/>
                  <p:cNvSpPr>
                    <a:spLocks/>
                  </p:cNvSpPr>
                  <p:nvPr/>
                </p:nvSpPr>
                <p:spPr bwMode="auto">
                  <a:xfrm>
                    <a:off x="6607478" y="2412140"/>
                    <a:ext cx="68810" cy="79969"/>
                  </a:xfrm>
                  <a:custGeom>
                    <a:avLst/>
                    <a:gdLst>
                      <a:gd name="T0" fmla="*/ 28473 w 29"/>
                      <a:gd name="T1" fmla="*/ 79969 h 34"/>
                      <a:gd name="T2" fmla="*/ 68810 w 29"/>
                      <a:gd name="T3" fmla="*/ 39985 h 34"/>
                      <a:gd name="T4" fmla="*/ 42710 w 29"/>
                      <a:gd name="T5" fmla="*/ 0 h 34"/>
                      <a:gd name="T6" fmla="*/ 0 w 29"/>
                      <a:gd name="T7" fmla="*/ 32928 h 34"/>
                      <a:gd name="T8" fmla="*/ 28473 w 29"/>
                      <a:gd name="T9" fmla="*/ 7996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4">
                        <a:moveTo>
                          <a:pt x="12" y="34"/>
                        </a:moveTo>
                        <a:cubicBezTo>
                          <a:pt x="29" y="17"/>
                          <a:pt x="29" y="17"/>
                          <a:pt x="29" y="17"/>
                        </a:cubicBezTo>
                        <a:cubicBezTo>
                          <a:pt x="29" y="17"/>
                          <a:pt x="18" y="10"/>
                          <a:pt x="18" y="0"/>
                        </a:cubicBezTo>
                        <a:cubicBezTo>
                          <a:pt x="0" y="14"/>
                          <a:pt x="0" y="14"/>
                          <a:pt x="0" y="14"/>
                        </a:cubicBezTo>
                        <a:cubicBezTo>
                          <a:pt x="0" y="14"/>
                          <a:pt x="12" y="15"/>
                          <a:pt x="12" y="34"/>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0" name="í$ľide"/>
                  <p:cNvSpPr>
                    <a:spLocks/>
                  </p:cNvSpPr>
                  <p:nvPr/>
                </p:nvSpPr>
                <p:spPr bwMode="auto">
                  <a:xfrm>
                    <a:off x="6733940" y="2454914"/>
                    <a:ext cx="251066" cy="228749"/>
                  </a:xfrm>
                  <a:custGeom>
                    <a:avLst/>
                    <a:gdLst>
                      <a:gd name="T0" fmla="*/ 26054 w 106"/>
                      <a:gd name="T1" fmla="*/ 0 h 97"/>
                      <a:gd name="T2" fmla="*/ 2369 w 106"/>
                      <a:gd name="T3" fmla="*/ 14149 h 97"/>
                      <a:gd name="T4" fmla="*/ 0 w 106"/>
                      <a:gd name="T5" fmla="*/ 42448 h 97"/>
                      <a:gd name="T6" fmla="*/ 151587 w 106"/>
                      <a:gd name="T7" fmla="*/ 228749 h 97"/>
                      <a:gd name="T8" fmla="*/ 251066 w 106"/>
                      <a:gd name="T9" fmla="*/ 179226 h 97"/>
                      <a:gd name="T10" fmla="*/ 26054 w 106"/>
                      <a:gd name="T11" fmla="*/ 0 h 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97">
                        <a:moveTo>
                          <a:pt x="11" y="0"/>
                        </a:moveTo>
                        <a:cubicBezTo>
                          <a:pt x="1" y="6"/>
                          <a:pt x="1" y="6"/>
                          <a:pt x="1" y="6"/>
                        </a:cubicBezTo>
                        <a:cubicBezTo>
                          <a:pt x="0" y="18"/>
                          <a:pt x="0" y="18"/>
                          <a:pt x="0" y="18"/>
                        </a:cubicBezTo>
                        <a:cubicBezTo>
                          <a:pt x="0" y="18"/>
                          <a:pt x="44" y="58"/>
                          <a:pt x="64" y="97"/>
                        </a:cubicBezTo>
                        <a:cubicBezTo>
                          <a:pt x="64" y="97"/>
                          <a:pt x="91" y="97"/>
                          <a:pt x="106" y="76"/>
                        </a:cubicBezTo>
                        <a:cubicBezTo>
                          <a:pt x="106" y="76"/>
                          <a:pt x="43" y="39"/>
                          <a:pt x="11"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1" name="íṧḻíde"/>
                  <p:cNvSpPr>
                    <a:spLocks/>
                  </p:cNvSpPr>
                  <p:nvPr/>
                </p:nvSpPr>
                <p:spPr bwMode="auto">
                  <a:xfrm>
                    <a:off x="6415924" y="2170372"/>
                    <a:ext cx="234328" cy="241767"/>
                  </a:xfrm>
                  <a:custGeom>
                    <a:avLst/>
                    <a:gdLst>
                      <a:gd name="T0" fmla="*/ 30770 w 99"/>
                      <a:gd name="T1" fmla="*/ 0 h 103"/>
                      <a:gd name="T2" fmla="*/ 0 w 99"/>
                      <a:gd name="T3" fmla="*/ 82154 h 103"/>
                      <a:gd name="T4" fmla="*/ 222493 w 99"/>
                      <a:gd name="T5" fmla="*/ 241767 h 103"/>
                      <a:gd name="T6" fmla="*/ 231961 w 99"/>
                      <a:gd name="T7" fmla="*/ 234725 h 103"/>
                      <a:gd name="T8" fmla="*/ 234328 w 99"/>
                      <a:gd name="T9" fmla="*/ 199516 h 103"/>
                      <a:gd name="T10" fmla="*/ 92311 w 99"/>
                      <a:gd name="T11" fmla="*/ 82154 h 103"/>
                      <a:gd name="T12" fmla="*/ 30770 w 99"/>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103">
                        <a:moveTo>
                          <a:pt x="13" y="0"/>
                        </a:moveTo>
                        <a:cubicBezTo>
                          <a:pt x="3" y="14"/>
                          <a:pt x="0" y="35"/>
                          <a:pt x="0" y="35"/>
                        </a:cubicBezTo>
                        <a:cubicBezTo>
                          <a:pt x="43" y="56"/>
                          <a:pt x="94" y="103"/>
                          <a:pt x="94" y="103"/>
                        </a:cubicBezTo>
                        <a:cubicBezTo>
                          <a:pt x="98" y="100"/>
                          <a:pt x="98" y="100"/>
                          <a:pt x="98" y="100"/>
                        </a:cubicBezTo>
                        <a:cubicBezTo>
                          <a:pt x="97" y="95"/>
                          <a:pt x="99" y="85"/>
                          <a:pt x="99" y="85"/>
                        </a:cubicBezTo>
                        <a:cubicBezTo>
                          <a:pt x="99" y="85"/>
                          <a:pt x="61" y="58"/>
                          <a:pt x="39" y="35"/>
                        </a:cubicBezTo>
                        <a:cubicBezTo>
                          <a:pt x="18" y="13"/>
                          <a:pt x="13" y="0"/>
                          <a:pt x="13"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2" name="îSļidê"/>
                  <p:cNvSpPr>
                    <a:spLocks/>
                  </p:cNvSpPr>
                  <p:nvPr/>
                </p:nvSpPr>
                <p:spPr bwMode="auto">
                  <a:xfrm>
                    <a:off x="6739519" y="2482810"/>
                    <a:ext cx="176676" cy="193414"/>
                  </a:xfrm>
                  <a:custGeom>
                    <a:avLst/>
                    <a:gdLst>
                      <a:gd name="T0" fmla="*/ 0 w 75"/>
                      <a:gd name="T1" fmla="*/ 9435 h 82"/>
                      <a:gd name="T2" fmla="*/ 148408 w 75"/>
                      <a:gd name="T3" fmla="*/ 193414 h 82"/>
                      <a:gd name="T4" fmla="*/ 176676 w 75"/>
                      <a:gd name="T5" fmla="*/ 191055 h 82"/>
                      <a:gd name="T6" fmla="*/ 0 w 75"/>
                      <a:gd name="T7" fmla="*/ 0 h 82"/>
                      <a:gd name="T8" fmla="*/ 0 w 75"/>
                      <a:gd name="T9" fmla="*/ 9435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82">
                        <a:moveTo>
                          <a:pt x="0" y="4"/>
                        </a:moveTo>
                        <a:cubicBezTo>
                          <a:pt x="0" y="4"/>
                          <a:pt x="52" y="56"/>
                          <a:pt x="63" y="82"/>
                        </a:cubicBezTo>
                        <a:cubicBezTo>
                          <a:pt x="63" y="82"/>
                          <a:pt x="72" y="82"/>
                          <a:pt x="75" y="81"/>
                        </a:cubicBezTo>
                        <a:cubicBezTo>
                          <a:pt x="75" y="81"/>
                          <a:pt x="31" y="23"/>
                          <a:pt x="0" y="0"/>
                        </a:cubicBezTo>
                        <a:lnTo>
                          <a:pt x="0" y="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3" name="ïṣļiḑè"/>
                  <p:cNvSpPr>
                    <a:spLocks/>
                  </p:cNvSpPr>
                  <p:nvPr/>
                </p:nvSpPr>
                <p:spPr bwMode="auto">
                  <a:xfrm>
                    <a:off x="6423362" y="2228024"/>
                    <a:ext cx="215730" cy="174817"/>
                  </a:xfrm>
                  <a:custGeom>
                    <a:avLst/>
                    <a:gdLst>
                      <a:gd name="T0" fmla="*/ 213385 w 92"/>
                      <a:gd name="T1" fmla="*/ 174817 h 74"/>
                      <a:gd name="T2" fmla="*/ 0 w 92"/>
                      <a:gd name="T3" fmla="*/ 21262 h 74"/>
                      <a:gd name="T4" fmla="*/ 4690 w 92"/>
                      <a:gd name="T5" fmla="*/ 0 h 74"/>
                      <a:gd name="T6" fmla="*/ 215730 w 92"/>
                      <a:gd name="T7" fmla="*/ 165367 h 74"/>
                      <a:gd name="T8" fmla="*/ 213385 w 92"/>
                      <a:gd name="T9" fmla="*/ 174817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74">
                        <a:moveTo>
                          <a:pt x="91" y="74"/>
                        </a:moveTo>
                        <a:cubicBezTo>
                          <a:pt x="91" y="74"/>
                          <a:pt x="40" y="28"/>
                          <a:pt x="0" y="9"/>
                        </a:cubicBezTo>
                        <a:cubicBezTo>
                          <a:pt x="0" y="9"/>
                          <a:pt x="1" y="2"/>
                          <a:pt x="2" y="0"/>
                        </a:cubicBezTo>
                        <a:cubicBezTo>
                          <a:pt x="2" y="0"/>
                          <a:pt x="69" y="46"/>
                          <a:pt x="92" y="70"/>
                        </a:cubicBezTo>
                        <a:lnTo>
                          <a:pt x="91" y="7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sp>
              <p:nvSpPr>
                <p:cNvPr id="352" name="文本框 11">
                  <a:extLst>
                    <a:ext uri="{FF2B5EF4-FFF2-40B4-BE49-F238E27FC236}">
                      <a16:creationId xmlns:a16="http://schemas.microsoft.com/office/drawing/2014/main" id="{7140738B-F48E-4914-B96B-1C21D802695D}"/>
                    </a:ext>
                  </a:extLst>
                </p:cNvPr>
                <p:cNvSpPr txBox="1"/>
                <p:nvPr/>
              </p:nvSpPr>
              <p:spPr>
                <a:xfrm>
                  <a:off x="7300197" y="1679417"/>
                  <a:ext cx="279881" cy="219799"/>
                </a:xfrm>
                <a:prstGeom prst="rect">
                  <a:avLst/>
                </a:prstGeom>
                <a:noFill/>
              </p:spPr>
              <p:txBody>
                <a:bodyPr wrap="none">
                  <a:prstTxWarp prst="textPlain">
                    <a:avLst>
                      <a:gd name="adj" fmla="val 50001"/>
                    </a:avLst>
                  </a:prstTxWarp>
                  <a:spAutoFit/>
                </a:bodyPr>
                <a:lstStyle/>
                <a:p>
                  <a:pPr algn="ctr" eaLnBrk="1" fontAlgn="auto" hangingPunct="1">
                    <a:spcBef>
                      <a:spcPts val="0"/>
                    </a:spcBef>
                    <a:spcAft>
                      <a:spcPts val="0"/>
                    </a:spcAft>
                    <a:defRPr/>
                  </a:pPr>
                  <a:r>
                    <a:rPr lang="zh-TW" altLang="en-US"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rPr>
                    <a:t>副學士</a:t>
                  </a:r>
                  <a:endParaRPr lang="en-US" altLang="zh-TW"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endParaRPr>
                </a:p>
                <a:p>
                  <a:pPr algn="ctr" eaLnBrk="1" fontAlgn="auto" hangingPunct="1">
                    <a:spcBef>
                      <a:spcPts val="0"/>
                    </a:spcBef>
                    <a:spcAft>
                      <a:spcPts val="0"/>
                    </a:spcAft>
                    <a:defRPr/>
                  </a:pPr>
                  <a:r>
                    <a:rPr lang="zh-TW" altLang="en-US"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rPr>
                    <a:t>學位</a:t>
                  </a:r>
                  <a:endParaRPr lang="zh-CN" altLang="en-US"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endParaRPr>
                </a:p>
              </p:txBody>
            </p:sp>
          </p:grpSp>
        </p:grpSp>
        <p:grpSp>
          <p:nvGrpSpPr>
            <p:cNvPr id="145" name="Group 51">
              <a:extLst>
                <a:ext uri="{FF2B5EF4-FFF2-40B4-BE49-F238E27FC236}">
                  <a16:creationId xmlns:a16="http://schemas.microsoft.com/office/drawing/2014/main" id="{D495175B-C73D-4B54-8F42-FCAAFA635DBB}"/>
                </a:ext>
              </a:extLst>
            </p:cNvPr>
            <p:cNvGrpSpPr/>
            <p:nvPr/>
          </p:nvGrpSpPr>
          <p:grpSpPr>
            <a:xfrm>
              <a:off x="6097951" y="1499850"/>
              <a:ext cx="216024" cy="216024"/>
              <a:chOff x="611560" y="2851238"/>
              <a:chExt cx="288032" cy="288032"/>
            </a:xfrm>
            <a:solidFill>
              <a:schemeClr val="accent6">
                <a:lumMod val="20000"/>
                <a:lumOff val="80000"/>
              </a:schemeClr>
            </a:solidFill>
          </p:grpSpPr>
          <p:sp>
            <p:nvSpPr>
              <p:cNvPr id="146" name="Oval 52">
                <a:extLst>
                  <a:ext uri="{FF2B5EF4-FFF2-40B4-BE49-F238E27FC236}">
                    <a16:creationId xmlns:a16="http://schemas.microsoft.com/office/drawing/2014/main" id="{82FE2156-5A60-471D-AB78-37C31102D37E}"/>
                  </a:ext>
                </a:extLst>
              </p:cNvPr>
              <p:cNvSpPr/>
              <p:nvPr/>
            </p:nvSpPr>
            <p:spPr>
              <a:xfrm>
                <a:off x="611560" y="2851238"/>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sp>
            <p:nvSpPr>
              <p:cNvPr id="147" name="Oval 53">
                <a:extLst>
                  <a:ext uri="{FF2B5EF4-FFF2-40B4-BE49-F238E27FC236}">
                    <a16:creationId xmlns:a16="http://schemas.microsoft.com/office/drawing/2014/main" id="{BC535DDA-7134-4D33-85E9-49A8DE8E3C91}"/>
                  </a:ext>
                </a:extLst>
              </p:cNvPr>
              <p:cNvSpPr/>
              <p:nvPr/>
            </p:nvSpPr>
            <p:spPr>
              <a:xfrm>
                <a:off x="683568" y="2923246"/>
                <a:ext cx="144016" cy="144016"/>
              </a:xfrm>
              <a:prstGeom prst="ellipse">
                <a:avLst/>
              </a:prstGeom>
              <a:solidFill>
                <a:srgbClr val="C7D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grpSp>
        <p:sp>
          <p:nvSpPr>
            <p:cNvPr id="148" name="Text Placeholder 17">
              <a:extLst>
                <a:ext uri="{FF2B5EF4-FFF2-40B4-BE49-F238E27FC236}">
                  <a16:creationId xmlns:a16="http://schemas.microsoft.com/office/drawing/2014/main" id="{EF062FEF-AC51-4862-B3BD-9BE2C707FC77}"/>
                </a:ext>
              </a:extLst>
            </p:cNvPr>
            <p:cNvSpPr txBox="1">
              <a:spLocks/>
            </p:cNvSpPr>
            <p:nvPr/>
          </p:nvSpPr>
          <p:spPr>
            <a:xfrm>
              <a:off x="6322070" y="1396800"/>
              <a:ext cx="1396856" cy="392400"/>
            </a:xfrm>
            <a:prstGeom prst="roundRect">
              <a:avLst>
                <a:gd name="adj" fmla="val 50000"/>
              </a:avLst>
            </a:prstGeom>
            <a:solidFill>
              <a:srgbClr val="C7D5A5"/>
            </a:solidFill>
            <a:ln w="2540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rPr>
                <a:t>職場</a:t>
              </a:r>
              <a:endParaRPr 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endParaRPr>
            </a:p>
          </p:txBody>
        </p:sp>
        <p:grpSp>
          <p:nvGrpSpPr>
            <p:cNvPr id="149" name="Group 59">
              <a:extLst>
                <a:ext uri="{FF2B5EF4-FFF2-40B4-BE49-F238E27FC236}">
                  <a16:creationId xmlns:a16="http://schemas.microsoft.com/office/drawing/2014/main" id="{97B4A0CE-09AB-444B-88B9-FBE30A95C946}"/>
                </a:ext>
              </a:extLst>
            </p:cNvPr>
            <p:cNvGrpSpPr/>
            <p:nvPr/>
          </p:nvGrpSpPr>
          <p:grpSpPr>
            <a:xfrm>
              <a:off x="2686978" y="1499850"/>
              <a:ext cx="216024" cy="216024"/>
              <a:chOff x="611560" y="2851238"/>
              <a:chExt cx="288032" cy="288032"/>
            </a:xfrm>
            <a:solidFill>
              <a:srgbClr val="FCDBC4"/>
            </a:solidFill>
          </p:grpSpPr>
          <p:sp>
            <p:nvSpPr>
              <p:cNvPr id="150" name="Oval 60">
                <a:extLst>
                  <a:ext uri="{FF2B5EF4-FFF2-40B4-BE49-F238E27FC236}">
                    <a16:creationId xmlns:a16="http://schemas.microsoft.com/office/drawing/2014/main" id="{231B633D-6EF1-4184-BDF5-ABC93135BCBD}"/>
                  </a:ext>
                </a:extLst>
              </p:cNvPr>
              <p:cNvSpPr/>
              <p:nvPr/>
            </p:nvSpPr>
            <p:spPr>
              <a:xfrm>
                <a:off x="611560" y="2851238"/>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sp>
            <p:nvSpPr>
              <p:cNvPr id="151" name="Oval 61">
                <a:extLst>
                  <a:ext uri="{FF2B5EF4-FFF2-40B4-BE49-F238E27FC236}">
                    <a16:creationId xmlns:a16="http://schemas.microsoft.com/office/drawing/2014/main" id="{190EC53F-65DA-45EA-B8BB-2BB80C5FE7A7}"/>
                  </a:ext>
                </a:extLst>
              </p:cNvPr>
              <p:cNvSpPr/>
              <p:nvPr/>
            </p:nvSpPr>
            <p:spPr>
              <a:xfrm>
                <a:off x="683568" y="2923246"/>
                <a:ext cx="144016" cy="144016"/>
              </a:xfrm>
              <a:prstGeom prst="ellipse">
                <a:avLst/>
              </a:prstGeom>
              <a:solidFill>
                <a:srgbClr val="F8A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grpSp>
        <p:sp>
          <p:nvSpPr>
            <p:cNvPr id="152" name="Text Placeholder 17">
              <a:extLst>
                <a:ext uri="{FF2B5EF4-FFF2-40B4-BE49-F238E27FC236}">
                  <a16:creationId xmlns:a16="http://schemas.microsoft.com/office/drawing/2014/main" id="{CBDFAC6D-CEA3-4235-8E16-68293305DF28}"/>
                </a:ext>
              </a:extLst>
            </p:cNvPr>
            <p:cNvSpPr txBox="1">
              <a:spLocks/>
            </p:cNvSpPr>
            <p:nvPr/>
          </p:nvSpPr>
          <p:spPr>
            <a:xfrm>
              <a:off x="1285299" y="1396800"/>
              <a:ext cx="1396800" cy="390707"/>
            </a:xfrm>
            <a:prstGeom prst="roundRect">
              <a:avLst>
                <a:gd name="adj" fmla="val 50000"/>
              </a:avLst>
            </a:prstGeom>
            <a:solidFill>
              <a:srgbClr val="F8A971"/>
            </a:solidFill>
            <a:ln w="2540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rPr>
                <a:t>升學</a:t>
              </a:r>
              <a:endParaRPr 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endParaRPr>
            </a:p>
          </p:txBody>
        </p:sp>
        <p:cxnSp>
          <p:nvCxnSpPr>
            <p:cNvPr id="153" name="Straight Connector 64">
              <a:extLst>
                <a:ext uri="{FF2B5EF4-FFF2-40B4-BE49-F238E27FC236}">
                  <a16:creationId xmlns:a16="http://schemas.microsoft.com/office/drawing/2014/main" id="{C1520073-0FCD-48A0-A4B8-C869343C5810}"/>
                </a:ext>
              </a:extLst>
            </p:cNvPr>
            <p:cNvCxnSpPr>
              <a:cxnSpLocks/>
            </p:cNvCxnSpPr>
            <p:nvPr/>
          </p:nvCxnSpPr>
          <p:spPr>
            <a:xfrm flipV="1">
              <a:off x="2903004" y="1607866"/>
              <a:ext cx="3204000" cy="1"/>
            </a:xfrm>
            <a:prstGeom prst="line">
              <a:avLst/>
            </a:prstGeom>
            <a:ln w="25400">
              <a:solidFill>
                <a:srgbClr val="8FA650"/>
              </a:solidFill>
              <a:headEnd type="none"/>
            </a:ln>
          </p:spPr>
          <p:style>
            <a:lnRef idx="1">
              <a:schemeClr val="accent1"/>
            </a:lnRef>
            <a:fillRef idx="0">
              <a:schemeClr val="accent1"/>
            </a:fillRef>
            <a:effectRef idx="0">
              <a:schemeClr val="accent1"/>
            </a:effectRef>
            <a:fontRef idx="minor">
              <a:schemeClr val="tx1"/>
            </a:fontRef>
          </p:style>
        </p:cxnSp>
        <p:grpSp>
          <p:nvGrpSpPr>
            <p:cNvPr id="4" name="群組 3"/>
            <p:cNvGrpSpPr/>
            <p:nvPr/>
          </p:nvGrpSpPr>
          <p:grpSpPr>
            <a:xfrm>
              <a:off x="202218" y="2509443"/>
              <a:ext cx="3130742" cy="3353771"/>
              <a:chOff x="202218" y="2509443"/>
              <a:chExt cx="3130742" cy="3353771"/>
            </a:xfrm>
          </p:grpSpPr>
          <p:grpSp>
            <p:nvGrpSpPr>
              <p:cNvPr id="192" name="群組 191"/>
              <p:cNvGrpSpPr>
                <a:grpSpLocks noChangeAspect="1"/>
              </p:cNvGrpSpPr>
              <p:nvPr/>
            </p:nvGrpSpPr>
            <p:grpSpPr>
              <a:xfrm>
                <a:off x="202218" y="2509443"/>
                <a:ext cx="3130742" cy="3353771"/>
                <a:chOff x="820711" y="1998437"/>
                <a:chExt cx="3557661" cy="3811105"/>
              </a:xfrm>
            </p:grpSpPr>
            <p:grpSp>
              <p:nvGrpSpPr>
                <p:cNvPr id="193" name="群組 192"/>
                <p:cNvGrpSpPr/>
                <p:nvPr/>
              </p:nvGrpSpPr>
              <p:grpSpPr>
                <a:xfrm>
                  <a:off x="820711" y="1998437"/>
                  <a:ext cx="3557661" cy="802602"/>
                  <a:chOff x="820711" y="1998437"/>
                  <a:chExt cx="3557661" cy="802602"/>
                </a:xfrm>
              </p:grpSpPr>
              <p:sp>
                <p:nvSpPr>
                  <p:cNvPr id="223" name="Freeform 584">
                    <a:extLst>
                      <a:ext uri="{FF2B5EF4-FFF2-40B4-BE49-F238E27FC236}">
                        <a16:creationId xmlns:a16="http://schemas.microsoft.com/office/drawing/2014/main" id="{8C5F3149-7B37-4AA0-B550-FB61ABB5577C}"/>
                      </a:ext>
                    </a:extLst>
                  </p:cNvPr>
                  <p:cNvSpPr>
                    <a:spLocks/>
                  </p:cNvSpPr>
                  <p:nvPr/>
                </p:nvSpPr>
                <p:spPr bwMode="auto">
                  <a:xfrm>
                    <a:off x="820711" y="2084525"/>
                    <a:ext cx="3437342" cy="71651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4" name="Freeform 586">
                    <a:extLst>
                      <a:ext uri="{FF2B5EF4-FFF2-40B4-BE49-F238E27FC236}">
                        <a16:creationId xmlns:a16="http://schemas.microsoft.com/office/drawing/2014/main" id="{3D3DD053-3536-4D6E-AD4F-FB84E273F172}"/>
                      </a:ext>
                    </a:extLst>
                  </p:cNvPr>
                  <p:cNvSpPr>
                    <a:spLocks/>
                  </p:cNvSpPr>
                  <p:nvPr/>
                </p:nvSpPr>
                <p:spPr bwMode="auto">
                  <a:xfrm>
                    <a:off x="1378710" y="2136510"/>
                    <a:ext cx="2925273" cy="482882"/>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0B09B">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5" name="TextBox 194">
                    <a:extLst>
                      <a:ext uri="{FF2B5EF4-FFF2-40B4-BE49-F238E27FC236}">
                        <a16:creationId xmlns:a16="http://schemas.microsoft.com/office/drawing/2014/main" id="{DF1AD114-8706-4265-B607-51FAB3D460A5}"/>
                      </a:ext>
                    </a:extLst>
                  </p:cNvPr>
                  <p:cNvSpPr txBox="1"/>
                  <p:nvPr/>
                </p:nvSpPr>
                <p:spPr>
                  <a:xfrm>
                    <a:off x="1676100" y="2121771"/>
                    <a:ext cx="220281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升學二技</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26" name="Freeform 587">
                    <a:extLst>
                      <a:ext uri="{FF2B5EF4-FFF2-40B4-BE49-F238E27FC236}">
                        <a16:creationId xmlns:a16="http://schemas.microsoft.com/office/drawing/2014/main" id="{F8047C14-C6D9-4B02-8031-869A6A644767}"/>
                      </a:ext>
                    </a:extLst>
                  </p:cNvPr>
                  <p:cNvSpPr>
                    <a:spLocks/>
                  </p:cNvSpPr>
                  <p:nvPr/>
                </p:nvSpPr>
                <p:spPr bwMode="auto">
                  <a:xfrm>
                    <a:off x="904933" y="2048429"/>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7" name="Freeform 589">
                    <a:extLst>
                      <a:ext uri="{FF2B5EF4-FFF2-40B4-BE49-F238E27FC236}">
                        <a16:creationId xmlns:a16="http://schemas.microsoft.com/office/drawing/2014/main" id="{41EDC098-214C-4950-982E-18AF2D4D1926}"/>
                      </a:ext>
                    </a:extLst>
                  </p:cNvPr>
                  <p:cNvSpPr>
                    <a:spLocks/>
                  </p:cNvSpPr>
                  <p:nvPr/>
                </p:nvSpPr>
                <p:spPr bwMode="auto">
                  <a:xfrm>
                    <a:off x="1387816" y="2310596"/>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8" name="Freeform 590">
                    <a:extLst>
                      <a:ext uri="{FF2B5EF4-FFF2-40B4-BE49-F238E27FC236}">
                        <a16:creationId xmlns:a16="http://schemas.microsoft.com/office/drawing/2014/main" id="{A3321644-80FD-4927-B5F7-3446C4D5E55B}"/>
                      </a:ext>
                    </a:extLst>
                  </p:cNvPr>
                  <p:cNvSpPr>
                    <a:spLocks/>
                  </p:cNvSpPr>
                  <p:nvPr/>
                </p:nvSpPr>
                <p:spPr bwMode="auto">
                  <a:xfrm>
                    <a:off x="1387816" y="2310596"/>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0B09B">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9" name="Freeform: Shape 97">
                    <a:extLst>
                      <a:ext uri="{FF2B5EF4-FFF2-40B4-BE49-F238E27FC236}">
                        <a16:creationId xmlns:a16="http://schemas.microsoft.com/office/drawing/2014/main" id="{F7CEB0A2-6F56-453A-BDFA-0F7D0E2EA34A}"/>
                      </a:ext>
                    </a:extLst>
                  </p:cNvPr>
                  <p:cNvSpPr>
                    <a:spLocks/>
                  </p:cNvSpPr>
                  <p:nvPr/>
                </p:nvSpPr>
                <p:spPr bwMode="auto">
                  <a:xfrm>
                    <a:off x="1422012" y="2307486"/>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0B09B"/>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30" name="Freeform 588">
                    <a:extLst>
                      <a:ext uri="{FF2B5EF4-FFF2-40B4-BE49-F238E27FC236}">
                        <a16:creationId xmlns:a16="http://schemas.microsoft.com/office/drawing/2014/main" id="{B99803D2-C1FC-4302-9057-141EBD8CF69F}"/>
                      </a:ext>
                    </a:extLst>
                  </p:cNvPr>
                  <p:cNvSpPr>
                    <a:spLocks noChangeAspect="1"/>
                  </p:cNvSpPr>
                  <p:nvPr/>
                </p:nvSpPr>
                <p:spPr bwMode="auto">
                  <a:xfrm>
                    <a:off x="859653" y="1998437"/>
                    <a:ext cx="730179" cy="7292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0B09B"/>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nvGrpSpPr>
                <p:cNvPr id="194" name="群組 193"/>
                <p:cNvGrpSpPr/>
                <p:nvPr/>
              </p:nvGrpSpPr>
              <p:grpSpPr>
                <a:xfrm>
                  <a:off x="820800" y="5001857"/>
                  <a:ext cx="3554815" cy="807685"/>
                  <a:chOff x="823557" y="3257285"/>
                  <a:chExt cx="3554815" cy="807685"/>
                </a:xfrm>
              </p:grpSpPr>
              <p:sp>
                <p:nvSpPr>
                  <p:cNvPr id="214" name="Freeform 584">
                    <a:extLst>
                      <a:ext uri="{FF2B5EF4-FFF2-40B4-BE49-F238E27FC236}">
                        <a16:creationId xmlns:a16="http://schemas.microsoft.com/office/drawing/2014/main" id="{E5AAF15A-C37E-4D17-9A1F-67B6755E29B2}"/>
                      </a:ext>
                    </a:extLst>
                  </p:cNvPr>
                  <p:cNvSpPr>
                    <a:spLocks/>
                  </p:cNvSpPr>
                  <p:nvPr/>
                </p:nvSpPr>
                <p:spPr bwMode="auto">
                  <a:xfrm>
                    <a:off x="823557" y="334857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5" name="Freeform 586">
                    <a:extLst>
                      <a:ext uri="{FF2B5EF4-FFF2-40B4-BE49-F238E27FC236}">
                        <a16:creationId xmlns:a16="http://schemas.microsoft.com/office/drawing/2014/main" id="{273836A9-246A-4F25-B656-C2547F42D19E}"/>
                      </a:ext>
                    </a:extLst>
                  </p:cNvPr>
                  <p:cNvSpPr>
                    <a:spLocks/>
                  </p:cNvSpPr>
                  <p:nvPr/>
                </p:nvSpPr>
                <p:spPr bwMode="auto">
                  <a:xfrm>
                    <a:off x="1316710" y="33650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D95BC">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6" name="TextBox 197">
                    <a:extLst>
                      <a:ext uri="{FF2B5EF4-FFF2-40B4-BE49-F238E27FC236}">
                        <a16:creationId xmlns:a16="http://schemas.microsoft.com/office/drawing/2014/main" id="{994E98FF-6EA3-4B31-9468-D81A6F8025C5}"/>
                      </a:ext>
                    </a:extLst>
                  </p:cNvPr>
                  <p:cNvSpPr txBox="1"/>
                  <p:nvPr/>
                </p:nvSpPr>
                <p:spPr>
                  <a:xfrm>
                    <a:off x="1673206" y="3356265"/>
                    <a:ext cx="220281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出國留學</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18" name="Freeform 587">
                    <a:extLst>
                      <a:ext uri="{FF2B5EF4-FFF2-40B4-BE49-F238E27FC236}">
                        <a16:creationId xmlns:a16="http://schemas.microsoft.com/office/drawing/2014/main" id="{4B4932E0-260D-417C-9F24-32D8CB7C7135}"/>
                      </a:ext>
                    </a:extLst>
                  </p:cNvPr>
                  <p:cNvSpPr>
                    <a:spLocks/>
                  </p:cNvSpPr>
                  <p:nvPr/>
                </p:nvSpPr>
                <p:spPr bwMode="auto">
                  <a:xfrm>
                    <a:off x="904933"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9" name="Freeform 589">
                    <a:extLst>
                      <a:ext uri="{FF2B5EF4-FFF2-40B4-BE49-F238E27FC236}">
                        <a16:creationId xmlns:a16="http://schemas.microsoft.com/office/drawing/2014/main" id="{3CCA7B63-D486-4D00-BC86-D28514A6D416}"/>
                      </a:ext>
                    </a:extLst>
                  </p:cNvPr>
                  <p:cNvSpPr>
                    <a:spLocks/>
                  </p:cNvSpPr>
                  <p:nvPr/>
                </p:nvSpPr>
                <p:spPr bwMode="auto">
                  <a:xfrm>
                    <a:off x="1387816"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0" name="Freeform 590">
                    <a:extLst>
                      <a:ext uri="{FF2B5EF4-FFF2-40B4-BE49-F238E27FC236}">
                        <a16:creationId xmlns:a16="http://schemas.microsoft.com/office/drawing/2014/main" id="{88C6C486-F204-4B49-9461-8D31E9664C38}"/>
                      </a:ext>
                    </a:extLst>
                  </p:cNvPr>
                  <p:cNvSpPr>
                    <a:spLocks/>
                  </p:cNvSpPr>
                  <p:nvPr/>
                </p:nvSpPr>
                <p:spPr bwMode="auto">
                  <a:xfrm>
                    <a:off x="1387816"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1" name="Freeform: Shape 108">
                    <a:extLst>
                      <a:ext uri="{FF2B5EF4-FFF2-40B4-BE49-F238E27FC236}">
                        <a16:creationId xmlns:a16="http://schemas.microsoft.com/office/drawing/2014/main" id="{B13A79B5-6223-4D39-8CA0-378BE917EE55}"/>
                      </a:ext>
                    </a:extLst>
                  </p:cNvPr>
                  <p:cNvSpPr>
                    <a:spLocks/>
                  </p:cNvSpPr>
                  <p:nvPr/>
                </p:nvSpPr>
                <p:spPr bwMode="auto">
                  <a:xfrm>
                    <a:off x="1422012"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D95BC"/>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2" name="Freeform 588">
                    <a:extLst>
                      <a:ext uri="{FF2B5EF4-FFF2-40B4-BE49-F238E27FC236}">
                        <a16:creationId xmlns:a16="http://schemas.microsoft.com/office/drawing/2014/main" id="{1C26D83F-4ED2-45B1-8CE9-337CAA1C3362}"/>
                      </a:ext>
                    </a:extLst>
                  </p:cNvPr>
                  <p:cNvSpPr>
                    <a:spLocks/>
                  </p:cNvSpPr>
                  <p:nvPr/>
                </p:nvSpPr>
                <p:spPr bwMode="auto">
                  <a:xfrm>
                    <a:off x="865304" y="3257285"/>
                    <a:ext cx="730800"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D95BC"/>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nvGrpSpPr>
                <p:cNvPr id="195" name="群組 194"/>
                <p:cNvGrpSpPr/>
                <p:nvPr/>
              </p:nvGrpSpPr>
              <p:grpSpPr>
                <a:xfrm>
                  <a:off x="820800" y="2962729"/>
                  <a:ext cx="3542784" cy="822031"/>
                  <a:chOff x="835588" y="4478709"/>
                  <a:chExt cx="3542784" cy="822031"/>
                </a:xfrm>
              </p:grpSpPr>
              <p:sp>
                <p:nvSpPr>
                  <p:cNvPr id="206" name="Freeform 584">
                    <a:extLst>
                      <a:ext uri="{FF2B5EF4-FFF2-40B4-BE49-F238E27FC236}">
                        <a16:creationId xmlns:a16="http://schemas.microsoft.com/office/drawing/2014/main" id="{F59B11A5-F833-4E68-B9D4-F69CCE1E337F}"/>
                      </a:ext>
                    </a:extLst>
                  </p:cNvPr>
                  <p:cNvSpPr>
                    <a:spLocks/>
                  </p:cNvSpPr>
                  <p:nvPr/>
                </p:nvSpPr>
                <p:spPr bwMode="auto">
                  <a:xfrm>
                    <a:off x="835588" y="458434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07" name="Freeform 586">
                    <a:extLst>
                      <a:ext uri="{FF2B5EF4-FFF2-40B4-BE49-F238E27FC236}">
                        <a16:creationId xmlns:a16="http://schemas.microsoft.com/office/drawing/2014/main" id="{9BB3BD6D-A343-471D-B97F-8483ABDF1F41}"/>
                      </a:ext>
                    </a:extLst>
                  </p:cNvPr>
                  <p:cNvSpPr>
                    <a:spLocks/>
                  </p:cNvSpPr>
                  <p:nvPr/>
                </p:nvSpPr>
                <p:spPr bwMode="auto">
                  <a:xfrm>
                    <a:off x="1378710" y="46122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C13018">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08" name="TextBox 200">
                    <a:extLst>
                      <a:ext uri="{FF2B5EF4-FFF2-40B4-BE49-F238E27FC236}">
                        <a16:creationId xmlns:a16="http://schemas.microsoft.com/office/drawing/2014/main" id="{94F70E38-B66E-4CD0-9362-7F4BE2960035}"/>
                      </a:ext>
                    </a:extLst>
                  </p:cNvPr>
                  <p:cNvSpPr txBox="1"/>
                  <p:nvPr/>
                </p:nvSpPr>
                <p:spPr>
                  <a:xfrm>
                    <a:off x="1673206" y="4612837"/>
                    <a:ext cx="220281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插大</a:t>
                    </a:r>
                    <a:r>
                      <a:rPr kumimoji="0" lang="en-US"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轉四技</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09" name="Freeform 587">
                    <a:extLst>
                      <a:ext uri="{FF2B5EF4-FFF2-40B4-BE49-F238E27FC236}">
                        <a16:creationId xmlns:a16="http://schemas.microsoft.com/office/drawing/2014/main" id="{04859CD4-911F-4DCA-A1AC-F4693A000978}"/>
                      </a:ext>
                    </a:extLst>
                  </p:cNvPr>
                  <p:cNvSpPr>
                    <a:spLocks/>
                  </p:cNvSpPr>
                  <p:nvPr/>
                </p:nvSpPr>
                <p:spPr bwMode="auto">
                  <a:xfrm>
                    <a:off x="904933" y="4528393"/>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0" name="Freeform 589">
                    <a:extLst>
                      <a:ext uri="{FF2B5EF4-FFF2-40B4-BE49-F238E27FC236}">
                        <a16:creationId xmlns:a16="http://schemas.microsoft.com/office/drawing/2014/main" id="{0E3199FF-BE1C-48DA-8310-DB2F07D998F2}"/>
                      </a:ext>
                    </a:extLst>
                  </p:cNvPr>
                  <p:cNvSpPr>
                    <a:spLocks/>
                  </p:cNvSpPr>
                  <p:nvPr/>
                </p:nvSpPr>
                <p:spPr bwMode="auto">
                  <a:xfrm>
                    <a:off x="1387816" y="4790559"/>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1" name="Freeform 590">
                    <a:extLst>
                      <a:ext uri="{FF2B5EF4-FFF2-40B4-BE49-F238E27FC236}">
                        <a16:creationId xmlns:a16="http://schemas.microsoft.com/office/drawing/2014/main" id="{C32F7A60-8E3D-48CA-A3D3-5621A7499D47}"/>
                      </a:ext>
                    </a:extLst>
                  </p:cNvPr>
                  <p:cNvSpPr>
                    <a:spLocks/>
                  </p:cNvSpPr>
                  <p:nvPr/>
                </p:nvSpPr>
                <p:spPr bwMode="auto">
                  <a:xfrm>
                    <a:off x="1387816" y="4790559"/>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2" name="Freeform: Shape 117">
                    <a:extLst>
                      <a:ext uri="{FF2B5EF4-FFF2-40B4-BE49-F238E27FC236}">
                        <a16:creationId xmlns:a16="http://schemas.microsoft.com/office/drawing/2014/main" id="{C62C79A3-92EE-4324-A6E7-3013BBE5B270}"/>
                      </a:ext>
                    </a:extLst>
                  </p:cNvPr>
                  <p:cNvSpPr>
                    <a:spLocks/>
                  </p:cNvSpPr>
                  <p:nvPr/>
                </p:nvSpPr>
                <p:spPr bwMode="auto">
                  <a:xfrm>
                    <a:off x="1422012" y="4787449"/>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C13018"/>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3" name="Freeform 588">
                    <a:extLst>
                      <a:ext uri="{FF2B5EF4-FFF2-40B4-BE49-F238E27FC236}">
                        <a16:creationId xmlns:a16="http://schemas.microsoft.com/office/drawing/2014/main" id="{21C58894-01CA-497C-B767-A2F07533ED84}"/>
                      </a:ext>
                    </a:extLst>
                  </p:cNvPr>
                  <p:cNvSpPr>
                    <a:spLocks noChangeAspect="1"/>
                  </p:cNvSpPr>
                  <p:nvPr/>
                </p:nvSpPr>
                <p:spPr bwMode="auto">
                  <a:xfrm>
                    <a:off x="888631" y="4478709"/>
                    <a:ext cx="730800" cy="72992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C13018"/>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nvGrpSpPr>
                <p:cNvPr id="196" name="群組 195"/>
                <p:cNvGrpSpPr/>
                <p:nvPr/>
              </p:nvGrpSpPr>
              <p:grpSpPr>
                <a:xfrm>
                  <a:off x="820800" y="3939797"/>
                  <a:ext cx="3543702" cy="823090"/>
                  <a:chOff x="4866343" y="3241881"/>
                  <a:chExt cx="3543702" cy="823090"/>
                </a:xfrm>
              </p:grpSpPr>
              <p:sp>
                <p:nvSpPr>
                  <p:cNvPr id="197" name="Freeform 584">
                    <a:extLst>
                      <a:ext uri="{FF2B5EF4-FFF2-40B4-BE49-F238E27FC236}">
                        <a16:creationId xmlns:a16="http://schemas.microsoft.com/office/drawing/2014/main" id="{85D07358-42F8-4E20-8004-DE5429FD3CD5}"/>
                      </a:ext>
                    </a:extLst>
                  </p:cNvPr>
                  <p:cNvSpPr>
                    <a:spLocks/>
                  </p:cNvSpPr>
                  <p:nvPr/>
                </p:nvSpPr>
                <p:spPr bwMode="auto">
                  <a:xfrm>
                    <a:off x="4866343" y="3348571"/>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rPr>
                      <a:t>11111</a:t>
                    </a:r>
                  </a:p>
                </p:txBody>
              </p:sp>
              <p:sp>
                <p:nvSpPr>
                  <p:cNvPr id="198" name="Freeform 586">
                    <a:extLst>
                      <a:ext uri="{FF2B5EF4-FFF2-40B4-BE49-F238E27FC236}">
                        <a16:creationId xmlns:a16="http://schemas.microsoft.com/office/drawing/2014/main" id="{A9C78BEC-7E18-451D-90D7-B5EE2EE7D2BE}"/>
                      </a:ext>
                    </a:extLst>
                  </p:cNvPr>
                  <p:cNvSpPr>
                    <a:spLocks/>
                  </p:cNvSpPr>
                  <p:nvPr/>
                </p:nvSpPr>
                <p:spPr bwMode="auto">
                  <a:xfrm>
                    <a:off x="5410382" y="3353267"/>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EBCB38">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rPr>
                      <a:t>0</a:t>
                    </a:r>
                  </a:p>
                </p:txBody>
              </p:sp>
              <p:sp>
                <p:nvSpPr>
                  <p:cNvPr id="199" name="TextBox 208">
                    <a:extLst>
                      <a:ext uri="{FF2B5EF4-FFF2-40B4-BE49-F238E27FC236}">
                        <a16:creationId xmlns:a16="http://schemas.microsoft.com/office/drawing/2014/main" id="{FED27C0B-A011-4D66-B052-A9DC597210CC}"/>
                      </a:ext>
                    </a:extLst>
                  </p:cNvPr>
                  <p:cNvSpPr txBox="1"/>
                  <p:nvPr/>
                </p:nvSpPr>
                <p:spPr>
                  <a:xfrm>
                    <a:off x="5726366" y="3363634"/>
                    <a:ext cx="220281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報考研究所</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pic>
                <p:nvPicPr>
                  <p:cNvPr id="200" name="Graphic 24" descr="Single gear">
                    <a:extLst>
                      <a:ext uri="{FF2B5EF4-FFF2-40B4-BE49-F238E27FC236}">
                        <a16:creationId xmlns:a16="http://schemas.microsoft.com/office/drawing/2014/main" id="{C3C46F04-6B03-4CC0-BF4D-2DC2F334C5B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72485" y="3430375"/>
                    <a:ext cx="320249" cy="320249"/>
                  </a:xfrm>
                  <a:prstGeom prst="rect">
                    <a:avLst/>
                  </a:prstGeom>
                </p:spPr>
              </p:pic>
              <p:sp>
                <p:nvSpPr>
                  <p:cNvPr id="201" name="Freeform 587">
                    <a:extLst>
                      <a:ext uri="{FF2B5EF4-FFF2-40B4-BE49-F238E27FC236}">
                        <a16:creationId xmlns:a16="http://schemas.microsoft.com/office/drawing/2014/main" id="{6CE2AF03-89AF-4D79-8A30-9A0BC172E702}"/>
                      </a:ext>
                    </a:extLst>
                  </p:cNvPr>
                  <p:cNvSpPr>
                    <a:spLocks/>
                  </p:cNvSpPr>
                  <p:nvPr/>
                </p:nvSpPr>
                <p:spPr bwMode="auto">
                  <a:xfrm>
                    <a:off x="4936606"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02" name="Freeform 589">
                    <a:extLst>
                      <a:ext uri="{FF2B5EF4-FFF2-40B4-BE49-F238E27FC236}">
                        <a16:creationId xmlns:a16="http://schemas.microsoft.com/office/drawing/2014/main" id="{ED821D05-1C20-4B8C-83A3-6BC6A82E4EE4}"/>
                      </a:ext>
                    </a:extLst>
                  </p:cNvPr>
                  <p:cNvSpPr>
                    <a:spLocks/>
                  </p:cNvSpPr>
                  <p:nvPr/>
                </p:nvSpPr>
                <p:spPr bwMode="auto">
                  <a:xfrm>
                    <a:off x="5419488"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03" name="Freeform 590">
                    <a:extLst>
                      <a:ext uri="{FF2B5EF4-FFF2-40B4-BE49-F238E27FC236}">
                        <a16:creationId xmlns:a16="http://schemas.microsoft.com/office/drawing/2014/main" id="{5226DCAD-644A-466D-B3B6-BA5C434DBB68}"/>
                      </a:ext>
                    </a:extLst>
                  </p:cNvPr>
                  <p:cNvSpPr>
                    <a:spLocks/>
                  </p:cNvSpPr>
                  <p:nvPr/>
                </p:nvSpPr>
                <p:spPr bwMode="auto">
                  <a:xfrm>
                    <a:off x="5419488"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04" name="Freeform: Shape 159">
                    <a:extLst>
                      <a:ext uri="{FF2B5EF4-FFF2-40B4-BE49-F238E27FC236}">
                        <a16:creationId xmlns:a16="http://schemas.microsoft.com/office/drawing/2014/main" id="{503042CD-38A0-4DA0-9231-FACB6CE93C6C}"/>
                      </a:ext>
                    </a:extLst>
                  </p:cNvPr>
                  <p:cNvSpPr>
                    <a:spLocks/>
                  </p:cNvSpPr>
                  <p:nvPr/>
                </p:nvSpPr>
                <p:spPr bwMode="auto">
                  <a:xfrm>
                    <a:off x="5453685"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EBCB38"/>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05" name="Freeform 588">
                    <a:extLst>
                      <a:ext uri="{FF2B5EF4-FFF2-40B4-BE49-F238E27FC236}">
                        <a16:creationId xmlns:a16="http://schemas.microsoft.com/office/drawing/2014/main" id="{F5688FE4-6A91-47E1-8236-0A4F59E99ADA}"/>
                      </a:ext>
                    </a:extLst>
                  </p:cNvPr>
                  <p:cNvSpPr>
                    <a:spLocks noChangeAspect="1"/>
                  </p:cNvSpPr>
                  <p:nvPr/>
                </p:nvSpPr>
                <p:spPr bwMode="auto">
                  <a:xfrm>
                    <a:off x="4896667" y="3241881"/>
                    <a:ext cx="731683"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EBCB38"/>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grpSp>
            <p:nvGrpSpPr>
              <p:cNvPr id="277" name="组合 29"/>
              <p:cNvGrpSpPr/>
              <p:nvPr/>
            </p:nvGrpSpPr>
            <p:grpSpPr>
              <a:xfrm>
                <a:off x="2848996" y="2693208"/>
                <a:ext cx="326609" cy="252662"/>
                <a:chOff x="261938" y="1303338"/>
                <a:chExt cx="2185987" cy="1366837"/>
              </a:xfrm>
            </p:grpSpPr>
            <p:sp>
              <p:nvSpPr>
                <p:cNvPr id="278" name="Freeform 23"/>
                <p:cNvSpPr>
                  <a:spLocks/>
                </p:cNvSpPr>
                <p:nvPr/>
              </p:nvSpPr>
              <p:spPr bwMode="auto">
                <a:xfrm>
                  <a:off x="757238" y="1704975"/>
                  <a:ext cx="1690687" cy="965200"/>
                </a:xfrm>
                <a:custGeom>
                  <a:avLst/>
                  <a:gdLst>
                    <a:gd name="T0" fmla="*/ 122 w 1065"/>
                    <a:gd name="T1" fmla="*/ 0 h 608"/>
                    <a:gd name="T2" fmla="*/ 979 w 1065"/>
                    <a:gd name="T3" fmla="*/ 51 h 608"/>
                    <a:gd name="T4" fmla="*/ 988 w 1065"/>
                    <a:gd name="T5" fmla="*/ 53 h 608"/>
                    <a:gd name="T6" fmla="*/ 1000 w 1065"/>
                    <a:gd name="T7" fmla="*/ 57 h 608"/>
                    <a:gd name="T8" fmla="*/ 1008 w 1065"/>
                    <a:gd name="T9" fmla="*/ 67 h 608"/>
                    <a:gd name="T10" fmla="*/ 1014 w 1065"/>
                    <a:gd name="T11" fmla="*/ 79 h 608"/>
                    <a:gd name="T12" fmla="*/ 1014 w 1065"/>
                    <a:gd name="T13" fmla="*/ 523 h 608"/>
                    <a:gd name="T14" fmla="*/ 1014 w 1065"/>
                    <a:gd name="T15" fmla="*/ 529 h 608"/>
                    <a:gd name="T16" fmla="*/ 1008 w 1065"/>
                    <a:gd name="T17" fmla="*/ 541 h 608"/>
                    <a:gd name="T18" fmla="*/ 1000 w 1065"/>
                    <a:gd name="T19" fmla="*/ 551 h 608"/>
                    <a:gd name="T20" fmla="*/ 988 w 1065"/>
                    <a:gd name="T21" fmla="*/ 555 h 608"/>
                    <a:gd name="T22" fmla="*/ 85 w 1065"/>
                    <a:gd name="T23" fmla="*/ 557 h 608"/>
                    <a:gd name="T24" fmla="*/ 79 w 1065"/>
                    <a:gd name="T25" fmla="*/ 555 h 608"/>
                    <a:gd name="T26" fmla="*/ 67 w 1065"/>
                    <a:gd name="T27" fmla="*/ 551 h 608"/>
                    <a:gd name="T28" fmla="*/ 57 w 1065"/>
                    <a:gd name="T29" fmla="*/ 541 h 608"/>
                    <a:gd name="T30" fmla="*/ 53 w 1065"/>
                    <a:gd name="T31" fmla="*/ 529 h 608"/>
                    <a:gd name="T32" fmla="*/ 51 w 1065"/>
                    <a:gd name="T33" fmla="*/ 290 h 608"/>
                    <a:gd name="T34" fmla="*/ 0 w 1065"/>
                    <a:gd name="T35" fmla="*/ 523 h 608"/>
                    <a:gd name="T36" fmla="*/ 2 w 1065"/>
                    <a:gd name="T37" fmla="*/ 539 h 608"/>
                    <a:gd name="T38" fmla="*/ 16 w 1065"/>
                    <a:gd name="T39" fmla="*/ 570 h 608"/>
                    <a:gd name="T40" fmla="*/ 39 w 1065"/>
                    <a:gd name="T41" fmla="*/ 594 h 608"/>
                    <a:gd name="T42" fmla="*/ 69 w 1065"/>
                    <a:gd name="T43" fmla="*/ 606 h 608"/>
                    <a:gd name="T44" fmla="*/ 979 w 1065"/>
                    <a:gd name="T45" fmla="*/ 608 h 608"/>
                    <a:gd name="T46" fmla="*/ 998 w 1065"/>
                    <a:gd name="T47" fmla="*/ 606 h 608"/>
                    <a:gd name="T48" fmla="*/ 1028 w 1065"/>
                    <a:gd name="T49" fmla="*/ 594 h 608"/>
                    <a:gd name="T50" fmla="*/ 1050 w 1065"/>
                    <a:gd name="T51" fmla="*/ 570 h 608"/>
                    <a:gd name="T52" fmla="*/ 1063 w 1065"/>
                    <a:gd name="T53" fmla="*/ 539 h 608"/>
                    <a:gd name="T54" fmla="*/ 1065 w 1065"/>
                    <a:gd name="T55" fmla="*/ 85 h 608"/>
                    <a:gd name="T56" fmla="*/ 1063 w 1065"/>
                    <a:gd name="T57" fmla="*/ 69 h 608"/>
                    <a:gd name="T58" fmla="*/ 1050 w 1065"/>
                    <a:gd name="T59" fmla="*/ 38 h 608"/>
                    <a:gd name="T60" fmla="*/ 1028 w 1065"/>
                    <a:gd name="T61" fmla="*/ 16 h 608"/>
                    <a:gd name="T62" fmla="*/ 998 w 1065"/>
                    <a:gd name="T63" fmla="*/ 2 h 608"/>
                    <a:gd name="T64" fmla="*/ 979 w 1065"/>
                    <a:gd name="T65"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5" h="608">
                      <a:moveTo>
                        <a:pt x="979" y="0"/>
                      </a:moveTo>
                      <a:lnTo>
                        <a:pt x="122" y="0"/>
                      </a:lnTo>
                      <a:lnTo>
                        <a:pt x="173" y="51"/>
                      </a:lnTo>
                      <a:lnTo>
                        <a:pt x="979" y="51"/>
                      </a:lnTo>
                      <a:lnTo>
                        <a:pt x="979" y="51"/>
                      </a:lnTo>
                      <a:lnTo>
                        <a:pt x="988" y="53"/>
                      </a:lnTo>
                      <a:lnTo>
                        <a:pt x="994" y="55"/>
                      </a:lnTo>
                      <a:lnTo>
                        <a:pt x="1000" y="57"/>
                      </a:lnTo>
                      <a:lnTo>
                        <a:pt x="1004" y="61"/>
                      </a:lnTo>
                      <a:lnTo>
                        <a:pt x="1008" y="67"/>
                      </a:lnTo>
                      <a:lnTo>
                        <a:pt x="1012" y="73"/>
                      </a:lnTo>
                      <a:lnTo>
                        <a:pt x="1014" y="79"/>
                      </a:lnTo>
                      <a:lnTo>
                        <a:pt x="1014" y="85"/>
                      </a:lnTo>
                      <a:lnTo>
                        <a:pt x="1014" y="523"/>
                      </a:lnTo>
                      <a:lnTo>
                        <a:pt x="1014" y="523"/>
                      </a:lnTo>
                      <a:lnTo>
                        <a:pt x="1014" y="529"/>
                      </a:lnTo>
                      <a:lnTo>
                        <a:pt x="1012" y="535"/>
                      </a:lnTo>
                      <a:lnTo>
                        <a:pt x="1008" y="541"/>
                      </a:lnTo>
                      <a:lnTo>
                        <a:pt x="1004" y="547"/>
                      </a:lnTo>
                      <a:lnTo>
                        <a:pt x="1000" y="551"/>
                      </a:lnTo>
                      <a:lnTo>
                        <a:pt x="994" y="553"/>
                      </a:lnTo>
                      <a:lnTo>
                        <a:pt x="988" y="555"/>
                      </a:lnTo>
                      <a:lnTo>
                        <a:pt x="979" y="557"/>
                      </a:lnTo>
                      <a:lnTo>
                        <a:pt x="85" y="557"/>
                      </a:lnTo>
                      <a:lnTo>
                        <a:pt x="85" y="557"/>
                      </a:lnTo>
                      <a:lnTo>
                        <a:pt x="79" y="555"/>
                      </a:lnTo>
                      <a:lnTo>
                        <a:pt x="73" y="553"/>
                      </a:lnTo>
                      <a:lnTo>
                        <a:pt x="67" y="551"/>
                      </a:lnTo>
                      <a:lnTo>
                        <a:pt x="61" y="547"/>
                      </a:lnTo>
                      <a:lnTo>
                        <a:pt x="57" y="541"/>
                      </a:lnTo>
                      <a:lnTo>
                        <a:pt x="55" y="535"/>
                      </a:lnTo>
                      <a:lnTo>
                        <a:pt x="53" y="529"/>
                      </a:lnTo>
                      <a:lnTo>
                        <a:pt x="51" y="523"/>
                      </a:lnTo>
                      <a:lnTo>
                        <a:pt x="51" y="290"/>
                      </a:lnTo>
                      <a:lnTo>
                        <a:pt x="0" y="239"/>
                      </a:lnTo>
                      <a:lnTo>
                        <a:pt x="0" y="523"/>
                      </a:lnTo>
                      <a:lnTo>
                        <a:pt x="0" y="523"/>
                      </a:lnTo>
                      <a:lnTo>
                        <a:pt x="2" y="539"/>
                      </a:lnTo>
                      <a:lnTo>
                        <a:pt x="8" y="555"/>
                      </a:lnTo>
                      <a:lnTo>
                        <a:pt x="16" y="570"/>
                      </a:lnTo>
                      <a:lnTo>
                        <a:pt x="27" y="582"/>
                      </a:lnTo>
                      <a:lnTo>
                        <a:pt x="39" y="594"/>
                      </a:lnTo>
                      <a:lnTo>
                        <a:pt x="53" y="600"/>
                      </a:lnTo>
                      <a:lnTo>
                        <a:pt x="69" y="606"/>
                      </a:lnTo>
                      <a:lnTo>
                        <a:pt x="85" y="608"/>
                      </a:lnTo>
                      <a:lnTo>
                        <a:pt x="979" y="608"/>
                      </a:lnTo>
                      <a:lnTo>
                        <a:pt x="979" y="608"/>
                      </a:lnTo>
                      <a:lnTo>
                        <a:pt x="998" y="606"/>
                      </a:lnTo>
                      <a:lnTo>
                        <a:pt x="1014" y="600"/>
                      </a:lnTo>
                      <a:lnTo>
                        <a:pt x="1028" y="594"/>
                      </a:lnTo>
                      <a:lnTo>
                        <a:pt x="1040" y="582"/>
                      </a:lnTo>
                      <a:lnTo>
                        <a:pt x="1050" y="570"/>
                      </a:lnTo>
                      <a:lnTo>
                        <a:pt x="1059" y="555"/>
                      </a:lnTo>
                      <a:lnTo>
                        <a:pt x="1063" y="539"/>
                      </a:lnTo>
                      <a:lnTo>
                        <a:pt x="1065" y="523"/>
                      </a:lnTo>
                      <a:lnTo>
                        <a:pt x="1065" y="85"/>
                      </a:lnTo>
                      <a:lnTo>
                        <a:pt x="1065" y="85"/>
                      </a:lnTo>
                      <a:lnTo>
                        <a:pt x="1063" y="69"/>
                      </a:lnTo>
                      <a:lnTo>
                        <a:pt x="1059" y="53"/>
                      </a:lnTo>
                      <a:lnTo>
                        <a:pt x="1050" y="38"/>
                      </a:lnTo>
                      <a:lnTo>
                        <a:pt x="1040" y="26"/>
                      </a:lnTo>
                      <a:lnTo>
                        <a:pt x="1028" y="16"/>
                      </a:lnTo>
                      <a:lnTo>
                        <a:pt x="1014" y="8"/>
                      </a:lnTo>
                      <a:lnTo>
                        <a:pt x="998" y="2"/>
                      </a:lnTo>
                      <a:lnTo>
                        <a:pt x="979" y="0"/>
                      </a:lnTo>
                      <a:lnTo>
                        <a:pt x="979" y="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24"/>
                <p:cNvSpPr>
                  <a:spLocks/>
                </p:cNvSpPr>
                <p:nvPr/>
              </p:nvSpPr>
              <p:spPr bwMode="auto">
                <a:xfrm>
                  <a:off x="757238" y="1795463"/>
                  <a:ext cx="579437" cy="579438"/>
                </a:xfrm>
                <a:custGeom>
                  <a:avLst/>
                  <a:gdLst>
                    <a:gd name="T0" fmla="*/ 282 w 365"/>
                    <a:gd name="T1" fmla="*/ 365 h 365"/>
                    <a:gd name="T2" fmla="*/ 282 w 365"/>
                    <a:gd name="T3" fmla="*/ 365 h 365"/>
                    <a:gd name="T4" fmla="*/ 298 w 365"/>
                    <a:gd name="T5" fmla="*/ 363 h 365"/>
                    <a:gd name="T6" fmla="*/ 312 w 365"/>
                    <a:gd name="T7" fmla="*/ 359 h 365"/>
                    <a:gd name="T8" fmla="*/ 327 w 365"/>
                    <a:gd name="T9" fmla="*/ 352 h 365"/>
                    <a:gd name="T10" fmla="*/ 341 w 365"/>
                    <a:gd name="T11" fmla="*/ 340 h 365"/>
                    <a:gd name="T12" fmla="*/ 341 w 365"/>
                    <a:gd name="T13" fmla="*/ 340 h 365"/>
                    <a:gd name="T14" fmla="*/ 351 w 365"/>
                    <a:gd name="T15" fmla="*/ 328 h 365"/>
                    <a:gd name="T16" fmla="*/ 359 w 365"/>
                    <a:gd name="T17" fmla="*/ 312 h 365"/>
                    <a:gd name="T18" fmla="*/ 363 w 365"/>
                    <a:gd name="T19" fmla="*/ 296 h 365"/>
                    <a:gd name="T20" fmla="*/ 365 w 365"/>
                    <a:gd name="T21" fmla="*/ 279 h 365"/>
                    <a:gd name="T22" fmla="*/ 365 w 365"/>
                    <a:gd name="T23" fmla="*/ 279 h 365"/>
                    <a:gd name="T24" fmla="*/ 363 w 365"/>
                    <a:gd name="T25" fmla="*/ 265 h 365"/>
                    <a:gd name="T26" fmla="*/ 359 w 365"/>
                    <a:gd name="T27" fmla="*/ 253 h 365"/>
                    <a:gd name="T28" fmla="*/ 355 w 365"/>
                    <a:gd name="T29" fmla="*/ 241 h 365"/>
                    <a:gd name="T30" fmla="*/ 347 w 365"/>
                    <a:gd name="T31" fmla="*/ 231 h 365"/>
                    <a:gd name="T32" fmla="*/ 116 w 365"/>
                    <a:gd name="T33" fmla="*/ 0 h 365"/>
                    <a:gd name="T34" fmla="*/ 0 w 365"/>
                    <a:gd name="T35" fmla="*/ 117 h 365"/>
                    <a:gd name="T36" fmla="*/ 223 w 365"/>
                    <a:gd name="T37" fmla="*/ 340 h 365"/>
                    <a:gd name="T38" fmla="*/ 223 w 365"/>
                    <a:gd name="T39" fmla="*/ 340 h 365"/>
                    <a:gd name="T40" fmla="*/ 235 w 365"/>
                    <a:gd name="T41" fmla="*/ 352 h 365"/>
                    <a:gd name="T42" fmla="*/ 250 w 365"/>
                    <a:gd name="T43" fmla="*/ 359 h 365"/>
                    <a:gd name="T44" fmla="*/ 266 w 365"/>
                    <a:gd name="T45" fmla="*/ 363 h 365"/>
                    <a:gd name="T46" fmla="*/ 282 w 365"/>
                    <a:gd name="T47" fmla="*/ 365 h 365"/>
                    <a:gd name="T48" fmla="*/ 282 w 365"/>
                    <a:gd name="T4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365">
                      <a:moveTo>
                        <a:pt x="282" y="365"/>
                      </a:moveTo>
                      <a:lnTo>
                        <a:pt x="282" y="365"/>
                      </a:lnTo>
                      <a:lnTo>
                        <a:pt x="298" y="363"/>
                      </a:lnTo>
                      <a:lnTo>
                        <a:pt x="312" y="359"/>
                      </a:lnTo>
                      <a:lnTo>
                        <a:pt x="327" y="352"/>
                      </a:lnTo>
                      <a:lnTo>
                        <a:pt x="341" y="340"/>
                      </a:lnTo>
                      <a:lnTo>
                        <a:pt x="341" y="340"/>
                      </a:lnTo>
                      <a:lnTo>
                        <a:pt x="351" y="328"/>
                      </a:lnTo>
                      <a:lnTo>
                        <a:pt x="359" y="312"/>
                      </a:lnTo>
                      <a:lnTo>
                        <a:pt x="363" y="296"/>
                      </a:lnTo>
                      <a:lnTo>
                        <a:pt x="365" y="279"/>
                      </a:lnTo>
                      <a:lnTo>
                        <a:pt x="365" y="279"/>
                      </a:lnTo>
                      <a:lnTo>
                        <a:pt x="363" y="265"/>
                      </a:lnTo>
                      <a:lnTo>
                        <a:pt x="359" y="253"/>
                      </a:lnTo>
                      <a:lnTo>
                        <a:pt x="355" y="241"/>
                      </a:lnTo>
                      <a:lnTo>
                        <a:pt x="347" y="231"/>
                      </a:lnTo>
                      <a:lnTo>
                        <a:pt x="116" y="0"/>
                      </a:lnTo>
                      <a:lnTo>
                        <a:pt x="0" y="117"/>
                      </a:lnTo>
                      <a:lnTo>
                        <a:pt x="223" y="340"/>
                      </a:lnTo>
                      <a:lnTo>
                        <a:pt x="223" y="340"/>
                      </a:lnTo>
                      <a:lnTo>
                        <a:pt x="235" y="352"/>
                      </a:lnTo>
                      <a:lnTo>
                        <a:pt x="250" y="359"/>
                      </a:lnTo>
                      <a:lnTo>
                        <a:pt x="266" y="363"/>
                      </a:lnTo>
                      <a:lnTo>
                        <a:pt x="282" y="365"/>
                      </a:lnTo>
                      <a:lnTo>
                        <a:pt x="282" y="365"/>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25"/>
                <p:cNvSpPr>
                  <a:spLocks noEditPoints="1"/>
                </p:cNvSpPr>
                <p:nvPr/>
              </p:nvSpPr>
              <p:spPr bwMode="auto">
                <a:xfrm>
                  <a:off x="261938" y="1303338"/>
                  <a:ext cx="647700" cy="646113"/>
                </a:xfrm>
                <a:custGeom>
                  <a:avLst/>
                  <a:gdLst>
                    <a:gd name="T0" fmla="*/ 158 w 408"/>
                    <a:gd name="T1" fmla="*/ 26 h 407"/>
                    <a:gd name="T2" fmla="*/ 158 w 408"/>
                    <a:gd name="T3" fmla="*/ 26 h 407"/>
                    <a:gd name="T4" fmla="*/ 144 w 408"/>
                    <a:gd name="T5" fmla="*/ 16 h 407"/>
                    <a:gd name="T6" fmla="*/ 128 w 408"/>
                    <a:gd name="T7" fmla="*/ 8 h 407"/>
                    <a:gd name="T8" fmla="*/ 112 w 408"/>
                    <a:gd name="T9" fmla="*/ 2 h 407"/>
                    <a:gd name="T10" fmla="*/ 93 w 408"/>
                    <a:gd name="T11" fmla="*/ 0 h 407"/>
                    <a:gd name="T12" fmla="*/ 75 w 408"/>
                    <a:gd name="T13" fmla="*/ 2 h 407"/>
                    <a:gd name="T14" fmla="*/ 59 w 408"/>
                    <a:gd name="T15" fmla="*/ 8 h 407"/>
                    <a:gd name="T16" fmla="*/ 43 w 408"/>
                    <a:gd name="T17" fmla="*/ 16 h 407"/>
                    <a:gd name="T18" fmla="*/ 28 w 408"/>
                    <a:gd name="T19" fmla="*/ 26 h 407"/>
                    <a:gd name="T20" fmla="*/ 28 w 408"/>
                    <a:gd name="T21" fmla="*/ 26 h 407"/>
                    <a:gd name="T22" fmla="*/ 16 w 408"/>
                    <a:gd name="T23" fmla="*/ 42 h 407"/>
                    <a:gd name="T24" fmla="*/ 8 w 408"/>
                    <a:gd name="T25" fmla="*/ 56 h 407"/>
                    <a:gd name="T26" fmla="*/ 2 w 408"/>
                    <a:gd name="T27" fmla="*/ 75 h 407"/>
                    <a:gd name="T28" fmla="*/ 0 w 408"/>
                    <a:gd name="T29" fmla="*/ 93 h 407"/>
                    <a:gd name="T30" fmla="*/ 2 w 408"/>
                    <a:gd name="T31" fmla="*/ 109 h 407"/>
                    <a:gd name="T32" fmla="*/ 8 w 408"/>
                    <a:gd name="T33" fmla="*/ 127 h 407"/>
                    <a:gd name="T34" fmla="*/ 16 w 408"/>
                    <a:gd name="T35" fmla="*/ 143 h 407"/>
                    <a:gd name="T36" fmla="*/ 28 w 408"/>
                    <a:gd name="T37" fmla="*/ 158 h 407"/>
                    <a:gd name="T38" fmla="*/ 278 w 408"/>
                    <a:gd name="T39" fmla="*/ 407 h 407"/>
                    <a:gd name="T40" fmla="*/ 408 w 408"/>
                    <a:gd name="T41" fmla="*/ 277 h 407"/>
                    <a:gd name="T42" fmla="*/ 158 w 408"/>
                    <a:gd name="T43" fmla="*/ 26 h 407"/>
                    <a:gd name="T44" fmla="*/ 251 w 408"/>
                    <a:gd name="T45" fmla="*/ 281 h 407"/>
                    <a:gd name="T46" fmla="*/ 77 w 408"/>
                    <a:gd name="T47" fmla="*/ 109 h 407"/>
                    <a:gd name="T48" fmla="*/ 77 w 408"/>
                    <a:gd name="T49" fmla="*/ 109 h 407"/>
                    <a:gd name="T50" fmla="*/ 73 w 408"/>
                    <a:gd name="T51" fmla="*/ 101 h 407"/>
                    <a:gd name="T52" fmla="*/ 71 w 408"/>
                    <a:gd name="T53" fmla="*/ 93 h 407"/>
                    <a:gd name="T54" fmla="*/ 73 w 408"/>
                    <a:gd name="T55" fmla="*/ 85 h 407"/>
                    <a:gd name="T56" fmla="*/ 79 w 408"/>
                    <a:gd name="T57" fmla="*/ 77 h 407"/>
                    <a:gd name="T58" fmla="*/ 79 w 408"/>
                    <a:gd name="T59" fmla="*/ 77 h 407"/>
                    <a:gd name="T60" fmla="*/ 85 w 408"/>
                    <a:gd name="T61" fmla="*/ 72 h 407"/>
                    <a:gd name="T62" fmla="*/ 93 w 408"/>
                    <a:gd name="T63" fmla="*/ 70 h 407"/>
                    <a:gd name="T64" fmla="*/ 103 w 408"/>
                    <a:gd name="T65" fmla="*/ 72 h 407"/>
                    <a:gd name="T66" fmla="*/ 109 w 408"/>
                    <a:gd name="T67" fmla="*/ 77 h 407"/>
                    <a:gd name="T68" fmla="*/ 284 w 408"/>
                    <a:gd name="T69" fmla="*/ 249 h 407"/>
                    <a:gd name="T70" fmla="*/ 284 w 408"/>
                    <a:gd name="T71" fmla="*/ 249 h 407"/>
                    <a:gd name="T72" fmla="*/ 288 w 408"/>
                    <a:gd name="T73" fmla="*/ 257 h 407"/>
                    <a:gd name="T74" fmla="*/ 290 w 408"/>
                    <a:gd name="T75" fmla="*/ 265 h 407"/>
                    <a:gd name="T76" fmla="*/ 288 w 408"/>
                    <a:gd name="T77" fmla="*/ 273 h 407"/>
                    <a:gd name="T78" fmla="*/ 282 w 408"/>
                    <a:gd name="T79" fmla="*/ 281 h 407"/>
                    <a:gd name="T80" fmla="*/ 282 w 408"/>
                    <a:gd name="T81" fmla="*/ 281 h 407"/>
                    <a:gd name="T82" fmla="*/ 274 w 408"/>
                    <a:gd name="T83" fmla="*/ 285 h 407"/>
                    <a:gd name="T84" fmla="*/ 266 w 408"/>
                    <a:gd name="T85" fmla="*/ 287 h 407"/>
                    <a:gd name="T86" fmla="*/ 257 w 408"/>
                    <a:gd name="T87" fmla="*/ 287 h 407"/>
                    <a:gd name="T88" fmla="*/ 251 w 408"/>
                    <a:gd name="T89" fmla="*/ 281 h 407"/>
                    <a:gd name="T90" fmla="*/ 251 w 408"/>
                    <a:gd name="T91" fmla="*/ 28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8" h="407">
                      <a:moveTo>
                        <a:pt x="158" y="26"/>
                      </a:moveTo>
                      <a:lnTo>
                        <a:pt x="158" y="26"/>
                      </a:lnTo>
                      <a:lnTo>
                        <a:pt x="144" y="16"/>
                      </a:lnTo>
                      <a:lnTo>
                        <a:pt x="128" y="8"/>
                      </a:lnTo>
                      <a:lnTo>
                        <a:pt x="112" y="2"/>
                      </a:lnTo>
                      <a:lnTo>
                        <a:pt x="93" y="0"/>
                      </a:lnTo>
                      <a:lnTo>
                        <a:pt x="75" y="2"/>
                      </a:lnTo>
                      <a:lnTo>
                        <a:pt x="59" y="8"/>
                      </a:lnTo>
                      <a:lnTo>
                        <a:pt x="43" y="16"/>
                      </a:lnTo>
                      <a:lnTo>
                        <a:pt x="28" y="26"/>
                      </a:lnTo>
                      <a:lnTo>
                        <a:pt x="28" y="26"/>
                      </a:lnTo>
                      <a:lnTo>
                        <a:pt x="16" y="42"/>
                      </a:lnTo>
                      <a:lnTo>
                        <a:pt x="8" y="56"/>
                      </a:lnTo>
                      <a:lnTo>
                        <a:pt x="2" y="75"/>
                      </a:lnTo>
                      <a:lnTo>
                        <a:pt x="0" y="93"/>
                      </a:lnTo>
                      <a:lnTo>
                        <a:pt x="2" y="109"/>
                      </a:lnTo>
                      <a:lnTo>
                        <a:pt x="8" y="127"/>
                      </a:lnTo>
                      <a:lnTo>
                        <a:pt x="16" y="143"/>
                      </a:lnTo>
                      <a:lnTo>
                        <a:pt x="28" y="158"/>
                      </a:lnTo>
                      <a:lnTo>
                        <a:pt x="278" y="407"/>
                      </a:lnTo>
                      <a:lnTo>
                        <a:pt x="408" y="277"/>
                      </a:lnTo>
                      <a:lnTo>
                        <a:pt x="158" y="26"/>
                      </a:lnTo>
                      <a:close/>
                      <a:moveTo>
                        <a:pt x="251" y="281"/>
                      </a:moveTo>
                      <a:lnTo>
                        <a:pt x="77" y="109"/>
                      </a:lnTo>
                      <a:lnTo>
                        <a:pt x="77" y="109"/>
                      </a:lnTo>
                      <a:lnTo>
                        <a:pt x="73" y="101"/>
                      </a:lnTo>
                      <a:lnTo>
                        <a:pt x="71" y="93"/>
                      </a:lnTo>
                      <a:lnTo>
                        <a:pt x="73" y="85"/>
                      </a:lnTo>
                      <a:lnTo>
                        <a:pt x="79" y="77"/>
                      </a:lnTo>
                      <a:lnTo>
                        <a:pt x="79" y="77"/>
                      </a:lnTo>
                      <a:lnTo>
                        <a:pt x="85" y="72"/>
                      </a:lnTo>
                      <a:lnTo>
                        <a:pt x="93" y="70"/>
                      </a:lnTo>
                      <a:lnTo>
                        <a:pt x="103" y="72"/>
                      </a:lnTo>
                      <a:lnTo>
                        <a:pt x="109" y="77"/>
                      </a:lnTo>
                      <a:lnTo>
                        <a:pt x="284" y="249"/>
                      </a:lnTo>
                      <a:lnTo>
                        <a:pt x="284" y="249"/>
                      </a:lnTo>
                      <a:lnTo>
                        <a:pt x="288" y="257"/>
                      </a:lnTo>
                      <a:lnTo>
                        <a:pt x="290" y="265"/>
                      </a:lnTo>
                      <a:lnTo>
                        <a:pt x="288" y="273"/>
                      </a:lnTo>
                      <a:lnTo>
                        <a:pt x="282" y="281"/>
                      </a:lnTo>
                      <a:lnTo>
                        <a:pt x="282" y="281"/>
                      </a:lnTo>
                      <a:lnTo>
                        <a:pt x="274" y="285"/>
                      </a:lnTo>
                      <a:lnTo>
                        <a:pt x="266" y="287"/>
                      </a:lnTo>
                      <a:lnTo>
                        <a:pt x="257" y="287"/>
                      </a:lnTo>
                      <a:lnTo>
                        <a:pt x="251" y="281"/>
                      </a:lnTo>
                      <a:lnTo>
                        <a:pt x="251" y="28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26"/>
                <p:cNvSpPr>
                  <a:spLocks/>
                </p:cNvSpPr>
                <p:nvPr/>
              </p:nvSpPr>
              <p:spPr bwMode="auto">
                <a:xfrm>
                  <a:off x="1276350" y="2316163"/>
                  <a:ext cx="131762" cy="128588"/>
                </a:xfrm>
                <a:custGeom>
                  <a:avLst/>
                  <a:gdLst>
                    <a:gd name="T0" fmla="*/ 77 w 83"/>
                    <a:gd name="T1" fmla="*/ 55 h 81"/>
                    <a:gd name="T2" fmla="*/ 44 w 83"/>
                    <a:gd name="T3" fmla="*/ 0 h 81"/>
                    <a:gd name="T4" fmla="*/ 44 w 83"/>
                    <a:gd name="T5" fmla="*/ 0 h 81"/>
                    <a:gd name="T6" fmla="*/ 36 w 83"/>
                    <a:gd name="T7" fmla="*/ 12 h 81"/>
                    <a:gd name="T8" fmla="*/ 26 w 83"/>
                    <a:gd name="T9" fmla="*/ 26 h 81"/>
                    <a:gd name="T10" fmla="*/ 26 w 83"/>
                    <a:gd name="T11" fmla="*/ 26 h 81"/>
                    <a:gd name="T12" fmla="*/ 14 w 83"/>
                    <a:gd name="T13" fmla="*/ 37 h 81"/>
                    <a:gd name="T14" fmla="*/ 0 w 83"/>
                    <a:gd name="T15" fmla="*/ 45 h 81"/>
                    <a:gd name="T16" fmla="*/ 54 w 83"/>
                    <a:gd name="T17" fmla="*/ 77 h 81"/>
                    <a:gd name="T18" fmla="*/ 54 w 83"/>
                    <a:gd name="T19" fmla="*/ 77 h 81"/>
                    <a:gd name="T20" fmla="*/ 60 w 83"/>
                    <a:gd name="T21" fmla="*/ 81 h 81"/>
                    <a:gd name="T22" fmla="*/ 67 w 83"/>
                    <a:gd name="T23" fmla="*/ 81 h 81"/>
                    <a:gd name="T24" fmla="*/ 73 w 83"/>
                    <a:gd name="T25" fmla="*/ 81 h 81"/>
                    <a:gd name="T26" fmla="*/ 77 w 83"/>
                    <a:gd name="T27" fmla="*/ 77 h 81"/>
                    <a:gd name="T28" fmla="*/ 77 w 83"/>
                    <a:gd name="T29" fmla="*/ 77 h 81"/>
                    <a:gd name="T30" fmla="*/ 81 w 83"/>
                    <a:gd name="T31" fmla="*/ 73 h 81"/>
                    <a:gd name="T32" fmla="*/ 83 w 83"/>
                    <a:gd name="T33" fmla="*/ 67 h 81"/>
                    <a:gd name="T34" fmla="*/ 81 w 83"/>
                    <a:gd name="T35" fmla="*/ 61 h 81"/>
                    <a:gd name="T36" fmla="*/ 77 w 83"/>
                    <a:gd name="T37" fmla="*/ 55 h 81"/>
                    <a:gd name="T38" fmla="*/ 77 w 83"/>
                    <a:gd name="T39"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81">
                      <a:moveTo>
                        <a:pt x="77" y="55"/>
                      </a:moveTo>
                      <a:lnTo>
                        <a:pt x="44" y="0"/>
                      </a:lnTo>
                      <a:lnTo>
                        <a:pt x="44" y="0"/>
                      </a:lnTo>
                      <a:lnTo>
                        <a:pt x="36" y="12"/>
                      </a:lnTo>
                      <a:lnTo>
                        <a:pt x="26" y="26"/>
                      </a:lnTo>
                      <a:lnTo>
                        <a:pt x="26" y="26"/>
                      </a:lnTo>
                      <a:lnTo>
                        <a:pt x="14" y="37"/>
                      </a:lnTo>
                      <a:lnTo>
                        <a:pt x="0" y="45"/>
                      </a:lnTo>
                      <a:lnTo>
                        <a:pt x="54" y="77"/>
                      </a:lnTo>
                      <a:lnTo>
                        <a:pt x="54" y="77"/>
                      </a:lnTo>
                      <a:lnTo>
                        <a:pt x="60" y="81"/>
                      </a:lnTo>
                      <a:lnTo>
                        <a:pt x="67" y="81"/>
                      </a:lnTo>
                      <a:lnTo>
                        <a:pt x="73" y="81"/>
                      </a:lnTo>
                      <a:lnTo>
                        <a:pt x="77" y="77"/>
                      </a:lnTo>
                      <a:lnTo>
                        <a:pt x="77" y="77"/>
                      </a:lnTo>
                      <a:lnTo>
                        <a:pt x="81" y="73"/>
                      </a:lnTo>
                      <a:lnTo>
                        <a:pt x="83" y="67"/>
                      </a:lnTo>
                      <a:lnTo>
                        <a:pt x="81" y="61"/>
                      </a:lnTo>
                      <a:lnTo>
                        <a:pt x="77" y="55"/>
                      </a:lnTo>
                      <a:lnTo>
                        <a:pt x="77" y="55"/>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27"/>
                <p:cNvSpPr>
                  <a:spLocks/>
                </p:cNvSpPr>
                <p:nvPr/>
              </p:nvSpPr>
              <p:spPr bwMode="auto">
                <a:xfrm>
                  <a:off x="1530350" y="2155825"/>
                  <a:ext cx="717550" cy="63500"/>
                </a:xfrm>
                <a:custGeom>
                  <a:avLst/>
                  <a:gdLst>
                    <a:gd name="T0" fmla="*/ 0 w 452"/>
                    <a:gd name="T1" fmla="*/ 20 h 40"/>
                    <a:gd name="T2" fmla="*/ 0 w 452"/>
                    <a:gd name="T3" fmla="*/ 20 h 40"/>
                    <a:gd name="T4" fmla="*/ 2 w 452"/>
                    <a:gd name="T5" fmla="*/ 28 h 40"/>
                    <a:gd name="T6" fmla="*/ 6 w 452"/>
                    <a:gd name="T7" fmla="*/ 34 h 40"/>
                    <a:gd name="T8" fmla="*/ 12 w 452"/>
                    <a:gd name="T9" fmla="*/ 38 h 40"/>
                    <a:gd name="T10" fmla="*/ 20 w 452"/>
                    <a:gd name="T11" fmla="*/ 40 h 40"/>
                    <a:gd name="T12" fmla="*/ 432 w 452"/>
                    <a:gd name="T13" fmla="*/ 40 h 40"/>
                    <a:gd name="T14" fmla="*/ 432 w 452"/>
                    <a:gd name="T15" fmla="*/ 40 h 40"/>
                    <a:gd name="T16" fmla="*/ 440 w 452"/>
                    <a:gd name="T17" fmla="*/ 38 h 40"/>
                    <a:gd name="T18" fmla="*/ 446 w 452"/>
                    <a:gd name="T19" fmla="*/ 34 h 40"/>
                    <a:gd name="T20" fmla="*/ 450 w 452"/>
                    <a:gd name="T21" fmla="*/ 28 h 40"/>
                    <a:gd name="T22" fmla="*/ 452 w 452"/>
                    <a:gd name="T23" fmla="*/ 20 h 40"/>
                    <a:gd name="T24" fmla="*/ 452 w 452"/>
                    <a:gd name="T25" fmla="*/ 20 h 40"/>
                    <a:gd name="T26" fmla="*/ 450 w 452"/>
                    <a:gd name="T27" fmla="*/ 12 h 40"/>
                    <a:gd name="T28" fmla="*/ 446 w 452"/>
                    <a:gd name="T29" fmla="*/ 6 h 40"/>
                    <a:gd name="T30" fmla="*/ 440 w 452"/>
                    <a:gd name="T31" fmla="*/ 0 h 40"/>
                    <a:gd name="T32" fmla="*/ 432 w 452"/>
                    <a:gd name="T33" fmla="*/ 0 h 40"/>
                    <a:gd name="T34" fmla="*/ 20 w 452"/>
                    <a:gd name="T35" fmla="*/ 0 h 40"/>
                    <a:gd name="T36" fmla="*/ 20 w 452"/>
                    <a:gd name="T37" fmla="*/ 0 h 40"/>
                    <a:gd name="T38" fmla="*/ 12 w 452"/>
                    <a:gd name="T39" fmla="*/ 0 h 40"/>
                    <a:gd name="T40" fmla="*/ 6 w 452"/>
                    <a:gd name="T41" fmla="*/ 6 h 40"/>
                    <a:gd name="T42" fmla="*/ 2 w 452"/>
                    <a:gd name="T43" fmla="*/ 12 h 40"/>
                    <a:gd name="T44" fmla="*/ 0 w 452"/>
                    <a:gd name="T45" fmla="*/ 20 h 40"/>
                    <a:gd name="T46" fmla="*/ 0 w 452"/>
                    <a:gd name="T4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2" h="40">
                      <a:moveTo>
                        <a:pt x="0" y="20"/>
                      </a:moveTo>
                      <a:lnTo>
                        <a:pt x="0" y="20"/>
                      </a:lnTo>
                      <a:lnTo>
                        <a:pt x="2" y="28"/>
                      </a:lnTo>
                      <a:lnTo>
                        <a:pt x="6" y="34"/>
                      </a:lnTo>
                      <a:lnTo>
                        <a:pt x="12" y="38"/>
                      </a:lnTo>
                      <a:lnTo>
                        <a:pt x="20" y="40"/>
                      </a:lnTo>
                      <a:lnTo>
                        <a:pt x="432" y="40"/>
                      </a:lnTo>
                      <a:lnTo>
                        <a:pt x="432" y="40"/>
                      </a:lnTo>
                      <a:lnTo>
                        <a:pt x="440" y="38"/>
                      </a:lnTo>
                      <a:lnTo>
                        <a:pt x="446" y="34"/>
                      </a:lnTo>
                      <a:lnTo>
                        <a:pt x="450" y="28"/>
                      </a:lnTo>
                      <a:lnTo>
                        <a:pt x="452" y="20"/>
                      </a:lnTo>
                      <a:lnTo>
                        <a:pt x="452" y="20"/>
                      </a:lnTo>
                      <a:lnTo>
                        <a:pt x="450" y="12"/>
                      </a:lnTo>
                      <a:lnTo>
                        <a:pt x="446" y="6"/>
                      </a:lnTo>
                      <a:lnTo>
                        <a:pt x="440" y="0"/>
                      </a:lnTo>
                      <a:lnTo>
                        <a:pt x="432" y="0"/>
                      </a:lnTo>
                      <a:lnTo>
                        <a:pt x="20" y="0"/>
                      </a:lnTo>
                      <a:lnTo>
                        <a:pt x="20" y="0"/>
                      </a:lnTo>
                      <a:lnTo>
                        <a:pt x="12" y="0"/>
                      </a:lnTo>
                      <a:lnTo>
                        <a:pt x="6" y="6"/>
                      </a:lnTo>
                      <a:lnTo>
                        <a:pt x="2" y="12"/>
                      </a:lnTo>
                      <a:lnTo>
                        <a:pt x="0" y="20"/>
                      </a:lnTo>
                      <a:lnTo>
                        <a:pt x="0" y="2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28"/>
                <p:cNvSpPr>
                  <a:spLocks/>
                </p:cNvSpPr>
                <p:nvPr/>
              </p:nvSpPr>
              <p:spPr bwMode="auto">
                <a:xfrm>
                  <a:off x="1524000" y="2371725"/>
                  <a:ext cx="723900" cy="63500"/>
                </a:xfrm>
                <a:custGeom>
                  <a:avLst/>
                  <a:gdLst>
                    <a:gd name="T0" fmla="*/ 20 w 456"/>
                    <a:gd name="T1" fmla="*/ 40 h 40"/>
                    <a:gd name="T2" fmla="*/ 436 w 456"/>
                    <a:gd name="T3" fmla="*/ 40 h 40"/>
                    <a:gd name="T4" fmla="*/ 436 w 456"/>
                    <a:gd name="T5" fmla="*/ 40 h 40"/>
                    <a:gd name="T6" fmla="*/ 444 w 456"/>
                    <a:gd name="T7" fmla="*/ 38 h 40"/>
                    <a:gd name="T8" fmla="*/ 450 w 456"/>
                    <a:gd name="T9" fmla="*/ 34 h 40"/>
                    <a:gd name="T10" fmla="*/ 454 w 456"/>
                    <a:gd name="T11" fmla="*/ 28 h 40"/>
                    <a:gd name="T12" fmla="*/ 456 w 456"/>
                    <a:gd name="T13" fmla="*/ 20 h 40"/>
                    <a:gd name="T14" fmla="*/ 456 w 456"/>
                    <a:gd name="T15" fmla="*/ 20 h 40"/>
                    <a:gd name="T16" fmla="*/ 454 w 456"/>
                    <a:gd name="T17" fmla="*/ 12 h 40"/>
                    <a:gd name="T18" fmla="*/ 450 w 456"/>
                    <a:gd name="T19" fmla="*/ 6 h 40"/>
                    <a:gd name="T20" fmla="*/ 444 w 456"/>
                    <a:gd name="T21" fmla="*/ 2 h 40"/>
                    <a:gd name="T22" fmla="*/ 436 w 456"/>
                    <a:gd name="T23" fmla="*/ 0 h 40"/>
                    <a:gd name="T24" fmla="*/ 20 w 456"/>
                    <a:gd name="T25" fmla="*/ 0 h 40"/>
                    <a:gd name="T26" fmla="*/ 20 w 456"/>
                    <a:gd name="T27" fmla="*/ 0 h 40"/>
                    <a:gd name="T28" fmla="*/ 12 w 456"/>
                    <a:gd name="T29" fmla="*/ 2 h 40"/>
                    <a:gd name="T30" fmla="*/ 6 w 456"/>
                    <a:gd name="T31" fmla="*/ 6 h 40"/>
                    <a:gd name="T32" fmla="*/ 2 w 456"/>
                    <a:gd name="T33" fmla="*/ 12 h 40"/>
                    <a:gd name="T34" fmla="*/ 0 w 456"/>
                    <a:gd name="T35" fmla="*/ 20 h 40"/>
                    <a:gd name="T36" fmla="*/ 0 w 456"/>
                    <a:gd name="T37" fmla="*/ 20 h 40"/>
                    <a:gd name="T38" fmla="*/ 2 w 456"/>
                    <a:gd name="T39" fmla="*/ 28 h 40"/>
                    <a:gd name="T40" fmla="*/ 6 w 456"/>
                    <a:gd name="T41" fmla="*/ 34 h 40"/>
                    <a:gd name="T42" fmla="*/ 12 w 456"/>
                    <a:gd name="T43" fmla="*/ 38 h 40"/>
                    <a:gd name="T44" fmla="*/ 20 w 456"/>
                    <a:gd name="T45" fmla="*/ 40 h 40"/>
                    <a:gd name="T46" fmla="*/ 20 w 456"/>
                    <a:gd name="T4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 h="40">
                      <a:moveTo>
                        <a:pt x="20" y="40"/>
                      </a:moveTo>
                      <a:lnTo>
                        <a:pt x="436" y="40"/>
                      </a:lnTo>
                      <a:lnTo>
                        <a:pt x="436" y="40"/>
                      </a:lnTo>
                      <a:lnTo>
                        <a:pt x="444" y="38"/>
                      </a:lnTo>
                      <a:lnTo>
                        <a:pt x="450" y="34"/>
                      </a:lnTo>
                      <a:lnTo>
                        <a:pt x="454" y="28"/>
                      </a:lnTo>
                      <a:lnTo>
                        <a:pt x="456" y="20"/>
                      </a:lnTo>
                      <a:lnTo>
                        <a:pt x="456" y="20"/>
                      </a:lnTo>
                      <a:lnTo>
                        <a:pt x="454" y="12"/>
                      </a:lnTo>
                      <a:lnTo>
                        <a:pt x="450" y="6"/>
                      </a:lnTo>
                      <a:lnTo>
                        <a:pt x="444" y="2"/>
                      </a:lnTo>
                      <a:lnTo>
                        <a:pt x="436" y="0"/>
                      </a:lnTo>
                      <a:lnTo>
                        <a:pt x="20" y="0"/>
                      </a:lnTo>
                      <a:lnTo>
                        <a:pt x="20" y="0"/>
                      </a:lnTo>
                      <a:lnTo>
                        <a:pt x="12" y="2"/>
                      </a:lnTo>
                      <a:lnTo>
                        <a:pt x="6" y="6"/>
                      </a:lnTo>
                      <a:lnTo>
                        <a:pt x="2" y="12"/>
                      </a:lnTo>
                      <a:lnTo>
                        <a:pt x="0" y="20"/>
                      </a:lnTo>
                      <a:lnTo>
                        <a:pt x="0" y="20"/>
                      </a:lnTo>
                      <a:lnTo>
                        <a:pt x="2" y="28"/>
                      </a:lnTo>
                      <a:lnTo>
                        <a:pt x="6" y="34"/>
                      </a:lnTo>
                      <a:lnTo>
                        <a:pt x="12" y="38"/>
                      </a:lnTo>
                      <a:lnTo>
                        <a:pt x="20" y="40"/>
                      </a:lnTo>
                      <a:lnTo>
                        <a:pt x="20" y="4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29"/>
                <p:cNvSpPr>
                  <a:spLocks/>
                </p:cNvSpPr>
                <p:nvPr/>
              </p:nvSpPr>
              <p:spPr bwMode="auto">
                <a:xfrm>
                  <a:off x="1981200" y="1936750"/>
                  <a:ext cx="266700" cy="63500"/>
                </a:xfrm>
                <a:custGeom>
                  <a:avLst/>
                  <a:gdLst>
                    <a:gd name="T0" fmla="*/ 148 w 168"/>
                    <a:gd name="T1" fmla="*/ 40 h 40"/>
                    <a:gd name="T2" fmla="*/ 148 w 168"/>
                    <a:gd name="T3" fmla="*/ 40 h 40"/>
                    <a:gd name="T4" fmla="*/ 156 w 168"/>
                    <a:gd name="T5" fmla="*/ 40 h 40"/>
                    <a:gd name="T6" fmla="*/ 162 w 168"/>
                    <a:gd name="T7" fmla="*/ 34 h 40"/>
                    <a:gd name="T8" fmla="*/ 166 w 168"/>
                    <a:gd name="T9" fmla="*/ 28 h 40"/>
                    <a:gd name="T10" fmla="*/ 168 w 168"/>
                    <a:gd name="T11" fmla="*/ 20 h 40"/>
                    <a:gd name="T12" fmla="*/ 168 w 168"/>
                    <a:gd name="T13" fmla="*/ 20 h 40"/>
                    <a:gd name="T14" fmla="*/ 166 w 168"/>
                    <a:gd name="T15" fmla="*/ 12 h 40"/>
                    <a:gd name="T16" fmla="*/ 162 w 168"/>
                    <a:gd name="T17" fmla="*/ 6 h 40"/>
                    <a:gd name="T18" fmla="*/ 156 w 168"/>
                    <a:gd name="T19" fmla="*/ 2 h 40"/>
                    <a:gd name="T20" fmla="*/ 148 w 168"/>
                    <a:gd name="T21" fmla="*/ 0 h 40"/>
                    <a:gd name="T22" fmla="*/ 20 w 168"/>
                    <a:gd name="T23" fmla="*/ 0 h 40"/>
                    <a:gd name="T24" fmla="*/ 20 w 168"/>
                    <a:gd name="T25" fmla="*/ 0 h 40"/>
                    <a:gd name="T26" fmla="*/ 12 w 168"/>
                    <a:gd name="T27" fmla="*/ 2 h 40"/>
                    <a:gd name="T28" fmla="*/ 6 w 168"/>
                    <a:gd name="T29" fmla="*/ 6 h 40"/>
                    <a:gd name="T30" fmla="*/ 2 w 168"/>
                    <a:gd name="T31" fmla="*/ 12 h 40"/>
                    <a:gd name="T32" fmla="*/ 0 w 168"/>
                    <a:gd name="T33" fmla="*/ 20 h 40"/>
                    <a:gd name="T34" fmla="*/ 0 w 168"/>
                    <a:gd name="T35" fmla="*/ 20 h 40"/>
                    <a:gd name="T36" fmla="*/ 2 w 168"/>
                    <a:gd name="T37" fmla="*/ 28 h 40"/>
                    <a:gd name="T38" fmla="*/ 6 w 168"/>
                    <a:gd name="T39" fmla="*/ 34 h 40"/>
                    <a:gd name="T40" fmla="*/ 12 w 168"/>
                    <a:gd name="T41" fmla="*/ 40 h 40"/>
                    <a:gd name="T42" fmla="*/ 20 w 168"/>
                    <a:gd name="T43" fmla="*/ 40 h 40"/>
                    <a:gd name="T44" fmla="*/ 148 w 168"/>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40">
                      <a:moveTo>
                        <a:pt x="148" y="40"/>
                      </a:moveTo>
                      <a:lnTo>
                        <a:pt x="148" y="40"/>
                      </a:lnTo>
                      <a:lnTo>
                        <a:pt x="156" y="40"/>
                      </a:lnTo>
                      <a:lnTo>
                        <a:pt x="162" y="34"/>
                      </a:lnTo>
                      <a:lnTo>
                        <a:pt x="166" y="28"/>
                      </a:lnTo>
                      <a:lnTo>
                        <a:pt x="168" y="20"/>
                      </a:lnTo>
                      <a:lnTo>
                        <a:pt x="168" y="20"/>
                      </a:lnTo>
                      <a:lnTo>
                        <a:pt x="166" y="12"/>
                      </a:lnTo>
                      <a:lnTo>
                        <a:pt x="162" y="6"/>
                      </a:lnTo>
                      <a:lnTo>
                        <a:pt x="156" y="2"/>
                      </a:lnTo>
                      <a:lnTo>
                        <a:pt x="148" y="0"/>
                      </a:lnTo>
                      <a:lnTo>
                        <a:pt x="20" y="0"/>
                      </a:lnTo>
                      <a:lnTo>
                        <a:pt x="20" y="0"/>
                      </a:lnTo>
                      <a:lnTo>
                        <a:pt x="12" y="2"/>
                      </a:lnTo>
                      <a:lnTo>
                        <a:pt x="6" y="6"/>
                      </a:lnTo>
                      <a:lnTo>
                        <a:pt x="2" y="12"/>
                      </a:lnTo>
                      <a:lnTo>
                        <a:pt x="0" y="20"/>
                      </a:lnTo>
                      <a:lnTo>
                        <a:pt x="0" y="20"/>
                      </a:lnTo>
                      <a:lnTo>
                        <a:pt x="2" y="28"/>
                      </a:lnTo>
                      <a:lnTo>
                        <a:pt x="6" y="34"/>
                      </a:lnTo>
                      <a:lnTo>
                        <a:pt x="12" y="40"/>
                      </a:lnTo>
                      <a:lnTo>
                        <a:pt x="20" y="40"/>
                      </a:lnTo>
                      <a:lnTo>
                        <a:pt x="148" y="4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9" name="组合 76"/>
              <p:cNvGrpSpPr/>
              <p:nvPr/>
            </p:nvGrpSpPr>
            <p:grpSpPr>
              <a:xfrm>
                <a:off x="2888466" y="3566637"/>
                <a:ext cx="287139" cy="238175"/>
                <a:chOff x="382588" y="1254125"/>
                <a:chExt cx="1692275" cy="1477963"/>
              </a:xfrm>
            </p:grpSpPr>
            <p:sp>
              <p:nvSpPr>
                <p:cNvPr id="290" name="Freeform 5"/>
                <p:cNvSpPr>
                  <a:spLocks/>
                </p:cNvSpPr>
                <p:nvPr/>
              </p:nvSpPr>
              <p:spPr bwMode="auto">
                <a:xfrm>
                  <a:off x="382588" y="2620963"/>
                  <a:ext cx="1692275" cy="111125"/>
                </a:xfrm>
                <a:custGeom>
                  <a:avLst/>
                  <a:gdLst>
                    <a:gd name="T0" fmla="*/ 1025 w 1066"/>
                    <a:gd name="T1" fmla="*/ 0 h 70"/>
                    <a:gd name="T2" fmla="*/ 41 w 1066"/>
                    <a:gd name="T3" fmla="*/ 0 h 70"/>
                    <a:gd name="T4" fmla="*/ 41 w 1066"/>
                    <a:gd name="T5" fmla="*/ 0 h 70"/>
                    <a:gd name="T6" fmla="*/ 33 w 1066"/>
                    <a:gd name="T7" fmla="*/ 0 h 70"/>
                    <a:gd name="T8" fmla="*/ 25 w 1066"/>
                    <a:gd name="T9" fmla="*/ 2 h 70"/>
                    <a:gd name="T10" fmla="*/ 18 w 1066"/>
                    <a:gd name="T11" fmla="*/ 6 h 70"/>
                    <a:gd name="T12" fmla="*/ 12 w 1066"/>
                    <a:gd name="T13" fmla="*/ 10 h 70"/>
                    <a:gd name="T14" fmla="*/ 6 w 1066"/>
                    <a:gd name="T15" fmla="*/ 14 h 70"/>
                    <a:gd name="T16" fmla="*/ 2 w 1066"/>
                    <a:gd name="T17" fmla="*/ 21 h 70"/>
                    <a:gd name="T18" fmla="*/ 0 w 1066"/>
                    <a:gd name="T19" fmla="*/ 27 h 70"/>
                    <a:gd name="T20" fmla="*/ 0 w 1066"/>
                    <a:gd name="T21" fmla="*/ 35 h 70"/>
                    <a:gd name="T22" fmla="*/ 0 w 1066"/>
                    <a:gd name="T23" fmla="*/ 35 h 70"/>
                    <a:gd name="T24" fmla="*/ 0 w 1066"/>
                    <a:gd name="T25" fmla="*/ 35 h 70"/>
                    <a:gd name="T26" fmla="*/ 0 w 1066"/>
                    <a:gd name="T27" fmla="*/ 43 h 70"/>
                    <a:gd name="T28" fmla="*/ 2 w 1066"/>
                    <a:gd name="T29" fmla="*/ 49 h 70"/>
                    <a:gd name="T30" fmla="*/ 6 w 1066"/>
                    <a:gd name="T31" fmla="*/ 53 h 70"/>
                    <a:gd name="T32" fmla="*/ 12 w 1066"/>
                    <a:gd name="T33" fmla="*/ 59 h 70"/>
                    <a:gd name="T34" fmla="*/ 18 w 1066"/>
                    <a:gd name="T35" fmla="*/ 64 h 70"/>
                    <a:gd name="T36" fmla="*/ 25 w 1066"/>
                    <a:gd name="T37" fmla="*/ 66 h 70"/>
                    <a:gd name="T38" fmla="*/ 33 w 1066"/>
                    <a:gd name="T39" fmla="*/ 68 h 70"/>
                    <a:gd name="T40" fmla="*/ 41 w 1066"/>
                    <a:gd name="T41" fmla="*/ 70 h 70"/>
                    <a:gd name="T42" fmla="*/ 1025 w 1066"/>
                    <a:gd name="T43" fmla="*/ 70 h 70"/>
                    <a:gd name="T44" fmla="*/ 1025 w 1066"/>
                    <a:gd name="T45" fmla="*/ 70 h 70"/>
                    <a:gd name="T46" fmla="*/ 1033 w 1066"/>
                    <a:gd name="T47" fmla="*/ 68 h 70"/>
                    <a:gd name="T48" fmla="*/ 1041 w 1066"/>
                    <a:gd name="T49" fmla="*/ 66 h 70"/>
                    <a:gd name="T50" fmla="*/ 1047 w 1066"/>
                    <a:gd name="T51" fmla="*/ 64 h 70"/>
                    <a:gd name="T52" fmla="*/ 1053 w 1066"/>
                    <a:gd name="T53" fmla="*/ 59 h 70"/>
                    <a:gd name="T54" fmla="*/ 1060 w 1066"/>
                    <a:gd name="T55" fmla="*/ 53 h 70"/>
                    <a:gd name="T56" fmla="*/ 1064 w 1066"/>
                    <a:gd name="T57" fmla="*/ 49 h 70"/>
                    <a:gd name="T58" fmla="*/ 1066 w 1066"/>
                    <a:gd name="T59" fmla="*/ 43 h 70"/>
                    <a:gd name="T60" fmla="*/ 1066 w 1066"/>
                    <a:gd name="T61" fmla="*/ 35 h 70"/>
                    <a:gd name="T62" fmla="*/ 1066 w 1066"/>
                    <a:gd name="T63" fmla="*/ 35 h 70"/>
                    <a:gd name="T64" fmla="*/ 1066 w 1066"/>
                    <a:gd name="T65" fmla="*/ 35 h 70"/>
                    <a:gd name="T66" fmla="*/ 1066 w 1066"/>
                    <a:gd name="T67" fmla="*/ 27 h 70"/>
                    <a:gd name="T68" fmla="*/ 1064 w 1066"/>
                    <a:gd name="T69" fmla="*/ 21 h 70"/>
                    <a:gd name="T70" fmla="*/ 1060 w 1066"/>
                    <a:gd name="T71" fmla="*/ 14 h 70"/>
                    <a:gd name="T72" fmla="*/ 1053 w 1066"/>
                    <a:gd name="T73" fmla="*/ 10 h 70"/>
                    <a:gd name="T74" fmla="*/ 1047 w 1066"/>
                    <a:gd name="T75" fmla="*/ 6 h 70"/>
                    <a:gd name="T76" fmla="*/ 1041 w 1066"/>
                    <a:gd name="T77" fmla="*/ 2 h 70"/>
                    <a:gd name="T78" fmla="*/ 1033 w 1066"/>
                    <a:gd name="T79" fmla="*/ 0 h 70"/>
                    <a:gd name="T80" fmla="*/ 1025 w 1066"/>
                    <a:gd name="T81" fmla="*/ 0 h 70"/>
                    <a:gd name="T82" fmla="*/ 1025 w 1066"/>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6" h="70">
                      <a:moveTo>
                        <a:pt x="1025" y="0"/>
                      </a:moveTo>
                      <a:lnTo>
                        <a:pt x="41" y="0"/>
                      </a:lnTo>
                      <a:lnTo>
                        <a:pt x="41" y="0"/>
                      </a:lnTo>
                      <a:lnTo>
                        <a:pt x="33" y="0"/>
                      </a:lnTo>
                      <a:lnTo>
                        <a:pt x="25" y="2"/>
                      </a:lnTo>
                      <a:lnTo>
                        <a:pt x="18" y="6"/>
                      </a:lnTo>
                      <a:lnTo>
                        <a:pt x="12" y="10"/>
                      </a:lnTo>
                      <a:lnTo>
                        <a:pt x="6" y="14"/>
                      </a:lnTo>
                      <a:lnTo>
                        <a:pt x="2" y="21"/>
                      </a:lnTo>
                      <a:lnTo>
                        <a:pt x="0" y="27"/>
                      </a:lnTo>
                      <a:lnTo>
                        <a:pt x="0" y="35"/>
                      </a:lnTo>
                      <a:lnTo>
                        <a:pt x="0" y="35"/>
                      </a:lnTo>
                      <a:lnTo>
                        <a:pt x="0" y="35"/>
                      </a:lnTo>
                      <a:lnTo>
                        <a:pt x="0" y="43"/>
                      </a:lnTo>
                      <a:lnTo>
                        <a:pt x="2" y="49"/>
                      </a:lnTo>
                      <a:lnTo>
                        <a:pt x="6" y="53"/>
                      </a:lnTo>
                      <a:lnTo>
                        <a:pt x="12" y="59"/>
                      </a:lnTo>
                      <a:lnTo>
                        <a:pt x="18" y="64"/>
                      </a:lnTo>
                      <a:lnTo>
                        <a:pt x="25" y="66"/>
                      </a:lnTo>
                      <a:lnTo>
                        <a:pt x="33" y="68"/>
                      </a:lnTo>
                      <a:lnTo>
                        <a:pt x="41" y="70"/>
                      </a:lnTo>
                      <a:lnTo>
                        <a:pt x="1025" y="70"/>
                      </a:lnTo>
                      <a:lnTo>
                        <a:pt x="1025" y="70"/>
                      </a:lnTo>
                      <a:lnTo>
                        <a:pt x="1033" y="68"/>
                      </a:lnTo>
                      <a:lnTo>
                        <a:pt x="1041" y="66"/>
                      </a:lnTo>
                      <a:lnTo>
                        <a:pt x="1047" y="64"/>
                      </a:lnTo>
                      <a:lnTo>
                        <a:pt x="1053" y="59"/>
                      </a:lnTo>
                      <a:lnTo>
                        <a:pt x="1060" y="53"/>
                      </a:lnTo>
                      <a:lnTo>
                        <a:pt x="1064" y="49"/>
                      </a:lnTo>
                      <a:lnTo>
                        <a:pt x="1066" y="43"/>
                      </a:lnTo>
                      <a:lnTo>
                        <a:pt x="1066" y="35"/>
                      </a:lnTo>
                      <a:lnTo>
                        <a:pt x="1066" y="35"/>
                      </a:lnTo>
                      <a:lnTo>
                        <a:pt x="1066" y="35"/>
                      </a:lnTo>
                      <a:lnTo>
                        <a:pt x="1066" y="27"/>
                      </a:lnTo>
                      <a:lnTo>
                        <a:pt x="1064" y="21"/>
                      </a:lnTo>
                      <a:lnTo>
                        <a:pt x="1060" y="14"/>
                      </a:lnTo>
                      <a:lnTo>
                        <a:pt x="1053" y="10"/>
                      </a:lnTo>
                      <a:lnTo>
                        <a:pt x="1047" y="6"/>
                      </a:lnTo>
                      <a:lnTo>
                        <a:pt x="1041" y="2"/>
                      </a:lnTo>
                      <a:lnTo>
                        <a:pt x="1033" y="0"/>
                      </a:lnTo>
                      <a:lnTo>
                        <a:pt x="1025" y="0"/>
                      </a:lnTo>
                      <a:lnTo>
                        <a:pt x="1025"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6"/>
                <p:cNvSpPr>
                  <a:spLocks noEditPoints="1"/>
                </p:cNvSpPr>
                <p:nvPr/>
              </p:nvSpPr>
              <p:spPr bwMode="auto">
                <a:xfrm>
                  <a:off x="633413" y="1749425"/>
                  <a:ext cx="1190625" cy="595313"/>
                </a:xfrm>
                <a:custGeom>
                  <a:avLst/>
                  <a:gdLst>
                    <a:gd name="T0" fmla="*/ 340 w 750"/>
                    <a:gd name="T1" fmla="*/ 0 h 375"/>
                    <a:gd name="T2" fmla="*/ 332 w 750"/>
                    <a:gd name="T3" fmla="*/ 2 h 375"/>
                    <a:gd name="T4" fmla="*/ 317 w 750"/>
                    <a:gd name="T5" fmla="*/ 8 h 375"/>
                    <a:gd name="T6" fmla="*/ 307 w 750"/>
                    <a:gd name="T7" fmla="*/ 18 h 375"/>
                    <a:gd name="T8" fmla="*/ 301 w 750"/>
                    <a:gd name="T9" fmla="*/ 33 h 375"/>
                    <a:gd name="T10" fmla="*/ 301 w 750"/>
                    <a:gd name="T11" fmla="*/ 336 h 375"/>
                    <a:gd name="T12" fmla="*/ 301 w 750"/>
                    <a:gd name="T13" fmla="*/ 344 h 375"/>
                    <a:gd name="T14" fmla="*/ 307 w 750"/>
                    <a:gd name="T15" fmla="*/ 358 h 375"/>
                    <a:gd name="T16" fmla="*/ 317 w 750"/>
                    <a:gd name="T17" fmla="*/ 369 h 375"/>
                    <a:gd name="T18" fmla="*/ 332 w 750"/>
                    <a:gd name="T19" fmla="*/ 375 h 375"/>
                    <a:gd name="T20" fmla="*/ 410 w 750"/>
                    <a:gd name="T21" fmla="*/ 375 h 375"/>
                    <a:gd name="T22" fmla="*/ 418 w 750"/>
                    <a:gd name="T23" fmla="*/ 375 h 375"/>
                    <a:gd name="T24" fmla="*/ 432 w 750"/>
                    <a:gd name="T25" fmla="*/ 369 h 375"/>
                    <a:gd name="T26" fmla="*/ 442 w 750"/>
                    <a:gd name="T27" fmla="*/ 358 h 375"/>
                    <a:gd name="T28" fmla="*/ 449 w 750"/>
                    <a:gd name="T29" fmla="*/ 344 h 375"/>
                    <a:gd name="T30" fmla="*/ 449 w 750"/>
                    <a:gd name="T31" fmla="*/ 41 h 375"/>
                    <a:gd name="T32" fmla="*/ 449 w 750"/>
                    <a:gd name="T33" fmla="*/ 33 h 375"/>
                    <a:gd name="T34" fmla="*/ 442 w 750"/>
                    <a:gd name="T35" fmla="*/ 18 h 375"/>
                    <a:gd name="T36" fmla="*/ 432 w 750"/>
                    <a:gd name="T37" fmla="*/ 8 h 375"/>
                    <a:gd name="T38" fmla="*/ 418 w 750"/>
                    <a:gd name="T39" fmla="*/ 2 h 375"/>
                    <a:gd name="T40" fmla="*/ 410 w 750"/>
                    <a:gd name="T41" fmla="*/ 0 h 375"/>
                    <a:gd name="T42" fmla="*/ 41 w 750"/>
                    <a:gd name="T43" fmla="*/ 0 h 375"/>
                    <a:gd name="T44" fmla="*/ 33 w 750"/>
                    <a:gd name="T45" fmla="*/ 2 h 375"/>
                    <a:gd name="T46" fmla="*/ 18 w 750"/>
                    <a:gd name="T47" fmla="*/ 8 h 375"/>
                    <a:gd name="T48" fmla="*/ 8 w 750"/>
                    <a:gd name="T49" fmla="*/ 18 h 375"/>
                    <a:gd name="T50" fmla="*/ 2 w 750"/>
                    <a:gd name="T51" fmla="*/ 33 h 375"/>
                    <a:gd name="T52" fmla="*/ 0 w 750"/>
                    <a:gd name="T53" fmla="*/ 336 h 375"/>
                    <a:gd name="T54" fmla="*/ 2 w 750"/>
                    <a:gd name="T55" fmla="*/ 344 h 375"/>
                    <a:gd name="T56" fmla="*/ 8 w 750"/>
                    <a:gd name="T57" fmla="*/ 358 h 375"/>
                    <a:gd name="T58" fmla="*/ 18 w 750"/>
                    <a:gd name="T59" fmla="*/ 369 h 375"/>
                    <a:gd name="T60" fmla="*/ 33 w 750"/>
                    <a:gd name="T61" fmla="*/ 375 h 375"/>
                    <a:gd name="T62" fmla="*/ 108 w 750"/>
                    <a:gd name="T63" fmla="*/ 375 h 375"/>
                    <a:gd name="T64" fmla="*/ 117 w 750"/>
                    <a:gd name="T65" fmla="*/ 375 h 375"/>
                    <a:gd name="T66" fmla="*/ 131 w 750"/>
                    <a:gd name="T67" fmla="*/ 369 h 375"/>
                    <a:gd name="T68" fmla="*/ 141 w 750"/>
                    <a:gd name="T69" fmla="*/ 358 h 375"/>
                    <a:gd name="T70" fmla="*/ 147 w 750"/>
                    <a:gd name="T71" fmla="*/ 344 h 375"/>
                    <a:gd name="T72" fmla="*/ 149 w 750"/>
                    <a:gd name="T73" fmla="*/ 41 h 375"/>
                    <a:gd name="T74" fmla="*/ 147 w 750"/>
                    <a:gd name="T75" fmla="*/ 33 h 375"/>
                    <a:gd name="T76" fmla="*/ 141 w 750"/>
                    <a:gd name="T77" fmla="*/ 18 h 375"/>
                    <a:gd name="T78" fmla="*/ 131 w 750"/>
                    <a:gd name="T79" fmla="*/ 8 h 375"/>
                    <a:gd name="T80" fmla="*/ 117 w 750"/>
                    <a:gd name="T81" fmla="*/ 2 h 375"/>
                    <a:gd name="T82" fmla="*/ 108 w 750"/>
                    <a:gd name="T83" fmla="*/ 0 h 375"/>
                    <a:gd name="T84" fmla="*/ 641 w 750"/>
                    <a:gd name="T85" fmla="*/ 0 h 375"/>
                    <a:gd name="T86" fmla="*/ 633 w 750"/>
                    <a:gd name="T87" fmla="*/ 2 h 375"/>
                    <a:gd name="T88" fmla="*/ 619 w 750"/>
                    <a:gd name="T89" fmla="*/ 8 h 375"/>
                    <a:gd name="T90" fmla="*/ 608 w 750"/>
                    <a:gd name="T91" fmla="*/ 18 h 375"/>
                    <a:gd name="T92" fmla="*/ 602 w 750"/>
                    <a:gd name="T93" fmla="*/ 33 h 375"/>
                    <a:gd name="T94" fmla="*/ 600 w 750"/>
                    <a:gd name="T95" fmla="*/ 336 h 375"/>
                    <a:gd name="T96" fmla="*/ 602 w 750"/>
                    <a:gd name="T97" fmla="*/ 344 h 375"/>
                    <a:gd name="T98" fmla="*/ 608 w 750"/>
                    <a:gd name="T99" fmla="*/ 358 h 375"/>
                    <a:gd name="T100" fmla="*/ 619 w 750"/>
                    <a:gd name="T101" fmla="*/ 369 h 375"/>
                    <a:gd name="T102" fmla="*/ 633 w 750"/>
                    <a:gd name="T103" fmla="*/ 375 h 375"/>
                    <a:gd name="T104" fmla="*/ 709 w 750"/>
                    <a:gd name="T105" fmla="*/ 375 h 375"/>
                    <a:gd name="T106" fmla="*/ 717 w 750"/>
                    <a:gd name="T107" fmla="*/ 375 h 375"/>
                    <a:gd name="T108" fmla="*/ 731 w 750"/>
                    <a:gd name="T109" fmla="*/ 369 h 375"/>
                    <a:gd name="T110" fmla="*/ 742 w 750"/>
                    <a:gd name="T111" fmla="*/ 358 h 375"/>
                    <a:gd name="T112" fmla="*/ 748 w 750"/>
                    <a:gd name="T113" fmla="*/ 344 h 375"/>
                    <a:gd name="T114" fmla="*/ 750 w 750"/>
                    <a:gd name="T115" fmla="*/ 41 h 375"/>
                    <a:gd name="T116" fmla="*/ 748 w 750"/>
                    <a:gd name="T117" fmla="*/ 33 h 375"/>
                    <a:gd name="T118" fmla="*/ 742 w 750"/>
                    <a:gd name="T119" fmla="*/ 18 h 375"/>
                    <a:gd name="T120" fmla="*/ 731 w 750"/>
                    <a:gd name="T121" fmla="*/ 8 h 375"/>
                    <a:gd name="T122" fmla="*/ 717 w 750"/>
                    <a:gd name="T123" fmla="*/ 2 h 375"/>
                    <a:gd name="T124" fmla="*/ 709 w 750"/>
                    <a:gd name="T12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375">
                      <a:moveTo>
                        <a:pt x="410" y="0"/>
                      </a:moveTo>
                      <a:lnTo>
                        <a:pt x="340" y="0"/>
                      </a:lnTo>
                      <a:lnTo>
                        <a:pt x="340" y="0"/>
                      </a:lnTo>
                      <a:lnTo>
                        <a:pt x="332" y="2"/>
                      </a:lnTo>
                      <a:lnTo>
                        <a:pt x="326" y="4"/>
                      </a:lnTo>
                      <a:lnTo>
                        <a:pt x="317" y="8"/>
                      </a:lnTo>
                      <a:lnTo>
                        <a:pt x="313" y="12"/>
                      </a:lnTo>
                      <a:lnTo>
                        <a:pt x="307" y="18"/>
                      </a:lnTo>
                      <a:lnTo>
                        <a:pt x="303" y="24"/>
                      </a:lnTo>
                      <a:lnTo>
                        <a:pt x="301" y="33"/>
                      </a:lnTo>
                      <a:lnTo>
                        <a:pt x="301" y="41"/>
                      </a:lnTo>
                      <a:lnTo>
                        <a:pt x="301" y="336"/>
                      </a:lnTo>
                      <a:lnTo>
                        <a:pt x="301" y="336"/>
                      </a:lnTo>
                      <a:lnTo>
                        <a:pt x="301" y="344"/>
                      </a:lnTo>
                      <a:lnTo>
                        <a:pt x="303" y="350"/>
                      </a:lnTo>
                      <a:lnTo>
                        <a:pt x="307" y="358"/>
                      </a:lnTo>
                      <a:lnTo>
                        <a:pt x="313" y="365"/>
                      </a:lnTo>
                      <a:lnTo>
                        <a:pt x="317" y="369"/>
                      </a:lnTo>
                      <a:lnTo>
                        <a:pt x="326" y="373"/>
                      </a:lnTo>
                      <a:lnTo>
                        <a:pt x="332" y="375"/>
                      </a:lnTo>
                      <a:lnTo>
                        <a:pt x="340" y="375"/>
                      </a:lnTo>
                      <a:lnTo>
                        <a:pt x="410" y="375"/>
                      </a:lnTo>
                      <a:lnTo>
                        <a:pt x="410" y="375"/>
                      </a:lnTo>
                      <a:lnTo>
                        <a:pt x="418" y="375"/>
                      </a:lnTo>
                      <a:lnTo>
                        <a:pt x="424" y="373"/>
                      </a:lnTo>
                      <a:lnTo>
                        <a:pt x="432" y="369"/>
                      </a:lnTo>
                      <a:lnTo>
                        <a:pt x="436" y="365"/>
                      </a:lnTo>
                      <a:lnTo>
                        <a:pt x="442" y="358"/>
                      </a:lnTo>
                      <a:lnTo>
                        <a:pt x="447" y="350"/>
                      </a:lnTo>
                      <a:lnTo>
                        <a:pt x="449" y="344"/>
                      </a:lnTo>
                      <a:lnTo>
                        <a:pt x="449" y="336"/>
                      </a:lnTo>
                      <a:lnTo>
                        <a:pt x="449" y="41"/>
                      </a:lnTo>
                      <a:lnTo>
                        <a:pt x="449" y="41"/>
                      </a:lnTo>
                      <a:lnTo>
                        <a:pt x="449" y="33"/>
                      </a:lnTo>
                      <a:lnTo>
                        <a:pt x="447" y="24"/>
                      </a:lnTo>
                      <a:lnTo>
                        <a:pt x="442" y="18"/>
                      </a:lnTo>
                      <a:lnTo>
                        <a:pt x="436" y="12"/>
                      </a:lnTo>
                      <a:lnTo>
                        <a:pt x="432" y="8"/>
                      </a:lnTo>
                      <a:lnTo>
                        <a:pt x="424" y="4"/>
                      </a:lnTo>
                      <a:lnTo>
                        <a:pt x="418" y="2"/>
                      </a:lnTo>
                      <a:lnTo>
                        <a:pt x="410" y="0"/>
                      </a:lnTo>
                      <a:lnTo>
                        <a:pt x="410" y="0"/>
                      </a:lnTo>
                      <a:close/>
                      <a:moveTo>
                        <a:pt x="108" y="0"/>
                      </a:moveTo>
                      <a:lnTo>
                        <a:pt x="41" y="0"/>
                      </a:lnTo>
                      <a:lnTo>
                        <a:pt x="41" y="0"/>
                      </a:lnTo>
                      <a:lnTo>
                        <a:pt x="33" y="2"/>
                      </a:lnTo>
                      <a:lnTo>
                        <a:pt x="24" y="4"/>
                      </a:lnTo>
                      <a:lnTo>
                        <a:pt x="18" y="8"/>
                      </a:lnTo>
                      <a:lnTo>
                        <a:pt x="12" y="12"/>
                      </a:lnTo>
                      <a:lnTo>
                        <a:pt x="8" y="18"/>
                      </a:lnTo>
                      <a:lnTo>
                        <a:pt x="4" y="24"/>
                      </a:lnTo>
                      <a:lnTo>
                        <a:pt x="2" y="33"/>
                      </a:lnTo>
                      <a:lnTo>
                        <a:pt x="0" y="41"/>
                      </a:lnTo>
                      <a:lnTo>
                        <a:pt x="0" y="336"/>
                      </a:lnTo>
                      <a:lnTo>
                        <a:pt x="0" y="336"/>
                      </a:lnTo>
                      <a:lnTo>
                        <a:pt x="2" y="344"/>
                      </a:lnTo>
                      <a:lnTo>
                        <a:pt x="4" y="350"/>
                      </a:lnTo>
                      <a:lnTo>
                        <a:pt x="8" y="358"/>
                      </a:lnTo>
                      <a:lnTo>
                        <a:pt x="12" y="365"/>
                      </a:lnTo>
                      <a:lnTo>
                        <a:pt x="18" y="369"/>
                      </a:lnTo>
                      <a:lnTo>
                        <a:pt x="24" y="373"/>
                      </a:lnTo>
                      <a:lnTo>
                        <a:pt x="33" y="375"/>
                      </a:lnTo>
                      <a:lnTo>
                        <a:pt x="41" y="375"/>
                      </a:lnTo>
                      <a:lnTo>
                        <a:pt x="108" y="375"/>
                      </a:lnTo>
                      <a:lnTo>
                        <a:pt x="108" y="375"/>
                      </a:lnTo>
                      <a:lnTo>
                        <a:pt x="117" y="375"/>
                      </a:lnTo>
                      <a:lnTo>
                        <a:pt x="125" y="373"/>
                      </a:lnTo>
                      <a:lnTo>
                        <a:pt x="131" y="369"/>
                      </a:lnTo>
                      <a:lnTo>
                        <a:pt x="137" y="365"/>
                      </a:lnTo>
                      <a:lnTo>
                        <a:pt x="141" y="358"/>
                      </a:lnTo>
                      <a:lnTo>
                        <a:pt x="145" y="350"/>
                      </a:lnTo>
                      <a:lnTo>
                        <a:pt x="147" y="344"/>
                      </a:lnTo>
                      <a:lnTo>
                        <a:pt x="149" y="336"/>
                      </a:lnTo>
                      <a:lnTo>
                        <a:pt x="149" y="41"/>
                      </a:lnTo>
                      <a:lnTo>
                        <a:pt x="149" y="41"/>
                      </a:lnTo>
                      <a:lnTo>
                        <a:pt x="147" y="33"/>
                      </a:lnTo>
                      <a:lnTo>
                        <a:pt x="145" y="24"/>
                      </a:lnTo>
                      <a:lnTo>
                        <a:pt x="141" y="18"/>
                      </a:lnTo>
                      <a:lnTo>
                        <a:pt x="137" y="12"/>
                      </a:lnTo>
                      <a:lnTo>
                        <a:pt x="131" y="8"/>
                      </a:lnTo>
                      <a:lnTo>
                        <a:pt x="125" y="4"/>
                      </a:lnTo>
                      <a:lnTo>
                        <a:pt x="117" y="2"/>
                      </a:lnTo>
                      <a:lnTo>
                        <a:pt x="108" y="0"/>
                      </a:lnTo>
                      <a:lnTo>
                        <a:pt x="108" y="0"/>
                      </a:lnTo>
                      <a:close/>
                      <a:moveTo>
                        <a:pt x="709" y="0"/>
                      </a:moveTo>
                      <a:lnTo>
                        <a:pt x="641" y="0"/>
                      </a:lnTo>
                      <a:lnTo>
                        <a:pt x="641" y="0"/>
                      </a:lnTo>
                      <a:lnTo>
                        <a:pt x="633" y="2"/>
                      </a:lnTo>
                      <a:lnTo>
                        <a:pt x="625" y="4"/>
                      </a:lnTo>
                      <a:lnTo>
                        <a:pt x="619" y="8"/>
                      </a:lnTo>
                      <a:lnTo>
                        <a:pt x="613" y="12"/>
                      </a:lnTo>
                      <a:lnTo>
                        <a:pt x="608" y="18"/>
                      </a:lnTo>
                      <a:lnTo>
                        <a:pt x="604" y="24"/>
                      </a:lnTo>
                      <a:lnTo>
                        <a:pt x="602" y="33"/>
                      </a:lnTo>
                      <a:lnTo>
                        <a:pt x="600" y="41"/>
                      </a:lnTo>
                      <a:lnTo>
                        <a:pt x="600" y="336"/>
                      </a:lnTo>
                      <a:lnTo>
                        <a:pt x="600" y="336"/>
                      </a:lnTo>
                      <a:lnTo>
                        <a:pt x="602" y="344"/>
                      </a:lnTo>
                      <a:lnTo>
                        <a:pt x="604" y="350"/>
                      </a:lnTo>
                      <a:lnTo>
                        <a:pt x="608" y="358"/>
                      </a:lnTo>
                      <a:lnTo>
                        <a:pt x="613" y="365"/>
                      </a:lnTo>
                      <a:lnTo>
                        <a:pt x="619" y="369"/>
                      </a:lnTo>
                      <a:lnTo>
                        <a:pt x="625" y="373"/>
                      </a:lnTo>
                      <a:lnTo>
                        <a:pt x="633" y="375"/>
                      </a:lnTo>
                      <a:lnTo>
                        <a:pt x="641" y="375"/>
                      </a:lnTo>
                      <a:lnTo>
                        <a:pt x="709" y="375"/>
                      </a:lnTo>
                      <a:lnTo>
                        <a:pt x="709" y="375"/>
                      </a:lnTo>
                      <a:lnTo>
                        <a:pt x="717" y="375"/>
                      </a:lnTo>
                      <a:lnTo>
                        <a:pt x="725" y="373"/>
                      </a:lnTo>
                      <a:lnTo>
                        <a:pt x="731" y="369"/>
                      </a:lnTo>
                      <a:lnTo>
                        <a:pt x="738" y="365"/>
                      </a:lnTo>
                      <a:lnTo>
                        <a:pt x="742" y="358"/>
                      </a:lnTo>
                      <a:lnTo>
                        <a:pt x="746" y="350"/>
                      </a:lnTo>
                      <a:lnTo>
                        <a:pt x="748" y="344"/>
                      </a:lnTo>
                      <a:lnTo>
                        <a:pt x="750" y="336"/>
                      </a:lnTo>
                      <a:lnTo>
                        <a:pt x="750" y="41"/>
                      </a:lnTo>
                      <a:lnTo>
                        <a:pt x="750" y="41"/>
                      </a:lnTo>
                      <a:lnTo>
                        <a:pt x="748" y="33"/>
                      </a:lnTo>
                      <a:lnTo>
                        <a:pt x="746" y="24"/>
                      </a:lnTo>
                      <a:lnTo>
                        <a:pt x="742" y="18"/>
                      </a:lnTo>
                      <a:lnTo>
                        <a:pt x="738" y="12"/>
                      </a:lnTo>
                      <a:lnTo>
                        <a:pt x="731" y="8"/>
                      </a:lnTo>
                      <a:lnTo>
                        <a:pt x="725" y="4"/>
                      </a:lnTo>
                      <a:lnTo>
                        <a:pt x="717" y="2"/>
                      </a:lnTo>
                      <a:lnTo>
                        <a:pt x="709" y="0"/>
                      </a:lnTo>
                      <a:lnTo>
                        <a:pt x="709"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7"/>
                <p:cNvSpPr>
                  <a:spLocks/>
                </p:cNvSpPr>
                <p:nvPr/>
              </p:nvSpPr>
              <p:spPr bwMode="auto">
                <a:xfrm>
                  <a:off x="385763" y="1254125"/>
                  <a:ext cx="1685925" cy="396875"/>
                </a:xfrm>
                <a:custGeom>
                  <a:avLst/>
                  <a:gdLst>
                    <a:gd name="T0" fmla="*/ 1041 w 1062"/>
                    <a:gd name="T1" fmla="*/ 197 h 250"/>
                    <a:gd name="T2" fmla="*/ 539 w 1062"/>
                    <a:gd name="T3" fmla="*/ 2 h 250"/>
                    <a:gd name="T4" fmla="*/ 539 w 1062"/>
                    <a:gd name="T5" fmla="*/ 2 h 250"/>
                    <a:gd name="T6" fmla="*/ 531 w 1062"/>
                    <a:gd name="T7" fmla="*/ 0 h 250"/>
                    <a:gd name="T8" fmla="*/ 523 w 1062"/>
                    <a:gd name="T9" fmla="*/ 2 h 250"/>
                    <a:gd name="T10" fmla="*/ 21 w 1062"/>
                    <a:gd name="T11" fmla="*/ 197 h 250"/>
                    <a:gd name="T12" fmla="*/ 21 w 1062"/>
                    <a:gd name="T13" fmla="*/ 197 h 250"/>
                    <a:gd name="T14" fmla="*/ 10 w 1062"/>
                    <a:gd name="T15" fmla="*/ 203 h 250"/>
                    <a:gd name="T16" fmla="*/ 4 w 1062"/>
                    <a:gd name="T17" fmla="*/ 209 h 250"/>
                    <a:gd name="T18" fmla="*/ 0 w 1062"/>
                    <a:gd name="T19" fmla="*/ 217 h 250"/>
                    <a:gd name="T20" fmla="*/ 0 w 1062"/>
                    <a:gd name="T21" fmla="*/ 228 h 250"/>
                    <a:gd name="T22" fmla="*/ 0 w 1062"/>
                    <a:gd name="T23" fmla="*/ 228 h 250"/>
                    <a:gd name="T24" fmla="*/ 2 w 1062"/>
                    <a:gd name="T25" fmla="*/ 238 h 250"/>
                    <a:gd name="T26" fmla="*/ 10 w 1062"/>
                    <a:gd name="T27" fmla="*/ 244 h 250"/>
                    <a:gd name="T28" fmla="*/ 18 w 1062"/>
                    <a:gd name="T29" fmla="*/ 248 h 250"/>
                    <a:gd name="T30" fmla="*/ 29 w 1062"/>
                    <a:gd name="T31" fmla="*/ 250 h 250"/>
                    <a:gd name="T32" fmla="*/ 1033 w 1062"/>
                    <a:gd name="T33" fmla="*/ 250 h 250"/>
                    <a:gd name="T34" fmla="*/ 1033 w 1062"/>
                    <a:gd name="T35" fmla="*/ 250 h 250"/>
                    <a:gd name="T36" fmla="*/ 1043 w 1062"/>
                    <a:gd name="T37" fmla="*/ 248 h 250"/>
                    <a:gd name="T38" fmla="*/ 1051 w 1062"/>
                    <a:gd name="T39" fmla="*/ 244 h 250"/>
                    <a:gd name="T40" fmla="*/ 1060 w 1062"/>
                    <a:gd name="T41" fmla="*/ 238 h 250"/>
                    <a:gd name="T42" fmla="*/ 1062 w 1062"/>
                    <a:gd name="T43" fmla="*/ 228 h 250"/>
                    <a:gd name="T44" fmla="*/ 1062 w 1062"/>
                    <a:gd name="T45" fmla="*/ 228 h 250"/>
                    <a:gd name="T46" fmla="*/ 1062 w 1062"/>
                    <a:gd name="T47" fmla="*/ 217 h 250"/>
                    <a:gd name="T48" fmla="*/ 1058 w 1062"/>
                    <a:gd name="T49" fmla="*/ 209 h 250"/>
                    <a:gd name="T50" fmla="*/ 1051 w 1062"/>
                    <a:gd name="T51" fmla="*/ 203 h 250"/>
                    <a:gd name="T52" fmla="*/ 1041 w 1062"/>
                    <a:gd name="T53" fmla="*/ 197 h 250"/>
                    <a:gd name="T54" fmla="*/ 1041 w 1062"/>
                    <a:gd name="T55" fmla="*/ 19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2" h="250">
                      <a:moveTo>
                        <a:pt x="1041" y="197"/>
                      </a:moveTo>
                      <a:lnTo>
                        <a:pt x="539" y="2"/>
                      </a:lnTo>
                      <a:lnTo>
                        <a:pt x="539" y="2"/>
                      </a:lnTo>
                      <a:lnTo>
                        <a:pt x="531" y="0"/>
                      </a:lnTo>
                      <a:lnTo>
                        <a:pt x="523" y="2"/>
                      </a:lnTo>
                      <a:lnTo>
                        <a:pt x="21" y="197"/>
                      </a:lnTo>
                      <a:lnTo>
                        <a:pt x="21" y="197"/>
                      </a:lnTo>
                      <a:lnTo>
                        <a:pt x="10" y="203"/>
                      </a:lnTo>
                      <a:lnTo>
                        <a:pt x="4" y="209"/>
                      </a:lnTo>
                      <a:lnTo>
                        <a:pt x="0" y="217"/>
                      </a:lnTo>
                      <a:lnTo>
                        <a:pt x="0" y="228"/>
                      </a:lnTo>
                      <a:lnTo>
                        <a:pt x="0" y="228"/>
                      </a:lnTo>
                      <a:lnTo>
                        <a:pt x="2" y="238"/>
                      </a:lnTo>
                      <a:lnTo>
                        <a:pt x="10" y="244"/>
                      </a:lnTo>
                      <a:lnTo>
                        <a:pt x="18" y="248"/>
                      </a:lnTo>
                      <a:lnTo>
                        <a:pt x="29" y="250"/>
                      </a:lnTo>
                      <a:lnTo>
                        <a:pt x="1033" y="250"/>
                      </a:lnTo>
                      <a:lnTo>
                        <a:pt x="1033" y="250"/>
                      </a:lnTo>
                      <a:lnTo>
                        <a:pt x="1043" y="248"/>
                      </a:lnTo>
                      <a:lnTo>
                        <a:pt x="1051" y="244"/>
                      </a:lnTo>
                      <a:lnTo>
                        <a:pt x="1060" y="238"/>
                      </a:lnTo>
                      <a:lnTo>
                        <a:pt x="1062" y="228"/>
                      </a:lnTo>
                      <a:lnTo>
                        <a:pt x="1062" y="228"/>
                      </a:lnTo>
                      <a:lnTo>
                        <a:pt x="1062" y="217"/>
                      </a:lnTo>
                      <a:lnTo>
                        <a:pt x="1058" y="209"/>
                      </a:lnTo>
                      <a:lnTo>
                        <a:pt x="1051" y="203"/>
                      </a:lnTo>
                      <a:lnTo>
                        <a:pt x="1041" y="197"/>
                      </a:lnTo>
                      <a:lnTo>
                        <a:pt x="1041" y="197"/>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40"/>
                <p:cNvSpPr>
                  <a:spLocks/>
                </p:cNvSpPr>
                <p:nvPr/>
              </p:nvSpPr>
              <p:spPr bwMode="auto">
                <a:xfrm>
                  <a:off x="463550" y="2432050"/>
                  <a:ext cx="1528762" cy="111125"/>
                </a:xfrm>
                <a:custGeom>
                  <a:avLst/>
                  <a:gdLst>
                    <a:gd name="T0" fmla="*/ 963 w 963"/>
                    <a:gd name="T1" fmla="*/ 35 h 70"/>
                    <a:gd name="T2" fmla="*/ 963 w 963"/>
                    <a:gd name="T3" fmla="*/ 37 h 70"/>
                    <a:gd name="T4" fmla="*/ 963 w 963"/>
                    <a:gd name="T5" fmla="*/ 37 h 70"/>
                    <a:gd name="T6" fmla="*/ 961 w 963"/>
                    <a:gd name="T7" fmla="*/ 43 h 70"/>
                    <a:gd name="T8" fmla="*/ 959 w 963"/>
                    <a:gd name="T9" fmla="*/ 49 h 70"/>
                    <a:gd name="T10" fmla="*/ 955 w 963"/>
                    <a:gd name="T11" fmla="*/ 56 h 70"/>
                    <a:gd name="T12" fmla="*/ 951 w 963"/>
                    <a:gd name="T13" fmla="*/ 60 h 70"/>
                    <a:gd name="T14" fmla="*/ 945 w 963"/>
                    <a:gd name="T15" fmla="*/ 64 h 70"/>
                    <a:gd name="T16" fmla="*/ 937 w 963"/>
                    <a:gd name="T17" fmla="*/ 68 h 70"/>
                    <a:gd name="T18" fmla="*/ 929 w 963"/>
                    <a:gd name="T19" fmla="*/ 70 h 70"/>
                    <a:gd name="T20" fmla="*/ 920 w 963"/>
                    <a:gd name="T21" fmla="*/ 70 h 70"/>
                    <a:gd name="T22" fmla="*/ 43 w 963"/>
                    <a:gd name="T23" fmla="*/ 70 h 70"/>
                    <a:gd name="T24" fmla="*/ 43 w 963"/>
                    <a:gd name="T25" fmla="*/ 70 h 70"/>
                    <a:gd name="T26" fmla="*/ 35 w 963"/>
                    <a:gd name="T27" fmla="*/ 70 h 70"/>
                    <a:gd name="T28" fmla="*/ 27 w 963"/>
                    <a:gd name="T29" fmla="*/ 68 h 70"/>
                    <a:gd name="T30" fmla="*/ 19 w 963"/>
                    <a:gd name="T31" fmla="*/ 64 h 70"/>
                    <a:gd name="T32" fmla="*/ 13 w 963"/>
                    <a:gd name="T33" fmla="*/ 60 h 70"/>
                    <a:gd name="T34" fmla="*/ 8 w 963"/>
                    <a:gd name="T35" fmla="*/ 56 h 70"/>
                    <a:gd name="T36" fmla="*/ 4 w 963"/>
                    <a:gd name="T37" fmla="*/ 49 h 70"/>
                    <a:gd name="T38" fmla="*/ 2 w 963"/>
                    <a:gd name="T39" fmla="*/ 43 h 70"/>
                    <a:gd name="T40" fmla="*/ 0 w 963"/>
                    <a:gd name="T41" fmla="*/ 37 h 70"/>
                    <a:gd name="T42" fmla="*/ 0 w 963"/>
                    <a:gd name="T43" fmla="*/ 35 h 70"/>
                    <a:gd name="T44" fmla="*/ 0 w 963"/>
                    <a:gd name="T45" fmla="*/ 35 h 70"/>
                    <a:gd name="T46" fmla="*/ 2 w 963"/>
                    <a:gd name="T47" fmla="*/ 29 h 70"/>
                    <a:gd name="T48" fmla="*/ 4 w 963"/>
                    <a:gd name="T49" fmla="*/ 21 h 70"/>
                    <a:gd name="T50" fmla="*/ 8 w 963"/>
                    <a:gd name="T51" fmla="*/ 17 h 70"/>
                    <a:gd name="T52" fmla="*/ 13 w 963"/>
                    <a:gd name="T53" fmla="*/ 10 h 70"/>
                    <a:gd name="T54" fmla="*/ 19 w 963"/>
                    <a:gd name="T55" fmla="*/ 6 h 70"/>
                    <a:gd name="T56" fmla="*/ 27 w 963"/>
                    <a:gd name="T57" fmla="*/ 4 h 70"/>
                    <a:gd name="T58" fmla="*/ 35 w 963"/>
                    <a:gd name="T59" fmla="*/ 2 h 70"/>
                    <a:gd name="T60" fmla="*/ 43 w 963"/>
                    <a:gd name="T61" fmla="*/ 0 h 70"/>
                    <a:gd name="T62" fmla="*/ 920 w 963"/>
                    <a:gd name="T63" fmla="*/ 0 h 70"/>
                    <a:gd name="T64" fmla="*/ 920 w 963"/>
                    <a:gd name="T65" fmla="*/ 0 h 70"/>
                    <a:gd name="T66" fmla="*/ 929 w 963"/>
                    <a:gd name="T67" fmla="*/ 2 h 70"/>
                    <a:gd name="T68" fmla="*/ 937 w 963"/>
                    <a:gd name="T69" fmla="*/ 4 h 70"/>
                    <a:gd name="T70" fmla="*/ 945 w 963"/>
                    <a:gd name="T71" fmla="*/ 6 h 70"/>
                    <a:gd name="T72" fmla="*/ 951 w 963"/>
                    <a:gd name="T73" fmla="*/ 10 h 70"/>
                    <a:gd name="T74" fmla="*/ 955 w 963"/>
                    <a:gd name="T75" fmla="*/ 17 h 70"/>
                    <a:gd name="T76" fmla="*/ 959 w 963"/>
                    <a:gd name="T77" fmla="*/ 21 h 70"/>
                    <a:gd name="T78" fmla="*/ 961 w 963"/>
                    <a:gd name="T79" fmla="*/ 29 h 70"/>
                    <a:gd name="T80" fmla="*/ 963 w 963"/>
                    <a:gd name="T81" fmla="*/ 35 h 70"/>
                    <a:gd name="T82" fmla="*/ 963 w 963"/>
                    <a:gd name="T83"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70">
                      <a:moveTo>
                        <a:pt x="963" y="35"/>
                      </a:moveTo>
                      <a:lnTo>
                        <a:pt x="963" y="37"/>
                      </a:lnTo>
                      <a:lnTo>
                        <a:pt x="963" y="37"/>
                      </a:lnTo>
                      <a:lnTo>
                        <a:pt x="961" y="43"/>
                      </a:lnTo>
                      <a:lnTo>
                        <a:pt x="959" y="49"/>
                      </a:lnTo>
                      <a:lnTo>
                        <a:pt x="955" y="56"/>
                      </a:lnTo>
                      <a:lnTo>
                        <a:pt x="951" y="60"/>
                      </a:lnTo>
                      <a:lnTo>
                        <a:pt x="945" y="64"/>
                      </a:lnTo>
                      <a:lnTo>
                        <a:pt x="937" y="68"/>
                      </a:lnTo>
                      <a:lnTo>
                        <a:pt x="929" y="70"/>
                      </a:lnTo>
                      <a:lnTo>
                        <a:pt x="920" y="70"/>
                      </a:lnTo>
                      <a:lnTo>
                        <a:pt x="43" y="70"/>
                      </a:lnTo>
                      <a:lnTo>
                        <a:pt x="43" y="70"/>
                      </a:lnTo>
                      <a:lnTo>
                        <a:pt x="35" y="70"/>
                      </a:lnTo>
                      <a:lnTo>
                        <a:pt x="27" y="68"/>
                      </a:lnTo>
                      <a:lnTo>
                        <a:pt x="19" y="64"/>
                      </a:lnTo>
                      <a:lnTo>
                        <a:pt x="13" y="60"/>
                      </a:lnTo>
                      <a:lnTo>
                        <a:pt x="8" y="56"/>
                      </a:lnTo>
                      <a:lnTo>
                        <a:pt x="4" y="49"/>
                      </a:lnTo>
                      <a:lnTo>
                        <a:pt x="2" y="43"/>
                      </a:lnTo>
                      <a:lnTo>
                        <a:pt x="0" y="37"/>
                      </a:lnTo>
                      <a:lnTo>
                        <a:pt x="0" y="35"/>
                      </a:lnTo>
                      <a:lnTo>
                        <a:pt x="0" y="35"/>
                      </a:lnTo>
                      <a:lnTo>
                        <a:pt x="2" y="29"/>
                      </a:lnTo>
                      <a:lnTo>
                        <a:pt x="4" y="21"/>
                      </a:lnTo>
                      <a:lnTo>
                        <a:pt x="8" y="17"/>
                      </a:lnTo>
                      <a:lnTo>
                        <a:pt x="13" y="10"/>
                      </a:lnTo>
                      <a:lnTo>
                        <a:pt x="19" y="6"/>
                      </a:lnTo>
                      <a:lnTo>
                        <a:pt x="27" y="4"/>
                      </a:lnTo>
                      <a:lnTo>
                        <a:pt x="35" y="2"/>
                      </a:lnTo>
                      <a:lnTo>
                        <a:pt x="43" y="0"/>
                      </a:lnTo>
                      <a:lnTo>
                        <a:pt x="920" y="0"/>
                      </a:lnTo>
                      <a:lnTo>
                        <a:pt x="920" y="0"/>
                      </a:lnTo>
                      <a:lnTo>
                        <a:pt x="929" y="2"/>
                      </a:lnTo>
                      <a:lnTo>
                        <a:pt x="937" y="4"/>
                      </a:lnTo>
                      <a:lnTo>
                        <a:pt x="945" y="6"/>
                      </a:lnTo>
                      <a:lnTo>
                        <a:pt x="951" y="10"/>
                      </a:lnTo>
                      <a:lnTo>
                        <a:pt x="955" y="17"/>
                      </a:lnTo>
                      <a:lnTo>
                        <a:pt x="959" y="21"/>
                      </a:lnTo>
                      <a:lnTo>
                        <a:pt x="961" y="29"/>
                      </a:lnTo>
                      <a:lnTo>
                        <a:pt x="963" y="35"/>
                      </a:lnTo>
                      <a:lnTo>
                        <a:pt x="963" y="35"/>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 name="群組 2"/>
            <p:cNvGrpSpPr/>
            <p:nvPr/>
          </p:nvGrpSpPr>
          <p:grpSpPr>
            <a:xfrm>
              <a:off x="5655436" y="2508348"/>
              <a:ext cx="3130742" cy="3353771"/>
              <a:chOff x="5655436" y="2508348"/>
              <a:chExt cx="3130742" cy="3353771"/>
            </a:xfrm>
          </p:grpSpPr>
          <p:grpSp>
            <p:nvGrpSpPr>
              <p:cNvPr id="232" name="群組 231"/>
              <p:cNvGrpSpPr>
                <a:grpSpLocks noChangeAspect="1"/>
              </p:cNvGrpSpPr>
              <p:nvPr/>
            </p:nvGrpSpPr>
            <p:grpSpPr>
              <a:xfrm>
                <a:off x="5655436" y="2508348"/>
                <a:ext cx="3130742" cy="3353771"/>
                <a:chOff x="820711" y="1998437"/>
                <a:chExt cx="3557661" cy="3811105"/>
              </a:xfrm>
            </p:grpSpPr>
            <p:grpSp>
              <p:nvGrpSpPr>
                <p:cNvPr id="233" name="群組 232"/>
                <p:cNvGrpSpPr/>
                <p:nvPr/>
              </p:nvGrpSpPr>
              <p:grpSpPr>
                <a:xfrm>
                  <a:off x="820711" y="1998437"/>
                  <a:ext cx="3557661" cy="802602"/>
                  <a:chOff x="820711" y="1998437"/>
                  <a:chExt cx="3557661" cy="802602"/>
                </a:xfrm>
              </p:grpSpPr>
              <p:sp>
                <p:nvSpPr>
                  <p:cNvPr id="263" name="Freeform 584">
                    <a:extLst>
                      <a:ext uri="{FF2B5EF4-FFF2-40B4-BE49-F238E27FC236}">
                        <a16:creationId xmlns:a16="http://schemas.microsoft.com/office/drawing/2014/main" id="{8C5F3149-7B37-4AA0-B550-FB61ABB5577C}"/>
                      </a:ext>
                    </a:extLst>
                  </p:cNvPr>
                  <p:cNvSpPr>
                    <a:spLocks/>
                  </p:cNvSpPr>
                  <p:nvPr/>
                </p:nvSpPr>
                <p:spPr bwMode="auto">
                  <a:xfrm>
                    <a:off x="820711" y="2084525"/>
                    <a:ext cx="3437342" cy="71651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4" name="Freeform 586">
                    <a:extLst>
                      <a:ext uri="{FF2B5EF4-FFF2-40B4-BE49-F238E27FC236}">
                        <a16:creationId xmlns:a16="http://schemas.microsoft.com/office/drawing/2014/main" id="{3D3DD053-3536-4D6E-AD4F-FB84E273F172}"/>
                      </a:ext>
                    </a:extLst>
                  </p:cNvPr>
                  <p:cNvSpPr>
                    <a:spLocks/>
                  </p:cNvSpPr>
                  <p:nvPr/>
                </p:nvSpPr>
                <p:spPr bwMode="auto">
                  <a:xfrm>
                    <a:off x="1378710" y="2136510"/>
                    <a:ext cx="2925273" cy="482882"/>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0B09B">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5" name="TextBox 194">
                    <a:extLst>
                      <a:ext uri="{FF2B5EF4-FFF2-40B4-BE49-F238E27FC236}">
                        <a16:creationId xmlns:a16="http://schemas.microsoft.com/office/drawing/2014/main" id="{DF1AD114-8706-4265-B607-51FAB3D460A5}"/>
                      </a:ext>
                    </a:extLst>
                  </p:cNvPr>
                  <p:cNvSpPr txBox="1"/>
                  <p:nvPr/>
                </p:nvSpPr>
                <p:spPr>
                  <a:xfrm>
                    <a:off x="1676100" y="2058817"/>
                    <a:ext cx="2202816" cy="52462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公職國家考試</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66" name="Freeform 587">
                    <a:extLst>
                      <a:ext uri="{FF2B5EF4-FFF2-40B4-BE49-F238E27FC236}">
                        <a16:creationId xmlns:a16="http://schemas.microsoft.com/office/drawing/2014/main" id="{F8047C14-C6D9-4B02-8031-869A6A644767}"/>
                      </a:ext>
                    </a:extLst>
                  </p:cNvPr>
                  <p:cNvSpPr>
                    <a:spLocks/>
                  </p:cNvSpPr>
                  <p:nvPr/>
                </p:nvSpPr>
                <p:spPr bwMode="auto">
                  <a:xfrm>
                    <a:off x="904933" y="2048429"/>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7" name="Freeform 589">
                    <a:extLst>
                      <a:ext uri="{FF2B5EF4-FFF2-40B4-BE49-F238E27FC236}">
                        <a16:creationId xmlns:a16="http://schemas.microsoft.com/office/drawing/2014/main" id="{41EDC098-214C-4950-982E-18AF2D4D1926}"/>
                      </a:ext>
                    </a:extLst>
                  </p:cNvPr>
                  <p:cNvSpPr>
                    <a:spLocks/>
                  </p:cNvSpPr>
                  <p:nvPr/>
                </p:nvSpPr>
                <p:spPr bwMode="auto">
                  <a:xfrm>
                    <a:off x="1387816" y="2310596"/>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8" name="Freeform 590">
                    <a:extLst>
                      <a:ext uri="{FF2B5EF4-FFF2-40B4-BE49-F238E27FC236}">
                        <a16:creationId xmlns:a16="http://schemas.microsoft.com/office/drawing/2014/main" id="{A3321644-80FD-4927-B5F7-3446C4D5E55B}"/>
                      </a:ext>
                    </a:extLst>
                  </p:cNvPr>
                  <p:cNvSpPr>
                    <a:spLocks/>
                  </p:cNvSpPr>
                  <p:nvPr/>
                </p:nvSpPr>
                <p:spPr bwMode="auto">
                  <a:xfrm>
                    <a:off x="1387816" y="2310596"/>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0B09B">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9" name="Freeform: Shape 97">
                    <a:extLst>
                      <a:ext uri="{FF2B5EF4-FFF2-40B4-BE49-F238E27FC236}">
                        <a16:creationId xmlns:a16="http://schemas.microsoft.com/office/drawing/2014/main" id="{F7CEB0A2-6F56-453A-BDFA-0F7D0E2EA34A}"/>
                      </a:ext>
                    </a:extLst>
                  </p:cNvPr>
                  <p:cNvSpPr>
                    <a:spLocks/>
                  </p:cNvSpPr>
                  <p:nvPr/>
                </p:nvSpPr>
                <p:spPr bwMode="auto">
                  <a:xfrm>
                    <a:off x="1422012" y="2307486"/>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0B09B"/>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70" name="Freeform 588">
                    <a:extLst>
                      <a:ext uri="{FF2B5EF4-FFF2-40B4-BE49-F238E27FC236}">
                        <a16:creationId xmlns:a16="http://schemas.microsoft.com/office/drawing/2014/main" id="{B99803D2-C1FC-4302-9057-141EBD8CF69F}"/>
                      </a:ext>
                    </a:extLst>
                  </p:cNvPr>
                  <p:cNvSpPr>
                    <a:spLocks noChangeAspect="1"/>
                  </p:cNvSpPr>
                  <p:nvPr/>
                </p:nvSpPr>
                <p:spPr bwMode="auto">
                  <a:xfrm>
                    <a:off x="859653" y="1998437"/>
                    <a:ext cx="730179" cy="7292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0B09B"/>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nvGrpSpPr>
                <p:cNvPr id="234" name="群組 233"/>
                <p:cNvGrpSpPr/>
                <p:nvPr/>
              </p:nvGrpSpPr>
              <p:grpSpPr>
                <a:xfrm>
                  <a:off x="820800" y="5001857"/>
                  <a:ext cx="3554815" cy="807685"/>
                  <a:chOff x="823557" y="3257285"/>
                  <a:chExt cx="3554815" cy="807685"/>
                </a:xfrm>
              </p:grpSpPr>
              <p:sp>
                <p:nvSpPr>
                  <p:cNvPr id="254" name="Freeform 584">
                    <a:extLst>
                      <a:ext uri="{FF2B5EF4-FFF2-40B4-BE49-F238E27FC236}">
                        <a16:creationId xmlns:a16="http://schemas.microsoft.com/office/drawing/2014/main" id="{E5AAF15A-C37E-4D17-9A1F-67B6755E29B2}"/>
                      </a:ext>
                    </a:extLst>
                  </p:cNvPr>
                  <p:cNvSpPr>
                    <a:spLocks/>
                  </p:cNvSpPr>
                  <p:nvPr/>
                </p:nvSpPr>
                <p:spPr bwMode="auto">
                  <a:xfrm>
                    <a:off x="823557" y="334857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5" name="Freeform 586">
                    <a:extLst>
                      <a:ext uri="{FF2B5EF4-FFF2-40B4-BE49-F238E27FC236}">
                        <a16:creationId xmlns:a16="http://schemas.microsoft.com/office/drawing/2014/main" id="{273836A9-246A-4F25-B656-C2547F42D19E}"/>
                      </a:ext>
                    </a:extLst>
                  </p:cNvPr>
                  <p:cNvSpPr>
                    <a:spLocks/>
                  </p:cNvSpPr>
                  <p:nvPr/>
                </p:nvSpPr>
                <p:spPr bwMode="auto">
                  <a:xfrm>
                    <a:off x="1316710" y="33650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D95BC">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6" name="TextBox 197">
                    <a:extLst>
                      <a:ext uri="{FF2B5EF4-FFF2-40B4-BE49-F238E27FC236}">
                        <a16:creationId xmlns:a16="http://schemas.microsoft.com/office/drawing/2014/main" id="{994E98FF-6EA3-4B31-9468-D81A6F8025C5}"/>
                      </a:ext>
                    </a:extLst>
                  </p:cNvPr>
                  <p:cNvSpPr txBox="1"/>
                  <p:nvPr/>
                </p:nvSpPr>
                <p:spPr>
                  <a:xfrm>
                    <a:off x="1673206" y="3293310"/>
                    <a:ext cx="2202816" cy="524619"/>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自行創業</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58" name="Freeform 587">
                    <a:extLst>
                      <a:ext uri="{FF2B5EF4-FFF2-40B4-BE49-F238E27FC236}">
                        <a16:creationId xmlns:a16="http://schemas.microsoft.com/office/drawing/2014/main" id="{4B4932E0-260D-417C-9F24-32D8CB7C7135}"/>
                      </a:ext>
                    </a:extLst>
                  </p:cNvPr>
                  <p:cNvSpPr>
                    <a:spLocks/>
                  </p:cNvSpPr>
                  <p:nvPr/>
                </p:nvSpPr>
                <p:spPr bwMode="auto">
                  <a:xfrm>
                    <a:off x="904933"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9" name="Freeform 589">
                    <a:extLst>
                      <a:ext uri="{FF2B5EF4-FFF2-40B4-BE49-F238E27FC236}">
                        <a16:creationId xmlns:a16="http://schemas.microsoft.com/office/drawing/2014/main" id="{3CCA7B63-D486-4D00-BC86-D28514A6D416}"/>
                      </a:ext>
                    </a:extLst>
                  </p:cNvPr>
                  <p:cNvSpPr>
                    <a:spLocks/>
                  </p:cNvSpPr>
                  <p:nvPr/>
                </p:nvSpPr>
                <p:spPr bwMode="auto">
                  <a:xfrm>
                    <a:off x="1387816"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0" name="Freeform 590">
                    <a:extLst>
                      <a:ext uri="{FF2B5EF4-FFF2-40B4-BE49-F238E27FC236}">
                        <a16:creationId xmlns:a16="http://schemas.microsoft.com/office/drawing/2014/main" id="{88C6C486-F204-4B49-9461-8D31E9664C38}"/>
                      </a:ext>
                    </a:extLst>
                  </p:cNvPr>
                  <p:cNvSpPr>
                    <a:spLocks/>
                  </p:cNvSpPr>
                  <p:nvPr/>
                </p:nvSpPr>
                <p:spPr bwMode="auto">
                  <a:xfrm>
                    <a:off x="1387816"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1" name="Freeform: Shape 108">
                    <a:extLst>
                      <a:ext uri="{FF2B5EF4-FFF2-40B4-BE49-F238E27FC236}">
                        <a16:creationId xmlns:a16="http://schemas.microsoft.com/office/drawing/2014/main" id="{B13A79B5-6223-4D39-8CA0-378BE917EE55}"/>
                      </a:ext>
                    </a:extLst>
                  </p:cNvPr>
                  <p:cNvSpPr>
                    <a:spLocks/>
                  </p:cNvSpPr>
                  <p:nvPr/>
                </p:nvSpPr>
                <p:spPr bwMode="auto">
                  <a:xfrm>
                    <a:off x="1422012"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D95BC"/>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2" name="Freeform 588">
                    <a:extLst>
                      <a:ext uri="{FF2B5EF4-FFF2-40B4-BE49-F238E27FC236}">
                        <a16:creationId xmlns:a16="http://schemas.microsoft.com/office/drawing/2014/main" id="{1C26D83F-4ED2-45B1-8CE9-337CAA1C3362}"/>
                      </a:ext>
                    </a:extLst>
                  </p:cNvPr>
                  <p:cNvSpPr>
                    <a:spLocks/>
                  </p:cNvSpPr>
                  <p:nvPr/>
                </p:nvSpPr>
                <p:spPr bwMode="auto">
                  <a:xfrm>
                    <a:off x="865304" y="3257285"/>
                    <a:ext cx="730800"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D95BC"/>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nvGrpSpPr>
                <p:cNvPr id="235" name="群組 234"/>
                <p:cNvGrpSpPr/>
                <p:nvPr/>
              </p:nvGrpSpPr>
              <p:grpSpPr>
                <a:xfrm>
                  <a:off x="820800" y="2962729"/>
                  <a:ext cx="3542784" cy="822031"/>
                  <a:chOff x="835588" y="4478709"/>
                  <a:chExt cx="3542784" cy="822031"/>
                </a:xfrm>
              </p:grpSpPr>
              <p:sp>
                <p:nvSpPr>
                  <p:cNvPr id="246" name="Freeform 584">
                    <a:extLst>
                      <a:ext uri="{FF2B5EF4-FFF2-40B4-BE49-F238E27FC236}">
                        <a16:creationId xmlns:a16="http://schemas.microsoft.com/office/drawing/2014/main" id="{F59B11A5-F833-4E68-B9D4-F69CCE1E337F}"/>
                      </a:ext>
                    </a:extLst>
                  </p:cNvPr>
                  <p:cNvSpPr>
                    <a:spLocks/>
                  </p:cNvSpPr>
                  <p:nvPr/>
                </p:nvSpPr>
                <p:spPr bwMode="auto">
                  <a:xfrm>
                    <a:off x="835588" y="458434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47" name="Freeform 586">
                    <a:extLst>
                      <a:ext uri="{FF2B5EF4-FFF2-40B4-BE49-F238E27FC236}">
                        <a16:creationId xmlns:a16="http://schemas.microsoft.com/office/drawing/2014/main" id="{9BB3BD6D-A343-471D-B97F-8483ABDF1F41}"/>
                      </a:ext>
                    </a:extLst>
                  </p:cNvPr>
                  <p:cNvSpPr>
                    <a:spLocks/>
                  </p:cNvSpPr>
                  <p:nvPr/>
                </p:nvSpPr>
                <p:spPr bwMode="auto">
                  <a:xfrm>
                    <a:off x="1378710" y="46122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C13018">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48" name="TextBox 200">
                    <a:extLst>
                      <a:ext uri="{FF2B5EF4-FFF2-40B4-BE49-F238E27FC236}">
                        <a16:creationId xmlns:a16="http://schemas.microsoft.com/office/drawing/2014/main" id="{94F70E38-B66E-4CD0-9362-7F4BE2960035}"/>
                      </a:ext>
                    </a:extLst>
                  </p:cNvPr>
                  <p:cNvSpPr txBox="1"/>
                  <p:nvPr/>
                </p:nvSpPr>
                <p:spPr>
                  <a:xfrm>
                    <a:off x="1673206" y="4549883"/>
                    <a:ext cx="2202816" cy="52462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醫療院所機構</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49" name="Freeform 587">
                    <a:extLst>
                      <a:ext uri="{FF2B5EF4-FFF2-40B4-BE49-F238E27FC236}">
                        <a16:creationId xmlns:a16="http://schemas.microsoft.com/office/drawing/2014/main" id="{04859CD4-911F-4DCA-A1AC-F4693A000978}"/>
                      </a:ext>
                    </a:extLst>
                  </p:cNvPr>
                  <p:cNvSpPr>
                    <a:spLocks/>
                  </p:cNvSpPr>
                  <p:nvPr/>
                </p:nvSpPr>
                <p:spPr bwMode="auto">
                  <a:xfrm>
                    <a:off x="904933" y="4528393"/>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0" name="Freeform 589">
                    <a:extLst>
                      <a:ext uri="{FF2B5EF4-FFF2-40B4-BE49-F238E27FC236}">
                        <a16:creationId xmlns:a16="http://schemas.microsoft.com/office/drawing/2014/main" id="{0E3199FF-BE1C-48DA-8310-DB2F07D998F2}"/>
                      </a:ext>
                    </a:extLst>
                  </p:cNvPr>
                  <p:cNvSpPr>
                    <a:spLocks/>
                  </p:cNvSpPr>
                  <p:nvPr/>
                </p:nvSpPr>
                <p:spPr bwMode="auto">
                  <a:xfrm>
                    <a:off x="1387816" y="4790559"/>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1" name="Freeform 590">
                    <a:extLst>
                      <a:ext uri="{FF2B5EF4-FFF2-40B4-BE49-F238E27FC236}">
                        <a16:creationId xmlns:a16="http://schemas.microsoft.com/office/drawing/2014/main" id="{C32F7A60-8E3D-48CA-A3D3-5621A7499D47}"/>
                      </a:ext>
                    </a:extLst>
                  </p:cNvPr>
                  <p:cNvSpPr>
                    <a:spLocks/>
                  </p:cNvSpPr>
                  <p:nvPr/>
                </p:nvSpPr>
                <p:spPr bwMode="auto">
                  <a:xfrm>
                    <a:off x="1387816" y="4790559"/>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2" name="Freeform: Shape 117">
                    <a:extLst>
                      <a:ext uri="{FF2B5EF4-FFF2-40B4-BE49-F238E27FC236}">
                        <a16:creationId xmlns:a16="http://schemas.microsoft.com/office/drawing/2014/main" id="{C62C79A3-92EE-4324-A6E7-3013BBE5B270}"/>
                      </a:ext>
                    </a:extLst>
                  </p:cNvPr>
                  <p:cNvSpPr>
                    <a:spLocks/>
                  </p:cNvSpPr>
                  <p:nvPr/>
                </p:nvSpPr>
                <p:spPr bwMode="auto">
                  <a:xfrm>
                    <a:off x="1422012" y="4787449"/>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C13018"/>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3" name="Freeform 588">
                    <a:extLst>
                      <a:ext uri="{FF2B5EF4-FFF2-40B4-BE49-F238E27FC236}">
                        <a16:creationId xmlns:a16="http://schemas.microsoft.com/office/drawing/2014/main" id="{21C58894-01CA-497C-B767-A2F07533ED84}"/>
                      </a:ext>
                    </a:extLst>
                  </p:cNvPr>
                  <p:cNvSpPr>
                    <a:spLocks noChangeAspect="1"/>
                  </p:cNvSpPr>
                  <p:nvPr/>
                </p:nvSpPr>
                <p:spPr bwMode="auto">
                  <a:xfrm>
                    <a:off x="888631" y="4478709"/>
                    <a:ext cx="730800" cy="72992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C13018"/>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nvGrpSpPr>
                <p:cNvPr id="236" name="群組 235"/>
                <p:cNvGrpSpPr/>
                <p:nvPr/>
              </p:nvGrpSpPr>
              <p:grpSpPr>
                <a:xfrm>
                  <a:off x="820800" y="3939797"/>
                  <a:ext cx="3543702" cy="823090"/>
                  <a:chOff x="4866343" y="3241881"/>
                  <a:chExt cx="3543702" cy="823090"/>
                </a:xfrm>
              </p:grpSpPr>
              <p:sp>
                <p:nvSpPr>
                  <p:cNvPr id="237" name="Freeform 584">
                    <a:extLst>
                      <a:ext uri="{FF2B5EF4-FFF2-40B4-BE49-F238E27FC236}">
                        <a16:creationId xmlns:a16="http://schemas.microsoft.com/office/drawing/2014/main" id="{85D07358-42F8-4E20-8004-DE5429FD3CD5}"/>
                      </a:ext>
                    </a:extLst>
                  </p:cNvPr>
                  <p:cNvSpPr>
                    <a:spLocks/>
                  </p:cNvSpPr>
                  <p:nvPr/>
                </p:nvSpPr>
                <p:spPr bwMode="auto">
                  <a:xfrm>
                    <a:off x="4866343" y="3348571"/>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rPr>
                      <a:t>11111</a:t>
                    </a:r>
                  </a:p>
                </p:txBody>
              </p:sp>
              <p:sp>
                <p:nvSpPr>
                  <p:cNvPr id="238" name="Freeform 586">
                    <a:extLst>
                      <a:ext uri="{FF2B5EF4-FFF2-40B4-BE49-F238E27FC236}">
                        <a16:creationId xmlns:a16="http://schemas.microsoft.com/office/drawing/2014/main" id="{A9C78BEC-7E18-451D-90D7-B5EE2EE7D2BE}"/>
                      </a:ext>
                    </a:extLst>
                  </p:cNvPr>
                  <p:cNvSpPr>
                    <a:spLocks/>
                  </p:cNvSpPr>
                  <p:nvPr/>
                </p:nvSpPr>
                <p:spPr bwMode="auto">
                  <a:xfrm>
                    <a:off x="5410382" y="3353267"/>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EBCB38">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rPr>
                      <a:t>0</a:t>
                    </a:r>
                  </a:p>
                </p:txBody>
              </p:sp>
              <p:sp>
                <p:nvSpPr>
                  <p:cNvPr id="239" name="TextBox 208">
                    <a:extLst>
                      <a:ext uri="{FF2B5EF4-FFF2-40B4-BE49-F238E27FC236}">
                        <a16:creationId xmlns:a16="http://schemas.microsoft.com/office/drawing/2014/main" id="{FED27C0B-A011-4D66-B052-A9DC597210CC}"/>
                      </a:ext>
                    </a:extLst>
                  </p:cNvPr>
                  <p:cNvSpPr txBox="1"/>
                  <p:nvPr/>
                </p:nvSpPr>
                <p:spPr>
                  <a:xfrm>
                    <a:off x="5726366" y="3300680"/>
                    <a:ext cx="2202816" cy="524619"/>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公民營企業</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41" name="Freeform 587">
                    <a:extLst>
                      <a:ext uri="{FF2B5EF4-FFF2-40B4-BE49-F238E27FC236}">
                        <a16:creationId xmlns:a16="http://schemas.microsoft.com/office/drawing/2014/main" id="{6CE2AF03-89AF-4D79-8A30-9A0BC172E702}"/>
                      </a:ext>
                    </a:extLst>
                  </p:cNvPr>
                  <p:cNvSpPr>
                    <a:spLocks/>
                  </p:cNvSpPr>
                  <p:nvPr/>
                </p:nvSpPr>
                <p:spPr bwMode="auto">
                  <a:xfrm>
                    <a:off x="4936606"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42" name="Freeform 589">
                    <a:extLst>
                      <a:ext uri="{FF2B5EF4-FFF2-40B4-BE49-F238E27FC236}">
                        <a16:creationId xmlns:a16="http://schemas.microsoft.com/office/drawing/2014/main" id="{ED821D05-1C20-4B8C-83A3-6BC6A82E4EE4}"/>
                      </a:ext>
                    </a:extLst>
                  </p:cNvPr>
                  <p:cNvSpPr>
                    <a:spLocks/>
                  </p:cNvSpPr>
                  <p:nvPr/>
                </p:nvSpPr>
                <p:spPr bwMode="auto">
                  <a:xfrm>
                    <a:off x="5419488"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43" name="Freeform 590">
                    <a:extLst>
                      <a:ext uri="{FF2B5EF4-FFF2-40B4-BE49-F238E27FC236}">
                        <a16:creationId xmlns:a16="http://schemas.microsoft.com/office/drawing/2014/main" id="{5226DCAD-644A-466D-B3B6-BA5C434DBB68}"/>
                      </a:ext>
                    </a:extLst>
                  </p:cNvPr>
                  <p:cNvSpPr>
                    <a:spLocks/>
                  </p:cNvSpPr>
                  <p:nvPr/>
                </p:nvSpPr>
                <p:spPr bwMode="auto">
                  <a:xfrm>
                    <a:off x="5419488"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44" name="Freeform: Shape 159">
                    <a:extLst>
                      <a:ext uri="{FF2B5EF4-FFF2-40B4-BE49-F238E27FC236}">
                        <a16:creationId xmlns:a16="http://schemas.microsoft.com/office/drawing/2014/main" id="{503042CD-38A0-4DA0-9231-FACB6CE93C6C}"/>
                      </a:ext>
                    </a:extLst>
                  </p:cNvPr>
                  <p:cNvSpPr>
                    <a:spLocks/>
                  </p:cNvSpPr>
                  <p:nvPr/>
                </p:nvSpPr>
                <p:spPr bwMode="auto">
                  <a:xfrm>
                    <a:off x="5453685"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EBCB38"/>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45" name="Freeform 588">
                    <a:extLst>
                      <a:ext uri="{FF2B5EF4-FFF2-40B4-BE49-F238E27FC236}">
                        <a16:creationId xmlns:a16="http://schemas.microsoft.com/office/drawing/2014/main" id="{F5688FE4-6A91-47E1-8236-0A4F59E99ADA}"/>
                      </a:ext>
                    </a:extLst>
                  </p:cNvPr>
                  <p:cNvSpPr>
                    <a:spLocks noChangeAspect="1"/>
                  </p:cNvSpPr>
                  <p:nvPr/>
                </p:nvSpPr>
                <p:spPr bwMode="auto">
                  <a:xfrm>
                    <a:off x="4896667" y="3241881"/>
                    <a:ext cx="731683"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EBCB38"/>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grpSp>
            <p:nvGrpSpPr>
              <p:cNvPr id="271" name="组合 51"/>
              <p:cNvGrpSpPr/>
              <p:nvPr/>
            </p:nvGrpSpPr>
            <p:grpSpPr>
              <a:xfrm>
                <a:off x="8349087" y="4407776"/>
                <a:ext cx="260174" cy="246491"/>
                <a:chOff x="10196513" y="1552575"/>
                <a:chExt cx="1577974" cy="1184275"/>
              </a:xfrm>
            </p:grpSpPr>
            <p:sp>
              <p:nvSpPr>
                <p:cNvPr id="272" name="Freeform 12"/>
                <p:cNvSpPr>
                  <a:spLocks noEditPoints="1"/>
                </p:cNvSpPr>
                <p:nvPr/>
              </p:nvSpPr>
              <p:spPr bwMode="auto">
                <a:xfrm>
                  <a:off x="10817225" y="2122488"/>
                  <a:ext cx="957262" cy="500063"/>
                </a:xfrm>
                <a:custGeom>
                  <a:avLst/>
                  <a:gdLst>
                    <a:gd name="T0" fmla="*/ 349 w 603"/>
                    <a:gd name="T1" fmla="*/ 0 h 315"/>
                    <a:gd name="T2" fmla="*/ 283 w 603"/>
                    <a:gd name="T3" fmla="*/ 77 h 315"/>
                    <a:gd name="T4" fmla="*/ 283 w 603"/>
                    <a:gd name="T5" fmla="*/ 77 h 315"/>
                    <a:gd name="T6" fmla="*/ 309 w 603"/>
                    <a:gd name="T7" fmla="*/ 100 h 315"/>
                    <a:gd name="T8" fmla="*/ 332 w 603"/>
                    <a:gd name="T9" fmla="*/ 126 h 315"/>
                    <a:gd name="T10" fmla="*/ 354 w 603"/>
                    <a:gd name="T11" fmla="*/ 153 h 315"/>
                    <a:gd name="T12" fmla="*/ 375 w 603"/>
                    <a:gd name="T13" fmla="*/ 183 h 315"/>
                    <a:gd name="T14" fmla="*/ 392 w 603"/>
                    <a:gd name="T15" fmla="*/ 213 h 315"/>
                    <a:gd name="T16" fmla="*/ 409 w 603"/>
                    <a:gd name="T17" fmla="*/ 245 h 315"/>
                    <a:gd name="T18" fmla="*/ 422 w 603"/>
                    <a:gd name="T19" fmla="*/ 279 h 315"/>
                    <a:gd name="T20" fmla="*/ 434 w 603"/>
                    <a:gd name="T21" fmla="*/ 315 h 315"/>
                    <a:gd name="T22" fmla="*/ 603 w 603"/>
                    <a:gd name="T23" fmla="*/ 315 h 315"/>
                    <a:gd name="T24" fmla="*/ 603 w 603"/>
                    <a:gd name="T25" fmla="*/ 315 h 315"/>
                    <a:gd name="T26" fmla="*/ 596 w 603"/>
                    <a:gd name="T27" fmla="*/ 287 h 315"/>
                    <a:gd name="T28" fmla="*/ 590 w 603"/>
                    <a:gd name="T29" fmla="*/ 260 h 315"/>
                    <a:gd name="T30" fmla="*/ 581 w 603"/>
                    <a:gd name="T31" fmla="*/ 234 h 315"/>
                    <a:gd name="T32" fmla="*/ 571 w 603"/>
                    <a:gd name="T33" fmla="*/ 209 h 315"/>
                    <a:gd name="T34" fmla="*/ 558 w 603"/>
                    <a:gd name="T35" fmla="*/ 183 h 315"/>
                    <a:gd name="T36" fmla="*/ 545 w 603"/>
                    <a:gd name="T37" fmla="*/ 160 h 315"/>
                    <a:gd name="T38" fmla="*/ 530 w 603"/>
                    <a:gd name="T39" fmla="*/ 138 h 315"/>
                    <a:gd name="T40" fmla="*/ 515 w 603"/>
                    <a:gd name="T41" fmla="*/ 117 h 315"/>
                    <a:gd name="T42" fmla="*/ 498 w 603"/>
                    <a:gd name="T43" fmla="*/ 98 h 315"/>
                    <a:gd name="T44" fmla="*/ 479 w 603"/>
                    <a:gd name="T45" fmla="*/ 79 h 315"/>
                    <a:gd name="T46" fmla="*/ 460 w 603"/>
                    <a:gd name="T47" fmla="*/ 62 h 315"/>
                    <a:gd name="T48" fmla="*/ 441 w 603"/>
                    <a:gd name="T49" fmla="*/ 47 h 315"/>
                    <a:gd name="T50" fmla="*/ 420 w 603"/>
                    <a:gd name="T51" fmla="*/ 32 h 315"/>
                    <a:gd name="T52" fmla="*/ 396 w 603"/>
                    <a:gd name="T53" fmla="*/ 19 h 315"/>
                    <a:gd name="T54" fmla="*/ 375 w 603"/>
                    <a:gd name="T55" fmla="*/ 9 h 315"/>
                    <a:gd name="T56" fmla="*/ 349 w 603"/>
                    <a:gd name="T57" fmla="*/ 0 h 315"/>
                    <a:gd name="T58" fmla="*/ 349 w 603"/>
                    <a:gd name="T59" fmla="*/ 0 h 315"/>
                    <a:gd name="T60" fmla="*/ 0 w 603"/>
                    <a:gd name="T61" fmla="*/ 89 h 315"/>
                    <a:gd name="T62" fmla="*/ 3 w 603"/>
                    <a:gd name="T63" fmla="*/ 92 h 315"/>
                    <a:gd name="T64" fmla="*/ 7 w 603"/>
                    <a:gd name="T65" fmla="*/ 85 h 315"/>
                    <a:gd name="T66" fmla="*/ 7 w 603"/>
                    <a:gd name="T67" fmla="*/ 85 h 315"/>
                    <a:gd name="T68" fmla="*/ 3 w 603"/>
                    <a:gd name="T69" fmla="*/ 85 h 315"/>
                    <a:gd name="T70" fmla="*/ 3 w 603"/>
                    <a:gd name="T71" fmla="*/ 85 h 315"/>
                    <a:gd name="T72" fmla="*/ 0 w 603"/>
                    <a:gd name="T73" fmla="*/ 89 h 315"/>
                    <a:gd name="T74" fmla="*/ 0 w 603"/>
                    <a:gd name="T75" fmla="*/ 8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3" h="315">
                      <a:moveTo>
                        <a:pt x="349" y="0"/>
                      </a:moveTo>
                      <a:lnTo>
                        <a:pt x="283" y="77"/>
                      </a:lnTo>
                      <a:lnTo>
                        <a:pt x="283" y="77"/>
                      </a:lnTo>
                      <a:lnTo>
                        <a:pt x="309" y="100"/>
                      </a:lnTo>
                      <a:lnTo>
                        <a:pt x="332" y="126"/>
                      </a:lnTo>
                      <a:lnTo>
                        <a:pt x="354" y="153"/>
                      </a:lnTo>
                      <a:lnTo>
                        <a:pt x="375" y="183"/>
                      </a:lnTo>
                      <a:lnTo>
                        <a:pt x="392" y="213"/>
                      </a:lnTo>
                      <a:lnTo>
                        <a:pt x="409" y="245"/>
                      </a:lnTo>
                      <a:lnTo>
                        <a:pt x="422" y="279"/>
                      </a:lnTo>
                      <a:lnTo>
                        <a:pt x="434" y="315"/>
                      </a:lnTo>
                      <a:lnTo>
                        <a:pt x="603" y="315"/>
                      </a:lnTo>
                      <a:lnTo>
                        <a:pt x="603" y="315"/>
                      </a:lnTo>
                      <a:lnTo>
                        <a:pt x="596" y="287"/>
                      </a:lnTo>
                      <a:lnTo>
                        <a:pt x="590" y="260"/>
                      </a:lnTo>
                      <a:lnTo>
                        <a:pt x="581" y="234"/>
                      </a:lnTo>
                      <a:lnTo>
                        <a:pt x="571" y="209"/>
                      </a:lnTo>
                      <a:lnTo>
                        <a:pt x="558" y="183"/>
                      </a:lnTo>
                      <a:lnTo>
                        <a:pt x="545" y="160"/>
                      </a:lnTo>
                      <a:lnTo>
                        <a:pt x="530" y="138"/>
                      </a:lnTo>
                      <a:lnTo>
                        <a:pt x="515" y="117"/>
                      </a:lnTo>
                      <a:lnTo>
                        <a:pt x="498" y="98"/>
                      </a:lnTo>
                      <a:lnTo>
                        <a:pt x="479" y="79"/>
                      </a:lnTo>
                      <a:lnTo>
                        <a:pt x="460" y="62"/>
                      </a:lnTo>
                      <a:lnTo>
                        <a:pt x="441" y="47"/>
                      </a:lnTo>
                      <a:lnTo>
                        <a:pt x="420" y="32"/>
                      </a:lnTo>
                      <a:lnTo>
                        <a:pt x="396" y="19"/>
                      </a:lnTo>
                      <a:lnTo>
                        <a:pt x="375" y="9"/>
                      </a:lnTo>
                      <a:lnTo>
                        <a:pt x="349" y="0"/>
                      </a:lnTo>
                      <a:lnTo>
                        <a:pt x="349" y="0"/>
                      </a:lnTo>
                      <a:close/>
                      <a:moveTo>
                        <a:pt x="0" y="89"/>
                      </a:moveTo>
                      <a:lnTo>
                        <a:pt x="3" y="92"/>
                      </a:lnTo>
                      <a:lnTo>
                        <a:pt x="7" y="85"/>
                      </a:lnTo>
                      <a:lnTo>
                        <a:pt x="7" y="85"/>
                      </a:lnTo>
                      <a:lnTo>
                        <a:pt x="3" y="85"/>
                      </a:lnTo>
                      <a:lnTo>
                        <a:pt x="3" y="85"/>
                      </a:lnTo>
                      <a:lnTo>
                        <a:pt x="0" y="89"/>
                      </a:lnTo>
                      <a:lnTo>
                        <a:pt x="0" y="89"/>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3"/>
                <p:cNvSpPr>
                  <a:spLocks/>
                </p:cNvSpPr>
                <p:nvPr/>
              </p:nvSpPr>
              <p:spPr bwMode="auto">
                <a:xfrm>
                  <a:off x="11083925" y="1552575"/>
                  <a:ext cx="400050" cy="552450"/>
                </a:xfrm>
                <a:custGeom>
                  <a:avLst/>
                  <a:gdLst>
                    <a:gd name="T0" fmla="*/ 81 w 252"/>
                    <a:gd name="T1" fmla="*/ 197 h 348"/>
                    <a:gd name="T2" fmla="*/ 81 w 252"/>
                    <a:gd name="T3" fmla="*/ 197 h 348"/>
                    <a:gd name="T4" fmla="*/ 79 w 252"/>
                    <a:gd name="T5" fmla="*/ 219 h 348"/>
                    <a:gd name="T6" fmla="*/ 77 w 252"/>
                    <a:gd name="T7" fmla="*/ 238 h 348"/>
                    <a:gd name="T8" fmla="*/ 73 w 252"/>
                    <a:gd name="T9" fmla="*/ 257 h 348"/>
                    <a:gd name="T10" fmla="*/ 69 w 252"/>
                    <a:gd name="T11" fmla="*/ 276 h 348"/>
                    <a:gd name="T12" fmla="*/ 62 w 252"/>
                    <a:gd name="T13" fmla="*/ 293 h 348"/>
                    <a:gd name="T14" fmla="*/ 54 w 252"/>
                    <a:gd name="T15" fmla="*/ 312 h 348"/>
                    <a:gd name="T16" fmla="*/ 43 w 252"/>
                    <a:gd name="T17" fmla="*/ 327 h 348"/>
                    <a:gd name="T18" fmla="*/ 32 w 252"/>
                    <a:gd name="T19" fmla="*/ 344 h 348"/>
                    <a:gd name="T20" fmla="*/ 32 w 252"/>
                    <a:gd name="T21" fmla="*/ 344 h 348"/>
                    <a:gd name="T22" fmla="*/ 54 w 252"/>
                    <a:gd name="T23" fmla="*/ 348 h 348"/>
                    <a:gd name="T24" fmla="*/ 77 w 252"/>
                    <a:gd name="T25" fmla="*/ 348 h 348"/>
                    <a:gd name="T26" fmla="*/ 77 w 252"/>
                    <a:gd name="T27" fmla="*/ 348 h 348"/>
                    <a:gd name="T28" fmla="*/ 94 w 252"/>
                    <a:gd name="T29" fmla="*/ 348 h 348"/>
                    <a:gd name="T30" fmla="*/ 111 w 252"/>
                    <a:gd name="T31" fmla="*/ 346 h 348"/>
                    <a:gd name="T32" fmla="*/ 128 w 252"/>
                    <a:gd name="T33" fmla="*/ 342 h 348"/>
                    <a:gd name="T34" fmla="*/ 145 w 252"/>
                    <a:gd name="T35" fmla="*/ 336 h 348"/>
                    <a:gd name="T36" fmla="*/ 160 w 252"/>
                    <a:gd name="T37" fmla="*/ 329 h 348"/>
                    <a:gd name="T38" fmla="*/ 175 w 252"/>
                    <a:gd name="T39" fmla="*/ 319 h 348"/>
                    <a:gd name="T40" fmla="*/ 188 w 252"/>
                    <a:gd name="T41" fmla="*/ 310 h 348"/>
                    <a:gd name="T42" fmla="*/ 200 w 252"/>
                    <a:gd name="T43" fmla="*/ 297 h 348"/>
                    <a:gd name="T44" fmla="*/ 211 w 252"/>
                    <a:gd name="T45" fmla="*/ 287 h 348"/>
                    <a:gd name="T46" fmla="*/ 222 w 252"/>
                    <a:gd name="T47" fmla="*/ 272 h 348"/>
                    <a:gd name="T48" fmla="*/ 230 w 252"/>
                    <a:gd name="T49" fmla="*/ 257 h 348"/>
                    <a:gd name="T50" fmla="*/ 239 w 252"/>
                    <a:gd name="T51" fmla="*/ 242 h 348"/>
                    <a:gd name="T52" fmla="*/ 243 w 252"/>
                    <a:gd name="T53" fmla="*/ 227 h 348"/>
                    <a:gd name="T54" fmla="*/ 247 w 252"/>
                    <a:gd name="T55" fmla="*/ 210 h 348"/>
                    <a:gd name="T56" fmla="*/ 252 w 252"/>
                    <a:gd name="T57" fmla="*/ 193 h 348"/>
                    <a:gd name="T58" fmla="*/ 252 w 252"/>
                    <a:gd name="T59" fmla="*/ 174 h 348"/>
                    <a:gd name="T60" fmla="*/ 252 w 252"/>
                    <a:gd name="T61" fmla="*/ 174 h 348"/>
                    <a:gd name="T62" fmla="*/ 252 w 252"/>
                    <a:gd name="T63" fmla="*/ 157 h 348"/>
                    <a:gd name="T64" fmla="*/ 247 w 252"/>
                    <a:gd name="T65" fmla="*/ 140 h 348"/>
                    <a:gd name="T66" fmla="*/ 243 w 252"/>
                    <a:gd name="T67" fmla="*/ 123 h 348"/>
                    <a:gd name="T68" fmla="*/ 239 w 252"/>
                    <a:gd name="T69" fmla="*/ 106 h 348"/>
                    <a:gd name="T70" fmla="*/ 230 w 252"/>
                    <a:gd name="T71" fmla="*/ 91 h 348"/>
                    <a:gd name="T72" fmla="*/ 222 w 252"/>
                    <a:gd name="T73" fmla="*/ 76 h 348"/>
                    <a:gd name="T74" fmla="*/ 211 w 252"/>
                    <a:gd name="T75" fmla="*/ 63 h 348"/>
                    <a:gd name="T76" fmla="*/ 200 w 252"/>
                    <a:gd name="T77" fmla="*/ 51 h 348"/>
                    <a:gd name="T78" fmla="*/ 188 w 252"/>
                    <a:gd name="T79" fmla="*/ 40 h 348"/>
                    <a:gd name="T80" fmla="*/ 175 w 252"/>
                    <a:gd name="T81" fmla="*/ 29 h 348"/>
                    <a:gd name="T82" fmla="*/ 160 w 252"/>
                    <a:gd name="T83" fmla="*/ 21 h 348"/>
                    <a:gd name="T84" fmla="*/ 145 w 252"/>
                    <a:gd name="T85" fmla="*/ 12 h 348"/>
                    <a:gd name="T86" fmla="*/ 128 w 252"/>
                    <a:gd name="T87" fmla="*/ 8 h 348"/>
                    <a:gd name="T88" fmla="*/ 111 w 252"/>
                    <a:gd name="T89" fmla="*/ 4 h 348"/>
                    <a:gd name="T90" fmla="*/ 94 w 252"/>
                    <a:gd name="T91" fmla="*/ 0 h 348"/>
                    <a:gd name="T92" fmla="*/ 77 w 252"/>
                    <a:gd name="T93" fmla="*/ 0 h 348"/>
                    <a:gd name="T94" fmla="*/ 77 w 252"/>
                    <a:gd name="T95" fmla="*/ 0 h 348"/>
                    <a:gd name="T96" fmla="*/ 56 w 252"/>
                    <a:gd name="T97" fmla="*/ 0 h 348"/>
                    <a:gd name="T98" fmla="*/ 37 w 252"/>
                    <a:gd name="T99" fmla="*/ 4 h 348"/>
                    <a:gd name="T100" fmla="*/ 20 w 252"/>
                    <a:gd name="T101" fmla="*/ 10 h 348"/>
                    <a:gd name="T102" fmla="*/ 0 w 252"/>
                    <a:gd name="T103" fmla="*/ 17 h 348"/>
                    <a:gd name="T104" fmla="*/ 0 w 252"/>
                    <a:gd name="T105" fmla="*/ 17 h 348"/>
                    <a:gd name="T106" fmla="*/ 18 w 252"/>
                    <a:gd name="T107" fmla="*/ 36 h 348"/>
                    <a:gd name="T108" fmla="*/ 35 w 252"/>
                    <a:gd name="T109" fmla="*/ 55 h 348"/>
                    <a:gd name="T110" fmla="*/ 47 w 252"/>
                    <a:gd name="T111" fmla="*/ 76 h 348"/>
                    <a:gd name="T112" fmla="*/ 60 w 252"/>
                    <a:gd name="T113" fmla="*/ 97 h 348"/>
                    <a:gd name="T114" fmla="*/ 69 w 252"/>
                    <a:gd name="T115" fmla="*/ 121 h 348"/>
                    <a:gd name="T116" fmla="*/ 75 w 252"/>
                    <a:gd name="T117" fmla="*/ 146 h 348"/>
                    <a:gd name="T118" fmla="*/ 79 w 252"/>
                    <a:gd name="T119" fmla="*/ 172 h 348"/>
                    <a:gd name="T120" fmla="*/ 81 w 252"/>
                    <a:gd name="T121" fmla="*/ 197 h 348"/>
                    <a:gd name="T122" fmla="*/ 81 w 252"/>
                    <a:gd name="T123" fmla="*/ 19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348">
                      <a:moveTo>
                        <a:pt x="81" y="197"/>
                      </a:moveTo>
                      <a:lnTo>
                        <a:pt x="81" y="197"/>
                      </a:lnTo>
                      <a:lnTo>
                        <a:pt x="79" y="219"/>
                      </a:lnTo>
                      <a:lnTo>
                        <a:pt x="77" y="238"/>
                      </a:lnTo>
                      <a:lnTo>
                        <a:pt x="73" y="257"/>
                      </a:lnTo>
                      <a:lnTo>
                        <a:pt x="69" y="276"/>
                      </a:lnTo>
                      <a:lnTo>
                        <a:pt x="62" y="293"/>
                      </a:lnTo>
                      <a:lnTo>
                        <a:pt x="54" y="312"/>
                      </a:lnTo>
                      <a:lnTo>
                        <a:pt x="43" y="327"/>
                      </a:lnTo>
                      <a:lnTo>
                        <a:pt x="32" y="344"/>
                      </a:lnTo>
                      <a:lnTo>
                        <a:pt x="32" y="344"/>
                      </a:lnTo>
                      <a:lnTo>
                        <a:pt x="54" y="348"/>
                      </a:lnTo>
                      <a:lnTo>
                        <a:pt x="77" y="348"/>
                      </a:lnTo>
                      <a:lnTo>
                        <a:pt x="77" y="348"/>
                      </a:lnTo>
                      <a:lnTo>
                        <a:pt x="94" y="348"/>
                      </a:lnTo>
                      <a:lnTo>
                        <a:pt x="111" y="346"/>
                      </a:lnTo>
                      <a:lnTo>
                        <a:pt x="128" y="342"/>
                      </a:lnTo>
                      <a:lnTo>
                        <a:pt x="145" y="336"/>
                      </a:lnTo>
                      <a:lnTo>
                        <a:pt x="160" y="329"/>
                      </a:lnTo>
                      <a:lnTo>
                        <a:pt x="175" y="319"/>
                      </a:lnTo>
                      <a:lnTo>
                        <a:pt x="188" y="310"/>
                      </a:lnTo>
                      <a:lnTo>
                        <a:pt x="200" y="297"/>
                      </a:lnTo>
                      <a:lnTo>
                        <a:pt x="211" y="287"/>
                      </a:lnTo>
                      <a:lnTo>
                        <a:pt x="222" y="272"/>
                      </a:lnTo>
                      <a:lnTo>
                        <a:pt x="230" y="257"/>
                      </a:lnTo>
                      <a:lnTo>
                        <a:pt x="239" y="242"/>
                      </a:lnTo>
                      <a:lnTo>
                        <a:pt x="243" y="227"/>
                      </a:lnTo>
                      <a:lnTo>
                        <a:pt x="247" y="210"/>
                      </a:lnTo>
                      <a:lnTo>
                        <a:pt x="252" y="193"/>
                      </a:lnTo>
                      <a:lnTo>
                        <a:pt x="252" y="174"/>
                      </a:lnTo>
                      <a:lnTo>
                        <a:pt x="252" y="174"/>
                      </a:lnTo>
                      <a:lnTo>
                        <a:pt x="252" y="157"/>
                      </a:lnTo>
                      <a:lnTo>
                        <a:pt x="247" y="140"/>
                      </a:lnTo>
                      <a:lnTo>
                        <a:pt x="243" y="123"/>
                      </a:lnTo>
                      <a:lnTo>
                        <a:pt x="239" y="106"/>
                      </a:lnTo>
                      <a:lnTo>
                        <a:pt x="230" y="91"/>
                      </a:lnTo>
                      <a:lnTo>
                        <a:pt x="222" y="76"/>
                      </a:lnTo>
                      <a:lnTo>
                        <a:pt x="211" y="63"/>
                      </a:lnTo>
                      <a:lnTo>
                        <a:pt x="200" y="51"/>
                      </a:lnTo>
                      <a:lnTo>
                        <a:pt x="188" y="40"/>
                      </a:lnTo>
                      <a:lnTo>
                        <a:pt x="175" y="29"/>
                      </a:lnTo>
                      <a:lnTo>
                        <a:pt x="160" y="21"/>
                      </a:lnTo>
                      <a:lnTo>
                        <a:pt x="145" y="12"/>
                      </a:lnTo>
                      <a:lnTo>
                        <a:pt x="128" y="8"/>
                      </a:lnTo>
                      <a:lnTo>
                        <a:pt x="111" y="4"/>
                      </a:lnTo>
                      <a:lnTo>
                        <a:pt x="94" y="0"/>
                      </a:lnTo>
                      <a:lnTo>
                        <a:pt x="77" y="0"/>
                      </a:lnTo>
                      <a:lnTo>
                        <a:pt x="77" y="0"/>
                      </a:lnTo>
                      <a:lnTo>
                        <a:pt x="56" y="0"/>
                      </a:lnTo>
                      <a:lnTo>
                        <a:pt x="37" y="4"/>
                      </a:lnTo>
                      <a:lnTo>
                        <a:pt x="20" y="10"/>
                      </a:lnTo>
                      <a:lnTo>
                        <a:pt x="0" y="17"/>
                      </a:lnTo>
                      <a:lnTo>
                        <a:pt x="0" y="17"/>
                      </a:lnTo>
                      <a:lnTo>
                        <a:pt x="18" y="36"/>
                      </a:lnTo>
                      <a:lnTo>
                        <a:pt x="35" y="55"/>
                      </a:lnTo>
                      <a:lnTo>
                        <a:pt x="47" y="76"/>
                      </a:lnTo>
                      <a:lnTo>
                        <a:pt x="60" y="97"/>
                      </a:lnTo>
                      <a:lnTo>
                        <a:pt x="69" y="121"/>
                      </a:lnTo>
                      <a:lnTo>
                        <a:pt x="75" y="146"/>
                      </a:lnTo>
                      <a:lnTo>
                        <a:pt x="79" y="172"/>
                      </a:lnTo>
                      <a:lnTo>
                        <a:pt x="81" y="197"/>
                      </a:lnTo>
                      <a:lnTo>
                        <a:pt x="81" y="197"/>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4"/>
                <p:cNvSpPr>
                  <a:spLocks/>
                </p:cNvSpPr>
                <p:nvPr/>
              </p:nvSpPr>
              <p:spPr bwMode="auto">
                <a:xfrm>
                  <a:off x="10514013" y="1562100"/>
                  <a:ext cx="611187" cy="611188"/>
                </a:xfrm>
                <a:custGeom>
                  <a:avLst/>
                  <a:gdLst>
                    <a:gd name="T0" fmla="*/ 385 w 385"/>
                    <a:gd name="T1" fmla="*/ 191 h 385"/>
                    <a:gd name="T2" fmla="*/ 381 w 385"/>
                    <a:gd name="T3" fmla="*/ 232 h 385"/>
                    <a:gd name="T4" fmla="*/ 370 w 385"/>
                    <a:gd name="T5" fmla="*/ 268 h 385"/>
                    <a:gd name="T6" fmla="*/ 353 w 385"/>
                    <a:gd name="T7" fmla="*/ 300 h 385"/>
                    <a:gd name="T8" fmla="*/ 330 w 385"/>
                    <a:gd name="T9" fmla="*/ 328 h 385"/>
                    <a:gd name="T10" fmla="*/ 300 w 385"/>
                    <a:gd name="T11" fmla="*/ 351 h 385"/>
                    <a:gd name="T12" fmla="*/ 268 w 385"/>
                    <a:gd name="T13" fmla="*/ 370 h 385"/>
                    <a:gd name="T14" fmla="*/ 232 w 385"/>
                    <a:gd name="T15" fmla="*/ 381 h 385"/>
                    <a:gd name="T16" fmla="*/ 194 w 385"/>
                    <a:gd name="T17" fmla="*/ 385 h 385"/>
                    <a:gd name="T18" fmla="*/ 174 w 385"/>
                    <a:gd name="T19" fmla="*/ 383 h 385"/>
                    <a:gd name="T20" fmla="*/ 136 w 385"/>
                    <a:gd name="T21" fmla="*/ 377 h 385"/>
                    <a:gd name="T22" fmla="*/ 102 w 385"/>
                    <a:gd name="T23" fmla="*/ 362 h 385"/>
                    <a:gd name="T24" fmla="*/ 70 w 385"/>
                    <a:gd name="T25" fmla="*/ 340 h 385"/>
                    <a:gd name="T26" fmla="*/ 45 w 385"/>
                    <a:gd name="T27" fmla="*/ 315 h 385"/>
                    <a:gd name="T28" fmla="*/ 23 w 385"/>
                    <a:gd name="T29" fmla="*/ 285 h 385"/>
                    <a:gd name="T30" fmla="*/ 8 w 385"/>
                    <a:gd name="T31" fmla="*/ 249 h 385"/>
                    <a:gd name="T32" fmla="*/ 2 w 385"/>
                    <a:gd name="T33" fmla="*/ 213 h 385"/>
                    <a:gd name="T34" fmla="*/ 0 w 385"/>
                    <a:gd name="T35" fmla="*/ 191 h 385"/>
                    <a:gd name="T36" fmla="*/ 4 w 385"/>
                    <a:gd name="T37" fmla="*/ 153 h 385"/>
                    <a:gd name="T38" fmla="*/ 17 w 385"/>
                    <a:gd name="T39" fmla="*/ 117 h 385"/>
                    <a:gd name="T40" fmla="*/ 34 w 385"/>
                    <a:gd name="T41" fmla="*/ 85 h 385"/>
                    <a:gd name="T42" fmla="*/ 57 w 385"/>
                    <a:gd name="T43" fmla="*/ 57 h 385"/>
                    <a:gd name="T44" fmla="*/ 85 w 385"/>
                    <a:gd name="T45" fmla="*/ 34 h 385"/>
                    <a:gd name="T46" fmla="*/ 119 w 385"/>
                    <a:gd name="T47" fmla="*/ 15 h 385"/>
                    <a:gd name="T48" fmla="*/ 155 w 385"/>
                    <a:gd name="T49" fmla="*/ 4 h 385"/>
                    <a:gd name="T50" fmla="*/ 194 w 385"/>
                    <a:gd name="T51" fmla="*/ 0 h 385"/>
                    <a:gd name="T52" fmla="*/ 213 w 385"/>
                    <a:gd name="T53" fmla="*/ 2 h 385"/>
                    <a:gd name="T54" fmla="*/ 251 w 385"/>
                    <a:gd name="T55" fmla="*/ 8 h 385"/>
                    <a:gd name="T56" fmla="*/ 285 w 385"/>
                    <a:gd name="T57" fmla="*/ 23 h 385"/>
                    <a:gd name="T58" fmla="*/ 315 w 385"/>
                    <a:gd name="T59" fmla="*/ 45 h 385"/>
                    <a:gd name="T60" fmla="*/ 340 w 385"/>
                    <a:gd name="T61" fmla="*/ 70 h 385"/>
                    <a:gd name="T62" fmla="*/ 362 w 385"/>
                    <a:gd name="T63" fmla="*/ 100 h 385"/>
                    <a:gd name="T64" fmla="*/ 377 w 385"/>
                    <a:gd name="T65" fmla="*/ 136 h 385"/>
                    <a:gd name="T66" fmla="*/ 385 w 385"/>
                    <a:gd name="T67" fmla="*/ 172 h 385"/>
                    <a:gd name="T68" fmla="*/ 385 w 385"/>
                    <a:gd name="T69" fmla="*/ 19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385">
                      <a:moveTo>
                        <a:pt x="385" y="191"/>
                      </a:moveTo>
                      <a:lnTo>
                        <a:pt x="385" y="191"/>
                      </a:lnTo>
                      <a:lnTo>
                        <a:pt x="385" y="213"/>
                      </a:lnTo>
                      <a:lnTo>
                        <a:pt x="381" y="232"/>
                      </a:lnTo>
                      <a:lnTo>
                        <a:pt x="377" y="249"/>
                      </a:lnTo>
                      <a:lnTo>
                        <a:pt x="370" y="268"/>
                      </a:lnTo>
                      <a:lnTo>
                        <a:pt x="362" y="285"/>
                      </a:lnTo>
                      <a:lnTo>
                        <a:pt x="353" y="300"/>
                      </a:lnTo>
                      <a:lnTo>
                        <a:pt x="340" y="315"/>
                      </a:lnTo>
                      <a:lnTo>
                        <a:pt x="330" y="328"/>
                      </a:lnTo>
                      <a:lnTo>
                        <a:pt x="315" y="340"/>
                      </a:lnTo>
                      <a:lnTo>
                        <a:pt x="300" y="351"/>
                      </a:lnTo>
                      <a:lnTo>
                        <a:pt x="285" y="362"/>
                      </a:lnTo>
                      <a:lnTo>
                        <a:pt x="268" y="370"/>
                      </a:lnTo>
                      <a:lnTo>
                        <a:pt x="251" y="377"/>
                      </a:lnTo>
                      <a:lnTo>
                        <a:pt x="232" y="381"/>
                      </a:lnTo>
                      <a:lnTo>
                        <a:pt x="213" y="383"/>
                      </a:lnTo>
                      <a:lnTo>
                        <a:pt x="194" y="385"/>
                      </a:lnTo>
                      <a:lnTo>
                        <a:pt x="194" y="385"/>
                      </a:lnTo>
                      <a:lnTo>
                        <a:pt x="174" y="383"/>
                      </a:lnTo>
                      <a:lnTo>
                        <a:pt x="155" y="381"/>
                      </a:lnTo>
                      <a:lnTo>
                        <a:pt x="136" y="377"/>
                      </a:lnTo>
                      <a:lnTo>
                        <a:pt x="119" y="370"/>
                      </a:lnTo>
                      <a:lnTo>
                        <a:pt x="102" y="362"/>
                      </a:lnTo>
                      <a:lnTo>
                        <a:pt x="85" y="351"/>
                      </a:lnTo>
                      <a:lnTo>
                        <a:pt x="70" y="340"/>
                      </a:lnTo>
                      <a:lnTo>
                        <a:pt x="57" y="328"/>
                      </a:lnTo>
                      <a:lnTo>
                        <a:pt x="45" y="315"/>
                      </a:lnTo>
                      <a:lnTo>
                        <a:pt x="34" y="300"/>
                      </a:lnTo>
                      <a:lnTo>
                        <a:pt x="23" y="285"/>
                      </a:lnTo>
                      <a:lnTo>
                        <a:pt x="17" y="268"/>
                      </a:lnTo>
                      <a:lnTo>
                        <a:pt x="8" y="249"/>
                      </a:lnTo>
                      <a:lnTo>
                        <a:pt x="4" y="232"/>
                      </a:lnTo>
                      <a:lnTo>
                        <a:pt x="2" y="213"/>
                      </a:lnTo>
                      <a:lnTo>
                        <a:pt x="0" y="191"/>
                      </a:lnTo>
                      <a:lnTo>
                        <a:pt x="0" y="191"/>
                      </a:lnTo>
                      <a:lnTo>
                        <a:pt x="2" y="172"/>
                      </a:lnTo>
                      <a:lnTo>
                        <a:pt x="4" y="153"/>
                      </a:lnTo>
                      <a:lnTo>
                        <a:pt x="8" y="136"/>
                      </a:lnTo>
                      <a:lnTo>
                        <a:pt x="17" y="117"/>
                      </a:lnTo>
                      <a:lnTo>
                        <a:pt x="23" y="100"/>
                      </a:lnTo>
                      <a:lnTo>
                        <a:pt x="34" y="85"/>
                      </a:lnTo>
                      <a:lnTo>
                        <a:pt x="45" y="70"/>
                      </a:lnTo>
                      <a:lnTo>
                        <a:pt x="57" y="57"/>
                      </a:lnTo>
                      <a:lnTo>
                        <a:pt x="70" y="45"/>
                      </a:lnTo>
                      <a:lnTo>
                        <a:pt x="85" y="34"/>
                      </a:lnTo>
                      <a:lnTo>
                        <a:pt x="102" y="23"/>
                      </a:lnTo>
                      <a:lnTo>
                        <a:pt x="119" y="15"/>
                      </a:lnTo>
                      <a:lnTo>
                        <a:pt x="136" y="8"/>
                      </a:lnTo>
                      <a:lnTo>
                        <a:pt x="155" y="4"/>
                      </a:lnTo>
                      <a:lnTo>
                        <a:pt x="174" y="2"/>
                      </a:lnTo>
                      <a:lnTo>
                        <a:pt x="194" y="0"/>
                      </a:lnTo>
                      <a:lnTo>
                        <a:pt x="194" y="0"/>
                      </a:lnTo>
                      <a:lnTo>
                        <a:pt x="213" y="2"/>
                      </a:lnTo>
                      <a:lnTo>
                        <a:pt x="232" y="4"/>
                      </a:lnTo>
                      <a:lnTo>
                        <a:pt x="251" y="8"/>
                      </a:lnTo>
                      <a:lnTo>
                        <a:pt x="268" y="15"/>
                      </a:lnTo>
                      <a:lnTo>
                        <a:pt x="285" y="23"/>
                      </a:lnTo>
                      <a:lnTo>
                        <a:pt x="300" y="34"/>
                      </a:lnTo>
                      <a:lnTo>
                        <a:pt x="315" y="45"/>
                      </a:lnTo>
                      <a:lnTo>
                        <a:pt x="330" y="57"/>
                      </a:lnTo>
                      <a:lnTo>
                        <a:pt x="340" y="70"/>
                      </a:lnTo>
                      <a:lnTo>
                        <a:pt x="353" y="85"/>
                      </a:lnTo>
                      <a:lnTo>
                        <a:pt x="362" y="100"/>
                      </a:lnTo>
                      <a:lnTo>
                        <a:pt x="370" y="117"/>
                      </a:lnTo>
                      <a:lnTo>
                        <a:pt x="377" y="136"/>
                      </a:lnTo>
                      <a:lnTo>
                        <a:pt x="381" y="153"/>
                      </a:lnTo>
                      <a:lnTo>
                        <a:pt x="385" y="172"/>
                      </a:lnTo>
                      <a:lnTo>
                        <a:pt x="385" y="191"/>
                      </a:lnTo>
                      <a:lnTo>
                        <a:pt x="385" y="19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5"/>
                <p:cNvSpPr>
                  <a:spLocks/>
                </p:cNvSpPr>
                <p:nvPr/>
              </p:nvSpPr>
              <p:spPr bwMode="auto">
                <a:xfrm>
                  <a:off x="10196513" y="2190750"/>
                  <a:ext cx="1246187" cy="546100"/>
                </a:xfrm>
                <a:custGeom>
                  <a:avLst/>
                  <a:gdLst>
                    <a:gd name="T0" fmla="*/ 785 w 785"/>
                    <a:gd name="T1" fmla="*/ 344 h 344"/>
                    <a:gd name="T2" fmla="*/ 785 w 785"/>
                    <a:gd name="T3" fmla="*/ 344 h 344"/>
                    <a:gd name="T4" fmla="*/ 781 w 785"/>
                    <a:gd name="T5" fmla="*/ 315 h 344"/>
                    <a:gd name="T6" fmla="*/ 772 w 785"/>
                    <a:gd name="T7" fmla="*/ 285 h 344"/>
                    <a:gd name="T8" fmla="*/ 762 w 785"/>
                    <a:gd name="T9" fmla="*/ 255 h 344"/>
                    <a:gd name="T10" fmla="*/ 751 w 785"/>
                    <a:gd name="T11" fmla="*/ 227 h 344"/>
                    <a:gd name="T12" fmla="*/ 738 w 785"/>
                    <a:gd name="T13" fmla="*/ 202 h 344"/>
                    <a:gd name="T14" fmla="*/ 723 w 785"/>
                    <a:gd name="T15" fmla="*/ 176 h 344"/>
                    <a:gd name="T16" fmla="*/ 706 w 785"/>
                    <a:gd name="T17" fmla="*/ 151 h 344"/>
                    <a:gd name="T18" fmla="*/ 689 w 785"/>
                    <a:gd name="T19" fmla="*/ 127 h 344"/>
                    <a:gd name="T20" fmla="*/ 670 w 785"/>
                    <a:gd name="T21" fmla="*/ 106 h 344"/>
                    <a:gd name="T22" fmla="*/ 651 w 785"/>
                    <a:gd name="T23" fmla="*/ 85 h 344"/>
                    <a:gd name="T24" fmla="*/ 630 w 785"/>
                    <a:gd name="T25" fmla="*/ 68 h 344"/>
                    <a:gd name="T26" fmla="*/ 608 w 785"/>
                    <a:gd name="T27" fmla="*/ 51 h 344"/>
                    <a:gd name="T28" fmla="*/ 585 w 785"/>
                    <a:gd name="T29" fmla="*/ 34 h 344"/>
                    <a:gd name="T30" fmla="*/ 559 w 785"/>
                    <a:gd name="T31" fmla="*/ 21 h 344"/>
                    <a:gd name="T32" fmla="*/ 534 w 785"/>
                    <a:gd name="T33" fmla="*/ 8 h 344"/>
                    <a:gd name="T34" fmla="*/ 508 w 785"/>
                    <a:gd name="T35" fmla="*/ 0 h 344"/>
                    <a:gd name="T36" fmla="*/ 394 w 785"/>
                    <a:gd name="T37" fmla="*/ 132 h 344"/>
                    <a:gd name="T38" fmla="*/ 276 w 785"/>
                    <a:gd name="T39" fmla="*/ 0 h 344"/>
                    <a:gd name="T40" fmla="*/ 276 w 785"/>
                    <a:gd name="T41" fmla="*/ 0 h 344"/>
                    <a:gd name="T42" fmla="*/ 251 w 785"/>
                    <a:gd name="T43" fmla="*/ 8 h 344"/>
                    <a:gd name="T44" fmla="*/ 225 w 785"/>
                    <a:gd name="T45" fmla="*/ 21 h 344"/>
                    <a:gd name="T46" fmla="*/ 202 w 785"/>
                    <a:gd name="T47" fmla="*/ 34 h 344"/>
                    <a:gd name="T48" fmla="*/ 179 w 785"/>
                    <a:gd name="T49" fmla="*/ 51 h 344"/>
                    <a:gd name="T50" fmla="*/ 155 w 785"/>
                    <a:gd name="T51" fmla="*/ 68 h 344"/>
                    <a:gd name="T52" fmla="*/ 134 w 785"/>
                    <a:gd name="T53" fmla="*/ 85 h 344"/>
                    <a:gd name="T54" fmla="*/ 115 w 785"/>
                    <a:gd name="T55" fmla="*/ 106 h 344"/>
                    <a:gd name="T56" fmla="*/ 96 w 785"/>
                    <a:gd name="T57" fmla="*/ 127 h 344"/>
                    <a:gd name="T58" fmla="*/ 79 w 785"/>
                    <a:gd name="T59" fmla="*/ 151 h 344"/>
                    <a:gd name="T60" fmla="*/ 64 w 785"/>
                    <a:gd name="T61" fmla="*/ 176 h 344"/>
                    <a:gd name="T62" fmla="*/ 49 w 785"/>
                    <a:gd name="T63" fmla="*/ 202 h 344"/>
                    <a:gd name="T64" fmla="*/ 36 w 785"/>
                    <a:gd name="T65" fmla="*/ 227 h 344"/>
                    <a:gd name="T66" fmla="*/ 23 w 785"/>
                    <a:gd name="T67" fmla="*/ 255 h 344"/>
                    <a:gd name="T68" fmla="*/ 15 w 785"/>
                    <a:gd name="T69" fmla="*/ 285 h 344"/>
                    <a:gd name="T70" fmla="*/ 6 w 785"/>
                    <a:gd name="T71" fmla="*/ 315 h 344"/>
                    <a:gd name="T72" fmla="*/ 0 w 785"/>
                    <a:gd name="T73" fmla="*/ 344 h 344"/>
                    <a:gd name="T74" fmla="*/ 785 w 785"/>
                    <a:gd name="T7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5" h="344">
                      <a:moveTo>
                        <a:pt x="785" y="344"/>
                      </a:moveTo>
                      <a:lnTo>
                        <a:pt x="785" y="344"/>
                      </a:lnTo>
                      <a:lnTo>
                        <a:pt x="781" y="315"/>
                      </a:lnTo>
                      <a:lnTo>
                        <a:pt x="772" y="285"/>
                      </a:lnTo>
                      <a:lnTo>
                        <a:pt x="762" y="255"/>
                      </a:lnTo>
                      <a:lnTo>
                        <a:pt x="751" y="227"/>
                      </a:lnTo>
                      <a:lnTo>
                        <a:pt x="738" y="202"/>
                      </a:lnTo>
                      <a:lnTo>
                        <a:pt x="723" y="176"/>
                      </a:lnTo>
                      <a:lnTo>
                        <a:pt x="706" y="151"/>
                      </a:lnTo>
                      <a:lnTo>
                        <a:pt x="689" y="127"/>
                      </a:lnTo>
                      <a:lnTo>
                        <a:pt x="670" y="106"/>
                      </a:lnTo>
                      <a:lnTo>
                        <a:pt x="651" y="85"/>
                      </a:lnTo>
                      <a:lnTo>
                        <a:pt x="630" y="68"/>
                      </a:lnTo>
                      <a:lnTo>
                        <a:pt x="608" y="51"/>
                      </a:lnTo>
                      <a:lnTo>
                        <a:pt x="585" y="34"/>
                      </a:lnTo>
                      <a:lnTo>
                        <a:pt x="559" y="21"/>
                      </a:lnTo>
                      <a:lnTo>
                        <a:pt x="534" y="8"/>
                      </a:lnTo>
                      <a:lnTo>
                        <a:pt x="508" y="0"/>
                      </a:lnTo>
                      <a:lnTo>
                        <a:pt x="394" y="132"/>
                      </a:lnTo>
                      <a:lnTo>
                        <a:pt x="276" y="0"/>
                      </a:lnTo>
                      <a:lnTo>
                        <a:pt x="276" y="0"/>
                      </a:lnTo>
                      <a:lnTo>
                        <a:pt x="251" y="8"/>
                      </a:lnTo>
                      <a:lnTo>
                        <a:pt x="225" y="21"/>
                      </a:lnTo>
                      <a:lnTo>
                        <a:pt x="202" y="34"/>
                      </a:lnTo>
                      <a:lnTo>
                        <a:pt x="179" y="51"/>
                      </a:lnTo>
                      <a:lnTo>
                        <a:pt x="155" y="68"/>
                      </a:lnTo>
                      <a:lnTo>
                        <a:pt x="134" y="85"/>
                      </a:lnTo>
                      <a:lnTo>
                        <a:pt x="115" y="106"/>
                      </a:lnTo>
                      <a:lnTo>
                        <a:pt x="96" y="127"/>
                      </a:lnTo>
                      <a:lnTo>
                        <a:pt x="79" y="151"/>
                      </a:lnTo>
                      <a:lnTo>
                        <a:pt x="64" y="176"/>
                      </a:lnTo>
                      <a:lnTo>
                        <a:pt x="49" y="202"/>
                      </a:lnTo>
                      <a:lnTo>
                        <a:pt x="36" y="227"/>
                      </a:lnTo>
                      <a:lnTo>
                        <a:pt x="23" y="255"/>
                      </a:lnTo>
                      <a:lnTo>
                        <a:pt x="15" y="285"/>
                      </a:lnTo>
                      <a:lnTo>
                        <a:pt x="6" y="315"/>
                      </a:lnTo>
                      <a:lnTo>
                        <a:pt x="0" y="344"/>
                      </a:lnTo>
                      <a:lnTo>
                        <a:pt x="785" y="344"/>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5" name="组合 72"/>
              <p:cNvGrpSpPr/>
              <p:nvPr/>
            </p:nvGrpSpPr>
            <p:grpSpPr>
              <a:xfrm>
                <a:off x="8435687" y="2686434"/>
                <a:ext cx="197492" cy="268586"/>
                <a:chOff x="7032625" y="1241425"/>
                <a:chExt cx="1404937" cy="1497013"/>
              </a:xfrm>
            </p:grpSpPr>
            <p:sp>
              <p:nvSpPr>
                <p:cNvPr id="286" name="Freeform 37"/>
                <p:cNvSpPr>
                  <a:spLocks/>
                </p:cNvSpPr>
                <p:nvPr/>
              </p:nvSpPr>
              <p:spPr bwMode="auto">
                <a:xfrm>
                  <a:off x="7634288" y="2071688"/>
                  <a:ext cx="201612" cy="517525"/>
                </a:xfrm>
                <a:custGeom>
                  <a:avLst/>
                  <a:gdLst>
                    <a:gd name="T0" fmla="*/ 0 w 127"/>
                    <a:gd name="T1" fmla="*/ 164 h 326"/>
                    <a:gd name="T2" fmla="*/ 64 w 127"/>
                    <a:gd name="T3" fmla="*/ 326 h 326"/>
                    <a:gd name="T4" fmla="*/ 127 w 127"/>
                    <a:gd name="T5" fmla="*/ 166 h 326"/>
                    <a:gd name="T6" fmla="*/ 92 w 127"/>
                    <a:gd name="T7" fmla="*/ 53 h 326"/>
                    <a:gd name="T8" fmla="*/ 92 w 127"/>
                    <a:gd name="T9" fmla="*/ 53 h 326"/>
                    <a:gd name="T10" fmla="*/ 96 w 127"/>
                    <a:gd name="T11" fmla="*/ 47 h 326"/>
                    <a:gd name="T12" fmla="*/ 98 w 127"/>
                    <a:gd name="T13" fmla="*/ 41 h 326"/>
                    <a:gd name="T14" fmla="*/ 98 w 127"/>
                    <a:gd name="T15" fmla="*/ 16 h 326"/>
                    <a:gd name="T16" fmla="*/ 98 w 127"/>
                    <a:gd name="T17" fmla="*/ 16 h 326"/>
                    <a:gd name="T18" fmla="*/ 96 w 127"/>
                    <a:gd name="T19" fmla="*/ 10 h 326"/>
                    <a:gd name="T20" fmla="*/ 92 w 127"/>
                    <a:gd name="T21" fmla="*/ 4 h 326"/>
                    <a:gd name="T22" fmla="*/ 88 w 127"/>
                    <a:gd name="T23" fmla="*/ 2 h 326"/>
                    <a:gd name="T24" fmla="*/ 82 w 127"/>
                    <a:gd name="T25" fmla="*/ 0 h 326"/>
                    <a:gd name="T26" fmla="*/ 43 w 127"/>
                    <a:gd name="T27" fmla="*/ 0 h 326"/>
                    <a:gd name="T28" fmla="*/ 43 w 127"/>
                    <a:gd name="T29" fmla="*/ 0 h 326"/>
                    <a:gd name="T30" fmla="*/ 37 w 127"/>
                    <a:gd name="T31" fmla="*/ 2 h 326"/>
                    <a:gd name="T32" fmla="*/ 33 w 127"/>
                    <a:gd name="T33" fmla="*/ 4 h 326"/>
                    <a:gd name="T34" fmla="*/ 29 w 127"/>
                    <a:gd name="T35" fmla="*/ 10 h 326"/>
                    <a:gd name="T36" fmla="*/ 29 w 127"/>
                    <a:gd name="T37" fmla="*/ 16 h 326"/>
                    <a:gd name="T38" fmla="*/ 29 w 127"/>
                    <a:gd name="T39" fmla="*/ 41 h 326"/>
                    <a:gd name="T40" fmla="*/ 29 w 127"/>
                    <a:gd name="T41" fmla="*/ 41 h 326"/>
                    <a:gd name="T42" fmla="*/ 31 w 127"/>
                    <a:gd name="T43" fmla="*/ 49 h 326"/>
                    <a:gd name="T44" fmla="*/ 35 w 127"/>
                    <a:gd name="T45" fmla="*/ 53 h 326"/>
                    <a:gd name="T46" fmla="*/ 0 w 127"/>
                    <a:gd name="T47" fmla="*/ 16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326">
                      <a:moveTo>
                        <a:pt x="0" y="164"/>
                      </a:moveTo>
                      <a:lnTo>
                        <a:pt x="64" y="326"/>
                      </a:lnTo>
                      <a:lnTo>
                        <a:pt x="127" y="166"/>
                      </a:lnTo>
                      <a:lnTo>
                        <a:pt x="92" y="53"/>
                      </a:lnTo>
                      <a:lnTo>
                        <a:pt x="92" y="53"/>
                      </a:lnTo>
                      <a:lnTo>
                        <a:pt x="96" y="47"/>
                      </a:lnTo>
                      <a:lnTo>
                        <a:pt x="98" y="41"/>
                      </a:lnTo>
                      <a:lnTo>
                        <a:pt x="98" y="16"/>
                      </a:lnTo>
                      <a:lnTo>
                        <a:pt x="98" y="16"/>
                      </a:lnTo>
                      <a:lnTo>
                        <a:pt x="96" y="10"/>
                      </a:lnTo>
                      <a:lnTo>
                        <a:pt x="92" y="4"/>
                      </a:lnTo>
                      <a:lnTo>
                        <a:pt x="88" y="2"/>
                      </a:lnTo>
                      <a:lnTo>
                        <a:pt x="82" y="0"/>
                      </a:lnTo>
                      <a:lnTo>
                        <a:pt x="43" y="0"/>
                      </a:lnTo>
                      <a:lnTo>
                        <a:pt x="43" y="0"/>
                      </a:lnTo>
                      <a:lnTo>
                        <a:pt x="37" y="2"/>
                      </a:lnTo>
                      <a:lnTo>
                        <a:pt x="33" y="4"/>
                      </a:lnTo>
                      <a:lnTo>
                        <a:pt x="29" y="10"/>
                      </a:lnTo>
                      <a:lnTo>
                        <a:pt x="29" y="16"/>
                      </a:lnTo>
                      <a:lnTo>
                        <a:pt x="29" y="41"/>
                      </a:lnTo>
                      <a:lnTo>
                        <a:pt x="29" y="41"/>
                      </a:lnTo>
                      <a:lnTo>
                        <a:pt x="31" y="49"/>
                      </a:lnTo>
                      <a:lnTo>
                        <a:pt x="35" y="53"/>
                      </a:lnTo>
                      <a:lnTo>
                        <a:pt x="0" y="164"/>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38"/>
                <p:cNvSpPr>
                  <a:spLocks/>
                </p:cNvSpPr>
                <p:nvPr/>
              </p:nvSpPr>
              <p:spPr bwMode="auto">
                <a:xfrm>
                  <a:off x="7032625" y="2068513"/>
                  <a:ext cx="1404937" cy="669925"/>
                </a:xfrm>
                <a:custGeom>
                  <a:avLst/>
                  <a:gdLst>
                    <a:gd name="T0" fmla="*/ 606 w 885"/>
                    <a:gd name="T1" fmla="*/ 0 h 422"/>
                    <a:gd name="T2" fmla="*/ 443 w 885"/>
                    <a:gd name="T3" fmla="*/ 420 h 422"/>
                    <a:gd name="T4" fmla="*/ 279 w 885"/>
                    <a:gd name="T5" fmla="*/ 0 h 422"/>
                    <a:gd name="T6" fmla="*/ 279 w 885"/>
                    <a:gd name="T7" fmla="*/ 0 h 422"/>
                    <a:gd name="T8" fmla="*/ 250 w 885"/>
                    <a:gd name="T9" fmla="*/ 14 h 422"/>
                    <a:gd name="T10" fmla="*/ 221 w 885"/>
                    <a:gd name="T11" fmla="*/ 28 h 422"/>
                    <a:gd name="T12" fmla="*/ 195 w 885"/>
                    <a:gd name="T13" fmla="*/ 47 h 422"/>
                    <a:gd name="T14" fmla="*/ 170 w 885"/>
                    <a:gd name="T15" fmla="*/ 65 h 422"/>
                    <a:gd name="T16" fmla="*/ 147 w 885"/>
                    <a:gd name="T17" fmla="*/ 88 h 422"/>
                    <a:gd name="T18" fmla="*/ 127 w 885"/>
                    <a:gd name="T19" fmla="*/ 110 h 422"/>
                    <a:gd name="T20" fmla="*/ 108 w 885"/>
                    <a:gd name="T21" fmla="*/ 135 h 422"/>
                    <a:gd name="T22" fmla="*/ 90 w 885"/>
                    <a:gd name="T23" fmla="*/ 162 h 422"/>
                    <a:gd name="T24" fmla="*/ 74 w 885"/>
                    <a:gd name="T25" fmla="*/ 190 h 422"/>
                    <a:gd name="T26" fmla="*/ 59 w 885"/>
                    <a:gd name="T27" fmla="*/ 219 h 422"/>
                    <a:gd name="T28" fmla="*/ 47 w 885"/>
                    <a:gd name="T29" fmla="*/ 250 h 422"/>
                    <a:gd name="T30" fmla="*/ 35 w 885"/>
                    <a:gd name="T31" fmla="*/ 282 h 422"/>
                    <a:gd name="T32" fmla="*/ 24 w 885"/>
                    <a:gd name="T33" fmla="*/ 315 h 422"/>
                    <a:gd name="T34" fmla="*/ 14 w 885"/>
                    <a:gd name="T35" fmla="*/ 350 h 422"/>
                    <a:gd name="T36" fmla="*/ 6 w 885"/>
                    <a:gd name="T37" fmla="*/ 385 h 422"/>
                    <a:gd name="T38" fmla="*/ 0 w 885"/>
                    <a:gd name="T39" fmla="*/ 422 h 422"/>
                    <a:gd name="T40" fmla="*/ 885 w 885"/>
                    <a:gd name="T41" fmla="*/ 422 h 422"/>
                    <a:gd name="T42" fmla="*/ 885 w 885"/>
                    <a:gd name="T43" fmla="*/ 422 h 422"/>
                    <a:gd name="T44" fmla="*/ 879 w 885"/>
                    <a:gd name="T45" fmla="*/ 385 h 422"/>
                    <a:gd name="T46" fmla="*/ 871 w 885"/>
                    <a:gd name="T47" fmla="*/ 350 h 422"/>
                    <a:gd name="T48" fmla="*/ 861 w 885"/>
                    <a:gd name="T49" fmla="*/ 315 h 422"/>
                    <a:gd name="T50" fmla="*/ 850 w 885"/>
                    <a:gd name="T51" fmla="*/ 282 h 422"/>
                    <a:gd name="T52" fmla="*/ 838 w 885"/>
                    <a:gd name="T53" fmla="*/ 250 h 422"/>
                    <a:gd name="T54" fmla="*/ 826 w 885"/>
                    <a:gd name="T55" fmla="*/ 219 h 422"/>
                    <a:gd name="T56" fmla="*/ 811 w 885"/>
                    <a:gd name="T57" fmla="*/ 190 h 422"/>
                    <a:gd name="T58" fmla="*/ 795 w 885"/>
                    <a:gd name="T59" fmla="*/ 162 h 422"/>
                    <a:gd name="T60" fmla="*/ 777 w 885"/>
                    <a:gd name="T61" fmla="*/ 135 h 422"/>
                    <a:gd name="T62" fmla="*/ 758 w 885"/>
                    <a:gd name="T63" fmla="*/ 110 h 422"/>
                    <a:gd name="T64" fmla="*/ 738 w 885"/>
                    <a:gd name="T65" fmla="*/ 88 h 422"/>
                    <a:gd name="T66" fmla="*/ 715 w 885"/>
                    <a:gd name="T67" fmla="*/ 65 h 422"/>
                    <a:gd name="T68" fmla="*/ 690 w 885"/>
                    <a:gd name="T69" fmla="*/ 47 h 422"/>
                    <a:gd name="T70" fmla="*/ 664 w 885"/>
                    <a:gd name="T71" fmla="*/ 28 h 422"/>
                    <a:gd name="T72" fmla="*/ 635 w 885"/>
                    <a:gd name="T73" fmla="*/ 14 h 422"/>
                    <a:gd name="T74" fmla="*/ 606 w 885"/>
                    <a:gd name="T75" fmla="*/ 0 h 422"/>
                    <a:gd name="T76" fmla="*/ 606 w 885"/>
                    <a:gd name="T7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5" h="422">
                      <a:moveTo>
                        <a:pt x="606" y="0"/>
                      </a:moveTo>
                      <a:lnTo>
                        <a:pt x="443" y="420"/>
                      </a:lnTo>
                      <a:lnTo>
                        <a:pt x="279" y="0"/>
                      </a:lnTo>
                      <a:lnTo>
                        <a:pt x="279" y="0"/>
                      </a:lnTo>
                      <a:lnTo>
                        <a:pt x="250" y="14"/>
                      </a:lnTo>
                      <a:lnTo>
                        <a:pt x="221" y="28"/>
                      </a:lnTo>
                      <a:lnTo>
                        <a:pt x="195" y="47"/>
                      </a:lnTo>
                      <a:lnTo>
                        <a:pt x="170" y="65"/>
                      </a:lnTo>
                      <a:lnTo>
                        <a:pt x="147" y="88"/>
                      </a:lnTo>
                      <a:lnTo>
                        <a:pt x="127" y="110"/>
                      </a:lnTo>
                      <a:lnTo>
                        <a:pt x="108" y="135"/>
                      </a:lnTo>
                      <a:lnTo>
                        <a:pt x="90" y="162"/>
                      </a:lnTo>
                      <a:lnTo>
                        <a:pt x="74" y="190"/>
                      </a:lnTo>
                      <a:lnTo>
                        <a:pt x="59" y="219"/>
                      </a:lnTo>
                      <a:lnTo>
                        <a:pt x="47" y="250"/>
                      </a:lnTo>
                      <a:lnTo>
                        <a:pt x="35" y="282"/>
                      </a:lnTo>
                      <a:lnTo>
                        <a:pt x="24" y="315"/>
                      </a:lnTo>
                      <a:lnTo>
                        <a:pt x="14" y="350"/>
                      </a:lnTo>
                      <a:lnTo>
                        <a:pt x="6" y="385"/>
                      </a:lnTo>
                      <a:lnTo>
                        <a:pt x="0" y="422"/>
                      </a:lnTo>
                      <a:lnTo>
                        <a:pt x="885" y="422"/>
                      </a:lnTo>
                      <a:lnTo>
                        <a:pt x="885" y="422"/>
                      </a:lnTo>
                      <a:lnTo>
                        <a:pt x="879" y="385"/>
                      </a:lnTo>
                      <a:lnTo>
                        <a:pt x="871" y="350"/>
                      </a:lnTo>
                      <a:lnTo>
                        <a:pt x="861" y="315"/>
                      </a:lnTo>
                      <a:lnTo>
                        <a:pt x="850" y="282"/>
                      </a:lnTo>
                      <a:lnTo>
                        <a:pt x="838" y="250"/>
                      </a:lnTo>
                      <a:lnTo>
                        <a:pt x="826" y="219"/>
                      </a:lnTo>
                      <a:lnTo>
                        <a:pt x="811" y="190"/>
                      </a:lnTo>
                      <a:lnTo>
                        <a:pt x="795" y="162"/>
                      </a:lnTo>
                      <a:lnTo>
                        <a:pt x="777" y="135"/>
                      </a:lnTo>
                      <a:lnTo>
                        <a:pt x="758" y="110"/>
                      </a:lnTo>
                      <a:lnTo>
                        <a:pt x="738" y="88"/>
                      </a:lnTo>
                      <a:lnTo>
                        <a:pt x="715" y="65"/>
                      </a:lnTo>
                      <a:lnTo>
                        <a:pt x="690" y="47"/>
                      </a:lnTo>
                      <a:lnTo>
                        <a:pt x="664" y="28"/>
                      </a:lnTo>
                      <a:lnTo>
                        <a:pt x="635" y="14"/>
                      </a:lnTo>
                      <a:lnTo>
                        <a:pt x="606" y="0"/>
                      </a:lnTo>
                      <a:lnTo>
                        <a:pt x="606"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39"/>
                <p:cNvSpPr>
                  <a:spLocks noEditPoints="1"/>
                </p:cNvSpPr>
                <p:nvPr/>
              </p:nvSpPr>
              <p:spPr bwMode="auto">
                <a:xfrm>
                  <a:off x="7354888" y="1241425"/>
                  <a:ext cx="763587" cy="765175"/>
                </a:xfrm>
                <a:custGeom>
                  <a:avLst/>
                  <a:gdLst>
                    <a:gd name="T0" fmla="*/ 217 w 481"/>
                    <a:gd name="T1" fmla="*/ 0 h 482"/>
                    <a:gd name="T2" fmla="*/ 147 w 481"/>
                    <a:gd name="T3" fmla="*/ 18 h 482"/>
                    <a:gd name="T4" fmla="*/ 88 w 481"/>
                    <a:gd name="T5" fmla="*/ 55 h 482"/>
                    <a:gd name="T6" fmla="*/ 41 w 481"/>
                    <a:gd name="T7" fmla="*/ 107 h 482"/>
                    <a:gd name="T8" fmla="*/ 12 w 481"/>
                    <a:gd name="T9" fmla="*/ 168 h 482"/>
                    <a:gd name="T10" fmla="*/ 0 w 481"/>
                    <a:gd name="T11" fmla="*/ 240 h 482"/>
                    <a:gd name="T12" fmla="*/ 6 w 481"/>
                    <a:gd name="T13" fmla="*/ 289 h 482"/>
                    <a:gd name="T14" fmla="*/ 30 w 481"/>
                    <a:gd name="T15" fmla="*/ 355 h 482"/>
                    <a:gd name="T16" fmla="*/ 71 w 481"/>
                    <a:gd name="T17" fmla="*/ 410 h 482"/>
                    <a:gd name="T18" fmla="*/ 127 w 481"/>
                    <a:gd name="T19" fmla="*/ 453 h 482"/>
                    <a:gd name="T20" fmla="*/ 192 w 481"/>
                    <a:gd name="T21" fmla="*/ 476 h 482"/>
                    <a:gd name="T22" fmla="*/ 242 w 481"/>
                    <a:gd name="T23" fmla="*/ 482 h 482"/>
                    <a:gd name="T24" fmla="*/ 313 w 481"/>
                    <a:gd name="T25" fmla="*/ 471 h 482"/>
                    <a:gd name="T26" fmla="*/ 377 w 481"/>
                    <a:gd name="T27" fmla="*/ 441 h 482"/>
                    <a:gd name="T28" fmla="*/ 428 w 481"/>
                    <a:gd name="T29" fmla="*/ 394 h 482"/>
                    <a:gd name="T30" fmla="*/ 463 w 481"/>
                    <a:gd name="T31" fmla="*/ 334 h 482"/>
                    <a:gd name="T32" fmla="*/ 481 w 481"/>
                    <a:gd name="T33" fmla="*/ 264 h 482"/>
                    <a:gd name="T34" fmla="*/ 481 w 481"/>
                    <a:gd name="T35" fmla="*/ 215 h 482"/>
                    <a:gd name="T36" fmla="*/ 463 w 481"/>
                    <a:gd name="T37" fmla="*/ 146 h 482"/>
                    <a:gd name="T38" fmla="*/ 428 w 481"/>
                    <a:gd name="T39" fmla="*/ 86 h 482"/>
                    <a:gd name="T40" fmla="*/ 377 w 481"/>
                    <a:gd name="T41" fmla="*/ 41 h 482"/>
                    <a:gd name="T42" fmla="*/ 313 w 481"/>
                    <a:gd name="T43" fmla="*/ 10 h 482"/>
                    <a:gd name="T44" fmla="*/ 242 w 481"/>
                    <a:gd name="T45" fmla="*/ 0 h 482"/>
                    <a:gd name="T46" fmla="*/ 242 w 481"/>
                    <a:gd name="T47" fmla="*/ 441 h 482"/>
                    <a:gd name="T48" fmla="*/ 184 w 481"/>
                    <a:gd name="T49" fmla="*/ 432 h 482"/>
                    <a:gd name="T50" fmla="*/ 133 w 481"/>
                    <a:gd name="T51" fmla="*/ 408 h 482"/>
                    <a:gd name="T52" fmla="*/ 92 w 481"/>
                    <a:gd name="T53" fmla="*/ 371 h 482"/>
                    <a:gd name="T54" fmla="*/ 61 w 481"/>
                    <a:gd name="T55" fmla="*/ 326 h 482"/>
                    <a:gd name="T56" fmla="*/ 45 w 481"/>
                    <a:gd name="T57" fmla="*/ 271 h 482"/>
                    <a:gd name="T58" fmla="*/ 59 w 481"/>
                    <a:gd name="T59" fmla="*/ 236 h 482"/>
                    <a:gd name="T60" fmla="*/ 100 w 481"/>
                    <a:gd name="T61" fmla="*/ 182 h 482"/>
                    <a:gd name="T62" fmla="*/ 127 w 481"/>
                    <a:gd name="T63" fmla="*/ 121 h 482"/>
                    <a:gd name="T64" fmla="*/ 153 w 481"/>
                    <a:gd name="T65" fmla="*/ 121 h 482"/>
                    <a:gd name="T66" fmla="*/ 233 w 481"/>
                    <a:gd name="T67" fmla="*/ 174 h 482"/>
                    <a:gd name="T68" fmla="*/ 332 w 481"/>
                    <a:gd name="T69" fmla="*/ 201 h 482"/>
                    <a:gd name="T70" fmla="*/ 401 w 481"/>
                    <a:gd name="T71" fmla="*/ 201 h 482"/>
                    <a:gd name="T72" fmla="*/ 440 w 481"/>
                    <a:gd name="T73" fmla="*/ 217 h 482"/>
                    <a:gd name="T74" fmla="*/ 440 w 481"/>
                    <a:gd name="T75" fmla="*/ 260 h 482"/>
                    <a:gd name="T76" fmla="*/ 426 w 481"/>
                    <a:gd name="T77" fmla="*/ 318 h 482"/>
                    <a:gd name="T78" fmla="*/ 395 w 481"/>
                    <a:gd name="T79" fmla="*/ 367 h 482"/>
                    <a:gd name="T80" fmla="*/ 352 w 481"/>
                    <a:gd name="T81" fmla="*/ 406 h 482"/>
                    <a:gd name="T82" fmla="*/ 301 w 481"/>
                    <a:gd name="T83" fmla="*/ 430 h 482"/>
                    <a:gd name="T84" fmla="*/ 242 w 481"/>
                    <a:gd name="T85" fmla="*/ 44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1" h="482">
                      <a:moveTo>
                        <a:pt x="242" y="0"/>
                      </a:moveTo>
                      <a:lnTo>
                        <a:pt x="242" y="0"/>
                      </a:lnTo>
                      <a:lnTo>
                        <a:pt x="217" y="0"/>
                      </a:lnTo>
                      <a:lnTo>
                        <a:pt x="192" y="4"/>
                      </a:lnTo>
                      <a:lnTo>
                        <a:pt x="170" y="10"/>
                      </a:lnTo>
                      <a:lnTo>
                        <a:pt x="147" y="18"/>
                      </a:lnTo>
                      <a:lnTo>
                        <a:pt x="127" y="29"/>
                      </a:lnTo>
                      <a:lnTo>
                        <a:pt x="106" y="41"/>
                      </a:lnTo>
                      <a:lnTo>
                        <a:pt x="88" y="55"/>
                      </a:lnTo>
                      <a:lnTo>
                        <a:pt x="71" y="70"/>
                      </a:lnTo>
                      <a:lnTo>
                        <a:pt x="55" y="86"/>
                      </a:lnTo>
                      <a:lnTo>
                        <a:pt x="41" y="107"/>
                      </a:lnTo>
                      <a:lnTo>
                        <a:pt x="30" y="125"/>
                      </a:lnTo>
                      <a:lnTo>
                        <a:pt x="20" y="146"/>
                      </a:lnTo>
                      <a:lnTo>
                        <a:pt x="12" y="168"/>
                      </a:lnTo>
                      <a:lnTo>
                        <a:pt x="6" y="193"/>
                      </a:lnTo>
                      <a:lnTo>
                        <a:pt x="2" y="215"/>
                      </a:lnTo>
                      <a:lnTo>
                        <a:pt x="0" y="240"/>
                      </a:lnTo>
                      <a:lnTo>
                        <a:pt x="0" y="240"/>
                      </a:lnTo>
                      <a:lnTo>
                        <a:pt x="2" y="264"/>
                      </a:lnTo>
                      <a:lnTo>
                        <a:pt x="6" y="289"/>
                      </a:lnTo>
                      <a:lnTo>
                        <a:pt x="12" y="312"/>
                      </a:lnTo>
                      <a:lnTo>
                        <a:pt x="20" y="334"/>
                      </a:lnTo>
                      <a:lnTo>
                        <a:pt x="30" y="355"/>
                      </a:lnTo>
                      <a:lnTo>
                        <a:pt x="41" y="375"/>
                      </a:lnTo>
                      <a:lnTo>
                        <a:pt x="55" y="394"/>
                      </a:lnTo>
                      <a:lnTo>
                        <a:pt x="71" y="410"/>
                      </a:lnTo>
                      <a:lnTo>
                        <a:pt x="88" y="426"/>
                      </a:lnTo>
                      <a:lnTo>
                        <a:pt x="106" y="441"/>
                      </a:lnTo>
                      <a:lnTo>
                        <a:pt x="127" y="453"/>
                      </a:lnTo>
                      <a:lnTo>
                        <a:pt x="147" y="463"/>
                      </a:lnTo>
                      <a:lnTo>
                        <a:pt x="170" y="471"/>
                      </a:lnTo>
                      <a:lnTo>
                        <a:pt x="192" y="476"/>
                      </a:lnTo>
                      <a:lnTo>
                        <a:pt x="217" y="480"/>
                      </a:lnTo>
                      <a:lnTo>
                        <a:pt x="242" y="482"/>
                      </a:lnTo>
                      <a:lnTo>
                        <a:pt x="242" y="482"/>
                      </a:lnTo>
                      <a:lnTo>
                        <a:pt x="266" y="480"/>
                      </a:lnTo>
                      <a:lnTo>
                        <a:pt x="291" y="476"/>
                      </a:lnTo>
                      <a:lnTo>
                        <a:pt x="313" y="471"/>
                      </a:lnTo>
                      <a:lnTo>
                        <a:pt x="336" y="463"/>
                      </a:lnTo>
                      <a:lnTo>
                        <a:pt x="356" y="453"/>
                      </a:lnTo>
                      <a:lnTo>
                        <a:pt x="377" y="441"/>
                      </a:lnTo>
                      <a:lnTo>
                        <a:pt x="395" y="426"/>
                      </a:lnTo>
                      <a:lnTo>
                        <a:pt x="412" y="410"/>
                      </a:lnTo>
                      <a:lnTo>
                        <a:pt x="428" y="394"/>
                      </a:lnTo>
                      <a:lnTo>
                        <a:pt x="440" y="375"/>
                      </a:lnTo>
                      <a:lnTo>
                        <a:pt x="453" y="355"/>
                      </a:lnTo>
                      <a:lnTo>
                        <a:pt x="463" y="334"/>
                      </a:lnTo>
                      <a:lnTo>
                        <a:pt x="471" y="312"/>
                      </a:lnTo>
                      <a:lnTo>
                        <a:pt x="477" y="289"/>
                      </a:lnTo>
                      <a:lnTo>
                        <a:pt x="481" y="264"/>
                      </a:lnTo>
                      <a:lnTo>
                        <a:pt x="481" y="240"/>
                      </a:lnTo>
                      <a:lnTo>
                        <a:pt x="481" y="240"/>
                      </a:lnTo>
                      <a:lnTo>
                        <a:pt x="481" y="215"/>
                      </a:lnTo>
                      <a:lnTo>
                        <a:pt x="477" y="193"/>
                      </a:lnTo>
                      <a:lnTo>
                        <a:pt x="471" y="168"/>
                      </a:lnTo>
                      <a:lnTo>
                        <a:pt x="463" y="146"/>
                      </a:lnTo>
                      <a:lnTo>
                        <a:pt x="453" y="125"/>
                      </a:lnTo>
                      <a:lnTo>
                        <a:pt x="440" y="107"/>
                      </a:lnTo>
                      <a:lnTo>
                        <a:pt x="428" y="86"/>
                      </a:lnTo>
                      <a:lnTo>
                        <a:pt x="412" y="70"/>
                      </a:lnTo>
                      <a:lnTo>
                        <a:pt x="395" y="55"/>
                      </a:lnTo>
                      <a:lnTo>
                        <a:pt x="377" y="41"/>
                      </a:lnTo>
                      <a:lnTo>
                        <a:pt x="356" y="29"/>
                      </a:lnTo>
                      <a:lnTo>
                        <a:pt x="336" y="18"/>
                      </a:lnTo>
                      <a:lnTo>
                        <a:pt x="313" y="10"/>
                      </a:lnTo>
                      <a:lnTo>
                        <a:pt x="291" y="4"/>
                      </a:lnTo>
                      <a:lnTo>
                        <a:pt x="266" y="0"/>
                      </a:lnTo>
                      <a:lnTo>
                        <a:pt x="242" y="0"/>
                      </a:lnTo>
                      <a:lnTo>
                        <a:pt x="242" y="0"/>
                      </a:lnTo>
                      <a:close/>
                      <a:moveTo>
                        <a:pt x="242" y="441"/>
                      </a:moveTo>
                      <a:lnTo>
                        <a:pt x="242" y="441"/>
                      </a:lnTo>
                      <a:lnTo>
                        <a:pt x="221" y="439"/>
                      </a:lnTo>
                      <a:lnTo>
                        <a:pt x="203" y="437"/>
                      </a:lnTo>
                      <a:lnTo>
                        <a:pt x="184" y="432"/>
                      </a:lnTo>
                      <a:lnTo>
                        <a:pt x="166" y="424"/>
                      </a:lnTo>
                      <a:lnTo>
                        <a:pt x="149" y="418"/>
                      </a:lnTo>
                      <a:lnTo>
                        <a:pt x="133" y="408"/>
                      </a:lnTo>
                      <a:lnTo>
                        <a:pt x="119" y="398"/>
                      </a:lnTo>
                      <a:lnTo>
                        <a:pt x="104" y="385"/>
                      </a:lnTo>
                      <a:lnTo>
                        <a:pt x="92" y="371"/>
                      </a:lnTo>
                      <a:lnTo>
                        <a:pt x="80" y="357"/>
                      </a:lnTo>
                      <a:lnTo>
                        <a:pt x="69" y="342"/>
                      </a:lnTo>
                      <a:lnTo>
                        <a:pt x="61" y="326"/>
                      </a:lnTo>
                      <a:lnTo>
                        <a:pt x="53" y="307"/>
                      </a:lnTo>
                      <a:lnTo>
                        <a:pt x="49" y="289"/>
                      </a:lnTo>
                      <a:lnTo>
                        <a:pt x="45" y="271"/>
                      </a:lnTo>
                      <a:lnTo>
                        <a:pt x="43" y="252"/>
                      </a:lnTo>
                      <a:lnTo>
                        <a:pt x="43" y="252"/>
                      </a:lnTo>
                      <a:lnTo>
                        <a:pt x="59" y="236"/>
                      </a:lnTo>
                      <a:lnTo>
                        <a:pt x="74" y="219"/>
                      </a:lnTo>
                      <a:lnTo>
                        <a:pt x="88" y="201"/>
                      </a:lnTo>
                      <a:lnTo>
                        <a:pt x="100" y="182"/>
                      </a:lnTo>
                      <a:lnTo>
                        <a:pt x="110" y="164"/>
                      </a:lnTo>
                      <a:lnTo>
                        <a:pt x="119" y="143"/>
                      </a:lnTo>
                      <a:lnTo>
                        <a:pt x="127" y="121"/>
                      </a:lnTo>
                      <a:lnTo>
                        <a:pt x="131" y="100"/>
                      </a:lnTo>
                      <a:lnTo>
                        <a:pt x="131" y="100"/>
                      </a:lnTo>
                      <a:lnTo>
                        <a:pt x="153" y="121"/>
                      </a:lnTo>
                      <a:lnTo>
                        <a:pt x="178" y="141"/>
                      </a:lnTo>
                      <a:lnTo>
                        <a:pt x="205" y="160"/>
                      </a:lnTo>
                      <a:lnTo>
                        <a:pt x="233" y="174"/>
                      </a:lnTo>
                      <a:lnTo>
                        <a:pt x="266" y="187"/>
                      </a:lnTo>
                      <a:lnTo>
                        <a:pt x="299" y="195"/>
                      </a:lnTo>
                      <a:lnTo>
                        <a:pt x="332" y="201"/>
                      </a:lnTo>
                      <a:lnTo>
                        <a:pt x="367" y="201"/>
                      </a:lnTo>
                      <a:lnTo>
                        <a:pt x="367" y="201"/>
                      </a:lnTo>
                      <a:lnTo>
                        <a:pt x="401" y="201"/>
                      </a:lnTo>
                      <a:lnTo>
                        <a:pt x="436" y="195"/>
                      </a:lnTo>
                      <a:lnTo>
                        <a:pt x="436" y="195"/>
                      </a:lnTo>
                      <a:lnTo>
                        <a:pt x="440" y="217"/>
                      </a:lnTo>
                      <a:lnTo>
                        <a:pt x="440" y="240"/>
                      </a:lnTo>
                      <a:lnTo>
                        <a:pt x="440" y="240"/>
                      </a:lnTo>
                      <a:lnTo>
                        <a:pt x="440" y="260"/>
                      </a:lnTo>
                      <a:lnTo>
                        <a:pt x="436" y="281"/>
                      </a:lnTo>
                      <a:lnTo>
                        <a:pt x="432" y="299"/>
                      </a:lnTo>
                      <a:lnTo>
                        <a:pt x="426" y="318"/>
                      </a:lnTo>
                      <a:lnTo>
                        <a:pt x="418" y="336"/>
                      </a:lnTo>
                      <a:lnTo>
                        <a:pt x="408" y="353"/>
                      </a:lnTo>
                      <a:lnTo>
                        <a:pt x="395" y="367"/>
                      </a:lnTo>
                      <a:lnTo>
                        <a:pt x="383" y="381"/>
                      </a:lnTo>
                      <a:lnTo>
                        <a:pt x="369" y="394"/>
                      </a:lnTo>
                      <a:lnTo>
                        <a:pt x="352" y="406"/>
                      </a:lnTo>
                      <a:lnTo>
                        <a:pt x="336" y="416"/>
                      </a:lnTo>
                      <a:lnTo>
                        <a:pt x="319" y="424"/>
                      </a:lnTo>
                      <a:lnTo>
                        <a:pt x="301" y="430"/>
                      </a:lnTo>
                      <a:lnTo>
                        <a:pt x="283" y="437"/>
                      </a:lnTo>
                      <a:lnTo>
                        <a:pt x="262" y="439"/>
                      </a:lnTo>
                      <a:lnTo>
                        <a:pt x="242" y="441"/>
                      </a:lnTo>
                      <a:lnTo>
                        <a:pt x="242" y="44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4" name="组合 29"/>
              <p:cNvGrpSpPr/>
              <p:nvPr/>
            </p:nvGrpSpPr>
            <p:grpSpPr>
              <a:xfrm>
                <a:off x="8341684" y="5328833"/>
                <a:ext cx="267577" cy="255774"/>
                <a:chOff x="3675063" y="1296988"/>
                <a:chExt cx="1749425" cy="1473200"/>
              </a:xfrm>
            </p:grpSpPr>
            <p:sp>
              <p:nvSpPr>
                <p:cNvPr id="295" name="Freeform 17"/>
                <p:cNvSpPr>
                  <a:spLocks/>
                </p:cNvSpPr>
                <p:nvPr/>
              </p:nvSpPr>
              <p:spPr bwMode="auto">
                <a:xfrm>
                  <a:off x="4303713" y="1460500"/>
                  <a:ext cx="503237" cy="501650"/>
                </a:xfrm>
                <a:custGeom>
                  <a:avLst/>
                  <a:gdLst>
                    <a:gd name="T0" fmla="*/ 317 w 317"/>
                    <a:gd name="T1" fmla="*/ 158 h 316"/>
                    <a:gd name="T2" fmla="*/ 312 w 317"/>
                    <a:gd name="T3" fmla="*/ 191 h 316"/>
                    <a:gd name="T4" fmla="*/ 304 w 317"/>
                    <a:gd name="T5" fmla="*/ 220 h 316"/>
                    <a:gd name="T6" fmla="*/ 290 w 317"/>
                    <a:gd name="T7" fmla="*/ 247 h 316"/>
                    <a:gd name="T8" fmla="*/ 271 w 317"/>
                    <a:gd name="T9" fmla="*/ 270 h 316"/>
                    <a:gd name="T10" fmla="*/ 246 w 317"/>
                    <a:gd name="T11" fmla="*/ 289 h 316"/>
                    <a:gd name="T12" fmla="*/ 219 w 317"/>
                    <a:gd name="T13" fmla="*/ 304 h 316"/>
                    <a:gd name="T14" fmla="*/ 190 w 317"/>
                    <a:gd name="T15" fmla="*/ 314 h 316"/>
                    <a:gd name="T16" fmla="*/ 158 w 317"/>
                    <a:gd name="T17" fmla="*/ 316 h 316"/>
                    <a:gd name="T18" fmla="*/ 142 w 317"/>
                    <a:gd name="T19" fmla="*/ 316 h 316"/>
                    <a:gd name="T20" fmla="*/ 110 w 317"/>
                    <a:gd name="T21" fmla="*/ 310 h 316"/>
                    <a:gd name="T22" fmla="*/ 83 w 317"/>
                    <a:gd name="T23" fmla="*/ 297 h 316"/>
                    <a:gd name="T24" fmla="*/ 56 w 317"/>
                    <a:gd name="T25" fmla="*/ 281 h 316"/>
                    <a:gd name="T26" fmla="*/ 35 w 317"/>
                    <a:gd name="T27" fmla="*/ 260 h 316"/>
                    <a:gd name="T28" fmla="*/ 19 w 317"/>
                    <a:gd name="T29" fmla="*/ 235 h 316"/>
                    <a:gd name="T30" fmla="*/ 6 w 317"/>
                    <a:gd name="T31" fmla="*/ 206 h 316"/>
                    <a:gd name="T32" fmla="*/ 0 w 317"/>
                    <a:gd name="T33" fmla="*/ 175 h 316"/>
                    <a:gd name="T34" fmla="*/ 0 w 317"/>
                    <a:gd name="T35" fmla="*/ 158 h 316"/>
                    <a:gd name="T36" fmla="*/ 2 w 317"/>
                    <a:gd name="T37" fmla="*/ 127 h 316"/>
                    <a:gd name="T38" fmla="*/ 12 w 317"/>
                    <a:gd name="T39" fmla="*/ 97 h 316"/>
                    <a:gd name="T40" fmla="*/ 27 w 317"/>
                    <a:gd name="T41" fmla="*/ 70 h 316"/>
                    <a:gd name="T42" fmla="*/ 46 w 317"/>
                    <a:gd name="T43" fmla="*/ 47 h 316"/>
                    <a:gd name="T44" fmla="*/ 69 w 317"/>
                    <a:gd name="T45" fmla="*/ 27 h 316"/>
                    <a:gd name="T46" fmla="*/ 96 w 317"/>
                    <a:gd name="T47" fmla="*/ 12 h 316"/>
                    <a:gd name="T48" fmla="*/ 125 w 317"/>
                    <a:gd name="T49" fmla="*/ 4 h 316"/>
                    <a:gd name="T50" fmla="*/ 158 w 317"/>
                    <a:gd name="T51" fmla="*/ 0 h 316"/>
                    <a:gd name="T52" fmla="*/ 175 w 317"/>
                    <a:gd name="T53" fmla="*/ 2 h 316"/>
                    <a:gd name="T54" fmla="*/ 204 w 317"/>
                    <a:gd name="T55" fmla="*/ 8 h 316"/>
                    <a:gd name="T56" fmla="*/ 233 w 317"/>
                    <a:gd name="T57" fmla="*/ 20 h 316"/>
                    <a:gd name="T58" fmla="*/ 258 w 317"/>
                    <a:gd name="T59" fmla="*/ 37 h 316"/>
                    <a:gd name="T60" fmla="*/ 279 w 317"/>
                    <a:gd name="T61" fmla="*/ 58 h 316"/>
                    <a:gd name="T62" fmla="*/ 298 w 317"/>
                    <a:gd name="T63" fmla="*/ 83 h 316"/>
                    <a:gd name="T64" fmla="*/ 308 w 317"/>
                    <a:gd name="T65" fmla="*/ 112 h 316"/>
                    <a:gd name="T66" fmla="*/ 315 w 317"/>
                    <a:gd name="T67" fmla="*/ 143 h 316"/>
                    <a:gd name="T68" fmla="*/ 317 w 317"/>
                    <a:gd name="T69"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316">
                      <a:moveTo>
                        <a:pt x="317" y="158"/>
                      </a:moveTo>
                      <a:lnTo>
                        <a:pt x="317" y="158"/>
                      </a:lnTo>
                      <a:lnTo>
                        <a:pt x="315" y="175"/>
                      </a:lnTo>
                      <a:lnTo>
                        <a:pt x="312" y="191"/>
                      </a:lnTo>
                      <a:lnTo>
                        <a:pt x="308" y="206"/>
                      </a:lnTo>
                      <a:lnTo>
                        <a:pt x="304" y="220"/>
                      </a:lnTo>
                      <a:lnTo>
                        <a:pt x="298" y="235"/>
                      </a:lnTo>
                      <a:lnTo>
                        <a:pt x="290" y="247"/>
                      </a:lnTo>
                      <a:lnTo>
                        <a:pt x="279" y="260"/>
                      </a:lnTo>
                      <a:lnTo>
                        <a:pt x="271" y="270"/>
                      </a:lnTo>
                      <a:lnTo>
                        <a:pt x="258" y="281"/>
                      </a:lnTo>
                      <a:lnTo>
                        <a:pt x="246" y="289"/>
                      </a:lnTo>
                      <a:lnTo>
                        <a:pt x="233" y="297"/>
                      </a:lnTo>
                      <a:lnTo>
                        <a:pt x="219" y="304"/>
                      </a:lnTo>
                      <a:lnTo>
                        <a:pt x="204" y="310"/>
                      </a:lnTo>
                      <a:lnTo>
                        <a:pt x="190" y="314"/>
                      </a:lnTo>
                      <a:lnTo>
                        <a:pt x="175" y="316"/>
                      </a:lnTo>
                      <a:lnTo>
                        <a:pt x="158" y="316"/>
                      </a:lnTo>
                      <a:lnTo>
                        <a:pt x="158" y="316"/>
                      </a:lnTo>
                      <a:lnTo>
                        <a:pt x="142" y="316"/>
                      </a:lnTo>
                      <a:lnTo>
                        <a:pt x="125" y="314"/>
                      </a:lnTo>
                      <a:lnTo>
                        <a:pt x="110" y="310"/>
                      </a:lnTo>
                      <a:lnTo>
                        <a:pt x="96" y="304"/>
                      </a:lnTo>
                      <a:lnTo>
                        <a:pt x="83" y="297"/>
                      </a:lnTo>
                      <a:lnTo>
                        <a:pt x="69" y="289"/>
                      </a:lnTo>
                      <a:lnTo>
                        <a:pt x="56" y="281"/>
                      </a:lnTo>
                      <a:lnTo>
                        <a:pt x="46" y="270"/>
                      </a:lnTo>
                      <a:lnTo>
                        <a:pt x="35" y="260"/>
                      </a:lnTo>
                      <a:lnTo>
                        <a:pt x="27" y="247"/>
                      </a:lnTo>
                      <a:lnTo>
                        <a:pt x="19" y="235"/>
                      </a:lnTo>
                      <a:lnTo>
                        <a:pt x="12" y="220"/>
                      </a:lnTo>
                      <a:lnTo>
                        <a:pt x="6" y="206"/>
                      </a:lnTo>
                      <a:lnTo>
                        <a:pt x="2" y="191"/>
                      </a:lnTo>
                      <a:lnTo>
                        <a:pt x="0" y="175"/>
                      </a:lnTo>
                      <a:lnTo>
                        <a:pt x="0" y="158"/>
                      </a:lnTo>
                      <a:lnTo>
                        <a:pt x="0" y="158"/>
                      </a:lnTo>
                      <a:lnTo>
                        <a:pt x="0" y="143"/>
                      </a:lnTo>
                      <a:lnTo>
                        <a:pt x="2" y="127"/>
                      </a:lnTo>
                      <a:lnTo>
                        <a:pt x="6" y="112"/>
                      </a:lnTo>
                      <a:lnTo>
                        <a:pt x="12" y="97"/>
                      </a:lnTo>
                      <a:lnTo>
                        <a:pt x="19" y="83"/>
                      </a:lnTo>
                      <a:lnTo>
                        <a:pt x="27" y="70"/>
                      </a:lnTo>
                      <a:lnTo>
                        <a:pt x="35" y="58"/>
                      </a:lnTo>
                      <a:lnTo>
                        <a:pt x="46" y="47"/>
                      </a:lnTo>
                      <a:lnTo>
                        <a:pt x="56" y="37"/>
                      </a:lnTo>
                      <a:lnTo>
                        <a:pt x="69" y="27"/>
                      </a:lnTo>
                      <a:lnTo>
                        <a:pt x="83" y="20"/>
                      </a:lnTo>
                      <a:lnTo>
                        <a:pt x="96" y="12"/>
                      </a:lnTo>
                      <a:lnTo>
                        <a:pt x="110" y="8"/>
                      </a:lnTo>
                      <a:lnTo>
                        <a:pt x="125" y="4"/>
                      </a:lnTo>
                      <a:lnTo>
                        <a:pt x="142" y="2"/>
                      </a:lnTo>
                      <a:lnTo>
                        <a:pt x="158" y="0"/>
                      </a:lnTo>
                      <a:lnTo>
                        <a:pt x="158" y="0"/>
                      </a:lnTo>
                      <a:lnTo>
                        <a:pt x="175" y="2"/>
                      </a:lnTo>
                      <a:lnTo>
                        <a:pt x="190" y="4"/>
                      </a:lnTo>
                      <a:lnTo>
                        <a:pt x="204" y="8"/>
                      </a:lnTo>
                      <a:lnTo>
                        <a:pt x="219" y="12"/>
                      </a:lnTo>
                      <a:lnTo>
                        <a:pt x="233" y="20"/>
                      </a:lnTo>
                      <a:lnTo>
                        <a:pt x="246" y="27"/>
                      </a:lnTo>
                      <a:lnTo>
                        <a:pt x="258" y="37"/>
                      </a:lnTo>
                      <a:lnTo>
                        <a:pt x="271" y="47"/>
                      </a:lnTo>
                      <a:lnTo>
                        <a:pt x="279" y="58"/>
                      </a:lnTo>
                      <a:lnTo>
                        <a:pt x="290" y="70"/>
                      </a:lnTo>
                      <a:lnTo>
                        <a:pt x="298" y="83"/>
                      </a:lnTo>
                      <a:lnTo>
                        <a:pt x="304" y="97"/>
                      </a:lnTo>
                      <a:lnTo>
                        <a:pt x="308" y="112"/>
                      </a:lnTo>
                      <a:lnTo>
                        <a:pt x="312" y="127"/>
                      </a:lnTo>
                      <a:lnTo>
                        <a:pt x="315" y="143"/>
                      </a:lnTo>
                      <a:lnTo>
                        <a:pt x="317" y="158"/>
                      </a:lnTo>
                      <a:lnTo>
                        <a:pt x="317" y="158"/>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
                <p:cNvSpPr>
                  <a:spLocks/>
                </p:cNvSpPr>
                <p:nvPr/>
              </p:nvSpPr>
              <p:spPr bwMode="auto">
                <a:xfrm>
                  <a:off x="4114800" y="2008188"/>
                  <a:ext cx="882650" cy="762000"/>
                </a:xfrm>
                <a:custGeom>
                  <a:avLst/>
                  <a:gdLst>
                    <a:gd name="T0" fmla="*/ 377 w 556"/>
                    <a:gd name="T1" fmla="*/ 0 h 480"/>
                    <a:gd name="T2" fmla="*/ 277 w 556"/>
                    <a:gd name="T3" fmla="*/ 117 h 480"/>
                    <a:gd name="T4" fmla="*/ 179 w 556"/>
                    <a:gd name="T5" fmla="*/ 0 h 480"/>
                    <a:gd name="T6" fmla="*/ 179 w 556"/>
                    <a:gd name="T7" fmla="*/ 0 h 480"/>
                    <a:gd name="T8" fmla="*/ 161 w 556"/>
                    <a:gd name="T9" fmla="*/ 11 h 480"/>
                    <a:gd name="T10" fmla="*/ 142 w 556"/>
                    <a:gd name="T11" fmla="*/ 21 h 480"/>
                    <a:gd name="T12" fmla="*/ 123 w 556"/>
                    <a:gd name="T13" fmla="*/ 34 h 480"/>
                    <a:gd name="T14" fmla="*/ 106 w 556"/>
                    <a:gd name="T15" fmla="*/ 48 h 480"/>
                    <a:gd name="T16" fmla="*/ 92 w 556"/>
                    <a:gd name="T17" fmla="*/ 63 h 480"/>
                    <a:gd name="T18" fmla="*/ 77 w 556"/>
                    <a:gd name="T19" fmla="*/ 82 h 480"/>
                    <a:gd name="T20" fmla="*/ 63 w 556"/>
                    <a:gd name="T21" fmla="*/ 98 h 480"/>
                    <a:gd name="T22" fmla="*/ 50 w 556"/>
                    <a:gd name="T23" fmla="*/ 117 h 480"/>
                    <a:gd name="T24" fmla="*/ 40 w 556"/>
                    <a:gd name="T25" fmla="*/ 138 h 480"/>
                    <a:gd name="T26" fmla="*/ 29 w 556"/>
                    <a:gd name="T27" fmla="*/ 159 h 480"/>
                    <a:gd name="T28" fmla="*/ 21 w 556"/>
                    <a:gd name="T29" fmla="*/ 182 h 480"/>
                    <a:gd name="T30" fmla="*/ 15 w 556"/>
                    <a:gd name="T31" fmla="*/ 205 h 480"/>
                    <a:gd name="T32" fmla="*/ 9 w 556"/>
                    <a:gd name="T33" fmla="*/ 228 h 480"/>
                    <a:gd name="T34" fmla="*/ 4 w 556"/>
                    <a:gd name="T35" fmla="*/ 253 h 480"/>
                    <a:gd name="T36" fmla="*/ 2 w 556"/>
                    <a:gd name="T37" fmla="*/ 278 h 480"/>
                    <a:gd name="T38" fmla="*/ 0 w 556"/>
                    <a:gd name="T39" fmla="*/ 303 h 480"/>
                    <a:gd name="T40" fmla="*/ 0 w 556"/>
                    <a:gd name="T41" fmla="*/ 303 h 480"/>
                    <a:gd name="T42" fmla="*/ 2 w 556"/>
                    <a:gd name="T43" fmla="*/ 330 h 480"/>
                    <a:gd name="T44" fmla="*/ 4 w 556"/>
                    <a:gd name="T45" fmla="*/ 357 h 480"/>
                    <a:gd name="T46" fmla="*/ 4 w 556"/>
                    <a:gd name="T47" fmla="*/ 357 h 480"/>
                    <a:gd name="T48" fmla="*/ 29 w 556"/>
                    <a:gd name="T49" fmla="*/ 384 h 480"/>
                    <a:gd name="T50" fmla="*/ 57 w 556"/>
                    <a:gd name="T51" fmla="*/ 409 h 480"/>
                    <a:gd name="T52" fmla="*/ 88 w 556"/>
                    <a:gd name="T53" fmla="*/ 430 h 480"/>
                    <a:gd name="T54" fmla="*/ 121 w 556"/>
                    <a:gd name="T55" fmla="*/ 446 h 480"/>
                    <a:gd name="T56" fmla="*/ 156 w 556"/>
                    <a:gd name="T57" fmla="*/ 461 h 480"/>
                    <a:gd name="T58" fmla="*/ 196 w 556"/>
                    <a:gd name="T59" fmla="*/ 471 h 480"/>
                    <a:gd name="T60" fmla="*/ 236 w 556"/>
                    <a:gd name="T61" fmla="*/ 478 h 480"/>
                    <a:gd name="T62" fmla="*/ 279 w 556"/>
                    <a:gd name="T63" fmla="*/ 480 h 480"/>
                    <a:gd name="T64" fmla="*/ 279 w 556"/>
                    <a:gd name="T65" fmla="*/ 480 h 480"/>
                    <a:gd name="T66" fmla="*/ 321 w 556"/>
                    <a:gd name="T67" fmla="*/ 478 h 480"/>
                    <a:gd name="T68" fmla="*/ 361 w 556"/>
                    <a:gd name="T69" fmla="*/ 471 h 480"/>
                    <a:gd name="T70" fmla="*/ 400 w 556"/>
                    <a:gd name="T71" fmla="*/ 461 h 480"/>
                    <a:gd name="T72" fmla="*/ 436 w 556"/>
                    <a:gd name="T73" fmla="*/ 446 h 480"/>
                    <a:gd name="T74" fmla="*/ 471 w 556"/>
                    <a:gd name="T75" fmla="*/ 430 h 480"/>
                    <a:gd name="T76" fmla="*/ 500 w 556"/>
                    <a:gd name="T77" fmla="*/ 409 h 480"/>
                    <a:gd name="T78" fmla="*/ 529 w 556"/>
                    <a:gd name="T79" fmla="*/ 384 h 480"/>
                    <a:gd name="T80" fmla="*/ 552 w 556"/>
                    <a:gd name="T81" fmla="*/ 357 h 480"/>
                    <a:gd name="T82" fmla="*/ 552 w 556"/>
                    <a:gd name="T83" fmla="*/ 357 h 480"/>
                    <a:gd name="T84" fmla="*/ 556 w 556"/>
                    <a:gd name="T85" fmla="*/ 330 h 480"/>
                    <a:gd name="T86" fmla="*/ 556 w 556"/>
                    <a:gd name="T87" fmla="*/ 303 h 480"/>
                    <a:gd name="T88" fmla="*/ 556 w 556"/>
                    <a:gd name="T89" fmla="*/ 303 h 480"/>
                    <a:gd name="T90" fmla="*/ 556 w 556"/>
                    <a:gd name="T91" fmla="*/ 278 h 480"/>
                    <a:gd name="T92" fmla="*/ 552 w 556"/>
                    <a:gd name="T93" fmla="*/ 253 h 480"/>
                    <a:gd name="T94" fmla="*/ 548 w 556"/>
                    <a:gd name="T95" fmla="*/ 228 h 480"/>
                    <a:gd name="T96" fmla="*/ 544 w 556"/>
                    <a:gd name="T97" fmla="*/ 203 h 480"/>
                    <a:gd name="T98" fmla="*/ 536 w 556"/>
                    <a:gd name="T99" fmla="*/ 180 h 480"/>
                    <a:gd name="T100" fmla="*/ 527 w 556"/>
                    <a:gd name="T101" fmla="*/ 159 h 480"/>
                    <a:gd name="T102" fmla="*/ 517 w 556"/>
                    <a:gd name="T103" fmla="*/ 138 h 480"/>
                    <a:gd name="T104" fmla="*/ 506 w 556"/>
                    <a:gd name="T105" fmla="*/ 117 h 480"/>
                    <a:gd name="T106" fmla="*/ 494 w 556"/>
                    <a:gd name="T107" fmla="*/ 98 h 480"/>
                    <a:gd name="T108" fmla="*/ 479 w 556"/>
                    <a:gd name="T109" fmla="*/ 80 h 480"/>
                    <a:gd name="T110" fmla="*/ 465 w 556"/>
                    <a:gd name="T111" fmla="*/ 63 h 480"/>
                    <a:gd name="T112" fmla="*/ 450 w 556"/>
                    <a:gd name="T113" fmla="*/ 48 h 480"/>
                    <a:gd name="T114" fmla="*/ 434 w 556"/>
                    <a:gd name="T115" fmla="*/ 34 h 480"/>
                    <a:gd name="T116" fmla="*/ 415 w 556"/>
                    <a:gd name="T117" fmla="*/ 21 h 480"/>
                    <a:gd name="T118" fmla="*/ 396 w 556"/>
                    <a:gd name="T119" fmla="*/ 11 h 480"/>
                    <a:gd name="T120" fmla="*/ 377 w 556"/>
                    <a:gd name="T121" fmla="*/ 0 h 480"/>
                    <a:gd name="T122" fmla="*/ 377 w 556"/>
                    <a:gd name="T1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6" h="480">
                      <a:moveTo>
                        <a:pt x="377" y="0"/>
                      </a:moveTo>
                      <a:lnTo>
                        <a:pt x="277" y="117"/>
                      </a:lnTo>
                      <a:lnTo>
                        <a:pt x="179" y="0"/>
                      </a:lnTo>
                      <a:lnTo>
                        <a:pt x="179" y="0"/>
                      </a:lnTo>
                      <a:lnTo>
                        <a:pt x="161" y="11"/>
                      </a:lnTo>
                      <a:lnTo>
                        <a:pt x="142" y="21"/>
                      </a:lnTo>
                      <a:lnTo>
                        <a:pt x="123" y="34"/>
                      </a:lnTo>
                      <a:lnTo>
                        <a:pt x="106" y="48"/>
                      </a:lnTo>
                      <a:lnTo>
                        <a:pt x="92" y="63"/>
                      </a:lnTo>
                      <a:lnTo>
                        <a:pt x="77" y="82"/>
                      </a:lnTo>
                      <a:lnTo>
                        <a:pt x="63" y="98"/>
                      </a:lnTo>
                      <a:lnTo>
                        <a:pt x="50" y="117"/>
                      </a:lnTo>
                      <a:lnTo>
                        <a:pt x="40" y="138"/>
                      </a:lnTo>
                      <a:lnTo>
                        <a:pt x="29" y="159"/>
                      </a:lnTo>
                      <a:lnTo>
                        <a:pt x="21" y="182"/>
                      </a:lnTo>
                      <a:lnTo>
                        <a:pt x="15" y="205"/>
                      </a:lnTo>
                      <a:lnTo>
                        <a:pt x="9" y="228"/>
                      </a:lnTo>
                      <a:lnTo>
                        <a:pt x="4" y="253"/>
                      </a:lnTo>
                      <a:lnTo>
                        <a:pt x="2" y="278"/>
                      </a:lnTo>
                      <a:lnTo>
                        <a:pt x="0" y="303"/>
                      </a:lnTo>
                      <a:lnTo>
                        <a:pt x="0" y="303"/>
                      </a:lnTo>
                      <a:lnTo>
                        <a:pt x="2" y="330"/>
                      </a:lnTo>
                      <a:lnTo>
                        <a:pt x="4" y="357"/>
                      </a:lnTo>
                      <a:lnTo>
                        <a:pt x="4" y="357"/>
                      </a:lnTo>
                      <a:lnTo>
                        <a:pt x="29" y="384"/>
                      </a:lnTo>
                      <a:lnTo>
                        <a:pt x="57" y="409"/>
                      </a:lnTo>
                      <a:lnTo>
                        <a:pt x="88" y="430"/>
                      </a:lnTo>
                      <a:lnTo>
                        <a:pt x="121" y="446"/>
                      </a:lnTo>
                      <a:lnTo>
                        <a:pt x="156" y="461"/>
                      </a:lnTo>
                      <a:lnTo>
                        <a:pt x="196" y="471"/>
                      </a:lnTo>
                      <a:lnTo>
                        <a:pt x="236" y="478"/>
                      </a:lnTo>
                      <a:lnTo>
                        <a:pt x="279" y="480"/>
                      </a:lnTo>
                      <a:lnTo>
                        <a:pt x="279" y="480"/>
                      </a:lnTo>
                      <a:lnTo>
                        <a:pt x="321" y="478"/>
                      </a:lnTo>
                      <a:lnTo>
                        <a:pt x="361" y="471"/>
                      </a:lnTo>
                      <a:lnTo>
                        <a:pt x="400" y="461"/>
                      </a:lnTo>
                      <a:lnTo>
                        <a:pt x="436" y="446"/>
                      </a:lnTo>
                      <a:lnTo>
                        <a:pt x="471" y="430"/>
                      </a:lnTo>
                      <a:lnTo>
                        <a:pt x="500" y="409"/>
                      </a:lnTo>
                      <a:lnTo>
                        <a:pt x="529" y="384"/>
                      </a:lnTo>
                      <a:lnTo>
                        <a:pt x="552" y="357"/>
                      </a:lnTo>
                      <a:lnTo>
                        <a:pt x="552" y="357"/>
                      </a:lnTo>
                      <a:lnTo>
                        <a:pt x="556" y="330"/>
                      </a:lnTo>
                      <a:lnTo>
                        <a:pt x="556" y="303"/>
                      </a:lnTo>
                      <a:lnTo>
                        <a:pt x="556" y="303"/>
                      </a:lnTo>
                      <a:lnTo>
                        <a:pt x="556" y="278"/>
                      </a:lnTo>
                      <a:lnTo>
                        <a:pt x="552" y="253"/>
                      </a:lnTo>
                      <a:lnTo>
                        <a:pt x="548" y="228"/>
                      </a:lnTo>
                      <a:lnTo>
                        <a:pt x="544" y="203"/>
                      </a:lnTo>
                      <a:lnTo>
                        <a:pt x="536" y="180"/>
                      </a:lnTo>
                      <a:lnTo>
                        <a:pt x="527" y="159"/>
                      </a:lnTo>
                      <a:lnTo>
                        <a:pt x="517" y="138"/>
                      </a:lnTo>
                      <a:lnTo>
                        <a:pt x="506" y="117"/>
                      </a:lnTo>
                      <a:lnTo>
                        <a:pt x="494" y="98"/>
                      </a:lnTo>
                      <a:lnTo>
                        <a:pt x="479" y="80"/>
                      </a:lnTo>
                      <a:lnTo>
                        <a:pt x="465" y="63"/>
                      </a:lnTo>
                      <a:lnTo>
                        <a:pt x="450" y="48"/>
                      </a:lnTo>
                      <a:lnTo>
                        <a:pt x="434" y="34"/>
                      </a:lnTo>
                      <a:lnTo>
                        <a:pt x="415" y="21"/>
                      </a:lnTo>
                      <a:lnTo>
                        <a:pt x="396" y="11"/>
                      </a:lnTo>
                      <a:lnTo>
                        <a:pt x="377" y="0"/>
                      </a:lnTo>
                      <a:lnTo>
                        <a:pt x="377" y="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9"/>
                <p:cNvSpPr>
                  <a:spLocks/>
                </p:cNvSpPr>
                <p:nvPr/>
              </p:nvSpPr>
              <p:spPr bwMode="auto">
                <a:xfrm>
                  <a:off x="4789488" y="1296988"/>
                  <a:ext cx="457200" cy="463550"/>
                </a:xfrm>
                <a:custGeom>
                  <a:avLst/>
                  <a:gdLst>
                    <a:gd name="T0" fmla="*/ 140 w 288"/>
                    <a:gd name="T1" fmla="*/ 0 h 292"/>
                    <a:gd name="T2" fmla="*/ 140 w 288"/>
                    <a:gd name="T3" fmla="*/ 0 h 292"/>
                    <a:gd name="T4" fmla="*/ 115 w 288"/>
                    <a:gd name="T5" fmla="*/ 3 h 292"/>
                    <a:gd name="T6" fmla="*/ 92 w 288"/>
                    <a:gd name="T7" fmla="*/ 7 h 292"/>
                    <a:gd name="T8" fmla="*/ 71 w 288"/>
                    <a:gd name="T9" fmla="*/ 17 h 292"/>
                    <a:gd name="T10" fmla="*/ 50 w 288"/>
                    <a:gd name="T11" fmla="*/ 30 h 292"/>
                    <a:gd name="T12" fmla="*/ 34 w 288"/>
                    <a:gd name="T13" fmla="*/ 46 h 292"/>
                    <a:gd name="T14" fmla="*/ 19 w 288"/>
                    <a:gd name="T15" fmla="*/ 65 h 292"/>
                    <a:gd name="T16" fmla="*/ 9 w 288"/>
                    <a:gd name="T17" fmla="*/ 86 h 292"/>
                    <a:gd name="T18" fmla="*/ 0 w 288"/>
                    <a:gd name="T19" fmla="*/ 109 h 292"/>
                    <a:gd name="T20" fmla="*/ 0 w 288"/>
                    <a:gd name="T21" fmla="*/ 109 h 292"/>
                    <a:gd name="T22" fmla="*/ 15 w 288"/>
                    <a:gd name="T23" fmla="*/ 123 h 292"/>
                    <a:gd name="T24" fmla="*/ 27 w 288"/>
                    <a:gd name="T25" fmla="*/ 140 h 292"/>
                    <a:gd name="T26" fmla="*/ 38 w 288"/>
                    <a:gd name="T27" fmla="*/ 159 h 292"/>
                    <a:gd name="T28" fmla="*/ 48 w 288"/>
                    <a:gd name="T29" fmla="*/ 178 h 292"/>
                    <a:gd name="T30" fmla="*/ 54 w 288"/>
                    <a:gd name="T31" fmla="*/ 196 h 292"/>
                    <a:gd name="T32" fmla="*/ 61 w 288"/>
                    <a:gd name="T33" fmla="*/ 217 h 292"/>
                    <a:gd name="T34" fmla="*/ 65 w 288"/>
                    <a:gd name="T35" fmla="*/ 240 h 292"/>
                    <a:gd name="T36" fmla="*/ 65 w 288"/>
                    <a:gd name="T37" fmla="*/ 261 h 292"/>
                    <a:gd name="T38" fmla="*/ 65 w 288"/>
                    <a:gd name="T39" fmla="*/ 261 h 292"/>
                    <a:gd name="T40" fmla="*/ 65 w 288"/>
                    <a:gd name="T41" fmla="*/ 271 h 292"/>
                    <a:gd name="T42" fmla="*/ 65 w 288"/>
                    <a:gd name="T43" fmla="*/ 271 h 292"/>
                    <a:gd name="T44" fmla="*/ 81 w 288"/>
                    <a:gd name="T45" fmla="*/ 280 h 292"/>
                    <a:gd name="T46" fmla="*/ 100 w 288"/>
                    <a:gd name="T47" fmla="*/ 286 h 292"/>
                    <a:gd name="T48" fmla="*/ 119 w 288"/>
                    <a:gd name="T49" fmla="*/ 290 h 292"/>
                    <a:gd name="T50" fmla="*/ 140 w 288"/>
                    <a:gd name="T51" fmla="*/ 292 h 292"/>
                    <a:gd name="T52" fmla="*/ 140 w 288"/>
                    <a:gd name="T53" fmla="*/ 292 h 292"/>
                    <a:gd name="T54" fmla="*/ 154 w 288"/>
                    <a:gd name="T55" fmla="*/ 292 h 292"/>
                    <a:gd name="T56" fmla="*/ 169 w 288"/>
                    <a:gd name="T57" fmla="*/ 290 h 292"/>
                    <a:gd name="T58" fmla="*/ 184 w 288"/>
                    <a:gd name="T59" fmla="*/ 286 h 292"/>
                    <a:gd name="T60" fmla="*/ 198 w 288"/>
                    <a:gd name="T61" fmla="*/ 282 h 292"/>
                    <a:gd name="T62" fmla="*/ 211 w 288"/>
                    <a:gd name="T63" fmla="*/ 275 h 292"/>
                    <a:gd name="T64" fmla="*/ 223 w 288"/>
                    <a:gd name="T65" fmla="*/ 267 h 292"/>
                    <a:gd name="T66" fmla="*/ 234 w 288"/>
                    <a:gd name="T67" fmla="*/ 259 h 292"/>
                    <a:gd name="T68" fmla="*/ 244 w 288"/>
                    <a:gd name="T69" fmla="*/ 250 h 292"/>
                    <a:gd name="T70" fmla="*/ 254 w 288"/>
                    <a:gd name="T71" fmla="*/ 240 h 292"/>
                    <a:gd name="T72" fmla="*/ 263 w 288"/>
                    <a:gd name="T73" fmla="*/ 228 h 292"/>
                    <a:gd name="T74" fmla="*/ 269 w 288"/>
                    <a:gd name="T75" fmla="*/ 215 h 292"/>
                    <a:gd name="T76" fmla="*/ 275 w 288"/>
                    <a:gd name="T77" fmla="*/ 203 h 292"/>
                    <a:gd name="T78" fmla="*/ 279 w 288"/>
                    <a:gd name="T79" fmla="*/ 190 h 292"/>
                    <a:gd name="T80" fmla="*/ 284 w 288"/>
                    <a:gd name="T81" fmla="*/ 175 h 292"/>
                    <a:gd name="T82" fmla="*/ 286 w 288"/>
                    <a:gd name="T83" fmla="*/ 161 h 292"/>
                    <a:gd name="T84" fmla="*/ 288 w 288"/>
                    <a:gd name="T85" fmla="*/ 146 h 292"/>
                    <a:gd name="T86" fmla="*/ 288 w 288"/>
                    <a:gd name="T87" fmla="*/ 146 h 292"/>
                    <a:gd name="T88" fmla="*/ 286 w 288"/>
                    <a:gd name="T89" fmla="*/ 132 h 292"/>
                    <a:gd name="T90" fmla="*/ 284 w 288"/>
                    <a:gd name="T91" fmla="*/ 117 h 292"/>
                    <a:gd name="T92" fmla="*/ 279 w 288"/>
                    <a:gd name="T93" fmla="*/ 103 h 292"/>
                    <a:gd name="T94" fmla="*/ 275 w 288"/>
                    <a:gd name="T95" fmla="*/ 90 h 292"/>
                    <a:gd name="T96" fmla="*/ 269 w 288"/>
                    <a:gd name="T97" fmla="*/ 75 h 292"/>
                    <a:gd name="T98" fmla="*/ 263 w 288"/>
                    <a:gd name="T99" fmla="*/ 65 h 292"/>
                    <a:gd name="T100" fmla="*/ 254 w 288"/>
                    <a:gd name="T101" fmla="*/ 53 h 292"/>
                    <a:gd name="T102" fmla="*/ 244 w 288"/>
                    <a:gd name="T103" fmla="*/ 42 h 292"/>
                    <a:gd name="T104" fmla="*/ 234 w 288"/>
                    <a:gd name="T105" fmla="*/ 34 h 292"/>
                    <a:gd name="T106" fmla="*/ 223 w 288"/>
                    <a:gd name="T107" fmla="*/ 25 h 292"/>
                    <a:gd name="T108" fmla="*/ 211 w 288"/>
                    <a:gd name="T109" fmla="*/ 17 h 292"/>
                    <a:gd name="T110" fmla="*/ 198 w 288"/>
                    <a:gd name="T111" fmla="*/ 11 h 292"/>
                    <a:gd name="T112" fmla="*/ 184 w 288"/>
                    <a:gd name="T113" fmla="*/ 7 h 292"/>
                    <a:gd name="T114" fmla="*/ 169 w 288"/>
                    <a:gd name="T115" fmla="*/ 3 h 292"/>
                    <a:gd name="T116" fmla="*/ 154 w 288"/>
                    <a:gd name="T117" fmla="*/ 0 h 292"/>
                    <a:gd name="T118" fmla="*/ 140 w 288"/>
                    <a:gd name="T119" fmla="*/ 0 h 292"/>
                    <a:gd name="T120" fmla="*/ 140 w 288"/>
                    <a:gd name="T1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 h="292">
                      <a:moveTo>
                        <a:pt x="140" y="0"/>
                      </a:moveTo>
                      <a:lnTo>
                        <a:pt x="140" y="0"/>
                      </a:lnTo>
                      <a:lnTo>
                        <a:pt x="115" y="3"/>
                      </a:lnTo>
                      <a:lnTo>
                        <a:pt x="92" y="7"/>
                      </a:lnTo>
                      <a:lnTo>
                        <a:pt x="71" y="17"/>
                      </a:lnTo>
                      <a:lnTo>
                        <a:pt x="50" y="30"/>
                      </a:lnTo>
                      <a:lnTo>
                        <a:pt x="34" y="46"/>
                      </a:lnTo>
                      <a:lnTo>
                        <a:pt x="19" y="65"/>
                      </a:lnTo>
                      <a:lnTo>
                        <a:pt x="9" y="86"/>
                      </a:lnTo>
                      <a:lnTo>
                        <a:pt x="0" y="109"/>
                      </a:lnTo>
                      <a:lnTo>
                        <a:pt x="0" y="109"/>
                      </a:lnTo>
                      <a:lnTo>
                        <a:pt x="15" y="123"/>
                      </a:lnTo>
                      <a:lnTo>
                        <a:pt x="27" y="140"/>
                      </a:lnTo>
                      <a:lnTo>
                        <a:pt x="38" y="159"/>
                      </a:lnTo>
                      <a:lnTo>
                        <a:pt x="48" y="178"/>
                      </a:lnTo>
                      <a:lnTo>
                        <a:pt x="54" y="196"/>
                      </a:lnTo>
                      <a:lnTo>
                        <a:pt x="61" y="217"/>
                      </a:lnTo>
                      <a:lnTo>
                        <a:pt x="65" y="240"/>
                      </a:lnTo>
                      <a:lnTo>
                        <a:pt x="65" y="261"/>
                      </a:lnTo>
                      <a:lnTo>
                        <a:pt x="65" y="261"/>
                      </a:lnTo>
                      <a:lnTo>
                        <a:pt x="65" y="271"/>
                      </a:lnTo>
                      <a:lnTo>
                        <a:pt x="65" y="271"/>
                      </a:lnTo>
                      <a:lnTo>
                        <a:pt x="81" y="280"/>
                      </a:lnTo>
                      <a:lnTo>
                        <a:pt x="100" y="286"/>
                      </a:lnTo>
                      <a:lnTo>
                        <a:pt x="119" y="290"/>
                      </a:lnTo>
                      <a:lnTo>
                        <a:pt x="140" y="292"/>
                      </a:lnTo>
                      <a:lnTo>
                        <a:pt x="140" y="292"/>
                      </a:lnTo>
                      <a:lnTo>
                        <a:pt x="154" y="292"/>
                      </a:lnTo>
                      <a:lnTo>
                        <a:pt x="169" y="290"/>
                      </a:lnTo>
                      <a:lnTo>
                        <a:pt x="184" y="286"/>
                      </a:lnTo>
                      <a:lnTo>
                        <a:pt x="198" y="282"/>
                      </a:lnTo>
                      <a:lnTo>
                        <a:pt x="211" y="275"/>
                      </a:lnTo>
                      <a:lnTo>
                        <a:pt x="223" y="267"/>
                      </a:lnTo>
                      <a:lnTo>
                        <a:pt x="234" y="259"/>
                      </a:lnTo>
                      <a:lnTo>
                        <a:pt x="244" y="250"/>
                      </a:lnTo>
                      <a:lnTo>
                        <a:pt x="254" y="240"/>
                      </a:lnTo>
                      <a:lnTo>
                        <a:pt x="263" y="228"/>
                      </a:lnTo>
                      <a:lnTo>
                        <a:pt x="269" y="215"/>
                      </a:lnTo>
                      <a:lnTo>
                        <a:pt x="275" y="203"/>
                      </a:lnTo>
                      <a:lnTo>
                        <a:pt x="279" y="190"/>
                      </a:lnTo>
                      <a:lnTo>
                        <a:pt x="284" y="175"/>
                      </a:lnTo>
                      <a:lnTo>
                        <a:pt x="286" y="161"/>
                      </a:lnTo>
                      <a:lnTo>
                        <a:pt x="288" y="146"/>
                      </a:lnTo>
                      <a:lnTo>
                        <a:pt x="288" y="146"/>
                      </a:lnTo>
                      <a:lnTo>
                        <a:pt x="286" y="132"/>
                      </a:lnTo>
                      <a:lnTo>
                        <a:pt x="284" y="117"/>
                      </a:lnTo>
                      <a:lnTo>
                        <a:pt x="279" y="103"/>
                      </a:lnTo>
                      <a:lnTo>
                        <a:pt x="275" y="90"/>
                      </a:lnTo>
                      <a:lnTo>
                        <a:pt x="269" y="75"/>
                      </a:lnTo>
                      <a:lnTo>
                        <a:pt x="263" y="65"/>
                      </a:lnTo>
                      <a:lnTo>
                        <a:pt x="254" y="53"/>
                      </a:lnTo>
                      <a:lnTo>
                        <a:pt x="244" y="42"/>
                      </a:lnTo>
                      <a:lnTo>
                        <a:pt x="234" y="34"/>
                      </a:lnTo>
                      <a:lnTo>
                        <a:pt x="223" y="25"/>
                      </a:lnTo>
                      <a:lnTo>
                        <a:pt x="211" y="17"/>
                      </a:lnTo>
                      <a:lnTo>
                        <a:pt x="198" y="11"/>
                      </a:lnTo>
                      <a:lnTo>
                        <a:pt x="184" y="7"/>
                      </a:lnTo>
                      <a:lnTo>
                        <a:pt x="169" y="3"/>
                      </a:lnTo>
                      <a:lnTo>
                        <a:pt x="154" y="0"/>
                      </a:lnTo>
                      <a:lnTo>
                        <a:pt x="140" y="0"/>
                      </a:lnTo>
                      <a:lnTo>
                        <a:pt x="140"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20"/>
                <p:cNvSpPr>
                  <a:spLocks/>
                </p:cNvSpPr>
                <p:nvPr/>
              </p:nvSpPr>
              <p:spPr bwMode="auto">
                <a:xfrm>
                  <a:off x="3848100" y="1296988"/>
                  <a:ext cx="458787" cy="463550"/>
                </a:xfrm>
                <a:custGeom>
                  <a:avLst/>
                  <a:gdLst>
                    <a:gd name="T0" fmla="*/ 231 w 289"/>
                    <a:gd name="T1" fmla="*/ 261 h 292"/>
                    <a:gd name="T2" fmla="*/ 231 w 289"/>
                    <a:gd name="T3" fmla="*/ 261 h 292"/>
                    <a:gd name="T4" fmla="*/ 233 w 289"/>
                    <a:gd name="T5" fmla="*/ 240 h 292"/>
                    <a:gd name="T6" fmla="*/ 235 w 289"/>
                    <a:gd name="T7" fmla="*/ 221 h 292"/>
                    <a:gd name="T8" fmla="*/ 241 w 289"/>
                    <a:gd name="T9" fmla="*/ 200 h 292"/>
                    <a:gd name="T10" fmla="*/ 247 w 289"/>
                    <a:gd name="T11" fmla="*/ 182 h 292"/>
                    <a:gd name="T12" fmla="*/ 256 w 289"/>
                    <a:gd name="T13" fmla="*/ 163 h 292"/>
                    <a:gd name="T14" fmla="*/ 266 w 289"/>
                    <a:gd name="T15" fmla="*/ 146 h 292"/>
                    <a:gd name="T16" fmla="*/ 277 w 289"/>
                    <a:gd name="T17" fmla="*/ 132 h 292"/>
                    <a:gd name="T18" fmla="*/ 289 w 289"/>
                    <a:gd name="T19" fmla="*/ 115 h 292"/>
                    <a:gd name="T20" fmla="*/ 289 w 289"/>
                    <a:gd name="T21" fmla="*/ 115 h 292"/>
                    <a:gd name="T22" fmla="*/ 283 w 289"/>
                    <a:gd name="T23" fmla="*/ 92 h 292"/>
                    <a:gd name="T24" fmla="*/ 272 w 289"/>
                    <a:gd name="T25" fmla="*/ 69 h 292"/>
                    <a:gd name="T26" fmla="*/ 258 w 289"/>
                    <a:gd name="T27" fmla="*/ 50 h 292"/>
                    <a:gd name="T28" fmla="*/ 239 w 289"/>
                    <a:gd name="T29" fmla="*/ 34 h 292"/>
                    <a:gd name="T30" fmla="*/ 218 w 289"/>
                    <a:gd name="T31" fmla="*/ 19 h 292"/>
                    <a:gd name="T32" fmla="*/ 197 w 289"/>
                    <a:gd name="T33" fmla="*/ 9 h 292"/>
                    <a:gd name="T34" fmla="*/ 172 w 289"/>
                    <a:gd name="T35" fmla="*/ 3 h 292"/>
                    <a:gd name="T36" fmla="*/ 147 w 289"/>
                    <a:gd name="T37" fmla="*/ 0 h 292"/>
                    <a:gd name="T38" fmla="*/ 147 w 289"/>
                    <a:gd name="T39" fmla="*/ 0 h 292"/>
                    <a:gd name="T40" fmla="*/ 131 w 289"/>
                    <a:gd name="T41" fmla="*/ 0 h 292"/>
                    <a:gd name="T42" fmla="*/ 116 w 289"/>
                    <a:gd name="T43" fmla="*/ 3 h 292"/>
                    <a:gd name="T44" fmla="*/ 104 w 289"/>
                    <a:gd name="T45" fmla="*/ 7 h 292"/>
                    <a:gd name="T46" fmla="*/ 89 w 289"/>
                    <a:gd name="T47" fmla="*/ 11 h 292"/>
                    <a:gd name="T48" fmla="*/ 77 w 289"/>
                    <a:gd name="T49" fmla="*/ 17 h 292"/>
                    <a:gd name="T50" fmla="*/ 64 w 289"/>
                    <a:gd name="T51" fmla="*/ 25 h 292"/>
                    <a:gd name="T52" fmla="*/ 54 w 289"/>
                    <a:gd name="T53" fmla="*/ 34 h 292"/>
                    <a:gd name="T54" fmla="*/ 43 w 289"/>
                    <a:gd name="T55" fmla="*/ 42 h 292"/>
                    <a:gd name="T56" fmla="*/ 33 w 289"/>
                    <a:gd name="T57" fmla="*/ 53 h 292"/>
                    <a:gd name="T58" fmla="*/ 25 w 289"/>
                    <a:gd name="T59" fmla="*/ 65 h 292"/>
                    <a:gd name="T60" fmla="*/ 18 w 289"/>
                    <a:gd name="T61" fmla="*/ 75 h 292"/>
                    <a:gd name="T62" fmla="*/ 12 w 289"/>
                    <a:gd name="T63" fmla="*/ 90 h 292"/>
                    <a:gd name="T64" fmla="*/ 6 w 289"/>
                    <a:gd name="T65" fmla="*/ 103 h 292"/>
                    <a:gd name="T66" fmla="*/ 4 w 289"/>
                    <a:gd name="T67" fmla="*/ 117 h 292"/>
                    <a:gd name="T68" fmla="*/ 2 w 289"/>
                    <a:gd name="T69" fmla="*/ 132 h 292"/>
                    <a:gd name="T70" fmla="*/ 0 w 289"/>
                    <a:gd name="T71" fmla="*/ 146 h 292"/>
                    <a:gd name="T72" fmla="*/ 0 w 289"/>
                    <a:gd name="T73" fmla="*/ 146 h 292"/>
                    <a:gd name="T74" fmla="*/ 2 w 289"/>
                    <a:gd name="T75" fmla="*/ 161 h 292"/>
                    <a:gd name="T76" fmla="*/ 4 w 289"/>
                    <a:gd name="T77" fmla="*/ 175 h 292"/>
                    <a:gd name="T78" fmla="*/ 6 w 289"/>
                    <a:gd name="T79" fmla="*/ 190 h 292"/>
                    <a:gd name="T80" fmla="*/ 12 w 289"/>
                    <a:gd name="T81" fmla="*/ 203 h 292"/>
                    <a:gd name="T82" fmla="*/ 18 w 289"/>
                    <a:gd name="T83" fmla="*/ 215 h 292"/>
                    <a:gd name="T84" fmla="*/ 25 w 289"/>
                    <a:gd name="T85" fmla="*/ 228 h 292"/>
                    <a:gd name="T86" fmla="*/ 33 w 289"/>
                    <a:gd name="T87" fmla="*/ 240 h 292"/>
                    <a:gd name="T88" fmla="*/ 43 w 289"/>
                    <a:gd name="T89" fmla="*/ 250 h 292"/>
                    <a:gd name="T90" fmla="*/ 54 w 289"/>
                    <a:gd name="T91" fmla="*/ 259 h 292"/>
                    <a:gd name="T92" fmla="*/ 64 w 289"/>
                    <a:gd name="T93" fmla="*/ 267 h 292"/>
                    <a:gd name="T94" fmla="*/ 77 w 289"/>
                    <a:gd name="T95" fmla="*/ 275 h 292"/>
                    <a:gd name="T96" fmla="*/ 89 w 289"/>
                    <a:gd name="T97" fmla="*/ 282 h 292"/>
                    <a:gd name="T98" fmla="*/ 104 w 289"/>
                    <a:gd name="T99" fmla="*/ 286 h 292"/>
                    <a:gd name="T100" fmla="*/ 116 w 289"/>
                    <a:gd name="T101" fmla="*/ 290 h 292"/>
                    <a:gd name="T102" fmla="*/ 131 w 289"/>
                    <a:gd name="T103" fmla="*/ 292 h 292"/>
                    <a:gd name="T104" fmla="*/ 147 w 289"/>
                    <a:gd name="T105" fmla="*/ 292 h 292"/>
                    <a:gd name="T106" fmla="*/ 147 w 289"/>
                    <a:gd name="T107" fmla="*/ 292 h 292"/>
                    <a:gd name="T108" fmla="*/ 170 w 289"/>
                    <a:gd name="T109" fmla="*/ 290 h 292"/>
                    <a:gd name="T110" fmla="*/ 191 w 289"/>
                    <a:gd name="T111" fmla="*/ 286 h 292"/>
                    <a:gd name="T112" fmla="*/ 212 w 289"/>
                    <a:gd name="T113" fmla="*/ 275 h 292"/>
                    <a:gd name="T114" fmla="*/ 233 w 289"/>
                    <a:gd name="T115" fmla="*/ 265 h 292"/>
                    <a:gd name="T116" fmla="*/ 233 w 289"/>
                    <a:gd name="T117" fmla="*/ 265 h 292"/>
                    <a:gd name="T118" fmla="*/ 231 w 289"/>
                    <a:gd name="T119" fmla="*/ 261 h 292"/>
                    <a:gd name="T120" fmla="*/ 231 w 289"/>
                    <a:gd name="T121" fmla="*/ 26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 h="292">
                      <a:moveTo>
                        <a:pt x="231" y="261"/>
                      </a:moveTo>
                      <a:lnTo>
                        <a:pt x="231" y="261"/>
                      </a:lnTo>
                      <a:lnTo>
                        <a:pt x="233" y="240"/>
                      </a:lnTo>
                      <a:lnTo>
                        <a:pt x="235" y="221"/>
                      </a:lnTo>
                      <a:lnTo>
                        <a:pt x="241" y="200"/>
                      </a:lnTo>
                      <a:lnTo>
                        <a:pt x="247" y="182"/>
                      </a:lnTo>
                      <a:lnTo>
                        <a:pt x="256" y="163"/>
                      </a:lnTo>
                      <a:lnTo>
                        <a:pt x="266" y="146"/>
                      </a:lnTo>
                      <a:lnTo>
                        <a:pt x="277" y="132"/>
                      </a:lnTo>
                      <a:lnTo>
                        <a:pt x="289" y="115"/>
                      </a:lnTo>
                      <a:lnTo>
                        <a:pt x="289" y="115"/>
                      </a:lnTo>
                      <a:lnTo>
                        <a:pt x="283" y="92"/>
                      </a:lnTo>
                      <a:lnTo>
                        <a:pt x="272" y="69"/>
                      </a:lnTo>
                      <a:lnTo>
                        <a:pt x="258" y="50"/>
                      </a:lnTo>
                      <a:lnTo>
                        <a:pt x="239" y="34"/>
                      </a:lnTo>
                      <a:lnTo>
                        <a:pt x="218" y="19"/>
                      </a:lnTo>
                      <a:lnTo>
                        <a:pt x="197" y="9"/>
                      </a:lnTo>
                      <a:lnTo>
                        <a:pt x="172" y="3"/>
                      </a:lnTo>
                      <a:lnTo>
                        <a:pt x="147" y="0"/>
                      </a:lnTo>
                      <a:lnTo>
                        <a:pt x="147" y="0"/>
                      </a:lnTo>
                      <a:lnTo>
                        <a:pt x="131" y="0"/>
                      </a:lnTo>
                      <a:lnTo>
                        <a:pt x="116" y="3"/>
                      </a:lnTo>
                      <a:lnTo>
                        <a:pt x="104" y="7"/>
                      </a:lnTo>
                      <a:lnTo>
                        <a:pt x="89" y="11"/>
                      </a:lnTo>
                      <a:lnTo>
                        <a:pt x="77" y="17"/>
                      </a:lnTo>
                      <a:lnTo>
                        <a:pt x="64" y="25"/>
                      </a:lnTo>
                      <a:lnTo>
                        <a:pt x="54" y="34"/>
                      </a:lnTo>
                      <a:lnTo>
                        <a:pt x="43" y="42"/>
                      </a:lnTo>
                      <a:lnTo>
                        <a:pt x="33" y="53"/>
                      </a:lnTo>
                      <a:lnTo>
                        <a:pt x="25" y="65"/>
                      </a:lnTo>
                      <a:lnTo>
                        <a:pt x="18" y="75"/>
                      </a:lnTo>
                      <a:lnTo>
                        <a:pt x="12" y="90"/>
                      </a:lnTo>
                      <a:lnTo>
                        <a:pt x="6" y="103"/>
                      </a:lnTo>
                      <a:lnTo>
                        <a:pt x="4" y="117"/>
                      </a:lnTo>
                      <a:lnTo>
                        <a:pt x="2" y="132"/>
                      </a:lnTo>
                      <a:lnTo>
                        <a:pt x="0" y="146"/>
                      </a:lnTo>
                      <a:lnTo>
                        <a:pt x="0" y="146"/>
                      </a:lnTo>
                      <a:lnTo>
                        <a:pt x="2" y="161"/>
                      </a:lnTo>
                      <a:lnTo>
                        <a:pt x="4" y="175"/>
                      </a:lnTo>
                      <a:lnTo>
                        <a:pt x="6" y="190"/>
                      </a:lnTo>
                      <a:lnTo>
                        <a:pt x="12" y="203"/>
                      </a:lnTo>
                      <a:lnTo>
                        <a:pt x="18" y="215"/>
                      </a:lnTo>
                      <a:lnTo>
                        <a:pt x="25" y="228"/>
                      </a:lnTo>
                      <a:lnTo>
                        <a:pt x="33" y="240"/>
                      </a:lnTo>
                      <a:lnTo>
                        <a:pt x="43" y="250"/>
                      </a:lnTo>
                      <a:lnTo>
                        <a:pt x="54" y="259"/>
                      </a:lnTo>
                      <a:lnTo>
                        <a:pt x="64" y="267"/>
                      </a:lnTo>
                      <a:lnTo>
                        <a:pt x="77" y="275"/>
                      </a:lnTo>
                      <a:lnTo>
                        <a:pt x="89" y="282"/>
                      </a:lnTo>
                      <a:lnTo>
                        <a:pt x="104" y="286"/>
                      </a:lnTo>
                      <a:lnTo>
                        <a:pt x="116" y="290"/>
                      </a:lnTo>
                      <a:lnTo>
                        <a:pt x="131" y="292"/>
                      </a:lnTo>
                      <a:lnTo>
                        <a:pt x="147" y="292"/>
                      </a:lnTo>
                      <a:lnTo>
                        <a:pt x="147" y="292"/>
                      </a:lnTo>
                      <a:lnTo>
                        <a:pt x="170" y="290"/>
                      </a:lnTo>
                      <a:lnTo>
                        <a:pt x="191" y="286"/>
                      </a:lnTo>
                      <a:lnTo>
                        <a:pt x="212" y="275"/>
                      </a:lnTo>
                      <a:lnTo>
                        <a:pt x="233" y="265"/>
                      </a:lnTo>
                      <a:lnTo>
                        <a:pt x="233" y="265"/>
                      </a:lnTo>
                      <a:lnTo>
                        <a:pt x="231" y="261"/>
                      </a:lnTo>
                      <a:lnTo>
                        <a:pt x="231" y="26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21"/>
                <p:cNvSpPr>
                  <a:spLocks/>
                </p:cNvSpPr>
                <p:nvPr/>
              </p:nvSpPr>
              <p:spPr bwMode="auto">
                <a:xfrm>
                  <a:off x="4792663" y="1803400"/>
                  <a:ext cx="631825" cy="701675"/>
                </a:xfrm>
                <a:custGeom>
                  <a:avLst/>
                  <a:gdLst>
                    <a:gd name="T0" fmla="*/ 232 w 398"/>
                    <a:gd name="T1" fmla="*/ 0 h 442"/>
                    <a:gd name="T2" fmla="*/ 140 w 398"/>
                    <a:gd name="T3" fmla="*/ 109 h 442"/>
                    <a:gd name="T4" fmla="*/ 52 w 398"/>
                    <a:gd name="T5" fmla="*/ 6 h 442"/>
                    <a:gd name="T6" fmla="*/ 52 w 398"/>
                    <a:gd name="T7" fmla="*/ 6 h 442"/>
                    <a:gd name="T8" fmla="*/ 44 w 398"/>
                    <a:gd name="T9" fmla="*/ 31 h 442"/>
                    <a:gd name="T10" fmla="*/ 32 w 398"/>
                    <a:gd name="T11" fmla="*/ 54 h 442"/>
                    <a:gd name="T12" fmla="*/ 17 w 398"/>
                    <a:gd name="T13" fmla="*/ 75 h 442"/>
                    <a:gd name="T14" fmla="*/ 0 w 398"/>
                    <a:gd name="T15" fmla="*/ 94 h 442"/>
                    <a:gd name="T16" fmla="*/ 0 w 398"/>
                    <a:gd name="T17" fmla="*/ 94 h 442"/>
                    <a:gd name="T18" fmla="*/ 21 w 398"/>
                    <a:gd name="T19" fmla="*/ 106 h 442"/>
                    <a:gd name="T20" fmla="*/ 40 w 398"/>
                    <a:gd name="T21" fmla="*/ 121 h 442"/>
                    <a:gd name="T22" fmla="*/ 59 w 398"/>
                    <a:gd name="T23" fmla="*/ 136 h 442"/>
                    <a:gd name="T24" fmla="*/ 77 w 398"/>
                    <a:gd name="T25" fmla="*/ 152 h 442"/>
                    <a:gd name="T26" fmla="*/ 92 w 398"/>
                    <a:gd name="T27" fmla="*/ 171 h 442"/>
                    <a:gd name="T28" fmla="*/ 109 w 398"/>
                    <a:gd name="T29" fmla="*/ 190 h 442"/>
                    <a:gd name="T30" fmla="*/ 121 w 398"/>
                    <a:gd name="T31" fmla="*/ 211 h 442"/>
                    <a:gd name="T32" fmla="*/ 134 w 398"/>
                    <a:gd name="T33" fmla="*/ 232 h 442"/>
                    <a:gd name="T34" fmla="*/ 146 w 398"/>
                    <a:gd name="T35" fmla="*/ 254 h 442"/>
                    <a:gd name="T36" fmla="*/ 157 w 398"/>
                    <a:gd name="T37" fmla="*/ 277 h 442"/>
                    <a:gd name="T38" fmla="*/ 165 w 398"/>
                    <a:gd name="T39" fmla="*/ 300 h 442"/>
                    <a:gd name="T40" fmla="*/ 171 w 398"/>
                    <a:gd name="T41" fmla="*/ 325 h 442"/>
                    <a:gd name="T42" fmla="*/ 177 w 398"/>
                    <a:gd name="T43" fmla="*/ 352 h 442"/>
                    <a:gd name="T44" fmla="*/ 182 w 398"/>
                    <a:gd name="T45" fmla="*/ 377 h 442"/>
                    <a:gd name="T46" fmla="*/ 184 w 398"/>
                    <a:gd name="T47" fmla="*/ 404 h 442"/>
                    <a:gd name="T48" fmla="*/ 184 w 398"/>
                    <a:gd name="T49" fmla="*/ 432 h 442"/>
                    <a:gd name="T50" fmla="*/ 184 w 398"/>
                    <a:gd name="T51" fmla="*/ 432 h 442"/>
                    <a:gd name="T52" fmla="*/ 184 w 398"/>
                    <a:gd name="T53" fmla="*/ 442 h 442"/>
                    <a:gd name="T54" fmla="*/ 184 w 398"/>
                    <a:gd name="T55" fmla="*/ 442 h 442"/>
                    <a:gd name="T56" fmla="*/ 217 w 398"/>
                    <a:gd name="T57" fmla="*/ 436 h 442"/>
                    <a:gd name="T58" fmla="*/ 246 w 398"/>
                    <a:gd name="T59" fmla="*/ 427 h 442"/>
                    <a:gd name="T60" fmla="*/ 277 w 398"/>
                    <a:gd name="T61" fmla="*/ 417 h 442"/>
                    <a:gd name="T62" fmla="*/ 304 w 398"/>
                    <a:gd name="T63" fmla="*/ 404 h 442"/>
                    <a:gd name="T64" fmla="*/ 329 w 398"/>
                    <a:gd name="T65" fmla="*/ 388 h 442"/>
                    <a:gd name="T66" fmla="*/ 352 w 398"/>
                    <a:gd name="T67" fmla="*/ 371 h 442"/>
                    <a:gd name="T68" fmla="*/ 375 w 398"/>
                    <a:gd name="T69" fmla="*/ 352 h 442"/>
                    <a:gd name="T70" fmla="*/ 394 w 398"/>
                    <a:gd name="T71" fmla="*/ 329 h 442"/>
                    <a:gd name="T72" fmla="*/ 394 w 398"/>
                    <a:gd name="T73" fmla="*/ 329 h 442"/>
                    <a:gd name="T74" fmla="*/ 396 w 398"/>
                    <a:gd name="T75" fmla="*/ 304 h 442"/>
                    <a:gd name="T76" fmla="*/ 398 w 398"/>
                    <a:gd name="T77" fmla="*/ 279 h 442"/>
                    <a:gd name="T78" fmla="*/ 398 w 398"/>
                    <a:gd name="T79" fmla="*/ 279 h 442"/>
                    <a:gd name="T80" fmla="*/ 396 w 398"/>
                    <a:gd name="T81" fmla="*/ 254 h 442"/>
                    <a:gd name="T82" fmla="*/ 394 w 398"/>
                    <a:gd name="T83" fmla="*/ 232 h 442"/>
                    <a:gd name="T84" fmla="*/ 390 w 398"/>
                    <a:gd name="T85" fmla="*/ 209 h 442"/>
                    <a:gd name="T86" fmla="*/ 386 w 398"/>
                    <a:gd name="T87" fmla="*/ 188 h 442"/>
                    <a:gd name="T88" fmla="*/ 377 w 398"/>
                    <a:gd name="T89" fmla="*/ 167 h 442"/>
                    <a:gd name="T90" fmla="*/ 371 w 398"/>
                    <a:gd name="T91" fmla="*/ 146 h 442"/>
                    <a:gd name="T92" fmla="*/ 361 w 398"/>
                    <a:gd name="T93" fmla="*/ 127 h 442"/>
                    <a:gd name="T94" fmla="*/ 350 w 398"/>
                    <a:gd name="T95" fmla="*/ 109 h 442"/>
                    <a:gd name="T96" fmla="*/ 340 w 398"/>
                    <a:gd name="T97" fmla="*/ 90 h 442"/>
                    <a:gd name="T98" fmla="*/ 327 w 398"/>
                    <a:gd name="T99" fmla="*/ 73 h 442"/>
                    <a:gd name="T100" fmla="*/ 313 w 398"/>
                    <a:gd name="T101" fmla="*/ 59 h 442"/>
                    <a:gd name="T102" fmla="*/ 298 w 398"/>
                    <a:gd name="T103" fmla="*/ 44 h 442"/>
                    <a:gd name="T104" fmla="*/ 284 w 398"/>
                    <a:gd name="T105" fmla="*/ 31 h 442"/>
                    <a:gd name="T106" fmla="*/ 267 w 398"/>
                    <a:gd name="T107" fmla="*/ 19 h 442"/>
                    <a:gd name="T108" fmla="*/ 250 w 398"/>
                    <a:gd name="T109" fmla="*/ 9 h 442"/>
                    <a:gd name="T110" fmla="*/ 232 w 398"/>
                    <a:gd name="T111" fmla="*/ 0 h 442"/>
                    <a:gd name="T112" fmla="*/ 232 w 398"/>
                    <a:gd name="T11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8" h="442">
                      <a:moveTo>
                        <a:pt x="232" y="0"/>
                      </a:moveTo>
                      <a:lnTo>
                        <a:pt x="140" y="109"/>
                      </a:lnTo>
                      <a:lnTo>
                        <a:pt x="52" y="6"/>
                      </a:lnTo>
                      <a:lnTo>
                        <a:pt x="52" y="6"/>
                      </a:lnTo>
                      <a:lnTo>
                        <a:pt x="44" y="31"/>
                      </a:lnTo>
                      <a:lnTo>
                        <a:pt x="32" y="54"/>
                      </a:lnTo>
                      <a:lnTo>
                        <a:pt x="17" y="75"/>
                      </a:lnTo>
                      <a:lnTo>
                        <a:pt x="0" y="94"/>
                      </a:lnTo>
                      <a:lnTo>
                        <a:pt x="0" y="94"/>
                      </a:lnTo>
                      <a:lnTo>
                        <a:pt x="21" y="106"/>
                      </a:lnTo>
                      <a:lnTo>
                        <a:pt x="40" y="121"/>
                      </a:lnTo>
                      <a:lnTo>
                        <a:pt x="59" y="136"/>
                      </a:lnTo>
                      <a:lnTo>
                        <a:pt x="77" y="152"/>
                      </a:lnTo>
                      <a:lnTo>
                        <a:pt x="92" y="171"/>
                      </a:lnTo>
                      <a:lnTo>
                        <a:pt x="109" y="190"/>
                      </a:lnTo>
                      <a:lnTo>
                        <a:pt x="121" y="211"/>
                      </a:lnTo>
                      <a:lnTo>
                        <a:pt x="134" y="232"/>
                      </a:lnTo>
                      <a:lnTo>
                        <a:pt x="146" y="254"/>
                      </a:lnTo>
                      <a:lnTo>
                        <a:pt x="157" y="277"/>
                      </a:lnTo>
                      <a:lnTo>
                        <a:pt x="165" y="300"/>
                      </a:lnTo>
                      <a:lnTo>
                        <a:pt x="171" y="325"/>
                      </a:lnTo>
                      <a:lnTo>
                        <a:pt x="177" y="352"/>
                      </a:lnTo>
                      <a:lnTo>
                        <a:pt x="182" y="377"/>
                      </a:lnTo>
                      <a:lnTo>
                        <a:pt x="184" y="404"/>
                      </a:lnTo>
                      <a:lnTo>
                        <a:pt x="184" y="432"/>
                      </a:lnTo>
                      <a:lnTo>
                        <a:pt x="184" y="432"/>
                      </a:lnTo>
                      <a:lnTo>
                        <a:pt x="184" y="442"/>
                      </a:lnTo>
                      <a:lnTo>
                        <a:pt x="184" y="442"/>
                      </a:lnTo>
                      <a:lnTo>
                        <a:pt x="217" y="436"/>
                      </a:lnTo>
                      <a:lnTo>
                        <a:pt x="246" y="427"/>
                      </a:lnTo>
                      <a:lnTo>
                        <a:pt x="277" y="417"/>
                      </a:lnTo>
                      <a:lnTo>
                        <a:pt x="304" y="404"/>
                      </a:lnTo>
                      <a:lnTo>
                        <a:pt x="329" y="388"/>
                      </a:lnTo>
                      <a:lnTo>
                        <a:pt x="352" y="371"/>
                      </a:lnTo>
                      <a:lnTo>
                        <a:pt x="375" y="352"/>
                      </a:lnTo>
                      <a:lnTo>
                        <a:pt x="394" y="329"/>
                      </a:lnTo>
                      <a:lnTo>
                        <a:pt x="394" y="329"/>
                      </a:lnTo>
                      <a:lnTo>
                        <a:pt x="396" y="304"/>
                      </a:lnTo>
                      <a:lnTo>
                        <a:pt x="398" y="279"/>
                      </a:lnTo>
                      <a:lnTo>
                        <a:pt x="398" y="279"/>
                      </a:lnTo>
                      <a:lnTo>
                        <a:pt x="396" y="254"/>
                      </a:lnTo>
                      <a:lnTo>
                        <a:pt x="394" y="232"/>
                      </a:lnTo>
                      <a:lnTo>
                        <a:pt x="390" y="209"/>
                      </a:lnTo>
                      <a:lnTo>
                        <a:pt x="386" y="188"/>
                      </a:lnTo>
                      <a:lnTo>
                        <a:pt x="377" y="167"/>
                      </a:lnTo>
                      <a:lnTo>
                        <a:pt x="371" y="146"/>
                      </a:lnTo>
                      <a:lnTo>
                        <a:pt x="361" y="127"/>
                      </a:lnTo>
                      <a:lnTo>
                        <a:pt x="350" y="109"/>
                      </a:lnTo>
                      <a:lnTo>
                        <a:pt x="340" y="90"/>
                      </a:lnTo>
                      <a:lnTo>
                        <a:pt x="327" y="73"/>
                      </a:lnTo>
                      <a:lnTo>
                        <a:pt x="313" y="59"/>
                      </a:lnTo>
                      <a:lnTo>
                        <a:pt x="298" y="44"/>
                      </a:lnTo>
                      <a:lnTo>
                        <a:pt x="284" y="31"/>
                      </a:lnTo>
                      <a:lnTo>
                        <a:pt x="267" y="19"/>
                      </a:lnTo>
                      <a:lnTo>
                        <a:pt x="250" y="9"/>
                      </a:lnTo>
                      <a:lnTo>
                        <a:pt x="232" y="0"/>
                      </a:lnTo>
                      <a:lnTo>
                        <a:pt x="232"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22"/>
                <p:cNvSpPr>
                  <a:spLocks/>
                </p:cNvSpPr>
                <p:nvPr/>
              </p:nvSpPr>
              <p:spPr bwMode="auto">
                <a:xfrm>
                  <a:off x="3675063" y="1803400"/>
                  <a:ext cx="641350" cy="701675"/>
                </a:xfrm>
                <a:custGeom>
                  <a:avLst/>
                  <a:gdLst>
                    <a:gd name="T0" fmla="*/ 223 w 404"/>
                    <a:gd name="T1" fmla="*/ 432 h 442"/>
                    <a:gd name="T2" fmla="*/ 223 w 404"/>
                    <a:gd name="T3" fmla="*/ 432 h 442"/>
                    <a:gd name="T4" fmla="*/ 223 w 404"/>
                    <a:gd name="T5" fmla="*/ 404 h 442"/>
                    <a:gd name="T6" fmla="*/ 227 w 404"/>
                    <a:gd name="T7" fmla="*/ 377 h 442"/>
                    <a:gd name="T8" fmla="*/ 231 w 404"/>
                    <a:gd name="T9" fmla="*/ 352 h 442"/>
                    <a:gd name="T10" fmla="*/ 236 w 404"/>
                    <a:gd name="T11" fmla="*/ 327 h 442"/>
                    <a:gd name="T12" fmla="*/ 244 w 404"/>
                    <a:gd name="T13" fmla="*/ 302 h 442"/>
                    <a:gd name="T14" fmla="*/ 252 w 404"/>
                    <a:gd name="T15" fmla="*/ 277 h 442"/>
                    <a:gd name="T16" fmla="*/ 261 w 404"/>
                    <a:gd name="T17" fmla="*/ 254 h 442"/>
                    <a:gd name="T18" fmla="*/ 273 w 404"/>
                    <a:gd name="T19" fmla="*/ 234 h 442"/>
                    <a:gd name="T20" fmla="*/ 286 w 404"/>
                    <a:gd name="T21" fmla="*/ 211 h 442"/>
                    <a:gd name="T22" fmla="*/ 298 w 404"/>
                    <a:gd name="T23" fmla="*/ 192 h 442"/>
                    <a:gd name="T24" fmla="*/ 313 w 404"/>
                    <a:gd name="T25" fmla="*/ 171 h 442"/>
                    <a:gd name="T26" fmla="*/ 329 w 404"/>
                    <a:gd name="T27" fmla="*/ 154 h 442"/>
                    <a:gd name="T28" fmla="*/ 348 w 404"/>
                    <a:gd name="T29" fmla="*/ 138 h 442"/>
                    <a:gd name="T30" fmla="*/ 365 w 404"/>
                    <a:gd name="T31" fmla="*/ 121 h 442"/>
                    <a:gd name="T32" fmla="*/ 386 w 404"/>
                    <a:gd name="T33" fmla="*/ 106 h 442"/>
                    <a:gd name="T34" fmla="*/ 404 w 404"/>
                    <a:gd name="T35" fmla="*/ 94 h 442"/>
                    <a:gd name="T36" fmla="*/ 404 w 404"/>
                    <a:gd name="T37" fmla="*/ 94 h 442"/>
                    <a:gd name="T38" fmla="*/ 388 w 404"/>
                    <a:gd name="T39" fmla="*/ 73 h 442"/>
                    <a:gd name="T40" fmla="*/ 371 w 404"/>
                    <a:gd name="T41" fmla="*/ 52 h 442"/>
                    <a:gd name="T42" fmla="*/ 358 w 404"/>
                    <a:gd name="T43" fmla="*/ 27 h 442"/>
                    <a:gd name="T44" fmla="*/ 348 w 404"/>
                    <a:gd name="T45" fmla="*/ 0 h 442"/>
                    <a:gd name="T46" fmla="*/ 348 w 404"/>
                    <a:gd name="T47" fmla="*/ 0 h 442"/>
                    <a:gd name="T48" fmla="*/ 256 w 404"/>
                    <a:gd name="T49" fmla="*/ 109 h 442"/>
                    <a:gd name="T50" fmla="*/ 165 w 404"/>
                    <a:gd name="T51" fmla="*/ 0 h 442"/>
                    <a:gd name="T52" fmla="*/ 165 w 404"/>
                    <a:gd name="T53" fmla="*/ 0 h 442"/>
                    <a:gd name="T54" fmla="*/ 148 w 404"/>
                    <a:gd name="T55" fmla="*/ 9 h 442"/>
                    <a:gd name="T56" fmla="*/ 129 w 404"/>
                    <a:gd name="T57" fmla="*/ 19 h 442"/>
                    <a:gd name="T58" fmla="*/ 115 w 404"/>
                    <a:gd name="T59" fmla="*/ 31 h 442"/>
                    <a:gd name="T60" fmla="*/ 98 w 404"/>
                    <a:gd name="T61" fmla="*/ 44 h 442"/>
                    <a:gd name="T62" fmla="*/ 84 w 404"/>
                    <a:gd name="T63" fmla="*/ 59 h 442"/>
                    <a:gd name="T64" fmla="*/ 71 w 404"/>
                    <a:gd name="T65" fmla="*/ 73 h 442"/>
                    <a:gd name="T66" fmla="*/ 59 w 404"/>
                    <a:gd name="T67" fmla="*/ 90 h 442"/>
                    <a:gd name="T68" fmla="*/ 46 w 404"/>
                    <a:gd name="T69" fmla="*/ 109 h 442"/>
                    <a:gd name="T70" fmla="*/ 36 w 404"/>
                    <a:gd name="T71" fmla="*/ 127 h 442"/>
                    <a:gd name="T72" fmla="*/ 27 w 404"/>
                    <a:gd name="T73" fmla="*/ 146 h 442"/>
                    <a:gd name="T74" fmla="*/ 19 w 404"/>
                    <a:gd name="T75" fmla="*/ 167 h 442"/>
                    <a:gd name="T76" fmla="*/ 13 w 404"/>
                    <a:gd name="T77" fmla="*/ 188 h 442"/>
                    <a:gd name="T78" fmla="*/ 6 w 404"/>
                    <a:gd name="T79" fmla="*/ 211 h 442"/>
                    <a:gd name="T80" fmla="*/ 4 w 404"/>
                    <a:gd name="T81" fmla="*/ 232 h 442"/>
                    <a:gd name="T82" fmla="*/ 0 w 404"/>
                    <a:gd name="T83" fmla="*/ 254 h 442"/>
                    <a:gd name="T84" fmla="*/ 0 w 404"/>
                    <a:gd name="T85" fmla="*/ 279 h 442"/>
                    <a:gd name="T86" fmla="*/ 0 w 404"/>
                    <a:gd name="T87" fmla="*/ 279 h 442"/>
                    <a:gd name="T88" fmla="*/ 2 w 404"/>
                    <a:gd name="T89" fmla="*/ 304 h 442"/>
                    <a:gd name="T90" fmla="*/ 4 w 404"/>
                    <a:gd name="T91" fmla="*/ 329 h 442"/>
                    <a:gd name="T92" fmla="*/ 4 w 404"/>
                    <a:gd name="T93" fmla="*/ 329 h 442"/>
                    <a:gd name="T94" fmla="*/ 23 w 404"/>
                    <a:gd name="T95" fmla="*/ 352 h 442"/>
                    <a:gd name="T96" fmla="*/ 46 w 404"/>
                    <a:gd name="T97" fmla="*/ 373 h 442"/>
                    <a:gd name="T98" fmla="*/ 71 w 404"/>
                    <a:gd name="T99" fmla="*/ 390 h 442"/>
                    <a:gd name="T100" fmla="*/ 98 w 404"/>
                    <a:gd name="T101" fmla="*/ 407 h 442"/>
                    <a:gd name="T102" fmla="*/ 127 w 404"/>
                    <a:gd name="T103" fmla="*/ 419 h 442"/>
                    <a:gd name="T104" fmla="*/ 159 w 404"/>
                    <a:gd name="T105" fmla="*/ 429 h 442"/>
                    <a:gd name="T106" fmla="*/ 190 w 404"/>
                    <a:gd name="T107" fmla="*/ 438 h 442"/>
                    <a:gd name="T108" fmla="*/ 223 w 404"/>
                    <a:gd name="T109" fmla="*/ 442 h 442"/>
                    <a:gd name="T110" fmla="*/ 223 w 404"/>
                    <a:gd name="T111" fmla="*/ 442 h 442"/>
                    <a:gd name="T112" fmla="*/ 223 w 404"/>
                    <a:gd name="T113" fmla="*/ 432 h 442"/>
                    <a:gd name="T114" fmla="*/ 223 w 404"/>
                    <a:gd name="T115" fmla="*/ 4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442">
                      <a:moveTo>
                        <a:pt x="223" y="432"/>
                      </a:moveTo>
                      <a:lnTo>
                        <a:pt x="223" y="432"/>
                      </a:lnTo>
                      <a:lnTo>
                        <a:pt x="223" y="404"/>
                      </a:lnTo>
                      <a:lnTo>
                        <a:pt x="227" y="377"/>
                      </a:lnTo>
                      <a:lnTo>
                        <a:pt x="231" y="352"/>
                      </a:lnTo>
                      <a:lnTo>
                        <a:pt x="236" y="327"/>
                      </a:lnTo>
                      <a:lnTo>
                        <a:pt x="244" y="302"/>
                      </a:lnTo>
                      <a:lnTo>
                        <a:pt x="252" y="277"/>
                      </a:lnTo>
                      <a:lnTo>
                        <a:pt x="261" y="254"/>
                      </a:lnTo>
                      <a:lnTo>
                        <a:pt x="273" y="234"/>
                      </a:lnTo>
                      <a:lnTo>
                        <a:pt x="286" y="211"/>
                      </a:lnTo>
                      <a:lnTo>
                        <a:pt x="298" y="192"/>
                      </a:lnTo>
                      <a:lnTo>
                        <a:pt x="313" y="171"/>
                      </a:lnTo>
                      <a:lnTo>
                        <a:pt x="329" y="154"/>
                      </a:lnTo>
                      <a:lnTo>
                        <a:pt x="348" y="138"/>
                      </a:lnTo>
                      <a:lnTo>
                        <a:pt x="365" y="121"/>
                      </a:lnTo>
                      <a:lnTo>
                        <a:pt x="386" y="106"/>
                      </a:lnTo>
                      <a:lnTo>
                        <a:pt x="404" y="94"/>
                      </a:lnTo>
                      <a:lnTo>
                        <a:pt x="404" y="94"/>
                      </a:lnTo>
                      <a:lnTo>
                        <a:pt x="388" y="73"/>
                      </a:lnTo>
                      <a:lnTo>
                        <a:pt x="371" y="52"/>
                      </a:lnTo>
                      <a:lnTo>
                        <a:pt x="358" y="27"/>
                      </a:lnTo>
                      <a:lnTo>
                        <a:pt x="348" y="0"/>
                      </a:lnTo>
                      <a:lnTo>
                        <a:pt x="348" y="0"/>
                      </a:lnTo>
                      <a:lnTo>
                        <a:pt x="256" y="109"/>
                      </a:lnTo>
                      <a:lnTo>
                        <a:pt x="165" y="0"/>
                      </a:lnTo>
                      <a:lnTo>
                        <a:pt x="165" y="0"/>
                      </a:lnTo>
                      <a:lnTo>
                        <a:pt x="148" y="9"/>
                      </a:lnTo>
                      <a:lnTo>
                        <a:pt x="129" y="19"/>
                      </a:lnTo>
                      <a:lnTo>
                        <a:pt x="115" y="31"/>
                      </a:lnTo>
                      <a:lnTo>
                        <a:pt x="98" y="44"/>
                      </a:lnTo>
                      <a:lnTo>
                        <a:pt x="84" y="59"/>
                      </a:lnTo>
                      <a:lnTo>
                        <a:pt x="71" y="73"/>
                      </a:lnTo>
                      <a:lnTo>
                        <a:pt x="59" y="90"/>
                      </a:lnTo>
                      <a:lnTo>
                        <a:pt x="46" y="109"/>
                      </a:lnTo>
                      <a:lnTo>
                        <a:pt x="36" y="127"/>
                      </a:lnTo>
                      <a:lnTo>
                        <a:pt x="27" y="146"/>
                      </a:lnTo>
                      <a:lnTo>
                        <a:pt x="19" y="167"/>
                      </a:lnTo>
                      <a:lnTo>
                        <a:pt x="13" y="188"/>
                      </a:lnTo>
                      <a:lnTo>
                        <a:pt x="6" y="211"/>
                      </a:lnTo>
                      <a:lnTo>
                        <a:pt x="4" y="232"/>
                      </a:lnTo>
                      <a:lnTo>
                        <a:pt x="0" y="254"/>
                      </a:lnTo>
                      <a:lnTo>
                        <a:pt x="0" y="279"/>
                      </a:lnTo>
                      <a:lnTo>
                        <a:pt x="0" y="279"/>
                      </a:lnTo>
                      <a:lnTo>
                        <a:pt x="2" y="304"/>
                      </a:lnTo>
                      <a:lnTo>
                        <a:pt x="4" y="329"/>
                      </a:lnTo>
                      <a:lnTo>
                        <a:pt x="4" y="329"/>
                      </a:lnTo>
                      <a:lnTo>
                        <a:pt x="23" y="352"/>
                      </a:lnTo>
                      <a:lnTo>
                        <a:pt x="46" y="373"/>
                      </a:lnTo>
                      <a:lnTo>
                        <a:pt x="71" y="390"/>
                      </a:lnTo>
                      <a:lnTo>
                        <a:pt x="98" y="407"/>
                      </a:lnTo>
                      <a:lnTo>
                        <a:pt x="127" y="419"/>
                      </a:lnTo>
                      <a:lnTo>
                        <a:pt x="159" y="429"/>
                      </a:lnTo>
                      <a:lnTo>
                        <a:pt x="190" y="438"/>
                      </a:lnTo>
                      <a:lnTo>
                        <a:pt x="223" y="442"/>
                      </a:lnTo>
                      <a:lnTo>
                        <a:pt x="223" y="442"/>
                      </a:lnTo>
                      <a:lnTo>
                        <a:pt x="223" y="432"/>
                      </a:lnTo>
                      <a:lnTo>
                        <a:pt x="223" y="432"/>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01" name="图片 24">
                <a:extLst>
                  <a:ext uri="{FF2B5EF4-FFF2-40B4-BE49-F238E27FC236}">
                    <a16:creationId xmlns:a16="http://schemas.microsoft.com/office/drawing/2014/main" id="{CB656CFC-0032-4999-A14C-686C9E8F84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379487" y="3550732"/>
                <a:ext cx="239491" cy="277269"/>
              </a:xfrm>
              <a:prstGeom prst="rect">
                <a:avLst/>
              </a:prstGeom>
            </p:spPr>
          </p:pic>
        </p:grpSp>
      </p:grpSp>
      <p:pic>
        <p:nvPicPr>
          <p:cNvPr id="7" name="圖形 6" descr="飛機">
            <a:extLst>
              <a:ext uri="{FF2B5EF4-FFF2-40B4-BE49-F238E27FC236}">
                <a16:creationId xmlns:a16="http://schemas.microsoft.com/office/drawing/2014/main" id="{E557F8E7-92E2-468B-88F5-99A1371E41A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0481" y="5321682"/>
            <a:ext cx="239225" cy="2392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B1403CFD-91B2-4BCE-8115-8D79AEC1E1B7}"/>
              </a:ext>
            </a:extLst>
          </p:cNvPr>
          <p:cNvPicPr>
            <a:picLocks noChangeAspect="1"/>
          </p:cNvPicPr>
          <p:nvPr/>
        </p:nvPicPr>
        <p:blipFill>
          <a:blip r:embed="rId3"/>
          <a:stretch>
            <a:fillRect/>
          </a:stretch>
        </p:blipFill>
        <p:spPr>
          <a:xfrm>
            <a:off x="61115" y="1671616"/>
            <a:ext cx="4525535" cy="3744000"/>
          </a:xfrm>
          <a:prstGeom prst="rect">
            <a:avLst/>
          </a:prstGeom>
        </p:spPr>
      </p:pic>
      <p:pic>
        <p:nvPicPr>
          <p:cNvPr id="7" name="圖片 6">
            <a:extLst>
              <a:ext uri="{FF2B5EF4-FFF2-40B4-BE49-F238E27FC236}">
                <a16:creationId xmlns:a16="http://schemas.microsoft.com/office/drawing/2014/main" id="{F7E003E0-A157-43E7-904A-290929A932C7}"/>
              </a:ext>
            </a:extLst>
          </p:cNvPr>
          <p:cNvPicPr>
            <a:picLocks noChangeAspect="1"/>
          </p:cNvPicPr>
          <p:nvPr/>
        </p:nvPicPr>
        <p:blipFill>
          <a:blip r:embed="rId4"/>
          <a:stretch>
            <a:fillRect/>
          </a:stretch>
        </p:blipFill>
        <p:spPr>
          <a:xfrm>
            <a:off x="4583982" y="1644181"/>
            <a:ext cx="4432022" cy="4311978"/>
          </a:xfrm>
          <a:prstGeom prst="rect">
            <a:avLst/>
          </a:prstGeom>
        </p:spPr>
      </p:pic>
      <p:sp>
        <p:nvSpPr>
          <p:cNvPr id="22531" name="內容版面配置區 2"/>
          <p:cNvSpPr>
            <a:spLocks noGrp="1"/>
          </p:cNvSpPr>
          <p:nvPr>
            <p:ph idx="1"/>
          </p:nvPr>
        </p:nvSpPr>
        <p:spPr>
          <a:xfrm>
            <a:off x="250752" y="1209896"/>
            <a:ext cx="3864769" cy="478800"/>
          </a:xfrm>
        </p:spPr>
        <p:txBody>
          <a:bodyPr>
            <a:normAutofit/>
          </a:bodyPr>
          <a:lstStyle/>
          <a:p>
            <a:pPr>
              <a:buFont typeface="Wingdings" panose="05000000000000000000" pitchFamily="2" charset="2"/>
              <a:buChar char="Ø"/>
            </a:pPr>
            <a:r>
              <a:rPr lang="zh-TW" altLang="en-US" b="1" dirty="0">
                <a:solidFill>
                  <a:schemeClr val="accent5">
                    <a:lumMod val="75000"/>
                  </a:schemeClr>
                </a:solidFill>
                <a:latin typeface="微軟正黑體" pitchFamily="34" charset="-120"/>
                <a:ea typeface="微軟正黑體" pitchFamily="34" charset="-120"/>
              </a:rPr>
              <a:t>招生簡章訂購</a:t>
            </a:r>
            <a:endParaRPr lang="en-US" altLang="zh-TW" b="1" dirty="0">
              <a:solidFill>
                <a:schemeClr val="accent5">
                  <a:lumMod val="75000"/>
                </a:schemeClr>
              </a:solidFill>
              <a:latin typeface="微軟正黑體" pitchFamily="34" charset="-120"/>
              <a:ea typeface="微軟正黑體" pitchFamily="34" charset="-120"/>
            </a:endParaRPr>
          </a:p>
        </p:txBody>
      </p:sp>
      <p:sp>
        <p:nvSpPr>
          <p:cNvPr id="8" name="矩形 7"/>
          <p:cNvSpPr/>
          <p:nvPr/>
        </p:nvSpPr>
        <p:spPr>
          <a:xfrm>
            <a:off x="4321970" y="1209600"/>
            <a:ext cx="4645760" cy="480131"/>
          </a:xfrm>
          <a:prstGeom prst="rect">
            <a:avLst/>
          </a:prstGeom>
        </p:spPr>
        <p:txBody>
          <a:bodyPr wrap="square">
            <a:spAutoFit/>
          </a:bodyPr>
          <a:lstStyle/>
          <a:p>
            <a:pPr marL="457200" indent="-457200">
              <a:lnSpc>
                <a:spcPct val="90000"/>
              </a:lnSpc>
              <a:spcBef>
                <a:spcPts val="750"/>
              </a:spcBef>
              <a:buFont typeface="Wingdings" panose="05000000000000000000" pitchFamily="2" charset="2"/>
              <a:buChar char="Ø"/>
              <a:defRPr/>
            </a:pPr>
            <a:r>
              <a:rPr lang="zh-TW" altLang="en-US" sz="2800" b="1" dirty="0">
                <a:solidFill>
                  <a:schemeClr val="accent5">
                    <a:lumMod val="75000"/>
                  </a:schemeClr>
                </a:solidFill>
                <a:latin typeface="微軟正黑體" pitchFamily="34" charset="-120"/>
                <a:ea typeface="微軟正黑體" pitchFamily="34" charset="-120"/>
              </a:rPr>
              <a:t>招生簡章下載、各項資訊</a:t>
            </a:r>
            <a:endParaRPr lang="en-US" altLang="zh-TW" sz="2800" b="1" dirty="0">
              <a:solidFill>
                <a:schemeClr val="accent5">
                  <a:lumMod val="75000"/>
                </a:schemeClr>
              </a:solidFill>
              <a:latin typeface="微軟正黑體" pitchFamily="34" charset="-120"/>
              <a:ea typeface="微軟正黑體" pitchFamily="34" charset="-120"/>
            </a:endParaRPr>
          </a:p>
        </p:txBody>
      </p:sp>
      <p:sp>
        <p:nvSpPr>
          <p:cNvPr id="15"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5</a:t>
            </a:r>
            <a:endParaRPr lang="zh-TW" altLang="en-US" sz="1500" b="1" dirty="0">
              <a:latin typeface="Arial" panose="020B0604020202020204" pitchFamily="34" charset="0"/>
              <a:cs typeface="Arial" panose="020B0604020202020204" pitchFamily="34" charset="0"/>
            </a:endParaRPr>
          </a:p>
        </p:txBody>
      </p:sp>
      <p:cxnSp>
        <p:nvCxnSpPr>
          <p:cNvPr id="1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1AA52EC-7DB1-4E87-8C0D-FAA1C5227515}"/>
              </a:ext>
            </a:extLst>
          </p:cNvPr>
          <p:cNvSpPr>
            <a:spLocks noEditPoints="1"/>
          </p:cNvSpPr>
          <p:nvPr/>
        </p:nvSpPr>
        <p:spPr bwMode="auto">
          <a:xfrm>
            <a:off x="750208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250752" y="361293"/>
            <a:ext cx="70443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貳、招生簡章購買方式、查詢系統（</a:t>
            </a:r>
            <a:r>
              <a:rPr lang="en-US" altLang="zh-TW" sz="3000" b="1" dirty="0">
                <a:solidFill>
                  <a:srgbClr val="002060"/>
                </a:solidFill>
                <a:latin typeface="微軟正黑體" panose="020B0604030504040204" pitchFamily="34" charset="-120"/>
                <a:ea typeface="微軟正黑體" panose="020B0604030504040204" pitchFamily="34" charset="-120"/>
              </a:rPr>
              <a:t>1/2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61115" y="2043099"/>
            <a:ext cx="8200515" cy="4703143"/>
            <a:chOff x="61115" y="2043099"/>
            <a:chExt cx="8200515" cy="4703143"/>
          </a:xfrm>
        </p:grpSpPr>
        <p:sp>
          <p:nvSpPr>
            <p:cNvPr id="16" name="矩形 15"/>
            <p:cNvSpPr/>
            <p:nvPr/>
          </p:nvSpPr>
          <p:spPr>
            <a:xfrm>
              <a:off x="61115" y="4753695"/>
              <a:ext cx="771266" cy="1470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1085380" y="3687498"/>
              <a:ext cx="2524407" cy="2040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21" name="矩形 20"/>
            <p:cNvSpPr/>
            <p:nvPr/>
          </p:nvSpPr>
          <p:spPr>
            <a:xfrm>
              <a:off x="6967090" y="2043099"/>
              <a:ext cx="483281" cy="1824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4640205" y="4158490"/>
              <a:ext cx="751828" cy="1402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14" name="矩形 13"/>
            <p:cNvSpPr/>
            <p:nvPr/>
          </p:nvSpPr>
          <p:spPr>
            <a:xfrm>
              <a:off x="1082093" y="4151510"/>
              <a:ext cx="780452" cy="2576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文字方塊 2"/>
            <p:cNvSpPr txBox="1"/>
            <p:nvPr/>
          </p:nvSpPr>
          <p:spPr>
            <a:xfrm>
              <a:off x="344451" y="5559368"/>
              <a:ext cx="3677370" cy="923330"/>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網址</a:t>
              </a:r>
              <a:r>
                <a:rPr lang="en-US" altLang="zh-TW" dirty="0">
                  <a:latin typeface="Times New Roman" panose="02020603050405020304" pitchFamily="18" charset="0"/>
                  <a:ea typeface="Verdana" panose="020B0604030504040204" pitchFamily="34" charset="0"/>
                  <a:cs typeface="Times New Roman" panose="02020603050405020304" pitchFamily="18" charset="0"/>
                </a:rPr>
                <a:t>https://www.jctv.ntut.edu.tw/contents.php?subId=77</a:t>
              </a:r>
              <a:endParaRPr lang="en-US" altLang="zh-TW" sz="28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文字方塊 5"/>
            <p:cNvSpPr txBox="1"/>
            <p:nvPr/>
          </p:nvSpPr>
          <p:spPr>
            <a:xfrm>
              <a:off x="5106151" y="6099911"/>
              <a:ext cx="3155479" cy="646331"/>
            </a:xfrm>
            <a:prstGeom prst="rect">
              <a:avLst/>
            </a:prstGeom>
            <a:noFill/>
          </p:spPr>
          <p:txBody>
            <a:bodyPr wrap="none" rtlCol="0">
              <a:spAutoFit/>
            </a:bodyPr>
            <a:lstStyle/>
            <a:p>
              <a:r>
                <a:rPr lang="zh-TW" altLang="en-US" b="1" dirty="0">
                  <a:latin typeface="微軟正黑體" pitchFamily="34" charset="-120"/>
                  <a:ea typeface="微軟正黑體" pitchFamily="34" charset="-120"/>
                </a:rPr>
                <a:t>五專優先免試入學招生網站</a:t>
              </a:r>
              <a:br>
                <a:rPr lang="en-US" altLang="zh-TW" b="1" dirty="0">
                  <a:latin typeface="微軟正黑體" pitchFamily="34" charset="-120"/>
                  <a:ea typeface="微軟正黑體" pitchFamily="34" charset="-120"/>
                </a:rPr>
              </a:br>
              <a:r>
                <a:rPr lang="en-US" altLang="zh-TW" dirty="0">
                  <a:latin typeface="Times New Roman" panose="02020603050405020304" pitchFamily="18" charset="0"/>
                  <a:ea typeface="Verdana" panose="020B0604030504040204" pitchFamily="34" charset="0"/>
                  <a:cs typeface="Times New Roman" panose="02020603050405020304" pitchFamily="18" charset="0"/>
                </a:rPr>
                <a:t>https://www.jctv.ntut.edu.tw/u5/</a:t>
              </a:r>
              <a:endParaRPr lang="zh-TW" altLang="en-US" dirty="0">
                <a:latin typeface="Times New Roman" panose="02020603050405020304" pitchFamily="18" charset="0"/>
                <a:ea typeface="微軟正黑體" pitchFamily="34" charset="-120"/>
                <a:cs typeface="Times New Roman" panose="02020603050405020304" pitchFamily="18" charset="0"/>
              </a:endParaRPr>
            </a:p>
          </p:txBody>
        </p:sp>
        <p:sp>
          <p:nvSpPr>
            <p:cNvPr id="24" name="矩形 23"/>
            <p:cNvSpPr/>
            <p:nvPr/>
          </p:nvSpPr>
          <p:spPr>
            <a:xfrm>
              <a:off x="5460846" y="4040991"/>
              <a:ext cx="1834257"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簡章查詢與下載</a:t>
              </a:r>
            </a:p>
          </p:txBody>
        </p:sp>
        <p:sp>
          <p:nvSpPr>
            <p:cNvPr id="25" name="矩形 24"/>
            <p:cNvSpPr/>
            <p:nvPr/>
          </p:nvSpPr>
          <p:spPr>
            <a:xfrm>
              <a:off x="881765" y="4900706"/>
              <a:ext cx="2153957" cy="31886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簡章發售辦法及購買系統</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68532" y="1255159"/>
            <a:ext cx="4950619" cy="480131"/>
          </a:xfrm>
          <a:prstGeom prst="rect">
            <a:avLst/>
          </a:prstGeom>
        </p:spPr>
        <p:txBody>
          <a:bodyPr>
            <a:spAutoFit/>
          </a:bodyPr>
          <a:lstStyle/>
          <a:p>
            <a:pPr marL="0" lvl="4" algn="just">
              <a:lnSpc>
                <a:spcPct val="90000"/>
              </a:lnSpc>
              <a:spcBef>
                <a:spcPts val="750"/>
              </a:spcBef>
              <a:defRPr/>
            </a:pPr>
            <a:r>
              <a:rPr lang="zh-TW" altLang="en-US" sz="2800" b="1" dirty="0">
                <a:solidFill>
                  <a:schemeClr val="accent5">
                    <a:lumMod val="75000"/>
                  </a:schemeClr>
                </a:solidFill>
                <a:latin typeface="微軟正黑體" pitchFamily="34" charset="-120"/>
                <a:ea typeface="微軟正黑體" pitchFamily="34" charset="-120"/>
              </a:rPr>
              <a:t>簡章查詢系統</a:t>
            </a:r>
            <a:endParaRPr lang="en-US" altLang="zh-TW" sz="2800" b="1" dirty="0">
              <a:solidFill>
                <a:schemeClr val="accent5">
                  <a:lumMod val="75000"/>
                </a:schemeClr>
              </a:solidFill>
              <a:latin typeface="微軟正黑體" pitchFamily="34" charset="-120"/>
              <a:ea typeface="微軟正黑體" pitchFamily="34" charset="-120"/>
            </a:endParaRPr>
          </a:p>
        </p:txBody>
      </p:sp>
      <p:grpSp>
        <p:nvGrpSpPr>
          <p:cNvPr id="7" name="群組 6"/>
          <p:cNvGrpSpPr/>
          <p:nvPr/>
        </p:nvGrpSpPr>
        <p:grpSpPr>
          <a:xfrm>
            <a:off x="682823" y="2001915"/>
            <a:ext cx="7818036" cy="4195905"/>
            <a:chOff x="649663" y="1749883"/>
            <a:chExt cx="7818036" cy="4195905"/>
          </a:xfrm>
        </p:grpSpPr>
        <p:pic>
          <p:nvPicPr>
            <p:cNvPr id="24578" name="圖片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9663" y="1749883"/>
              <a:ext cx="7818036" cy="419590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grpSp>
          <p:nvGrpSpPr>
            <p:cNvPr id="4" name="群組 3"/>
            <p:cNvGrpSpPr/>
            <p:nvPr/>
          </p:nvGrpSpPr>
          <p:grpSpPr>
            <a:xfrm>
              <a:off x="2409599" y="1811857"/>
              <a:ext cx="710811" cy="238976"/>
              <a:chOff x="3168171" y="2130738"/>
              <a:chExt cx="698355" cy="170319"/>
            </a:xfrm>
          </p:grpSpPr>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018" y="2164128"/>
                <a:ext cx="235566" cy="136929"/>
              </a:xfrm>
              <a:prstGeom prst="rect">
                <a:avLst/>
              </a:prstGeom>
              <a:ln>
                <a:noFill/>
              </a:ln>
            </p:spPr>
          </p:pic>
          <p:sp>
            <p:nvSpPr>
              <p:cNvPr id="2" name="文字方塊 1"/>
              <p:cNvSpPr txBox="1"/>
              <p:nvPr/>
            </p:nvSpPr>
            <p:spPr>
              <a:xfrm>
                <a:off x="3168171" y="2130738"/>
                <a:ext cx="698355" cy="153548"/>
              </a:xfrm>
              <a:prstGeom prst="rect">
                <a:avLst/>
              </a:prstGeom>
              <a:noFill/>
              <a:ln>
                <a:noFill/>
              </a:ln>
            </p:spPr>
            <p:txBody>
              <a:bodyPr wrap="square" rtlCol="0">
                <a:spAutoFit/>
              </a:bodyPr>
              <a:lstStyle/>
              <a:p>
                <a:r>
                  <a:rPr lang="en-US" altLang="zh-TW" sz="800" b="1" dirty="0">
                    <a:solidFill>
                      <a:schemeClr val="bg1"/>
                    </a:solidFill>
                    <a:latin typeface="Nirmala UI" panose="020B0502040204020203" pitchFamily="34" charset="0"/>
                    <a:ea typeface="微軟正黑體" panose="020B0604030504040204" pitchFamily="34" charset="-120"/>
                    <a:cs typeface="Nirmala UI" panose="020B0502040204020203" pitchFamily="34" charset="0"/>
                  </a:rPr>
                  <a:t>113</a:t>
                </a:r>
                <a:endParaRPr lang="zh-TW" altLang="en-US" sz="800" b="1" dirty="0">
                  <a:solidFill>
                    <a:schemeClr val="bg1"/>
                  </a:solidFill>
                  <a:latin typeface="Nirmala UI" panose="020B0502040204020203" pitchFamily="34" charset="0"/>
                  <a:ea typeface="微軟正黑體" panose="020B0604030504040204" pitchFamily="34" charset="-120"/>
                  <a:cs typeface="Nirmala UI" panose="020B0502040204020203" pitchFamily="34" charset="0"/>
                </a:endParaRPr>
              </a:p>
            </p:txBody>
          </p:sp>
        </p:grpSp>
      </p:grpSp>
      <p:sp>
        <p:nvSpPr>
          <p:cNvPr id="1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6</a:t>
            </a:r>
            <a:endParaRPr lang="zh-TW" altLang="en-US" sz="1500" b="1" dirty="0">
              <a:latin typeface="Arial" panose="020B0604020202020204" pitchFamily="34" charset="0"/>
              <a:cs typeface="Arial" panose="020B0604020202020204" pitchFamily="34" charset="0"/>
            </a:endParaRPr>
          </a:p>
        </p:txBody>
      </p:sp>
      <p:cxnSp>
        <p:nvCxnSpPr>
          <p:cNvPr id="2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Freeform 6">
            <a:extLst>
              <a:ext uri="{FF2B5EF4-FFF2-40B4-BE49-F238E27FC236}">
                <a16:creationId xmlns:a16="http://schemas.microsoft.com/office/drawing/2014/main" id="{71AA52EC-7DB1-4E87-8C0D-FAA1C5227515}"/>
              </a:ext>
            </a:extLst>
          </p:cNvPr>
          <p:cNvSpPr>
            <a:spLocks noEditPoints="1"/>
          </p:cNvSpPr>
          <p:nvPr/>
        </p:nvSpPr>
        <p:spPr bwMode="auto">
          <a:xfrm>
            <a:off x="750208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250752" y="361293"/>
            <a:ext cx="70443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貳、招生</a:t>
            </a:r>
            <a:r>
              <a:rPr lang="zh-TW" altLang="en-US" sz="3000" b="1" dirty="0">
                <a:solidFill>
                  <a:srgbClr val="C00000"/>
                </a:solidFill>
                <a:latin typeface="微軟正黑體" panose="020B0604030504040204" pitchFamily="34" charset="-120"/>
                <a:ea typeface="微軟正黑體" panose="020B0604030504040204" pitchFamily="34" charset="-120"/>
              </a:rPr>
              <a:t>簡章</a:t>
            </a:r>
            <a:r>
              <a:rPr lang="zh-TW" altLang="en-US" sz="3000" b="1" dirty="0">
                <a:solidFill>
                  <a:srgbClr val="002060"/>
                </a:solidFill>
                <a:latin typeface="微軟正黑體" panose="020B0604030504040204" pitchFamily="34" charset="-120"/>
                <a:ea typeface="微軟正黑體" panose="020B0604030504040204" pitchFamily="34" charset="-120"/>
              </a:rPr>
              <a:t>購買方式、</a:t>
            </a:r>
            <a:r>
              <a:rPr lang="zh-TW" altLang="en-US" sz="3000" b="1" dirty="0">
                <a:solidFill>
                  <a:srgbClr val="C00000"/>
                </a:solidFill>
                <a:latin typeface="微軟正黑體" panose="020B0604030504040204" pitchFamily="34" charset="-120"/>
                <a:ea typeface="微軟正黑體" panose="020B0604030504040204" pitchFamily="34" charset="-120"/>
              </a:rPr>
              <a:t>查詢系統</a:t>
            </a:r>
            <a:r>
              <a:rPr lang="zh-TW" altLang="en-US" sz="3000" b="1" dirty="0">
                <a:solidFill>
                  <a:srgbClr val="002060"/>
                </a:solidFill>
                <a:latin typeface="微軟正黑體" panose="020B0604030504040204" pitchFamily="34" charset="-120"/>
                <a:ea typeface="微軟正黑體" panose="020B0604030504040204" pitchFamily="34" charset="-120"/>
              </a:rPr>
              <a:t>（</a:t>
            </a:r>
            <a:r>
              <a:rPr lang="en-US" altLang="zh-TW" sz="3000" b="1" dirty="0">
                <a:solidFill>
                  <a:srgbClr val="002060"/>
                </a:solidFill>
                <a:latin typeface="微軟正黑體" panose="020B0604030504040204" pitchFamily="34" charset="-120"/>
                <a:ea typeface="微軟正黑體" panose="020B0604030504040204" pitchFamily="34" charset="-120"/>
              </a:rPr>
              <a:t>2/2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30" name="组合 182"/>
          <p:cNvGrpSpPr/>
          <p:nvPr/>
        </p:nvGrpSpPr>
        <p:grpSpPr>
          <a:xfrm>
            <a:off x="314703" y="1127850"/>
            <a:ext cx="899446" cy="899451"/>
            <a:chOff x="925975" y="3363269"/>
            <a:chExt cx="899446" cy="899451"/>
          </a:xfrm>
        </p:grpSpPr>
        <p:sp>
          <p:nvSpPr>
            <p:cNvPr id="31" name="Oval 173"/>
            <p:cNvSpPr>
              <a:spLocks noChangeArrowheads="1"/>
            </p:cNvSpPr>
            <p:nvPr/>
          </p:nvSpPr>
          <p:spPr bwMode="auto">
            <a:xfrm>
              <a:off x="925975" y="3363269"/>
              <a:ext cx="899446" cy="899451"/>
            </a:xfrm>
            <a:prstGeom prst="ellipse">
              <a:avLst/>
            </a:prstGeom>
            <a:solidFill>
              <a:srgbClr val="038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Oval 174"/>
            <p:cNvSpPr>
              <a:spLocks noChangeArrowheads="1"/>
            </p:cNvSpPr>
            <p:nvPr/>
          </p:nvSpPr>
          <p:spPr bwMode="auto">
            <a:xfrm>
              <a:off x="976750" y="3414044"/>
              <a:ext cx="797896" cy="794274"/>
            </a:xfrm>
            <a:prstGeom prst="ellipse">
              <a:avLst/>
            </a:prstGeom>
            <a:solidFill>
              <a:srgbClr val="03A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75"/>
            <p:cNvSpPr>
              <a:spLocks/>
            </p:cNvSpPr>
            <p:nvPr/>
          </p:nvSpPr>
          <p:spPr bwMode="auto">
            <a:xfrm>
              <a:off x="976750" y="3551864"/>
              <a:ext cx="634690" cy="656454"/>
            </a:xfrm>
            <a:custGeom>
              <a:avLst/>
              <a:gdLst>
                <a:gd name="T0" fmla="*/ 97 w 175"/>
                <a:gd name="T1" fmla="*/ 4 h 181"/>
                <a:gd name="T2" fmla="*/ 0 w 175"/>
                <a:gd name="T3" fmla="*/ 104 h 181"/>
                <a:gd name="T4" fmla="*/ 38 w 175"/>
                <a:gd name="T5" fmla="*/ 165 h 181"/>
                <a:gd name="T6" fmla="*/ 71 w 175"/>
                <a:gd name="T7" fmla="*/ 181 h 181"/>
                <a:gd name="T8" fmla="*/ 175 w 175"/>
                <a:gd name="T9" fmla="*/ 75 h 181"/>
                <a:gd name="T10" fmla="*/ 165 w 175"/>
                <a:gd name="T11" fmla="*/ 11 h 181"/>
                <a:gd name="T12" fmla="*/ 135 w 175"/>
                <a:gd name="T13" fmla="*/ 0 h 181"/>
                <a:gd name="T14" fmla="*/ 97 w 175"/>
                <a:gd name="T15" fmla="*/ 4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81">
                  <a:moveTo>
                    <a:pt x="97" y="4"/>
                  </a:moveTo>
                  <a:lnTo>
                    <a:pt x="0" y="104"/>
                  </a:lnTo>
                  <a:lnTo>
                    <a:pt x="38" y="165"/>
                  </a:lnTo>
                  <a:lnTo>
                    <a:pt x="71" y="181"/>
                  </a:lnTo>
                  <a:lnTo>
                    <a:pt x="175" y="75"/>
                  </a:lnTo>
                  <a:lnTo>
                    <a:pt x="165" y="11"/>
                  </a:lnTo>
                  <a:lnTo>
                    <a:pt x="135" y="0"/>
                  </a:lnTo>
                  <a:lnTo>
                    <a:pt x="97" y="4"/>
                  </a:lnTo>
                  <a:close/>
                </a:path>
              </a:pathLst>
            </a:custGeom>
            <a:solidFill>
              <a:srgbClr val="038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76"/>
            <p:cNvSpPr>
              <a:spLocks noEditPoints="1"/>
            </p:cNvSpPr>
            <p:nvPr/>
          </p:nvSpPr>
          <p:spPr bwMode="auto">
            <a:xfrm>
              <a:off x="1071047" y="3508342"/>
              <a:ext cx="591168" cy="591172"/>
            </a:xfrm>
            <a:custGeom>
              <a:avLst/>
              <a:gdLst>
                <a:gd name="T0" fmla="*/ 46 w 69"/>
                <a:gd name="T1" fmla="*/ 15 h 69"/>
                <a:gd name="T2" fmla="*/ 46 w 69"/>
                <a:gd name="T3" fmla="*/ 33 h 69"/>
                <a:gd name="T4" fmla="*/ 55 w 69"/>
                <a:gd name="T5" fmla="*/ 24 h 69"/>
                <a:gd name="T6" fmla="*/ 46 w 69"/>
                <a:gd name="T7" fmla="*/ 15 h 69"/>
                <a:gd name="T8" fmla="*/ 60 w 69"/>
                <a:gd name="T9" fmla="*/ 8 h 69"/>
                <a:gd name="T10" fmla="*/ 29 w 69"/>
                <a:gd name="T11" fmla="*/ 8 h 69"/>
                <a:gd name="T12" fmla="*/ 26 w 69"/>
                <a:gd name="T13" fmla="*/ 36 h 69"/>
                <a:gd name="T14" fmla="*/ 20 w 69"/>
                <a:gd name="T15" fmla="*/ 42 h 69"/>
                <a:gd name="T16" fmla="*/ 27 w 69"/>
                <a:gd name="T17" fmla="*/ 49 h 69"/>
                <a:gd name="T18" fmla="*/ 33 w 69"/>
                <a:gd name="T19" fmla="*/ 43 h 69"/>
                <a:gd name="T20" fmla="*/ 60 w 69"/>
                <a:gd name="T21" fmla="*/ 40 h 69"/>
                <a:gd name="T22" fmla="*/ 60 w 69"/>
                <a:gd name="T23" fmla="*/ 8 h 69"/>
                <a:gd name="T24" fmla="*/ 34 w 69"/>
                <a:gd name="T25" fmla="*/ 35 h 69"/>
                <a:gd name="T26" fmla="*/ 34 w 69"/>
                <a:gd name="T27" fmla="*/ 13 h 69"/>
                <a:gd name="T28" fmla="*/ 55 w 69"/>
                <a:gd name="T29" fmla="*/ 13 h 69"/>
                <a:gd name="T30" fmla="*/ 55 w 69"/>
                <a:gd name="T31" fmla="*/ 35 h 69"/>
                <a:gd name="T32" fmla="*/ 34 w 69"/>
                <a:gd name="T33" fmla="*/ 35 h 69"/>
                <a:gd name="T34" fmla="*/ 17 w 69"/>
                <a:gd name="T35" fmla="*/ 42 h 69"/>
                <a:gd name="T36" fmla="*/ 0 w 69"/>
                <a:gd name="T37" fmla="*/ 58 h 69"/>
                <a:gd name="T38" fmla="*/ 11 w 69"/>
                <a:gd name="T39" fmla="*/ 69 h 69"/>
                <a:gd name="T40" fmla="*/ 27 w 69"/>
                <a:gd name="T41" fmla="*/ 52 h 69"/>
                <a:gd name="T42" fmla="*/ 17 w 69"/>
                <a:gd name="T43"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9">
                  <a:moveTo>
                    <a:pt x="46" y="15"/>
                  </a:moveTo>
                  <a:cubicBezTo>
                    <a:pt x="50" y="20"/>
                    <a:pt x="52" y="25"/>
                    <a:pt x="46" y="33"/>
                  </a:cubicBezTo>
                  <a:cubicBezTo>
                    <a:pt x="51" y="33"/>
                    <a:pt x="55" y="29"/>
                    <a:pt x="55" y="24"/>
                  </a:cubicBezTo>
                  <a:cubicBezTo>
                    <a:pt x="55" y="19"/>
                    <a:pt x="51" y="15"/>
                    <a:pt x="46" y="15"/>
                  </a:cubicBezTo>
                  <a:close/>
                  <a:moveTo>
                    <a:pt x="60" y="8"/>
                  </a:moveTo>
                  <a:cubicBezTo>
                    <a:pt x="52" y="0"/>
                    <a:pt x="38" y="0"/>
                    <a:pt x="29" y="8"/>
                  </a:cubicBezTo>
                  <a:cubicBezTo>
                    <a:pt x="21" y="16"/>
                    <a:pt x="20" y="27"/>
                    <a:pt x="26" y="36"/>
                  </a:cubicBezTo>
                  <a:cubicBezTo>
                    <a:pt x="20" y="42"/>
                    <a:pt x="20" y="42"/>
                    <a:pt x="20" y="42"/>
                  </a:cubicBezTo>
                  <a:cubicBezTo>
                    <a:pt x="27" y="49"/>
                    <a:pt x="27" y="49"/>
                    <a:pt x="27" y="49"/>
                  </a:cubicBezTo>
                  <a:cubicBezTo>
                    <a:pt x="33" y="43"/>
                    <a:pt x="33" y="43"/>
                    <a:pt x="33" y="43"/>
                  </a:cubicBezTo>
                  <a:cubicBezTo>
                    <a:pt x="42" y="48"/>
                    <a:pt x="53" y="47"/>
                    <a:pt x="60" y="40"/>
                  </a:cubicBezTo>
                  <a:cubicBezTo>
                    <a:pt x="69" y="31"/>
                    <a:pt x="69" y="17"/>
                    <a:pt x="60" y="8"/>
                  </a:cubicBezTo>
                  <a:close/>
                  <a:moveTo>
                    <a:pt x="34" y="35"/>
                  </a:moveTo>
                  <a:cubicBezTo>
                    <a:pt x="28" y="29"/>
                    <a:pt x="28" y="19"/>
                    <a:pt x="34" y="13"/>
                  </a:cubicBezTo>
                  <a:cubicBezTo>
                    <a:pt x="40" y="7"/>
                    <a:pt x="49" y="7"/>
                    <a:pt x="55" y="13"/>
                  </a:cubicBezTo>
                  <a:cubicBezTo>
                    <a:pt x="61" y="19"/>
                    <a:pt x="61" y="29"/>
                    <a:pt x="55" y="35"/>
                  </a:cubicBezTo>
                  <a:cubicBezTo>
                    <a:pt x="49" y="41"/>
                    <a:pt x="40" y="41"/>
                    <a:pt x="34" y="35"/>
                  </a:cubicBezTo>
                  <a:close/>
                  <a:moveTo>
                    <a:pt x="17" y="42"/>
                  </a:moveTo>
                  <a:cubicBezTo>
                    <a:pt x="0" y="58"/>
                    <a:pt x="0" y="58"/>
                    <a:pt x="0" y="58"/>
                  </a:cubicBezTo>
                  <a:cubicBezTo>
                    <a:pt x="11" y="69"/>
                    <a:pt x="11" y="69"/>
                    <a:pt x="11" y="69"/>
                  </a:cubicBezTo>
                  <a:cubicBezTo>
                    <a:pt x="27" y="52"/>
                    <a:pt x="27" y="52"/>
                    <a:pt x="27" y="52"/>
                  </a:cubicBezTo>
                  <a:lnTo>
                    <a:pt x="17" y="42"/>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77"/>
            <p:cNvSpPr>
              <a:spLocks noEditPoints="1"/>
            </p:cNvSpPr>
            <p:nvPr/>
          </p:nvSpPr>
          <p:spPr bwMode="auto">
            <a:xfrm>
              <a:off x="1078301" y="3490208"/>
              <a:ext cx="591168" cy="598425"/>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42">
            <a:extLst>
              <a:ext uri="{FF2B5EF4-FFF2-40B4-BE49-F238E27FC236}">
                <a16:creationId xmlns:a16="http://schemas.microsoft.com/office/drawing/2014/main" id="{2F665846-9C60-44C9-9595-9EC7F9322141}"/>
              </a:ext>
            </a:extLst>
          </p:cNvPr>
          <p:cNvCxnSpPr>
            <a:cxnSpLocks/>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71AA52EC-7DB1-4E87-8C0D-FAA1C5227515}"/>
              </a:ext>
            </a:extLst>
          </p:cNvPr>
          <p:cNvSpPr>
            <a:spLocks noEditPoints="1"/>
          </p:cNvSpPr>
          <p:nvPr/>
        </p:nvSpPr>
        <p:spPr bwMode="auto">
          <a:xfrm>
            <a:off x="737880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Arial" panose="020B0604020202020204" pitchFamily="34" charset="0"/>
                <a:cs typeface="Arial" panose="020B0604020202020204" pitchFamily="34" charset="0"/>
              </a:rPr>
              <a:t>7</a:t>
            </a:r>
            <a:endParaRPr lang="zh-TW" altLang="en-US" sz="1500" b="1" dirty="0">
              <a:latin typeface="Arial" panose="020B0604020202020204" pitchFamily="34" charset="0"/>
              <a:cs typeface="Arial" panose="020B0604020202020204" pitchFamily="34" charset="0"/>
            </a:endParaRPr>
          </a:p>
        </p:txBody>
      </p:sp>
      <p:sp>
        <p:nvSpPr>
          <p:cNvPr id="22" name="標題 1"/>
          <p:cNvSpPr txBox="1">
            <a:spLocks/>
          </p:cNvSpPr>
          <p:nvPr/>
        </p:nvSpPr>
        <p:spPr bwMode="auto">
          <a:xfrm>
            <a:off x="250752" y="361293"/>
            <a:ext cx="558946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參、</a:t>
            </a:r>
            <a:r>
              <a:rPr lang="en-US" altLang="zh-TW" sz="3000" b="1" dirty="0">
                <a:solidFill>
                  <a:srgbClr val="C00000"/>
                </a:solidFill>
                <a:latin typeface="微軟正黑體" panose="020B0604030504040204" pitchFamily="34" charset="-120"/>
                <a:ea typeface="微軟正黑體" panose="020B0604030504040204" pitchFamily="34" charset="-120"/>
              </a:rPr>
              <a:t>113</a:t>
            </a:r>
            <a:r>
              <a:rPr lang="zh-TW" altLang="en-US" sz="3000" b="1" dirty="0">
                <a:solidFill>
                  <a:srgbClr val="C00000"/>
                </a:solidFill>
                <a:latin typeface="微軟正黑體" panose="020B0604030504040204" pitchFamily="34" charset="-120"/>
                <a:ea typeface="微軟正黑體" panose="020B0604030504040204" pitchFamily="34" charset="-120"/>
              </a:rPr>
              <a:t>學年度重要注意事項</a:t>
            </a:r>
            <a:endParaRPr lang="zh-TW" altLang="en-US" sz="3000" dirty="0">
              <a:solidFill>
                <a:srgbClr val="C00000"/>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F899C2D0-6552-442B-A032-9A4C8F3F1E8C}"/>
              </a:ext>
            </a:extLst>
          </p:cNvPr>
          <p:cNvGrpSpPr/>
          <p:nvPr/>
        </p:nvGrpSpPr>
        <p:grpSpPr>
          <a:xfrm>
            <a:off x="274911" y="1034888"/>
            <a:ext cx="8360630" cy="1472030"/>
            <a:chOff x="314243" y="1052283"/>
            <a:chExt cx="4766641" cy="1472030"/>
          </a:xfrm>
        </p:grpSpPr>
        <p:sp>
          <p:nvSpPr>
            <p:cNvPr id="25" name="梯形 24"/>
            <p:cNvSpPr/>
            <p:nvPr/>
          </p:nvSpPr>
          <p:spPr>
            <a:xfrm flipH="1">
              <a:off x="314243" y="1052283"/>
              <a:ext cx="3786649"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0" name="组合 196"/>
            <p:cNvGrpSpPr/>
            <p:nvPr/>
          </p:nvGrpSpPr>
          <p:grpSpPr>
            <a:xfrm rot="16200000">
              <a:off x="462097" y="1153584"/>
              <a:ext cx="216000" cy="288000"/>
              <a:chOff x="5695240" y="977137"/>
              <a:chExt cx="625516" cy="1096651"/>
            </a:xfrm>
            <a:scene3d>
              <a:camera prst="orthographicFront">
                <a:rot lat="20944032" lon="19239453" rev="161931"/>
              </a:camera>
              <a:lightRig rig="threePt" dir="t"/>
            </a:scene3d>
          </p:grpSpPr>
          <p:sp>
            <p:nvSpPr>
              <p:cNvPr id="31" name="任意多边形 197"/>
              <p:cNvSpPr>
                <a:spLocks/>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任意多边形 198"/>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 name="文字方塊 2"/>
            <p:cNvSpPr txBox="1"/>
            <p:nvPr/>
          </p:nvSpPr>
          <p:spPr>
            <a:xfrm>
              <a:off x="705412" y="1077686"/>
              <a:ext cx="2330677" cy="461665"/>
            </a:xfrm>
            <a:prstGeom prst="rect">
              <a:avLst/>
            </a:prstGeom>
            <a:noFill/>
          </p:spPr>
          <p:txBody>
            <a:bodyPr wrap="none" rtlCol="0">
              <a:spAutoFit/>
            </a:bodyPr>
            <a:lstStyle/>
            <a:p>
              <a:r>
                <a:rPr lang="zh-TW" altLang="en-US" sz="2400" b="1" dirty="0">
                  <a:solidFill>
                    <a:schemeClr val="accent5">
                      <a:lumMod val="75000"/>
                    </a:schemeClr>
                  </a:solidFill>
                  <a:latin typeface="微軟正黑體" pitchFamily="34" charset="-120"/>
                  <a:ea typeface="微軟正黑體" pitchFamily="34" charset="-120"/>
                </a:rPr>
                <a:t>多元學習表現</a:t>
              </a:r>
              <a:r>
                <a:rPr lang="en-US" altLang="zh-TW" sz="2400" b="1" dirty="0">
                  <a:solidFill>
                    <a:schemeClr val="accent5">
                      <a:lumMod val="75000"/>
                    </a:schemeClr>
                  </a:solidFill>
                  <a:latin typeface="微軟正黑體" pitchFamily="34" charset="-120"/>
                  <a:ea typeface="微軟正黑體" pitchFamily="34" charset="-120"/>
                </a:rPr>
                <a:t>-</a:t>
              </a:r>
              <a:r>
                <a:rPr lang="zh-TW" altLang="en-US" sz="2400" b="1" dirty="0">
                  <a:solidFill>
                    <a:schemeClr val="accent5">
                      <a:lumMod val="75000"/>
                    </a:schemeClr>
                  </a:solidFill>
                  <a:latin typeface="微軟正黑體" pitchFamily="34" charset="-120"/>
                  <a:ea typeface="微軟正黑體" pitchFamily="34" charset="-120"/>
                </a:rPr>
                <a:t>服務學習 </a:t>
              </a:r>
              <a:r>
                <a:rPr lang="zh-TW" altLang="en-US" sz="2400" b="1" dirty="0">
                  <a:solidFill>
                    <a:srgbClr val="C00000"/>
                  </a:solidFill>
                  <a:latin typeface="微軟正黑體" pitchFamily="34" charset="-120"/>
                  <a:ea typeface="微軟正黑體" pitchFamily="34" charset="-120"/>
                </a:rPr>
                <a:t>恢復</a:t>
              </a:r>
              <a:endParaRPr lang="en-US" altLang="zh-TW" sz="2400" b="1" dirty="0">
                <a:solidFill>
                  <a:srgbClr val="C00000"/>
                </a:solidFill>
                <a:latin typeface="微軟正黑體" pitchFamily="34" charset="-120"/>
                <a:ea typeface="微軟正黑體" pitchFamily="34" charset="-120"/>
              </a:endParaRPr>
            </a:p>
          </p:txBody>
        </p:sp>
        <p:grpSp>
          <p:nvGrpSpPr>
            <p:cNvPr id="12" name="群組 11">
              <a:extLst>
                <a:ext uri="{FF2B5EF4-FFF2-40B4-BE49-F238E27FC236}">
                  <a16:creationId xmlns:a16="http://schemas.microsoft.com/office/drawing/2014/main" id="{FE6DE0F7-97ED-4DB1-8596-1CC78EA51EB6}"/>
                </a:ext>
              </a:extLst>
            </p:cNvPr>
            <p:cNvGrpSpPr/>
            <p:nvPr/>
          </p:nvGrpSpPr>
          <p:grpSpPr>
            <a:xfrm>
              <a:off x="314243" y="1676651"/>
              <a:ext cx="4766641" cy="847662"/>
              <a:chOff x="250751" y="3123680"/>
              <a:chExt cx="4766641" cy="847662"/>
            </a:xfrm>
          </p:grpSpPr>
          <p:grpSp>
            <p:nvGrpSpPr>
              <p:cNvPr id="39" name="组合 7"/>
              <p:cNvGrpSpPr/>
              <p:nvPr/>
            </p:nvGrpSpPr>
            <p:grpSpPr>
              <a:xfrm>
                <a:off x="250751" y="3123680"/>
                <a:ext cx="4766641" cy="635251"/>
                <a:chOff x="0" y="194742"/>
                <a:chExt cx="3708720" cy="618237"/>
              </a:xfrm>
            </p:grpSpPr>
            <p:sp>
              <p:nvSpPr>
                <p:cNvPr id="40" name="圆角矩形 8"/>
                <p:cNvSpPr/>
                <p:nvPr/>
              </p:nvSpPr>
              <p:spPr>
                <a:xfrm>
                  <a:off x="173209" y="194742"/>
                  <a:ext cx="3535511" cy="618237"/>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41" name="组合 9"/>
                <p:cNvGrpSpPr/>
                <p:nvPr/>
              </p:nvGrpSpPr>
              <p:grpSpPr>
                <a:xfrm>
                  <a:off x="0" y="290669"/>
                  <a:ext cx="424561" cy="355906"/>
                  <a:chOff x="469900" y="728859"/>
                  <a:chExt cx="424561" cy="355906"/>
                </a:xfrm>
              </p:grpSpPr>
              <p:sp>
                <p:nvSpPr>
                  <p:cNvPr id="42"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3"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6"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7"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8"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36" name="文字方塊 35"/>
              <p:cNvSpPr txBox="1"/>
              <p:nvPr/>
            </p:nvSpPr>
            <p:spPr>
              <a:xfrm>
                <a:off x="782953" y="3201901"/>
                <a:ext cx="4144431" cy="769441"/>
              </a:xfrm>
              <a:prstGeom prst="rect">
                <a:avLst/>
              </a:prstGeom>
              <a:noFill/>
            </p:spPr>
            <p:txBody>
              <a:bodyPr wrap="square" rtlCol="0">
                <a:spAutoFit/>
              </a:bodyPr>
              <a:lstStyle/>
              <a:p>
                <a:r>
                  <a:rPr lang="zh-TW" altLang="zh-TW" sz="2400" b="1" dirty="0">
                    <a:solidFill>
                      <a:schemeClr val="accent5">
                        <a:lumMod val="75000"/>
                      </a:schemeClr>
                    </a:solidFill>
                    <a:latin typeface="微軟正黑體" pitchFamily="34" charset="-120"/>
                    <a:ea typeface="微軟正黑體" pitchFamily="34" charset="-120"/>
                  </a:rPr>
                  <a:t>服務時數</a:t>
                </a:r>
                <a:r>
                  <a:rPr lang="zh-TW" altLang="zh-TW" sz="2400" b="1" dirty="0">
                    <a:solidFill>
                      <a:srgbClr val="C00000"/>
                    </a:solidFill>
                    <a:latin typeface="微軟正黑體" pitchFamily="34" charset="-120"/>
                    <a:ea typeface="微軟正黑體" pitchFamily="34" charset="-120"/>
                  </a:rPr>
                  <a:t>每</a:t>
                </a:r>
                <a:r>
                  <a:rPr lang="zh-TW" altLang="en-US" sz="2400" b="1" dirty="0">
                    <a:solidFill>
                      <a:srgbClr val="C00000"/>
                    </a:solidFill>
                    <a:latin typeface="微軟正黑體" pitchFamily="34" charset="-120"/>
                    <a:ea typeface="微軟正黑體" pitchFamily="34" charset="-120"/>
                  </a:rPr>
                  <a:t>滿</a:t>
                </a:r>
                <a:r>
                  <a:rPr lang="en-US" altLang="zh-TW" sz="2400" b="1" dirty="0">
                    <a:solidFill>
                      <a:srgbClr val="C00000"/>
                    </a:solidFill>
                    <a:latin typeface="微軟正黑體" pitchFamily="34" charset="-120"/>
                    <a:ea typeface="微軟正黑體" pitchFamily="34" charset="-120"/>
                  </a:rPr>
                  <a:t>1</a:t>
                </a:r>
                <a:r>
                  <a:rPr lang="zh-TW" altLang="zh-TW" sz="2400" b="1" dirty="0">
                    <a:solidFill>
                      <a:srgbClr val="C00000"/>
                    </a:solidFill>
                    <a:latin typeface="微軟正黑體" pitchFamily="34" charset="-120"/>
                    <a:ea typeface="微軟正黑體" pitchFamily="34" charset="-120"/>
                  </a:rPr>
                  <a:t>小時得</a:t>
                </a:r>
                <a:r>
                  <a:rPr lang="en-US" altLang="zh-TW" sz="2400" b="1" dirty="0">
                    <a:solidFill>
                      <a:srgbClr val="C00000"/>
                    </a:solidFill>
                    <a:latin typeface="微軟正黑體" pitchFamily="34" charset="-120"/>
                    <a:ea typeface="微軟正黑體" pitchFamily="34" charset="-120"/>
                  </a:rPr>
                  <a:t> 0.25</a:t>
                </a:r>
                <a:r>
                  <a:rPr lang="zh-TW" altLang="zh-TW" sz="2400" b="1" dirty="0">
                    <a:solidFill>
                      <a:srgbClr val="C00000"/>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a:t>
                </a:r>
                <a:r>
                  <a:rPr lang="zh-TW" altLang="zh-TW" sz="2000" b="1" dirty="0">
                    <a:solidFill>
                      <a:schemeClr val="accent5">
                        <a:lumMod val="75000"/>
                      </a:schemeClr>
                    </a:solidFill>
                    <a:latin typeface="微軟正黑體" pitchFamily="34" charset="-120"/>
                    <a:ea typeface="微軟正黑體" pitchFamily="34" charset="-120"/>
                  </a:rPr>
                  <a:t>積分上限</a:t>
                </a:r>
                <a:r>
                  <a:rPr lang="en-US" altLang="zh-TW" sz="2000" b="1" dirty="0">
                    <a:solidFill>
                      <a:schemeClr val="accent5">
                        <a:lumMod val="75000"/>
                      </a:schemeClr>
                    </a:solidFill>
                    <a:latin typeface="微軟正黑體" pitchFamily="34" charset="-120"/>
                    <a:ea typeface="微軟正黑體" pitchFamily="34" charset="-120"/>
                  </a:rPr>
                  <a:t>15</a:t>
                </a:r>
                <a:r>
                  <a:rPr lang="zh-TW" altLang="zh-TW" sz="2000" b="1" dirty="0">
                    <a:solidFill>
                      <a:schemeClr val="accent5">
                        <a:lumMod val="75000"/>
                      </a:schemeClr>
                    </a:solidFill>
                    <a:latin typeface="微軟正黑體" pitchFamily="34" charset="-120"/>
                    <a:ea typeface="微軟正黑體" pitchFamily="34" charset="-120"/>
                  </a:rPr>
                  <a:t>分，計</a:t>
                </a:r>
                <a:r>
                  <a:rPr lang="en-US" altLang="zh-TW" sz="2000" b="1" dirty="0">
                    <a:solidFill>
                      <a:schemeClr val="accent5">
                        <a:lumMod val="75000"/>
                      </a:schemeClr>
                    </a:solidFill>
                    <a:latin typeface="微軟正黑體" pitchFamily="34" charset="-120"/>
                    <a:ea typeface="微軟正黑體" pitchFamily="34" charset="-120"/>
                  </a:rPr>
                  <a:t>60</a:t>
                </a:r>
                <a:r>
                  <a:rPr lang="zh-TW" altLang="zh-TW" sz="2000" b="1" dirty="0">
                    <a:solidFill>
                      <a:schemeClr val="accent5">
                        <a:lumMod val="75000"/>
                      </a:schemeClr>
                    </a:solidFill>
                    <a:latin typeface="微軟正黑體" pitchFamily="34" charset="-120"/>
                    <a:ea typeface="微軟正黑體" pitchFamily="34" charset="-120"/>
                  </a:rPr>
                  <a:t>小時</a:t>
                </a:r>
                <a:r>
                  <a:rPr lang="en-US" altLang="zh-TW" sz="2000" b="1" dirty="0">
                    <a:solidFill>
                      <a:schemeClr val="accent5">
                        <a:lumMod val="75000"/>
                      </a:schemeClr>
                    </a:solidFill>
                    <a:latin typeface="微軟正黑體" pitchFamily="34" charset="-120"/>
                    <a:ea typeface="微軟正黑體" pitchFamily="34" charset="-120"/>
                  </a:rPr>
                  <a:t>)</a:t>
                </a:r>
                <a:endParaRPr lang="zh-TW" altLang="en-US" sz="2000" b="1" dirty="0">
                  <a:solidFill>
                    <a:schemeClr val="accent5">
                      <a:lumMod val="75000"/>
                    </a:schemeClr>
                  </a:solidFill>
                  <a:latin typeface="微軟正黑體" pitchFamily="34" charset="-120"/>
                  <a:ea typeface="微軟正黑體" pitchFamily="34" charset="-120"/>
                </a:endParaRPr>
              </a:p>
            </p:txBody>
          </p:sp>
        </p:grpSp>
      </p:grpSp>
      <p:sp>
        <p:nvSpPr>
          <p:cNvPr id="27" name="梯形 26">
            <a:extLst>
              <a:ext uri="{FF2B5EF4-FFF2-40B4-BE49-F238E27FC236}">
                <a16:creationId xmlns:a16="http://schemas.microsoft.com/office/drawing/2014/main" id="{F2C81843-E5E2-418B-8480-C64D9F4AA7BD}"/>
              </a:ext>
            </a:extLst>
          </p:cNvPr>
          <p:cNvSpPr/>
          <p:nvPr/>
        </p:nvSpPr>
        <p:spPr>
          <a:xfrm flipH="1">
            <a:off x="250752" y="3574126"/>
            <a:ext cx="6641736"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任意多边形 198">
            <a:extLst>
              <a:ext uri="{FF2B5EF4-FFF2-40B4-BE49-F238E27FC236}">
                <a16:creationId xmlns:a16="http://schemas.microsoft.com/office/drawing/2014/main" id="{D497D3B5-3340-4BA1-9CBC-281660C3EE5A}"/>
              </a:ext>
            </a:extLst>
          </p:cNvPr>
          <p:cNvSpPr>
            <a:spLocks/>
          </p:cNvSpPr>
          <p:nvPr/>
        </p:nvSpPr>
        <p:spPr bwMode="auto">
          <a:xfrm rot="21378434">
            <a:off x="406750" y="3727156"/>
            <a:ext cx="569499" cy="216000"/>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a:scene3d>
            <a:camera prst="orthographicFront">
              <a:rot lat="20944032" lon="19239453" rev="161931"/>
            </a:camera>
            <a:lightRig rig="threePt" dir="t"/>
          </a:scene3d>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文字方塊 28">
            <a:extLst>
              <a:ext uri="{FF2B5EF4-FFF2-40B4-BE49-F238E27FC236}">
                <a16:creationId xmlns:a16="http://schemas.microsoft.com/office/drawing/2014/main" id="{A795A691-7760-4D59-8600-3BC2F3781D1E}"/>
              </a:ext>
            </a:extLst>
          </p:cNvPr>
          <p:cNvSpPr txBox="1"/>
          <p:nvPr/>
        </p:nvSpPr>
        <p:spPr>
          <a:xfrm>
            <a:off x="955457" y="3606445"/>
            <a:ext cx="2031325" cy="461665"/>
          </a:xfrm>
          <a:prstGeom prst="rect">
            <a:avLst/>
          </a:prstGeom>
          <a:noFill/>
        </p:spPr>
        <p:txBody>
          <a:bodyPr wrap="none" rtlCol="0">
            <a:spAutoFit/>
          </a:bodyPr>
          <a:lstStyle/>
          <a:p>
            <a:r>
              <a:rPr lang="zh-TW" altLang="en-US" sz="2400" b="1" dirty="0">
                <a:solidFill>
                  <a:schemeClr val="accent5">
                    <a:lumMod val="75000"/>
                  </a:schemeClr>
                </a:solidFill>
                <a:latin typeface="微軟正黑體" pitchFamily="34" charset="-120"/>
                <a:ea typeface="微軟正黑體" pitchFamily="34" charset="-120"/>
              </a:rPr>
              <a:t>報到注意事項</a:t>
            </a:r>
            <a:endParaRPr lang="en-US" altLang="zh-TW" sz="2400" b="1" dirty="0">
              <a:solidFill>
                <a:srgbClr val="C00000"/>
              </a:solidFill>
              <a:latin typeface="微軟正黑體" pitchFamily="34" charset="-120"/>
              <a:ea typeface="微軟正黑體" pitchFamily="34" charset="-120"/>
            </a:endParaRPr>
          </a:p>
        </p:txBody>
      </p:sp>
      <p:sp>
        <p:nvSpPr>
          <p:cNvPr id="33" name="圆角矩形 8">
            <a:extLst>
              <a:ext uri="{FF2B5EF4-FFF2-40B4-BE49-F238E27FC236}">
                <a16:creationId xmlns:a16="http://schemas.microsoft.com/office/drawing/2014/main" id="{BDBF9326-B616-4A6C-82A3-1EDD05ADADCA}"/>
              </a:ext>
            </a:extLst>
          </p:cNvPr>
          <p:cNvSpPr/>
          <p:nvPr/>
        </p:nvSpPr>
        <p:spPr>
          <a:xfrm>
            <a:off x="665379" y="4387712"/>
            <a:ext cx="7812290" cy="1751891"/>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4" name="椭圆 11">
            <a:extLst>
              <a:ext uri="{FF2B5EF4-FFF2-40B4-BE49-F238E27FC236}">
                <a16:creationId xmlns:a16="http://schemas.microsoft.com/office/drawing/2014/main" id="{BB73EABC-1A3C-4088-87B0-B5BD7C11BFFA}"/>
              </a:ext>
            </a:extLst>
          </p:cNvPr>
          <p:cNvSpPr/>
          <p:nvPr/>
        </p:nvSpPr>
        <p:spPr>
          <a:xfrm rot="16200000">
            <a:off x="966130" y="4637800"/>
            <a:ext cx="131315" cy="28809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5" name="椭圆 13">
            <a:extLst>
              <a:ext uri="{FF2B5EF4-FFF2-40B4-BE49-F238E27FC236}">
                <a16:creationId xmlns:a16="http://schemas.microsoft.com/office/drawing/2014/main" id="{F7630BE9-9316-4FF2-81EA-A95D9326B84D}"/>
              </a:ext>
            </a:extLst>
          </p:cNvPr>
          <p:cNvSpPr/>
          <p:nvPr/>
        </p:nvSpPr>
        <p:spPr>
          <a:xfrm rot="16200000">
            <a:off x="966130" y="4432597"/>
            <a:ext cx="131315" cy="28809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7" name="圆角矩形 14">
            <a:extLst>
              <a:ext uri="{FF2B5EF4-FFF2-40B4-BE49-F238E27FC236}">
                <a16:creationId xmlns:a16="http://schemas.microsoft.com/office/drawing/2014/main" id="{5C098726-B680-446C-9FB9-52D081D6711E}"/>
              </a:ext>
            </a:extLst>
          </p:cNvPr>
          <p:cNvSpPr/>
          <p:nvPr/>
        </p:nvSpPr>
        <p:spPr>
          <a:xfrm rot="16200000">
            <a:off x="637862" y="4414705"/>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8" name="圆角矩形 15">
            <a:extLst>
              <a:ext uri="{FF2B5EF4-FFF2-40B4-BE49-F238E27FC236}">
                <a16:creationId xmlns:a16="http://schemas.microsoft.com/office/drawing/2014/main" id="{BC0C2CF3-3855-4E80-9203-301C58992316}"/>
              </a:ext>
            </a:extLst>
          </p:cNvPr>
          <p:cNvSpPr/>
          <p:nvPr/>
        </p:nvSpPr>
        <p:spPr>
          <a:xfrm rot="16200000">
            <a:off x="637862" y="4363286"/>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圆角矩形 16">
            <a:extLst>
              <a:ext uri="{FF2B5EF4-FFF2-40B4-BE49-F238E27FC236}">
                <a16:creationId xmlns:a16="http://schemas.microsoft.com/office/drawing/2014/main" id="{494E30B0-CDC8-4115-A6D7-597E9548C722}"/>
              </a:ext>
            </a:extLst>
          </p:cNvPr>
          <p:cNvSpPr/>
          <p:nvPr/>
        </p:nvSpPr>
        <p:spPr>
          <a:xfrm rot="16200000">
            <a:off x="637862" y="4204656"/>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1" name="圆角矩形 17">
            <a:extLst>
              <a:ext uri="{FF2B5EF4-FFF2-40B4-BE49-F238E27FC236}">
                <a16:creationId xmlns:a16="http://schemas.microsoft.com/office/drawing/2014/main" id="{1914C564-E149-43CE-8272-4574309ED149}"/>
              </a:ext>
            </a:extLst>
          </p:cNvPr>
          <p:cNvSpPr/>
          <p:nvPr/>
        </p:nvSpPr>
        <p:spPr>
          <a:xfrm rot="16200000">
            <a:off x="637862" y="4153236"/>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字方塊 25">
            <a:extLst>
              <a:ext uri="{FF2B5EF4-FFF2-40B4-BE49-F238E27FC236}">
                <a16:creationId xmlns:a16="http://schemas.microsoft.com/office/drawing/2014/main" id="{438091BB-FCC3-4C1E-AB1F-C574B12137C6}"/>
              </a:ext>
            </a:extLst>
          </p:cNvPr>
          <p:cNvSpPr txBox="1"/>
          <p:nvPr/>
        </p:nvSpPr>
        <p:spPr>
          <a:xfrm>
            <a:off x="1132166" y="4434195"/>
            <a:ext cx="7421722" cy="1569660"/>
          </a:xfrm>
          <a:prstGeom prst="rect">
            <a:avLst/>
          </a:prstGeom>
          <a:noFill/>
        </p:spPr>
        <p:txBody>
          <a:bodyPr wrap="square">
            <a:spAutoFit/>
          </a:bodyPr>
          <a:lstStyle/>
          <a:p>
            <a:pPr>
              <a:lnSpc>
                <a:spcPct val="100000"/>
              </a:lnSpc>
              <a:spcBef>
                <a:spcPts val="900"/>
              </a:spcBef>
              <a:spcAft>
                <a:spcPts val="1800"/>
              </a:spcAft>
              <a:buClr>
                <a:schemeClr val="accent2"/>
              </a:buClr>
              <a:buNone/>
            </a:pPr>
            <a:r>
              <a:rPr lang="zh-TW" altLang="en-US" sz="2400" b="1" dirty="0">
                <a:solidFill>
                  <a:srgbClr val="C00000"/>
                </a:solidFill>
                <a:latin typeface="微軟正黑體" panose="020B0604030504040204" pitchFamily="34" charset="-120"/>
                <a:ea typeface="微軟正黑體" panose="020B0604030504040204" pitchFamily="34" charset="-120"/>
              </a:rPr>
              <a:t>五專優免</a:t>
            </a:r>
            <a:r>
              <a:rPr lang="zh-TW" altLang="zh-TW" sz="2400" b="1" dirty="0">
                <a:solidFill>
                  <a:srgbClr val="C00000"/>
                </a:solidFill>
                <a:latin typeface="微軟正黑體" panose="020B0604030504040204" pitchFamily="34" charset="-120"/>
                <a:ea typeface="微軟正黑體" panose="020B0604030504040204" pitchFamily="34" charset="-120"/>
              </a:rPr>
              <a:t>錄取生已於本學年度</a:t>
            </a:r>
            <a:r>
              <a:rPr lang="zh-TW" altLang="zh-TW" sz="2400" b="1" u="sng" dirty="0">
                <a:solidFill>
                  <a:srgbClr val="C00000"/>
                </a:solidFill>
                <a:highlight>
                  <a:srgbClr val="F8A971"/>
                </a:highlight>
                <a:latin typeface="微軟正黑體" panose="020B0604030504040204" pitchFamily="34" charset="-120"/>
                <a:ea typeface="微軟正黑體" panose="020B0604030504040204" pitchFamily="34" charset="-120"/>
              </a:rPr>
              <a:t>各招生管道錄取且報到</a:t>
            </a:r>
            <a:r>
              <a:rPr lang="zh-TW" altLang="zh-TW" sz="2400" b="1" dirty="0">
                <a:solidFill>
                  <a:srgbClr val="0070C0"/>
                </a:solidFill>
                <a:latin typeface="微軟正黑體" panose="020B0604030504040204" pitchFamily="34" charset="-120"/>
                <a:ea typeface="微軟正黑體" panose="020B0604030504040204" pitchFamily="34" charset="-120"/>
              </a:rPr>
              <a:t>，並未依該招生簡章規定放棄期限內聲明放棄錄取資格者，不得再報到本</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五專優免</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zh-TW" sz="2400" b="1" dirty="0">
                <a:solidFill>
                  <a:srgbClr val="0070C0"/>
                </a:solidFill>
                <a:latin typeface="微軟正黑體" panose="020B0604030504040204" pitchFamily="34" charset="-120"/>
                <a:ea typeface="微軟正黑體" panose="020B0604030504040204" pitchFamily="34" charset="-120"/>
              </a:rPr>
              <a:t>招生管道，違者取消其五專優先免試入學錄取資格。</a:t>
            </a:r>
            <a:endParaRPr lang="en-US" altLang="zh-TW" sz="24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92496038"/>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8138</Words>
  <Application>Microsoft Office PowerPoint</Application>
  <PresentationFormat>如螢幕大小 (4:3)</PresentationFormat>
  <Paragraphs>1108</Paragraphs>
  <Slides>47</Slides>
  <Notes>38</Notes>
  <HiddenSlides>0</HiddenSlides>
  <MMClips>0</MMClips>
  <ScaleCrop>false</ScaleCrop>
  <HeadingPairs>
    <vt:vector size="6" baseType="variant">
      <vt:variant>
        <vt:lpstr>使用字型</vt:lpstr>
      </vt:variant>
      <vt:variant>
        <vt:i4>11</vt:i4>
      </vt:variant>
      <vt:variant>
        <vt:lpstr>佈景主題</vt:lpstr>
      </vt:variant>
      <vt:variant>
        <vt:i4>2</vt:i4>
      </vt:variant>
      <vt:variant>
        <vt:lpstr>投影片標題</vt:lpstr>
      </vt:variant>
      <vt:variant>
        <vt:i4>47</vt:i4>
      </vt:variant>
    </vt:vector>
  </HeadingPairs>
  <TitlesOfParts>
    <vt:vector size="60" baseType="lpstr">
      <vt:lpstr>Wingdings</vt:lpstr>
      <vt:lpstr>Arial Unicode MS</vt:lpstr>
      <vt:lpstr>Arial</vt:lpstr>
      <vt:lpstr>Times New Roman</vt:lpstr>
      <vt:lpstr>新細明體</vt:lpstr>
      <vt:lpstr>微軟正黑體</vt:lpstr>
      <vt:lpstr>Calibri Light</vt:lpstr>
      <vt:lpstr>Nirmala UI</vt:lpstr>
      <vt:lpstr>Calibri</vt:lpstr>
      <vt:lpstr>Verdana</vt:lpstr>
      <vt:lpstr>標楷體</vt:lpstr>
      <vt:lpstr>Office 佈景主題</vt:lpstr>
      <vt:lpstr>自訂設計</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五專優先免試入學試務宣導說明</dc:title>
  <dc:creator/>
  <cp:lastModifiedBy/>
  <cp:revision>1</cp:revision>
  <dcterms:created xsi:type="dcterms:W3CDTF">2021-12-03T01:03:17Z</dcterms:created>
  <dcterms:modified xsi:type="dcterms:W3CDTF">2023-12-06T08:41:59Z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3746329</vt:lpwstr>
  </property>
  <property fmtid="{D5CDD505-2E9C-101B-9397-08002B2CF9AE}" name="NXPowerLiteSettings" pid="3">
    <vt:lpwstr>F7000400038000</vt:lpwstr>
  </property>
  <property fmtid="{D5CDD505-2E9C-101B-9397-08002B2CF9AE}" name="NXPowerLiteVersion" pid="4">
    <vt:lpwstr>S10.0.0</vt:lpwstr>
  </property>
</Properties>
</file>