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6"/>
  </p:notesMasterIdLst>
  <p:handoutMasterIdLst>
    <p:handoutMasterId r:id="rId37"/>
  </p:handoutMasterIdLst>
  <p:sldIdLst>
    <p:sldId id="319" r:id="rId2"/>
    <p:sldId id="471" r:id="rId3"/>
    <p:sldId id="320" r:id="rId4"/>
    <p:sldId id="396" r:id="rId5"/>
    <p:sldId id="395" r:id="rId6"/>
    <p:sldId id="440" r:id="rId7"/>
    <p:sldId id="461" r:id="rId8"/>
    <p:sldId id="462" r:id="rId9"/>
    <p:sldId id="476" r:id="rId10"/>
    <p:sldId id="475" r:id="rId11"/>
    <p:sldId id="472" r:id="rId12"/>
    <p:sldId id="474" r:id="rId13"/>
    <p:sldId id="463" r:id="rId14"/>
    <p:sldId id="437" r:id="rId15"/>
    <p:sldId id="446" r:id="rId16"/>
    <p:sldId id="447" r:id="rId17"/>
    <p:sldId id="448" r:id="rId18"/>
    <p:sldId id="405" r:id="rId19"/>
    <p:sldId id="431" r:id="rId20"/>
    <p:sldId id="465" r:id="rId21"/>
    <p:sldId id="466" r:id="rId22"/>
    <p:sldId id="467" r:id="rId23"/>
    <p:sldId id="380" r:id="rId24"/>
    <p:sldId id="455" r:id="rId25"/>
    <p:sldId id="381" r:id="rId26"/>
    <p:sldId id="424" r:id="rId27"/>
    <p:sldId id="359" r:id="rId28"/>
    <p:sldId id="372" r:id="rId29"/>
    <p:sldId id="410" r:id="rId30"/>
    <p:sldId id="373" r:id="rId31"/>
    <p:sldId id="377" r:id="rId32"/>
    <p:sldId id="378" r:id="rId33"/>
    <p:sldId id="379" r:id="rId34"/>
    <p:sldId id="389" r:id="rId35"/>
  </p:sldIdLst>
  <p:sldSz cx="9144000" cy="6858000" type="screen4x3"/>
  <p:notesSz cx="7099300" cy="10234613"/>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2F829DDB-AD12-4DAF-AF84-A4494CE1D8EB}">
          <p14:sldIdLst>
            <p14:sldId id="319"/>
            <p14:sldId id="471"/>
            <p14:sldId id="320"/>
            <p14:sldId id="396"/>
            <p14:sldId id="395"/>
            <p14:sldId id="440"/>
            <p14:sldId id="461"/>
            <p14:sldId id="462"/>
            <p14:sldId id="476"/>
          </p14:sldIdLst>
        </p14:section>
        <p14:section name="未命名的章節" id="{2812CBF7-4B46-4FC6-B4E1-C845C99706A5}">
          <p14:sldIdLst>
            <p14:sldId id="475"/>
            <p14:sldId id="472"/>
            <p14:sldId id="474"/>
            <p14:sldId id="463"/>
            <p14:sldId id="437"/>
            <p14:sldId id="446"/>
            <p14:sldId id="447"/>
            <p14:sldId id="448"/>
            <p14:sldId id="405"/>
            <p14:sldId id="431"/>
            <p14:sldId id="465"/>
            <p14:sldId id="466"/>
            <p14:sldId id="467"/>
            <p14:sldId id="380"/>
            <p14:sldId id="455"/>
            <p14:sldId id="381"/>
            <p14:sldId id="424"/>
            <p14:sldId id="359"/>
            <p14:sldId id="372"/>
            <p14:sldId id="410"/>
            <p14:sldId id="373"/>
            <p14:sldId id="377"/>
            <p14:sldId id="378"/>
            <p14:sldId id="379"/>
          </p14:sldIdLst>
        </p14:section>
        <p14:section name="未命名的章節" id="{B7B4CF4A-4F74-44FD-943A-276D36D7F6E7}">
          <p14:sldIdLst>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AB8"/>
    <a:srgbClr val="FEF0CE"/>
    <a:srgbClr val="0000FF"/>
    <a:srgbClr val="FF3300"/>
    <a:srgbClr val="E8E8ED"/>
    <a:srgbClr val="FF00FF"/>
    <a:srgbClr val="6600CC"/>
    <a:srgbClr val="FF6600"/>
    <a:srgbClr val="FF6699"/>
    <a:srgbClr val="FFD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93D81CF-94F2-401A-BA57-92F5A7B2D0C5}" styleName="中等深淺樣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660B408-B3CF-4A94-85FC-2B1E0A45F4A2}" styleName="深色樣式 2 - 輔色 1/輔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深色樣式 1 - 輔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91" autoAdjust="0"/>
  </p:normalViewPr>
  <p:slideViewPr>
    <p:cSldViewPr>
      <p:cViewPr>
        <p:scale>
          <a:sx n="75" d="100"/>
          <a:sy n="75" d="100"/>
        </p:scale>
        <p:origin x="2418" y="8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0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7137" cy="512304"/>
          </a:xfrm>
          <a:prstGeom prst="rect">
            <a:avLst/>
          </a:prstGeom>
        </p:spPr>
        <p:txBody>
          <a:bodyPr vert="horz" lIns="94760" tIns="47380" rIns="94760" bIns="47380" rtlCol="0"/>
          <a:lstStyle>
            <a:lvl1pPr algn="l">
              <a:defRPr sz="1200"/>
            </a:lvl1pPr>
          </a:lstStyle>
          <a:p>
            <a:endParaRPr lang="zh-TW" altLang="en-US"/>
          </a:p>
        </p:txBody>
      </p:sp>
      <p:sp>
        <p:nvSpPr>
          <p:cNvPr id="3" name="日期版面配置區 2"/>
          <p:cNvSpPr>
            <a:spLocks noGrp="1"/>
          </p:cNvSpPr>
          <p:nvPr>
            <p:ph type="dt" sz="quarter" idx="1"/>
          </p:nvPr>
        </p:nvSpPr>
        <p:spPr>
          <a:xfrm>
            <a:off x="4020507" y="0"/>
            <a:ext cx="3077137" cy="512304"/>
          </a:xfrm>
          <a:prstGeom prst="rect">
            <a:avLst/>
          </a:prstGeom>
        </p:spPr>
        <p:txBody>
          <a:bodyPr vert="horz" lIns="94760" tIns="47380" rIns="94760" bIns="47380" rtlCol="0"/>
          <a:lstStyle>
            <a:lvl1pPr algn="r">
              <a:defRPr sz="1200"/>
            </a:lvl1pPr>
          </a:lstStyle>
          <a:p>
            <a:fld id="{143B243E-2008-4D64-B8F2-E8E664BC4F50}" type="datetimeFigureOut">
              <a:rPr lang="zh-TW" altLang="en-US" smtClean="0"/>
              <a:t>2023/11/28</a:t>
            </a:fld>
            <a:endParaRPr lang="zh-TW" altLang="en-US"/>
          </a:p>
        </p:txBody>
      </p:sp>
      <p:sp>
        <p:nvSpPr>
          <p:cNvPr id="4" name="頁尾版面配置區 3"/>
          <p:cNvSpPr>
            <a:spLocks noGrp="1"/>
          </p:cNvSpPr>
          <p:nvPr>
            <p:ph type="ftr" sz="quarter" idx="2"/>
          </p:nvPr>
        </p:nvSpPr>
        <p:spPr>
          <a:xfrm>
            <a:off x="0" y="9722309"/>
            <a:ext cx="3077137" cy="512304"/>
          </a:xfrm>
          <a:prstGeom prst="rect">
            <a:avLst/>
          </a:prstGeom>
        </p:spPr>
        <p:txBody>
          <a:bodyPr vert="horz" lIns="94760" tIns="47380" rIns="94760" bIns="4738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4020507" y="9722309"/>
            <a:ext cx="3077137" cy="512304"/>
          </a:xfrm>
          <a:prstGeom prst="rect">
            <a:avLst/>
          </a:prstGeom>
        </p:spPr>
        <p:txBody>
          <a:bodyPr vert="horz" lIns="94760" tIns="47380" rIns="94760" bIns="47380" rtlCol="0" anchor="b"/>
          <a:lstStyle>
            <a:lvl1pPr algn="r">
              <a:defRPr sz="1200"/>
            </a:lvl1pPr>
          </a:lstStyle>
          <a:p>
            <a:fld id="{DD3D11F3-C485-4771-8970-B6132EAE4FEE}" type="slidenum">
              <a:rPr lang="zh-TW" altLang="en-US" smtClean="0"/>
              <a:t>‹#›</a:t>
            </a:fld>
            <a:endParaRPr lang="zh-TW" altLang="en-US"/>
          </a:p>
        </p:txBody>
      </p:sp>
    </p:spTree>
    <p:extLst>
      <p:ext uri="{BB962C8B-B14F-4D97-AF65-F5344CB8AC3E}">
        <p14:creationId xmlns:p14="http://schemas.microsoft.com/office/powerpoint/2010/main" val="3952280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7137" cy="512304"/>
          </a:xfrm>
          <a:prstGeom prst="rect">
            <a:avLst/>
          </a:prstGeom>
        </p:spPr>
        <p:txBody>
          <a:bodyPr vert="horz" lIns="94760" tIns="47380" rIns="94760" bIns="4738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4020507" y="0"/>
            <a:ext cx="3077137" cy="512304"/>
          </a:xfrm>
          <a:prstGeom prst="rect">
            <a:avLst/>
          </a:prstGeom>
        </p:spPr>
        <p:txBody>
          <a:bodyPr vert="horz" lIns="94760" tIns="47380" rIns="94760" bIns="47380" rtlCol="0"/>
          <a:lstStyle>
            <a:lvl1pPr algn="r" eaLnBrk="1" hangingPunct="1">
              <a:defRPr sz="1200">
                <a:latin typeface="Arial" charset="0"/>
                <a:ea typeface="新細明體" charset="-120"/>
              </a:defRPr>
            </a:lvl1pPr>
          </a:lstStyle>
          <a:p>
            <a:pPr>
              <a:defRPr/>
            </a:pPr>
            <a:fld id="{A6501880-6AB9-47E5-A022-32FB2573F31C}" type="datetimeFigureOut">
              <a:rPr lang="zh-TW" altLang="en-US"/>
              <a:pPr>
                <a:defRPr/>
              </a:pPr>
              <a:t>2023/11/28</a:t>
            </a:fld>
            <a:endParaRPr lang="zh-TW" altLang="en-US"/>
          </a:p>
        </p:txBody>
      </p:sp>
      <p:sp>
        <p:nvSpPr>
          <p:cNvPr id="4" name="投影片圖像版面配置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760" tIns="47380" rIns="94760" bIns="47380" rtlCol="0" anchor="ctr"/>
          <a:lstStyle/>
          <a:p>
            <a:pPr lvl="0"/>
            <a:endParaRPr lang="zh-TW" altLang="en-US" noProof="0"/>
          </a:p>
        </p:txBody>
      </p:sp>
      <p:sp>
        <p:nvSpPr>
          <p:cNvPr id="5" name="備忘稿版面配置區 4"/>
          <p:cNvSpPr>
            <a:spLocks noGrp="1"/>
          </p:cNvSpPr>
          <p:nvPr>
            <p:ph type="body" sz="quarter" idx="3"/>
          </p:nvPr>
        </p:nvSpPr>
        <p:spPr>
          <a:xfrm>
            <a:off x="709600" y="4861156"/>
            <a:ext cx="5680103" cy="4605821"/>
          </a:xfrm>
          <a:prstGeom prst="rect">
            <a:avLst/>
          </a:prstGeom>
        </p:spPr>
        <p:txBody>
          <a:bodyPr vert="horz" lIns="94760" tIns="47380" rIns="94760" bIns="4738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720674"/>
            <a:ext cx="3077137" cy="512303"/>
          </a:xfrm>
          <a:prstGeom prst="rect">
            <a:avLst/>
          </a:prstGeom>
        </p:spPr>
        <p:txBody>
          <a:bodyPr vert="horz" lIns="94760" tIns="47380" rIns="94760" bIns="4738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4020507" y="9720674"/>
            <a:ext cx="3077137" cy="512303"/>
          </a:xfrm>
          <a:prstGeom prst="rect">
            <a:avLst/>
          </a:prstGeom>
        </p:spPr>
        <p:txBody>
          <a:bodyPr vert="horz" wrap="square" lIns="94760" tIns="47380" rIns="94760" bIns="47380" numCol="1" anchor="b" anchorCtr="0" compatLnSpc="1">
            <a:prstTxWarp prst="textNoShape">
              <a:avLst/>
            </a:prstTxWarp>
          </a:bodyPr>
          <a:lstStyle>
            <a:lvl1pPr algn="r" eaLnBrk="1" hangingPunct="1">
              <a:defRPr sz="1200"/>
            </a:lvl1pPr>
          </a:lstStyle>
          <a:p>
            <a:pPr>
              <a:defRPr/>
            </a:pPr>
            <a:fld id="{D9232C73-1FA9-4703-B60E-4F907179D249}" type="slidenum">
              <a:rPr lang="zh-TW" altLang="en-US"/>
              <a:pPr>
                <a:defRPr/>
              </a:pPr>
              <a:t>‹#›</a:t>
            </a:fld>
            <a:endParaRPr lang="zh-TW" altLang="en-US"/>
          </a:p>
        </p:txBody>
      </p:sp>
    </p:spTree>
    <p:extLst>
      <p:ext uri="{BB962C8B-B14F-4D97-AF65-F5344CB8AC3E}">
        <p14:creationId xmlns:p14="http://schemas.microsoft.com/office/powerpoint/2010/main" val="1928228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DE88755-4C55-47CF-B53B-E0A70FF4519F}" type="slidenum">
              <a:rPr lang="zh-TW" altLang="en-US" smtClean="0">
                <a:latin typeface="Arial" panose="020B0604020202020204" pitchFamily="34" charset="0"/>
              </a:rPr>
              <a:pPr>
                <a:spcBef>
                  <a:spcPct val="0"/>
                </a:spcBef>
              </a:pPr>
              <a:t>1</a:t>
            </a:fld>
            <a:endParaRPr lang="en-US" altLang="zh-TW">
              <a:latin typeface="Arial" panose="020B0604020202020204" pitchFamily="34" charset="0"/>
            </a:endParaRPr>
          </a:p>
        </p:txBody>
      </p:sp>
      <p:sp>
        <p:nvSpPr>
          <p:cNvPr id="15363" name="投影片編號版面配置區 6"/>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D67F0673-F6B5-4F3F-B98B-663198CB88A5}"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4" name="投影片編號版面配置區 6"/>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E51D1DC9-4B9F-4ACE-A764-BEF65A348068}"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5" name="投影片編號版面配置區 6"/>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C2CC1BCF-53FB-4ABA-A080-5C7579BFCFD4}"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6" name="投影片編號版面配置區 6"/>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27337969-ECDC-4244-9959-01FEAB025570}"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7" name="投影片編號版面配置區 6"/>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B12A1967-A8DA-405C-922C-1C37381D8762}"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15370" name="投影片編號版面配置區 4"/>
          <p:cNvSpPr txBox="1">
            <a:spLocks noGrp="1"/>
          </p:cNvSpPr>
          <p:nvPr/>
        </p:nvSpPr>
        <p:spPr bwMode="auto">
          <a:xfrm>
            <a:off x="4020507" y="9720674"/>
            <a:ext cx="3077137" cy="51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9" tIns="45324" rIns="90649" bIns="45324"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AB6C5B09-36AE-441F-9C1A-3C89A8B2EB5A}"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71" name="日期版面配置區 9"/>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01B087AC-42DA-4118-8727-7646F432FEEB}" type="datetime1">
              <a:rPr lang="zh-TW" altLang="en-US" smtClean="0">
                <a:latin typeface="Arial" panose="020B0604020202020204" pitchFamily="34" charset="0"/>
              </a:rPr>
              <a:pPr>
                <a:spcBef>
                  <a:spcPct val="0"/>
                </a:spcBef>
              </a:pPr>
              <a:t>2023/11/28</a:t>
            </a:fld>
            <a:endParaRPr lang="en-US" altLang="zh-TW">
              <a:latin typeface="Arial" panose="020B0604020202020204" pitchFamily="34" charset="0"/>
            </a:endParaRPr>
          </a:p>
        </p:txBody>
      </p:sp>
    </p:spTree>
    <p:extLst>
      <p:ext uri="{BB962C8B-B14F-4D97-AF65-F5344CB8AC3E}">
        <p14:creationId xmlns:p14="http://schemas.microsoft.com/office/powerpoint/2010/main" val="2171689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6963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B2FA26FF-DD86-4645-A44D-53F5B979C3DC}" type="slidenum">
              <a:rPr lang="zh-TW" altLang="en-US" smtClean="0">
                <a:latin typeface="Arial" panose="020B0604020202020204" pitchFamily="34" charset="0"/>
              </a:rPr>
              <a:pPr>
                <a:spcBef>
                  <a:spcPct val="0"/>
                </a:spcBef>
              </a:pPr>
              <a:t>26</a:t>
            </a:fld>
            <a:endParaRPr lang="zh-TW" altLang="en-US">
              <a:latin typeface="Arial" panose="020B0604020202020204" pitchFamily="34" charset="0"/>
            </a:endParaRPr>
          </a:p>
        </p:txBody>
      </p:sp>
    </p:spTree>
    <p:extLst>
      <p:ext uri="{BB962C8B-B14F-4D97-AF65-F5344CB8AC3E}">
        <p14:creationId xmlns:p14="http://schemas.microsoft.com/office/powerpoint/2010/main" val="2536524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7578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9BB33EE7-A005-4088-8765-430A3255420F}" type="slidenum">
              <a:rPr lang="zh-TW" altLang="en-US" smtClean="0">
                <a:latin typeface="Arial" panose="020B0604020202020204" pitchFamily="34" charset="0"/>
              </a:rPr>
              <a:pPr>
                <a:spcBef>
                  <a:spcPct val="0"/>
                </a:spcBef>
              </a:pPr>
              <a:t>27</a:t>
            </a:fld>
            <a:endParaRPr lang="zh-TW" altLang="en-US">
              <a:latin typeface="Arial" panose="020B0604020202020204" pitchFamily="34" charset="0"/>
            </a:endParaRPr>
          </a:p>
        </p:txBody>
      </p:sp>
    </p:spTree>
    <p:extLst>
      <p:ext uri="{BB962C8B-B14F-4D97-AF65-F5344CB8AC3E}">
        <p14:creationId xmlns:p14="http://schemas.microsoft.com/office/powerpoint/2010/main" val="3882615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7782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B00FE82-CE20-4CC2-ADB5-710696F770DD}" type="slidenum">
              <a:rPr lang="zh-TW" altLang="en-US" smtClean="0">
                <a:latin typeface="Arial" panose="020B0604020202020204" pitchFamily="34" charset="0"/>
              </a:rPr>
              <a:pPr>
                <a:spcBef>
                  <a:spcPct val="0"/>
                </a:spcBef>
              </a:pPr>
              <a:t>28</a:t>
            </a:fld>
            <a:endParaRPr lang="zh-TW" altLang="en-US">
              <a:latin typeface="Arial" panose="020B0604020202020204" pitchFamily="34" charset="0"/>
            </a:endParaRPr>
          </a:p>
        </p:txBody>
      </p:sp>
    </p:spTree>
    <p:extLst>
      <p:ext uri="{BB962C8B-B14F-4D97-AF65-F5344CB8AC3E}">
        <p14:creationId xmlns:p14="http://schemas.microsoft.com/office/powerpoint/2010/main" val="152387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8192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E71244A-55DF-445F-81BD-3CA79A9086B1}" type="slidenum">
              <a:rPr lang="zh-TW" altLang="en-US" smtClean="0">
                <a:latin typeface="Arial" panose="020B0604020202020204" pitchFamily="34" charset="0"/>
              </a:rPr>
              <a:pPr>
                <a:spcBef>
                  <a:spcPct val="0"/>
                </a:spcBef>
              </a:pPr>
              <a:t>29</a:t>
            </a:fld>
            <a:endParaRPr lang="zh-TW" altLang="en-US">
              <a:latin typeface="Arial" panose="020B0604020202020204" pitchFamily="34" charset="0"/>
            </a:endParaRPr>
          </a:p>
        </p:txBody>
      </p:sp>
    </p:spTree>
    <p:extLst>
      <p:ext uri="{BB962C8B-B14F-4D97-AF65-F5344CB8AC3E}">
        <p14:creationId xmlns:p14="http://schemas.microsoft.com/office/powerpoint/2010/main" val="1151572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8806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633A637-7993-4DBA-9433-45611CDB0866}" type="slidenum">
              <a:rPr lang="zh-TW" altLang="en-US" smtClean="0">
                <a:latin typeface="Arial" panose="020B0604020202020204" pitchFamily="34" charset="0"/>
              </a:rPr>
              <a:pPr>
                <a:spcBef>
                  <a:spcPct val="0"/>
                </a:spcBef>
              </a:pPr>
              <a:t>30</a:t>
            </a:fld>
            <a:endParaRPr lang="zh-TW" altLang="en-US">
              <a:latin typeface="Arial" panose="020B0604020202020204" pitchFamily="34" charset="0"/>
            </a:endParaRPr>
          </a:p>
        </p:txBody>
      </p:sp>
    </p:spTree>
    <p:extLst>
      <p:ext uri="{BB962C8B-B14F-4D97-AF65-F5344CB8AC3E}">
        <p14:creationId xmlns:p14="http://schemas.microsoft.com/office/powerpoint/2010/main" val="2414843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9011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33974DC5-C163-444B-BDE9-8B61E2872FB1}" type="slidenum">
              <a:rPr lang="zh-TW" altLang="en-US" smtClean="0">
                <a:latin typeface="Arial" panose="020B0604020202020204" pitchFamily="34" charset="0"/>
              </a:rPr>
              <a:pPr>
                <a:spcBef>
                  <a:spcPct val="0"/>
                </a:spcBef>
              </a:pPr>
              <a:t>31</a:t>
            </a:fld>
            <a:endParaRPr lang="zh-TW" altLang="en-US">
              <a:latin typeface="Arial" panose="020B0604020202020204" pitchFamily="34" charset="0"/>
            </a:endParaRPr>
          </a:p>
        </p:txBody>
      </p:sp>
    </p:spTree>
    <p:extLst>
      <p:ext uri="{BB962C8B-B14F-4D97-AF65-F5344CB8AC3E}">
        <p14:creationId xmlns:p14="http://schemas.microsoft.com/office/powerpoint/2010/main" val="3969061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9216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DE4E5245-1B38-4AF7-8F43-9291356CD1A3}" type="slidenum">
              <a:rPr lang="zh-TW" altLang="en-US" smtClean="0">
                <a:latin typeface="Arial" panose="020B0604020202020204" pitchFamily="34" charset="0"/>
              </a:rPr>
              <a:pPr>
                <a:spcBef>
                  <a:spcPct val="0"/>
                </a:spcBef>
              </a:pPr>
              <a:t>32</a:t>
            </a:fld>
            <a:endParaRPr lang="zh-TW" altLang="en-US">
              <a:latin typeface="Arial" panose="020B0604020202020204" pitchFamily="34" charset="0"/>
            </a:endParaRPr>
          </a:p>
        </p:txBody>
      </p:sp>
    </p:spTree>
    <p:extLst>
      <p:ext uri="{BB962C8B-B14F-4D97-AF65-F5344CB8AC3E}">
        <p14:creationId xmlns:p14="http://schemas.microsoft.com/office/powerpoint/2010/main" val="2297995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942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9F7DEAC-EA98-4B83-B486-0EAB2186F9E9}" type="slidenum">
              <a:rPr lang="zh-TW" altLang="en-US" smtClean="0">
                <a:latin typeface="Arial" panose="020B0604020202020204" pitchFamily="34" charset="0"/>
              </a:rPr>
              <a:pPr>
                <a:spcBef>
                  <a:spcPct val="0"/>
                </a:spcBef>
              </a:pPr>
              <a:t>33</a:t>
            </a:fld>
            <a:endParaRPr lang="zh-TW" altLang="en-US">
              <a:latin typeface="Arial" panose="020B0604020202020204" pitchFamily="34" charset="0"/>
            </a:endParaRPr>
          </a:p>
        </p:txBody>
      </p:sp>
    </p:spTree>
    <p:extLst>
      <p:ext uri="{BB962C8B-B14F-4D97-AF65-F5344CB8AC3E}">
        <p14:creationId xmlns:p14="http://schemas.microsoft.com/office/powerpoint/2010/main" val="2445418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10650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920B5AB-65A9-4578-AAD1-F75A4476AD5A}" type="slidenum">
              <a:rPr lang="zh-TW" altLang="en-US" smtClean="0">
                <a:latin typeface="Arial" panose="020B0604020202020204" pitchFamily="34" charset="0"/>
              </a:rPr>
              <a:pPr>
                <a:spcBef>
                  <a:spcPct val="0"/>
                </a:spcBef>
              </a:pPr>
              <a:t>34</a:t>
            </a:fld>
            <a:endParaRPr lang="zh-TW" altLang="en-US">
              <a:latin typeface="Arial" panose="020B0604020202020204" pitchFamily="34" charset="0"/>
            </a:endParaRPr>
          </a:p>
        </p:txBody>
      </p:sp>
    </p:spTree>
    <p:extLst>
      <p:ext uri="{BB962C8B-B14F-4D97-AF65-F5344CB8AC3E}">
        <p14:creationId xmlns:p14="http://schemas.microsoft.com/office/powerpoint/2010/main" val="1908078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174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A61C9EB-06CC-44A7-9AB7-F5CADCB95E4D}" type="slidenum">
              <a:rPr lang="zh-TW" altLang="en-US" smtClean="0">
                <a:latin typeface="Arial" panose="020B0604020202020204" pitchFamily="34" charset="0"/>
              </a:rPr>
              <a:pPr>
                <a:spcBef>
                  <a:spcPct val="0"/>
                </a:spcBef>
              </a:pPr>
              <a:t>3</a:t>
            </a:fld>
            <a:endParaRPr lang="zh-TW" altLang="en-US">
              <a:latin typeface="Arial" panose="020B0604020202020204" pitchFamily="34" charset="0"/>
            </a:endParaRPr>
          </a:p>
        </p:txBody>
      </p:sp>
    </p:spTree>
    <p:extLst>
      <p:ext uri="{BB962C8B-B14F-4D97-AF65-F5344CB8AC3E}">
        <p14:creationId xmlns:p14="http://schemas.microsoft.com/office/powerpoint/2010/main" val="1297387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3072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46BA865F-C6BB-4B42-B88F-6C578B301AFE}" type="slidenum">
              <a:rPr lang="zh-TW" altLang="en-US" smtClean="0">
                <a:latin typeface="Arial" panose="020B0604020202020204" pitchFamily="34" charset="0"/>
              </a:rPr>
              <a:pPr>
                <a:spcBef>
                  <a:spcPct val="0"/>
                </a:spcBef>
              </a:pPr>
              <a:t>4</a:t>
            </a:fld>
            <a:endParaRPr lang="zh-TW" altLang="en-US">
              <a:latin typeface="Arial" panose="020B0604020202020204" pitchFamily="34" charset="0"/>
            </a:endParaRPr>
          </a:p>
        </p:txBody>
      </p:sp>
    </p:spTree>
    <p:extLst>
      <p:ext uri="{BB962C8B-B14F-4D97-AF65-F5344CB8AC3E}">
        <p14:creationId xmlns:p14="http://schemas.microsoft.com/office/powerpoint/2010/main" val="1254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358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D316773-A13E-499C-AA1F-320D98B94A5A}" type="slidenum">
              <a:rPr lang="zh-TW" altLang="en-US" smtClean="0">
                <a:latin typeface="Arial" panose="020B0604020202020204" pitchFamily="34" charset="0"/>
              </a:rPr>
              <a:pPr>
                <a:spcBef>
                  <a:spcPct val="0"/>
                </a:spcBef>
              </a:pPr>
              <a:t>5</a:t>
            </a:fld>
            <a:endParaRPr lang="zh-TW" altLang="en-US">
              <a:latin typeface="Arial" panose="020B0604020202020204" pitchFamily="34" charset="0"/>
            </a:endParaRPr>
          </a:p>
        </p:txBody>
      </p:sp>
    </p:spTree>
    <p:extLst>
      <p:ext uri="{BB962C8B-B14F-4D97-AF65-F5344CB8AC3E}">
        <p14:creationId xmlns:p14="http://schemas.microsoft.com/office/powerpoint/2010/main" val="3097704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D9232C73-1FA9-4703-B60E-4F907179D249}" type="slidenum">
              <a:rPr lang="zh-TW" altLang="en-US" smtClean="0"/>
              <a:pPr>
                <a:defRPr/>
              </a:pPr>
              <a:t>14</a:t>
            </a:fld>
            <a:endParaRPr lang="zh-TW" altLang="en-US"/>
          </a:p>
        </p:txBody>
      </p:sp>
    </p:spTree>
    <p:extLst>
      <p:ext uri="{BB962C8B-B14F-4D97-AF65-F5344CB8AC3E}">
        <p14:creationId xmlns:p14="http://schemas.microsoft.com/office/powerpoint/2010/main" val="1614369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5939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F26842A7-29D6-422B-BE12-083BF4CD5B7D}" type="slidenum">
              <a:rPr lang="zh-TW" altLang="en-US" smtClean="0">
                <a:latin typeface="Arial" panose="020B0604020202020204" pitchFamily="34" charset="0"/>
              </a:rPr>
              <a:pPr>
                <a:spcBef>
                  <a:spcPct val="0"/>
                </a:spcBef>
              </a:pPr>
              <a:t>18</a:t>
            </a:fld>
            <a:endParaRPr lang="zh-TW" altLang="en-US">
              <a:latin typeface="Arial" panose="020B0604020202020204" pitchFamily="34" charset="0"/>
            </a:endParaRPr>
          </a:p>
        </p:txBody>
      </p:sp>
    </p:spTree>
    <p:extLst>
      <p:ext uri="{BB962C8B-B14F-4D97-AF65-F5344CB8AC3E}">
        <p14:creationId xmlns:p14="http://schemas.microsoft.com/office/powerpoint/2010/main" val="2392261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D9232C73-1FA9-4703-B60E-4F907179D249}" type="slidenum">
              <a:rPr lang="zh-TW" altLang="en-US" smtClean="0"/>
              <a:pPr>
                <a:defRPr/>
              </a:pPr>
              <a:t>19</a:t>
            </a:fld>
            <a:endParaRPr lang="zh-TW" altLang="en-US"/>
          </a:p>
        </p:txBody>
      </p:sp>
    </p:spTree>
    <p:extLst>
      <p:ext uri="{BB962C8B-B14F-4D97-AF65-F5344CB8AC3E}">
        <p14:creationId xmlns:p14="http://schemas.microsoft.com/office/powerpoint/2010/main" val="788098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dirty="0"/>
          </a:p>
        </p:txBody>
      </p:sp>
      <p:sp>
        <p:nvSpPr>
          <p:cNvPr id="6554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F362FAE8-E7D6-49C6-B32D-954210CE6885}" type="slidenum">
              <a:rPr lang="zh-TW" altLang="en-US" smtClean="0">
                <a:latin typeface="Arial" panose="020B0604020202020204" pitchFamily="34" charset="0"/>
              </a:rPr>
              <a:pPr>
                <a:spcBef>
                  <a:spcPct val="0"/>
                </a:spcBef>
              </a:pPr>
              <a:t>23</a:t>
            </a:fld>
            <a:endParaRPr lang="zh-TW" altLang="en-US">
              <a:latin typeface="Arial" panose="020B0604020202020204" pitchFamily="34" charset="0"/>
            </a:endParaRPr>
          </a:p>
        </p:txBody>
      </p:sp>
    </p:spTree>
    <p:extLst>
      <p:ext uri="{BB962C8B-B14F-4D97-AF65-F5344CB8AC3E}">
        <p14:creationId xmlns:p14="http://schemas.microsoft.com/office/powerpoint/2010/main" val="347355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6758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69930" indent="-296126">
              <a:spcBef>
                <a:spcPct val="30000"/>
              </a:spcBef>
              <a:defRPr sz="1200">
                <a:solidFill>
                  <a:schemeClr val="tx1"/>
                </a:solidFill>
                <a:latin typeface="Calibri" panose="020F0502020204030204" pitchFamily="34" charset="0"/>
                <a:ea typeface="新細明體" panose="02020500000000000000" pitchFamily="18" charset="-120"/>
              </a:defRPr>
            </a:lvl2pPr>
            <a:lvl3pPr marL="1184509" indent="-236901">
              <a:spcBef>
                <a:spcPct val="30000"/>
              </a:spcBef>
              <a:defRPr sz="1200">
                <a:solidFill>
                  <a:schemeClr val="tx1"/>
                </a:solidFill>
                <a:latin typeface="Calibri" panose="020F0502020204030204" pitchFamily="34" charset="0"/>
                <a:ea typeface="新細明體" panose="02020500000000000000" pitchFamily="18" charset="-120"/>
              </a:defRPr>
            </a:lvl3pPr>
            <a:lvl4pPr marL="1658313" indent="-236901">
              <a:spcBef>
                <a:spcPct val="30000"/>
              </a:spcBef>
              <a:defRPr sz="1200">
                <a:solidFill>
                  <a:schemeClr val="tx1"/>
                </a:solidFill>
                <a:latin typeface="Calibri" panose="020F0502020204030204" pitchFamily="34" charset="0"/>
                <a:ea typeface="新細明體" panose="02020500000000000000" pitchFamily="18" charset="-120"/>
              </a:defRPr>
            </a:lvl4pPr>
            <a:lvl5pPr marL="2132115" indent="-236901">
              <a:spcBef>
                <a:spcPct val="30000"/>
              </a:spcBef>
              <a:defRPr sz="1200">
                <a:solidFill>
                  <a:schemeClr val="tx1"/>
                </a:solidFill>
                <a:latin typeface="Calibri" panose="020F0502020204030204" pitchFamily="34" charset="0"/>
                <a:ea typeface="新細明體" panose="02020500000000000000" pitchFamily="18" charset="-120"/>
              </a:defRPr>
            </a:lvl5pPr>
            <a:lvl6pPr marL="2605919"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3079724"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553527"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4027330" indent="-23690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832DC92-F658-4507-B2AE-D28B9E3AC860}" type="slidenum">
              <a:rPr lang="zh-TW" altLang="en-US" smtClean="0">
                <a:latin typeface="Arial" panose="020B0604020202020204" pitchFamily="34" charset="0"/>
              </a:rPr>
              <a:pPr>
                <a:spcBef>
                  <a:spcPct val="0"/>
                </a:spcBef>
              </a:pPr>
              <a:t>25</a:t>
            </a:fld>
            <a:endParaRPr lang="zh-TW" altLang="en-US">
              <a:latin typeface="Arial" panose="020B0604020202020204" pitchFamily="34" charset="0"/>
            </a:endParaRPr>
          </a:p>
        </p:txBody>
      </p:sp>
    </p:spTree>
    <p:extLst>
      <p:ext uri="{BB962C8B-B14F-4D97-AF65-F5344CB8AC3E}">
        <p14:creationId xmlns:p14="http://schemas.microsoft.com/office/powerpoint/2010/main" val="17475925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流程圖: 文件 3"/>
          <p:cNvSpPr>
            <a:spLocks noChangeArrowheads="1"/>
          </p:cNvSpPr>
          <p:nvPr userDrawn="1"/>
        </p:nvSpPr>
        <p:spPr bwMode="auto">
          <a:xfrm flipV="1">
            <a:off x="0" y="5033963"/>
            <a:ext cx="9144000" cy="1824037"/>
          </a:xfrm>
          <a:prstGeom prst="flowChartDocument">
            <a:avLst/>
          </a:prstGeom>
          <a:gradFill rotWithShape="1">
            <a:gsLst>
              <a:gs pos="0">
                <a:srgbClr val="9FCCF6"/>
              </a:gs>
              <a:gs pos="50000">
                <a:srgbClr val="C4DEF8"/>
              </a:gs>
              <a:gs pos="100000">
                <a:srgbClr val="4BB496"/>
              </a:gs>
            </a:gsLst>
            <a:lin ang="16200000" scaled="1"/>
          </a:gradFill>
          <a:ln>
            <a:noFill/>
          </a:ln>
        </p:spPr>
        <p:txBody>
          <a:bodyPr rot="10800000" anchor="ct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ctr" eaLnBrk="1" hangingPunct="1">
              <a:defRPr/>
            </a:pPr>
            <a:endParaRPr lang="zh-TW" altLang="en-US">
              <a:solidFill>
                <a:srgbClr val="FFFFFF"/>
              </a:solidFill>
            </a:endParaRPr>
          </a:p>
        </p:txBody>
      </p:sp>
      <p:pic>
        <p:nvPicPr>
          <p:cNvPr id="5" name="Picture 2"/>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3933825"/>
            <a:ext cx="990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userDrawn="1"/>
        </p:nvSpPr>
        <p:spPr>
          <a:xfrm>
            <a:off x="611188" y="2420938"/>
            <a:ext cx="7993062" cy="36512"/>
          </a:xfrm>
          <a:prstGeom prst="rect">
            <a:avLst/>
          </a:prstGeom>
          <a:gradFill flip="none" rotWithShape="1">
            <a:gsLst>
              <a:gs pos="0">
                <a:srgbClr val="67A9D7">
                  <a:tint val="66000"/>
                  <a:satMod val="160000"/>
                </a:srgbClr>
              </a:gs>
              <a:gs pos="50000">
                <a:srgbClr val="67A9D7">
                  <a:tint val="44500"/>
                  <a:satMod val="160000"/>
                </a:srgbClr>
              </a:gs>
              <a:gs pos="100000">
                <a:srgbClr val="67A9D7">
                  <a:tint val="23500"/>
                  <a:satMod val="16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dirty="0"/>
          </a:p>
        </p:txBody>
      </p:sp>
      <p:pic>
        <p:nvPicPr>
          <p:cNvPr id="7" name="圖片 13" descr="聯合會logo.jpg"/>
          <p:cNvPicPr>
            <a:picLocks noChangeAspect="1"/>
          </p:cNvPicPr>
          <p:nvPr userDrawn="1"/>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11188" y="188913"/>
            <a:ext cx="35464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4"/>
          <p:cNvSpPr>
            <a:spLocks noGrp="1" noChangeArrowheads="1"/>
          </p:cNvSpPr>
          <p:nvPr>
            <p:ph type="ctrTitle"/>
          </p:nvPr>
        </p:nvSpPr>
        <p:spPr>
          <a:xfrm>
            <a:off x="617538" y="877888"/>
            <a:ext cx="7772400" cy="1470025"/>
          </a:xfrm>
        </p:spPr>
        <p:txBody>
          <a:bodyPr/>
          <a:lstStyle>
            <a:lvl1pPr>
              <a:defRPr/>
            </a:lvl1pPr>
          </a:lstStyle>
          <a:p>
            <a:r>
              <a:rPr lang="zh-TW" altLang="en-US"/>
              <a:t>按一下以編輯母片標題樣式</a:t>
            </a:r>
          </a:p>
        </p:txBody>
      </p:sp>
      <p:sp>
        <p:nvSpPr>
          <p:cNvPr id="26629" name="Rectangle 5"/>
          <p:cNvSpPr>
            <a:spLocks noGrp="1" noChangeArrowheads="1"/>
          </p:cNvSpPr>
          <p:nvPr>
            <p:ph type="subTitle" idx="1"/>
          </p:nvPr>
        </p:nvSpPr>
        <p:spPr>
          <a:xfrm>
            <a:off x="2141538" y="2547938"/>
            <a:ext cx="6400800" cy="1752600"/>
          </a:xfrm>
        </p:spPr>
        <p:txBody>
          <a:bodyPr/>
          <a:lstStyle>
            <a:lvl1pPr marL="0" indent="0" algn="ctr">
              <a:buFontTx/>
              <a:buNone/>
              <a:defRPr/>
            </a:lvl1pPr>
          </a:lstStyle>
          <a:p>
            <a:r>
              <a:rPr lang="zh-TW" altLang="en-US"/>
              <a:t>按一下以編輯母片副標題樣式</a:t>
            </a:r>
          </a:p>
        </p:txBody>
      </p:sp>
      <p:sp>
        <p:nvSpPr>
          <p:cNvPr id="8" name="Rectangle 6"/>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B37C7760-1B4B-4347-8F0C-78B3E496E597}" type="datetime1">
              <a:rPr lang="zh-TW" altLang="en-US"/>
              <a:pPr>
                <a:defRPr/>
              </a:pPr>
              <a:t>2023/11/28</a:t>
            </a:fld>
            <a:endParaRPr lang="en-US" altLang="zh-TW"/>
          </a:p>
        </p:txBody>
      </p:sp>
      <p:sp>
        <p:nvSpPr>
          <p:cNvPr id="9" name="Rectangle 7"/>
          <p:cNvSpPr>
            <a:spLocks noGrp="1" noChangeArrowheads="1"/>
          </p:cNvSpPr>
          <p:nvPr>
            <p:ph type="ftr" sz="quarter" idx="11"/>
          </p:nvPr>
        </p:nvSpPr>
        <p:spPr/>
        <p:txBody>
          <a:bodyPr/>
          <a:lstStyle>
            <a:lvl1pPr>
              <a:defRPr/>
            </a:lvl1pPr>
          </a:lstStyle>
          <a:p>
            <a:pPr>
              <a:defRPr/>
            </a:pPr>
            <a:endParaRPr lang="en-US" altLang="zh-TW"/>
          </a:p>
        </p:txBody>
      </p:sp>
      <p:sp>
        <p:nvSpPr>
          <p:cNvPr id="10" name="Rectangle 8"/>
          <p:cNvSpPr>
            <a:spLocks noGrp="1" noChangeArrowheads="1"/>
          </p:cNvSpPr>
          <p:nvPr>
            <p:ph type="sldNum" sz="quarter" idx="12"/>
          </p:nvPr>
        </p:nvSpPr>
        <p:spPr/>
        <p:txBody>
          <a:bodyPr/>
          <a:lstStyle>
            <a:lvl1pPr>
              <a:defRPr/>
            </a:lvl1pPr>
          </a:lstStyle>
          <a:p>
            <a:pPr>
              <a:defRPr/>
            </a:pPr>
            <a:fld id="{013B3390-329D-4EA5-AC61-CDFA81EE4C27}" type="slidenum">
              <a:rPr lang="zh-TW" altLang="en-US"/>
              <a:pPr>
                <a:defRPr/>
              </a:pPr>
              <a:t>‹#›</a:t>
            </a:fld>
            <a:endParaRPr lang="en-US" altLang="zh-TW"/>
          </a:p>
        </p:txBody>
      </p:sp>
    </p:spTree>
    <p:extLst>
      <p:ext uri="{BB962C8B-B14F-4D97-AF65-F5344CB8AC3E}">
        <p14:creationId xmlns:p14="http://schemas.microsoft.com/office/powerpoint/2010/main" val="138359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9F481DAC-B86C-406E-8322-9A631F6F0EEB}" type="datetime1">
              <a:rPr lang="zh-TW" altLang="en-US"/>
              <a:pPr>
                <a:defRPr/>
              </a:pPr>
              <a:t>2023/11/28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A423CB8B-E5EF-4DEA-B91C-631F6F5D9873}" type="slidenum">
              <a:rPr lang="zh-TW" altLang="en-US"/>
              <a:pPr>
                <a:defRPr/>
              </a:pPr>
              <a:t>‹#›</a:t>
            </a:fld>
            <a:endParaRPr lang="en-US" altLang="zh-TW"/>
          </a:p>
        </p:txBody>
      </p:sp>
    </p:spTree>
    <p:extLst>
      <p:ext uri="{BB962C8B-B14F-4D97-AF65-F5344CB8AC3E}">
        <p14:creationId xmlns:p14="http://schemas.microsoft.com/office/powerpoint/2010/main" val="299696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260350"/>
            <a:ext cx="2171700" cy="5865813"/>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0" y="260350"/>
            <a:ext cx="6362700" cy="5865813"/>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C3F87FAF-33B5-4677-B2B2-83647AC6D1AE}" type="datetime1">
              <a:rPr lang="zh-TW" altLang="en-US"/>
              <a:pPr>
                <a:defRPr/>
              </a:pPr>
              <a:t>2023/11/28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525F109D-790C-4CB1-A9F3-A4FC4FEB103D}" type="slidenum">
              <a:rPr lang="zh-TW" altLang="en-US"/>
              <a:pPr>
                <a:defRPr/>
              </a:pPr>
              <a:t>‹#›</a:t>
            </a:fld>
            <a:endParaRPr lang="en-US" altLang="zh-TW"/>
          </a:p>
        </p:txBody>
      </p:sp>
    </p:spTree>
    <p:extLst>
      <p:ext uri="{BB962C8B-B14F-4D97-AF65-F5344CB8AC3E}">
        <p14:creationId xmlns:p14="http://schemas.microsoft.com/office/powerpoint/2010/main" val="15323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48D11A2C-7BD3-40FC-B001-3528C4555091}" type="datetime1">
              <a:rPr lang="zh-TW" altLang="en-US"/>
              <a:pPr>
                <a:defRPr/>
              </a:pPr>
              <a:t>2023/11/28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ABFE6108-DA02-42FF-8F2B-6965D0D38C5E}" type="slidenum">
              <a:rPr lang="zh-TW" altLang="en-US"/>
              <a:pPr>
                <a:defRPr/>
              </a:pPr>
              <a:t>‹#›</a:t>
            </a:fld>
            <a:endParaRPr lang="en-US" altLang="zh-TW"/>
          </a:p>
        </p:txBody>
      </p:sp>
    </p:spTree>
    <p:extLst>
      <p:ext uri="{BB962C8B-B14F-4D97-AF65-F5344CB8AC3E}">
        <p14:creationId xmlns:p14="http://schemas.microsoft.com/office/powerpoint/2010/main" val="133903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07136B18-E285-42DD-86F1-D0CC661C1A71}" type="datetime1">
              <a:rPr lang="zh-TW" altLang="en-US"/>
              <a:pPr>
                <a:defRPr/>
              </a:pPr>
              <a:t>2023/11/28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7BAC3C07-1E58-4D93-A2BC-1916A7E7AA6D}" type="slidenum">
              <a:rPr lang="zh-TW" altLang="en-US"/>
              <a:pPr>
                <a:defRPr/>
              </a:pPr>
              <a:t>‹#›</a:t>
            </a:fld>
            <a:endParaRPr lang="en-US" altLang="zh-TW"/>
          </a:p>
        </p:txBody>
      </p:sp>
    </p:spTree>
    <p:extLst>
      <p:ext uri="{BB962C8B-B14F-4D97-AF65-F5344CB8AC3E}">
        <p14:creationId xmlns:p14="http://schemas.microsoft.com/office/powerpoint/2010/main" val="354509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9E6B0011-5D51-4F11-8E38-A4E7E0A786A1}" type="datetime1">
              <a:rPr lang="zh-TW" altLang="en-US"/>
              <a:pPr>
                <a:defRPr/>
              </a:pPr>
              <a:t>2023/11/28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C636A2E6-8ECE-476D-B9A3-4D1B46698099}" type="slidenum">
              <a:rPr lang="zh-TW" altLang="en-US"/>
              <a:pPr>
                <a:defRPr/>
              </a:pPr>
              <a:t>‹#›</a:t>
            </a:fld>
            <a:endParaRPr lang="en-US" altLang="zh-TW"/>
          </a:p>
        </p:txBody>
      </p:sp>
    </p:spTree>
    <p:extLst>
      <p:ext uri="{BB962C8B-B14F-4D97-AF65-F5344CB8AC3E}">
        <p14:creationId xmlns:p14="http://schemas.microsoft.com/office/powerpoint/2010/main" val="391319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B8D77E29-F1A6-4629-95A3-167D6A145D8E}" type="datetime1">
              <a:rPr lang="zh-TW" altLang="en-US"/>
              <a:pPr>
                <a:defRPr/>
              </a:pPr>
              <a:t>2023/11/28</a:t>
            </a:fld>
            <a:endParaRPr lang="en-US" altLang="zh-TW"/>
          </a:p>
        </p:txBody>
      </p:sp>
      <p:sp>
        <p:nvSpPr>
          <p:cNvPr id="8" name="Rectangle 5"/>
          <p:cNvSpPr>
            <a:spLocks noGrp="1" noChangeArrowheads="1"/>
          </p:cNvSpPr>
          <p:nvPr>
            <p:ph type="ftr" sz="quarter" idx="11"/>
          </p:nvPr>
        </p:nvSpPr>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p:txBody>
          <a:bodyPr/>
          <a:lstStyle>
            <a:lvl1pPr>
              <a:defRPr/>
            </a:lvl1pPr>
          </a:lstStyle>
          <a:p>
            <a:pPr>
              <a:defRPr/>
            </a:pPr>
            <a:fld id="{AAF3538B-B9D3-4BEC-89D6-FE4A20D88C49}" type="slidenum">
              <a:rPr lang="zh-TW" altLang="en-US"/>
              <a:pPr>
                <a:defRPr/>
              </a:pPr>
              <a:t>‹#›</a:t>
            </a:fld>
            <a:endParaRPr lang="en-US" altLang="zh-TW"/>
          </a:p>
        </p:txBody>
      </p:sp>
    </p:spTree>
    <p:extLst>
      <p:ext uri="{BB962C8B-B14F-4D97-AF65-F5344CB8AC3E}">
        <p14:creationId xmlns:p14="http://schemas.microsoft.com/office/powerpoint/2010/main" val="24541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FE30AD31-8C40-46B5-B63A-0F67312F9ACF}" type="datetime1">
              <a:rPr lang="zh-TW" altLang="en-US"/>
              <a:pPr>
                <a:defRPr/>
              </a:pPr>
              <a:t>2023/11/28</a:t>
            </a:fld>
            <a:endParaRPr lang="en-US" altLang="zh-TW"/>
          </a:p>
        </p:txBody>
      </p:sp>
      <p:sp>
        <p:nvSpPr>
          <p:cNvPr id="4" name="Rectangle 5"/>
          <p:cNvSpPr>
            <a:spLocks noGrp="1" noChangeArrowheads="1"/>
          </p:cNvSpPr>
          <p:nvPr>
            <p:ph type="ftr" sz="quarter" idx="11"/>
          </p:nvPr>
        </p:nvSpPr>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a:lvl1pPr>
          </a:lstStyle>
          <a:p>
            <a:pPr>
              <a:defRPr/>
            </a:pPr>
            <a:fld id="{AE9E0AAD-7957-4869-A86B-0CCEC5320B26}" type="slidenum">
              <a:rPr lang="zh-TW" altLang="en-US"/>
              <a:pPr>
                <a:defRPr/>
              </a:pPr>
              <a:t>‹#›</a:t>
            </a:fld>
            <a:endParaRPr lang="en-US" altLang="zh-TW"/>
          </a:p>
        </p:txBody>
      </p:sp>
      <p:sp>
        <p:nvSpPr>
          <p:cNvPr id="6" name="文字方塊 5">
            <a:extLst>
              <a:ext uri="{FF2B5EF4-FFF2-40B4-BE49-F238E27FC236}">
                <a16:creationId xmlns:a16="http://schemas.microsoft.com/office/drawing/2014/main" id="{594B6D3B-562E-4224-AFF6-AABE7CA06655}"/>
              </a:ext>
            </a:extLst>
          </p:cNvPr>
          <p:cNvSpPr txBox="1"/>
          <p:nvPr userDrawn="1"/>
        </p:nvSpPr>
        <p:spPr>
          <a:xfrm>
            <a:off x="7524328" y="-840"/>
            <a:ext cx="1619672" cy="461665"/>
          </a:xfrm>
          <a:prstGeom prst="rect">
            <a:avLst/>
          </a:prstGeom>
          <a:noFill/>
        </p:spPr>
        <p:txBody>
          <a:bodyPr wrap="square" rtlCol="0">
            <a:spAutoFit/>
          </a:bodyPr>
          <a:lstStyle/>
          <a:p>
            <a:pPr algn="r"/>
            <a:r>
              <a:rPr lang="zh-TW" altLang="en-US" sz="2400" dirty="0">
                <a:solidFill>
                  <a:schemeClr val="bg1">
                    <a:lumMod val="75000"/>
                  </a:schemeClr>
                </a:solidFill>
                <a:latin typeface="華康行書體" panose="03000509000000000000" pitchFamily="65" charset="-120"/>
                <a:ea typeface="華康行書體" panose="03000509000000000000" pitchFamily="65" charset="-120"/>
              </a:rPr>
              <a:t>科技繁星</a:t>
            </a:r>
          </a:p>
        </p:txBody>
      </p:sp>
    </p:spTree>
    <p:extLst>
      <p:ext uri="{BB962C8B-B14F-4D97-AF65-F5344CB8AC3E}">
        <p14:creationId xmlns:p14="http://schemas.microsoft.com/office/powerpoint/2010/main" val="62700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AF24D824-D3B1-462D-8DD5-006F6D887870}" type="datetime1">
              <a:rPr lang="zh-TW" altLang="en-US"/>
              <a:pPr>
                <a:defRPr/>
              </a:pPr>
              <a:t>2023/11/28</a:t>
            </a:fld>
            <a:endParaRPr lang="en-US" altLang="zh-TW"/>
          </a:p>
        </p:txBody>
      </p:sp>
      <p:sp>
        <p:nvSpPr>
          <p:cNvPr id="3" name="Rectangle 5"/>
          <p:cNvSpPr>
            <a:spLocks noGrp="1" noChangeArrowheads="1"/>
          </p:cNvSpPr>
          <p:nvPr>
            <p:ph type="ftr" sz="quarter" idx="11"/>
          </p:nvPr>
        </p:nvSpPr>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p:txBody>
          <a:bodyPr/>
          <a:lstStyle>
            <a:lvl1pPr>
              <a:defRPr/>
            </a:lvl1pPr>
          </a:lstStyle>
          <a:p>
            <a:pPr>
              <a:defRPr/>
            </a:pPr>
            <a:fld id="{19E05526-9DD5-4B9B-B93C-83C7C3C9A349}" type="slidenum">
              <a:rPr lang="zh-TW" altLang="en-US"/>
              <a:pPr>
                <a:defRPr/>
              </a:pPr>
              <a:t>‹#›</a:t>
            </a:fld>
            <a:endParaRPr lang="en-US" altLang="zh-TW"/>
          </a:p>
        </p:txBody>
      </p:sp>
    </p:spTree>
    <p:extLst>
      <p:ext uri="{BB962C8B-B14F-4D97-AF65-F5344CB8AC3E}">
        <p14:creationId xmlns:p14="http://schemas.microsoft.com/office/powerpoint/2010/main" val="2548594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0A491AEF-1ACE-40DC-A9E6-886B54F550A8}" type="datetime1">
              <a:rPr lang="zh-TW" altLang="en-US"/>
              <a:pPr>
                <a:defRPr/>
              </a:pPr>
              <a:t>2023/11/28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BC574996-8A35-4B20-B675-3D6F6D123759}" type="slidenum">
              <a:rPr lang="zh-TW" altLang="en-US"/>
              <a:pPr>
                <a:defRPr/>
              </a:pPr>
              <a:t>‹#›</a:t>
            </a:fld>
            <a:endParaRPr lang="en-US" altLang="zh-TW"/>
          </a:p>
        </p:txBody>
      </p:sp>
    </p:spTree>
    <p:extLst>
      <p:ext uri="{BB962C8B-B14F-4D97-AF65-F5344CB8AC3E}">
        <p14:creationId xmlns:p14="http://schemas.microsoft.com/office/powerpoint/2010/main" val="303288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5B01D45F-10E9-4CE2-8B1A-125D1723FEB0}" type="datetime1">
              <a:rPr lang="zh-TW" altLang="en-US"/>
              <a:pPr>
                <a:defRPr/>
              </a:pPr>
              <a:t>2023/11/28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2B43073C-12CA-4BF2-8A84-437CE0D7761D}" type="slidenum">
              <a:rPr lang="zh-TW" altLang="en-US"/>
              <a:pPr>
                <a:defRPr/>
              </a:pPr>
              <a:t>‹#›</a:t>
            </a:fld>
            <a:endParaRPr lang="en-US" altLang="zh-TW"/>
          </a:p>
        </p:txBody>
      </p:sp>
    </p:spTree>
    <p:extLst>
      <p:ext uri="{BB962C8B-B14F-4D97-AF65-F5344CB8AC3E}">
        <p14:creationId xmlns:p14="http://schemas.microsoft.com/office/powerpoint/2010/main" val="316179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0" y="260350"/>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8" name="Rectangle 3"/>
          <p:cNvSpPr>
            <a:spLocks noGrp="1" noChangeArrowheads="1"/>
          </p:cNvSpPr>
          <p:nvPr>
            <p:ph type="body" idx="1"/>
          </p:nvPr>
        </p:nvSpPr>
        <p:spPr bwMode="auto">
          <a:xfrm>
            <a:off x="457200" y="1125538"/>
            <a:ext cx="822960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新細明體" charset="-120"/>
              </a:defRPr>
            </a:lvl1pPr>
          </a:lstStyle>
          <a:p>
            <a:pPr>
              <a:defRPr/>
            </a:pPr>
            <a:endParaRPr lang="en-US" altLang="zh-TW"/>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71E52AF-6CE5-43F1-9990-4F54EDBB43CF}" type="slidenum">
              <a:rPr lang="zh-TW" altLang="en-US"/>
              <a:pPr>
                <a:defRPr/>
              </a:pPr>
              <a:t>‹#›</a:t>
            </a:fld>
            <a:endParaRPr lang="en-US" altLang="zh-TW"/>
          </a:p>
        </p:txBody>
      </p:sp>
      <p:sp>
        <p:nvSpPr>
          <p:cNvPr id="12" name="矩形 11"/>
          <p:cNvSpPr/>
          <p:nvPr/>
        </p:nvSpPr>
        <p:spPr>
          <a:xfrm>
            <a:off x="9525" y="963613"/>
            <a:ext cx="7993063" cy="36512"/>
          </a:xfrm>
          <a:prstGeom prst="rect">
            <a:avLst/>
          </a:prstGeom>
          <a:gradFill flip="none" rotWithShape="1">
            <a:gsLst>
              <a:gs pos="0">
                <a:srgbClr val="67A9D7">
                  <a:tint val="66000"/>
                  <a:satMod val="160000"/>
                </a:srgbClr>
              </a:gs>
              <a:gs pos="50000">
                <a:srgbClr val="67A9D7">
                  <a:tint val="44500"/>
                  <a:satMod val="160000"/>
                </a:srgbClr>
              </a:gs>
              <a:gs pos="100000">
                <a:srgbClr val="67A9D7">
                  <a:tint val="23500"/>
                  <a:satMod val="16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dirty="0"/>
          </a:p>
        </p:txBody>
      </p:sp>
      <p:pic>
        <p:nvPicPr>
          <p:cNvPr id="1032" name="圖片 9" descr="聯合會logo.jpg"/>
          <p:cNvPicPr>
            <a:picLocks noChangeAspect="1"/>
          </p:cNvPicPr>
          <p:nvPr/>
        </p:nvPicPr>
        <p:blipFill>
          <a:blip r:embed="rId1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250825" y="6355444"/>
            <a:ext cx="1944911" cy="354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字方塊 8">
            <a:extLst>
              <a:ext uri="{FF2B5EF4-FFF2-40B4-BE49-F238E27FC236}">
                <a16:creationId xmlns:a16="http://schemas.microsoft.com/office/drawing/2014/main" id="{0DB8E284-2307-43F1-993E-7EBF4A3889D0}"/>
              </a:ext>
            </a:extLst>
          </p:cNvPr>
          <p:cNvSpPr txBox="1"/>
          <p:nvPr userDrawn="1"/>
        </p:nvSpPr>
        <p:spPr>
          <a:xfrm>
            <a:off x="7524328" y="159023"/>
            <a:ext cx="1619672" cy="461665"/>
          </a:xfrm>
          <a:prstGeom prst="rect">
            <a:avLst/>
          </a:prstGeom>
          <a:noFill/>
        </p:spPr>
        <p:txBody>
          <a:bodyPr wrap="square" rtlCol="0">
            <a:spAutoFit/>
          </a:bodyPr>
          <a:lstStyle/>
          <a:p>
            <a:pPr algn="r"/>
            <a:r>
              <a:rPr lang="zh-TW" altLang="en-US" sz="2400" dirty="0">
                <a:solidFill>
                  <a:schemeClr val="bg1">
                    <a:lumMod val="75000"/>
                  </a:schemeClr>
                </a:solidFill>
                <a:latin typeface="華康行書體" panose="03000509000000000000" pitchFamily="65" charset="-120"/>
                <a:ea typeface="華康行書體" panose="03000509000000000000" pitchFamily="65" charset="-120"/>
              </a:rPr>
              <a:t>科技繁星</a:t>
            </a:r>
          </a:p>
        </p:txBody>
      </p:sp>
    </p:spTree>
  </p:cSld>
  <p:clrMap bg1="lt1" tx1="dk1" bg2="lt2" tx2="dk2" accent1="accent1" accent2="accent2" accent3="accent3" accent4="accent4" accent5="accent5" accent6="accent6" hlink="hlink" folHlink="folHlink"/>
  <p:sldLayoutIdLst>
    <p:sldLayoutId id="2147485148" r:id="rId1"/>
    <p:sldLayoutId id="2147485149" r:id="rId2"/>
    <p:sldLayoutId id="2147485150" r:id="rId3"/>
    <p:sldLayoutId id="2147485151" r:id="rId4"/>
    <p:sldLayoutId id="2147485152" r:id="rId5"/>
    <p:sldLayoutId id="2147485153" r:id="rId6"/>
    <p:sldLayoutId id="2147485154" r:id="rId7"/>
    <p:sldLayoutId id="2147485155" r:id="rId8"/>
    <p:sldLayoutId id="2147485156" r:id="rId9"/>
    <p:sldLayoutId id="2147485157" r:id="rId10"/>
    <p:sldLayoutId id="2147485158" r:id="rId11"/>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ctrTitle"/>
          </p:nvPr>
        </p:nvSpPr>
        <p:spPr>
          <a:xfrm>
            <a:off x="250825" y="404813"/>
            <a:ext cx="8642350" cy="2571750"/>
          </a:xfrm>
        </p:spPr>
        <p:txBody>
          <a:bodyPr/>
          <a:lstStyle/>
          <a:p>
            <a:pPr algn="ctr" eaLnBrk="1" hangingPunct="1"/>
            <a:r>
              <a:rPr lang="en-US" altLang="zh-TW" sz="4400" dirty="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113</a:t>
            </a:r>
            <a:r>
              <a:rPr lang="zh-TW" altLang="en-US" sz="4400" dirty="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學年度科技校院繁星計畫</a:t>
            </a:r>
            <a:br>
              <a:rPr lang="en-US" altLang="zh-TW" sz="4400" dirty="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br>
            <a:r>
              <a:rPr lang="zh-TW" altLang="en-US" sz="4400" dirty="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聯合推薦甄選入學招生</a:t>
            </a:r>
          </a:p>
        </p:txBody>
      </p:sp>
      <p:sp>
        <p:nvSpPr>
          <p:cNvPr id="14339" name="副標題 2"/>
          <p:cNvSpPr>
            <a:spLocks noGrp="1"/>
          </p:cNvSpPr>
          <p:nvPr>
            <p:ph type="subTitle" idx="1"/>
          </p:nvPr>
        </p:nvSpPr>
        <p:spPr>
          <a:xfrm>
            <a:off x="1258888" y="5618163"/>
            <a:ext cx="6408737" cy="503237"/>
          </a:xfrm>
        </p:spPr>
        <p:txBody>
          <a:bodyPr/>
          <a:lstStyle/>
          <a:p>
            <a:pPr marL="26988" eaLnBrk="1" hangingPunct="1"/>
            <a:r>
              <a:rPr lang="zh-TW" altLang="en-US" sz="2400" dirty="0">
                <a:solidFill>
                  <a:srgbClr val="000000"/>
                </a:solidFill>
                <a:latin typeface="華康超明體" panose="02020C09000000000000" pitchFamily="49" charset="-120"/>
                <a:ea typeface="華康超明體" panose="02020C09000000000000" pitchFamily="49" charset="-120"/>
              </a:rPr>
              <a:t>主辦單位：技專校院招生委員會聯合會</a:t>
            </a:r>
            <a:endParaRPr lang="en-US" altLang="zh-TW" sz="2400" dirty="0">
              <a:solidFill>
                <a:srgbClr val="000000"/>
              </a:solidFill>
              <a:latin typeface="華康超明體" panose="02020C09000000000000" pitchFamily="49" charset="-120"/>
              <a:ea typeface="華康超明體" panose="02020C09000000000000" pitchFamily="49" charset="-120"/>
            </a:endParaRPr>
          </a:p>
        </p:txBody>
      </p:sp>
      <p:sp>
        <p:nvSpPr>
          <p:cNvPr id="14340"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5F750A9-6B1F-46B3-AD27-D359AF7534C5}" type="slidenum">
              <a:rPr lang="en-US" altLang="zh-TW" sz="1400" smtClean="0"/>
              <a:pPr>
                <a:spcBef>
                  <a:spcPct val="0"/>
                </a:spcBef>
                <a:buFontTx/>
                <a:buNone/>
              </a:pPr>
              <a:t>1</a:t>
            </a:fld>
            <a:endParaRPr lang="en-US" altLang="zh-TW" sz="1400"/>
          </a:p>
        </p:txBody>
      </p:sp>
      <p:sp>
        <p:nvSpPr>
          <p:cNvPr id="14341" name="文字方塊 1"/>
          <p:cNvSpPr txBox="1">
            <a:spLocks noChangeArrowheads="1"/>
          </p:cNvSpPr>
          <p:nvPr/>
        </p:nvSpPr>
        <p:spPr bwMode="auto">
          <a:xfrm>
            <a:off x="1763713" y="2565400"/>
            <a:ext cx="543718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spcBef>
                <a:spcPct val="0"/>
              </a:spcBef>
              <a:buFontTx/>
              <a:buNone/>
            </a:pPr>
            <a:r>
              <a:rPr lang="zh-TW" altLang="en-US" sz="5600" dirty="0">
                <a:solidFill>
                  <a:srgbClr val="FF0000"/>
                </a:solidFill>
                <a:latin typeface="華康超明體" panose="02020C09000000000000" pitchFamily="49" charset="-120"/>
                <a:ea typeface="華康超明體" panose="02020C09000000000000" pitchFamily="49" charset="-120"/>
              </a:rPr>
              <a:t>試務宣導說明會</a:t>
            </a:r>
          </a:p>
        </p:txBody>
      </p:sp>
      <p:pic>
        <p:nvPicPr>
          <p:cNvPr id="14342" name="圖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46825" y="3113088"/>
            <a:ext cx="291941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文字方塊 6"/>
          <p:cNvSpPr txBox="1">
            <a:spLocks noChangeArrowheads="1"/>
          </p:cNvSpPr>
          <p:nvPr/>
        </p:nvSpPr>
        <p:spPr bwMode="auto">
          <a:xfrm>
            <a:off x="2339752" y="4335463"/>
            <a:ext cx="421344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8">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spcBef>
                <a:spcPct val="0"/>
              </a:spcBef>
              <a:buFontTx/>
              <a:buNone/>
            </a:pPr>
            <a:r>
              <a:rPr lang="en-US" altLang="zh-TW" sz="2800" dirty="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112</a:t>
            </a:r>
            <a:r>
              <a:rPr lang="zh-TW" altLang="en-US" sz="2800" dirty="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 年 </a:t>
            </a:r>
            <a:r>
              <a:rPr lang="en-US" altLang="zh-TW" sz="2800" dirty="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12</a:t>
            </a:r>
            <a:r>
              <a:rPr lang="zh-TW" altLang="en-US" sz="2800" dirty="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 月</a:t>
            </a:r>
          </a:p>
        </p:txBody>
      </p:sp>
      <p:pic>
        <p:nvPicPr>
          <p:cNvPr id="9" name="Picture 2" descr="http://s05.calm9.com/qrcode/2022-11/8WOI7ZKN8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4166" y="4045332"/>
            <a:ext cx="925586" cy="9255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919C8797-B557-4A06-AA21-ECC395276628}"/>
              </a:ext>
            </a:extLst>
          </p:cNvPr>
          <p:cNvSpPr>
            <a:spLocks noGrp="1"/>
          </p:cNvSpPr>
          <p:nvPr>
            <p:ph type="sldNum" sz="quarter" idx="12"/>
          </p:nvPr>
        </p:nvSpPr>
        <p:spPr>
          <a:xfrm>
            <a:off x="6873034" y="6374117"/>
            <a:ext cx="2133600" cy="476250"/>
          </a:xfrm>
        </p:spPr>
        <p:txBody>
          <a:bodyPr/>
          <a:lstStyle/>
          <a:p>
            <a:pPr>
              <a:defRPr/>
            </a:pPr>
            <a:fld id="{ABFE6108-DA02-42FF-8F2B-6965D0D38C5E}" type="slidenum">
              <a:rPr lang="zh-TW" altLang="en-US" smtClean="0"/>
              <a:pPr>
                <a:defRPr/>
              </a:pPr>
              <a:t>10</a:t>
            </a:fld>
            <a:endParaRPr lang="en-US" altLang="zh-TW"/>
          </a:p>
        </p:txBody>
      </p:sp>
      <p:sp>
        <p:nvSpPr>
          <p:cNvPr id="5" name="標題 1">
            <a:extLst>
              <a:ext uri="{FF2B5EF4-FFF2-40B4-BE49-F238E27FC236}">
                <a16:creationId xmlns:a16="http://schemas.microsoft.com/office/drawing/2014/main" id="{7B737F4C-3E68-4D70-91A2-EB9540E32554}"/>
              </a:ext>
            </a:extLst>
          </p:cNvPr>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肆、推薦資格</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20" name="矩形 19">
            <a:extLst>
              <a:ext uri="{FF2B5EF4-FFF2-40B4-BE49-F238E27FC236}">
                <a16:creationId xmlns:a16="http://schemas.microsoft.com/office/drawing/2014/main" id="{C9EF23E1-35E3-4DE6-92F5-4C33B0BDE117}"/>
              </a:ext>
            </a:extLst>
          </p:cNvPr>
          <p:cNvSpPr/>
          <p:nvPr/>
        </p:nvSpPr>
        <p:spPr>
          <a:xfrm>
            <a:off x="180628" y="1124744"/>
            <a:ext cx="8855868" cy="1276732"/>
          </a:xfrm>
          <a:prstGeom prst="rect">
            <a:avLst/>
          </a:prstGeom>
        </p:spPr>
        <p:txBody>
          <a:bodyPr wrap="square" lIns="91412" tIns="45706" rIns="91412" bIns="45706">
            <a:spAutoFit/>
          </a:bodyPr>
          <a:lstStyle/>
          <a:p>
            <a:pPr>
              <a:lnSpc>
                <a:spcPts val="3200"/>
              </a:lnSpc>
              <a:spcAft>
                <a:spcPts val="300"/>
              </a:spcAft>
            </a:pPr>
            <a:r>
              <a:rPr lang="zh-TW" altLang="en-US" sz="2600" b="1" dirty="0">
                <a:latin typeface="微軟正黑體" panose="020B0604030504040204" pitchFamily="34" charset="-120"/>
                <a:ea typeface="微軟正黑體" panose="020B0604030504040204" pitchFamily="34" charset="-120"/>
                <a:cs typeface="Times New Roman" pitchFamily="18" charset="0"/>
              </a:rPr>
              <a:t>在校學業成績</a:t>
            </a:r>
            <a:r>
              <a:rPr lang="zh-TW" altLang="en-US" sz="2600" b="1" dirty="0">
                <a:solidFill>
                  <a:srgbClr val="FF0000"/>
                </a:solidFill>
                <a:latin typeface="微軟正黑體" panose="020B0604030504040204" pitchFamily="34" charset="-120"/>
                <a:ea typeface="微軟正黑體" panose="020B0604030504040204" pitchFamily="34" charset="-120"/>
                <a:cs typeface="Times New Roman" pitchFamily="18" charset="0"/>
              </a:rPr>
              <a:t>排名在</a:t>
            </a:r>
            <a:r>
              <a:rPr lang="zh-TW" altLang="en-US" sz="2600" b="1" u="sng" dirty="0">
                <a:solidFill>
                  <a:srgbClr val="FF0000"/>
                </a:solidFill>
                <a:latin typeface="微軟正黑體" panose="020B0604030504040204" pitchFamily="34" charset="-120"/>
                <a:ea typeface="微軟正黑體" panose="020B0604030504040204" pitchFamily="34" charset="-120"/>
                <a:cs typeface="Times New Roman" pitchFamily="18" charset="0"/>
              </a:rPr>
              <a:t>各科（組）、學程</a:t>
            </a:r>
            <a:r>
              <a:rPr lang="zh-TW" altLang="en-US" sz="2600" b="1" dirty="0">
                <a:solidFill>
                  <a:srgbClr val="FF0000"/>
                </a:solidFill>
                <a:latin typeface="微軟正黑體" panose="020B0604030504040204" pitchFamily="34" charset="-120"/>
                <a:ea typeface="微軟正黑體" panose="020B0604030504040204" pitchFamily="34" charset="-120"/>
                <a:cs typeface="Times New Roman" pitchFamily="18" charset="0"/>
              </a:rPr>
              <a:t>前</a:t>
            </a:r>
            <a:r>
              <a:rPr lang="en-US" altLang="zh-TW" sz="2600" b="1" dirty="0">
                <a:solidFill>
                  <a:srgbClr val="FF0000"/>
                </a:solidFill>
                <a:latin typeface="微軟正黑體" panose="020B0604030504040204" pitchFamily="34" charset="-120"/>
                <a:ea typeface="微軟正黑體" panose="020B0604030504040204" pitchFamily="34" charset="-120"/>
                <a:cs typeface="Times New Roman" pitchFamily="18" charset="0"/>
              </a:rPr>
              <a:t>30%</a:t>
            </a:r>
            <a:r>
              <a:rPr lang="zh-TW" altLang="en-US" sz="2600" b="1" dirty="0">
                <a:solidFill>
                  <a:srgbClr val="FF0000"/>
                </a:solidFill>
                <a:latin typeface="微軟正黑體" panose="020B0604030504040204" pitchFamily="34" charset="-120"/>
                <a:ea typeface="微軟正黑體" panose="020B0604030504040204" pitchFamily="34" charset="-120"/>
                <a:cs typeface="Times New Roman" pitchFamily="18" charset="0"/>
              </a:rPr>
              <a:t>以內</a:t>
            </a:r>
            <a:r>
              <a:rPr lang="zh-TW" altLang="en-US" sz="2600" dirty="0">
                <a:latin typeface="微軟正黑體" panose="020B0604030504040204" pitchFamily="34" charset="-120"/>
                <a:ea typeface="微軟正黑體" panose="020B0604030504040204" pitchFamily="34" charset="-120"/>
                <a:cs typeface="Times New Roman" pitchFamily="18" charset="0"/>
              </a:rPr>
              <a:t>，</a:t>
            </a:r>
            <a:r>
              <a:rPr lang="zh-TW" altLang="en-US" sz="2600" b="1" dirty="0">
                <a:latin typeface="微軟正黑體" panose="020B0604030504040204" pitchFamily="34" charset="-120"/>
                <a:ea typeface="微軟正黑體" panose="020B0604030504040204" pitchFamily="34" charset="-120"/>
                <a:cs typeface="Times New Roman" pitchFamily="18" charset="0"/>
              </a:rPr>
              <a:t>非指被推薦生所屬群別排名之前</a:t>
            </a:r>
            <a:r>
              <a:rPr lang="en-US" altLang="zh-TW" sz="2600" b="1" dirty="0">
                <a:latin typeface="微軟正黑體" panose="020B0604030504040204" pitchFamily="34" charset="-120"/>
                <a:ea typeface="微軟正黑體" panose="020B0604030504040204" pitchFamily="34" charset="-120"/>
                <a:cs typeface="Times New Roman" pitchFamily="18" charset="0"/>
              </a:rPr>
              <a:t>30%</a:t>
            </a:r>
            <a:r>
              <a:rPr lang="zh-TW" altLang="en-US" b="1" dirty="0">
                <a:latin typeface="微軟正黑體" panose="020B0604030504040204" pitchFamily="34" charset="-120"/>
                <a:ea typeface="微軟正黑體" panose="020B0604030504040204" pitchFamily="34" charset="-120"/>
                <a:cs typeface="Times New Roman" pitchFamily="18" charset="0"/>
              </a:rPr>
              <a:t>。</a:t>
            </a:r>
            <a:r>
              <a:rPr lang="en-US" altLang="zh-TW" sz="1900" dirty="0">
                <a:solidFill>
                  <a:schemeClr val="tx1">
                    <a:lumMod val="50000"/>
                    <a:lumOff val="50000"/>
                  </a:schemeClr>
                </a:solidFill>
                <a:latin typeface="微軟正黑體" panose="020B0604030504040204" pitchFamily="34" charset="-120"/>
                <a:ea typeface="微軟正黑體" panose="020B0604030504040204" pitchFamily="34" charset="-120"/>
                <a:cs typeface="Times New Roman" pitchFamily="18" charset="0"/>
              </a:rPr>
              <a:t>【</a:t>
            </a:r>
            <a:r>
              <a:rPr lang="zh-TW" altLang="en-US" sz="1900" dirty="0">
                <a:solidFill>
                  <a:schemeClr val="tx1">
                    <a:lumMod val="50000"/>
                    <a:lumOff val="50000"/>
                  </a:schemeClr>
                </a:solidFill>
                <a:latin typeface="微軟正黑體" panose="020B0604030504040204" pitchFamily="34" charset="-120"/>
                <a:ea typeface="微軟正黑體" panose="020B0604030504040204" pitchFamily="34" charset="-120"/>
                <a:cs typeface="Times New Roman" pitchFamily="18" charset="0"/>
              </a:rPr>
              <a:t>非全程實際就讀之</a:t>
            </a:r>
            <a:r>
              <a:rPr lang="zh-TW" altLang="zh-TW" sz="1900" dirty="0">
                <a:solidFill>
                  <a:schemeClr val="tx1">
                    <a:lumMod val="50000"/>
                    <a:lumOff val="50000"/>
                  </a:schemeClr>
                </a:solidFill>
                <a:latin typeface="微軟正黑體" panose="020B0604030504040204" pitchFamily="34" charset="-120"/>
                <a:ea typeface="微軟正黑體" panose="020B0604030504040204" pitchFamily="34" charset="-120"/>
                <a:cs typeface="Times New Roman" pitchFamily="18" charset="0"/>
              </a:rPr>
              <a:t>轉學生不列入各科（組）、學程人數計算</a:t>
            </a:r>
            <a:r>
              <a:rPr lang="en-US" altLang="zh-TW" sz="1900" dirty="0">
                <a:solidFill>
                  <a:schemeClr val="tx1">
                    <a:lumMod val="50000"/>
                    <a:lumOff val="50000"/>
                  </a:schemeClr>
                </a:solidFill>
                <a:latin typeface="微軟正黑體" panose="020B0604030504040204" pitchFamily="34" charset="-120"/>
                <a:ea typeface="微軟正黑體" panose="020B0604030504040204" pitchFamily="34" charset="-120"/>
                <a:cs typeface="Times New Roman" pitchFamily="18" charset="0"/>
              </a:rPr>
              <a:t>】</a:t>
            </a:r>
          </a:p>
        </p:txBody>
      </p:sp>
      <p:grpSp>
        <p:nvGrpSpPr>
          <p:cNvPr id="21" name="Group 44">
            <a:extLst>
              <a:ext uri="{FF2B5EF4-FFF2-40B4-BE49-F238E27FC236}">
                <a16:creationId xmlns:a16="http://schemas.microsoft.com/office/drawing/2014/main" id="{6070A11D-B0E0-42AF-812F-04263C6A7EA9}"/>
              </a:ext>
            </a:extLst>
          </p:cNvPr>
          <p:cNvGrpSpPr/>
          <p:nvPr/>
        </p:nvGrpSpPr>
        <p:grpSpPr>
          <a:xfrm>
            <a:off x="4329595" y="3428139"/>
            <a:ext cx="466111" cy="506728"/>
            <a:chOff x="0" y="0"/>
            <a:chExt cx="807366" cy="906807"/>
          </a:xfrm>
        </p:grpSpPr>
        <p:sp>
          <p:nvSpPr>
            <p:cNvPr id="22" name="chenying0907 42">
              <a:extLst>
                <a:ext uri="{FF2B5EF4-FFF2-40B4-BE49-F238E27FC236}">
                  <a16:creationId xmlns:a16="http://schemas.microsoft.com/office/drawing/2014/main" id="{CE0CF3C2-4E04-4F86-8465-E308239B98EB}"/>
                </a:ext>
              </a:extLst>
            </p:cNvPr>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w="38100" cap="flat">
              <a:solidFill>
                <a:srgbClr val="FFC000"/>
              </a:solidFill>
              <a:prstDash val="solid"/>
              <a:miter lim="400000"/>
            </a:ln>
            <a:effectLst/>
          </p:spPr>
          <p:txBody>
            <a:bodyPr wrap="square" lIns="50784" tIns="50784" rIns="50784" bIns="50784" numCol="1" anchor="ctr">
              <a:noAutofit/>
            </a:bodyPr>
            <a:lstStyle/>
            <a:p>
              <a:pPr defTabSz="457051">
                <a:defRPr sz="3000">
                  <a:solidFill>
                    <a:srgbClr val="FFFFFF"/>
                  </a:solidFill>
                  <a:effectLst>
                    <a:outerShdw blurRad="38100" dist="12700" dir="5400000">
                      <a:srgbClr val="000000">
                        <a:alpha val="50000"/>
                      </a:srgbClr>
                    </a:outerShdw>
                  </a:effectLst>
                </a:defRPr>
              </a:pPr>
              <a:endParaRPr sz="3999" dirty="0">
                <a:latin typeface="微软雅黑" panose="020B0503020204020204" pitchFamily="34" charset="-122"/>
              </a:endParaRPr>
            </a:p>
          </p:txBody>
        </p:sp>
        <p:sp>
          <p:nvSpPr>
            <p:cNvPr id="23" name="chenying0907 43">
              <a:extLst>
                <a:ext uri="{FF2B5EF4-FFF2-40B4-BE49-F238E27FC236}">
                  <a16:creationId xmlns:a16="http://schemas.microsoft.com/office/drawing/2014/main" id="{E7ABAC62-BF73-4995-8E60-1BDA3FC5F5E1}"/>
                </a:ext>
              </a:extLst>
            </p:cNvPr>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solidFill>
              <a:srgbClr val="FFC000"/>
            </a:solidFill>
            <a:ln w="38100" cap="flat">
              <a:solidFill>
                <a:srgbClr val="FFC000"/>
              </a:solidFill>
              <a:prstDash val="solid"/>
              <a:miter lim="400000"/>
            </a:ln>
            <a:effectLst/>
          </p:spPr>
          <p:txBody>
            <a:bodyPr wrap="square" lIns="50784" tIns="50784" rIns="50784" bIns="50784" numCol="1" anchor="ctr">
              <a:noAutofit/>
            </a:bodyPr>
            <a:lstStyle/>
            <a:p>
              <a:pPr defTabSz="457051">
                <a:defRPr sz="3000">
                  <a:solidFill>
                    <a:srgbClr val="FFFFFF"/>
                  </a:solidFill>
                  <a:effectLst>
                    <a:outerShdw blurRad="38100" dist="12700" dir="5400000">
                      <a:srgbClr val="000000">
                        <a:alpha val="50000"/>
                      </a:srgbClr>
                    </a:outerShdw>
                  </a:effectLst>
                </a:defRPr>
              </a:pPr>
              <a:endParaRPr sz="3999" dirty="0">
                <a:latin typeface="微软雅黑" panose="020B0503020204020204" pitchFamily="34" charset="-122"/>
              </a:endParaRPr>
            </a:p>
          </p:txBody>
        </p:sp>
      </p:grpSp>
      <p:grpSp>
        <p:nvGrpSpPr>
          <p:cNvPr id="24" name="组 47">
            <a:extLst>
              <a:ext uri="{FF2B5EF4-FFF2-40B4-BE49-F238E27FC236}">
                <a16:creationId xmlns:a16="http://schemas.microsoft.com/office/drawing/2014/main" id="{11C9F049-6062-48A9-83F9-C45CFD506FAA}"/>
              </a:ext>
            </a:extLst>
          </p:cNvPr>
          <p:cNvGrpSpPr/>
          <p:nvPr/>
        </p:nvGrpSpPr>
        <p:grpSpPr>
          <a:xfrm>
            <a:off x="3343492" y="3296269"/>
            <a:ext cx="2236619" cy="2303451"/>
            <a:chOff x="829100" y="2206816"/>
            <a:chExt cx="4556482" cy="4874704"/>
          </a:xfrm>
        </p:grpSpPr>
        <p:grpSp>
          <p:nvGrpSpPr>
            <p:cNvPr id="25" name="Group 32">
              <a:extLst>
                <a:ext uri="{FF2B5EF4-FFF2-40B4-BE49-F238E27FC236}">
                  <a16:creationId xmlns:a16="http://schemas.microsoft.com/office/drawing/2014/main" id="{7F30F48F-06C9-48B8-ADEC-F942185A6767}"/>
                </a:ext>
              </a:extLst>
            </p:cNvPr>
            <p:cNvGrpSpPr/>
            <p:nvPr/>
          </p:nvGrpSpPr>
          <p:grpSpPr>
            <a:xfrm rot="20904357">
              <a:off x="829100" y="2206816"/>
              <a:ext cx="4556482" cy="4874704"/>
              <a:chOff x="88900" y="0"/>
              <a:chExt cx="2639505" cy="2823847"/>
            </a:xfrm>
          </p:grpSpPr>
          <p:sp>
            <p:nvSpPr>
              <p:cNvPr id="32" name="chenying0907 29">
                <a:extLst>
                  <a:ext uri="{FF2B5EF4-FFF2-40B4-BE49-F238E27FC236}">
                    <a16:creationId xmlns:a16="http://schemas.microsoft.com/office/drawing/2014/main" id="{452240E0-C43F-454C-8F74-637B327D02CC}"/>
                  </a:ext>
                </a:extLst>
              </p:cNvPr>
              <p:cNvSpPr/>
              <p:nvPr/>
            </p:nvSpPr>
            <p:spPr>
              <a:xfrm>
                <a:off x="355600" y="0"/>
                <a:ext cx="2372805" cy="2607215"/>
              </a:xfrm>
              <a:custGeom>
                <a:avLst/>
                <a:gdLst/>
                <a:ahLst/>
                <a:cxnLst>
                  <a:cxn ang="0">
                    <a:pos x="wd2" y="hd2"/>
                  </a:cxn>
                  <a:cxn ang="5400000">
                    <a:pos x="wd2" y="hd2"/>
                  </a:cxn>
                  <a:cxn ang="10800000">
                    <a:pos x="wd2" y="hd2"/>
                  </a:cxn>
                  <a:cxn ang="16200000">
                    <a:pos x="wd2" y="hd2"/>
                  </a:cxn>
                </a:cxnLst>
                <a:rect l="0" t="0" r="r" b="b"/>
                <a:pathLst>
                  <a:path w="21600" h="21600" extrusionOk="0">
                    <a:moveTo>
                      <a:pt x="15178" y="0"/>
                    </a:moveTo>
                    <a:cubicBezTo>
                      <a:pt x="15283" y="360"/>
                      <a:pt x="1413" y="2588"/>
                      <a:pt x="0" y="2538"/>
                    </a:cubicBezTo>
                    <a:cubicBezTo>
                      <a:pt x="1189" y="8871"/>
                      <a:pt x="2988" y="15292"/>
                      <a:pt x="4463" y="21600"/>
                    </a:cubicBezTo>
                    <a:cubicBezTo>
                      <a:pt x="10160" y="21478"/>
                      <a:pt x="15941" y="19429"/>
                      <a:pt x="21600" y="18751"/>
                    </a:cubicBezTo>
                    <a:cubicBezTo>
                      <a:pt x="21453" y="15310"/>
                      <a:pt x="18621" y="11919"/>
                      <a:pt x="17450" y="8748"/>
                    </a:cubicBezTo>
                    <a:cubicBezTo>
                      <a:pt x="16397" y="5895"/>
                      <a:pt x="16019" y="2887"/>
                      <a:pt x="15178" y="0"/>
                    </a:cubicBezTo>
                    <a:close/>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defRPr sz="3000">
                    <a:solidFill>
                      <a:srgbClr val="FFFFFF"/>
                    </a:solidFill>
                    <a:effectLst>
                      <a:outerShdw blurRad="38100" dist="12700" dir="5400000">
                        <a:srgbClr val="000000">
                          <a:alpha val="50000"/>
                        </a:srgbClr>
                      </a:outerShdw>
                    </a:effectLst>
                  </a:defRPr>
                </a:pPr>
                <a:endParaRPr sz="3999" dirty="0">
                  <a:latin typeface="微软雅黑" panose="020B0503020204020204" pitchFamily="34" charset="-122"/>
                </a:endParaRPr>
              </a:p>
            </p:txBody>
          </p:sp>
          <p:sp>
            <p:nvSpPr>
              <p:cNvPr id="33" name="chenying0907 30">
                <a:extLst>
                  <a:ext uri="{FF2B5EF4-FFF2-40B4-BE49-F238E27FC236}">
                    <a16:creationId xmlns:a16="http://schemas.microsoft.com/office/drawing/2014/main" id="{36D96299-41BD-4A3E-BA9B-2648A008B204}"/>
                  </a:ext>
                </a:extLst>
              </p:cNvPr>
              <p:cNvSpPr/>
              <p:nvPr/>
            </p:nvSpPr>
            <p:spPr>
              <a:xfrm>
                <a:off x="88900" y="508000"/>
                <a:ext cx="2533719" cy="2315847"/>
              </a:xfrm>
              <a:custGeom>
                <a:avLst/>
                <a:gdLst/>
                <a:ahLst/>
                <a:cxnLst>
                  <a:cxn ang="0">
                    <a:pos x="wd2" y="hd2"/>
                  </a:cxn>
                  <a:cxn ang="5400000">
                    <a:pos x="wd2" y="hd2"/>
                  </a:cxn>
                  <a:cxn ang="10800000">
                    <a:pos x="wd2" y="hd2"/>
                  </a:cxn>
                  <a:cxn ang="16200000">
                    <a:pos x="wd2" y="hd2"/>
                  </a:cxn>
                </a:cxnLst>
                <a:rect l="0" t="0" r="r" b="b"/>
                <a:pathLst>
                  <a:path w="21600" h="21600" extrusionOk="0">
                    <a:moveTo>
                      <a:pt x="2405" y="0"/>
                    </a:moveTo>
                    <a:lnTo>
                      <a:pt x="0" y="702"/>
                    </a:lnTo>
                    <a:cubicBezTo>
                      <a:pt x="1804" y="5235"/>
                      <a:pt x="3615" y="14498"/>
                      <a:pt x="4997" y="21600"/>
                    </a:cubicBezTo>
                    <a:cubicBezTo>
                      <a:pt x="10332" y="21463"/>
                      <a:pt x="16300" y="19156"/>
                      <a:pt x="21600" y="18393"/>
                    </a:cubicBezTo>
                    <a:lnTo>
                      <a:pt x="20804" y="16702"/>
                    </a:ln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defRPr sz="3000">
                    <a:solidFill>
                      <a:srgbClr val="FFFFFF"/>
                    </a:solidFill>
                    <a:effectLst>
                      <a:outerShdw blurRad="38100" dist="12700" dir="5400000">
                        <a:srgbClr val="000000">
                          <a:alpha val="50000"/>
                        </a:srgbClr>
                      </a:outerShdw>
                    </a:effectLst>
                  </a:defRPr>
                </a:pPr>
                <a:endParaRPr sz="3999" dirty="0">
                  <a:latin typeface="微软雅黑" panose="020B0503020204020204" pitchFamily="34" charset="-122"/>
                </a:endParaRPr>
              </a:p>
            </p:txBody>
          </p:sp>
        </p:grpSp>
        <p:sp>
          <p:nvSpPr>
            <p:cNvPr id="26" name="任意形状 41">
              <a:extLst>
                <a:ext uri="{FF2B5EF4-FFF2-40B4-BE49-F238E27FC236}">
                  <a16:creationId xmlns:a16="http://schemas.microsoft.com/office/drawing/2014/main" id="{B88C5376-EC54-4A1F-9278-83C78819D121}"/>
                </a:ext>
              </a:extLst>
            </p:cNvPr>
            <p:cNvSpPr/>
            <p:nvPr/>
          </p:nvSpPr>
          <p:spPr>
            <a:xfrm>
              <a:off x="1723292" y="3446585"/>
              <a:ext cx="949570" cy="299210"/>
            </a:xfrm>
            <a:custGeom>
              <a:avLst/>
              <a:gdLst>
                <a:gd name="connsiteX0" fmla="*/ 0 w 949570"/>
                <a:gd name="connsiteY0" fmla="*/ 281353 h 299210"/>
                <a:gd name="connsiteX1" fmla="*/ 70339 w 949570"/>
                <a:gd name="connsiteY1" fmla="*/ 298938 h 299210"/>
                <a:gd name="connsiteX2" fmla="*/ 228600 w 949570"/>
                <a:gd name="connsiteY2" fmla="*/ 246184 h 299210"/>
                <a:gd name="connsiteX3" fmla="*/ 509954 w 949570"/>
                <a:gd name="connsiteY3" fmla="*/ 193430 h 299210"/>
                <a:gd name="connsiteX4" fmla="*/ 703385 w 949570"/>
                <a:gd name="connsiteY4" fmla="*/ 123092 h 299210"/>
                <a:gd name="connsiteX5" fmla="*/ 773723 w 949570"/>
                <a:gd name="connsiteY5" fmla="*/ 87923 h 299210"/>
                <a:gd name="connsiteX6" fmla="*/ 879231 w 949570"/>
                <a:gd name="connsiteY6" fmla="*/ 52753 h 299210"/>
                <a:gd name="connsiteX7" fmla="*/ 931985 w 949570"/>
                <a:gd name="connsiteY7" fmla="*/ 35169 h 299210"/>
                <a:gd name="connsiteX8" fmla="*/ 949570 w 949570"/>
                <a:gd name="connsiteY8" fmla="*/ 0 h 299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9570" h="299210">
                  <a:moveTo>
                    <a:pt x="0" y="281353"/>
                  </a:moveTo>
                  <a:cubicBezTo>
                    <a:pt x="23446" y="287215"/>
                    <a:pt x="46291" y="301343"/>
                    <a:pt x="70339" y="298938"/>
                  </a:cubicBezTo>
                  <a:cubicBezTo>
                    <a:pt x="202234" y="285749"/>
                    <a:pt x="136276" y="261571"/>
                    <a:pt x="228600" y="246184"/>
                  </a:cubicBezTo>
                  <a:cubicBezTo>
                    <a:pt x="309104" y="232767"/>
                    <a:pt x="422748" y="219592"/>
                    <a:pt x="509954" y="193430"/>
                  </a:cubicBezTo>
                  <a:cubicBezTo>
                    <a:pt x="569940" y="175434"/>
                    <a:pt x="645300" y="148908"/>
                    <a:pt x="703385" y="123092"/>
                  </a:cubicBezTo>
                  <a:cubicBezTo>
                    <a:pt x="727339" y="112446"/>
                    <a:pt x="749384" y="97658"/>
                    <a:pt x="773723" y="87923"/>
                  </a:cubicBezTo>
                  <a:cubicBezTo>
                    <a:pt x="808143" y="74155"/>
                    <a:pt x="844062" y="64476"/>
                    <a:pt x="879231" y="52753"/>
                  </a:cubicBezTo>
                  <a:cubicBezTo>
                    <a:pt x="896816" y="46891"/>
                    <a:pt x="923695" y="51748"/>
                    <a:pt x="931985" y="35169"/>
                  </a:cubicBezTo>
                  <a:lnTo>
                    <a:pt x="949570" y="0"/>
                  </a:ln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sp>
          <p:nvSpPr>
            <p:cNvPr id="27" name="任意形状 42">
              <a:extLst>
                <a:ext uri="{FF2B5EF4-FFF2-40B4-BE49-F238E27FC236}">
                  <a16:creationId xmlns:a16="http://schemas.microsoft.com/office/drawing/2014/main" id="{9B87B25F-27A1-4FF1-A9A2-1D1851686CEB}"/>
                </a:ext>
              </a:extLst>
            </p:cNvPr>
            <p:cNvSpPr/>
            <p:nvPr/>
          </p:nvSpPr>
          <p:spPr>
            <a:xfrm>
              <a:off x="1969477" y="4149969"/>
              <a:ext cx="351692" cy="123093"/>
            </a:xfrm>
            <a:custGeom>
              <a:avLst/>
              <a:gdLst>
                <a:gd name="connsiteX0" fmla="*/ 0 w 351692"/>
                <a:gd name="connsiteY0" fmla="*/ 123093 h 123093"/>
                <a:gd name="connsiteX1" fmla="*/ 140677 w 351692"/>
                <a:gd name="connsiteY1" fmla="*/ 87923 h 123093"/>
                <a:gd name="connsiteX2" fmla="*/ 193431 w 351692"/>
                <a:gd name="connsiteY2" fmla="*/ 70339 h 123093"/>
                <a:gd name="connsiteX3" fmla="*/ 281354 w 351692"/>
                <a:gd name="connsiteY3" fmla="*/ 52754 h 123093"/>
                <a:gd name="connsiteX4" fmla="*/ 351692 w 351692"/>
                <a:gd name="connsiteY4" fmla="*/ 0 h 123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692" h="123093">
                  <a:moveTo>
                    <a:pt x="0" y="123093"/>
                  </a:moveTo>
                  <a:cubicBezTo>
                    <a:pt x="46892" y="111370"/>
                    <a:pt x="94822" y="103208"/>
                    <a:pt x="140677" y="87923"/>
                  </a:cubicBezTo>
                  <a:cubicBezTo>
                    <a:pt x="158262" y="82062"/>
                    <a:pt x="175449" y="74835"/>
                    <a:pt x="193431" y="70339"/>
                  </a:cubicBezTo>
                  <a:cubicBezTo>
                    <a:pt x="222427" y="63090"/>
                    <a:pt x="252046" y="58616"/>
                    <a:pt x="281354" y="52754"/>
                  </a:cubicBezTo>
                  <a:cubicBezTo>
                    <a:pt x="341005" y="12987"/>
                    <a:pt x="319164" y="32529"/>
                    <a:pt x="351692" y="0"/>
                  </a:cubicBez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sp>
          <p:nvSpPr>
            <p:cNvPr id="28" name="任意形状 43">
              <a:extLst>
                <a:ext uri="{FF2B5EF4-FFF2-40B4-BE49-F238E27FC236}">
                  <a16:creationId xmlns:a16="http://schemas.microsoft.com/office/drawing/2014/main" id="{DDDC5EB5-950E-4FA3-A76C-9C117B520AF8}"/>
                </a:ext>
              </a:extLst>
            </p:cNvPr>
            <p:cNvSpPr/>
            <p:nvPr/>
          </p:nvSpPr>
          <p:spPr>
            <a:xfrm>
              <a:off x="2514600" y="4026314"/>
              <a:ext cx="404446" cy="141240"/>
            </a:xfrm>
            <a:custGeom>
              <a:avLst/>
              <a:gdLst>
                <a:gd name="connsiteX0" fmla="*/ 0 w 404446"/>
                <a:gd name="connsiteY0" fmla="*/ 141240 h 141240"/>
                <a:gd name="connsiteX1" fmla="*/ 87923 w 404446"/>
                <a:gd name="connsiteY1" fmla="*/ 88486 h 141240"/>
                <a:gd name="connsiteX2" fmla="*/ 158262 w 404446"/>
                <a:gd name="connsiteY2" fmla="*/ 70901 h 141240"/>
                <a:gd name="connsiteX3" fmla="*/ 211015 w 404446"/>
                <a:gd name="connsiteY3" fmla="*/ 53317 h 141240"/>
                <a:gd name="connsiteX4" fmla="*/ 281354 w 404446"/>
                <a:gd name="connsiteY4" fmla="*/ 35732 h 141240"/>
                <a:gd name="connsiteX5" fmla="*/ 404446 w 404446"/>
                <a:gd name="connsiteY5" fmla="*/ 563 h 141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4446" h="141240">
                  <a:moveTo>
                    <a:pt x="0" y="141240"/>
                  </a:moveTo>
                  <a:cubicBezTo>
                    <a:pt x="29308" y="123655"/>
                    <a:pt x="56690" y="102367"/>
                    <a:pt x="87923" y="88486"/>
                  </a:cubicBezTo>
                  <a:cubicBezTo>
                    <a:pt x="110008" y="78670"/>
                    <a:pt x="135024" y="77540"/>
                    <a:pt x="158262" y="70901"/>
                  </a:cubicBezTo>
                  <a:cubicBezTo>
                    <a:pt x="176084" y="65809"/>
                    <a:pt x="193193" y="58409"/>
                    <a:pt x="211015" y="53317"/>
                  </a:cubicBezTo>
                  <a:cubicBezTo>
                    <a:pt x="234253" y="46678"/>
                    <a:pt x="258725" y="44218"/>
                    <a:pt x="281354" y="35732"/>
                  </a:cubicBezTo>
                  <a:cubicBezTo>
                    <a:pt x="396109" y="-7301"/>
                    <a:pt x="306234" y="563"/>
                    <a:pt x="404446" y="563"/>
                  </a:cubicBez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sp>
          <p:nvSpPr>
            <p:cNvPr id="29" name="任意形状 44">
              <a:extLst>
                <a:ext uri="{FF2B5EF4-FFF2-40B4-BE49-F238E27FC236}">
                  <a16:creationId xmlns:a16="http://schemas.microsoft.com/office/drawing/2014/main" id="{70590E6F-27C9-4E2B-AEB1-E84F5917850B}"/>
                </a:ext>
              </a:extLst>
            </p:cNvPr>
            <p:cNvSpPr/>
            <p:nvPr/>
          </p:nvSpPr>
          <p:spPr>
            <a:xfrm>
              <a:off x="3112477" y="3621846"/>
              <a:ext cx="844061" cy="369862"/>
            </a:xfrm>
            <a:custGeom>
              <a:avLst/>
              <a:gdLst>
                <a:gd name="connsiteX0" fmla="*/ 0 w 844061"/>
                <a:gd name="connsiteY0" fmla="*/ 369862 h 369862"/>
                <a:gd name="connsiteX1" fmla="*/ 158261 w 844061"/>
                <a:gd name="connsiteY1" fmla="*/ 317108 h 369862"/>
                <a:gd name="connsiteX2" fmla="*/ 298938 w 844061"/>
                <a:gd name="connsiteY2" fmla="*/ 264354 h 369862"/>
                <a:gd name="connsiteX3" fmla="*/ 369277 w 844061"/>
                <a:gd name="connsiteY3" fmla="*/ 211600 h 369862"/>
                <a:gd name="connsiteX4" fmla="*/ 474785 w 844061"/>
                <a:gd name="connsiteY4" fmla="*/ 176431 h 369862"/>
                <a:gd name="connsiteX5" fmla="*/ 597877 w 844061"/>
                <a:gd name="connsiteY5" fmla="*/ 106092 h 369862"/>
                <a:gd name="connsiteX6" fmla="*/ 703385 w 844061"/>
                <a:gd name="connsiteY6" fmla="*/ 53339 h 369862"/>
                <a:gd name="connsiteX7" fmla="*/ 738554 w 844061"/>
                <a:gd name="connsiteY7" fmla="*/ 18169 h 369862"/>
                <a:gd name="connsiteX8" fmla="*/ 844061 w 844061"/>
                <a:gd name="connsiteY8" fmla="*/ 585 h 36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061" h="369862">
                  <a:moveTo>
                    <a:pt x="0" y="369862"/>
                  </a:moveTo>
                  <a:cubicBezTo>
                    <a:pt x="148214" y="340219"/>
                    <a:pt x="30856" y="371710"/>
                    <a:pt x="158261" y="317108"/>
                  </a:cubicBezTo>
                  <a:cubicBezTo>
                    <a:pt x="227354" y="287496"/>
                    <a:pt x="216975" y="309889"/>
                    <a:pt x="298938" y="264354"/>
                  </a:cubicBezTo>
                  <a:cubicBezTo>
                    <a:pt x="324558" y="250121"/>
                    <a:pt x="343063" y="224707"/>
                    <a:pt x="369277" y="211600"/>
                  </a:cubicBezTo>
                  <a:cubicBezTo>
                    <a:pt x="402435" y="195021"/>
                    <a:pt x="474785" y="176431"/>
                    <a:pt x="474785" y="176431"/>
                  </a:cubicBezTo>
                  <a:cubicBezTo>
                    <a:pt x="644861" y="48873"/>
                    <a:pt x="463618" y="173222"/>
                    <a:pt x="597877" y="106092"/>
                  </a:cubicBezTo>
                  <a:cubicBezTo>
                    <a:pt x="734223" y="37919"/>
                    <a:pt x="570793" y="97535"/>
                    <a:pt x="703385" y="53339"/>
                  </a:cubicBezTo>
                  <a:cubicBezTo>
                    <a:pt x="715108" y="41616"/>
                    <a:pt x="724338" y="26699"/>
                    <a:pt x="738554" y="18169"/>
                  </a:cubicBezTo>
                  <a:cubicBezTo>
                    <a:pt x="777128" y="-4975"/>
                    <a:pt x="802050" y="585"/>
                    <a:pt x="844061" y="585"/>
                  </a:cubicBez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sp>
          <p:nvSpPr>
            <p:cNvPr id="30" name="任意形状 45">
              <a:extLst>
                <a:ext uri="{FF2B5EF4-FFF2-40B4-BE49-F238E27FC236}">
                  <a16:creationId xmlns:a16="http://schemas.microsoft.com/office/drawing/2014/main" id="{4E10BD9A-A672-4370-8AE4-987AAEA04E7C}"/>
                </a:ext>
              </a:extLst>
            </p:cNvPr>
            <p:cNvSpPr/>
            <p:nvPr/>
          </p:nvSpPr>
          <p:spPr>
            <a:xfrm>
              <a:off x="2233246" y="4149969"/>
              <a:ext cx="2039816" cy="756139"/>
            </a:xfrm>
            <a:custGeom>
              <a:avLst/>
              <a:gdLst>
                <a:gd name="connsiteX0" fmla="*/ 0 w 2039816"/>
                <a:gd name="connsiteY0" fmla="*/ 756139 h 756139"/>
                <a:gd name="connsiteX1" fmla="*/ 105508 w 2039816"/>
                <a:gd name="connsiteY1" fmla="*/ 738554 h 756139"/>
                <a:gd name="connsiteX2" fmla="*/ 158262 w 2039816"/>
                <a:gd name="connsiteY2" fmla="*/ 703385 h 756139"/>
                <a:gd name="connsiteX3" fmla="*/ 281354 w 2039816"/>
                <a:gd name="connsiteY3" fmla="*/ 650631 h 756139"/>
                <a:gd name="connsiteX4" fmla="*/ 386862 w 2039816"/>
                <a:gd name="connsiteY4" fmla="*/ 615462 h 756139"/>
                <a:gd name="connsiteX5" fmla="*/ 527539 w 2039816"/>
                <a:gd name="connsiteY5" fmla="*/ 562708 h 756139"/>
                <a:gd name="connsiteX6" fmla="*/ 650631 w 2039816"/>
                <a:gd name="connsiteY6" fmla="*/ 527539 h 756139"/>
                <a:gd name="connsiteX7" fmla="*/ 720969 w 2039816"/>
                <a:gd name="connsiteY7" fmla="*/ 492369 h 756139"/>
                <a:gd name="connsiteX8" fmla="*/ 773723 w 2039816"/>
                <a:gd name="connsiteY8" fmla="*/ 474785 h 756139"/>
                <a:gd name="connsiteX9" fmla="*/ 861646 w 2039816"/>
                <a:gd name="connsiteY9" fmla="*/ 439616 h 756139"/>
                <a:gd name="connsiteX10" fmla="*/ 1019908 w 2039816"/>
                <a:gd name="connsiteY10" fmla="*/ 369277 h 756139"/>
                <a:gd name="connsiteX11" fmla="*/ 1160585 w 2039816"/>
                <a:gd name="connsiteY11" fmla="*/ 334108 h 756139"/>
                <a:gd name="connsiteX12" fmla="*/ 1248508 w 2039816"/>
                <a:gd name="connsiteY12" fmla="*/ 298939 h 756139"/>
                <a:gd name="connsiteX13" fmla="*/ 1301262 w 2039816"/>
                <a:gd name="connsiteY13" fmla="*/ 281354 h 756139"/>
                <a:gd name="connsiteX14" fmla="*/ 1371600 w 2039816"/>
                <a:gd name="connsiteY14" fmla="*/ 228600 h 756139"/>
                <a:gd name="connsiteX15" fmla="*/ 1441939 w 2039816"/>
                <a:gd name="connsiteY15" fmla="*/ 211016 h 756139"/>
                <a:gd name="connsiteX16" fmla="*/ 1529862 w 2039816"/>
                <a:gd name="connsiteY16" fmla="*/ 175846 h 756139"/>
                <a:gd name="connsiteX17" fmla="*/ 1670539 w 2039816"/>
                <a:gd name="connsiteY17" fmla="*/ 123093 h 756139"/>
                <a:gd name="connsiteX18" fmla="*/ 1723292 w 2039816"/>
                <a:gd name="connsiteY18" fmla="*/ 87923 h 756139"/>
                <a:gd name="connsiteX19" fmla="*/ 1776046 w 2039816"/>
                <a:gd name="connsiteY19" fmla="*/ 70339 h 756139"/>
                <a:gd name="connsiteX20" fmla="*/ 1951892 w 2039816"/>
                <a:gd name="connsiteY20" fmla="*/ 35169 h 756139"/>
                <a:gd name="connsiteX21" fmla="*/ 2039816 w 2039816"/>
                <a:gd name="connsiteY21" fmla="*/ 0 h 75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39816" h="756139">
                  <a:moveTo>
                    <a:pt x="0" y="756139"/>
                  </a:moveTo>
                  <a:cubicBezTo>
                    <a:pt x="35169" y="750277"/>
                    <a:pt x="71683" y="749829"/>
                    <a:pt x="105508" y="738554"/>
                  </a:cubicBezTo>
                  <a:cubicBezTo>
                    <a:pt x="125558" y="731871"/>
                    <a:pt x="139359" y="712836"/>
                    <a:pt x="158262" y="703385"/>
                  </a:cubicBezTo>
                  <a:cubicBezTo>
                    <a:pt x="198189" y="683421"/>
                    <a:pt x="239689" y="666656"/>
                    <a:pt x="281354" y="650631"/>
                  </a:cubicBezTo>
                  <a:cubicBezTo>
                    <a:pt x="315955" y="637323"/>
                    <a:pt x="351950" y="627931"/>
                    <a:pt x="386862" y="615462"/>
                  </a:cubicBezTo>
                  <a:cubicBezTo>
                    <a:pt x="434025" y="598618"/>
                    <a:pt x="480028" y="578545"/>
                    <a:pt x="527539" y="562708"/>
                  </a:cubicBezTo>
                  <a:cubicBezTo>
                    <a:pt x="568022" y="549214"/>
                    <a:pt x="610528" y="542122"/>
                    <a:pt x="650631" y="527539"/>
                  </a:cubicBezTo>
                  <a:cubicBezTo>
                    <a:pt x="675266" y="518581"/>
                    <a:pt x="696875" y="502695"/>
                    <a:pt x="720969" y="492369"/>
                  </a:cubicBezTo>
                  <a:cubicBezTo>
                    <a:pt x="738006" y="485067"/>
                    <a:pt x="756367" y="481293"/>
                    <a:pt x="773723" y="474785"/>
                  </a:cubicBezTo>
                  <a:cubicBezTo>
                    <a:pt x="803279" y="463702"/>
                    <a:pt x="832801" y="452436"/>
                    <a:pt x="861646" y="439616"/>
                  </a:cubicBezTo>
                  <a:cubicBezTo>
                    <a:pt x="937337" y="405975"/>
                    <a:pt x="935198" y="395342"/>
                    <a:pt x="1019908" y="369277"/>
                  </a:cubicBezTo>
                  <a:cubicBezTo>
                    <a:pt x="1066106" y="355062"/>
                    <a:pt x="1114387" y="348323"/>
                    <a:pt x="1160585" y="334108"/>
                  </a:cubicBezTo>
                  <a:cubicBezTo>
                    <a:pt x="1190754" y="324825"/>
                    <a:pt x="1218952" y="310022"/>
                    <a:pt x="1248508" y="298939"/>
                  </a:cubicBezTo>
                  <a:cubicBezTo>
                    <a:pt x="1265864" y="292431"/>
                    <a:pt x="1283677" y="287216"/>
                    <a:pt x="1301262" y="281354"/>
                  </a:cubicBezTo>
                  <a:cubicBezTo>
                    <a:pt x="1324708" y="263769"/>
                    <a:pt x="1345386" y="241707"/>
                    <a:pt x="1371600" y="228600"/>
                  </a:cubicBezTo>
                  <a:cubicBezTo>
                    <a:pt x="1393216" y="217792"/>
                    <a:pt x="1419011" y="218659"/>
                    <a:pt x="1441939" y="211016"/>
                  </a:cubicBezTo>
                  <a:cubicBezTo>
                    <a:pt x="1471885" y="201034"/>
                    <a:pt x="1501629" y="189963"/>
                    <a:pt x="1529862" y="175846"/>
                  </a:cubicBezTo>
                  <a:cubicBezTo>
                    <a:pt x="1650604" y="115475"/>
                    <a:pt x="1500912" y="157017"/>
                    <a:pt x="1670539" y="123093"/>
                  </a:cubicBezTo>
                  <a:cubicBezTo>
                    <a:pt x="1688123" y="111370"/>
                    <a:pt x="1704389" y="97374"/>
                    <a:pt x="1723292" y="87923"/>
                  </a:cubicBezTo>
                  <a:cubicBezTo>
                    <a:pt x="1739871" y="79633"/>
                    <a:pt x="1758223" y="75431"/>
                    <a:pt x="1776046" y="70339"/>
                  </a:cubicBezTo>
                  <a:cubicBezTo>
                    <a:pt x="1898674" y="35303"/>
                    <a:pt x="1796434" y="69715"/>
                    <a:pt x="1951892" y="35169"/>
                  </a:cubicBezTo>
                  <a:cubicBezTo>
                    <a:pt x="1991008" y="26477"/>
                    <a:pt x="2006504" y="16656"/>
                    <a:pt x="2039816" y="0"/>
                  </a:cubicBez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sp>
          <p:nvSpPr>
            <p:cNvPr id="31" name="任意形状 46">
              <a:extLst>
                <a:ext uri="{FF2B5EF4-FFF2-40B4-BE49-F238E27FC236}">
                  <a16:creationId xmlns:a16="http://schemas.microsoft.com/office/drawing/2014/main" id="{3B1E6530-E8A3-49C8-8534-FD65020194EC}"/>
                </a:ext>
              </a:extLst>
            </p:cNvPr>
            <p:cNvSpPr/>
            <p:nvPr/>
          </p:nvSpPr>
          <p:spPr>
            <a:xfrm>
              <a:off x="2567354" y="4730194"/>
              <a:ext cx="1881554" cy="650698"/>
            </a:xfrm>
            <a:custGeom>
              <a:avLst/>
              <a:gdLst>
                <a:gd name="connsiteX0" fmla="*/ 0 w 1881554"/>
                <a:gd name="connsiteY0" fmla="*/ 650698 h 650698"/>
                <a:gd name="connsiteX1" fmla="*/ 105508 w 1881554"/>
                <a:gd name="connsiteY1" fmla="*/ 615529 h 650698"/>
                <a:gd name="connsiteX2" fmla="*/ 351692 w 1881554"/>
                <a:gd name="connsiteY2" fmla="*/ 545191 h 650698"/>
                <a:gd name="connsiteX3" fmla="*/ 703384 w 1881554"/>
                <a:gd name="connsiteY3" fmla="*/ 422098 h 650698"/>
                <a:gd name="connsiteX4" fmla="*/ 879231 w 1881554"/>
                <a:gd name="connsiteY4" fmla="*/ 386929 h 650698"/>
                <a:gd name="connsiteX5" fmla="*/ 984738 w 1881554"/>
                <a:gd name="connsiteY5" fmla="*/ 369344 h 650698"/>
                <a:gd name="connsiteX6" fmla="*/ 1213338 w 1881554"/>
                <a:gd name="connsiteY6" fmla="*/ 316591 h 650698"/>
                <a:gd name="connsiteX7" fmla="*/ 1266092 w 1881554"/>
                <a:gd name="connsiteY7" fmla="*/ 263837 h 650698"/>
                <a:gd name="connsiteX8" fmla="*/ 1336431 w 1881554"/>
                <a:gd name="connsiteY8" fmla="*/ 246252 h 650698"/>
                <a:gd name="connsiteX9" fmla="*/ 1389184 w 1881554"/>
                <a:gd name="connsiteY9" fmla="*/ 228668 h 650698"/>
                <a:gd name="connsiteX10" fmla="*/ 1441938 w 1881554"/>
                <a:gd name="connsiteY10" fmla="*/ 175914 h 650698"/>
                <a:gd name="connsiteX11" fmla="*/ 1582615 w 1881554"/>
                <a:gd name="connsiteY11" fmla="*/ 140744 h 650698"/>
                <a:gd name="connsiteX12" fmla="*/ 1635369 w 1881554"/>
                <a:gd name="connsiteY12" fmla="*/ 87991 h 650698"/>
                <a:gd name="connsiteX13" fmla="*/ 1811215 w 1881554"/>
                <a:gd name="connsiteY13" fmla="*/ 35237 h 650698"/>
                <a:gd name="connsiteX14" fmla="*/ 1881554 w 1881554"/>
                <a:gd name="connsiteY14" fmla="*/ 68 h 650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81554" h="650698">
                  <a:moveTo>
                    <a:pt x="0" y="650698"/>
                  </a:moveTo>
                  <a:cubicBezTo>
                    <a:pt x="35169" y="638975"/>
                    <a:pt x="70000" y="626181"/>
                    <a:pt x="105508" y="615529"/>
                  </a:cubicBezTo>
                  <a:cubicBezTo>
                    <a:pt x="187254" y="591005"/>
                    <a:pt x="271781" y="575158"/>
                    <a:pt x="351692" y="545191"/>
                  </a:cubicBezTo>
                  <a:cubicBezTo>
                    <a:pt x="428741" y="516298"/>
                    <a:pt x="641835" y="434408"/>
                    <a:pt x="703384" y="422098"/>
                  </a:cubicBezTo>
                  <a:cubicBezTo>
                    <a:pt x="762000" y="410375"/>
                    <a:pt x="820268" y="396756"/>
                    <a:pt x="879231" y="386929"/>
                  </a:cubicBezTo>
                  <a:cubicBezTo>
                    <a:pt x="914400" y="381067"/>
                    <a:pt x="950148" y="377991"/>
                    <a:pt x="984738" y="369344"/>
                  </a:cubicBezTo>
                  <a:cubicBezTo>
                    <a:pt x="1242199" y="304979"/>
                    <a:pt x="927621" y="357406"/>
                    <a:pt x="1213338" y="316591"/>
                  </a:cubicBezTo>
                  <a:cubicBezTo>
                    <a:pt x="1230923" y="299006"/>
                    <a:pt x="1244500" y="276175"/>
                    <a:pt x="1266092" y="263837"/>
                  </a:cubicBezTo>
                  <a:cubicBezTo>
                    <a:pt x="1287076" y="251846"/>
                    <a:pt x="1313193" y="252891"/>
                    <a:pt x="1336431" y="246252"/>
                  </a:cubicBezTo>
                  <a:cubicBezTo>
                    <a:pt x="1354253" y="241160"/>
                    <a:pt x="1371600" y="234529"/>
                    <a:pt x="1389184" y="228668"/>
                  </a:cubicBezTo>
                  <a:cubicBezTo>
                    <a:pt x="1406769" y="211083"/>
                    <a:pt x="1421246" y="189709"/>
                    <a:pt x="1441938" y="175914"/>
                  </a:cubicBezTo>
                  <a:cubicBezTo>
                    <a:pt x="1465112" y="160464"/>
                    <a:pt x="1569932" y="143281"/>
                    <a:pt x="1582615" y="140744"/>
                  </a:cubicBezTo>
                  <a:cubicBezTo>
                    <a:pt x="1600200" y="123160"/>
                    <a:pt x="1614281" y="101171"/>
                    <a:pt x="1635369" y="87991"/>
                  </a:cubicBezTo>
                  <a:cubicBezTo>
                    <a:pt x="1689807" y="53967"/>
                    <a:pt x="1750321" y="47415"/>
                    <a:pt x="1811215" y="35237"/>
                  </a:cubicBezTo>
                  <a:cubicBezTo>
                    <a:pt x="1868846" y="-3183"/>
                    <a:pt x="1842835" y="68"/>
                    <a:pt x="1881554" y="68"/>
                  </a:cubicBezTo>
                </a:path>
              </a:pathLst>
            </a:custGeom>
            <a:noFill/>
            <a:ln w="38100" cap="flat">
              <a:solidFill>
                <a:schemeClr val="accent5">
                  <a:lumMod val="50000"/>
                </a:schemeClr>
              </a:solidFill>
              <a:prstDash val="solid"/>
              <a:miter lim="400000"/>
            </a:ln>
            <a:effectLst/>
          </p:spPr>
          <p:txBody>
            <a:bodyPr wrap="square" lIns="50784" tIns="50784" rIns="50784" bIns="50784" numCol="1" anchor="ctr">
              <a:noAutofit/>
            </a:bodyPr>
            <a:lstStyle/>
            <a:p>
              <a:pPr defTabSz="457051"/>
              <a:endParaRPr lang="zh-CN" altLang="en-US" sz="3066" dirty="0">
                <a:solidFill>
                  <a:srgbClr val="FFFFFF"/>
                </a:solidFill>
                <a:effectLst>
                  <a:outerShdw blurRad="38100" dist="12700" dir="5400000">
                    <a:srgbClr val="000000">
                      <a:alpha val="50000"/>
                    </a:srgbClr>
                  </a:outerShdw>
                </a:effectLst>
                <a:latin typeface="微软雅黑" panose="020B0503020204020204" pitchFamily="34" charset="-122"/>
                <a:ea typeface="微软雅黑" panose="020B0503020204020204" pitchFamily="34" charset="-122"/>
              </a:endParaRPr>
            </a:p>
          </p:txBody>
        </p:sp>
      </p:grpSp>
      <p:sp>
        <p:nvSpPr>
          <p:cNvPr id="35" name="文字方塊 34">
            <a:extLst>
              <a:ext uri="{FF2B5EF4-FFF2-40B4-BE49-F238E27FC236}">
                <a16:creationId xmlns:a16="http://schemas.microsoft.com/office/drawing/2014/main" id="{D08A0094-5EE5-4235-A1E8-94103054B3E8}"/>
              </a:ext>
            </a:extLst>
          </p:cNvPr>
          <p:cNvSpPr txBox="1"/>
          <p:nvPr/>
        </p:nvSpPr>
        <p:spPr>
          <a:xfrm>
            <a:off x="180628" y="2893002"/>
            <a:ext cx="3096344" cy="1349216"/>
          </a:xfrm>
          <a:prstGeom prst="rect">
            <a:avLst/>
          </a:prstGeom>
          <a:noFill/>
        </p:spPr>
        <p:txBody>
          <a:bodyPr wrap="square">
            <a:spAutoFit/>
          </a:bodyPr>
          <a:lstStyle/>
          <a:p>
            <a:pPr marL="714375" indent="-714375" algn="just">
              <a:lnSpc>
                <a:spcPts val="2500"/>
              </a:lnSpc>
              <a:tabLst>
                <a:tab pos="628650" algn="l"/>
              </a:tabLst>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例一：</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校國際貿易科共</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人，甲生在國際貿易科在校學業平均成績排名為第</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名</a:t>
            </a:r>
          </a:p>
        </p:txBody>
      </p:sp>
      <p:sp>
        <p:nvSpPr>
          <p:cNvPr id="37" name="文字方塊 36">
            <a:extLst>
              <a:ext uri="{FF2B5EF4-FFF2-40B4-BE49-F238E27FC236}">
                <a16:creationId xmlns:a16="http://schemas.microsoft.com/office/drawing/2014/main" id="{C432E466-8B62-4570-8B89-8450C9F4C596}"/>
              </a:ext>
            </a:extLst>
          </p:cNvPr>
          <p:cNvSpPr txBox="1"/>
          <p:nvPr/>
        </p:nvSpPr>
        <p:spPr>
          <a:xfrm>
            <a:off x="5426513" y="2912561"/>
            <a:ext cx="3548608" cy="1026948"/>
          </a:xfrm>
          <a:prstGeom prst="rect">
            <a:avLst/>
          </a:prstGeom>
          <a:noFill/>
        </p:spPr>
        <p:txBody>
          <a:bodyPr wrap="square">
            <a:spAutoFit/>
          </a:bodyPr>
          <a:lstStyle/>
          <a:p>
            <a:pPr marL="714375" lvl="0" indent="-714375" algn="just">
              <a:lnSpc>
                <a:spcPts val="2500"/>
              </a:lnSpc>
              <a:tabLst>
                <a:tab pos="628650" algn="l"/>
              </a:tabLst>
            </a:pP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例二：</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校機械科共</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人，乙生在機械科在校學業平均成績排名為第</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名</a:t>
            </a:r>
          </a:p>
        </p:txBody>
      </p:sp>
      <p:sp>
        <p:nvSpPr>
          <p:cNvPr id="39" name="文字方塊 38">
            <a:extLst>
              <a:ext uri="{FF2B5EF4-FFF2-40B4-BE49-F238E27FC236}">
                <a16:creationId xmlns:a16="http://schemas.microsoft.com/office/drawing/2014/main" id="{683D98EE-E6FC-4EB5-A0AD-62850DA27A67}"/>
              </a:ext>
            </a:extLst>
          </p:cNvPr>
          <p:cNvSpPr txBox="1"/>
          <p:nvPr/>
        </p:nvSpPr>
        <p:spPr>
          <a:xfrm>
            <a:off x="142724" y="4231472"/>
            <a:ext cx="3162865" cy="1646605"/>
          </a:xfrm>
          <a:prstGeom prst="rect">
            <a:avLst/>
          </a:prstGeom>
          <a:noFill/>
        </p:spPr>
        <p:txBody>
          <a:bodyPr wrap="square">
            <a:spAutoFit/>
          </a:bodyPr>
          <a:lstStyle/>
          <a:p>
            <a:pPr marL="285750" indent="-285750">
              <a:spcAft>
                <a:spcPts val="600"/>
              </a:spcAft>
              <a:buFont typeface="Wingdings" panose="05000000000000000000" pitchFamily="2" charset="2"/>
              <a:buChar char="Ø"/>
            </a:pPr>
            <a:r>
              <a:rPr lang="zh-TW" altLang="en-US" sz="1600" dirty="0">
                <a:latin typeface="微軟正黑體" panose="020B0604030504040204" pitchFamily="34" charset="-120"/>
                <a:ea typeface="微軟正黑體" panose="020B0604030504040204" pitchFamily="34" charset="-120"/>
              </a:rPr>
              <a:t>甲生之科（組）、學程百分比為</a:t>
            </a:r>
            <a:r>
              <a:rPr lang="en-US" altLang="zh-TW" sz="1600" dirty="0">
                <a:latin typeface="微軟正黑體" panose="020B0604030504040204" pitchFamily="34" charset="-120"/>
                <a:ea typeface="微軟正黑體" panose="020B0604030504040204" pitchFamily="34" charset="-120"/>
              </a:rPr>
              <a:t>(8÷25)×100%</a:t>
            </a:r>
            <a:r>
              <a:rPr lang="zh-TW" altLang="en-US" sz="1600" dirty="0">
                <a:latin typeface="微軟正黑體" panose="020B0604030504040204" pitchFamily="34" charset="-120"/>
                <a:ea typeface="微軟正黑體" panose="020B0604030504040204" pitchFamily="34" charset="-120"/>
              </a:rPr>
              <a:t>＝</a:t>
            </a:r>
            <a:r>
              <a:rPr lang="en-US" altLang="zh-TW" sz="1600" dirty="0">
                <a:solidFill>
                  <a:srgbClr val="0000FF"/>
                </a:solidFill>
                <a:latin typeface="微軟正黑體" panose="020B0604030504040204" pitchFamily="34" charset="-120"/>
                <a:ea typeface="微軟正黑體" panose="020B0604030504040204" pitchFamily="34" charset="-120"/>
              </a:rPr>
              <a:t>32%</a:t>
            </a:r>
          </a:p>
          <a:p>
            <a:pPr marL="285750" indent="-285750">
              <a:spcAft>
                <a:spcPts val="600"/>
              </a:spcAft>
              <a:buFont typeface="Wingdings" panose="05000000000000000000" pitchFamily="2" charset="2"/>
              <a:buChar char="Ø"/>
            </a:pPr>
            <a:r>
              <a:rPr lang="zh-TW" altLang="en-US" sz="1600" b="1" dirty="0">
                <a:solidFill>
                  <a:srgbClr val="FF0000"/>
                </a:solidFill>
                <a:latin typeface="微軟正黑體" panose="020B0604030504040204" pitchFamily="34" charset="-120"/>
                <a:ea typeface="微軟正黑體" panose="020B0604030504040204" pitchFamily="34" charset="-120"/>
              </a:rPr>
              <a:t>因為</a:t>
            </a:r>
            <a:r>
              <a:rPr lang="en-US" altLang="zh-TW" sz="1600" b="1" dirty="0">
                <a:solidFill>
                  <a:srgbClr val="FF0000"/>
                </a:solidFill>
                <a:latin typeface="微軟正黑體" panose="020B0604030504040204" pitchFamily="34" charset="-120"/>
                <a:ea typeface="微軟正黑體" panose="020B0604030504040204" pitchFamily="34" charset="-120"/>
              </a:rPr>
              <a:t>32%</a:t>
            </a:r>
            <a:r>
              <a:rPr lang="zh-TW" altLang="en-US" sz="1600" b="1" dirty="0">
                <a:solidFill>
                  <a:srgbClr val="FF0000"/>
                </a:solidFill>
                <a:latin typeface="微軟正黑體" panose="020B0604030504040204" pitchFamily="34" charset="-120"/>
                <a:ea typeface="微軟正黑體" panose="020B0604030504040204" pitchFamily="34" charset="-120"/>
              </a:rPr>
              <a:t>＞</a:t>
            </a:r>
            <a:r>
              <a:rPr lang="en-US" altLang="zh-TW" sz="1600" b="1" dirty="0">
                <a:solidFill>
                  <a:srgbClr val="FF0000"/>
                </a:solidFill>
                <a:latin typeface="微軟正黑體" panose="020B0604030504040204" pitchFamily="34" charset="-120"/>
                <a:ea typeface="微軟正黑體" panose="020B0604030504040204" pitchFamily="34" charset="-120"/>
              </a:rPr>
              <a:t>30%</a:t>
            </a:r>
            <a:r>
              <a:rPr lang="zh-TW" altLang="en-US" sz="1600" dirty="0">
                <a:latin typeface="微軟正黑體" panose="020B0604030504040204" pitchFamily="34" charset="-120"/>
                <a:ea typeface="微軟正黑體" panose="020B0604030504040204" pitchFamily="34" charset="-120"/>
              </a:rPr>
              <a:t>，不符合招生簡章推薦報名資格「排名在各科（組）、學程前</a:t>
            </a:r>
            <a:r>
              <a:rPr lang="en-US" altLang="zh-TW" sz="1600" dirty="0">
                <a:latin typeface="微軟正黑體" panose="020B0604030504040204" pitchFamily="34" charset="-120"/>
                <a:ea typeface="微軟正黑體" panose="020B0604030504040204" pitchFamily="34" charset="-120"/>
              </a:rPr>
              <a:t>30%</a:t>
            </a:r>
            <a:r>
              <a:rPr lang="zh-TW" altLang="en-US" sz="1600" dirty="0">
                <a:latin typeface="微軟正黑體" panose="020B0604030504040204" pitchFamily="34" charset="-120"/>
                <a:ea typeface="微軟正黑體" panose="020B0604030504040204" pitchFamily="34" charset="-120"/>
              </a:rPr>
              <a:t>以內」之規定。</a:t>
            </a:r>
          </a:p>
        </p:txBody>
      </p:sp>
      <p:sp>
        <p:nvSpPr>
          <p:cNvPr id="41" name="文字方塊 40">
            <a:extLst>
              <a:ext uri="{FF2B5EF4-FFF2-40B4-BE49-F238E27FC236}">
                <a16:creationId xmlns:a16="http://schemas.microsoft.com/office/drawing/2014/main" id="{3FD001A6-F2A4-425D-8AFF-CA974E8AD818}"/>
              </a:ext>
            </a:extLst>
          </p:cNvPr>
          <p:cNvSpPr txBox="1"/>
          <p:nvPr/>
        </p:nvSpPr>
        <p:spPr>
          <a:xfrm>
            <a:off x="5836246" y="4149885"/>
            <a:ext cx="3253765" cy="2303451"/>
          </a:xfrm>
          <a:prstGeom prst="rect">
            <a:avLst/>
          </a:prstGeom>
          <a:noFill/>
        </p:spPr>
        <p:txBody>
          <a:bodyPr wrap="square">
            <a:spAutoFit/>
          </a:bodyPr>
          <a:lstStyle/>
          <a:p>
            <a:pPr marL="285750" lvl="0" indent="-285750">
              <a:lnSpc>
                <a:spcPts val="2500"/>
              </a:lnSpc>
              <a:spcBef>
                <a:spcPts val="0"/>
              </a:spcBef>
              <a:spcAft>
                <a:spcPts val="0"/>
              </a:spcAft>
              <a:buFont typeface="Wingdings" panose="05000000000000000000" pitchFamily="2" charset="2"/>
              <a:buChar char="Ø"/>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乙生之科（組）、學程百分比為</a:t>
            </a:r>
            <a:r>
              <a:rPr lang="en-US" altLang="en-US" sz="1600" dirty="0">
                <a:latin typeface="微軟正黑體" panose="020B0604030504040204" pitchFamily="34" charset="-120"/>
                <a:ea typeface="微軟正黑體" panose="020B0604030504040204" pitchFamily="34" charset="-120"/>
                <a:cs typeface="Times New Roman" panose="02020603050405020304" pitchFamily="18" charset="0"/>
              </a:rPr>
              <a:t>(7÷23)×100</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285750" lvl="0" indent="-285750">
              <a:lnSpc>
                <a:spcPts val="2500"/>
              </a:lnSpc>
              <a:spcBef>
                <a:spcPts val="0"/>
              </a:spcBef>
              <a:spcAft>
                <a:spcPts val="0"/>
              </a:spcAft>
              <a:buFont typeface="Wingdings" panose="05000000000000000000" pitchFamily="2" charset="2"/>
              <a:buChar char="Ø"/>
            </a:pPr>
            <a:r>
              <a:rPr lang="zh-TW" altLang="en-US"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因為</a:t>
            </a:r>
            <a:r>
              <a:rPr lang="en-US" altLang="en-US"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600" dirty="0">
                <a:latin typeface="微軟正黑體" panose="020B0604030504040204" pitchFamily="34" charset="-120"/>
                <a:ea typeface="微軟正黑體" panose="020B0604030504040204" pitchFamily="34" charset="-120"/>
                <a:cs typeface="Times New Roman" panose="02020603050405020304" pitchFamily="18" charset="0"/>
              </a:rPr>
              <a:t>30.43%</a:t>
            </a: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請勿四捨五入取</a:t>
            </a:r>
            <a:r>
              <a:rPr lang="en-US" altLang="en-US" sz="1600" dirty="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），不符合招生簡章推薦報名資格「排名在各科（組）、學程前</a:t>
            </a:r>
            <a:r>
              <a:rPr lang="en-US" altLang="en-US" sz="1600" dirty="0">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」之規定。</a:t>
            </a:r>
          </a:p>
        </p:txBody>
      </p:sp>
    </p:spTree>
    <p:extLst>
      <p:ext uri="{BB962C8B-B14F-4D97-AF65-F5344CB8AC3E}">
        <p14:creationId xmlns:p14="http://schemas.microsoft.com/office/powerpoint/2010/main" val="2910645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E66BC21-0769-49B8-9DAC-34402E6E1857}"/>
              </a:ext>
            </a:extLst>
          </p:cNvPr>
          <p:cNvSpPr>
            <a:spLocks noGrp="1"/>
          </p:cNvSpPr>
          <p:nvPr>
            <p:ph type="sldNum" sz="quarter" idx="12"/>
          </p:nvPr>
        </p:nvSpPr>
        <p:spPr/>
        <p:txBody>
          <a:bodyPr/>
          <a:lstStyle/>
          <a:p>
            <a:pPr>
              <a:defRPr/>
            </a:pPr>
            <a:fld id="{ABFE6108-DA02-42FF-8F2B-6965D0D38C5E}" type="slidenum">
              <a:rPr lang="zh-TW" altLang="en-US" smtClean="0"/>
              <a:pPr>
                <a:defRPr/>
              </a:pPr>
              <a:t>11</a:t>
            </a:fld>
            <a:endParaRPr lang="en-US" altLang="zh-TW"/>
          </a:p>
        </p:txBody>
      </p:sp>
      <p:sp>
        <p:nvSpPr>
          <p:cNvPr id="61" name="Freeform 21">
            <a:extLst>
              <a:ext uri="{FF2B5EF4-FFF2-40B4-BE49-F238E27FC236}">
                <a16:creationId xmlns:a16="http://schemas.microsoft.com/office/drawing/2014/main" id="{5257E935-DA76-420C-8368-60DDDED07D14}"/>
              </a:ext>
            </a:extLst>
          </p:cNvPr>
          <p:cNvSpPr>
            <a:spLocks/>
          </p:cNvSpPr>
          <p:nvPr/>
        </p:nvSpPr>
        <p:spPr bwMode="auto">
          <a:xfrm>
            <a:off x="1331784" y="2215113"/>
            <a:ext cx="4411917" cy="291439"/>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rgbClr val="FFC000"/>
          </a:solidFill>
          <a:ln>
            <a:solidFill>
              <a:srgbClr val="FFC000"/>
            </a:solidFill>
          </a:ln>
        </p:spPr>
        <p:txBody>
          <a:bodyPr vert="horz" wrap="square" lIns="91412" tIns="45706" rIns="91412" bIns="4570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2" name="Freeform 21">
            <a:extLst>
              <a:ext uri="{FF2B5EF4-FFF2-40B4-BE49-F238E27FC236}">
                <a16:creationId xmlns:a16="http://schemas.microsoft.com/office/drawing/2014/main" id="{F65D7646-B18A-4FA5-A02E-FCA01F57DFBA}"/>
              </a:ext>
            </a:extLst>
          </p:cNvPr>
          <p:cNvSpPr>
            <a:spLocks/>
          </p:cNvSpPr>
          <p:nvPr/>
        </p:nvSpPr>
        <p:spPr bwMode="auto">
          <a:xfrm>
            <a:off x="1278776" y="4731507"/>
            <a:ext cx="7435446" cy="303675"/>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rgbClr val="FFC000"/>
          </a:solidFill>
          <a:ln w="6350">
            <a:solidFill>
              <a:srgbClr val="FFC000"/>
            </a:solidFill>
          </a:ln>
        </p:spPr>
        <p:txBody>
          <a:bodyPr vert="horz" wrap="square" lIns="91412" tIns="45706" rIns="91412" bIns="4570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3" name="圆角矩形 51">
            <a:extLst>
              <a:ext uri="{FF2B5EF4-FFF2-40B4-BE49-F238E27FC236}">
                <a16:creationId xmlns:a16="http://schemas.microsoft.com/office/drawing/2014/main" id="{7222C11F-B61A-406F-90F9-14DC99BA80E0}"/>
              </a:ext>
            </a:extLst>
          </p:cNvPr>
          <p:cNvSpPr/>
          <p:nvPr/>
        </p:nvSpPr>
        <p:spPr>
          <a:xfrm>
            <a:off x="339239" y="1377513"/>
            <a:ext cx="710981" cy="707455"/>
          </a:xfrm>
          <a:prstGeom prst="roundRect">
            <a:avLst/>
          </a:prstGeom>
          <a:noFill/>
          <a:ln w="28575" cap="flat" cmpd="sng" algn="ctr">
            <a:solidFill>
              <a:srgbClr val="FFC000"/>
            </a:solidFill>
            <a:prstDash val="dash"/>
            <a:miter lim="800000"/>
          </a:ln>
          <a:effectLst/>
        </p:spPr>
        <p:txBody>
          <a:bodyPr lIns="91412" tIns="45706" rIns="91412" bIns="45706"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64" name="圆角矩形 81">
            <a:extLst>
              <a:ext uri="{FF2B5EF4-FFF2-40B4-BE49-F238E27FC236}">
                <a16:creationId xmlns:a16="http://schemas.microsoft.com/office/drawing/2014/main" id="{1A24AA18-6E0B-4D40-9256-6CF319CAAF03}"/>
              </a:ext>
            </a:extLst>
          </p:cNvPr>
          <p:cNvSpPr/>
          <p:nvPr/>
        </p:nvSpPr>
        <p:spPr>
          <a:xfrm>
            <a:off x="338738" y="2936300"/>
            <a:ext cx="710981" cy="707455"/>
          </a:xfrm>
          <a:prstGeom prst="roundRect">
            <a:avLst/>
          </a:prstGeom>
          <a:noFill/>
          <a:ln w="28575" cap="flat" cmpd="sng" algn="ctr">
            <a:solidFill>
              <a:srgbClr val="FFC000"/>
            </a:solidFill>
            <a:prstDash val="dash"/>
            <a:miter lim="800000"/>
          </a:ln>
          <a:effectLst/>
        </p:spPr>
        <p:txBody>
          <a:bodyPr lIns="91412" tIns="45706" rIns="91412" bIns="45706"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nvGrpSpPr>
          <p:cNvPr id="65" name="Group 227">
            <a:extLst>
              <a:ext uri="{FF2B5EF4-FFF2-40B4-BE49-F238E27FC236}">
                <a16:creationId xmlns:a16="http://schemas.microsoft.com/office/drawing/2014/main" id="{0DD0CAEB-A9CF-49EA-A0CC-5E24A5C0ED92}"/>
              </a:ext>
            </a:extLst>
          </p:cNvPr>
          <p:cNvGrpSpPr>
            <a:grpSpLocks noChangeAspect="1"/>
          </p:cNvGrpSpPr>
          <p:nvPr/>
        </p:nvGrpSpPr>
        <p:grpSpPr bwMode="auto">
          <a:xfrm>
            <a:off x="460963" y="3065160"/>
            <a:ext cx="431765" cy="497239"/>
            <a:chOff x="1024" y="313"/>
            <a:chExt cx="780" cy="898"/>
          </a:xfrm>
          <a:solidFill>
            <a:srgbClr val="FFC000"/>
          </a:solidFill>
        </p:grpSpPr>
        <p:sp>
          <p:nvSpPr>
            <p:cNvPr id="66" name="Freeform 228">
              <a:extLst>
                <a:ext uri="{FF2B5EF4-FFF2-40B4-BE49-F238E27FC236}">
                  <a16:creationId xmlns:a16="http://schemas.microsoft.com/office/drawing/2014/main" id="{B39119BF-5941-4B17-8E3B-6759A3DC2212}"/>
                </a:ext>
              </a:extLst>
            </p:cNvPr>
            <p:cNvSpPr>
              <a:spLocks noEditPoints="1"/>
            </p:cNvSpPr>
            <p:nvPr/>
          </p:nvSpPr>
          <p:spPr bwMode="auto">
            <a:xfrm>
              <a:off x="1024" y="715"/>
              <a:ext cx="458" cy="496"/>
            </a:xfrm>
            <a:custGeom>
              <a:avLst/>
              <a:gdLst>
                <a:gd name="T0" fmla="*/ 189 w 192"/>
                <a:gd name="T1" fmla="*/ 25 h 208"/>
                <a:gd name="T2" fmla="*/ 188 w 192"/>
                <a:gd name="T3" fmla="*/ 24 h 208"/>
                <a:gd name="T4" fmla="*/ 184 w 192"/>
                <a:gd name="T5" fmla="*/ 22 h 208"/>
                <a:gd name="T6" fmla="*/ 179 w 192"/>
                <a:gd name="T7" fmla="*/ 18 h 208"/>
                <a:gd name="T8" fmla="*/ 159 w 192"/>
                <a:gd name="T9" fmla="*/ 9 h 208"/>
                <a:gd name="T10" fmla="*/ 58 w 192"/>
                <a:gd name="T11" fmla="*/ 32 h 208"/>
                <a:gd name="T12" fmla="*/ 22 w 192"/>
                <a:gd name="T13" fmla="*/ 162 h 208"/>
                <a:gd name="T14" fmla="*/ 127 w 192"/>
                <a:gd name="T15" fmla="*/ 168 h 208"/>
                <a:gd name="T16" fmla="*/ 188 w 192"/>
                <a:gd name="T17" fmla="*/ 35 h 208"/>
                <a:gd name="T18" fmla="*/ 189 w 192"/>
                <a:gd name="T19" fmla="*/ 25 h 208"/>
                <a:gd name="T20" fmla="*/ 32 w 192"/>
                <a:gd name="T21" fmla="*/ 136 h 208"/>
                <a:gd name="T22" fmla="*/ 80 w 192"/>
                <a:gd name="T23" fmla="*/ 42 h 208"/>
                <a:gd name="T24" fmla="*/ 141 w 192"/>
                <a:gd name="T25" fmla="*/ 18 h 208"/>
                <a:gd name="T26" fmla="*/ 179 w 192"/>
                <a:gd name="T27" fmla="*/ 32 h 208"/>
                <a:gd name="T28" fmla="*/ 117 w 192"/>
                <a:gd name="T29" fmla="*/ 153 h 208"/>
                <a:gd name="T30" fmla="*/ 32 w 192"/>
                <a:gd name="T31" fmla="*/ 136 h 208"/>
                <a:gd name="T32" fmla="*/ 66 w 192"/>
                <a:gd name="T33" fmla="*/ 40 h 208"/>
                <a:gd name="T34" fmla="*/ 43 w 192"/>
                <a:gd name="T35" fmla="*/ 64 h 208"/>
                <a:gd name="T36" fmla="*/ 66 w 192"/>
                <a:gd name="T37" fmla="*/ 40 h 208"/>
                <a:gd name="T38" fmla="*/ 37 w 192"/>
                <a:gd name="T39" fmla="*/ 164 h 208"/>
                <a:gd name="T40" fmla="*/ 98 w 192"/>
                <a:gd name="T41" fmla="*/ 173 h 208"/>
                <a:gd name="T42" fmla="*/ 37 w 192"/>
                <a:gd name="T43" fmla="*/ 16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2" h="208">
                  <a:moveTo>
                    <a:pt x="189" y="25"/>
                  </a:moveTo>
                  <a:cubicBezTo>
                    <a:pt x="188" y="25"/>
                    <a:pt x="188" y="25"/>
                    <a:pt x="188" y="24"/>
                  </a:cubicBezTo>
                  <a:cubicBezTo>
                    <a:pt x="187" y="23"/>
                    <a:pt x="186" y="22"/>
                    <a:pt x="184" y="22"/>
                  </a:cubicBezTo>
                  <a:cubicBezTo>
                    <a:pt x="183" y="20"/>
                    <a:pt x="181" y="19"/>
                    <a:pt x="179" y="18"/>
                  </a:cubicBezTo>
                  <a:cubicBezTo>
                    <a:pt x="173" y="13"/>
                    <a:pt x="166" y="10"/>
                    <a:pt x="159" y="9"/>
                  </a:cubicBezTo>
                  <a:cubicBezTo>
                    <a:pt x="126" y="0"/>
                    <a:pt x="86" y="12"/>
                    <a:pt x="58" y="32"/>
                  </a:cubicBezTo>
                  <a:cubicBezTo>
                    <a:pt x="21" y="58"/>
                    <a:pt x="0" y="115"/>
                    <a:pt x="22" y="162"/>
                  </a:cubicBezTo>
                  <a:cubicBezTo>
                    <a:pt x="44" y="208"/>
                    <a:pt x="97" y="194"/>
                    <a:pt x="127" y="168"/>
                  </a:cubicBezTo>
                  <a:cubicBezTo>
                    <a:pt x="161" y="137"/>
                    <a:pt x="183" y="84"/>
                    <a:pt x="188" y="35"/>
                  </a:cubicBezTo>
                  <a:cubicBezTo>
                    <a:pt x="191" y="33"/>
                    <a:pt x="192" y="28"/>
                    <a:pt x="189" y="25"/>
                  </a:cubicBezTo>
                  <a:close/>
                  <a:moveTo>
                    <a:pt x="32" y="136"/>
                  </a:moveTo>
                  <a:cubicBezTo>
                    <a:pt x="22" y="95"/>
                    <a:pt x="53" y="62"/>
                    <a:pt x="80" y="42"/>
                  </a:cubicBezTo>
                  <a:cubicBezTo>
                    <a:pt x="98" y="30"/>
                    <a:pt x="120" y="20"/>
                    <a:pt x="141" y="18"/>
                  </a:cubicBezTo>
                  <a:cubicBezTo>
                    <a:pt x="155" y="19"/>
                    <a:pt x="168" y="23"/>
                    <a:pt x="179" y="32"/>
                  </a:cubicBezTo>
                  <a:cubicBezTo>
                    <a:pt x="173" y="78"/>
                    <a:pt x="153" y="130"/>
                    <a:pt x="117" y="153"/>
                  </a:cubicBezTo>
                  <a:cubicBezTo>
                    <a:pt x="92" y="169"/>
                    <a:pt x="42" y="177"/>
                    <a:pt x="32" y="136"/>
                  </a:cubicBezTo>
                  <a:close/>
                  <a:moveTo>
                    <a:pt x="66" y="40"/>
                  </a:moveTo>
                  <a:cubicBezTo>
                    <a:pt x="58" y="47"/>
                    <a:pt x="50" y="55"/>
                    <a:pt x="43" y="64"/>
                  </a:cubicBezTo>
                  <a:cubicBezTo>
                    <a:pt x="50" y="54"/>
                    <a:pt x="58" y="46"/>
                    <a:pt x="66" y="40"/>
                  </a:cubicBezTo>
                  <a:close/>
                  <a:moveTo>
                    <a:pt x="37" y="164"/>
                  </a:moveTo>
                  <a:cubicBezTo>
                    <a:pt x="52" y="179"/>
                    <a:pt x="77" y="179"/>
                    <a:pt x="98" y="173"/>
                  </a:cubicBezTo>
                  <a:cubicBezTo>
                    <a:pt x="77" y="183"/>
                    <a:pt x="53" y="184"/>
                    <a:pt x="37" y="164"/>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7" name="Freeform 229">
              <a:extLst>
                <a:ext uri="{FF2B5EF4-FFF2-40B4-BE49-F238E27FC236}">
                  <a16:creationId xmlns:a16="http://schemas.microsoft.com/office/drawing/2014/main" id="{50094787-0AF5-475B-A7BB-E8796C682EAE}"/>
                </a:ext>
              </a:extLst>
            </p:cNvPr>
            <p:cNvSpPr>
              <a:spLocks noEditPoints="1"/>
            </p:cNvSpPr>
            <p:nvPr/>
          </p:nvSpPr>
          <p:spPr bwMode="auto">
            <a:xfrm>
              <a:off x="1365" y="313"/>
              <a:ext cx="410" cy="507"/>
            </a:xfrm>
            <a:custGeom>
              <a:avLst/>
              <a:gdLst>
                <a:gd name="T0" fmla="*/ 116 w 172"/>
                <a:gd name="T1" fmla="*/ 0 h 213"/>
                <a:gd name="T2" fmla="*/ 101 w 172"/>
                <a:gd name="T3" fmla="*/ 2 h 213"/>
                <a:gd name="T4" fmla="*/ 28 w 172"/>
                <a:gd name="T5" fmla="*/ 41 h 213"/>
                <a:gd name="T6" fmla="*/ 2 w 172"/>
                <a:gd name="T7" fmla="*/ 107 h 213"/>
                <a:gd name="T8" fmla="*/ 39 w 172"/>
                <a:gd name="T9" fmla="*/ 209 h 213"/>
                <a:gd name="T10" fmla="*/ 47 w 172"/>
                <a:gd name="T11" fmla="*/ 204 h 213"/>
                <a:gd name="T12" fmla="*/ 49 w 172"/>
                <a:gd name="T13" fmla="*/ 204 h 213"/>
                <a:gd name="T14" fmla="*/ 164 w 172"/>
                <a:gd name="T15" fmla="*/ 66 h 213"/>
                <a:gd name="T16" fmla="*/ 116 w 172"/>
                <a:gd name="T17" fmla="*/ 0 h 213"/>
                <a:gd name="T18" fmla="*/ 34 w 172"/>
                <a:gd name="T19" fmla="*/ 52 h 213"/>
                <a:gd name="T20" fmla="*/ 65 w 172"/>
                <a:gd name="T21" fmla="*/ 25 h 213"/>
                <a:gd name="T22" fmla="*/ 31 w 172"/>
                <a:gd name="T23" fmla="*/ 74 h 213"/>
                <a:gd name="T24" fmla="*/ 15 w 172"/>
                <a:gd name="T25" fmla="*/ 129 h 213"/>
                <a:gd name="T26" fmla="*/ 13 w 172"/>
                <a:gd name="T27" fmla="*/ 119 h 213"/>
                <a:gd name="T28" fmla="*/ 34 w 172"/>
                <a:gd name="T29" fmla="*/ 52 h 213"/>
                <a:gd name="T30" fmla="*/ 43 w 172"/>
                <a:gd name="T31" fmla="*/ 193 h 213"/>
                <a:gd name="T32" fmla="*/ 43 w 172"/>
                <a:gd name="T33" fmla="*/ 193 h 213"/>
                <a:gd name="T34" fmla="*/ 42 w 172"/>
                <a:gd name="T35" fmla="*/ 191 h 213"/>
                <a:gd name="T36" fmla="*/ 38 w 172"/>
                <a:gd name="T37" fmla="*/ 83 h 213"/>
                <a:gd name="T38" fmla="*/ 99 w 172"/>
                <a:gd name="T39" fmla="*/ 16 h 213"/>
                <a:gd name="T40" fmla="*/ 138 w 172"/>
                <a:gd name="T41" fmla="*/ 35 h 213"/>
                <a:gd name="T42" fmla="*/ 154 w 172"/>
                <a:gd name="T43" fmla="*/ 68 h 213"/>
                <a:gd name="T44" fmla="*/ 139 w 172"/>
                <a:gd name="T45" fmla="*/ 110 h 213"/>
                <a:gd name="T46" fmla="*/ 43 w 172"/>
                <a:gd name="T47" fmla="*/ 19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2" h="213">
                  <a:moveTo>
                    <a:pt x="116" y="0"/>
                  </a:moveTo>
                  <a:cubicBezTo>
                    <a:pt x="111" y="0"/>
                    <a:pt x="106" y="1"/>
                    <a:pt x="101" y="2"/>
                  </a:cubicBezTo>
                  <a:cubicBezTo>
                    <a:pt x="74" y="1"/>
                    <a:pt x="46" y="20"/>
                    <a:pt x="28" y="41"/>
                  </a:cubicBezTo>
                  <a:cubicBezTo>
                    <a:pt x="13" y="59"/>
                    <a:pt x="3" y="82"/>
                    <a:pt x="2" y="107"/>
                  </a:cubicBezTo>
                  <a:cubicBezTo>
                    <a:pt x="0" y="143"/>
                    <a:pt x="20" y="181"/>
                    <a:pt x="39" y="209"/>
                  </a:cubicBezTo>
                  <a:cubicBezTo>
                    <a:pt x="42" y="213"/>
                    <a:pt x="48" y="209"/>
                    <a:pt x="47" y="204"/>
                  </a:cubicBezTo>
                  <a:cubicBezTo>
                    <a:pt x="48" y="204"/>
                    <a:pt x="48" y="204"/>
                    <a:pt x="49" y="204"/>
                  </a:cubicBezTo>
                  <a:cubicBezTo>
                    <a:pt x="96" y="184"/>
                    <a:pt x="172" y="126"/>
                    <a:pt x="164" y="66"/>
                  </a:cubicBezTo>
                  <a:cubicBezTo>
                    <a:pt x="166" y="33"/>
                    <a:pt x="150" y="1"/>
                    <a:pt x="116" y="0"/>
                  </a:cubicBezTo>
                  <a:close/>
                  <a:moveTo>
                    <a:pt x="34" y="52"/>
                  </a:moveTo>
                  <a:cubicBezTo>
                    <a:pt x="43" y="41"/>
                    <a:pt x="53" y="31"/>
                    <a:pt x="65" y="25"/>
                  </a:cubicBezTo>
                  <a:cubicBezTo>
                    <a:pt x="51" y="39"/>
                    <a:pt x="39" y="57"/>
                    <a:pt x="31" y="74"/>
                  </a:cubicBezTo>
                  <a:cubicBezTo>
                    <a:pt x="22" y="91"/>
                    <a:pt x="17" y="110"/>
                    <a:pt x="15" y="129"/>
                  </a:cubicBezTo>
                  <a:cubicBezTo>
                    <a:pt x="14" y="126"/>
                    <a:pt x="14" y="122"/>
                    <a:pt x="13" y="119"/>
                  </a:cubicBezTo>
                  <a:cubicBezTo>
                    <a:pt x="10" y="94"/>
                    <a:pt x="20" y="70"/>
                    <a:pt x="34" y="52"/>
                  </a:cubicBezTo>
                  <a:close/>
                  <a:moveTo>
                    <a:pt x="43" y="193"/>
                  </a:moveTo>
                  <a:cubicBezTo>
                    <a:pt x="43" y="193"/>
                    <a:pt x="43" y="193"/>
                    <a:pt x="43" y="193"/>
                  </a:cubicBezTo>
                  <a:cubicBezTo>
                    <a:pt x="43" y="193"/>
                    <a:pt x="43" y="192"/>
                    <a:pt x="42" y="191"/>
                  </a:cubicBezTo>
                  <a:cubicBezTo>
                    <a:pt x="20" y="157"/>
                    <a:pt x="21" y="120"/>
                    <a:pt x="38" y="83"/>
                  </a:cubicBezTo>
                  <a:cubicBezTo>
                    <a:pt x="50" y="54"/>
                    <a:pt x="72" y="25"/>
                    <a:pt x="99" y="16"/>
                  </a:cubicBezTo>
                  <a:cubicBezTo>
                    <a:pt x="113" y="16"/>
                    <a:pt x="127" y="22"/>
                    <a:pt x="138" y="35"/>
                  </a:cubicBezTo>
                  <a:cubicBezTo>
                    <a:pt x="147" y="46"/>
                    <a:pt x="152" y="57"/>
                    <a:pt x="154" y="68"/>
                  </a:cubicBezTo>
                  <a:cubicBezTo>
                    <a:pt x="152" y="83"/>
                    <a:pt x="145" y="98"/>
                    <a:pt x="139" y="110"/>
                  </a:cubicBezTo>
                  <a:cubicBezTo>
                    <a:pt x="116" y="152"/>
                    <a:pt x="78" y="168"/>
                    <a:pt x="43" y="193"/>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8" name="Freeform 230">
              <a:extLst>
                <a:ext uri="{FF2B5EF4-FFF2-40B4-BE49-F238E27FC236}">
                  <a16:creationId xmlns:a16="http://schemas.microsoft.com/office/drawing/2014/main" id="{9CDF31C1-0742-40C6-80BB-34FDBBACBB33}"/>
                </a:ext>
              </a:extLst>
            </p:cNvPr>
            <p:cNvSpPr>
              <a:spLocks noEditPoints="1"/>
            </p:cNvSpPr>
            <p:nvPr/>
          </p:nvSpPr>
          <p:spPr bwMode="auto">
            <a:xfrm>
              <a:off x="1403" y="789"/>
              <a:ext cx="193" cy="374"/>
            </a:xfrm>
            <a:custGeom>
              <a:avLst/>
              <a:gdLst>
                <a:gd name="T0" fmla="*/ 59 w 81"/>
                <a:gd name="T1" fmla="*/ 45 h 157"/>
                <a:gd name="T2" fmla="*/ 34 w 81"/>
                <a:gd name="T3" fmla="*/ 4 h 157"/>
                <a:gd name="T4" fmla="*/ 28 w 81"/>
                <a:gd name="T5" fmla="*/ 2 h 157"/>
                <a:gd name="T6" fmla="*/ 26 w 81"/>
                <a:gd name="T7" fmla="*/ 4 h 157"/>
                <a:gd name="T8" fmla="*/ 24 w 81"/>
                <a:gd name="T9" fmla="*/ 6 h 157"/>
                <a:gd name="T10" fmla="*/ 14 w 81"/>
                <a:gd name="T11" fmla="*/ 6 h 157"/>
                <a:gd name="T12" fmla="*/ 9 w 81"/>
                <a:gd name="T13" fmla="*/ 36 h 157"/>
                <a:gd name="T14" fmla="*/ 0 w 81"/>
                <a:gd name="T15" fmla="*/ 100 h 157"/>
                <a:gd name="T16" fmla="*/ 32 w 81"/>
                <a:gd name="T17" fmla="*/ 156 h 157"/>
                <a:gd name="T18" fmla="*/ 47 w 81"/>
                <a:gd name="T19" fmla="*/ 147 h 157"/>
                <a:gd name="T20" fmla="*/ 57 w 81"/>
                <a:gd name="T21" fmla="*/ 143 h 157"/>
                <a:gd name="T22" fmla="*/ 75 w 81"/>
                <a:gd name="T23" fmla="*/ 81 h 157"/>
                <a:gd name="T24" fmla="*/ 59 w 81"/>
                <a:gd name="T25" fmla="*/ 45 h 157"/>
                <a:gd name="T26" fmla="*/ 56 w 81"/>
                <a:gd name="T27" fmla="*/ 88 h 157"/>
                <a:gd name="T28" fmla="*/ 42 w 81"/>
                <a:gd name="T29" fmla="*/ 134 h 157"/>
                <a:gd name="T30" fmla="*/ 26 w 81"/>
                <a:gd name="T31" fmla="*/ 124 h 157"/>
                <a:gd name="T32" fmla="*/ 19 w 81"/>
                <a:gd name="T33" fmla="*/ 86 h 157"/>
                <a:gd name="T34" fmla="*/ 20 w 81"/>
                <a:gd name="T35" fmla="*/ 36 h 157"/>
                <a:gd name="T36" fmla="*/ 29 w 81"/>
                <a:gd name="T37" fmla="*/ 17 h 157"/>
                <a:gd name="T38" fmla="*/ 48 w 81"/>
                <a:gd name="T39" fmla="*/ 48 h 157"/>
                <a:gd name="T40" fmla="*/ 56 w 81"/>
                <a:gd name="T41" fmla="*/ 88 h 157"/>
                <a:gd name="T42" fmla="*/ 25 w 81"/>
                <a:gd name="T43" fmla="*/ 142 h 157"/>
                <a:gd name="T44" fmla="*/ 15 w 81"/>
                <a:gd name="T45" fmla="*/ 128 h 157"/>
                <a:gd name="T46" fmla="*/ 25 w 81"/>
                <a:gd name="T47" fmla="*/ 142 h 157"/>
                <a:gd name="T48" fmla="*/ 63 w 81"/>
                <a:gd name="T49" fmla="*/ 121 h 157"/>
                <a:gd name="T50" fmla="*/ 57 w 81"/>
                <a:gd name="T51" fmla="*/ 128 h 157"/>
                <a:gd name="T52" fmla="*/ 65 w 81"/>
                <a:gd name="T53" fmla="*/ 101 h 157"/>
                <a:gd name="T54" fmla="*/ 67 w 81"/>
                <a:gd name="T55" fmla="*/ 91 h 157"/>
                <a:gd name="T56" fmla="*/ 63 w 81"/>
                <a:gd name="T57" fmla="*/ 121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1" h="157">
                  <a:moveTo>
                    <a:pt x="59" y="45"/>
                  </a:moveTo>
                  <a:cubicBezTo>
                    <a:pt x="53" y="31"/>
                    <a:pt x="44" y="18"/>
                    <a:pt x="34" y="4"/>
                  </a:cubicBezTo>
                  <a:cubicBezTo>
                    <a:pt x="32" y="2"/>
                    <a:pt x="30" y="2"/>
                    <a:pt x="28" y="2"/>
                  </a:cubicBezTo>
                  <a:cubicBezTo>
                    <a:pt x="27" y="3"/>
                    <a:pt x="27" y="3"/>
                    <a:pt x="26" y="4"/>
                  </a:cubicBezTo>
                  <a:cubicBezTo>
                    <a:pt x="25" y="5"/>
                    <a:pt x="25" y="5"/>
                    <a:pt x="24" y="6"/>
                  </a:cubicBezTo>
                  <a:cubicBezTo>
                    <a:pt x="23" y="1"/>
                    <a:pt x="15" y="0"/>
                    <a:pt x="14" y="6"/>
                  </a:cubicBezTo>
                  <a:cubicBezTo>
                    <a:pt x="12" y="12"/>
                    <a:pt x="10" y="23"/>
                    <a:pt x="9" y="36"/>
                  </a:cubicBezTo>
                  <a:cubicBezTo>
                    <a:pt x="3" y="57"/>
                    <a:pt x="1" y="81"/>
                    <a:pt x="0" y="100"/>
                  </a:cubicBezTo>
                  <a:cubicBezTo>
                    <a:pt x="0" y="121"/>
                    <a:pt x="8" y="157"/>
                    <a:pt x="32" y="156"/>
                  </a:cubicBezTo>
                  <a:cubicBezTo>
                    <a:pt x="38" y="156"/>
                    <a:pt x="43" y="152"/>
                    <a:pt x="47" y="147"/>
                  </a:cubicBezTo>
                  <a:cubicBezTo>
                    <a:pt x="50" y="146"/>
                    <a:pt x="53" y="145"/>
                    <a:pt x="57" y="143"/>
                  </a:cubicBezTo>
                  <a:cubicBezTo>
                    <a:pt x="79" y="132"/>
                    <a:pt x="81" y="104"/>
                    <a:pt x="75" y="81"/>
                  </a:cubicBezTo>
                  <a:cubicBezTo>
                    <a:pt x="71" y="68"/>
                    <a:pt x="66" y="57"/>
                    <a:pt x="59" y="45"/>
                  </a:cubicBezTo>
                  <a:close/>
                  <a:moveTo>
                    <a:pt x="56" y="88"/>
                  </a:moveTo>
                  <a:cubicBezTo>
                    <a:pt x="55" y="102"/>
                    <a:pt x="50" y="121"/>
                    <a:pt x="42" y="134"/>
                  </a:cubicBezTo>
                  <a:cubicBezTo>
                    <a:pt x="36" y="133"/>
                    <a:pt x="30" y="130"/>
                    <a:pt x="26" y="124"/>
                  </a:cubicBezTo>
                  <a:cubicBezTo>
                    <a:pt x="19" y="114"/>
                    <a:pt x="19" y="98"/>
                    <a:pt x="19" y="86"/>
                  </a:cubicBezTo>
                  <a:cubicBezTo>
                    <a:pt x="18" y="69"/>
                    <a:pt x="19" y="52"/>
                    <a:pt x="20" y="36"/>
                  </a:cubicBezTo>
                  <a:cubicBezTo>
                    <a:pt x="23" y="29"/>
                    <a:pt x="25" y="23"/>
                    <a:pt x="29" y="17"/>
                  </a:cubicBezTo>
                  <a:cubicBezTo>
                    <a:pt x="34" y="26"/>
                    <a:pt x="42" y="36"/>
                    <a:pt x="48" y="48"/>
                  </a:cubicBezTo>
                  <a:cubicBezTo>
                    <a:pt x="54" y="60"/>
                    <a:pt x="58" y="73"/>
                    <a:pt x="56" y="88"/>
                  </a:cubicBezTo>
                  <a:close/>
                  <a:moveTo>
                    <a:pt x="25" y="142"/>
                  </a:moveTo>
                  <a:cubicBezTo>
                    <a:pt x="21" y="139"/>
                    <a:pt x="18" y="133"/>
                    <a:pt x="15" y="128"/>
                  </a:cubicBezTo>
                  <a:cubicBezTo>
                    <a:pt x="18" y="134"/>
                    <a:pt x="21" y="139"/>
                    <a:pt x="25" y="142"/>
                  </a:cubicBezTo>
                  <a:close/>
                  <a:moveTo>
                    <a:pt x="63" y="121"/>
                  </a:moveTo>
                  <a:cubicBezTo>
                    <a:pt x="61" y="124"/>
                    <a:pt x="59" y="126"/>
                    <a:pt x="57" y="128"/>
                  </a:cubicBezTo>
                  <a:cubicBezTo>
                    <a:pt x="61" y="119"/>
                    <a:pt x="64" y="108"/>
                    <a:pt x="65" y="101"/>
                  </a:cubicBezTo>
                  <a:cubicBezTo>
                    <a:pt x="66" y="98"/>
                    <a:pt x="66" y="94"/>
                    <a:pt x="67" y="91"/>
                  </a:cubicBezTo>
                  <a:cubicBezTo>
                    <a:pt x="69" y="101"/>
                    <a:pt x="68" y="112"/>
                    <a:pt x="63" y="121"/>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9" name="Freeform 231">
              <a:extLst>
                <a:ext uri="{FF2B5EF4-FFF2-40B4-BE49-F238E27FC236}">
                  <a16:creationId xmlns:a16="http://schemas.microsoft.com/office/drawing/2014/main" id="{D06072BD-652E-468F-A9B2-2720D3E8874E}"/>
                </a:ext>
              </a:extLst>
            </p:cNvPr>
            <p:cNvSpPr>
              <a:spLocks noEditPoints="1"/>
            </p:cNvSpPr>
            <p:nvPr/>
          </p:nvSpPr>
          <p:spPr bwMode="auto">
            <a:xfrm>
              <a:off x="1460" y="630"/>
              <a:ext cx="344" cy="257"/>
            </a:xfrm>
            <a:custGeom>
              <a:avLst/>
              <a:gdLst>
                <a:gd name="T0" fmla="*/ 85 w 144"/>
                <a:gd name="T1" fmla="*/ 8 h 108"/>
                <a:gd name="T2" fmla="*/ 28 w 144"/>
                <a:gd name="T3" fmla="*/ 43 h 108"/>
                <a:gd name="T4" fmla="*/ 7 w 144"/>
                <a:gd name="T5" fmla="*/ 63 h 108"/>
                <a:gd name="T6" fmla="*/ 2 w 144"/>
                <a:gd name="T7" fmla="*/ 68 h 108"/>
                <a:gd name="T8" fmla="*/ 2 w 144"/>
                <a:gd name="T9" fmla="*/ 74 h 108"/>
                <a:gd name="T10" fmla="*/ 5 w 144"/>
                <a:gd name="T11" fmla="*/ 81 h 108"/>
                <a:gd name="T12" fmla="*/ 140 w 144"/>
                <a:gd name="T13" fmla="*/ 39 h 108"/>
                <a:gd name="T14" fmla="*/ 85 w 144"/>
                <a:gd name="T15" fmla="*/ 8 h 108"/>
                <a:gd name="T16" fmla="*/ 83 w 144"/>
                <a:gd name="T17" fmla="*/ 73 h 108"/>
                <a:gd name="T18" fmla="*/ 16 w 144"/>
                <a:gd name="T19" fmla="*/ 71 h 108"/>
                <a:gd name="T20" fmla="*/ 20 w 144"/>
                <a:gd name="T21" fmla="*/ 65 h 108"/>
                <a:gd name="T22" fmla="*/ 36 w 144"/>
                <a:gd name="T23" fmla="*/ 52 h 108"/>
                <a:gd name="T24" fmla="*/ 66 w 144"/>
                <a:gd name="T25" fmla="*/ 38 h 108"/>
                <a:gd name="T26" fmla="*/ 115 w 144"/>
                <a:gd name="T27" fmla="*/ 23 h 108"/>
                <a:gd name="T28" fmla="*/ 118 w 144"/>
                <a:gd name="T29" fmla="*/ 46 h 108"/>
                <a:gd name="T30" fmla="*/ 83 w 144"/>
                <a:gd name="T31" fmla="*/ 73 h 108"/>
                <a:gd name="T32" fmla="*/ 118 w 144"/>
                <a:gd name="T33" fmla="*/ 66 h 108"/>
                <a:gd name="T34" fmla="*/ 130 w 144"/>
                <a:gd name="T35" fmla="*/ 46 h 108"/>
                <a:gd name="T36" fmla="*/ 118 w 144"/>
                <a:gd name="T37"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108">
                  <a:moveTo>
                    <a:pt x="85" y="8"/>
                  </a:moveTo>
                  <a:cubicBezTo>
                    <a:pt x="66" y="15"/>
                    <a:pt x="46" y="28"/>
                    <a:pt x="28" y="43"/>
                  </a:cubicBezTo>
                  <a:cubicBezTo>
                    <a:pt x="20" y="48"/>
                    <a:pt x="12" y="53"/>
                    <a:pt x="7" y="63"/>
                  </a:cubicBezTo>
                  <a:cubicBezTo>
                    <a:pt x="5" y="64"/>
                    <a:pt x="4" y="66"/>
                    <a:pt x="2" y="68"/>
                  </a:cubicBezTo>
                  <a:cubicBezTo>
                    <a:pt x="0" y="69"/>
                    <a:pt x="1" y="72"/>
                    <a:pt x="2" y="74"/>
                  </a:cubicBezTo>
                  <a:cubicBezTo>
                    <a:pt x="1" y="77"/>
                    <a:pt x="2" y="80"/>
                    <a:pt x="5" y="81"/>
                  </a:cubicBezTo>
                  <a:cubicBezTo>
                    <a:pt x="39" y="94"/>
                    <a:pt x="144" y="108"/>
                    <a:pt x="140" y="39"/>
                  </a:cubicBezTo>
                  <a:cubicBezTo>
                    <a:pt x="139" y="8"/>
                    <a:pt x="106" y="0"/>
                    <a:pt x="85" y="8"/>
                  </a:cubicBezTo>
                  <a:close/>
                  <a:moveTo>
                    <a:pt x="83" y="73"/>
                  </a:moveTo>
                  <a:cubicBezTo>
                    <a:pt x="61" y="78"/>
                    <a:pt x="37" y="77"/>
                    <a:pt x="16" y="71"/>
                  </a:cubicBezTo>
                  <a:cubicBezTo>
                    <a:pt x="17" y="69"/>
                    <a:pt x="18" y="67"/>
                    <a:pt x="20" y="65"/>
                  </a:cubicBezTo>
                  <a:cubicBezTo>
                    <a:pt x="25" y="61"/>
                    <a:pt x="31" y="56"/>
                    <a:pt x="36" y="52"/>
                  </a:cubicBezTo>
                  <a:cubicBezTo>
                    <a:pt x="47" y="46"/>
                    <a:pt x="58" y="42"/>
                    <a:pt x="66" y="38"/>
                  </a:cubicBezTo>
                  <a:cubicBezTo>
                    <a:pt x="81" y="30"/>
                    <a:pt x="99" y="21"/>
                    <a:pt x="115" y="23"/>
                  </a:cubicBezTo>
                  <a:cubicBezTo>
                    <a:pt x="125" y="24"/>
                    <a:pt x="120" y="39"/>
                    <a:pt x="118" y="46"/>
                  </a:cubicBezTo>
                  <a:cubicBezTo>
                    <a:pt x="112" y="63"/>
                    <a:pt x="97" y="69"/>
                    <a:pt x="83" y="73"/>
                  </a:cubicBezTo>
                  <a:close/>
                  <a:moveTo>
                    <a:pt x="118" y="66"/>
                  </a:moveTo>
                  <a:cubicBezTo>
                    <a:pt x="123" y="61"/>
                    <a:pt x="127" y="54"/>
                    <a:pt x="130" y="46"/>
                  </a:cubicBezTo>
                  <a:cubicBezTo>
                    <a:pt x="129" y="54"/>
                    <a:pt x="124" y="61"/>
                    <a:pt x="118" y="66"/>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0" name="Freeform 232">
              <a:extLst>
                <a:ext uri="{FF2B5EF4-FFF2-40B4-BE49-F238E27FC236}">
                  <a16:creationId xmlns:a16="http://schemas.microsoft.com/office/drawing/2014/main" id="{BEECC6CC-8AAE-4FED-9CFB-936A014F2549}"/>
                </a:ext>
              </a:extLst>
            </p:cNvPr>
            <p:cNvSpPr>
              <a:spLocks/>
            </p:cNvSpPr>
            <p:nvPr/>
          </p:nvSpPr>
          <p:spPr bwMode="auto">
            <a:xfrm>
              <a:off x="1181" y="668"/>
              <a:ext cx="272" cy="107"/>
            </a:xfrm>
            <a:custGeom>
              <a:avLst/>
              <a:gdLst>
                <a:gd name="T0" fmla="*/ 111 w 114"/>
                <a:gd name="T1" fmla="*/ 37 h 45"/>
                <a:gd name="T2" fmla="*/ 106 w 114"/>
                <a:gd name="T3" fmla="*/ 33 h 45"/>
                <a:gd name="T4" fmla="*/ 105 w 114"/>
                <a:gd name="T5" fmla="*/ 31 h 45"/>
                <a:gd name="T6" fmla="*/ 95 w 114"/>
                <a:gd name="T7" fmla="*/ 25 h 45"/>
                <a:gd name="T8" fmla="*/ 6 w 114"/>
                <a:gd name="T9" fmla="*/ 0 h 45"/>
                <a:gd name="T10" fmla="*/ 5 w 114"/>
                <a:gd name="T11" fmla="*/ 10 h 45"/>
                <a:gd name="T12" fmla="*/ 68 w 114"/>
                <a:gd name="T13" fmla="*/ 24 h 45"/>
                <a:gd name="T14" fmla="*/ 107 w 114"/>
                <a:gd name="T15" fmla="*/ 44 h 45"/>
                <a:gd name="T16" fmla="*/ 111 w 114"/>
                <a:gd name="T17"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45">
                  <a:moveTo>
                    <a:pt x="111" y="37"/>
                  </a:moveTo>
                  <a:cubicBezTo>
                    <a:pt x="110" y="36"/>
                    <a:pt x="108" y="34"/>
                    <a:pt x="106" y="33"/>
                  </a:cubicBezTo>
                  <a:cubicBezTo>
                    <a:pt x="106" y="32"/>
                    <a:pt x="106" y="32"/>
                    <a:pt x="105" y="31"/>
                  </a:cubicBezTo>
                  <a:cubicBezTo>
                    <a:pt x="102" y="29"/>
                    <a:pt x="98" y="27"/>
                    <a:pt x="95" y="25"/>
                  </a:cubicBezTo>
                  <a:cubicBezTo>
                    <a:pt x="68" y="8"/>
                    <a:pt x="34" y="1"/>
                    <a:pt x="6" y="0"/>
                  </a:cubicBezTo>
                  <a:cubicBezTo>
                    <a:pt x="0" y="0"/>
                    <a:pt x="0" y="9"/>
                    <a:pt x="5" y="10"/>
                  </a:cubicBezTo>
                  <a:cubicBezTo>
                    <a:pt x="26" y="15"/>
                    <a:pt x="47" y="18"/>
                    <a:pt x="68" y="24"/>
                  </a:cubicBezTo>
                  <a:cubicBezTo>
                    <a:pt x="81" y="30"/>
                    <a:pt x="94" y="37"/>
                    <a:pt x="107" y="44"/>
                  </a:cubicBezTo>
                  <a:cubicBezTo>
                    <a:pt x="111" y="45"/>
                    <a:pt x="114" y="40"/>
                    <a:pt x="111" y="37"/>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1" name="Freeform 233">
              <a:extLst>
                <a:ext uri="{FF2B5EF4-FFF2-40B4-BE49-F238E27FC236}">
                  <a16:creationId xmlns:a16="http://schemas.microsoft.com/office/drawing/2014/main" id="{B525FAEB-7235-4995-9770-17937E0CF323}"/>
                </a:ext>
              </a:extLst>
            </p:cNvPr>
            <p:cNvSpPr>
              <a:spLocks/>
            </p:cNvSpPr>
            <p:nvPr/>
          </p:nvSpPr>
          <p:spPr bwMode="auto">
            <a:xfrm>
              <a:off x="1243" y="460"/>
              <a:ext cx="210" cy="329"/>
            </a:xfrm>
            <a:custGeom>
              <a:avLst/>
              <a:gdLst>
                <a:gd name="T0" fmla="*/ 84 w 88"/>
                <a:gd name="T1" fmla="*/ 127 h 138"/>
                <a:gd name="T2" fmla="*/ 47 w 88"/>
                <a:gd name="T3" fmla="*/ 80 h 138"/>
                <a:gd name="T4" fmla="*/ 9 w 88"/>
                <a:gd name="T5" fmla="*/ 5 h 138"/>
                <a:gd name="T6" fmla="*/ 1 w 88"/>
                <a:gd name="T7" fmla="*/ 9 h 138"/>
                <a:gd name="T8" fmla="*/ 79 w 88"/>
                <a:gd name="T9" fmla="*/ 134 h 138"/>
                <a:gd name="T10" fmla="*/ 84 w 88"/>
                <a:gd name="T11" fmla="*/ 127 h 138"/>
              </a:gdLst>
              <a:ahLst/>
              <a:cxnLst>
                <a:cxn ang="0">
                  <a:pos x="T0" y="T1"/>
                </a:cxn>
                <a:cxn ang="0">
                  <a:pos x="T2" y="T3"/>
                </a:cxn>
                <a:cxn ang="0">
                  <a:pos x="T4" y="T5"/>
                </a:cxn>
                <a:cxn ang="0">
                  <a:pos x="T6" y="T7"/>
                </a:cxn>
                <a:cxn ang="0">
                  <a:pos x="T8" y="T9"/>
                </a:cxn>
                <a:cxn ang="0">
                  <a:pos x="T10" y="T11"/>
                </a:cxn>
              </a:cxnLst>
              <a:rect l="0" t="0" r="r" b="b"/>
              <a:pathLst>
                <a:path w="88" h="138">
                  <a:moveTo>
                    <a:pt x="84" y="127"/>
                  </a:moveTo>
                  <a:cubicBezTo>
                    <a:pt x="71" y="111"/>
                    <a:pt x="58" y="96"/>
                    <a:pt x="47" y="80"/>
                  </a:cubicBezTo>
                  <a:cubicBezTo>
                    <a:pt x="32" y="56"/>
                    <a:pt x="19" y="32"/>
                    <a:pt x="9" y="5"/>
                  </a:cubicBezTo>
                  <a:cubicBezTo>
                    <a:pt x="7" y="0"/>
                    <a:pt x="0" y="2"/>
                    <a:pt x="1" y="9"/>
                  </a:cubicBezTo>
                  <a:cubicBezTo>
                    <a:pt x="14" y="57"/>
                    <a:pt x="44" y="103"/>
                    <a:pt x="79" y="134"/>
                  </a:cubicBezTo>
                  <a:cubicBezTo>
                    <a:pt x="83" y="138"/>
                    <a:pt x="88" y="131"/>
                    <a:pt x="84" y="127"/>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2" name="Freeform 234">
              <a:extLst>
                <a:ext uri="{FF2B5EF4-FFF2-40B4-BE49-F238E27FC236}">
                  <a16:creationId xmlns:a16="http://schemas.microsoft.com/office/drawing/2014/main" id="{FCAFFEC5-92EE-4221-AAB7-B33345D1CB62}"/>
                </a:ext>
              </a:extLst>
            </p:cNvPr>
            <p:cNvSpPr>
              <a:spLocks/>
            </p:cNvSpPr>
            <p:nvPr/>
          </p:nvSpPr>
          <p:spPr bwMode="auto">
            <a:xfrm>
              <a:off x="1091" y="837"/>
              <a:ext cx="262" cy="281"/>
            </a:xfrm>
            <a:custGeom>
              <a:avLst/>
              <a:gdLst>
                <a:gd name="T0" fmla="*/ 98 w 110"/>
                <a:gd name="T1" fmla="*/ 47 h 118"/>
                <a:gd name="T2" fmla="*/ 88 w 110"/>
                <a:gd name="T3" fmla="*/ 62 h 118"/>
                <a:gd name="T4" fmla="*/ 94 w 110"/>
                <a:gd name="T5" fmla="*/ 46 h 118"/>
                <a:gd name="T6" fmla="*/ 86 w 110"/>
                <a:gd name="T7" fmla="*/ 40 h 118"/>
                <a:gd name="T8" fmla="*/ 68 w 110"/>
                <a:gd name="T9" fmla="*/ 76 h 118"/>
                <a:gd name="T10" fmla="*/ 80 w 110"/>
                <a:gd name="T11" fmla="*/ 35 h 118"/>
                <a:gd name="T12" fmla="*/ 71 w 110"/>
                <a:gd name="T13" fmla="*/ 30 h 118"/>
                <a:gd name="T14" fmla="*/ 47 w 110"/>
                <a:gd name="T15" fmla="*/ 80 h 118"/>
                <a:gd name="T16" fmla="*/ 61 w 110"/>
                <a:gd name="T17" fmla="*/ 27 h 118"/>
                <a:gd name="T18" fmla="*/ 52 w 110"/>
                <a:gd name="T19" fmla="*/ 22 h 118"/>
                <a:gd name="T20" fmla="*/ 27 w 110"/>
                <a:gd name="T21" fmla="*/ 79 h 118"/>
                <a:gd name="T22" fmla="*/ 47 w 110"/>
                <a:gd name="T23" fmla="*/ 8 h 118"/>
                <a:gd name="T24" fmla="*/ 38 w 110"/>
                <a:gd name="T25" fmla="*/ 5 h 118"/>
                <a:gd name="T26" fmla="*/ 14 w 110"/>
                <a:gd name="T27" fmla="*/ 66 h 118"/>
                <a:gd name="T28" fmla="*/ 31 w 110"/>
                <a:gd name="T29" fmla="*/ 9 h 118"/>
                <a:gd name="T30" fmla="*/ 25 w 110"/>
                <a:gd name="T31" fmla="*/ 6 h 118"/>
                <a:gd name="T32" fmla="*/ 1 w 110"/>
                <a:gd name="T33" fmla="*/ 91 h 118"/>
                <a:gd name="T34" fmla="*/ 9 w 110"/>
                <a:gd name="T35" fmla="*/ 95 h 118"/>
                <a:gd name="T36" fmla="*/ 16 w 110"/>
                <a:gd name="T37" fmla="*/ 84 h 118"/>
                <a:gd name="T38" fmla="*/ 13 w 110"/>
                <a:gd name="T39" fmla="*/ 108 h 118"/>
                <a:gd name="T40" fmla="*/ 22 w 110"/>
                <a:gd name="T41" fmla="*/ 112 h 118"/>
                <a:gd name="T42" fmla="*/ 35 w 110"/>
                <a:gd name="T43" fmla="*/ 87 h 118"/>
                <a:gd name="T44" fmla="*/ 33 w 110"/>
                <a:gd name="T45" fmla="*/ 106 h 118"/>
                <a:gd name="T46" fmla="*/ 43 w 110"/>
                <a:gd name="T47" fmla="*/ 110 h 118"/>
                <a:gd name="T48" fmla="*/ 56 w 110"/>
                <a:gd name="T49" fmla="*/ 86 h 118"/>
                <a:gd name="T50" fmla="*/ 55 w 110"/>
                <a:gd name="T51" fmla="*/ 99 h 118"/>
                <a:gd name="T52" fmla="*/ 65 w 110"/>
                <a:gd name="T53" fmla="*/ 102 h 118"/>
                <a:gd name="T54" fmla="*/ 74 w 110"/>
                <a:gd name="T55" fmla="*/ 87 h 118"/>
                <a:gd name="T56" fmla="*/ 83 w 110"/>
                <a:gd name="T57" fmla="*/ 89 h 118"/>
                <a:gd name="T58" fmla="*/ 93 w 110"/>
                <a:gd name="T59" fmla="*/ 75 h 118"/>
                <a:gd name="T60" fmla="*/ 101 w 110"/>
                <a:gd name="T61" fmla="*/ 80 h 118"/>
                <a:gd name="T62" fmla="*/ 106 w 110"/>
                <a:gd name="T63" fmla="*/ 75 h 118"/>
                <a:gd name="T64" fmla="*/ 104 w 110"/>
                <a:gd name="T65" fmla="*/ 65 h 118"/>
                <a:gd name="T66" fmla="*/ 107 w 110"/>
                <a:gd name="T67" fmla="*/ 53 h 118"/>
                <a:gd name="T68" fmla="*/ 98 w 110"/>
                <a:gd name="T69" fmla="*/ 4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18">
                  <a:moveTo>
                    <a:pt x="98" y="47"/>
                  </a:moveTo>
                  <a:cubicBezTo>
                    <a:pt x="95" y="52"/>
                    <a:pt x="91" y="57"/>
                    <a:pt x="88" y="62"/>
                  </a:cubicBezTo>
                  <a:cubicBezTo>
                    <a:pt x="90" y="57"/>
                    <a:pt x="92" y="51"/>
                    <a:pt x="94" y="46"/>
                  </a:cubicBezTo>
                  <a:cubicBezTo>
                    <a:pt x="97" y="40"/>
                    <a:pt x="89" y="34"/>
                    <a:pt x="86" y="40"/>
                  </a:cubicBezTo>
                  <a:cubicBezTo>
                    <a:pt x="79" y="51"/>
                    <a:pt x="74" y="64"/>
                    <a:pt x="68" y="76"/>
                  </a:cubicBezTo>
                  <a:cubicBezTo>
                    <a:pt x="70" y="62"/>
                    <a:pt x="75" y="49"/>
                    <a:pt x="80" y="35"/>
                  </a:cubicBezTo>
                  <a:cubicBezTo>
                    <a:pt x="81" y="29"/>
                    <a:pt x="74" y="24"/>
                    <a:pt x="71" y="30"/>
                  </a:cubicBezTo>
                  <a:cubicBezTo>
                    <a:pt x="62" y="46"/>
                    <a:pt x="55" y="64"/>
                    <a:pt x="47" y="80"/>
                  </a:cubicBezTo>
                  <a:cubicBezTo>
                    <a:pt x="50" y="62"/>
                    <a:pt x="56" y="45"/>
                    <a:pt x="61" y="27"/>
                  </a:cubicBezTo>
                  <a:cubicBezTo>
                    <a:pt x="63" y="20"/>
                    <a:pt x="54" y="16"/>
                    <a:pt x="52" y="22"/>
                  </a:cubicBezTo>
                  <a:cubicBezTo>
                    <a:pt x="43" y="41"/>
                    <a:pt x="36" y="61"/>
                    <a:pt x="27" y="79"/>
                  </a:cubicBezTo>
                  <a:cubicBezTo>
                    <a:pt x="33" y="55"/>
                    <a:pt x="42" y="32"/>
                    <a:pt x="47" y="8"/>
                  </a:cubicBezTo>
                  <a:cubicBezTo>
                    <a:pt x="48" y="2"/>
                    <a:pt x="40" y="0"/>
                    <a:pt x="38" y="5"/>
                  </a:cubicBezTo>
                  <a:cubicBezTo>
                    <a:pt x="30" y="25"/>
                    <a:pt x="23" y="46"/>
                    <a:pt x="14" y="66"/>
                  </a:cubicBezTo>
                  <a:cubicBezTo>
                    <a:pt x="18" y="46"/>
                    <a:pt x="24" y="27"/>
                    <a:pt x="31" y="9"/>
                  </a:cubicBezTo>
                  <a:cubicBezTo>
                    <a:pt x="33" y="4"/>
                    <a:pt x="27" y="2"/>
                    <a:pt x="25" y="6"/>
                  </a:cubicBezTo>
                  <a:cubicBezTo>
                    <a:pt x="13" y="33"/>
                    <a:pt x="4" y="61"/>
                    <a:pt x="1" y="91"/>
                  </a:cubicBezTo>
                  <a:cubicBezTo>
                    <a:pt x="0" y="97"/>
                    <a:pt x="6" y="100"/>
                    <a:pt x="9" y="95"/>
                  </a:cubicBezTo>
                  <a:cubicBezTo>
                    <a:pt x="12" y="92"/>
                    <a:pt x="14" y="88"/>
                    <a:pt x="16" y="84"/>
                  </a:cubicBezTo>
                  <a:cubicBezTo>
                    <a:pt x="15" y="92"/>
                    <a:pt x="13" y="100"/>
                    <a:pt x="13" y="108"/>
                  </a:cubicBezTo>
                  <a:cubicBezTo>
                    <a:pt x="12" y="113"/>
                    <a:pt x="19" y="118"/>
                    <a:pt x="22" y="112"/>
                  </a:cubicBezTo>
                  <a:cubicBezTo>
                    <a:pt x="27" y="104"/>
                    <a:pt x="31" y="96"/>
                    <a:pt x="35" y="87"/>
                  </a:cubicBezTo>
                  <a:cubicBezTo>
                    <a:pt x="34" y="93"/>
                    <a:pt x="33" y="100"/>
                    <a:pt x="33" y="106"/>
                  </a:cubicBezTo>
                  <a:cubicBezTo>
                    <a:pt x="33" y="112"/>
                    <a:pt x="39" y="116"/>
                    <a:pt x="43" y="110"/>
                  </a:cubicBezTo>
                  <a:cubicBezTo>
                    <a:pt x="48" y="103"/>
                    <a:pt x="52" y="94"/>
                    <a:pt x="56" y="86"/>
                  </a:cubicBezTo>
                  <a:cubicBezTo>
                    <a:pt x="56" y="90"/>
                    <a:pt x="55" y="95"/>
                    <a:pt x="55" y="99"/>
                  </a:cubicBezTo>
                  <a:cubicBezTo>
                    <a:pt x="55" y="105"/>
                    <a:pt x="62" y="106"/>
                    <a:pt x="65" y="102"/>
                  </a:cubicBezTo>
                  <a:cubicBezTo>
                    <a:pt x="68" y="97"/>
                    <a:pt x="71" y="92"/>
                    <a:pt x="74" y="87"/>
                  </a:cubicBezTo>
                  <a:cubicBezTo>
                    <a:pt x="75" y="92"/>
                    <a:pt x="81" y="92"/>
                    <a:pt x="83" y="89"/>
                  </a:cubicBezTo>
                  <a:cubicBezTo>
                    <a:pt x="87" y="85"/>
                    <a:pt x="90" y="80"/>
                    <a:pt x="93" y="75"/>
                  </a:cubicBezTo>
                  <a:cubicBezTo>
                    <a:pt x="93" y="80"/>
                    <a:pt x="98" y="83"/>
                    <a:pt x="101" y="80"/>
                  </a:cubicBezTo>
                  <a:cubicBezTo>
                    <a:pt x="103" y="78"/>
                    <a:pt x="105" y="76"/>
                    <a:pt x="106" y="75"/>
                  </a:cubicBezTo>
                  <a:cubicBezTo>
                    <a:pt x="110" y="72"/>
                    <a:pt x="108" y="66"/>
                    <a:pt x="104" y="65"/>
                  </a:cubicBezTo>
                  <a:cubicBezTo>
                    <a:pt x="104" y="61"/>
                    <a:pt x="105" y="57"/>
                    <a:pt x="107" y="53"/>
                  </a:cubicBezTo>
                  <a:cubicBezTo>
                    <a:pt x="109" y="47"/>
                    <a:pt x="102" y="42"/>
                    <a:pt x="98" y="47"/>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3" name="Freeform 235">
              <a:extLst>
                <a:ext uri="{FF2B5EF4-FFF2-40B4-BE49-F238E27FC236}">
                  <a16:creationId xmlns:a16="http://schemas.microsoft.com/office/drawing/2014/main" id="{802F7557-324C-425B-AAEC-B0C1963AC928}"/>
                </a:ext>
              </a:extLst>
            </p:cNvPr>
            <p:cNvSpPr>
              <a:spLocks/>
            </p:cNvSpPr>
            <p:nvPr/>
          </p:nvSpPr>
          <p:spPr bwMode="auto">
            <a:xfrm>
              <a:off x="1434" y="944"/>
              <a:ext cx="48" cy="155"/>
            </a:xfrm>
            <a:custGeom>
              <a:avLst/>
              <a:gdLst>
                <a:gd name="T0" fmla="*/ 12 w 20"/>
                <a:gd name="T1" fmla="*/ 3 h 65"/>
                <a:gd name="T2" fmla="*/ 4 w 20"/>
                <a:gd name="T3" fmla="*/ 58 h 65"/>
                <a:gd name="T4" fmla="*/ 12 w 20"/>
                <a:gd name="T5" fmla="*/ 60 h 65"/>
                <a:gd name="T6" fmla="*/ 20 w 20"/>
                <a:gd name="T7" fmla="*/ 35 h 65"/>
                <a:gd name="T8" fmla="*/ 15 w 20"/>
                <a:gd name="T9" fmla="*/ 34 h 65"/>
                <a:gd name="T10" fmla="*/ 11 w 20"/>
                <a:gd name="T11" fmla="*/ 40 h 65"/>
                <a:gd name="T12" fmla="*/ 17 w 20"/>
                <a:gd name="T13" fmla="*/ 5 h 65"/>
                <a:gd name="T14" fmla="*/ 12 w 20"/>
                <a:gd name="T15" fmla="*/ 3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65">
                  <a:moveTo>
                    <a:pt x="12" y="3"/>
                  </a:moveTo>
                  <a:cubicBezTo>
                    <a:pt x="5" y="20"/>
                    <a:pt x="0" y="38"/>
                    <a:pt x="4" y="58"/>
                  </a:cubicBezTo>
                  <a:cubicBezTo>
                    <a:pt x="5" y="62"/>
                    <a:pt x="10" y="65"/>
                    <a:pt x="12" y="60"/>
                  </a:cubicBezTo>
                  <a:cubicBezTo>
                    <a:pt x="16" y="53"/>
                    <a:pt x="20" y="44"/>
                    <a:pt x="20" y="35"/>
                  </a:cubicBezTo>
                  <a:cubicBezTo>
                    <a:pt x="19" y="32"/>
                    <a:pt x="16" y="31"/>
                    <a:pt x="15" y="34"/>
                  </a:cubicBezTo>
                  <a:cubicBezTo>
                    <a:pt x="14" y="36"/>
                    <a:pt x="12" y="38"/>
                    <a:pt x="11" y="40"/>
                  </a:cubicBezTo>
                  <a:cubicBezTo>
                    <a:pt x="11" y="28"/>
                    <a:pt x="13" y="16"/>
                    <a:pt x="17" y="5"/>
                  </a:cubicBezTo>
                  <a:cubicBezTo>
                    <a:pt x="18" y="2"/>
                    <a:pt x="14" y="0"/>
                    <a:pt x="12" y="3"/>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4" name="Freeform 236">
              <a:extLst>
                <a:ext uri="{FF2B5EF4-FFF2-40B4-BE49-F238E27FC236}">
                  <a16:creationId xmlns:a16="http://schemas.microsoft.com/office/drawing/2014/main" id="{FA3D3EAA-6500-47EA-A94F-6E4B17C75628}"/>
                </a:ext>
              </a:extLst>
            </p:cNvPr>
            <p:cNvSpPr>
              <a:spLocks/>
            </p:cNvSpPr>
            <p:nvPr/>
          </p:nvSpPr>
          <p:spPr bwMode="auto">
            <a:xfrm>
              <a:off x="1460" y="954"/>
              <a:ext cx="87" cy="117"/>
            </a:xfrm>
            <a:custGeom>
              <a:avLst/>
              <a:gdLst>
                <a:gd name="T0" fmla="*/ 26 w 32"/>
                <a:gd name="T1" fmla="*/ 12 h 85"/>
                <a:gd name="T2" fmla="*/ 16 w 32"/>
                <a:gd name="T3" fmla="*/ 39 h 85"/>
                <a:gd name="T4" fmla="*/ 14 w 32"/>
                <a:gd name="T5" fmla="*/ 45 h 85"/>
                <a:gd name="T6" fmla="*/ 10 w 32"/>
                <a:gd name="T7" fmla="*/ 56 h 85"/>
                <a:gd name="T8" fmla="*/ 16 w 32"/>
                <a:gd name="T9" fmla="*/ 3 h 85"/>
                <a:gd name="T10" fmla="*/ 14 w 32"/>
                <a:gd name="T11" fmla="*/ 1 h 85"/>
                <a:gd name="T12" fmla="*/ 2 w 32"/>
                <a:gd name="T13" fmla="*/ 80 h 85"/>
                <a:gd name="T14" fmla="*/ 10 w 32"/>
                <a:gd name="T15" fmla="*/ 81 h 85"/>
                <a:gd name="T16" fmla="*/ 15 w 32"/>
                <a:gd name="T17" fmla="*/ 67 h 85"/>
                <a:gd name="T18" fmla="*/ 18 w 32"/>
                <a:gd name="T19" fmla="*/ 76 h 85"/>
                <a:gd name="T20" fmla="*/ 24 w 32"/>
                <a:gd name="T21" fmla="*/ 75 h 85"/>
                <a:gd name="T22" fmla="*/ 24 w 32"/>
                <a:gd name="T23" fmla="*/ 46 h 85"/>
                <a:gd name="T24" fmla="*/ 31 w 32"/>
                <a:gd name="T25" fmla="*/ 15 h 85"/>
                <a:gd name="T26" fmla="*/ 26 w 32"/>
                <a:gd name="T27" fmla="*/ 1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85">
                  <a:moveTo>
                    <a:pt x="26" y="12"/>
                  </a:moveTo>
                  <a:cubicBezTo>
                    <a:pt x="21" y="19"/>
                    <a:pt x="18" y="29"/>
                    <a:pt x="16" y="39"/>
                  </a:cubicBezTo>
                  <a:cubicBezTo>
                    <a:pt x="15" y="41"/>
                    <a:pt x="14" y="43"/>
                    <a:pt x="14" y="45"/>
                  </a:cubicBezTo>
                  <a:cubicBezTo>
                    <a:pt x="12" y="48"/>
                    <a:pt x="11" y="52"/>
                    <a:pt x="10" y="56"/>
                  </a:cubicBezTo>
                  <a:cubicBezTo>
                    <a:pt x="10" y="38"/>
                    <a:pt x="12" y="20"/>
                    <a:pt x="16" y="3"/>
                  </a:cubicBezTo>
                  <a:cubicBezTo>
                    <a:pt x="17" y="1"/>
                    <a:pt x="15" y="0"/>
                    <a:pt x="14" y="1"/>
                  </a:cubicBezTo>
                  <a:cubicBezTo>
                    <a:pt x="1" y="24"/>
                    <a:pt x="0" y="53"/>
                    <a:pt x="2" y="80"/>
                  </a:cubicBezTo>
                  <a:cubicBezTo>
                    <a:pt x="2" y="85"/>
                    <a:pt x="9" y="85"/>
                    <a:pt x="10" y="81"/>
                  </a:cubicBezTo>
                  <a:cubicBezTo>
                    <a:pt x="12" y="76"/>
                    <a:pt x="14" y="72"/>
                    <a:pt x="15" y="67"/>
                  </a:cubicBezTo>
                  <a:cubicBezTo>
                    <a:pt x="16" y="70"/>
                    <a:pt x="17" y="73"/>
                    <a:pt x="18" y="76"/>
                  </a:cubicBezTo>
                  <a:cubicBezTo>
                    <a:pt x="20" y="78"/>
                    <a:pt x="23" y="78"/>
                    <a:pt x="24" y="75"/>
                  </a:cubicBezTo>
                  <a:cubicBezTo>
                    <a:pt x="25" y="65"/>
                    <a:pt x="24" y="56"/>
                    <a:pt x="24" y="46"/>
                  </a:cubicBezTo>
                  <a:cubicBezTo>
                    <a:pt x="25" y="36"/>
                    <a:pt x="28" y="25"/>
                    <a:pt x="31" y="15"/>
                  </a:cubicBezTo>
                  <a:cubicBezTo>
                    <a:pt x="32" y="12"/>
                    <a:pt x="27" y="8"/>
                    <a:pt x="26" y="12"/>
                  </a:cubicBezTo>
                  <a:close/>
                </a:path>
              </a:pathLst>
            </a:custGeom>
            <a:grpFill/>
            <a:ln w="9525">
              <a:solidFill>
                <a:srgbClr val="FFC000"/>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grpSp>
        <p:nvGrpSpPr>
          <p:cNvPr id="75" name="Group 51">
            <a:extLst>
              <a:ext uri="{FF2B5EF4-FFF2-40B4-BE49-F238E27FC236}">
                <a16:creationId xmlns:a16="http://schemas.microsoft.com/office/drawing/2014/main" id="{1DBBD2F1-2137-4D7D-997A-10F6DBC889BE}"/>
              </a:ext>
            </a:extLst>
          </p:cNvPr>
          <p:cNvGrpSpPr>
            <a:grpSpLocks noChangeAspect="1"/>
          </p:cNvGrpSpPr>
          <p:nvPr/>
        </p:nvGrpSpPr>
        <p:grpSpPr bwMode="auto">
          <a:xfrm>
            <a:off x="468880" y="1428899"/>
            <a:ext cx="450698" cy="586274"/>
            <a:chOff x="4441" y="1661"/>
            <a:chExt cx="486" cy="632"/>
          </a:xfrm>
          <a:solidFill>
            <a:srgbClr val="FFC000"/>
          </a:solidFill>
        </p:grpSpPr>
        <p:sp>
          <p:nvSpPr>
            <p:cNvPr id="76" name="Freeform 52">
              <a:extLst>
                <a:ext uri="{FF2B5EF4-FFF2-40B4-BE49-F238E27FC236}">
                  <a16:creationId xmlns:a16="http://schemas.microsoft.com/office/drawing/2014/main" id="{99B4BE3A-902B-4090-9D8C-FF962FAFDF04}"/>
                </a:ext>
              </a:extLst>
            </p:cNvPr>
            <p:cNvSpPr>
              <a:spLocks/>
            </p:cNvSpPr>
            <p:nvPr/>
          </p:nvSpPr>
          <p:spPr bwMode="auto">
            <a:xfrm>
              <a:off x="4776" y="1713"/>
              <a:ext cx="64" cy="74"/>
            </a:xfrm>
            <a:custGeom>
              <a:avLst/>
              <a:gdLst>
                <a:gd name="T0" fmla="*/ 11 w 11"/>
                <a:gd name="T1" fmla="*/ 2 h 13"/>
                <a:gd name="T2" fmla="*/ 8 w 11"/>
                <a:gd name="T3" fmla="*/ 3 h 13"/>
                <a:gd name="T4" fmla="*/ 4 w 11"/>
                <a:gd name="T5" fmla="*/ 9 h 13"/>
                <a:gd name="T6" fmla="*/ 0 w 11"/>
                <a:gd name="T7" fmla="*/ 11 h 13"/>
                <a:gd name="T8" fmla="*/ 8 w 11"/>
                <a:gd name="T9" fmla="*/ 0 h 13"/>
                <a:gd name="T10" fmla="*/ 11 w 11"/>
                <a:gd name="T11" fmla="*/ 2 h 13"/>
              </a:gdLst>
              <a:ahLst/>
              <a:cxnLst>
                <a:cxn ang="0">
                  <a:pos x="T0" y="T1"/>
                </a:cxn>
                <a:cxn ang="0">
                  <a:pos x="T2" y="T3"/>
                </a:cxn>
                <a:cxn ang="0">
                  <a:pos x="T4" y="T5"/>
                </a:cxn>
                <a:cxn ang="0">
                  <a:pos x="T6" y="T7"/>
                </a:cxn>
                <a:cxn ang="0">
                  <a:pos x="T8" y="T9"/>
                </a:cxn>
                <a:cxn ang="0">
                  <a:pos x="T10" y="T11"/>
                </a:cxn>
              </a:cxnLst>
              <a:rect l="0" t="0" r="r" b="b"/>
              <a:pathLst>
                <a:path w="11" h="13">
                  <a:moveTo>
                    <a:pt x="11" y="2"/>
                  </a:moveTo>
                  <a:cubicBezTo>
                    <a:pt x="10" y="4"/>
                    <a:pt x="9" y="3"/>
                    <a:pt x="8" y="3"/>
                  </a:cubicBezTo>
                  <a:cubicBezTo>
                    <a:pt x="7" y="5"/>
                    <a:pt x="5" y="7"/>
                    <a:pt x="4" y="9"/>
                  </a:cubicBezTo>
                  <a:cubicBezTo>
                    <a:pt x="3" y="10"/>
                    <a:pt x="2" y="13"/>
                    <a:pt x="0" y="11"/>
                  </a:cubicBezTo>
                  <a:cubicBezTo>
                    <a:pt x="2" y="7"/>
                    <a:pt x="6" y="4"/>
                    <a:pt x="8" y="0"/>
                  </a:cubicBezTo>
                  <a:cubicBezTo>
                    <a:pt x="10" y="1"/>
                    <a:pt x="10" y="1"/>
                    <a:pt x="11" y="2"/>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7" name="Freeform 53">
              <a:extLst>
                <a:ext uri="{FF2B5EF4-FFF2-40B4-BE49-F238E27FC236}">
                  <a16:creationId xmlns:a16="http://schemas.microsoft.com/office/drawing/2014/main" id="{0E82F50E-1696-4F3D-B774-FE334DA911FD}"/>
                </a:ext>
              </a:extLst>
            </p:cNvPr>
            <p:cNvSpPr>
              <a:spLocks/>
            </p:cNvSpPr>
            <p:nvPr/>
          </p:nvSpPr>
          <p:spPr bwMode="auto">
            <a:xfrm>
              <a:off x="4684" y="1661"/>
              <a:ext cx="23" cy="75"/>
            </a:xfrm>
            <a:custGeom>
              <a:avLst/>
              <a:gdLst>
                <a:gd name="T0" fmla="*/ 2 w 4"/>
                <a:gd name="T1" fmla="*/ 0 h 13"/>
                <a:gd name="T2" fmla="*/ 3 w 4"/>
                <a:gd name="T3" fmla="*/ 1 h 13"/>
                <a:gd name="T4" fmla="*/ 4 w 4"/>
                <a:gd name="T5" fmla="*/ 11 h 13"/>
                <a:gd name="T6" fmla="*/ 2 w 4"/>
                <a:gd name="T7" fmla="*/ 13 h 13"/>
                <a:gd name="T8" fmla="*/ 1 w 4"/>
                <a:gd name="T9" fmla="*/ 8 h 13"/>
                <a:gd name="T10" fmla="*/ 2 w 4"/>
                <a:gd name="T11" fmla="*/ 0 h 13"/>
              </a:gdLst>
              <a:ahLst/>
              <a:cxnLst>
                <a:cxn ang="0">
                  <a:pos x="T0" y="T1"/>
                </a:cxn>
                <a:cxn ang="0">
                  <a:pos x="T2" y="T3"/>
                </a:cxn>
                <a:cxn ang="0">
                  <a:pos x="T4" y="T5"/>
                </a:cxn>
                <a:cxn ang="0">
                  <a:pos x="T6" y="T7"/>
                </a:cxn>
                <a:cxn ang="0">
                  <a:pos x="T8" y="T9"/>
                </a:cxn>
                <a:cxn ang="0">
                  <a:pos x="T10" y="T11"/>
                </a:cxn>
              </a:cxnLst>
              <a:rect l="0" t="0" r="r" b="b"/>
              <a:pathLst>
                <a:path w="4" h="13">
                  <a:moveTo>
                    <a:pt x="2" y="0"/>
                  </a:moveTo>
                  <a:cubicBezTo>
                    <a:pt x="2" y="0"/>
                    <a:pt x="3" y="1"/>
                    <a:pt x="3" y="1"/>
                  </a:cubicBezTo>
                  <a:cubicBezTo>
                    <a:pt x="4" y="3"/>
                    <a:pt x="3" y="8"/>
                    <a:pt x="4" y="11"/>
                  </a:cubicBezTo>
                  <a:cubicBezTo>
                    <a:pt x="3" y="12"/>
                    <a:pt x="3" y="12"/>
                    <a:pt x="2" y="13"/>
                  </a:cubicBezTo>
                  <a:cubicBezTo>
                    <a:pt x="1" y="12"/>
                    <a:pt x="1" y="9"/>
                    <a:pt x="1" y="8"/>
                  </a:cubicBezTo>
                  <a:cubicBezTo>
                    <a:pt x="1" y="5"/>
                    <a:pt x="0" y="2"/>
                    <a:pt x="2" y="0"/>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8" name="Freeform 54">
              <a:extLst>
                <a:ext uri="{FF2B5EF4-FFF2-40B4-BE49-F238E27FC236}">
                  <a16:creationId xmlns:a16="http://schemas.microsoft.com/office/drawing/2014/main" id="{C98273FA-B4CB-4FC2-AA9A-11B850ACC185}"/>
                </a:ext>
              </a:extLst>
            </p:cNvPr>
            <p:cNvSpPr>
              <a:spLocks/>
            </p:cNvSpPr>
            <p:nvPr/>
          </p:nvSpPr>
          <p:spPr bwMode="auto">
            <a:xfrm>
              <a:off x="4840" y="1816"/>
              <a:ext cx="75" cy="40"/>
            </a:xfrm>
            <a:custGeom>
              <a:avLst/>
              <a:gdLst>
                <a:gd name="T0" fmla="*/ 13 w 13"/>
                <a:gd name="T1" fmla="*/ 1 h 7"/>
                <a:gd name="T2" fmla="*/ 13 w 13"/>
                <a:gd name="T3" fmla="*/ 3 h 7"/>
                <a:gd name="T4" fmla="*/ 11 w 13"/>
                <a:gd name="T5" fmla="*/ 3 h 7"/>
                <a:gd name="T6" fmla="*/ 4 w 13"/>
                <a:gd name="T7" fmla="*/ 5 h 7"/>
                <a:gd name="T8" fmla="*/ 0 w 13"/>
                <a:gd name="T9" fmla="*/ 6 h 7"/>
                <a:gd name="T10" fmla="*/ 0 w 13"/>
                <a:gd name="T11" fmla="*/ 5 h 7"/>
                <a:gd name="T12" fmla="*/ 12 w 13"/>
                <a:gd name="T13" fmla="*/ 0 h 7"/>
                <a:gd name="T14" fmla="*/ 13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3" y="1"/>
                  </a:moveTo>
                  <a:cubicBezTo>
                    <a:pt x="13" y="2"/>
                    <a:pt x="13" y="2"/>
                    <a:pt x="13" y="3"/>
                  </a:cubicBezTo>
                  <a:cubicBezTo>
                    <a:pt x="12" y="3"/>
                    <a:pt x="11" y="3"/>
                    <a:pt x="11" y="3"/>
                  </a:cubicBezTo>
                  <a:cubicBezTo>
                    <a:pt x="9" y="4"/>
                    <a:pt x="6" y="5"/>
                    <a:pt x="4" y="5"/>
                  </a:cubicBezTo>
                  <a:cubicBezTo>
                    <a:pt x="3" y="6"/>
                    <a:pt x="2" y="7"/>
                    <a:pt x="0" y="6"/>
                  </a:cubicBezTo>
                  <a:cubicBezTo>
                    <a:pt x="0" y="6"/>
                    <a:pt x="0" y="5"/>
                    <a:pt x="0" y="5"/>
                  </a:cubicBezTo>
                  <a:cubicBezTo>
                    <a:pt x="3" y="2"/>
                    <a:pt x="8" y="3"/>
                    <a:pt x="12" y="0"/>
                  </a:cubicBezTo>
                  <a:cubicBezTo>
                    <a:pt x="12" y="1"/>
                    <a:pt x="13" y="1"/>
                    <a:pt x="13" y="1"/>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9" name="Freeform 55">
              <a:extLst>
                <a:ext uri="{FF2B5EF4-FFF2-40B4-BE49-F238E27FC236}">
                  <a16:creationId xmlns:a16="http://schemas.microsoft.com/office/drawing/2014/main" id="{57FACDA0-74D5-4E06-960B-94F4B93A6E62}"/>
                </a:ext>
              </a:extLst>
            </p:cNvPr>
            <p:cNvSpPr>
              <a:spLocks/>
            </p:cNvSpPr>
            <p:nvPr/>
          </p:nvSpPr>
          <p:spPr bwMode="auto">
            <a:xfrm>
              <a:off x="4533" y="1707"/>
              <a:ext cx="53" cy="63"/>
            </a:xfrm>
            <a:custGeom>
              <a:avLst/>
              <a:gdLst>
                <a:gd name="T0" fmla="*/ 2 w 9"/>
                <a:gd name="T1" fmla="*/ 4 h 11"/>
                <a:gd name="T2" fmla="*/ 2 w 9"/>
                <a:gd name="T3" fmla="*/ 0 h 11"/>
                <a:gd name="T4" fmla="*/ 9 w 9"/>
                <a:gd name="T5" fmla="*/ 9 h 11"/>
                <a:gd name="T6" fmla="*/ 8 w 9"/>
                <a:gd name="T7" fmla="*/ 11 h 11"/>
                <a:gd name="T8" fmla="*/ 3 w 9"/>
                <a:gd name="T9" fmla="*/ 5 h 11"/>
                <a:gd name="T10" fmla="*/ 2 w 9"/>
                <a:gd name="T11" fmla="*/ 6 h 11"/>
                <a:gd name="T12" fmla="*/ 1 w 9"/>
                <a:gd name="T13" fmla="*/ 4 h 11"/>
                <a:gd name="T14" fmla="*/ 2 w 9"/>
                <a:gd name="T15" fmla="*/ 4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2" y="4"/>
                  </a:moveTo>
                  <a:cubicBezTo>
                    <a:pt x="1" y="3"/>
                    <a:pt x="0" y="0"/>
                    <a:pt x="2" y="0"/>
                  </a:cubicBezTo>
                  <a:cubicBezTo>
                    <a:pt x="5" y="3"/>
                    <a:pt x="7" y="6"/>
                    <a:pt x="9" y="9"/>
                  </a:cubicBezTo>
                  <a:cubicBezTo>
                    <a:pt x="9" y="10"/>
                    <a:pt x="9" y="10"/>
                    <a:pt x="8" y="11"/>
                  </a:cubicBezTo>
                  <a:cubicBezTo>
                    <a:pt x="5" y="10"/>
                    <a:pt x="6" y="6"/>
                    <a:pt x="3" y="5"/>
                  </a:cubicBezTo>
                  <a:cubicBezTo>
                    <a:pt x="3" y="5"/>
                    <a:pt x="3" y="5"/>
                    <a:pt x="2" y="6"/>
                  </a:cubicBezTo>
                  <a:cubicBezTo>
                    <a:pt x="1" y="5"/>
                    <a:pt x="3" y="4"/>
                    <a:pt x="1" y="4"/>
                  </a:cubicBezTo>
                  <a:cubicBezTo>
                    <a:pt x="2" y="3"/>
                    <a:pt x="2" y="3"/>
                    <a:pt x="2" y="4"/>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0" name="Freeform 56">
              <a:extLst>
                <a:ext uri="{FF2B5EF4-FFF2-40B4-BE49-F238E27FC236}">
                  <a16:creationId xmlns:a16="http://schemas.microsoft.com/office/drawing/2014/main" id="{BFFE28A7-DD49-4177-8010-75CF7D219E3D}"/>
                </a:ext>
              </a:extLst>
            </p:cNvPr>
            <p:cNvSpPr>
              <a:spLocks/>
            </p:cNvSpPr>
            <p:nvPr/>
          </p:nvSpPr>
          <p:spPr bwMode="auto">
            <a:xfrm>
              <a:off x="4852" y="1937"/>
              <a:ext cx="75" cy="28"/>
            </a:xfrm>
            <a:custGeom>
              <a:avLst/>
              <a:gdLst>
                <a:gd name="T0" fmla="*/ 13 w 13"/>
                <a:gd name="T1" fmla="*/ 2 h 5"/>
                <a:gd name="T2" fmla="*/ 11 w 13"/>
                <a:gd name="T3" fmla="*/ 5 h 5"/>
                <a:gd name="T4" fmla="*/ 0 w 13"/>
                <a:gd name="T5" fmla="*/ 2 h 5"/>
                <a:gd name="T6" fmla="*/ 1 w 13"/>
                <a:gd name="T7" fmla="*/ 1 h 5"/>
                <a:gd name="T8" fmla="*/ 13 w 13"/>
                <a:gd name="T9" fmla="*/ 2 h 5"/>
              </a:gdLst>
              <a:ahLst/>
              <a:cxnLst>
                <a:cxn ang="0">
                  <a:pos x="T0" y="T1"/>
                </a:cxn>
                <a:cxn ang="0">
                  <a:pos x="T2" y="T3"/>
                </a:cxn>
                <a:cxn ang="0">
                  <a:pos x="T4" y="T5"/>
                </a:cxn>
                <a:cxn ang="0">
                  <a:pos x="T6" y="T7"/>
                </a:cxn>
                <a:cxn ang="0">
                  <a:pos x="T8" y="T9"/>
                </a:cxn>
              </a:cxnLst>
              <a:rect l="0" t="0" r="r" b="b"/>
              <a:pathLst>
                <a:path w="13" h="5">
                  <a:moveTo>
                    <a:pt x="13" y="2"/>
                  </a:moveTo>
                  <a:cubicBezTo>
                    <a:pt x="13" y="4"/>
                    <a:pt x="12" y="4"/>
                    <a:pt x="11" y="5"/>
                  </a:cubicBezTo>
                  <a:cubicBezTo>
                    <a:pt x="9" y="1"/>
                    <a:pt x="3" y="4"/>
                    <a:pt x="0" y="2"/>
                  </a:cubicBezTo>
                  <a:cubicBezTo>
                    <a:pt x="0" y="1"/>
                    <a:pt x="1" y="1"/>
                    <a:pt x="1" y="1"/>
                  </a:cubicBezTo>
                  <a:cubicBezTo>
                    <a:pt x="5" y="0"/>
                    <a:pt x="9" y="0"/>
                    <a:pt x="13" y="2"/>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1" name="Freeform 57">
              <a:extLst>
                <a:ext uri="{FF2B5EF4-FFF2-40B4-BE49-F238E27FC236}">
                  <a16:creationId xmlns:a16="http://schemas.microsoft.com/office/drawing/2014/main" id="{CBC41492-6D4A-4830-ADD0-F481D48E4208}"/>
                </a:ext>
              </a:extLst>
            </p:cNvPr>
            <p:cNvSpPr>
              <a:spLocks/>
            </p:cNvSpPr>
            <p:nvPr/>
          </p:nvSpPr>
          <p:spPr bwMode="auto">
            <a:xfrm>
              <a:off x="4800" y="2052"/>
              <a:ext cx="52" cy="74"/>
            </a:xfrm>
            <a:custGeom>
              <a:avLst/>
              <a:gdLst>
                <a:gd name="T0" fmla="*/ 8 w 9"/>
                <a:gd name="T1" fmla="*/ 13 h 13"/>
                <a:gd name="T2" fmla="*/ 3 w 9"/>
                <a:gd name="T3" fmla="*/ 5 h 13"/>
                <a:gd name="T4" fmla="*/ 0 w 9"/>
                <a:gd name="T5" fmla="*/ 2 h 13"/>
                <a:gd name="T6" fmla="*/ 8 w 9"/>
                <a:gd name="T7" fmla="*/ 9 h 13"/>
                <a:gd name="T8" fmla="*/ 8 w 9"/>
                <a:gd name="T9" fmla="*/ 13 h 13"/>
              </a:gdLst>
              <a:ahLst/>
              <a:cxnLst>
                <a:cxn ang="0">
                  <a:pos x="T0" y="T1"/>
                </a:cxn>
                <a:cxn ang="0">
                  <a:pos x="T2" y="T3"/>
                </a:cxn>
                <a:cxn ang="0">
                  <a:pos x="T4" y="T5"/>
                </a:cxn>
                <a:cxn ang="0">
                  <a:pos x="T6" y="T7"/>
                </a:cxn>
                <a:cxn ang="0">
                  <a:pos x="T8" y="T9"/>
                </a:cxn>
              </a:cxnLst>
              <a:rect l="0" t="0" r="r" b="b"/>
              <a:pathLst>
                <a:path w="9" h="13">
                  <a:moveTo>
                    <a:pt x="8" y="13"/>
                  </a:moveTo>
                  <a:cubicBezTo>
                    <a:pt x="5" y="11"/>
                    <a:pt x="5" y="8"/>
                    <a:pt x="3" y="5"/>
                  </a:cubicBezTo>
                  <a:cubicBezTo>
                    <a:pt x="2" y="4"/>
                    <a:pt x="1" y="3"/>
                    <a:pt x="0" y="2"/>
                  </a:cubicBezTo>
                  <a:cubicBezTo>
                    <a:pt x="5" y="0"/>
                    <a:pt x="5" y="7"/>
                    <a:pt x="8" y="9"/>
                  </a:cubicBezTo>
                  <a:cubicBezTo>
                    <a:pt x="8" y="10"/>
                    <a:pt x="9" y="12"/>
                    <a:pt x="8" y="13"/>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2" name="Freeform 58">
              <a:extLst>
                <a:ext uri="{FF2B5EF4-FFF2-40B4-BE49-F238E27FC236}">
                  <a16:creationId xmlns:a16="http://schemas.microsoft.com/office/drawing/2014/main" id="{0509EC3C-6408-4F13-8182-6D47F972993C}"/>
                </a:ext>
              </a:extLst>
            </p:cNvPr>
            <p:cNvSpPr>
              <a:spLocks/>
            </p:cNvSpPr>
            <p:nvPr/>
          </p:nvSpPr>
          <p:spPr bwMode="auto">
            <a:xfrm>
              <a:off x="4447" y="1960"/>
              <a:ext cx="58" cy="34"/>
            </a:xfrm>
            <a:custGeom>
              <a:avLst/>
              <a:gdLst>
                <a:gd name="T0" fmla="*/ 10 w 10"/>
                <a:gd name="T1" fmla="*/ 1 h 6"/>
                <a:gd name="T2" fmla="*/ 8 w 10"/>
                <a:gd name="T3" fmla="*/ 3 h 6"/>
                <a:gd name="T4" fmla="*/ 0 w 10"/>
                <a:gd name="T5" fmla="*/ 6 h 6"/>
                <a:gd name="T6" fmla="*/ 8 w 10"/>
                <a:gd name="T7" fmla="*/ 0 h 6"/>
                <a:gd name="T8" fmla="*/ 10 w 10"/>
                <a:gd name="T9" fmla="*/ 1 h 6"/>
              </a:gdLst>
              <a:ahLst/>
              <a:cxnLst>
                <a:cxn ang="0">
                  <a:pos x="T0" y="T1"/>
                </a:cxn>
                <a:cxn ang="0">
                  <a:pos x="T2" y="T3"/>
                </a:cxn>
                <a:cxn ang="0">
                  <a:pos x="T4" y="T5"/>
                </a:cxn>
                <a:cxn ang="0">
                  <a:pos x="T6" y="T7"/>
                </a:cxn>
                <a:cxn ang="0">
                  <a:pos x="T8" y="T9"/>
                </a:cxn>
              </a:cxnLst>
              <a:rect l="0" t="0" r="r" b="b"/>
              <a:pathLst>
                <a:path w="10" h="6">
                  <a:moveTo>
                    <a:pt x="10" y="1"/>
                  </a:moveTo>
                  <a:cubicBezTo>
                    <a:pt x="9" y="2"/>
                    <a:pt x="9" y="3"/>
                    <a:pt x="8" y="3"/>
                  </a:cubicBezTo>
                  <a:cubicBezTo>
                    <a:pt x="5" y="2"/>
                    <a:pt x="3" y="6"/>
                    <a:pt x="0" y="6"/>
                  </a:cubicBezTo>
                  <a:cubicBezTo>
                    <a:pt x="0" y="2"/>
                    <a:pt x="6" y="2"/>
                    <a:pt x="8" y="0"/>
                  </a:cubicBezTo>
                  <a:cubicBezTo>
                    <a:pt x="9" y="0"/>
                    <a:pt x="10" y="0"/>
                    <a:pt x="10" y="1"/>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3" name="Freeform 59">
              <a:extLst>
                <a:ext uri="{FF2B5EF4-FFF2-40B4-BE49-F238E27FC236}">
                  <a16:creationId xmlns:a16="http://schemas.microsoft.com/office/drawing/2014/main" id="{3A9B0D68-BA66-4CA3-8066-950626C1B3FB}"/>
                </a:ext>
              </a:extLst>
            </p:cNvPr>
            <p:cNvSpPr>
              <a:spLocks noEditPoints="1"/>
            </p:cNvSpPr>
            <p:nvPr/>
          </p:nvSpPr>
          <p:spPr bwMode="auto">
            <a:xfrm>
              <a:off x="4533" y="1799"/>
              <a:ext cx="307" cy="494"/>
            </a:xfrm>
            <a:custGeom>
              <a:avLst/>
              <a:gdLst>
                <a:gd name="T0" fmla="*/ 30 w 53"/>
                <a:gd name="T1" fmla="*/ 62 h 86"/>
                <a:gd name="T2" fmla="*/ 23 w 53"/>
                <a:gd name="T3" fmla="*/ 80 h 86"/>
                <a:gd name="T4" fmla="*/ 20 w 53"/>
                <a:gd name="T5" fmla="*/ 83 h 86"/>
                <a:gd name="T6" fmla="*/ 18 w 53"/>
                <a:gd name="T7" fmla="*/ 84 h 86"/>
                <a:gd name="T8" fmla="*/ 4 w 53"/>
                <a:gd name="T9" fmla="*/ 81 h 86"/>
                <a:gd name="T10" fmla="*/ 4 w 53"/>
                <a:gd name="T11" fmla="*/ 56 h 86"/>
                <a:gd name="T12" fmla="*/ 7 w 53"/>
                <a:gd name="T13" fmla="*/ 34 h 86"/>
                <a:gd name="T14" fmla="*/ 5 w 53"/>
                <a:gd name="T15" fmla="*/ 14 h 86"/>
                <a:gd name="T16" fmla="*/ 23 w 53"/>
                <a:gd name="T17" fmla="*/ 1 h 86"/>
                <a:gd name="T18" fmla="*/ 39 w 53"/>
                <a:gd name="T19" fmla="*/ 3 h 86"/>
                <a:gd name="T20" fmla="*/ 35 w 53"/>
                <a:gd name="T21" fmla="*/ 46 h 86"/>
                <a:gd name="T22" fmla="*/ 31 w 53"/>
                <a:gd name="T23" fmla="*/ 47 h 86"/>
                <a:gd name="T24" fmla="*/ 49 w 53"/>
                <a:gd name="T25" fmla="*/ 24 h 86"/>
                <a:gd name="T26" fmla="*/ 49 w 53"/>
                <a:gd name="T27" fmla="*/ 17 h 86"/>
                <a:gd name="T28" fmla="*/ 48 w 53"/>
                <a:gd name="T29" fmla="*/ 15 h 86"/>
                <a:gd name="T30" fmla="*/ 29 w 53"/>
                <a:gd name="T31" fmla="*/ 3 h 86"/>
                <a:gd name="T32" fmla="*/ 26 w 53"/>
                <a:gd name="T33" fmla="*/ 2 h 86"/>
                <a:gd name="T34" fmla="*/ 10 w 53"/>
                <a:gd name="T35" fmla="*/ 11 h 86"/>
                <a:gd name="T36" fmla="*/ 6 w 53"/>
                <a:gd name="T37" fmla="*/ 18 h 86"/>
                <a:gd name="T38" fmla="*/ 8 w 53"/>
                <a:gd name="T39" fmla="*/ 30 h 86"/>
                <a:gd name="T40" fmla="*/ 11 w 53"/>
                <a:gd name="T41" fmla="*/ 49 h 86"/>
                <a:gd name="T42" fmla="*/ 15 w 53"/>
                <a:gd name="T43" fmla="*/ 57 h 86"/>
                <a:gd name="T44" fmla="*/ 16 w 53"/>
                <a:gd name="T45" fmla="*/ 22 h 86"/>
                <a:gd name="T46" fmla="*/ 22 w 53"/>
                <a:gd name="T47" fmla="*/ 25 h 86"/>
                <a:gd name="T48" fmla="*/ 29 w 53"/>
                <a:gd name="T49" fmla="*/ 27 h 86"/>
                <a:gd name="T50" fmla="*/ 21 w 53"/>
                <a:gd name="T51" fmla="*/ 59 h 86"/>
                <a:gd name="T52" fmla="*/ 28 w 53"/>
                <a:gd name="T53" fmla="*/ 30 h 86"/>
                <a:gd name="T54" fmla="*/ 19 w 53"/>
                <a:gd name="T55" fmla="*/ 37 h 86"/>
                <a:gd name="T56" fmla="*/ 17 w 53"/>
                <a:gd name="T57" fmla="*/ 54 h 86"/>
                <a:gd name="T58" fmla="*/ 21 w 53"/>
                <a:gd name="T59" fmla="*/ 53 h 86"/>
                <a:gd name="T60" fmla="*/ 30 w 53"/>
                <a:gd name="T61" fmla="*/ 30 h 86"/>
                <a:gd name="T62" fmla="*/ 22 w 53"/>
                <a:gd name="T63" fmla="*/ 64 h 86"/>
                <a:gd name="T64" fmla="*/ 11 w 53"/>
                <a:gd name="T65" fmla="*/ 73 h 86"/>
                <a:gd name="T66" fmla="*/ 11 w 53"/>
                <a:gd name="T67" fmla="*/ 77 h 86"/>
                <a:gd name="T68" fmla="*/ 23 w 53"/>
                <a:gd name="T69" fmla="*/ 65 h 86"/>
                <a:gd name="T70" fmla="*/ 25 w 53"/>
                <a:gd name="T71" fmla="*/ 63 h 86"/>
                <a:gd name="T72" fmla="*/ 8 w 53"/>
                <a:gd name="T73" fmla="*/ 58 h 86"/>
                <a:gd name="T74" fmla="*/ 9 w 53"/>
                <a:gd name="T75" fmla="*/ 61 h 86"/>
                <a:gd name="T76" fmla="*/ 13 w 53"/>
                <a:gd name="T77" fmla="*/ 61 h 86"/>
                <a:gd name="T78" fmla="*/ 10 w 53"/>
                <a:gd name="T79" fmla="*/ 59 h 86"/>
                <a:gd name="T80" fmla="*/ 16 w 53"/>
                <a:gd name="T81" fmla="*/ 62 h 86"/>
                <a:gd name="T82" fmla="*/ 4 w 53"/>
                <a:gd name="T83" fmla="*/ 74 h 86"/>
                <a:gd name="T84" fmla="*/ 16 w 53"/>
                <a:gd name="T85" fmla="*/ 62 h 86"/>
                <a:gd name="T86" fmla="*/ 19 w 53"/>
                <a:gd name="T87" fmla="*/ 64 h 86"/>
                <a:gd name="T88" fmla="*/ 12 w 53"/>
                <a:gd name="T89" fmla="*/ 78 h 86"/>
                <a:gd name="T90" fmla="*/ 14 w 53"/>
                <a:gd name="T91" fmla="*/ 79 h 86"/>
                <a:gd name="T92" fmla="*/ 12 w 53"/>
                <a:gd name="T93" fmla="*/ 78 h 86"/>
                <a:gd name="T94" fmla="*/ 20 w 53"/>
                <a:gd name="T95" fmla="*/ 75 h 86"/>
                <a:gd name="T96" fmla="*/ 15 w 53"/>
                <a:gd name="T97" fmla="*/ 8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3" h="86">
                  <a:moveTo>
                    <a:pt x="27" y="58"/>
                  </a:moveTo>
                  <a:cubicBezTo>
                    <a:pt x="28" y="60"/>
                    <a:pt x="28" y="61"/>
                    <a:pt x="30" y="62"/>
                  </a:cubicBezTo>
                  <a:cubicBezTo>
                    <a:pt x="28" y="66"/>
                    <a:pt x="27" y="70"/>
                    <a:pt x="25" y="74"/>
                  </a:cubicBezTo>
                  <a:cubicBezTo>
                    <a:pt x="24" y="76"/>
                    <a:pt x="24" y="79"/>
                    <a:pt x="23" y="80"/>
                  </a:cubicBezTo>
                  <a:cubicBezTo>
                    <a:pt x="23" y="80"/>
                    <a:pt x="22" y="81"/>
                    <a:pt x="21" y="82"/>
                  </a:cubicBezTo>
                  <a:cubicBezTo>
                    <a:pt x="21" y="82"/>
                    <a:pt x="20" y="83"/>
                    <a:pt x="20" y="83"/>
                  </a:cubicBezTo>
                  <a:cubicBezTo>
                    <a:pt x="20" y="83"/>
                    <a:pt x="19" y="83"/>
                    <a:pt x="19" y="83"/>
                  </a:cubicBezTo>
                  <a:cubicBezTo>
                    <a:pt x="18" y="83"/>
                    <a:pt x="18" y="84"/>
                    <a:pt x="18" y="84"/>
                  </a:cubicBezTo>
                  <a:cubicBezTo>
                    <a:pt x="14" y="86"/>
                    <a:pt x="11" y="84"/>
                    <a:pt x="7" y="83"/>
                  </a:cubicBezTo>
                  <a:cubicBezTo>
                    <a:pt x="6" y="83"/>
                    <a:pt x="5" y="81"/>
                    <a:pt x="4" y="81"/>
                  </a:cubicBezTo>
                  <a:cubicBezTo>
                    <a:pt x="2" y="78"/>
                    <a:pt x="1" y="75"/>
                    <a:pt x="0" y="72"/>
                  </a:cubicBezTo>
                  <a:cubicBezTo>
                    <a:pt x="1" y="66"/>
                    <a:pt x="4" y="60"/>
                    <a:pt x="4" y="56"/>
                  </a:cubicBezTo>
                  <a:cubicBezTo>
                    <a:pt x="5" y="56"/>
                    <a:pt x="6" y="55"/>
                    <a:pt x="7" y="54"/>
                  </a:cubicBezTo>
                  <a:cubicBezTo>
                    <a:pt x="8" y="46"/>
                    <a:pt x="8" y="40"/>
                    <a:pt x="7" y="34"/>
                  </a:cubicBezTo>
                  <a:cubicBezTo>
                    <a:pt x="5" y="30"/>
                    <a:pt x="4" y="28"/>
                    <a:pt x="4" y="24"/>
                  </a:cubicBezTo>
                  <a:cubicBezTo>
                    <a:pt x="3" y="20"/>
                    <a:pt x="4" y="18"/>
                    <a:pt x="5" y="14"/>
                  </a:cubicBezTo>
                  <a:cubicBezTo>
                    <a:pt x="7" y="8"/>
                    <a:pt x="12" y="6"/>
                    <a:pt x="16" y="3"/>
                  </a:cubicBezTo>
                  <a:cubicBezTo>
                    <a:pt x="18" y="3"/>
                    <a:pt x="21" y="0"/>
                    <a:pt x="23" y="1"/>
                  </a:cubicBezTo>
                  <a:cubicBezTo>
                    <a:pt x="24" y="1"/>
                    <a:pt x="24" y="1"/>
                    <a:pt x="25" y="1"/>
                  </a:cubicBezTo>
                  <a:cubicBezTo>
                    <a:pt x="28" y="0"/>
                    <a:pt x="35" y="0"/>
                    <a:pt x="39" y="3"/>
                  </a:cubicBezTo>
                  <a:cubicBezTo>
                    <a:pt x="46" y="8"/>
                    <a:pt x="51" y="15"/>
                    <a:pt x="51" y="23"/>
                  </a:cubicBezTo>
                  <a:cubicBezTo>
                    <a:pt x="53" y="32"/>
                    <a:pt x="43" y="44"/>
                    <a:pt x="35" y="46"/>
                  </a:cubicBezTo>
                  <a:cubicBezTo>
                    <a:pt x="32" y="50"/>
                    <a:pt x="30" y="54"/>
                    <a:pt x="27" y="58"/>
                  </a:cubicBezTo>
                  <a:close/>
                  <a:moveTo>
                    <a:pt x="31" y="47"/>
                  </a:moveTo>
                  <a:cubicBezTo>
                    <a:pt x="38" y="41"/>
                    <a:pt x="47" y="38"/>
                    <a:pt x="49" y="26"/>
                  </a:cubicBezTo>
                  <a:cubicBezTo>
                    <a:pt x="49" y="25"/>
                    <a:pt x="49" y="25"/>
                    <a:pt x="49" y="24"/>
                  </a:cubicBezTo>
                  <a:cubicBezTo>
                    <a:pt x="49" y="22"/>
                    <a:pt x="49" y="21"/>
                    <a:pt x="49" y="19"/>
                  </a:cubicBezTo>
                  <a:cubicBezTo>
                    <a:pt x="48" y="19"/>
                    <a:pt x="49" y="18"/>
                    <a:pt x="49" y="17"/>
                  </a:cubicBezTo>
                  <a:cubicBezTo>
                    <a:pt x="49" y="17"/>
                    <a:pt x="48" y="16"/>
                    <a:pt x="47" y="15"/>
                  </a:cubicBezTo>
                  <a:cubicBezTo>
                    <a:pt x="47" y="15"/>
                    <a:pt x="48" y="15"/>
                    <a:pt x="48" y="15"/>
                  </a:cubicBezTo>
                  <a:cubicBezTo>
                    <a:pt x="47" y="11"/>
                    <a:pt x="39" y="4"/>
                    <a:pt x="34" y="3"/>
                  </a:cubicBezTo>
                  <a:cubicBezTo>
                    <a:pt x="33" y="2"/>
                    <a:pt x="31" y="2"/>
                    <a:pt x="29" y="3"/>
                  </a:cubicBezTo>
                  <a:cubicBezTo>
                    <a:pt x="28" y="2"/>
                    <a:pt x="27" y="2"/>
                    <a:pt x="27" y="1"/>
                  </a:cubicBezTo>
                  <a:cubicBezTo>
                    <a:pt x="26" y="2"/>
                    <a:pt x="27" y="2"/>
                    <a:pt x="26" y="2"/>
                  </a:cubicBezTo>
                  <a:cubicBezTo>
                    <a:pt x="22" y="3"/>
                    <a:pt x="18" y="4"/>
                    <a:pt x="14" y="6"/>
                  </a:cubicBezTo>
                  <a:cubicBezTo>
                    <a:pt x="13" y="7"/>
                    <a:pt x="10" y="10"/>
                    <a:pt x="10" y="11"/>
                  </a:cubicBezTo>
                  <a:cubicBezTo>
                    <a:pt x="8" y="12"/>
                    <a:pt x="9" y="14"/>
                    <a:pt x="8" y="16"/>
                  </a:cubicBezTo>
                  <a:cubicBezTo>
                    <a:pt x="8" y="17"/>
                    <a:pt x="7" y="17"/>
                    <a:pt x="6" y="18"/>
                  </a:cubicBezTo>
                  <a:cubicBezTo>
                    <a:pt x="6" y="20"/>
                    <a:pt x="6" y="25"/>
                    <a:pt x="6" y="26"/>
                  </a:cubicBezTo>
                  <a:cubicBezTo>
                    <a:pt x="7" y="28"/>
                    <a:pt x="8" y="29"/>
                    <a:pt x="8" y="30"/>
                  </a:cubicBezTo>
                  <a:cubicBezTo>
                    <a:pt x="9" y="33"/>
                    <a:pt x="10" y="37"/>
                    <a:pt x="11" y="40"/>
                  </a:cubicBezTo>
                  <a:cubicBezTo>
                    <a:pt x="11" y="43"/>
                    <a:pt x="10" y="46"/>
                    <a:pt x="11" y="49"/>
                  </a:cubicBezTo>
                  <a:cubicBezTo>
                    <a:pt x="9" y="50"/>
                    <a:pt x="10" y="53"/>
                    <a:pt x="9" y="54"/>
                  </a:cubicBezTo>
                  <a:cubicBezTo>
                    <a:pt x="11" y="55"/>
                    <a:pt x="12" y="56"/>
                    <a:pt x="15" y="57"/>
                  </a:cubicBezTo>
                  <a:cubicBezTo>
                    <a:pt x="17" y="49"/>
                    <a:pt x="17" y="42"/>
                    <a:pt x="18" y="34"/>
                  </a:cubicBezTo>
                  <a:cubicBezTo>
                    <a:pt x="18" y="30"/>
                    <a:pt x="17" y="26"/>
                    <a:pt x="16" y="22"/>
                  </a:cubicBezTo>
                  <a:cubicBezTo>
                    <a:pt x="17" y="22"/>
                    <a:pt x="18" y="21"/>
                    <a:pt x="19" y="20"/>
                  </a:cubicBezTo>
                  <a:cubicBezTo>
                    <a:pt x="23" y="21"/>
                    <a:pt x="21" y="23"/>
                    <a:pt x="22" y="25"/>
                  </a:cubicBezTo>
                  <a:cubicBezTo>
                    <a:pt x="24" y="25"/>
                    <a:pt x="25" y="23"/>
                    <a:pt x="27" y="24"/>
                  </a:cubicBezTo>
                  <a:cubicBezTo>
                    <a:pt x="28" y="25"/>
                    <a:pt x="28" y="26"/>
                    <a:pt x="29" y="27"/>
                  </a:cubicBezTo>
                  <a:cubicBezTo>
                    <a:pt x="31" y="26"/>
                    <a:pt x="34" y="24"/>
                    <a:pt x="36" y="27"/>
                  </a:cubicBezTo>
                  <a:cubicBezTo>
                    <a:pt x="29" y="37"/>
                    <a:pt x="21" y="47"/>
                    <a:pt x="21" y="59"/>
                  </a:cubicBezTo>
                  <a:cubicBezTo>
                    <a:pt x="27" y="59"/>
                    <a:pt x="27" y="51"/>
                    <a:pt x="31" y="47"/>
                  </a:cubicBezTo>
                  <a:close/>
                  <a:moveTo>
                    <a:pt x="28" y="30"/>
                  </a:moveTo>
                  <a:cubicBezTo>
                    <a:pt x="26" y="26"/>
                    <a:pt x="23" y="28"/>
                    <a:pt x="21" y="28"/>
                  </a:cubicBezTo>
                  <a:cubicBezTo>
                    <a:pt x="21" y="31"/>
                    <a:pt x="20" y="34"/>
                    <a:pt x="19" y="37"/>
                  </a:cubicBezTo>
                  <a:cubicBezTo>
                    <a:pt x="19" y="38"/>
                    <a:pt x="20" y="40"/>
                    <a:pt x="19" y="42"/>
                  </a:cubicBezTo>
                  <a:cubicBezTo>
                    <a:pt x="19" y="46"/>
                    <a:pt x="18" y="50"/>
                    <a:pt x="17" y="54"/>
                  </a:cubicBezTo>
                  <a:cubicBezTo>
                    <a:pt x="17" y="56"/>
                    <a:pt x="15" y="59"/>
                    <a:pt x="18" y="59"/>
                  </a:cubicBezTo>
                  <a:cubicBezTo>
                    <a:pt x="18" y="57"/>
                    <a:pt x="19" y="55"/>
                    <a:pt x="21" y="53"/>
                  </a:cubicBezTo>
                  <a:cubicBezTo>
                    <a:pt x="21" y="52"/>
                    <a:pt x="21" y="51"/>
                    <a:pt x="21" y="51"/>
                  </a:cubicBezTo>
                  <a:cubicBezTo>
                    <a:pt x="24" y="45"/>
                    <a:pt x="26" y="36"/>
                    <a:pt x="30" y="30"/>
                  </a:cubicBezTo>
                  <a:cubicBezTo>
                    <a:pt x="29" y="29"/>
                    <a:pt x="28" y="30"/>
                    <a:pt x="28" y="30"/>
                  </a:cubicBezTo>
                  <a:close/>
                  <a:moveTo>
                    <a:pt x="22" y="64"/>
                  </a:moveTo>
                  <a:cubicBezTo>
                    <a:pt x="19" y="68"/>
                    <a:pt x="16" y="70"/>
                    <a:pt x="13" y="73"/>
                  </a:cubicBezTo>
                  <a:cubicBezTo>
                    <a:pt x="12" y="73"/>
                    <a:pt x="12" y="74"/>
                    <a:pt x="11" y="73"/>
                  </a:cubicBezTo>
                  <a:cubicBezTo>
                    <a:pt x="11" y="76"/>
                    <a:pt x="7" y="76"/>
                    <a:pt x="6" y="80"/>
                  </a:cubicBezTo>
                  <a:cubicBezTo>
                    <a:pt x="8" y="81"/>
                    <a:pt x="10" y="79"/>
                    <a:pt x="11" y="77"/>
                  </a:cubicBezTo>
                  <a:cubicBezTo>
                    <a:pt x="13" y="75"/>
                    <a:pt x="15" y="72"/>
                    <a:pt x="17" y="70"/>
                  </a:cubicBezTo>
                  <a:cubicBezTo>
                    <a:pt x="19" y="69"/>
                    <a:pt x="21" y="67"/>
                    <a:pt x="23" y="65"/>
                  </a:cubicBezTo>
                  <a:cubicBezTo>
                    <a:pt x="24" y="65"/>
                    <a:pt x="25" y="65"/>
                    <a:pt x="25" y="64"/>
                  </a:cubicBezTo>
                  <a:cubicBezTo>
                    <a:pt x="25" y="64"/>
                    <a:pt x="25" y="63"/>
                    <a:pt x="25" y="63"/>
                  </a:cubicBezTo>
                  <a:cubicBezTo>
                    <a:pt x="24" y="64"/>
                    <a:pt x="23" y="65"/>
                    <a:pt x="22" y="64"/>
                  </a:cubicBezTo>
                  <a:close/>
                  <a:moveTo>
                    <a:pt x="8" y="58"/>
                  </a:moveTo>
                  <a:cubicBezTo>
                    <a:pt x="7" y="59"/>
                    <a:pt x="8" y="59"/>
                    <a:pt x="7" y="60"/>
                  </a:cubicBezTo>
                  <a:cubicBezTo>
                    <a:pt x="8" y="61"/>
                    <a:pt x="9" y="60"/>
                    <a:pt x="9" y="61"/>
                  </a:cubicBezTo>
                  <a:cubicBezTo>
                    <a:pt x="6" y="63"/>
                    <a:pt x="4" y="65"/>
                    <a:pt x="3" y="68"/>
                  </a:cubicBezTo>
                  <a:cubicBezTo>
                    <a:pt x="7" y="67"/>
                    <a:pt x="10" y="64"/>
                    <a:pt x="13" y="61"/>
                  </a:cubicBezTo>
                  <a:cubicBezTo>
                    <a:pt x="12" y="59"/>
                    <a:pt x="11" y="60"/>
                    <a:pt x="10" y="60"/>
                  </a:cubicBezTo>
                  <a:cubicBezTo>
                    <a:pt x="10" y="60"/>
                    <a:pt x="10" y="59"/>
                    <a:pt x="10" y="59"/>
                  </a:cubicBezTo>
                  <a:cubicBezTo>
                    <a:pt x="9" y="58"/>
                    <a:pt x="9" y="58"/>
                    <a:pt x="8" y="58"/>
                  </a:cubicBezTo>
                  <a:close/>
                  <a:moveTo>
                    <a:pt x="16" y="62"/>
                  </a:moveTo>
                  <a:cubicBezTo>
                    <a:pt x="12" y="65"/>
                    <a:pt x="9" y="67"/>
                    <a:pt x="6" y="69"/>
                  </a:cubicBezTo>
                  <a:cubicBezTo>
                    <a:pt x="5" y="72"/>
                    <a:pt x="1" y="73"/>
                    <a:pt x="4" y="74"/>
                  </a:cubicBezTo>
                  <a:cubicBezTo>
                    <a:pt x="8" y="70"/>
                    <a:pt x="14" y="67"/>
                    <a:pt x="17" y="63"/>
                  </a:cubicBezTo>
                  <a:cubicBezTo>
                    <a:pt x="17" y="62"/>
                    <a:pt x="16" y="62"/>
                    <a:pt x="16" y="62"/>
                  </a:cubicBezTo>
                  <a:close/>
                  <a:moveTo>
                    <a:pt x="5" y="77"/>
                  </a:moveTo>
                  <a:cubicBezTo>
                    <a:pt x="10" y="74"/>
                    <a:pt x="15" y="69"/>
                    <a:pt x="19" y="64"/>
                  </a:cubicBezTo>
                  <a:cubicBezTo>
                    <a:pt x="14" y="68"/>
                    <a:pt x="9" y="72"/>
                    <a:pt x="5" y="77"/>
                  </a:cubicBezTo>
                  <a:close/>
                  <a:moveTo>
                    <a:pt x="12" y="78"/>
                  </a:moveTo>
                  <a:cubicBezTo>
                    <a:pt x="12" y="79"/>
                    <a:pt x="11" y="80"/>
                    <a:pt x="10" y="81"/>
                  </a:cubicBezTo>
                  <a:cubicBezTo>
                    <a:pt x="13" y="82"/>
                    <a:pt x="13" y="80"/>
                    <a:pt x="14" y="79"/>
                  </a:cubicBezTo>
                  <a:cubicBezTo>
                    <a:pt x="17" y="75"/>
                    <a:pt x="23" y="72"/>
                    <a:pt x="23" y="68"/>
                  </a:cubicBezTo>
                  <a:cubicBezTo>
                    <a:pt x="19" y="70"/>
                    <a:pt x="16" y="76"/>
                    <a:pt x="12" y="78"/>
                  </a:cubicBezTo>
                  <a:close/>
                  <a:moveTo>
                    <a:pt x="15" y="82"/>
                  </a:moveTo>
                  <a:cubicBezTo>
                    <a:pt x="16" y="80"/>
                    <a:pt x="21" y="78"/>
                    <a:pt x="20" y="75"/>
                  </a:cubicBezTo>
                  <a:cubicBezTo>
                    <a:pt x="20" y="75"/>
                    <a:pt x="20" y="75"/>
                    <a:pt x="20" y="75"/>
                  </a:cubicBezTo>
                  <a:cubicBezTo>
                    <a:pt x="19" y="78"/>
                    <a:pt x="14" y="79"/>
                    <a:pt x="15" y="82"/>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4" name="Freeform 60">
              <a:extLst>
                <a:ext uri="{FF2B5EF4-FFF2-40B4-BE49-F238E27FC236}">
                  <a16:creationId xmlns:a16="http://schemas.microsoft.com/office/drawing/2014/main" id="{F4B7F62B-74D1-4EB1-B819-FD6582C7F113}"/>
                </a:ext>
              </a:extLst>
            </p:cNvPr>
            <p:cNvSpPr>
              <a:spLocks/>
            </p:cNvSpPr>
            <p:nvPr/>
          </p:nvSpPr>
          <p:spPr bwMode="auto">
            <a:xfrm>
              <a:off x="4441" y="1828"/>
              <a:ext cx="69" cy="51"/>
            </a:xfrm>
            <a:custGeom>
              <a:avLst/>
              <a:gdLst>
                <a:gd name="T0" fmla="*/ 12 w 12"/>
                <a:gd name="T1" fmla="*/ 5 h 9"/>
                <a:gd name="T2" fmla="*/ 1 w 12"/>
                <a:gd name="T3" fmla="*/ 5 h 9"/>
                <a:gd name="T4" fmla="*/ 0 w 12"/>
                <a:gd name="T5" fmla="*/ 4 h 9"/>
                <a:gd name="T6" fmla="*/ 12 w 12"/>
                <a:gd name="T7" fmla="*/ 5 h 9"/>
              </a:gdLst>
              <a:ahLst/>
              <a:cxnLst>
                <a:cxn ang="0">
                  <a:pos x="T0" y="T1"/>
                </a:cxn>
                <a:cxn ang="0">
                  <a:pos x="T2" y="T3"/>
                </a:cxn>
                <a:cxn ang="0">
                  <a:pos x="T4" y="T5"/>
                </a:cxn>
                <a:cxn ang="0">
                  <a:pos x="T6" y="T7"/>
                </a:cxn>
              </a:cxnLst>
              <a:rect l="0" t="0" r="r" b="b"/>
              <a:pathLst>
                <a:path w="12" h="9">
                  <a:moveTo>
                    <a:pt x="12" y="5"/>
                  </a:moveTo>
                  <a:cubicBezTo>
                    <a:pt x="10" y="9"/>
                    <a:pt x="4" y="4"/>
                    <a:pt x="1" y="5"/>
                  </a:cubicBezTo>
                  <a:cubicBezTo>
                    <a:pt x="1" y="4"/>
                    <a:pt x="0" y="4"/>
                    <a:pt x="0" y="4"/>
                  </a:cubicBezTo>
                  <a:cubicBezTo>
                    <a:pt x="2" y="0"/>
                    <a:pt x="7" y="3"/>
                    <a:pt x="12" y="5"/>
                  </a:cubicBezTo>
                  <a:close/>
                </a:path>
              </a:pathLst>
            </a:custGeom>
            <a:grpFill/>
            <a:ln>
              <a:solidFill>
                <a:srgbClr val="FFC000"/>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85" name="文本框 106">
            <a:extLst>
              <a:ext uri="{FF2B5EF4-FFF2-40B4-BE49-F238E27FC236}">
                <a16:creationId xmlns:a16="http://schemas.microsoft.com/office/drawing/2014/main" id="{6B9A5DA5-4CC2-4342-89E4-D4ABBB2A7A8F}"/>
              </a:ext>
            </a:extLst>
          </p:cNvPr>
          <p:cNvSpPr txBox="1"/>
          <p:nvPr/>
        </p:nvSpPr>
        <p:spPr>
          <a:xfrm>
            <a:off x="1398487" y="1767641"/>
            <a:ext cx="5123831" cy="400081"/>
          </a:xfrm>
          <a:prstGeom prst="rect">
            <a:avLst/>
          </a:prstGeom>
          <a:noFill/>
        </p:spPr>
        <p:txBody>
          <a:bodyPr wrap="square" lIns="91412" tIns="45706" rIns="91412" bIns="45706" rtlCol="0">
            <a:spAutoFit/>
          </a:bodyPr>
          <a:lstStyle/>
          <a:p>
            <a:pPr eaLnBrk="1" fontAlgn="auto" hangingPunct="1">
              <a:spcBef>
                <a:spcPts val="0"/>
              </a:spcBef>
              <a:spcAft>
                <a:spcPts val="0"/>
              </a:spcAft>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各推薦學校至多可推薦</a:t>
            </a:r>
            <a:r>
              <a:rPr lang="en-US" altLang="zh-TW"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en-US"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名</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考生</a:t>
            </a:r>
            <a:endParaRPr kumimoji="0" lang="zh-CN" altLang="en-US" sz="2000" dirty="0">
              <a:latin typeface="微软雅黑" panose="020B0503020204020204" pitchFamily="34" charset="-122"/>
              <a:ea typeface="微软雅黑" panose="020B0503020204020204" pitchFamily="34" charset="-122"/>
            </a:endParaRPr>
          </a:p>
        </p:txBody>
      </p:sp>
      <p:sp>
        <p:nvSpPr>
          <p:cNvPr id="86" name="文本框 107">
            <a:extLst>
              <a:ext uri="{FF2B5EF4-FFF2-40B4-BE49-F238E27FC236}">
                <a16:creationId xmlns:a16="http://schemas.microsoft.com/office/drawing/2014/main" id="{ACBCDC7F-D32B-41BF-B8EB-E6F559D1181A}"/>
              </a:ext>
            </a:extLst>
          </p:cNvPr>
          <p:cNvSpPr txBox="1"/>
          <p:nvPr/>
        </p:nvSpPr>
        <p:spPr>
          <a:xfrm>
            <a:off x="1398487" y="3313780"/>
            <a:ext cx="7349977" cy="1400355"/>
          </a:xfrm>
          <a:prstGeom prst="rect">
            <a:avLst/>
          </a:prstGeom>
          <a:noFill/>
        </p:spPr>
        <p:txBody>
          <a:bodyPr wrap="square" lIns="91412" tIns="45706" rIns="91412" bIns="45706" rtlCol="0">
            <a:spAutoFit/>
          </a:bodyPr>
          <a:lstStyle/>
          <a:p>
            <a:pPr algn="just"/>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各推薦學校須提供被推薦考生之不同</a:t>
            </a:r>
            <a:r>
              <a:rPr lang="zh-TW" altLang="en-US"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推薦順序</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，作為同一推薦學校考生之</a:t>
            </a:r>
            <a:r>
              <a:rPr lang="zh-TW" altLang="en-US"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比序排名名次</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（含同名次參酌）</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相同</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，於前三輪取單一高職</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位考生</a:t>
            </a:r>
            <a:r>
              <a:rPr lang="zh-TW" altLang="en-US"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分發</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及第四輪分發錄取同一科技校院</a:t>
            </a:r>
            <a:r>
              <a:rPr lang="zh-TW" altLang="en-US" sz="2000" b="1" dirty="0">
                <a:solidFill>
                  <a:schemeClr val="accent6"/>
                </a:solidFill>
                <a:latin typeface="微軟正黑體" panose="020B0604030504040204" pitchFamily="34" charset="-120"/>
                <a:ea typeface="微軟正黑體" panose="020B0604030504040204" pitchFamily="34" charset="-120"/>
                <a:cs typeface="Times New Roman" panose="02020603050405020304" pitchFamily="18" charset="0"/>
              </a:rPr>
              <a:t>之優先順序</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a:spcBef>
                <a:spcPts val="600"/>
              </a:spcBef>
            </a:pPr>
            <a:r>
              <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推薦序並非分發輪別</a:t>
            </a:r>
            <a:r>
              <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2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7" name="文本框 109">
            <a:extLst>
              <a:ext uri="{FF2B5EF4-FFF2-40B4-BE49-F238E27FC236}">
                <a16:creationId xmlns:a16="http://schemas.microsoft.com/office/drawing/2014/main" id="{E80736C7-5B0E-4972-9CB7-AA38381EEDEE}"/>
              </a:ext>
            </a:extLst>
          </p:cNvPr>
          <p:cNvSpPr txBox="1"/>
          <p:nvPr/>
        </p:nvSpPr>
        <p:spPr>
          <a:xfrm>
            <a:off x="1279205" y="1268760"/>
            <a:ext cx="2208664" cy="492414"/>
          </a:xfrm>
          <a:prstGeom prst="rect">
            <a:avLst/>
          </a:prstGeom>
          <a:noFill/>
        </p:spPr>
        <p:txBody>
          <a:bodyPr wrap="square" lIns="91412" tIns="45706" rIns="91412" bIns="45706" rtlCol="0">
            <a:spAutoFit/>
          </a:bodyPr>
          <a:lstStyle/>
          <a:p>
            <a:pPr eaLnBrk="1" fontAlgn="auto" hangingPunct="1">
              <a:spcBef>
                <a:spcPts val="0"/>
              </a:spcBef>
              <a:spcAft>
                <a:spcPts val="0"/>
              </a:spcAft>
            </a:pPr>
            <a:r>
              <a:rPr kumimoji="0" lang="zh-TW" altLang="en-US" sz="2600" b="1" dirty="0">
                <a:latin typeface="微軟正黑體" panose="020B0604030504040204" pitchFamily="34" charset="-120"/>
                <a:ea typeface="微軟正黑體" panose="020B0604030504040204" pitchFamily="34" charset="-120"/>
              </a:rPr>
              <a:t>可推薦人數：</a:t>
            </a:r>
            <a:endParaRPr kumimoji="0" lang="zh-CN" altLang="en-US" sz="2600" b="1" dirty="0">
              <a:latin typeface="微軟正黑體" panose="020B0604030504040204" pitchFamily="34" charset="-120"/>
              <a:ea typeface="微軟正黑體" panose="020B0604030504040204" pitchFamily="34" charset="-120"/>
            </a:endParaRPr>
          </a:p>
        </p:txBody>
      </p:sp>
      <p:sp>
        <p:nvSpPr>
          <p:cNvPr id="88" name="文本框 110">
            <a:extLst>
              <a:ext uri="{FF2B5EF4-FFF2-40B4-BE49-F238E27FC236}">
                <a16:creationId xmlns:a16="http://schemas.microsoft.com/office/drawing/2014/main" id="{B0FD6E0D-9B70-416F-9F46-0793A51782A5}"/>
              </a:ext>
            </a:extLst>
          </p:cNvPr>
          <p:cNvSpPr txBox="1"/>
          <p:nvPr/>
        </p:nvSpPr>
        <p:spPr>
          <a:xfrm>
            <a:off x="1268089" y="2859841"/>
            <a:ext cx="2208664" cy="492414"/>
          </a:xfrm>
          <a:prstGeom prst="rect">
            <a:avLst/>
          </a:prstGeom>
          <a:noFill/>
        </p:spPr>
        <p:txBody>
          <a:bodyPr wrap="square" lIns="91412" tIns="45706" rIns="91412" bIns="45706" rtlCol="0">
            <a:spAutoFit/>
          </a:bodyPr>
          <a:lstStyle/>
          <a:p>
            <a:pPr eaLnBrk="1" fontAlgn="auto" hangingPunct="1">
              <a:spcBef>
                <a:spcPts val="0"/>
              </a:spcBef>
              <a:spcAft>
                <a:spcPts val="0"/>
              </a:spcAft>
            </a:pPr>
            <a:r>
              <a:rPr kumimoji="0" lang="zh-TW" altLang="en-US" sz="2600" b="1" dirty="0">
                <a:latin typeface="微軟正黑體" panose="020B0604030504040204" pitchFamily="34" charset="-120"/>
                <a:ea typeface="微軟正黑體" panose="020B0604030504040204" pitchFamily="34" charset="-120"/>
              </a:rPr>
              <a:t>推薦序作用：</a:t>
            </a:r>
            <a:endParaRPr kumimoji="0" lang="zh-CN" altLang="en-US" sz="2600" b="1" dirty="0">
              <a:latin typeface="微軟正黑體" panose="020B0604030504040204" pitchFamily="34" charset="-120"/>
              <a:ea typeface="微軟正黑體" panose="020B0604030504040204" pitchFamily="34" charset="-120"/>
            </a:endParaRPr>
          </a:p>
        </p:txBody>
      </p:sp>
      <p:sp>
        <p:nvSpPr>
          <p:cNvPr id="89" name="標題 1">
            <a:extLst>
              <a:ext uri="{FF2B5EF4-FFF2-40B4-BE49-F238E27FC236}">
                <a16:creationId xmlns:a16="http://schemas.microsoft.com/office/drawing/2014/main" id="{8608A2A8-444E-42F1-A2F1-985FE6EE3785}"/>
              </a:ext>
            </a:extLst>
          </p:cNvPr>
          <p:cNvSpPr txBox="1">
            <a:spLocks/>
          </p:cNvSpPr>
          <p:nvPr/>
        </p:nvSpPr>
        <p:spPr bwMode="auto">
          <a:xfrm>
            <a:off x="0" y="158420"/>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ker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伍、推薦機制</a:t>
            </a:r>
            <a:endParaRPr lang="zh-TW" altLang="en-US" sz="4400" kern="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endParaRPr>
          </a:p>
        </p:txBody>
      </p:sp>
    </p:spTree>
    <p:extLst>
      <p:ext uri="{BB962C8B-B14F-4D97-AF65-F5344CB8AC3E}">
        <p14:creationId xmlns:p14="http://schemas.microsoft.com/office/powerpoint/2010/main" val="365168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62"/>
                                        </p:tgtEl>
                                        <p:attrNameLst>
                                          <p:attrName>style.visibility</p:attrName>
                                        </p:attrNameLst>
                                      </p:cBhvr>
                                      <p:to>
                                        <p:strVal val="visible"/>
                                      </p:to>
                                    </p:set>
                                    <p:animEffect transition="in" filter="fade">
                                      <p:cBhvr>
                                        <p:cTn id="10" dur="500"/>
                                        <p:tgtEl>
                                          <p:spTgt spid="6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63"/>
                                        </p:tgtEl>
                                        <p:attrNameLst>
                                          <p:attrName>style.visibility</p:attrName>
                                        </p:attrNameLst>
                                      </p:cBhvr>
                                      <p:to>
                                        <p:strVal val="visible"/>
                                      </p:to>
                                    </p:set>
                                    <p:animEffect transition="in" filter="fade">
                                      <p:cBhvr>
                                        <p:cTn id="13" dur="500"/>
                                        <p:tgtEl>
                                          <p:spTgt spid="63"/>
                                        </p:tgtEl>
                                      </p:cBhvr>
                                    </p:animEffect>
                                  </p:childTnLst>
                                </p:cTn>
                              </p:par>
                              <p:par>
                                <p:cTn id="14" presetID="10" presetClass="entr" presetSubtype="0" fill="hold" grpId="0" nodeType="withEffect">
                                  <p:stCondLst>
                                    <p:cond delay="1500"/>
                                  </p:stCondLst>
                                  <p:childTnLst>
                                    <p:set>
                                      <p:cBhvr>
                                        <p:cTn id="15" dur="1" fill="hold">
                                          <p:stCondLst>
                                            <p:cond delay="0"/>
                                          </p:stCondLst>
                                        </p:cTn>
                                        <p:tgtEl>
                                          <p:spTgt spid="64"/>
                                        </p:tgtEl>
                                        <p:attrNameLst>
                                          <p:attrName>style.visibility</p:attrName>
                                        </p:attrNameLst>
                                      </p:cBhvr>
                                      <p:to>
                                        <p:strVal val="visible"/>
                                      </p:to>
                                    </p:set>
                                    <p:animEffect transition="in" filter="fade">
                                      <p:cBhvr>
                                        <p:cTn id="16" dur="500"/>
                                        <p:tgtEl>
                                          <p:spTgt spid="64"/>
                                        </p:tgtEl>
                                      </p:cBhvr>
                                    </p:animEffect>
                                  </p:childTnLst>
                                </p:cTn>
                              </p:par>
                              <p:par>
                                <p:cTn id="17" presetID="10" presetClass="entr" presetSubtype="0" fill="hold" nodeType="withEffect">
                                  <p:stCondLst>
                                    <p:cond delay="2100"/>
                                  </p:stCondLst>
                                  <p:childTnLst>
                                    <p:set>
                                      <p:cBhvr>
                                        <p:cTn id="18" dur="1" fill="hold">
                                          <p:stCondLst>
                                            <p:cond delay="0"/>
                                          </p:stCondLst>
                                        </p:cTn>
                                        <p:tgtEl>
                                          <p:spTgt spid="65"/>
                                        </p:tgtEl>
                                        <p:attrNameLst>
                                          <p:attrName>style.visibility</p:attrName>
                                        </p:attrNameLst>
                                      </p:cBhvr>
                                      <p:to>
                                        <p:strVal val="visible"/>
                                      </p:to>
                                    </p:set>
                                    <p:animEffect transition="in" filter="fade">
                                      <p:cBhvr>
                                        <p:cTn id="19" dur="500"/>
                                        <p:tgtEl>
                                          <p:spTgt spid="65"/>
                                        </p:tgtEl>
                                      </p:cBhvr>
                                    </p:animEffect>
                                  </p:childTnLst>
                                </p:cTn>
                              </p:par>
                              <p:par>
                                <p:cTn id="20" presetID="10" presetClass="entr" presetSubtype="0" fill="hold" nodeType="withEffect">
                                  <p:stCondLst>
                                    <p:cond delay="2700"/>
                                  </p:stCondLst>
                                  <p:childTnLst>
                                    <p:set>
                                      <p:cBhvr>
                                        <p:cTn id="21" dur="1" fill="hold">
                                          <p:stCondLst>
                                            <p:cond delay="0"/>
                                          </p:stCondLst>
                                        </p:cTn>
                                        <p:tgtEl>
                                          <p:spTgt spid="75"/>
                                        </p:tgtEl>
                                        <p:attrNameLst>
                                          <p:attrName>style.visibility</p:attrName>
                                        </p:attrNameLst>
                                      </p:cBhvr>
                                      <p:to>
                                        <p:strVal val="visible"/>
                                      </p:to>
                                    </p:set>
                                    <p:animEffect transition="in" filter="fade">
                                      <p:cBhvr>
                                        <p:cTn id="22" dur="500"/>
                                        <p:tgtEl>
                                          <p:spTgt spid="75"/>
                                        </p:tgtEl>
                                      </p:cBhvr>
                                    </p:animEffect>
                                  </p:childTnLst>
                                </p:cTn>
                              </p:par>
                              <p:par>
                                <p:cTn id="23" presetID="10" presetClass="entr" presetSubtype="0" fill="hold" grpId="0" nodeType="withEffect">
                                  <p:stCondLst>
                                    <p:cond delay="300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par>
                                <p:cTn id="26" presetID="10" presetClass="entr" presetSubtype="0" fill="hold" grpId="0" nodeType="withEffect">
                                  <p:stCondLst>
                                    <p:cond delay="50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
                                        <p:tgtEl>
                                          <p:spTgt spid="86"/>
                                        </p:tgtEl>
                                      </p:cBhvr>
                                    </p:animEffect>
                                  </p:childTnLst>
                                </p:cTn>
                              </p:par>
                              <p:par>
                                <p:cTn id="29" presetID="10" presetClass="entr" presetSubtype="0" fill="hold" grpId="0" nodeType="withEffect">
                                  <p:stCondLst>
                                    <p:cond delay="3900"/>
                                  </p:stCondLst>
                                  <p:childTnLst>
                                    <p:set>
                                      <p:cBhvr>
                                        <p:cTn id="30" dur="1" fill="hold">
                                          <p:stCondLst>
                                            <p:cond delay="0"/>
                                          </p:stCondLst>
                                        </p:cTn>
                                        <p:tgtEl>
                                          <p:spTgt spid="87"/>
                                        </p:tgtEl>
                                        <p:attrNameLst>
                                          <p:attrName>style.visibility</p:attrName>
                                        </p:attrNameLst>
                                      </p:cBhvr>
                                      <p:to>
                                        <p:strVal val="visible"/>
                                      </p:to>
                                    </p:set>
                                    <p:animEffect transition="in" filter="fade">
                                      <p:cBhvr>
                                        <p:cTn id="31" dur="500"/>
                                        <p:tgtEl>
                                          <p:spTgt spid="87"/>
                                        </p:tgtEl>
                                      </p:cBhvr>
                                    </p:animEffect>
                                  </p:childTnLst>
                                </p:cTn>
                              </p:par>
                              <p:par>
                                <p:cTn id="32" presetID="10" presetClass="entr" presetSubtype="0" fill="hold" grpId="0" nodeType="withEffect">
                                  <p:stCondLst>
                                    <p:cond delay="4200"/>
                                  </p:stCondLst>
                                  <p:childTnLst>
                                    <p:set>
                                      <p:cBhvr>
                                        <p:cTn id="33" dur="1" fill="hold">
                                          <p:stCondLst>
                                            <p:cond delay="0"/>
                                          </p:stCondLst>
                                        </p:cTn>
                                        <p:tgtEl>
                                          <p:spTgt spid="88"/>
                                        </p:tgtEl>
                                        <p:attrNameLst>
                                          <p:attrName>style.visibility</p:attrName>
                                        </p:attrNameLst>
                                      </p:cBhvr>
                                      <p:to>
                                        <p:strVal val="visible"/>
                                      </p:to>
                                    </p:set>
                                    <p:animEffect transition="in" filter="fade">
                                      <p:cBhvr>
                                        <p:cTn id="34"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85" grpId="0"/>
      <p:bldP spid="86" grpId="0"/>
      <p:bldP spid="87" grpId="0"/>
      <p:bldP spid="8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E66BC21-0769-49B8-9DAC-34402E6E1857}"/>
              </a:ext>
            </a:extLst>
          </p:cNvPr>
          <p:cNvSpPr>
            <a:spLocks noGrp="1"/>
          </p:cNvSpPr>
          <p:nvPr>
            <p:ph type="sldNum" sz="quarter" idx="12"/>
          </p:nvPr>
        </p:nvSpPr>
        <p:spPr/>
        <p:txBody>
          <a:bodyPr/>
          <a:lstStyle/>
          <a:p>
            <a:pPr>
              <a:defRPr/>
            </a:pPr>
            <a:fld id="{ABFE6108-DA02-42FF-8F2B-6965D0D38C5E}" type="slidenum">
              <a:rPr lang="zh-TW" altLang="en-US" smtClean="0"/>
              <a:pPr>
                <a:defRPr/>
              </a:pPr>
              <a:t>12</a:t>
            </a:fld>
            <a:endParaRPr lang="en-US" altLang="zh-TW"/>
          </a:p>
        </p:txBody>
      </p:sp>
      <p:sp>
        <p:nvSpPr>
          <p:cNvPr id="61" name="Freeform 21">
            <a:extLst>
              <a:ext uri="{FF2B5EF4-FFF2-40B4-BE49-F238E27FC236}">
                <a16:creationId xmlns:a16="http://schemas.microsoft.com/office/drawing/2014/main" id="{5257E935-DA76-420C-8368-60DDDED07D14}"/>
              </a:ext>
            </a:extLst>
          </p:cNvPr>
          <p:cNvSpPr>
            <a:spLocks/>
          </p:cNvSpPr>
          <p:nvPr/>
        </p:nvSpPr>
        <p:spPr bwMode="auto">
          <a:xfrm>
            <a:off x="1281859" y="2507566"/>
            <a:ext cx="7463900" cy="291439"/>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rgbClr val="C9EAB8"/>
          </a:solidFill>
          <a:ln>
            <a:solidFill>
              <a:srgbClr val="C9EAB8"/>
            </a:solidFill>
          </a:ln>
        </p:spPr>
        <p:txBody>
          <a:bodyPr vert="horz" wrap="square" lIns="91412" tIns="45706" rIns="91412" bIns="4570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2" name="Freeform 21">
            <a:extLst>
              <a:ext uri="{FF2B5EF4-FFF2-40B4-BE49-F238E27FC236}">
                <a16:creationId xmlns:a16="http://schemas.microsoft.com/office/drawing/2014/main" id="{F65D7646-B18A-4FA5-A02E-FCA01F57DFBA}"/>
              </a:ext>
            </a:extLst>
          </p:cNvPr>
          <p:cNvSpPr>
            <a:spLocks/>
          </p:cNvSpPr>
          <p:nvPr/>
        </p:nvSpPr>
        <p:spPr bwMode="auto">
          <a:xfrm>
            <a:off x="1284443" y="4717414"/>
            <a:ext cx="7435446" cy="367770"/>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rgbClr val="C9EAB8"/>
          </a:solidFill>
          <a:ln w="6350">
            <a:solidFill>
              <a:srgbClr val="C9EAB8"/>
            </a:solidFill>
          </a:ln>
        </p:spPr>
        <p:txBody>
          <a:bodyPr vert="horz" wrap="square" lIns="91412" tIns="45706" rIns="91412" bIns="4570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3" name="圆角矩形 51">
            <a:extLst>
              <a:ext uri="{FF2B5EF4-FFF2-40B4-BE49-F238E27FC236}">
                <a16:creationId xmlns:a16="http://schemas.microsoft.com/office/drawing/2014/main" id="{7222C11F-B61A-406F-90F9-14DC99BA80E0}"/>
              </a:ext>
            </a:extLst>
          </p:cNvPr>
          <p:cNvSpPr/>
          <p:nvPr/>
        </p:nvSpPr>
        <p:spPr>
          <a:xfrm>
            <a:off x="341893" y="1377513"/>
            <a:ext cx="710981" cy="707455"/>
          </a:xfrm>
          <a:prstGeom prst="roundRect">
            <a:avLst/>
          </a:prstGeom>
          <a:noFill/>
          <a:ln w="28575" cap="flat" cmpd="sng" algn="ctr">
            <a:solidFill>
              <a:srgbClr val="C9EAB8"/>
            </a:solidFill>
            <a:prstDash val="dash"/>
            <a:miter lim="800000"/>
          </a:ln>
          <a:effectLst/>
        </p:spPr>
        <p:txBody>
          <a:bodyPr lIns="91412" tIns="45706" rIns="91412" bIns="45706"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64" name="圆角矩形 81">
            <a:extLst>
              <a:ext uri="{FF2B5EF4-FFF2-40B4-BE49-F238E27FC236}">
                <a16:creationId xmlns:a16="http://schemas.microsoft.com/office/drawing/2014/main" id="{1A24AA18-6E0B-4D40-9256-6CF319CAAF03}"/>
              </a:ext>
            </a:extLst>
          </p:cNvPr>
          <p:cNvSpPr/>
          <p:nvPr/>
        </p:nvSpPr>
        <p:spPr>
          <a:xfrm>
            <a:off x="338738" y="3420930"/>
            <a:ext cx="710981" cy="707455"/>
          </a:xfrm>
          <a:prstGeom prst="roundRect">
            <a:avLst/>
          </a:prstGeom>
          <a:noFill/>
          <a:ln w="28575" cap="flat" cmpd="sng" algn="ctr">
            <a:solidFill>
              <a:srgbClr val="C9EAB8"/>
            </a:solidFill>
            <a:prstDash val="dash"/>
            <a:miter lim="800000"/>
          </a:ln>
          <a:effectLst/>
        </p:spPr>
        <p:txBody>
          <a:bodyPr lIns="91412" tIns="45706" rIns="91412" bIns="45706"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nvGrpSpPr>
          <p:cNvPr id="65" name="Group 227">
            <a:extLst>
              <a:ext uri="{FF2B5EF4-FFF2-40B4-BE49-F238E27FC236}">
                <a16:creationId xmlns:a16="http://schemas.microsoft.com/office/drawing/2014/main" id="{0DD0CAEB-A9CF-49EA-A0CC-5E24A5C0ED92}"/>
              </a:ext>
            </a:extLst>
          </p:cNvPr>
          <p:cNvGrpSpPr>
            <a:grpSpLocks noChangeAspect="1"/>
          </p:cNvGrpSpPr>
          <p:nvPr/>
        </p:nvGrpSpPr>
        <p:grpSpPr bwMode="auto">
          <a:xfrm>
            <a:off x="460963" y="3549790"/>
            <a:ext cx="431765" cy="497239"/>
            <a:chOff x="1024" y="313"/>
            <a:chExt cx="780" cy="898"/>
          </a:xfrm>
          <a:solidFill>
            <a:srgbClr val="C9EAB8"/>
          </a:solidFill>
        </p:grpSpPr>
        <p:sp>
          <p:nvSpPr>
            <p:cNvPr id="66" name="Freeform 228">
              <a:extLst>
                <a:ext uri="{FF2B5EF4-FFF2-40B4-BE49-F238E27FC236}">
                  <a16:creationId xmlns:a16="http://schemas.microsoft.com/office/drawing/2014/main" id="{B39119BF-5941-4B17-8E3B-6759A3DC2212}"/>
                </a:ext>
              </a:extLst>
            </p:cNvPr>
            <p:cNvSpPr>
              <a:spLocks noEditPoints="1"/>
            </p:cNvSpPr>
            <p:nvPr/>
          </p:nvSpPr>
          <p:spPr bwMode="auto">
            <a:xfrm>
              <a:off x="1024" y="715"/>
              <a:ext cx="458" cy="496"/>
            </a:xfrm>
            <a:custGeom>
              <a:avLst/>
              <a:gdLst>
                <a:gd name="T0" fmla="*/ 189 w 192"/>
                <a:gd name="T1" fmla="*/ 25 h 208"/>
                <a:gd name="T2" fmla="*/ 188 w 192"/>
                <a:gd name="T3" fmla="*/ 24 h 208"/>
                <a:gd name="T4" fmla="*/ 184 w 192"/>
                <a:gd name="T5" fmla="*/ 22 h 208"/>
                <a:gd name="T6" fmla="*/ 179 w 192"/>
                <a:gd name="T7" fmla="*/ 18 h 208"/>
                <a:gd name="T8" fmla="*/ 159 w 192"/>
                <a:gd name="T9" fmla="*/ 9 h 208"/>
                <a:gd name="T10" fmla="*/ 58 w 192"/>
                <a:gd name="T11" fmla="*/ 32 h 208"/>
                <a:gd name="T12" fmla="*/ 22 w 192"/>
                <a:gd name="T13" fmla="*/ 162 h 208"/>
                <a:gd name="T14" fmla="*/ 127 w 192"/>
                <a:gd name="T15" fmla="*/ 168 h 208"/>
                <a:gd name="T16" fmla="*/ 188 w 192"/>
                <a:gd name="T17" fmla="*/ 35 h 208"/>
                <a:gd name="T18" fmla="*/ 189 w 192"/>
                <a:gd name="T19" fmla="*/ 25 h 208"/>
                <a:gd name="T20" fmla="*/ 32 w 192"/>
                <a:gd name="T21" fmla="*/ 136 h 208"/>
                <a:gd name="T22" fmla="*/ 80 w 192"/>
                <a:gd name="T23" fmla="*/ 42 h 208"/>
                <a:gd name="T24" fmla="*/ 141 w 192"/>
                <a:gd name="T25" fmla="*/ 18 h 208"/>
                <a:gd name="T26" fmla="*/ 179 w 192"/>
                <a:gd name="T27" fmla="*/ 32 h 208"/>
                <a:gd name="T28" fmla="*/ 117 w 192"/>
                <a:gd name="T29" fmla="*/ 153 h 208"/>
                <a:gd name="T30" fmla="*/ 32 w 192"/>
                <a:gd name="T31" fmla="*/ 136 h 208"/>
                <a:gd name="T32" fmla="*/ 66 w 192"/>
                <a:gd name="T33" fmla="*/ 40 h 208"/>
                <a:gd name="T34" fmla="*/ 43 w 192"/>
                <a:gd name="T35" fmla="*/ 64 h 208"/>
                <a:gd name="T36" fmla="*/ 66 w 192"/>
                <a:gd name="T37" fmla="*/ 40 h 208"/>
                <a:gd name="T38" fmla="*/ 37 w 192"/>
                <a:gd name="T39" fmla="*/ 164 h 208"/>
                <a:gd name="T40" fmla="*/ 98 w 192"/>
                <a:gd name="T41" fmla="*/ 173 h 208"/>
                <a:gd name="T42" fmla="*/ 37 w 192"/>
                <a:gd name="T43" fmla="*/ 16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2" h="208">
                  <a:moveTo>
                    <a:pt x="189" y="25"/>
                  </a:moveTo>
                  <a:cubicBezTo>
                    <a:pt x="188" y="25"/>
                    <a:pt x="188" y="25"/>
                    <a:pt x="188" y="24"/>
                  </a:cubicBezTo>
                  <a:cubicBezTo>
                    <a:pt x="187" y="23"/>
                    <a:pt x="186" y="22"/>
                    <a:pt x="184" y="22"/>
                  </a:cubicBezTo>
                  <a:cubicBezTo>
                    <a:pt x="183" y="20"/>
                    <a:pt x="181" y="19"/>
                    <a:pt x="179" y="18"/>
                  </a:cubicBezTo>
                  <a:cubicBezTo>
                    <a:pt x="173" y="13"/>
                    <a:pt x="166" y="10"/>
                    <a:pt x="159" y="9"/>
                  </a:cubicBezTo>
                  <a:cubicBezTo>
                    <a:pt x="126" y="0"/>
                    <a:pt x="86" y="12"/>
                    <a:pt x="58" y="32"/>
                  </a:cubicBezTo>
                  <a:cubicBezTo>
                    <a:pt x="21" y="58"/>
                    <a:pt x="0" y="115"/>
                    <a:pt x="22" y="162"/>
                  </a:cubicBezTo>
                  <a:cubicBezTo>
                    <a:pt x="44" y="208"/>
                    <a:pt x="97" y="194"/>
                    <a:pt x="127" y="168"/>
                  </a:cubicBezTo>
                  <a:cubicBezTo>
                    <a:pt x="161" y="137"/>
                    <a:pt x="183" y="84"/>
                    <a:pt x="188" y="35"/>
                  </a:cubicBezTo>
                  <a:cubicBezTo>
                    <a:pt x="191" y="33"/>
                    <a:pt x="192" y="28"/>
                    <a:pt x="189" y="25"/>
                  </a:cubicBezTo>
                  <a:close/>
                  <a:moveTo>
                    <a:pt x="32" y="136"/>
                  </a:moveTo>
                  <a:cubicBezTo>
                    <a:pt x="22" y="95"/>
                    <a:pt x="53" y="62"/>
                    <a:pt x="80" y="42"/>
                  </a:cubicBezTo>
                  <a:cubicBezTo>
                    <a:pt x="98" y="30"/>
                    <a:pt x="120" y="20"/>
                    <a:pt x="141" y="18"/>
                  </a:cubicBezTo>
                  <a:cubicBezTo>
                    <a:pt x="155" y="19"/>
                    <a:pt x="168" y="23"/>
                    <a:pt x="179" y="32"/>
                  </a:cubicBezTo>
                  <a:cubicBezTo>
                    <a:pt x="173" y="78"/>
                    <a:pt x="153" y="130"/>
                    <a:pt x="117" y="153"/>
                  </a:cubicBezTo>
                  <a:cubicBezTo>
                    <a:pt x="92" y="169"/>
                    <a:pt x="42" y="177"/>
                    <a:pt x="32" y="136"/>
                  </a:cubicBezTo>
                  <a:close/>
                  <a:moveTo>
                    <a:pt x="66" y="40"/>
                  </a:moveTo>
                  <a:cubicBezTo>
                    <a:pt x="58" y="47"/>
                    <a:pt x="50" y="55"/>
                    <a:pt x="43" y="64"/>
                  </a:cubicBezTo>
                  <a:cubicBezTo>
                    <a:pt x="50" y="54"/>
                    <a:pt x="58" y="46"/>
                    <a:pt x="66" y="40"/>
                  </a:cubicBezTo>
                  <a:close/>
                  <a:moveTo>
                    <a:pt x="37" y="164"/>
                  </a:moveTo>
                  <a:cubicBezTo>
                    <a:pt x="52" y="179"/>
                    <a:pt x="77" y="179"/>
                    <a:pt x="98" y="173"/>
                  </a:cubicBezTo>
                  <a:cubicBezTo>
                    <a:pt x="77" y="183"/>
                    <a:pt x="53" y="184"/>
                    <a:pt x="37" y="164"/>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7" name="Freeform 229">
              <a:extLst>
                <a:ext uri="{FF2B5EF4-FFF2-40B4-BE49-F238E27FC236}">
                  <a16:creationId xmlns:a16="http://schemas.microsoft.com/office/drawing/2014/main" id="{50094787-0AF5-475B-A7BB-E8796C682EAE}"/>
                </a:ext>
              </a:extLst>
            </p:cNvPr>
            <p:cNvSpPr>
              <a:spLocks noEditPoints="1"/>
            </p:cNvSpPr>
            <p:nvPr/>
          </p:nvSpPr>
          <p:spPr bwMode="auto">
            <a:xfrm>
              <a:off x="1365" y="313"/>
              <a:ext cx="410" cy="507"/>
            </a:xfrm>
            <a:custGeom>
              <a:avLst/>
              <a:gdLst>
                <a:gd name="T0" fmla="*/ 116 w 172"/>
                <a:gd name="T1" fmla="*/ 0 h 213"/>
                <a:gd name="T2" fmla="*/ 101 w 172"/>
                <a:gd name="T3" fmla="*/ 2 h 213"/>
                <a:gd name="T4" fmla="*/ 28 w 172"/>
                <a:gd name="T5" fmla="*/ 41 h 213"/>
                <a:gd name="T6" fmla="*/ 2 w 172"/>
                <a:gd name="T7" fmla="*/ 107 h 213"/>
                <a:gd name="T8" fmla="*/ 39 w 172"/>
                <a:gd name="T9" fmla="*/ 209 h 213"/>
                <a:gd name="T10" fmla="*/ 47 w 172"/>
                <a:gd name="T11" fmla="*/ 204 h 213"/>
                <a:gd name="T12" fmla="*/ 49 w 172"/>
                <a:gd name="T13" fmla="*/ 204 h 213"/>
                <a:gd name="T14" fmla="*/ 164 w 172"/>
                <a:gd name="T15" fmla="*/ 66 h 213"/>
                <a:gd name="T16" fmla="*/ 116 w 172"/>
                <a:gd name="T17" fmla="*/ 0 h 213"/>
                <a:gd name="T18" fmla="*/ 34 w 172"/>
                <a:gd name="T19" fmla="*/ 52 h 213"/>
                <a:gd name="T20" fmla="*/ 65 w 172"/>
                <a:gd name="T21" fmla="*/ 25 h 213"/>
                <a:gd name="T22" fmla="*/ 31 w 172"/>
                <a:gd name="T23" fmla="*/ 74 h 213"/>
                <a:gd name="T24" fmla="*/ 15 w 172"/>
                <a:gd name="T25" fmla="*/ 129 h 213"/>
                <a:gd name="T26" fmla="*/ 13 w 172"/>
                <a:gd name="T27" fmla="*/ 119 h 213"/>
                <a:gd name="T28" fmla="*/ 34 w 172"/>
                <a:gd name="T29" fmla="*/ 52 h 213"/>
                <a:gd name="T30" fmla="*/ 43 w 172"/>
                <a:gd name="T31" fmla="*/ 193 h 213"/>
                <a:gd name="T32" fmla="*/ 43 w 172"/>
                <a:gd name="T33" fmla="*/ 193 h 213"/>
                <a:gd name="T34" fmla="*/ 42 w 172"/>
                <a:gd name="T35" fmla="*/ 191 h 213"/>
                <a:gd name="T36" fmla="*/ 38 w 172"/>
                <a:gd name="T37" fmla="*/ 83 h 213"/>
                <a:gd name="T38" fmla="*/ 99 w 172"/>
                <a:gd name="T39" fmla="*/ 16 h 213"/>
                <a:gd name="T40" fmla="*/ 138 w 172"/>
                <a:gd name="T41" fmla="*/ 35 h 213"/>
                <a:gd name="T42" fmla="*/ 154 w 172"/>
                <a:gd name="T43" fmla="*/ 68 h 213"/>
                <a:gd name="T44" fmla="*/ 139 w 172"/>
                <a:gd name="T45" fmla="*/ 110 h 213"/>
                <a:gd name="T46" fmla="*/ 43 w 172"/>
                <a:gd name="T47" fmla="*/ 19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2" h="213">
                  <a:moveTo>
                    <a:pt x="116" y="0"/>
                  </a:moveTo>
                  <a:cubicBezTo>
                    <a:pt x="111" y="0"/>
                    <a:pt x="106" y="1"/>
                    <a:pt x="101" y="2"/>
                  </a:cubicBezTo>
                  <a:cubicBezTo>
                    <a:pt x="74" y="1"/>
                    <a:pt x="46" y="20"/>
                    <a:pt x="28" y="41"/>
                  </a:cubicBezTo>
                  <a:cubicBezTo>
                    <a:pt x="13" y="59"/>
                    <a:pt x="3" y="82"/>
                    <a:pt x="2" y="107"/>
                  </a:cubicBezTo>
                  <a:cubicBezTo>
                    <a:pt x="0" y="143"/>
                    <a:pt x="20" y="181"/>
                    <a:pt x="39" y="209"/>
                  </a:cubicBezTo>
                  <a:cubicBezTo>
                    <a:pt x="42" y="213"/>
                    <a:pt x="48" y="209"/>
                    <a:pt x="47" y="204"/>
                  </a:cubicBezTo>
                  <a:cubicBezTo>
                    <a:pt x="48" y="204"/>
                    <a:pt x="48" y="204"/>
                    <a:pt x="49" y="204"/>
                  </a:cubicBezTo>
                  <a:cubicBezTo>
                    <a:pt x="96" y="184"/>
                    <a:pt x="172" y="126"/>
                    <a:pt x="164" y="66"/>
                  </a:cubicBezTo>
                  <a:cubicBezTo>
                    <a:pt x="166" y="33"/>
                    <a:pt x="150" y="1"/>
                    <a:pt x="116" y="0"/>
                  </a:cubicBezTo>
                  <a:close/>
                  <a:moveTo>
                    <a:pt x="34" y="52"/>
                  </a:moveTo>
                  <a:cubicBezTo>
                    <a:pt x="43" y="41"/>
                    <a:pt x="53" y="31"/>
                    <a:pt x="65" y="25"/>
                  </a:cubicBezTo>
                  <a:cubicBezTo>
                    <a:pt x="51" y="39"/>
                    <a:pt x="39" y="57"/>
                    <a:pt x="31" y="74"/>
                  </a:cubicBezTo>
                  <a:cubicBezTo>
                    <a:pt x="22" y="91"/>
                    <a:pt x="17" y="110"/>
                    <a:pt x="15" y="129"/>
                  </a:cubicBezTo>
                  <a:cubicBezTo>
                    <a:pt x="14" y="126"/>
                    <a:pt x="14" y="122"/>
                    <a:pt x="13" y="119"/>
                  </a:cubicBezTo>
                  <a:cubicBezTo>
                    <a:pt x="10" y="94"/>
                    <a:pt x="20" y="70"/>
                    <a:pt x="34" y="52"/>
                  </a:cubicBezTo>
                  <a:close/>
                  <a:moveTo>
                    <a:pt x="43" y="193"/>
                  </a:moveTo>
                  <a:cubicBezTo>
                    <a:pt x="43" y="193"/>
                    <a:pt x="43" y="193"/>
                    <a:pt x="43" y="193"/>
                  </a:cubicBezTo>
                  <a:cubicBezTo>
                    <a:pt x="43" y="193"/>
                    <a:pt x="43" y="192"/>
                    <a:pt x="42" y="191"/>
                  </a:cubicBezTo>
                  <a:cubicBezTo>
                    <a:pt x="20" y="157"/>
                    <a:pt x="21" y="120"/>
                    <a:pt x="38" y="83"/>
                  </a:cubicBezTo>
                  <a:cubicBezTo>
                    <a:pt x="50" y="54"/>
                    <a:pt x="72" y="25"/>
                    <a:pt x="99" y="16"/>
                  </a:cubicBezTo>
                  <a:cubicBezTo>
                    <a:pt x="113" y="16"/>
                    <a:pt x="127" y="22"/>
                    <a:pt x="138" y="35"/>
                  </a:cubicBezTo>
                  <a:cubicBezTo>
                    <a:pt x="147" y="46"/>
                    <a:pt x="152" y="57"/>
                    <a:pt x="154" y="68"/>
                  </a:cubicBezTo>
                  <a:cubicBezTo>
                    <a:pt x="152" y="83"/>
                    <a:pt x="145" y="98"/>
                    <a:pt x="139" y="110"/>
                  </a:cubicBezTo>
                  <a:cubicBezTo>
                    <a:pt x="116" y="152"/>
                    <a:pt x="78" y="168"/>
                    <a:pt x="43" y="193"/>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8" name="Freeform 230">
              <a:extLst>
                <a:ext uri="{FF2B5EF4-FFF2-40B4-BE49-F238E27FC236}">
                  <a16:creationId xmlns:a16="http://schemas.microsoft.com/office/drawing/2014/main" id="{9CDF31C1-0742-40C6-80BB-34FDBBACBB33}"/>
                </a:ext>
              </a:extLst>
            </p:cNvPr>
            <p:cNvSpPr>
              <a:spLocks noEditPoints="1"/>
            </p:cNvSpPr>
            <p:nvPr/>
          </p:nvSpPr>
          <p:spPr bwMode="auto">
            <a:xfrm>
              <a:off x="1403" y="789"/>
              <a:ext cx="193" cy="374"/>
            </a:xfrm>
            <a:custGeom>
              <a:avLst/>
              <a:gdLst>
                <a:gd name="T0" fmla="*/ 59 w 81"/>
                <a:gd name="T1" fmla="*/ 45 h 157"/>
                <a:gd name="T2" fmla="*/ 34 w 81"/>
                <a:gd name="T3" fmla="*/ 4 h 157"/>
                <a:gd name="T4" fmla="*/ 28 w 81"/>
                <a:gd name="T5" fmla="*/ 2 h 157"/>
                <a:gd name="T6" fmla="*/ 26 w 81"/>
                <a:gd name="T7" fmla="*/ 4 h 157"/>
                <a:gd name="T8" fmla="*/ 24 w 81"/>
                <a:gd name="T9" fmla="*/ 6 h 157"/>
                <a:gd name="T10" fmla="*/ 14 w 81"/>
                <a:gd name="T11" fmla="*/ 6 h 157"/>
                <a:gd name="T12" fmla="*/ 9 w 81"/>
                <a:gd name="T13" fmla="*/ 36 h 157"/>
                <a:gd name="T14" fmla="*/ 0 w 81"/>
                <a:gd name="T15" fmla="*/ 100 h 157"/>
                <a:gd name="T16" fmla="*/ 32 w 81"/>
                <a:gd name="T17" fmla="*/ 156 h 157"/>
                <a:gd name="T18" fmla="*/ 47 w 81"/>
                <a:gd name="T19" fmla="*/ 147 h 157"/>
                <a:gd name="T20" fmla="*/ 57 w 81"/>
                <a:gd name="T21" fmla="*/ 143 h 157"/>
                <a:gd name="T22" fmla="*/ 75 w 81"/>
                <a:gd name="T23" fmla="*/ 81 h 157"/>
                <a:gd name="T24" fmla="*/ 59 w 81"/>
                <a:gd name="T25" fmla="*/ 45 h 157"/>
                <a:gd name="T26" fmla="*/ 56 w 81"/>
                <a:gd name="T27" fmla="*/ 88 h 157"/>
                <a:gd name="T28" fmla="*/ 42 w 81"/>
                <a:gd name="T29" fmla="*/ 134 h 157"/>
                <a:gd name="T30" fmla="*/ 26 w 81"/>
                <a:gd name="T31" fmla="*/ 124 h 157"/>
                <a:gd name="T32" fmla="*/ 19 w 81"/>
                <a:gd name="T33" fmla="*/ 86 h 157"/>
                <a:gd name="T34" fmla="*/ 20 w 81"/>
                <a:gd name="T35" fmla="*/ 36 h 157"/>
                <a:gd name="T36" fmla="*/ 29 w 81"/>
                <a:gd name="T37" fmla="*/ 17 h 157"/>
                <a:gd name="T38" fmla="*/ 48 w 81"/>
                <a:gd name="T39" fmla="*/ 48 h 157"/>
                <a:gd name="T40" fmla="*/ 56 w 81"/>
                <a:gd name="T41" fmla="*/ 88 h 157"/>
                <a:gd name="T42" fmla="*/ 25 w 81"/>
                <a:gd name="T43" fmla="*/ 142 h 157"/>
                <a:gd name="T44" fmla="*/ 15 w 81"/>
                <a:gd name="T45" fmla="*/ 128 h 157"/>
                <a:gd name="T46" fmla="*/ 25 w 81"/>
                <a:gd name="T47" fmla="*/ 142 h 157"/>
                <a:gd name="T48" fmla="*/ 63 w 81"/>
                <a:gd name="T49" fmla="*/ 121 h 157"/>
                <a:gd name="T50" fmla="*/ 57 w 81"/>
                <a:gd name="T51" fmla="*/ 128 h 157"/>
                <a:gd name="T52" fmla="*/ 65 w 81"/>
                <a:gd name="T53" fmla="*/ 101 h 157"/>
                <a:gd name="T54" fmla="*/ 67 w 81"/>
                <a:gd name="T55" fmla="*/ 91 h 157"/>
                <a:gd name="T56" fmla="*/ 63 w 81"/>
                <a:gd name="T57" fmla="*/ 121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1" h="157">
                  <a:moveTo>
                    <a:pt x="59" y="45"/>
                  </a:moveTo>
                  <a:cubicBezTo>
                    <a:pt x="53" y="31"/>
                    <a:pt x="44" y="18"/>
                    <a:pt x="34" y="4"/>
                  </a:cubicBezTo>
                  <a:cubicBezTo>
                    <a:pt x="32" y="2"/>
                    <a:pt x="30" y="2"/>
                    <a:pt x="28" y="2"/>
                  </a:cubicBezTo>
                  <a:cubicBezTo>
                    <a:pt x="27" y="3"/>
                    <a:pt x="27" y="3"/>
                    <a:pt x="26" y="4"/>
                  </a:cubicBezTo>
                  <a:cubicBezTo>
                    <a:pt x="25" y="5"/>
                    <a:pt x="25" y="5"/>
                    <a:pt x="24" y="6"/>
                  </a:cubicBezTo>
                  <a:cubicBezTo>
                    <a:pt x="23" y="1"/>
                    <a:pt x="15" y="0"/>
                    <a:pt x="14" y="6"/>
                  </a:cubicBezTo>
                  <a:cubicBezTo>
                    <a:pt x="12" y="12"/>
                    <a:pt x="10" y="23"/>
                    <a:pt x="9" y="36"/>
                  </a:cubicBezTo>
                  <a:cubicBezTo>
                    <a:pt x="3" y="57"/>
                    <a:pt x="1" y="81"/>
                    <a:pt x="0" y="100"/>
                  </a:cubicBezTo>
                  <a:cubicBezTo>
                    <a:pt x="0" y="121"/>
                    <a:pt x="8" y="157"/>
                    <a:pt x="32" y="156"/>
                  </a:cubicBezTo>
                  <a:cubicBezTo>
                    <a:pt x="38" y="156"/>
                    <a:pt x="43" y="152"/>
                    <a:pt x="47" y="147"/>
                  </a:cubicBezTo>
                  <a:cubicBezTo>
                    <a:pt x="50" y="146"/>
                    <a:pt x="53" y="145"/>
                    <a:pt x="57" y="143"/>
                  </a:cubicBezTo>
                  <a:cubicBezTo>
                    <a:pt x="79" y="132"/>
                    <a:pt x="81" y="104"/>
                    <a:pt x="75" y="81"/>
                  </a:cubicBezTo>
                  <a:cubicBezTo>
                    <a:pt x="71" y="68"/>
                    <a:pt x="66" y="57"/>
                    <a:pt x="59" y="45"/>
                  </a:cubicBezTo>
                  <a:close/>
                  <a:moveTo>
                    <a:pt x="56" y="88"/>
                  </a:moveTo>
                  <a:cubicBezTo>
                    <a:pt x="55" y="102"/>
                    <a:pt x="50" y="121"/>
                    <a:pt x="42" y="134"/>
                  </a:cubicBezTo>
                  <a:cubicBezTo>
                    <a:pt x="36" y="133"/>
                    <a:pt x="30" y="130"/>
                    <a:pt x="26" y="124"/>
                  </a:cubicBezTo>
                  <a:cubicBezTo>
                    <a:pt x="19" y="114"/>
                    <a:pt x="19" y="98"/>
                    <a:pt x="19" y="86"/>
                  </a:cubicBezTo>
                  <a:cubicBezTo>
                    <a:pt x="18" y="69"/>
                    <a:pt x="19" y="52"/>
                    <a:pt x="20" y="36"/>
                  </a:cubicBezTo>
                  <a:cubicBezTo>
                    <a:pt x="23" y="29"/>
                    <a:pt x="25" y="23"/>
                    <a:pt x="29" y="17"/>
                  </a:cubicBezTo>
                  <a:cubicBezTo>
                    <a:pt x="34" y="26"/>
                    <a:pt x="42" y="36"/>
                    <a:pt x="48" y="48"/>
                  </a:cubicBezTo>
                  <a:cubicBezTo>
                    <a:pt x="54" y="60"/>
                    <a:pt x="58" y="73"/>
                    <a:pt x="56" y="88"/>
                  </a:cubicBezTo>
                  <a:close/>
                  <a:moveTo>
                    <a:pt x="25" y="142"/>
                  </a:moveTo>
                  <a:cubicBezTo>
                    <a:pt x="21" y="139"/>
                    <a:pt x="18" y="133"/>
                    <a:pt x="15" y="128"/>
                  </a:cubicBezTo>
                  <a:cubicBezTo>
                    <a:pt x="18" y="134"/>
                    <a:pt x="21" y="139"/>
                    <a:pt x="25" y="142"/>
                  </a:cubicBezTo>
                  <a:close/>
                  <a:moveTo>
                    <a:pt x="63" y="121"/>
                  </a:moveTo>
                  <a:cubicBezTo>
                    <a:pt x="61" y="124"/>
                    <a:pt x="59" y="126"/>
                    <a:pt x="57" y="128"/>
                  </a:cubicBezTo>
                  <a:cubicBezTo>
                    <a:pt x="61" y="119"/>
                    <a:pt x="64" y="108"/>
                    <a:pt x="65" y="101"/>
                  </a:cubicBezTo>
                  <a:cubicBezTo>
                    <a:pt x="66" y="98"/>
                    <a:pt x="66" y="94"/>
                    <a:pt x="67" y="91"/>
                  </a:cubicBezTo>
                  <a:cubicBezTo>
                    <a:pt x="69" y="101"/>
                    <a:pt x="68" y="112"/>
                    <a:pt x="63" y="121"/>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9" name="Freeform 231">
              <a:extLst>
                <a:ext uri="{FF2B5EF4-FFF2-40B4-BE49-F238E27FC236}">
                  <a16:creationId xmlns:a16="http://schemas.microsoft.com/office/drawing/2014/main" id="{D06072BD-652E-468F-A9B2-2720D3E8874E}"/>
                </a:ext>
              </a:extLst>
            </p:cNvPr>
            <p:cNvSpPr>
              <a:spLocks noEditPoints="1"/>
            </p:cNvSpPr>
            <p:nvPr/>
          </p:nvSpPr>
          <p:spPr bwMode="auto">
            <a:xfrm>
              <a:off x="1460" y="630"/>
              <a:ext cx="344" cy="257"/>
            </a:xfrm>
            <a:custGeom>
              <a:avLst/>
              <a:gdLst>
                <a:gd name="T0" fmla="*/ 85 w 144"/>
                <a:gd name="T1" fmla="*/ 8 h 108"/>
                <a:gd name="T2" fmla="*/ 28 w 144"/>
                <a:gd name="T3" fmla="*/ 43 h 108"/>
                <a:gd name="T4" fmla="*/ 7 w 144"/>
                <a:gd name="T5" fmla="*/ 63 h 108"/>
                <a:gd name="T6" fmla="*/ 2 w 144"/>
                <a:gd name="T7" fmla="*/ 68 h 108"/>
                <a:gd name="T8" fmla="*/ 2 w 144"/>
                <a:gd name="T9" fmla="*/ 74 h 108"/>
                <a:gd name="T10" fmla="*/ 5 w 144"/>
                <a:gd name="T11" fmla="*/ 81 h 108"/>
                <a:gd name="T12" fmla="*/ 140 w 144"/>
                <a:gd name="T13" fmla="*/ 39 h 108"/>
                <a:gd name="T14" fmla="*/ 85 w 144"/>
                <a:gd name="T15" fmla="*/ 8 h 108"/>
                <a:gd name="T16" fmla="*/ 83 w 144"/>
                <a:gd name="T17" fmla="*/ 73 h 108"/>
                <a:gd name="T18" fmla="*/ 16 w 144"/>
                <a:gd name="T19" fmla="*/ 71 h 108"/>
                <a:gd name="T20" fmla="*/ 20 w 144"/>
                <a:gd name="T21" fmla="*/ 65 h 108"/>
                <a:gd name="T22" fmla="*/ 36 w 144"/>
                <a:gd name="T23" fmla="*/ 52 h 108"/>
                <a:gd name="T24" fmla="*/ 66 w 144"/>
                <a:gd name="T25" fmla="*/ 38 h 108"/>
                <a:gd name="T26" fmla="*/ 115 w 144"/>
                <a:gd name="T27" fmla="*/ 23 h 108"/>
                <a:gd name="T28" fmla="*/ 118 w 144"/>
                <a:gd name="T29" fmla="*/ 46 h 108"/>
                <a:gd name="T30" fmla="*/ 83 w 144"/>
                <a:gd name="T31" fmla="*/ 73 h 108"/>
                <a:gd name="T32" fmla="*/ 118 w 144"/>
                <a:gd name="T33" fmla="*/ 66 h 108"/>
                <a:gd name="T34" fmla="*/ 130 w 144"/>
                <a:gd name="T35" fmla="*/ 46 h 108"/>
                <a:gd name="T36" fmla="*/ 118 w 144"/>
                <a:gd name="T37"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108">
                  <a:moveTo>
                    <a:pt x="85" y="8"/>
                  </a:moveTo>
                  <a:cubicBezTo>
                    <a:pt x="66" y="15"/>
                    <a:pt x="46" y="28"/>
                    <a:pt x="28" y="43"/>
                  </a:cubicBezTo>
                  <a:cubicBezTo>
                    <a:pt x="20" y="48"/>
                    <a:pt x="12" y="53"/>
                    <a:pt x="7" y="63"/>
                  </a:cubicBezTo>
                  <a:cubicBezTo>
                    <a:pt x="5" y="64"/>
                    <a:pt x="4" y="66"/>
                    <a:pt x="2" y="68"/>
                  </a:cubicBezTo>
                  <a:cubicBezTo>
                    <a:pt x="0" y="69"/>
                    <a:pt x="1" y="72"/>
                    <a:pt x="2" y="74"/>
                  </a:cubicBezTo>
                  <a:cubicBezTo>
                    <a:pt x="1" y="77"/>
                    <a:pt x="2" y="80"/>
                    <a:pt x="5" y="81"/>
                  </a:cubicBezTo>
                  <a:cubicBezTo>
                    <a:pt x="39" y="94"/>
                    <a:pt x="144" y="108"/>
                    <a:pt x="140" y="39"/>
                  </a:cubicBezTo>
                  <a:cubicBezTo>
                    <a:pt x="139" y="8"/>
                    <a:pt x="106" y="0"/>
                    <a:pt x="85" y="8"/>
                  </a:cubicBezTo>
                  <a:close/>
                  <a:moveTo>
                    <a:pt x="83" y="73"/>
                  </a:moveTo>
                  <a:cubicBezTo>
                    <a:pt x="61" y="78"/>
                    <a:pt x="37" y="77"/>
                    <a:pt x="16" y="71"/>
                  </a:cubicBezTo>
                  <a:cubicBezTo>
                    <a:pt x="17" y="69"/>
                    <a:pt x="18" y="67"/>
                    <a:pt x="20" y="65"/>
                  </a:cubicBezTo>
                  <a:cubicBezTo>
                    <a:pt x="25" y="61"/>
                    <a:pt x="31" y="56"/>
                    <a:pt x="36" y="52"/>
                  </a:cubicBezTo>
                  <a:cubicBezTo>
                    <a:pt x="47" y="46"/>
                    <a:pt x="58" y="42"/>
                    <a:pt x="66" y="38"/>
                  </a:cubicBezTo>
                  <a:cubicBezTo>
                    <a:pt x="81" y="30"/>
                    <a:pt x="99" y="21"/>
                    <a:pt x="115" y="23"/>
                  </a:cubicBezTo>
                  <a:cubicBezTo>
                    <a:pt x="125" y="24"/>
                    <a:pt x="120" y="39"/>
                    <a:pt x="118" y="46"/>
                  </a:cubicBezTo>
                  <a:cubicBezTo>
                    <a:pt x="112" y="63"/>
                    <a:pt x="97" y="69"/>
                    <a:pt x="83" y="73"/>
                  </a:cubicBezTo>
                  <a:close/>
                  <a:moveTo>
                    <a:pt x="118" y="66"/>
                  </a:moveTo>
                  <a:cubicBezTo>
                    <a:pt x="123" y="61"/>
                    <a:pt x="127" y="54"/>
                    <a:pt x="130" y="46"/>
                  </a:cubicBezTo>
                  <a:cubicBezTo>
                    <a:pt x="129" y="54"/>
                    <a:pt x="124" y="61"/>
                    <a:pt x="118" y="66"/>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0" name="Freeform 232">
              <a:extLst>
                <a:ext uri="{FF2B5EF4-FFF2-40B4-BE49-F238E27FC236}">
                  <a16:creationId xmlns:a16="http://schemas.microsoft.com/office/drawing/2014/main" id="{BEECC6CC-8AAE-4FED-9CFB-936A014F2549}"/>
                </a:ext>
              </a:extLst>
            </p:cNvPr>
            <p:cNvSpPr>
              <a:spLocks/>
            </p:cNvSpPr>
            <p:nvPr/>
          </p:nvSpPr>
          <p:spPr bwMode="auto">
            <a:xfrm>
              <a:off x="1181" y="668"/>
              <a:ext cx="272" cy="107"/>
            </a:xfrm>
            <a:custGeom>
              <a:avLst/>
              <a:gdLst>
                <a:gd name="T0" fmla="*/ 111 w 114"/>
                <a:gd name="T1" fmla="*/ 37 h 45"/>
                <a:gd name="T2" fmla="*/ 106 w 114"/>
                <a:gd name="T3" fmla="*/ 33 h 45"/>
                <a:gd name="T4" fmla="*/ 105 w 114"/>
                <a:gd name="T5" fmla="*/ 31 h 45"/>
                <a:gd name="T6" fmla="*/ 95 w 114"/>
                <a:gd name="T7" fmla="*/ 25 h 45"/>
                <a:gd name="T8" fmla="*/ 6 w 114"/>
                <a:gd name="T9" fmla="*/ 0 h 45"/>
                <a:gd name="T10" fmla="*/ 5 w 114"/>
                <a:gd name="T11" fmla="*/ 10 h 45"/>
                <a:gd name="T12" fmla="*/ 68 w 114"/>
                <a:gd name="T13" fmla="*/ 24 h 45"/>
                <a:gd name="T14" fmla="*/ 107 w 114"/>
                <a:gd name="T15" fmla="*/ 44 h 45"/>
                <a:gd name="T16" fmla="*/ 111 w 114"/>
                <a:gd name="T17"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45">
                  <a:moveTo>
                    <a:pt x="111" y="37"/>
                  </a:moveTo>
                  <a:cubicBezTo>
                    <a:pt x="110" y="36"/>
                    <a:pt x="108" y="34"/>
                    <a:pt x="106" y="33"/>
                  </a:cubicBezTo>
                  <a:cubicBezTo>
                    <a:pt x="106" y="32"/>
                    <a:pt x="106" y="32"/>
                    <a:pt x="105" y="31"/>
                  </a:cubicBezTo>
                  <a:cubicBezTo>
                    <a:pt x="102" y="29"/>
                    <a:pt x="98" y="27"/>
                    <a:pt x="95" y="25"/>
                  </a:cubicBezTo>
                  <a:cubicBezTo>
                    <a:pt x="68" y="8"/>
                    <a:pt x="34" y="1"/>
                    <a:pt x="6" y="0"/>
                  </a:cubicBezTo>
                  <a:cubicBezTo>
                    <a:pt x="0" y="0"/>
                    <a:pt x="0" y="9"/>
                    <a:pt x="5" y="10"/>
                  </a:cubicBezTo>
                  <a:cubicBezTo>
                    <a:pt x="26" y="15"/>
                    <a:pt x="47" y="18"/>
                    <a:pt x="68" y="24"/>
                  </a:cubicBezTo>
                  <a:cubicBezTo>
                    <a:pt x="81" y="30"/>
                    <a:pt x="94" y="37"/>
                    <a:pt x="107" y="44"/>
                  </a:cubicBezTo>
                  <a:cubicBezTo>
                    <a:pt x="111" y="45"/>
                    <a:pt x="114" y="40"/>
                    <a:pt x="111" y="37"/>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1" name="Freeform 233">
              <a:extLst>
                <a:ext uri="{FF2B5EF4-FFF2-40B4-BE49-F238E27FC236}">
                  <a16:creationId xmlns:a16="http://schemas.microsoft.com/office/drawing/2014/main" id="{B525FAEB-7235-4995-9770-17937E0CF323}"/>
                </a:ext>
              </a:extLst>
            </p:cNvPr>
            <p:cNvSpPr>
              <a:spLocks/>
            </p:cNvSpPr>
            <p:nvPr/>
          </p:nvSpPr>
          <p:spPr bwMode="auto">
            <a:xfrm>
              <a:off x="1243" y="460"/>
              <a:ext cx="210" cy="329"/>
            </a:xfrm>
            <a:custGeom>
              <a:avLst/>
              <a:gdLst>
                <a:gd name="T0" fmla="*/ 84 w 88"/>
                <a:gd name="T1" fmla="*/ 127 h 138"/>
                <a:gd name="T2" fmla="*/ 47 w 88"/>
                <a:gd name="T3" fmla="*/ 80 h 138"/>
                <a:gd name="T4" fmla="*/ 9 w 88"/>
                <a:gd name="T5" fmla="*/ 5 h 138"/>
                <a:gd name="T6" fmla="*/ 1 w 88"/>
                <a:gd name="T7" fmla="*/ 9 h 138"/>
                <a:gd name="T8" fmla="*/ 79 w 88"/>
                <a:gd name="T9" fmla="*/ 134 h 138"/>
                <a:gd name="T10" fmla="*/ 84 w 88"/>
                <a:gd name="T11" fmla="*/ 127 h 138"/>
              </a:gdLst>
              <a:ahLst/>
              <a:cxnLst>
                <a:cxn ang="0">
                  <a:pos x="T0" y="T1"/>
                </a:cxn>
                <a:cxn ang="0">
                  <a:pos x="T2" y="T3"/>
                </a:cxn>
                <a:cxn ang="0">
                  <a:pos x="T4" y="T5"/>
                </a:cxn>
                <a:cxn ang="0">
                  <a:pos x="T6" y="T7"/>
                </a:cxn>
                <a:cxn ang="0">
                  <a:pos x="T8" y="T9"/>
                </a:cxn>
                <a:cxn ang="0">
                  <a:pos x="T10" y="T11"/>
                </a:cxn>
              </a:cxnLst>
              <a:rect l="0" t="0" r="r" b="b"/>
              <a:pathLst>
                <a:path w="88" h="138">
                  <a:moveTo>
                    <a:pt x="84" y="127"/>
                  </a:moveTo>
                  <a:cubicBezTo>
                    <a:pt x="71" y="111"/>
                    <a:pt x="58" y="96"/>
                    <a:pt x="47" y="80"/>
                  </a:cubicBezTo>
                  <a:cubicBezTo>
                    <a:pt x="32" y="56"/>
                    <a:pt x="19" y="32"/>
                    <a:pt x="9" y="5"/>
                  </a:cubicBezTo>
                  <a:cubicBezTo>
                    <a:pt x="7" y="0"/>
                    <a:pt x="0" y="2"/>
                    <a:pt x="1" y="9"/>
                  </a:cubicBezTo>
                  <a:cubicBezTo>
                    <a:pt x="14" y="57"/>
                    <a:pt x="44" y="103"/>
                    <a:pt x="79" y="134"/>
                  </a:cubicBezTo>
                  <a:cubicBezTo>
                    <a:pt x="83" y="138"/>
                    <a:pt x="88" y="131"/>
                    <a:pt x="84" y="127"/>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2" name="Freeform 234">
              <a:extLst>
                <a:ext uri="{FF2B5EF4-FFF2-40B4-BE49-F238E27FC236}">
                  <a16:creationId xmlns:a16="http://schemas.microsoft.com/office/drawing/2014/main" id="{FCAFFEC5-92EE-4221-AAB7-B33345D1CB62}"/>
                </a:ext>
              </a:extLst>
            </p:cNvPr>
            <p:cNvSpPr>
              <a:spLocks/>
            </p:cNvSpPr>
            <p:nvPr/>
          </p:nvSpPr>
          <p:spPr bwMode="auto">
            <a:xfrm>
              <a:off x="1091" y="837"/>
              <a:ext cx="262" cy="281"/>
            </a:xfrm>
            <a:custGeom>
              <a:avLst/>
              <a:gdLst>
                <a:gd name="T0" fmla="*/ 98 w 110"/>
                <a:gd name="T1" fmla="*/ 47 h 118"/>
                <a:gd name="T2" fmla="*/ 88 w 110"/>
                <a:gd name="T3" fmla="*/ 62 h 118"/>
                <a:gd name="T4" fmla="*/ 94 w 110"/>
                <a:gd name="T5" fmla="*/ 46 h 118"/>
                <a:gd name="T6" fmla="*/ 86 w 110"/>
                <a:gd name="T7" fmla="*/ 40 h 118"/>
                <a:gd name="T8" fmla="*/ 68 w 110"/>
                <a:gd name="T9" fmla="*/ 76 h 118"/>
                <a:gd name="T10" fmla="*/ 80 w 110"/>
                <a:gd name="T11" fmla="*/ 35 h 118"/>
                <a:gd name="T12" fmla="*/ 71 w 110"/>
                <a:gd name="T13" fmla="*/ 30 h 118"/>
                <a:gd name="T14" fmla="*/ 47 w 110"/>
                <a:gd name="T15" fmla="*/ 80 h 118"/>
                <a:gd name="T16" fmla="*/ 61 w 110"/>
                <a:gd name="T17" fmla="*/ 27 h 118"/>
                <a:gd name="T18" fmla="*/ 52 w 110"/>
                <a:gd name="T19" fmla="*/ 22 h 118"/>
                <a:gd name="T20" fmla="*/ 27 w 110"/>
                <a:gd name="T21" fmla="*/ 79 h 118"/>
                <a:gd name="T22" fmla="*/ 47 w 110"/>
                <a:gd name="T23" fmla="*/ 8 h 118"/>
                <a:gd name="T24" fmla="*/ 38 w 110"/>
                <a:gd name="T25" fmla="*/ 5 h 118"/>
                <a:gd name="T26" fmla="*/ 14 w 110"/>
                <a:gd name="T27" fmla="*/ 66 h 118"/>
                <a:gd name="T28" fmla="*/ 31 w 110"/>
                <a:gd name="T29" fmla="*/ 9 h 118"/>
                <a:gd name="T30" fmla="*/ 25 w 110"/>
                <a:gd name="T31" fmla="*/ 6 h 118"/>
                <a:gd name="T32" fmla="*/ 1 w 110"/>
                <a:gd name="T33" fmla="*/ 91 h 118"/>
                <a:gd name="T34" fmla="*/ 9 w 110"/>
                <a:gd name="T35" fmla="*/ 95 h 118"/>
                <a:gd name="T36" fmla="*/ 16 w 110"/>
                <a:gd name="T37" fmla="*/ 84 h 118"/>
                <a:gd name="T38" fmla="*/ 13 w 110"/>
                <a:gd name="T39" fmla="*/ 108 h 118"/>
                <a:gd name="T40" fmla="*/ 22 w 110"/>
                <a:gd name="T41" fmla="*/ 112 h 118"/>
                <a:gd name="T42" fmla="*/ 35 w 110"/>
                <a:gd name="T43" fmla="*/ 87 h 118"/>
                <a:gd name="T44" fmla="*/ 33 w 110"/>
                <a:gd name="T45" fmla="*/ 106 h 118"/>
                <a:gd name="T46" fmla="*/ 43 w 110"/>
                <a:gd name="T47" fmla="*/ 110 h 118"/>
                <a:gd name="T48" fmla="*/ 56 w 110"/>
                <a:gd name="T49" fmla="*/ 86 h 118"/>
                <a:gd name="T50" fmla="*/ 55 w 110"/>
                <a:gd name="T51" fmla="*/ 99 h 118"/>
                <a:gd name="T52" fmla="*/ 65 w 110"/>
                <a:gd name="T53" fmla="*/ 102 h 118"/>
                <a:gd name="T54" fmla="*/ 74 w 110"/>
                <a:gd name="T55" fmla="*/ 87 h 118"/>
                <a:gd name="T56" fmla="*/ 83 w 110"/>
                <a:gd name="T57" fmla="*/ 89 h 118"/>
                <a:gd name="T58" fmla="*/ 93 w 110"/>
                <a:gd name="T59" fmla="*/ 75 h 118"/>
                <a:gd name="T60" fmla="*/ 101 w 110"/>
                <a:gd name="T61" fmla="*/ 80 h 118"/>
                <a:gd name="T62" fmla="*/ 106 w 110"/>
                <a:gd name="T63" fmla="*/ 75 h 118"/>
                <a:gd name="T64" fmla="*/ 104 w 110"/>
                <a:gd name="T65" fmla="*/ 65 h 118"/>
                <a:gd name="T66" fmla="*/ 107 w 110"/>
                <a:gd name="T67" fmla="*/ 53 h 118"/>
                <a:gd name="T68" fmla="*/ 98 w 110"/>
                <a:gd name="T69" fmla="*/ 4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18">
                  <a:moveTo>
                    <a:pt x="98" y="47"/>
                  </a:moveTo>
                  <a:cubicBezTo>
                    <a:pt x="95" y="52"/>
                    <a:pt x="91" y="57"/>
                    <a:pt x="88" y="62"/>
                  </a:cubicBezTo>
                  <a:cubicBezTo>
                    <a:pt x="90" y="57"/>
                    <a:pt x="92" y="51"/>
                    <a:pt x="94" y="46"/>
                  </a:cubicBezTo>
                  <a:cubicBezTo>
                    <a:pt x="97" y="40"/>
                    <a:pt x="89" y="34"/>
                    <a:pt x="86" y="40"/>
                  </a:cubicBezTo>
                  <a:cubicBezTo>
                    <a:pt x="79" y="51"/>
                    <a:pt x="74" y="64"/>
                    <a:pt x="68" y="76"/>
                  </a:cubicBezTo>
                  <a:cubicBezTo>
                    <a:pt x="70" y="62"/>
                    <a:pt x="75" y="49"/>
                    <a:pt x="80" y="35"/>
                  </a:cubicBezTo>
                  <a:cubicBezTo>
                    <a:pt x="81" y="29"/>
                    <a:pt x="74" y="24"/>
                    <a:pt x="71" y="30"/>
                  </a:cubicBezTo>
                  <a:cubicBezTo>
                    <a:pt x="62" y="46"/>
                    <a:pt x="55" y="64"/>
                    <a:pt x="47" y="80"/>
                  </a:cubicBezTo>
                  <a:cubicBezTo>
                    <a:pt x="50" y="62"/>
                    <a:pt x="56" y="45"/>
                    <a:pt x="61" y="27"/>
                  </a:cubicBezTo>
                  <a:cubicBezTo>
                    <a:pt x="63" y="20"/>
                    <a:pt x="54" y="16"/>
                    <a:pt x="52" y="22"/>
                  </a:cubicBezTo>
                  <a:cubicBezTo>
                    <a:pt x="43" y="41"/>
                    <a:pt x="36" y="61"/>
                    <a:pt x="27" y="79"/>
                  </a:cubicBezTo>
                  <a:cubicBezTo>
                    <a:pt x="33" y="55"/>
                    <a:pt x="42" y="32"/>
                    <a:pt x="47" y="8"/>
                  </a:cubicBezTo>
                  <a:cubicBezTo>
                    <a:pt x="48" y="2"/>
                    <a:pt x="40" y="0"/>
                    <a:pt x="38" y="5"/>
                  </a:cubicBezTo>
                  <a:cubicBezTo>
                    <a:pt x="30" y="25"/>
                    <a:pt x="23" y="46"/>
                    <a:pt x="14" y="66"/>
                  </a:cubicBezTo>
                  <a:cubicBezTo>
                    <a:pt x="18" y="46"/>
                    <a:pt x="24" y="27"/>
                    <a:pt x="31" y="9"/>
                  </a:cubicBezTo>
                  <a:cubicBezTo>
                    <a:pt x="33" y="4"/>
                    <a:pt x="27" y="2"/>
                    <a:pt x="25" y="6"/>
                  </a:cubicBezTo>
                  <a:cubicBezTo>
                    <a:pt x="13" y="33"/>
                    <a:pt x="4" y="61"/>
                    <a:pt x="1" y="91"/>
                  </a:cubicBezTo>
                  <a:cubicBezTo>
                    <a:pt x="0" y="97"/>
                    <a:pt x="6" y="100"/>
                    <a:pt x="9" y="95"/>
                  </a:cubicBezTo>
                  <a:cubicBezTo>
                    <a:pt x="12" y="92"/>
                    <a:pt x="14" y="88"/>
                    <a:pt x="16" y="84"/>
                  </a:cubicBezTo>
                  <a:cubicBezTo>
                    <a:pt x="15" y="92"/>
                    <a:pt x="13" y="100"/>
                    <a:pt x="13" y="108"/>
                  </a:cubicBezTo>
                  <a:cubicBezTo>
                    <a:pt x="12" y="113"/>
                    <a:pt x="19" y="118"/>
                    <a:pt x="22" y="112"/>
                  </a:cubicBezTo>
                  <a:cubicBezTo>
                    <a:pt x="27" y="104"/>
                    <a:pt x="31" y="96"/>
                    <a:pt x="35" y="87"/>
                  </a:cubicBezTo>
                  <a:cubicBezTo>
                    <a:pt x="34" y="93"/>
                    <a:pt x="33" y="100"/>
                    <a:pt x="33" y="106"/>
                  </a:cubicBezTo>
                  <a:cubicBezTo>
                    <a:pt x="33" y="112"/>
                    <a:pt x="39" y="116"/>
                    <a:pt x="43" y="110"/>
                  </a:cubicBezTo>
                  <a:cubicBezTo>
                    <a:pt x="48" y="103"/>
                    <a:pt x="52" y="94"/>
                    <a:pt x="56" y="86"/>
                  </a:cubicBezTo>
                  <a:cubicBezTo>
                    <a:pt x="56" y="90"/>
                    <a:pt x="55" y="95"/>
                    <a:pt x="55" y="99"/>
                  </a:cubicBezTo>
                  <a:cubicBezTo>
                    <a:pt x="55" y="105"/>
                    <a:pt x="62" y="106"/>
                    <a:pt x="65" y="102"/>
                  </a:cubicBezTo>
                  <a:cubicBezTo>
                    <a:pt x="68" y="97"/>
                    <a:pt x="71" y="92"/>
                    <a:pt x="74" y="87"/>
                  </a:cubicBezTo>
                  <a:cubicBezTo>
                    <a:pt x="75" y="92"/>
                    <a:pt x="81" y="92"/>
                    <a:pt x="83" y="89"/>
                  </a:cubicBezTo>
                  <a:cubicBezTo>
                    <a:pt x="87" y="85"/>
                    <a:pt x="90" y="80"/>
                    <a:pt x="93" y="75"/>
                  </a:cubicBezTo>
                  <a:cubicBezTo>
                    <a:pt x="93" y="80"/>
                    <a:pt x="98" y="83"/>
                    <a:pt x="101" y="80"/>
                  </a:cubicBezTo>
                  <a:cubicBezTo>
                    <a:pt x="103" y="78"/>
                    <a:pt x="105" y="76"/>
                    <a:pt x="106" y="75"/>
                  </a:cubicBezTo>
                  <a:cubicBezTo>
                    <a:pt x="110" y="72"/>
                    <a:pt x="108" y="66"/>
                    <a:pt x="104" y="65"/>
                  </a:cubicBezTo>
                  <a:cubicBezTo>
                    <a:pt x="104" y="61"/>
                    <a:pt x="105" y="57"/>
                    <a:pt x="107" y="53"/>
                  </a:cubicBezTo>
                  <a:cubicBezTo>
                    <a:pt x="109" y="47"/>
                    <a:pt x="102" y="42"/>
                    <a:pt x="98" y="47"/>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3" name="Freeform 235">
              <a:extLst>
                <a:ext uri="{FF2B5EF4-FFF2-40B4-BE49-F238E27FC236}">
                  <a16:creationId xmlns:a16="http://schemas.microsoft.com/office/drawing/2014/main" id="{802F7557-324C-425B-AAEC-B0C1963AC928}"/>
                </a:ext>
              </a:extLst>
            </p:cNvPr>
            <p:cNvSpPr>
              <a:spLocks/>
            </p:cNvSpPr>
            <p:nvPr/>
          </p:nvSpPr>
          <p:spPr bwMode="auto">
            <a:xfrm>
              <a:off x="1434" y="944"/>
              <a:ext cx="48" cy="155"/>
            </a:xfrm>
            <a:custGeom>
              <a:avLst/>
              <a:gdLst>
                <a:gd name="T0" fmla="*/ 12 w 20"/>
                <a:gd name="T1" fmla="*/ 3 h 65"/>
                <a:gd name="T2" fmla="*/ 4 w 20"/>
                <a:gd name="T3" fmla="*/ 58 h 65"/>
                <a:gd name="T4" fmla="*/ 12 w 20"/>
                <a:gd name="T5" fmla="*/ 60 h 65"/>
                <a:gd name="T6" fmla="*/ 20 w 20"/>
                <a:gd name="T7" fmla="*/ 35 h 65"/>
                <a:gd name="T8" fmla="*/ 15 w 20"/>
                <a:gd name="T9" fmla="*/ 34 h 65"/>
                <a:gd name="T10" fmla="*/ 11 w 20"/>
                <a:gd name="T11" fmla="*/ 40 h 65"/>
                <a:gd name="T12" fmla="*/ 17 w 20"/>
                <a:gd name="T13" fmla="*/ 5 h 65"/>
                <a:gd name="T14" fmla="*/ 12 w 20"/>
                <a:gd name="T15" fmla="*/ 3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65">
                  <a:moveTo>
                    <a:pt x="12" y="3"/>
                  </a:moveTo>
                  <a:cubicBezTo>
                    <a:pt x="5" y="20"/>
                    <a:pt x="0" y="38"/>
                    <a:pt x="4" y="58"/>
                  </a:cubicBezTo>
                  <a:cubicBezTo>
                    <a:pt x="5" y="62"/>
                    <a:pt x="10" y="65"/>
                    <a:pt x="12" y="60"/>
                  </a:cubicBezTo>
                  <a:cubicBezTo>
                    <a:pt x="16" y="53"/>
                    <a:pt x="20" y="44"/>
                    <a:pt x="20" y="35"/>
                  </a:cubicBezTo>
                  <a:cubicBezTo>
                    <a:pt x="19" y="32"/>
                    <a:pt x="16" y="31"/>
                    <a:pt x="15" y="34"/>
                  </a:cubicBezTo>
                  <a:cubicBezTo>
                    <a:pt x="14" y="36"/>
                    <a:pt x="12" y="38"/>
                    <a:pt x="11" y="40"/>
                  </a:cubicBezTo>
                  <a:cubicBezTo>
                    <a:pt x="11" y="28"/>
                    <a:pt x="13" y="16"/>
                    <a:pt x="17" y="5"/>
                  </a:cubicBezTo>
                  <a:cubicBezTo>
                    <a:pt x="18" y="2"/>
                    <a:pt x="14" y="0"/>
                    <a:pt x="12" y="3"/>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4" name="Freeform 236">
              <a:extLst>
                <a:ext uri="{FF2B5EF4-FFF2-40B4-BE49-F238E27FC236}">
                  <a16:creationId xmlns:a16="http://schemas.microsoft.com/office/drawing/2014/main" id="{FA3D3EAA-6500-47EA-A94F-6E4B17C75628}"/>
                </a:ext>
              </a:extLst>
            </p:cNvPr>
            <p:cNvSpPr>
              <a:spLocks/>
            </p:cNvSpPr>
            <p:nvPr/>
          </p:nvSpPr>
          <p:spPr bwMode="auto">
            <a:xfrm>
              <a:off x="1512" y="944"/>
              <a:ext cx="87" cy="117"/>
            </a:xfrm>
            <a:custGeom>
              <a:avLst/>
              <a:gdLst>
                <a:gd name="T0" fmla="*/ 26 w 32"/>
                <a:gd name="T1" fmla="*/ 12 h 85"/>
                <a:gd name="T2" fmla="*/ 16 w 32"/>
                <a:gd name="T3" fmla="*/ 39 h 85"/>
                <a:gd name="T4" fmla="*/ 14 w 32"/>
                <a:gd name="T5" fmla="*/ 45 h 85"/>
                <a:gd name="T6" fmla="*/ 10 w 32"/>
                <a:gd name="T7" fmla="*/ 56 h 85"/>
                <a:gd name="T8" fmla="*/ 16 w 32"/>
                <a:gd name="T9" fmla="*/ 3 h 85"/>
                <a:gd name="T10" fmla="*/ 14 w 32"/>
                <a:gd name="T11" fmla="*/ 1 h 85"/>
                <a:gd name="T12" fmla="*/ 2 w 32"/>
                <a:gd name="T13" fmla="*/ 80 h 85"/>
                <a:gd name="T14" fmla="*/ 10 w 32"/>
                <a:gd name="T15" fmla="*/ 81 h 85"/>
                <a:gd name="T16" fmla="*/ 15 w 32"/>
                <a:gd name="T17" fmla="*/ 67 h 85"/>
                <a:gd name="T18" fmla="*/ 18 w 32"/>
                <a:gd name="T19" fmla="*/ 76 h 85"/>
                <a:gd name="T20" fmla="*/ 24 w 32"/>
                <a:gd name="T21" fmla="*/ 75 h 85"/>
                <a:gd name="T22" fmla="*/ 24 w 32"/>
                <a:gd name="T23" fmla="*/ 46 h 85"/>
                <a:gd name="T24" fmla="*/ 31 w 32"/>
                <a:gd name="T25" fmla="*/ 15 h 85"/>
                <a:gd name="T26" fmla="*/ 26 w 32"/>
                <a:gd name="T27" fmla="*/ 1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85">
                  <a:moveTo>
                    <a:pt x="26" y="12"/>
                  </a:moveTo>
                  <a:cubicBezTo>
                    <a:pt x="21" y="19"/>
                    <a:pt x="18" y="29"/>
                    <a:pt x="16" y="39"/>
                  </a:cubicBezTo>
                  <a:cubicBezTo>
                    <a:pt x="15" y="41"/>
                    <a:pt x="14" y="43"/>
                    <a:pt x="14" y="45"/>
                  </a:cubicBezTo>
                  <a:cubicBezTo>
                    <a:pt x="12" y="48"/>
                    <a:pt x="11" y="52"/>
                    <a:pt x="10" y="56"/>
                  </a:cubicBezTo>
                  <a:cubicBezTo>
                    <a:pt x="10" y="38"/>
                    <a:pt x="12" y="20"/>
                    <a:pt x="16" y="3"/>
                  </a:cubicBezTo>
                  <a:cubicBezTo>
                    <a:pt x="17" y="1"/>
                    <a:pt x="15" y="0"/>
                    <a:pt x="14" y="1"/>
                  </a:cubicBezTo>
                  <a:cubicBezTo>
                    <a:pt x="1" y="24"/>
                    <a:pt x="0" y="53"/>
                    <a:pt x="2" y="80"/>
                  </a:cubicBezTo>
                  <a:cubicBezTo>
                    <a:pt x="2" y="85"/>
                    <a:pt x="9" y="85"/>
                    <a:pt x="10" y="81"/>
                  </a:cubicBezTo>
                  <a:cubicBezTo>
                    <a:pt x="12" y="76"/>
                    <a:pt x="14" y="72"/>
                    <a:pt x="15" y="67"/>
                  </a:cubicBezTo>
                  <a:cubicBezTo>
                    <a:pt x="16" y="70"/>
                    <a:pt x="17" y="73"/>
                    <a:pt x="18" y="76"/>
                  </a:cubicBezTo>
                  <a:cubicBezTo>
                    <a:pt x="20" y="78"/>
                    <a:pt x="23" y="78"/>
                    <a:pt x="24" y="75"/>
                  </a:cubicBezTo>
                  <a:cubicBezTo>
                    <a:pt x="25" y="65"/>
                    <a:pt x="24" y="56"/>
                    <a:pt x="24" y="46"/>
                  </a:cubicBezTo>
                  <a:cubicBezTo>
                    <a:pt x="25" y="36"/>
                    <a:pt x="28" y="25"/>
                    <a:pt x="31" y="15"/>
                  </a:cubicBezTo>
                  <a:cubicBezTo>
                    <a:pt x="32" y="12"/>
                    <a:pt x="27" y="8"/>
                    <a:pt x="26" y="12"/>
                  </a:cubicBezTo>
                  <a:close/>
                </a:path>
              </a:pathLst>
            </a:custGeom>
            <a:grpFill/>
            <a:ln w="9525">
              <a:solidFill>
                <a:srgbClr val="C9EAB8"/>
              </a:solidFill>
              <a:round/>
              <a:headEnd/>
              <a:tailEnd/>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grpSp>
        <p:nvGrpSpPr>
          <p:cNvPr id="75" name="Group 51">
            <a:extLst>
              <a:ext uri="{FF2B5EF4-FFF2-40B4-BE49-F238E27FC236}">
                <a16:creationId xmlns:a16="http://schemas.microsoft.com/office/drawing/2014/main" id="{1DBBD2F1-2137-4D7D-997A-10F6DBC889BE}"/>
              </a:ext>
            </a:extLst>
          </p:cNvPr>
          <p:cNvGrpSpPr>
            <a:grpSpLocks noChangeAspect="1"/>
          </p:cNvGrpSpPr>
          <p:nvPr/>
        </p:nvGrpSpPr>
        <p:grpSpPr bwMode="auto">
          <a:xfrm>
            <a:off x="471534" y="1428899"/>
            <a:ext cx="450698" cy="586274"/>
            <a:chOff x="4441" y="1661"/>
            <a:chExt cx="486" cy="632"/>
          </a:xfrm>
          <a:solidFill>
            <a:srgbClr val="FFC000"/>
          </a:solidFill>
        </p:grpSpPr>
        <p:sp>
          <p:nvSpPr>
            <p:cNvPr id="76" name="Freeform 52">
              <a:extLst>
                <a:ext uri="{FF2B5EF4-FFF2-40B4-BE49-F238E27FC236}">
                  <a16:creationId xmlns:a16="http://schemas.microsoft.com/office/drawing/2014/main" id="{99B4BE3A-902B-4090-9D8C-FF962FAFDF04}"/>
                </a:ext>
              </a:extLst>
            </p:cNvPr>
            <p:cNvSpPr>
              <a:spLocks/>
            </p:cNvSpPr>
            <p:nvPr/>
          </p:nvSpPr>
          <p:spPr bwMode="auto">
            <a:xfrm>
              <a:off x="4776" y="1713"/>
              <a:ext cx="64" cy="74"/>
            </a:xfrm>
            <a:custGeom>
              <a:avLst/>
              <a:gdLst>
                <a:gd name="T0" fmla="*/ 11 w 11"/>
                <a:gd name="T1" fmla="*/ 2 h 13"/>
                <a:gd name="T2" fmla="*/ 8 w 11"/>
                <a:gd name="T3" fmla="*/ 3 h 13"/>
                <a:gd name="T4" fmla="*/ 4 w 11"/>
                <a:gd name="T5" fmla="*/ 9 h 13"/>
                <a:gd name="T6" fmla="*/ 0 w 11"/>
                <a:gd name="T7" fmla="*/ 11 h 13"/>
                <a:gd name="T8" fmla="*/ 8 w 11"/>
                <a:gd name="T9" fmla="*/ 0 h 13"/>
                <a:gd name="T10" fmla="*/ 11 w 11"/>
                <a:gd name="T11" fmla="*/ 2 h 13"/>
              </a:gdLst>
              <a:ahLst/>
              <a:cxnLst>
                <a:cxn ang="0">
                  <a:pos x="T0" y="T1"/>
                </a:cxn>
                <a:cxn ang="0">
                  <a:pos x="T2" y="T3"/>
                </a:cxn>
                <a:cxn ang="0">
                  <a:pos x="T4" y="T5"/>
                </a:cxn>
                <a:cxn ang="0">
                  <a:pos x="T6" y="T7"/>
                </a:cxn>
                <a:cxn ang="0">
                  <a:pos x="T8" y="T9"/>
                </a:cxn>
                <a:cxn ang="0">
                  <a:pos x="T10" y="T11"/>
                </a:cxn>
              </a:cxnLst>
              <a:rect l="0" t="0" r="r" b="b"/>
              <a:pathLst>
                <a:path w="11" h="13">
                  <a:moveTo>
                    <a:pt x="11" y="2"/>
                  </a:moveTo>
                  <a:cubicBezTo>
                    <a:pt x="10" y="4"/>
                    <a:pt x="9" y="3"/>
                    <a:pt x="8" y="3"/>
                  </a:cubicBezTo>
                  <a:cubicBezTo>
                    <a:pt x="7" y="5"/>
                    <a:pt x="5" y="7"/>
                    <a:pt x="4" y="9"/>
                  </a:cubicBezTo>
                  <a:cubicBezTo>
                    <a:pt x="3" y="10"/>
                    <a:pt x="2" y="13"/>
                    <a:pt x="0" y="11"/>
                  </a:cubicBezTo>
                  <a:cubicBezTo>
                    <a:pt x="2" y="7"/>
                    <a:pt x="6" y="4"/>
                    <a:pt x="8" y="0"/>
                  </a:cubicBezTo>
                  <a:cubicBezTo>
                    <a:pt x="10" y="1"/>
                    <a:pt x="10" y="1"/>
                    <a:pt x="11" y="2"/>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7" name="Freeform 53">
              <a:extLst>
                <a:ext uri="{FF2B5EF4-FFF2-40B4-BE49-F238E27FC236}">
                  <a16:creationId xmlns:a16="http://schemas.microsoft.com/office/drawing/2014/main" id="{0E82F50E-1696-4F3D-B774-FE334DA911FD}"/>
                </a:ext>
              </a:extLst>
            </p:cNvPr>
            <p:cNvSpPr>
              <a:spLocks/>
            </p:cNvSpPr>
            <p:nvPr/>
          </p:nvSpPr>
          <p:spPr bwMode="auto">
            <a:xfrm>
              <a:off x="4684" y="1661"/>
              <a:ext cx="23" cy="75"/>
            </a:xfrm>
            <a:custGeom>
              <a:avLst/>
              <a:gdLst>
                <a:gd name="T0" fmla="*/ 2 w 4"/>
                <a:gd name="T1" fmla="*/ 0 h 13"/>
                <a:gd name="T2" fmla="*/ 3 w 4"/>
                <a:gd name="T3" fmla="*/ 1 h 13"/>
                <a:gd name="T4" fmla="*/ 4 w 4"/>
                <a:gd name="T5" fmla="*/ 11 h 13"/>
                <a:gd name="T6" fmla="*/ 2 w 4"/>
                <a:gd name="T7" fmla="*/ 13 h 13"/>
                <a:gd name="T8" fmla="*/ 1 w 4"/>
                <a:gd name="T9" fmla="*/ 8 h 13"/>
                <a:gd name="T10" fmla="*/ 2 w 4"/>
                <a:gd name="T11" fmla="*/ 0 h 13"/>
              </a:gdLst>
              <a:ahLst/>
              <a:cxnLst>
                <a:cxn ang="0">
                  <a:pos x="T0" y="T1"/>
                </a:cxn>
                <a:cxn ang="0">
                  <a:pos x="T2" y="T3"/>
                </a:cxn>
                <a:cxn ang="0">
                  <a:pos x="T4" y="T5"/>
                </a:cxn>
                <a:cxn ang="0">
                  <a:pos x="T6" y="T7"/>
                </a:cxn>
                <a:cxn ang="0">
                  <a:pos x="T8" y="T9"/>
                </a:cxn>
                <a:cxn ang="0">
                  <a:pos x="T10" y="T11"/>
                </a:cxn>
              </a:cxnLst>
              <a:rect l="0" t="0" r="r" b="b"/>
              <a:pathLst>
                <a:path w="4" h="13">
                  <a:moveTo>
                    <a:pt x="2" y="0"/>
                  </a:moveTo>
                  <a:cubicBezTo>
                    <a:pt x="2" y="0"/>
                    <a:pt x="3" y="1"/>
                    <a:pt x="3" y="1"/>
                  </a:cubicBezTo>
                  <a:cubicBezTo>
                    <a:pt x="4" y="3"/>
                    <a:pt x="3" y="8"/>
                    <a:pt x="4" y="11"/>
                  </a:cubicBezTo>
                  <a:cubicBezTo>
                    <a:pt x="3" y="12"/>
                    <a:pt x="3" y="12"/>
                    <a:pt x="2" y="13"/>
                  </a:cubicBezTo>
                  <a:cubicBezTo>
                    <a:pt x="1" y="12"/>
                    <a:pt x="1" y="9"/>
                    <a:pt x="1" y="8"/>
                  </a:cubicBezTo>
                  <a:cubicBezTo>
                    <a:pt x="1" y="5"/>
                    <a:pt x="0" y="2"/>
                    <a:pt x="2" y="0"/>
                  </a:cubicBezTo>
                  <a:close/>
                </a:path>
              </a:pathLst>
            </a:custGeom>
            <a:solidFill>
              <a:srgbClr val="C9EAB8"/>
            </a:solid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8" name="Freeform 54">
              <a:extLst>
                <a:ext uri="{FF2B5EF4-FFF2-40B4-BE49-F238E27FC236}">
                  <a16:creationId xmlns:a16="http://schemas.microsoft.com/office/drawing/2014/main" id="{C98273FA-B4CB-4FC2-AA9A-11B850ACC185}"/>
                </a:ext>
              </a:extLst>
            </p:cNvPr>
            <p:cNvSpPr>
              <a:spLocks/>
            </p:cNvSpPr>
            <p:nvPr/>
          </p:nvSpPr>
          <p:spPr bwMode="auto">
            <a:xfrm>
              <a:off x="4840" y="1816"/>
              <a:ext cx="75" cy="40"/>
            </a:xfrm>
            <a:custGeom>
              <a:avLst/>
              <a:gdLst>
                <a:gd name="T0" fmla="*/ 13 w 13"/>
                <a:gd name="T1" fmla="*/ 1 h 7"/>
                <a:gd name="T2" fmla="*/ 13 w 13"/>
                <a:gd name="T3" fmla="*/ 3 h 7"/>
                <a:gd name="T4" fmla="*/ 11 w 13"/>
                <a:gd name="T5" fmla="*/ 3 h 7"/>
                <a:gd name="T6" fmla="*/ 4 w 13"/>
                <a:gd name="T7" fmla="*/ 5 h 7"/>
                <a:gd name="T8" fmla="*/ 0 w 13"/>
                <a:gd name="T9" fmla="*/ 6 h 7"/>
                <a:gd name="T10" fmla="*/ 0 w 13"/>
                <a:gd name="T11" fmla="*/ 5 h 7"/>
                <a:gd name="T12" fmla="*/ 12 w 13"/>
                <a:gd name="T13" fmla="*/ 0 h 7"/>
                <a:gd name="T14" fmla="*/ 13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3" y="1"/>
                  </a:moveTo>
                  <a:cubicBezTo>
                    <a:pt x="13" y="2"/>
                    <a:pt x="13" y="2"/>
                    <a:pt x="13" y="3"/>
                  </a:cubicBezTo>
                  <a:cubicBezTo>
                    <a:pt x="12" y="3"/>
                    <a:pt x="11" y="3"/>
                    <a:pt x="11" y="3"/>
                  </a:cubicBezTo>
                  <a:cubicBezTo>
                    <a:pt x="9" y="4"/>
                    <a:pt x="6" y="5"/>
                    <a:pt x="4" y="5"/>
                  </a:cubicBezTo>
                  <a:cubicBezTo>
                    <a:pt x="3" y="6"/>
                    <a:pt x="2" y="7"/>
                    <a:pt x="0" y="6"/>
                  </a:cubicBezTo>
                  <a:cubicBezTo>
                    <a:pt x="0" y="6"/>
                    <a:pt x="0" y="5"/>
                    <a:pt x="0" y="5"/>
                  </a:cubicBezTo>
                  <a:cubicBezTo>
                    <a:pt x="3" y="2"/>
                    <a:pt x="8" y="3"/>
                    <a:pt x="12" y="0"/>
                  </a:cubicBezTo>
                  <a:cubicBezTo>
                    <a:pt x="12" y="1"/>
                    <a:pt x="13" y="1"/>
                    <a:pt x="13" y="1"/>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9" name="Freeform 55">
              <a:extLst>
                <a:ext uri="{FF2B5EF4-FFF2-40B4-BE49-F238E27FC236}">
                  <a16:creationId xmlns:a16="http://schemas.microsoft.com/office/drawing/2014/main" id="{57FACDA0-74D5-4E06-960B-94F4B93A6E62}"/>
                </a:ext>
              </a:extLst>
            </p:cNvPr>
            <p:cNvSpPr>
              <a:spLocks/>
            </p:cNvSpPr>
            <p:nvPr/>
          </p:nvSpPr>
          <p:spPr bwMode="auto">
            <a:xfrm>
              <a:off x="4533" y="1707"/>
              <a:ext cx="53" cy="63"/>
            </a:xfrm>
            <a:custGeom>
              <a:avLst/>
              <a:gdLst>
                <a:gd name="T0" fmla="*/ 2 w 9"/>
                <a:gd name="T1" fmla="*/ 4 h 11"/>
                <a:gd name="T2" fmla="*/ 2 w 9"/>
                <a:gd name="T3" fmla="*/ 0 h 11"/>
                <a:gd name="T4" fmla="*/ 9 w 9"/>
                <a:gd name="T5" fmla="*/ 9 h 11"/>
                <a:gd name="T6" fmla="*/ 8 w 9"/>
                <a:gd name="T7" fmla="*/ 11 h 11"/>
                <a:gd name="T8" fmla="*/ 3 w 9"/>
                <a:gd name="T9" fmla="*/ 5 h 11"/>
                <a:gd name="T10" fmla="*/ 2 w 9"/>
                <a:gd name="T11" fmla="*/ 6 h 11"/>
                <a:gd name="T12" fmla="*/ 1 w 9"/>
                <a:gd name="T13" fmla="*/ 4 h 11"/>
                <a:gd name="T14" fmla="*/ 2 w 9"/>
                <a:gd name="T15" fmla="*/ 4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2" y="4"/>
                  </a:moveTo>
                  <a:cubicBezTo>
                    <a:pt x="1" y="3"/>
                    <a:pt x="0" y="0"/>
                    <a:pt x="2" y="0"/>
                  </a:cubicBezTo>
                  <a:cubicBezTo>
                    <a:pt x="5" y="3"/>
                    <a:pt x="7" y="6"/>
                    <a:pt x="9" y="9"/>
                  </a:cubicBezTo>
                  <a:cubicBezTo>
                    <a:pt x="9" y="10"/>
                    <a:pt x="9" y="10"/>
                    <a:pt x="8" y="11"/>
                  </a:cubicBezTo>
                  <a:cubicBezTo>
                    <a:pt x="5" y="10"/>
                    <a:pt x="6" y="6"/>
                    <a:pt x="3" y="5"/>
                  </a:cubicBezTo>
                  <a:cubicBezTo>
                    <a:pt x="3" y="5"/>
                    <a:pt x="3" y="5"/>
                    <a:pt x="2" y="6"/>
                  </a:cubicBezTo>
                  <a:cubicBezTo>
                    <a:pt x="1" y="5"/>
                    <a:pt x="3" y="4"/>
                    <a:pt x="1" y="4"/>
                  </a:cubicBezTo>
                  <a:cubicBezTo>
                    <a:pt x="2" y="3"/>
                    <a:pt x="2" y="3"/>
                    <a:pt x="2" y="4"/>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0" name="Freeform 56">
              <a:extLst>
                <a:ext uri="{FF2B5EF4-FFF2-40B4-BE49-F238E27FC236}">
                  <a16:creationId xmlns:a16="http://schemas.microsoft.com/office/drawing/2014/main" id="{BFFE28A7-DD49-4177-8010-75CF7D219E3D}"/>
                </a:ext>
              </a:extLst>
            </p:cNvPr>
            <p:cNvSpPr>
              <a:spLocks/>
            </p:cNvSpPr>
            <p:nvPr/>
          </p:nvSpPr>
          <p:spPr bwMode="auto">
            <a:xfrm>
              <a:off x="4852" y="1937"/>
              <a:ext cx="75" cy="28"/>
            </a:xfrm>
            <a:custGeom>
              <a:avLst/>
              <a:gdLst>
                <a:gd name="T0" fmla="*/ 13 w 13"/>
                <a:gd name="T1" fmla="*/ 2 h 5"/>
                <a:gd name="T2" fmla="*/ 11 w 13"/>
                <a:gd name="T3" fmla="*/ 5 h 5"/>
                <a:gd name="T4" fmla="*/ 0 w 13"/>
                <a:gd name="T5" fmla="*/ 2 h 5"/>
                <a:gd name="T6" fmla="*/ 1 w 13"/>
                <a:gd name="T7" fmla="*/ 1 h 5"/>
                <a:gd name="T8" fmla="*/ 13 w 13"/>
                <a:gd name="T9" fmla="*/ 2 h 5"/>
              </a:gdLst>
              <a:ahLst/>
              <a:cxnLst>
                <a:cxn ang="0">
                  <a:pos x="T0" y="T1"/>
                </a:cxn>
                <a:cxn ang="0">
                  <a:pos x="T2" y="T3"/>
                </a:cxn>
                <a:cxn ang="0">
                  <a:pos x="T4" y="T5"/>
                </a:cxn>
                <a:cxn ang="0">
                  <a:pos x="T6" y="T7"/>
                </a:cxn>
                <a:cxn ang="0">
                  <a:pos x="T8" y="T9"/>
                </a:cxn>
              </a:cxnLst>
              <a:rect l="0" t="0" r="r" b="b"/>
              <a:pathLst>
                <a:path w="13" h="5">
                  <a:moveTo>
                    <a:pt x="13" y="2"/>
                  </a:moveTo>
                  <a:cubicBezTo>
                    <a:pt x="13" y="4"/>
                    <a:pt x="12" y="4"/>
                    <a:pt x="11" y="5"/>
                  </a:cubicBezTo>
                  <a:cubicBezTo>
                    <a:pt x="9" y="1"/>
                    <a:pt x="3" y="4"/>
                    <a:pt x="0" y="2"/>
                  </a:cubicBezTo>
                  <a:cubicBezTo>
                    <a:pt x="0" y="1"/>
                    <a:pt x="1" y="1"/>
                    <a:pt x="1" y="1"/>
                  </a:cubicBezTo>
                  <a:cubicBezTo>
                    <a:pt x="5" y="0"/>
                    <a:pt x="9" y="0"/>
                    <a:pt x="13" y="2"/>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1" name="Freeform 57">
              <a:extLst>
                <a:ext uri="{FF2B5EF4-FFF2-40B4-BE49-F238E27FC236}">
                  <a16:creationId xmlns:a16="http://schemas.microsoft.com/office/drawing/2014/main" id="{CBC41492-6D4A-4830-ADD0-F481D48E4208}"/>
                </a:ext>
              </a:extLst>
            </p:cNvPr>
            <p:cNvSpPr>
              <a:spLocks/>
            </p:cNvSpPr>
            <p:nvPr/>
          </p:nvSpPr>
          <p:spPr bwMode="auto">
            <a:xfrm>
              <a:off x="4800" y="2052"/>
              <a:ext cx="52" cy="74"/>
            </a:xfrm>
            <a:custGeom>
              <a:avLst/>
              <a:gdLst>
                <a:gd name="T0" fmla="*/ 8 w 9"/>
                <a:gd name="T1" fmla="*/ 13 h 13"/>
                <a:gd name="T2" fmla="*/ 3 w 9"/>
                <a:gd name="T3" fmla="*/ 5 h 13"/>
                <a:gd name="T4" fmla="*/ 0 w 9"/>
                <a:gd name="T5" fmla="*/ 2 h 13"/>
                <a:gd name="T6" fmla="*/ 8 w 9"/>
                <a:gd name="T7" fmla="*/ 9 h 13"/>
                <a:gd name="T8" fmla="*/ 8 w 9"/>
                <a:gd name="T9" fmla="*/ 13 h 13"/>
              </a:gdLst>
              <a:ahLst/>
              <a:cxnLst>
                <a:cxn ang="0">
                  <a:pos x="T0" y="T1"/>
                </a:cxn>
                <a:cxn ang="0">
                  <a:pos x="T2" y="T3"/>
                </a:cxn>
                <a:cxn ang="0">
                  <a:pos x="T4" y="T5"/>
                </a:cxn>
                <a:cxn ang="0">
                  <a:pos x="T6" y="T7"/>
                </a:cxn>
                <a:cxn ang="0">
                  <a:pos x="T8" y="T9"/>
                </a:cxn>
              </a:cxnLst>
              <a:rect l="0" t="0" r="r" b="b"/>
              <a:pathLst>
                <a:path w="9" h="13">
                  <a:moveTo>
                    <a:pt x="8" y="13"/>
                  </a:moveTo>
                  <a:cubicBezTo>
                    <a:pt x="5" y="11"/>
                    <a:pt x="5" y="8"/>
                    <a:pt x="3" y="5"/>
                  </a:cubicBezTo>
                  <a:cubicBezTo>
                    <a:pt x="2" y="4"/>
                    <a:pt x="1" y="3"/>
                    <a:pt x="0" y="2"/>
                  </a:cubicBezTo>
                  <a:cubicBezTo>
                    <a:pt x="5" y="0"/>
                    <a:pt x="5" y="7"/>
                    <a:pt x="8" y="9"/>
                  </a:cubicBezTo>
                  <a:cubicBezTo>
                    <a:pt x="8" y="10"/>
                    <a:pt x="9" y="12"/>
                    <a:pt x="8" y="13"/>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2" name="Freeform 58">
              <a:extLst>
                <a:ext uri="{FF2B5EF4-FFF2-40B4-BE49-F238E27FC236}">
                  <a16:creationId xmlns:a16="http://schemas.microsoft.com/office/drawing/2014/main" id="{0509EC3C-6408-4F13-8182-6D47F972993C}"/>
                </a:ext>
              </a:extLst>
            </p:cNvPr>
            <p:cNvSpPr>
              <a:spLocks/>
            </p:cNvSpPr>
            <p:nvPr/>
          </p:nvSpPr>
          <p:spPr bwMode="auto">
            <a:xfrm>
              <a:off x="4447" y="1960"/>
              <a:ext cx="58" cy="34"/>
            </a:xfrm>
            <a:custGeom>
              <a:avLst/>
              <a:gdLst>
                <a:gd name="T0" fmla="*/ 10 w 10"/>
                <a:gd name="T1" fmla="*/ 1 h 6"/>
                <a:gd name="T2" fmla="*/ 8 w 10"/>
                <a:gd name="T3" fmla="*/ 3 h 6"/>
                <a:gd name="T4" fmla="*/ 0 w 10"/>
                <a:gd name="T5" fmla="*/ 6 h 6"/>
                <a:gd name="T6" fmla="*/ 8 w 10"/>
                <a:gd name="T7" fmla="*/ 0 h 6"/>
                <a:gd name="T8" fmla="*/ 10 w 10"/>
                <a:gd name="T9" fmla="*/ 1 h 6"/>
              </a:gdLst>
              <a:ahLst/>
              <a:cxnLst>
                <a:cxn ang="0">
                  <a:pos x="T0" y="T1"/>
                </a:cxn>
                <a:cxn ang="0">
                  <a:pos x="T2" y="T3"/>
                </a:cxn>
                <a:cxn ang="0">
                  <a:pos x="T4" y="T5"/>
                </a:cxn>
                <a:cxn ang="0">
                  <a:pos x="T6" y="T7"/>
                </a:cxn>
                <a:cxn ang="0">
                  <a:pos x="T8" y="T9"/>
                </a:cxn>
              </a:cxnLst>
              <a:rect l="0" t="0" r="r" b="b"/>
              <a:pathLst>
                <a:path w="10" h="6">
                  <a:moveTo>
                    <a:pt x="10" y="1"/>
                  </a:moveTo>
                  <a:cubicBezTo>
                    <a:pt x="9" y="2"/>
                    <a:pt x="9" y="3"/>
                    <a:pt x="8" y="3"/>
                  </a:cubicBezTo>
                  <a:cubicBezTo>
                    <a:pt x="5" y="2"/>
                    <a:pt x="3" y="6"/>
                    <a:pt x="0" y="6"/>
                  </a:cubicBezTo>
                  <a:cubicBezTo>
                    <a:pt x="0" y="2"/>
                    <a:pt x="6" y="2"/>
                    <a:pt x="8" y="0"/>
                  </a:cubicBezTo>
                  <a:cubicBezTo>
                    <a:pt x="9" y="0"/>
                    <a:pt x="10" y="0"/>
                    <a:pt x="10" y="1"/>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3" name="Freeform 59">
              <a:extLst>
                <a:ext uri="{FF2B5EF4-FFF2-40B4-BE49-F238E27FC236}">
                  <a16:creationId xmlns:a16="http://schemas.microsoft.com/office/drawing/2014/main" id="{3A9B0D68-BA66-4CA3-8066-950626C1B3FB}"/>
                </a:ext>
              </a:extLst>
            </p:cNvPr>
            <p:cNvSpPr>
              <a:spLocks noEditPoints="1"/>
            </p:cNvSpPr>
            <p:nvPr/>
          </p:nvSpPr>
          <p:spPr bwMode="auto">
            <a:xfrm>
              <a:off x="4533" y="1799"/>
              <a:ext cx="307" cy="494"/>
            </a:xfrm>
            <a:custGeom>
              <a:avLst/>
              <a:gdLst>
                <a:gd name="T0" fmla="*/ 30 w 53"/>
                <a:gd name="T1" fmla="*/ 62 h 86"/>
                <a:gd name="T2" fmla="*/ 23 w 53"/>
                <a:gd name="T3" fmla="*/ 80 h 86"/>
                <a:gd name="T4" fmla="*/ 20 w 53"/>
                <a:gd name="T5" fmla="*/ 83 h 86"/>
                <a:gd name="T6" fmla="*/ 18 w 53"/>
                <a:gd name="T7" fmla="*/ 84 h 86"/>
                <a:gd name="T8" fmla="*/ 4 w 53"/>
                <a:gd name="T9" fmla="*/ 81 h 86"/>
                <a:gd name="T10" fmla="*/ 4 w 53"/>
                <a:gd name="T11" fmla="*/ 56 h 86"/>
                <a:gd name="T12" fmla="*/ 7 w 53"/>
                <a:gd name="T13" fmla="*/ 34 h 86"/>
                <a:gd name="T14" fmla="*/ 5 w 53"/>
                <a:gd name="T15" fmla="*/ 14 h 86"/>
                <a:gd name="T16" fmla="*/ 23 w 53"/>
                <a:gd name="T17" fmla="*/ 1 h 86"/>
                <a:gd name="T18" fmla="*/ 39 w 53"/>
                <a:gd name="T19" fmla="*/ 3 h 86"/>
                <a:gd name="T20" fmla="*/ 35 w 53"/>
                <a:gd name="T21" fmla="*/ 46 h 86"/>
                <a:gd name="T22" fmla="*/ 31 w 53"/>
                <a:gd name="T23" fmla="*/ 47 h 86"/>
                <a:gd name="T24" fmla="*/ 49 w 53"/>
                <a:gd name="T25" fmla="*/ 24 h 86"/>
                <a:gd name="T26" fmla="*/ 49 w 53"/>
                <a:gd name="T27" fmla="*/ 17 h 86"/>
                <a:gd name="T28" fmla="*/ 48 w 53"/>
                <a:gd name="T29" fmla="*/ 15 h 86"/>
                <a:gd name="T30" fmla="*/ 29 w 53"/>
                <a:gd name="T31" fmla="*/ 3 h 86"/>
                <a:gd name="T32" fmla="*/ 26 w 53"/>
                <a:gd name="T33" fmla="*/ 2 h 86"/>
                <a:gd name="T34" fmla="*/ 10 w 53"/>
                <a:gd name="T35" fmla="*/ 11 h 86"/>
                <a:gd name="T36" fmla="*/ 6 w 53"/>
                <a:gd name="T37" fmla="*/ 18 h 86"/>
                <a:gd name="T38" fmla="*/ 8 w 53"/>
                <a:gd name="T39" fmla="*/ 30 h 86"/>
                <a:gd name="T40" fmla="*/ 11 w 53"/>
                <a:gd name="T41" fmla="*/ 49 h 86"/>
                <a:gd name="T42" fmla="*/ 15 w 53"/>
                <a:gd name="T43" fmla="*/ 57 h 86"/>
                <a:gd name="T44" fmla="*/ 16 w 53"/>
                <a:gd name="T45" fmla="*/ 22 h 86"/>
                <a:gd name="T46" fmla="*/ 22 w 53"/>
                <a:gd name="T47" fmla="*/ 25 h 86"/>
                <a:gd name="T48" fmla="*/ 29 w 53"/>
                <a:gd name="T49" fmla="*/ 27 h 86"/>
                <a:gd name="T50" fmla="*/ 21 w 53"/>
                <a:gd name="T51" fmla="*/ 59 h 86"/>
                <a:gd name="T52" fmla="*/ 28 w 53"/>
                <a:gd name="T53" fmla="*/ 30 h 86"/>
                <a:gd name="T54" fmla="*/ 19 w 53"/>
                <a:gd name="T55" fmla="*/ 37 h 86"/>
                <a:gd name="T56" fmla="*/ 17 w 53"/>
                <a:gd name="T57" fmla="*/ 54 h 86"/>
                <a:gd name="T58" fmla="*/ 21 w 53"/>
                <a:gd name="T59" fmla="*/ 53 h 86"/>
                <a:gd name="T60" fmla="*/ 30 w 53"/>
                <a:gd name="T61" fmla="*/ 30 h 86"/>
                <a:gd name="T62" fmla="*/ 22 w 53"/>
                <a:gd name="T63" fmla="*/ 64 h 86"/>
                <a:gd name="T64" fmla="*/ 11 w 53"/>
                <a:gd name="T65" fmla="*/ 73 h 86"/>
                <a:gd name="T66" fmla="*/ 11 w 53"/>
                <a:gd name="T67" fmla="*/ 77 h 86"/>
                <a:gd name="T68" fmla="*/ 23 w 53"/>
                <a:gd name="T69" fmla="*/ 65 h 86"/>
                <a:gd name="T70" fmla="*/ 25 w 53"/>
                <a:gd name="T71" fmla="*/ 63 h 86"/>
                <a:gd name="T72" fmla="*/ 8 w 53"/>
                <a:gd name="T73" fmla="*/ 58 h 86"/>
                <a:gd name="T74" fmla="*/ 9 w 53"/>
                <a:gd name="T75" fmla="*/ 61 h 86"/>
                <a:gd name="T76" fmla="*/ 13 w 53"/>
                <a:gd name="T77" fmla="*/ 61 h 86"/>
                <a:gd name="T78" fmla="*/ 10 w 53"/>
                <a:gd name="T79" fmla="*/ 59 h 86"/>
                <a:gd name="T80" fmla="*/ 16 w 53"/>
                <a:gd name="T81" fmla="*/ 62 h 86"/>
                <a:gd name="T82" fmla="*/ 4 w 53"/>
                <a:gd name="T83" fmla="*/ 74 h 86"/>
                <a:gd name="T84" fmla="*/ 16 w 53"/>
                <a:gd name="T85" fmla="*/ 62 h 86"/>
                <a:gd name="T86" fmla="*/ 19 w 53"/>
                <a:gd name="T87" fmla="*/ 64 h 86"/>
                <a:gd name="T88" fmla="*/ 12 w 53"/>
                <a:gd name="T89" fmla="*/ 78 h 86"/>
                <a:gd name="T90" fmla="*/ 14 w 53"/>
                <a:gd name="T91" fmla="*/ 79 h 86"/>
                <a:gd name="T92" fmla="*/ 12 w 53"/>
                <a:gd name="T93" fmla="*/ 78 h 86"/>
                <a:gd name="T94" fmla="*/ 20 w 53"/>
                <a:gd name="T95" fmla="*/ 75 h 86"/>
                <a:gd name="T96" fmla="*/ 15 w 53"/>
                <a:gd name="T97" fmla="*/ 8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3" h="86">
                  <a:moveTo>
                    <a:pt x="27" y="58"/>
                  </a:moveTo>
                  <a:cubicBezTo>
                    <a:pt x="28" y="60"/>
                    <a:pt x="28" y="61"/>
                    <a:pt x="30" y="62"/>
                  </a:cubicBezTo>
                  <a:cubicBezTo>
                    <a:pt x="28" y="66"/>
                    <a:pt x="27" y="70"/>
                    <a:pt x="25" y="74"/>
                  </a:cubicBezTo>
                  <a:cubicBezTo>
                    <a:pt x="24" y="76"/>
                    <a:pt x="24" y="79"/>
                    <a:pt x="23" y="80"/>
                  </a:cubicBezTo>
                  <a:cubicBezTo>
                    <a:pt x="23" y="80"/>
                    <a:pt x="22" y="81"/>
                    <a:pt x="21" y="82"/>
                  </a:cubicBezTo>
                  <a:cubicBezTo>
                    <a:pt x="21" y="82"/>
                    <a:pt x="20" y="83"/>
                    <a:pt x="20" y="83"/>
                  </a:cubicBezTo>
                  <a:cubicBezTo>
                    <a:pt x="20" y="83"/>
                    <a:pt x="19" y="83"/>
                    <a:pt x="19" y="83"/>
                  </a:cubicBezTo>
                  <a:cubicBezTo>
                    <a:pt x="18" y="83"/>
                    <a:pt x="18" y="84"/>
                    <a:pt x="18" y="84"/>
                  </a:cubicBezTo>
                  <a:cubicBezTo>
                    <a:pt x="14" y="86"/>
                    <a:pt x="11" y="84"/>
                    <a:pt x="7" y="83"/>
                  </a:cubicBezTo>
                  <a:cubicBezTo>
                    <a:pt x="6" y="83"/>
                    <a:pt x="5" y="81"/>
                    <a:pt x="4" y="81"/>
                  </a:cubicBezTo>
                  <a:cubicBezTo>
                    <a:pt x="2" y="78"/>
                    <a:pt x="1" y="75"/>
                    <a:pt x="0" y="72"/>
                  </a:cubicBezTo>
                  <a:cubicBezTo>
                    <a:pt x="1" y="66"/>
                    <a:pt x="4" y="60"/>
                    <a:pt x="4" y="56"/>
                  </a:cubicBezTo>
                  <a:cubicBezTo>
                    <a:pt x="5" y="56"/>
                    <a:pt x="6" y="55"/>
                    <a:pt x="7" y="54"/>
                  </a:cubicBezTo>
                  <a:cubicBezTo>
                    <a:pt x="8" y="46"/>
                    <a:pt x="8" y="40"/>
                    <a:pt x="7" y="34"/>
                  </a:cubicBezTo>
                  <a:cubicBezTo>
                    <a:pt x="5" y="30"/>
                    <a:pt x="4" y="28"/>
                    <a:pt x="4" y="24"/>
                  </a:cubicBezTo>
                  <a:cubicBezTo>
                    <a:pt x="3" y="20"/>
                    <a:pt x="4" y="18"/>
                    <a:pt x="5" y="14"/>
                  </a:cubicBezTo>
                  <a:cubicBezTo>
                    <a:pt x="7" y="8"/>
                    <a:pt x="12" y="6"/>
                    <a:pt x="16" y="3"/>
                  </a:cubicBezTo>
                  <a:cubicBezTo>
                    <a:pt x="18" y="3"/>
                    <a:pt x="21" y="0"/>
                    <a:pt x="23" y="1"/>
                  </a:cubicBezTo>
                  <a:cubicBezTo>
                    <a:pt x="24" y="1"/>
                    <a:pt x="24" y="1"/>
                    <a:pt x="25" y="1"/>
                  </a:cubicBezTo>
                  <a:cubicBezTo>
                    <a:pt x="28" y="0"/>
                    <a:pt x="35" y="0"/>
                    <a:pt x="39" y="3"/>
                  </a:cubicBezTo>
                  <a:cubicBezTo>
                    <a:pt x="46" y="8"/>
                    <a:pt x="51" y="15"/>
                    <a:pt x="51" y="23"/>
                  </a:cubicBezTo>
                  <a:cubicBezTo>
                    <a:pt x="53" y="32"/>
                    <a:pt x="43" y="44"/>
                    <a:pt x="35" y="46"/>
                  </a:cubicBezTo>
                  <a:cubicBezTo>
                    <a:pt x="32" y="50"/>
                    <a:pt x="30" y="54"/>
                    <a:pt x="27" y="58"/>
                  </a:cubicBezTo>
                  <a:close/>
                  <a:moveTo>
                    <a:pt x="31" y="47"/>
                  </a:moveTo>
                  <a:cubicBezTo>
                    <a:pt x="38" y="41"/>
                    <a:pt x="47" y="38"/>
                    <a:pt x="49" y="26"/>
                  </a:cubicBezTo>
                  <a:cubicBezTo>
                    <a:pt x="49" y="25"/>
                    <a:pt x="49" y="25"/>
                    <a:pt x="49" y="24"/>
                  </a:cubicBezTo>
                  <a:cubicBezTo>
                    <a:pt x="49" y="22"/>
                    <a:pt x="49" y="21"/>
                    <a:pt x="49" y="19"/>
                  </a:cubicBezTo>
                  <a:cubicBezTo>
                    <a:pt x="48" y="19"/>
                    <a:pt x="49" y="18"/>
                    <a:pt x="49" y="17"/>
                  </a:cubicBezTo>
                  <a:cubicBezTo>
                    <a:pt x="49" y="17"/>
                    <a:pt x="48" y="16"/>
                    <a:pt x="47" y="15"/>
                  </a:cubicBezTo>
                  <a:cubicBezTo>
                    <a:pt x="47" y="15"/>
                    <a:pt x="48" y="15"/>
                    <a:pt x="48" y="15"/>
                  </a:cubicBezTo>
                  <a:cubicBezTo>
                    <a:pt x="47" y="11"/>
                    <a:pt x="39" y="4"/>
                    <a:pt x="34" y="3"/>
                  </a:cubicBezTo>
                  <a:cubicBezTo>
                    <a:pt x="33" y="2"/>
                    <a:pt x="31" y="2"/>
                    <a:pt x="29" y="3"/>
                  </a:cubicBezTo>
                  <a:cubicBezTo>
                    <a:pt x="28" y="2"/>
                    <a:pt x="27" y="2"/>
                    <a:pt x="27" y="1"/>
                  </a:cubicBezTo>
                  <a:cubicBezTo>
                    <a:pt x="26" y="2"/>
                    <a:pt x="27" y="2"/>
                    <a:pt x="26" y="2"/>
                  </a:cubicBezTo>
                  <a:cubicBezTo>
                    <a:pt x="22" y="3"/>
                    <a:pt x="18" y="4"/>
                    <a:pt x="14" y="6"/>
                  </a:cubicBezTo>
                  <a:cubicBezTo>
                    <a:pt x="13" y="7"/>
                    <a:pt x="10" y="10"/>
                    <a:pt x="10" y="11"/>
                  </a:cubicBezTo>
                  <a:cubicBezTo>
                    <a:pt x="8" y="12"/>
                    <a:pt x="9" y="14"/>
                    <a:pt x="8" y="16"/>
                  </a:cubicBezTo>
                  <a:cubicBezTo>
                    <a:pt x="8" y="17"/>
                    <a:pt x="7" y="17"/>
                    <a:pt x="6" y="18"/>
                  </a:cubicBezTo>
                  <a:cubicBezTo>
                    <a:pt x="6" y="20"/>
                    <a:pt x="6" y="25"/>
                    <a:pt x="6" y="26"/>
                  </a:cubicBezTo>
                  <a:cubicBezTo>
                    <a:pt x="7" y="28"/>
                    <a:pt x="8" y="29"/>
                    <a:pt x="8" y="30"/>
                  </a:cubicBezTo>
                  <a:cubicBezTo>
                    <a:pt x="9" y="33"/>
                    <a:pt x="10" y="37"/>
                    <a:pt x="11" y="40"/>
                  </a:cubicBezTo>
                  <a:cubicBezTo>
                    <a:pt x="11" y="43"/>
                    <a:pt x="10" y="46"/>
                    <a:pt x="11" y="49"/>
                  </a:cubicBezTo>
                  <a:cubicBezTo>
                    <a:pt x="9" y="50"/>
                    <a:pt x="10" y="53"/>
                    <a:pt x="9" y="54"/>
                  </a:cubicBezTo>
                  <a:cubicBezTo>
                    <a:pt x="11" y="55"/>
                    <a:pt x="12" y="56"/>
                    <a:pt x="15" y="57"/>
                  </a:cubicBezTo>
                  <a:cubicBezTo>
                    <a:pt x="17" y="49"/>
                    <a:pt x="17" y="42"/>
                    <a:pt x="18" y="34"/>
                  </a:cubicBezTo>
                  <a:cubicBezTo>
                    <a:pt x="18" y="30"/>
                    <a:pt x="17" y="26"/>
                    <a:pt x="16" y="22"/>
                  </a:cubicBezTo>
                  <a:cubicBezTo>
                    <a:pt x="17" y="22"/>
                    <a:pt x="18" y="21"/>
                    <a:pt x="19" y="20"/>
                  </a:cubicBezTo>
                  <a:cubicBezTo>
                    <a:pt x="23" y="21"/>
                    <a:pt x="21" y="23"/>
                    <a:pt x="22" y="25"/>
                  </a:cubicBezTo>
                  <a:cubicBezTo>
                    <a:pt x="24" y="25"/>
                    <a:pt x="25" y="23"/>
                    <a:pt x="27" y="24"/>
                  </a:cubicBezTo>
                  <a:cubicBezTo>
                    <a:pt x="28" y="25"/>
                    <a:pt x="28" y="26"/>
                    <a:pt x="29" y="27"/>
                  </a:cubicBezTo>
                  <a:cubicBezTo>
                    <a:pt x="31" y="26"/>
                    <a:pt x="34" y="24"/>
                    <a:pt x="36" y="27"/>
                  </a:cubicBezTo>
                  <a:cubicBezTo>
                    <a:pt x="29" y="37"/>
                    <a:pt x="21" y="47"/>
                    <a:pt x="21" y="59"/>
                  </a:cubicBezTo>
                  <a:cubicBezTo>
                    <a:pt x="27" y="59"/>
                    <a:pt x="27" y="51"/>
                    <a:pt x="31" y="47"/>
                  </a:cubicBezTo>
                  <a:close/>
                  <a:moveTo>
                    <a:pt x="28" y="30"/>
                  </a:moveTo>
                  <a:cubicBezTo>
                    <a:pt x="26" y="26"/>
                    <a:pt x="23" y="28"/>
                    <a:pt x="21" y="28"/>
                  </a:cubicBezTo>
                  <a:cubicBezTo>
                    <a:pt x="21" y="31"/>
                    <a:pt x="20" y="34"/>
                    <a:pt x="19" y="37"/>
                  </a:cubicBezTo>
                  <a:cubicBezTo>
                    <a:pt x="19" y="38"/>
                    <a:pt x="20" y="40"/>
                    <a:pt x="19" y="42"/>
                  </a:cubicBezTo>
                  <a:cubicBezTo>
                    <a:pt x="19" y="46"/>
                    <a:pt x="18" y="50"/>
                    <a:pt x="17" y="54"/>
                  </a:cubicBezTo>
                  <a:cubicBezTo>
                    <a:pt x="17" y="56"/>
                    <a:pt x="15" y="59"/>
                    <a:pt x="18" y="59"/>
                  </a:cubicBezTo>
                  <a:cubicBezTo>
                    <a:pt x="18" y="57"/>
                    <a:pt x="19" y="55"/>
                    <a:pt x="21" y="53"/>
                  </a:cubicBezTo>
                  <a:cubicBezTo>
                    <a:pt x="21" y="52"/>
                    <a:pt x="21" y="51"/>
                    <a:pt x="21" y="51"/>
                  </a:cubicBezTo>
                  <a:cubicBezTo>
                    <a:pt x="24" y="45"/>
                    <a:pt x="26" y="36"/>
                    <a:pt x="30" y="30"/>
                  </a:cubicBezTo>
                  <a:cubicBezTo>
                    <a:pt x="29" y="29"/>
                    <a:pt x="28" y="30"/>
                    <a:pt x="28" y="30"/>
                  </a:cubicBezTo>
                  <a:close/>
                  <a:moveTo>
                    <a:pt x="22" y="64"/>
                  </a:moveTo>
                  <a:cubicBezTo>
                    <a:pt x="19" y="68"/>
                    <a:pt x="16" y="70"/>
                    <a:pt x="13" y="73"/>
                  </a:cubicBezTo>
                  <a:cubicBezTo>
                    <a:pt x="12" y="73"/>
                    <a:pt x="12" y="74"/>
                    <a:pt x="11" y="73"/>
                  </a:cubicBezTo>
                  <a:cubicBezTo>
                    <a:pt x="11" y="76"/>
                    <a:pt x="7" y="76"/>
                    <a:pt x="6" y="80"/>
                  </a:cubicBezTo>
                  <a:cubicBezTo>
                    <a:pt x="8" y="81"/>
                    <a:pt x="10" y="79"/>
                    <a:pt x="11" y="77"/>
                  </a:cubicBezTo>
                  <a:cubicBezTo>
                    <a:pt x="13" y="75"/>
                    <a:pt x="15" y="72"/>
                    <a:pt x="17" y="70"/>
                  </a:cubicBezTo>
                  <a:cubicBezTo>
                    <a:pt x="19" y="69"/>
                    <a:pt x="21" y="67"/>
                    <a:pt x="23" y="65"/>
                  </a:cubicBezTo>
                  <a:cubicBezTo>
                    <a:pt x="24" y="65"/>
                    <a:pt x="25" y="65"/>
                    <a:pt x="25" y="64"/>
                  </a:cubicBezTo>
                  <a:cubicBezTo>
                    <a:pt x="25" y="64"/>
                    <a:pt x="25" y="63"/>
                    <a:pt x="25" y="63"/>
                  </a:cubicBezTo>
                  <a:cubicBezTo>
                    <a:pt x="24" y="64"/>
                    <a:pt x="23" y="65"/>
                    <a:pt x="22" y="64"/>
                  </a:cubicBezTo>
                  <a:close/>
                  <a:moveTo>
                    <a:pt x="8" y="58"/>
                  </a:moveTo>
                  <a:cubicBezTo>
                    <a:pt x="7" y="59"/>
                    <a:pt x="8" y="59"/>
                    <a:pt x="7" y="60"/>
                  </a:cubicBezTo>
                  <a:cubicBezTo>
                    <a:pt x="8" y="61"/>
                    <a:pt x="9" y="60"/>
                    <a:pt x="9" y="61"/>
                  </a:cubicBezTo>
                  <a:cubicBezTo>
                    <a:pt x="6" y="63"/>
                    <a:pt x="4" y="65"/>
                    <a:pt x="3" y="68"/>
                  </a:cubicBezTo>
                  <a:cubicBezTo>
                    <a:pt x="7" y="67"/>
                    <a:pt x="10" y="64"/>
                    <a:pt x="13" y="61"/>
                  </a:cubicBezTo>
                  <a:cubicBezTo>
                    <a:pt x="12" y="59"/>
                    <a:pt x="11" y="60"/>
                    <a:pt x="10" y="60"/>
                  </a:cubicBezTo>
                  <a:cubicBezTo>
                    <a:pt x="10" y="60"/>
                    <a:pt x="10" y="59"/>
                    <a:pt x="10" y="59"/>
                  </a:cubicBezTo>
                  <a:cubicBezTo>
                    <a:pt x="9" y="58"/>
                    <a:pt x="9" y="58"/>
                    <a:pt x="8" y="58"/>
                  </a:cubicBezTo>
                  <a:close/>
                  <a:moveTo>
                    <a:pt x="16" y="62"/>
                  </a:moveTo>
                  <a:cubicBezTo>
                    <a:pt x="12" y="65"/>
                    <a:pt x="9" y="67"/>
                    <a:pt x="6" y="69"/>
                  </a:cubicBezTo>
                  <a:cubicBezTo>
                    <a:pt x="5" y="72"/>
                    <a:pt x="1" y="73"/>
                    <a:pt x="4" y="74"/>
                  </a:cubicBezTo>
                  <a:cubicBezTo>
                    <a:pt x="8" y="70"/>
                    <a:pt x="14" y="67"/>
                    <a:pt x="17" y="63"/>
                  </a:cubicBezTo>
                  <a:cubicBezTo>
                    <a:pt x="17" y="62"/>
                    <a:pt x="16" y="62"/>
                    <a:pt x="16" y="62"/>
                  </a:cubicBezTo>
                  <a:close/>
                  <a:moveTo>
                    <a:pt x="5" y="77"/>
                  </a:moveTo>
                  <a:cubicBezTo>
                    <a:pt x="10" y="74"/>
                    <a:pt x="15" y="69"/>
                    <a:pt x="19" y="64"/>
                  </a:cubicBezTo>
                  <a:cubicBezTo>
                    <a:pt x="14" y="68"/>
                    <a:pt x="9" y="72"/>
                    <a:pt x="5" y="77"/>
                  </a:cubicBezTo>
                  <a:close/>
                  <a:moveTo>
                    <a:pt x="12" y="78"/>
                  </a:moveTo>
                  <a:cubicBezTo>
                    <a:pt x="12" y="79"/>
                    <a:pt x="11" y="80"/>
                    <a:pt x="10" y="81"/>
                  </a:cubicBezTo>
                  <a:cubicBezTo>
                    <a:pt x="13" y="82"/>
                    <a:pt x="13" y="80"/>
                    <a:pt x="14" y="79"/>
                  </a:cubicBezTo>
                  <a:cubicBezTo>
                    <a:pt x="17" y="75"/>
                    <a:pt x="23" y="72"/>
                    <a:pt x="23" y="68"/>
                  </a:cubicBezTo>
                  <a:cubicBezTo>
                    <a:pt x="19" y="70"/>
                    <a:pt x="16" y="76"/>
                    <a:pt x="12" y="78"/>
                  </a:cubicBezTo>
                  <a:close/>
                  <a:moveTo>
                    <a:pt x="15" y="82"/>
                  </a:moveTo>
                  <a:cubicBezTo>
                    <a:pt x="16" y="80"/>
                    <a:pt x="21" y="78"/>
                    <a:pt x="20" y="75"/>
                  </a:cubicBezTo>
                  <a:cubicBezTo>
                    <a:pt x="20" y="75"/>
                    <a:pt x="20" y="75"/>
                    <a:pt x="20" y="75"/>
                  </a:cubicBezTo>
                  <a:cubicBezTo>
                    <a:pt x="19" y="78"/>
                    <a:pt x="14" y="79"/>
                    <a:pt x="15" y="82"/>
                  </a:cubicBezTo>
                  <a:close/>
                </a:path>
              </a:pathLst>
            </a:custGeom>
            <a:solidFill>
              <a:srgbClr val="C9EAB8"/>
            </a:solid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4" name="Freeform 60">
              <a:extLst>
                <a:ext uri="{FF2B5EF4-FFF2-40B4-BE49-F238E27FC236}">
                  <a16:creationId xmlns:a16="http://schemas.microsoft.com/office/drawing/2014/main" id="{F4B7F62B-74D1-4EB1-B819-FD6582C7F113}"/>
                </a:ext>
              </a:extLst>
            </p:cNvPr>
            <p:cNvSpPr>
              <a:spLocks/>
            </p:cNvSpPr>
            <p:nvPr/>
          </p:nvSpPr>
          <p:spPr bwMode="auto">
            <a:xfrm>
              <a:off x="4441" y="1828"/>
              <a:ext cx="69" cy="51"/>
            </a:xfrm>
            <a:custGeom>
              <a:avLst/>
              <a:gdLst>
                <a:gd name="T0" fmla="*/ 12 w 12"/>
                <a:gd name="T1" fmla="*/ 5 h 9"/>
                <a:gd name="T2" fmla="*/ 1 w 12"/>
                <a:gd name="T3" fmla="*/ 5 h 9"/>
                <a:gd name="T4" fmla="*/ 0 w 12"/>
                <a:gd name="T5" fmla="*/ 4 h 9"/>
                <a:gd name="T6" fmla="*/ 12 w 12"/>
                <a:gd name="T7" fmla="*/ 5 h 9"/>
              </a:gdLst>
              <a:ahLst/>
              <a:cxnLst>
                <a:cxn ang="0">
                  <a:pos x="T0" y="T1"/>
                </a:cxn>
                <a:cxn ang="0">
                  <a:pos x="T2" y="T3"/>
                </a:cxn>
                <a:cxn ang="0">
                  <a:pos x="T4" y="T5"/>
                </a:cxn>
                <a:cxn ang="0">
                  <a:pos x="T6" y="T7"/>
                </a:cxn>
              </a:cxnLst>
              <a:rect l="0" t="0" r="r" b="b"/>
              <a:pathLst>
                <a:path w="12" h="9">
                  <a:moveTo>
                    <a:pt x="12" y="5"/>
                  </a:moveTo>
                  <a:cubicBezTo>
                    <a:pt x="10" y="9"/>
                    <a:pt x="4" y="4"/>
                    <a:pt x="1" y="5"/>
                  </a:cubicBezTo>
                  <a:cubicBezTo>
                    <a:pt x="1" y="4"/>
                    <a:pt x="0" y="4"/>
                    <a:pt x="0" y="4"/>
                  </a:cubicBezTo>
                  <a:cubicBezTo>
                    <a:pt x="2" y="0"/>
                    <a:pt x="7" y="3"/>
                    <a:pt x="12" y="5"/>
                  </a:cubicBezTo>
                  <a:close/>
                </a:path>
              </a:pathLst>
            </a:custGeom>
            <a:grpFill/>
            <a:ln>
              <a:solidFill>
                <a:srgbClr val="C9EAB8"/>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85" name="文本框 106">
            <a:extLst>
              <a:ext uri="{FF2B5EF4-FFF2-40B4-BE49-F238E27FC236}">
                <a16:creationId xmlns:a16="http://schemas.microsoft.com/office/drawing/2014/main" id="{6B9A5DA5-4CC2-4342-89E4-D4ABBB2A7A8F}"/>
              </a:ext>
            </a:extLst>
          </p:cNvPr>
          <p:cNvSpPr txBox="1"/>
          <p:nvPr/>
        </p:nvSpPr>
        <p:spPr>
          <a:xfrm>
            <a:off x="1403402" y="1780441"/>
            <a:ext cx="7349977" cy="707858"/>
          </a:xfrm>
          <a:prstGeom prst="rect">
            <a:avLst/>
          </a:prstGeom>
          <a:noFill/>
          <a:ln>
            <a:noFill/>
          </a:ln>
        </p:spPr>
        <p:txBody>
          <a:bodyPr wrap="square" lIns="91412" tIns="45706" rIns="91412" bIns="45706" rtlCol="0">
            <a:spAutoFit/>
          </a:bodyPr>
          <a:lstStyle/>
          <a:p>
            <a:pPr eaLnBrk="1" fontAlgn="auto" hangingPunct="1">
              <a:spcBef>
                <a:spcPts val="0"/>
              </a:spcBef>
              <a:spcAft>
                <a:spcPts val="0"/>
              </a:spcAft>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以考生之比序排名、各校系（組）、學程招生名額、考生所選填登記就讀志願序及各推薦學校推薦順序，進行四輪分發錄取作業。</a:t>
            </a:r>
          </a:p>
        </p:txBody>
      </p:sp>
      <p:sp>
        <p:nvSpPr>
          <p:cNvPr id="86" name="文本框 107">
            <a:extLst>
              <a:ext uri="{FF2B5EF4-FFF2-40B4-BE49-F238E27FC236}">
                <a16:creationId xmlns:a16="http://schemas.microsoft.com/office/drawing/2014/main" id="{ACBCDC7F-D32B-41BF-B8EB-E6F559D1181A}"/>
              </a:ext>
            </a:extLst>
          </p:cNvPr>
          <p:cNvSpPr txBox="1"/>
          <p:nvPr/>
        </p:nvSpPr>
        <p:spPr>
          <a:xfrm>
            <a:off x="1382488" y="3863398"/>
            <a:ext cx="7349977" cy="861746"/>
          </a:xfrm>
          <a:prstGeom prst="rect">
            <a:avLst/>
          </a:prstGeom>
          <a:noFill/>
          <a:ln>
            <a:noFill/>
          </a:ln>
        </p:spPr>
        <p:txBody>
          <a:bodyPr wrap="square" lIns="91412" tIns="45706" rIns="91412" bIns="45706" rtlCol="0">
            <a:spAutoFit/>
          </a:bodyPr>
          <a:lstStyle/>
          <a:p>
            <a:pPr marL="1619250" indent="-1619250" eaLnBrk="1" fontAlgn="auto" hangingPunct="1">
              <a:spcBef>
                <a:spcPts val="600"/>
              </a:spcBef>
              <a:spcAft>
                <a:spcPts val="600"/>
              </a:spcAft>
              <a:defRPr/>
            </a:pPr>
            <a:r>
              <a:rPr lang="en-US" altLang="zh-TW" sz="2000" dirty="0">
                <a:latin typeface="微軟正黑體" panose="020B0604030504040204" pitchFamily="34" charset="-120"/>
                <a:ea typeface="微軟正黑體" panose="020B0604030504040204" pitchFamily="34" charset="-120"/>
                <a:cs typeface="Times New Roman" pitchFamily="18" charset="0"/>
              </a:rPr>
              <a:t>1.</a:t>
            </a:r>
            <a:r>
              <a:rPr lang="zh-TW" altLang="en-US" sz="2000" dirty="0">
                <a:latin typeface="微軟正黑體" panose="020B0604030504040204" pitchFamily="34" charset="-120"/>
                <a:ea typeface="微軟正黑體" panose="020B0604030504040204" pitchFamily="34" charset="-120"/>
                <a:cs typeface="Times New Roman" pitchFamily="18" charset="0"/>
              </a:rPr>
              <a:t>考生不須製作備審資料</a:t>
            </a:r>
            <a:endParaRPr lang="en-US" altLang="zh-TW" sz="2000" dirty="0">
              <a:latin typeface="微軟正黑體" panose="020B0604030504040204" pitchFamily="34" charset="-120"/>
              <a:ea typeface="微軟正黑體" panose="020B0604030504040204" pitchFamily="34" charset="-120"/>
              <a:cs typeface="Times New Roman" pitchFamily="18" charset="0"/>
            </a:endParaRPr>
          </a:p>
          <a:p>
            <a:pPr marL="1619250" indent="-1619250" eaLnBrk="1" fontAlgn="auto" hangingPunct="1">
              <a:spcBef>
                <a:spcPts val="600"/>
              </a:spcBef>
              <a:spcAft>
                <a:spcPts val="600"/>
              </a:spcAft>
              <a:defRPr/>
            </a:pPr>
            <a:r>
              <a:rPr lang="en-US" altLang="zh-TW" sz="2000" dirty="0">
                <a:latin typeface="微軟正黑體" panose="020B0604030504040204" pitchFamily="34" charset="-120"/>
                <a:ea typeface="微軟正黑體" panose="020B0604030504040204" pitchFamily="34" charset="-120"/>
                <a:cs typeface="Times New Roman" pitchFamily="18" charset="0"/>
              </a:rPr>
              <a:t>2.</a:t>
            </a:r>
            <a:r>
              <a:rPr lang="zh-TW" altLang="en-US" sz="2000" dirty="0">
                <a:latin typeface="微軟正黑體" panose="020B0604030504040204" pitchFamily="34" charset="-120"/>
                <a:ea typeface="微軟正黑體" panose="020B0604030504040204" pitchFamily="34" charset="-120"/>
                <a:cs typeface="Times New Roman" pitchFamily="18" charset="0"/>
              </a:rPr>
              <a:t>免收報名費</a:t>
            </a:r>
            <a:endParaRPr lang="en-US" altLang="zh-TW" sz="2000" dirty="0">
              <a:latin typeface="微軟正黑體" panose="020B0604030504040204" pitchFamily="34" charset="-120"/>
              <a:ea typeface="微軟正黑體" panose="020B0604030504040204" pitchFamily="34" charset="-120"/>
              <a:cs typeface="Times New Roman" pitchFamily="18" charset="0"/>
            </a:endParaRPr>
          </a:p>
        </p:txBody>
      </p:sp>
      <p:sp>
        <p:nvSpPr>
          <p:cNvPr id="87" name="文本框 109">
            <a:extLst>
              <a:ext uri="{FF2B5EF4-FFF2-40B4-BE49-F238E27FC236}">
                <a16:creationId xmlns:a16="http://schemas.microsoft.com/office/drawing/2014/main" id="{E80736C7-5B0E-4972-9CB7-AA38381EEDEE}"/>
              </a:ext>
            </a:extLst>
          </p:cNvPr>
          <p:cNvSpPr txBox="1"/>
          <p:nvPr/>
        </p:nvSpPr>
        <p:spPr>
          <a:xfrm>
            <a:off x="1281859" y="1268760"/>
            <a:ext cx="2208664" cy="492414"/>
          </a:xfrm>
          <a:prstGeom prst="rect">
            <a:avLst/>
          </a:prstGeom>
          <a:noFill/>
          <a:ln>
            <a:noFill/>
          </a:ln>
        </p:spPr>
        <p:txBody>
          <a:bodyPr wrap="square" lIns="91412" tIns="45706" rIns="91412" bIns="45706" rtlCol="0">
            <a:spAutoFit/>
          </a:bodyPr>
          <a:lstStyle/>
          <a:p>
            <a:pPr eaLnBrk="1" fontAlgn="auto" hangingPunct="1">
              <a:spcBef>
                <a:spcPts val="0"/>
              </a:spcBef>
              <a:spcAft>
                <a:spcPts val="0"/>
              </a:spcAft>
            </a:pPr>
            <a:r>
              <a:rPr kumimoji="0" lang="zh-TW" altLang="en-US" sz="2600" b="1" dirty="0">
                <a:latin typeface="微軟正黑體" panose="020B0604030504040204" pitchFamily="34" charset="-120"/>
                <a:ea typeface="微軟正黑體" panose="020B0604030504040204" pitchFamily="34" charset="-120"/>
              </a:rPr>
              <a:t>甄選方式：</a:t>
            </a:r>
            <a:endParaRPr kumimoji="0" lang="zh-CN" altLang="en-US" sz="2600" b="1" dirty="0">
              <a:latin typeface="微軟正黑體" panose="020B0604030504040204" pitchFamily="34" charset="-120"/>
              <a:ea typeface="微軟正黑體" panose="020B0604030504040204" pitchFamily="34" charset="-120"/>
            </a:endParaRPr>
          </a:p>
        </p:txBody>
      </p:sp>
      <p:sp>
        <p:nvSpPr>
          <p:cNvPr id="88" name="文本框 110">
            <a:extLst>
              <a:ext uri="{FF2B5EF4-FFF2-40B4-BE49-F238E27FC236}">
                <a16:creationId xmlns:a16="http://schemas.microsoft.com/office/drawing/2014/main" id="{B0FD6E0D-9B70-416F-9F46-0793A51782A5}"/>
              </a:ext>
            </a:extLst>
          </p:cNvPr>
          <p:cNvSpPr txBox="1"/>
          <p:nvPr/>
        </p:nvSpPr>
        <p:spPr>
          <a:xfrm>
            <a:off x="1268089" y="3344471"/>
            <a:ext cx="2208664" cy="492414"/>
          </a:xfrm>
          <a:prstGeom prst="rect">
            <a:avLst/>
          </a:prstGeom>
          <a:noFill/>
          <a:ln>
            <a:noFill/>
          </a:ln>
        </p:spPr>
        <p:txBody>
          <a:bodyPr wrap="square" lIns="91412" tIns="45706" rIns="91412" bIns="45706" rtlCol="0">
            <a:spAutoFit/>
          </a:bodyPr>
          <a:lstStyle/>
          <a:p>
            <a:pPr eaLnBrk="1" fontAlgn="auto" hangingPunct="1">
              <a:spcBef>
                <a:spcPts val="0"/>
              </a:spcBef>
              <a:spcAft>
                <a:spcPts val="0"/>
              </a:spcAft>
            </a:pPr>
            <a:r>
              <a:rPr kumimoji="0" lang="zh-TW" altLang="en-US" sz="2600" b="1" dirty="0">
                <a:latin typeface="微軟正黑體" panose="020B0604030504040204" pitchFamily="34" charset="-120"/>
                <a:ea typeface="微軟正黑體" panose="020B0604030504040204" pitchFamily="34" charset="-120"/>
              </a:rPr>
              <a:t>提醒事項：</a:t>
            </a:r>
            <a:endParaRPr kumimoji="0" lang="zh-CN" altLang="en-US" sz="2600" b="1" dirty="0">
              <a:latin typeface="微軟正黑體" panose="020B0604030504040204" pitchFamily="34" charset="-120"/>
              <a:ea typeface="微軟正黑體" panose="020B0604030504040204" pitchFamily="34" charset="-120"/>
            </a:endParaRPr>
          </a:p>
        </p:txBody>
      </p:sp>
      <p:sp>
        <p:nvSpPr>
          <p:cNvPr id="32" name="標題 1">
            <a:extLst>
              <a:ext uri="{FF2B5EF4-FFF2-40B4-BE49-F238E27FC236}">
                <a16:creationId xmlns:a16="http://schemas.microsoft.com/office/drawing/2014/main" id="{94A1A404-3B5C-4C7A-A878-AB01E726268A}"/>
              </a:ext>
            </a:extLst>
          </p:cNvPr>
          <p:cNvSpPr>
            <a:spLocks noGrp="1"/>
          </p:cNvSpPr>
          <p:nvPr>
            <p:ph type="title"/>
          </p:nvPr>
        </p:nvSpPr>
        <p:spPr>
          <a:xfrm>
            <a:off x="0" y="140289"/>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Tree>
    <p:extLst>
      <p:ext uri="{BB962C8B-B14F-4D97-AF65-F5344CB8AC3E}">
        <p14:creationId xmlns:p14="http://schemas.microsoft.com/office/powerpoint/2010/main" val="111389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62"/>
                                        </p:tgtEl>
                                        <p:attrNameLst>
                                          <p:attrName>style.visibility</p:attrName>
                                        </p:attrNameLst>
                                      </p:cBhvr>
                                      <p:to>
                                        <p:strVal val="visible"/>
                                      </p:to>
                                    </p:set>
                                    <p:animEffect transition="in" filter="fade">
                                      <p:cBhvr>
                                        <p:cTn id="10" dur="500"/>
                                        <p:tgtEl>
                                          <p:spTgt spid="6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63"/>
                                        </p:tgtEl>
                                        <p:attrNameLst>
                                          <p:attrName>style.visibility</p:attrName>
                                        </p:attrNameLst>
                                      </p:cBhvr>
                                      <p:to>
                                        <p:strVal val="visible"/>
                                      </p:to>
                                    </p:set>
                                    <p:animEffect transition="in" filter="fade">
                                      <p:cBhvr>
                                        <p:cTn id="13" dur="500"/>
                                        <p:tgtEl>
                                          <p:spTgt spid="63"/>
                                        </p:tgtEl>
                                      </p:cBhvr>
                                    </p:animEffect>
                                  </p:childTnLst>
                                </p:cTn>
                              </p:par>
                              <p:par>
                                <p:cTn id="14" presetID="10" presetClass="entr" presetSubtype="0" fill="hold" grpId="0" nodeType="withEffect">
                                  <p:stCondLst>
                                    <p:cond delay="1500"/>
                                  </p:stCondLst>
                                  <p:childTnLst>
                                    <p:set>
                                      <p:cBhvr>
                                        <p:cTn id="15" dur="1" fill="hold">
                                          <p:stCondLst>
                                            <p:cond delay="0"/>
                                          </p:stCondLst>
                                        </p:cTn>
                                        <p:tgtEl>
                                          <p:spTgt spid="64"/>
                                        </p:tgtEl>
                                        <p:attrNameLst>
                                          <p:attrName>style.visibility</p:attrName>
                                        </p:attrNameLst>
                                      </p:cBhvr>
                                      <p:to>
                                        <p:strVal val="visible"/>
                                      </p:to>
                                    </p:set>
                                    <p:animEffect transition="in" filter="fade">
                                      <p:cBhvr>
                                        <p:cTn id="16" dur="500"/>
                                        <p:tgtEl>
                                          <p:spTgt spid="64"/>
                                        </p:tgtEl>
                                      </p:cBhvr>
                                    </p:animEffect>
                                  </p:childTnLst>
                                </p:cTn>
                              </p:par>
                              <p:par>
                                <p:cTn id="17" presetID="10" presetClass="entr" presetSubtype="0" fill="hold" nodeType="withEffect">
                                  <p:stCondLst>
                                    <p:cond delay="2100"/>
                                  </p:stCondLst>
                                  <p:childTnLst>
                                    <p:set>
                                      <p:cBhvr>
                                        <p:cTn id="18" dur="1" fill="hold">
                                          <p:stCondLst>
                                            <p:cond delay="0"/>
                                          </p:stCondLst>
                                        </p:cTn>
                                        <p:tgtEl>
                                          <p:spTgt spid="65"/>
                                        </p:tgtEl>
                                        <p:attrNameLst>
                                          <p:attrName>style.visibility</p:attrName>
                                        </p:attrNameLst>
                                      </p:cBhvr>
                                      <p:to>
                                        <p:strVal val="visible"/>
                                      </p:to>
                                    </p:set>
                                    <p:animEffect transition="in" filter="fade">
                                      <p:cBhvr>
                                        <p:cTn id="19" dur="500"/>
                                        <p:tgtEl>
                                          <p:spTgt spid="65"/>
                                        </p:tgtEl>
                                      </p:cBhvr>
                                    </p:animEffect>
                                  </p:childTnLst>
                                </p:cTn>
                              </p:par>
                              <p:par>
                                <p:cTn id="20" presetID="10" presetClass="entr" presetSubtype="0" fill="hold" nodeType="withEffect">
                                  <p:stCondLst>
                                    <p:cond delay="2700"/>
                                  </p:stCondLst>
                                  <p:childTnLst>
                                    <p:set>
                                      <p:cBhvr>
                                        <p:cTn id="21" dur="1" fill="hold">
                                          <p:stCondLst>
                                            <p:cond delay="0"/>
                                          </p:stCondLst>
                                        </p:cTn>
                                        <p:tgtEl>
                                          <p:spTgt spid="75"/>
                                        </p:tgtEl>
                                        <p:attrNameLst>
                                          <p:attrName>style.visibility</p:attrName>
                                        </p:attrNameLst>
                                      </p:cBhvr>
                                      <p:to>
                                        <p:strVal val="visible"/>
                                      </p:to>
                                    </p:set>
                                    <p:animEffect transition="in" filter="fade">
                                      <p:cBhvr>
                                        <p:cTn id="22" dur="500"/>
                                        <p:tgtEl>
                                          <p:spTgt spid="75"/>
                                        </p:tgtEl>
                                      </p:cBhvr>
                                    </p:animEffect>
                                  </p:childTnLst>
                                </p:cTn>
                              </p:par>
                              <p:par>
                                <p:cTn id="23" presetID="10" presetClass="entr" presetSubtype="0" fill="hold" grpId="0" nodeType="withEffect">
                                  <p:stCondLst>
                                    <p:cond delay="300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par>
                                <p:cTn id="26" presetID="10" presetClass="entr" presetSubtype="0" fill="hold" grpId="0" nodeType="withEffect">
                                  <p:stCondLst>
                                    <p:cond delay="50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
                                        <p:tgtEl>
                                          <p:spTgt spid="86"/>
                                        </p:tgtEl>
                                      </p:cBhvr>
                                    </p:animEffect>
                                  </p:childTnLst>
                                </p:cTn>
                              </p:par>
                              <p:par>
                                <p:cTn id="29" presetID="10" presetClass="entr" presetSubtype="0" fill="hold" grpId="0" nodeType="withEffect">
                                  <p:stCondLst>
                                    <p:cond delay="3900"/>
                                  </p:stCondLst>
                                  <p:childTnLst>
                                    <p:set>
                                      <p:cBhvr>
                                        <p:cTn id="30" dur="1" fill="hold">
                                          <p:stCondLst>
                                            <p:cond delay="0"/>
                                          </p:stCondLst>
                                        </p:cTn>
                                        <p:tgtEl>
                                          <p:spTgt spid="87"/>
                                        </p:tgtEl>
                                        <p:attrNameLst>
                                          <p:attrName>style.visibility</p:attrName>
                                        </p:attrNameLst>
                                      </p:cBhvr>
                                      <p:to>
                                        <p:strVal val="visible"/>
                                      </p:to>
                                    </p:set>
                                    <p:animEffect transition="in" filter="fade">
                                      <p:cBhvr>
                                        <p:cTn id="31" dur="500"/>
                                        <p:tgtEl>
                                          <p:spTgt spid="87"/>
                                        </p:tgtEl>
                                      </p:cBhvr>
                                    </p:animEffect>
                                  </p:childTnLst>
                                </p:cTn>
                              </p:par>
                              <p:par>
                                <p:cTn id="32" presetID="10" presetClass="entr" presetSubtype="0" fill="hold" grpId="0" nodeType="withEffect">
                                  <p:stCondLst>
                                    <p:cond delay="4200"/>
                                  </p:stCondLst>
                                  <p:childTnLst>
                                    <p:set>
                                      <p:cBhvr>
                                        <p:cTn id="33" dur="1" fill="hold">
                                          <p:stCondLst>
                                            <p:cond delay="0"/>
                                          </p:stCondLst>
                                        </p:cTn>
                                        <p:tgtEl>
                                          <p:spTgt spid="88"/>
                                        </p:tgtEl>
                                        <p:attrNameLst>
                                          <p:attrName>style.visibility</p:attrName>
                                        </p:attrNameLst>
                                      </p:cBhvr>
                                      <p:to>
                                        <p:strVal val="visible"/>
                                      </p:to>
                                    </p:set>
                                    <p:animEffect transition="in" filter="fade">
                                      <p:cBhvr>
                                        <p:cTn id="34"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85" grpId="0"/>
      <p:bldP spid="86" grpId="0"/>
      <p:bldP spid="87" grpId="0"/>
      <p:bldP spid="8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5357351"/>
              </p:ext>
            </p:extLst>
          </p:nvPr>
        </p:nvGraphicFramePr>
        <p:xfrm>
          <a:off x="-1" y="1665262"/>
          <a:ext cx="9143998" cy="4140002"/>
        </p:xfrm>
        <a:graphic>
          <a:graphicData uri="http://schemas.openxmlformats.org/drawingml/2006/table">
            <a:tbl>
              <a:tblPr firstRow="1" firstCol="1" bandRow="1">
                <a:tableStyleId>{93296810-A885-4BE3-A3E7-6D5BEEA58F35}</a:tableStyleId>
              </a:tblPr>
              <a:tblGrid>
                <a:gridCol w="700199">
                  <a:extLst>
                    <a:ext uri="{9D8B030D-6E8A-4147-A177-3AD203B41FA5}">
                      <a16:colId xmlns:a16="http://schemas.microsoft.com/office/drawing/2014/main" val="4043481591"/>
                    </a:ext>
                  </a:extLst>
                </a:gridCol>
                <a:gridCol w="2420463">
                  <a:extLst>
                    <a:ext uri="{9D8B030D-6E8A-4147-A177-3AD203B41FA5}">
                      <a16:colId xmlns:a16="http://schemas.microsoft.com/office/drawing/2014/main" val="2172640113"/>
                    </a:ext>
                  </a:extLst>
                </a:gridCol>
                <a:gridCol w="1997893">
                  <a:extLst>
                    <a:ext uri="{9D8B030D-6E8A-4147-A177-3AD203B41FA5}">
                      <a16:colId xmlns:a16="http://schemas.microsoft.com/office/drawing/2014/main" val="2910374006"/>
                    </a:ext>
                  </a:extLst>
                </a:gridCol>
                <a:gridCol w="2530718">
                  <a:extLst>
                    <a:ext uri="{9D8B030D-6E8A-4147-A177-3AD203B41FA5}">
                      <a16:colId xmlns:a16="http://schemas.microsoft.com/office/drawing/2014/main" val="3469187139"/>
                    </a:ext>
                  </a:extLst>
                </a:gridCol>
                <a:gridCol w="1494725">
                  <a:extLst>
                    <a:ext uri="{9D8B030D-6E8A-4147-A177-3AD203B41FA5}">
                      <a16:colId xmlns:a16="http://schemas.microsoft.com/office/drawing/2014/main" val="1487262336"/>
                    </a:ext>
                  </a:extLst>
                </a:gridCol>
              </a:tblGrid>
              <a:tr h="666732">
                <a:tc>
                  <a:txBody>
                    <a:bodyPr/>
                    <a:lstStyle/>
                    <a:p>
                      <a:pPr algn="ctr">
                        <a:spcAft>
                          <a:spcPts val="0"/>
                        </a:spcAft>
                      </a:pPr>
                      <a:r>
                        <a:rPr lang="zh-TW" sz="1800" kern="100" dirty="0">
                          <a:effectLst/>
                          <a:latin typeface="微軟正黑體" panose="020B0604030504040204" pitchFamily="34" charset="-120"/>
                          <a:ea typeface="微軟正黑體" panose="020B0604030504040204" pitchFamily="34" charset="-120"/>
                        </a:rPr>
                        <a:t>類型</a:t>
                      </a:r>
                      <a:endParaRPr lang="zh-TW" sz="1800"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a:txBody>
                    <a:bodyPr/>
                    <a:lstStyle/>
                    <a:p>
                      <a:pPr algn="ctr">
                        <a:spcAft>
                          <a:spcPts val="0"/>
                        </a:spcAft>
                      </a:pPr>
                      <a:r>
                        <a:rPr lang="zh-TW" altLang="en-US" sz="2000" kern="100" dirty="0">
                          <a:effectLst/>
                          <a:latin typeface="微軟正黑體" panose="020B0604030504040204" pitchFamily="34" charset="-120"/>
                          <a:ea typeface="微軟正黑體" panose="020B0604030504040204" pitchFamily="34" charset="-120"/>
                        </a:rPr>
                        <a:t>技</a:t>
                      </a:r>
                      <a:r>
                        <a:rPr lang="en-US" altLang="zh-TW" sz="2000" kern="100" dirty="0">
                          <a:effectLst/>
                          <a:latin typeface="微軟正黑體" panose="020B0604030504040204" pitchFamily="34" charset="-120"/>
                          <a:ea typeface="微軟正黑體" panose="020B0604030504040204" pitchFamily="34" charset="-120"/>
                        </a:rPr>
                        <a:t>(</a:t>
                      </a:r>
                      <a:r>
                        <a:rPr lang="zh-TW" altLang="en-US" sz="2000" kern="100" dirty="0">
                          <a:effectLst/>
                          <a:latin typeface="微軟正黑體" panose="020B0604030504040204" pitchFamily="34" charset="-120"/>
                          <a:ea typeface="微軟正黑體" panose="020B0604030504040204" pitchFamily="34" charset="-120"/>
                        </a:rPr>
                        <a:t>普</a:t>
                      </a:r>
                      <a:r>
                        <a:rPr lang="en-US" altLang="zh-TW" sz="2000" kern="100" dirty="0">
                          <a:effectLst/>
                          <a:latin typeface="微軟正黑體" panose="020B0604030504040204" pitchFamily="34" charset="-120"/>
                          <a:ea typeface="微軟正黑體" panose="020B0604030504040204" pitchFamily="34" charset="-120"/>
                        </a:rPr>
                        <a:t>)</a:t>
                      </a:r>
                      <a:r>
                        <a:rPr lang="zh-TW" sz="2000" kern="100" dirty="0">
                          <a:effectLst/>
                          <a:latin typeface="微軟正黑體" panose="020B0604030504040204" pitchFamily="34" charset="-120"/>
                          <a:ea typeface="微軟正黑體" panose="020B0604030504040204" pitchFamily="34" charset="-120"/>
                        </a:rPr>
                        <a:t>高中</a:t>
                      </a:r>
                      <a:br>
                        <a:rPr lang="en-US" altLang="zh-TW" sz="2000" kern="100" dirty="0">
                          <a:effectLst/>
                          <a:latin typeface="微軟正黑體" panose="020B0604030504040204" pitchFamily="34" charset="-120"/>
                          <a:ea typeface="微軟正黑體" panose="020B0604030504040204" pitchFamily="34" charset="-120"/>
                        </a:rPr>
                      </a:br>
                      <a:r>
                        <a:rPr lang="zh-TW" altLang="en-US" sz="2000" kern="100" dirty="0">
                          <a:effectLst/>
                          <a:latin typeface="微軟正黑體" panose="020B0604030504040204" pitchFamily="34" charset="-120"/>
                          <a:ea typeface="微軟正黑體" panose="020B0604030504040204" pitchFamily="34" charset="-120"/>
                        </a:rPr>
                        <a:t>專業群科</a:t>
                      </a:r>
                      <a:endParaRPr lang="zh-TW" sz="20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spcAft>
                          <a:spcPts val="0"/>
                        </a:spcAft>
                      </a:pPr>
                      <a:r>
                        <a:rPr lang="zh-TW" sz="2000" kern="100" dirty="0">
                          <a:effectLst/>
                          <a:latin typeface="微軟正黑體" panose="020B0604030504040204" pitchFamily="34" charset="-120"/>
                          <a:ea typeface="微軟正黑體" panose="020B0604030504040204" pitchFamily="34" charset="-120"/>
                        </a:rPr>
                        <a:t>綜合</a:t>
                      </a:r>
                      <a:r>
                        <a:rPr lang="zh-TW" altLang="en-US" sz="2000" kern="100" dirty="0">
                          <a:effectLst/>
                          <a:latin typeface="微軟正黑體" panose="020B0604030504040204" pitchFamily="34" charset="-120"/>
                          <a:ea typeface="微軟正黑體" panose="020B0604030504040204" pitchFamily="34" charset="-120"/>
                        </a:rPr>
                        <a:t>型</a:t>
                      </a:r>
                      <a:r>
                        <a:rPr lang="zh-TW" sz="2000" kern="100" dirty="0">
                          <a:effectLst/>
                          <a:latin typeface="微軟正黑體" panose="020B0604030504040204" pitchFamily="34" charset="-120"/>
                          <a:ea typeface="微軟正黑體" panose="020B0604030504040204" pitchFamily="34" charset="-120"/>
                        </a:rPr>
                        <a:t>高中</a:t>
                      </a:r>
                    </a:p>
                    <a:p>
                      <a:pPr algn="ctr">
                        <a:spcAft>
                          <a:spcPts val="0"/>
                        </a:spcAft>
                      </a:pPr>
                      <a:r>
                        <a:rPr lang="zh-TW" sz="2000" kern="100" dirty="0">
                          <a:effectLst/>
                          <a:latin typeface="微軟正黑體" panose="020B0604030504040204" pitchFamily="34" charset="-120"/>
                          <a:ea typeface="微軟正黑體" panose="020B0604030504040204" pitchFamily="34" charset="-120"/>
                        </a:rPr>
                        <a:t>專門學程</a:t>
                      </a:r>
                      <a:endParaRPr lang="zh-TW" sz="20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spcAft>
                          <a:spcPts val="0"/>
                        </a:spcAft>
                      </a:pPr>
                      <a:r>
                        <a:rPr lang="zh-TW" sz="2000" kern="100" dirty="0">
                          <a:effectLst/>
                          <a:latin typeface="微軟正黑體" panose="020B0604030504040204" pitchFamily="34" charset="-120"/>
                          <a:ea typeface="微軟正黑體" panose="020B0604030504040204" pitchFamily="34" charset="-120"/>
                        </a:rPr>
                        <a:t>實用技能學程</a:t>
                      </a:r>
                    </a:p>
                    <a:p>
                      <a:pPr algn="ctr">
                        <a:spcAft>
                          <a:spcPts val="0"/>
                        </a:spcAft>
                      </a:pPr>
                      <a:r>
                        <a:rPr lang="zh-TW" sz="2000" kern="100" dirty="0">
                          <a:effectLst/>
                          <a:latin typeface="微軟正黑體" panose="020B0604030504040204" pitchFamily="34" charset="-120"/>
                          <a:ea typeface="微軟正黑體" panose="020B0604030504040204" pitchFamily="34" charset="-120"/>
                        </a:rPr>
                        <a:t>建教合作班</a:t>
                      </a:r>
                      <a:endParaRPr lang="zh-TW" sz="20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rowSpan="2">
                  <a:txBody>
                    <a:bodyPr/>
                    <a:lstStyle/>
                    <a:p>
                      <a:pPr algn="ctr">
                        <a:spcAft>
                          <a:spcPts val="0"/>
                        </a:spcAft>
                      </a:pPr>
                      <a:r>
                        <a:rPr lang="zh-TW" sz="2000" kern="100" dirty="0">
                          <a:effectLst/>
                          <a:latin typeface="微軟正黑體" panose="020B0604030504040204" pitchFamily="34" charset="-120"/>
                          <a:ea typeface="微軟正黑體" panose="020B0604030504040204" pitchFamily="34" charset="-120"/>
                        </a:rPr>
                        <a:t>同名次參酌比序順序</a:t>
                      </a:r>
                      <a:endParaRPr lang="zh-TW" sz="20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4780130"/>
                  </a:ext>
                </a:extLst>
              </a:tr>
              <a:tr h="322412">
                <a:tc>
                  <a:txBody>
                    <a:bodyPr/>
                    <a:lstStyle/>
                    <a:p>
                      <a:pPr algn="ctr">
                        <a:spcAft>
                          <a:spcPts val="0"/>
                        </a:spcAft>
                      </a:pPr>
                      <a:r>
                        <a:rPr lang="zh-TW" sz="1800" kern="100" dirty="0">
                          <a:effectLst/>
                          <a:latin typeface="微軟正黑體" panose="020B0604030504040204" pitchFamily="34" charset="-120"/>
                          <a:ea typeface="微軟正黑體" panose="020B0604030504040204" pitchFamily="34" charset="-120"/>
                        </a:rPr>
                        <a:t>項次</a:t>
                      </a:r>
                      <a:endParaRPr lang="zh-TW" sz="1800"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3">
                  <a:txBody>
                    <a:bodyPr/>
                    <a:lstStyle/>
                    <a:p>
                      <a:pPr algn="ctr">
                        <a:spcAft>
                          <a:spcPts val="0"/>
                        </a:spcAft>
                      </a:pPr>
                      <a:r>
                        <a:rPr lang="zh-TW" sz="1800" kern="100" dirty="0">
                          <a:effectLst/>
                          <a:latin typeface="微軟正黑體" panose="020B0604030504040204" pitchFamily="34" charset="-120"/>
                          <a:ea typeface="微軟正黑體" panose="020B0604030504040204" pitchFamily="34" charset="-120"/>
                        </a:rPr>
                        <a:t>比序項目</a:t>
                      </a:r>
                      <a:endParaRPr lang="zh-TW" sz="18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vMerge="1">
                  <a:txBody>
                    <a:bodyPr/>
                    <a:lstStyle/>
                    <a:p>
                      <a:pPr algn="ctr">
                        <a:spcAft>
                          <a:spcPts val="0"/>
                        </a:spcAft>
                      </a:pPr>
                      <a:endParaRPr lang="zh-TW" sz="1600" kern="100" dirty="0">
                        <a:solidFill>
                          <a:schemeClr val="bg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C3300"/>
                    </a:solidFill>
                  </a:tcPr>
                </a:tc>
                <a:extLst>
                  <a:ext uri="{0D108BD9-81ED-4DB2-BD59-A6C34878D82A}">
                    <a16:rowId xmlns:a16="http://schemas.microsoft.com/office/drawing/2014/main" val="1901697870"/>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1</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學業平均成績之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gn="ctr">
                        <a:spcAft>
                          <a:spcPts val="0"/>
                        </a:spcAft>
                      </a:pPr>
                      <a:endParaRPr lang="zh-TW" sz="16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1(</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62399774"/>
                  </a:ext>
                </a:extLst>
              </a:tr>
              <a:tr h="535647">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2</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a:txBody>
                    <a:bodyPr/>
                    <a:lstStyle/>
                    <a:p>
                      <a:pPr algn="ctr">
                        <a:spcAft>
                          <a:spcPts val="0"/>
                        </a:spcAft>
                      </a:pPr>
                      <a:r>
                        <a:rPr lang="zh-TW" sz="1600" b="1" kern="100" dirty="0">
                          <a:effectLst/>
                          <a:latin typeface="微軟正黑體" panose="020B0604030504040204" pitchFamily="34" charset="-120"/>
                          <a:ea typeface="微軟正黑體" panose="020B0604030504040204" pitchFamily="34" charset="-120"/>
                        </a:rPr>
                        <a:t>專業科目及實習科目</a:t>
                      </a:r>
                      <a:r>
                        <a:rPr lang="zh-TW" sz="1600" kern="0" dirty="0">
                          <a:effectLst/>
                          <a:latin typeface="微軟正黑體" panose="020B0604030504040204" pitchFamily="34" charset="-120"/>
                          <a:ea typeface="微軟正黑體" panose="020B0604030504040204" pitchFamily="34" charset="-120"/>
                        </a:rPr>
                        <a:t>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spcAft>
                          <a:spcPts val="0"/>
                        </a:spcAft>
                      </a:pPr>
                      <a:r>
                        <a:rPr lang="zh-TW" sz="1600" b="1" kern="100" dirty="0">
                          <a:solidFill>
                            <a:srgbClr val="0000FF"/>
                          </a:solidFill>
                          <a:effectLst/>
                          <a:latin typeface="微軟正黑體" panose="020B0604030504040204" pitchFamily="34" charset="-120"/>
                          <a:ea typeface="微軟正黑體" panose="020B0604030504040204" pitchFamily="34" charset="-120"/>
                          <a:cs typeface="+mn-cs"/>
                        </a:rPr>
                        <a:t>專精科目</a:t>
                      </a:r>
                      <a:r>
                        <a:rPr lang="zh-TW" sz="1600" kern="0" dirty="0">
                          <a:effectLst/>
                          <a:latin typeface="微軟正黑體" panose="020B0604030504040204" pitchFamily="34" charset="-120"/>
                          <a:ea typeface="微軟正黑體" panose="020B0604030504040204" pitchFamily="34" charset="-120"/>
                        </a:rPr>
                        <a:t>平均成績</a:t>
                      </a:r>
                      <a:endParaRPr lang="en-US" altLang="zh-TW" sz="1600" kern="0" dirty="0">
                        <a:effectLst/>
                        <a:latin typeface="微軟正黑體" panose="020B0604030504040204" pitchFamily="34" charset="-120"/>
                        <a:ea typeface="微軟正黑體" panose="020B0604030504040204" pitchFamily="34" charset="-120"/>
                      </a:endParaRPr>
                    </a:p>
                    <a:p>
                      <a:pPr algn="ctr">
                        <a:spcAft>
                          <a:spcPts val="0"/>
                        </a:spcAft>
                      </a:pPr>
                      <a:r>
                        <a:rPr lang="zh-TW" sz="1600" kern="0" dirty="0">
                          <a:effectLst/>
                          <a:latin typeface="微軟正黑體" panose="020B0604030504040204" pitchFamily="34" charset="-120"/>
                          <a:ea typeface="微軟正黑體" panose="020B0604030504040204" pitchFamily="34" charset="-120"/>
                        </a:rPr>
                        <a:t>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FCC99"/>
                    </a:solidFill>
                  </a:tcPr>
                </a:tc>
                <a:tc>
                  <a:txBody>
                    <a:bodyPr/>
                    <a:lstStyle/>
                    <a:p>
                      <a:pPr algn="ctr">
                        <a:spcAft>
                          <a:spcPts val="0"/>
                        </a:spcAft>
                      </a:pPr>
                      <a:r>
                        <a:rPr lang="zh-TW" sz="1600" b="1" kern="100" dirty="0">
                          <a:effectLst/>
                          <a:latin typeface="微軟正黑體" panose="020B0604030504040204" pitchFamily="34" charset="-120"/>
                          <a:ea typeface="微軟正黑體" panose="020B0604030504040204" pitchFamily="34" charset="-120"/>
                        </a:rPr>
                        <a:t>專業科目及實習科目</a:t>
                      </a:r>
                      <a:r>
                        <a:rPr lang="zh-TW" sz="1600" kern="0" dirty="0">
                          <a:effectLst/>
                          <a:latin typeface="微軟正黑體" panose="020B0604030504040204" pitchFamily="34" charset="-120"/>
                          <a:ea typeface="微軟正黑體" panose="020B0604030504040204" pitchFamily="34" charset="-120"/>
                        </a:rPr>
                        <a:t>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2(</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74530053"/>
                  </a:ext>
                </a:extLst>
              </a:tr>
              <a:tr h="535647">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3</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a:txBody>
                    <a:bodyPr/>
                    <a:lstStyle/>
                    <a:p>
                      <a:pPr algn="ctr">
                        <a:spcAft>
                          <a:spcPts val="0"/>
                        </a:spcAft>
                      </a:pPr>
                      <a:r>
                        <a:rPr lang="zh-TW" sz="1600" b="1" kern="100" dirty="0">
                          <a:solidFill>
                            <a:sysClr val="windowText" lastClr="000000"/>
                          </a:solidFill>
                          <a:effectLst/>
                          <a:latin typeface="微軟正黑體" panose="020B0604030504040204" pitchFamily="34" charset="-120"/>
                          <a:ea typeface="微軟正黑體" panose="020B0604030504040204" pitchFamily="34" charset="-120"/>
                        </a:rPr>
                        <a:t>技能領域科目</a:t>
                      </a:r>
                      <a:r>
                        <a:rPr lang="zh-TW" sz="1600" kern="0" dirty="0">
                          <a:solidFill>
                            <a:sysClr val="windowText" lastClr="000000"/>
                          </a:solidFill>
                          <a:effectLst/>
                          <a:latin typeface="微軟正黑體" panose="020B0604030504040204" pitchFamily="34" charset="-120"/>
                          <a:ea typeface="微軟正黑體" panose="020B0604030504040204" pitchFamily="34" charset="-120"/>
                        </a:rPr>
                        <a:t>平均成績</a:t>
                      </a:r>
                      <a:endParaRPr lang="en-US" altLang="zh-TW" sz="1600" kern="0" dirty="0">
                        <a:solidFill>
                          <a:sysClr val="windowText" lastClr="000000"/>
                        </a:solidFill>
                        <a:effectLst/>
                        <a:latin typeface="微軟正黑體" panose="020B0604030504040204" pitchFamily="34" charset="-120"/>
                        <a:ea typeface="微軟正黑體" panose="020B0604030504040204" pitchFamily="34" charset="-120"/>
                      </a:endParaRPr>
                    </a:p>
                    <a:p>
                      <a:pPr algn="ctr">
                        <a:spcAft>
                          <a:spcPts val="0"/>
                        </a:spcAft>
                      </a:pPr>
                      <a:r>
                        <a:rPr lang="zh-TW" sz="1600" kern="0" dirty="0">
                          <a:solidFill>
                            <a:sysClr val="windowText" lastClr="000000"/>
                          </a:solidFill>
                          <a:effectLst/>
                          <a:latin typeface="微軟正黑體" panose="020B0604030504040204" pitchFamily="34" charset="-120"/>
                          <a:ea typeface="微軟正黑體" panose="020B0604030504040204" pitchFamily="34" charset="-120"/>
                        </a:rPr>
                        <a:t>之</a:t>
                      </a:r>
                      <a:r>
                        <a:rPr lang="zh-TW" sz="1600" u="sng" kern="0" dirty="0">
                          <a:solidFill>
                            <a:sysClr val="windowText" lastClr="000000"/>
                          </a:solidFill>
                          <a:effectLst/>
                          <a:latin typeface="微軟正黑體" panose="020B0604030504040204" pitchFamily="34" charset="-120"/>
                          <a:ea typeface="微軟正黑體" panose="020B0604030504040204" pitchFamily="34" charset="-120"/>
                        </a:rPr>
                        <a:t>群</a:t>
                      </a:r>
                      <a:r>
                        <a:rPr lang="zh-TW" sz="1600" u="none" kern="0" dirty="0">
                          <a:solidFill>
                            <a:sysClr val="windowText" lastClr="000000"/>
                          </a:solidFill>
                          <a:effectLst/>
                          <a:latin typeface="微軟正黑體" panose="020B0604030504040204" pitchFamily="34" charset="-120"/>
                          <a:ea typeface="微軟正黑體" panose="020B0604030504040204" pitchFamily="34" charset="-120"/>
                        </a:rPr>
                        <a:t>名次百分比</a:t>
                      </a:r>
                      <a:endParaRPr lang="zh-TW" sz="1600" u="none" kern="100" dirty="0">
                        <a:solidFill>
                          <a:sysClr val="windowText" lastClr="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E8E8ED"/>
                    </a:solidFill>
                  </a:tcPr>
                </a:tc>
                <a:tc>
                  <a:txBody>
                    <a:bodyPr/>
                    <a:lstStyle/>
                    <a:p>
                      <a:pPr algn="ctr">
                        <a:spcAft>
                          <a:spcPts val="0"/>
                        </a:spcAft>
                      </a:pPr>
                      <a:r>
                        <a:rPr lang="zh-TW" sz="1600" b="1" kern="100" dirty="0">
                          <a:solidFill>
                            <a:srgbClr val="0000FF"/>
                          </a:solidFill>
                          <a:effectLst/>
                          <a:latin typeface="微軟正黑體" panose="020B0604030504040204" pitchFamily="34" charset="-120"/>
                          <a:ea typeface="微軟正黑體" panose="020B0604030504040204" pitchFamily="34" charset="-120"/>
                          <a:cs typeface="+mn-cs"/>
                        </a:rPr>
                        <a:t>核心科目</a:t>
                      </a:r>
                      <a:r>
                        <a:rPr lang="zh-TW" sz="1600" kern="0" dirty="0">
                          <a:effectLst/>
                          <a:latin typeface="微軟正黑體" panose="020B0604030504040204" pitchFamily="34" charset="-120"/>
                          <a:ea typeface="微軟正黑體" panose="020B0604030504040204" pitchFamily="34" charset="-120"/>
                        </a:rPr>
                        <a:t>平均成績</a:t>
                      </a:r>
                      <a:endParaRPr lang="en-US" altLang="zh-TW" sz="1600" kern="0" dirty="0">
                        <a:effectLst/>
                        <a:latin typeface="微軟正黑體" panose="020B0604030504040204" pitchFamily="34" charset="-120"/>
                        <a:ea typeface="微軟正黑體" panose="020B0604030504040204" pitchFamily="34" charset="-120"/>
                      </a:endParaRPr>
                    </a:p>
                    <a:p>
                      <a:pPr algn="ctr">
                        <a:spcAft>
                          <a:spcPts val="0"/>
                        </a:spcAft>
                      </a:pPr>
                      <a:r>
                        <a:rPr lang="zh-TW" sz="1600" kern="0" dirty="0">
                          <a:effectLst/>
                          <a:latin typeface="微軟正黑體" panose="020B0604030504040204" pitchFamily="34" charset="-120"/>
                          <a:ea typeface="微軟正黑體" panose="020B0604030504040204" pitchFamily="34" charset="-120"/>
                        </a:rPr>
                        <a:t>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FCC99"/>
                    </a:solidFill>
                  </a:tcPr>
                </a:tc>
                <a:tc>
                  <a:txBody>
                    <a:bodyPr/>
                    <a:lstStyle/>
                    <a:p>
                      <a:pPr algn="ctr">
                        <a:spcAft>
                          <a:spcPts val="0"/>
                        </a:spcAft>
                      </a:pPr>
                      <a:r>
                        <a:rPr lang="zh-TW" sz="1600" b="1" kern="100" dirty="0">
                          <a:solidFill>
                            <a:srgbClr val="0000FF"/>
                          </a:solidFill>
                          <a:effectLst/>
                          <a:latin typeface="微軟正黑體" panose="020B0604030504040204" pitchFamily="34" charset="-120"/>
                          <a:ea typeface="微軟正黑體" panose="020B0604030504040204" pitchFamily="34" charset="-120"/>
                          <a:cs typeface="+mn-cs"/>
                        </a:rPr>
                        <a:t>實習科目</a:t>
                      </a:r>
                      <a:r>
                        <a:rPr lang="zh-TW" sz="1600" kern="0" dirty="0">
                          <a:effectLst/>
                          <a:latin typeface="微軟正黑體" panose="020B0604030504040204" pitchFamily="34" charset="-120"/>
                          <a:ea typeface="微軟正黑體" panose="020B0604030504040204" pitchFamily="34" charset="-120"/>
                        </a:rPr>
                        <a:t>平均成績</a:t>
                      </a:r>
                      <a:endParaRPr lang="en-US" altLang="zh-TW" sz="1600" u="sng" kern="0" dirty="0">
                        <a:effectLst/>
                        <a:latin typeface="微軟正黑體" panose="020B0604030504040204" pitchFamily="34" charset="-120"/>
                        <a:ea typeface="微軟正黑體" panose="020B0604030504040204" pitchFamily="34" charset="-120"/>
                      </a:endParaRPr>
                    </a:p>
                    <a:p>
                      <a:pPr algn="ctr">
                        <a:spcAft>
                          <a:spcPts val="0"/>
                        </a:spcAft>
                      </a:pPr>
                      <a:r>
                        <a:rPr lang="zh-TW" sz="1600" kern="0" dirty="0">
                          <a:effectLst/>
                          <a:latin typeface="微軟正黑體" panose="020B0604030504040204" pitchFamily="34" charset="-120"/>
                          <a:ea typeface="微軟正黑體" panose="020B0604030504040204" pitchFamily="34" charset="-120"/>
                        </a:rPr>
                        <a:t>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FCC99"/>
                    </a:solidFill>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3(</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778543972"/>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4</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英</a:t>
                      </a:r>
                      <a:r>
                        <a:rPr lang="zh-TW" altLang="en-US" sz="1600" b="1" kern="0" dirty="0">
                          <a:effectLst/>
                          <a:latin typeface="微軟正黑體" panose="020B0604030504040204" pitchFamily="34" charset="-120"/>
                          <a:ea typeface="微軟正黑體" panose="020B0604030504040204" pitchFamily="34" charset="-120"/>
                        </a:rPr>
                        <a:t>語</a:t>
                      </a:r>
                      <a:r>
                        <a:rPr lang="zh-TW" sz="1600" b="1" kern="0" dirty="0">
                          <a:effectLst/>
                          <a:latin typeface="微軟正黑體" panose="020B0604030504040204" pitchFamily="34" charset="-120"/>
                          <a:ea typeface="微軟正黑體" panose="020B0604030504040204" pitchFamily="34" charset="-120"/>
                        </a:rPr>
                        <a:t>文</a:t>
                      </a:r>
                      <a:r>
                        <a:rPr lang="zh-TW" sz="1600" kern="0" dirty="0">
                          <a:effectLst/>
                          <a:latin typeface="微軟正黑體" panose="020B0604030504040204" pitchFamily="34" charset="-120"/>
                          <a:ea typeface="微軟正黑體" panose="020B0604030504040204" pitchFamily="34" charset="-120"/>
                        </a:rPr>
                        <a:t>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4(</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044583358"/>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5</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國</a:t>
                      </a:r>
                      <a:r>
                        <a:rPr lang="zh-TW" altLang="en-US" sz="1600" b="1" kern="0" dirty="0">
                          <a:effectLst/>
                          <a:latin typeface="微軟正黑體" panose="020B0604030504040204" pitchFamily="34" charset="-120"/>
                          <a:ea typeface="微軟正黑體" panose="020B0604030504040204" pitchFamily="34" charset="-120"/>
                        </a:rPr>
                        <a:t>語</a:t>
                      </a:r>
                      <a:r>
                        <a:rPr lang="zh-TW" sz="1600" b="1" kern="0" dirty="0">
                          <a:effectLst/>
                          <a:latin typeface="微軟正黑體" panose="020B0604030504040204" pitchFamily="34" charset="-120"/>
                          <a:ea typeface="微軟正黑體" panose="020B0604030504040204" pitchFamily="34" charset="-120"/>
                        </a:rPr>
                        <a:t>文</a:t>
                      </a:r>
                      <a:r>
                        <a:rPr lang="zh-TW" sz="1600" kern="0" dirty="0">
                          <a:effectLst/>
                          <a:latin typeface="微軟正黑體" panose="020B0604030504040204" pitchFamily="34" charset="-120"/>
                          <a:ea typeface="微軟正黑體" panose="020B0604030504040204" pitchFamily="34" charset="-120"/>
                        </a:rPr>
                        <a:t>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5(</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77814788"/>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6</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數學</a:t>
                      </a:r>
                      <a:r>
                        <a:rPr lang="zh-TW" sz="1600" kern="0" dirty="0">
                          <a:effectLst/>
                          <a:latin typeface="微軟正黑體" panose="020B0604030504040204" pitchFamily="34" charset="-120"/>
                          <a:ea typeface="微軟正黑體" panose="020B0604030504040204" pitchFamily="34" charset="-120"/>
                        </a:rPr>
                        <a:t>平均成績之</a:t>
                      </a:r>
                      <a:r>
                        <a:rPr lang="zh-TW" sz="1600" u="sng" kern="0" dirty="0">
                          <a:effectLst/>
                          <a:latin typeface="微軟正黑體" panose="020B0604030504040204" pitchFamily="34" charset="-120"/>
                          <a:ea typeface="微軟正黑體" panose="020B0604030504040204" pitchFamily="34" charset="-120"/>
                        </a:rPr>
                        <a:t>群</a:t>
                      </a:r>
                      <a:r>
                        <a:rPr lang="zh-TW" sz="1600" u="none" kern="0" dirty="0">
                          <a:effectLst/>
                          <a:latin typeface="微軟正黑體" panose="020B0604030504040204" pitchFamily="34" charset="-120"/>
                          <a:ea typeface="微軟正黑體" panose="020B0604030504040204" pitchFamily="34" charset="-120"/>
                        </a:rPr>
                        <a:t>名次百分比</a:t>
                      </a:r>
                      <a:endParaRPr lang="zh-TW" sz="1600" u="none"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6(</a:t>
                      </a:r>
                      <a:r>
                        <a:rPr lang="zh-TW" sz="1600" kern="100" dirty="0">
                          <a:effectLst/>
                          <a:latin typeface="微軟正黑體" panose="020B0604030504040204" pitchFamily="34" charset="-120"/>
                          <a:ea typeface="微軟正黑體" panose="020B0604030504040204" pitchFamily="34" charset="-120"/>
                        </a:rPr>
                        <a:t>群名次</a:t>
                      </a: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84059023"/>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7</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「競賽、證照及語文能力檢定」</a:t>
                      </a:r>
                      <a:r>
                        <a:rPr lang="zh-TW" sz="1600" kern="0" dirty="0">
                          <a:effectLst/>
                          <a:latin typeface="微軟正黑體" panose="020B0604030504040204" pitchFamily="34" charset="-120"/>
                          <a:ea typeface="微軟正黑體" panose="020B0604030504040204" pitchFamily="34" charset="-120"/>
                        </a:rPr>
                        <a:t>之總合成績</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69591322"/>
                  </a:ext>
                </a:extLst>
              </a:tr>
              <a:tr h="346594">
                <a:tc>
                  <a:txBody>
                    <a:bodyPr/>
                    <a:lstStyle/>
                    <a:p>
                      <a:pPr algn="ctr">
                        <a:spcAft>
                          <a:spcPts val="0"/>
                        </a:spcAft>
                      </a:pPr>
                      <a:r>
                        <a:rPr lang="en-US" sz="2000" kern="100" dirty="0">
                          <a:effectLst/>
                          <a:latin typeface="微軟正黑體" panose="020B0604030504040204" pitchFamily="34" charset="-120"/>
                          <a:ea typeface="微軟正黑體" panose="020B0604030504040204" pitchFamily="34" charset="-120"/>
                        </a:rPr>
                        <a:t>8</a:t>
                      </a:r>
                      <a:endPar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R w="38100" cap="flat" cmpd="sng" algn="ctr">
                      <a:solidFill>
                        <a:schemeClr val="bg1"/>
                      </a:solidFill>
                      <a:prstDash val="solid"/>
                      <a:round/>
                      <a:headEnd type="none" w="med" len="med"/>
                      <a:tailEnd type="none" w="med" len="med"/>
                    </a:lnR>
                  </a:tcPr>
                </a:tc>
                <a:tc gridSpan="3">
                  <a:txBody>
                    <a:bodyPr/>
                    <a:lstStyle/>
                    <a:p>
                      <a:pPr algn="ctr">
                        <a:spcAft>
                          <a:spcPts val="0"/>
                        </a:spcAft>
                      </a:pPr>
                      <a:r>
                        <a:rPr lang="zh-TW" sz="1600" b="1" kern="0" dirty="0">
                          <a:effectLst/>
                          <a:latin typeface="微軟正黑體" panose="020B0604030504040204" pitchFamily="34" charset="-120"/>
                          <a:ea typeface="微軟正黑體" panose="020B0604030504040204" pitchFamily="34" charset="-120"/>
                        </a:rPr>
                        <a:t>「學校幹部、志工、社會服務及社團參與」</a:t>
                      </a:r>
                      <a:r>
                        <a:rPr lang="zh-TW" sz="1600" kern="0" dirty="0">
                          <a:effectLst/>
                          <a:latin typeface="微軟正黑體" panose="020B0604030504040204" pitchFamily="34" charset="-120"/>
                          <a:ea typeface="微軟正黑體" panose="020B0604030504040204" pitchFamily="34" charset="-120"/>
                        </a:rPr>
                        <a:t>之總合成績</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00" dirty="0">
                          <a:effectLst/>
                          <a:latin typeface="微軟正黑體" panose="020B0604030504040204" pitchFamily="34" charset="-120"/>
                          <a:ea typeface="微軟正黑體" panose="020B0604030504040204" pitchFamily="34" charset="-120"/>
                        </a:rPr>
                        <a:t>--</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71804975"/>
                  </a:ext>
                </a:extLst>
              </a:tr>
            </a:tbl>
          </a:graphicData>
        </a:graphic>
      </p:graphicFrame>
      <p:sp>
        <p:nvSpPr>
          <p:cNvPr id="9" name="矩形 8"/>
          <p:cNvSpPr/>
          <p:nvPr/>
        </p:nvSpPr>
        <p:spPr>
          <a:xfrm>
            <a:off x="0" y="5797098"/>
            <a:ext cx="9144000" cy="1107996"/>
          </a:xfrm>
          <a:prstGeom prst="rect">
            <a:avLst/>
          </a:prstGeom>
          <a:solidFill>
            <a:schemeClr val="bg1"/>
          </a:solidFill>
        </p:spPr>
        <p:txBody>
          <a:bodyPr wrap="square">
            <a:spAutoFit/>
          </a:bodyPr>
          <a:lstStyle/>
          <a:p>
            <a:pPr marL="285750" indent="-285750">
              <a:spcBef>
                <a:spcPts val="0"/>
              </a:spcBef>
              <a:spcAft>
                <a:spcPts val="600"/>
              </a:spcAft>
              <a:buFont typeface="Wingdings" panose="05000000000000000000" pitchFamily="2" charset="2"/>
              <a:buChar char="l"/>
            </a:pPr>
            <a:r>
              <a:rPr lang="zh-TW" altLang="en-US" sz="1400" dirty="0">
                <a:latin typeface="微軟正黑體" panose="020B0604030504040204" pitchFamily="34" charset="-120"/>
                <a:ea typeface="微軟正黑體" panose="020B0604030504040204" pitchFamily="34" charset="-120"/>
              </a:rPr>
              <a:t>上述成績指一般學制至畢業前</a:t>
            </a:r>
            <a:r>
              <a:rPr lang="en-US" altLang="zh-TW" sz="1400" dirty="0">
                <a:latin typeface="微軟正黑體" panose="020B0604030504040204" pitchFamily="34" charset="-120"/>
                <a:ea typeface="微軟正黑體" panose="020B0604030504040204" pitchFamily="34" charset="-120"/>
              </a:rPr>
              <a:t>1</a:t>
            </a:r>
            <a:r>
              <a:rPr lang="zh-TW" altLang="en-US" sz="1400" dirty="0">
                <a:latin typeface="微軟正黑體" panose="020B0604030504040204" pitchFamily="34" charset="-120"/>
                <a:ea typeface="微軟正黑體" panose="020B0604030504040204" pitchFamily="34" charset="-120"/>
              </a:rPr>
              <a:t>學期之</a:t>
            </a:r>
            <a:r>
              <a:rPr lang="en-US" altLang="zh-TW" sz="1400" dirty="0">
                <a:latin typeface="微軟正黑體" panose="020B0604030504040204" pitchFamily="34" charset="-120"/>
                <a:ea typeface="微軟正黑體" panose="020B0604030504040204" pitchFamily="34" charset="-120"/>
              </a:rPr>
              <a:t>5</a:t>
            </a:r>
            <a:r>
              <a:rPr lang="zh-TW" altLang="en-US" sz="1400" dirty="0">
                <a:latin typeface="微軟正黑體" panose="020B0604030504040204" pitchFamily="34" charset="-120"/>
                <a:ea typeface="微軟正黑體" panose="020B0604030504040204" pitchFamily="34" charset="-120"/>
              </a:rPr>
              <a:t>個學期。</a:t>
            </a:r>
          </a:p>
          <a:p>
            <a:pPr marL="285750" indent="-285750">
              <a:spcBef>
                <a:spcPts val="0"/>
              </a:spcBef>
              <a:spcAft>
                <a:spcPts val="600"/>
              </a:spcAft>
              <a:buFont typeface="Wingdings" panose="05000000000000000000" pitchFamily="2" charset="2"/>
              <a:buChar char="l"/>
            </a:pPr>
            <a:r>
              <a:rPr lang="zh-TW" altLang="en-US" sz="1400" dirty="0">
                <a:latin typeface="微軟正黑體" panose="020B0604030504040204" pitchFamily="34" charset="-120"/>
                <a:ea typeface="微軟正黑體" panose="020B0604030504040204" pitchFamily="34" charset="-120"/>
              </a:rPr>
              <a:t>「英語文」、「國語文」、「數學」等基本學科應包含哪些科目由各推薦學校自定。</a:t>
            </a:r>
          </a:p>
          <a:p>
            <a:pPr marL="285750" indent="-285750">
              <a:spcBef>
                <a:spcPts val="0"/>
              </a:spcBef>
              <a:spcAft>
                <a:spcPts val="600"/>
              </a:spcAft>
              <a:buFont typeface="Wingdings" panose="05000000000000000000" pitchFamily="2" charset="2"/>
              <a:buChar char="l"/>
            </a:pPr>
            <a:r>
              <a:rPr lang="zh-TW" altLang="en-US" sz="1400" dirty="0">
                <a:latin typeface="微軟正黑體" panose="020B0604030504040204" pitchFamily="34" charset="-120"/>
                <a:ea typeface="微軟正黑體" panose="020B0604030504040204" pitchFamily="34" charset="-120"/>
              </a:rPr>
              <a:t>第</a:t>
            </a:r>
            <a:r>
              <a:rPr lang="en-US" altLang="zh-TW" sz="1400" dirty="0">
                <a:latin typeface="微軟正黑體" panose="020B0604030504040204" pitchFamily="34" charset="-120"/>
                <a:ea typeface="微軟正黑體" panose="020B0604030504040204" pitchFamily="34" charset="-120"/>
              </a:rPr>
              <a:t>7</a:t>
            </a:r>
            <a:r>
              <a:rPr lang="zh-TW" altLang="en-US" sz="1400" dirty="0">
                <a:latin typeface="微軟正黑體" panose="020B0604030504040204" pitchFamily="34" charset="-120"/>
                <a:ea typeface="微軟正黑體" panose="020B0604030504040204" pitchFamily="34" charset="-120"/>
              </a:rPr>
              <a:t>比序及第</a:t>
            </a:r>
            <a:r>
              <a:rPr lang="en-US" altLang="zh-TW" sz="1400" dirty="0">
                <a:latin typeface="微軟正黑體" panose="020B0604030504040204" pitchFamily="34" charset="-120"/>
                <a:ea typeface="微軟正黑體" panose="020B0604030504040204" pitchFamily="34" charset="-120"/>
              </a:rPr>
              <a:t>8</a:t>
            </a:r>
            <a:r>
              <a:rPr lang="zh-TW" altLang="en-US" sz="1400" dirty="0">
                <a:latin typeface="微軟正黑體" panose="020B0604030504040204" pitchFamily="34" charset="-120"/>
                <a:ea typeface="微軟正黑體" panose="020B0604030504040204" pitchFamily="34" charset="-120"/>
              </a:rPr>
              <a:t>比序所有計分項目之計分標準，均經本招生委員會之委員會議審議通過，</a:t>
            </a:r>
            <a:r>
              <a:rPr lang="zh-TW" altLang="en-US" sz="1400" b="1" dirty="0">
                <a:latin typeface="微軟正黑體" panose="020B0604030504040204" pitchFamily="34" charset="-120"/>
                <a:ea typeface="微軟正黑體" panose="020B0604030504040204" pitchFamily="34" charset="-120"/>
              </a:rPr>
              <a:t>以正面表列方式公告採計項目及計分標準，非表列項目均不採計</a:t>
            </a:r>
            <a:r>
              <a:rPr lang="zh-TW" altLang="en-US" sz="1200" b="1" dirty="0"/>
              <a:t>。</a:t>
            </a:r>
          </a:p>
        </p:txBody>
      </p:sp>
      <p:sp>
        <p:nvSpPr>
          <p:cNvPr id="7" name="矩形 6"/>
          <p:cNvSpPr/>
          <p:nvPr/>
        </p:nvSpPr>
        <p:spPr>
          <a:xfrm>
            <a:off x="174799" y="1095139"/>
            <a:ext cx="6473858" cy="454142"/>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a:spcAft>
                <a:spcPts val="600"/>
              </a:spcAft>
              <a:buFont typeface="Wingdings" panose="05000000000000000000" pitchFamily="2" charset="2"/>
              <a:buChar char="u"/>
            </a:pP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項比序排名項目、</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項同名次參酌比序項目</a:t>
            </a:r>
          </a:p>
        </p:txBody>
      </p:sp>
      <p:sp>
        <p:nvSpPr>
          <p:cNvPr id="4" name="投影片編號版面配置區 3"/>
          <p:cNvSpPr>
            <a:spLocks noGrp="1"/>
          </p:cNvSpPr>
          <p:nvPr>
            <p:ph type="sldNum" sz="quarter" idx="12"/>
          </p:nvPr>
        </p:nvSpPr>
        <p:spPr>
          <a:xfrm>
            <a:off x="6935624" y="5964890"/>
            <a:ext cx="2133600" cy="476250"/>
          </a:xfrm>
        </p:spPr>
        <p:txBody>
          <a:bodyPr/>
          <a:lstStyle/>
          <a:p>
            <a:pPr>
              <a:defRPr/>
            </a:pPr>
            <a:fld id="{ABFE6108-DA02-42FF-8F2B-6965D0D38C5E}" type="slidenum">
              <a:rPr lang="zh-TW" altLang="en-US" smtClean="0"/>
              <a:pPr>
                <a:defRPr/>
              </a:pPr>
              <a:t>13</a:t>
            </a:fld>
            <a:endParaRPr lang="en-US" altLang="zh-TW" dirty="0"/>
          </a:p>
        </p:txBody>
      </p:sp>
      <p:sp>
        <p:nvSpPr>
          <p:cNvPr id="8" name="標題 1"/>
          <p:cNvSpPr txBox="1">
            <a:spLocks/>
          </p:cNvSpPr>
          <p:nvPr/>
        </p:nvSpPr>
        <p:spPr bwMode="auto">
          <a:xfrm>
            <a:off x="56704" y="125933"/>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a:t>
            </a:r>
            <a:r>
              <a:rPr lang="zh-TW" altLang="en-US" sz="4400" kern="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、甄選規定</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2/11</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Tree>
    <p:extLst>
      <p:ext uri="{BB962C8B-B14F-4D97-AF65-F5344CB8AC3E}">
        <p14:creationId xmlns:p14="http://schemas.microsoft.com/office/powerpoint/2010/main" val="365909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7150" y="6309319"/>
            <a:ext cx="9201150" cy="456663"/>
          </a:xfrm>
          <a:prstGeom prst="rect">
            <a:avLst/>
          </a:prstGeom>
          <a:solidFill>
            <a:schemeClr val="bg1"/>
          </a:solidFill>
        </p:spPr>
        <p:txBody>
          <a:bodyPr wrap="square" rtlCol="0">
            <a:spAutoFit/>
          </a:bodyPr>
          <a:lstStyle/>
          <a:p>
            <a:pPr>
              <a:lnSpc>
                <a:spcPct val="200000"/>
              </a:lnSpc>
              <a:spcBef>
                <a:spcPts val="2400"/>
              </a:spcBef>
              <a:spcAft>
                <a:spcPts val="1800"/>
              </a:spcAft>
            </a:pPr>
            <a:r>
              <a:rPr lang="zh-TW" altLang="en-US" sz="1200" b="1" dirty="0">
                <a:latin typeface="微軟正黑體" panose="020B0604030504040204" pitchFamily="34" charset="-120"/>
                <a:ea typeface="微軟正黑體" panose="020B0604030504040204" pitchFamily="34" charset="-120"/>
                <a:sym typeface="Wingdings 2" panose="05020102010507070707" pitchFamily="18" charset="2"/>
              </a:rPr>
              <a:t></a:t>
            </a:r>
            <a:r>
              <a:rPr lang="zh-TW" altLang="en-US" sz="1200" b="1" dirty="0">
                <a:latin typeface="微軟正黑體" panose="020B0604030504040204" pitchFamily="34" charset="-120"/>
                <a:ea typeface="微軟正黑體" panose="020B0604030504040204" pitchFamily="34" charset="-120"/>
              </a:rPr>
              <a:t>群名次百分比試算表（</a:t>
            </a:r>
            <a:r>
              <a:rPr lang="en-US" altLang="zh-TW" sz="1200" b="1" dirty="0">
                <a:latin typeface="微軟正黑體" panose="020B0604030504040204" pitchFamily="34" charset="-120"/>
                <a:ea typeface="微軟正黑體" panose="020B0604030504040204" pitchFamily="34" charset="-120"/>
              </a:rPr>
              <a:t>Excel</a:t>
            </a:r>
            <a:r>
              <a:rPr lang="zh-TW" altLang="en-US" sz="1200" b="1" dirty="0">
                <a:latin typeface="微軟正黑體" panose="020B0604030504040204" pitchFamily="34" charset="-120"/>
                <a:ea typeface="微軟正黑體" panose="020B0604030504040204" pitchFamily="34" charset="-120"/>
              </a:rPr>
              <a:t>），於本委員會網站「</a:t>
            </a:r>
            <a:r>
              <a:rPr lang="zh-TW" altLang="en-US" sz="1200" b="1" dirty="0">
                <a:solidFill>
                  <a:srgbClr val="FF3399"/>
                </a:solidFill>
                <a:latin typeface="微軟正黑體" panose="020B0604030504040204" pitchFamily="34" charset="-120"/>
                <a:ea typeface="微軟正黑體" panose="020B0604030504040204" pitchFamily="34" charset="-120"/>
              </a:rPr>
              <a:t>下載專區</a:t>
            </a:r>
            <a:r>
              <a:rPr lang="zh-TW" altLang="en-US" sz="1200" b="1" dirty="0">
                <a:latin typeface="微軟正黑體" panose="020B0604030504040204" pitchFamily="34" charset="-120"/>
                <a:ea typeface="微軟正黑體" panose="020B0604030504040204" pitchFamily="34" charset="-120"/>
              </a:rPr>
              <a:t>」提供下載試算，請由檔案內</a:t>
            </a:r>
            <a:r>
              <a:rPr lang="zh-TW" altLang="en-US" sz="1400" b="1" dirty="0">
                <a:latin typeface="微軟正黑體" panose="020B0604030504040204" pitchFamily="34" charset="-120"/>
                <a:ea typeface="微軟正黑體" panose="020B0604030504040204" pitchFamily="34" charset="-120"/>
              </a:rPr>
              <a:t>「測試區」</a:t>
            </a:r>
            <a:r>
              <a:rPr lang="zh-TW" altLang="en-US" sz="1200" b="1" dirty="0">
                <a:latin typeface="微軟正黑體" panose="020B0604030504040204" pitchFamily="34" charset="-120"/>
                <a:ea typeface="微軟正黑體" panose="020B0604030504040204" pitchFamily="34" charset="-120"/>
              </a:rPr>
              <a:t>輸入群名次及群人數試算。</a:t>
            </a:r>
          </a:p>
        </p:txBody>
      </p:sp>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4" name="投影片編號版面配置區 3"/>
          <p:cNvSpPr>
            <a:spLocks noGrp="1"/>
          </p:cNvSpPr>
          <p:nvPr>
            <p:ph type="sldNum" sz="quarter" idx="12"/>
          </p:nvPr>
        </p:nvSpPr>
        <p:spPr>
          <a:xfrm>
            <a:off x="8449008" y="6584722"/>
            <a:ext cx="694992" cy="476250"/>
          </a:xfrm>
        </p:spPr>
        <p:txBody>
          <a:bodyPr/>
          <a:lstStyle/>
          <a:p>
            <a:pPr>
              <a:defRPr/>
            </a:pPr>
            <a:fld id="{ABFE6108-DA02-42FF-8F2B-6965D0D38C5E}" type="slidenum">
              <a:rPr lang="zh-TW" altLang="en-US" smtClean="0"/>
              <a:pPr>
                <a:defRPr/>
              </a:pPr>
              <a:t>14</a:t>
            </a:fld>
            <a:endParaRPr lang="en-US" altLang="zh-TW"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413704602"/>
              </p:ext>
            </p:extLst>
          </p:nvPr>
        </p:nvGraphicFramePr>
        <p:xfrm>
          <a:off x="279904" y="1556792"/>
          <a:ext cx="8630863" cy="3352408"/>
        </p:xfrm>
        <a:graphic>
          <a:graphicData uri="http://schemas.openxmlformats.org/drawingml/2006/table">
            <a:tbl>
              <a:tblPr>
                <a:tableStyleId>{35758FB7-9AC5-4552-8A53-C91805E547FA}</a:tableStyleId>
              </a:tblPr>
              <a:tblGrid>
                <a:gridCol w="663867">
                  <a:extLst>
                    <a:ext uri="{9D8B030D-6E8A-4147-A177-3AD203B41FA5}">
                      <a16:colId xmlns:a16="http://schemas.microsoft.com/office/drawing/2014/main" val="20000"/>
                    </a:ext>
                  </a:extLst>
                </a:gridCol>
                <a:gridCol w="1106446">
                  <a:extLst>
                    <a:ext uri="{9D8B030D-6E8A-4147-A177-3AD203B41FA5}">
                      <a16:colId xmlns:a16="http://schemas.microsoft.com/office/drawing/2014/main" val="20001"/>
                    </a:ext>
                  </a:extLst>
                </a:gridCol>
                <a:gridCol w="1401499">
                  <a:extLst>
                    <a:ext uri="{9D8B030D-6E8A-4147-A177-3AD203B41FA5}">
                      <a16:colId xmlns:a16="http://schemas.microsoft.com/office/drawing/2014/main" val="20002"/>
                    </a:ext>
                  </a:extLst>
                </a:gridCol>
                <a:gridCol w="1253972">
                  <a:extLst>
                    <a:ext uri="{9D8B030D-6E8A-4147-A177-3AD203B41FA5}">
                      <a16:colId xmlns:a16="http://schemas.microsoft.com/office/drawing/2014/main" val="20003"/>
                    </a:ext>
                  </a:extLst>
                </a:gridCol>
                <a:gridCol w="663867">
                  <a:extLst>
                    <a:ext uri="{9D8B030D-6E8A-4147-A177-3AD203B41FA5}">
                      <a16:colId xmlns:a16="http://schemas.microsoft.com/office/drawing/2014/main" val="20004"/>
                    </a:ext>
                  </a:extLst>
                </a:gridCol>
                <a:gridCol w="958920">
                  <a:extLst>
                    <a:ext uri="{9D8B030D-6E8A-4147-A177-3AD203B41FA5}">
                      <a16:colId xmlns:a16="http://schemas.microsoft.com/office/drawing/2014/main" val="20005"/>
                    </a:ext>
                  </a:extLst>
                </a:gridCol>
                <a:gridCol w="1373169">
                  <a:extLst>
                    <a:ext uri="{9D8B030D-6E8A-4147-A177-3AD203B41FA5}">
                      <a16:colId xmlns:a16="http://schemas.microsoft.com/office/drawing/2014/main" val="20006"/>
                    </a:ext>
                  </a:extLst>
                </a:gridCol>
                <a:gridCol w="1209123">
                  <a:extLst>
                    <a:ext uri="{9D8B030D-6E8A-4147-A177-3AD203B41FA5}">
                      <a16:colId xmlns:a16="http://schemas.microsoft.com/office/drawing/2014/main" val="20007"/>
                    </a:ext>
                  </a:extLst>
                </a:gridCol>
              </a:tblGrid>
              <a:tr h="360040">
                <a:tc gridSpan="4">
                  <a:txBody>
                    <a:bodyPr/>
                    <a:lstStyle/>
                    <a:p>
                      <a:pPr algn="l">
                        <a:lnSpc>
                          <a:spcPct val="100000"/>
                        </a:lnSpc>
                        <a:spcAft>
                          <a:spcPts val="0"/>
                        </a:spcAft>
                      </a:pPr>
                      <a:r>
                        <a:rPr 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例甲：校內</a:t>
                      </a:r>
                      <a:r>
                        <a:rPr lang="en-US"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a:t>
                      </a:r>
                      <a:r>
                        <a:rPr lang="zh-TW"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機械群</a:t>
                      </a:r>
                      <a:r>
                        <a:rPr lang="en-US"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a:t>
                      </a:r>
                      <a:r>
                        <a:rPr 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總人數</a:t>
                      </a:r>
                      <a:r>
                        <a:rPr lang="en-US"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603</a:t>
                      </a:r>
                      <a:r>
                        <a:rPr lang="zh-TW"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人</a:t>
                      </a:r>
                      <a:endParaRPr lang="zh-TW" sz="1600" b="1" kern="10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l">
                        <a:lnSpc>
                          <a:spcPct val="100000"/>
                        </a:lnSpc>
                        <a:spcAft>
                          <a:spcPts val="0"/>
                        </a:spcAft>
                      </a:pPr>
                      <a:r>
                        <a:rPr 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例乙：校內</a:t>
                      </a:r>
                      <a:r>
                        <a:rPr lang="en-US"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a:t>
                      </a:r>
                      <a:r>
                        <a:rPr lang="zh-TW"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外語群</a:t>
                      </a:r>
                      <a:r>
                        <a:rPr lang="en-US" alt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a:t>
                      </a:r>
                      <a:r>
                        <a:rPr lang="zh-TW" sz="1600" b="1" kern="0" dirty="0">
                          <a:effectLst/>
                          <a:latin typeface="微軟正黑體" panose="020B0604030504040204" pitchFamily="34" charset="-120"/>
                          <a:ea typeface="微軟正黑體" panose="020B0604030504040204" pitchFamily="34" charset="-120"/>
                          <a:cs typeface="Arial" panose="020B0604020202020204" pitchFamily="34" charset="0"/>
                        </a:rPr>
                        <a:t>總人數</a:t>
                      </a:r>
                      <a:r>
                        <a:rPr lang="en-US"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42</a:t>
                      </a:r>
                      <a:r>
                        <a:rPr lang="zh-TW"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人</a:t>
                      </a:r>
                      <a:endParaRPr lang="zh-TW" sz="1600" b="1" kern="10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solidFill>
                      <a:srgbClr val="FF669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432048">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群名次</a:t>
                      </a:r>
                      <a:br>
                        <a:rPr lang="en-US" sz="1300" b="1" kern="0" dirty="0">
                          <a:effectLst/>
                          <a:latin typeface="微軟正黑體" panose="020B0604030504040204" pitchFamily="34" charset="-120"/>
                          <a:ea typeface="微軟正黑體" panose="020B0604030504040204" pitchFamily="34" charset="-120"/>
                          <a:cs typeface="Arial" panose="020B0604020202020204" pitchFamily="34" charset="0"/>
                        </a:rPr>
                      </a:b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百分比</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該百分比之累計人數</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300" b="1" kern="0" spc="-40" dirty="0">
                          <a:effectLst/>
                          <a:latin typeface="微軟正黑體" panose="020B0604030504040204" pitchFamily="34" charset="-120"/>
                          <a:ea typeface="微軟正黑體" panose="020B0604030504040204" pitchFamily="34" charset="-120"/>
                          <a:cs typeface="Arial" panose="020B0604020202020204" pitchFamily="34" charset="0"/>
                        </a:rPr>
                        <a:t>每一百分比級距推薦累計人數</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該百分比級距可推薦人數</a:t>
                      </a:r>
                      <a:endParaRPr lang="zh-TW" sz="1300" b="1" kern="10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群名次</a:t>
                      </a:r>
                      <a:br>
                        <a:rPr lang="en-US" sz="1300" b="1" kern="0" dirty="0">
                          <a:effectLst/>
                          <a:latin typeface="微軟正黑體" panose="020B0604030504040204" pitchFamily="34" charset="-120"/>
                          <a:ea typeface="微軟正黑體" panose="020B0604030504040204" pitchFamily="34" charset="-120"/>
                          <a:cs typeface="Arial" panose="020B0604020202020204" pitchFamily="34" charset="0"/>
                        </a:rPr>
                      </a:b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百分比</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該百分比之累計</a:t>
                      </a:r>
                      <a:r>
                        <a:rPr lang="zh-TW" altLang="en-US" sz="1300" b="1" kern="0" dirty="0">
                          <a:effectLst/>
                          <a:latin typeface="微軟正黑體" panose="020B0604030504040204" pitchFamily="34" charset="-120"/>
                          <a:ea typeface="微軟正黑體" panose="020B0604030504040204" pitchFamily="34" charset="-120"/>
                          <a:cs typeface="Arial" panose="020B0604020202020204" pitchFamily="34" charset="0"/>
                        </a:rPr>
                        <a:t>人</a:t>
                      </a: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數</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spcAft>
                          <a:spcPts val="0"/>
                        </a:spcAft>
                      </a:pPr>
                      <a:r>
                        <a:rPr lang="zh-TW" sz="1300" b="1" kern="0" spc="-40" dirty="0">
                          <a:effectLst/>
                          <a:latin typeface="微軟正黑體" panose="020B0604030504040204" pitchFamily="34" charset="-120"/>
                          <a:ea typeface="微軟正黑體" panose="020B0604030504040204" pitchFamily="34" charset="-120"/>
                          <a:cs typeface="Arial" panose="020B0604020202020204" pitchFamily="34" charset="0"/>
                        </a:rPr>
                        <a:t>每一百分比級距推薦累計人數</a:t>
                      </a:r>
                      <a:endParaRPr lang="zh-TW" sz="13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spcAft>
                          <a:spcPts val="0"/>
                        </a:spcAft>
                      </a:pPr>
                      <a:r>
                        <a:rPr lang="zh-TW" sz="1300" b="1" kern="0" dirty="0">
                          <a:effectLst/>
                          <a:latin typeface="微軟正黑體" panose="020B0604030504040204" pitchFamily="34" charset="-120"/>
                          <a:ea typeface="微軟正黑體" panose="020B0604030504040204" pitchFamily="34" charset="-120"/>
                          <a:cs typeface="Arial" panose="020B0604020202020204" pitchFamily="34" charset="0"/>
                        </a:rPr>
                        <a:t>該百分比級距可推薦人數</a:t>
                      </a:r>
                      <a:endParaRPr lang="zh-TW" sz="1300" b="1" kern="10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1"/>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6.03</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9999FF"/>
                    </a:solidFill>
                  </a:tcPr>
                </a:tc>
                <a:tc>
                  <a:txBody>
                    <a:bodyPr/>
                    <a:lstStyle/>
                    <a:p>
                      <a:pPr algn="ctr">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0.42</a:t>
                      </a:r>
                      <a:endParaRPr lang="zh-TW" sz="2000" kern="100" baseline="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38100" cap="flat" cmpd="sng" algn="ctr">
                      <a:solidFill>
                        <a:schemeClr val="tx1">
                          <a:lumMod val="50000"/>
                          <a:lumOff val="50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9999FF"/>
                    </a:solidFill>
                  </a:tcPr>
                </a:tc>
                <a:extLst>
                  <a:ext uri="{0D108BD9-81ED-4DB2-BD59-A6C34878D82A}">
                    <a16:rowId xmlns:a16="http://schemas.microsoft.com/office/drawing/2014/main" val="10002"/>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12.06</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0.84</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3"/>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CC99"/>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18.09</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0CC99"/>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1.26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8633"/>
                    </a:solidFill>
                  </a:tcPr>
                </a:tc>
                <a:extLst>
                  <a:ext uri="{0D108BD9-81ED-4DB2-BD59-A6C34878D82A}">
                    <a16:rowId xmlns:a16="http://schemas.microsoft.com/office/drawing/2014/main" val="10004"/>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4%</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24.12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25</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4%</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1.68</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5"/>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5%</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30.15</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5%</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6"/>
                  </a:ext>
                </a:extLst>
              </a:tr>
              <a:tr h="199390">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36.18</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2.52</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7"/>
                  </a:ext>
                </a:extLst>
              </a:tr>
              <a:tr h="199390">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8"/>
                  </a:ext>
                </a:extLst>
              </a:tr>
              <a:tr h="199390">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186.93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13.02</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9"/>
                  </a:ext>
                </a:extLst>
              </a:tr>
              <a:tr h="199390">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32%</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192.96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32%</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13.44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0"/>
                  </a:ext>
                </a:extLst>
              </a:tr>
              <a:tr h="199390">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33%</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198.99</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199</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33%</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13.86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1"/>
                  </a:ext>
                </a:extLst>
              </a:tr>
              <a:tr h="31627">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34%</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205.02</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206</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34%</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CC99"/>
                    </a:solidFill>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14.28</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15</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CC99"/>
                    </a:solidFill>
                  </a:tcPr>
                </a:tc>
                <a:extLst>
                  <a:ext uri="{0D108BD9-81ED-4DB2-BD59-A6C34878D82A}">
                    <a16:rowId xmlns:a16="http://schemas.microsoft.com/office/drawing/2014/main" val="10012"/>
                  </a:ext>
                </a:extLst>
              </a:tr>
              <a:tr h="206842">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總計</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206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總計</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381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15</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chemeClr val="bg1">
                          <a:lumMod val="85000"/>
                        </a:schemeClr>
                      </a:solidFill>
                      <a:prstDash val="solid"/>
                      <a:round/>
                      <a:headEnd type="none" w="med" len="med"/>
                      <a:tailEnd type="none" w="med" len="med"/>
                    </a:lnL>
                    <a:lnR w="381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381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6" name="矩形 7"/>
          <p:cNvSpPr>
            <a:spLocks noChangeArrowheads="1"/>
          </p:cNvSpPr>
          <p:nvPr/>
        </p:nvSpPr>
        <p:spPr bwMode="auto">
          <a:xfrm>
            <a:off x="261618" y="5013176"/>
            <a:ext cx="8630862" cy="1400383"/>
          </a:xfrm>
          <a:prstGeom prst="rect">
            <a:avLst/>
          </a:prstGeom>
          <a:solidFill>
            <a:srgbClr val="FFFFCC"/>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eaLnBrk="1" hangingPunct="1">
              <a:spcBef>
                <a:spcPct val="0"/>
              </a:spcBef>
              <a:buFontTx/>
              <a:buNone/>
            </a:pP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以校內各群之群名次</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百分比</a:t>
            </a:r>
            <a:r>
              <a:rPr lang="zh-TW" altLang="zh-TW" sz="16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數值</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（如</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或</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等）</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乘以</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校內各</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群之總人數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得到該百分比之累計數，該數</a:t>
            </a:r>
            <a:r>
              <a:rPr lang="zh-TW" altLang="zh-TW" sz="1600" b="1" dirty="0">
                <a:solidFill>
                  <a:srgbClr val="FF0066"/>
                </a:solidFill>
                <a:latin typeface="微軟正黑體" panose="020B0604030504040204" pitchFamily="34" charset="-120"/>
                <a:ea typeface="微軟正黑體" panose="020B0604030504040204" pitchFamily="34" charset="-120"/>
                <a:cs typeface="Times New Roman" panose="02020603050405020304" pitchFamily="18" charset="0"/>
              </a:rPr>
              <a:t>無條件進位</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至整數位後</a:t>
            </a: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b="1" dirty="0">
                <a:latin typeface="微軟正黑體" panose="020B0604030504040204" pitchFamily="34" charset="-120"/>
                <a:ea typeface="微軟正黑體" panose="020B0604030504040204" pitchFamily="34" charset="-120"/>
                <a:cs typeface="Times New Roman" panose="02020603050405020304" pitchFamily="18" charset="0"/>
              </a:rPr>
              <a:t>得到</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每一百分比級距</a:t>
            </a:r>
            <a:r>
              <a:rPr lang="zh-TW" altLang="zh-TW" sz="16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推薦累計人數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，再將此數</a:t>
            </a:r>
            <a:r>
              <a:rPr lang="zh-TW" altLang="zh-TW" sz="1600"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減去前一百分比級距推薦累計人數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即得該百分比級距可推薦人數。</a:t>
            </a:r>
          </a:p>
          <a:p>
            <a:pPr algn="just" eaLnBrk="1" hangingPunct="1">
              <a:spcBef>
                <a:spcPts val="600"/>
              </a:spcBef>
              <a:buFontTx/>
              <a:buNone/>
            </a:pP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例甲中，群名次百分比為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之級距可推薦人數為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人，即該群學生排名第</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名之群名次百分比均為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，以此類推可得各群名次所對應之群名次百分比。</a:t>
            </a:r>
          </a:p>
        </p:txBody>
      </p:sp>
      <p:sp>
        <p:nvSpPr>
          <p:cNvPr id="8" name="矩形 7"/>
          <p:cNvSpPr/>
          <p:nvPr/>
        </p:nvSpPr>
        <p:spPr>
          <a:xfrm>
            <a:off x="279904" y="1034263"/>
            <a:ext cx="5012176"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校內</a:t>
            </a:r>
            <a:r>
              <a:rPr lang="zh-TW" altLang="en-US" sz="2600" b="1" dirty="0">
                <a:solidFill>
                  <a:srgbClr val="FFFF00"/>
                </a:solidFill>
                <a:latin typeface="微軟正黑體" panose="020B0604030504040204" pitchFamily="34" charset="-120"/>
                <a:ea typeface="微軟正黑體" panose="020B0604030504040204" pitchFamily="34" charset="-120"/>
              </a:rPr>
              <a:t>群名次百分比</a:t>
            </a:r>
            <a:r>
              <a:rPr lang="zh-TW" altLang="en-US" sz="2400" dirty="0">
                <a:latin typeface="微軟正黑體" panose="020B0604030504040204" pitchFamily="34" charset="-120"/>
                <a:ea typeface="微軟正黑體" panose="020B0604030504040204" pitchFamily="34" charset="-120"/>
              </a:rPr>
              <a:t>之計算釋例：</a:t>
            </a:r>
          </a:p>
        </p:txBody>
      </p:sp>
    </p:spTree>
    <p:extLst>
      <p:ext uri="{BB962C8B-B14F-4D97-AF65-F5344CB8AC3E}">
        <p14:creationId xmlns:p14="http://schemas.microsoft.com/office/powerpoint/2010/main" val="261394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15</a:t>
            </a:fld>
            <a:endParaRPr lang="en-US" altLang="zh-TW"/>
          </a:p>
        </p:txBody>
      </p:sp>
      <p:sp>
        <p:nvSpPr>
          <p:cNvPr id="6" name="矩形 5"/>
          <p:cNvSpPr/>
          <p:nvPr/>
        </p:nvSpPr>
        <p:spPr>
          <a:xfrm>
            <a:off x="254064" y="1051910"/>
            <a:ext cx="4320480"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競賽與證照部分之計分標準</a:t>
            </a:r>
            <a:endParaRPr lang="zh-TW" altLang="en-US" sz="2400" dirty="0">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1533868626"/>
              </p:ext>
            </p:extLst>
          </p:nvPr>
        </p:nvGraphicFramePr>
        <p:xfrm>
          <a:off x="236000" y="1592167"/>
          <a:ext cx="8713663" cy="5220117"/>
        </p:xfrm>
        <a:graphic>
          <a:graphicData uri="http://schemas.openxmlformats.org/drawingml/2006/table">
            <a:tbl>
              <a:tblPr>
                <a:tableStyleId>{93296810-A885-4BE3-A3E7-6D5BEEA58F35}</a:tableStyleId>
              </a:tblPr>
              <a:tblGrid>
                <a:gridCol w="2973620">
                  <a:extLst>
                    <a:ext uri="{9D8B030D-6E8A-4147-A177-3AD203B41FA5}">
                      <a16:colId xmlns:a16="http://schemas.microsoft.com/office/drawing/2014/main" val="2305953174"/>
                    </a:ext>
                  </a:extLst>
                </a:gridCol>
                <a:gridCol w="3360796">
                  <a:extLst>
                    <a:ext uri="{9D8B030D-6E8A-4147-A177-3AD203B41FA5}">
                      <a16:colId xmlns:a16="http://schemas.microsoft.com/office/drawing/2014/main" val="2601185873"/>
                    </a:ext>
                  </a:extLst>
                </a:gridCol>
                <a:gridCol w="1746000">
                  <a:extLst>
                    <a:ext uri="{9D8B030D-6E8A-4147-A177-3AD203B41FA5}">
                      <a16:colId xmlns:a16="http://schemas.microsoft.com/office/drawing/2014/main" val="2825220984"/>
                    </a:ext>
                  </a:extLst>
                </a:gridCol>
                <a:gridCol w="633247">
                  <a:extLst>
                    <a:ext uri="{9D8B030D-6E8A-4147-A177-3AD203B41FA5}">
                      <a16:colId xmlns:a16="http://schemas.microsoft.com/office/drawing/2014/main" val="2540276412"/>
                    </a:ext>
                  </a:extLst>
                </a:gridCol>
              </a:tblGrid>
              <a:tr h="511149">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競賽、證照名稱</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主辦單位</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競賽優勝名次</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或證照等級</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標準</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817770946"/>
                  </a:ext>
                </a:extLst>
              </a:tr>
              <a:tr h="530228">
                <a:tc rowSpan="2">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國際展能節職業技能競賽</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國際科技展覽</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國際技能競賽組織</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國際奧林匹克身心障礙聯合會</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spc="-3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（由國立臺灣科學教育館推薦參加）</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spcAft>
                          <a:spcPts val="0"/>
                        </a:spcAft>
                      </a:pPr>
                      <a:r>
                        <a:rPr lang="zh-TW" sz="13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spcAft>
                          <a:spcPts val="0"/>
                        </a:spcAft>
                      </a:pPr>
                      <a:r>
                        <a:rPr lang="en-US" sz="13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zh-TW" sz="13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金牌、銀牌、銅牌</a:t>
                      </a:r>
                      <a:r>
                        <a:rPr lang="en-US" sz="13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720850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優勝</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208946202"/>
                  </a:ext>
                </a:extLst>
              </a:tr>
              <a:tr h="470070">
                <a:tc>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國際展能節職業技能競賽</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300" kern="0" spc="-2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勞動部（國際技能競賽中華民國委員會）</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勞動部（原行政院勞工委員會）</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300" kern="0" spc="-1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正（備）取國手</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258680936"/>
                  </a:ext>
                </a:extLst>
              </a:tr>
              <a:tr h="264905">
                <a:tc rowSpan="4">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全國技能競賽</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全國身心障礙者技能競賽</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4">
                  <a:txBody>
                    <a:bodyPr/>
                    <a:lstStyle/>
                    <a:p>
                      <a:pPr algn="just"/>
                      <a:r>
                        <a:rPr lang="zh-TW" sz="1300" kern="0" spc="-2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勞動部（國際技能競賽中華民國委員會）</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勞動部（原行政院勞工委員會）</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名（金牌）</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954812553"/>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名（銀牌）</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4218458402"/>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名（銅牌）</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759743407"/>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23</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400268843"/>
                  </a:ext>
                </a:extLst>
              </a:tr>
              <a:tr h="264905">
                <a:tc rowSpan="6">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全國高級中等學校技藝競賽</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6">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教育部</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369805198"/>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4~8</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957528861"/>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9~13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165207921"/>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14~23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13935418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24~50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79711472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51~76</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40685933"/>
                  </a:ext>
                </a:extLst>
              </a:tr>
              <a:tr h="264905">
                <a:tc rowSpan="3">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全國中小學科學展覽會</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臺灣國際科學展覽會</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3">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國立臺灣科學教育館</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854783728"/>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817062164"/>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佳作</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4255100856"/>
                  </a:ext>
                </a:extLst>
              </a:tr>
            </a:tbl>
          </a:graphicData>
        </a:graphic>
      </p:graphicFrame>
      <p:sp>
        <p:nvSpPr>
          <p:cNvPr id="8" name="文字方塊 7"/>
          <p:cNvSpPr txBox="1"/>
          <p:nvPr/>
        </p:nvSpPr>
        <p:spPr>
          <a:xfrm>
            <a:off x="5889409" y="1005152"/>
            <a:ext cx="3039856" cy="600164"/>
          </a:xfrm>
          <a:prstGeom prst="rect">
            <a:avLst/>
          </a:prstGeom>
          <a:noFill/>
        </p:spPr>
        <p:txBody>
          <a:bodyPr wrap="square" rtlCol="0">
            <a:spAutoFit/>
          </a:bodyPr>
          <a:lstStyle/>
          <a:p>
            <a:pPr marL="176213" indent="-176213"/>
            <a:r>
              <a:rPr lang="en-US" altLang="zh-TW" sz="1100" b="1" dirty="0">
                <a:solidFill>
                  <a:srgbClr val="FF0000"/>
                </a:solidFill>
                <a:latin typeface="標楷體" panose="03000509000000000000" pitchFamily="65" charset="-120"/>
                <a:ea typeface="標楷體" panose="03000509000000000000" pitchFamily="65" charset="-120"/>
              </a:rPr>
              <a:t>※</a:t>
            </a:r>
            <a:r>
              <a:rPr lang="zh-TW" altLang="en-US" sz="1100" b="1" dirty="0">
                <a:solidFill>
                  <a:srgbClr val="FF0000"/>
                </a:solidFill>
                <a:latin typeface="微軟正黑體" panose="020B0604030504040204" pitchFamily="34" charset="-120"/>
                <a:ea typeface="微軟正黑體" panose="020B0604030504040204" pitchFamily="34" charset="-120"/>
              </a:rPr>
              <a:t>參照四技二專技優甄審、甄選入學招生簡章編修競賽名稱、優勝名次</a:t>
            </a:r>
            <a:endParaRPr lang="en-US" altLang="zh-TW" sz="1100" b="1" dirty="0">
              <a:solidFill>
                <a:srgbClr val="FF0000"/>
              </a:solidFill>
              <a:latin typeface="微軟正黑體" panose="020B0604030504040204" pitchFamily="34" charset="-120"/>
              <a:ea typeface="微軟正黑體" panose="020B0604030504040204" pitchFamily="34" charset="-120"/>
            </a:endParaRPr>
          </a:p>
          <a:p>
            <a:pPr marL="176213" indent="-176213"/>
            <a:r>
              <a:rPr lang="en-US" altLang="zh-TW" sz="1100" b="1" dirty="0">
                <a:solidFill>
                  <a:srgbClr val="FF0000"/>
                </a:solidFill>
                <a:latin typeface="標楷體" panose="03000509000000000000" pitchFamily="65" charset="-120"/>
                <a:ea typeface="標楷體" panose="03000509000000000000" pitchFamily="65" charset="-120"/>
              </a:rPr>
              <a:t>※</a:t>
            </a:r>
            <a:r>
              <a:rPr lang="zh-TW" altLang="en-US" sz="1100" b="1" dirty="0">
                <a:solidFill>
                  <a:srgbClr val="FF0000"/>
                </a:solidFill>
                <a:latin typeface="微軟正黑體" panose="020B0604030504040204" pitchFamily="34" charset="-120"/>
                <a:ea typeface="微軟正黑體" panose="020B0604030504040204" pitchFamily="34" charset="-120"/>
              </a:rPr>
              <a:t>未在本表所列之競賽及證照，均不予計分。</a:t>
            </a:r>
          </a:p>
        </p:txBody>
      </p:sp>
    </p:spTree>
    <p:extLst>
      <p:ext uri="{BB962C8B-B14F-4D97-AF65-F5344CB8AC3E}">
        <p14:creationId xmlns:p14="http://schemas.microsoft.com/office/powerpoint/2010/main" val="647593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a:xfrm>
            <a:off x="6991927" y="6347571"/>
            <a:ext cx="2133600" cy="476250"/>
          </a:xfrm>
        </p:spPr>
        <p:txBody>
          <a:bodyPr/>
          <a:lstStyle/>
          <a:p>
            <a:pPr>
              <a:defRPr/>
            </a:pPr>
            <a:fld id="{ABFE6108-DA02-42FF-8F2B-6965D0D38C5E}" type="slidenum">
              <a:rPr lang="zh-TW" altLang="en-US" smtClean="0"/>
              <a:pPr>
                <a:defRPr/>
              </a:pPr>
              <a:t>16</a:t>
            </a:fld>
            <a:endParaRPr lang="en-US" altLang="zh-TW" dirty="0"/>
          </a:p>
        </p:txBody>
      </p:sp>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3136519520"/>
              </p:ext>
            </p:extLst>
          </p:nvPr>
        </p:nvGraphicFramePr>
        <p:xfrm>
          <a:off x="239656" y="1573585"/>
          <a:ext cx="8470234" cy="5239791"/>
        </p:xfrm>
        <a:graphic>
          <a:graphicData uri="http://schemas.openxmlformats.org/drawingml/2006/table">
            <a:tbl>
              <a:tblPr>
                <a:tableStyleId>{93296810-A885-4BE3-A3E7-6D5BEEA58F35}</a:tableStyleId>
              </a:tblPr>
              <a:tblGrid>
                <a:gridCol w="3684272">
                  <a:extLst>
                    <a:ext uri="{9D8B030D-6E8A-4147-A177-3AD203B41FA5}">
                      <a16:colId xmlns:a16="http://schemas.microsoft.com/office/drawing/2014/main" val="370501654"/>
                    </a:ext>
                  </a:extLst>
                </a:gridCol>
                <a:gridCol w="2448272">
                  <a:extLst>
                    <a:ext uri="{9D8B030D-6E8A-4147-A177-3AD203B41FA5}">
                      <a16:colId xmlns:a16="http://schemas.microsoft.com/office/drawing/2014/main" val="2937833333"/>
                    </a:ext>
                  </a:extLst>
                </a:gridCol>
                <a:gridCol w="1484908">
                  <a:extLst>
                    <a:ext uri="{9D8B030D-6E8A-4147-A177-3AD203B41FA5}">
                      <a16:colId xmlns:a16="http://schemas.microsoft.com/office/drawing/2014/main" val="4015043493"/>
                    </a:ext>
                  </a:extLst>
                </a:gridCol>
                <a:gridCol w="852782">
                  <a:extLst>
                    <a:ext uri="{9D8B030D-6E8A-4147-A177-3AD203B41FA5}">
                      <a16:colId xmlns:a16="http://schemas.microsoft.com/office/drawing/2014/main" val="2497518330"/>
                    </a:ext>
                  </a:extLst>
                </a:gridCol>
              </a:tblGrid>
              <a:tr h="508659">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競賽、證照名稱</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主辦單位</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競賽優勝名次</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或證照等級</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標準</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3068907010"/>
                  </a:ext>
                </a:extLst>
              </a:tr>
              <a:tr h="225292">
                <a:tc rowSpan="2">
                  <a:txBody>
                    <a:bodyPr/>
                    <a:lstStyle/>
                    <a:p>
                      <a:pPr algn="just"/>
                      <a:r>
                        <a:rPr lang="zh-TW" sz="1300" dirty="0">
                          <a:solidFill>
                            <a:srgbClr val="000000"/>
                          </a:solidFill>
                          <a:effectLst/>
                          <a:latin typeface="微軟正黑體" panose="020B0604030504040204" pitchFamily="34" charset="-120"/>
                          <a:ea typeface="微軟正黑體" panose="020B0604030504040204" pitchFamily="34" charset="-120"/>
                        </a:rPr>
                        <a:t>全國技能競賽分區（北、中、南）技能競賽</a:t>
                      </a:r>
                      <a:endParaRPr lang="zh-TW" sz="13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18">
                  <a:txBody>
                    <a:bodyPr/>
                    <a:lstStyle/>
                    <a:p>
                      <a:pPr algn="ctr"/>
                      <a:r>
                        <a:rPr lang="zh-TW" sz="1300" kern="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中央各級機關或直轄市政府</a:t>
                      </a:r>
                      <a:endPar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3512516932"/>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sz="13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870060914"/>
                  </a:ext>
                </a:extLst>
              </a:tr>
              <a:tr h="225292">
                <a:tc rowSpan="2">
                  <a:txBody>
                    <a:bodyPr/>
                    <a:lstStyle/>
                    <a:p>
                      <a:pPr algn="just"/>
                      <a:r>
                        <a:rPr lang="zh-TW" altLang="en-US" sz="1300" dirty="0">
                          <a:solidFill>
                            <a:schemeClr val="tx1"/>
                          </a:solidFill>
                          <a:effectLst/>
                          <a:latin typeface="微軟正黑體" panose="020B0604030504040204" pitchFamily="34" charset="-120"/>
                          <a:ea typeface="微軟正黑體" panose="020B0604030504040204" pitchFamily="34" charset="-120"/>
                        </a:rPr>
                        <a:t>全國技術型高級中等學校學生團隊技術創造力培訓與競賽</a:t>
                      </a:r>
                      <a:endParaRPr lang="zh-TW" sz="1300" dirty="0">
                        <a:solidFill>
                          <a:schemeClr val="tx1"/>
                        </a:solidFill>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1079220100"/>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名、佳作</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4155306188"/>
                  </a:ext>
                </a:extLst>
              </a:tr>
              <a:tr h="225292">
                <a:tc rowSpan="2">
                  <a:txBody>
                    <a:bodyPr/>
                    <a:lstStyle/>
                    <a:p>
                      <a:pPr algn="just"/>
                      <a:r>
                        <a:rPr lang="zh-TW" sz="1300" dirty="0">
                          <a:solidFill>
                            <a:schemeClr val="tx1"/>
                          </a:solidFill>
                          <a:effectLst/>
                          <a:latin typeface="微軟正黑體" panose="020B0604030504040204" pitchFamily="34" charset="-120"/>
                          <a:ea typeface="微軟正黑體" panose="020B0604030504040204" pitchFamily="34" charset="-120"/>
                        </a:rPr>
                        <a:t>全國高中職智慧鐵人創意競賽決賽暨國際邀請賽</a:t>
                      </a: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3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3155707184"/>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spc="-4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spc="-4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rPr>
                        <a:t>4~6</a:t>
                      </a:r>
                      <a:r>
                        <a:rPr lang="zh-TW" sz="1300" spc="-4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506986393"/>
                  </a:ext>
                </a:extLst>
              </a:tr>
              <a:tr h="225292">
                <a:tc rowSpan="2">
                  <a:txBody>
                    <a:bodyPr/>
                    <a:lstStyle/>
                    <a:p>
                      <a:pPr algn="just"/>
                      <a:r>
                        <a:rPr lang="zh-TW" sz="1300" dirty="0">
                          <a:solidFill>
                            <a:schemeClr val="tx1"/>
                          </a:solidFill>
                          <a:effectLst/>
                          <a:latin typeface="微軟正黑體" panose="020B0604030504040204" pitchFamily="34" charset="-120"/>
                          <a:ea typeface="微軟正黑體" panose="020B0604030504040204" pitchFamily="34" charset="-120"/>
                        </a:rPr>
                        <a:t>電腦鼠暨智慧輪型機器人國內及國際競賽</a:t>
                      </a:r>
                    </a:p>
                    <a:p>
                      <a:pPr algn="just"/>
                      <a:r>
                        <a:rPr lang="en-US" sz="1200" dirty="0">
                          <a:solidFill>
                            <a:schemeClr val="tx1"/>
                          </a:solidFill>
                          <a:effectLst/>
                          <a:latin typeface="微軟正黑體" panose="020B0604030504040204" pitchFamily="34" charset="-120"/>
                          <a:ea typeface="微軟正黑體" panose="020B0604030504040204" pitchFamily="34" charset="-120"/>
                        </a:rPr>
                        <a:t>(</a:t>
                      </a:r>
                      <a:r>
                        <a:rPr lang="zh-TW" sz="1200" dirty="0">
                          <a:solidFill>
                            <a:schemeClr val="tx1"/>
                          </a:solidFill>
                          <a:effectLst/>
                          <a:latin typeface="微軟正黑體" panose="020B0604030504040204" pitchFamily="34" charset="-120"/>
                          <a:ea typeface="微軟正黑體" panose="020B0604030504040204" pitchFamily="34" charset="-120"/>
                        </a:rPr>
                        <a:t>人工智慧單晶片電腦鼠暨機器人國內及國際邀請賽</a:t>
                      </a:r>
                      <a:r>
                        <a:rPr lang="en-US" sz="1200" dirty="0">
                          <a:solidFill>
                            <a:schemeClr val="tx1"/>
                          </a:solidFill>
                          <a:effectLst/>
                          <a:latin typeface="微軟正黑體" panose="020B0604030504040204" pitchFamily="34" charset="-120"/>
                          <a:ea typeface="微軟正黑體" panose="020B0604030504040204" pitchFamily="34" charset="-120"/>
                        </a:rPr>
                        <a:t>)</a:t>
                      </a:r>
                      <a:endParaRPr lang="zh-TW" sz="1200" dirty="0">
                        <a:solidFill>
                          <a:schemeClr val="tx1"/>
                        </a:solidFill>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4024517356"/>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365944797"/>
                  </a:ext>
                </a:extLst>
              </a:tr>
              <a:tr h="225292">
                <a:tc rowSpan="2">
                  <a:txBody>
                    <a:bodyPr/>
                    <a:lstStyle/>
                    <a:p>
                      <a:pPr algn="just"/>
                      <a:r>
                        <a:rPr lang="zh-TW" sz="1300" dirty="0">
                          <a:solidFill>
                            <a:schemeClr val="tx1"/>
                          </a:solidFill>
                          <a:effectLst/>
                          <a:latin typeface="微軟正黑體" panose="020B0604030504040204" pitchFamily="34" charset="-120"/>
                          <a:ea typeface="微軟正黑體" panose="020B0604030504040204" pitchFamily="34" charset="-120"/>
                        </a:rPr>
                        <a:t>全國學生美術比賽</a:t>
                      </a: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300" spc="-4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特優、優等、甲等</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2907209741"/>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入選（佳作）</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250923108"/>
                  </a:ext>
                </a:extLst>
              </a:tr>
              <a:tr h="225292">
                <a:tc rowSpan="2">
                  <a:txBody>
                    <a:bodyPr/>
                    <a:lstStyle/>
                    <a:p>
                      <a:pPr algn="just"/>
                      <a:r>
                        <a:rPr lang="zh-TW" sz="1300" dirty="0">
                          <a:solidFill>
                            <a:schemeClr val="tx1"/>
                          </a:solidFill>
                          <a:effectLst/>
                          <a:latin typeface="微軟正黑體" panose="020B0604030504040204" pitchFamily="34" charset="-120"/>
                          <a:ea typeface="微軟正黑體" panose="020B0604030504040204" pitchFamily="34" charset="-120"/>
                        </a:rPr>
                        <a:t>教育部全國各級學校圍棋運動錦標賽</a:t>
                      </a: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solidFill>
                          <a:schemeClr val="tx1"/>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3607914561"/>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佳作</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345145357"/>
                  </a:ext>
                </a:extLst>
              </a:tr>
              <a:tr h="225292">
                <a:tc rowSpan="2">
                  <a:txBody>
                    <a:bodyPr/>
                    <a:lstStyle/>
                    <a:p>
                      <a:pPr algn="just"/>
                      <a:r>
                        <a:rPr lang="zh-TW" altLang="en-US" sz="1300" dirty="0">
                          <a:solidFill>
                            <a:schemeClr val="tx1"/>
                          </a:solidFill>
                          <a:effectLst/>
                          <a:latin typeface="微軟正黑體" panose="020B0604030504040204" pitchFamily="34" charset="-120"/>
                          <a:ea typeface="微軟正黑體" panose="020B0604030504040204" pitchFamily="34" charset="-120"/>
                        </a:rPr>
                        <a:t>全國高級中等學校專業群科專題實作及創意競賽決賽</a:t>
                      </a:r>
                      <a:endParaRPr lang="zh-TW" sz="1300" dirty="0">
                        <a:solidFill>
                          <a:schemeClr val="tx1"/>
                        </a:solidFill>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4288494214"/>
                  </a:ext>
                </a:extLst>
              </a:tr>
              <a:tr h="22529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3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佳作</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3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3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620206262"/>
                  </a:ext>
                </a:extLst>
              </a:tr>
              <a:tr h="225292">
                <a:tc rowSpan="2">
                  <a:txBody>
                    <a:bodyPr/>
                    <a:lstStyle/>
                    <a:p>
                      <a:pPr algn="just"/>
                      <a:r>
                        <a:rPr lang="zh-TW" sz="1300" dirty="0">
                          <a:solidFill>
                            <a:srgbClr val="000000"/>
                          </a:solidFill>
                          <a:effectLst/>
                          <a:latin typeface="微軟正黑體" panose="020B0604030504040204" pitchFamily="34" charset="-120"/>
                          <a:ea typeface="微軟正黑體" panose="020B0604030504040204" pitchFamily="34" charset="-120"/>
                        </a:rPr>
                        <a:t>全國學生舞蹈比賽個人賽決賽</a:t>
                      </a:r>
                      <a:endParaRPr lang="zh-TW" sz="13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1~3</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2423712301"/>
                  </a:ext>
                </a:extLst>
              </a:tr>
              <a:tr h="225292">
                <a:tc vMerge="1">
                  <a:txBody>
                    <a:bodyPr/>
                    <a:lstStyle/>
                    <a:p>
                      <a:endParaRPr lang="zh-TW" altLang="en-US"/>
                    </a:p>
                  </a:txBody>
                  <a:tcPr/>
                </a:tc>
                <a:tc vMerge="1">
                  <a:txBody>
                    <a:bodyPr/>
                    <a:lstStyle/>
                    <a:p>
                      <a:endParaRPr lang="zh-TW" altLang="en-US"/>
                    </a:p>
                  </a:txBody>
                  <a:tcPr/>
                </a:tc>
                <a:tc>
                  <a:txBody>
                    <a:bodyPr/>
                    <a:lstStyle/>
                    <a:p>
                      <a:pPr algn="just"/>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686846488"/>
                  </a:ext>
                </a:extLst>
              </a:tr>
              <a:tr h="225292">
                <a:tc rowSpan="2">
                  <a:txBody>
                    <a:bodyPr/>
                    <a:lstStyle/>
                    <a:p>
                      <a:pPr algn="just"/>
                      <a:r>
                        <a:rPr lang="zh-TW" sz="1300" dirty="0">
                          <a:solidFill>
                            <a:srgbClr val="000000"/>
                          </a:solidFill>
                          <a:effectLst/>
                          <a:latin typeface="微軟正黑體" panose="020B0604030504040204" pitchFamily="34" charset="-120"/>
                          <a:ea typeface="微軟正黑體" panose="020B0604030504040204" pitchFamily="34" charset="-120"/>
                        </a:rPr>
                        <a:t>全國學生音樂比賽個人賽決賽</a:t>
                      </a:r>
                      <a:endParaRPr lang="zh-TW" sz="13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1~3</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2757414311"/>
                  </a:ext>
                </a:extLst>
              </a:tr>
              <a:tr h="225292">
                <a:tc vMerge="1">
                  <a:txBody>
                    <a:bodyPr/>
                    <a:lstStyle/>
                    <a:p>
                      <a:endParaRPr lang="zh-TW" altLang="en-US"/>
                    </a:p>
                  </a:txBody>
                  <a:tcPr/>
                </a:tc>
                <a:tc vMerge="1">
                  <a:txBody>
                    <a:bodyPr/>
                    <a:lstStyle/>
                    <a:p>
                      <a:endParaRPr lang="zh-TW" altLang="en-US"/>
                    </a:p>
                  </a:txBody>
                  <a:tcPr/>
                </a:tc>
                <a:tc>
                  <a:txBody>
                    <a:bodyPr/>
                    <a:lstStyle/>
                    <a:p>
                      <a:pPr algn="just"/>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559103074"/>
                  </a:ext>
                </a:extLst>
              </a:tr>
              <a:tr h="225292">
                <a:tc rowSpan="3">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領有技術士證者</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3">
                  <a:txBody>
                    <a:bodyPr/>
                    <a:lstStyle/>
                    <a:p>
                      <a:pPr algn="ct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勞動部</a:t>
                      </a:r>
                      <a:endParaRPr lang="en-US" alt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（原行政院勞工委員會）</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甲級技術士證</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808561050"/>
                  </a:ext>
                </a:extLst>
              </a:tr>
              <a:tr h="225292">
                <a:tc vMerge="1">
                  <a:txBody>
                    <a:bodyPr/>
                    <a:lstStyle/>
                    <a:p>
                      <a:endParaRPr lang="zh-TW" altLang="en-US"/>
                    </a:p>
                  </a:txBody>
                  <a:tcPr/>
                </a:tc>
                <a:tc vMerge="1">
                  <a:txBody>
                    <a:bodyPr/>
                    <a:lstStyle/>
                    <a:p>
                      <a:endParaRPr lang="zh-TW" altLang="en-US"/>
                    </a:p>
                  </a:txBody>
                  <a:tcPr/>
                </a:tc>
                <a:tc>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乙級技術士證</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1405885786"/>
                  </a:ext>
                </a:extLst>
              </a:tr>
              <a:tr h="225292">
                <a:tc vMerge="1">
                  <a:txBody>
                    <a:bodyPr/>
                    <a:lstStyle/>
                    <a:p>
                      <a:endParaRPr lang="zh-TW" altLang="en-US"/>
                    </a:p>
                  </a:txBody>
                  <a:tcPr/>
                </a:tc>
                <a:tc vMerge="1">
                  <a:txBody>
                    <a:bodyPr/>
                    <a:lstStyle/>
                    <a:p>
                      <a:endParaRPr lang="zh-TW" altLang="en-US"/>
                    </a:p>
                  </a:txBody>
                  <a:tcPr/>
                </a:tc>
                <a:tc>
                  <a:txBody>
                    <a:bodyPr/>
                    <a:lstStyle/>
                    <a:p>
                      <a:pPr algn="just"/>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丙級技術士證</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5</a:t>
                      </a:r>
                      <a:r>
                        <a:rPr lang="zh-TW" sz="13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019377080"/>
                  </a:ext>
                </a:extLst>
              </a:tr>
            </a:tbl>
          </a:graphicData>
        </a:graphic>
      </p:graphicFrame>
      <p:sp>
        <p:nvSpPr>
          <p:cNvPr id="6" name="矩形 5"/>
          <p:cNvSpPr/>
          <p:nvPr/>
        </p:nvSpPr>
        <p:spPr>
          <a:xfrm>
            <a:off x="254064" y="1051910"/>
            <a:ext cx="4749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競賽與證照部分之計分標準</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續</a:t>
            </a:r>
            <a:r>
              <a:rPr lang="en-US" altLang="zh-TW" sz="2400" b="1"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94EE803C-439F-48BB-A225-80CFCF3F0F02}"/>
              </a:ext>
            </a:extLst>
          </p:cNvPr>
          <p:cNvSpPr txBox="1"/>
          <p:nvPr/>
        </p:nvSpPr>
        <p:spPr>
          <a:xfrm>
            <a:off x="5670034" y="985828"/>
            <a:ext cx="3039856" cy="600164"/>
          </a:xfrm>
          <a:prstGeom prst="rect">
            <a:avLst/>
          </a:prstGeom>
          <a:noFill/>
        </p:spPr>
        <p:txBody>
          <a:bodyPr wrap="square" rtlCol="0">
            <a:spAutoFit/>
          </a:bodyPr>
          <a:lstStyle/>
          <a:p>
            <a:pPr marL="176213" indent="-176213"/>
            <a:r>
              <a:rPr lang="en-US" altLang="zh-TW" sz="1100" b="1" dirty="0">
                <a:solidFill>
                  <a:srgbClr val="FF0000"/>
                </a:solidFill>
                <a:latin typeface="標楷體" panose="03000509000000000000" pitchFamily="65" charset="-120"/>
                <a:ea typeface="標楷體" panose="03000509000000000000" pitchFamily="65" charset="-120"/>
              </a:rPr>
              <a:t>※</a:t>
            </a:r>
            <a:r>
              <a:rPr lang="zh-TW" altLang="en-US" sz="1100" b="1" dirty="0">
                <a:solidFill>
                  <a:srgbClr val="FF0000"/>
                </a:solidFill>
                <a:latin typeface="微軟正黑體" panose="020B0604030504040204" pitchFamily="34" charset="-120"/>
                <a:ea typeface="微軟正黑體" panose="020B0604030504040204" pitchFamily="34" charset="-120"/>
              </a:rPr>
              <a:t>參照四技二專技優甄審、甄選入學招生簡章編修競賽名稱、優勝名次</a:t>
            </a:r>
            <a:endParaRPr lang="en-US" altLang="zh-TW" sz="1100" b="1" dirty="0">
              <a:solidFill>
                <a:srgbClr val="FF0000"/>
              </a:solidFill>
              <a:latin typeface="微軟正黑體" panose="020B0604030504040204" pitchFamily="34" charset="-120"/>
              <a:ea typeface="微軟正黑體" panose="020B0604030504040204" pitchFamily="34" charset="-120"/>
            </a:endParaRPr>
          </a:p>
          <a:p>
            <a:pPr marL="176213" indent="-176213"/>
            <a:r>
              <a:rPr lang="en-US" altLang="zh-TW" sz="1100" b="1" dirty="0">
                <a:solidFill>
                  <a:srgbClr val="FF0000"/>
                </a:solidFill>
                <a:latin typeface="標楷體" panose="03000509000000000000" pitchFamily="65" charset="-120"/>
                <a:ea typeface="標楷體" panose="03000509000000000000" pitchFamily="65" charset="-120"/>
              </a:rPr>
              <a:t>※</a:t>
            </a:r>
            <a:r>
              <a:rPr lang="zh-TW" altLang="en-US" sz="1100" b="1" dirty="0">
                <a:solidFill>
                  <a:srgbClr val="FF0000"/>
                </a:solidFill>
                <a:latin typeface="微軟正黑體" panose="020B0604030504040204" pitchFamily="34" charset="-120"/>
                <a:ea typeface="微軟正黑體" panose="020B0604030504040204" pitchFamily="34" charset="-120"/>
              </a:rPr>
              <a:t>未在本表所列之競賽及證照，均不予計分。</a:t>
            </a:r>
          </a:p>
        </p:txBody>
      </p:sp>
    </p:spTree>
    <p:extLst>
      <p:ext uri="{BB962C8B-B14F-4D97-AF65-F5344CB8AC3E}">
        <p14:creationId xmlns:p14="http://schemas.microsoft.com/office/powerpoint/2010/main" val="3780574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3" name="內容版面配置區 2"/>
          <p:cNvSpPr>
            <a:spLocks noGrp="1"/>
          </p:cNvSpPr>
          <p:nvPr>
            <p:ph idx="1"/>
          </p:nvPr>
        </p:nvSpPr>
        <p:spPr>
          <a:xfrm>
            <a:off x="254064" y="1694344"/>
            <a:ext cx="8638416" cy="4739223"/>
          </a:xfrm>
        </p:spPr>
        <p:txBody>
          <a:bodyPr/>
          <a:lstStyle/>
          <a:p>
            <a:pPr marL="539750" indent="-539750" algn="just">
              <a:spcAft>
                <a:spcPts val="300"/>
              </a:spcAft>
              <a:buNone/>
              <a:tabLst>
                <a:tab pos="539750" algn="l"/>
              </a:tabLst>
            </a:pP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750" b="1" dirty="0">
                <a:latin typeface="微軟正黑體" panose="020B0604030504040204" pitchFamily="34" charset="-120"/>
                <a:ea typeface="微軟正黑體" panose="020B0604030504040204" pitchFamily="34" charset="-120"/>
                <a:cs typeface="Times New Roman" panose="02020603050405020304" pitchFamily="18" charset="0"/>
              </a:rPr>
              <a:t>相同職類之競賽及證照採最優名次或最高等級計分</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，不同職類之競賽及證照，則可累計計分；</a:t>
            </a:r>
            <a:r>
              <a:rPr lang="zh-TW" altLang="en-US" sz="175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未在本表所列之競賽及證照，均不予計分</a:t>
            </a:r>
            <a:r>
              <a:rPr lang="zh-TW" altLang="en-US" sz="175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p>
          <a:p>
            <a:pPr marL="539750" indent="-539750" algn="just">
              <a:spcAft>
                <a:spcPts val="300"/>
              </a:spcAft>
              <a:buNone/>
              <a:tabLst>
                <a:tab pos="539750" algn="l"/>
              </a:tabLst>
            </a:pP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：考生所持技術士證照中，若屬</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乙級報檢資格中所稱「取得申請檢定職類丙級技術士證」</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，則屬同一職類，依註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規定採最高等級計分，本項所述技術士證職類請參閱當年度全國技術士技能檢定</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簡章或依技能檢定中心公告為主</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a:t>
            </a:r>
          </a:p>
          <a:p>
            <a:pPr marL="539750" indent="-539750" algn="just">
              <a:spcAft>
                <a:spcPts val="300"/>
              </a:spcAft>
              <a:buNone/>
              <a:tabLst>
                <a:tab pos="539750" algn="l"/>
              </a:tabLst>
            </a:pP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：全國高級中等學校技藝競賽獲各職種</a:t>
            </a:r>
            <a:r>
              <a:rPr lang="zh-TW" altLang="en-US" sz="1750" b="1" u="sng" dirty="0">
                <a:solidFill>
                  <a:srgbClr val="0000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優勝名次</a:t>
            </a:r>
            <a:r>
              <a:rPr lang="zh-TW" altLang="en-US" sz="1750" b="1" dirty="0">
                <a:solidFill>
                  <a:srgbClr val="0000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，並檢附</a:t>
            </a:r>
            <a:r>
              <a:rPr lang="zh-TW" altLang="en-US" sz="1750" b="1" u="sng" dirty="0">
                <a:solidFill>
                  <a:srgbClr val="0000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優勝獎狀</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，才得予採計</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（參賽證明不予採計）</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a:t>
            </a:r>
          </a:p>
          <a:p>
            <a:pPr marL="539750" indent="-539750" algn="just">
              <a:spcAft>
                <a:spcPts val="300"/>
              </a:spcAft>
              <a:buNone/>
              <a:tabLst>
                <a:tab pos="539750" algn="l"/>
              </a:tabLst>
            </a:pP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：中央各級機關及直轄市政府主辦之各項技藝技能競賽，發證時之主辦單位和落款單位須為中央各級機關或直轄市政府，且落款人須為機關首長，否則不列入本表採計項目（參賽證明不予採計）。</a:t>
            </a:r>
          </a:p>
          <a:p>
            <a:pPr marL="539750" indent="-539750" algn="just">
              <a:spcAft>
                <a:spcPts val="300"/>
              </a:spcAft>
              <a:buNone/>
              <a:tabLst>
                <a:tab pos="539750" algn="l"/>
              </a:tabLst>
            </a:pP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若尚未拿到技術士證照</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，但有成績單或於技能檢定術科辦理單位相關網站可查詢到成績，請檢附成績單影本或列印成績查詢頁面，並請於「網路報名系統」之第</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比序項目資料將</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發證日期登錄為</a:t>
            </a:r>
            <a:r>
              <a:rPr lang="en-US" altLang="zh-TW"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75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endParaRPr>
          </a:p>
          <a:p>
            <a:pPr marL="539750" indent="-539750" algn="just">
              <a:spcAft>
                <a:spcPts val="300"/>
              </a:spcAft>
              <a:buNone/>
              <a:tabLst>
                <a:tab pos="539750" algn="l"/>
              </a:tabLst>
            </a:pP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：考生取得本表採計之競賽或證照項目之日期，須為考生</a:t>
            </a:r>
            <a:r>
              <a:rPr lang="zh-TW" altLang="zh-TW" sz="175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入學推薦學校之後</a:t>
            </a: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至報名截止日</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50" dirty="0">
                <a:latin typeface="微軟正黑體" panose="020B0604030504040204" pitchFamily="34" charset="-120"/>
                <a:ea typeface="微軟正黑體" panose="020B0604030504040204" pitchFamily="34" charset="-120"/>
                <a:cs typeface="Times New Roman" panose="02020603050405020304" pitchFamily="18" charset="0"/>
              </a:rPr>
              <a:t>20</a:t>
            </a:r>
            <a:r>
              <a:rPr lang="zh-TW" altLang="zh-TW" sz="1750" dirty="0">
                <a:latin typeface="微軟正黑體" panose="020B0604030504040204" pitchFamily="34" charset="-120"/>
                <a:ea typeface="微軟正黑體" panose="020B0604030504040204" pitchFamily="34" charset="-120"/>
                <a:cs typeface="Times New Roman" panose="02020603050405020304" pitchFamily="18" charset="0"/>
              </a:rPr>
              <a:t>日（星期三）前，方予採計。</a:t>
            </a:r>
            <a:endParaRPr lang="zh-TW" altLang="en-US" sz="175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a:xfrm>
            <a:off x="6553200" y="6337126"/>
            <a:ext cx="2133600" cy="476250"/>
          </a:xfrm>
        </p:spPr>
        <p:txBody>
          <a:bodyPr/>
          <a:lstStyle/>
          <a:p>
            <a:pPr>
              <a:defRPr/>
            </a:pPr>
            <a:fld id="{ABFE6108-DA02-42FF-8F2B-6965D0D38C5E}" type="slidenum">
              <a:rPr lang="zh-TW" altLang="en-US" smtClean="0"/>
              <a:pPr>
                <a:defRPr/>
              </a:pPr>
              <a:t>17</a:t>
            </a:fld>
            <a:endParaRPr lang="en-US" altLang="zh-TW"/>
          </a:p>
        </p:txBody>
      </p:sp>
      <p:sp>
        <p:nvSpPr>
          <p:cNvPr id="5" name="矩形 4"/>
          <p:cNvSpPr/>
          <p:nvPr/>
        </p:nvSpPr>
        <p:spPr>
          <a:xfrm>
            <a:off x="254064" y="1124744"/>
            <a:ext cx="4749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競賽與證照部分之計分標準</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續</a:t>
            </a:r>
            <a:r>
              <a:rPr lang="en-US" altLang="zh-TW" sz="2400" b="1"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
        <p:nvSpPr>
          <p:cNvPr id="9" name="文字方塊 8"/>
          <p:cNvSpPr txBox="1"/>
          <p:nvPr/>
        </p:nvSpPr>
        <p:spPr>
          <a:xfrm>
            <a:off x="15534" y="1664427"/>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
        <p:nvSpPr>
          <p:cNvPr id="10" name="文字方塊 9"/>
          <p:cNvSpPr txBox="1"/>
          <p:nvPr/>
        </p:nvSpPr>
        <p:spPr>
          <a:xfrm>
            <a:off x="22451" y="4746409"/>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Tree>
    <p:extLst>
      <p:ext uri="{BB962C8B-B14F-4D97-AF65-F5344CB8AC3E}">
        <p14:creationId xmlns:p14="http://schemas.microsoft.com/office/powerpoint/2010/main" val="3270190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4"/>
          <p:cNvSpPr>
            <a:spLocks noGrp="1"/>
          </p:cNvSpPr>
          <p:nvPr>
            <p:ph type="title"/>
          </p:nvPr>
        </p:nvSpPr>
        <p:spPr>
          <a:xfrm>
            <a:off x="0" y="188640"/>
            <a:ext cx="9144000"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7</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比序</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58370" name="投影片編號版面配置區 3"/>
          <p:cNvSpPr>
            <a:spLocks noGrp="1"/>
          </p:cNvSpPr>
          <p:nvPr>
            <p:ph type="sldNum" sz="quarter" idx="12"/>
          </p:nvPr>
        </p:nvSpPr>
        <p:spPr>
          <a:xfrm>
            <a:off x="6659563" y="6487126"/>
            <a:ext cx="2133600" cy="32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2E8B16A2-A362-483D-ADA8-FF491AA59471}" type="slidenum">
              <a:rPr lang="zh-TW" altLang="en-US" sz="1400" smtClean="0"/>
              <a:pPr>
                <a:spcBef>
                  <a:spcPct val="0"/>
                </a:spcBef>
                <a:buFontTx/>
                <a:buNone/>
              </a:pPr>
              <a:t>18</a:t>
            </a:fld>
            <a:endParaRPr lang="en-US" altLang="zh-TW" sz="1400" dirty="0"/>
          </a:p>
        </p:txBody>
      </p:sp>
      <p:graphicFrame>
        <p:nvGraphicFramePr>
          <p:cNvPr id="3" name="表格 2"/>
          <p:cNvGraphicFramePr>
            <a:graphicFrameLocks noGrp="1"/>
          </p:cNvGraphicFramePr>
          <p:nvPr>
            <p:extLst>
              <p:ext uri="{D42A27DB-BD31-4B8C-83A1-F6EECF244321}">
                <p14:modId xmlns:p14="http://schemas.microsoft.com/office/powerpoint/2010/main" val="2365835871"/>
              </p:ext>
            </p:extLst>
          </p:nvPr>
        </p:nvGraphicFramePr>
        <p:xfrm>
          <a:off x="179388" y="1617649"/>
          <a:ext cx="8785226" cy="4547655"/>
        </p:xfrm>
        <a:graphic>
          <a:graphicData uri="http://schemas.openxmlformats.org/drawingml/2006/table">
            <a:tbl>
              <a:tblPr firstRow="1" bandRow="1">
                <a:tableStyleId>{5C22544A-7EE6-4342-B048-85BDC9FD1C3A}</a:tableStyleId>
              </a:tblPr>
              <a:tblGrid>
                <a:gridCol w="2124298">
                  <a:extLst>
                    <a:ext uri="{9D8B030D-6E8A-4147-A177-3AD203B41FA5}">
                      <a16:colId xmlns:a16="http://schemas.microsoft.com/office/drawing/2014/main" val="20000"/>
                    </a:ext>
                  </a:extLst>
                </a:gridCol>
                <a:gridCol w="2124298">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gridCol w="1872334">
                  <a:extLst>
                    <a:ext uri="{9D8B030D-6E8A-4147-A177-3AD203B41FA5}">
                      <a16:colId xmlns:a16="http://schemas.microsoft.com/office/drawing/2014/main" val="20003"/>
                    </a:ext>
                  </a:extLst>
                </a:gridCol>
              </a:tblGrid>
              <a:tr h="409865">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語文能力檢定名稱</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主辦單位</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語文能力檢定等級</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計分標準</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0000"/>
                  </a:ext>
                </a:extLst>
              </a:tr>
              <a:tr h="431558">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國內各項英語及外語能力檢定</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Bef>
                          <a:spcPts val="600"/>
                        </a:spcBef>
                        <a:spcAft>
                          <a:spcPts val="0"/>
                        </a:spcAft>
                      </a:pPr>
                      <a:r>
                        <a:rPr lang="en-US" sz="1200" b="0" kern="100" dirty="0">
                          <a:effectLst/>
                          <a:latin typeface="微軟正黑體" panose="020B0604030504040204" pitchFamily="34" charset="-120"/>
                          <a:ea typeface="微軟正黑體" panose="020B0604030504040204" pitchFamily="34" charset="-120"/>
                        </a:rPr>
                        <a:t>(</a:t>
                      </a:r>
                      <a:r>
                        <a:rPr lang="zh-TW" altLang="zh-TW" sz="1200" b="0" kern="100" dirty="0">
                          <a:solidFill>
                            <a:schemeClr val="dk1"/>
                          </a:solidFill>
                          <a:effectLst/>
                          <a:latin typeface="微軟正黑體" panose="020B0604030504040204" pitchFamily="34" charset="-120"/>
                          <a:ea typeface="微軟正黑體" panose="020B0604030504040204" pitchFamily="34" charset="-120"/>
                          <a:cs typeface="+mn-cs"/>
                        </a:rPr>
                        <a:t>目前國內各項語文能力檢定對照表</a:t>
                      </a:r>
                      <a:r>
                        <a:rPr lang="zh-TW" sz="1200" b="0" kern="100" dirty="0">
                          <a:solidFill>
                            <a:schemeClr val="tx1"/>
                          </a:solidFill>
                          <a:effectLst/>
                          <a:latin typeface="微軟正黑體" panose="020B0604030504040204" pitchFamily="34" charset="-120"/>
                          <a:ea typeface="微軟正黑體" panose="020B0604030504040204" pitchFamily="34" charset="-120"/>
                        </a:rPr>
                        <a:t>對照表</a:t>
                      </a:r>
                      <a:r>
                        <a:rPr lang="zh-TW" altLang="en-US" sz="1200" b="0" kern="100" dirty="0">
                          <a:solidFill>
                            <a:schemeClr val="tx1"/>
                          </a:solidFill>
                          <a:effectLst/>
                          <a:latin typeface="微軟正黑體" panose="020B0604030504040204" pitchFamily="34" charset="-120"/>
                          <a:ea typeface="微軟正黑體" panose="020B0604030504040204" pitchFamily="34" charset="-120"/>
                        </a:rPr>
                        <a:t>，詳見本簡報第</a:t>
                      </a:r>
                      <a:r>
                        <a:rPr lang="en-US" altLang="zh-TW" sz="1200" b="0" kern="100" dirty="0">
                          <a:solidFill>
                            <a:schemeClr val="tx1"/>
                          </a:solidFill>
                          <a:effectLst/>
                          <a:latin typeface="微軟正黑體" panose="020B0604030504040204" pitchFamily="34" charset="-120"/>
                          <a:ea typeface="微軟正黑體" panose="020B0604030504040204" pitchFamily="34" charset="-120"/>
                        </a:rPr>
                        <a:t>19</a:t>
                      </a:r>
                      <a:r>
                        <a:rPr lang="zh-TW" altLang="en-US" sz="1200" b="0" kern="100" dirty="0">
                          <a:solidFill>
                            <a:schemeClr val="tx1"/>
                          </a:solidFill>
                          <a:effectLst/>
                          <a:latin typeface="微軟正黑體" panose="020B0604030504040204" pitchFamily="34" charset="-120"/>
                          <a:ea typeface="微軟正黑體" panose="020B0604030504040204" pitchFamily="34" charset="-120"/>
                        </a:rPr>
                        <a:t>頁</a:t>
                      </a:r>
                      <a:r>
                        <a:rPr lang="en-US" sz="1200" b="0" kern="100" dirty="0">
                          <a:solidFill>
                            <a:schemeClr val="tx1"/>
                          </a:solidFill>
                          <a:effectLst/>
                          <a:latin typeface="微軟正黑體" panose="020B0604030504040204" pitchFamily="34" charset="-120"/>
                          <a:ea typeface="微軟正黑體" panose="020B0604030504040204" pitchFamily="34" charset="-120"/>
                        </a:rPr>
                        <a:t>)</a:t>
                      </a:r>
                      <a:endParaRPr lang="zh-TW" sz="1200" b="0" kern="100" dirty="0">
                        <a:solidFill>
                          <a:schemeClr val="tx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各語文能力檢定主辦單位</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Bef>
                          <a:spcPts val="600"/>
                        </a:spcBef>
                        <a:spcAft>
                          <a:spcPts val="0"/>
                        </a:spcAft>
                      </a:pPr>
                      <a:r>
                        <a:rPr lang="en-US" altLang="zh-TW" sz="1200" b="0" kern="100" dirty="0">
                          <a:effectLst/>
                          <a:latin typeface="微軟正黑體" panose="020B0604030504040204" pitchFamily="34" charset="-120"/>
                          <a:ea typeface="微軟正黑體" panose="020B0604030504040204" pitchFamily="34" charset="-120"/>
                        </a:rPr>
                        <a:t>(</a:t>
                      </a:r>
                      <a:r>
                        <a:rPr lang="zh-TW" altLang="zh-TW" sz="1200" b="0" kern="100" dirty="0">
                          <a:solidFill>
                            <a:schemeClr val="dk1"/>
                          </a:solidFill>
                          <a:effectLst/>
                          <a:latin typeface="微軟正黑體" panose="020B0604030504040204" pitchFamily="34" charset="-120"/>
                          <a:ea typeface="微軟正黑體" panose="020B0604030504040204" pitchFamily="34" charset="-120"/>
                          <a:cs typeface="+mn-cs"/>
                        </a:rPr>
                        <a:t>目前國內各項語文能力檢定對照表</a:t>
                      </a:r>
                      <a:r>
                        <a:rPr lang="zh-TW" altLang="zh-TW" sz="1200" b="0" kern="100" dirty="0">
                          <a:effectLst/>
                          <a:latin typeface="微軟正黑體" panose="020B0604030504040204" pitchFamily="34" charset="-120"/>
                          <a:ea typeface="微軟正黑體" panose="020B0604030504040204" pitchFamily="34" charset="-120"/>
                        </a:rPr>
                        <a:t>對照表</a:t>
                      </a:r>
                      <a:r>
                        <a:rPr lang="zh-TW" altLang="en-US" sz="1200" b="0" kern="100" dirty="0">
                          <a:effectLst/>
                          <a:latin typeface="微軟正黑體" panose="020B0604030504040204" pitchFamily="34" charset="-120"/>
                          <a:ea typeface="微軟正黑體" panose="020B0604030504040204" pitchFamily="34" charset="-120"/>
                        </a:rPr>
                        <a:t>，詳見本簡報第</a:t>
                      </a:r>
                      <a:r>
                        <a:rPr lang="en-US" altLang="zh-TW" sz="1200" b="0" kern="100" dirty="0">
                          <a:effectLst/>
                          <a:latin typeface="微軟正黑體" panose="020B0604030504040204" pitchFamily="34" charset="-120"/>
                          <a:ea typeface="微軟正黑體" panose="020B0604030504040204" pitchFamily="34" charset="-120"/>
                        </a:rPr>
                        <a:t>19</a:t>
                      </a:r>
                      <a:r>
                        <a:rPr lang="zh-TW" altLang="en-US" sz="1200" b="0" kern="100" dirty="0">
                          <a:effectLst/>
                          <a:latin typeface="微軟正黑體" panose="020B0604030504040204" pitchFamily="34" charset="-120"/>
                          <a:ea typeface="微軟正黑體" panose="020B0604030504040204" pitchFamily="34" charset="-120"/>
                        </a:rPr>
                        <a:t>頁</a:t>
                      </a:r>
                      <a:r>
                        <a:rPr lang="en-US" altLang="zh-TW" sz="1200" b="0" kern="100" dirty="0">
                          <a:effectLst/>
                          <a:latin typeface="微軟正黑體" panose="020B0604030504040204" pitchFamily="34" charset="-120"/>
                          <a:ea typeface="微軟正黑體" panose="020B0604030504040204" pitchFamily="34" charset="-120"/>
                        </a:rPr>
                        <a:t>)</a:t>
                      </a:r>
                      <a:endParaRPr lang="zh-TW" altLang="zh-TW" sz="1200" b="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C2(</a:t>
                      </a:r>
                      <a:r>
                        <a:rPr lang="zh-TW" sz="1400" b="1" kern="100" dirty="0">
                          <a:effectLst/>
                          <a:latin typeface="微軟正黑體" panose="020B0604030504040204" pitchFamily="34" charset="-120"/>
                          <a:ea typeface="微軟正黑體" panose="020B0604030504040204" pitchFamily="34" charset="-120"/>
                        </a:rPr>
                        <a:t>精通級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Mastery</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lnSpc>
                          <a:spcPts val="1500"/>
                        </a:lnSpc>
                        <a:spcAft>
                          <a:spcPts val="0"/>
                        </a:spcAft>
                        <a:tabLst>
                          <a:tab pos="731520" algn="l"/>
                        </a:tabLs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C1(</a:t>
                      </a:r>
                      <a:r>
                        <a:rPr lang="zh-TW" sz="1400" b="1" kern="100" dirty="0">
                          <a:effectLst/>
                          <a:latin typeface="微軟正黑體" panose="020B0604030504040204" pitchFamily="34" charset="-120"/>
                          <a:ea typeface="微軟正黑體" panose="020B0604030504040204" pitchFamily="34" charset="-120"/>
                        </a:rPr>
                        <a:t>流利級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300" b="1" kern="100" dirty="0" err="1">
                          <a:effectLst/>
                          <a:latin typeface="微軟正黑體" panose="020B0604030504040204" pitchFamily="34" charset="-120"/>
                          <a:ea typeface="微軟正黑體" panose="020B0604030504040204" pitchFamily="34" charset="-120"/>
                        </a:rPr>
                        <a:t>EffectiveOperationalProficiency</a:t>
                      </a:r>
                      <a:endParaRPr lang="zh-TW" sz="13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a:lnSpc>
                          <a:spcPts val="1500"/>
                        </a:lnSpc>
                        <a:spcAft>
                          <a:spcPts val="0"/>
                        </a:spcAft>
                        <a:tabLst>
                          <a:tab pos="731520" algn="l"/>
                        </a:tabLs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分或複試</a:t>
                      </a: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a:t>
                      </a:r>
                      <a:endParaRPr lang="en-US" altLang="zh-TW" sz="1400" b="0" kern="100" dirty="0">
                        <a:effectLst/>
                        <a:latin typeface="微軟正黑體" panose="020B0604030504040204" pitchFamily="34" charset="-120"/>
                        <a:ea typeface="微軟正黑體" panose="020B0604030504040204" pitchFamily="34" charset="-120"/>
                      </a:endParaRPr>
                    </a:p>
                    <a:p>
                      <a:pPr marL="102235" algn="ctr">
                        <a:lnSpc>
                          <a:spcPts val="1500"/>
                        </a:lnSpc>
                        <a:spcAft>
                          <a:spcPts val="0"/>
                        </a:spcAft>
                        <a:tabLst>
                          <a:tab pos="731520" algn="l"/>
                        </a:tabLst>
                      </a:pPr>
                      <a:r>
                        <a:rPr lang="en-US" altLang="zh-TW" sz="1400" b="0" kern="100" baseline="0" dirty="0">
                          <a:effectLst/>
                          <a:latin typeface="微軟正黑體" panose="020B0604030504040204" pitchFamily="34" charset="-120"/>
                          <a:ea typeface="微軟正黑體" panose="020B0604030504040204" pitchFamily="34" charset="-120"/>
                        </a:rPr>
                        <a:t>            </a:t>
                      </a:r>
                      <a:r>
                        <a:rPr lang="zh-TW" sz="1400" b="1" kern="100" dirty="0">
                          <a:effectLst/>
                          <a:latin typeface="微軟正黑體" panose="020B0604030504040204" pitchFamily="34" charset="-120"/>
                          <a:ea typeface="微軟正黑體" panose="020B0604030504040204" pitchFamily="34" charset="-120"/>
                        </a:rPr>
                        <a:t>初試</a:t>
                      </a:r>
                      <a:r>
                        <a:rPr lang="en-US" sz="1400" b="1" kern="100" dirty="0">
                          <a:effectLst/>
                          <a:latin typeface="微軟正黑體" panose="020B0604030504040204" pitchFamily="34" charset="-120"/>
                          <a:ea typeface="微軟正黑體" panose="020B0604030504040204" pitchFamily="34" charset="-120"/>
                        </a:rPr>
                        <a:t>20</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B2(</a:t>
                      </a:r>
                      <a:r>
                        <a:rPr lang="zh-TW" sz="1400" b="1" kern="100" dirty="0">
                          <a:effectLst/>
                          <a:latin typeface="微軟正黑體" panose="020B0604030504040204" pitchFamily="34" charset="-120"/>
                          <a:ea typeface="微軟正黑體" panose="020B0604030504040204" pitchFamily="34" charset="-120"/>
                        </a:rPr>
                        <a:t>高階級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Vantage</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15</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分或複試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15</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a:solidFill>
                          <a:schemeClr val="dk1"/>
                        </a:solidFill>
                        <a:effectLst/>
                        <a:latin typeface="微軟正黑體" panose="020B0604030504040204" pitchFamily="34" charset="-120"/>
                        <a:ea typeface="微軟正黑體" panose="020B0604030504040204" pitchFamily="34" charset="-120"/>
                        <a:cs typeface="+mn-cs"/>
                      </a:endParaRPr>
                    </a:p>
                    <a:p>
                      <a:pPr marL="102235" algn="ctr" defTabSz="914400" rtl="0" eaLnBrk="1" latinLnBrk="0" hangingPunct="1">
                        <a:lnSpc>
                          <a:spcPts val="1500"/>
                        </a:lnSpc>
                        <a:spcAft>
                          <a:spcPts val="0"/>
                        </a:spcAft>
                        <a:tabLst>
                          <a:tab pos="731520" algn="l"/>
                        </a:tabLst>
                      </a:pPr>
                      <a:r>
                        <a:rPr lang="en-US" altLang="zh-TW" sz="1400" b="1" kern="100" baseline="0" dirty="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13</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3"/>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B1(</a:t>
                      </a:r>
                      <a:r>
                        <a:rPr lang="zh-TW" sz="1400" b="1" kern="100" dirty="0">
                          <a:effectLst/>
                          <a:latin typeface="微軟正黑體" panose="020B0604030504040204" pitchFamily="34" charset="-120"/>
                          <a:ea typeface="微軟正黑體" panose="020B0604030504040204" pitchFamily="34" charset="-120"/>
                        </a:rPr>
                        <a:t>進階級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Threshold</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10</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分或複試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10</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a:solidFill>
                          <a:schemeClr val="dk1"/>
                        </a:solidFill>
                        <a:effectLst/>
                        <a:latin typeface="微軟正黑體" panose="020B0604030504040204" pitchFamily="34" charset="-120"/>
                        <a:ea typeface="微軟正黑體" panose="020B0604030504040204" pitchFamily="34" charset="-120"/>
                        <a:cs typeface="+mn-cs"/>
                      </a:endParaRPr>
                    </a:p>
                    <a:p>
                      <a:pPr marL="102235" algn="ctr" defTabSz="914400" rtl="0" eaLnBrk="1" latinLnBrk="0" hangingPunct="1">
                        <a:lnSpc>
                          <a:spcPts val="1500"/>
                        </a:lnSpc>
                        <a:spcAft>
                          <a:spcPts val="0"/>
                        </a:spcAft>
                        <a:tabLst>
                          <a:tab pos="731520" algn="l"/>
                        </a:tabLst>
                      </a:pPr>
                      <a:r>
                        <a:rPr lang="en-US" altLang="zh-TW" sz="1400" b="1" kern="100" baseline="0" dirty="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8</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4"/>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A2(</a:t>
                      </a:r>
                      <a:r>
                        <a:rPr lang="zh-TW" sz="1400" b="1" kern="100" dirty="0">
                          <a:effectLst/>
                          <a:latin typeface="微軟正黑體" panose="020B0604030504040204" pitchFamily="34" charset="-120"/>
                          <a:ea typeface="微軟正黑體" panose="020B0604030504040204" pitchFamily="34" charset="-120"/>
                        </a:rPr>
                        <a:t>基礎級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err="1">
                          <a:effectLst/>
                          <a:latin typeface="微軟正黑體" panose="020B0604030504040204" pitchFamily="34" charset="-120"/>
                          <a:ea typeface="微軟正黑體" panose="020B0604030504040204" pitchFamily="34" charset="-120"/>
                        </a:rPr>
                        <a:t>Waystage</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indent="69850"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5</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分或複試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5</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a:solidFill>
                          <a:schemeClr val="dk1"/>
                        </a:solidFill>
                        <a:effectLst/>
                        <a:latin typeface="微軟正黑體" panose="020B0604030504040204" pitchFamily="34" charset="-120"/>
                        <a:ea typeface="微軟正黑體" panose="020B0604030504040204" pitchFamily="34" charset="-120"/>
                        <a:cs typeface="+mn-cs"/>
                      </a:endParaRPr>
                    </a:p>
                    <a:p>
                      <a:pPr marL="102235" indent="69850" algn="ctr" defTabSz="914400" rtl="0" eaLnBrk="1" latinLnBrk="0" hangingPunct="1">
                        <a:lnSpc>
                          <a:spcPts val="1500"/>
                        </a:lnSpc>
                        <a:spcAft>
                          <a:spcPts val="0"/>
                        </a:spcAft>
                        <a:tabLst>
                          <a:tab pos="731520" algn="l"/>
                        </a:tabLst>
                      </a:pPr>
                      <a:r>
                        <a:rPr lang="en-US" altLang="zh-TW" sz="1400" b="1" kern="100" baseline="0" dirty="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3</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5"/>
                  </a:ext>
                </a:extLst>
              </a:tr>
              <a:tr h="396000">
                <a:tc rowSpan="5">
                  <a:txBody>
                    <a:bodyPr/>
                    <a:lstStyle/>
                    <a:p>
                      <a:pPr>
                        <a:lnSpc>
                          <a:spcPts val="1500"/>
                        </a:lnSpc>
                        <a:spcAft>
                          <a:spcPts val="0"/>
                        </a:spcAft>
                      </a:pPr>
                      <a:r>
                        <a:rPr lang="en-US" sz="1400" b="1" kern="100" spc="-50" dirty="0">
                          <a:effectLst/>
                          <a:latin typeface="微軟正黑體" panose="020B0604030504040204" pitchFamily="34" charset="-120"/>
                          <a:ea typeface="微軟正黑體" panose="020B0604030504040204" pitchFamily="34" charset="-120"/>
                        </a:rPr>
                        <a:t>JLPT</a:t>
                      </a:r>
                    </a:p>
                    <a:p>
                      <a:pPr>
                        <a:lnSpc>
                          <a:spcPts val="1500"/>
                        </a:lnSpc>
                        <a:spcAft>
                          <a:spcPts val="0"/>
                        </a:spcAft>
                      </a:pPr>
                      <a:r>
                        <a:rPr lang="zh-TW" sz="1400" b="1" kern="100" spc="-50" dirty="0">
                          <a:effectLst/>
                          <a:latin typeface="微軟正黑體" panose="020B0604030504040204" pitchFamily="34" charset="-120"/>
                          <a:ea typeface="微軟正黑體" panose="020B0604030504040204" pitchFamily="34" charset="-120"/>
                        </a:rPr>
                        <a:t>日本語能力試驗</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財團法人語言訓練測驗中心</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一級或</a:t>
                      </a:r>
                      <a:r>
                        <a:rPr lang="en-US" sz="1400" b="1" kern="100" dirty="0">
                          <a:effectLst/>
                          <a:latin typeface="微軟正黑體" panose="020B0604030504040204" pitchFamily="34" charset="-120"/>
                          <a:ea typeface="微軟正黑體" panose="020B0604030504040204" pitchFamily="34" charset="-120"/>
                        </a:rPr>
                        <a:t>N1</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6"/>
                  </a:ext>
                </a:extLst>
              </a:tr>
              <a:tr h="396000">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二級或</a:t>
                      </a:r>
                      <a:r>
                        <a:rPr lang="en-US" sz="1400" b="1" kern="100" dirty="0">
                          <a:effectLst/>
                          <a:latin typeface="微軟正黑體" panose="020B0604030504040204" pitchFamily="34" charset="-120"/>
                          <a:ea typeface="微軟正黑體" panose="020B0604030504040204" pitchFamily="34" charset="-120"/>
                        </a:rPr>
                        <a:t>N2</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15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7"/>
                  </a:ext>
                </a:extLst>
              </a:tr>
              <a:tr h="396000">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N3/2010</a:t>
                      </a:r>
                      <a:r>
                        <a:rPr lang="zh-TW" sz="1400" b="1" kern="100" dirty="0">
                          <a:effectLst/>
                          <a:latin typeface="微軟正黑體" panose="020B0604030504040204" pitchFamily="34" charset="-120"/>
                          <a:ea typeface="微軟正黑體" panose="020B0604030504040204" pitchFamily="34" charset="-120"/>
                        </a:rPr>
                        <a:t>年新增</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10</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8"/>
                  </a:ext>
                </a:extLst>
              </a:tr>
              <a:tr h="396000">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三級或</a:t>
                      </a:r>
                      <a:r>
                        <a:rPr lang="en-US" sz="1400" b="1" kern="100" dirty="0">
                          <a:effectLst/>
                          <a:latin typeface="微軟正黑體" panose="020B0604030504040204" pitchFamily="34" charset="-120"/>
                          <a:ea typeface="微軟正黑體" panose="020B0604030504040204" pitchFamily="34" charset="-120"/>
                        </a:rPr>
                        <a:t>N4</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9"/>
                  </a:ext>
                </a:extLst>
              </a:tr>
              <a:tr h="396000">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四級或</a:t>
                      </a:r>
                      <a:r>
                        <a:rPr lang="en-US" sz="1400" b="1" kern="100" dirty="0">
                          <a:effectLst/>
                          <a:latin typeface="微軟正黑體" panose="020B0604030504040204" pitchFamily="34" charset="-120"/>
                          <a:ea typeface="微軟正黑體" panose="020B0604030504040204" pitchFamily="34" charset="-120"/>
                        </a:rPr>
                        <a:t>N5</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3</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10"/>
                  </a:ext>
                </a:extLst>
              </a:tr>
            </a:tbl>
          </a:graphicData>
        </a:graphic>
      </p:graphicFrame>
      <p:sp>
        <p:nvSpPr>
          <p:cNvPr id="6" name="矩形 5"/>
          <p:cNvSpPr/>
          <p:nvPr/>
        </p:nvSpPr>
        <p:spPr>
          <a:xfrm>
            <a:off x="179388" y="1046029"/>
            <a:ext cx="4536628"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語文能力採計項目及計分標準</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5"/>
          <p:cNvSpPr>
            <a:spLocks noGrp="1"/>
          </p:cNvSpPr>
          <p:nvPr>
            <p:ph idx="1"/>
          </p:nvPr>
        </p:nvSpPr>
        <p:spPr>
          <a:xfrm>
            <a:off x="102944" y="6187436"/>
            <a:ext cx="8928458" cy="521182"/>
          </a:xfrm>
          <a:solidFill>
            <a:srgbClr val="FFFF99"/>
          </a:solidFill>
          <a:scene3d>
            <a:camera prst="orthographicFront"/>
            <a:lightRig rig="threePt" dir="t"/>
          </a:scene3d>
          <a:sp3d>
            <a:bevelT prst="slope"/>
          </a:sp3d>
        </p:spPr>
        <p:txBody>
          <a:bodyPr/>
          <a:lstStyle/>
          <a:p>
            <a:pPr marL="271463" indent="-271463" algn="just">
              <a:buNone/>
            </a:pP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註：</a:t>
            </a:r>
            <a:r>
              <a:rPr lang="zh-TW" altLang="zh-TW" sz="12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相同語文者，其檢定採最高等級計分</a:t>
            </a: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，不同語文者，則可累計計分；</a:t>
            </a:r>
            <a:r>
              <a:rPr lang="zh-TW" altLang="zh-TW" sz="12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未在本表所列相關語文檢定者，不予計分。</a:t>
            </a: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另被推薦考生取得語文能力檢定項目證明之日期，須為</a:t>
            </a:r>
            <a:r>
              <a:rPr lang="zh-TW" altLang="zh-TW"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被推薦考生入學</a:t>
            </a:r>
            <a:r>
              <a:rPr lang="zh-TW" altLang="en-US"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zh-TW"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之後至報名截止日</a:t>
            </a:r>
            <a:r>
              <a:rPr lang="en-US" altLang="zh-TW"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20</a:t>
            </a:r>
            <a:r>
              <a:rPr lang="zh-TW" altLang="en-US"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日（星期三）</a:t>
            </a:r>
            <a:r>
              <a:rPr lang="zh-TW" altLang="en-US"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endPar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標題 4"/>
          <p:cNvSpPr>
            <a:spLocks noGrp="1"/>
          </p:cNvSpPr>
          <p:nvPr>
            <p:ph type="title"/>
          </p:nvPr>
        </p:nvSpPr>
        <p:spPr>
          <a:xfrm>
            <a:off x="0" y="145222"/>
            <a:ext cx="8229600"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7</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比序</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8/11</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10" name="矩形 9"/>
          <p:cNvSpPr/>
          <p:nvPr/>
        </p:nvSpPr>
        <p:spPr>
          <a:xfrm>
            <a:off x="251520" y="1071290"/>
            <a:ext cx="512291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語文能力採計項目及計分標準</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5342433"/>
              </p:ext>
            </p:extLst>
          </p:nvPr>
        </p:nvGraphicFramePr>
        <p:xfrm>
          <a:off x="107504" y="1633428"/>
          <a:ext cx="8928458" cy="4459870"/>
        </p:xfrm>
        <a:graphic>
          <a:graphicData uri="http://schemas.openxmlformats.org/drawingml/2006/table">
            <a:tbl>
              <a:tblPr firstRow="1" bandRow="1">
                <a:tableStyleId>{5940675A-B579-460E-94D1-54222C63F5DA}</a:tableStyleId>
              </a:tblPr>
              <a:tblGrid>
                <a:gridCol w="731804">
                  <a:extLst>
                    <a:ext uri="{9D8B030D-6E8A-4147-A177-3AD203B41FA5}">
                      <a16:colId xmlns:a16="http://schemas.microsoft.com/office/drawing/2014/main" val="1869231228"/>
                    </a:ext>
                  </a:extLst>
                </a:gridCol>
                <a:gridCol w="605025">
                  <a:extLst>
                    <a:ext uri="{9D8B030D-6E8A-4147-A177-3AD203B41FA5}">
                      <a16:colId xmlns:a16="http://schemas.microsoft.com/office/drawing/2014/main" val="3574172677"/>
                    </a:ext>
                  </a:extLst>
                </a:gridCol>
                <a:gridCol w="731804">
                  <a:extLst>
                    <a:ext uri="{9D8B030D-6E8A-4147-A177-3AD203B41FA5}">
                      <a16:colId xmlns:a16="http://schemas.microsoft.com/office/drawing/2014/main" val="2848457817"/>
                    </a:ext>
                  </a:extLst>
                </a:gridCol>
                <a:gridCol w="548853">
                  <a:extLst>
                    <a:ext uri="{9D8B030D-6E8A-4147-A177-3AD203B41FA5}">
                      <a16:colId xmlns:a16="http://schemas.microsoft.com/office/drawing/2014/main" val="622456700"/>
                    </a:ext>
                  </a:extLst>
                </a:gridCol>
                <a:gridCol w="346328">
                  <a:extLst>
                    <a:ext uri="{9D8B030D-6E8A-4147-A177-3AD203B41FA5}">
                      <a16:colId xmlns:a16="http://schemas.microsoft.com/office/drawing/2014/main" val="3366556171"/>
                    </a:ext>
                  </a:extLst>
                </a:gridCol>
                <a:gridCol w="512320">
                  <a:extLst>
                    <a:ext uri="{9D8B030D-6E8A-4147-A177-3AD203B41FA5}">
                      <a16:colId xmlns:a16="http://schemas.microsoft.com/office/drawing/2014/main" val="2625155056"/>
                    </a:ext>
                  </a:extLst>
                </a:gridCol>
                <a:gridCol w="512320">
                  <a:extLst>
                    <a:ext uri="{9D8B030D-6E8A-4147-A177-3AD203B41FA5}">
                      <a16:colId xmlns:a16="http://schemas.microsoft.com/office/drawing/2014/main" val="125293179"/>
                    </a:ext>
                  </a:extLst>
                </a:gridCol>
                <a:gridCol w="841575">
                  <a:extLst>
                    <a:ext uri="{9D8B030D-6E8A-4147-A177-3AD203B41FA5}">
                      <a16:colId xmlns:a16="http://schemas.microsoft.com/office/drawing/2014/main" val="1188959424"/>
                    </a:ext>
                  </a:extLst>
                </a:gridCol>
                <a:gridCol w="512320">
                  <a:extLst>
                    <a:ext uri="{9D8B030D-6E8A-4147-A177-3AD203B41FA5}">
                      <a16:colId xmlns:a16="http://schemas.microsoft.com/office/drawing/2014/main" val="2304559707"/>
                    </a:ext>
                  </a:extLst>
                </a:gridCol>
                <a:gridCol w="475673">
                  <a:extLst>
                    <a:ext uri="{9D8B030D-6E8A-4147-A177-3AD203B41FA5}">
                      <a16:colId xmlns:a16="http://schemas.microsoft.com/office/drawing/2014/main" val="3633861971"/>
                    </a:ext>
                  </a:extLst>
                </a:gridCol>
                <a:gridCol w="695214">
                  <a:extLst>
                    <a:ext uri="{9D8B030D-6E8A-4147-A177-3AD203B41FA5}">
                      <a16:colId xmlns:a16="http://schemas.microsoft.com/office/drawing/2014/main" val="2926032446"/>
                    </a:ext>
                  </a:extLst>
                </a:gridCol>
                <a:gridCol w="668610">
                  <a:extLst>
                    <a:ext uri="{9D8B030D-6E8A-4147-A177-3AD203B41FA5}">
                      <a16:colId xmlns:a16="http://schemas.microsoft.com/office/drawing/2014/main" val="2651709117"/>
                    </a:ext>
                  </a:extLst>
                </a:gridCol>
                <a:gridCol w="668610">
                  <a:extLst>
                    <a:ext uri="{9D8B030D-6E8A-4147-A177-3AD203B41FA5}">
                      <a16:colId xmlns:a16="http://schemas.microsoft.com/office/drawing/2014/main" val="501203341"/>
                    </a:ext>
                  </a:extLst>
                </a:gridCol>
                <a:gridCol w="492494">
                  <a:extLst>
                    <a:ext uri="{9D8B030D-6E8A-4147-A177-3AD203B41FA5}">
                      <a16:colId xmlns:a16="http://schemas.microsoft.com/office/drawing/2014/main" val="3584988722"/>
                    </a:ext>
                  </a:extLst>
                </a:gridCol>
                <a:gridCol w="585508">
                  <a:extLst>
                    <a:ext uri="{9D8B030D-6E8A-4147-A177-3AD203B41FA5}">
                      <a16:colId xmlns:a16="http://schemas.microsoft.com/office/drawing/2014/main" val="3140551020"/>
                    </a:ext>
                  </a:extLst>
                </a:gridCol>
              </a:tblGrid>
              <a:tr h="883790">
                <a:tc rowSpan="2">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全民英檢</a:t>
                      </a:r>
                    </a:p>
                    <a:p>
                      <a:pPr algn="ctr">
                        <a:spcBef>
                          <a:spcPts val="0"/>
                        </a:spcBef>
                      </a:pPr>
                      <a:r>
                        <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rPr>
                        <a:t>(GEPT)</a:t>
                      </a:r>
                      <a:endPar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endParaRPr>
                    </a:p>
                    <a:p>
                      <a:pPr algn="ctr" latinLnBrk="1">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初試：聽、讀</a:t>
                      </a: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複試：說、寫</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rowSpan="2">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本欄參照</a:t>
                      </a:r>
                      <a:r>
                        <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rPr>
                        <a:t>CEF</a:t>
                      </a: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指標所訂有</a:t>
                      </a:r>
                      <a:r>
                        <a:rPr lang="zh-TW" altLang="zh-TW" sz="1000" b="1" kern="1200"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初複試</a:t>
                      </a: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之計分</a:t>
                      </a:r>
                      <a:endPar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endParaRP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標準</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rowSpan="2">
                  <a:txBody>
                    <a:bodyPr/>
                    <a:lstStyle/>
                    <a:p>
                      <a:pPr algn="ctr">
                        <a:spcBef>
                          <a:spcPts val="0"/>
                        </a:spcBef>
                      </a:pPr>
                      <a:r>
                        <a:rPr lang="en-US" altLang="zh-TW" sz="900" b="1" dirty="0">
                          <a:solidFill>
                            <a:schemeClr val="tx1"/>
                          </a:solidFill>
                          <a:latin typeface="微軟正黑體" panose="020B0604030504040204" pitchFamily="34" charset="-120"/>
                          <a:ea typeface="微軟正黑體" panose="020B0604030504040204" pitchFamily="34" charset="-120"/>
                        </a:rPr>
                        <a:t>CEF</a:t>
                      </a:r>
                    </a:p>
                    <a:p>
                      <a:pPr algn="ctr">
                        <a:spcBef>
                          <a:spcPts val="0"/>
                        </a:spcBef>
                      </a:pPr>
                      <a:r>
                        <a:rPr lang="zh-TW" altLang="en-US" sz="900" b="1" dirty="0">
                          <a:solidFill>
                            <a:schemeClr val="tx1"/>
                          </a:solidFill>
                          <a:latin typeface="微軟正黑體" panose="020B0604030504040204" pitchFamily="34" charset="-120"/>
                          <a:ea typeface="微軟正黑體" panose="020B0604030504040204" pitchFamily="34" charset="-120"/>
                        </a:rPr>
                        <a:t>語言能力</a:t>
                      </a:r>
                    </a:p>
                    <a:p>
                      <a:pPr algn="ctr">
                        <a:spcBef>
                          <a:spcPts val="0"/>
                        </a:spcBef>
                      </a:pPr>
                      <a:r>
                        <a:rPr lang="zh-TW" altLang="en-US" sz="900" b="1" dirty="0">
                          <a:solidFill>
                            <a:schemeClr val="tx1"/>
                          </a:solidFill>
                          <a:latin typeface="微軟正黑體" panose="020B0604030504040204" pitchFamily="34" charset="-120"/>
                          <a:ea typeface="微軟正黑體" panose="020B0604030504040204" pitchFamily="34" charset="-120"/>
                        </a:rPr>
                        <a:t>參考指標</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rowSpan="2">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本欄參照</a:t>
                      </a:r>
                      <a:r>
                        <a:rPr lang="en-US" altLang="zh-TW" sz="900" b="1" dirty="0">
                          <a:solidFill>
                            <a:schemeClr val="bg1"/>
                          </a:solidFill>
                          <a:latin typeface="微軟正黑體" panose="020B0604030504040204" pitchFamily="34" charset="-120"/>
                          <a:ea typeface="微軟正黑體" panose="020B0604030504040204" pitchFamily="34" charset="-120"/>
                        </a:rPr>
                        <a:t>CEF</a:t>
                      </a:r>
                      <a:r>
                        <a:rPr lang="zh-TW" altLang="en-US" sz="900" b="1" dirty="0">
                          <a:solidFill>
                            <a:schemeClr val="bg1"/>
                          </a:solidFill>
                          <a:latin typeface="微軟正黑體" panose="020B0604030504040204" pitchFamily="34" charset="-120"/>
                          <a:ea typeface="微軟正黑體" panose="020B0604030504040204" pitchFamily="34" charset="-120"/>
                        </a:rPr>
                        <a:t>指標所訂</a:t>
                      </a:r>
                      <a:r>
                        <a:rPr lang="zh-TW" altLang="en-US" sz="1000" b="1"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非初複試</a:t>
                      </a:r>
                      <a:r>
                        <a:rPr lang="zh-TW" altLang="en-US" sz="900" b="1" dirty="0">
                          <a:solidFill>
                            <a:schemeClr val="bg1"/>
                          </a:solidFill>
                          <a:latin typeface="微軟正黑體" panose="020B0604030504040204" pitchFamily="34" charset="-120"/>
                          <a:ea typeface="微軟正黑體" panose="020B0604030504040204" pitchFamily="34" charset="-120"/>
                        </a:rPr>
                        <a:t>之計分標準</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gridSpan="2">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托福</a:t>
                      </a:r>
                      <a:r>
                        <a:rPr lang="en-US" altLang="zh-TW" sz="900" b="1" dirty="0">
                          <a:solidFill>
                            <a:schemeClr val="bg1"/>
                          </a:solidFill>
                          <a:latin typeface="微軟正黑體" panose="020B0604030504040204" pitchFamily="34" charset="-120"/>
                          <a:ea typeface="微軟正黑體" panose="020B0604030504040204" pitchFamily="34" charset="-120"/>
                        </a:rPr>
                        <a:t>(TOEFL)</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聽力、閱讀</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口說、寫作</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hMerge="1">
                  <a:txBody>
                    <a:bodyPr/>
                    <a:lstStyle/>
                    <a:p>
                      <a:endParaRPr lang="zh-TW" altLang="en-US" sz="900" dirty="0"/>
                    </a:p>
                  </a:txBody>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IELTS</a:t>
                      </a:r>
                      <a:endParaRPr lang="zh-TW"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聽力</a:t>
                      </a: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閱讀</a:t>
                      </a: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寫作</a:t>
                      </a: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口試</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劍橋大學</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英語能力</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認證分級測驗</a:t>
                      </a:r>
                      <a:r>
                        <a:rPr lang="en-US" altLang="zh-TW" sz="900" b="1" dirty="0">
                          <a:solidFill>
                            <a:schemeClr val="bg1"/>
                          </a:solidFill>
                          <a:latin typeface="微軟正黑體" panose="020B0604030504040204" pitchFamily="34" charset="-120"/>
                          <a:ea typeface="微軟正黑體" panose="020B0604030504040204" pitchFamily="34" charset="-120"/>
                        </a:rPr>
                        <a:t>(Cambridge Main Suite)</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聽、說、讀、寫</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gridSpan="2">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外語能力</a:t>
                      </a: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測驗</a:t>
                      </a:r>
                      <a:r>
                        <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rPr>
                        <a:t>(FLPT)</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hMerge="1">
                  <a:txBody>
                    <a:bodyPr/>
                    <a:lstStyle/>
                    <a:p>
                      <a:endParaRPr lang="zh-TW" altLang="en-US" sz="900" dirty="0"/>
                    </a:p>
                  </a:txBody>
                  <a:tcPr/>
                </a:tc>
                <a:tc>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多益測驗</a:t>
                      </a:r>
                      <a:r>
                        <a:rPr lang="en-US" altLang="zh-TW" sz="900" b="1" dirty="0">
                          <a:solidFill>
                            <a:schemeClr val="bg1"/>
                          </a:solidFill>
                          <a:latin typeface="微軟正黑體" panose="020B0604030504040204" pitchFamily="34" charset="-120"/>
                          <a:ea typeface="微軟正黑體" panose="020B0604030504040204" pitchFamily="34" charset="-120"/>
                        </a:rPr>
                        <a:t>(TOEIC)</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聽力、閱讀</a:t>
                      </a:r>
                      <a:r>
                        <a:rPr lang="en-US" altLang="zh-TW" sz="900" b="1" dirty="0">
                          <a:solidFill>
                            <a:schemeClr val="bg1"/>
                          </a:solidFill>
                          <a:latin typeface="微軟正黑體" panose="020B0604030504040204" pitchFamily="34" charset="-120"/>
                          <a:ea typeface="微軟正黑體" panose="020B0604030504040204" pitchFamily="34" charset="-120"/>
                        </a:rPr>
                        <a:t>(</a:t>
                      </a:r>
                      <a:r>
                        <a:rPr lang="zh-TW" altLang="en-US" sz="900" b="1" dirty="0">
                          <a:solidFill>
                            <a:schemeClr val="bg1"/>
                          </a:solidFill>
                          <a:latin typeface="微軟正黑體" panose="020B0604030504040204" pitchFamily="34" charset="-120"/>
                          <a:ea typeface="微軟正黑體" panose="020B0604030504040204" pitchFamily="34" charset="-120"/>
                        </a:rPr>
                        <a:t>另有獨立之口說及寫作</a:t>
                      </a:r>
                      <a:endParaRPr lang="en-US" altLang="zh-TW" sz="900" b="1" dirty="0">
                        <a:solidFill>
                          <a:schemeClr val="bg1"/>
                        </a:solidFill>
                        <a:latin typeface="微軟正黑體" panose="020B0604030504040204" pitchFamily="34" charset="-120"/>
                        <a:ea typeface="微軟正黑體" panose="020B0604030504040204" pitchFamily="34" charset="-120"/>
                      </a:endParaRP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測驗</a:t>
                      </a:r>
                      <a:r>
                        <a:rPr lang="en-US" altLang="zh-TW" sz="900" b="1" dirty="0">
                          <a:solidFill>
                            <a:schemeClr val="bg1"/>
                          </a:solidFill>
                          <a:latin typeface="微軟正黑體" panose="020B0604030504040204" pitchFamily="34" charset="-120"/>
                          <a:ea typeface="微軟正黑體" panose="020B0604030504040204" pitchFamily="34" charset="-12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gridSpan="2">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劍橋領思測驗（</a:t>
                      </a:r>
                      <a:r>
                        <a:rPr lang="en-US" altLang="zh-TW" sz="900" b="1" dirty="0" err="1">
                          <a:solidFill>
                            <a:schemeClr val="bg1"/>
                          </a:solidFill>
                          <a:latin typeface="微軟正黑體" panose="020B0604030504040204" pitchFamily="34" charset="-120"/>
                          <a:ea typeface="微軟正黑體" panose="020B0604030504040204" pitchFamily="34" charset="-120"/>
                        </a:rPr>
                        <a:t>Linguaskill</a:t>
                      </a:r>
                      <a:r>
                        <a:rPr lang="zh-TW" altLang="en-US" sz="900" b="1" dirty="0">
                          <a:solidFill>
                            <a:schemeClr val="bg1"/>
                          </a:solidFill>
                          <a:latin typeface="微軟正黑體" panose="020B0604030504040204" pitchFamily="34" charset="-120"/>
                          <a:ea typeface="微軟正黑體" panose="020B0604030504040204" pitchFamily="34" charset="-120"/>
                        </a:rPr>
                        <a:t>）</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聽力、閱讀 </a:t>
                      </a:r>
                      <a:r>
                        <a:rPr lang="en-US" altLang="zh-TW" sz="900" b="1" dirty="0">
                          <a:solidFill>
                            <a:schemeClr val="bg1"/>
                          </a:solidFill>
                          <a:latin typeface="微軟正黑體" panose="020B0604030504040204" pitchFamily="34" charset="-120"/>
                          <a:ea typeface="微軟正黑體" panose="020B0604030504040204" pitchFamily="34" charset="-120"/>
                        </a:rPr>
                        <a:t>(</a:t>
                      </a:r>
                      <a:r>
                        <a:rPr lang="zh-TW" altLang="en-US" sz="900" b="1" dirty="0">
                          <a:solidFill>
                            <a:schemeClr val="bg1"/>
                          </a:solidFill>
                          <a:latin typeface="微軟正黑體" panose="020B0604030504040204" pitchFamily="34" charset="-120"/>
                          <a:ea typeface="微軟正黑體" panose="020B0604030504040204" pitchFamily="34" charset="-120"/>
                        </a:rPr>
                        <a:t>另有單獨之</a:t>
                      </a:r>
                      <a:endParaRPr lang="en-US" altLang="zh-TW" sz="900" b="1" dirty="0">
                        <a:solidFill>
                          <a:schemeClr val="bg1"/>
                        </a:solidFill>
                        <a:latin typeface="微軟正黑體" panose="020B0604030504040204" pitchFamily="34" charset="-120"/>
                        <a:ea typeface="微軟正黑體" panose="020B0604030504040204" pitchFamily="34" charset="-120"/>
                      </a:endParaRP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口說及寫作測驗</a:t>
                      </a:r>
                      <a:r>
                        <a:rPr lang="en-US" altLang="zh-TW" sz="900" b="1" dirty="0">
                          <a:solidFill>
                            <a:schemeClr val="bg1"/>
                          </a:solidFill>
                          <a:latin typeface="微軟正黑體" panose="020B0604030504040204" pitchFamily="34" charset="-120"/>
                          <a:ea typeface="微軟正黑體" panose="020B0604030504040204" pitchFamily="34" charset="-12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hMerge="1">
                  <a:txBody>
                    <a:bodyPr/>
                    <a:lstStyle/>
                    <a:p>
                      <a:endParaRPr lang="zh-TW" altLang="en-US" sz="900" dirty="0"/>
                    </a:p>
                  </a:txBody>
                  <a:tcPr/>
                </a:tc>
                <a:tc gridSpan="2">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大學校院英語能力</a:t>
                      </a:r>
                      <a:endParaRPr lang="en-US" altLang="zh-TW" sz="900" b="1" dirty="0">
                        <a:solidFill>
                          <a:schemeClr val="bg1"/>
                        </a:solidFill>
                        <a:latin typeface="微軟正黑體" panose="020B0604030504040204" pitchFamily="34" charset="-120"/>
                        <a:ea typeface="微軟正黑體" panose="020B0604030504040204" pitchFamily="34" charset="-120"/>
                      </a:endParaRP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測驗</a:t>
                      </a:r>
                      <a:r>
                        <a:rPr lang="en-US" altLang="zh-TW" sz="900" b="1" dirty="0">
                          <a:solidFill>
                            <a:schemeClr val="bg1"/>
                          </a:solidFill>
                          <a:latin typeface="微軟正黑體" panose="020B0604030504040204" pitchFamily="34" charset="-120"/>
                          <a:ea typeface="微軟正黑體" panose="020B0604030504040204" pitchFamily="34" charset="-120"/>
                        </a:rPr>
                        <a:t>(CSEPT)</a:t>
                      </a:r>
                    </a:p>
                    <a:p>
                      <a:pPr algn="ctr">
                        <a:spcBef>
                          <a:spcPts val="0"/>
                        </a:spcBef>
                      </a:pPr>
                      <a:r>
                        <a:rPr lang="en-US" altLang="zh-TW" sz="900" b="1" dirty="0">
                          <a:solidFill>
                            <a:schemeClr val="bg1"/>
                          </a:solidFill>
                          <a:latin typeface="微軟正黑體" panose="020B0604030504040204" pitchFamily="34" charset="-120"/>
                          <a:ea typeface="微軟正黑體" panose="020B0604030504040204" pitchFamily="34" charset="-120"/>
                        </a:rPr>
                        <a:t>(</a:t>
                      </a:r>
                      <a:r>
                        <a:rPr lang="zh-TW" altLang="en-US" sz="900" b="1" dirty="0">
                          <a:solidFill>
                            <a:schemeClr val="bg1"/>
                          </a:solidFill>
                          <a:latin typeface="微軟正黑體" panose="020B0604030504040204" pitchFamily="34" charset="-120"/>
                          <a:ea typeface="微軟正黑體" panose="020B0604030504040204" pitchFamily="34" charset="-120"/>
                        </a:rPr>
                        <a:t>無說、寫測驗</a:t>
                      </a:r>
                      <a:r>
                        <a:rPr lang="en-US" altLang="zh-TW" sz="900" b="1" dirty="0">
                          <a:solidFill>
                            <a:schemeClr val="bg1"/>
                          </a:solidFill>
                          <a:latin typeface="微軟正黑體" panose="020B0604030504040204" pitchFamily="34" charset="-120"/>
                          <a:ea typeface="微軟正黑體" panose="020B0604030504040204" pitchFamily="34" charset="-12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hMerge="1">
                  <a:txBody>
                    <a:bodyPr/>
                    <a:lstStyle/>
                    <a:p>
                      <a:endParaRPr lang="zh-TW" altLang="en-US" sz="900" dirty="0"/>
                    </a:p>
                  </a:txBody>
                  <a:tcPr/>
                </a:tc>
                <a:extLst>
                  <a:ext uri="{0D108BD9-81ED-4DB2-BD59-A6C34878D82A}">
                    <a16:rowId xmlns:a16="http://schemas.microsoft.com/office/drawing/2014/main" val="3357354986"/>
                  </a:ext>
                </a:extLst>
              </a:tr>
              <a:tr h="589194">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solidFill>
                      <a:schemeClr val="bg1"/>
                    </a:solidFill>
                  </a:tcPr>
                </a:tc>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lnR w="28575" cap="flat" cmpd="sng" algn="ctr">
                      <a:solidFill>
                        <a:schemeClr val="tx1"/>
                      </a:solidFill>
                      <a:prstDash val="solid"/>
                      <a:round/>
                      <a:headEnd type="none" w="med" len="med"/>
                      <a:tailEnd type="none" w="med" len="med"/>
                    </a:lnR>
                    <a:solidFill>
                      <a:schemeClr val="bg1"/>
                    </a:solidFill>
                  </a:tcPr>
                </a:tc>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vMerge="1">
                  <a:txBody>
                    <a:bodyPr/>
                    <a:lstStyle/>
                    <a:p>
                      <a:pPr algn="ct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tx1"/>
                      </a:solidFill>
                      <a:prstDash val="solid"/>
                      <a:round/>
                      <a:headEnd type="none" w="med" len="med"/>
                      <a:tailEnd type="none" w="med" len="med"/>
                    </a:lnL>
                    <a:solidFill>
                      <a:schemeClr val="bg1"/>
                    </a:solidFill>
                  </a:tcPr>
                </a:tc>
                <a:tc>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紙筆</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網路</a:t>
                      </a: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型態</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三項</a:t>
                      </a: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筆試總分</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口說</a:t>
                      </a:r>
                      <a:endPar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endParaRP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級分</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職場</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英語測驗</a:t>
                      </a:r>
                    </a:p>
                    <a:p>
                      <a:pPr algn="ctr">
                        <a:spcBef>
                          <a:spcPts val="0"/>
                        </a:spcBef>
                      </a:pPr>
                      <a:r>
                        <a:rPr lang="en-US" altLang="zh-TW" sz="900" b="1" dirty="0" err="1">
                          <a:solidFill>
                            <a:schemeClr val="bg1"/>
                          </a:solidFill>
                          <a:latin typeface="微軟正黑體" panose="020B0604030504040204" pitchFamily="34" charset="-120"/>
                          <a:ea typeface="微軟正黑體" panose="020B0604030504040204" pitchFamily="34" charset="-120"/>
                        </a:rPr>
                        <a:t>Linguaskill</a:t>
                      </a:r>
                      <a:endParaRPr lang="en-US" altLang="zh-TW" sz="900" b="1" dirty="0">
                        <a:solidFill>
                          <a:schemeClr val="bg1"/>
                        </a:solidFill>
                        <a:latin typeface="微軟正黑體" panose="020B0604030504040204" pitchFamily="34" charset="-120"/>
                        <a:ea typeface="微軟正黑體" panose="020B0604030504040204" pitchFamily="34" charset="-120"/>
                      </a:endParaRPr>
                    </a:p>
                    <a:p>
                      <a:pPr algn="ctr">
                        <a:spcBef>
                          <a:spcPts val="0"/>
                        </a:spcBef>
                      </a:pPr>
                      <a:r>
                        <a:rPr lang="en-US" altLang="zh-TW" sz="900" b="1" dirty="0">
                          <a:solidFill>
                            <a:schemeClr val="bg1"/>
                          </a:solidFill>
                          <a:latin typeface="微軟正黑體" panose="020B0604030504040204" pitchFamily="34" charset="-120"/>
                          <a:ea typeface="微軟正黑體" panose="020B0604030504040204" pitchFamily="34" charset="-120"/>
                        </a:rPr>
                        <a:t>Business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實用</a:t>
                      </a:r>
                    </a:p>
                    <a:p>
                      <a:pPr algn="ctr">
                        <a:spcBef>
                          <a:spcPts val="0"/>
                        </a:spcBef>
                      </a:pPr>
                      <a:r>
                        <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rPr>
                        <a:t>英語測驗</a:t>
                      </a:r>
                    </a:p>
                    <a:p>
                      <a:pPr algn="ctr">
                        <a:spcBef>
                          <a:spcPts val="0"/>
                        </a:spcBef>
                      </a:pPr>
                      <a:r>
                        <a:rPr lang="en-US" altLang="zh-TW" sz="900" b="1" kern="1200" dirty="0" err="1">
                          <a:solidFill>
                            <a:schemeClr val="bg1"/>
                          </a:solidFill>
                          <a:effectLst/>
                          <a:latin typeface="微軟正黑體" panose="020B0604030504040204" pitchFamily="34" charset="-120"/>
                          <a:ea typeface="微軟正黑體" panose="020B0604030504040204" pitchFamily="34" charset="-120"/>
                          <a:cs typeface="+mn-cs"/>
                        </a:rPr>
                        <a:t>Linguaskill</a:t>
                      </a:r>
                      <a:endParaRPr lang="zh-TW" altLang="zh-TW" sz="900" b="1" kern="1200" dirty="0">
                        <a:solidFill>
                          <a:schemeClr val="bg1"/>
                        </a:solidFill>
                        <a:effectLst/>
                        <a:latin typeface="微軟正黑體" panose="020B0604030504040204" pitchFamily="34" charset="-120"/>
                        <a:ea typeface="微軟正黑體" panose="020B0604030504040204" pitchFamily="34" charset="-120"/>
                        <a:cs typeface="+mn-cs"/>
                      </a:endParaRPr>
                    </a:p>
                    <a:p>
                      <a:pPr algn="ctr">
                        <a:spcBef>
                          <a:spcPts val="0"/>
                        </a:spcBef>
                      </a:pPr>
                      <a:r>
                        <a:rPr lang="en-US" altLang="zh-TW" sz="900" b="1" kern="1200" dirty="0">
                          <a:solidFill>
                            <a:schemeClr val="bg1"/>
                          </a:solidFill>
                          <a:effectLst/>
                          <a:latin typeface="微軟正黑體" panose="020B0604030504040204" pitchFamily="34" charset="-120"/>
                          <a:ea typeface="微軟正黑體" panose="020B0604030504040204" pitchFamily="34" charset="-120"/>
                          <a:cs typeface="+mn-cs"/>
                        </a:rPr>
                        <a:t>General</a:t>
                      </a:r>
                      <a:endParaRPr lang="zh-TW" altLang="en-US" sz="900" b="1" dirty="0">
                        <a:solidFill>
                          <a:schemeClr val="bg1"/>
                        </a:solidFill>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第一級</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聽力、綜合</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第二級</a:t>
                      </a:r>
                    </a:p>
                    <a:p>
                      <a:pPr algn="ctr">
                        <a:spcBef>
                          <a:spcPts val="0"/>
                        </a:spcBef>
                      </a:pPr>
                      <a:r>
                        <a:rPr lang="zh-TW" altLang="en-US" sz="900" b="1" dirty="0">
                          <a:solidFill>
                            <a:schemeClr val="bg1"/>
                          </a:solidFill>
                          <a:latin typeface="微軟正黑體" panose="020B0604030504040204" pitchFamily="34" charset="-120"/>
                          <a:ea typeface="微軟正黑體" panose="020B0604030504040204" pitchFamily="34" charset="-120"/>
                        </a:rPr>
                        <a:t>聽力</a:t>
                      </a:r>
                      <a:r>
                        <a:rPr lang="en-US" altLang="zh-TW" sz="900" b="1" dirty="0">
                          <a:solidFill>
                            <a:schemeClr val="bg1"/>
                          </a:solidFill>
                          <a:latin typeface="微軟正黑體" panose="020B0604030504040204" pitchFamily="34" charset="-120"/>
                          <a:ea typeface="微軟正黑體" panose="020B0604030504040204" pitchFamily="34" charset="-120"/>
                        </a:rPr>
                        <a:t>/</a:t>
                      </a:r>
                      <a:r>
                        <a:rPr lang="zh-TW" altLang="en-US" sz="900" b="1" dirty="0">
                          <a:solidFill>
                            <a:schemeClr val="bg1"/>
                          </a:solidFill>
                          <a:latin typeface="微軟正黑體" panose="020B0604030504040204" pitchFamily="34" charset="-120"/>
                          <a:ea typeface="微軟正黑體" panose="020B0604030504040204" pitchFamily="34" charset="-120"/>
                        </a:rPr>
                        <a:t>用法</a:t>
                      </a:r>
                      <a:r>
                        <a:rPr lang="en-US" altLang="zh-TW" sz="900" b="1" dirty="0">
                          <a:solidFill>
                            <a:schemeClr val="bg1"/>
                          </a:solidFill>
                          <a:latin typeface="微軟正黑體" panose="020B0604030504040204" pitchFamily="34" charset="-120"/>
                          <a:ea typeface="微軟正黑體" panose="020B0604030504040204" pitchFamily="34" charset="-120"/>
                        </a:rPr>
                        <a:t>/</a:t>
                      </a:r>
                      <a:r>
                        <a:rPr lang="zh-TW" altLang="en-US" sz="900" b="1" dirty="0">
                          <a:solidFill>
                            <a:schemeClr val="bg1"/>
                          </a:solidFill>
                          <a:latin typeface="微軟正黑體" panose="020B0604030504040204" pitchFamily="34" charset="-120"/>
                          <a:ea typeface="微軟正黑體" panose="020B0604030504040204" pitchFamily="34" charset="-120"/>
                        </a:rPr>
                        <a:t>閱讀</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3622577659"/>
                  </a:ext>
                </a:extLst>
              </a:tr>
              <a:tr h="63011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優級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defTabSz="914400" rtl="0" eaLnBrk="1" latinLnBrk="0" hangingPunct="1">
                        <a:spcBef>
                          <a:spcPts val="300"/>
                        </a:spcBef>
                        <a:spcAft>
                          <a:spcPts val="0"/>
                        </a:spcAft>
                        <a:tabLst>
                          <a:tab pos="107950" algn="l"/>
                          <a:tab pos="215900" algn="l"/>
                          <a:tab pos="323850" algn="l"/>
                          <a:tab pos="431800" algn="l"/>
                          <a:tab pos="612140" algn="l"/>
                          <a:tab pos="900430" algn="l"/>
                          <a:tab pos="304800" algn="l"/>
                        </a:tabLst>
                      </a:pPr>
                      <a:r>
                        <a:rPr lang="en-US"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C2(</a:t>
                      </a:r>
                      <a:r>
                        <a:rPr 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精通級</a:t>
                      </a:r>
                      <a:r>
                        <a:rPr lang="en-US"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defTabSz="914400" rtl="0" eaLnBrk="1" latinLnBrk="0" hangingPunct="1">
                        <a:spcBef>
                          <a:spcPts val="300"/>
                        </a:spcBef>
                        <a:spcAft>
                          <a:spcPts val="0"/>
                        </a:spcAft>
                        <a:tabLst>
                          <a:tab pos="107950" algn="l"/>
                          <a:tab pos="215900" algn="l"/>
                          <a:tab pos="323850" algn="l"/>
                          <a:tab pos="431800" algn="l"/>
                          <a:tab pos="612140" algn="l"/>
                          <a:tab pos="900430" algn="l"/>
                          <a:tab pos="304800" algn="l"/>
                        </a:tabLst>
                      </a:pPr>
                      <a:r>
                        <a:rPr lang="en-US"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Mastery</a:t>
                      </a:r>
                      <a:endParaRPr 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630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7.5</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0" indent="0" algn="ctr">
                        <a:spcBef>
                          <a:spcPts val="300"/>
                        </a:spcBef>
                        <a:spcAft>
                          <a:spcPts val="0"/>
                        </a:spcAft>
                        <a:tabLst>
                          <a:tab pos="107950" algn="l"/>
                          <a:tab pos="215900" algn="l"/>
                          <a:tab pos="323850" algn="l"/>
                          <a:tab pos="431800" algn="l"/>
                          <a:tab pos="611188" algn="l"/>
                          <a:tab pos="304800" algn="l"/>
                        </a:tabLst>
                      </a:pP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of Proficiency </a:t>
                      </a:r>
                    </a:p>
                    <a:p>
                      <a:pPr marL="0" indent="0" algn="ctr">
                        <a:spcBef>
                          <a:spcPts val="300"/>
                        </a:spcBef>
                        <a:spcAft>
                          <a:spcPts val="0"/>
                        </a:spcAft>
                        <a:tabLst>
                          <a:tab pos="107950" algn="l"/>
                          <a:tab pos="215900" algn="l"/>
                          <a:tab pos="323850" algn="l"/>
                          <a:tab pos="431800" algn="l"/>
                          <a:tab pos="611188" algn="l"/>
                          <a:tab pos="304800" algn="l"/>
                        </a:tabLst>
                      </a:pP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in English (CPE)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grid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hMerge="1">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endParaRPr lang="zh-TW" sz="8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918544060"/>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C1(</a:t>
                      </a:r>
                      <a:r>
                        <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流利級</a:t>
                      </a: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Effective</a:t>
                      </a:r>
                      <a:endPar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Operational</a:t>
                      </a:r>
                      <a:endPar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Proficiency</a:t>
                      </a:r>
                      <a:endParaRPr 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560</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110~120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in</a:t>
                      </a:r>
                      <a:endPar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Advanced </a:t>
                      </a: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English (CAE)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240~330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S-3</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945</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gridSpan="2">
                  <a:txBody>
                    <a:bodyPr/>
                    <a:lstStyle/>
                    <a:p>
                      <a:pPr algn="ctr">
                        <a:spcAft>
                          <a:spcPts val="0"/>
                        </a:spcAft>
                      </a:pPr>
                      <a:r>
                        <a:rPr lang="en-US"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180</a:t>
                      </a:r>
                      <a:r>
                        <a:rPr lang="zh-TW"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2279145414"/>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584848032"/>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B2(</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高階級</a:t>
                      </a: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Vantage</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527</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87~109</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First </a:t>
                      </a: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in</a:t>
                      </a:r>
                      <a:endParaRPr lang="zh-TW"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English (FCE)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195~239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S-2+</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785</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gridSpan="2">
                  <a:txBody>
                    <a:bodyPr/>
                    <a:lstStyle/>
                    <a:p>
                      <a:pPr algn="ctr">
                        <a:spcAft>
                          <a:spcPts val="0"/>
                        </a:spcAft>
                      </a:pPr>
                      <a:r>
                        <a:rPr lang="en-US"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160-179</a:t>
                      </a:r>
                      <a:endParaRPr lang="zh-TW"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240~360</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442473287"/>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833898210"/>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B1(</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進階級</a:t>
                      </a: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Threshold</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457</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57~86</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4.5</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Preliminary</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English Test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(PET)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150~194</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S-2</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550</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gridSpan="2">
                  <a:txBody>
                    <a:bodyPr/>
                    <a:lstStyle/>
                    <a:p>
                      <a:pPr algn="ctr">
                        <a:spcAft>
                          <a:spcPts val="0"/>
                        </a:spcAft>
                      </a:pPr>
                      <a:r>
                        <a:rPr lang="en-US"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140-159</a:t>
                      </a:r>
                      <a:endParaRPr lang="zh-TW"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170~240</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180~239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740014504"/>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771155945"/>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A2(</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基礎級</a:t>
                      </a: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err="1">
                          <a:solidFill>
                            <a:schemeClr val="tx1"/>
                          </a:solidFill>
                          <a:effectLst/>
                          <a:latin typeface="Arial" panose="020B0604020202020204" pitchFamily="34" charset="0"/>
                          <a:ea typeface="微軟正黑體" panose="020B0604030504040204" pitchFamily="34" charset="-120"/>
                          <a:cs typeface="Arial" panose="020B0604020202020204" pitchFamily="34" charset="0"/>
                        </a:rPr>
                        <a:t>Waystage</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40000"/>
                        <a:lumOff val="60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390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24~56</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Key English</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Test (KET)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105~149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S-1+</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225</a:t>
                      </a:r>
                      <a:r>
                        <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gridSpan="2">
                  <a:txBody>
                    <a:bodyPr/>
                    <a:lstStyle/>
                    <a:p>
                      <a:pPr algn="ctr">
                        <a:spcAft>
                          <a:spcPts val="0"/>
                        </a:spcAft>
                      </a:pPr>
                      <a:r>
                        <a:rPr lang="en-US"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120-139</a:t>
                      </a:r>
                      <a:endParaRPr lang="zh-TW" sz="900" b="1"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rPr>
                        <a:t>130~169</a:t>
                      </a:r>
                      <a:endParaRPr lang="zh-TW" sz="900" b="1"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120~179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940899603"/>
                  </a:ext>
                </a:extLst>
              </a:tr>
              <a:tr h="294597">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73355421"/>
                  </a:ext>
                </a:extLst>
              </a:tr>
            </a:tbl>
          </a:graphicData>
        </a:graphic>
      </p:graphicFrame>
      <p:sp>
        <p:nvSpPr>
          <p:cNvPr id="4" name="投影片編號版面配置區 3"/>
          <p:cNvSpPr>
            <a:spLocks noGrp="1"/>
          </p:cNvSpPr>
          <p:nvPr>
            <p:ph type="sldNum" sz="quarter" idx="12"/>
          </p:nvPr>
        </p:nvSpPr>
        <p:spPr>
          <a:xfrm>
            <a:off x="6906016" y="6582542"/>
            <a:ext cx="2133600" cy="280119"/>
          </a:xfrm>
        </p:spPr>
        <p:txBody>
          <a:bodyPr/>
          <a:lstStyle/>
          <a:p>
            <a:pPr>
              <a:defRPr/>
            </a:pPr>
            <a:fld id="{ABFE6108-DA02-42FF-8F2B-6965D0D38C5E}" type="slidenum">
              <a:rPr lang="zh-TW" altLang="en-US" smtClean="0"/>
              <a:pPr>
                <a:defRPr/>
              </a:pPr>
              <a:t>19</a:t>
            </a:fld>
            <a:endParaRPr lang="en-US" altLang="zh-TW" dirty="0"/>
          </a:p>
        </p:txBody>
      </p:sp>
    </p:spTree>
    <p:extLst>
      <p:ext uri="{BB962C8B-B14F-4D97-AF65-F5344CB8AC3E}">
        <p14:creationId xmlns:p14="http://schemas.microsoft.com/office/powerpoint/2010/main" val="3679409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ADDB76-DE1C-4AE5-8002-FC023DD7DF6C}"/>
              </a:ext>
            </a:extLst>
          </p:cNvPr>
          <p:cNvSpPr>
            <a:spLocks noGrp="1"/>
          </p:cNvSpPr>
          <p:nvPr>
            <p:ph type="title"/>
          </p:nvPr>
        </p:nvSpPr>
        <p:spPr>
          <a:xfrm>
            <a:off x="0" y="1"/>
            <a:ext cx="9144000" cy="1006475"/>
          </a:xfrm>
          <a:solidFill>
            <a:srgbClr val="FFCC66"/>
          </a:solidFill>
        </p:spPr>
        <p:txBody>
          <a:bodyPr/>
          <a:lstStyle/>
          <a:p>
            <a:pPr algn="ctr"/>
            <a:r>
              <a:rPr lang="zh-TW" altLang="en-US" sz="4400" kern="1200" dirty="0">
                <a:solidFill>
                  <a:schemeClr val="tx1"/>
                </a:solidFill>
                <a:latin typeface="華康超明體" panose="02020C09000000000000" pitchFamily="49" charset="-120"/>
                <a:ea typeface="華康超明體" panose="02020C09000000000000" pitchFamily="49" charset="-120"/>
              </a:rPr>
              <a:t>四技二專多元入學招生管道一覽表</a:t>
            </a:r>
          </a:p>
        </p:txBody>
      </p:sp>
      <p:graphicFrame>
        <p:nvGraphicFramePr>
          <p:cNvPr id="5" name="內容版面配置區 4">
            <a:extLst>
              <a:ext uri="{FF2B5EF4-FFF2-40B4-BE49-F238E27FC236}">
                <a16:creationId xmlns:a16="http://schemas.microsoft.com/office/drawing/2014/main" id="{D75C53D2-D36C-4722-836C-A40C326129CA}"/>
              </a:ext>
            </a:extLst>
          </p:cNvPr>
          <p:cNvGraphicFramePr>
            <a:graphicFrameLocks/>
          </p:cNvGraphicFramePr>
          <p:nvPr>
            <p:extLst>
              <p:ext uri="{D42A27DB-BD31-4B8C-83A1-F6EECF244321}">
                <p14:modId xmlns:p14="http://schemas.microsoft.com/office/powerpoint/2010/main" val="322989186"/>
              </p:ext>
            </p:extLst>
          </p:nvPr>
        </p:nvGraphicFramePr>
        <p:xfrm>
          <a:off x="467543" y="1148872"/>
          <a:ext cx="8208913" cy="4987403"/>
        </p:xfrm>
        <a:graphic>
          <a:graphicData uri="http://schemas.openxmlformats.org/drawingml/2006/table">
            <a:tbl>
              <a:tblPr bandRow="1">
                <a:tableStyleId>{5C22544A-7EE6-4342-B048-85BDC9FD1C3A}</a:tableStyleId>
              </a:tblPr>
              <a:tblGrid>
                <a:gridCol w="2304257">
                  <a:extLst>
                    <a:ext uri="{9D8B030D-6E8A-4147-A177-3AD203B41FA5}">
                      <a16:colId xmlns:a16="http://schemas.microsoft.com/office/drawing/2014/main" val="1339851160"/>
                    </a:ext>
                  </a:extLst>
                </a:gridCol>
                <a:gridCol w="936104">
                  <a:extLst>
                    <a:ext uri="{9D8B030D-6E8A-4147-A177-3AD203B41FA5}">
                      <a16:colId xmlns:a16="http://schemas.microsoft.com/office/drawing/2014/main" val="2481502958"/>
                    </a:ext>
                  </a:extLst>
                </a:gridCol>
                <a:gridCol w="864095">
                  <a:extLst>
                    <a:ext uri="{9D8B030D-6E8A-4147-A177-3AD203B41FA5}">
                      <a16:colId xmlns:a16="http://schemas.microsoft.com/office/drawing/2014/main" val="2445163008"/>
                    </a:ext>
                  </a:extLst>
                </a:gridCol>
                <a:gridCol w="1080120">
                  <a:extLst>
                    <a:ext uri="{9D8B030D-6E8A-4147-A177-3AD203B41FA5}">
                      <a16:colId xmlns:a16="http://schemas.microsoft.com/office/drawing/2014/main" val="869360468"/>
                    </a:ext>
                  </a:extLst>
                </a:gridCol>
                <a:gridCol w="3024337">
                  <a:extLst>
                    <a:ext uri="{9D8B030D-6E8A-4147-A177-3AD203B41FA5}">
                      <a16:colId xmlns:a16="http://schemas.microsoft.com/office/drawing/2014/main" val="1818983547"/>
                    </a:ext>
                  </a:extLst>
                </a:gridCol>
              </a:tblGrid>
              <a:tr h="731491">
                <a:tc>
                  <a:txBody>
                    <a:bodyPr/>
                    <a:lstStyle/>
                    <a:p>
                      <a:pPr algn="ctr">
                        <a:spcAft>
                          <a:spcPts val="0"/>
                        </a:spcAft>
                      </a:pPr>
                      <a:r>
                        <a:rPr lang="zh-TW" altLang="en-US" sz="14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四技二專</a:t>
                      </a:r>
                      <a:r>
                        <a:rPr lang="zh-TW" altLang="en-US" sz="1400" kern="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招生管道</a:t>
                      </a:r>
                      <a:endParaRPr 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辦理期程</a:t>
                      </a:r>
                      <a:endParaRPr 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採計</a:t>
                      </a:r>
                      <a:endParaRPr lang="en-US" alt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考試成績</a:t>
                      </a:r>
                      <a:endParaRPr 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可登記</a:t>
                      </a:r>
                      <a:endParaRPr lang="en-US" alt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校系科（組）</a:t>
                      </a:r>
                      <a:br>
                        <a:rPr lang="en-US" alt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b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學程數</a:t>
                      </a:r>
                      <a:endParaRPr 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spcAft>
                          <a:spcPts val="0"/>
                        </a:spcAft>
                      </a:pPr>
                      <a:r>
                        <a:rPr lang="zh-TW" altLang="en-US"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說明</a:t>
                      </a:r>
                      <a:endParaRPr lang="zh-TW" sz="1400" kern="100" spc="-100" baseline="0" dirty="0">
                        <a:effectLst>
                          <a:glow rad="127000">
                            <a:schemeClr val="bg1">
                              <a:alpha val="93000"/>
                            </a:schemeClr>
                          </a:glow>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768569677"/>
                  </a:ext>
                </a:extLst>
              </a:tr>
              <a:tr h="632984">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zh-TW" altLang="en-US"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四技二專</a:t>
                      </a:r>
                      <a:r>
                        <a:rPr lang="zh-TW" altLang="en-US" sz="1400" b="1" kern="10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特殊選才</a:t>
                      </a:r>
                      <a:r>
                        <a:rPr lang="zh-TW" alt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聯合招生</a:t>
                      </a: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effectLst/>
                          <a:latin typeface="微軟正黑體" panose="020B0604030504040204" pitchFamily="34" charset="-120"/>
                          <a:ea typeface="微軟正黑體" panose="020B0604030504040204" pitchFamily="34" charset="-120"/>
                        </a:rPr>
                        <a:t>12-2</a:t>
                      </a:r>
                      <a:r>
                        <a:rPr lang="zh-TW" altLang="en-US" sz="1400" b="0" kern="100" spc="-150" baseline="0" dirty="0">
                          <a:effectLst/>
                          <a:latin typeface="微軟正黑體" panose="020B0604030504040204" pitchFamily="34" charset="-120"/>
                          <a:ea typeface="微軟正黑體" panose="020B0604030504040204" pitchFamily="34" charset="-120"/>
                        </a:rPr>
                        <a:t>月</a:t>
                      </a:r>
                      <a:endParaRPr lang="zh-TW" altLang="zh-TW" sz="1400" b="0" kern="100" spc="-150" baseline="0" dirty="0">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5</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具有特殊經歷及專業領域成就學生</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青年教育與就業儲蓄帳戶方案學生</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備審資料審查、面試、筆試、實作</a:t>
                      </a:r>
                      <a:endPar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1973313"/>
                  </a:ext>
                </a:extLst>
              </a:tr>
              <a:tr h="462944">
                <a:tc>
                  <a:txBody>
                    <a:bodyPr/>
                    <a:lstStyle/>
                    <a:p>
                      <a:pPr marL="285750" indent="-285750">
                        <a:spcAft>
                          <a:spcPts val="0"/>
                        </a:spcAft>
                        <a:buFont typeface="Wingdings" panose="05000000000000000000" pitchFamily="2" charset="2"/>
                        <a:buChar char="u"/>
                      </a:pPr>
                      <a:r>
                        <a:rPr 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四技二專</a:t>
                      </a:r>
                      <a:r>
                        <a:rPr lang="zh-TW" sz="1400" b="1" kern="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技優保送</a:t>
                      </a:r>
                      <a:r>
                        <a:rPr 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入學</a:t>
                      </a: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tx1"/>
                          </a:solidFill>
                          <a:effectLst/>
                          <a:latin typeface="微軟正黑體" panose="020B0604030504040204" pitchFamily="34" charset="-120"/>
                          <a:ea typeface="微軟正黑體" panose="020B0604030504040204" pitchFamily="34" charset="-120"/>
                          <a:cs typeface="+mn-cs"/>
                        </a:rPr>
                        <a:t>2-3</a:t>
                      </a:r>
                      <a:r>
                        <a:rPr lang="zh-TW" altLang="en-US" sz="1400" b="0" kern="100" spc="-150" baseline="0" dirty="0">
                          <a:solidFill>
                            <a:schemeClr val="tx1"/>
                          </a:solidFill>
                          <a:effectLst/>
                          <a:latin typeface="微軟正黑體" panose="020B0604030504040204" pitchFamily="34" charset="-120"/>
                          <a:ea typeface="微軟正黑體" panose="020B0604030504040204" pitchFamily="34" charset="-120"/>
                          <a:cs typeface="+mn-cs"/>
                        </a:rPr>
                        <a:t>月</a:t>
                      </a:r>
                      <a:endParaRPr lang="zh-TW" altLang="zh-TW" sz="1400" b="0" kern="100" spc="-150" baseline="0" dirty="0">
                        <a:solidFill>
                          <a:schemeClr val="tx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50</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indent="0" algn="l" defTabSz="914400" rtl="0" eaLnBrk="1" latinLnBrk="0" hangingPunct="1">
                        <a:spcAft>
                          <a:spcPts val="0"/>
                        </a:spcAft>
                        <a:buFont typeface="Wingdings" panose="05000000000000000000" pitchFamily="2" charset="2"/>
                        <a:buNone/>
                      </a:pPr>
                      <a:r>
                        <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rPr>
                        <a:t>依保送競賽獲獎名次</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indent="0" algn="l" defTabSz="914400" rtl="0" eaLnBrk="1" latinLnBrk="0" hangingPunct="1">
                        <a:spcAft>
                          <a:spcPts val="0"/>
                        </a:spcAft>
                        <a:buFont typeface="Wingdings" panose="05000000000000000000" pitchFamily="2" charset="2"/>
                        <a:buNone/>
                      </a:pPr>
                      <a:r>
                        <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「十等第」比序排名</a:t>
                      </a:r>
                      <a:endParaRPr 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extLst>
                  <a:ext uri="{0D108BD9-81ED-4DB2-BD59-A6C34878D82A}">
                    <a16:rowId xmlns:a16="http://schemas.microsoft.com/office/drawing/2014/main" val="4091652101"/>
                  </a:ext>
                </a:extLst>
              </a:tr>
              <a:tr h="632984">
                <a:tc>
                  <a:txBody>
                    <a:bodyPr/>
                    <a:lstStyle/>
                    <a:p>
                      <a:pPr marL="285750" indent="-285750">
                        <a:spcAft>
                          <a:spcPts val="0"/>
                        </a:spcAft>
                        <a:buFont typeface="Wingdings" panose="05000000000000000000" pitchFamily="2" charset="2"/>
                        <a:buChar char="u"/>
                      </a:pPr>
                      <a:r>
                        <a:rPr lang="zh-TW" sz="1400" b="0" kern="0" spc="-150" baseline="0" dirty="0">
                          <a:effectLst/>
                          <a:latin typeface="微軟正黑體" panose="020B0604030504040204" pitchFamily="34" charset="-120"/>
                          <a:ea typeface="微軟正黑體" panose="020B0604030504040204" pitchFamily="34" charset="-120"/>
                        </a:rPr>
                        <a:t>科技校院</a:t>
                      </a:r>
                      <a:r>
                        <a:rPr lang="zh-TW" sz="1400" b="1" u="none" kern="0" spc="-150" baseline="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繁星計畫</a:t>
                      </a:r>
                      <a:r>
                        <a:rPr lang="zh-TW" sz="1400" b="0" kern="0" spc="-150" baseline="0" dirty="0">
                          <a:effectLst/>
                          <a:latin typeface="微軟正黑體" panose="020B0604030504040204" pitchFamily="34" charset="-120"/>
                          <a:ea typeface="微軟正黑體" panose="020B0604030504040204" pitchFamily="34" charset="-120"/>
                        </a:rPr>
                        <a:t>聯合甄選</a:t>
                      </a:r>
                      <a:endParaRPr lang="zh-TW" sz="1400" b="0" kern="100" spc="-150" baseline="0" dirty="0">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2-5</a:t>
                      </a:r>
                      <a:r>
                        <a:rPr lang="zh-TW" altLang="en-US"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月</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25</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defTabSz="914400" rtl="0" eaLnBrk="1" latinLnBrk="0" hangingPunct="1">
                        <a:spcAft>
                          <a:spcPts val="0"/>
                        </a:spcAft>
                        <a:buFont typeface="Wingdings" panose="05000000000000000000" pitchFamily="2" charset="2"/>
                        <a:buNone/>
                      </a:pPr>
                      <a:r>
                        <a:rPr lang="en-US" altLang="zh-TW" sz="1400" b="1" kern="0" spc="-150" baseline="0" dirty="0">
                          <a:solidFill>
                            <a:schemeClr val="accent6">
                              <a:lumMod val="50000"/>
                            </a:schemeClr>
                          </a:solidFill>
                          <a:effectLst/>
                          <a:latin typeface="微軟正黑體" panose="020B0604030504040204" pitchFamily="34" charset="-120"/>
                          <a:ea typeface="微軟正黑體" panose="020B0604030504040204" pitchFamily="34" charset="-120"/>
                          <a:cs typeface="+mn-cs"/>
                        </a:rPr>
                        <a:t>5</a:t>
                      </a:r>
                      <a:r>
                        <a:rPr lang="zh-TW" altLang="en-US" sz="1400" b="1" kern="0" spc="-150" baseline="0" dirty="0">
                          <a:solidFill>
                            <a:schemeClr val="accent6">
                              <a:lumMod val="50000"/>
                            </a:schemeClr>
                          </a:solidFill>
                          <a:effectLst/>
                          <a:latin typeface="微軟正黑體" panose="020B0604030504040204" pitchFamily="34" charset="-120"/>
                          <a:ea typeface="微軟正黑體" panose="020B0604030504040204" pitchFamily="34" charset="-120"/>
                          <a:cs typeface="+mn-cs"/>
                        </a:rPr>
                        <a:t>學期</a:t>
                      </a: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學業平均成績</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indent="0" algn="l" defTabSz="914400" rtl="0" eaLnBrk="1" latinLnBrk="0" hangingPunct="1">
                        <a:spcAft>
                          <a:spcPts val="0"/>
                        </a:spcAft>
                        <a:buFont typeface="Wingdings" panose="05000000000000000000" pitchFamily="2" charset="2"/>
                        <a:buNone/>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競賽、證照及語文能力檢定</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indent="0" algn="l" defTabSz="914400" rtl="0" eaLnBrk="1" latinLnBrk="0" hangingPunct="1">
                        <a:spcAft>
                          <a:spcPts val="0"/>
                        </a:spcAft>
                        <a:buFont typeface="Wingdings" panose="05000000000000000000" pitchFamily="2" charset="2"/>
                        <a:buNone/>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學校幹部、志工、社會服務及社團參與</a:t>
                      </a:r>
                      <a:endParaRPr 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5016266"/>
                  </a:ext>
                </a:extLst>
              </a:tr>
              <a:tr h="632984">
                <a:tc>
                  <a:txBody>
                    <a:bodyPr/>
                    <a:lstStyle/>
                    <a:p>
                      <a:pPr marL="285750" indent="-285750">
                        <a:spcAft>
                          <a:spcPts val="0"/>
                        </a:spcAft>
                        <a:buFont typeface="Wingdings" panose="05000000000000000000" pitchFamily="2" charset="2"/>
                        <a:buChar char="u"/>
                      </a:pPr>
                      <a:r>
                        <a:rPr lang="zh-TW" sz="1400" b="0" kern="0" spc="-150" baseline="0" dirty="0">
                          <a:effectLst/>
                          <a:latin typeface="微軟正黑體" panose="020B0604030504040204" pitchFamily="34" charset="-120"/>
                          <a:ea typeface="微軟正黑體" panose="020B0604030504040204" pitchFamily="34" charset="-120"/>
                        </a:rPr>
                        <a:t>四技</a:t>
                      </a:r>
                      <a:r>
                        <a:rPr lang="en-US" altLang="zh-TW" sz="1400" b="0" kern="0" spc="-150" baseline="0" dirty="0">
                          <a:effectLst/>
                          <a:latin typeface="微軟正黑體" panose="020B0604030504040204" pitchFamily="34" charset="-120"/>
                          <a:ea typeface="微軟正黑體" panose="020B0604030504040204" pitchFamily="34" charset="-120"/>
                        </a:rPr>
                        <a:t>(</a:t>
                      </a:r>
                      <a:r>
                        <a:rPr lang="zh-TW" sz="1400" b="0" kern="0" spc="-150" baseline="0" dirty="0">
                          <a:effectLst/>
                          <a:latin typeface="微軟正黑體" panose="020B0604030504040204" pitchFamily="34" charset="-120"/>
                          <a:ea typeface="微軟正黑體" panose="020B0604030504040204" pitchFamily="34" charset="-120"/>
                        </a:rPr>
                        <a:t>日</a:t>
                      </a:r>
                      <a:r>
                        <a:rPr lang="en-US" altLang="zh-TW" sz="1400" b="0" kern="0" spc="-150" baseline="0" dirty="0">
                          <a:effectLst/>
                          <a:latin typeface="微軟正黑體" panose="020B0604030504040204" pitchFamily="34" charset="-120"/>
                          <a:ea typeface="微軟正黑體" panose="020B0604030504040204" pitchFamily="34" charset="-120"/>
                        </a:rPr>
                        <a:t>)</a:t>
                      </a:r>
                      <a:r>
                        <a:rPr lang="zh-TW" sz="1400" b="1" kern="0" spc="-150" baseline="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申請入學</a:t>
                      </a:r>
                      <a:r>
                        <a:rPr lang="zh-TW" sz="1400" b="0" kern="0" spc="-150" baseline="0" dirty="0">
                          <a:effectLst/>
                          <a:latin typeface="微軟正黑體" panose="020B0604030504040204" pitchFamily="34" charset="-120"/>
                          <a:ea typeface="微軟正黑體" panose="020B0604030504040204" pitchFamily="34" charset="-120"/>
                        </a:rPr>
                        <a:t>聯合招生</a:t>
                      </a:r>
                      <a:endParaRPr lang="zh-TW" sz="1400" b="0" kern="100" spc="-150" baseline="0" dirty="0">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3-</a:t>
                      </a:r>
                      <a:r>
                        <a:rPr lang="en-US" altLang="zh-TW" sz="1400" b="0" kern="100" spc="-150" baseline="0" dirty="0">
                          <a:solidFill>
                            <a:schemeClr val="tx1"/>
                          </a:solidFill>
                          <a:effectLst/>
                          <a:latin typeface="微軟正黑體" panose="020B0604030504040204" pitchFamily="34" charset="-120"/>
                          <a:ea typeface="微軟正黑體" panose="020B0604030504040204" pitchFamily="34" charset="-120"/>
                          <a:cs typeface="+mn-cs"/>
                        </a:rPr>
                        <a:t>6</a:t>
                      </a:r>
                      <a:r>
                        <a:rPr lang="zh-TW" altLang="en-US" sz="1400" b="0" kern="100" spc="-150" baseline="0" dirty="0">
                          <a:solidFill>
                            <a:schemeClr val="tx1"/>
                          </a:solidFill>
                          <a:effectLst/>
                          <a:latin typeface="微軟正黑體" panose="020B0604030504040204" pitchFamily="34" charset="-120"/>
                          <a:ea typeface="微軟正黑體" panose="020B0604030504040204" pitchFamily="34" charset="-120"/>
                          <a:cs typeface="+mn-cs"/>
                        </a:rPr>
                        <a:t>月</a:t>
                      </a:r>
                      <a:endParaRPr lang="zh-TW" altLang="zh-TW" sz="1400" b="0" kern="100" spc="-150" baseline="0" dirty="0">
                        <a:solidFill>
                          <a:schemeClr val="tx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266700" indent="-266700" algn="ctr" defTabSz="914400" rtl="0" eaLnBrk="1" latinLnBrk="0" hangingPunct="1">
                        <a:spcAft>
                          <a:spcPts val="0"/>
                        </a:spcAft>
                        <a:buFont typeface="Wingdings" panose="05000000000000000000" pitchFamily="2" charset="2"/>
                        <a:buChar char="n"/>
                      </a:pPr>
                      <a:r>
                        <a:rPr lang="zh-TW" altLang="en-US" sz="1400" b="1" kern="100" spc="-150" baseline="0" dirty="0">
                          <a:solidFill>
                            <a:srgbClr val="FF0066"/>
                          </a:solidFill>
                          <a:effectLst/>
                          <a:latin typeface="微軟正黑體" panose="020B0604030504040204" pitchFamily="34" charset="-120"/>
                          <a:ea typeface="微軟正黑體" panose="020B0604030504040204" pitchFamily="34" charset="-120"/>
                          <a:cs typeface="+mn-cs"/>
                        </a:rPr>
                        <a:t>學測</a:t>
                      </a:r>
                      <a:endParaRPr lang="zh-TW" sz="1400" b="1" kern="100" spc="-150" baseline="0" dirty="0">
                        <a:solidFill>
                          <a:srgbClr val="FF0066"/>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u="none" kern="100" spc="-150" baseline="0" dirty="0">
                          <a:solidFill>
                            <a:schemeClr val="tx1"/>
                          </a:solidFill>
                          <a:effectLst/>
                          <a:latin typeface="微軟正黑體" panose="020B0604030504040204" pitchFamily="34" charset="-120"/>
                          <a:ea typeface="微軟正黑體" panose="020B0604030504040204" pitchFamily="34" charset="-120"/>
                          <a:cs typeface="+mn-cs"/>
                        </a:rPr>
                        <a:t>6</a:t>
                      </a:r>
                      <a:endParaRPr lang="zh-TW" sz="1400" b="0" u="none" kern="100" spc="-150" baseline="0" dirty="0">
                        <a:solidFill>
                          <a:schemeClr val="tx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1" kern="0" spc="-150" baseline="0" dirty="0">
                          <a:solidFill>
                            <a:srgbClr val="FF0066"/>
                          </a:solidFill>
                          <a:effectLst/>
                          <a:latin typeface="微軟正黑體" panose="020B0604030504040204" pitchFamily="34" charset="-120"/>
                          <a:ea typeface="微軟正黑體" panose="020B0604030504040204" pitchFamily="34" charset="-120"/>
                          <a:cs typeface="+mn-cs"/>
                        </a:rPr>
                        <a:t>學科能力測驗成績</a:t>
                      </a:r>
                      <a:endParaRPr lang="en-US" altLang="zh-TW" sz="1400" b="0" kern="0" spc="-150" baseline="0" dirty="0">
                        <a:solidFill>
                          <a:srgbClr val="FF0066"/>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1" kern="0" spc="-150" baseline="0" dirty="0">
                          <a:solidFill>
                            <a:schemeClr val="dk1"/>
                          </a:solidFill>
                          <a:effectLst/>
                          <a:latin typeface="微軟正黑體" panose="020B0604030504040204" pitchFamily="34" charset="-120"/>
                          <a:ea typeface="微軟正黑體" panose="020B0604030504040204" pitchFamily="34" charset="-120"/>
                          <a:cs typeface="+mn-cs"/>
                        </a:rPr>
                        <a:t>學習歷程備審資料審查</a:t>
                      </a:r>
                      <a:endParaRPr lang="en-US" altLang="zh-TW" sz="1400" b="1"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面試、筆試、實作</a:t>
                      </a:r>
                      <a:endPar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extLst>
                  <a:ext uri="{0D108BD9-81ED-4DB2-BD59-A6C34878D82A}">
                    <a16:rowId xmlns:a16="http://schemas.microsoft.com/office/drawing/2014/main" val="3169312960"/>
                  </a:ext>
                </a:extLst>
              </a:tr>
              <a:tr h="632984">
                <a:tc>
                  <a:txBody>
                    <a:bodyPr/>
                    <a:lstStyle/>
                    <a:p>
                      <a:pPr marL="285750" indent="-285750">
                        <a:spcAft>
                          <a:spcPts val="0"/>
                        </a:spcAft>
                        <a:buFont typeface="Wingdings" panose="05000000000000000000" pitchFamily="2" charset="2"/>
                        <a:buChar char="u"/>
                      </a:pPr>
                      <a:r>
                        <a:rPr 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四技二專</a:t>
                      </a:r>
                      <a:r>
                        <a:rPr lang="zh-TW" sz="1400" b="1" kern="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甄選入學</a:t>
                      </a:r>
                      <a:endParaRPr lang="zh-TW" sz="1400" b="1" kern="10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4-7</a:t>
                      </a:r>
                      <a:r>
                        <a:rPr lang="zh-TW" altLang="en-US"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月</a:t>
                      </a:r>
                      <a:endParaRPr lang="zh-TW"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66700" indent="-266700" algn="ctr" defTabSz="914400" rtl="0" eaLnBrk="1" latinLnBrk="0" hangingPunct="1">
                        <a:spcAft>
                          <a:spcPts val="0"/>
                        </a:spcAft>
                        <a:buFont typeface="Wingdings" panose="05000000000000000000" pitchFamily="2" charset="2"/>
                        <a:buChar char="l"/>
                      </a:pPr>
                      <a:r>
                        <a:rPr lang="zh-TW" altLang="en-US" sz="1400" b="1" kern="100" spc="-150" baseline="0" dirty="0">
                          <a:solidFill>
                            <a:srgbClr val="0000FF"/>
                          </a:solidFill>
                          <a:effectLst/>
                          <a:latin typeface="微軟正黑體" panose="020B0604030504040204" pitchFamily="34" charset="-120"/>
                          <a:ea typeface="微軟正黑體" panose="020B0604030504040204" pitchFamily="34" charset="-120"/>
                          <a:cs typeface="+mn-cs"/>
                        </a:rPr>
                        <a:t>統測</a:t>
                      </a:r>
                      <a:endParaRPr lang="zh-TW" sz="1400" b="1" kern="100" spc="-150" baseline="0" dirty="0">
                        <a:solidFill>
                          <a:srgbClr val="0000FF"/>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6</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1" kern="0" spc="-150" baseline="0" dirty="0">
                          <a:solidFill>
                            <a:srgbClr val="0000FF"/>
                          </a:solidFill>
                          <a:effectLst/>
                          <a:latin typeface="微軟正黑體" panose="020B0604030504040204" pitchFamily="34" charset="-120"/>
                          <a:ea typeface="微軟正黑體" panose="020B0604030504040204" pitchFamily="34" charset="-120"/>
                          <a:cs typeface="+mn-cs"/>
                        </a:rPr>
                        <a:t>統一入學測驗成績</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1" kern="0" spc="-150" baseline="0" dirty="0">
                          <a:solidFill>
                            <a:schemeClr val="dk1"/>
                          </a:solidFill>
                          <a:effectLst/>
                          <a:latin typeface="微軟正黑體" panose="020B0604030504040204" pitchFamily="34" charset="-120"/>
                          <a:ea typeface="微軟正黑體" panose="020B0604030504040204" pitchFamily="34" charset="-120"/>
                          <a:cs typeface="+mn-cs"/>
                        </a:rPr>
                        <a:t>學習歷程備審資料審查</a:t>
                      </a:r>
                      <a:endParaRPr lang="en-US" altLang="zh-TW" sz="1400" b="1"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面試、筆試、實作</a:t>
                      </a:r>
                      <a:endPar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3477843"/>
                  </a:ext>
                </a:extLst>
              </a:tr>
              <a:tr h="632984">
                <a:tc>
                  <a:txBody>
                    <a:bodyPr/>
                    <a:lstStyle/>
                    <a:p>
                      <a:pPr marL="285750" indent="-285750">
                        <a:spcAft>
                          <a:spcPts val="0"/>
                        </a:spcAft>
                        <a:buFont typeface="Wingdings" panose="05000000000000000000" pitchFamily="2" charset="2"/>
                        <a:buChar char="u"/>
                      </a:pPr>
                      <a:r>
                        <a:rPr 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四技二專</a:t>
                      </a:r>
                      <a:r>
                        <a:rPr lang="zh-TW" sz="1400" b="1" kern="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技優甄審</a:t>
                      </a:r>
                      <a:r>
                        <a:rPr lang="zh-TW" sz="1400" b="0" kern="0" spc="-150" baseline="0" dirty="0">
                          <a:solidFill>
                            <a:schemeClr val="tx1"/>
                          </a:solidFill>
                          <a:effectLst/>
                          <a:latin typeface="微軟正黑體" panose="020B0604030504040204" pitchFamily="34" charset="-120"/>
                          <a:ea typeface="微軟正黑體" panose="020B0604030504040204" pitchFamily="34" charset="-120"/>
                          <a:cs typeface="+mn-cs"/>
                        </a:rPr>
                        <a:t>入學</a:t>
                      </a: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4-7</a:t>
                      </a:r>
                      <a:r>
                        <a:rPr lang="zh-TW" altLang="en-US"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月</a:t>
                      </a:r>
                      <a:endParaRPr lang="zh-TW"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5</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具有技藝技能優良甄審資格</a:t>
                      </a:r>
                      <a:endParaRPr lang="en-US"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1" kern="0" spc="-150" baseline="0" dirty="0">
                          <a:solidFill>
                            <a:schemeClr val="dk1"/>
                          </a:solidFill>
                          <a:effectLst/>
                          <a:latin typeface="微軟正黑體" panose="020B0604030504040204" pitchFamily="34" charset="-120"/>
                          <a:ea typeface="微軟正黑體" panose="020B0604030504040204" pitchFamily="34" charset="-120"/>
                          <a:cs typeface="+mn-cs"/>
                        </a:rPr>
                        <a:t>學習歷程備審資料審查</a:t>
                      </a:r>
                      <a:endParaRPr lang="en-US" altLang="zh-TW" sz="1400" b="1" kern="0" spc="-150" baseline="0" dirty="0">
                        <a:solidFill>
                          <a:schemeClr val="dk1"/>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zh-TW" altLang="en-US" sz="1400" b="0" kern="0" spc="-150" baseline="0" dirty="0">
                          <a:solidFill>
                            <a:schemeClr val="dk1"/>
                          </a:solidFill>
                          <a:effectLst/>
                          <a:latin typeface="微軟正黑體" panose="020B0604030504040204" pitchFamily="34" charset="-120"/>
                          <a:ea typeface="微軟正黑體" panose="020B0604030504040204" pitchFamily="34" charset="-120"/>
                          <a:cs typeface="+mn-cs"/>
                        </a:rPr>
                        <a:t>面試、實作</a:t>
                      </a:r>
                      <a:endParaRPr lang="zh-TW" alt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E8D1"/>
                    </a:solidFill>
                  </a:tcPr>
                </a:tc>
                <a:extLst>
                  <a:ext uri="{0D108BD9-81ED-4DB2-BD59-A6C34878D82A}">
                    <a16:rowId xmlns:a16="http://schemas.microsoft.com/office/drawing/2014/main" val="4175684658"/>
                  </a:ext>
                </a:extLst>
              </a:tr>
              <a:tr h="592568">
                <a:tc>
                  <a:txBody>
                    <a:bodyPr/>
                    <a:lstStyle/>
                    <a:p>
                      <a:pPr marL="285750" indent="-285750">
                        <a:spcAft>
                          <a:spcPts val="0"/>
                        </a:spcAft>
                        <a:buFont typeface="Wingdings" panose="05000000000000000000" pitchFamily="2" charset="2"/>
                        <a:buChar char="u"/>
                      </a:pPr>
                      <a:r>
                        <a:rPr lang="zh-TW" sz="1400" b="0" kern="0" spc="-150" baseline="0" dirty="0">
                          <a:solidFill>
                            <a:schemeClr val="tx1"/>
                          </a:solidFill>
                          <a:effectLst/>
                          <a:latin typeface="微軟正黑體" panose="020B0604030504040204" pitchFamily="34" charset="-120"/>
                          <a:ea typeface="微軟正黑體" panose="020B0604030504040204" pitchFamily="34" charset="-120"/>
                        </a:rPr>
                        <a:t>四技二專</a:t>
                      </a:r>
                      <a:r>
                        <a:rPr lang="en-US" altLang="zh-TW" sz="1400" b="0" kern="0" spc="-150" baseline="0" dirty="0">
                          <a:solidFill>
                            <a:schemeClr val="tx1"/>
                          </a:solidFill>
                          <a:effectLst/>
                          <a:latin typeface="微軟正黑體" panose="020B0604030504040204" pitchFamily="34" charset="-120"/>
                          <a:ea typeface="微軟正黑體" panose="020B0604030504040204" pitchFamily="34" charset="-120"/>
                        </a:rPr>
                        <a:t>(</a:t>
                      </a:r>
                      <a:r>
                        <a:rPr lang="zh-TW" sz="1400" b="0" kern="0" spc="-150" baseline="0" dirty="0">
                          <a:solidFill>
                            <a:schemeClr val="tx1"/>
                          </a:solidFill>
                          <a:effectLst/>
                          <a:latin typeface="微軟正黑體" panose="020B0604030504040204" pitchFamily="34" charset="-120"/>
                          <a:ea typeface="微軟正黑體" panose="020B0604030504040204" pitchFamily="34" charset="-120"/>
                        </a:rPr>
                        <a:t>日</a:t>
                      </a:r>
                      <a:r>
                        <a:rPr lang="en-US" altLang="zh-TW" sz="1400" b="0" kern="0" spc="-150" baseline="0" dirty="0">
                          <a:solidFill>
                            <a:schemeClr val="tx1"/>
                          </a:solidFill>
                          <a:effectLst/>
                          <a:latin typeface="微軟正黑體" panose="020B0604030504040204" pitchFamily="34" charset="-120"/>
                          <a:ea typeface="微軟正黑體" panose="020B0604030504040204" pitchFamily="34" charset="-120"/>
                        </a:rPr>
                        <a:t>)</a:t>
                      </a:r>
                      <a:r>
                        <a:rPr lang="zh-TW" sz="1400" b="1" kern="0" spc="-150" baseline="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聯合登記</a:t>
                      </a:r>
                      <a:r>
                        <a:rPr lang="zh-TW" sz="1400" b="0" kern="0" spc="-150" baseline="0" dirty="0">
                          <a:solidFill>
                            <a:schemeClr val="tx1"/>
                          </a:solidFill>
                          <a:effectLst/>
                          <a:latin typeface="微軟正黑體" panose="020B0604030504040204" pitchFamily="34" charset="-120"/>
                          <a:ea typeface="微軟正黑體" panose="020B0604030504040204" pitchFamily="34" charset="-120"/>
                        </a:rPr>
                        <a:t>分發</a:t>
                      </a:r>
                      <a:endParaRPr lang="zh-TW" sz="1400" b="0" kern="100" spc="-150" baseline="0" dirty="0">
                        <a:solidFill>
                          <a:schemeClr val="tx1"/>
                        </a:solidFill>
                        <a:effectLst/>
                        <a:latin typeface="微軟正黑體" panose="020B0604030504040204" pitchFamily="34" charset="-120"/>
                        <a:ea typeface="微軟正黑體" panose="020B0604030504040204" pitchFamily="34" charset="-120"/>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5-8</a:t>
                      </a:r>
                      <a:r>
                        <a:rPr lang="zh-TW" altLang="en-US"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月</a:t>
                      </a:r>
                      <a:endParaRPr lang="zh-TW"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66700" indent="-266700" algn="ctr" defTabSz="914400" rtl="0" eaLnBrk="1" latinLnBrk="0" hangingPunct="1">
                        <a:spcAft>
                          <a:spcPts val="0"/>
                        </a:spcAft>
                        <a:buFont typeface="Wingdings" panose="05000000000000000000" pitchFamily="2" charset="2"/>
                        <a:buChar char="l"/>
                      </a:pPr>
                      <a:r>
                        <a:rPr lang="zh-TW" altLang="en-US" sz="1400" b="1" kern="100" spc="-150" baseline="0" dirty="0">
                          <a:solidFill>
                            <a:srgbClr val="0000FF"/>
                          </a:solidFill>
                          <a:effectLst/>
                          <a:latin typeface="微軟正黑體" panose="020B0604030504040204" pitchFamily="34" charset="-120"/>
                          <a:ea typeface="微軟正黑體" panose="020B0604030504040204" pitchFamily="34" charset="-120"/>
                          <a:cs typeface="+mn-cs"/>
                        </a:rPr>
                        <a:t>統測</a:t>
                      </a:r>
                      <a:endParaRPr lang="zh-TW" sz="1400" b="1" kern="100" spc="-150" baseline="0" dirty="0">
                        <a:solidFill>
                          <a:srgbClr val="0000FF"/>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rPr>
                        <a:t>199</a:t>
                      </a:r>
                      <a:endParaRPr lang="zh-TW" sz="1400" b="0" kern="10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defTabSz="914400" rtl="0" eaLnBrk="1" latinLnBrk="0" hangingPunct="1">
                        <a:spcAft>
                          <a:spcPts val="0"/>
                        </a:spcAft>
                        <a:buFont typeface="Wingdings" panose="05000000000000000000" pitchFamily="2" charset="2"/>
                        <a:buNone/>
                      </a:pPr>
                      <a:r>
                        <a:rPr lang="zh-TW" altLang="en-US" sz="1400" b="1" kern="0" spc="-150" baseline="0" dirty="0">
                          <a:solidFill>
                            <a:srgbClr val="0000FF"/>
                          </a:solidFill>
                          <a:effectLst/>
                          <a:latin typeface="微軟正黑體" panose="020B0604030504040204" pitchFamily="34" charset="-120"/>
                          <a:ea typeface="微軟正黑體" panose="020B0604030504040204" pitchFamily="34" charset="-120"/>
                          <a:cs typeface="+mn-cs"/>
                        </a:rPr>
                        <a:t>統一入學測驗成績</a:t>
                      </a:r>
                      <a:endParaRPr lang="zh-TW" sz="1400" b="0" kern="0" spc="-150" baseline="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8210791"/>
                  </a:ext>
                </a:extLst>
              </a:tr>
            </a:tbl>
          </a:graphicData>
        </a:graphic>
      </p:graphicFrame>
      <p:sp>
        <p:nvSpPr>
          <p:cNvPr id="6" name="摺角紙張 5">
            <a:extLst>
              <a:ext uri="{FF2B5EF4-FFF2-40B4-BE49-F238E27FC236}">
                <a16:creationId xmlns:a16="http://schemas.microsoft.com/office/drawing/2014/main" id="{B705768D-06A5-40D5-A378-6B528866A619}"/>
              </a:ext>
            </a:extLst>
          </p:cNvPr>
          <p:cNvSpPr/>
          <p:nvPr/>
        </p:nvSpPr>
        <p:spPr>
          <a:xfrm>
            <a:off x="7620111" y="3721644"/>
            <a:ext cx="1475236" cy="1722212"/>
          </a:xfrm>
          <a:prstGeom prst="foldedCorner">
            <a:avLst>
              <a:gd name="adj" fmla="val 23016"/>
            </a:avLst>
          </a:prstGeom>
          <a:solidFill>
            <a:srgbClr val="FFFF00"/>
          </a:solidFill>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a:endParaRPr lang="en-US" altLang="zh-TW" sz="1600" kern="0" spc="-150" dirty="0">
              <a:solidFill>
                <a:schemeClr val="dk1"/>
              </a:solidFill>
              <a:latin typeface="微軟正黑體" panose="020B0604030504040204" pitchFamily="34" charset="-120"/>
              <a:ea typeface="微軟正黑體" panose="020B0604030504040204" pitchFamily="34" charset="-120"/>
            </a:endParaRPr>
          </a:p>
          <a:p>
            <a:pPr algn="ctr"/>
            <a:r>
              <a:rPr lang="zh-TW" altLang="en-US" sz="1500" b="1" kern="0" spc="-150" dirty="0">
                <a:solidFill>
                  <a:schemeClr val="dk1"/>
                </a:solidFill>
                <a:latin typeface="微軟正黑體" panose="020B0604030504040204" pitchFamily="34" charset="-120"/>
                <a:ea typeface="微軟正黑體" panose="020B0604030504040204" pitchFamily="34" charset="-120"/>
              </a:rPr>
              <a:t>此三管道</a:t>
            </a:r>
            <a:endParaRPr lang="en-US" altLang="zh-TW" sz="1500" b="1" kern="0" spc="-150" dirty="0">
              <a:solidFill>
                <a:schemeClr val="dk1"/>
              </a:solidFill>
              <a:latin typeface="微軟正黑體" panose="020B0604030504040204" pitchFamily="34" charset="-120"/>
              <a:ea typeface="微軟正黑體" panose="020B0604030504040204" pitchFamily="34" charset="-120"/>
            </a:endParaRPr>
          </a:p>
          <a:p>
            <a:pPr algn="ctr"/>
            <a:r>
              <a:rPr lang="zh-TW" altLang="zh-TW" sz="1500" b="1" kern="0" spc="-150" dirty="0">
                <a:solidFill>
                  <a:schemeClr val="dk1"/>
                </a:solidFill>
                <a:latin typeface="微軟正黑體" panose="020B0604030504040204" pitchFamily="34" charset="-120"/>
                <a:ea typeface="微軟正黑體" panose="020B0604030504040204" pitchFamily="34" charset="-120"/>
              </a:rPr>
              <a:t>參採</a:t>
            </a:r>
            <a:endParaRPr lang="en-US" altLang="zh-TW" sz="1500" b="1" kern="0" spc="-150" dirty="0">
              <a:solidFill>
                <a:schemeClr val="dk1"/>
              </a:solidFill>
              <a:latin typeface="微軟正黑體" panose="020B0604030504040204" pitchFamily="34" charset="-120"/>
              <a:ea typeface="微軟正黑體" panose="020B0604030504040204" pitchFamily="34" charset="-120"/>
            </a:endParaRPr>
          </a:p>
          <a:p>
            <a:pPr algn="ctr"/>
            <a:r>
              <a:rPr lang="zh-TW" altLang="zh-TW" sz="1500" b="1" u="sng" kern="0" spc="-150" dirty="0">
                <a:solidFill>
                  <a:schemeClr val="dk1"/>
                </a:solidFill>
                <a:latin typeface="微軟正黑體" panose="020B0604030504040204" pitchFamily="34" charset="-120"/>
                <a:ea typeface="微軟正黑體" panose="020B0604030504040204" pitchFamily="34" charset="-120"/>
              </a:rPr>
              <a:t>高級中等教育階段</a:t>
            </a:r>
            <a:r>
              <a:rPr lang="zh-TW" altLang="zh-TW" sz="1500" b="1" kern="0" spc="-150" dirty="0">
                <a:solidFill>
                  <a:schemeClr val="dk1"/>
                </a:solidFill>
                <a:latin typeface="微軟正黑體" panose="020B0604030504040204" pitchFamily="34" charset="-120"/>
                <a:ea typeface="微軟正黑體" panose="020B0604030504040204" pitchFamily="34" charset="-120"/>
              </a:rPr>
              <a:t>之</a:t>
            </a:r>
            <a:endParaRPr lang="en-US" altLang="zh-TW" sz="1500" b="1" kern="0" spc="-150" dirty="0">
              <a:solidFill>
                <a:schemeClr val="dk1"/>
              </a:solidFill>
              <a:latin typeface="微軟正黑體" panose="020B0604030504040204" pitchFamily="34" charset="-120"/>
              <a:ea typeface="微軟正黑體" panose="020B0604030504040204" pitchFamily="34" charset="-120"/>
            </a:endParaRPr>
          </a:p>
          <a:p>
            <a:pPr algn="ctr"/>
            <a:r>
              <a:rPr lang="zh-TW" altLang="zh-TW" sz="1500" b="1" kern="0" spc="-150" dirty="0">
                <a:solidFill>
                  <a:schemeClr val="dk1"/>
                </a:solidFill>
                <a:latin typeface="微軟正黑體" panose="020B0604030504040204" pitchFamily="34" charset="-120"/>
                <a:ea typeface="微軟正黑體" panose="020B0604030504040204" pitchFamily="34" charset="-120"/>
              </a:rPr>
              <a:t>學習歷程資料</a:t>
            </a:r>
            <a:endParaRPr lang="zh-TW" altLang="en-US" sz="1500" b="1" kern="0" spc="-150" dirty="0">
              <a:solidFill>
                <a:schemeClr val="dk1"/>
              </a:solidFill>
              <a:latin typeface="微軟正黑體" panose="020B0604030504040204" pitchFamily="34" charset="-120"/>
              <a:ea typeface="微軟正黑體" panose="020B0604030504040204" pitchFamily="34" charset="-120"/>
            </a:endParaRPr>
          </a:p>
        </p:txBody>
      </p:sp>
      <p:sp>
        <p:nvSpPr>
          <p:cNvPr id="7" name="等腰三角形 6">
            <a:extLst>
              <a:ext uri="{FF2B5EF4-FFF2-40B4-BE49-F238E27FC236}">
                <a16:creationId xmlns:a16="http://schemas.microsoft.com/office/drawing/2014/main" id="{E17982B0-BA44-4052-A966-FC277749381F}"/>
              </a:ext>
            </a:extLst>
          </p:cNvPr>
          <p:cNvSpPr/>
          <p:nvPr/>
        </p:nvSpPr>
        <p:spPr>
          <a:xfrm rot="16200000">
            <a:off x="7401577" y="3861049"/>
            <a:ext cx="218114" cy="218113"/>
          </a:xfrm>
          <a:prstGeom prst="triangle">
            <a:avLst/>
          </a:prstGeom>
          <a:solidFill>
            <a:srgbClr val="FFFF00"/>
          </a:solidFill>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
        <p:nvSpPr>
          <p:cNvPr id="8" name="等腰三角形 7">
            <a:extLst>
              <a:ext uri="{FF2B5EF4-FFF2-40B4-BE49-F238E27FC236}">
                <a16:creationId xmlns:a16="http://schemas.microsoft.com/office/drawing/2014/main" id="{ED6CAEB4-D1DC-4361-A0E1-44B2A7A5D3AD}"/>
              </a:ext>
            </a:extLst>
          </p:cNvPr>
          <p:cNvSpPr/>
          <p:nvPr/>
        </p:nvSpPr>
        <p:spPr>
          <a:xfrm rot="16200000">
            <a:off x="7401577" y="4494542"/>
            <a:ext cx="218114" cy="218113"/>
          </a:xfrm>
          <a:prstGeom prst="triangle">
            <a:avLst/>
          </a:prstGeom>
          <a:solidFill>
            <a:srgbClr val="FFFF00"/>
          </a:solidFill>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
        <p:nvSpPr>
          <p:cNvPr id="9" name="等腰三角形 8">
            <a:extLst>
              <a:ext uri="{FF2B5EF4-FFF2-40B4-BE49-F238E27FC236}">
                <a16:creationId xmlns:a16="http://schemas.microsoft.com/office/drawing/2014/main" id="{C040708E-92F2-424E-A0FF-52AD84A7E440}"/>
              </a:ext>
            </a:extLst>
          </p:cNvPr>
          <p:cNvSpPr/>
          <p:nvPr/>
        </p:nvSpPr>
        <p:spPr>
          <a:xfrm rot="16200000">
            <a:off x="7401577" y="5125060"/>
            <a:ext cx="218114" cy="218113"/>
          </a:xfrm>
          <a:prstGeom prst="triangle">
            <a:avLst/>
          </a:prstGeom>
          <a:solidFill>
            <a:srgbClr val="FFFF00"/>
          </a:solidFill>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pic>
        <p:nvPicPr>
          <p:cNvPr id="11" name="內容版面配置區 10">
            <a:extLst>
              <a:ext uri="{FF2B5EF4-FFF2-40B4-BE49-F238E27FC236}">
                <a16:creationId xmlns:a16="http://schemas.microsoft.com/office/drawing/2014/main" id="{94AD6A04-EB3A-4D4E-89D0-DD7EFE37DDE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08304" y="5558828"/>
            <a:ext cx="1835696" cy="1306251"/>
          </a:xfrm>
        </p:spPr>
      </p:pic>
      <p:sp>
        <p:nvSpPr>
          <p:cNvPr id="4" name="投影片編號版面配置區 3">
            <a:extLst>
              <a:ext uri="{FF2B5EF4-FFF2-40B4-BE49-F238E27FC236}">
                <a16:creationId xmlns:a16="http://schemas.microsoft.com/office/drawing/2014/main" id="{0206B6E2-986E-4A64-9223-480639931B84}"/>
              </a:ext>
            </a:extLst>
          </p:cNvPr>
          <p:cNvSpPr>
            <a:spLocks noGrp="1"/>
          </p:cNvSpPr>
          <p:nvPr>
            <p:ph type="sldNum" sz="quarter" idx="12"/>
          </p:nvPr>
        </p:nvSpPr>
        <p:spPr>
          <a:xfrm>
            <a:off x="7066379" y="6473648"/>
            <a:ext cx="2133600" cy="476250"/>
          </a:xfrm>
        </p:spPr>
        <p:txBody>
          <a:bodyPr/>
          <a:lstStyle/>
          <a:p>
            <a:pPr>
              <a:defRPr/>
            </a:pPr>
            <a:fld id="{ABFE6108-DA02-42FF-8F2B-6965D0D38C5E}" type="slidenum">
              <a:rPr lang="zh-TW" altLang="en-US" smtClean="0"/>
              <a:pPr>
                <a:defRPr/>
              </a:pPr>
              <a:t>2</a:t>
            </a:fld>
            <a:endParaRPr lang="en-US" altLang="zh-TW" dirty="0"/>
          </a:p>
        </p:txBody>
      </p:sp>
    </p:spTree>
    <p:extLst>
      <p:ext uri="{BB962C8B-B14F-4D97-AF65-F5344CB8AC3E}">
        <p14:creationId xmlns:p14="http://schemas.microsoft.com/office/powerpoint/2010/main" val="361761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a:extLst>
              <a:ext uri="{FF2B5EF4-FFF2-40B4-BE49-F238E27FC236}">
                <a16:creationId xmlns:a16="http://schemas.microsoft.com/office/drawing/2014/main" id="{0FD6C1D3-45DC-4C35-8A43-7EFD37037D0D}"/>
              </a:ext>
            </a:extLst>
          </p:cNvPr>
          <p:cNvGraphicFramePr>
            <a:graphicFrameLocks noGrp="1"/>
          </p:cNvGraphicFramePr>
          <p:nvPr>
            <p:ph idx="1"/>
            <p:extLst>
              <p:ext uri="{D42A27DB-BD31-4B8C-83A1-F6EECF244321}">
                <p14:modId xmlns:p14="http://schemas.microsoft.com/office/powerpoint/2010/main" val="2478556146"/>
              </p:ext>
            </p:extLst>
          </p:nvPr>
        </p:nvGraphicFramePr>
        <p:xfrm>
          <a:off x="183216" y="1564775"/>
          <a:ext cx="8777568" cy="1926195"/>
        </p:xfrm>
        <a:graphic>
          <a:graphicData uri="http://schemas.openxmlformats.org/drawingml/2006/table">
            <a:tbl>
              <a:tblPr>
                <a:tableStyleId>{93296810-A885-4BE3-A3E7-6D5BEEA58F35}</a:tableStyleId>
              </a:tblPr>
              <a:tblGrid>
                <a:gridCol w="1623000">
                  <a:extLst>
                    <a:ext uri="{9D8B030D-6E8A-4147-A177-3AD203B41FA5}">
                      <a16:colId xmlns:a16="http://schemas.microsoft.com/office/drawing/2014/main" val="1808520002"/>
                    </a:ext>
                  </a:extLst>
                </a:gridCol>
                <a:gridCol w="2258568">
                  <a:extLst>
                    <a:ext uri="{9D8B030D-6E8A-4147-A177-3AD203B41FA5}">
                      <a16:colId xmlns:a16="http://schemas.microsoft.com/office/drawing/2014/main" val="1389179692"/>
                    </a:ext>
                  </a:extLst>
                </a:gridCol>
                <a:gridCol w="648000">
                  <a:extLst>
                    <a:ext uri="{9D8B030D-6E8A-4147-A177-3AD203B41FA5}">
                      <a16:colId xmlns:a16="http://schemas.microsoft.com/office/drawing/2014/main" val="3722316264"/>
                    </a:ext>
                  </a:extLst>
                </a:gridCol>
                <a:gridCol w="4248000">
                  <a:extLst>
                    <a:ext uri="{9D8B030D-6E8A-4147-A177-3AD203B41FA5}">
                      <a16:colId xmlns:a16="http://schemas.microsoft.com/office/drawing/2014/main" val="2614949946"/>
                    </a:ext>
                  </a:extLst>
                </a:gridCol>
              </a:tblGrid>
              <a:tr h="414646">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採計項目</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採計期間（註</a:t>
                      </a:r>
                      <a:r>
                        <a:rPr lang="en-US"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計分標準</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採計說明</a:t>
                      </a:r>
                    </a:p>
                  </a:txBody>
                  <a:tcPr marL="68580" marR="72000" marT="6350" marB="0" anchor="ctr">
                    <a:lnB w="38100"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3126762759"/>
                  </a:ext>
                </a:extLst>
              </a:tr>
              <a:tr h="352989">
                <a:tc rowSpan="4">
                  <a:txBody>
                    <a:bodyPr/>
                    <a:lstStyle/>
                    <a:p>
                      <a:pPr marL="1270" algn="ctr">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學校幹部</a:t>
                      </a:r>
                    </a:p>
                  </a:txBody>
                  <a:tcPr marL="68580" marR="68580" marT="635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學期（含）以上者</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rowSpan="4">
                  <a:txBody>
                    <a:bodyPr/>
                    <a:lstStyle/>
                    <a:p>
                      <a:pPr marL="182563" lvl="0" indent="-182563" algn="just">
                        <a:spcAft>
                          <a:spcPts val="600"/>
                        </a:spcAft>
                        <a:buFont typeface="+mj-lt"/>
                        <a:buAutoNum type="arabicPeriod"/>
                      </a:pPr>
                      <a:r>
                        <a:rPr lang="zh-TW" sz="13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rPr>
                        <a:t>學校幹部包括班級幹部</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rPr>
                        <a:t>、全校幹部</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4</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rPr>
                        <a:t>及社團社長</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5</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6</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182563" lvl="0" indent="-182563" algn="just">
                        <a:spcAft>
                          <a:spcPts val="600"/>
                        </a:spcAft>
                        <a:buFont typeface="+mj-lt"/>
                        <a:buAutoNum type="arabicPeriod"/>
                      </a:pP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幹部應透過公平、公正、公開及民主程序產生，不應由學生輪流擔任或逕由教師指派。</a:t>
                      </a:r>
                    </a:p>
                    <a:p>
                      <a:pPr marL="182563" lvl="0" indent="-182563" algn="just">
                        <a:spcAft>
                          <a:spcPts val="600"/>
                        </a:spcAft>
                        <a:buFont typeface="+mj-lt"/>
                        <a:buAutoNum type="arabicPeriod"/>
                      </a:pP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學校幹部依學校發給之證明採計。</a:t>
                      </a:r>
                    </a:p>
                  </a:txBody>
                  <a:tcPr marL="68580" marR="72000" marT="635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799724497"/>
                  </a:ext>
                </a:extLst>
              </a:tr>
              <a:tr h="352989">
                <a:tc vMerge="1">
                  <a:txBody>
                    <a:bodyPr/>
                    <a:lstStyle/>
                    <a:p>
                      <a:endParaRPr lang="zh-TW" altLang="en-US"/>
                    </a:p>
                  </a:txBody>
                  <a:tcPr/>
                </a:tc>
                <a:tc>
                  <a:txBody>
                    <a:bodyPr/>
                    <a:lstStyle/>
                    <a:p>
                      <a:pPr>
                        <a:spcAft>
                          <a:spcPts val="0"/>
                        </a:spcAft>
                      </a:pP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學期，未滿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40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932706555"/>
                  </a:ext>
                </a:extLst>
              </a:tr>
              <a:tr h="352989">
                <a:tc vMerge="1">
                  <a:txBody>
                    <a:bodyPr/>
                    <a:lstStyle/>
                    <a:p>
                      <a:endParaRPr lang="zh-TW" altLang="en-US"/>
                    </a:p>
                  </a:txBody>
                  <a:tcPr/>
                </a:tc>
                <a:tc>
                  <a:txBody>
                    <a:bodyPr/>
                    <a:lstStyle/>
                    <a:p>
                      <a:pPr>
                        <a:spcAft>
                          <a:spcPts val="0"/>
                        </a:spcAft>
                      </a:pP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學期，未滿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929625783"/>
                  </a:ext>
                </a:extLst>
              </a:tr>
              <a:tr h="373198">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累計不滿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p>
                  </a:txBody>
                  <a:tcPr marL="68580" marR="68580" marT="6350" marB="0" anchor="ctr">
                    <a:lnB w="38100" cap="flat" cmpd="sng" algn="ctr">
                      <a:solidFill>
                        <a:schemeClr val="bg1"/>
                      </a:solidFill>
                      <a:prstDash val="solid"/>
                      <a:round/>
                      <a:headEnd type="none" w="med" len="med"/>
                      <a:tailEnd type="none" w="med" len="med"/>
                    </a:lnB>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lnB w="38100"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extLst>
                  <a:ext uri="{0D108BD9-81ED-4DB2-BD59-A6C34878D82A}">
                    <a16:rowId xmlns:a16="http://schemas.microsoft.com/office/drawing/2014/main" val="872005609"/>
                  </a:ext>
                </a:extLst>
              </a:tr>
            </a:tbl>
          </a:graphicData>
        </a:graphic>
      </p:graphicFrame>
      <p:sp>
        <p:nvSpPr>
          <p:cNvPr id="7" name="文字方塊 6">
            <a:extLst>
              <a:ext uri="{FF2B5EF4-FFF2-40B4-BE49-F238E27FC236}">
                <a16:creationId xmlns:a16="http://schemas.microsoft.com/office/drawing/2014/main" id="{FEB38EAF-62A8-4C43-AB62-7E19439FC98C}"/>
              </a:ext>
            </a:extLst>
          </p:cNvPr>
          <p:cNvSpPr txBox="1"/>
          <p:nvPr/>
        </p:nvSpPr>
        <p:spPr>
          <a:xfrm>
            <a:off x="0" y="3610957"/>
            <a:ext cx="9144000" cy="3354765"/>
          </a:xfrm>
          <a:prstGeom prst="rect">
            <a:avLst/>
          </a:prstGeom>
          <a:solidFill>
            <a:schemeClr val="bg1"/>
          </a:solidFill>
        </p:spPr>
        <p:txBody>
          <a:bodyPr wrap="square" rIns="180000">
            <a:spAutoFit/>
          </a:bodyPr>
          <a:lstStyle/>
          <a:p>
            <a:pPr marL="627063" indent="-446088" algn="just">
              <a:spcBef>
                <a:spcPts val="0"/>
              </a:spcBef>
              <a:spcAft>
                <a:spcPts val="600"/>
              </a:spcAft>
              <a:buNone/>
              <a:tabLst>
                <a:tab pos="8697913" algn="l"/>
                <a:tab pos="8974138" algn="l"/>
              </a:tabLst>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400" dirty="0">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1400" dirty="0">
                <a:latin typeface="微軟正黑體" panose="020B0604030504040204" pitchFamily="34" charset="-120"/>
                <a:ea typeface="微軟正黑體" panose="020B0604030504040204" pitchFamily="34" charset="-120"/>
                <a:cs typeface="Times New Roman" panose="02020603050405020304" pitchFamily="18" charset="0"/>
              </a:rPr>
              <a:t>比序所有項目之採計期間均為一般學制高一第一學期至畢業前一學期之</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400" dirty="0">
                <a:latin typeface="微軟正黑體" panose="020B0604030504040204" pitchFamily="34" charset="-120"/>
                <a:ea typeface="微軟正黑體" panose="020B0604030504040204" pitchFamily="34" charset="-120"/>
                <a:cs typeface="Times New Roman" panose="02020603050405020304" pitchFamily="18" charset="0"/>
              </a:rPr>
              <a:t>學期，所有相關證明文件影本須連同考生報名表件資料於</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400" b="1"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400" b="1"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21</a:t>
            </a:r>
            <a:r>
              <a:rPr lang="zh-TW" altLang="en-US" sz="1400" b="1" dirty="0">
                <a:latin typeface="微軟正黑體" panose="020B0604030504040204" pitchFamily="34" charset="-120"/>
                <a:ea typeface="微軟正黑體" panose="020B0604030504040204" pitchFamily="34" charset="-120"/>
                <a:cs typeface="Times New Roman" panose="02020603050405020304" pitchFamily="18" charset="0"/>
              </a:rPr>
              <a:t>日（星期四）前</a:t>
            </a:r>
            <a:r>
              <a:rPr lang="zh-TW" altLang="en-US" sz="1400" dirty="0">
                <a:latin typeface="微軟正黑體" panose="020B0604030504040204" pitchFamily="34" charset="-120"/>
                <a:ea typeface="微軟正黑體" panose="020B0604030504040204" pitchFamily="34" charset="-120"/>
                <a:cs typeface="Times New Roman" panose="02020603050405020304" pitchFamily="18" charset="0"/>
              </a:rPr>
              <a:t>，以快遞或限時掛號（以郵戳為憑）寄送至本委員會進行審查。</a:t>
            </a:r>
            <a:endPar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446088" algn="just">
              <a:spcBef>
                <a:spcPts val="0"/>
              </a:spcBef>
              <a:spcAft>
                <a:spcPts val="600"/>
              </a:spcAft>
              <a:buNone/>
              <a:tabLst>
                <a:tab pos="8697913" algn="l"/>
                <a:tab pos="8974138" algn="l"/>
              </a:tabLst>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：班級幹部名稱包括：班長、副班長、風紀股長、學藝（學術）股長、衛生股長、環保股長、總務（服務、事務、設備、圖資或資訊）股長、康樂（體育）股長、輔導股長、保健股長及其他經學校認可準同</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股長名稱</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之班級幹部；</a:t>
            </a:r>
            <a:r>
              <a:rPr lang="zh-TW" altLang="zh-TW" sz="1400" b="1" u="sng" dirty="0">
                <a:solidFill>
                  <a:srgbClr val="D60093"/>
                </a:solidFill>
                <a:latin typeface="微軟正黑體" panose="020B0604030504040204" pitchFamily="34" charset="-120"/>
                <a:ea typeface="微軟正黑體" panose="020B0604030504040204" pitchFamily="34" charset="-120"/>
                <a:cs typeface="Times New Roman" panose="02020603050405020304" pitchFamily="18" charset="0"/>
              </a:rPr>
              <a:t>實習工廠幹部僅採計：廠長、領班，其餘幹部不予採計</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發證時間請登錄證明文件開立（列印）時間。</a:t>
            </a:r>
            <a:endPar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446088" algn="just">
              <a:spcBef>
                <a:spcPts val="0"/>
              </a:spcBef>
              <a:spcAft>
                <a:spcPts val="600"/>
              </a:spcAft>
              <a:buNone/>
              <a:tabLst>
                <a:tab pos="8697913" algn="l"/>
                <a:tab pos="8974138" algn="l"/>
              </a:tabLst>
            </a:pP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副班級幹部除副班長可採計外，其他副班級幹部一律不採計。</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另班級幹部不包含小老師、模範生。</a:t>
            </a:r>
            <a:endPar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446088" algn="just">
              <a:spcBef>
                <a:spcPts val="0"/>
              </a:spcBef>
              <a:spcAft>
                <a:spcPts val="600"/>
              </a:spcAft>
              <a:buNone/>
              <a:tabLst>
                <a:tab pos="8697913" algn="l"/>
                <a:tab pos="8974138" algn="l"/>
              </a:tabLst>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：全校幹部包括：學生（自治）會會長（主席）、班聯會會長（主席）及擔任校內依法設立各委員會之學生代表（班代表）。</a:t>
            </a:r>
          </a:p>
          <a:p>
            <a:pPr marL="627063" indent="-446088" algn="just">
              <a:spcBef>
                <a:spcPts val="0"/>
              </a:spcBef>
              <a:spcAft>
                <a:spcPts val="600"/>
              </a:spcAft>
              <a:buNone/>
              <a:tabLst>
                <a:tab pos="8697913" algn="l"/>
                <a:tab pos="8974138" algn="l"/>
              </a:tabLst>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社團幹部僅採計學校內</a:t>
            </a:r>
            <a:r>
              <a:rPr lang="zh-TW" altLang="zh-TW" sz="1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社團之社長</a:t>
            </a:r>
            <a:r>
              <a:rPr lang="zh-TW" altLang="zh-TW" sz="1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p>
          <a:p>
            <a:pPr marL="627063" indent="-446088" algn="just">
              <a:spcBef>
                <a:spcPts val="0"/>
              </a:spcBef>
              <a:spcAft>
                <a:spcPts val="600"/>
              </a:spcAft>
              <a:buNone/>
              <a:tabLst>
                <a:tab pos="8697913" algn="l"/>
                <a:tab pos="8974138" algn="l"/>
              </a:tabLst>
            </a:pP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：若同</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學期同時擔任</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種以上之學校幹部，仍以</a:t>
            </a:r>
            <a:r>
              <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學期採計。</a:t>
            </a:r>
            <a:endParaRPr lang="en-US" altLang="zh-TW" sz="1400" b="1"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446088" algn="just">
              <a:spcBef>
                <a:spcPts val="0"/>
              </a:spcBef>
              <a:spcAft>
                <a:spcPts val="600"/>
              </a:spcAft>
              <a:buNone/>
              <a:tabLst>
                <a:tab pos="8697913" algn="l"/>
                <a:tab pos="8974138" algn="l"/>
              </a:tabLst>
            </a:pPr>
            <a:endPar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FE4EAAD0-47D0-4E5D-8AE8-45891F36E728}"/>
              </a:ext>
            </a:extLst>
          </p:cNvPr>
          <p:cNvSpPr>
            <a:spLocks noGrp="1"/>
          </p:cNvSpPr>
          <p:nvPr>
            <p:ph type="sldNum" sz="quarter" idx="12"/>
          </p:nvPr>
        </p:nvSpPr>
        <p:spPr/>
        <p:txBody>
          <a:bodyPr/>
          <a:lstStyle/>
          <a:p>
            <a:pPr>
              <a:defRPr/>
            </a:pPr>
            <a:fld id="{ABFE6108-DA02-42FF-8F2B-6965D0D38C5E}" type="slidenum">
              <a:rPr lang="zh-TW" altLang="en-US" smtClean="0"/>
              <a:pPr>
                <a:defRPr/>
              </a:pPr>
              <a:t>20</a:t>
            </a:fld>
            <a:endParaRPr lang="en-US" altLang="zh-TW" dirty="0"/>
          </a:p>
        </p:txBody>
      </p:sp>
      <p:sp>
        <p:nvSpPr>
          <p:cNvPr id="8" name="矩形 7">
            <a:extLst>
              <a:ext uri="{FF2B5EF4-FFF2-40B4-BE49-F238E27FC236}">
                <a16:creationId xmlns:a16="http://schemas.microsoft.com/office/drawing/2014/main" id="{983AC7E4-0C52-4CC6-906F-566178038FEA}"/>
              </a:ext>
            </a:extLst>
          </p:cNvPr>
          <p:cNvSpPr/>
          <p:nvPr/>
        </p:nvSpPr>
        <p:spPr>
          <a:xfrm>
            <a:off x="189673" y="1056280"/>
            <a:ext cx="8636448"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採計項目及計分標準</a:t>
            </a:r>
          </a:p>
        </p:txBody>
      </p:sp>
      <p:sp>
        <p:nvSpPr>
          <p:cNvPr id="9" name="文字方塊 8">
            <a:extLst>
              <a:ext uri="{FF2B5EF4-FFF2-40B4-BE49-F238E27FC236}">
                <a16:creationId xmlns:a16="http://schemas.microsoft.com/office/drawing/2014/main" id="{D088F4C7-41CE-4C3B-A187-12744A8CAFAB}"/>
              </a:ext>
            </a:extLst>
          </p:cNvPr>
          <p:cNvSpPr txBox="1"/>
          <p:nvPr/>
        </p:nvSpPr>
        <p:spPr>
          <a:xfrm>
            <a:off x="-45922" y="5216908"/>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
        <p:nvSpPr>
          <p:cNvPr id="10" name="文字方塊 9">
            <a:extLst>
              <a:ext uri="{FF2B5EF4-FFF2-40B4-BE49-F238E27FC236}">
                <a16:creationId xmlns:a16="http://schemas.microsoft.com/office/drawing/2014/main" id="{AA0688CB-E9E5-4349-8C48-AA1AF3D3B614}"/>
              </a:ext>
            </a:extLst>
          </p:cNvPr>
          <p:cNvSpPr txBox="1"/>
          <p:nvPr/>
        </p:nvSpPr>
        <p:spPr>
          <a:xfrm>
            <a:off x="-35290" y="6003719"/>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
        <p:nvSpPr>
          <p:cNvPr id="12" name="文字方塊 11">
            <a:extLst>
              <a:ext uri="{FF2B5EF4-FFF2-40B4-BE49-F238E27FC236}">
                <a16:creationId xmlns:a16="http://schemas.microsoft.com/office/drawing/2014/main" id="{53914F4D-96A6-4C95-961D-BA422B7560C9}"/>
              </a:ext>
            </a:extLst>
          </p:cNvPr>
          <p:cNvSpPr txBox="1"/>
          <p:nvPr/>
        </p:nvSpPr>
        <p:spPr>
          <a:xfrm>
            <a:off x="0" y="181438"/>
            <a:ext cx="9144000" cy="769441"/>
          </a:xfrm>
          <a:prstGeom prst="rect">
            <a:avLst/>
          </a:prstGeom>
          <a:noFill/>
        </p:spPr>
        <p:txBody>
          <a:bodyPr wrap="square">
            <a:spAutoFit/>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比序</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9/11</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p>
        </p:txBody>
      </p:sp>
    </p:spTree>
    <p:extLst>
      <p:ext uri="{BB962C8B-B14F-4D97-AF65-F5344CB8AC3E}">
        <p14:creationId xmlns:p14="http://schemas.microsoft.com/office/powerpoint/2010/main" val="3428594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C2EDF1D7-3980-4538-8C5E-2F960A21CA7A}"/>
              </a:ext>
            </a:extLst>
          </p:cNvPr>
          <p:cNvSpPr>
            <a:spLocks noGrp="1"/>
          </p:cNvSpPr>
          <p:nvPr>
            <p:ph type="sldNum" sz="quarter" idx="12"/>
          </p:nvPr>
        </p:nvSpPr>
        <p:spPr/>
        <p:txBody>
          <a:bodyPr/>
          <a:lstStyle/>
          <a:p>
            <a:pPr>
              <a:defRPr/>
            </a:pPr>
            <a:fld id="{ABFE6108-DA02-42FF-8F2B-6965D0D38C5E}" type="slidenum">
              <a:rPr lang="zh-TW" altLang="en-US" smtClean="0"/>
              <a:pPr>
                <a:defRPr/>
              </a:pPr>
              <a:t>21</a:t>
            </a:fld>
            <a:endParaRPr lang="en-US" altLang="zh-TW"/>
          </a:p>
        </p:txBody>
      </p:sp>
      <p:sp>
        <p:nvSpPr>
          <p:cNvPr id="5" name="矩形 4">
            <a:extLst>
              <a:ext uri="{FF2B5EF4-FFF2-40B4-BE49-F238E27FC236}">
                <a16:creationId xmlns:a16="http://schemas.microsoft.com/office/drawing/2014/main" id="{D6468482-C429-4689-9EE6-E3CDD76A9CA3}"/>
              </a:ext>
            </a:extLst>
          </p:cNvPr>
          <p:cNvSpPr/>
          <p:nvPr/>
        </p:nvSpPr>
        <p:spPr>
          <a:xfrm>
            <a:off x="107504" y="1052736"/>
            <a:ext cx="892899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採計項目及計分標準</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EFBCE152-9945-4E10-BC5A-A17F9E6DE5B4}"/>
              </a:ext>
            </a:extLst>
          </p:cNvPr>
          <p:cNvGraphicFramePr>
            <a:graphicFrameLocks noGrp="1"/>
          </p:cNvGraphicFramePr>
          <p:nvPr>
            <p:extLst>
              <p:ext uri="{D42A27DB-BD31-4B8C-83A1-F6EECF244321}">
                <p14:modId xmlns:p14="http://schemas.microsoft.com/office/powerpoint/2010/main" val="3513218802"/>
              </p:ext>
            </p:extLst>
          </p:nvPr>
        </p:nvGraphicFramePr>
        <p:xfrm>
          <a:off x="75167" y="1648448"/>
          <a:ext cx="8777568" cy="2284607"/>
        </p:xfrm>
        <a:graphic>
          <a:graphicData uri="http://schemas.openxmlformats.org/drawingml/2006/table">
            <a:tbl>
              <a:tblPr>
                <a:tableStyleId>{93296810-A885-4BE3-A3E7-6D5BEEA58F35}</a:tableStyleId>
              </a:tblPr>
              <a:tblGrid>
                <a:gridCol w="1760529">
                  <a:extLst>
                    <a:ext uri="{9D8B030D-6E8A-4147-A177-3AD203B41FA5}">
                      <a16:colId xmlns:a16="http://schemas.microsoft.com/office/drawing/2014/main" val="55626057"/>
                    </a:ext>
                  </a:extLst>
                </a:gridCol>
                <a:gridCol w="2121039">
                  <a:extLst>
                    <a:ext uri="{9D8B030D-6E8A-4147-A177-3AD203B41FA5}">
                      <a16:colId xmlns:a16="http://schemas.microsoft.com/office/drawing/2014/main" val="443891145"/>
                    </a:ext>
                  </a:extLst>
                </a:gridCol>
                <a:gridCol w="648000">
                  <a:extLst>
                    <a:ext uri="{9D8B030D-6E8A-4147-A177-3AD203B41FA5}">
                      <a16:colId xmlns:a16="http://schemas.microsoft.com/office/drawing/2014/main" val="2238972012"/>
                    </a:ext>
                  </a:extLst>
                </a:gridCol>
                <a:gridCol w="4248000">
                  <a:extLst>
                    <a:ext uri="{9D8B030D-6E8A-4147-A177-3AD203B41FA5}">
                      <a16:colId xmlns:a16="http://schemas.microsoft.com/office/drawing/2014/main" val="2731162787"/>
                    </a:ext>
                  </a:extLst>
                </a:gridCol>
              </a:tblGrid>
              <a:tr h="601039">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採計項目</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採計期間（註</a:t>
                      </a:r>
                      <a:r>
                        <a:rPr lang="en-US"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計分標準</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採計說明</a:t>
                      </a:r>
                    </a:p>
                  </a:txBody>
                  <a:tcPr marL="68580" marR="72000" marT="6350" marB="0" anchor="ctr">
                    <a:lnB w="38100"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263577630"/>
                  </a:ext>
                </a:extLst>
              </a:tr>
              <a:tr h="420892">
                <a:tc rowSpan="4">
                  <a:txBody>
                    <a:bodyPr/>
                    <a:lstStyle/>
                    <a:p>
                      <a:pPr marL="1270" algn="ctr">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志工或社會服務</a:t>
                      </a:r>
                    </a:p>
                  </a:txBody>
                  <a:tcPr marL="68580" marR="68580" marT="635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小時以上者</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rowSpan="4">
                  <a:txBody>
                    <a:bodyPr/>
                    <a:lstStyle/>
                    <a:p>
                      <a:pPr marL="182563" lvl="0" indent="-182563" algn="just" defTabSz="914400" rtl="0" eaLnBrk="1" latinLnBrk="0" hangingPunct="1">
                        <a:spcAft>
                          <a:spcPts val="30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志工或社會服務包括校內志工（或服務學習）</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7</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及校外志工或社會服務</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8</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182563" lvl="0" indent="-182563" algn="just" defTabSz="914400" rtl="0" eaLnBrk="1" latinLnBrk="0" hangingPunct="1">
                        <a:spcAft>
                          <a:spcPts val="30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校內志工依學校所開具之時數證明採計，校外志工應持有內政部統一製發之志願服務紀錄冊，或由社會服務機構等單位開具證明文件，經學校認可後，方能列入採計。</a:t>
                      </a:r>
                    </a:p>
                    <a:p>
                      <a:pPr marL="182563" lvl="0" indent="-182563" algn="just" defTabSz="914400" rtl="0" eaLnBrk="1" latinLnBrk="0" hangingPunct="1">
                        <a:spcAft>
                          <a:spcPts val="30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若有支領酬勞事實者，均不予採計。</a:t>
                      </a:r>
                    </a:p>
                  </a:txBody>
                  <a:tcPr marL="68580" marR="72000" marT="635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55254497"/>
                  </a:ext>
                </a:extLst>
              </a:tr>
              <a:tr h="420892">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40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1534363859"/>
                  </a:ext>
                </a:extLst>
              </a:tr>
              <a:tr h="420892">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2346650081"/>
                  </a:ext>
                </a:extLst>
              </a:tr>
              <a:tr h="420892">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lnB w="38100" cap="flat" cmpd="sng" algn="ctr">
                      <a:solidFill>
                        <a:schemeClr val="bg1"/>
                      </a:solidFill>
                      <a:prstDash val="solid"/>
                      <a:round/>
                      <a:headEnd type="none" w="med" len="med"/>
                      <a:tailEnd type="none" w="med" len="med"/>
                    </a:lnB>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lnB w="38100"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extLst>
                  <a:ext uri="{0D108BD9-81ED-4DB2-BD59-A6C34878D82A}">
                    <a16:rowId xmlns:a16="http://schemas.microsoft.com/office/drawing/2014/main" val="2111103821"/>
                  </a:ext>
                </a:extLst>
              </a:tr>
            </a:tbl>
          </a:graphicData>
        </a:graphic>
      </p:graphicFrame>
      <p:sp>
        <p:nvSpPr>
          <p:cNvPr id="8" name="文字方塊 7">
            <a:extLst>
              <a:ext uri="{FF2B5EF4-FFF2-40B4-BE49-F238E27FC236}">
                <a16:creationId xmlns:a16="http://schemas.microsoft.com/office/drawing/2014/main" id="{0524D464-C3F1-491B-AAA8-25A33A7DFEF0}"/>
              </a:ext>
            </a:extLst>
          </p:cNvPr>
          <p:cNvSpPr txBox="1"/>
          <p:nvPr/>
        </p:nvSpPr>
        <p:spPr>
          <a:xfrm>
            <a:off x="92032" y="4005352"/>
            <a:ext cx="8777568" cy="1736501"/>
          </a:xfrm>
          <a:prstGeom prst="rect">
            <a:avLst/>
          </a:prstGeom>
          <a:noFill/>
        </p:spPr>
        <p:txBody>
          <a:bodyPr wrap="square">
            <a:spAutoFit/>
          </a:bodyPr>
          <a:lstStyle/>
          <a:p>
            <a:pPr marL="446088" indent="-446088" algn="just">
              <a:lnSpc>
                <a:spcPts val="2000"/>
              </a:lnSpc>
              <a:spcBef>
                <a:spcPts val="0"/>
              </a:spcBef>
              <a:spcAft>
                <a:spcPts val="1000"/>
              </a:spcAft>
              <a:buNone/>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校內志工（或服務學習）類別包括：交通服務類（維護同學上下學通勤安全、糾察等）、環保類（全校性資源回收、垃圾分類、環保糾察、校園環境整潔、登革熱防治工作等）、學術藝文類（圖書分類、美工布置及導覽、實驗室器材管理志工等）、體育服務類（體育器材場地之維護及保管等）、健康服務類（協助健康檢查及衛生保健宣導工作等）及其他經學校核可之全校性志工。</a:t>
            </a:r>
          </a:p>
          <a:p>
            <a:pPr marL="446088" indent="-446088" algn="just">
              <a:lnSpc>
                <a:spcPts val="2000"/>
              </a:lnSpc>
              <a:spcBef>
                <a:spcPts val="0"/>
              </a:spcBef>
              <a:spcAft>
                <a:spcPts val="1000"/>
              </a:spcAft>
              <a:buNone/>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：依「志工服務法」規定，志工或社會服務須完成相關服務訓練後所從事之志工服務，並</a:t>
            </a: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須檢附有</a:t>
            </a:r>
            <a:r>
              <a:rPr lang="zh-TW" altLang="zh-TW" sz="1400" b="1" u="sng" dirty="0">
                <a:solidFill>
                  <a:srgbClr val="0000CC"/>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服務日期</a:t>
            </a:r>
            <a:r>
              <a:rPr lang="zh-TW" altLang="en-US"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1400" b="1" u="sng" dirty="0">
                <a:solidFill>
                  <a:srgbClr val="0000CC"/>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服務時數</a:t>
            </a: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之證明文件方得採計</a:t>
            </a:r>
            <a:r>
              <a:rPr lang="zh-TW" altLang="zh-TW" sz="1400" b="1" dirty="0">
                <a:latin typeface="微軟正黑體" panose="020B0604030504040204" pitchFamily="34" charset="-120"/>
                <a:ea typeface="微軟正黑體" panose="020B0604030504040204" pitchFamily="34" charset="-120"/>
                <a:cs typeface="Times New Roman" panose="02020603050405020304" pitchFamily="18" charset="0"/>
              </a:rPr>
              <a:t>。另志工</a:t>
            </a:r>
            <a:r>
              <a:rPr lang="zh-TW" altLang="zh-TW" sz="1400" b="1" u="sng"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教育訓練相關課程、校園參訪、觀摩活動等均不予採計。</a:t>
            </a:r>
          </a:p>
        </p:txBody>
      </p:sp>
      <p:sp>
        <p:nvSpPr>
          <p:cNvPr id="9" name="文字方塊 8">
            <a:extLst>
              <a:ext uri="{FF2B5EF4-FFF2-40B4-BE49-F238E27FC236}">
                <a16:creationId xmlns:a16="http://schemas.microsoft.com/office/drawing/2014/main" id="{C9C8484C-61E5-4250-AD68-5FF11C029403}"/>
              </a:ext>
            </a:extLst>
          </p:cNvPr>
          <p:cNvSpPr txBox="1"/>
          <p:nvPr/>
        </p:nvSpPr>
        <p:spPr>
          <a:xfrm>
            <a:off x="0" y="181438"/>
            <a:ext cx="9144000" cy="769441"/>
          </a:xfrm>
          <a:prstGeom prst="rect">
            <a:avLst/>
          </a:prstGeom>
          <a:noFill/>
        </p:spPr>
        <p:txBody>
          <a:bodyPr wrap="square">
            <a:spAutoFit/>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比序</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10/11</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p>
        </p:txBody>
      </p:sp>
    </p:spTree>
    <p:extLst>
      <p:ext uri="{BB962C8B-B14F-4D97-AF65-F5344CB8AC3E}">
        <p14:creationId xmlns:p14="http://schemas.microsoft.com/office/powerpoint/2010/main" val="4054005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FE43D125-533C-497F-964A-7BFCE42BE7D1}"/>
              </a:ext>
            </a:extLst>
          </p:cNvPr>
          <p:cNvSpPr>
            <a:spLocks noGrp="1"/>
          </p:cNvSpPr>
          <p:nvPr>
            <p:ph type="sldNum" sz="quarter" idx="12"/>
          </p:nvPr>
        </p:nvSpPr>
        <p:spPr/>
        <p:txBody>
          <a:bodyPr/>
          <a:lstStyle/>
          <a:p>
            <a:pPr>
              <a:defRPr/>
            </a:pPr>
            <a:fld id="{ABFE6108-DA02-42FF-8F2B-6965D0D38C5E}" type="slidenum">
              <a:rPr lang="zh-TW" altLang="en-US" smtClean="0"/>
              <a:pPr>
                <a:defRPr/>
              </a:pPr>
              <a:t>22</a:t>
            </a:fld>
            <a:endParaRPr lang="en-US" altLang="zh-TW"/>
          </a:p>
        </p:txBody>
      </p:sp>
      <p:sp>
        <p:nvSpPr>
          <p:cNvPr id="5" name="矩形 4">
            <a:extLst>
              <a:ext uri="{FF2B5EF4-FFF2-40B4-BE49-F238E27FC236}">
                <a16:creationId xmlns:a16="http://schemas.microsoft.com/office/drawing/2014/main" id="{6B013180-82A3-47B8-AE27-414388091BF5}"/>
              </a:ext>
            </a:extLst>
          </p:cNvPr>
          <p:cNvSpPr/>
          <p:nvPr/>
        </p:nvSpPr>
        <p:spPr>
          <a:xfrm>
            <a:off x="107504" y="1052736"/>
            <a:ext cx="892899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採計項目及計分標準</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F2032D0F-3EC9-4FED-B075-2AF14F146F3D}"/>
              </a:ext>
            </a:extLst>
          </p:cNvPr>
          <p:cNvGraphicFramePr>
            <a:graphicFrameLocks noGrp="1"/>
          </p:cNvGraphicFramePr>
          <p:nvPr>
            <p:extLst>
              <p:ext uri="{D42A27DB-BD31-4B8C-83A1-F6EECF244321}">
                <p14:modId xmlns:p14="http://schemas.microsoft.com/office/powerpoint/2010/main" val="2224464474"/>
              </p:ext>
            </p:extLst>
          </p:nvPr>
        </p:nvGraphicFramePr>
        <p:xfrm>
          <a:off x="107504" y="1628802"/>
          <a:ext cx="8921584" cy="2232246"/>
        </p:xfrm>
        <a:graphic>
          <a:graphicData uri="http://schemas.openxmlformats.org/drawingml/2006/table">
            <a:tbl>
              <a:tblPr>
                <a:tableStyleId>{93296810-A885-4BE3-A3E7-6D5BEEA58F35}</a:tableStyleId>
              </a:tblPr>
              <a:tblGrid>
                <a:gridCol w="1649629">
                  <a:extLst>
                    <a:ext uri="{9D8B030D-6E8A-4147-A177-3AD203B41FA5}">
                      <a16:colId xmlns:a16="http://schemas.microsoft.com/office/drawing/2014/main" val="55626057"/>
                    </a:ext>
                  </a:extLst>
                </a:gridCol>
                <a:gridCol w="2295625">
                  <a:extLst>
                    <a:ext uri="{9D8B030D-6E8A-4147-A177-3AD203B41FA5}">
                      <a16:colId xmlns:a16="http://schemas.microsoft.com/office/drawing/2014/main" val="443891145"/>
                    </a:ext>
                  </a:extLst>
                </a:gridCol>
                <a:gridCol w="658632">
                  <a:extLst>
                    <a:ext uri="{9D8B030D-6E8A-4147-A177-3AD203B41FA5}">
                      <a16:colId xmlns:a16="http://schemas.microsoft.com/office/drawing/2014/main" val="2238972012"/>
                    </a:ext>
                  </a:extLst>
                </a:gridCol>
                <a:gridCol w="4317698">
                  <a:extLst>
                    <a:ext uri="{9D8B030D-6E8A-4147-A177-3AD203B41FA5}">
                      <a16:colId xmlns:a16="http://schemas.microsoft.com/office/drawing/2014/main" val="2731162787"/>
                    </a:ext>
                  </a:extLst>
                </a:gridCol>
              </a:tblGrid>
              <a:tr h="540911">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採計項目</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採計期間（註</a:t>
                      </a:r>
                      <a:r>
                        <a:rPr lang="en-US"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計分標準</a:t>
                      </a:r>
                    </a:p>
                  </a:txBody>
                  <a:tcPr marL="68580" marR="68580" marT="6350" marB="0" anchor="ctr">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採計說明</a:t>
                      </a:r>
                    </a:p>
                  </a:txBody>
                  <a:tcPr marL="68580" marR="72000" marT="6350" marB="0" anchor="ctr">
                    <a:lnB w="38100"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263577630"/>
                  </a:ext>
                </a:extLst>
              </a:tr>
              <a:tr h="1691335">
                <a:tc>
                  <a:txBody>
                    <a:bodyPr/>
                    <a:lstStyle/>
                    <a:p>
                      <a:pPr marL="1270" indent="78740" algn="ctr">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社團參與</a:t>
                      </a:r>
                    </a:p>
                  </a:txBody>
                  <a:tcPr marL="0" marR="0" marT="0" marB="0" anchor="ctr">
                    <a:lnT w="38100" cap="flat" cmpd="sng" algn="ctr">
                      <a:solidFill>
                        <a:schemeClr val="bg1"/>
                      </a:solidFill>
                      <a:prstDash val="solid"/>
                      <a:round/>
                      <a:headEnd type="none" w="med" len="med"/>
                      <a:tailEnd type="none" w="med" len="med"/>
                    </a:lnT>
                    <a:solidFill>
                      <a:schemeClr val="accent5"/>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學期（含）以上者</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lnT w="38100" cap="flat" cmpd="sng" algn="ctr">
                      <a:solidFill>
                        <a:schemeClr val="bg1"/>
                      </a:solidFill>
                      <a:prstDash val="solid"/>
                      <a:round/>
                      <a:headEnd type="none" w="med" len="med"/>
                      <a:tailEnd type="none" w="med" len="med"/>
                    </a:lnT>
                    <a:solidFill>
                      <a:schemeClr val="accent5"/>
                    </a:solidFill>
                  </a:tcPr>
                </a:tc>
                <a:tc>
                  <a:txBody>
                    <a:bodyPr/>
                    <a:lstStyle/>
                    <a:p>
                      <a:pPr marL="265113" lvl="0" indent="-173038" algn="just" defTabSz="914400" rtl="0" eaLnBrk="1" latinLnBrk="0" hangingPunct="1">
                        <a:spcAft>
                          <a:spcPts val="300"/>
                        </a:spcAft>
                        <a:buFont typeface="+mj-lt"/>
                        <a:buAutoNum type="arabicPeriod"/>
                      </a:pP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若同一學期擔任社團</a:t>
                      </a:r>
                      <a:r>
                        <a:rPr lang="zh-TW" sz="13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社長</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學校幹部及社團參與者，僅採計其中一項</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9</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b="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265113" lvl="0" indent="-173038" algn="just" defTabSz="914400" rtl="0" eaLnBrk="1" latinLnBrk="0" hangingPunct="1">
                        <a:spcAft>
                          <a:spcPts val="30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社團係指學生參與由所屬</a:t>
                      </a:r>
                      <a:r>
                        <a:rPr lang="zh-TW" altLang="en-US"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於課程內或課後（含假日及寒暑假）實施團體性、系統性之活動課程或校隊，由合格教師或具備專長者擔任指導，且須定期訓練或研習之學習團體</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11</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265113" lvl="0" indent="-173038" algn="just" defTabSz="914400" rtl="0" eaLnBrk="1" latinLnBrk="0" hangingPunct="1">
                        <a:spcAft>
                          <a:spcPts val="30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社團參與依學校開具之證明計分。</a:t>
                      </a:r>
                    </a:p>
                  </a:txBody>
                  <a:tcPr marL="0" marR="72000" marT="0" marB="0" anchor="ctr">
                    <a:lnT w="38100" cap="flat" cmpd="sng" algn="ctr">
                      <a:solidFill>
                        <a:schemeClr val="bg1"/>
                      </a:solidFill>
                      <a:prstDash val="solid"/>
                      <a:round/>
                      <a:headEnd type="none" w="med" len="med"/>
                      <a:tailEnd type="none" w="med" len="med"/>
                    </a:lnT>
                    <a:solidFill>
                      <a:schemeClr val="accent5"/>
                    </a:solidFill>
                  </a:tcPr>
                </a:tc>
                <a:extLst>
                  <a:ext uri="{0D108BD9-81ED-4DB2-BD59-A6C34878D82A}">
                    <a16:rowId xmlns:a16="http://schemas.microsoft.com/office/drawing/2014/main" val="1962624484"/>
                  </a:ext>
                </a:extLst>
              </a:tr>
            </a:tbl>
          </a:graphicData>
        </a:graphic>
      </p:graphicFrame>
      <p:sp>
        <p:nvSpPr>
          <p:cNvPr id="8" name="文字方塊 7">
            <a:extLst>
              <a:ext uri="{FF2B5EF4-FFF2-40B4-BE49-F238E27FC236}">
                <a16:creationId xmlns:a16="http://schemas.microsoft.com/office/drawing/2014/main" id="{CB5FBF3C-7101-4943-B93D-C38C278B82F6}"/>
              </a:ext>
            </a:extLst>
          </p:cNvPr>
          <p:cNvSpPr txBox="1"/>
          <p:nvPr/>
        </p:nvSpPr>
        <p:spPr>
          <a:xfrm>
            <a:off x="114912" y="4015224"/>
            <a:ext cx="8921584" cy="2021515"/>
          </a:xfrm>
          <a:prstGeom prst="rect">
            <a:avLst/>
          </a:prstGeom>
          <a:noFill/>
        </p:spPr>
        <p:txBody>
          <a:bodyPr wrap="square">
            <a:spAutoFit/>
          </a:bodyPr>
          <a:lstStyle/>
          <a:p>
            <a:pPr marL="542925" indent="-542925" algn="just">
              <a:lnSpc>
                <a:spcPts val="2000"/>
              </a:lnSpc>
              <a:spcBef>
                <a:spcPts val="0"/>
              </a:spcBef>
              <a:spcAft>
                <a:spcPts val="600"/>
              </a:spcAft>
              <a:buNone/>
            </a:pP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9</a:t>
            </a:r>
            <a:r>
              <a:rPr lang="zh-TW" altLang="zh-TW" sz="1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400" b="1" u="sng"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擔任</a:t>
            </a:r>
            <a:r>
              <a:rPr lang="zh-TW" altLang="zh-TW" sz="14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社團社長</a:t>
            </a:r>
            <a:r>
              <a:rPr lang="zh-TW" altLang="zh-TW" sz="1400" b="1" u="sng"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之該學期，僅就「學校幹部」或「社團參與」</a:t>
            </a:r>
            <a:r>
              <a:rPr lang="zh-TW" altLang="zh-TW" sz="14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採計其中一項</a:t>
            </a:r>
            <a:r>
              <a:rPr lang="zh-TW" altLang="zh-TW" sz="1400" b="1" u="sng"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，不可同時採計</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，考生須自行選擇最有利之採計項目（例：高一第二學期參加排球社並擔任排球社社長，該學期僅就排球社社長採計為學校幹部或社團參與）。</a:t>
            </a:r>
          </a:p>
          <a:p>
            <a:pPr marL="627063" indent="-627063" algn="just">
              <a:lnSpc>
                <a:spcPts val="2000"/>
              </a:lnSpc>
              <a:spcBef>
                <a:spcPts val="0"/>
              </a:spcBef>
              <a:spcAft>
                <a:spcPts val="600"/>
              </a:spcAft>
              <a:buNone/>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10</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社團類型：包括學藝性社團（如語文類、科學類等）、才藝性社團（如音樂類、表演藝術類、視覺藝術類等）、體育性社團（如球類、田徑類等）及其他經學校核可設立之全校性社團，發證時間請登錄證明文件開立（列印）時間。</a:t>
            </a:r>
            <a:endPar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lnSpc>
                <a:spcPts val="2000"/>
              </a:lnSpc>
              <a:spcBef>
                <a:spcPts val="0"/>
              </a:spcBef>
              <a:spcAft>
                <a:spcPts val="600"/>
              </a:spcAft>
              <a:buNone/>
            </a:pP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11</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：若同</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學期同時參加</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種以上之社團，仍以</a:t>
            </a:r>
            <a:r>
              <a:rPr lang="en-US" altLang="zh-TW" sz="14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400" dirty="0">
                <a:latin typeface="微軟正黑體" panose="020B0604030504040204" pitchFamily="34" charset="-120"/>
                <a:ea typeface="微軟正黑體" panose="020B0604030504040204" pitchFamily="34" charset="-120"/>
                <a:cs typeface="Times New Roman" panose="02020603050405020304" pitchFamily="18" charset="0"/>
              </a:rPr>
              <a:t>學期採計。</a:t>
            </a:r>
            <a:r>
              <a:rPr lang="en-US" altLang="zh-TW" sz="1400" dirty="0"/>
              <a:t>	</a:t>
            </a:r>
            <a:endParaRPr lang="zh-TW" altLang="zh-TW" sz="1400" dirty="0"/>
          </a:p>
        </p:txBody>
      </p:sp>
      <p:sp>
        <p:nvSpPr>
          <p:cNvPr id="9" name="語音泡泡: 圓角矩形 8">
            <a:extLst>
              <a:ext uri="{FF2B5EF4-FFF2-40B4-BE49-F238E27FC236}">
                <a16:creationId xmlns:a16="http://schemas.microsoft.com/office/drawing/2014/main" id="{F93CE1C5-5E8F-4979-A9D4-6E0C55CFE507}"/>
              </a:ext>
            </a:extLst>
          </p:cNvPr>
          <p:cNvSpPr/>
          <p:nvPr/>
        </p:nvSpPr>
        <p:spPr bwMode="auto">
          <a:xfrm>
            <a:off x="251520" y="3389091"/>
            <a:ext cx="1368152" cy="283184"/>
          </a:xfrm>
          <a:prstGeom prst="wedgeRoundRectCallout">
            <a:avLst>
              <a:gd name="adj1" fmla="val -10956"/>
              <a:gd name="adj2" fmla="val -122021"/>
              <a:gd name="adj3" fmla="val 16667"/>
            </a:avLst>
          </a:prstGeom>
          <a:solidFill>
            <a:srgbClr val="FF99CC"/>
          </a:solidFill>
          <a:ln>
            <a:solidFill>
              <a:schemeClr val="accent5">
                <a:lumMod val="50000"/>
              </a:schemeClr>
            </a:solidFill>
            <a:prstDash val="dash"/>
          </a:ln>
        </p:spPr>
        <p:txBody>
          <a:bodyPr rtlCol="0" anchor="ctr"/>
          <a:lstStyle/>
          <a:p>
            <a:pPr algn="ctr"/>
            <a:r>
              <a:rPr lang="zh-TW" altLang="en-US" sz="1300" dirty="0">
                <a:latin typeface="微軟正黑體" panose="020B0604030504040204" pitchFamily="34" charset="-120"/>
                <a:ea typeface="微軟正黑體" panose="020B0604030504040204" pitchFamily="34" charset="-120"/>
              </a:rPr>
              <a:t>社員或社團幹部</a:t>
            </a:r>
          </a:p>
        </p:txBody>
      </p:sp>
      <p:sp>
        <p:nvSpPr>
          <p:cNvPr id="10" name="文字方塊 9">
            <a:extLst>
              <a:ext uri="{FF2B5EF4-FFF2-40B4-BE49-F238E27FC236}">
                <a16:creationId xmlns:a16="http://schemas.microsoft.com/office/drawing/2014/main" id="{B3CFF18C-656E-4003-B0F7-65C8F6DBA382}"/>
              </a:ext>
            </a:extLst>
          </p:cNvPr>
          <p:cNvSpPr txBox="1"/>
          <p:nvPr/>
        </p:nvSpPr>
        <p:spPr>
          <a:xfrm>
            <a:off x="-99085" y="3972899"/>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
        <p:nvSpPr>
          <p:cNvPr id="11" name="文字方塊 10">
            <a:extLst>
              <a:ext uri="{FF2B5EF4-FFF2-40B4-BE49-F238E27FC236}">
                <a16:creationId xmlns:a16="http://schemas.microsoft.com/office/drawing/2014/main" id="{EED10966-9545-4554-A06A-91AF57722C18}"/>
              </a:ext>
            </a:extLst>
          </p:cNvPr>
          <p:cNvSpPr txBox="1"/>
          <p:nvPr/>
        </p:nvSpPr>
        <p:spPr>
          <a:xfrm>
            <a:off x="0" y="181438"/>
            <a:ext cx="9144000" cy="769441"/>
          </a:xfrm>
          <a:prstGeom prst="rect">
            <a:avLst/>
          </a:prstGeom>
          <a:noFill/>
        </p:spPr>
        <p:txBody>
          <a:bodyPr wrap="square">
            <a:spAutoFit/>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比序</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11/11</a:t>
            </a:r>
            <a:r>
              <a:rPr lang="zh-TW" altLang="en-US" sz="2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p>
        </p:txBody>
      </p:sp>
    </p:spTree>
    <p:extLst>
      <p:ext uri="{BB962C8B-B14F-4D97-AF65-F5344CB8AC3E}">
        <p14:creationId xmlns:p14="http://schemas.microsoft.com/office/powerpoint/2010/main" val="4163739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柒、分發方式及錄取規定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64514" name="內容版面配置區 2"/>
          <p:cNvSpPr>
            <a:spLocks noGrp="1"/>
          </p:cNvSpPr>
          <p:nvPr>
            <p:ph idx="1"/>
          </p:nvPr>
        </p:nvSpPr>
        <p:spPr>
          <a:xfrm>
            <a:off x="47314" y="1591370"/>
            <a:ext cx="8988736" cy="792162"/>
          </a:xfrm>
        </p:spPr>
        <p:txBody>
          <a:bodyPr/>
          <a:lstStyle/>
          <a:p>
            <a:pPr>
              <a:buFont typeface="Wingdings" panose="05000000000000000000" pitchFamily="2" charset="2"/>
              <a:buChar char="u"/>
            </a:pP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依考生比序排名、所選填登記就讀志願序、各校系（組）、學程招生名額及各</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推薦順序，進行</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四</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輪分發錄取作業。</a:t>
            </a:r>
          </a:p>
          <a:p>
            <a:pPr>
              <a:buFont typeface="Wingdings" panose="05000000000000000000" pitchFamily="2" charset="2"/>
              <a:buChar char="p"/>
            </a:pPr>
            <a:endPar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451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BBCFBFF-1A5A-45BB-9C25-447A50064E07}" type="slidenum">
              <a:rPr lang="zh-TW" altLang="en-US" sz="1400" smtClean="0"/>
              <a:pPr>
                <a:spcBef>
                  <a:spcPct val="0"/>
                </a:spcBef>
                <a:buFontTx/>
                <a:buNone/>
              </a:pPr>
              <a:t>23</a:t>
            </a:fld>
            <a:endParaRPr lang="en-US" altLang="zh-TW" sz="1400"/>
          </a:p>
        </p:txBody>
      </p:sp>
      <p:sp>
        <p:nvSpPr>
          <p:cNvPr id="6" name="矩形 5"/>
          <p:cNvSpPr/>
          <p:nvPr/>
        </p:nvSpPr>
        <p:spPr>
          <a:xfrm>
            <a:off x="74802" y="1087913"/>
            <a:ext cx="156899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分發方式</a:t>
            </a:r>
          </a:p>
        </p:txBody>
      </p:sp>
      <p:sp>
        <p:nvSpPr>
          <p:cNvPr id="7" name="矩形 6"/>
          <p:cNvSpPr/>
          <p:nvPr/>
        </p:nvSpPr>
        <p:spPr>
          <a:xfrm>
            <a:off x="74802" y="2377465"/>
            <a:ext cx="22170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四輪分發考生</a:t>
            </a:r>
          </a:p>
        </p:txBody>
      </p:sp>
      <p:sp>
        <p:nvSpPr>
          <p:cNvPr id="64523" name="內容版面配置區 2"/>
          <p:cNvSpPr txBox="1">
            <a:spLocks/>
          </p:cNvSpPr>
          <p:nvPr/>
        </p:nvSpPr>
        <p:spPr bwMode="auto">
          <a:xfrm>
            <a:off x="47314" y="2851839"/>
            <a:ext cx="9000869" cy="2852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全部報名考生</a:t>
            </a:r>
            <a:r>
              <a:rPr lang="zh-TW" altLang="en-US" sz="2000" b="1" spc="-100" dirty="0">
                <a:latin typeface="微軟正黑體" panose="020B0604030504040204" pitchFamily="34" charset="-120"/>
                <a:ea typeface="微軟正黑體" panose="020B0604030504040204" pitchFamily="34" charset="-120"/>
                <a:cs typeface="Times New Roman" panose="02020603050405020304" pitchFamily="18" charset="0"/>
              </a:rPr>
              <a:t>進行比序排名</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（含同名次參酌比序）。</a:t>
            </a:r>
            <a:endPar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取各</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單一推薦學校</a:t>
            </a: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之考生</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比序排名</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（單一推薦學校內比序排名仍相同時，再依推薦學校推薦順序），</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第三輪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0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其餘考生</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均為</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第四輪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p>
        </p:txBody>
      </p:sp>
      <p:graphicFrame>
        <p:nvGraphicFramePr>
          <p:cNvPr id="3" name="表格 2"/>
          <p:cNvGraphicFramePr>
            <a:graphicFrameLocks noGrp="1"/>
          </p:cNvGraphicFramePr>
          <p:nvPr>
            <p:extLst>
              <p:ext uri="{D42A27DB-BD31-4B8C-83A1-F6EECF244321}">
                <p14:modId xmlns:p14="http://schemas.microsoft.com/office/powerpoint/2010/main" val="1221253737"/>
              </p:ext>
            </p:extLst>
          </p:nvPr>
        </p:nvGraphicFramePr>
        <p:xfrm>
          <a:off x="53575" y="4539839"/>
          <a:ext cx="9000864" cy="1064514"/>
        </p:xfrm>
        <a:graphic>
          <a:graphicData uri="http://schemas.openxmlformats.org/drawingml/2006/table">
            <a:tbl>
              <a:tblPr firstRow="1" bandRow="1">
                <a:tableStyleId>{5C22544A-7EE6-4342-B048-85BDC9FD1C3A}</a:tableStyleId>
              </a:tblPr>
              <a:tblGrid>
                <a:gridCol w="562554">
                  <a:extLst>
                    <a:ext uri="{9D8B030D-6E8A-4147-A177-3AD203B41FA5}">
                      <a16:colId xmlns:a16="http://schemas.microsoft.com/office/drawing/2014/main" val="20000"/>
                    </a:ext>
                  </a:extLst>
                </a:gridCol>
                <a:gridCol w="562554">
                  <a:extLst>
                    <a:ext uri="{9D8B030D-6E8A-4147-A177-3AD203B41FA5}">
                      <a16:colId xmlns:a16="http://schemas.microsoft.com/office/drawing/2014/main" val="3894535439"/>
                    </a:ext>
                  </a:extLst>
                </a:gridCol>
                <a:gridCol w="562554">
                  <a:extLst>
                    <a:ext uri="{9D8B030D-6E8A-4147-A177-3AD203B41FA5}">
                      <a16:colId xmlns:a16="http://schemas.microsoft.com/office/drawing/2014/main" val="20001"/>
                    </a:ext>
                  </a:extLst>
                </a:gridCol>
                <a:gridCol w="562554">
                  <a:extLst>
                    <a:ext uri="{9D8B030D-6E8A-4147-A177-3AD203B41FA5}">
                      <a16:colId xmlns:a16="http://schemas.microsoft.com/office/drawing/2014/main" val="20002"/>
                    </a:ext>
                  </a:extLst>
                </a:gridCol>
                <a:gridCol w="562554">
                  <a:extLst>
                    <a:ext uri="{9D8B030D-6E8A-4147-A177-3AD203B41FA5}">
                      <a16:colId xmlns:a16="http://schemas.microsoft.com/office/drawing/2014/main" val="20003"/>
                    </a:ext>
                  </a:extLst>
                </a:gridCol>
                <a:gridCol w="562554">
                  <a:extLst>
                    <a:ext uri="{9D8B030D-6E8A-4147-A177-3AD203B41FA5}">
                      <a16:colId xmlns:a16="http://schemas.microsoft.com/office/drawing/2014/main" val="20004"/>
                    </a:ext>
                  </a:extLst>
                </a:gridCol>
                <a:gridCol w="562554">
                  <a:extLst>
                    <a:ext uri="{9D8B030D-6E8A-4147-A177-3AD203B41FA5}">
                      <a16:colId xmlns:a16="http://schemas.microsoft.com/office/drawing/2014/main" val="20005"/>
                    </a:ext>
                  </a:extLst>
                </a:gridCol>
                <a:gridCol w="562554">
                  <a:extLst>
                    <a:ext uri="{9D8B030D-6E8A-4147-A177-3AD203B41FA5}">
                      <a16:colId xmlns:a16="http://schemas.microsoft.com/office/drawing/2014/main" val="20006"/>
                    </a:ext>
                  </a:extLst>
                </a:gridCol>
                <a:gridCol w="562554">
                  <a:extLst>
                    <a:ext uri="{9D8B030D-6E8A-4147-A177-3AD203B41FA5}">
                      <a16:colId xmlns:a16="http://schemas.microsoft.com/office/drawing/2014/main" val="20007"/>
                    </a:ext>
                  </a:extLst>
                </a:gridCol>
                <a:gridCol w="562554">
                  <a:extLst>
                    <a:ext uri="{9D8B030D-6E8A-4147-A177-3AD203B41FA5}">
                      <a16:colId xmlns:a16="http://schemas.microsoft.com/office/drawing/2014/main" val="20008"/>
                    </a:ext>
                  </a:extLst>
                </a:gridCol>
                <a:gridCol w="562554">
                  <a:extLst>
                    <a:ext uri="{9D8B030D-6E8A-4147-A177-3AD203B41FA5}">
                      <a16:colId xmlns:a16="http://schemas.microsoft.com/office/drawing/2014/main" val="20009"/>
                    </a:ext>
                  </a:extLst>
                </a:gridCol>
                <a:gridCol w="562554">
                  <a:extLst>
                    <a:ext uri="{9D8B030D-6E8A-4147-A177-3AD203B41FA5}">
                      <a16:colId xmlns:a16="http://schemas.microsoft.com/office/drawing/2014/main" val="20010"/>
                    </a:ext>
                  </a:extLst>
                </a:gridCol>
                <a:gridCol w="562554">
                  <a:extLst>
                    <a:ext uri="{9D8B030D-6E8A-4147-A177-3AD203B41FA5}">
                      <a16:colId xmlns:a16="http://schemas.microsoft.com/office/drawing/2014/main" val="20011"/>
                    </a:ext>
                  </a:extLst>
                </a:gridCol>
                <a:gridCol w="562554">
                  <a:extLst>
                    <a:ext uri="{9D8B030D-6E8A-4147-A177-3AD203B41FA5}">
                      <a16:colId xmlns:a16="http://schemas.microsoft.com/office/drawing/2014/main" val="20012"/>
                    </a:ext>
                  </a:extLst>
                </a:gridCol>
                <a:gridCol w="562554">
                  <a:extLst>
                    <a:ext uri="{9D8B030D-6E8A-4147-A177-3AD203B41FA5}">
                      <a16:colId xmlns:a16="http://schemas.microsoft.com/office/drawing/2014/main" val="20013"/>
                    </a:ext>
                  </a:extLst>
                </a:gridCol>
                <a:gridCol w="562554">
                  <a:extLst>
                    <a:ext uri="{9D8B030D-6E8A-4147-A177-3AD203B41FA5}">
                      <a16:colId xmlns:a16="http://schemas.microsoft.com/office/drawing/2014/main" val="20014"/>
                    </a:ext>
                  </a:extLst>
                </a:gridCol>
              </a:tblGrid>
              <a:tr h="360040">
                <a:tc>
                  <a:txBody>
                    <a:bodyPr/>
                    <a:lstStyle/>
                    <a:p>
                      <a:pPr algn="ctr">
                        <a:lnSpc>
                          <a:spcPts val="1800"/>
                        </a:lnSpc>
                      </a:pPr>
                      <a:r>
                        <a:rPr lang="zh-TW" altLang="en-US" sz="1400" dirty="0">
                          <a:solidFill>
                            <a:schemeClr val="tx1"/>
                          </a:solidFill>
                          <a:latin typeface="微軟正黑體" panose="020B0604030504040204" pitchFamily="34" charset="-120"/>
                          <a:ea typeface="微軟正黑體" panose="020B0604030504040204" pitchFamily="34" charset="-120"/>
                        </a:rPr>
                        <a:t>推薦順序</a:t>
                      </a: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A2</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A3</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A4</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A5</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A6</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A7</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A8</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A9</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A10</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A11</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A12</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A13</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A14</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rgbClr val="0000FF"/>
                          </a:solidFill>
                          <a:latin typeface="微軟正黑體" panose="020B0604030504040204" pitchFamily="34" charset="-120"/>
                          <a:ea typeface="微軟正黑體" panose="020B0604030504040204" pitchFamily="34" charset="-120"/>
                        </a:rPr>
                        <a:t>A15</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r h="370840">
                <a:tc>
                  <a:txBody>
                    <a:bodyPr/>
                    <a:lstStyle/>
                    <a:p>
                      <a:pPr algn="ctr">
                        <a:lnSpc>
                          <a:spcPts val="1800"/>
                        </a:lnSpc>
                      </a:pPr>
                      <a:r>
                        <a:rPr lang="zh-TW" altLang="en-US" sz="1400" b="1" dirty="0">
                          <a:solidFill>
                            <a:schemeClr val="tx1"/>
                          </a:solidFill>
                          <a:latin typeface="微軟正黑體" panose="020B0604030504040204" pitchFamily="34" charset="-120"/>
                          <a:ea typeface="微軟正黑體" panose="020B0604030504040204" pitchFamily="34" charset="-120"/>
                        </a:rPr>
                        <a:t>比序排名</a:t>
                      </a:r>
                    </a:p>
                  </a:txBody>
                  <a:tcPr anchor="ctr"/>
                </a:tc>
                <a:tc>
                  <a:txBody>
                    <a:bodyPr/>
                    <a:lstStyle/>
                    <a:p>
                      <a:pPr algn="ctr">
                        <a:lnSpc>
                          <a:spcPts val="1800"/>
                        </a:lnSpc>
                      </a:pPr>
                      <a:r>
                        <a:rPr lang="en-US" altLang="zh-TW" sz="1400" b="1" dirty="0">
                          <a:solidFill>
                            <a:srgbClr val="6600CC"/>
                          </a:solidFill>
                          <a:latin typeface="微軟正黑體" panose="020B0604030504040204" pitchFamily="34" charset="-120"/>
                          <a:ea typeface="微軟正黑體" panose="020B0604030504040204" pitchFamily="34" charset="-120"/>
                        </a:rPr>
                        <a:t>52</a:t>
                      </a:r>
                      <a:endParaRPr lang="zh-TW" altLang="en-US" sz="1400" b="1" dirty="0">
                        <a:solidFill>
                          <a:srgbClr val="6600CC"/>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b="1" dirty="0">
                          <a:solidFill>
                            <a:srgbClr val="FF3399"/>
                          </a:solidFill>
                          <a:latin typeface="微軟正黑體" panose="020B0604030504040204" pitchFamily="34" charset="-120"/>
                          <a:ea typeface="微軟正黑體" panose="020B0604030504040204" pitchFamily="34" charset="-120"/>
                        </a:rPr>
                        <a:t>48</a:t>
                      </a:r>
                      <a:endParaRPr lang="zh-TW" altLang="en-US" sz="1400" b="1" dirty="0">
                        <a:solidFill>
                          <a:srgbClr val="FF3399"/>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b="1" dirty="0">
                          <a:solidFill>
                            <a:srgbClr val="00B050"/>
                          </a:solidFill>
                          <a:latin typeface="微軟正黑體" panose="020B0604030504040204" pitchFamily="34" charset="-120"/>
                          <a:ea typeface="微軟正黑體" panose="020B0604030504040204" pitchFamily="34" charset="-120"/>
                        </a:rPr>
                        <a:t>81</a:t>
                      </a:r>
                      <a:endParaRPr lang="zh-TW" altLang="en-US" sz="1400" b="1" dirty="0">
                        <a:solidFill>
                          <a:srgbClr val="00B050"/>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81</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182</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315</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305</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886</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a:solidFill>
                            <a:schemeClr val="tx1"/>
                          </a:solidFill>
                          <a:latin typeface="微軟正黑體" panose="020B0604030504040204" pitchFamily="34" charset="-120"/>
                          <a:ea typeface="微軟正黑體" panose="020B0604030504040204" pitchFamily="34" charset="-120"/>
                        </a:rPr>
                        <a:t>913</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solidFill>
                            <a:schemeClr val="tx1"/>
                          </a:solidFill>
                          <a:latin typeface="微軟正黑體" panose="020B0604030504040204" pitchFamily="34" charset="-120"/>
                          <a:ea typeface="微軟正黑體" panose="020B0604030504040204" pitchFamily="34" charset="-120"/>
                        </a:rPr>
                        <a:t>1125</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solidFill>
                            <a:schemeClr val="tx1"/>
                          </a:solidFill>
                          <a:latin typeface="微軟正黑體" panose="020B0604030504040204" pitchFamily="34" charset="-120"/>
                          <a:ea typeface="微軟正黑體" panose="020B0604030504040204" pitchFamily="34" charset="-120"/>
                        </a:rPr>
                        <a:t>1058</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solidFill>
                            <a:schemeClr val="tx1"/>
                          </a:solidFill>
                          <a:latin typeface="微軟正黑體" panose="020B0604030504040204" pitchFamily="34" charset="-120"/>
                          <a:ea typeface="微軟正黑體" panose="020B0604030504040204" pitchFamily="34" charset="-120"/>
                        </a:rPr>
                        <a:t>1637</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latin typeface="微軟正黑體" panose="020B0604030504040204" pitchFamily="34" charset="-120"/>
                          <a:ea typeface="微軟正黑體" panose="020B0604030504040204" pitchFamily="34" charset="-120"/>
                        </a:rPr>
                        <a:t>1755</a:t>
                      </a:r>
                      <a:endParaRPr lang="zh-TW" altLang="en-US" sz="1200" dirty="0">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latin typeface="微軟正黑體" panose="020B0604030504040204" pitchFamily="34" charset="-120"/>
                          <a:ea typeface="微軟正黑體" panose="020B0604030504040204" pitchFamily="34" charset="-120"/>
                        </a:rPr>
                        <a:t>1943</a:t>
                      </a:r>
                      <a:endParaRPr lang="zh-TW" altLang="en-US" sz="1200" dirty="0">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a:latin typeface="微軟正黑體" panose="020B0604030504040204" pitchFamily="34" charset="-120"/>
                          <a:ea typeface="微軟正黑體" panose="020B0604030504040204" pitchFamily="34" charset="-120"/>
                        </a:rPr>
                        <a:t>2276</a:t>
                      </a:r>
                      <a:endParaRPr lang="zh-TW" altLang="en-US" sz="1200"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1"/>
                  </a:ext>
                </a:extLst>
              </a:tr>
            </a:tbl>
          </a:graphicData>
        </a:graphic>
      </p:graphicFrame>
      <p:cxnSp>
        <p:nvCxnSpPr>
          <p:cNvPr id="4" name="直線單箭頭接點 3"/>
          <p:cNvCxnSpPr/>
          <p:nvPr/>
        </p:nvCxnSpPr>
        <p:spPr>
          <a:xfrm flipH="1" flipV="1">
            <a:off x="909529" y="5530262"/>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文字方塊 4"/>
          <p:cNvSpPr txBox="1"/>
          <p:nvPr/>
        </p:nvSpPr>
        <p:spPr>
          <a:xfrm>
            <a:off x="1357791" y="5755551"/>
            <a:ext cx="763676" cy="523220"/>
          </a:xfrm>
          <a:prstGeom prst="rect">
            <a:avLst/>
          </a:prstGeom>
          <a:noFill/>
        </p:spPr>
        <p:txBody>
          <a:bodyPr wrap="square" rtlCol="0">
            <a:spAutoFit/>
          </a:bodyPr>
          <a:lstStyle/>
          <a:p>
            <a:r>
              <a:rPr lang="zh-TW" altLang="en-US" sz="1400" b="1" dirty="0">
                <a:solidFill>
                  <a:srgbClr val="FF3399"/>
                </a:solidFill>
                <a:latin typeface="微軟正黑體" panose="020B0604030504040204" pitchFamily="34" charset="-120"/>
                <a:ea typeface="微軟正黑體" panose="020B0604030504040204" pitchFamily="34" charset="-120"/>
                <a:cs typeface="華康儷楷書" panose="03000509000000000000" pitchFamily="65" charset="-120"/>
              </a:rPr>
              <a:t>第一輪分發</a:t>
            </a:r>
          </a:p>
        </p:txBody>
      </p:sp>
      <p:sp>
        <p:nvSpPr>
          <p:cNvPr id="12" name="文字方塊 11"/>
          <p:cNvSpPr txBox="1"/>
          <p:nvPr/>
        </p:nvSpPr>
        <p:spPr>
          <a:xfrm>
            <a:off x="673688" y="5770254"/>
            <a:ext cx="763676" cy="523220"/>
          </a:xfrm>
          <a:prstGeom prst="rect">
            <a:avLst/>
          </a:prstGeom>
          <a:noFill/>
        </p:spPr>
        <p:txBody>
          <a:bodyPr wrap="square" rtlCol="0">
            <a:spAutoFit/>
          </a:bodyPr>
          <a:lstStyle/>
          <a:p>
            <a:r>
              <a:rPr lang="zh-TW" altLang="en-US" sz="1400" b="1" dirty="0">
                <a:solidFill>
                  <a:srgbClr val="7030A0"/>
                </a:solidFill>
                <a:latin typeface="微軟正黑體" panose="020B0604030504040204" pitchFamily="34" charset="-120"/>
                <a:ea typeface="微軟正黑體" panose="020B0604030504040204" pitchFamily="34" charset="-120"/>
                <a:cs typeface="華康儷楷書" panose="03000509000000000000" pitchFamily="65" charset="-120"/>
              </a:rPr>
              <a:t>第二輪分發</a:t>
            </a:r>
          </a:p>
        </p:txBody>
      </p:sp>
      <p:sp>
        <p:nvSpPr>
          <p:cNvPr id="13" name="文字方塊 12"/>
          <p:cNvSpPr txBox="1"/>
          <p:nvPr/>
        </p:nvSpPr>
        <p:spPr>
          <a:xfrm>
            <a:off x="2021078" y="5762259"/>
            <a:ext cx="763676" cy="523220"/>
          </a:xfrm>
          <a:prstGeom prst="rect">
            <a:avLst/>
          </a:prstGeom>
          <a:noFill/>
        </p:spPr>
        <p:txBody>
          <a:bodyPr wrap="square" rtlCol="0">
            <a:spAutoFit/>
          </a:bodyPr>
          <a:lstStyle/>
          <a:p>
            <a:r>
              <a:rPr lang="zh-TW" altLang="en-US" sz="1400" b="1" dirty="0">
                <a:solidFill>
                  <a:srgbClr val="00B050"/>
                </a:solidFill>
                <a:latin typeface="微軟正黑體" panose="020B0604030504040204" pitchFamily="34" charset="-120"/>
                <a:ea typeface="微軟正黑體" panose="020B0604030504040204" pitchFamily="34" charset="-120"/>
                <a:cs typeface="華康儷楷書" panose="03000509000000000000" pitchFamily="65" charset="-120"/>
              </a:rPr>
              <a:t>第三輪分發</a:t>
            </a:r>
          </a:p>
        </p:txBody>
      </p:sp>
      <p:cxnSp>
        <p:nvCxnSpPr>
          <p:cNvPr id="14" name="直線單箭頭接點 13"/>
          <p:cNvCxnSpPr/>
          <p:nvPr/>
        </p:nvCxnSpPr>
        <p:spPr>
          <a:xfrm flipH="1" flipV="1">
            <a:off x="1437364" y="5515559"/>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flipH="1" flipV="1">
            <a:off x="2077840" y="5545603"/>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橢圓 9"/>
          <p:cNvSpPr/>
          <p:nvPr/>
        </p:nvSpPr>
        <p:spPr bwMode="auto">
          <a:xfrm>
            <a:off x="1827296" y="5149221"/>
            <a:ext cx="394560" cy="384675"/>
          </a:xfrm>
          <a:prstGeom prst="ellipse">
            <a:avLst/>
          </a:prstGeom>
          <a:noFill/>
          <a:ln w="19050">
            <a:solidFill>
              <a:srgbClr val="FF0000"/>
            </a:solidFill>
            <a:miter lim="800000"/>
            <a:headEnd/>
            <a:tailEnd/>
          </a:ln>
        </p:spPr>
        <p:txBody>
          <a:bodyPr rtlCol="0" anchor="ctr"/>
          <a:lstStyle/>
          <a:p>
            <a:pPr algn="ctr"/>
            <a:endParaRPr lang="zh-TW" altLang="en-US">
              <a:noFill/>
            </a:endParaRPr>
          </a:p>
        </p:txBody>
      </p:sp>
      <p:sp>
        <p:nvSpPr>
          <p:cNvPr id="20" name="橢圓 19"/>
          <p:cNvSpPr/>
          <p:nvPr/>
        </p:nvSpPr>
        <p:spPr bwMode="auto">
          <a:xfrm>
            <a:off x="2376647" y="5155373"/>
            <a:ext cx="381838" cy="384675"/>
          </a:xfrm>
          <a:prstGeom prst="ellipse">
            <a:avLst/>
          </a:prstGeom>
          <a:noFill/>
          <a:ln w="19050">
            <a:solidFill>
              <a:srgbClr val="FF0000"/>
            </a:solidFill>
            <a:miter lim="800000"/>
            <a:headEnd/>
            <a:tailEnd/>
          </a:ln>
        </p:spPr>
        <p:txBody>
          <a:bodyPr rtlCol="0" anchor="ctr"/>
          <a:lstStyle/>
          <a:p>
            <a:pPr algn="ctr"/>
            <a:endParaRPr lang="zh-TW" altLang="en-US">
              <a:no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內容版面配置區 2"/>
          <p:cNvSpPr txBox="1">
            <a:spLocks/>
          </p:cNvSpPr>
          <p:nvPr/>
        </p:nvSpPr>
        <p:spPr bwMode="auto">
          <a:xfrm>
            <a:off x="-18689" y="5466607"/>
            <a:ext cx="9160422" cy="1391393"/>
          </a:xfrm>
          <a:prstGeom prst="rect">
            <a:avLst/>
          </a:prstGeom>
          <a:solidFill>
            <a:schemeClr val="bg1"/>
          </a:solidFill>
          <a:ln>
            <a:noFill/>
          </a:ln>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808038" lvl="1" indent="-630238" algn="just" defTabSz="666750">
              <a:lnSpc>
                <a:spcPct val="110000"/>
              </a:lnSpc>
              <a:spcBef>
                <a:spcPts val="0"/>
              </a:spcBef>
              <a:spcAft>
                <a:spcPct val="15000"/>
              </a:spcAft>
              <a:buNone/>
              <a:tabLst>
                <a:tab pos="8515350" algn="l"/>
              </a:tabLst>
              <a:defRPr/>
            </a:pPr>
            <a:endPar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808038" lvl="1" indent="-630238" algn="just" defTabSz="666750">
              <a:lnSpc>
                <a:spcPct val="110000"/>
              </a:lnSpc>
              <a:spcBef>
                <a:spcPts val="0"/>
              </a:spcBef>
              <a:spcAft>
                <a:spcPct val="15000"/>
              </a:spcAft>
              <a:buNone/>
              <a:tabLst>
                <a:tab pos="8515350" algn="l"/>
              </a:tabLst>
              <a:defRPr/>
            </a:pP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說明：趙生推薦序為第</a:t>
            </a:r>
            <a:r>
              <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、比序排名為</a:t>
            </a:r>
            <a:r>
              <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rPr>
              <a:t>185</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名，依分發方式規定，其</a:t>
            </a:r>
            <a:r>
              <a:rPr lang="zh-TW" altLang="en-US" sz="1800" b="1" spc="-100" dirty="0">
                <a:solidFill>
                  <a:srgbClr val="FF00FF"/>
                </a:solidFill>
                <a:latin typeface="微軟正黑體" panose="020B0604030504040204" pitchFamily="34" charset="-120"/>
                <a:ea typeface="微軟正黑體" panose="020B0604030504040204" pitchFamily="34" charset="-120"/>
                <a:cs typeface="Times New Roman" panose="02020603050405020304" pitchFamily="18" charset="0"/>
              </a:rPr>
              <a:t>比序排名為該校第</a:t>
            </a:r>
            <a:r>
              <a:rPr lang="en-US" altLang="zh-TW" sz="1800" b="1" spc="-100" dirty="0">
                <a:solidFill>
                  <a:srgbClr val="FF00FF"/>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800" b="1" spc="-100" dirty="0">
                <a:solidFill>
                  <a:srgbClr val="FF00FF"/>
                </a:solidFill>
                <a:latin typeface="微軟正黑體" panose="020B0604030504040204" pitchFamily="34" charset="-120"/>
                <a:ea typeface="微軟正黑體" panose="020B0604030504040204" pitchFamily="34" charset="-120"/>
                <a:cs typeface="Times New Roman" panose="02020603050405020304" pitchFamily="18" charset="0"/>
              </a:rPr>
              <a:t>位，故為第一輪分發考生。</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汪生比序排名為</a:t>
            </a:r>
            <a:r>
              <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rPr>
              <a:t>703</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名，為該校第</a:t>
            </a:r>
            <a:r>
              <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位，故為第二輪分發考生。</a:t>
            </a:r>
            <a:endParaRPr lang="en-US" altLang="zh-TW" sz="1800" b="1" spc="-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pic>
        <p:nvPicPr>
          <p:cNvPr id="17" name="圖片 16">
            <a:extLst>
              <a:ext uri="{FF2B5EF4-FFF2-40B4-BE49-F238E27FC236}">
                <a16:creationId xmlns:a16="http://schemas.microsoft.com/office/drawing/2014/main" id="{B0A76D69-EB1E-4810-8A3C-91DD7670DF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90" y="1510825"/>
            <a:ext cx="9187822" cy="4208028"/>
          </a:xfrm>
          <a:prstGeom prst="rect">
            <a:avLst/>
          </a:prstGeom>
        </p:spPr>
      </p:pic>
      <p:sp>
        <p:nvSpPr>
          <p:cNvPr id="6" name="矩形 5"/>
          <p:cNvSpPr/>
          <p:nvPr/>
        </p:nvSpPr>
        <p:spPr>
          <a:xfrm>
            <a:off x="179512" y="1065947"/>
            <a:ext cx="6552728"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eaLnBrk="1" hangingPunct="1">
              <a:defRPr/>
            </a:pPr>
            <a:r>
              <a:rPr lang="zh-TW" altLang="en-US" sz="2400" b="1" dirty="0">
                <a:latin typeface="微軟正黑體" panose="020B0604030504040204" pitchFamily="34" charset="-120"/>
                <a:ea typeface="微軟正黑體" panose="020B0604030504040204" pitchFamily="34" charset="-120"/>
              </a:rPr>
              <a:t>「推薦學校作業及查詢系統」</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查詢畫面</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範例</a:t>
            </a:r>
            <a:r>
              <a:rPr lang="en-US" altLang="zh-TW" sz="2400" b="1" dirty="0">
                <a:latin typeface="微軟正黑體" panose="020B0604030504040204" pitchFamily="34" charset="-120"/>
                <a:ea typeface="微軟正黑體" panose="020B0604030504040204" pitchFamily="34" charset="-120"/>
              </a:rPr>
              <a:t>)</a:t>
            </a:r>
            <a:endParaRPr lang="zh-TW" altLang="en-US" sz="2400" b="1" dirty="0">
              <a:latin typeface="微軟正黑體" panose="020B0604030504040204" pitchFamily="34" charset="-120"/>
              <a:ea typeface="微軟正黑體" panose="020B0604030504040204" pitchFamily="34" charset="-120"/>
            </a:endParaRPr>
          </a:p>
        </p:txBody>
      </p:sp>
      <p:sp>
        <p:nvSpPr>
          <p:cNvPr id="10" name="橢圓 9"/>
          <p:cNvSpPr/>
          <p:nvPr/>
        </p:nvSpPr>
        <p:spPr bwMode="auto">
          <a:xfrm>
            <a:off x="6553200" y="4965803"/>
            <a:ext cx="827112" cy="358177"/>
          </a:xfrm>
          <a:prstGeom prst="ellipse">
            <a:avLst/>
          </a:prstGeom>
          <a:noFill/>
          <a:ln w="28575">
            <a:solidFill>
              <a:srgbClr val="FF6699"/>
            </a:solidFill>
            <a:miter lim="800000"/>
            <a:headEnd/>
            <a:tailEnd/>
          </a:ln>
        </p:spPr>
        <p:txBody>
          <a:bodyPr rtlCol="0" anchor="ctr"/>
          <a:lstStyle/>
          <a:p>
            <a:pPr algn="ctr"/>
            <a:endParaRPr lang="zh-TW" altLang="en-US">
              <a:noFill/>
            </a:endParaRPr>
          </a:p>
        </p:txBody>
      </p:sp>
      <p:sp>
        <p:nvSpPr>
          <p:cNvPr id="11" name="橢圓 10"/>
          <p:cNvSpPr/>
          <p:nvPr/>
        </p:nvSpPr>
        <p:spPr bwMode="auto">
          <a:xfrm>
            <a:off x="6444209" y="2127705"/>
            <a:ext cx="1080568" cy="908549"/>
          </a:xfrm>
          <a:prstGeom prst="ellipse">
            <a:avLst/>
          </a:prstGeom>
          <a:noFill/>
          <a:ln w="38100">
            <a:solidFill>
              <a:srgbClr val="FF0000"/>
            </a:solidFill>
            <a:miter lim="800000"/>
            <a:headEnd/>
            <a:tailEnd/>
          </a:ln>
        </p:spPr>
        <p:txBody>
          <a:bodyPr rtlCol="0" anchor="ctr"/>
          <a:lstStyle/>
          <a:p>
            <a:pPr algn="ctr"/>
            <a:endParaRPr lang="zh-TW" altLang="en-US">
              <a:noFill/>
            </a:endParaRPr>
          </a:p>
        </p:txBody>
      </p:sp>
      <p:sp>
        <p:nvSpPr>
          <p:cNvPr id="12" name="橢圓 11"/>
          <p:cNvSpPr/>
          <p:nvPr/>
        </p:nvSpPr>
        <p:spPr bwMode="auto">
          <a:xfrm>
            <a:off x="8576514" y="4998151"/>
            <a:ext cx="360040" cy="358177"/>
          </a:xfrm>
          <a:prstGeom prst="ellipse">
            <a:avLst/>
          </a:prstGeom>
          <a:noFill/>
          <a:ln w="28575">
            <a:solidFill>
              <a:srgbClr val="FF6699"/>
            </a:solidFill>
            <a:miter lim="800000"/>
            <a:headEnd/>
            <a:tailEnd/>
          </a:ln>
        </p:spPr>
        <p:txBody>
          <a:bodyPr rtlCol="0" anchor="ctr"/>
          <a:lstStyle/>
          <a:p>
            <a:pPr algn="ctr"/>
            <a:endParaRPr lang="zh-TW" altLang="en-US">
              <a:noFill/>
            </a:endParaRPr>
          </a:p>
        </p:txBody>
      </p:sp>
      <p:sp>
        <p:nvSpPr>
          <p:cNvPr id="4" name="投影片編號版面配置區 3"/>
          <p:cNvSpPr>
            <a:spLocks noGrp="1"/>
          </p:cNvSpPr>
          <p:nvPr>
            <p:ph type="sldNum" sz="quarter" idx="12"/>
          </p:nvPr>
        </p:nvSpPr>
        <p:spPr>
          <a:xfrm>
            <a:off x="7008132" y="6432494"/>
            <a:ext cx="2133600" cy="476250"/>
          </a:xfrm>
        </p:spPr>
        <p:txBody>
          <a:bodyPr/>
          <a:lstStyle/>
          <a:p>
            <a:pPr>
              <a:defRPr/>
            </a:pPr>
            <a:fld id="{ABFE6108-DA02-42FF-8F2B-6965D0D38C5E}" type="slidenum">
              <a:rPr lang="zh-TW" altLang="en-US" smtClean="0"/>
              <a:pPr>
                <a:defRPr/>
              </a:pPr>
              <a:t>24</a:t>
            </a:fld>
            <a:endParaRPr lang="en-US" altLang="zh-TW" dirty="0"/>
          </a:p>
        </p:txBody>
      </p:sp>
      <p:sp>
        <p:nvSpPr>
          <p:cNvPr id="14" name="橢圓 13"/>
          <p:cNvSpPr/>
          <p:nvPr/>
        </p:nvSpPr>
        <p:spPr bwMode="auto">
          <a:xfrm>
            <a:off x="6553200" y="3036254"/>
            <a:ext cx="827112" cy="358177"/>
          </a:xfrm>
          <a:prstGeom prst="ellipse">
            <a:avLst/>
          </a:prstGeom>
          <a:noFill/>
          <a:ln w="28575">
            <a:solidFill>
              <a:srgbClr val="FFC000"/>
            </a:solidFill>
            <a:miter lim="800000"/>
            <a:headEnd/>
            <a:tailEnd/>
          </a:ln>
        </p:spPr>
        <p:txBody>
          <a:bodyPr rtlCol="0" anchor="ctr"/>
          <a:lstStyle/>
          <a:p>
            <a:pPr algn="ctr"/>
            <a:endParaRPr lang="zh-TW" altLang="en-US">
              <a:noFill/>
            </a:endParaRPr>
          </a:p>
        </p:txBody>
      </p:sp>
      <p:sp>
        <p:nvSpPr>
          <p:cNvPr id="15" name="橢圓 14"/>
          <p:cNvSpPr/>
          <p:nvPr/>
        </p:nvSpPr>
        <p:spPr bwMode="auto">
          <a:xfrm>
            <a:off x="8572500" y="3038141"/>
            <a:ext cx="361950" cy="358177"/>
          </a:xfrm>
          <a:prstGeom prst="ellipse">
            <a:avLst/>
          </a:prstGeom>
          <a:noFill/>
          <a:ln w="28575">
            <a:solidFill>
              <a:srgbClr val="FFC000"/>
            </a:solidFill>
            <a:miter lim="800000"/>
            <a:headEnd/>
            <a:tailEnd/>
          </a:ln>
        </p:spPr>
        <p:txBody>
          <a:bodyPr rtlCol="0" anchor="ctr"/>
          <a:lstStyle/>
          <a:p>
            <a:pPr algn="ctr"/>
            <a:endParaRPr lang="zh-TW" altLang="en-US" dirty="0">
              <a:noFill/>
            </a:endParaRPr>
          </a:p>
        </p:txBody>
      </p:sp>
      <p:sp>
        <p:nvSpPr>
          <p:cNvPr id="16" name="標題 1"/>
          <p:cNvSpPr txBox="1">
            <a:spLocks/>
          </p:cNvSpPr>
          <p:nvPr/>
        </p:nvSpPr>
        <p:spPr bwMode="auto">
          <a:xfrm>
            <a:off x="-18690" y="214138"/>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a:t>
            </a:r>
            <a:r>
              <a:rPr lang="zh-TW" altLang="en-US" sz="4400" kern="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、分發方式及錄取規定</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2/4</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Tree>
    <p:extLst>
      <p:ext uri="{BB962C8B-B14F-4D97-AF65-F5344CB8AC3E}">
        <p14:creationId xmlns:p14="http://schemas.microsoft.com/office/powerpoint/2010/main" val="2842747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柒、分發方式及錄取規定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66562" name="內容版面配置區 2"/>
          <p:cNvSpPr>
            <a:spLocks noGrp="1"/>
          </p:cNvSpPr>
          <p:nvPr>
            <p:ph idx="1"/>
          </p:nvPr>
        </p:nvSpPr>
        <p:spPr>
          <a:xfrm>
            <a:off x="205478" y="1657351"/>
            <a:ext cx="8687001" cy="1827872"/>
          </a:xfrm>
        </p:spPr>
        <p:txBody>
          <a:bodyPr/>
          <a:lstStyle/>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取</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a:t>
            </a: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，依其比序排名及所選填登記就讀志願序，進行各校系</a:t>
            </a:r>
            <a:r>
              <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、學程招生名額分發。</a:t>
            </a:r>
            <a:endPar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第一輪分發</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，若有考生</a:t>
            </a:r>
            <a:r>
              <a:rPr lang="zh-TW" altLang="en-US" sz="2000" b="1" spc="-100" dirty="0">
                <a:latin typeface="微軟正黑體" panose="020B0604030504040204" pitchFamily="34" charset="-120"/>
                <a:ea typeface="微軟正黑體" panose="020B0604030504040204" pitchFamily="34" charset="-120"/>
                <a:cs typeface="Times New Roman" panose="02020603050405020304" pitchFamily="18" charset="0"/>
              </a:rPr>
              <a:t>未獲分發錄取</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之推薦學校，僅由該校原訂於</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分發之考生，優先參與</a:t>
            </a:r>
            <a:r>
              <a:rPr lang="zh-TW" altLang="en-US"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第一輪遞補分發</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buNone/>
            </a:pPr>
            <a:endParaRPr lang="en-US" altLang="zh-TW" sz="2000" dirty="0">
              <a:latin typeface="微軟正黑體" panose="020B0604030504040204" pitchFamily="34" charset="-120"/>
              <a:ea typeface="微軟正黑體" panose="020B0604030504040204" pitchFamily="34" charset="-120"/>
            </a:endParaRPr>
          </a:p>
          <a:p>
            <a:pPr marL="0" indent="0">
              <a:buNone/>
            </a:pPr>
            <a:endParaRPr lang="zh-TW" altLang="zh-TW" sz="2000" dirty="0">
              <a:latin typeface="微軟正黑體" panose="020B0604030504040204" pitchFamily="34" charset="-120"/>
              <a:ea typeface="微軟正黑體" panose="020B0604030504040204" pitchFamily="34" charset="-120"/>
            </a:endParaRPr>
          </a:p>
          <a:p>
            <a:endPar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6563"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25818F3C-7992-42AE-9A8A-1F7FC09B9BC4}" type="slidenum">
              <a:rPr lang="zh-TW" altLang="en-US" sz="1400" smtClean="0"/>
              <a:pPr>
                <a:spcBef>
                  <a:spcPct val="0"/>
                </a:spcBef>
                <a:buFontTx/>
                <a:buNone/>
              </a:pPr>
              <a:t>25</a:t>
            </a:fld>
            <a:endParaRPr lang="en-US" altLang="zh-TW" sz="1400"/>
          </a:p>
        </p:txBody>
      </p:sp>
      <p:sp>
        <p:nvSpPr>
          <p:cNvPr id="6" name="矩形 5"/>
          <p:cNvSpPr/>
          <p:nvPr/>
        </p:nvSpPr>
        <p:spPr>
          <a:xfrm>
            <a:off x="205478" y="1118470"/>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第一輪分發</a:t>
            </a:r>
          </a:p>
        </p:txBody>
      </p:sp>
      <p:sp>
        <p:nvSpPr>
          <p:cNvPr id="7" name="矩形 6"/>
          <p:cNvSpPr/>
          <p:nvPr/>
        </p:nvSpPr>
        <p:spPr>
          <a:xfrm>
            <a:off x="205479" y="3501008"/>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第二輪分發</a:t>
            </a:r>
          </a:p>
        </p:txBody>
      </p:sp>
      <p:sp>
        <p:nvSpPr>
          <p:cNvPr id="8" name="內容版面配置區 2"/>
          <p:cNvSpPr txBox="1">
            <a:spLocks/>
          </p:cNvSpPr>
          <p:nvPr/>
        </p:nvSpPr>
        <p:spPr bwMode="auto">
          <a:xfrm>
            <a:off x="205478" y="4077072"/>
            <a:ext cx="8924210" cy="804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61950" lvl="1" indent="-361950" defTabSz="666750">
              <a:lnSpc>
                <a:spcPct val="110000"/>
              </a:lnSpc>
              <a:spcAft>
                <a:spcPct val="15000"/>
              </a:spcAft>
              <a:buFont typeface="Wingdings" panose="05000000000000000000" pitchFamily="2" charset="2"/>
              <a:buChar char="u"/>
              <a:defRPr/>
            </a:pP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第一輪分發後</a:t>
            </a:r>
            <a:r>
              <a:rPr lang="zh-TW" altLang="zh-TW" sz="2000" b="1" spc="-100" dirty="0">
                <a:latin typeface="微軟正黑體" panose="020B0604030504040204" pitchFamily="34" charset="-120"/>
                <a:ea typeface="微軟正黑體" panose="020B0604030504040204" pitchFamily="34" charset="-120"/>
                <a:cs typeface="Times New Roman" panose="02020603050405020304" pitchFamily="18" charset="0"/>
              </a:rPr>
              <a:t>若有缺額</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之校系</a:t>
            </a:r>
            <a:r>
              <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、學程再進行第二輪分發。取</a:t>
            </a:r>
            <a:r>
              <a:rPr lang="zh-TW" altLang="zh-TW" sz="20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zh-TW" sz="2000" b="1" spc="-100" dirty="0">
                <a:latin typeface="微軟正黑體" panose="020B0604030504040204" pitchFamily="34" charset="-120"/>
                <a:ea typeface="微軟正黑體" panose="020B0604030504040204" pitchFamily="34" charset="-120"/>
                <a:cs typeface="Times New Roman" panose="02020603050405020304" pitchFamily="18" charset="0"/>
              </a:rPr>
              <a:t>不含</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已參與第一輪遞補分發者）參加分發</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a:t>
            </a:r>
          </a:p>
          <a:p>
            <a:pPr marL="0" indent="0">
              <a:buFontTx/>
              <a:buNone/>
            </a:pPr>
            <a:endParaRPr lang="en-US" altLang="zh-TW" sz="2000" kern="0" dirty="0">
              <a:latin typeface="微軟正黑體" panose="020B0604030504040204" pitchFamily="34" charset="-120"/>
              <a:ea typeface="微軟正黑體" panose="020B0604030504040204" pitchFamily="34" charset="-120"/>
            </a:endParaRPr>
          </a:p>
          <a:p>
            <a:pPr marL="0" indent="0">
              <a:buFontTx/>
              <a:buNone/>
            </a:pPr>
            <a:endParaRPr lang="zh-TW" altLang="zh-TW" sz="2000" kern="0" dirty="0">
              <a:latin typeface="微軟正黑體" panose="020B0604030504040204" pitchFamily="34" charset="-120"/>
              <a:ea typeface="微軟正黑體" panose="020B0604030504040204" pitchFamily="34" charset="-120"/>
            </a:endParaRPr>
          </a:p>
          <a:p>
            <a:endParaRPr lang="zh-TW" altLang="en-US" sz="2000" kern="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 name="矩形 8"/>
          <p:cNvSpPr/>
          <p:nvPr/>
        </p:nvSpPr>
        <p:spPr>
          <a:xfrm>
            <a:off x="205479" y="5085184"/>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第三輪分發</a:t>
            </a:r>
          </a:p>
        </p:txBody>
      </p:sp>
      <p:sp>
        <p:nvSpPr>
          <p:cNvPr id="10" name="矩形 7"/>
          <p:cNvSpPr>
            <a:spLocks noChangeArrowheads="1"/>
          </p:cNvSpPr>
          <p:nvPr/>
        </p:nvSpPr>
        <p:spPr bwMode="auto">
          <a:xfrm>
            <a:off x="205478" y="5661248"/>
            <a:ext cx="3624426" cy="405111"/>
          </a:xfrm>
          <a:prstGeom prst="rect">
            <a:avLst/>
          </a:prstGeom>
          <a:noFill/>
          <a:ln>
            <a:noFill/>
          </a:ln>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361950" lvl="1" indent="-361950" defTabSz="666750">
              <a:lnSpc>
                <a:spcPct val="110000"/>
              </a:lnSpc>
              <a:spcAft>
                <a:spcPct val="15000"/>
              </a:spcAft>
              <a:buFont typeface="Wingdings" panose="05000000000000000000" pitchFamily="2" charset="2"/>
              <a:buChar char="u"/>
              <a:defRPr/>
            </a:pP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分發規則</a:t>
            </a:r>
            <a:r>
              <a:rPr lang="zh-TW" altLang="en-US" sz="2000" b="1" spc="-100" dirty="0">
                <a:latin typeface="微軟正黑體" panose="020B0604030504040204" pitchFamily="34" charset="-120"/>
                <a:ea typeface="微軟正黑體" panose="020B0604030504040204" pitchFamily="34" charset="-120"/>
                <a:cs typeface="Times New Roman" panose="02020603050405020304" pitchFamily="18" charset="0"/>
              </a:rPr>
              <a:t>同第二輪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柒、分發方式及錄取規定</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4/4</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68611"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3C66C033-82E7-48C8-8D6C-48D59194E731}" type="slidenum">
              <a:rPr lang="zh-TW" altLang="en-US" sz="1400" smtClean="0"/>
              <a:pPr>
                <a:spcBef>
                  <a:spcPct val="0"/>
                </a:spcBef>
                <a:buFontTx/>
                <a:buNone/>
              </a:pPr>
              <a:t>26</a:t>
            </a:fld>
            <a:endParaRPr lang="en-US" altLang="zh-TW" sz="1400"/>
          </a:p>
        </p:txBody>
      </p:sp>
      <p:sp>
        <p:nvSpPr>
          <p:cNvPr id="9" name="矩形 8"/>
          <p:cNvSpPr/>
          <p:nvPr/>
        </p:nvSpPr>
        <p:spPr>
          <a:xfrm>
            <a:off x="179512" y="1127318"/>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第四輪分發</a:t>
            </a:r>
          </a:p>
        </p:txBody>
      </p:sp>
      <p:sp>
        <p:nvSpPr>
          <p:cNvPr id="3" name="文字方塊 2"/>
          <p:cNvSpPr txBox="1"/>
          <p:nvPr/>
        </p:nvSpPr>
        <p:spPr>
          <a:xfrm>
            <a:off x="169248" y="1658065"/>
            <a:ext cx="8640960" cy="1508105"/>
          </a:xfrm>
          <a:prstGeom prst="rect">
            <a:avLst/>
          </a:prstGeom>
          <a:noFill/>
        </p:spPr>
        <p:txBody>
          <a:bodyPr wrap="square" rtlCol="0">
            <a:spAutoFit/>
          </a:bodyPr>
          <a:lstStyle/>
          <a:p>
            <a:pPr marL="361950" lvl="1" indent="-361950" defTabSz="666750">
              <a:lnSpc>
                <a:spcPct val="110000"/>
              </a:lnSpc>
              <a:spcAft>
                <a:spcPct val="15000"/>
              </a:spcAft>
              <a:buFont typeface="Wingdings" panose="05000000000000000000" pitchFamily="2" charset="2"/>
              <a:buChar char="u"/>
              <a:defRPr/>
            </a:pP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分發規則</a:t>
            </a:r>
            <a:r>
              <a:rPr lang="zh-TW" altLang="en-US" sz="2000" b="1" spc="-100" dirty="0">
                <a:latin typeface="微軟正黑體" panose="020B0604030504040204" pitchFamily="34" charset="-120"/>
                <a:ea typeface="微軟正黑體" panose="020B0604030504040204" pitchFamily="34" charset="-120"/>
                <a:cs typeface="Times New Roman" panose="02020603050405020304" pitchFamily="18" charset="0"/>
              </a:rPr>
              <a:t>同第二輪</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a:t>
            </a:r>
          </a:p>
          <a:p>
            <a:pPr marL="361950" lvl="1" indent="-361950" defTabSz="666750">
              <a:lnSpc>
                <a:spcPct val="110000"/>
              </a:lnSpc>
              <a:spcAft>
                <a:spcPct val="15000"/>
              </a:spcAft>
              <a:buFont typeface="Wingdings" panose="05000000000000000000" pitchFamily="2" charset="2"/>
              <a:buChar char="u"/>
              <a:defRPr/>
            </a:pP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各科技校院</a:t>
            </a:r>
            <a:r>
              <a:rPr lang="zh-TW" altLang="zh-TW"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對單一</a:t>
            </a:r>
            <a:r>
              <a:rPr lang="zh-TW" altLang="en-US"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zh-TW" sz="20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考生</a:t>
            </a:r>
            <a:r>
              <a:rPr lang="zh-TW" altLang="zh-TW" sz="20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至多錄取</a:t>
            </a:r>
            <a:r>
              <a:rPr lang="en-US" altLang="zh-TW" sz="20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20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名</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，以各</a:t>
            </a:r>
            <a:r>
              <a:rPr lang="zh-TW" altLang="en-US" sz="2000" spc="-100" dirty="0">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推薦順序較前者優先錄取。</a:t>
            </a:r>
          </a:p>
          <a:p>
            <a:endParaRPr lang="zh-TW" altLang="en-US" sz="2000" dirty="0">
              <a:latin typeface="微軟正黑體" panose="020B0604030504040204" pitchFamily="34" charset="-120"/>
              <a:ea typeface="微軟正黑體" panose="020B0604030504040204" pitchFamily="34" charset="-120"/>
            </a:endParaRPr>
          </a:p>
        </p:txBody>
      </p:sp>
      <p:sp>
        <p:nvSpPr>
          <p:cNvPr id="10" name="矩形 9"/>
          <p:cNvSpPr/>
          <p:nvPr/>
        </p:nvSpPr>
        <p:spPr>
          <a:xfrm>
            <a:off x="179512" y="3122992"/>
            <a:ext cx="1984464" cy="468000"/>
          </a:xfrm>
          <a:prstGeom prst="rect">
            <a:avLst/>
          </a:prstGeom>
          <a:solidFill>
            <a:srgbClr val="FF00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錄取規定</a:t>
            </a:r>
          </a:p>
        </p:txBody>
      </p:sp>
      <p:sp>
        <p:nvSpPr>
          <p:cNvPr id="11" name="矩形 7"/>
          <p:cNvSpPr>
            <a:spLocks noChangeArrowheads="1"/>
          </p:cNvSpPr>
          <p:nvPr/>
        </p:nvSpPr>
        <p:spPr bwMode="auto">
          <a:xfrm>
            <a:off x="179512" y="3706068"/>
            <a:ext cx="8630696"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a:spcBef>
                <a:spcPts val="1200"/>
              </a:spcBef>
              <a:spcAft>
                <a:spcPts val="600"/>
              </a:spcAft>
              <a:buFont typeface="Wingdings" panose="05000000000000000000" pitchFamily="2" charset="2"/>
              <a:buChar char="u"/>
            </a:pP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經本委員會分發之</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無論放棄與否</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，一概</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不得</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參加</a:t>
            </a:r>
            <a:r>
              <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四技二專甄選入學</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p>
          <a:p>
            <a:pPr algn="just">
              <a:spcBef>
                <a:spcPts val="1200"/>
              </a:spcBef>
              <a:spcAft>
                <a:spcPts val="600"/>
              </a:spcAft>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未依規定期限及方式</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，以書面向錄取學校辦理聲明</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放棄錄取資格者</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不得參加</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學年度四技二專</a:t>
            </a:r>
            <a:r>
              <a:rPr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技優甄審</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入學招生、日間部</a:t>
            </a:r>
            <a:r>
              <a:rPr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聯合登記分發</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入學招生、</a:t>
            </a:r>
            <a:r>
              <a:rPr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各校單獨招生及大學各招生管道</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之招生，違者取消本招生錄取資格。</a:t>
            </a:r>
            <a:endPar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74755" name="內容版面配置區 2"/>
          <p:cNvSpPr>
            <a:spLocks noGrp="1"/>
          </p:cNvSpPr>
          <p:nvPr>
            <p:ph idx="1"/>
          </p:nvPr>
        </p:nvSpPr>
        <p:spPr>
          <a:xfrm>
            <a:off x="179388" y="1628775"/>
            <a:ext cx="8856662" cy="4679950"/>
          </a:xfrm>
        </p:spPr>
        <p:txBody>
          <a:bodyPr/>
          <a:lstStyle/>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推薦學校須上傳</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校內群名次表</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各群別各項比序之成績計算方式說明</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群名次表上傳範例及空白表格，請至本委員會網頁下載專區或推薦學校作業及查詢系統</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3-1</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中下載。</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例如：被推薦考生為機械科，所屬群別為機械群，該校其</a:t>
            </a:r>
            <a:r>
              <a:rPr lang="zh-TW" altLang="en-US"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所屬機械群，</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如製圖學程、模具科</a:t>
            </a:r>
            <a:r>
              <a:rPr lang="zh-TW" altLang="en-US"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等其他所有相關學生資料，皆須一起上傳</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群名次表之欄位包括</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相關學生</a:t>
            </a:r>
            <a:r>
              <a:rPr lang="zh-TW" altLang="en-US"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基本資料欄位</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如學號、學生姓名、群別代碼、學制代碼、科（組）、學程名稱及班級名稱</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en-US"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成績名次資料欄位</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如學業平均成績</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科（組）、學程名次</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及比序</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至比序</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之</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項</a:t>
            </a:r>
            <a:r>
              <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rPr>
              <a:t>群名次］</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群名次排名規定：</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考生依成績由高而低排序，例如前四位成績依序為</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98</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97</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97</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96</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，群排名應為</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9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同一推薦學校若有不同被推薦考生之第</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比序至第</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比序群名次完全相同，或是其他成績異常情形（例如</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位以上被推薦考生之某一比序群排名均相同），則須準備該等考生的全部成績資料，以供查驗。</a:t>
            </a:r>
            <a:endPar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4756" name="投影片編號版面配置區 3"/>
          <p:cNvSpPr>
            <a:spLocks noGrp="1"/>
          </p:cNvSpPr>
          <p:nvPr>
            <p:ph type="sldNum" sz="quarter" idx="12"/>
          </p:nvPr>
        </p:nvSpPr>
        <p:spPr>
          <a:xfrm>
            <a:off x="6732588" y="62198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0B80095D-9053-4ACC-94A5-EBE93D4C35A3}" type="slidenum">
              <a:rPr lang="zh-TW" altLang="en-US" sz="1400" smtClean="0"/>
              <a:pPr>
                <a:spcBef>
                  <a:spcPct val="0"/>
                </a:spcBef>
                <a:buFontTx/>
                <a:buNone/>
              </a:pPr>
              <a:t>27</a:t>
            </a:fld>
            <a:endParaRPr lang="en-US" altLang="zh-TW" sz="1400"/>
          </a:p>
        </p:txBody>
      </p:sp>
      <p:sp>
        <p:nvSpPr>
          <p:cNvPr id="2" name="矩形 1"/>
          <p:cNvSpPr/>
          <p:nvPr/>
        </p:nvSpPr>
        <p:spPr>
          <a:xfrm>
            <a:off x="194696" y="1090539"/>
            <a:ext cx="3369192" cy="468000"/>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上網登錄考生基本資料</a:t>
            </a:r>
          </a:p>
        </p:txBody>
      </p:sp>
      <p:sp>
        <p:nvSpPr>
          <p:cNvPr id="74760" name="文字方塊 4"/>
          <p:cNvSpPr txBox="1">
            <a:spLocks noChangeArrowheads="1"/>
          </p:cNvSpPr>
          <p:nvPr/>
        </p:nvSpPr>
        <p:spPr bwMode="auto">
          <a:xfrm>
            <a:off x="3563938" y="1122363"/>
            <a:ext cx="5400675"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22</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p>
        </p:txBody>
      </p:sp>
      <p:sp>
        <p:nvSpPr>
          <p:cNvPr id="7" name="文字方塊 6"/>
          <p:cNvSpPr txBox="1"/>
          <p:nvPr/>
        </p:nvSpPr>
        <p:spPr>
          <a:xfrm>
            <a:off x="-43302" y="4544325"/>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01" name="文字方塊 5"/>
          <p:cNvSpPr txBox="1">
            <a:spLocks noChangeArrowheads="1"/>
          </p:cNvSpPr>
          <p:nvPr/>
        </p:nvSpPr>
        <p:spPr bwMode="auto">
          <a:xfrm>
            <a:off x="144508" y="5085383"/>
            <a:ext cx="8860595" cy="1723549"/>
          </a:xfrm>
          <a:prstGeom prst="rect">
            <a:avLst/>
          </a:prstGeom>
          <a:solidFill>
            <a:srgbClr val="FFFFCC"/>
          </a:solidFill>
          <a:ln w="9525">
            <a:noFill/>
            <a:miter lim="800000"/>
            <a:headEnd/>
            <a:tailEnd/>
          </a:ln>
        </p:spPr>
        <p:txBody>
          <a:bodyPr wrap="square">
            <a:spAutoFit/>
          </a:bodyPr>
          <a:lstStyle>
            <a:lvl1pPr marL="542925" indent="-542925" eaLnBrk="0" hangingPunct="0">
              <a:spcBef>
                <a:spcPct val="20000"/>
              </a:spcBef>
              <a:buChar char="•"/>
              <a:defRPr kumimoji="1" sz="3200">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eaLnBrk="1" hangingPunct="1">
              <a:spcBef>
                <a:spcPct val="0"/>
              </a:spcBef>
              <a:spcAft>
                <a:spcPts val="600"/>
              </a:spcAft>
              <a:buFontTx/>
              <a:buNone/>
              <a:defRPr/>
            </a:pPr>
            <a:r>
              <a:rPr lang="zh-TW" altLang="en-US" sz="1600" dirty="0">
                <a:latin typeface="微軟正黑體" panose="020B0604030504040204" pitchFamily="34" charset="-120"/>
                <a:ea typeface="微軟正黑體" panose="020B0604030504040204" pitchFamily="34" charset="-120"/>
                <a:cs typeface="Times New Roman" pitchFamily="18" charset="0"/>
              </a:rPr>
              <a:t>註</a:t>
            </a:r>
            <a:r>
              <a:rPr lang="en-US" altLang="zh-TW" sz="1600" dirty="0">
                <a:latin typeface="微軟正黑體" panose="020B0604030504040204" pitchFamily="34" charset="-120"/>
                <a:ea typeface="微軟正黑體" panose="020B0604030504040204" pitchFamily="34" charset="-120"/>
                <a:cs typeface="Times New Roman" pitchFamily="18" charset="0"/>
              </a:rPr>
              <a:t>1</a:t>
            </a:r>
            <a:r>
              <a:rPr lang="zh-TW" altLang="en-US" sz="1600" dirty="0">
                <a:latin typeface="微軟正黑體" panose="020B0604030504040204" pitchFamily="34" charset="-120"/>
                <a:ea typeface="微軟正黑體" panose="020B0604030504040204" pitchFamily="34" charset="-120"/>
                <a:cs typeface="Times New Roman" pitchFamily="18" charset="0"/>
              </a:rPr>
              <a:t>：</a:t>
            </a:r>
            <a:r>
              <a:rPr lang="zh-TW" altLang="en-US" sz="1600" b="1" dirty="0">
                <a:latin typeface="微軟正黑體" panose="020B0604030504040204" pitchFamily="34" charset="-120"/>
                <a:ea typeface="微軟正黑體" panose="020B0604030504040204" pitchFamily="34" charset="-120"/>
                <a:cs typeface="Times New Roman" pitchFamily="18" charset="0"/>
              </a:rPr>
              <a:t>學制代碼：</a:t>
            </a:r>
            <a:r>
              <a:rPr lang="en-US" altLang="zh-TW" sz="1600" b="1" dirty="0">
                <a:latin typeface="微軟正黑體" panose="020B0604030504040204" pitchFamily="34" charset="-120"/>
                <a:ea typeface="微軟正黑體" panose="020B0604030504040204" pitchFamily="34" charset="-120"/>
                <a:cs typeface="Times New Roman" pitchFamily="18" charset="0"/>
              </a:rPr>
              <a:t>1—</a:t>
            </a:r>
            <a:r>
              <a:rPr lang="zh-TW" altLang="en-US" sz="1600" b="1" dirty="0">
                <a:latin typeface="微軟正黑體" panose="020B0604030504040204" pitchFamily="34" charset="-120"/>
                <a:ea typeface="微軟正黑體" panose="020B0604030504040204" pitchFamily="34" charset="-120"/>
                <a:cs typeface="Times New Roman" pitchFamily="18" charset="0"/>
              </a:rPr>
              <a:t>技</a:t>
            </a:r>
            <a:r>
              <a:rPr lang="en-US" altLang="zh-TW" sz="1600" b="1" dirty="0">
                <a:latin typeface="微軟正黑體" panose="020B0604030504040204" pitchFamily="34" charset="-120"/>
                <a:ea typeface="微軟正黑體" panose="020B0604030504040204" pitchFamily="34" charset="-120"/>
                <a:cs typeface="Times New Roman" pitchFamily="18" charset="0"/>
              </a:rPr>
              <a:t>(</a:t>
            </a:r>
            <a:r>
              <a:rPr lang="zh-TW" altLang="en-US" sz="1600" b="1" dirty="0">
                <a:latin typeface="微軟正黑體" panose="020B0604030504040204" pitchFamily="34" charset="-120"/>
                <a:ea typeface="微軟正黑體" panose="020B0604030504040204" pitchFamily="34" charset="-120"/>
                <a:cs typeface="Times New Roman" pitchFamily="18" charset="0"/>
              </a:rPr>
              <a:t>普</a:t>
            </a:r>
            <a:r>
              <a:rPr lang="en-US" altLang="zh-TW" sz="1600" b="1" dirty="0">
                <a:latin typeface="微軟正黑體" panose="020B0604030504040204" pitchFamily="34" charset="-120"/>
                <a:ea typeface="微軟正黑體" panose="020B0604030504040204" pitchFamily="34" charset="-120"/>
                <a:cs typeface="Times New Roman" pitchFamily="18" charset="0"/>
              </a:rPr>
              <a:t>)</a:t>
            </a:r>
            <a:r>
              <a:rPr lang="zh-TW" altLang="en-US" sz="1600" b="1" dirty="0">
                <a:latin typeface="微軟正黑體" panose="020B0604030504040204" pitchFamily="34" charset="-120"/>
                <a:ea typeface="微軟正黑體" panose="020B0604030504040204" pitchFamily="34" charset="-120"/>
                <a:cs typeface="Times New Roman" pitchFamily="18" charset="0"/>
              </a:rPr>
              <a:t>高中</a:t>
            </a:r>
            <a:r>
              <a:rPr lang="en-US" altLang="zh-TW" sz="1600" b="1" dirty="0">
                <a:latin typeface="微軟正黑體" panose="020B0604030504040204" pitchFamily="34" charset="-120"/>
                <a:ea typeface="微軟正黑體" panose="020B0604030504040204" pitchFamily="34" charset="-120"/>
                <a:cs typeface="Times New Roman" pitchFamily="18" charset="0"/>
              </a:rPr>
              <a:t>(</a:t>
            </a:r>
            <a:r>
              <a:rPr lang="zh-TW" altLang="en-US" sz="1600" b="1" dirty="0">
                <a:latin typeface="微軟正黑體" panose="020B0604030504040204" pitchFamily="34" charset="-120"/>
                <a:ea typeface="微軟正黑體" panose="020B0604030504040204" pitchFamily="34" charset="-120"/>
                <a:cs typeface="Times New Roman" pitchFamily="18" charset="0"/>
              </a:rPr>
              <a:t>專業群科</a:t>
            </a:r>
            <a:r>
              <a:rPr lang="en-US" altLang="zh-TW" sz="1600" b="1" dirty="0">
                <a:latin typeface="微軟正黑體" panose="020B0604030504040204" pitchFamily="34" charset="-120"/>
                <a:ea typeface="微軟正黑體" panose="020B0604030504040204" pitchFamily="34" charset="-120"/>
                <a:cs typeface="Times New Roman" pitchFamily="18" charset="0"/>
              </a:rPr>
              <a:t>)</a:t>
            </a:r>
            <a:r>
              <a:rPr lang="zh-TW" altLang="en-US" sz="1600" b="1" dirty="0">
                <a:latin typeface="微軟正黑體" panose="020B0604030504040204" pitchFamily="34" charset="-120"/>
                <a:ea typeface="微軟正黑體" panose="020B0604030504040204" pitchFamily="34" charset="-120"/>
                <a:cs typeface="Times New Roman" pitchFamily="18" charset="0"/>
              </a:rPr>
              <a:t>、</a:t>
            </a:r>
            <a:r>
              <a:rPr lang="en-US" altLang="zh-TW" sz="1600" b="1" dirty="0">
                <a:latin typeface="微軟正黑體" panose="020B0604030504040204" pitchFamily="34" charset="-120"/>
                <a:ea typeface="微軟正黑體" panose="020B0604030504040204" pitchFamily="34" charset="-120"/>
                <a:cs typeface="Times New Roman" pitchFamily="18" charset="0"/>
              </a:rPr>
              <a:t>2—</a:t>
            </a:r>
            <a:r>
              <a:rPr lang="zh-TW" altLang="en-US" sz="1600" b="1" dirty="0">
                <a:latin typeface="微軟正黑體" panose="020B0604030504040204" pitchFamily="34" charset="-120"/>
                <a:ea typeface="微軟正黑體" panose="020B0604030504040204" pitchFamily="34" charset="-120"/>
                <a:cs typeface="Times New Roman" pitchFamily="18" charset="0"/>
              </a:rPr>
              <a:t>綜合型高中、</a:t>
            </a:r>
            <a:r>
              <a:rPr lang="en-US" altLang="zh-TW" sz="1600" b="1" dirty="0">
                <a:latin typeface="微軟正黑體" panose="020B0604030504040204" pitchFamily="34" charset="-120"/>
                <a:ea typeface="微軟正黑體" panose="020B0604030504040204" pitchFamily="34" charset="-120"/>
                <a:cs typeface="Times New Roman" pitchFamily="18" charset="0"/>
              </a:rPr>
              <a:t>3—</a:t>
            </a:r>
            <a:r>
              <a:rPr lang="zh-TW" altLang="en-US" sz="1600" b="1" dirty="0">
                <a:latin typeface="微軟正黑體" panose="020B0604030504040204" pitchFamily="34" charset="-120"/>
                <a:ea typeface="微軟正黑體" panose="020B0604030504040204" pitchFamily="34" charset="-120"/>
                <a:cs typeface="Times New Roman" pitchFamily="18" charset="0"/>
              </a:rPr>
              <a:t>實用技能學程、</a:t>
            </a:r>
            <a:r>
              <a:rPr lang="en-US" altLang="zh-TW" sz="1600" b="1" dirty="0">
                <a:latin typeface="微軟正黑體" panose="020B0604030504040204" pitchFamily="34" charset="-120"/>
                <a:ea typeface="微軟正黑體" panose="020B0604030504040204" pitchFamily="34" charset="-120"/>
                <a:cs typeface="Times New Roman" pitchFamily="18" charset="0"/>
              </a:rPr>
              <a:t>4—</a:t>
            </a:r>
            <a:r>
              <a:rPr lang="zh-TW" altLang="en-US" sz="1600" b="1" dirty="0">
                <a:latin typeface="微軟正黑體" panose="020B0604030504040204" pitchFamily="34" charset="-120"/>
                <a:ea typeface="微軟正黑體" panose="020B0604030504040204" pitchFamily="34" charset="-120"/>
                <a:cs typeface="Times New Roman" pitchFamily="18" charset="0"/>
              </a:rPr>
              <a:t>建教班、</a:t>
            </a:r>
            <a:r>
              <a:rPr lang="en-US" altLang="zh-TW" sz="1600" b="1" dirty="0">
                <a:latin typeface="微軟正黑體" panose="020B0604030504040204" pitchFamily="34" charset="-120"/>
                <a:ea typeface="微軟正黑體" panose="020B0604030504040204" pitchFamily="34" charset="-120"/>
                <a:cs typeface="Times New Roman" pitchFamily="18" charset="0"/>
              </a:rPr>
              <a:t>5—</a:t>
            </a:r>
            <a:r>
              <a:rPr lang="zh-TW" altLang="en-US" sz="1600" b="1" dirty="0">
                <a:latin typeface="微軟正黑體" panose="020B0604030504040204" pitchFamily="34" charset="-120"/>
                <a:ea typeface="微軟正黑體" panose="020B0604030504040204" pitchFamily="34" charset="-120"/>
                <a:cs typeface="Times New Roman" pitchFamily="18" charset="0"/>
              </a:rPr>
              <a:t>日間部進修學校、</a:t>
            </a:r>
            <a:r>
              <a:rPr lang="en-US" altLang="zh-TW" sz="1600" b="1" dirty="0">
                <a:latin typeface="微軟正黑體" panose="020B0604030504040204" pitchFamily="34" charset="-120"/>
                <a:ea typeface="微軟正黑體" panose="020B0604030504040204" pitchFamily="34" charset="-120"/>
                <a:cs typeface="Times New Roman" pitchFamily="18" charset="0"/>
              </a:rPr>
              <a:t>6—</a:t>
            </a:r>
            <a:r>
              <a:rPr lang="zh-TW" altLang="en-US" sz="1600" b="1" dirty="0">
                <a:latin typeface="微軟正黑體" panose="020B0604030504040204" pitchFamily="34" charset="-120"/>
                <a:ea typeface="微軟正黑體" panose="020B0604030504040204" pitchFamily="34" charset="-120"/>
                <a:cs typeface="Times New Roman" pitchFamily="18" charset="0"/>
              </a:rPr>
              <a:t>進修部進修學校、</a:t>
            </a:r>
            <a:r>
              <a:rPr lang="en-US" altLang="zh-TW" sz="1600" b="1" dirty="0">
                <a:latin typeface="微軟正黑體" panose="020B0604030504040204" pitchFamily="34" charset="-120"/>
                <a:ea typeface="微軟正黑體" panose="020B0604030504040204" pitchFamily="34" charset="-120"/>
                <a:cs typeface="Times New Roman" pitchFamily="18" charset="0"/>
              </a:rPr>
              <a:t>9—</a:t>
            </a:r>
            <a:r>
              <a:rPr lang="zh-TW" altLang="en-US" sz="1600" b="1" dirty="0">
                <a:latin typeface="微軟正黑體" panose="020B0604030504040204" pitchFamily="34" charset="-120"/>
                <a:ea typeface="微軟正黑體" panose="020B0604030504040204" pitchFamily="34" charset="-120"/>
                <a:cs typeface="Times New Roman" pitchFamily="18" charset="0"/>
              </a:rPr>
              <a:t>其他。</a:t>
            </a:r>
            <a:endParaRPr lang="en-US" altLang="zh-TW" sz="1600" b="1" dirty="0">
              <a:latin typeface="微軟正黑體" panose="020B0604030504040204" pitchFamily="34" charset="-120"/>
              <a:ea typeface="微軟正黑體" panose="020B0604030504040204" pitchFamily="34" charset="-120"/>
              <a:cs typeface="Times New Roman" pitchFamily="18" charset="0"/>
            </a:endParaRPr>
          </a:p>
          <a:p>
            <a:pPr eaLnBrk="1" hangingPunct="1">
              <a:spcBef>
                <a:spcPct val="0"/>
              </a:spcBef>
              <a:spcAft>
                <a:spcPts val="600"/>
              </a:spcAft>
              <a:buFontTx/>
              <a:buNone/>
              <a:defRPr/>
            </a:pPr>
            <a:r>
              <a:rPr lang="zh-TW" altLang="en-US" sz="1600" dirty="0">
                <a:latin typeface="微軟正黑體" panose="020B0604030504040204" pitchFamily="34" charset="-120"/>
                <a:ea typeface="微軟正黑體" panose="020B0604030504040204" pitchFamily="34" charset="-120"/>
                <a:cs typeface="Times New Roman" pitchFamily="18" charset="0"/>
              </a:rPr>
              <a:t>註</a:t>
            </a:r>
            <a:r>
              <a:rPr lang="en-US" altLang="zh-TW" sz="1600" dirty="0">
                <a:latin typeface="微軟正黑體" panose="020B0604030504040204" pitchFamily="34" charset="-120"/>
                <a:ea typeface="微軟正黑體" panose="020B0604030504040204" pitchFamily="34" charset="-120"/>
                <a:cs typeface="Times New Roman" pitchFamily="18" charset="0"/>
              </a:rPr>
              <a:t>2</a:t>
            </a:r>
            <a:r>
              <a:rPr lang="zh-TW" altLang="en-US" sz="1600" dirty="0">
                <a:latin typeface="微軟正黑體" panose="020B0604030504040204" pitchFamily="34" charset="-120"/>
                <a:ea typeface="微軟正黑體" panose="020B0604030504040204" pitchFamily="34" charset="-120"/>
                <a:cs typeface="Times New Roman" pitchFamily="18" charset="0"/>
              </a:rPr>
              <a:t>：</a:t>
            </a:r>
            <a:r>
              <a:rPr lang="zh-TW" altLang="en-US" sz="1600" spc="-50" dirty="0">
                <a:latin typeface="微軟正黑體" panose="020B0604030504040204" pitchFamily="34" charset="-120"/>
                <a:ea typeface="微軟正黑體" panose="020B0604030504040204" pitchFamily="34" charset="-120"/>
                <a:cs typeface="Times New Roman" pitchFamily="18" charset="0"/>
              </a:rPr>
              <a:t>至多</a:t>
            </a:r>
            <a:r>
              <a:rPr lang="en-US" altLang="zh-TW" sz="1600" spc="-50" dirty="0">
                <a:latin typeface="微軟正黑體" panose="020B0604030504040204" pitchFamily="34" charset="-120"/>
                <a:ea typeface="微軟正黑體" panose="020B0604030504040204" pitchFamily="34" charset="-120"/>
                <a:cs typeface="Times New Roman" pitchFamily="18" charset="0"/>
              </a:rPr>
              <a:t>15</a:t>
            </a:r>
            <a:r>
              <a:rPr lang="zh-TW" altLang="en-US" sz="1600" spc="-50" dirty="0">
                <a:latin typeface="微軟正黑體" panose="020B0604030504040204" pitchFamily="34" charset="-120"/>
                <a:ea typeface="微軟正黑體" panose="020B0604030504040204" pitchFamily="34" charset="-120"/>
                <a:cs typeface="Times New Roman" pitchFamily="18" charset="0"/>
              </a:rPr>
              <a:t>群</a:t>
            </a:r>
            <a:r>
              <a:rPr lang="en-US" altLang="zh-TW" sz="1600" spc="-50" dirty="0">
                <a:latin typeface="微軟正黑體" panose="020B0604030504040204" pitchFamily="34" charset="-120"/>
                <a:ea typeface="微軟正黑體" panose="020B0604030504040204" pitchFamily="34" charset="-120"/>
                <a:cs typeface="Times New Roman" pitchFamily="18" charset="0"/>
              </a:rPr>
              <a:t>—15</a:t>
            </a:r>
            <a:r>
              <a:rPr lang="zh-TW" altLang="en-US" sz="1600" spc="-50" dirty="0">
                <a:latin typeface="微軟正黑體" panose="020B0604030504040204" pitchFamily="34" charset="-120"/>
                <a:ea typeface="微軟正黑體" panose="020B0604030504040204" pitchFamily="34" charset="-120"/>
                <a:cs typeface="Times New Roman" pitchFamily="18" charset="0"/>
              </a:rPr>
              <a:t>個群名次表</a:t>
            </a:r>
            <a:r>
              <a:rPr lang="en-US" altLang="zh-TW" sz="1600" spc="-50" dirty="0">
                <a:latin typeface="微軟正黑體" panose="020B0604030504040204" pitchFamily="34" charset="-120"/>
                <a:ea typeface="微軟正黑體" panose="020B0604030504040204" pitchFamily="34" charset="-120"/>
                <a:cs typeface="Times New Roman" pitchFamily="18" charset="0"/>
              </a:rPr>
              <a:t>—15</a:t>
            </a:r>
            <a:r>
              <a:rPr lang="zh-TW" altLang="en-US" sz="1600" spc="-50" dirty="0">
                <a:latin typeface="微軟正黑體" panose="020B0604030504040204" pitchFamily="34" charset="-120"/>
                <a:ea typeface="微軟正黑體" panose="020B0604030504040204" pitchFamily="34" charset="-120"/>
                <a:cs typeface="Times New Roman" pitchFamily="18" charset="0"/>
              </a:rPr>
              <a:t>個</a:t>
            </a:r>
            <a:r>
              <a:rPr lang="en-US" altLang="zh-TW" sz="1600" spc="-50" dirty="0">
                <a:latin typeface="微軟正黑體" panose="020B0604030504040204" pitchFamily="34" charset="-120"/>
                <a:ea typeface="微軟正黑體" panose="020B0604030504040204" pitchFamily="34" charset="-120"/>
                <a:cs typeface="Times New Roman" pitchFamily="18" charset="0"/>
              </a:rPr>
              <a:t>Excel</a:t>
            </a:r>
            <a:r>
              <a:rPr lang="zh-TW" altLang="en-US" sz="1600" spc="-50" dirty="0">
                <a:latin typeface="微軟正黑體" panose="020B0604030504040204" pitchFamily="34" charset="-120"/>
                <a:ea typeface="微軟正黑體" panose="020B0604030504040204" pitchFamily="34" charset="-120"/>
                <a:cs typeface="Times New Roman" pitchFamily="18" charset="0"/>
              </a:rPr>
              <a:t>檔。</a:t>
            </a:r>
            <a:r>
              <a:rPr lang="en-US" altLang="zh-TW" sz="1600" b="1" u="sng" spc="-50" dirty="0">
                <a:latin typeface="微軟正黑體" panose="020B0604030504040204" pitchFamily="34" charset="-120"/>
                <a:ea typeface="微軟正黑體" panose="020B0604030504040204" pitchFamily="34" charset="-120"/>
                <a:cs typeface="Times New Roman" pitchFamily="18" charset="0"/>
              </a:rPr>
              <a:t>1</a:t>
            </a:r>
            <a:r>
              <a:rPr lang="zh-TW" altLang="zh-TW" sz="1600" b="1" u="sng" spc="-50" dirty="0">
                <a:latin typeface="微軟正黑體" panose="020B0604030504040204" pitchFamily="34" charset="-120"/>
                <a:ea typeface="微軟正黑體" panose="020B0604030504040204" pitchFamily="34" charset="-120"/>
                <a:cs typeface="Times New Roman" pitchFamily="18" charset="0"/>
              </a:rPr>
              <a:t>個群別</a:t>
            </a:r>
            <a:r>
              <a:rPr lang="en-US" altLang="zh-TW" sz="1600" b="1" u="sng" spc="-50" dirty="0">
                <a:latin typeface="微軟正黑體" panose="020B0604030504040204" pitchFamily="34" charset="-120"/>
                <a:ea typeface="微軟正黑體" panose="020B0604030504040204" pitchFamily="34" charset="-120"/>
                <a:cs typeface="Times New Roman" pitchFamily="18" charset="0"/>
              </a:rPr>
              <a:t>1</a:t>
            </a:r>
            <a:r>
              <a:rPr lang="zh-TW" altLang="zh-TW" sz="1600" b="1" u="sng" spc="-50" dirty="0">
                <a:latin typeface="微軟正黑體" panose="020B0604030504040204" pitchFamily="34" charset="-120"/>
                <a:ea typeface="微軟正黑體" panose="020B0604030504040204" pitchFamily="34" charset="-120"/>
                <a:cs typeface="Times New Roman" pitchFamily="18" charset="0"/>
              </a:rPr>
              <a:t>個檔</a:t>
            </a:r>
            <a:r>
              <a:rPr lang="zh-TW" altLang="zh-TW" sz="1600" spc="-50" dirty="0">
                <a:latin typeface="微軟正黑體" panose="020B0604030504040204" pitchFamily="34" charset="-120"/>
                <a:ea typeface="微軟正黑體" panose="020B0604030504040204" pitchFamily="34" charset="-120"/>
                <a:cs typeface="Times New Roman" pitchFamily="18" charset="0"/>
              </a:rPr>
              <a:t>，以群別代碼</a:t>
            </a:r>
            <a:r>
              <a:rPr lang="en-US" altLang="zh-TW" sz="1600" spc="-50" dirty="0">
                <a:latin typeface="微軟正黑體" panose="020B0604030504040204" pitchFamily="34" charset="-120"/>
                <a:ea typeface="微軟正黑體" panose="020B0604030504040204" pitchFamily="34" charset="-120"/>
                <a:cs typeface="Times New Roman" pitchFamily="18" charset="0"/>
              </a:rPr>
              <a:t>(</a:t>
            </a:r>
            <a:r>
              <a:rPr lang="zh-TW" altLang="en-US" sz="1600" spc="-50" dirty="0">
                <a:latin typeface="微軟正黑體" panose="020B0604030504040204" pitchFamily="34" charset="-120"/>
                <a:ea typeface="微軟正黑體" panose="020B0604030504040204" pitchFamily="34" charset="-120"/>
                <a:cs typeface="Times New Roman" pitchFamily="18" charset="0"/>
              </a:rPr>
              <a:t>參</a:t>
            </a:r>
            <a:r>
              <a:rPr lang="zh-TW" altLang="zh-TW" sz="1600" spc="-50" dirty="0">
                <a:latin typeface="微軟正黑體" panose="020B0604030504040204" pitchFamily="34" charset="-120"/>
                <a:ea typeface="微軟正黑體" panose="020B0604030504040204" pitchFamily="34" charset="-120"/>
                <a:cs typeface="Times New Roman" pitchFamily="18" charset="0"/>
              </a:rPr>
              <a:t>考</a:t>
            </a:r>
            <a:r>
              <a:rPr lang="zh-TW" altLang="en-US" sz="1600" spc="-50" dirty="0">
                <a:latin typeface="微軟正黑體" panose="020B0604030504040204" pitchFamily="34" charset="-120"/>
                <a:ea typeface="微軟正黑體" panose="020B0604030504040204" pitchFamily="34" charset="-120"/>
                <a:cs typeface="Times New Roman" pitchFamily="18" charset="0"/>
              </a:rPr>
              <a:t>簡章附錄三「報名考生科</a:t>
            </a:r>
            <a:r>
              <a:rPr lang="en-US" altLang="zh-TW" sz="1600" spc="-50" dirty="0">
                <a:latin typeface="微軟正黑體" panose="020B0604030504040204" pitchFamily="34" charset="-120"/>
                <a:ea typeface="微軟正黑體" panose="020B0604030504040204" pitchFamily="34" charset="-120"/>
                <a:cs typeface="Times New Roman" pitchFamily="18" charset="0"/>
              </a:rPr>
              <a:t>(</a:t>
            </a:r>
            <a:r>
              <a:rPr lang="zh-TW" altLang="en-US" sz="1600" spc="-50" dirty="0">
                <a:latin typeface="微軟正黑體" panose="020B0604030504040204" pitchFamily="34" charset="-120"/>
                <a:ea typeface="微軟正黑體" panose="020B0604030504040204" pitchFamily="34" charset="-120"/>
                <a:cs typeface="Times New Roman" pitchFamily="18" charset="0"/>
              </a:rPr>
              <a:t>組</a:t>
            </a:r>
            <a:r>
              <a:rPr lang="en-US" altLang="zh-TW" sz="1600" spc="-50" dirty="0">
                <a:latin typeface="微軟正黑體" panose="020B0604030504040204" pitchFamily="34" charset="-120"/>
                <a:ea typeface="微軟正黑體" panose="020B0604030504040204" pitchFamily="34" charset="-120"/>
                <a:cs typeface="Times New Roman" pitchFamily="18" charset="0"/>
              </a:rPr>
              <a:t>)</a:t>
            </a:r>
            <a:r>
              <a:rPr lang="zh-TW" altLang="en-US" sz="1600" spc="-50" dirty="0">
                <a:latin typeface="微軟正黑體" panose="020B0604030504040204" pitchFamily="34" charset="-120"/>
                <a:ea typeface="微軟正黑體" panose="020B0604030504040204" pitchFamily="34" charset="-120"/>
                <a:cs typeface="Times New Roman" pitchFamily="18" charset="0"/>
              </a:rPr>
              <a:t>、學程代碼與報名群別表」</a:t>
            </a:r>
            <a:r>
              <a:rPr lang="en-US" altLang="zh-TW" sz="1600" spc="-50" dirty="0">
                <a:latin typeface="微軟正黑體" panose="020B0604030504040204" pitchFamily="34" charset="-120"/>
                <a:ea typeface="微軟正黑體" panose="020B0604030504040204" pitchFamily="34" charset="-120"/>
                <a:cs typeface="Times New Roman" pitchFamily="18" charset="0"/>
              </a:rPr>
              <a:t>)</a:t>
            </a:r>
            <a:r>
              <a:rPr lang="zh-TW" altLang="zh-TW" sz="1600" spc="-50" dirty="0">
                <a:latin typeface="微軟正黑體" panose="020B0604030504040204" pitchFamily="34" charset="-120"/>
                <a:ea typeface="微軟正黑體" panose="020B0604030504040204" pitchFamily="34" charset="-120"/>
                <a:cs typeface="Times New Roman" pitchFamily="18" charset="0"/>
              </a:rPr>
              <a:t>為檔名，例</a:t>
            </a:r>
            <a:r>
              <a:rPr lang="en-US" altLang="zh-TW" sz="1600" spc="-50" dirty="0">
                <a:latin typeface="微軟正黑體" panose="020B0604030504040204" pitchFamily="34" charset="-120"/>
                <a:ea typeface="微軟正黑體" panose="020B0604030504040204" pitchFamily="34" charset="-120"/>
                <a:cs typeface="Times New Roman" pitchFamily="18" charset="0"/>
              </a:rPr>
              <a:t>01.xls</a:t>
            </a:r>
            <a:r>
              <a:rPr lang="zh-TW" altLang="zh-TW" sz="1600" spc="-50" dirty="0">
                <a:latin typeface="微軟正黑體" panose="020B0604030504040204" pitchFamily="34" charset="-120"/>
                <a:ea typeface="微軟正黑體" panose="020B0604030504040204" pitchFamily="34" charset="-120"/>
                <a:cs typeface="Times New Roman" pitchFamily="18" charset="0"/>
              </a:rPr>
              <a:t>、</a:t>
            </a:r>
            <a:r>
              <a:rPr lang="en-US" altLang="zh-TW" sz="1600" spc="-50" dirty="0">
                <a:latin typeface="微軟正黑體" panose="020B0604030504040204" pitchFamily="34" charset="-120"/>
                <a:ea typeface="微軟正黑體" panose="020B0604030504040204" pitchFamily="34" charset="-120"/>
                <a:cs typeface="Times New Roman" pitchFamily="18" charset="0"/>
              </a:rPr>
              <a:t>02.xls</a:t>
            </a:r>
            <a:r>
              <a:rPr lang="zh-TW" altLang="zh-TW" sz="1600" spc="-50" dirty="0">
                <a:latin typeface="微軟正黑體" panose="020B0604030504040204" pitchFamily="34" charset="-120"/>
                <a:ea typeface="微軟正黑體" panose="020B0604030504040204" pitchFamily="34" charset="-120"/>
                <a:cs typeface="Times New Roman" pitchFamily="18" charset="0"/>
              </a:rPr>
              <a:t>、</a:t>
            </a:r>
            <a:r>
              <a:rPr lang="en-US" altLang="zh-TW" sz="1600" spc="-50" dirty="0">
                <a:latin typeface="微軟正黑體" panose="020B0604030504040204" pitchFamily="34" charset="-120"/>
                <a:ea typeface="微軟正黑體" panose="020B0604030504040204" pitchFamily="34" charset="-120"/>
                <a:cs typeface="Times New Roman" pitchFamily="18" charset="0"/>
              </a:rPr>
              <a:t>…</a:t>
            </a:r>
            <a:r>
              <a:rPr lang="zh-TW" altLang="zh-TW" sz="1600" spc="-50" dirty="0">
                <a:latin typeface="微軟正黑體" panose="020B0604030504040204" pitchFamily="34" charset="-120"/>
                <a:ea typeface="微軟正黑體" panose="020B0604030504040204" pitchFamily="34" charset="-120"/>
                <a:cs typeface="Times New Roman" pitchFamily="18" charset="0"/>
              </a:rPr>
              <a:t>、</a:t>
            </a:r>
            <a:r>
              <a:rPr lang="en-US" altLang="zh-TW" sz="1600" spc="-50" dirty="0">
                <a:latin typeface="微軟正黑體" panose="020B0604030504040204" pitchFamily="34" charset="-120"/>
                <a:ea typeface="微軟正黑體" panose="020B0604030504040204" pitchFamily="34" charset="-120"/>
                <a:cs typeface="Times New Roman" pitchFamily="18" charset="0"/>
              </a:rPr>
              <a:t>15.xls</a:t>
            </a:r>
            <a:r>
              <a:rPr lang="zh-TW" altLang="zh-TW" sz="1600" spc="-50" dirty="0">
                <a:latin typeface="微軟正黑體" panose="020B0604030504040204" pitchFamily="34" charset="-120"/>
                <a:ea typeface="微軟正黑體" panose="020B0604030504040204" pitchFamily="34" charset="-120"/>
                <a:cs typeface="Times New Roman" pitchFamily="18" charset="0"/>
              </a:rPr>
              <a:t>，最多</a:t>
            </a:r>
            <a:r>
              <a:rPr lang="en-US" altLang="zh-TW" sz="1600" spc="-50" dirty="0">
                <a:latin typeface="微軟正黑體" panose="020B0604030504040204" pitchFamily="34" charset="-120"/>
                <a:ea typeface="微軟正黑體" panose="020B0604030504040204" pitchFamily="34" charset="-120"/>
                <a:cs typeface="Times New Roman" pitchFamily="18" charset="0"/>
              </a:rPr>
              <a:t>15</a:t>
            </a:r>
            <a:r>
              <a:rPr lang="zh-TW" altLang="zh-TW" sz="1600" spc="-50" dirty="0">
                <a:latin typeface="微軟正黑體" panose="020B0604030504040204" pitchFamily="34" charset="-120"/>
                <a:ea typeface="微軟正黑體" panose="020B0604030504040204" pitchFamily="34" charset="-120"/>
                <a:cs typeface="Times New Roman" pitchFamily="18" charset="0"/>
              </a:rPr>
              <a:t>個群別，並分</a:t>
            </a:r>
            <a:r>
              <a:rPr lang="en-US" altLang="zh-TW" sz="1600" spc="-50" dirty="0">
                <a:latin typeface="微軟正黑體" panose="020B0604030504040204" pitchFamily="34" charset="-120"/>
                <a:ea typeface="微軟正黑體" panose="020B0604030504040204" pitchFamily="34" charset="-120"/>
                <a:cs typeface="Times New Roman" pitchFamily="18" charset="0"/>
              </a:rPr>
              <a:t>15</a:t>
            </a:r>
            <a:r>
              <a:rPr lang="zh-TW" altLang="zh-TW" sz="1600" spc="-50" dirty="0">
                <a:latin typeface="微軟正黑體" panose="020B0604030504040204" pitchFamily="34" charset="-120"/>
                <a:ea typeface="微軟正黑體" panose="020B0604030504040204" pitchFamily="34" charset="-120"/>
                <a:cs typeface="Times New Roman" pitchFamily="18" charset="0"/>
              </a:rPr>
              <a:t>次上傳</a:t>
            </a:r>
            <a:r>
              <a:rPr lang="zh-TW" altLang="en-US" sz="1600" spc="-50" dirty="0">
                <a:latin typeface="微軟正黑體" panose="020B0604030504040204" pitchFamily="34" charset="-120"/>
                <a:ea typeface="微軟正黑體" panose="020B0604030504040204" pitchFamily="34" charset="-120"/>
                <a:cs typeface="Times New Roman" pitchFamily="18" charset="0"/>
              </a:rPr>
              <a:t>。</a:t>
            </a:r>
            <a:endParaRPr lang="en-US" altLang="zh-TW" sz="1600" spc="-50" dirty="0">
              <a:latin typeface="微軟正黑體" panose="020B0604030504040204" pitchFamily="34" charset="-120"/>
              <a:ea typeface="微軟正黑體" panose="020B0604030504040204" pitchFamily="34" charset="-120"/>
              <a:cs typeface="Times New Roman" pitchFamily="18" charset="0"/>
            </a:endParaRPr>
          </a:p>
          <a:p>
            <a:pPr marL="450850" indent="-450850" eaLnBrk="1" hangingPunct="1">
              <a:spcBef>
                <a:spcPct val="0"/>
              </a:spcBef>
              <a:spcAft>
                <a:spcPts val="600"/>
              </a:spcAft>
              <a:buFontTx/>
              <a:buNone/>
              <a:defRPr/>
            </a:pPr>
            <a:r>
              <a:rPr lang="zh-TW" altLang="en-US" sz="1600" dirty="0">
                <a:latin typeface="微軟正黑體" panose="020B0604030504040204" pitchFamily="34" charset="-120"/>
                <a:ea typeface="微軟正黑體" panose="020B0604030504040204" pitchFamily="34" charset="-120"/>
                <a:cs typeface="Times New Roman" pitchFamily="18" charset="0"/>
              </a:rPr>
              <a:t>註</a:t>
            </a:r>
            <a:r>
              <a:rPr lang="en-US" altLang="zh-TW" sz="1600" dirty="0">
                <a:latin typeface="微軟正黑體" panose="020B0604030504040204" pitchFamily="34" charset="-120"/>
                <a:ea typeface="微軟正黑體" panose="020B0604030504040204" pitchFamily="34" charset="-120"/>
                <a:cs typeface="Times New Roman" pitchFamily="18" charset="0"/>
              </a:rPr>
              <a:t>3</a:t>
            </a:r>
            <a:r>
              <a:rPr lang="zh-TW" altLang="en-US" sz="1600" dirty="0">
                <a:latin typeface="微軟正黑體" panose="020B0604030504040204" pitchFamily="34" charset="-120"/>
                <a:ea typeface="微軟正黑體" panose="020B0604030504040204" pitchFamily="34" charset="-120"/>
                <a:cs typeface="Times New Roman" pitchFamily="18" charset="0"/>
              </a:rPr>
              <a:t>：科</a:t>
            </a:r>
            <a:r>
              <a:rPr lang="en-US" altLang="zh-TW" sz="1600" dirty="0">
                <a:latin typeface="微軟正黑體" panose="020B0604030504040204" pitchFamily="34" charset="-120"/>
                <a:ea typeface="微軟正黑體" panose="020B0604030504040204" pitchFamily="34" charset="-120"/>
                <a:cs typeface="Times New Roman" pitchFamily="18" charset="0"/>
              </a:rPr>
              <a:t>(</a:t>
            </a:r>
            <a:r>
              <a:rPr lang="zh-TW" altLang="en-US" sz="1600" dirty="0">
                <a:latin typeface="微軟正黑體" panose="020B0604030504040204" pitchFamily="34" charset="-120"/>
                <a:ea typeface="微軟正黑體" panose="020B0604030504040204" pitchFamily="34" charset="-120"/>
                <a:cs typeface="Times New Roman" pitchFamily="18" charset="0"/>
              </a:rPr>
              <a:t>組</a:t>
            </a:r>
            <a:r>
              <a:rPr lang="en-US" altLang="zh-TW" sz="1600" dirty="0">
                <a:latin typeface="微軟正黑體" panose="020B0604030504040204" pitchFamily="34" charset="-120"/>
                <a:ea typeface="微軟正黑體" panose="020B0604030504040204" pitchFamily="34" charset="-120"/>
                <a:cs typeface="Times New Roman" pitchFamily="18" charset="0"/>
              </a:rPr>
              <a:t>)</a:t>
            </a:r>
            <a:r>
              <a:rPr lang="zh-TW" altLang="en-US" sz="1600" dirty="0">
                <a:latin typeface="微軟正黑體" panose="020B0604030504040204" pitchFamily="34" charset="-120"/>
                <a:ea typeface="微軟正黑體" panose="020B0604030504040204" pitchFamily="34" charset="-120"/>
                <a:cs typeface="Times New Roman" pitchFamily="18" charset="0"/>
              </a:rPr>
              <a:t>、學程名稱請參考簡章附錄三之「報名考生科</a:t>
            </a:r>
            <a:r>
              <a:rPr lang="en-US" altLang="zh-TW" sz="1600" dirty="0">
                <a:latin typeface="微軟正黑體" panose="020B0604030504040204" pitchFamily="34" charset="-120"/>
                <a:ea typeface="微軟正黑體" panose="020B0604030504040204" pitchFamily="34" charset="-120"/>
                <a:cs typeface="Times New Roman" pitchFamily="18" charset="0"/>
              </a:rPr>
              <a:t>(</a:t>
            </a:r>
            <a:r>
              <a:rPr lang="zh-TW" altLang="en-US" sz="1600" dirty="0">
                <a:latin typeface="微軟正黑體" panose="020B0604030504040204" pitchFamily="34" charset="-120"/>
                <a:ea typeface="微軟正黑體" panose="020B0604030504040204" pitchFamily="34" charset="-120"/>
                <a:cs typeface="Times New Roman" pitchFamily="18" charset="0"/>
              </a:rPr>
              <a:t>組</a:t>
            </a:r>
            <a:r>
              <a:rPr lang="en-US" altLang="zh-TW" sz="1600" dirty="0">
                <a:latin typeface="微軟正黑體" panose="020B0604030504040204" pitchFamily="34" charset="-120"/>
                <a:ea typeface="微軟正黑體" panose="020B0604030504040204" pitchFamily="34" charset="-120"/>
                <a:cs typeface="Times New Roman" pitchFamily="18" charset="0"/>
              </a:rPr>
              <a:t>)</a:t>
            </a:r>
            <a:r>
              <a:rPr lang="zh-TW" altLang="en-US" sz="1600" dirty="0">
                <a:latin typeface="微軟正黑體" panose="020B0604030504040204" pitchFamily="34" charset="-120"/>
                <a:ea typeface="微軟正黑體" panose="020B0604030504040204" pitchFamily="34" charset="-120"/>
                <a:cs typeface="Times New Roman" pitchFamily="18" charset="0"/>
              </a:rPr>
              <a:t>、學程代碼與報名群別表」。</a:t>
            </a:r>
            <a:endParaRPr lang="en-US" altLang="zh-TW" sz="1600" dirty="0">
              <a:latin typeface="微軟正黑體" panose="020B0604030504040204" pitchFamily="34" charset="-120"/>
              <a:ea typeface="微軟正黑體" panose="020B0604030504040204" pitchFamily="34" charset="-120"/>
              <a:cs typeface="Times New Roman" pitchFamily="18" charset="0"/>
            </a:endParaRPr>
          </a:p>
        </p:txBody>
      </p:sp>
      <p:sp>
        <p:nvSpPr>
          <p:cNvPr id="76802" name="標題 26"/>
          <p:cNvSpPr>
            <a:spLocks noGrp="1"/>
          </p:cNvSpPr>
          <p:nvPr>
            <p:ph type="title"/>
          </p:nvPr>
        </p:nvSpPr>
        <p:spPr>
          <a:xfrm>
            <a:off x="0" y="0"/>
            <a:ext cx="8229600" cy="908720"/>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endParaRPr>
          </a:p>
        </p:txBody>
      </p:sp>
      <p:sp>
        <p:nvSpPr>
          <p:cNvPr id="77033" name="投影片編號版面配置區 3"/>
          <p:cNvSpPr>
            <a:spLocks noGrp="1"/>
          </p:cNvSpPr>
          <p:nvPr>
            <p:ph type="sldNum" sz="quarter" idx="12"/>
          </p:nvPr>
        </p:nvSpPr>
        <p:spPr>
          <a:xfrm>
            <a:off x="6871503" y="6404889"/>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C3317247-9135-4603-86DD-7BDDDC1F00FB}" type="slidenum">
              <a:rPr lang="zh-TW" altLang="en-US" sz="1400" smtClean="0"/>
              <a:pPr>
                <a:spcBef>
                  <a:spcPct val="0"/>
                </a:spcBef>
                <a:buFontTx/>
                <a:buNone/>
              </a:pPr>
              <a:t>28</a:t>
            </a:fld>
            <a:endParaRPr lang="en-US" altLang="zh-TW" sz="1400" dirty="0"/>
          </a:p>
        </p:txBody>
      </p:sp>
      <p:sp>
        <p:nvSpPr>
          <p:cNvPr id="77029" name="文字方塊 24"/>
          <p:cNvSpPr txBox="1">
            <a:spLocks noChangeArrowheads="1"/>
          </p:cNvSpPr>
          <p:nvPr/>
        </p:nvSpPr>
        <p:spPr bwMode="auto">
          <a:xfrm>
            <a:off x="0" y="941620"/>
            <a:ext cx="59640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群名次表以餐旅群為範例</a:t>
            </a:r>
            <a:endPar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endParaRPr>
          </a:p>
          <a:p>
            <a:pPr marL="0" indent="0" eaLnBrk="1" hangingPunct="1">
              <a:spcBef>
                <a:spcPct val="0"/>
              </a:spcBef>
              <a:buNone/>
            </a:pP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    餐旅群為</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群，故檔名設為</a:t>
            </a:r>
            <a:r>
              <a:rPr lang="zh-TW" altLang="en-US" sz="2400" dirty="0">
                <a:latin typeface="細明體" panose="02020509000000000000" pitchFamily="49" charset="-120"/>
                <a:ea typeface="細明體" panose="02020509000000000000" pitchFamily="49"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latin typeface="Arial Black" panose="020B0A04020102020204" pitchFamily="34" charset="0"/>
                <a:ea typeface="標楷體" panose="03000509000000000000" pitchFamily="65" charset="-120"/>
                <a:cs typeface="Times New Roman" panose="02020603050405020304" pitchFamily="18" charset="0"/>
              </a:rPr>
              <a:t>12.xls</a:t>
            </a:r>
            <a:r>
              <a:rPr lang="zh-TW" altLang="en-US" sz="2400" dirty="0">
                <a:latin typeface="細明體" panose="02020509000000000000" pitchFamily="49" charset="-120"/>
                <a:ea typeface="細明體" panose="02020509000000000000" pitchFamily="49" charset="-120"/>
                <a:cs typeface="Times New Roman" panose="02020603050405020304" pitchFamily="18" charset="0"/>
              </a:rPr>
              <a:t> 」</a:t>
            </a:r>
            <a:endParaRPr lang="zh-TW" altLang="en-US" sz="2400" dirty="0">
              <a:latin typeface="Arial Black" panose="020B0A04020102020204" pitchFamily="34" charset="0"/>
              <a:ea typeface="標楷體" panose="03000509000000000000" pitchFamily="65" charset="-120"/>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721009065"/>
              </p:ext>
            </p:extLst>
          </p:nvPr>
        </p:nvGraphicFramePr>
        <p:xfrm>
          <a:off x="138897" y="1706053"/>
          <a:ext cx="8854632" cy="3307123"/>
        </p:xfrm>
        <a:graphic>
          <a:graphicData uri="http://schemas.openxmlformats.org/drawingml/2006/table">
            <a:tbl>
              <a:tblPr/>
              <a:tblGrid>
                <a:gridCol w="324117">
                  <a:extLst>
                    <a:ext uri="{9D8B030D-6E8A-4147-A177-3AD203B41FA5}">
                      <a16:colId xmlns:a16="http://schemas.microsoft.com/office/drawing/2014/main" val="2098674760"/>
                    </a:ext>
                  </a:extLst>
                </a:gridCol>
                <a:gridCol w="458862">
                  <a:extLst>
                    <a:ext uri="{9D8B030D-6E8A-4147-A177-3AD203B41FA5}">
                      <a16:colId xmlns:a16="http://schemas.microsoft.com/office/drawing/2014/main" val="2313907144"/>
                    </a:ext>
                  </a:extLst>
                </a:gridCol>
                <a:gridCol w="516437">
                  <a:extLst>
                    <a:ext uri="{9D8B030D-6E8A-4147-A177-3AD203B41FA5}">
                      <a16:colId xmlns:a16="http://schemas.microsoft.com/office/drawing/2014/main" val="854646808"/>
                    </a:ext>
                  </a:extLst>
                </a:gridCol>
                <a:gridCol w="368883">
                  <a:extLst>
                    <a:ext uri="{9D8B030D-6E8A-4147-A177-3AD203B41FA5}">
                      <a16:colId xmlns:a16="http://schemas.microsoft.com/office/drawing/2014/main" val="2699063410"/>
                    </a:ext>
                  </a:extLst>
                </a:gridCol>
                <a:gridCol w="368883">
                  <a:extLst>
                    <a:ext uri="{9D8B030D-6E8A-4147-A177-3AD203B41FA5}">
                      <a16:colId xmlns:a16="http://schemas.microsoft.com/office/drawing/2014/main" val="4276950781"/>
                    </a:ext>
                  </a:extLst>
                </a:gridCol>
                <a:gridCol w="737768">
                  <a:extLst>
                    <a:ext uri="{9D8B030D-6E8A-4147-A177-3AD203B41FA5}">
                      <a16:colId xmlns:a16="http://schemas.microsoft.com/office/drawing/2014/main" val="4185605490"/>
                    </a:ext>
                  </a:extLst>
                </a:gridCol>
                <a:gridCol w="737768">
                  <a:extLst>
                    <a:ext uri="{9D8B030D-6E8A-4147-A177-3AD203B41FA5}">
                      <a16:colId xmlns:a16="http://schemas.microsoft.com/office/drawing/2014/main" val="935276676"/>
                    </a:ext>
                  </a:extLst>
                </a:gridCol>
                <a:gridCol w="848433">
                  <a:extLst>
                    <a:ext uri="{9D8B030D-6E8A-4147-A177-3AD203B41FA5}">
                      <a16:colId xmlns:a16="http://schemas.microsoft.com/office/drawing/2014/main" val="646095180"/>
                    </a:ext>
                  </a:extLst>
                </a:gridCol>
                <a:gridCol w="848433">
                  <a:extLst>
                    <a:ext uri="{9D8B030D-6E8A-4147-A177-3AD203B41FA5}">
                      <a16:colId xmlns:a16="http://schemas.microsoft.com/office/drawing/2014/main" val="1626567111"/>
                    </a:ext>
                  </a:extLst>
                </a:gridCol>
                <a:gridCol w="848433">
                  <a:extLst>
                    <a:ext uri="{9D8B030D-6E8A-4147-A177-3AD203B41FA5}">
                      <a16:colId xmlns:a16="http://schemas.microsoft.com/office/drawing/2014/main" val="3482268598"/>
                    </a:ext>
                  </a:extLst>
                </a:gridCol>
                <a:gridCol w="848433">
                  <a:extLst>
                    <a:ext uri="{9D8B030D-6E8A-4147-A177-3AD203B41FA5}">
                      <a16:colId xmlns:a16="http://schemas.microsoft.com/office/drawing/2014/main" val="4173462233"/>
                    </a:ext>
                  </a:extLst>
                </a:gridCol>
                <a:gridCol w="649394">
                  <a:extLst>
                    <a:ext uri="{9D8B030D-6E8A-4147-A177-3AD203B41FA5}">
                      <a16:colId xmlns:a16="http://schemas.microsoft.com/office/drawing/2014/main" val="3372530295"/>
                    </a:ext>
                  </a:extLst>
                </a:gridCol>
                <a:gridCol w="649394">
                  <a:extLst>
                    <a:ext uri="{9D8B030D-6E8A-4147-A177-3AD203B41FA5}">
                      <a16:colId xmlns:a16="http://schemas.microsoft.com/office/drawing/2014/main" val="1478697761"/>
                    </a:ext>
                  </a:extLst>
                </a:gridCol>
                <a:gridCol w="649394">
                  <a:extLst>
                    <a:ext uri="{9D8B030D-6E8A-4147-A177-3AD203B41FA5}">
                      <a16:colId xmlns:a16="http://schemas.microsoft.com/office/drawing/2014/main" val="883525037"/>
                    </a:ext>
                  </a:extLst>
                </a:gridCol>
              </a:tblGrid>
              <a:tr h="685138">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序號</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學號</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學生</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姓名</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群別</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代碼</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學制</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代碼</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科</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組</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a:t>
                      </a:r>
                      <a:b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學程</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名稱</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班級</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名稱</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學業</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科</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組</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、學程</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學業</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專業科目及</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實習科目</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技能領域科目</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英語文</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國語文</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數學</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737481495"/>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王大明</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76143910"/>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李曉華</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00159491"/>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陳阿飛</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FF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579926501"/>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81104</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李春嬌</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FF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8371626"/>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81105</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陳志明</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67448882"/>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吳冠宇</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84605223"/>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81001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陳建宏</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07664978"/>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81107</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魏冠宇</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06339078"/>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81807443"/>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22237486"/>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99</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83001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陳雅婷</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28211600"/>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100</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張家豪</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21629316"/>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83002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周怡君</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0392145"/>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簡詩涵</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78915059"/>
                  </a:ext>
                </a:extLst>
              </a:tr>
              <a:tr h="1747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83003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陳淑芬</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22965571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80898" name="內容版面配置區 2"/>
          <p:cNvSpPr>
            <a:spLocks noGrp="1"/>
          </p:cNvSpPr>
          <p:nvPr>
            <p:ph idx="1"/>
          </p:nvPr>
        </p:nvSpPr>
        <p:spPr>
          <a:xfrm>
            <a:off x="194696" y="1628329"/>
            <a:ext cx="8841800" cy="4969023"/>
          </a:xfrm>
        </p:spPr>
        <p:txBody>
          <a:bodyPr/>
          <a:lstStyle/>
          <a:p>
            <a:pPr marL="457200" indent="-457200" algn="just">
              <a:spcBef>
                <a:spcPts val="300"/>
              </a:spcBef>
              <a:spcAft>
                <a:spcPts val="600"/>
              </a:spcAft>
              <a:buFont typeface="+mj-ea"/>
              <a:buAutoNum type="ea1ChtPeriod"/>
            </a:pP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被推薦考生本人</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至本委員會網站「考生作業系統」之「網路報名系統」</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輸入個人持有證明文件之報名資料</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並確實核對正確。</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報名資料會傳送至「推薦學校作業及查詢系統」，</a:t>
            </a:r>
            <a:r>
              <a:rPr lang="zh-TW" altLang="en-US" sz="2000" b="1" dirty="0">
                <a:solidFill>
                  <a:srgbClr val="0000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en-US"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須審查考生輸入報名資料、第七、八比序</a:t>
            </a:r>
            <a:r>
              <a:rPr lang="zh-TW" altLang="en-US" sz="2000" b="1" u="sng"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登錄項目</a:t>
            </a:r>
            <a:r>
              <a:rPr lang="zh-TW" altLang="en-US"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是否與</a:t>
            </a:r>
            <a:r>
              <a:rPr lang="zh-TW" altLang="en-US" sz="2000" b="1" u="sng"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證明文件</a:t>
            </a:r>
            <a:r>
              <a:rPr lang="zh-TW" altLang="en-US"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相符。</a:t>
            </a:r>
            <a:endParaRPr lang="en-US" altLang="zh-TW"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正確無誤者</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，即由所屬推薦學校</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確定送出</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，完成網路報名，即不得修改；</a:t>
            </a:r>
            <a:r>
              <a:rPr lang="zh-TW" altLang="en-US" sz="20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未正確者</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，由所屬推薦學校</a:t>
            </a:r>
            <a:r>
              <a:rPr lang="zh-TW" altLang="en-US" sz="20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退回</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考生資料輸入頁面，並協助考生確實修改正確後，再進行資料確定送出。</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b="1" dirty="0">
                <a:latin typeface="微軟正黑體" panose="020B0604030504040204" pitchFamily="34" charset="-120"/>
                <a:ea typeface="微軟正黑體" panose="020B0604030504040204" pitchFamily="34" charset="-120"/>
                <a:cs typeface="Times New Roman" pitchFamily="18" charset="0"/>
              </a:rPr>
              <a:t>考生網路輸入報名資料並由所屬推薦學校審查無誤後</a:t>
            </a:r>
            <a:r>
              <a:rPr lang="zh-TW" altLang="en-US"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確定送出</a:t>
            </a:r>
            <a:r>
              <a:rPr lang="en-US" altLang="zh-TW"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a:t>
            </a:r>
            <a:r>
              <a:rPr lang="zh-TW" altLang="en-US"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即不得修改</a:t>
            </a:r>
            <a:r>
              <a:rPr lang="en-US" altLang="zh-TW"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a:t>
            </a:r>
            <a:r>
              <a:rPr lang="zh-TW" altLang="en-US" sz="2000" b="1" dirty="0">
                <a:latin typeface="微軟正黑體" panose="020B0604030504040204" pitchFamily="34" charset="-120"/>
                <a:ea typeface="微軟正黑體" panose="020B0604030504040204" pitchFamily="34" charset="-120"/>
                <a:cs typeface="Times New Roman" pitchFamily="18" charset="0"/>
              </a:rPr>
              <a:t>，且均須於</a:t>
            </a:r>
            <a:r>
              <a:rPr lang="en-US" altLang="zh-TW" sz="2000" b="1" dirty="0">
                <a:latin typeface="微軟正黑體" panose="020B0604030504040204" pitchFamily="34" charset="-120"/>
                <a:ea typeface="微軟正黑體" panose="020B0604030504040204" pitchFamily="34" charset="-120"/>
                <a:cs typeface="Times New Roman" pitchFamily="18" charset="0"/>
              </a:rPr>
              <a:t>113</a:t>
            </a:r>
            <a:r>
              <a:rPr lang="zh-TW" altLang="en-US" sz="2000" b="1" dirty="0">
                <a:latin typeface="微軟正黑體" panose="020B0604030504040204" pitchFamily="34" charset="-120"/>
                <a:ea typeface="微軟正黑體" panose="020B0604030504040204" pitchFamily="34" charset="-120"/>
                <a:cs typeface="Times New Roman" pitchFamily="18" charset="0"/>
              </a:rPr>
              <a:t>年</a:t>
            </a:r>
            <a:r>
              <a:rPr lang="en-US" altLang="zh-TW" sz="2000" b="1" dirty="0">
                <a:latin typeface="微軟正黑體" panose="020B0604030504040204" pitchFamily="34" charset="-120"/>
                <a:ea typeface="微軟正黑體" panose="020B0604030504040204" pitchFamily="34" charset="-120"/>
                <a:cs typeface="Times New Roman" pitchFamily="18" charset="0"/>
              </a:rPr>
              <a:t>3</a:t>
            </a:r>
            <a:r>
              <a:rPr lang="zh-TW" altLang="en-US" sz="2000" b="1" dirty="0">
                <a:latin typeface="微軟正黑體" panose="020B0604030504040204" pitchFamily="34" charset="-120"/>
                <a:ea typeface="微軟正黑體" panose="020B0604030504040204" pitchFamily="34" charset="-120"/>
                <a:cs typeface="Times New Roman" pitchFamily="18" charset="0"/>
              </a:rPr>
              <a:t>月</a:t>
            </a:r>
            <a:r>
              <a:rPr lang="en-US" altLang="zh-TW" sz="2000" b="1" dirty="0">
                <a:latin typeface="微軟正黑體" panose="020B0604030504040204" pitchFamily="34" charset="-120"/>
                <a:ea typeface="微軟正黑體" panose="020B0604030504040204" pitchFamily="34" charset="-120"/>
                <a:cs typeface="Times New Roman" pitchFamily="18" charset="0"/>
              </a:rPr>
              <a:t>20</a:t>
            </a:r>
            <a:r>
              <a:rPr lang="zh-TW" altLang="en-US" sz="2000" b="1" dirty="0">
                <a:latin typeface="微軟正黑體" panose="020B0604030504040204" pitchFamily="34" charset="-120"/>
                <a:ea typeface="微軟正黑體" panose="020B0604030504040204" pitchFamily="34" charset="-120"/>
                <a:cs typeface="Times New Roman" pitchFamily="18" charset="0"/>
              </a:rPr>
              <a:t>日</a:t>
            </a:r>
            <a:r>
              <a:rPr lang="en-US" altLang="zh-TW" sz="2000" b="1" dirty="0">
                <a:latin typeface="微軟正黑體" panose="020B0604030504040204" pitchFamily="34" charset="-120"/>
                <a:ea typeface="微軟正黑體" panose="020B0604030504040204" pitchFamily="34" charset="-120"/>
                <a:cs typeface="Times New Roman" pitchFamily="18" charset="0"/>
              </a:rPr>
              <a:t>17:00</a:t>
            </a:r>
            <a:r>
              <a:rPr lang="zh-TW" altLang="en-US" sz="2000" b="1" dirty="0">
                <a:latin typeface="微軟正黑體" panose="020B0604030504040204" pitchFamily="34" charset="-120"/>
                <a:ea typeface="微軟正黑體" panose="020B0604030504040204" pitchFamily="34" charset="-120"/>
                <a:cs typeface="Times New Roman" pitchFamily="18" charset="0"/>
              </a:rPr>
              <a:t>前完成，始完成網路報名。</a:t>
            </a:r>
            <a:r>
              <a:rPr lang="zh-TW" altLang="en-US" sz="2000" dirty="0">
                <a:latin typeface="微軟正黑體" panose="020B0604030504040204" pitchFamily="34" charset="-120"/>
                <a:ea typeface="微軟正黑體" panose="020B0604030504040204" pitchFamily="34" charset="-120"/>
                <a:cs typeface="Times New Roman" pitchFamily="18" charset="0"/>
              </a:rPr>
              <a:t>考生報名資料經完成網路報名後，才得以列印報名表件。</a:t>
            </a:r>
            <a:endParaRPr lang="en-US" altLang="zh-TW" sz="2000" dirty="0">
              <a:latin typeface="微軟正黑體" panose="020B0604030504040204" pitchFamily="34" charset="-120"/>
              <a:ea typeface="微軟正黑體" panose="020B0604030504040204" pitchFamily="34" charset="-120"/>
              <a:cs typeface="Times New Roman" pitchFamily="18" charset="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報名表、第</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比序彙整表、第</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比序彙整表除由考生親自簽名外，並須經學校相關審核人員簽章。</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endParaRPr lang="zh-TW" altLang="zh-TW" sz="2000" dirty="0">
              <a:latin typeface="微軟正黑體" panose="020B0604030504040204" pitchFamily="34" charset="-120"/>
              <a:ea typeface="微軟正黑體" panose="020B0604030504040204" pitchFamily="34" charset="-120"/>
              <a:cs typeface="Times New Roman" pitchFamily="18" charset="0"/>
            </a:endParaRPr>
          </a:p>
        </p:txBody>
      </p:sp>
      <p:sp>
        <p:nvSpPr>
          <p:cNvPr id="8089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75BB3170-C16C-4E34-87E9-4ECBEC71166E}" type="slidenum">
              <a:rPr lang="zh-TW" altLang="en-US" sz="1400" smtClean="0"/>
              <a:pPr>
                <a:spcBef>
                  <a:spcPct val="0"/>
                </a:spcBef>
                <a:buFontTx/>
                <a:buNone/>
              </a:pPr>
              <a:t>29</a:t>
            </a:fld>
            <a:endParaRPr lang="en-US" altLang="zh-TW" sz="1400" dirty="0"/>
          </a:p>
        </p:txBody>
      </p:sp>
      <p:sp>
        <p:nvSpPr>
          <p:cNvPr id="7" name="矩形 6"/>
          <p:cNvSpPr/>
          <p:nvPr/>
        </p:nvSpPr>
        <p:spPr>
          <a:xfrm>
            <a:off x="194696" y="1090539"/>
            <a:ext cx="3153168"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被推薦考生網路報名</a:t>
            </a:r>
          </a:p>
        </p:txBody>
      </p:sp>
      <p:sp>
        <p:nvSpPr>
          <p:cNvPr id="80905" name="文字方塊 8"/>
          <p:cNvSpPr txBox="1">
            <a:spLocks noChangeArrowheads="1"/>
          </p:cNvSpPr>
          <p:nvPr/>
        </p:nvSpPr>
        <p:spPr bwMode="auto">
          <a:xfrm>
            <a:off x="3317559" y="1122413"/>
            <a:ext cx="57189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p>
        </p:txBody>
      </p:sp>
      <p:sp>
        <p:nvSpPr>
          <p:cNvPr id="8" name="文字方塊 7"/>
          <p:cNvSpPr txBox="1"/>
          <p:nvPr/>
        </p:nvSpPr>
        <p:spPr>
          <a:xfrm>
            <a:off x="-22800" y="4135810"/>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
        <p:nvSpPr>
          <p:cNvPr id="9" name="文字方塊 8"/>
          <p:cNvSpPr txBox="1"/>
          <p:nvPr/>
        </p:nvSpPr>
        <p:spPr>
          <a:xfrm>
            <a:off x="-28351" y="2325252"/>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3"/>
          <p:cNvSpPr>
            <a:spLocks noGrp="1"/>
          </p:cNvSpPr>
          <p:nvPr>
            <p:ph type="sldNum" sz="quarter" idx="12"/>
          </p:nvPr>
        </p:nvSpPr>
        <p:spPr>
          <a:xfrm>
            <a:off x="6644640" y="629094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932D18B-1066-4DCA-88CB-5FE2CF8AA656}" type="slidenum">
              <a:rPr lang="en-US" altLang="zh-TW" sz="1400" smtClean="0"/>
              <a:pPr>
                <a:spcBef>
                  <a:spcPct val="0"/>
                </a:spcBef>
                <a:buFontTx/>
                <a:buNone/>
              </a:pPr>
              <a:t>3</a:t>
            </a:fld>
            <a:endParaRPr lang="en-US" altLang="zh-TW" sz="1400"/>
          </a:p>
        </p:txBody>
      </p:sp>
      <p:sp>
        <p:nvSpPr>
          <p:cNvPr id="16387" name="Rectangle 44"/>
          <p:cNvSpPr>
            <a:spLocks noChangeArrowheads="1"/>
          </p:cNvSpPr>
          <p:nvPr/>
        </p:nvSpPr>
        <p:spPr bwMode="auto">
          <a:xfrm>
            <a:off x="107950" y="115888"/>
            <a:ext cx="80613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r>
              <a:rPr lang="zh-TW" altLang="en-US" sz="4400" dirty="0">
                <a:latin typeface="華康超明體" panose="02020C09000000000000" pitchFamily="49" charset="-120"/>
                <a:ea typeface="華康超明體" panose="02020C09000000000000" pitchFamily="49" charset="-120"/>
                <a:cs typeface="+mj-cs"/>
              </a:rPr>
              <a:t>簡報大綱</a:t>
            </a:r>
          </a:p>
        </p:txBody>
      </p:sp>
      <p:graphicFrame>
        <p:nvGraphicFramePr>
          <p:cNvPr id="6" name="內容版面配置區 3"/>
          <p:cNvGraphicFramePr>
            <a:graphicFrameLocks/>
          </p:cNvGraphicFramePr>
          <p:nvPr>
            <p:extLst>
              <p:ext uri="{D42A27DB-BD31-4B8C-83A1-F6EECF244321}">
                <p14:modId xmlns:p14="http://schemas.microsoft.com/office/powerpoint/2010/main" val="3251545229"/>
              </p:ext>
            </p:extLst>
          </p:nvPr>
        </p:nvGraphicFramePr>
        <p:xfrm>
          <a:off x="395536" y="1340768"/>
          <a:ext cx="8291264" cy="3672408"/>
        </p:xfrm>
        <a:graphic>
          <a:graphicData uri="http://schemas.openxmlformats.org/drawingml/2006/table">
            <a:tbl>
              <a:tblPr firstRow="1" bandRow="1">
                <a:tableStyleId>{69CF1AB2-1976-4502-BF36-3FF5EA218861}</a:tableStyleId>
              </a:tblPr>
              <a:tblGrid>
                <a:gridCol w="3832097">
                  <a:extLst>
                    <a:ext uri="{9D8B030D-6E8A-4147-A177-3AD203B41FA5}">
                      <a16:colId xmlns:a16="http://schemas.microsoft.com/office/drawing/2014/main" val="20000"/>
                    </a:ext>
                  </a:extLst>
                </a:gridCol>
                <a:gridCol w="4459167">
                  <a:extLst>
                    <a:ext uri="{9D8B030D-6E8A-4147-A177-3AD203B41FA5}">
                      <a16:colId xmlns:a16="http://schemas.microsoft.com/office/drawing/2014/main" val="20001"/>
                    </a:ext>
                  </a:extLst>
                </a:gridCol>
              </a:tblGrid>
              <a:tr h="918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壹、近三年招生概況</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伍、推薦機制</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0"/>
                  </a:ext>
                </a:extLst>
              </a:tr>
              <a:tr h="918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貳、招生名額</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陸、甄選規定</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918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參、重要日程表</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柒、分發方式及錄取規定</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2"/>
                  </a:ext>
                </a:extLst>
              </a:tr>
              <a:tr h="9181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肆、推薦資格</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rPr>
                        <a:t>捌、作業流程注意事項</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87042" name="內容版面配置區 2"/>
          <p:cNvSpPr>
            <a:spLocks noGrp="1"/>
          </p:cNvSpPr>
          <p:nvPr>
            <p:ph idx="1"/>
          </p:nvPr>
        </p:nvSpPr>
        <p:spPr>
          <a:xfrm>
            <a:off x="252967" y="1556792"/>
            <a:ext cx="8587821" cy="1309601"/>
          </a:xfrm>
        </p:spPr>
        <p:txBody>
          <a:bodyPr/>
          <a:lstStyle/>
          <a:p>
            <a:pPr marL="457200" indent="-457200" algn="just">
              <a:spcBef>
                <a:spcPts val="300"/>
              </a:spcBef>
              <a:spcAft>
                <a:spcPts val="600"/>
              </a:spcAft>
              <a:buFont typeface="+mj-ea"/>
              <a:buAutoNum type="ea1ChtPeriod"/>
            </a:pPr>
            <a:r>
              <a:rPr lang="zh-TW" altLang="zh-TW" sz="2000" dirty="0">
                <a:latin typeface="微軟正黑體" panose="020B0604030504040204" pitchFamily="34" charset="-120"/>
                <a:ea typeface="微軟正黑體" panose="020B0604030504040204" pitchFamily="34" charset="-120"/>
              </a:rPr>
              <a:t>請各</a:t>
            </a:r>
            <a:r>
              <a:rPr lang="zh-TW" altLang="en-US" sz="2000" dirty="0">
                <a:latin typeface="微軟正黑體" panose="020B0604030504040204" pitchFamily="34" charset="-120"/>
                <a:ea typeface="微軟正黑體" panose="020B0604030504040204" pitchFamily="34" charset="-120"/>
              </a:rPr>
              <a:t>推薦學校</a:t>
            </a:r>
            <a:r>
              <a:rPr lang="zh-TW" altLang="zh-TW" sz="2000" dirty="0">
                <a:latin typeface="微軟正黑體" panose="020B0604030504040204" pitchFamily="34" charset="-120"/>
                <a:ea typeface="微軟正黑體" panose="020B0604030504040204" pitchFamily="34" charset="-120"/>
              </a:rPr>
              <a:t>收齊被推薦考生資料後</a:t>
            </a:r>
            <a:r>
              <a:rPr lang="zh-TW" altLang="en-US" sz="2000"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統一由學校</a:t>
            </a:r>
            <a:r>
              <a:rPr lang="zh-TW" altLang="en-US" sz="20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集體寄送</a:t>
            </a:r>
            <a:r>
              <a:rPr lang="zh-TW" altLang="en-US" sz="2000" b="1" dirty="0">
                <a:latin typeface="微軟正黑體" panose="020B0604030504040204" pitchFamily="34" charset="-120"/>
                <a:ea typeface="微軟正黑體" panose="020B0604030504040204" pitchFamily="34" charset="-120"/>
              </a:rPr>
              <a:t>報名資料至本委員會</a:t>
            </a:r>
            <a:r>
              <a:rPr lang="zh-TW" altLang="en-US" sz="2000" dirty="0">
                <a:latin typeface="微軟正黑體" panose="020B0604030504040204" pitchFamily="34" charset="-120"/>
                <a:ea typeface="微軟正黑體" panose="020B0604030504040204" pitchFamily="34" charset="-120"/>
              </a:rPr>
              <a:t>（以郵戳為憑，逾時概不受理）</a:t>
            </a:r>
            <a:endParaRPr lang="en-US" altLang="zh-TW" sz="2000" dirty="0">
              <a:latin typeface="微軟正黑體" panose="020B0604030504040204" pitchFamily="34" charset="-120"/>
              <a:ea typeface="微軟正黑體" panose="020B0604030504040204" pitchFamily="34" charset="-12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rPr>
              <a:t>收件情形學校可上學校作業系統查詢，考生可至網路報名系統查詢。</a:t>
            </a:r>
          </a:p>
        </p:txBody>
      </p:sp>
      <p:sp>
        <p:nvSpPr>
          <p:cNvPr id="87043"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CB9EEF89-D7FA-4FAF-B4A2-ED5BE42D0864}" type="slidenum">
              <a:rPr lang="zh-TW" altLang="en-US" sz="1400" smtClean="0"/>
              <a:pPr>
                <a:spcBef>
                  <a:spcPct val="0"/>
                </a:spcBef>
                <a:buFontTx/>
                <a:buNone/>
              </a:pPr>
              <a:t>30</a:t>
            </a:fld>
            <a:endParaRPr lang="en-US" altLang="zh-TW" sz="1400"/>
          </a:p>
        </p:txBody>
      </p:sp>
      <p:sp>
        <p:nvSpPr>
          <p:cNvPr id="24" name="矩形 23"/>
          <p:cNvSpPr/>
          <p:nvPr/>
        </p:nvSpPr>
        <p:spPr>
          <a:xfrm>
            <a:off x="107504" y="1059181"/>
            <a:ext cx="2649112"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華康中黑體" pitchFamily="49" charset="-120"/>
                <a:ea typeface="華康中黑體" pitchFamily="49" charset="-120"/>
              </a:rPr>
              <a:t>郵寄報名相關表件</a:t>
            </a:r>
          </a:p>
        </p:txBody>
      </p:sp>
      <p:sp>
        <p:nvSpPr>
          <p:cNvPr id="87048" name="文字方塊 24"/>
          <p:cNvSpPr txBox="1">
            <a:spLocks noChangeArrowheads="1"/>
          </p:cNvSpPr>
          <p:nvPr/>
        </p:nvSpPr>
        <p:spPr bwMode="auto">
          <a:xfrm>
            <a:off x="2698875" y="1103251"/>
            <a:ext cx="540151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日前，以快遞或限時掛號寄送本會）</a:t>
            </a:r>
          </a:p>
        </p:txBody>
      </p:sp>
      <p:sp>
        <p:nvSpPr>
          <p:cNvPr id="26" name="矩形 25"/>
          <p:cNvSpPr/>
          <p:nvPr/>
        </p:nvSpPr>
        <p:spPr>
          <a:xfrm>
            <a:off x="107504" y="2924944"/>
            <a:ext cx="4802403"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報名資格及比序成績審查結果公告</a:t>
            </a:r>
          </a:p>
        </p:txBody>
      </p:sp>
      <p:sp>
        <p:nvSpPr>
          <p:cNvPr id="35852" name="內容版面配置區 2"/>
          <p:cNvSpPr txBox="1">
            <a:spLocks/>
          </p:cNvSpPr>
          <p:nvPr/>
        </p:nvSpPr>
        <p:spPr bwMode="auto">
          <a:xfrm>
            <a:off x="195262" y="3438211"/>
            <a:ext cx="8587821" cy="2381250"/>
          </a:xfrm>
          <a:prstGeom prst="rect">
            <a:avLst/>
          </a:prstGeom>
          <a:noFill/>
          <a:ln>
            <a:noFill/>
          </a:ln>
        </p:spPr>
        <p:txBody>
          <a:bodyPr/>
          <a:lstStyle>
            <a:lvl1pPr marL="342900" indent="-342900"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marL="457200" indent="-457200" algn="just">
              <a:spcBef>
                <a:spcPts val="300"/>
              </a:spcBef>
              <a:spcAft>
                <a:spcPts val="600"/>
              </a:spcAft>
              <a:buFont typeface="+mj-ea"/>
              <a:buAutoNum type="ea1ChtPeriod"/>
              <a:defRPr/>
            </a:pPr>
            <a:r>
              <a:rPr lang="zh-TW" altLang="zh-TW" sz="2000" dirty="0">
                <a:latin typeface="微軟正黑體" panose="020B0604030504040204" pitchFamily="34" charset="-120"/>
                <a:ea typeface="微軟正黑體" panose="020B0604030504040204" pitchFamily="34" charset="-120"/>
              </a:rPr>
              <a:t>本委員會於</a:t>
            </a:r>
            <a:r>
              <a:rPr lang="en-US" altLang="zh-TW" sz="2000" dirty="0">
                <a:latin typeface="微軟正黑體" panose="020B0604030504040204" pitchFamily="34" charset="-120"/>
                <a:ea typeface="微軟正黑體" panose="020B0604030504040204" pitchFamily="34" charset="-120"/>
              </a:rPr>
              <a:t>113</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4</a:t>
            </a:r>
            <a:r>
              <a:rPr lang="zh-TW" altLang="zh-TW"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9</a:t>
            </a:r>
            <a:r>
              <a:rPr lang="zh-TW" altLang="zh-TW" sz="2000" dirty="0">
                <a:latin typeface="微軟正黑體" panose="020B0604030504040204" pitchFamily="34" charset="-120"/>
                <a:ea typeface="微軟正黑體" panose="020B0604030504040204" pitchFamily="34" charset="-120"/>
              </a:rPr>
              <a:t>日</a:t>
            </a:r>
            <a:r>
              <a:rPr lang="en-US" altLang="zh-TW" sz="2000" dirty="0">
                <a:latin typeface="微軟正黑體" panose="020B0604030504040204" pitchFamily="34" charset="-120"/>
                <a:ea typeface="微軟正黑體" panose="020B0604030504040204" pitchFamily="34" charset="-120"/>
              </a:rPr>
              <a:t>10</a:t>
            </a:r>
            <a:r>
              <a:rPr lang="zh-TW" altLang="zh-TW"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00</a:t>
            </a:r>
            <a:r>
              <a:rPr lang="zh-TW" altLang="zh-TW" sz="2000" dirty="0">
                <a:latin typeface="微軟正黑體" panose="020B0604030504040204" pitchFamily="34" charset="-120"/>
                <a:ea typeface="微軟正黑體" panose="020B0604030504040204" pitchFamily="34" charset="-120"/>
              </a:rPr>
              <a:t>起，於本委員會網站</a:t>
            </a:r>
            <a:r>
              <a:rPr lang="zh-TW" altLang="zh-TW" sz="2000" b="1" dirty="0">
                <a:latin typeface="微軟正黑體" panose="020B0604030504040204" pitchFamily="34" charset="-120"/>
                <a:ea typeface="微軟正黑體" panose="020B0604030504040204" pitchFamily="34" charset="-120"/>
              </a:rPr>
              <a:t>「網路報名系統」</a:t>
            </a:r>
            <a:r>
              <a:rPr lang="zh-TW" altLang="zh-TW" sz="2000" dirty="0">
                <a:latin typeface="微軟正黑體" panose="020B0604030504040204" pitchFamily="34" charset="-120"/>
                <a:ea typeface="微軟正黑體" panose="020B0604030504040204" pitchFamily="34" charset="-120"/>
              </a:rPr>
              <a:t>之</a:t>
            </a:r>
            <a:r>
              <a:rPr lang="zh-TW" altLang="zh-TW" sz="2000" b="1" dirty="0">
                <a:latin typeface="微軟正黑體" panose="020B0604030504040204" pitchFamily="34" charset="-120"/>
                <a:ea typeface="微軟正黑體" panose="020B0604030504040204" pitchFamily="34" charset="-120"/>
              </a:rPr>
              <a:t>「查詢資格與比序審查結果」</a:t>
            </a:r>
            <a:r>
              <a:rPr lang="zh-TW" altLang="zh-TW" sz="2000" dirty="0">
                <a:latin typeface="微軟正黑體" panose="020B0604030504040204" pitchFamily="34" charset="-120"/>
                <a:ea typeface="微軟正黑體" panose="020B0604030504040204" pitchFamily="34" charset="-120"/>
              </a:rPr>
              <a:t>提供查詢</a:t>
            </a:r>
            <a:r>
              <a:rPr lang="zh-TW" altLang="en-US"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marL="457200" indent="-457200" algn="just">
              <a:spcBef>
                <a:spcPts val="300"/>
              </a:spcBef>
              <a:spcAft>
                <a:spcPts val="600"/>
              </a:spcAft>
              <a:buFont typeface="+mj-ea"/>
              <a:buAutoNum type="ea1ChtPeriod"/>
              <a:defRPr/>
            </a:pPr>
            <a:r>
              <a:rPr lang="zh-TW" altLang="en-US" sz="2000" dirty="0">
                <a:latin typeface="微軟正黑體" panose="020B0604030504040204" pitchFamily="34" charset="-120"/>
                <a:ea typeface="微軟正黑體" panose="020B0604030504040204" pitchFamily="34" charset="-120"/>
              </a:rPr>
              <a:t>報名</a:t>
            </a:r>
            <a:r>
              <a:rPr lang="zh-TW" altLang="zh-TW" sz="2000" dirty="0">
                <a:latin typeface="微軟正黑體" panose="020B0604030504040204" pitchFamily="34" charset="-120"/>
                <a:ea typeface="微軟正黑體" panose="020B0604030504040204" pitchFamily="34" charset="-120"/>
              </a:rPr>
              <a:t>資格審查不符者，本委員會於</a:t>
            </a:r>
            <a:r>
              <a:rPr lang="en-US" altLang="zh-TW" sz="2000" dirty="0">
                <a:latin typeface="微軟正黑體" panose="020B0604030504040204" pitchFamily="34" charset="-120"/>
                <a:ea typeface="微軟正黑體" panose="020B0604030504040204" pitchFamily="34" charset="-120"/>
              </a:rPr>
              <a:t>113</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4</a:t>
            </a:r>
            <a:r>
              <a:rPr lang="zh-TW" altLang="zh-TW"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9</a:t>
            </a:r>
            <a:r>
              <a:rPr lang="zh-TW" altLang="zh-TW" sz="2000" dirty="0">
                <a:latin typeface="微軟正黑體" panose="020B0604030504040204" pitchFamily="34" charset="-120"/>
                <a:ea typeface="微軟正黑體" panose="020B0604030504040204" pitchFamily="34" charset="-120"/>
              </a:rPr>
              <a:t>日</a:t>
            </a:r>
            <a:r>
              <a:rPr lang="en-US" altLang="zh-TW" sz="2000" dirty="0">
                <a:latin typeface="微軟正黑體" panose="020B0604030504040204" pitchFamily="34" charset="-120"/>
                <a:ea typeface="微軟正黑體" panose="020B0604030504040204" pitchFamily="34" charset="-120"/>
              </a:rPr>
              <a:t>12</a:t>
            </a:r>
            <a:r>
              <a:rPr lang="zh-TW" altLang="zh-TW"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00</a:t>
            </a:r>
            <a:r>
              <a:rPr lang="zh-TW" altLang="zh-TW" sz="2000" dirty="0">
                <a:latin typeface="微軟正黑體" panose="020B0604030504040204" pitchFamily="34" charset="-120"/>
                <a:ea typeface="微軟正黑體" panose="020B0604030504040204" pitchFamily="34" charset="-120"/>
              </a:rPr>
              <a:t>前以傳真方式通知所屬</a:t>
            </a:r>
            <a:r>
              <a:rPr lang="zh-TW" altLang="en-US" sz="2000" dirty="0">
                <a:latin typeface="微軟正黑體" panose="020B0604030504040204" pitchFamily="34" charset="-120"/>
                <a:ea typeface="微軟正黑體" panose="020B0604030504040204" pitchFamily="34" charset="-120"/>
              </a:rPr>
              <a:t>推薦學校</a:t>
            </a:r>
            <a:r>
              <a:rPr lang="zh-TW" altLang="zh-TW" sz="20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marL="457200" indent="-457200" algn="just">
              <a:spcBef>
                <a:spcPts val="300"/>
              </a:spcBef>
              <a:spcAft>
                <a:spcPts val="600"/>
              </a:spcAft>
              <a:buFont typeface="+mj-ea"/>
              <a:buAutoNum type="ea1ChtPeriod"/>
              <a:defRPr/>
            </a:pPr>
            <a:r>
              <a:rPr lang="zh-TW" altLang="en-US" sz="2000" spc="-40" dirty="0">
                <a:latin typeface="微軟正黑體" panose="020B0604030504040204" pitchFamily="34" charset="-120"/>
                <a:ea typeface="微軟正黑體" panose="020B0604030504040204" pitchFamily="34" charset="-120"/>
                <a:cs typeface="Times New Roman" pitchFamily="18" charset="0"/>
              </a:rPr>
              <a:t>若對審查結果或比序成績有疑義，請</a:t>
            </a:r>
            <a:r>
              <a:rPr lang="zh-TW" altLang="zh-TW" sz="2000" spc="-40" dirty="0">
                <a:latin typeface="微軟正黑體" panose="020B0604030504040204" pitchFamily="34" charset="-120"/>
                <a:ea typeface="微軟正黑體" panose="020B0604030504040204" pitchFamily="34" charset="-120"/>
                <a:cs typeface="Times New Roman" pitchFamily="18" charset="0"/>
              </a:rPr>
              <a:t>於</a:t>
            </a:r>
            <a:r>
              <a:rPr lang="en-US" altLang="zh-TW" sz="2000" spc="-40" dirty="0">
                <a:latin typeface="微軟正黑體" panose="020B0604030504040204" pitchFamily="34" charset="-120"/>
                <a:ea typeface="微軟正黑體" panose="020B0604030504040204" pitchFamily="34" charset="-120"/>
                <a:cs typeface="Times New Roman" pitchFamily="18" charset="0"/>
              </a:rPr>
              <a:t>113</a:t>
            </a:r>
            <a:r>
              <a:rPr lang="zh-TW" altLang="en-US" sz="2000" spc="-40" dirty="0">
                <a:latin typeface="微軟正黑體" panose="020B0604030504040204" pitchFamily="34" charset="-120"/>
                <a:ea typeface="微軟正黑體" panose="020B0604030504040204" pitchFamily="34" charset="-120"/>
                <a:cs typeface="Times New Roman" pitchFamily="18" charset="0"/>
              </a:rPr>
              <a:t>年</a:t>
            </a:r>
            <a:r>
              <a:rPr lang="en-US" altLang="zh-TW" sz="2000" spc="-40" dirty="0">
                <a:latin typeface="微軟正黑體" panose="020B0604030504040204" pitchFamily="34" charset="-120"/>
                <a:ea typeface="微軟正黑體" panose="020B0604030504040204" pitchFamily="34" charset="-120"/>
                <a:cs typeface="Times New Roman" pitchFamily="18" charset="0"/>
              </a:rPr>
              <a:t>4</a:t>
            </a:r>
            <a:r>
              <a:rPr lang="zh-TW" altLang="zh-TW" sz="2000" spc="-40" dirty="0">
                <a:latin typeface="微軟正黑體" panose="020B0604030504040204" pitchFamily="34" charset="-120"/>
                <a:ea typeface="微軟正黑體" panose="020B0604030504040204" pitchFamily="34" charset="-120"/>
                <a:cs typeface="Times New Roman" pitchFamily="18" charset="0"/>
              </a:rPr>
              <a:t>月</a:t>
            </a:r>
            <a:r>
              <a:rPr lang="en-US" altLang="zh-TW" sz="2000" spc="-40" dirty="0">
                <a:latin typeface="微軟正黑體" panose="020B0604030504040204" pitchFamily="34" charset="-120"/>
                <a:ea typeface="微軟正黑體" panose="020B0604030504040204" pitchFamily="34" charset="-120"/>
                <a:cs typeface="Times New Roman" pitchFamily="18" charset="0"/>
              </a:rPr>
              <a:t>10</a:t>
            </a:r>
            <a:r>
              <a:rPr lang="zh-TW" altLang="zh-TW" sz="2000" spc="-40" dirty="0">
                <a:latin typeface="微軟正黑體" panose="020B0604030504040204" pitchFamily="34" charset="-120"/>
                <a:ea typeface="微軟正黑體" panose="020B0604030504040204" pitchFamily="34" charset="-120"/>
                <a:cs typeface="Times New Roman" pitchFamily="18" charset="0"/>
              </a:rPr>
              <a:t>日</a:t>
            </a:r>
            <a:r>
              <a:rPr lang="en-US" altLang="zh-TW" sz="2000" spc="-40" dirty="0">
                <a:latin typeface="微軟正黑體" panose="020B0604030504040204" pitchFamily="34" charset="-120"/>
                <a:ea typeface="微軟正黑體" panose="020B0604030504040204" pitchFamily="34" charset="-120"/>
                <a:cs typeface="Times New Roman" pitchFamily="18" charset="0"/>
              </a:rPr>
              <a:t>12</a:t>
            </a:r>
            <a:r>
              <a:rPr lang="zh-TW" altLang="zh-TW" sz="2000" spc="-40" dirty="0">
                <a:latin typeface="微軟正黑體" panose="020B0604030504040204" pitchFamily="34" charset="-120"/>
                <a:ea typeface="微軟正黑體" panose="020B0604030504040204" pitchFamily="34" charset="-120"/>
                <a:cs typeface="Times New Roman" pitchFamily="18" charset="0"/>
              </a:rPr>
              <a:t>：</a:t>
            </a:r>
            <a:r>
              <a:rPr lang="en-US" altLang="zh-TW" sz="2000" spc="-40" dirty="0">
                <a:latin typeface="微軟正黑體" panose="020B0604030504040204" pitchFamily="34" charset="-120"/>
                <a:ea typeface="微軟正黑體" panose="020B0604030504040204" pitchFamily="34" charset="-120"/>
                <a:cs typeface="Times New Roman" pitchFamily="18" charset="0"/>
              </a:rPr>
              <a:t>00</a:t>
            </a:r>
            <a:r>
              <a:rPr lang="zh-TW" altLang="zh-TW" sz="2000" spc="-40" dirty="0">
                <a:latin typeface="微軟正黑體" panose="020B0604030504040204" pitchFamily="34" charset="-120"/>
                <a:ea typeface="微軟正黑體" panose="020B0604030504040204" pitchFamily="34" charset="-120"/>
                <a:cs typeface="Times New Roman" pitchFamily="18" charset="0"/>
              </a:rPr>
              <a:t>前，填寫</a:t>
            </a:r>
            <a:r>
              <a:rPr lang="zh-TW" altLang="en-US" sz="2000" spc="-40" dirty="0">
                <a:latin typeface="微軟正黑體" panose="020B0604030504040204" pitchFamily="34" charset="-120"/>
                <a:ea typeface="微軟正黑體" panose="020B0604030504040204" pitchFamily="34" charset="-120"/>
                <a:cs typeface="Times New Roman" pitchFamily="18" charset="0"/>
              </a:rPr>
              <a:t>附件五之「</a:t>
            </a:r>
            <a:r>
              <a:rPr lang="zh-TW" altLang="zh-TW" sz="2000" spc="-40" dirty="0">
                <a:latin typeface="微軟正黑體" panose="020B0604030504040204" pitchFamily="34" charset="-120"/>
                <a:ea typeface="微軟正黑體" panose="020B0604030504040204" pitchFamily="34" charset="-120"/>
                <a:cs typeface="Times New Roman" pitchFamily="18" charset="0"/>
              </a:rPr>
              <a:t>推薦報名資格及第</a:t>
            </a:r>
            <a:r>
              <a:rPr lang="en-US" altLang="zh-TW" sz="2000" spc="-40" dirty="0">
                <a:latin typeface="微軟正黑體" panose="020B0604030504040204" pitchFamily="34" charset="-120"/>
                <a:ea typeface="微軟正黑體" panose="020B0604030504040204" pitchFamily="34" charset="-120"/>
                <a:cs typeface="Times New Roman" pitchFamily="18" charset="0"/>
              </a:rPr>
              <a:t>7</a:t>
            </a:r>
            <a:r>
              <a:rPr lang="zh-TW" altLang="zh-TW" sz="2000" spc="-40" dirty="0">
                <a:latin typeface="微軟正黑體" panose="020B0604030504040204" pitchFamily="34" charset="-120"/>
                <a:ea typeface="微軟正黑體" panose="020B0604030504040204" pitchFamily="34" charset="-120"/>
                <a:cs typeface="Times New Roman" pitchFamily="18" charset="0"/>
              </a:rPr>
              <a:t>比序、第</a:t>
            </a:r>
            <a:r>
              <a:rPr lang="en-US" altLang="zh-TW" sz="2000" spc="-40" dirty="0">
                <a:latin typeface="微軟正黑體" panose="020B0604030504040204" pitchFamily="34" charset="-120"/>
                <a:ea typeface="微軟正黑體" panose="020B0604030504040204" pitchFamily="34" charset="-120"/>
                <a:cs typeface="Times New Roman" pitchFamily="18" charset="0"/>
              </a:rPr>
              <a:t>8</a:t>
            </a:r>
            <a:r>
              <a:rPr lang="zh-TW" altLang="zh-TW" sz="2000" spc="-40" dirty="0">
                <a:latin typeface="微軟正黑體" panose="020B0604030504040204" pitchFamily="34" charset="-120"/>
                <a:ea typeface="微軟正黑體" panose="020B0604030504040204" pitchFamily="34" charset="-120"/>
                <a:cs typeface="Times New Roman" pitchFamily="18" charset="0"/>
              </a:rPr>
              <a:t>比序總合成績複查申請表</a:t>
            </a:r>
            <a:r>
              <a:rPr lang="zh-TW" altLang="en-US" sz="2000" spc="-40" dirty="0">
                <a:latin typeface="微軟正黑體" panose="020B0604030504040204" pitchFamily="34" charset="-120"/>
                <a:ea typeface="微軟正黑體" panose="020B0604030504040204" pitchFamily="34" charset="-120"/>
                <a:cs typeface="Times New Roman" pitchFamily="18" charset="0"/>
              </a:rPr>
              <a:t>」，</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向本委員會以傳真方式提出申請。</a:t>
            </a:r>
            <a:endParaRPr lang="zh-TW" altLang="en-US" sz="2000" spc="-40" dirty="0">
              <a:latin typeface="微軟正黑體" panose="020B0604030504040204" pitchFamily="34" charset="-120"/>
              <a:ea typeface="微軟正黑體" panose="020B0604030504040204" pitchFamily="34" charset="-120"/>
              <a:cs typeface="Times New Roman" pitchFamily="18" charset="0"/>
            </a:endParaRPr>
          </a:p>
        </p:txBody>
      </p:sp>
      <p:sp>
        <p:nvSpPr>
          <p:cNvPr id="87053" name="文字方塊 27"/>
          <p:cNvSpPr txBox="1">
            <a:spLocks noChangeArrowheads="1"/>
          </p:cNvSpPr>
          <p:nvPr/>
        </p:nvSpPr>
        <p:spPr bwMode="auto">
          <a:xfrm>
            <a:off x="4860032" y="2988692"/>
            <a:ext cx="3024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9</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標題 5"/>
          <p:cNvSpPr>
            <a:spLocks noGrp="1"/>
          </p:cNvSpPr>
          <p:nvPr>
            <p:ph type="title"/>
          </p:nvPr>
        </p:nvSpPr>
        <p:spPr>
          <a:xfrm>
            <a:off x="-21431" y="188640"/>
            <a:ext cx="91313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89090" name="內容版面配置區 2"/>
          <p:cNvSpPr>
            <a:spLocks noGrp="1"/>
          </p:cNvSpPr>
          <p:nvPr>
            <p:ph idx="1"/>
          </p:nvPr>
        </p:nvSpPr>
        <p:spPr>
          <a:xfrm>
            <a:off x="325431" y="1628775"/>
            <a:ext cx="8639182" cy="1800225"/>
          </a:xfrm>
        </p:spPr>
        <p:txBody>
          <a:bodyPr/>
          <a:lstStyle/>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學校可至「</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推薦學校作業及查詢系統</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」查詢該校</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被推薦考生之群排名</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；考生可至考生作業系統「</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考生排名查詢系統</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」查詢。</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考生排名複查：請填妥簡章附件六之複查申請表，於</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17</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前，傳真至本委員會。</a:t>
            </a:r>
          </a:p>
        </p:txBody>
      </p:sp>
      <p:sp>
        <p:nvSpPr>
          <p:cNvPr id="89091"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B84CF4EE-CD68-4866-A6F9-E7D8B30E6801}" type="slidenum">
              <a:rPr lang="zh-TW" altLang="en-US" sz="1400" smtClean="0"/>
              <a:pPr>
                <a:spcBef>
                  <a:spcPct val="0"/>
                </a:spcBef>
                <a:buFontTx/>
                <a:buNone/>
              </a:pPr>
              <a:t>31</a:t>
            </a:fld>
            <a:endParaRPr lang="en-US" altLang="zh-TW" sz="1400" dirty="0"/>
          </a:p>
        </p:txBody>
      </p:sp>
      <p:sp>
        <p:nvSpPr>
          <p:cNvPr id="6" name="矩形 5"/>
          <p:cNvSpPr/>
          <p:nvPr/>
        </p:nvSpPr>
        <p:spPr>
          <a:xfrm>
            <a:off x="143664" y="1153093"/>
            <a:ext cx="2217064"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網路排名查詢</a:t>
            </a:r>
          </a:p>
        </p:txBody>
      </p:sp>
      <p:sp>
        <p:nvSpPr>
          <p:cNvPr id="89096" name="文字方塊 6"/>
          <p:cNvSpPr txBox="1">
            <a:spLocks noChangeArrowheads="1"/>
          </p:cNvSpPr>
          <p:nvPr/>
        </p:nvSpPr>
        <p:spPr bwMode="auto">
          <a:xfrm>
            <a:off x="2233613" y="1184275"/>
            <a:ext cx="3400200" cy="369332"/>
          </a:xfrm>
          <a:prstGeom prst="rect">
            <a:avLst/>
          </a:prstGeom>
          <a:noFill/>
          <a:ln>
            <a:noFill/>
          </a:ln>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p>
        </p:txBody>
      </p:sp>
      <p:sp>
        <p:nvSpPr>
          <p:cNvPr id="8" name="矩形 7"/>
          <p:cNvSpPr/>
          <p:nvPr/>
        </p:nvSpPr>
        <p:spPr>
          <a:xfrm>
            <a:off x="143664" y="3284984"/>
            <a:ext cx="3728719" cy="432048"/>
          </a:xfrm>
          <a:prstGeom prst="rect">
            <a:avLst/>
          </a:prstGeom>
          <a:solidFill>
            <a:srgbClr val="FF3399"/>
          </a:solidFill>
          <a:effectLst>
            <a:glow rad="101600">
              <a:srgbClr val="FFFF00">
                <a:alpha val="60000"/>
              </a:srgbClr>
            </a:glow>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solidFill>
                  <a:srgbClr val="FFFF00"/>
                </a:solidFill>
                <a:latin typeface="微軟正黑體" panose="020B0604030504040204" pitchFamily="34" charset="-120"/>
                <a:ea typeface="微軟正黑體" panose="020B0604030504040204" pitchFamily="34" charset="-120"/>
              </a:rPr>
              <a:t>被推薦考生網路登記志願</a:t>
            </a:r>
          </a:p>
        </p:txBody>
      </p:sp>
      <p:sp>
        <p:nvSpPr>
          <p:cNvPr id="38925" name="文字方塊 9"/>
          <p:cNvSpPr txBox="1">
            <a:spLocks noChangeArrowheads="1"/>
          </p:cNvSpPr>
          <p:nvPr/>
        </p:nvSpPr>
        <p:spPr bwMode="auto">
          <a:xfrm>
            <a:off x="3851920" y="3347700"/>
            <a:ext cx="5292080" cy="369332"/>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defRPr/>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113</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年</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4</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月</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25</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日</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10:00</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起至</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113</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年</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5</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月</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1</a:t>
            </a:r>
            <a:r>
              <a:rPr lang="zh-TW" altLang="en-US"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日</a:t>
            </a:r>
            <a:r>
              <a:rPr lang="en-US" altLang="zh-TW" sz="1800" b="1" spc="-40" dirty="0">
                <a:solidFill>
                  <a:srgbClr val="FF0000"/>
                </a:solidFill>
                <a:latin typeface="微軟正黑體" panose="020B0604030504040204" pitchFamily="34" charset="-120"/>
                <a:ea typeface="微軟正黑體" panose="020B0604030504040204" pitchFamily="34" charset="-120"/>
                <a:cs typeface="Times New Roman" pitchFamily="18" charset="0"/>
              </a:rPr>
              <a:t>17:00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itchFamily="18" charset="0"/>
              </a:rPr>
              <a:t>）</a:t>
            </a:r>
          </a:p>
        </p:txBody>
      </p:sp>
      <p:sp>
        <p:nvSpPr>
          <p:cNvPr id="89102" name="內容版面配置區 2"/>
          <p:cNvSpPr txBox="1">
            <a:spLocks/>
          </p:cNvSpPr>
          <p:nvPr/>
        </p:nvSpPr>
        <p:spPr bwMode="auto">
          <a:xfrm>
            <a:off x="325431" y="3853067"/>
            <a:ext cx="8639182" cy="2816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457200" indent="-457200" algn="just">
              <a:spcBef>
                <a:spcPts val="300"/>
              </a:spcBef>
              <a:spcAft>
                <a:spcPts val="600"/>
              </a:spcAft>
              <a:buFont typeface="+mj-ea"/>
              <a:buAutoNum type="ea1ChtPeriod"/>
            </a:pP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每位考生依其就讀科（組）、學程歸屬之</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專業群科</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群科之一群，選填登記各科技校院於該</a:t>
            </a:r>
            <a:r>
              <a:rPr lang="zh-TW" altLang="zh-TW"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招生群別</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20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不分群</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之系（組）、學程志願</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u="sng" dirty="0">
                <a:latin typeface="微軟正黑體" panose="020B0604030504040204" pitchFamily="34" charset="-120"/>
                <a:ea typeface="微軟正黑體" panose="020B0604030504040204" pitchFamily="34" charset="-120"/>
                <a:cs typeface="Times New Roman" panose="02020603050405020304" pitchFamily="18" charset="0"/>
              </a:rPr>
              <a:t>至多</a:t>
            </a:r>
            <a:r>
              <a:rPr lang="zh-TW" altLang="en-US" sz="2000" b="1" u="sng" dirty="0">
                <a:latin typeface="微軟正黑體" panose="020B0604030504040204" pitchFamily="34" charset="-120"/>
                <a:ea typeface="微軟正黑體" panose="020B0604030504040204" pitchFamily="34" charset="-120"/>
                <a:cs typeface="Times New Roman" panose="02020603050405020304" pitchFamily="18" charset="0"/>
              </a:rPr>
              <a:t>可選填</a:t>
            </a:r>
            <a:r>
              <a:rPr lang="en-US" altLang="zh-TW" sz="2000" b="1" u="sng" dirty="0">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zh-TW" sz="2000" b="1" u="sng" dirty="0">
                <a:latin typeface="微軟正黑體" panose="020B0604030504040204" pitchFamily="34" charset="-120"/>
                <a:ea typeface="微軟正黑體" panose="020B0604030504040204" pitchFamily="34" charset="-120"/>
                <a:cs typeface="Times New Roman" panose="02020603050405020304" pitchFamily="18" charset="0"/>
              </a:rPr>
              <a:t>個志願</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就讀志願序，</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一經確定送出</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後即完成志願登記，</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不得</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以任何理由要求</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修改</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重填</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請考生親自上網登記就讀志願，各承辦老師請勿代為操作。</a:t>
            </a:r>
          </a:p>
        </p:txBody>
      </p:sp>
      <p:sp>
        <p:nvSpPr>
          <p:cNvPr id="13" name="圓角矩形圖說文字 12"/>
          <p:cNvSpPr/>
          <p:nvPr/>
        </p:nvSpPr>
        <p:spPr>
          <a:xfrm>
            <a:off x="5633813" y="1082927"/>
            <a:ext cx="1838774" cy="442844"/>
          </a:xfrm>
          <a:prstGeom prst="wedgeRoundRectCallout">
            <a:avLst>
              <a:gd name="adj1" fmla="val -45295"/>
              <a:gd name="adj2" fmla="val 79999"/>
              <a:gd name="adj3" fmla="val 16667"/>
            </a:avLst>
          </a:prstGeom>
          <a:noFill/>
          <a:ln>
            <a:solidFill>
              <a:srgbClr val="FF9900"/>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extrusionH="57150">
              <a:bevelT w="82550" h="38100" prst="coolSlant"/>
            </a:sp3d>
          </a:bodyPr>
          <a:lstStyle/>
          <a:p>
            <a:pPr algn="ctr" eaLnBrk="1" hangingPunct="1">
              <a:defRPr/>
            </a:pPr>
            <a:r>
              <a:rPr lang="zh-TW" altLang="en-US" b="1" dirty="0">
                <a:solidFill>
                  <a:srgbClr val="008000"/>
                </a:solidFill>
                <a:latin typeface="微軟正黑體" panose="020B0604030504040204" pitchFamily="34" charset="-120"/>
                <a:ea typeface="微軟正黑體" panose="020B0604030504040204" pitchFamily="34" charset="-120"/>
              </a:rPr>
              <a:t>不另寄發通知單</a:t>
            </a:r>
          </a:p>
        </p:txBody>
      </p:sp>
      <p:sp>
        <p:nvSpPr>
          <p:cNvPr id="11" name="文字方塊 10"/>
          <p:cNvSpPr txBox="1"/>
          <p:nvPr/>
        </p:nvSpPr>
        <p:spPr>
          <a:xfrm>
            <a:off x="71075" y="4892356"/>
            <a:ext cx="403212" cy="400110"/>
          </a:xfrm>
          <a:prstGeom prst="rect">
            <a:avLst/>
          </a:prstGeom>
          <a:noFill/>
        </p:spPr>
        <p:txBody>
          <a:bodyPr wrap="square" rtlCol="0">
            <a:spAutoFit/>
          </a:bodyPr>
          <a:lstStyle/>
          <a:p>
            <a:r>
              <a:rPr lang="zh-TW" altLang="en-US" sz="2000" dirty="0">
                <a:solidFill>
                  <a:srgbClr val="FF9900"/>
                </a:solidFill>
                <a:sym typeface="Wingdings 2" panose="05020102010507070707" pitchFamily="18" charset="2"/>
              </a:rPr>
              <a:t></a:t>
            </a:r>
            <a:endParaRPr lang="zh-TW" altLang="en-US" sz="2000" dirty="0">
              <a:solidFill>
                <a:srgbClr val="FF99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91138" name="內容版面配置區 2"/>
          <p:cNvSpPr>
            <a:spLocks noGrp="1"/>
          </p:cNvSpPr>
          <p:nvPr>
            <p:ph idx="1"/>
          </p:nvPr>
        </p:nvSpPr>
        <p:spPr>
          <a:xfrm>
            <a:off x="395288" y="1700213"/>
            <a:ext cx="8234362" cy="4321175"/>
          </a:xfrm>
        </p:spPr>
        <p:txBody>
          <a:bodyPr/>
          <a:lstStyle/>
          <a:p>
            <a:pPr marL="457200" indent="-457200" algn="just">
              <a:spcBef>
                <a:spcPts val="300"/>
              </a:spcBef>
              <a:spcAft>
                <a:spcPts val="600"/>
              </a:spcAft>
              <a:buFont typeface="+mj-ea"/>
              <a:buAutoNum type="ea1ChtPeriod"/>
            </a:pPr>
            <a:r>
              <a:rPr lang="zh-TW" altLang="en-US" sz="2000" b="1"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本委員會網站公告錄取名單</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不另寄分發結果之書面通知，考生須自行上網查詢、下載或列印各考生之分發結果通知單。考生如未上網查詢，而致錄取權益受損，概由考生自行負責。</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各</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亦可自行上網查詢或列印錄取名單存</a:t>
            </a:r>
            <a:r>
              <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分發結果複查：請填妥簡章附件六之</a:t>
            </a:r>
            <a:r>
              <a:rPr lang="zh-TW" altLang="en-US" sz="2000"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複查申請表</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並檢附</a:t>
            </a:r>
            <a:r>
              <a:rPr lang="zh-TW" altLang="en-US" sz="2000"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就讀志願表</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，於</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前，向本委員會以傳真方式提出申請。</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113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BB6E8497-86EB-4AE8-9FD1-34D462329EF6}" type="slidenum">
              <a:rPr lang="zh-TW" altLang="en-US" sz="1400" smtClean="0"/>
              <a:pPr>
                <a:spcBef>
                  <a:spcPct val="0"/>
                </a:spcBef>
                <a:buFontTx/>
                <a:buNone/>
              </a:pPr>
              <a:t>32</a:t>
            </a:fld>
            <a:endParaRPr lang="en-US" altLang="zh-TW" sz="1400"/>
          </a:p>
        </p:txBody>
      </p:sp>
      <p:sp>
        <p:nvSpPr>
          <p:cNvPr id="6" name="矩形 5"/>
          <p:cNvSpPr/>
          <p:nvPr/>
        </p:nvSpPr>
        <p:spPr>
          <a:xfrm>
            <a:off x="143664" y="1153093"/>
            <a:ext cx="2217064"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分發結果公告</a:t>
            </a:r>
          </a:p>
        </p:txBody>
      </p:sp>
      <p:sp>
        <p:nvSpPr>
          <p:cNvPr id="91144" name="文字方塊 8"/>
          <p:cNvSpPr txBox="1">
            <a:spLocks noChangeArrowheads="1"/>
          </p:cNvSpPr>
          <p:nvPr/>
        </p:nvSpPr>
        <p:spPr bwMode="auto">
          <a:xfrm>
            <a:off x="2233613" y="1184275"/>
            <a:ext cx="5113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p>
        </p:txBody>
      </p:sp>
      <p:grpSp>
        <p:nvGrpSpPr>
          <p:cNvPr id="29" name="Group 4">
            <a:extLst>
              <a:ext uri="{FF2B5EF4-FFF2-40B4-BE49-F238E27FC236}">
                <a16:creationId xmlns:a16="http://schemas.microsoft.com/office/drawing/2014/main" id="{C7152FC9-4D08-4CDB-91CD-9DABF7411498}"/>
              </a:ext>
            </a:extLst>
          </p:cNvPr>
          <p:cNvGrpSpPr>
            <a:grpSpLocks noChangeAspect="1"/>
          </p:cNvGrpSpPr>
          <p:nvPr/>
        </p:nvGrpSpPr>
        <p:grpSpPr bwMode="auto">
          <a:xfrm>
            <a:off x="6566389" y="4786626"/>
            <a:ext cx="1561122" cy="1774197"/>
            <a:chOff x="3388" y="1644"/>
            <a:chExt cx="938" cy="1037"/>
          </a:xfrm>
          <a:solidFill>
            <a:srgbClr val="EAB01D"/>
          </a:solidFill>
        </p:grpSpPr>
        <p:sp>
          <p:nvSpPr>
            <p:cNvPr id="30" name="Freeform 5">
              <a:extLst>
                <a:ext uri="{FF2B5EF4-FFF2-40B4-BE49-F238E27FC236}">
                  <a16:creationId xmlns:a16="http://schemas.microsoft.com/office/drawing/2014/main" id="{1267E217-CB39-42E7-A42D-F8598392AC92}"/>
                </a:ext>
              </a:extLst>
            </p:cNvPr>
            <p:cNvSpPr>
              <a:spLocks/>
            </p:cNvSpPr>
            <p:nvPr/>
          </p:nvSpPr>
          <p:spPr bwMode="auto">
            <a:xfrm>
              <a:off x="3702" y="1708"/>
              <a:ext cx="624" cy="485"/>
            </a:xfrm>
            <a:custGeom>
              <a:avLst/>
              <a:gdLst>
                <a:gd name="T0" fmla="*/ 94 w 262"/>
                <a:gd name="T1" fmla="*/ 17 h 204"/>
                <a:gd name="T2" fmla="*/ 28 w 262"/>
                <a:gd name="T3" fmla="*/ 137 h 204"/>
                <a:gd name="T4" fmla="*/ 101 w 262"/>
                <a:gd name="T5" fmla="*/ 186 h 204"/>
                <a:gd name="T6" fmla="*/ 195 w 262"/>
                <a:gd name="T7" fmla="*/ 189 h 204"/>
                <a:gd name="T8" fmla="*/ 233 w 262"/>
                <a:gd name="T9" fmla="*/ 45 h 204"/>
                <a:gd name="T10" fmla="*/ 156 w 262"/>
                <a:gd name="T11" fmla="*/ 3 h 204"/>
                <a:gd name="T12" fmla="*/ 71 w 262"/>
                <a:gd name="T13" fmla="*/ 30 h 204"/>
                <a:gd name="T14" fmla="*/ 73 w 262"/>
                <a:gd name="T15" fmla="*/ 36 h 204"/>
                <a:gd name="T16" fmla="*/ 212 w 262"/>
                <a:gd name="T17" fmla="*/ 34 h 204"/>
                <a:gd name="T18" fmla="*/ 198 w 262"/>
                <a:gd name="T19" fmla="*/ 179 h 204"/>
                <a:gd name="T20" fmla="*/ 117 w 262"/>
                <a:gd name="T21" fmla="*/ 183 h 204"/>
                <a:gd name="T22" fmla="*/ 51 w 262"/>
                <a:gd name="T23" fmla="*/ 154 h 204"/>
                <a:gd name="T24" fmla="*/ 31 w 262"/>
                <a:gd name="T25" fmla="*/ 79 h 204"/>
                <a:gd name="T26" fmla="*/ 94 w 262"/>
                <a:gd name="T27" fmla="*/ 24 h 204"/>
                <a:gd name="T28" fmla="*/ 94 w 262"/>
                <a:gd name="T29" fmla="*/ 1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2" h="204">
                  <a:moveTo>
                    <a:pt x="94" y="17"/>
                  </a:moveTo>
                  <a:cubicBezTo>
                    <a:pt x="49" y="37"/>
                    <a:pt x="0" y="83"/>
                    <a:pt x="28" y="137"/>
                  </a:cubicBezTo>
                  <a:cubicBezTo>
                    <a:pt x="43" y="166"/>
                    <a:pt x="72" y="178"/>
                    <a:pt x="101" y="186"/>
                  </a:cubicBezTo>
                  <a:cubicBezTo>
                    <a:pt x="133" y="195"/>
                    <a:pt x="163" y="204"/>
                    <a:pt x="195" y="189"/>
                  </a:cubicBezTo>
                  <a:cubicBezTo>
                    <a:pt x="246" y="164"/>
                    <a:pt x="262" y="91"/>
                    <a:pt x="233" y="45"/>
                  </a:cubicBezTo>
                  <a:cubicBezTo>
                    <a:pt x="216" y="19"/>
                    <a:pt x="186" y="6"/>
                    <a:pt x="156" y="3"/>
                  </a:cubicBezTo>
                  <a:cubicBezTo>
                    <a:pt x="124" y="0"/>
                    <a:pt x="97" y="12"/>
                    <a:pt x="71" y="30"/>
                  </a:cubicBezTo>
                  <a:cubicBezTo>
                    <a:pt x="68" y="32"/>
                    <a:pt x="69" y="39"/>
                    <a:pt x="73" y="36"/>
                  </a:cubicBezTo>
                  <a:cubicBezTo>
                    <a:pt x="116" y="6"/>
                    <a:pt x="170" y="0"/>
                    <a:pt x="212" y="34"/>
                  </a:cubicBezTo>
                  <a:cubicBezTo>
                    <a:pt x="260" y="72"/>
                    <a:pt x="245" y="147"/>
                    <a:pt x="198" y="179"/>
                  </a:cubicBezTo>
                  <a:cubicBezTo>
                    <a:pt x="174" y="196"/>
                    <a:pt x="143" y="191"/>
                    <a:pt x="117" y="183"/>
                  </a:cubicBezTo>
                  <a:cubicBezTo>
                    <a:pt x="94" y="177"/>
                    <a:pt x="70" y="169"/>
                    <a:pt x="51" y="154"/>
                  </a:cubicBezTo>
                  <a:cubicBezTo>
                    <a:pt x="29" y="137"/>
                    <a:pt x="22" y="105"/>
                    <a:pt x="31" y="79"/>
                  </a:cubicBezTo>
                  <a:cubicBezTo>
                    <a:pt x="41" y="51"/>
                    <a:pt x="70" y="35"/>
                    <a:pt x="94" y="24"/>
                  </a:cubicBezTo>
                  <a:cubicBezTo>
                    <a:pt x="98" y="22"/>
                    <a:pt x="99" y="15"/>
                    <a:pt x="94" y="17"/>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1" name="Freeform 6">
              <a:extLst>
                <a:ext uri="{FF2B5EF4-FFF2-40B4-BE49-F238E27FC236}">
                  <a16:creationId xmlns:a16="http://schemas.microsoft.com/office/drawing/2014/main" id="{A3ABC75A-160C-42D1-9A26-A52C19D8D0A2}"/>
                </a:ext>
              </a:extLst>
            </p:cNvPr>
            <p:cNvSpPr>
              <a:spLocks/>
            </p:cNvSpPr>
            <p:nvPr/>
          </p:nvSpPr>
          <p:spPr bwMode="auto">
            <a:xfrm>
              <a:off x="3728" y="2115"/>
              <a:ext cx="345" cy="340"/>
            </a:xfrm>
            <a:custGeom>
              <a:avLst/>
              <a:gdLst>
                <a:gd name="T0" fmla="*/ 63 w 145"/>
                <a:gd name="T1" fmla="*/ 4 h 143"/>
                <a:gd name="T2" fmla="*/ 8 w 145"/>
                <a:gd name="T3" fmla="*/ 88 h 143"/>
                <a:gd name="T4" fmla="*/ 52 w 145"/>
                <a:gd name="T5" fmla="*/ 139 h 143"/>
                <a:gd name="T6" fmla="*/ 120 w 145"/>
                <a:gd name="T7" fmla="*/ 111 h 143"/>
                <a:gd name="T8" fmla="*/ 143 w 145"/>
                <a:gd name="T9" fmla="*/ 24 h 143"/>
                <a:gd name="T10" fmla="*/ 137 w 145"/>
                <a:gd name="T11" fmla="*/ 25 h 143"/>
                <a:gd name="T12" fmla="*/ 128 w 145"/>
                <a:gd name="T13" fmla="*/ 82 h 143"/>
                <a:gd name="T14" fmla="*/ 66 w 145"/>
                <a:gd name="T15" fmla="*/ 132 h 143"/>
                <a:gd name="T16" fmla="*/ 31 w 145"/>
                <a:gd name="T17" fmla="*/ 122 h 143"/>
                <a:gd name="T18" fmla="*/ 26 w 145"/>
                <a:gd name="T19" fmla="*/ 64 h 143"/>
                <a:gd name="T20" fmla="*/ 68 w 145"/>
                <a:gd name="T21" fmla="*/ 8 h 143"/>
                <a:gd name="T22" fmla="*/ 63 w 145"/>
                <a:gd name="T23" fmla="*/ 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5" h="143">
                  <a:moveTo>
                    <a:pt x="63" y="4"/>
                  </a:moveTo>
                  <a:cubicBezTo>
                    <a:pt x="43" y="30"/>
                    <a:pt x="18" y="56"/>
                    <a:pt x="8" y="88"/>
                  </a:cubicBezTo>
                  <a:cubicBezTo>
                    <a:pt x="0" y="116"/>
                    <a:pt x="29" y="135"/>
                    <a:pt x="52" y="139"/>
                  </a:cubicBezTo>
                  <a:cubicBezTo>
                    <a:pt x="78" y="143"/>
                    <a:pt x="104" y="130"/>
                    <a:pt x="120" y="111"/>
                  </a:cubicBezTo>
                  <a:cubicBezTo>
                    <a:pt x="142" y="87"/>
                    <a:pt x="135" y="53"/>
                    <a:pt x="143" y="24"/>
                  </a:cubicBezTo>
                  <a:cubicBezTo>
                    <a:pt x="145" y="19"/>
                    <a:pt x="138" y="21"/>
                    <a:pt x="137" y="25"/>
                  </a:cubicBezTo>
                  <a:cubicBezTo>
                    <a:pt x="131" y="43"/>
                    <a:pt x="133" y="63"/>
                    <a:pt x="128" y="82"/>
                  </a:cubicBezTo>
                  <a:cubicBezTo>
                    <a:pt x="122" y="112"/>
                    <a:pt x="94" y="130"/>
                    <a:pt x="66" y="132"/>
                  </a:cubicBezTo>
                  <a:cubicBezTo>
                    <a:pt x="53" y="133"/>
                    <a:pt x="41" y="129"/>
                    <a:pt x="31" y="122"/>
                  </a:cubicBezTo>
                  <a:cubicBezTo>
                    <a:pt x="8" y="108"/>
                    <a:pt x="14" y="83"/>
                    <a:pt x="26" y="64"/>
                  </a:cubicBezTo>
                  <a:cubicBezTo>
                    <a:pt x="38" y="44"/>
                    <a:pt x="53" y="26"/>
                    <a:pt x="68" y="8"/>
                  </a:cubicBezTo>
                  <a:cubicBezTo>
                    <a:pt x="72" y="4"/>
                    <a:pt x="67" y="0"/>
                    <a:pt x="63" y="4"/>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2" name="Freeform 7">
              <a:extLst>
                <a:ext uri="{FF2B5EF4-FFF2-40B4-BE49-F238E27FC236}">
                  <a16:creationId xmlns:a16="http://schemas.microsoft.com/office/drawing/2014/main" id="{0A602F79-BB9A-4580-9528-1741571B997F}"/>
                </a:ext>
              </a:extLst>
            </p:cNvPr>
            <p:cNvSpPr>
              <a:spLocks/>
            </p:cNvSpPr>
            <p:nvPr/>
          </p:nvSpPr>
          <p:spPr bwMode="auto">
            <a:xfrm>
              <a:off x="3766" y="2429"/>
              <a:ext cx="176" cy="243"/>
            </a:xfrm>
            <a:custGeom>
              <a:avLst/>
              <a:gdLst>
                <a:gd name="T0" fmla="*/ 23 w 74"/>
                <a:gd name="T1" fmla="*/ 7 h 102"/>
                <a:gd name="T2" fmla="*/ 35 w 74"/>
                <a:gd name="T3" fmla="*/ 43 h 102"/>
                <a:gd name="T4" fmla="*/ 52 w 74"/>
                <a:gd name="T5" fmla="*/ 75 h 102"/>
                <a:gd name="T6" fmla="*/ 55 w 74"/>
                <a:gd name="T7" fmla="*/ 68 h 102"/>
                <a:gd name="T8" fmla="*/ 10 w 74"/>
                <a:gd name="T9" fmla="*/ 80 h 102"/>
                <a:gd name="T10" fmla="*/ 22 w 74"/>
                <a:gd name="T11" fmla="*/ 99 h 102"/>
                <a:gd name="T12" fmla="*/ 66 w 74"/>
                <a:gd name="T13" fmla="*/ 84 h 102"/>
                <a:gd name="T14" fmla="*/ 51 w 74"/>
                <a:gd name="T15" fmla="*/ 65 h 102"/>
                <a:gd name="T16" fmla="*/ 49 w 74"/>
                <a:gd name="T17" fmla="*/ 72 h 102"/>
                <a:gd name="T18" fmla="*/ 51 w 74"/>
                <a:gd name="T19" fmla="*/ 87 h 102"/>
                <a:gd name="T20" fmla="*/ 35 w 74"/>
                <a:gd name="T21" fmla="*/ 92 h 102"/>
                <a:gd name="T22" fmla="*/ 30 w 74"/>
                <a:gd name="T23" fmla="*/ 92 h 102"/>
                <a:gd name="T24" fmla="*/ 19 w 74"/>
                <a:gd name="T25" fmla="*/ 82 h 102"/>
                <a:gd name="T26" fmla="*/ 54 w 74"/>
                <a:gd name="T27" fmla="*/ 76 h 102"/>
                <a:gd name="T28" fmla="*/ 57 w 74"/>
                <a:gd name="T29" fmla="*/ 69 h 102"/>
                <a:gd name="T30" fmla="*/ 28 w 74"/>
                <a:gd name="T31" fmla="*/ 2 h 102"/>
                <a:gd name="T32" fmla="*/ 25 w 74"/>
                <a:gd name="T33" fmla="*/ 0 h 102"/>
                <a:gd name="T34" fmla="*/ 24 w 74"/>
                <a:gd name="T35" fmla="*/ 0 h 102"/>
                <a:gd name="T36" fmla="*/ 23 w 74"/>
                <a:gd name="T37" fmla="*/ 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 h="102">
                  <a:moveTo>
                    <a:pt x="23" y="7"/>
                  </a:moveTo>
                  <a:cubicBezTo>
                    <a:pt x="22" y="7"/>
                    <a:pt x="34" y="40"/>
                    <a:pt x="35" y="43"/>
                  </a:cubicBezTo>
                  <a:cubicBezTo>
                    <a:pt x="40" y="54"/>
                    <a:pt x="46" y="64"/>
                    <a:pt x="52" y="75"/>
                  </a:cubicBezTo>
                  <a:cubicBezTo>
                    <a:pt x="53" y="73"/>
                    <a:pt x="54" y="70"/>
                    <a:pt x="55" y="68"/>
                  </a:cubicBezTo>
                  <a:cubicBezTo>
                    <a:pt x="42" y="69"/>
                    <a:pt x="20" y="70"/>
                    <a:pt x="10" y="80"/>
                  </a:cubicBezTo>
                  <a:cubicBezTo>
                    <a:pt x="0" y="90"/>
                    <a:pt x="15" y="97"/>
                    <a:pt x="22" y="99"/>
                  </a:cubicBezTo>
                  <a:cubicBezTo>
                    <a:pt x="35" y="102"/>
                    <a:pt x="58" y="95"/>
                    <a:pt x="66" y="84"/>
                  </a:cubicBezTo>
                  <a:cubicBezTo>
                    <a:pt x="74" y="72"/>
                    <a:pt x="60" y="65"/>
                    <a:pt x="51" y="65"/>
                  </a:cubicBezTo>
                  <a:cubicBezTo>
                    <a:pt x="47" y="65"/>
                    <a:pt x="45" y="72"/>
                    <a:pt x="49" y="72"/>
                  </a:cubicBezTo>
                  <a:cubicBezTo>
                    <a:pt x="50" y="77"/>
                    <a:pt x="50" y="82"/>
                    <a:pt x="51" y="87"/>
                  </a:cubicBezTo>
                  <a:cubicBezTo>
                    <a:pt x="46" y="89"/>
                    <a:pt x="41" y="91"/>
                    <a:pt x="35" y="92"/>
                  </a:cubicBezTo>
                  <a:cubicBezTo>
                    <a:pt x="33" y="92"/>
                    <a:pt x="31" y="92"/>
                    <a:pt x="30" y="92"/>
                  </a:cubicBezTo>
                  <a:cubicBezTo>
                    <a:pt x="21" y="94"/>
                    <a:pt x="18" y="90"/>
                    <a:pt x="19" y="82"/>
                  </a:cubicBezTo>
                  <a:cubicBezTo>
                    <a:pt x="30" y="78"/>
                    <a:pt x="42" y="76"/>
                    <a:pt x="54" y="76"/>
                  </a:cubicBezTo>
                  <a:cubicBezTo>
                    <a:pt x="57" y="76"/>
                    <a:pt x="59" y="72"/>
                    <a:pt x="57" y="69"/>
                  </a:cubicBezTo>
                  <a:cubicBezTo>
                    <a:pt x="46" y="47"/>
                    <a:pt x="34" y="26"/>
                    <a:pt x="28" y="2"/>
                  </a:cubicBezTo>
                  <a:cubicBezTo>
                    <a:pt x="27" y="0"/>
                    <a:pt x="26" y="0"/>
                    <a:pt x="25" y="0"/>
                  </a:cubicBezTo>
                  <a:cubicBezTo>
                    <a:pt x="25" y="0"/>
                    <a:pt x="24" y="0"/>
                    <a:pt x="24" y="0"/>
                  </a:cubicBezTo>
                  <a:cubicBezTo>
                    <a:pt x="20" y="0"/>
                    <a:pt x="18" y="7"/>
                    <a:pt x="23" y="7"/>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3" name="Freeform 8">
              <a:extLst>
                <a:ext uri="{FF2B5EF4-FFF2-40B4-BE49-F238E27FC236}">
                  <a16:creationId xmlns:a16="http://schemas.microsoft.com/office/drawing/2014/main" id="{AABA4B71-68AA-43B1-AC07-D7C1DC96A2B9}"/>
                </a:ext>
              </a:extLst>
            </p:cNvPr>
            <p:cNvSpPr>
              <a:spLocks/>
            </p:cNvSpPr>
            <p:nvPr/>
          </p:nvSpPr>
          <p:spPr bwMode="auto">
            <a:xfrm>
              <a:off x="3923" y="2407"/>
              <a:ext cx="222" cy="274"/>
            </a:xfrm>
            <a:custGeom>
              <a:avLst/>
              <a:gdLst>
                <a:gd name="T0" fmla="*/ 9 w 93"/>
                <a:gd name="T1" fmla="*/ 8 h 115"/>
                <a:gd name="T2" fmla="*/ 36 w 93"/>
                <a:gd name="T3" fmla="*/ 53 h 115"/>
                <a:gd name="T4" fmla="*/ 47 w 93"/>
                <a:gd name="T5" fmla="*/ 69 h 115"/>
                <a:gd name="T6" fmla="*/ 34 w 93"/>
                <a:gd name="T7" fmla="*/ 79 h 115"/>
                <a:gd name="T8" fmla="*/ 18 w 93"/>
                <a:gd name="T9" fmla="*/ 107 h 115"/>
                <a:gd name="T10" fmla="*/ 80 w 93"/>
                <a:gd name="T11" fmla="*/ 97 h 115"/>
                <a:gd name="T12" fmla="*/ 39 w 93"/>
                <a:gd name="T13" fmla="*/ 81 h 115"/>
                <a:gd name="T14" fmla="*/ 38 w 93"/>
                <a:gd name="T15" fmla="*/ 88 h 115"/>
                <a:gd name="T16" fmla="*/ 70 w 93"/>
                <a:gd name="T17" fmla="*/ 90 h 115"/>
                <a:gd name="T18" fmla="*/ 62 w 93"/>
                <a:gd name="T19" fmla="*/ 99 h 115"/>
                <a:gd name="T20" fmla="*/ 38 w 93"/>
                <a:gd name="T21" fmla="*/ 103 h 115"/>
                <a:gd name="T22" fmla="*/ 25 w 93"/>
                <a:gd name="T23" fmla="*/ 91 h 115"/>
                <a:gd name="T24" fmla="*/ 52 w 93"/>
                <a:gd name="T25" fmla="*/ 82 h 115"/>
                <a:gd name="T26" fmla="*/ 57 w 93"/>
                <a:gd name="T27" fmla="*/ 77 h 115"/>
                <a:gd name="T28" fmla="*/ 42 w 93"/>
                <a:gd name="T29" fmla="*/ 48 h 115"/>
                <a:gd name="T30" fmla="*/ 26 w 93"/>
                <a:gd name="T31" fmla="*/ 19 h 115"/>
                <a:gd name="T32" fmla="*/ 12 w 93"/>
                <a:gd name="T33" fmla="*/ 1 h 115"/>
                <a:gd name="T34" fmla="*/ 9 w 93"/>
                <a:gd name="T35" fmla="*/ 8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 h="115">
                  <a:moveTo>
                    <a:pt x="9" y="8"/>
                  </a:moveTo>
                  <a:cubicBezTo>
                    <a:pt x="20" y="11"/>
                    <a:pt x="30" y="43"/>
                    <a:pt x="36" y="53"/>
                  </a:cubicBezTo>
                  <a:cubicBezTo>
                    <a:pt x="39" y="59"/>
                    <a:pt x="43" y="64"/>
                    <a:pt x="47" y="69"/>
                  </a:cubicBezTo>
                  <a:cubicBezTo>
                    <a:pt x="53" y="78"/>
                    <a:pt x="40" y="77"/>
                    <a:pt x="34" y="79"/>
                  </a:cubicBezTo>
                  <a:cubicBezTo>
                    <a:pt x="24" y="82"/>
                    <a:pt x="0" y="98"/>
                    <a:pt x="18" y="107"/>
                  </a:cubicBezTo>
                  <a:cubicBezTo>
                    <a:pt x="32" y="115"/>
                    <a:pt x="70" y="111"/>
                    <a:pt x="80" y="97"/>
                  </a:cubicBezTo>
                  <a:cubicBezTo>
                    <a:pt x="93" y="79"/>
                    <a:pt x="44" y="81"/>
                    <a:pt x="39" y="81"/>
                  </a:cubicBezTo>
                  <a:cubicBezTo>
                    <a:pt x="35" y="81"/>
                    <a:pt x="33" y="88"/>
                    <a:pt x="38" y="88"/>
                  </a:cubicBezTo>
                  <a:cubicBezTo>
                    <a:pt x="48" y="88"/>
                    <a:pt x="59" y="88"/>
                    <a:pt x="70" y="90"/>
                  </a:cubicBezTo>
                  <a:cubicBezTo>
                    <a:pt x="71" y="96"/>
                    <a:pt x="68" y="99"/>
                    <a:pt x="62" y="99"/>
                  </a:cubicBezTo>
                  <a:cubicBezTo>
                    <a:pt x="55" y="102"/>
                    <a:pt x="46" y="103"/>
                    <a:pt x="38" y="103"/>
                  </a:cubicBezTo>
                  <a:cubicBezTo>
                    <a:pt x="27" y="106"/>
                    <a:pt x="23" y="102"/>
                    <a:pt x="25" y="91"/>
                  </a:cubicBezTo>
                  <a:cubicBezTo>
                    <a:pt x="34" y="86"/>
                    <a:pt x="42" y="84"/>
                    <a:pt x="52" y="82"/>
                  </a:cubicBezTo>
                  <a:cubicBezTo>
                    <a:pt x="54" y="82"/>
                    <a:pt x="56" y="79"/>
                    <a:pt x="57" y="77"/>
                  </a:cubicBezTo>
                  <a:cubicBezTo>
                    <a:pt x="60" y="69"/>
                    <a:pt x="45" y="54"/>
                    <a:pt x="42" y="48"/>
                  </a:cubicBezTo>
                  <a:cubicBezTo>
                    <a:pt x="36" y="38"/>
                    <a:pt x="31" y="29"/>
                    <a:pt x="26" y="19"/>
                  </a:cubicBezTo>
                  <a:cubicBezTo>
                    <a:pt x="22" y="12"/>
                    <a:pt x="21" y="3"/>
                    <a:pt x="12" y="1"/>
                  </a:cubicBezTo>
                  <a:cubicBezTo>
                    <a:pt x="8" y="0"/>
                    <a:pt x="5" y="7"/>
                    <a:pt x="9" y="8"/>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4" name="Freeform 9">
              <a:extLst>
                <a:ext uri="{FF2B5EF4-FFF2-40B4-BE49-F238E27FC236}">
                  <a16:creationId xmlns:a16="http://schemas.microsoft.com/office/drawing/2014/main" id="{C011C190-D8A2-400E-8410-0B14C7E85137}"/>
                </a:ext>
              </a:extLst>
            </p:cNvPr>
            <p:cNvSpPr>
              <a:spLocks/>
            </p:cNvSpPr>
            <p:nvPr/>
          </p:nvSpPr>
          <p:spPr bwMode="auto">
            <a:xfrm>
              <a:off x="3557" y="1996"/>
              <a:ext cx="285" cy="219"/>
            </a:xfrm>
            <a:custGeom>
              <a:avLst/>
              <a:gdLst>
                <a:gd name="T0" fmla="*/ 115 w 120"/>
                <a:gd name="T1" fmla="*/ 85 h 92"/>
                <a:gd name="T2" fmla="*/ 57 w 120"/>
                <a:gd name="T3" fmla="*/ 70 h 92"/>
                <a:gd name="T4" fmla="*/ 8 w 120"/>
                <a:gd name="T5" fmla="*/ 4 h 92"/>
                <a:gd name="T6" fmla="*/ 1 w 120"/>
                <a:gd name="T7" fmla="*/ 8 h 92"/>
                <a:gd name="T8" fmla="*/ 48 w 120"/>
                <a:gd name="T9" fmla="*/ 73 h 92"/>
                <a:gd name="T10" fmla="*/ 79 w 120"/>
                <a:gd name="T11" fmla="*/ 85 h 92"/>
                <a:gd name="T12" fmla="*/ 114 w 120"/>
                <a:gd name="T13" fmla="*/ 92 h 92"/>
                <a:gd name="T14" fmla="*/ 115 w 120"/>
                <a:gd name="T15" fmla="*/ 85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92">
                  <a:moveTo>
                    <a:pt x="115" y="85"/>
                  </a:moveTo>
                  <a:cubicBezTo>
                    <a:pt x="98" y="85"/>
                    <a:pt x="73" y="78"/>
                    <a:pt x="57" y="70"/>
                  </a:cubicBezTo>
                  <a:cubicBezTo>
                    <a:pt x="35" y="58"/>
                    <a:pt x="17" y="27"/>
                    <a:pt x="8" y="4"/>
                  </a:cubicBezTo>
                  <a:cubicBezTo>
                    <a:pt x="6" y="0"/>
                    <a:pt x="0" y="5"/>
                    <a:pt x="1" y="8"/>
                  </a:cubicBezTo>
                  <a:cubicBezTo>
                    <a:pt x="12" y="33"/>
                    <a:pt x="27" y="55"/>
                    <a:pt x="48" y="73"/>
                  </a:cubicBezTo>
                  <a:cubicBezTo>
                    <a:pt x="57" y="81"/>
                    <a:pt x="69" y="83"/>
                    <a:pt x="79" y="85"/>
                  </a:cubicBezTo>
                  <a:cubicBezTo>
                    <a:pt x="91" y="88"/>
                    <a:pt x="102" y="92"/>
                    <a:pt x="114" y="92"/>
                  </a:cubicBezTo>
                  <a:cubicBezTo>
                    <a:pt x="118" y="92"/>
                    <a:pt x="120" y="85"/>
                    <a:pt x="115" y="85"/>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5" name="Freeform 10">
              <a:extLst>
                <a:ext uri="{FF2B5EF4-FFF2-40B4-BE49-F238E27FC236}">
                  <a16:creationId xmlns:a16="http://schemas.microsoft.com/office/drawing/2014/main" id="{2830001D-E903-4B75-9A36-214AC5BEC186}"/>
                </a:ext>
              </a:extLst>
            </p:cNvPr>
            <p:cNvSpPr>
              <a:spLocks/>
            </p:cNvSpPr>
            <p:nvPr/>
          </p:nvSpPr>
          <p:spPr bwMode="auto">
            <a:xfrm>
              <a:off x="3511" y="1915"/>
              <a:ext cx="119" cy="102"/>
            </a:xfrm>
            <a:custGeom>
              <a:avLst/>
              <a:gdLst>
                <a:gd name="T0" fmla="*/ 13 w 50"/>
                <a:gd name="T1" fmla="*/ 33 h 43"/>
                <a:gd name="T2" fmla="*/ 29 w 50"/>
                <a:gd name="T3" fmla="*/ 41 h 43"/>
                <a:gd name="T4" fmla="*/ 43 w 50"/>
                <a:gd name="T5" fmla="*/ 28 h 43"/>
                <a:gd name="T6" fmla="*/ 28 w 50"/>
                <a:gd name="T7" fmla="*/ 1 h 43"/>
                <a:gd name="T8" fmla="*/ 1 w 50"/>
                <a:gd name="T9" fmla="*/ 26 h 43"/>
                <a:gd name="T10" fmla="*/ 6 w 50"/>
                <a:gd name="T11" fmla="*/ 37 h 43"/>
                <a:gd name="T12" fmla="*/ 30 w 50"/>
                <a:gd name="T13" fmla="*/ 25 h 43"/>
                <a:gd name="T14" fmla="*/ 28 w 50"/>
                <a:gd name="T15" fmla="*/ 19 h 43"/>
                <a:gd name="T16" fmla="*/ 16 w 50"/>
                <a:gd name="T17" fmla="*/ 27 h 43"/>
                <a:gd name="T18" fmla="*/ 9 w 50"/>
                <a:gd name="T19" fmla="*/ 30 h 43"/>
                <a:gd name="T20" fmla="*/ 7 w 50"/>
                <a:gd name="T21" fmla="*/ 25 h 43"/>
                <a:gd name="T22" fmla="*/ 23 w 50"/>
                <a:gd name="T23" fmla="*/ 9 h 43"/>
                <a:gd name="T24" fmla="*/ 39 w 50"/>
                <a:gd name="T25" fmla="*/ 20 h 43"/>
                <a:gd name="T26" fmla="*/ 33 w 50"/>
                <a:gd name="T27" fmla="*/ 32 h 43"/>
                <a:gd name="T28" fmla="*/ 19 w 50"/>
                <a:gd name="T29" fmla="*/ 27 h 43"/>
                <a:gd name="T30" fmla="*/ 13 w 50"/>
                <a:gd name="T31" fmla="*/ 3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 h="43">
                  <a:moveTo>
                    <a:pt x="13" y="33"/>
                  </a:moveTo>
                  <a:cubicBezTo>
                    <a:pt x="17" y="37"/>
                    <a:pt x="23" y="43"/>
                    <a:pt x="29" y="41"/>
                  </a:cubicBezTo>
                  <a:cubicBezTo>
                    <a:pt x="36" y="40"/>
                    <a:pt x="40" y="34"/>
                    <a:pt x="43" y="28"/>
                  </a:cubicBezTo>
                  <a:cubicBezTo>
                    <a:pt x="50" y="15"/>
                    <a:pt x="43" y="0"/>
                    <a:pt x="28" y="1"/>
                  </a:cubicBezTo>
                  <a:cubicBezTo>
                    <a:pt x="15" y="2"/>
                    <a:pt x="3" y="14"/>
                    <a:pt x="1" y="26"/>
                  </a:cubicBezTo>
                  <a:cubicBezTo>
                    <a:pt x="0" y="30"/>
                    <a:pt x="1" y="37"/>
                    <a:pt x="6" y="37"/>
                  </a:cubicBezTo>
                  <a:cubicBezTo>
                    <a:pt x="15" y="38"/>
                    <a:pt x="23" y="30"/>
                    <a:pt x="30" y="25"/>
                  </a:cubicBezTo>
                  <a:cubicBezTo>
                    <a:pt x="34" y="23"/>
                    <a:pt x="33" y="16"/>
                    <a:pt x="28" y="19"/>
                  </a:cubicBezTo>
                  <a:cubicBezTo>
                    <a:pt x="24" y="22"/>
                    <a:pt x="21" y="25"/>
                    <a:pt x="16" y="27"/>
                  </a:cubicBezTo>
                  <a:cubicBezTo>
                    <a:pt x="14" y="28"/>
                    <a:pt x="11" y="29"/>
                    <a:pt x="9" y="30"/>
                  </a:cubicBezTo>
                  <a:cubicBezTo>
                    <a:pt x="7" y="30"/>
                    <a:pt x="7" y="25"/>
                    <a:pt x="7" y="25"/>
                  </a:cubicBezTo>
                  <a:cubicBezTo>
                    <a:pt x="9" y="18"/>
                    <a:pt x="16" y="12"/>
                    <a:pt x="23" y="9"/>
                  </a:cubicBezTo>
                  <a:cubicBezTo>
                    <a:pt x="31" y="6"/>
                    <a:pt x="39" y="11"/>
                    <a:pt x="39" y="20"/>
                  </a:cubicBezTo>
                  <a:cubicBezTo>
                    <a:pt x="39" y="24"/>
                    <a:pt x="37" y="29"/>
                    <a:pt x="33" y="32"/>
                  </a:cubicBezTo>
                  <a:cubicBezTo>
                    <a:pt x="28" y="37"/>
                    <a:pt x="22" y="31"/>
                    <a:pt x="19" y="27"/>
                  </a:cubicBezTo>
                  <a:cubicBezTo>
                    <a:pt x="16" y="24"/>
                    <a:pt x="11" y="30"/>
                    <a:pt x="13" y="33"/>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6" name="Freeform 11">
              <a:extLst>
                <a:ext uri="{FF2B5EF4-FFF2-40B4-BE49-F238E27FC236}">
                  <a16:creationId xmlns:a16="http://schemas.microsoft.com/office/drawing/2014/main" id="{F2DE3024-733F-42B4-9441-12FCD8D87C08}"/>
                </a:ext>
              </a:extLst>
            </p:cNvPr>
            <p:cNvSpPr>
              <a:spLocks/>
            </p:cNvSpPr>
            <p:nvPr/>
          </p:nvSpPr>
          <p:spPr bwMode="auto">
            <a:xfrm>
              <a:off x="3997" y="2148"/>
              <a:ext cx="269" cy="143"/>
            </a:xfrm>
            <a:custGeom>
              <a:avLst/>
              <a:gdLst>
                <a:gd name="T0" fmla="*/ 4 w 113"/>
                <a:gd name="T1" fmla="*/ 49 h 60"/>
                <a:gd name="T2" fmla="*/ 12 w 113"/>
                <a:gd name="T3" fmla="*/ 48 h 60"/>
                <a:gd name="T4" fmla="*/ 40 w 113"/>
                <a:gd name="T5" fmla="*/ 54 h 60"/>
                <a:gd name="T6" fmla="*/ 107 w 113"/>
                <a:gd name="T7" fmla="*/ 60 h 60"/>
                <a:gd name="T8" fmla="*/ 110 w 113"/>
                <a:gd name="T9" fmla="*/ 53 h 60"/>
                <a:gd name="T10" fmla="*/ 72 w 113"/>
                <a:gd name="T11" fmla="*/ 34 h 60"/>
                <a:gd name="T12" fmla="*/ 39 w 113"/>
                <a:gd name="T13" fmla="*/ 11 h 60"/>
                <a:gd name="T14" fmla="*/ 14 w 113"/>
                <a:gd name="T15" fmla="*/ 13 h 60"/>
                <a:gd name="T16" fmla="*/ 33 w 113"/>
                <a:gd name="T17" fmla="*/ 6 h 60"/>
                <a:gd name="T18" fmla="*/ 28 w 113"/>
                <a:gd name="T19" fmla="*/ 12 h 60"/>
                <a:gd name="T20" fmla="*/ 38 w 113"/>
                <a:gd name="T21" fmla="*/ 24 h 60"/>
                <a:gd name="T22" fmla="*/ 57 w 113"/>
                <a:gd name="T23" fmla="*/ 35 h 60"/>
                <a:gd name="T24" fmla="*/ 106 w 113"/>
                <a:gd name="T25" fmla="*/ 60 h 60"/>
                <a:gd name="T26" fmla="*/ 109 w 113"/>
                <a:gd name="T27" fmla="*/ 53 h 60"/>
                <a:gd name="T28" fmla="*/ 37 w 113"/>
                <a:gd name="T29" fmla="*/ 45 h 60"/>
                <a:gd name="T30" fmla="*/ 12 w 113"/>
                <a:gd name="T31" fmla="*/ 40 h 60"/>
                <a:gd name="T32" fmla="*/ 6 w 113"/>
                <a:gd name="T33" fmla="*/ 41 h 60"/>
                <a:gd name="T34" fmla="*/ 4 w 113"/>
                <a:gd name="T35"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3" h="60">
                  <a:moveTo>
                    <a:pt x="4" y="49"/>
                  </a:moveTo>
                  <a:cubicBezTo>
                    <a:pt x="8" y="49"/>
                    <a:pt x="7" y="47"/>
                    <a:pt x="12" y="48"/>
                  </a:cubicBezTo>
                  <a:cubicBezTo>
                    <a:pt x="21" y="50"/>
                    <a:pt x="31" y="52"/>
                    <a:pt x="40" y="54"/>
                  </a:cubicBezTo>
                  <a:cubicBezTo>
                    <a:pt x="61" y="59"/>
                    <a:pt x="86" y="60"/>
                    <a:pt x="107" y="60"/>
                  </a:cubicBezTo>
                  <a:cubicBezTo>
                    <a:pt x="110" y="60"/>
                    <a:pt x="113" y="55"/>
                    <a:pt x="110" y="53"/>
                  </a:cubicBezTo>
                  <a:cubicBezTo>
                    <a:pt x="99" y="44"/>
                    <a:pt x="85" y="41"/>
                    <a:pt x="72" y="34"/>
                  </a:cubicBezTo>
                  <a:cubicBezTo>
                    <a:pt x="61" y="29"/>
                    <a:pt x="44" y="22"/>
                    <a:pt x="39" y="11"/>
                  </a:cubicBezTo>
                  <a:cubicBezTo>
                    <a:pt x="34" y="0"/>
                    <a:pt x="18" y="1"/>
                    <a:pt x="14" y="13"/>
                  </a:cubicBezTo>
                  <a:cubicBezTo>
                    <a:pt x="4" y="43"/>
                    <a:pt x="56" y="21"/>
                    <a:pt x="33" y="6"/>
                  </a:cubicBezTo>
                  <a:cubicBezTo>
                    <a:pt x="30" y="4"/>
                    <a:pt x="25" y="10"/>
                    <a:pt x="28" y="12"/>
                  </a:cubicBezTo>
                  <a:cubicBezTo>
                    <a:pt x="33" y="16"/>
                    <a:pt x="34" y="22"/>
                    <a:pt x="38" y="24"/>
                  </a:cubicBezTo>
                  <a:cubicBezTo>
                    <a:pt x="45" y="28"/>
                    <a:pt x="51" y="31"/>
                    <a:pt x="57" y="35"/>
                  </a:cubicBezTo>
                  <a:cubicBezTo>
                    <a:pt x="72" y="44"/>
                    <a:pt x="92" y="49"/>
                    <a:pt x="106" y="60"/>
                  </a:cubicBezTo>
                  <a:cubicBezTo>
                    <a:pt x="107" y="58"/>
                    <a:pt x="108" y="55"/>
                    <a:pt x="109" y="53"/>
                  </a:cubicBezTo>
                  <a:cubicBezTo>
                    <a:pt x="86" y="52"/>
                    <a:pt x="60" y="50"/>
                    <a:pt x="37" y="45"/>
                  </a:cubicBezTo>
                  <a:cubicBezTo>
                    <a:pt x="29" y="43"/>
                    <a:pt x="20" y="42"/>
                    <a:pt x="12" y="40"/>
                  </a:cubicBezTo>
                  <a:cubicBezTo>
                    <a:pt x="10" y="40"/>
                    <a:pt x="4" y="41"/>
                    <a:pt x="6" y="41"/>
                  </a:cubicBezTo>
                  <a:cubicBezTo>
                    <a:pt x="2" y="41"/>
                    <a:pt x="0" y="49"/>
                    <a:pt x="4" y="49"/>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7" name="Freeform 12">
              <a:extLst>
                <a:ext uri="{FF2B5EF4-FFF2-40B4-BE49-F238E27FC236}">
                  <a16:creationId xmlns:a16="http://schemas.microsoft.com/office/drawing/2014/main" id="{0CC00694-38A6-44B3-A6B7-6AE118E298CD}"/>
                </a:ext>
              </a:extLst>
            </p:cNvPr>
            <p:cNvSpPr>
              <a:spLocks/>
            </p:cNvSpPr>
            <p:nvPr/>
          </p:nvSpPr>
          <p:spPr bwMode="auto">
            <a:xfrm>
              <a:off x="3588" y="1951"/>
              <a:ext cx="464" cy="216"/>
            </a:xfrm>
            <a:custGeom>
              <a:avLst/>
              <a:gdLst>
                <a:gd name="T0" fmla="*/ 188 w 195"/>
                <a:gd name="T1" fmla="*/ 91 h 91"/>
                <a:gd name="T2" fmla="*/ 189 w 195"/>
                <a:gd name="T3" fmla="*/ 91 h 91"/>
                <a:gd name="T4" fmla="*/ 192 w 195"/>
                <a:gd name="T5" fmla="*/ 84 h 91"/>
                <a:gd name="T6" fmla="*/ 95 w 195"/>
                <a:gd name="T7" fmla="*/ 40 h 91"/>
                <a:gd name="T8" fmla="*/ 8 w 195"/>
                <a:gd name="T9" fmla="*/ 2 h 91"/>
                <a:gd name="T10" fmla="*/ 3 w 195"/>
                <a:gd name="T11" fmla="*/ 9 h 91"/>
                <a:gd name="T12" fmla="*/ 90 w 195"/>
                <a:gd name="T13" fmla="*/ 46 h 91"/>
                <a:gd name="T14" fmla="*/ 188 w 195"/>
                <a:gd name="T15" fmla="*/ 91 h 91"/>
                <a:gd name="T16" fmla="*/ 191 w 195"/>
                <a:gd name="T17" fmla="*/ 84 h 91"/>
                <a:gd name="T18" fmla="*/ 189 w 195"/>
                <a:gd name="T19" fmla="*/ 84 h 91"/>
                <a:gd name="T20" fmla="*/ 188 w 195"/>
                <a:gd name="T21"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 h="91">
                  <a:moveTo>
                    <a:pt x="188" y="91"/>
                  </a:moveTo>
                  <a:cubicBezTo>
                    <a:pt x="188" y="91"/>
                    <a:pt x="189" y="91"/>
                    <a:pt x="189" y="91"/>
                  </a:cubicBezTo>
                  <a:cubicBezTo>
                    <a:pt x="192" y="91"/>
                    <a:pt x="195" y="86"/>
                    <a:pt x="192" y="84"/>
                  </a:cubicBezTo>
                  <a:cubicBezTo>
                    <a:pt x="160" y="69"/>
                    <a:pt x="127" y="55"/>
                    <a:pt x="95" y="40"/>
                  </a:cubicBezTo>
                  <a:cubicBezTo>
                    <a:pt x="67" y="26"/>
                    <a:pt x="34" y="19"/>
                    <a:pt x="8" y="2"/>
                  </a:cubicBezTo>
                  <a:cubicBezTo>
                    <a:pt x="5" y="0"/>
                    <a:pt x="0" y="6"/>
                    <a:pt x="3" y="9"/>
                  </a:cubicBezTo>
                  <a:cubicBezTo>
                    <a:pt x="30" y="26"/>
                    <a:pt x="62" y="32"/>
                    <a:pt x="90" y="46"/>
                  </a:cubicBezTo>
                  <a:cubicBezTo>
                    <a:pt x="122" y="62"/>
                    <a:pt x="155" y="76"/>
                    <a:pt x="188" y="91"/>
                  </a:cubicBezTo>
                  <a:cubicBezTo>
                    <a:pt x="189" y="89"/>
                    <a:pt x="190" y="86"/>
                    <a:pt x="191" y="84"/>
                  </a:cubicBezTo>
                  <a:cubicBezTo>
                    <a:pt x="190" y="84"/>
                    <a:pt x="190" y="84"/>
                    <a:pt x="189" y="84"/>
                  </a:cubicBezTo>
                  <a:cubicBezTo>
                    <a:pt x="186" y="84"/>
                    <a:pt x="183" y="91"/>
                    <a:pt x="188" y="91"/>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8" name="Freeform 13">
              <a:extLst>
                <a:ext uri="{FF2B5EF4-FFF2-40B4-BE49-F238E27FC236}">
                  <a16:creationId xmlns:a16="http://schemas.microsoft.com/office/drawing/2014/main" id="{A78E8D21-D8DA-4B07-A989-4A14AFC554F6}"/>
                </a:ext>
              </a:extLst>
            </p:cNvPr>
            <p:cNvSpPr>
              <a:spLocks/>
            </p:cNvSpPr>
            <p:nvPr/>
          </p:nvSpPr>
          <p:spPr bwMode="auto">
            <a:xfrm>
              <a:off x="3388" y="1860"/>
              <a:ext cx="161" cy="86"/>
            </a:xfrm>
            <a:custGeom>
              <a:avLst/>
              <a:gdLst>
                <a:gd name="T0" fmla="*/ 64 w 68"/>
                <a:gd name="T1" fmla="*/ 27 h 36"/>
                <a:gd name="T2" fmla="*/ 7 w 68"/>
                <a:gd name="T3" fmla="*/ 2 h 36"/>
                <a:gd name="T4" fmla="*/ 3 w 68"/>
                <a:gd name="T5" fmla="*/ 9 h 36"/>
                <a:gd name="T6" fmla="*/ 28 w 68"/>
                <a:gd name="T7" fmla="*/ 33 h 36"/>
                <a:gd name="T8" fmla="*/ 35 w 68"/>
                <a:gd name="T9" fmla="*/ 28 h 36"/>
                <a:gd name="T10" fmla="*/ 7 w 68"/>
                <a:gd name="T11" fmla="*/ 4 h 36"/>
                <a:gd name="T12" fmla="*/ 3 w 68"/>
                <a:gd name="T13" fmla="*/ 11 h 36"/>
                <a:gd name="T14" fmla="*/ 26 w 68"/>
                <a:gd name="T15" fmla="*/ 17 h 36"/>
                <a:gd name="T16" fmla="*/ 52 w 68"/>
                <a:gd name="T17" fmla="*/ 17 h 36"/>
                <a:gd name="T18" fmla="*/ 53 w 68"/>
                <a:gd name="T19" fmla="*/ 9 h 36"/>
                <a:gd name="T20" fmla="*/ 31 w 68"/>
                <a:gd name="T21" fmla="*/ 9 h 36"/>
                <a:gd name="T22" fmla="*/ 7 w 68"/>
                <a:gd name="T23" fmla="*/ 4 h 36"/>
                <a:gd name="T24" fmla="*/ 3 w 68"/>
                <a:gd name="T25" fmla="*/ 11 h 36"/>
                <a:gd name="T26" fmla="*/ 29 w 68"/>
                <a:gd name="T27" fmla="*/ 33 h 36"/>
                <a:gd name="T28" fmla="*/ 35 w 68"/>
                <a:gd name="T29" fmla="*/ 29 h 36"/>
                <a:gd name="T30" fmla="*/ 7 w 68"/>
                <a:gd name="T31" fmla="*/ 1 h 36"/>
                <a:gd name="T32" fmla="*/ 3 w 68"/>
                <a:gd name="T33" fmla="*/ 8 h 36"/>
                <a:gd name="T34" fmla="*/ 59 w 68"/>
                <a:gd name="T35" fmla="*/ 34 h 36"/>
                <a:gd name="T36" fmla="*/ 64 w 68"/>
                <a:gd name="T37" fmla="*/ 27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8" h="36">
                  <a:moveTo>
                    <a:pt x="64" y="27"/>
                  </a:moveTo>
                  <a:cubicBezTo>
                    <a:pt x="45" y="18"/>
                    <a:pt x="26" y="11"/>
                    <a:pt x="7" y="2"/>
                  </a:cubicBezTo>
                  <a:cubicBezTo>
                    <a:pt x="6" y="4"/>
                    <a:pt x="5" y="6"/>
                    <a:pt x="3" y="9"/>
                  </a:cubicBezTo>
                  <a:cubicBezTo>
                    <a:pt x="12" y="12"/>
                    <a:pt x="26" y="23"/>
                    <a:pt x="28" y="33"/>
                  </a:cubicBezTo>
                  <a:cubicBezTo>
                    <a:pt x="30" y="31"/>
                    <a:pt x="32" y="29"/>
                    <a:pt x="35" y="28"/>
                  </a:cubicBezTo>
                  <a:cubicBezTo>
                    <a:pt x="26" y="19"/>
                    <a:pt x="17" y="12"/>
                    <a:pt x="7" y="4"/>
                  </a:cubicBezTo>
                  <a:cubicBezTo>
                    <a:pt x="6" y="6"/>
                    <a:pt x="5" y="9"/>
                    <a:pt x="3" y="11"/>
                  </a:cubicBezTo>
                  <a:cubicBezTo>
                    <a:pt x="11" y="12"/>
                    <a:pt x="18" y="16"/>
                    <a:pt x="26" y="17"/>
                  </a:cubicBezTo>
                  <a:cubicBezTo>
                    <a:pt x="34" y="18"/>
                    <a:pt x="43" y="17"/>
                    <a:pt x="52" y="17"/>
                  </a:cubicBezTo>
                  <a:cubicBezTo>
                    <a:pt x="55" y="17"/>
                    <a:pt x="58" y="9"/>
                    <a:pt x="53" y="9"/>
                  </a:cubicBezTo>
                  <a:cubicBezTo>
                    <a:pt x="46" y="9"/>
                    <a:pt x="39" y="9"/>
                    <a:pt x="31" y="9"/>
                  </a:cubicBezTo>
                  <a:cubicBezTo>
                    <a:pt x="23" y="9"/>
                    <a:pt x="15" y="5"/>
                    <a:pt x="7" y="4"/>
                  </a:cubicBezTo>
                  <a:cubicBezTo>
                    <a:pt x="3" y="3"/>
                    <a:pt x="0" y="8"/>
                    <a:pt x="3" y="11"/>
                  </a:cubicBezTo>
                  <a:cubicBezTo>
                    <a:pt x="12" y="18"/>
                    <a:pt x="21" y="25"/>
                    <a:pt x="29" y="33"/>
                  </a:cubicBezTo>
                  <a:cubicBezTo>
                    <a:pt x="31" y="36"/>
                    <a:pt x="36" y="32"/>
                    <a:pt x="35" y="29"/>
                  </a:cubicBezTo>
                  <a:cubicBezTo>
                    <a:pt x="32" y="17"/>
                    <a:pt x="17" y="6"/>
                    <a:pt x="7" y="1"/>
                  </a:cubicBezTo>
                  <a:cubicBezTo>
                    <a:pt x="3" y="0"/>
                    <a:pt x="0" y="7"/>
                    <a:pt x="3" y="8"/>
                  </a:cubicBezTo>
                  <a:cubicBezTo>
                    <a:pt x="21" y="17"/>
                    <a:pt x="41" y="25"/>
                    <a:pt x="59" y="34"/>
                  </a:cubicBezTo>
                  <a:cubicBezTo>
                    <a:pt x="63" y="36"/>
                    <a:pt x="68" y="29"/>
                    <a:pt x="64" y="27"/>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9" name="Freeform 14">
              <a:extLst>
                <a:ext uri="{FF2B5EF4-FFF2-40B4-BE49-F238E27FC236}">
                  <a16:creationId xmlns:a16="http://schemas.microsoft.com/office/drawing/2014/main" id="{1F851E87-E74B-4174-A8C0-8E9791646445}"/>
                </a:ext>
              </a:extLst>
            </p:cNvPr>
            <p:cNvSpPr>
              <a:spLocks/>
            </p:cNvSpPr>
            <p:nvPr/>
          </p:nvSpPr>
          <p:spPr bwMode="auto">
            <a:xfrm>
              <a:off x="3583" y="1644"/>
              <a:ext cx="321" cy="290"/>
            </a:xfrm>
            <a:custGeom>
              <a:avLst/>
              <a:gdLst>
                <a:gd name="T0" fmla="*/ 8 w 135"/>
                <a:gd name="T1" fmla="*/ 118 h 122"/>
                <a:gd name="T2" fmla="*/ 58 w 135"/>
                <a:gd name="T3" fmla="*/ 52 h 122"/>
                <a:gd name="T4" fmla="*/ 132 w 135"/>
                <a:gd name="T5" fmla="*/ 8 h 122"/>
                <a:gd name="T6" fmla="*/ 135 w 135"/>
                <a:gd name="T7" fmla="*/ 3 h 122"/>
                <a:gd name="T8" fmla="*/ 135 w 135"/>
                <a:gd name="T9" fmla="*/ 3 h 122"/>
                <a:gd name="T10" fmla="*/ 130 w 135"/>
                <a:gd name="T11" fmla="*/ 1 h 122"/>
                <a:gd name="T12" fmla="*/ 129 w 135"/>
                <a:gd name="T13" fmla="*/ 2 h 122"/>
                <a:gd name="T14" fmla="*/ 133 w 135"/>
                <a:gd name="T15" fmla="*/ 7 h 122"/>
                <a:gd name="T16" fmla="*/ 133 w 135"/>
                <a:gd name="T17" fmla="*/ 6 h 122"/>
                <a:gd name="T18" fmla="*/ 128 w 135"/>
                <a:gd name="T19" fmla="*/ 5 h 122"/>
                <a:gd name="T20" fmla="*/ 92 w 135"/>
                <a:gd name="T21" fmla="*/ 18 h 122"/>
                <a:gd name="T22" fmla="*/ 57 w 135"/>
                <a:gd name="T23" fmla="*/ 43 h 122"/>
                <a:gd name="T24" fmla="*/ 2 w 135"/>
                <a:gd name="T25" fmla="*/ 116 h 122"/>
                <a:gd name="T26" fmla="*/ 8 w 135"/>
                <a:gd name="T27" fmla="*/ 11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 h="122">
                  <a:moveTo>
                    <a:pt x="8" y="118"/>
                  </a:moveTo>
                  <a:cubicBezTo>
                    <a:pt x="21" y="93"/>
                    <a:pt x="41" y="73"/>
                    <a:pt x="58" y="52"/>
                  </a:cubicBezTo>
                  <a:cubicBezTo>
                    <a:pt x="78" y="26"/>
                    <a:pt x="106" y="23"/>
                    <a:pt x="132" y="8"/>
                  </a:cubicBezTo>
                  <a:cubicBezTo>
                    <a:pt x="134" y="7"/>
                    <a:pt x="135" y="5"/>
                    <a:pt x="135" y="3"/>
                  </a:cubicBezTo>
                  <a:cubicBezTo>
                    <a:pt x="135" y="3"/>
                    <a:pt x="135" y="3"/>
                    <a:pt x="135" y="3"/>
                  </a:cubicBezTo>
                  <a:cubicBezTo>
                    <a:pt x="135" y="0"/>
                    <a:pt x="132" y="0"/>
                    <a:pt x="130" y="1"/>
                  </a:cubicBezTo>
                  <a:cubicBezTo>
                    <a:pt x="130" y="2"/>
                    <a:pt x="129" y="2"/>
                    <a:pt x="129" y="2"/>
                  </a:cubicBezTo>
                  <a:cubicBezTo>
                    <a:pt x="126" y="5"/>
                    <a:pt x="129" y="11"/>
                    <a:pt x="133" y="7"/>
                  </a:cubicBezTo>
                  <a:cubicBezTo>
                    <a:pt x="133" y="7"/>
                    <a:pt x="133" y="7"/>
                    <a:pt x="133" y="6"/>
                  </a:cubicBezTo>
                  <a:cubicBezTo>
                    <a:pt x="132" y="6"/>
                    <a:pt x="130" y="6"/>
                    <a:pt x="128" y="5"/>
                  </a:cubicBezTo>
                  <a:cubicBezTo>
                    <a:pt x="128" y="4"/>
                    <a:pt x="97" y="15"/>
                    <a:pt x="92" y="18"/>
                  </a:cubicBezTo>
                  <a:cubicBezTo>
                    <a:pt x="79" y="24"/>
                    <a:pt x="67" y="32"/>
                    <a:pt x="57" y="43"/>
                  </a:cubicBezTo>
                  <a:cubicBezTo>
                    <a:pt x="38" y="66"/>
                    <a:pt x="16" y="89"/>
                    <a:pt x="2" y="116"/>
                  </a:cubicBezTo>
                  <a:cubicBezTo>
                    <a:pt x="0" y="121"/>
                    <a:pt x="6" y="122"/>
                    <a:pt x="8" y="118"/>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0" name="Freeform 15">
              <a:extLst>
                <a:ext uri="{FF2B5EF4-FFF2-40B4-BE49-F238E27FC236}">
                  <a16:creationId xmlns:a16="http://schemas.microsoft.com/office/drawing/2014/main" id="{86EA998A-C9B6-406A-9C28-8E371D67C12F}"/>
                </a:ext>
              </a:extLst>
            </p:cNvPr>
            <p:cNvSpPr>
              <a:spLocks/>
            </p:cNvSpPr>
            <p:nvPr/>
          </p:nvSpPr>
          <p:spPr bwMode="auto">
            <a:xfrm>
              <a:off x="3599" y="1658"/>
              <a:ext cx="284" cy="297"/>
            </a:xfrm>
            <a:custGeom>
              <a:avLst/>
              <a:gdLst>
                <a:gd name="T0" fmla="*/ 7 w 119"/>
                <a:gd name="T1" fmla="*/ 122 h 125"/>
                <a:gd name="T2" fmla="*/ 33 w 119"/>
                <a:gd name="T3" fmla="*/ 80 h 125"/>
                <a:gd name="T4" fmla="*/ 65 w 119"/>
                <a:gd name="T5" fmla="*/ 38 h 125"/>
                <a:gd name="T6" fmla="*/ 114 w 119"/>
                <a:gd name="T7" fmla="*/ 9 h 125"/>
                <a:gd name="T8" fmla="*/ 114 w 119"/>
                <a:gd name="T9" fmla="*/ 2 h 125"/>
                <a:gd name="T10" fmla="*/ 42 w 119"/>
                <a:gd name="T11" fmla="*/ 57 h 125"/>
                <a:gd name="T12" fmla="*/ 20 w 119"/>
                <a:gd name="T13" fmla="*/ 90 h 125"/>
                <a:gd name="T14" fmla="*/ 3 w 119"/>
                <a:gd name="T15" fmla="*/ 117 h 125"/>
                <a:gd name="T16" fmla="*/ 7 w 119"/>
                <a:gd name="T17" fmla="*/ 1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125">
                  <a:moveTo>
                    <a:pt x="7" y="122"/>
                  </a:moveTo>
                  <a:cubicBezTo>
                    <a:pt x="18" y="110"/>
                    <a:pt x="23" y="93"/>
                    <a:pt x="33" y="80"/>
                  </a:cubicBezTo>
                  <a:cubicBezTo>
                    <a:pt x="44" y="66"/>
                    <a:pt x="52" y="51"/>
                    <a:pt x="65" y="38"/>
                  </a:cubicBezTo>
                  <a:cubicBezTo>
                    <a:pt x="78" y="25"/>
                    <a:pt x="98" y="16"/>
                    <a:pt x="114" y="9"/>
                  </a:cubicBezTo>
                  <a:cubicBezTo>
                    <a:pt x="118" y="7"/>
                    <a:pt x="119" y="0"/>
                    <a:pt x="114" y="2"/>
                  </a:cubicBezTo>
                  <a:cubicBezTo>
                    <a:pt x="85" y="15"/>
                    <a:pt x="58" y="29"/>
                    <a:pt x="42" y="57"/>
                  </a:cubicBezTo>
                  <a:cubicBezTo>
                    <a:pt x="36" y="68"/>
                    <a:pt x="26" y="78"/>
                    <a:pt x="20" y="90"/>
                  </a:cubicBezTo>
                  <a:cubicBezTo>
                    <a:pt x="15" y="98"/>
                    <a:pt x="11" y="109"/>
                    <a:pt x="3" y="117"/>
                  </a:cubicBezTo>
                  <a:cubicBezTo>
                    <a:pt x="0" y="120"/>
                    <a:pt x="3" y="125"/>
                    <a:pt x="7" y="122"/>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1" name="Freeform 16">
              <a:extLst>
                <a:ext uri="{FF2B5EF4-FFF2-40B4-BE49-F238E27FC236}">
                  <a16:creationId xmlns:a16="http://schemas.microsoft.com/office/drawing/2014/main" id="{2C12C91C-22E9-4A01-900D-9B0AF3923BDF}"/>
                </a:ext>
              </a:extLst>
            </p:cNvPr>
            <p:cNvSpPr>
              <a:spLocks/>
            </p:cNvSpPr>
            <p:nvPr/>
          </p:nvSpPr>
          <p:spPr bwMode="auto">
            <a:xfrm>
              <a:off x="3457" y="1996"/>
              <a:ext cx="102" cy="323"/>
            </a:xfrm>
            <a:custGeom>
              <a:avLst/>
              <a:gdLst>
                <a:gd name="T0" fmla="*/ 35 w 43"/>
                <a:gd name="T1" fmla="*/ 5 h 136"/>
                <a:gd name="T2" fmla="*/ 11 w 43"/>
                <a:gd name="T3" fmla="*/ 69 h 136"/>
                <a:gd name="T4" fmla="*/ 6 w 43"/>
                <a:gd name="T5" fmla="*/ 94 h 136"/>
                <a:gd name="T6" fmla="*/ 3 w 43"/>
                <a:gd name="T7" fmla="*/ 127 h 136"/>
                <a:gd name="T8" fmla="*/ 5 w 43"/>
                <a:gd name="T9" fmla="*/ 133 h 136"/>
                <a:gd name="T10" fmla="*/ 12 w 43"/>
                <a:gd name="T11" fmla="*/ 121 h 136"/>
                <a:gd name="T12" fmla="*/ 15 w 43"/>
                <a:gd name="T13" fmla="*/ 77 h 136"/>
                <a:gd name="T14" fmla="*/ 27 w 43"/>
                <a:gd name="T15" fmla="*/ 39 h 136"/>
                <a:gd name="T16" fmla="*/ 41 w 43"/>
                <a:gd name="T17" fmla="*/ 5 h 136"/>
                <a:gd name="T18" fmla="*/ 35 w 43"/>
                <a:gd name="T19" fmla="*/ 5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136">
                  <a:moveTo>
                    <a:pt x="35" y="5"/>
                  </a:moveTo>
                  <a:cubicBezTo>
                    <a:pt x="29" y="27"/>
                    <a:pt x="16" y="47"/>
                    <a:pt x="11" y="69"/>
                  </a:cubicBezTo>
                  <a:cubicBezTo>
                    <a:pt x="9" y="78"/>
                    <a:pt x="6" y="85"/>
                    <a:pt x="6" y="94"/>
                  </a:cubicBezTo>
                  <a:cubicBezTo>
                    <a:pt x="5" y="100"/>
                    <a:pt x="8" y="124"/>
                    <a:pt x="3" y="127"/>
                  </a:cubicBezTo>
                  <a:cubicBezTo>
                    <a:pt x="0" y="129"/>
                    <a:pt x="1" y="136"/>
                    <a:pt x="5" y="133"/>
                  </a:cubicBezTo>
                  <a:cubicBezTo>
                    <a:pt x="10" y="130"/>
                    <a:pt x="12" y="127"/>
                    <a:pt x="12" y="121"/>
                  </a:cubicBezTo>
                  <a:cubicBezTo>
                    <a:pt x="12" y="108"/>
                    <a:pt x="10" y="91"/>
                    <a:pt x="15" y="77"/>
                  </a:cubicBezTo>
                  <a:cubicBezTo>
                    <a:pt x="19" y="65"/>
                    <a:pt x="22" y="52"/>
                    <a:pt x="27" y="39"/>
                  </a:cubicBezTo>
                  <a:cubicBezTo>
                    <a:pt x="31" y="28"/>
                    <a:pt x="38" y="16"/>
                    <a:pt x="41" y="5"/>
                  </a:cubicBezTo>
                  <a:cubicBezTo>
                    <a:pt x="43" y="0"/>
                    <a:pt x="36" y="1"/>
                    <a:pt x="35" y="5"/>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2" name="Freeform 17">
              <a:extLst>
                <a:ext uri="{FF2B5EF4-FFF2-40B4-BE49-F238E27FC236}">
                  <a16:creationId xmlns:a16="http://schemas.microsoft.com/office/drawing/2014/main" id="{3EB979C9-70FF-40DD-B9E4-EC9CD75D6306}"/>
                </a:ext>
              </a:extLst>
            </p:cNvPr>
            <p:cNvSpPr>
              <a:spLocks/>
            </p:cNvSpPr>
            <p:nvPr/>
          </p:nvSpPr>
          <p:spPr bwMode="auto">
            <a:xfrm>
              <a:off x="3466" y="1996"/>
              <a:ext cx="117" cy="307"/>
            </a:xfrm>
            <a:custGeom>
              <a:avLst/>
              <a:gdLst>
                <a:gd name="T0" fmla="*/ 41 w 49"/>
                <a:gd name="T1" fmla="*/ 4 h 129"/>
                <a:gd name="T2" fmla="*/ 14 w 49"/>
                <a:gd name="T3" fmla="*/ 76 h 129"/>
                <a:gd name="T4" fmla="*/ 1 w 49"/>
                <a:gd name="T5" fmla="*/ 123 h 129"/>
                <a:gd name="T6" fmla="*/ 7 w 49"/>
                <a:gd name="T7" fmla="*/ 124 h 129"/>
                <a:gd name="T8" fmla="*/ 19 w 49"/>
                <a:gd name="T9" fmla="*/ 80 h 129"/>
                <a:gd name="T10" fmla="*/ 28 w 49"/>
                <a:gd name="T11" fmla="*/ 49 h 129"/>
                <a:gd name="T12" fmla="*/ 47 w 49"/>
                <a:gd name="T13" fmla="*/ 5 h 129"/>
                <a:gd name="T14" fmla="*/ 41 w 49"/>
                <a:gd name="T15" fmla="*/ 4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129">
                  <a:moveTo>
                    <a:pt x="41" y="4"/>
                  </a:moveTo>
                  <a:cubicBezTo>
                    <a:pt x="31" y="28"/>
                    <a:pt x="19" y="50"/>
                    <a:pt x="14" y="76"/>
                  </a:cubicBezTo>
                  <a:cubicBezTo>
                    <a:pt x="11" y="92"/>
                    <a:pt x="6" y="107"/>
                    <a:pt x="1" y="123"/>
                  </a:cubicBezTo>
                  <a:cubicBezTo>
                    <a:pt x="0" y="128"/>
                    <a:pt x="6" y="129"/>
                    <a:pt x="7" y="124"/>
                  </a:cubicBezTo>
                  <a:cubicBezTo>
                    <a:pt x="12" y="110"/>
                    <a:pt x="15" y="95"/>
                    <a:pt x="19" y="80"/>
                  </a:cubicBezTo>
                  <a:cubicBezTo>
                    <a:pt x="23" y="70"/>
                    <a:pt x="24" y="60"/>
                    <a:pt x="28" y="49"/>
                  </a:cubicBezTo>
                  <a:cubicBezTo>
                    <a:pt x="33" y="34"/>
                    <a:pt x="41" y="20"/>
                    <a:pt x="47" y="5"/>
                  </a:cubicBezTo>
                  <a:cubicBezTo>
                    <a:pt x="49" y="1"/>
                    <a:pt x="43" y="0"/>
                    <a:pt x="41" y="4"/>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3" name="Freeform 18">
              <a:extLst>
                <a:ext uri="{FF2B5EF4-FFF2-40B4-BE49-F238E27FC236}">
                  <a16:creationId xmlns:a16="http://schemas.microsoft.com/office/drawing/2014/main" id="{881A8D97-A1D3-4CE8-A3E1-F23DD78A3C49}"/>
                </a:ext>
              </a:extLst>
            </p:cNvPr>
            <p:cNvSpPr>
              <a:spLocks/>
            </p:cNvSpPr>
            <p:nvPr/>
          </p:nvSpPr>
          <p:spPr bwMode="auto">
            <a:xfrm>
              <a:off x="3864" y="1653"/>
              <a:ext cx="174" cy="528"/>
            </a:xfrm>
            <a:custGeom>
              <a:avLst/>
              <a:gdLst>
                <a:gd name="T0" fmla="*/ 1 w 73"/>
                <a:gd name="T1" fmla="*/ 8 h 222"/>
                <a:gd name="T2" fmla="*/ 26 w 73"/>
                <a:gd name="T3" fmla="*/ 110 h 222"/>
                <a:gd name="T4" fmla="*/ 40 w 73"/>
                <a:gd name="T5" fmla="*/ 160 h 222"/>
                <a:gd name="T6" fmla="*/ 65 w 73"/>
                <a:gd name="T7" fmla="*/ 217 h 222"/>
                <a:gd name="T8" fmla="*/ 71 w 73"/>
                <a:gd name="T9" fmla="*/ 213 h 222"/>
                <a:gd name="T10" fmla="*/ 32 w 73"/>
                <a:gd name="T11" fmla="*/ 106 h 222"/>
                <a:gd name="T12" fmla="*/ 7 w 73"/>
                <a:gd name="T13" fmla="*/ 4 h 222"/>
                <a:gd name="T14" fmla="*/ 1 w 73"/>
                <a:gd name="T15" fmla="*/ 8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222">
                  <a:moveTo>
                    <a:pt x="1" y="8"/>
                  </a:moveTo>
                  <a:cubicBezTo>
                    <a:pt x="7" y="42"/>
                    <a:pt x="14" y="79"/>
                    <a:pt x="26" y="110"/>
                  </a:cubicBezTo>
                  <a:cubicBezTo>
                    <a:pt x="32" y="126"/>
                    <a:pt x="34" y="144"/>
                    <a:pt x="40" y="160"/>
                  </a:cubicBezTo>
                  <a:cubicBezTo>
                    <a:pt x="47" y="180"/>
                    <a:pt x="57" y="198"/>
                    <a:pt x="65" y="217"/>
                  </a:cubicBezTo>
                  <a:cubicBezTo>
                    <a:pt x="67" y="222"/>
                    <a:pt x="73" y="217"/>
                    <a:pt x="71" y="213"/>
                  </a:cubicBezTo>
                  <a:cubicBezTo>
                    <a:pt x="56" y="178"/>
                    <a:pt x="41" y="145"/>
                    <a:pt x="32" y="106"/>
                  </a:cubicBezTo>
                  <a:cubicBezTo>
                    <a:pt x="25" y="72"/>
                    <a:pt x="13" y="39"/>
                    <a:pt x="7" y="4"/>
                  </a:cubicBezTo>
                  <a:cubicBezTo>
                    <a:pt x="7" y="0"/>
                    <a:pt x="0" y="5"/>
                    <a:pt x="1" y="8"/>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4" name="Freeform 19">
              <a:extLst>
                <a:ext uri="{FF2B5EF4-FFF2-40B4-BE49-F238E27FC236}">
                  <a16:creationId xmlns:a16="http://schemas.microsoft.com/office/drawing/2014/main" id="{89DC220A-8F75-4E3A-A70B-02C70FA39F7F}"/>
                </a:ext>
              </a:extLst>
            </p:cNvPr>
            <p:cNvSpPr>
              <a:spLocks/>
            </p:cNvSpPr>
            <p:nvPr/>
          </p:nvSpPr>
          <p:spPr bwMode="auto">
            <a:xfrm>
              <a:off x="3478" y="2146"/>
              <a:ext cx="569" cy="159"/>
            </a:xfrm>
            <a:custGeom>
              <a:avLst/>
              <a:gdLst>
                <a:gd name="T0" fmla="*/ 0 w 239"/>
                <a:gd name="T1" fmla="*/ 63 h 67"/>
                <a:gd name="T2" fmla="*/ 0 w 239"/>
                <a:gd name="T3" fmla="*/ 64 h 67"/>
                <a:gd name="T4" fmla="*/ 3 w 239"/>
                <a:gd name="T5" fmla="*/ 67 h 67"/>
                <a:gd name="T6" fmla="*/ 105 w 239"/>
                <a:gd name="T7" fmla="*/ 46 h 67"/>
                <a:gd name="T8" fmla="*/ 175 w 239"/>
                <a:gd name="T9" fmla="*/ 26 h 67"/>
                <a:gd name="T10" fmla="*/ 234 w 239"/>
                <a:gd name="T11" fmla="*/ 8 h 67"/>
                <a:gd name="T12" fmla="*/ 234 w 239"/>
                <a:gd name="T13" fmla="*/ 1 h 67"/>
                <a:gd name="T14" fmla="*/ 182 w 239"/>
                <a:gd name="T15" fmla="*/ 17 h 67"/>
                <a:gd name="T16" fmla="*/ 112 w 239"/>
                <a:gd name="T17" fmla="*/ 37 h 67"/>
                <a:gd name="T18" fmla="*/ 7 w 239"/>
                <a:gd name="T19" fmla="*/ 61 h 67"/>
                <a:gd name="T20" fmla="*/ 0 w 239"/>
                <a:gd name="T21" fmla="*/ 6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9" h="67">
                  <a:moveTo>
                    <a:pt x="0" y="63"/>
                  </a:moveTo>
                  <a:cubicBezTo>
                    <a:pt x="0" y="64"/>
                    <a:pt x="0" y="64"/>
                    <a:pt x="0" y="64"/>
                  </a:cubicBezTo>
                  <a:cubicBezTo>
                    <a:pt x="0" y="65"/>
                    <a:pt x="1" y="67"/>
                    <a:pt x="3" y="67"/>
                  </a:cubicBezTo>
                  <a:cubicBezTo>
                    <a:pt x="37" y="61"/>
                    <a:pt x="72" y="54"/>
                    <a:pt x="105" y="46"/>
                  </a:cubicBezTo>
                  <a:cubicBezTo>
                    <a:pt x="128" y="40"/>
                    <a:pt x="152" y="33"/>
                    <a:pt x="175" y="26"/>
                  </a:cubicBezTo>
                  <a:cubicBezTo>
                    <a:pt x="195" y="21"/>
                    <a:pt x="214" y="14"/>
                    <a:pt x="234" y="8"/>
                  </a:cubicBezTo>
                  <a:cubicBezTo>
                    <a:pt x="238" y="8"/>
                    <a:pt x="239" y="0"/>
                    <a:pt x="234" y="1"/>
                  </a:cubicBezTo>
                  <a:cubicBezTo>
                    <a:pt x="216" y="6"/>
                    <a:pt x="199" y="12"/>
                    <a:pt x="182" y="17"/>
                  </a:cubicBezTo>
                  <a:cubicBezTo>
                    <a:pt x="159" y="24"/>
                    <a:pt x="135" y="30"/>
                    <a:pt x="112" y="37"/>
                  </a:cubicBezTo>
                  <a:cubicBezTo>
                    <a:pt x="104" y="39"/>
                    <a:pt x="7" y="54"/>
                    <a:pt x="7" y="61"/>
                  </a:cubicBezTo>
                  <a:cubicBezTo>
                    <a:pt x="7" y="56"/>
                    <a:pt x="0" y="60"/>
                    <a:pt x="0" y="63"/>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5" name="Freeform 20">
              <a:extLst>
                <a:ext uri="{FF2B5EF4-FFF2-40B4-BE49-F238E27FC236}">
                  <a16:creationId xmlns:a16="http://schemas.microsoft.com/office/drawing/2014/main" id="{0B76D6D2-6ADA-4194-B60E-C5FF5D1EBAFC}"/>
                </a:ext>
              </a:extLst>
            </p:cNvPr>
            <p:cNvSpPr>
              <a:spLocks/>
            </p:cNvSpPr>
            <p:nvPr/>
          </p:nvSpPr>
          <p:spPr bwMode="auto">
            <a:xfrm>
              <a:off x="3804" y="1917"/>
              <a:ext cx="105" cy="65"/>
            </a:xfrm>
            <a:custGeom>
              <a:avLst/>
              <a:gdLst>
                <a:gd name="T0" fmla="*/ 7 w 44"/>
                <a:gd name="T1" fmla="*/ 5 h 27"/>
                <a:gd name="T2" fmla="*/ 7 w 44"/>
                <a:gd name="T3" fmla="*/ 5 h 27"/>
                <a:gd name="T4" fmla="*/ 0 w 44"/>
                <a:gd name="T5" fmla="*/ 7 h 27"/>
                <a:gd name="T6" fmla="*/ 39 w 44"/>
                <a:gd name="T7" fmla="*/ 21 h 27"/>
                <a:gd name="T8" fmla="*/ 39 w 44"/>
                <a:gd name="T9" fmla="*/ 14 h 27"/>
                <a:gd name="T10" fmla="*/ 7 w 44"/>
                <a:gd name="T11" fmla="*/ 5 h 27"/>
                <a:gd name="T12" fmla="*/ 0 w 44"/>
                <a:gd name="T13" fmla="*/ 7 h 27"/>
                <a:gd name="T14" fmla="*/ 0 w 44"/>
                <a:gd name="T15" fmla="*/ 8 h 27"/>
                <a:gd name="T16" fmla="*/ 7 w 44"/>
                <a:gd name="T17" fmla="*/ 5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27">
                  <a:moveTo>
                    <a:pt x="7" y="5"/>
                  </a:moveTo>
                  <a:cubicBezTo>
                    <a:pt x="7" y="5"/>
                    <a:pt x="7" y="5"/>
                    <a:pt x="7" y="5"/>
                  </a:cubicBezTo>
                  <a:cubicBezTo>
                    <a:pt x="7" y="0"/>
                    <a:pt x="0" y="3"/>
                    <a:pt x="0" y="7"/>
                  </a:cubicBezTo>
                  <a:cubicBezTo>
                    <a:pt x="0" y="27"/>
                    <a:pt x="26" y="25"/>
                    <a:pt x="39" y="21"/>
                  </a:cubicBezTo>
                  <a:cubicBezTo>
                    <a:pt x="43" y="20"/>
                    <a:pt x="44" y="13"/>
                    <a:pt x="39" y="14"/>
                  </a:cubicBezTo>
                  <a:cubicBezTo>
                    <a:pt x="30" y="17"/>
                    <a:pt x="6" y="20"/>
                    <a:pt x="7" y="5"/>
                  </a:cubicBezTo>
                  <a:cubicBezTo>
                    <a:pt x="4" y="6"/>
                    <a:pt x="2" y="6"/>
                    <a:pt x="0" y="7"/>
                  </a:cubicBezTo>
                  <a:cubicBezTo>
                    <a:pt x="0" y="7"/>
                    <a:pt x="0" y="7"/>
                    <a:pt x="0" y="8"/>
                  </a:cubicBezTo>
                  <a:cubicBezTo>
                    <a:pt x="0" y="13"/>
                    <a:pt x="7" y="9"/>
                    <a:pt x="7" y="5"/>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6" name="Freeform 21">
              <a:extLst>
                <a:ext uri="{FF2B5EF4-FFF2-40B4-BE49-F238E27FC236}">
                  <a16:creationId xmlns:a16="http://schemas.microsoft.com/office/drawing/2014/main" id="{BA0869C2-AA4F-4D2E-B70D-F3B71EEEAB40}"/>
                </a:ext>
              </a:extLst>
            </p:cNvPr>
            <p:cNvSpPr>
              <a:spLocks/>
            </p:cNvSpPr>
            <p:nvPr/>
          </p:nvSpPr>
          <p:spPr bwMode="auto">
            <a:xfrm>
              <a:off x="3819" y="1865"/>
              <a:ext cx="21" cy="33"/>
            </a:xfrm>
            <a:custGeom>
              <a:avLst/>
              <a:gdLst>
                <a:gd name="T0" fmla="*/ 8 w 9"/>
                <a:gd name="T1" fmla="*/ 5 h 14"/>
                <a:gd name="T2" fmla="*/ 8 w 9"/>
                <a:gd name="T3" fmla="*/ 5 h 14"/>
                <a:gd name="T4" fmla="*/ 7 w 9"/>
                <a:gd name="T5" fmla="*/ 7 h 14"/>
                <a:gd name="T6" fmla="*/ 9 w 9"/>
                <a:gd name="T7" fmla="*/ 4 h 14"/>
                <a:gd name="T8" fmla="*/ 4 w 9"/>
                <a:gd name="T9" fmla="*/ 1 h 14"/>
                <a:gd name="T10" fmla="*/ 0 w 9"/>
                <a:gd name="T11" fmla="*/ 11 h 14"/>
                <a:gd name="T12" fmla="*/ 3 w 9"/>
                <a:gd name="T13" fmla="*/ 13 h 14"/>
                <a:gd name="T14" fmla="*/ 7 w 9"/>
                <a:gd name="T15" fmla="*/ 10 h 14"/>
                <a:gd name="T16" fmla="*/ 7 w 9"/>
                <a:gd name="T17" fmla="*/ 10 h 14"/>
                <a:gd name="T18" fmla="*/ 8 w 9"/>
                <a:gd name="T19" fmla="*/ 9 h 14"/>
                <a:gd name="T20" fmla="*/ 9 w 9"/>
                <a:gd name="T21" fmla="*/ 5 h 14"/>
                <a:gd name="T22" fmla="*/ 3 w 9"/>
                <a:gd name="T23" fmla="*/ 6 h 14"/>
                <a:gd name="T24" fmla="*/ 3 w 9"/>
                <a:gd name="T25" fmla="*/ 5 h 14"/>
                <a:gd name="T26" fmla="*/ 3 w 9"/>
                <a:gd name="T27" fmla="*/ 6 h 14"/>
                <a:gd name="T28" fmla="*/ 1 w 9"/>
                <a:gd name="T29" fmla="*/ 8 h 14"/>
                <a:gd name="T30" fmla="*/ 8 w 9"/>
                <a:gd name="T31" fmla="*/ 8 h 14"/>
                <a:gd name="T32" fmla="*/ 8 w 9"/>
                <a:gd name="T33" fmla="*/ 9 h 14"/>
                <a:gd name="T34" fmla="*/ 8 w 9"/>
                <a:gd name="T35" fmla="*/ 8 h 14"/>
                <a:gd name="T36" fmla="*/ 9 w 9"/>
                <a:gd name="T37" fmla="*/ 5 h 14"/>
                <a:gd name="T38" fmla="*/ 7 w 9"/>
                <a:gd name="T39" fmla="*/ 2 h 14"/>
                <a:gd name="T40" fmla="*/ 3 w 9"/>
                <a:gd name="T41" fmla="*/ 6 h 14"/>
                <a:gd name="T42" fmla="*/ 2 w 9"/>
                <a:gd name="T43" fmla="*/ 7 h 14"/>
                <a:gd name="T44" fmla="*/ 4 w 9"/>
                <a:gd name="T45" fmla="*/ 4 h 14"/>
                <a:gd name="T46" fmla="*/ 1 w 9"/>
                <a:gd name="T47" fmla="*/ 9 h 14"/>
                <a:gd name="T48" fmla="*/ 7 w 9"/>
                <a:gd name="T49" fmla="*/ 8 h 14"/>
                <a:gd name="T50" fmla="*/ 7 w 9"/>
                <a:gd name="T51" fmla="*/ 7 h 14"/>
                <a:gd name="T52" fmla="*/ 7 w 9"/>
                <a:gd name="T53" fmla="*/ 6 h 14"/>
                <a:gd name="T54" fmla="*/ 6 w 9"/>
                <a:gd name="T55" fmla="*/ 7 h 14"/>
                <a:gd name="T56" fmla="*/ 2 w 9"/>
                <a:gd name="T57" fmla="*/ 4 h 14"/>
                <a:gd name="T58" fmla="*/ 2 w 9"/>
                <a:gd name="T59" fmla="*/ 5 h 14"/>
                <a:gd name="T60" fmla="*/ 3 w 9"/>
                <a:gd name="T61" fmla="*/ 3 h 14"/>
                <a:gd name="T62" fmla="*/ 1 w 9"/>
                <a:gd name="T63" fmla="*/ 6 h 14"/>
                <a:gd name="T64" fmla="*/ 4 w 9"/>
                <a:gd name="T65" fmla="*/ 9 h 14"/>
                <a:gd name="T66" fmla="*/ 8 w 9"/>
                <a:gd name="T67"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 h="14">
                  <a:moveTo>
                    <a:pt x="8" y="5"/>
                  </a:moveTo>
                  <a:cubicBezTo>
                    <a:pt x="8" y="5"/>
                    <a:pt x="8" y="5"/>
                    <a:pt x="8" y="5"/>
                  </a:cubicBezTo>
                  <a:cubicBezTo>
                    <a:pt x="8" y="5"/>
                    <a:pt x="8" y="6"/>
                    <a:pt x="7" y="7"/>
                  </a:cubicBezTo>
                  <a:cubicBezTo>
                    <a:pt x="8" y="6"/>
                    <a:pt x="8" y="5"/>
                    <a:pt x="9" y="4"/>
                  </a:cubicBezTo>
                  <a:cubicBezTo>
                    <a:pt x="9" y="1"/>
                    <a:pt x="7" y="0"/>
                    <a:pt x="4" y="1"/>
                  </a:cubicBezTo>
                  <a:cubicBezTo>
                    <a:pt x="1" y="3"/>
                    <a:pt x="0" y="7"/>
                    <a:pt x="0" y="11"/>
                  </a:cubicBezTo>
                  <a:cubicBezTo>
                    <a:pt x="0" y="12"/>
                    <a:pt x="1" y="13"/>
                    <a:pt x="3" y="13"/>
                  </a:cubicBezTo>
                  <a:cubicBezTo>
                    <a:pt x="5" y="13"/>
                    <a:pt x="6" y="12"/>
                    <a:pt x="7" y="10"/>
                  </a:cubicBezTo>
                  <a:cubicBezTo>
                    <a:pt x="7" y="10"/>
                    <a:pt x="7" y="9"/>
                    <a:pt x="7" y="10"/>
                  </a:cubicBezTo>
                  <a:cubicBezTo>
                    <a:pt x="6" y="12"/>
                    <a:pt x="8" y="9"/>
                    <a:pt x="8" y="9"/>
                  </a:cubicBezTo>
                  <a:cubicBezTo>
                    <a:pt x="8" y="8"/>
                    <a:pt x="9" y="6"/>
                    <a:pt x="9" y="5"/>
                  </a:cubicBezTo>
                  <a:cubicBezTo>
                    <a:pt x="7" y="5"/>
                    <a:pt x="5" y="5"/>
                    <a:pt x="3" y="6"/>
                  </a:cubicBezTo>
                  <a:cubicBezTo>
                    <a:pt x="3" y="5"/>
                    <a:pt x="3" y="5"/>
                    <a:pt x="3" y="5"/>
                  </a:cubicBezTo>
                  <a:cubicBezTo>
                    <a:pt x="3" y="5"/>
                    <a:pt x="3" y="5"/>
                    <a:pt x="3" y="6"/>
                  </a:cubicBezTo>
                  <a:cubicBezTo>
                    <a:pt x="2" y="7"/>
                    <a:pt x="2" y="7"/>
                    <a:pt x="1" y="8"/>
                  </a:cubicBezTo>
                  <a:cubicBezTo>
                    <a:pt x="1" y="14"/>
                    <a:pt x="7" y="12"/>
                    <a:pt x="8" y="8"/>
                  </a:cubicBezTo>
                  <a:cubicBezTo>
                    <a:pt x="8" y="8"/>
                    <a:pt x="8" y="8"/>
                    <a:pt x="8" y="9"/>
                  </a:cubicBezTo>
                  <a:cubicBezTo>
                    <a:pt x="8" y="8"/>
                    <a:pt x="8" y="8"/>
                    <a:pt x="8" y="8"/>
                  </a:cubicBezTo>
                  <a:cubicBezTo>
                    <a:pt x="9" y="7"/>
                    <a:pt x="9" y="6"/>
                    <a:pt x="9" y="5"/>
                  </a:cubicBezTo>
                  <a:cubicBezTo>
                    <a:pt x="9" y="3"/>
                    <a:pt x="9" y="2"/>
                    <a:pt x="7" y="2"/>
                  </a:cubicBezTo>
                  <a:cubicBezTo>
                    <a:pt x="5" y="2"/>
                    <a:pt x="3" y="4"/>
                    <a:pt x="3" y="6"/>
                  </a:cubicBezTo>
                  <a:cubicBezTo>
                    <a:pt x="3" y="6"/>
                    <a:pt x="2" y="7"/>
                    <a:pt x="2" y="7"/>
                  </a:cubicBezTo>
                  <a:cubicBezTo>
                    <a:pt x="3" y="6"/>
                    <a:pt x="4" y="5"/>
                    <a:pt x="4" y="4"/>
                  </a:cubicBezTo>
                  <a:cubicBezTo>
                    <a:pt x="2" y="5"/>
                    <a:pt x="2" y="7"/>
                    <a:pt x="1" y="9"/>
                  </a:cubicBezTo>
                  <a:cubicBezTo>
                    <a:pt x="3" y="9"/>
                    <a:pt x="5" y="8"/>
                    <a:pt x="7" y="8"/>
                  </a:cubicBezTo>
                  <a:cubicBezTo>
                    <a:pt x="7" y="8"/>
                    <a:pt x="7" y="8"/>
                    <a:pt x="7" y="7"/>
                  </a:cubicBezTo>
                  <a:cubicBezTo>
                    <a:pt x="7" y="7"/>
                    <a:pt x="7" y="7"/>
                    <a:pt x="7" y="6"/>
                  </a:cubicBezTo>
                  <a:cubicBezTo>
                    <a:pt x="7" y="6"/>
                    <a:pt x="8" y="6"/>
                    <a:pt x="6" y="7"/>
                  </a:cubicBezTo>
                  <a:cubicBezTo>
                    <a:pt x="5" y="6"/>
                    <a:pt x="3" y="5"/>
                    <a:pt x="2" y="4"/>
                  </a:cubicBezTo>
                  <a:cubicBezTo>
                    <a:pt x="2" y="5"/>
                    <a:pt x="2" y="5"/>
                    <a:pt x="2" y="5"/>
                  </a:cubicBezTo>
                  <a:cubicBezTo>
                    <a:pt x="2" y="4"/>
                    <a:pt x="3" y="3"/>
                    <a:pt x="3" y="3"/>
                  </a:cubicBezTo>
                  <a:cubicBezTo>
                    <a:pt x="2" y="4"/>
                    <a:pt x="2" y="5"/>
                    <a:pt x="1" y="6"/>
                  </a:cubicBezTo>
                  <a:cubicBezTo>
                    <a:pt x="1" y="7"/>
                    <a:pt x="2" y="9"/>
                    <a:pt x="4" y="9"/>
                  </a:cubicBezTo>
                  <a:cubicBezTo>
                    <a:pt x="6" y="9"/>
                    <a:pt x="8" y="7"/>
                    <a:pt x="8" y="5"/>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7" name="Freeform 22">
              <a:extLst>
                <a:ext uri="{FF2B5EF4-FFF2-40B4-BE49-F238E27FC236}">
                  <a16:creationId xmlns:a16="http://schemas.microsoft.com/office/drawing/2014/main" id="{548FC541-F87B-4F5C-B96E-688D8678CBF3}"/>
                </a:ext>
              </a:extLst>
            </p:cNvPr>
            <p:cNvSpPr>
              <a:spLocks/>
            </p:cNvSpPr>
            <p:nvPr/>
          </p:nvSpPr>
          <p:spPr bwMode="auto">
            <a:xfrm>
              <a:off x="3861" y="1889"/>
              <a:ext cx="53" cy="31"/>
            </a:xfrm>
            <a:custGeom>
              <a:avLst/>
              <a:gdLst>
                <a:gd name="T0" fmla="*/ 7 w 22"/>
                <a:gd name="T1" fmla="*/ 6 h 13"/>
                <a:gd name="T2" fmla="*/ 5 w 22"/>
                <a:gd name="T3" fmla="*/ 8 h 13"/>
                <a:gd name="T4" fmla="*/ 6 w 22"/>
                <a:gd name="T5" fmla="*/ 9 h 13"/>
                <a:gd name="T6" fmla="*/ 8 w 22"/>
                <a:gd name="T7" fmla="*/ 9 h 13"/>
                <a:gd name="T8" fmla="*/ 9 w 22"/>
                <a:gd name="T9" fmla="*/ 10 h 13"/>
                <a:gd name="T10" fmla="*/ 16 w 22"/>
                <a:gd name="T11" fmla="*/ 13 h 13"/>
                <a:gd name="T12" fmla="*/ 18 w 22"/>
                <a:gd name="T13" fmla="*/ 6 h 13"/>
                <a:gd name="T14" fmla="*/ 13 w 22"/>
                <a:gd name="T15" fmla="*/ 3 h 13"/>
                <a:gd name="T16" fmla="*/ 9 w 22"/>
                <a:gd name="T17" fmla="*/ 1 h 13"/>
                <a:gd name="T18" fmla="*/ 1 w 22"/>
                <a:gd name="T19" fmla="*/ 6 h 13"/>
                <a:gd name="T20" fmla="*/ 7 w 22"/>
                <a:gd name="T21" fmla="*/ 6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13">
                  <a:moveTo>
                    <a:pt x="7" y="6"/>
                  </a:moveTo>
                  <a:cubicBezTo>
                    <a:pt x="4" y="7"/>
                    <a:pt x="3" y="8"/>
                    <a:pt x="5" y="8"/>
                  </a:cubicBezTo>
                  <a:cubicBezTo>
                    <a:pt x="5" y="8"/>
                    <a:pt x="6" y="9"/>
                    <a:pt x="6" y="9"/>
                  </a:cubicBezTo>
                  <a:cubicBezTo>
                    <a:pt x="7" y="9"/>
                    <a:pt x="8" y="9"/>
                    <a:pt x="8" y="9"/>
                  </a:cubicBezTo>
                  <a:cubicBezTo>
                    <a:pt x="8" y="9"/>
                    <a:pt x="9" y="10"/>
                    <a:pt x="9" y="10"/>
                  </a:cubicBezTo>
                  <a:cubicBezTo>
                    <a:pt x="12" y="11"/>
                    <a:pt x="13" y="13"/>
                    <a:pt x="16" y="13"/>
                  </a:cubicBezTo>
                  <a:cubicBezTo>
                    <a:pt x="20" y="13"/>
                    <a:pt x="22" y="6"/>
                    <a:pt x="18" y="6"/>
                  </a:cubicBezTo>
                  <a:cubicBezTo>
                    <a:pt x="16" y="5"/>
                    <a:pt x="15" y="4"/>
                    <a:pt x="13" y="3"/>
                  </a:cubicBezTo>
                  <a:cubicBezTo>
                    <a:pt x="12" y="2"/>
                    <a:pt x="11" y="2"/>
                    <a:pt x="9" y="1"/>
                  </a:cubicBezTo>
                  <a:cubicBezTo>
                    <a:pt x="5" y="0"/>
                    <a:pt x="1" y="2"/>
                    <a:pt x="1" y="6"/>
                  </a:cubicBezTo>
                  <a:cubicBezTo>
                    <a:pt x="0" y="11"/>
                    <a:pt x="7" y="10"/>
                    <a:pt x="7" y="6"/>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8" name="Freeform 23">
              <a:extLst>
                <a:ext uri="{FF2B5EF4-FFF2-40B4-BE49-F238E27FC236}">
                  <a16:creationId xmlns:a16="http://schemas.microsoft.com/office/drawing/2014/main" id="{AB77B3E5-17CE-4952-8233-AAD5BDB67884}"/>
                </a:ext>
              </a:extLst>
            </p:cNvPr>
            <p:cNvSpPr>
              <a:spLocks/>
            </p:cNvSpPr>
            <p:nvPr/>
          </p:nvSpPr>
          <p:spPr bwMode="auto">
            <a:xfrm>
              <a:off x="4021" y="2015"/>
              <a:ext cx="109" cy="59"/>
            </a:xfrm>
            <a:custGeom>
              <a:avLst/>
              <a:gdLst>
                <a:gd name="T0" fmla="*/ 0 w 46"/>
                <a:gd name="T1" fmla="*/ 22 h 25"/>
                <a:gd name="T2" fmla="*/ 0 w 46"/>
                <a:gd name="T3" fmla="*/ 22 h 25"/>
                <a:gd name="T4" fmla="*/ 3 w 46"/>
                <a:gd name="T5" fmla="*/ 25 h 25"/>
                <a:gd name="T6" fmla="*/ 42 w 46"/>
                <a:gd name="T7" fmla="*/ 9 h 25"/>
                <a:gd name="T8" fmla="*/ 40 w 46"/>
                <a:gd name="T9" fmla="*/ 3 h 25"/>
                <a:gd name="T10" fmla="*/ 5 w 46"/>
                <a:gd name="T11" fmla="*/ 17 h 25"/>
                <a:gd name="T12" fmla="*/ 7 w 46"/>
                <a:gd name="T13" fmla="*/ 20 h 25"/>
                <a:gd name="T14" fmla="*/ 7 w 46"/>
                <a:gd name="T15" fmla="*/ 19 h 25"/>
                <a:gd name="T16" fmla="*/ 0 w 46"/>
                <a:gd name="T17"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25">
                  <a:moveTo>
                    <a:pt x="0" y="22"/>
                  </a:moveTo>
                  <a:cubicBezTo>
                    <a:pt x="0" y="22"/>
                    <a:pt x="0" y="22"/>
                    <a:pt x="0" y="22"/>
                  </a:cubicBezTo>
                  <a:cubicBezTo>
                    <a:pt x="0" y="24"/>
                    <a:pt x="1" y="25"/>
                    <a:pt x="3" y="25"/>
                  </a:cubicBezTo>
                  <a:cubicBezTo>
                    <a:pt x="17" y="25"/>
                    <a:pt x="31" y="17"/>
                    <a:pt x="42" y="9"/>
                  </a:cubicBezTo>
                  <a:cubicBezTo>
                    <a:pt x="46" y="7"/>
                    <a:pt x="45" y="0"/>
                    <a:pt x="40" y="3"/>
                  </a:cubicBezTo>
                  <a:cubicBezTo>
                    <a:pt x="30" y="10"/>
                    <a:pt x="17" y="17"/>
                    <a:pt x="5" y="17"/>
                  </a:cubicBezTo>
                  <a:cubicBezTo>
                    <a:pt x="5" y="18"/>
                    <a:pt x="6" y="19"/>
                    <a:pt x="7" y="20"/>
                  </a:cubicBezTo>
                  <a:cubicBezTo>
                    <a:pt x="7" y="20"/>
                    <a:pt x="7" y="20"/>
                    <a:pt x="7" y="19"/>
                  </a:cubicBezTo>
                  <a:cubicBezTo>
                    <a:pt x="7" y="14"/>
                    <a:pt x="0" y="18"/>
                    <a:pt x="0" y="22"/>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9" name="Freeform 24">
              <a:extLst>
                <a:ext uri="{FF2B5EF4-FFF2-40B4-BE49-F238E27FC236}">
                  <a16:creationId xmlns:a16="http://schemas.microsoft.com/office/drawing/2014/main" id="{2B659339-53E9-491A-9C2B-15557744D02B}"/>
                </a:ext>
              </a:extLst>
            </p:cNvPr>
            <p:cNvSpPr>
              <a:spLocks/>
            </p:cNvSpPr>
            <p:nvPr/>
          </p:nvSpPr>
          <p:spPr bwMode="auto">
            <a:xfrm>
              <a:off x="4050" y="2008"/>
              <a:ext cx="121" cy="100"/>
            </a:xfrm>
            <a:custGeom>
              <a:avLst/>
              <a:gdLst>
                <a:gd name="T0" fmla="*/ 5 w 51"/>
                <a:gd name="T1" fmla="*/ 26 h 42"/>
                <a:gd name="T2" fmla="*/ 5 w 51"/>
                <a:gd name="T3" fmla="*/ 26 h 42"/>
                <a:gd name="T4" fmla="*/ 3 w 51"/>
                <a:gd name="T5" fmla="*/ 24 h 42"/>
                <a:gd name="T6" fmla="*/ 20 w 51"/>
                <a:gd name="T7" fmla="*/ 39 h 42"/>
                <a:gd name="T8" fmla="*/ 42 w 51"/>
                <a:gd name="T9" fmla="*/ 39 h 42"/>
                <a:gd name="T10" fmla="*/ 50 w 51"/>
                <a:gd name="T11" fmla="*/ 23 h 42"/>
                <a:gd name="T12" fmla="*/ 43 w 51"/>
                <a:gd name="T13" fmla="*/ 12 h 42"/>
                <a:gd name="T14" fmla="*/ 36 w 51"/>
                <a:gd name="T15" fmla="*/ 2 h 42"/>
                <a:gd name="T16" fmla="*/ 32 w 51"/>
                <a:gd name="T17" fmla="*/ 8 h 42"/>
                <a:gd name="T18" fmla="*/ 36 w 51"/>
                <a:gd name="T19" fmla="*/ 15 h 42"/>
                <a:gd name="T20" fmla="*/ 38 w 51"/>
                <a:gd name="T21" fmla="*/ 33 h 42"/>
                <a:gd name="T22" fmla="*/ 9 w 51"/>
                <a:gd name="T23" fmla="*/ 20 h 42"/>
                <a:gd name="T24" fmla="*/ 7 w 51"/>
                <a:gd name="T25" fmla="*/ 19 h 42"/>
                <a:gd name="T26" fmla="*/ 6 w 51"/>
                <a:gd name="T27" fmla="*/ 19 h 42"/>
                <a:gd name="T28" fmla="*/ 5 w 51"/>
                <a:gd name="T29" fmla="*/ 2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 h="42">
                  <a:moveTo>
                    <a:pt x="5" y="26"/>
                  </a:moveTo>
                  <a:cubicBezTo>
                    <a:pt x="5" y="26"/>
                    <a:pt x="5" y="26"/>
                    <a:pt x="5" y="26"/>
                  </a:cubicBezTo>
                  <a:cubicBezTo>
                    <a:pt x="5" y="26"/>
                    <a:pt x="4" y="25"/>
                    <a:pt x="3" y="24"/>
                  </a:cubicBezTo>
                  <a:cubicBezTo>
                    <a:pt x="6" y="32"/>
                    <a:pt x="12" y="37"/>
                    <a:pt x="20" y="39"/>
                  </a:cubicBezTo>
                  <a:cubicBezTo>
                    <a:pt x="25" y="41"/>
                    <a:pt x="37" y="42"/>
                    <a:pt x="42" y="39"/>
                  </a:cubicBezTo>
                  <a:cubicBezTo>
                    <a:pt x="47" y="35"/>
                    <a:pt x="51" y="29"/>
                    <a:pt x="50" y="23"/>
                  </a:cubicBezTo>
                  <a:cubicBezTo>
                    <a:pt x="49" y="18"/>
                    <a:pt x="46" y="15"/>
                    <a:pt x="43" y="12"/>
                  </a:cubicBezTo>
                  <a:cubicBezTo>
                    <a:pt x="41" y="9"/>
                    <a:pt x="39" y="4"/>
                    <a:pt x="36" y="2"/>
                  </a:cubicBezTo>
                  <a:cubicBezTo>
                    <a:pt x="33" y="0"/>
                    <a:pt x="28" y="6"/>
                    <a:pt x="32" y="8"/>
                  </a:cubicBezTo>
                  <a:cubicBezTo>
                    <a:pt x="33" y="9"/>
                    <a:pt x="35" y="14"/>
                    <a:pt x="36" y="15"/>
                  </a:cubicBezTo>
                  <a:cubicBezTo>
                    <a:pt x="39" y="19"/>
                    <a:pt x="49" y="31"/>
                    <a:pt x="38" y="33"/>
                  </a:cubicBezTo>
                  <a:cubicBezTo>
                    <a:pt x="27" y="35"/>
                    <a:pt x="14" y="31"/>
                    <a:pt x="9" y="20"/>
                  </a:cubicBezTo>
                  <a:cubicBezTo>
                    <a:pt x="9" y="19"/>
                    <a:pt x="8" y="19"/>
                    <a:pt x="7" y="19"/>
                  </a:cubicBezTo>
                  <a:cubicBezTo>
                    <a:pt x="7" y="19"/>
                    <a:pt x="7" y="19"/>
                    <a:pt x="6" y="19"/>
                  </a:cubicBezTo>
                  <a:cubicBezTo>
                    <a:pt x="3" y="19"/>
                    <a:pt x="0" y="26"/>
                    <a:pt x="5" y="26"/>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50" name="Freeform 25">
              <a:extLst>
                <a:ext uri="{FF2B5EF4-FFF2-40B4-BE49-F238E27FC236}">
                  <a16:creationId xmlns:a16="http://schemas.microsoft.com/office/drawing/2014/main" id="{82BCBB0C-1E63-4483-B479-D6A7311A5B5F}"/>
                </a:ext>
              </a:extLst>
            </p:cNvPr>
            <p:cNvSpPr>
              <a:spLocks/>
            </p:cNvSpPr>
            <p:nvPr/>
          </p:nvSpPr>
          <p:spPr bwMode="auto">
            <a:xfrm>
              <a:off x="4090" y="2039"/>
              <a:ext cx="40" cy="42"/>
            </a:xfrm>
            <a:custGeom>
              <a:avLst/>
              <a:gdLst>
                <a:gd name="T0" fmla="*/ 2 w 17"/>
                <a:gd name="T1" fmla="*/ 7 h 18"/>
                <a:gd name="T2" fmla="*/ 8 w 17"/>
                <a:gd name="T3" fmla="*/ 12 h 18"/>
                <a:gd name="T4" fmla="*/ 12 w 17"/>
                <a:gd name="T5" fmla="*/ 17 h 18"/>
                <a:gd name="T6" fmla="*/ 17 w 17"/>
                <a:gd name="T7" fmla="*/ 14 h 18"/>
                <a:gd name="T8" fmla="*/ 15 w 17"/>
                <a:gd name="T9" fmla="*/ 10 h 18"/>
                <a:gd name="T10" fmla="*/ 15 w 17"/>
                <a:gd name="T11" fmla="*/ 9 h 18"/>
                <a:gd name="T12" fmla="*/ 14 w 17"/>
                <a:gd name="T13" fmla="*/ 8 h 18"/>
                <a:gd name="T14" fmla="*/ 13 w 17"/>
                <a:gd name="T15" fmla="*/ 5 h 18"/>
                <a:gd name="T16" fmla="*/ 7 w 17"/>
                <a:gd name="T17" fmla="*/ 1 h 18"/>
                <a:gd name="T18" fmla="*/ 2 w 17"/>
                <a:gd name="T19" fmla="*/ 3 h 18"/>
                <a:gd name="T20" fmla="*/ 2 w 17"/>
                <a:gd name="T21"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18">
                  <a:moveTo>
                    <a:pt x="2" y="7"/>
                  </a:moveTo>
                  <a:cubicBezTo>
                    <a:pt x="4" y="9"/>
                    <a:pt x="7" y="10"/>
                    <a:pt x="8" y="12"/>
                  </a:cubicBezTo>
                  <a:cubicBezTo>
                    <a:pt x="9" y="14"/>
                    <a:pt x="10" y="16"/>
                    <a:pt x="12" y="17"/>
                  </a:cubicBezTo>
                  <a:cubicBezTo>
                    <a:pt x="14" y="18"/>
                    <a:pt x="16" y="16"/>
                    <a:pt x="17" y="14"/>
                  </a:cubicBezTo>
                  <a:cubicBezTo>
                    <a:pt x="17" y="12"/>
                    <a:pt x="17" y="11"/>
                    <a:pt x="15" y="10"/>
                  </a:cubicBezTo>
                  <a:cubicBezTo>
                    <a:pt x="16" y="10"/>
                    <a:pt x="15" y="10"/>
                    <a:pt x="15" y="9"/>
                  </a:cubicBezTo>
                  <a:cubicBezTo>
                    <a:pt x="15" y="9"/>
                    <a:pt x="15" y="8"/>
                    <a:pt x="14" y="8"/>
                  </a:cubicBezTo>
                  <a:cubicBezTo>
                    <a:pt x="14" y="7"/>
                    <a:pt x="13" y="6"/>
                    <a:pt x="13" y="5"/>
                  </a:cubicBezTo>
                  <a:cubicBezTo>
                    <a:pt x="11" y="3"/>
                    <a:pt x="9" y="2"/>
                    <a:pt x="7" y="1"/>
                  </a:cubicBezTo>
                  <a:cubicBezTo>
                    <a:pt x="5" y="0"/>
                    <a:pt x="3" y="1"/>
                    <a:pt x="2" y="3"/>
                  </a:cubicBezTo>
                  <a:cubicBezTo>
                    <a:pt x="1" y="4"/>
                    <a:pt x="0" y="7"/>
                    <a:pt x="2" y="7"/>
                  </a:cubicBezTo>
                  <a:close/>
                </a:path>
              </a:pathLst>
            </a:custGeom>
            <a:grpFill/>
            <a:ln>
              <a:solidFill>
                <a:srgbClr val="EAB01D"/>
              </a:solidFill>
            </a:ln>
          </p:spPr>
          <p:txBody>
            <a:bodyPr vert="horz" wrap="square" lIns="121882" tIns="60941" rIns="121882" bIns="6094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2399"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60" name="chenying0907 30">
            <a:extLst>
              <a:ext uri="{FF2B5EF4-FFF2-40B4-BE49-F238E27FC236}">
                <a16:creationId xmlns:a16="http://schemas.microsoft.com/office/drawing/2014/main" id="{684DBD6A-FDE8-4B55-ADF1-65776B72F707}"/>
              </a:ext>
            </a:extLst>
          </p:cNvPr>
          <p:cNvSpPr>
            <a:spLocks noEditPoints="1"/>
          </p:cNvSpPr>
          <p:nvPr/>
        </p:nvSpPr>
        <p:spPr bwMode="auto">
          <a:xfrm>
            <a:off x="2721605" y="4392869"/>
            <a:ext cx="144000" cy="144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2" name="chenying0907 30">
            <a:extLst>
              <a:ext uri="{FF2B5EF4-FFF2-40B4-BE49-F238E27FC236}">
                <a16:creationId xmlns:a16="http://schemas.microsoft.com/office/drawing/2014/main" id="{3DBE6141-C269-4FB7-9681-F4CB6F482B1E}"/>
              </a:ext>
            </a:extLst>
          </p:cNvPr>
          <p:cNvSpPr>
            <a:spLocks noEditPoints="1"/>
          </p:cNvSpPr>
          <p:nvPr/>
        </p:nvSpPr>
        <p:spPr bwMode="auto">
          <a:xfrm>
            <a:off x="3256792" y="4078797"/>
            <a:ext cx="108000" cy="108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3" name="chenying0907 30">
            <a:extLst>
              <a:ext uri="{FF2B5EF4-FFF2-40B4-BE49-F238E27FC236}">
                <a16:creationId xmlns:a16="http://schemas.microsoft.com/office/drawing/2014/main" id="{1345BD69-DFBD-4864-9545-9DAAE4923F40}"/>
              </a:ext>
            </a:extLst>
          </p:cNvPr>
          <p:cNvSpPr>
            <a:spLocks noEditPoints="1"/>
          </p:cNvSpPr>
          <p:nvPr/>
        </p:nvSpPr>
        <p:spPr bwMode="auto">
          <a:xfrm>
            <a:off x="3692120" y="4231197"/>
            <a:ext cx="144000" cy="144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4" name="chenying0907 30">
            <a:extLst>
              <a:ext uri="{FF2B5EF4-FFF2-40B4-BE49-F238E27FC236}">
                <a16:creationId xmlns:a16="http://schemas.microsoft.com/office/drawing/2014/main" id="{ACCF4B32-0BCF-4ABC-AB35-4E0F596F993B}"/>
              </a:ext>
            </a:extLst>
          </p:cNvPr>
          <p:cNvSpPr>
            <a:spLocks noEditPoints="1"/>
          </p:cNvSpPr>
          <p:nvPr/>
        </p:nvSpPr>
        <p:spPr bwMode="auto">
          <a:xfrm>
            <a:off x="3994274" y="4581144"/>
            <a:ext cx="144000" cy="144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5" name="chenying0907 30">
            <a:extLst>
              <a:ext uri="{FF2B5EF4-FFF2-40B4-BE49-F238E27FC236}">
                <a16:creationId xmlns:a16="http://schemas.microsoft.com/office/drawing/2014/main" id="{050AA4D2-45A8-4F36-ABE2-1FC7B1FA66E9}"/>
              </a:ext>
            </a:extLst>
          </p:cNvPr>
          <p:cNvSpPr>
            <a:spLocks noEditPoints="1"/>
          </p:cNvSpPr>
          <p:nvPr/>
        </p:nvSpPr>
        <p:spPr bwMode="auto">
          <a:xfrm>
            <a:off x="4457423" y="3942116"/>
            <a:ext cx="108000" cy="108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6" name="chenying0907 30">
            <a:extLst>
              <a:ext uri="{FF2B5EF4-FFF2-40B4-BE49-F238E27FC236}">
                <a16:creationId xmlns:a16="http://schemas.microsoft.com/office/drawing/2014/main" id="{612763D2-19EF-4F47-BA8E-E209B547C58D}"/>
              </a:ext>
            </a:extLst>
          </p:cNvPr>
          <p:cNvSpPr>
            <a:spLocks noEditPoints="1"/>
          </p:cNvSpPr>
          <p:nvPr/>
        </p:nvSpPr>
        <p:spPr bwMode="auto">
          <a:xfrm>
            <a:off x="4752635" y="4355997"/>
            <a:ext cx="144000" cy="144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
        <p:nvSpPr>
          <p:cNvPr id="67" name="chenying0907 30">
            <a:extLst>
              <a:ext uri="{FF2B5EF4-FFF2-40B4-BE49-F238E27FC236}">
                <a16:creationId xmlns:a16="http://schemas.microsoft.com/office/drawing/2014/main" id="{CA1318AC-0EB6-43BF-8D2C-3993BE857483}"/>
              </a:ext>
            </a:extLst>
          </p:cNvPr>
          <p:cNvSpPr>
            <a:spLocks noEditPoints="1"/>
          </p:cNvSpPr>
          <p:nvPr/>
        </p:nvSpPr>
        <p:spPr bwMode="auto">
          <a:xfrm>
            <a:off x="5148080" y="4125078"/>
            <a:ext cx="144000" cy="144000"/>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rgbClr val="EAB01D"/>
          </a:solidFill>
          <a:ln>
            <a:noFill/>
          </a:ln>
        </p:spPr>
        <p:txBody>
          <a:bodyPr vert="horz" wrap="square" lIns="121882" tIns="60941" rIns="121882" bIns="60941" numCol="1" anchor="t" anchorCtr="0" compatLnSpc="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333" b="0" i="0" u="none" strike="noStrike" kern="0" cap="none" spc="0" normalizeH="0" baseline="0" noProof="0" dirty="0">
              <a:ln>
                <a:noFill/>
              </a:ln>
              <a:solidFill>
                <a:srgbClr val="605448"/>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1+#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45" presetClass="entr" presetSubtype="0" fill="hold" grpId="0" nodeType="with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4000"/>
                                        <p:tgtEl>
                                          <p:spTgt spid="60"/>
                                        </p:tgtEl>
                                      </p:cBhvr>
                                    </p:animEffect>
                                    <p:anim calcmode="lin" valueType="num">
                                      <p:cBhvr>
                                        <p:cTn id="12" dur="4000" fill="hold"/>
                                        <p:tgtEl>
                                          <p:spTgt spid="60"/>
                                        </p:tgtEl>
                                        <p:attrNameLst>
                                          <p:attrName>ppt_w</p:attrName>
                                        </p:attrNameLst>
                                      </p:cBhvr>
                                      <p:tavLst>
                                        <p:tav tm="0" fmla="#ppt_w*sin(2.5*pi*$)">
                                          <p:val>
                                            <p:fltVal val="0"/>
                                          </p:val>
                                        </p:tav>
                                        <p:tav tm="100000">
                                          <p:val>
                                            <p:fltVal val="1"/>
                                          </p:val>
                                        </p:tav>
                                      </p:tavLst>
                                    </p:anim>
                                    <p:anim calcmode="lin" valueType="num">
                                      <p:cBhvr>
                                        <p:cTn id="13" dur="4000" fill="hold"/>
                                        <p:tgtEl>
                                          <p:spTgt spid="60"/>
                                        </p:tgtEl>
                                        <p:attrNameLst>
                                          <p:attrName>ppt_h</p:attrName>
                                        </p:attrNameLst>
                                      </p:cBhvr>
                                      <p:tavLst>
                                        <p:tav tm="0">
                                          <p:val>
                                            <p:strVal val="#ppt_h"/>
                                          </p:val>
                                        </p:tav>
                                        <p:tav tm="100000">
                                          <p:val>
                                            <p:strVal val="#ppt_h"/>
                                          </p:val>
                                        </p:tav>
                                      </p:tavLst>
                                    </p:anim>
                                  </p:childTnLst>
                                </p:cTn>
                              </p:par>
                              <p:par>
                                <p:cTn id="14" presetID="45"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4000"/>
                                        <p:tgtEl>
                                          <p:spTgt spid="62"/>
                                        </p:tgtEl>
                                      </p:cBhvr>
                                    </p:animEffect>
                                    <p:anim calcmode="lin" valueType="num">
                                      <p:cBhvr>
                                        <p:cTn id="17" dur="4000" fill="hold"/>
                                        <p:tgtEl>
                                          <p:spTgt spid="62"/>
                                        </p:tgtEl>
                                        <p:attrNameLst>
                                          <p:attrName>ppt_w</p:attrName>
                                        </p:attrNameLst>
                                      </p:cBhvr>
                                      <p:tavLst>
                                        <p:tav tm="0" fmla="#ppt_w*sin(2.5*pi*$)">
                                          <p:val>
                                            <p:fltVal val="0"/>
                                          </p:val>
                                        </p:tav>
                                        <p:tav tm="100000">
                                          <p:val>
                                            <p:fltVal val="1"/>
                                          </p:val>
                                        </p:tav>
                                      </p:tavLst>
                                    </p:anim>
                                    <p:anim calcmode="lin" valueType="num">
                                      <p:cBhvr>
                                        <p:cTn id="18" dur="4000" fill="hold"/>
                                        <p:tgtEl>
                                          <p:spTgt spid="62"/>
                                        </p:tgtEl>
                                        <p:attrNameLst>
                                          <p:attrName>ppt_h</p:attrName>
                                        </p:attrNameLst>
                                      </p:cBhvr>
                                      <p:tavLst>
                                        <p:tav tm="0">
                                          <p:val>
                                            <p:strVal val="#ppt_h"/>
                                          </p:val>
                                        </p:tav>
                                        <p:tav tm="100000">
                                          <p:val>
                                            <p:strVal val="#ppt_h"/>
                                          </p:val>
                                        </p:tav>
                                      </p:tavLst>
                                    </p:anim>
                                  </p:childTnLst>
                                </p:cTn>
                              </p:par>
                              <p:par>
                                <p:cTn id="19" presetID="45" presetClass="entr" presetSubtype="0" fill="hold" grpId="0" nodeType="withEffect">
                                  <p:stCondLst>
                                    <p:cond delay="0"/>
                                  </p:stCondLst>
                                  <p:childTnLst>
                                    <p:set>
                                      <p:cBhvr>
                                        <p:cTn id="20" dur="1" fill="hold">
                                          <p:stCondLst>
                                            <p:cond delay="0"/>
                                          </p:stCondLst>
                                        </p:cTn>
                                        <p:tgtEl>
                                          <p:spTgt spid="63"/>
                                        </p:tgtEl>
                                        <p:attrNameLst>
                                          <p:attrName>style.visibility</p:attrName>
                                        </p:attrNameLst>
                                      </p:cBhvr>
                                      <p:to>
                                        <p:strVal val="visible"/>
                                      </p:to>
                                    </p:set>
                                    <p:animEffect transition="in" filter="fade">
                                      <p:cBhvr>
                                        <p:cTn id="21" dur="4000"/>
                                        <p:tgtEl>
                                          <p:spTgt spid="63"/>
                                        </p:tgtEl>
                                      </p:cBhvr>
                                    </p:animEffect>
                                    <p:anim calcmode="lin" valueType="num">
                                      <p:cBhvr>
                                        <p:cTn id="22" dur="4000" fill="hold"/>
                                        <p:tgtEl>
                                          <p:spTgt spid="63"/>
                                        </p:tgtEl>
                                        <p:attrNameLst>
                                          <p:attrName>ppt_w</p:attrName>
                                        </p:attrNameLst>
                                      </p:cBhvr>
                                      <p:tavLst>
                                        <p:tav tm="0" fmla="#ppt_w*sin(2.5*pi*$)">
                                          <p:val>
                                            <p:fltVal val="0"/>
                                          </p:val>
                                        </p:tav>
                                        <p:tav tm="100000">
                                          <p:val>
                                            <p:fltVal val="1"/>
                                          </p:val>
                                        </p:tav>
                                      </p:tavLst>
                                    </p:anim>
                                    <p:anim calcmode="lin" valueType="num">
                                      <p:cBhvr>
                                        <p:cTn id="23" dur="4000" fill="hold"/>
                                        <p:tgtEl>
                                          <p:spTgt spid="63"/>
                                        </p:tgtEl>
                                        <p:attrNameLst>
                                          <p:attrName>ppt_h</p:attrName>
                                        </p:attrNameLst>
                                      </p:cBhvr>
                                      <p:tavLst>
                                        <p:tav tm="0">
                                          <p:val>
                                            <p:strVal val="#ppt_h"/>
                                          </p:val>
                                        </p:tav>
                                        <p:tav tm="100000">
                                          <p:val>
                                            <p:strVal val="#ppt_h"/>
                                          </p:val>
                                        </p:tav>
                                      </p:tavLst>
                                    </p:anim>
                                  </p:childTnLst>
                                </p:cTn>
                              </p:par>
                              <p:par>
                                <p:cTn id="24" presetID="45" presetClass="entr" presetSubtype="0" fill="hold" grpId="0" nodeType="with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fade">
                                      <p:cBhvr>
                                        <p:cTn id="26" dur="4000"/>
                                        <p:tgtEl>
                                          <p:spTgt spid="64"/>
                                        </p:tgtEl>
                                      </p:cBhvr>
                                    </p:animEffect>
                                    <p:anim calcmode="lin" valueType="num">
                                      <p:cBhvr>
                                        <p:cTn id="27" dur="4000" fill="hold"/>
                                        <p:tgtEl>
                                          <p:spTgt spid="64"/>
                                        </p:tgtEl>
                                        <p:attrNameLst>
                                          <p:attrName>ppt_w</p:attrName>
                                        </p:attrNameLst>
                                      </p:cBhvr>
                                      <p:tavLst>
                                        <p:tav tm="0" fmla="#ppt_w*sin(2.5*pi*$)">
                                          <p:val>
                                            <p:fltVal val="0"/>
                                          </p:val>
                                        </p:tav>
                                        <p:tav tm="100000">
                                          <p:val>
                                            <p:fltVal val="1"/>
                                          </p:val>
                                        </p:tav>
                                      </p:tavLst>
                                    </p:anim>
                                    <p:anim calcmode="lin" valueType="num">
                                      <p:cBhvr>
                                        <p:cTn id="28" dur="4000" fill="hold"/>
                                        <p:tgtEl>
                                          <p:spTgt spid="64"/>
                                        </p:tgtEl>
                                        <p:attrNameLst>
                                          <p:attrName>ppt_h</p:attrName>
                                        </p:attrNameLst>
                                      </p:cBhvr>
                                      <p:tavLst>
                                        <p:tav tm="0">
                                          <p:val>
                                            <p:strVal val="#ppt_h"/>
                                          </p:val>
                                        </p:tav>
                                        <p:tav tm="100000">
                                          <p:val>
                                            <p:strVal val="#ppt_h"/>
                                          </p:val>
                                        </p:tav>
                                      </p:tavLst>
                                    </p:anim>
                                  </p:childTnLst>
                                </p:cTn>
                              </p:par>
                              <p:par>
                                <p:cTn id="29" presetID="45"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fade">
                                      <p:cBhvr>
                                        <p:cTn id="31" dur="4000"/>
                                        <p:tgtEl>
                                          <p:spTgt spid="65"/>
                                        </p:tgtEl>
                                      </p:cBhvr>
                                    </p:animEffect>
                                    <p:anim calcmode="lin" valueType="num">
                                      <p:cBhvr>
                                        <p:cTn id="32" dur="4000" fill="hold"/>
                                        <p:tgtEl>
                                          <p:spTgt spid="65"/>
                                        </p:tgtEl>
                                        <p:attrNameLst>
                                          <p:attrName>ppt_w</p:attrName>
                                        </p:attrNameLst>
                                      </p:cBhvr>
                                      <p:tavLst>
                                        <p:tav tm="0" fmla="#ppt_w*sin(2.5*pi*$)">
                                          <p:val>
                                            <p:fltVal val="0"/>
                                          </p:val>
                                        </p:tav>
                                        <p:tav tm="100000">
                                          <p:val>
                                            <p:fltVal val="1"/>
                                          </p:val>
                                        </p:tav>
                                      </p:tavLst>
                                    </p:anim>
                                    <p:anim calcmode="lin" valueType="num">
                                      <p:cBhvr>
                                        <p:cTn id="33" dur="4000" fill="hold"/>
                                        <p:tgtEl>
                                          <p:spTgt spid="65"/>
                                        </p:tgtEl>
                                        <p:attrNameLst>
                                          <p:attrName>ppt_h</p:attrName>
                                        </p:attrNameLst>
                                      </p:cBhvr>
                                      <p:tavLst>
                                        <p:tav tm="0">
                                          <p:val>
                                            <p:strVal val="#ppt_h"/>
                                          </p:val>
                                        </p:tav>
                                        <p:tav tm="100000">
                                          <p:val>
                                            <p:strVal val="#ppt_h"/>
                                          </p:val>
                                        </p:tav>
                                      </p:tavLst>
                                    </p:anim>
                                  </p:childTnLst>
                                </p:cTn>
                              </p:par>
                              <p:par>
                                <p:cTn id="34" presetID="45" presetClass="entr" presetSubtype="0" fill="hold" grpId="0" nodeType="with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4000"/>
                                        <p:tgtEl>
                                          <p:spTgt spid="66"/>
                                        </p:tgtEl>
                                      </p:cBhvr>
                                    </p:animEffect>
                                    <p:anim calcmode="lin" valueType="num">
                                      <p:cBhvr>
                                        <p:cTn id="37" dur="4000" fill="hold"/>
                                        <p:tgtEl>
                                          <p:spTgt spid="66"/>
                                        </p:tgtEl>
                                        <p:attrNameLst>
                                          <p:attrName>ppt_w</p:attrName>
                                        </p:attrNameLst>
                                      </p:cBhvr>
                                      <p:tavLst>
                                        <p:tav tm="0" fmla="#ppt_w*sin(2.5*pi*$)">
                                          <p:val>
                                            <p:fltVal val="0"/>
                                          </p:val>
                                        </p:tav>
                                        <p:tav tm="100000">
                                          <p:val>
                                            <p:fltVal val="1"/>
                                          </p:val>
                                        </p:tav>
                                      </p:tavLst>
                                    </p:anim>
                                    <p:anim calcmode="lin" valueType="num">
                                      <p:cBhvr>
                                        <p:cTn id="38" dur="4000" fill="hold"/>
                                        <p:tgtEl>
                                          <p:spTgt spid="66"/>
                                        </p:tgtEl>
                                        <p:attrNameLst>
                                          <p:attrName>ppt_h</p:attrName>
                                        </p:attrNameLst>
                                      </p:cBhvr>
                                      <p:tavLst>
                                        <p:tav tm="0">
                                          <p:val>
                                            <p:strVal val="#ppt_h"/>
                                          </p:val>
                                        </p:tav>
                                        <p:tav tm="100000">
                                          <p:val>
                                            <p:strVal val="#ppt_h"/>
                                          </p:val>
                                        </p:tav>
                                      </p:tavLst>
                                    </p:anim>
                                  </p:childTnLst>
                                </p:cTn>
                              </p:par>
                              <p:par>
                                <p:cTn id="39" presetID="45" presetClass="entr" presetSubtype="0" fill="hold" grpId="0" nodeType="with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fade">
                                      <p:cBhvr>
                                        <p:cTn id="41" dur="4000"/>
                                        <p:tgtEl>
                                          <p:spTgt spid="67"/>
                                        </p:tgtEl>
                                      </p:cBhvr>
                                    </p:animEffect>
                                    <p:anim calcmode="lin" valueType="num">
                                      <p:cBhvr>
                                        <p:cTn id="42" dur="4000" fill="hold"/>
                                        <p:tgtEl>
                                          <p:spTgt spid="67"/>
                                        </p:tgtEl>
                                        <p:attrNameLst>
                                          <p:attrName>ppt_w</p:attrName>
                                        </p:attrNameLst>
                                      </p:cBhvr>
                                      <p:tavLst>
                                        <p:tav tm="0" fmla="#ppt_w*sin(2.5*pi*$)">
                                          <p:val>
                                            <p:fltVal val="0"/>
                                          </p:val>
                                        </p:tav>
                                        <p:tav tm="100000">
                                          <p:val>
                                            <p:fltVal val="1"/>
                                          </p:val>
                                        </p:tav>
                                      </p:tavLst>
                                    </p:anim>
                                    <p:anim calcmode="lin" valueType="num">
                                      <p:cBhvr>
                                        <p:cTn id="43" dur="4000" fill="hold"/>
                                        <p:tgtEl>
                                          <p:spTgt spid="6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animBg="1"/>
      <p:bldP spid="64" grpId="0" animBg="1"/>
      <p:bldP spid="65" grpId="0" animBg="1"/>
      <p:bldP spid="66" grpId="0" animBg="1"/>
      <p:bldP spid="6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1"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捌、作業流程注意事項</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7/7</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9318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15FB7E0E-9B27-4DDC-B6F4-76FCE25BA3CE}" type="slidenum">
              <a:rPr lang="zh-TW" altLang="en-US" sz="1400" smtClean="0"/>
              <a:pPr>
                <a:spcBef>
                  <a:spcPct val="0"/>
                </a:spcBef>
                <a:buFontTx/>
                <a:buNone/>
              </a:pPr>
              <a:t>33</a:t>
            </a:fld>
            <a:endParaRPr lang="en-US" altLang="zh-TW" sz="1400"/>
          </a:p>
        </p:txBody>
      </p:sp>
      <p:sp>
        <p:nvSpPr>
          <p:cNvPr id="6" name="矩形 5"/>
          <p:cNvSpPr/>
          <p:nvPr/>
        </p:nvSpPr>
        <p:spPr>
          <a:xfrm>
            <a:off x="145390" y="1183319"/>
            <a:ext cx="2391650"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報到及註冊入學</a:t>
            </a:r>
          </a:p>
        </p:txBody>
      </p:sp>
      <p:sp>
        <p:nvSpPr>
          <p:cNvPr id="93190" name="內容版面配置區 2"/>
          <p:cNvSpPr txBox="1">
            <a:spLocks/>
          </p:cNvSpPr>
          <p:nvPr/>
        </p:nvSpPr>
        <p:spPr bwMode="auto">
          <a:xfrm>
            <a:off x="328689" y="1652239"/>
            <a:ext cx="8530488" cy="791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0" indent="0" algn="just">
              <a:spcBef>
                <a:spcPts val="300"/>
              </a:spcBef>
              <a:spcAft>
                <a:spcPts val="600"/>
              </a:spcAft>
              <a:buNone/>
            </a:pPr>
            <a:r>
              <a:rPr lang="zh-TW" altLang="en-US" sz="2000" dirty="0">
                <a:latin typeface="微軟正黑體" panose="020B0604030504040204" pitchFamily="34" charset="-120"/>
                <a:ea typeface="微軟正黑體" panose="020B0604030504040204" pitchFamily="34" charset="-120"/>
              </a:rPr>
              <a:t>各科技校院不另辦理報到作業，各錄取生之註冊入學通知，由各錄取學校自行寄發。</a:t>
            </a:r>
            <a:endParaRPr lang="en-US" altLang="zh-TW" sz="2000" dirty="0">
              <a:latin typeface="微軟正黑體" panose="020B0604030504040204" pitchFamily="34" charset="-120"/>
              <a:ea typeface="微軟正黑體" panose="020B0604030504040204" pitchFamily="34" charset="-120"/>
            </a:endParaRPr>
          </a:p>
        </p:txBody>
      </p:sp>
      <p:sp>
        <p:nvSpPr>
          <p:cNvPr id="9" name="矩形 8"/>
          <p:cNvSpPr/>
          <p:nvPr/>
        </p:nvSpPr>
        <p:spPr>
          <a:xfrm>
            <a:off x="127084" y="2495451"/>
            <a:ext cx="2391650"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放棄錄取資格</a:t>
            </a:r>
          </a:p>
        </p:txBody>
      </p:sp>
      <p:sp>
        <p:nvSpPr>
          <p:cNvPr id="93195" name="內容版面配置區 2"/>
          <p:cNvSpPr txBox="1">
            <a:spLocks/>
          </p:cNvSpPr>
          <p:nvPr/>
        </p:nvSpPr>
        <p:spPr bwMode="auto">
          <a:xfrm>
            <a:off x="328689" y="3010871"/>
            <a:ext cx="8530487" cy="3730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457200" indent="-457200" algn="just">
              <a:spcBef>
                <a:spcPts val="300"/>
              </a:spcBef>
              <a:spcAft>
                <a:spcPts val="600"/>
              </a:spcAft>
              <a:buFont typeface="+mj-ea"/>
              <a:buAutoNum type="ea1ChtPeriod"/>
            </a:pPr>
            <a:r>
              <a:rPr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經本委員會分發之</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無論放棄與否</a:t>
            </a:r>
            <a:r>
              <a:rPr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，一概不得參加</a:t>
            </a:r>
            <a:r>
              <a:rPr lang="en-US"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學年度四技二專甄選入學。</a:t>
            </a:r>
            <a:endParaRPr lang="en-US"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欲申請放棄錄取資格者，請填寫</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簡章</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附件七</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之</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科技校院繁星計畫聯合推薦甄選入學招生</a:t>
            </a:r>
            <a:r>
              <a:rPr lang="zh-TW" altLang="zh-TW"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放棄錄取資格聲明書</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並</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於</a:t>
            </a:r>
            <a:r>
              <a:rPr lang="en-US"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14</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將此書面資料</a:t>
            </a:r>
            <a:r>
              <a:rPr lang="zh-TW" altLang="zh-TW" sz="20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傳真</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至</a:t>
            </a:r>
            <a:r>
              <a:rPr lang="zh-TW" altLang="zh-TW" sz="20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錄取學校</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，且以</a:t>
            </a:r>
            <a:r>
              <a:rPr lang="zh-TW" altLang="zh-TW" sz="20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電話確定</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錄取學校已收到傳真，始完成放棄程序。</a:t>
            </a:r>
            <a:endPar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just">
              <a:spcBef>
                <a:spcPts val="300"/>
              </a:spcBef>
              <a:spcAft>
                <a:spcPts val="600"/>
              </a:spcAft>
              <a:buFont typeface="+mj-ea"/>
              <a:buAutoNum type="ea1ChtPeriod"/>
            </a:pP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未依規定期限及方式辦理聲明放棄錄取資格者，不得參加</a:t>
            </a:r>
            <a:r>
              <a:rPr lang="en-US" altLang="zh-TW" sz="2000" dirty="0">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2000" dirty="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altLang="zh-TW" sz="2000" spc="50" dirty="0">
                <a:latin typeface="微軟正黑體" panose="020B0604030504040204" pitchFamily="34" charset="-120"/>
                <a:ea typeface="微軟正黑體" panose="020B0604030504040204" pitchFamily="34" charset="-120"/>
                <a:cs typeface="Times New Roman" panose="02020603050405020304" pitchFamily="18" charset="0"/>
              </a:rPr>
              <a:t>四技二專</a:t>
            </a:r>
            <a:r>
              <a:rPr lang="zh-TW" altLang="zh-TW" sz="2000" b="1" spc="50" dirty="0">
                <a:latin typeface="微軟正黑體" panose="020B0604030504040204" pitchFamily="34" charset="-120"/>
                <a:ea typeface="微軟正黑體" panose="020B0604030504040204" pitchFamily="34" charset="-120"/>
                <a:cs typeface="Times New Roman" panose="02020603050405020304" pitchFamily="18" charset="0"/>
              </a:rPr>
              <a:t>技優甄審</a:t>
            </a:r>
            <a:r>
              <a:rPr lang="zh-TW" altLang="zh-TW" sz="2000" spc="50" dirty="0">
                <a:latin typeface="微軟正黑體" panose="020B0604030504040204" pitchFamily="34" charset="-120"/>
                <a:ea typeface="微軟正黑體" panose="020B0604030504040204" pitchFamily="34" charset="-120"/>
                <a:cs typeface="Times New Roman" panose="02020603050405020304" pitchFamily="18" charset="0"/>
              </a:rPr>
              <a:t>入學招生、日間部</a:t>
            </a:r>
            <a:r>
              <a:rPr lang="zh-TW" altLang="zh-TW" sz="2000" b="1" spc="50" dirty="0">
                <a:latin typeface="微軟正黑體" panose="020B0604030504040204" pitchFamily="34" charset="-120"/>
                <a:ea typeface="微軟正黑體" panose="020B0604030504040204" pitchFamily="34" charset="-120"/>
                <a:cs typeface="Times New Roman" panose="02020603050405020304" pitchFamily="18" charset="0"/>
              </a:rPr>
              <a:t>聯合登記分發</a:t>
            </a:r>
            <a:r>
              <a:rPr lang="zh-TW" altLang="zh-TW" sz="2000" spc="50" dirty="0">
                <a:latin typeface="微軟正黑體" panose="020B0604030504040204" pitchFamily="34" charset="-120"/>
                <a:ea typeface="微軟正黑體" panose="020B0604030504040204" pitchFamily="34" charset="-120"/>
                <a:cs typeface="Times New Roman" panose="02020603050405020304" pitchFamily="18" charset="0"/>
              </a:rPr>
              <a:t>入學招生</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spc="-30" dirty="0">
                <a:latin typeface="微軟正黑體" panose="020B0604030504040204" pitchFamily="34" charset="-120"/>
                <a:ea typeface="微軟正黑體" panose="020B0604030504040204" pitchFamily="34" charset="-120"/>
                <a:cs typeface="Times New Roman" panose="02020603050405020304" pitchFamily="18" charset="0"/>
              </a:rPr>
              <a:t>各校單獨招生及大學各招生管道</a:t>
            </a:r>
            <a:r>
              <a:rPr lang="zh-TW" altLang="zh-TW" sz="2000" spc="-30" dirty="0">
                <a:latin typeface="微軟正黑體" panose="020B0604030504040204" pitchFamily="34" charset="-120"/>
                <a:ea typeface="微軟正黑體" panose="020B0604030504040204" pitchFamily="34" charset="-120"/>
                <a:cs typeface="Times New Roman" panose="02020603050405020304" pitchFamily="18" charset="0"/>
              </a:rPr>
              <a:t>之招生，違者取消本招生錄取資格</a:t>
            </a:r>
            <a:r>
              <a:rPr lang="zh-TW" altLang="zh-TW" sz="2000" dirty="0">
                <a:latin typeface="微軟正黑體" panose="020B0604030504040204" pitchFamily="34" charset="-120"/>
                <a:ea typeface="微軟正黑體" panose="020B0604030504040204" pitchFamily="34" charset="-120"/>
                <a:cs typeface="Times New Roman" panose="02020603050405020304" pitchFamily="18" charset="0"/>
              </a:rPr>
              <a:t>。</a:t>
            </a:r>
          </a:p>
        </p:txBody>
      </p:sp>
      <p:sp>
        <p:nvSpPr>
          <p:cNvPr id="93196" name="文字方塊 10"/>
          <p:cNvSpPr txBox="1">
            <a:spLocks noChangeArrowheads="1"/>
          </p:cNvSpPr>
          <p:nvPr/>
        </p:nvSpPr>
        <p:spPr bwMode="auto">
          <a:xfrm>
            <a:off x="2508250" y="2527325"/>
            <a:ext cx="5111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14</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標題 5"/>
          <p:cNvSpPr>
            <a:spLocks noGrp="1"/>
          </p:cNvSpPr>
          <p:nvPr>
            <p:ph type="title"/>
          </p:nvPr>
        </p:nvSpPr>
        <p:spPr>
          <a:xfrm>
            <a:off x="107504" y="210629"/>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意見交流</a:t>
            </a:r>
          </a:p>
        </p:txBody>
      </p:sp>
      <p:sp>
        <p:nvSpPr>
          <p:cNvPr id="3" name="內容版面配置區 2"/>
          <p:cNvSpPr>
            <a:spLocks noGrp="1"/>
          </p:cNvSpPr>
          <p:nvPr>
            <p:ph idx="1"/>
          </p:nvPr>
        </p:nvSpPr>
        <p:spPr>
          <a:xfrm>
            <a:off x="676626" y="1916832"/>
            <a:ext cx="8287861" cy="3024336"/>
          </a:xfrm>
        </p:spPr>
        <p:txBody>
          <a:bodyPr/>
          <a:lstStyle/>
          <a:p>
            <a:pPr>
              <a:spcAft>
                <a:spcPts val="1200"/>
              </a:spcAft>
              <a:buFont typeface="Arial" panose="020B0604020202020204" pitchFamily="34" charset="0"/>
              <a:buChar char="•"/>
              <a:defRPr/>
            </a:pPr>
            <a:r>
              <a:rPr lang="zh-TW" altLang="en-US" sz="2800" dirty="0">
                <a:latin typeface="微軟正黑體" panose="020B0604030504040204" pitchFamily="34" charset="-120"/>
                <a:ea typeface="微軟正黑體" panose="020B0604030504040204" pitchFamily="34" charset="-120"/>
              </a:rPr>
              <a:t>電話：</a:t>
            </a:r>
            <a:r>
              <a:rPr lang="en-US" altLang="zh-TW" sz="2800" dirty="0">
                <a:latin typeface="微軟正黑體" panose="020B0604030504040204" pitchFamily="34" charset="-120"/>
                <a:ea typeface="微軟正黑體" panose="020B0604030504040204" pitchFamily="34" charset="-120"/>
              </a:rPr>
              <a:t>02-2772-5333</a:t>
            </a:r>
          </a:p>
          <a:p>
            <a:pPr>
              <a:spcAft>
                <a:spcPts val="1200"/>
              </a:spcAft>
              <a:buFont typeface="Arial" panose="020B0604020202020204" pitchFamily="34" charset="0"/>
              <a:buChar char="•"/>
              <a:defRPr/>
            </a:pPr>
            <a:r>
              <a:rPr lang="zh-TW" altLang="en-US" sz="2800" dirty="0">
                <a:latin typeface="微軟正黑體" panose="020B0604030504040204" pitchFamily="34" charset="-120"/>
                <a:ea typeface="微軟正黑體" panose="020B0604030504040204" pitchFamily="34" charset="-120"/>
              </a:rPr>
              <a:t>傳真：</a:t>
            </a:r>
            <a:r>
              <a:rPr lang="en-US" altLang="zh-TW" sz="2800" dirty="0">
                <a:latin typeface="微軟正黑體" panose="020B0604030504040204" pitchFamily="34" charset="-120"/>
                <a:ea typeface="微軟正黑體" panose="020B0604030504040204" pitchFamily="34" charset="-120"/>
              </a:rPr>
              <a:t>02-2773-8881</a:t>
            </a:r>
          </a:p>
          <a:p>
            <a:pPr>
              <a:spcAft>
                <a:spcPts val="1200"/>
              </a:spcAft>
              <a:buFont typeface="Arial" panose="020B0604020202020204" pitchFamily="34" charset="0"/>
              <a:buChar char="•"/>
              <a:defRPr/>
            </a:pPr>
            <a:r>
              <a:rPr lang="zh-TW" altLang="en-US" sz="2800" dirty="0">
                <a:latin typeface="微軟正黑體" panose="020B0604030504040204" pitchFamily="34" charset="-120"/>
                <a:ea typeface="微軟正黑體" panose="020B0604030504040204" pitchFamily="34" charset="-120"/>
              </a:rPr>
              <a:t>網址：</a:t>
            </a:r>
            <a:r>
              <a:rPr lang="en-US" altLang="zh-TW" sz="2800" dirty="0">
                <a:latin typeface="微軟正黑體" panose="020B0604030504040204" pitchFamily="34" charset="-120"/>
                <a:ea typeface="微軟正黑體" panose="020B0604030504040204" pitchFamily="34" charset="-120"/>
              </a:rPr>
              <a:t>https://www.jctv.ntut.edu.tw/star/</a:t>
            </a:r>
          </a:p>
          <a:p>
            <a:pPr>
              <a:spcAft>
                <a:spcPts val="1200"/>
              </a:spcAft>
              <a:buFont typeface="Arial" panose="020B0604020202020204" pitchFamily="34" charset="0"/>
              <a:buChar char="•"/>
              <a:defRPr/>
            </a:pPr>
            <a:r>
              <a:rPr lang="zh-TW" altLang="en-US" sz="2800" dirty="0">
                <a:latin typeface="微軟正黑體" panose="020B0604030504040204" pitchFamily="34" charset="-120"/>
                <a:ea typeface="微軟正黑體" panose="020B0604030504040204" pitchFamily="34" charset="-120"/>
              </a:rPr>
              <a:t>電子郵件信箱：</a:t>
            </a:r>
            <a:r>
              <a:rPr lang="en-US" altLang="zh-TW" sz="2800" dirty="0">
                <a:latin typeface="微軟正黑體" panose="020B0604030504040204" pitchFamily="34" charset="-120"/>
                <a:ea typeface="微軟正黑體" panose="020B0604030504040204" pitchFamily="34" charset="-120"/>
              </a:rPr>
              <a:t>star@ntut.edu.tw</a:t>
            </a:r>
            <a:endParaRPr lang="zh-TW" altLang="en-US" sz="2800" dirty="0">
              <a:latin typeface="微軟正黑體" panose="020B0604030504040204" pitchFamily="34" charset="-120"/>
              <a:ea typeface="微軟正黑體" panose="020B0604030504040204" pitchFamily="34" charset="-120"/>
            </a:endParaRPr>
          </a:p>
        </p:txBody>
      </p:sp>
      <p:sp>
        <p:nvSpPr>
          <p:cNvPr id="10547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E8E1B593-5262-4CE5-AF4D-BE4AC4A87A50}" type="slidenum">
              <a:rPr lang="zh-TW" altLang="en-US" sz="1400" smtClean="0"/>
              <a:pPr>
                <a:spcBef>
                  <a:spcPct val="0"/>
                </a:spcBef>
                <a:buFontTx/>
                <a:buNone/>
              </a:pPr>
              <a:t>34</a:t>
            </a:fld>
            <a:endParaRPr lang="en-US" altLang="zh-TW" sz="1400"/>
          </a:p>
        </p:txBody>
      </p:sp>
      <p:pic>
        <p:nvPicPr>
          <p:cNvPr id="2050" name="Picture 2" descr="https://truth.bahamut.com.tw/s01/201802/d6841ea175de5e44dd743843792ec81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5963" y="1348133"/>
            <a:ext cx="2841411" cy="159993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80">
                                          <p:stCondLst>
                                            <p:cond delay="0"/>
                                          </p:stCondLst>
                                        </p:cTn>
                                        <p:tgtEl>
                                          <p:spTgt spid="2050"/>
                                        </p:tgtEl>
                                      </p:cBhvr>
                                    </p:animEffect>
                                    <p:anim calcmode="lin" valueType="num">
                                      <p:cBhvr>
                                        <p:cTn id="8"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0"/>
                                        </p:tgtEl>
                                      </p:cBhvr>
                                      <p:to x="100000" y="60000"/>
                                    </p:animScale>
                                    <p:animScale>
                                      <p:cBhvr>
                                        <p:cTn id="14" dur="166" decel="50000">
                                          <p:stCondLst>
                                            <p:cond delay="676"/>
                                          </p:stCondLst>
                                        </p:cTn>
                                        <p:tgtEl>
                                          <p:spTgt spid="2050"/>
                                        </p:tgtEl>
                                      </p:cBhvr>
                                      <p:to x="100000" y="100000"/>
                                    </p:animScale>
                                    <p:animScale>
                                      <p:cBhvr>
                                        <p:cTn id="15" dur="26">
                                          <p:stCondLst>
                                            <p:cond delay="1312"/>
                                          </p:stCondLst>
                                        </p:cTn>
                                        <p:tgtEl>
                                          <p:spTgt spid="2050"/>
                                        </p:tgtEl>
                                      </p:cBhvr>
                                      <p:to x="100000" y="80000"/>
                                    </p:animScale>
                                    <p:animScale>
                                      <p:cBhvr>
                                        <p:cTn id="16" dur="166" decel="50000">
                                          <p:stCondLst>
                                            <p:cond delay="1338"/>
                                          </p:stCondLst>
                                        </p:cTn>
                                        <p:tgtEl>
                                          <p:spTgt spid="2050"/>
                                        </p:tgtEl>
                                      </p:cBhvr>
                                      <p:to x="100000" y="100000"/>
                                    </p:animScale>
                                    <p:animScale>
                                      <p:cBhvr>
                                        <p:cTn id="17" dur="26">
                                          <p:stCondLst>
                                            <p:cond delay="1642"/>
                                          </p:stCondLst>
                                        </p:cTn>
                                        <p:tgtEl>
                                          <p:spTgt spid="2050"/>
                                        </p:tgtEl>
                                      </p:cBhvr>
                                      <p:to x="100000" y="90000"/>
                                    </p:animScale>
                                    <p:animScale>
                                      <p:cBhvr>
                                        <p:cTn id="18" dur="166" decel="50000">
                                          <p:stCondLst>
                                            <p:cond delay="1668"/>
                                          </p:stCondLst>
                                        </p:cTn>
                                        <p:tgtEl>
                                          <p:spTgt spid="2050"/>
                                        </p:tgtEl>
                                      </p:cBhvr>
                                      <p:to x="100000" y="100000"/>
                                    </p:animScale>
                                    <p:animScale>
                                      <p:cBhvr>
                                        <p:cTn id="19" dur="26">
                                          <p:stCondLst>
                                            <p:cond delay="1808"/>
                                          </p:stCondLst>
                                        </p:cTn>
                                        <p:tgtEl>
                                          <p:spTgt spid="2050"/>
                                        </p:tgtEl>
                                      </p:cBhvr>
                                      <p:to x="100000" y="95000"/>
                                    </p:animScale>
                                    <p:animScale>
                                      <p:cBhvr>
                                        <p:cTn id="20" dur="166" decel="50000">
                                          <p:stCondLst>
                                            <p:cond delay="1834"/>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val="292417941"/>
              </p:ext>
            </p:extLst>
          </p:nvPr>
        </p:nvGraphicFramePr>
        <p:xfrm>
          <a:off x="457224" y="1222614"/>
          <a:ext cx="8229551" cy="4223353"/>
        </p:xfrm>
        <a:graphic>
          <a:graphicData uri="http://schemas.openxmlformats.org/drawingml/2006/table">
            <a:tbl>
              <a:tblPr>
                <a:tableStyleId>{35758FB7-9AC5-4552-8A53-C91805E547FA}</a:tableStyleId>
              </a:tblPr>
              <a:tblGrid>
                <a:gridCol w="1030620">
                  <a:extLst>
                    <a:ext uri="{9D8B030D-6E8A-4147-A177-3AD203B41FA5}">
                      <a16:colId xmlns:a16="http://schemas.microsoft.com/office/drawing/2014/main" val="20000"/>
                    </a:ext>
                  </a:extLst>
                </a:gridCol>
                <a:gridCol w="1030620">
                  <a:extLst>
                    <a:ext uri="{9D8B030D-6E8A-4147-A177-3AD203B41FA5}">
                      <a16:colId xmlns:a16="http://schemas.microsoft.com/office/drawing/2014/main" val="20001"/>
                    </a:ext>
                  </a:extLst>
                </a:gridCol>
                <a:gridCol w="1030620">
                  <a:extLst>
                    <a:ext uri="{9D8B030D-6E8A-4147-A177-3AD203B41FA5}">
                      <a16:colId xmlns:a16="http://schemas.microsoft.com/office/drawing/2014/main" val="20002"/>
                    </a:ext>
                  </a:extLst>
                </a:gridCol>
                <a:gridCol w="1030620">
                  <a:extLst>
                    <a:ext uri="{9D8B030D-6E8A-4147-A177-3AD203B41FA5}">
                      <a16:colId xmlns:a16="http://schemas.microsoft.com/office/drawing/2014/main" val="20003"/>
                    </a:ext>
                  </a:extLst>
                </a:gridCol>
                <a:gridCol w="1030620">
                  <a:extLst>
                    <a:ext uri="{9D8B030D-6E8A-4147-A177-3AD203B41FA5}">
                      <a16:colId xmlns:a16="http://schemas.microsoft.com/office/drawing/2014/main" val="20004"/>
                    </a:ext>
                  </a:extLst>
                </a:gridCol>
                <a:gridCol w="1030620">
                  <a:extLst>
                    <a:ext uri="{9D8B030D-6E8A-4147-A177-3AD203B41FA5}">
                      <a16:colId xmlns:a16="http://schemas.microsoft.com/office/drawing/2014/main" val="20005"/>
                    </a:ext>
                  </a:extLst>
                </a:gridCol>
                <a:gridCol w="1030620">
                  <a:extLst>
                    <a:ext uri="{9D8B030D-6E8A-4147-A177-3AD203B41FA5}">
                      <a16:colId xmlns:a16="http://schemas.microsoft.com/office/drawing/2014/main" val="20007"/>
                    </a:ext>
                  </a:extLst>
                </a:gridCol>
                <a:gridCol w="1015211">
                  <a:extLst>
                    <a:ext uri="{9D8B030D-6E8A-4147-A177-3AD203B41FA5}">
                      <a16:colId xmlns:a16="http://schemas.microsoft.com/office/drawing/2014/main" val="20009"/>
                    </a:ext>
                  </a:extLst>
                </a:gridCol>
              </a:tblGrid>
              <a:tr h="783688">
                <a:tc gridSpan="2">
                  <a:txBody>
                    <a:bodyPr/>
                    <a:lstStyle/>
                    <a:p>
                      <a:pPr algn="ctr" rtl="0" fontAlgn="ctr"/>
                      <a:r>
                        <a:rPr lang="zh-TW" altLang="en-US" sz="1800" b="1" u="none" strike="noStrike" dirty="0">
                          <a:effectLst/>
                          <a:latin typeface="微軟正黑體" panose="020B0604030504040204" pitchFamily="34" charset="-120"/>
                          <a:ea typeface="微軟正黑體" panose="020B0604030504040204" pitchFamily="34" charset="-120"/>
                        </a:rPr>
                        <a:t>科技繁星計畫招生</a:t>
                      </a:r>
                      <a:br>
                        <a:rPr lang="zh-TW" altLang="en-US" sz="1800" b="1" u="none" strike="noStrike" dirty="0">
                          <a:effectLst/>
                          <a:latin typeface="微軟正黑體" panose="020B0604030504040204" pitchFamily="34" charset="-120"/>
                          <a:ea typeface="微軟正黑體" panose="020B0604030504040204" pitchFamily="34" charset="-120"/>
                        </a:rPr>
                      </a:br>
                      <a:r>
                        <a:rPr lang="zh-TW" altLang="en-US" sz="1800" b="1" u="none" strike="noStrike" dirty="0">
                          <a:effectLst/>
                          <a:latin typeface="微軟正黑體" panose="020B0604030504040204" pitchFamily="34" charset="-120"/>
                          <a:ea typeface="微軟正黑體" panose="020B0604030504040204" pitchFamily="34" charset="-120"/>
                        </a:rPr>
                        <a:t>學年度</a:t>
                      </a:r>
                      <a:r>
                        <a:rPr lang="en-US" altLang="zh-TW" sz="1800" b="1" u="none" strike="noStrike" dirty="0">
                          <a:effectLst/>
                          <a:latin typeface="微軟正黑體" panose="020B0604030504040204" pitchFamily="34" charset="-120"/>
                          <a:ea typeface="微軟正黑體" panose="020B0604030504040204" pitchFamily="34" charset="-120"/>
                        </a:rPr>
                        <a:t>/</a:t>
                      </a:r>
                      <a:r>
                        <a:rPr lang="zh-TW" altLang="en-US" sz="1800" b="1" u="none" strike="noStrike" dirty="0">
                          <a:effectLst/>
                          <a:latin typeface="微軟正黑體" panose="020B0604030504040204" pitchFamily="34" charset="-120"/>
                          <a:ea typeface="微軟正黑體" panose="020B0604030504040204" pitchFamily="34" charset="-120"/>
                        </a:rPr>
                        <a:t>學校別</a:t>
                      </a:r>
                      <a:endParaRPr lang="zh-TW" altLang="en-US" sz="1800" b="1"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9525" marR="9525" marT="9525"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hMerge="1">
                  <a:txBody>
                    <a:bodyPr/>
                    <a:lstStyle/>
                    <a:p>
                      <a:endParaRPr lang="zh-TW" altLang="en-US"/>
                    </a:p>
                  </a:txBody>
                  <a:tcPr/>
                </a:tc>
                <a:tc>
                  <a:txBody>
                    <a:bodyPr/>
                    <a:lstStyle/>
                    <a:p>
                      <a:pPr algn="ctr" rtl="0" fontAlgn="ctr"/>
                      <a:r>
                        <a:rPr lang="zh-TW" altLang="en-US" sz="1800" b="1" u="none" strike="noStrike" dirty="0">
                          <a:effectLst/>
                          <a:latin typeface="微軟正黑體" panose="020B0604030504040204" pitchFamily="34" charset="-120"/>
                          <a:ea typeface="微軟正黑體" panose="020B0604030504040204" pitchFamily="34" charset="-120"/>
                        </a:rPr>
                        <a:t>招生</a:t>
                      </a:r>
                      <a:br>
                        <a:rPr lang="zh-TW" altLang="en-US" sz="1800" b="1" u="none" strike="noStrike" dirty="0">
                          <a:effectLst/>
                          <a:latin typeface="微軟正黑體" panose="020B0604030504040204" pitchFamily="34" charset="-120"/>
                          <a:ea typeface="微軟正黑體" panose="020B0604030504040204" pitchFamily="34" charset="-120"/>
                        </a:rPr>
                      </a:br>
                      <a:r>
                        <a:rPr lang="zh-TW" altLang="en-US" sz="1800" b="1" u="none" strike="noStrike" dirty="0">
                          <a:effectLst/>
                          <a:latin typeface="微軟正黑體" panose="020B0604030504040204" pitchFamily="34" charset="-120"/>
                          <a:ea typeface="微軟正黑體" panose="020B0604030504040204" pitchFamily="34" charset="-120"/>
                        </a:rPr>
                        <a:t>校數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a:txBody>
                    <a:bodyPr/>
                    <a:lstStyle/>
                    <a:p>
                      <a:pPr marL="0" algn="ctr" defTabSz="914400" rtl="0" eaLnBrk="1" fontAlgn="ctr" latinLnBrk="0" hangingPunct="1"/>
                      <a:r>
                        <a:rPr lang="zh-TW" altLang="en-US"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招生</a:t>
                      </a:r>
                      <a:endParaRPr lang="en-US" altLang="zh-TW"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p>
                      <a:pPr marL="0" algn="ctr" defTabSz="1077913" rtl="0" eaLnBrk="1" fontAlgn="ctr" latinLnBrk="0" hangingPunct="1"/>
                      <a:r>
                        <a:rPr lang="zh-TW" altLang="en-US"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名額</a:t>
                      </a:r>
                      <a:br>
                        <a:rPr lang="zh-TW" altLang="en-US" sz="1800" b="1" u="none" strike="noStrike" dirty="0">
                          <a:effectLst/>
                          <a:latin typeface="微軟正黑體" panose="020B0604030504040204" pitchFamily="34" charset="-120"/>
                          <a:ea typeface="微軟正黑體" panose="020B0604030504040204" pitchFamily="34" charset="-120"/>
                        </a:rPr>
                      </a:br>
                      <a:r>
                        <a:rPr lang="en-US" sz="1400" b="0" u="none" strike="noStrike" dirty="0">
                          <a:effectLst/>
                          <a:latin typeface="微軟正黑體" panose="020B0604030504040204" pitchFamily="34" charset="-120"/>
                          <a:ea typeface="微軟正黑體" panose="020B0604030504040204" pitchFamily="34" charset="-120"/>
                        </a:rPr>
                        <a:t>A</a:t>
                      </a:r>
                      <a:endParaRPr lang="en-US" sz="18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a:txBody>
                    <a:bodyPr/>
                    <a:lstStyle/>
                    <a:p>
                      <a:pPr algn="ctr" fontAlgn="ctr"/>
                      <a:r>
                        <a:rPr lang="zh-TW" altLang="en-US" sz="1800" b="1" u="none" strike="noStrike" dirty="0">
                          <a:effectLst/>
                          <a:latin typeface="微軟正黑體" panose="020B0604030504040204" pitchFamily="34" charset="-120"/>
                          <a:ea typeface="微軟正黑體" panose="020B0604030504040204" pitchFamily="34" charset="-120"/>
                        </a:rPr>
                        <a:t>錄取</a:t>
                      </a:r>
                      <a:endParaRPr lang="en-US" altLang="zh-TW" sz="1800" b="1" u="none" strike="noStrike" dirty="0">
                        <a:effectLst/>
                        <a:latin typeface="微軟正黑體" panose="020B0604030504040204" pitchFamily="34" charset="-120"/>
                        <a:ea typeface="微軟正黑體" panose="020B0604030504040204" pitchFamily="34" charset="-120"/>
                      </a:endParaRPr>
                    </a:p>
                    <a:p>
                      <a:pPr algn="ctr" fontAlgn="ctr"/>
                      <a:r>
                        <a:rPr lang="zh-TW" altLang="en-US" sz="1800" b="1" u="none" strike="noStrike" dirty="0">
                          <a:effectLst/>
                          <a:latin typeface="微軟正黑體" panose="020B0604030504040204" pitchFamily="34" charset="-120"/>
                          <a:ea typeface="微軟正黑體" panose="020B0604030504040204" pitchFamily="34" charset="-120"/>
                        </a:rPr>
                        <a:t>人數</a:t>
                      </a:r>
                      <a:br>
                        <a:rPr lang="zh-TW" altLang="en-US" sz="1800" b="1" u="none" strike="noStrike" dirty="0">
                          <a:effectLst/>
                          <a:latin typeface="微軟正黑體" panose="020B0604030504040204" pitchFamily="34" charset="-120"/>
                          <a:ea typeface="微軟正黑體" panose="020B0604030504040204" pitchFamily="34" charset="-120"/>
                        </a:rPr>
                      </a:b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B</a:t>
                      </a: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a:txBody>
                    <a:bodyPr/>
                    <a:lstStyle/>
                    <a:p>
                      <a:pPr marL="0" algn="ctr" defTabSz="914400" rtl="0" eaLnBrk="1" fontAlgn="ctr" latinLnBrk="0" hangingPunct="1"/>
                      <a:r>
                        <a:rPr lang="zh-TW" altLang="en-US"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報到</a:t>
                      </a:r>
                      <a:endParaRPr lang="en-US" altLang="zh-TW"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p>
                      <a:pPr marL="0" algn="ctr" defTabSz="914400" rtl="0" eaLnBrk="1" fontAlgn="ctr" latinLnBrk="0" hangingPunct="1"/>
                      <a:r>
                        <a:rPr lang="zh-TW" altLang="en-US" sz="1800" b="1" u="none" strike="noStrike" kern="1200" dirty="0">
                          <a:solidFill>
                            <a:schemeClr val="dk1"/>
                          </a:solidFill>
                          <a:effectLst/>
                          <a:latin typeface="微軟正黑體" panose="020B0604030504040204" pitchFamily="34" charset="-120"/>
                          <a:ea typeface="微軟正黑體" panose="020B0604030504040204" pitchFamily="34" charset="-120"/>
                          <a:cs typeface="+mn-cs"/>
                        </a:rPr>
                        <a:t>人數</a:t>
                      </a:r>
                      <a:br>
                        <a:rPr lang="zh-TW" altLang="en-US" sz="1800" b="1" u="none" strike="noStrike" dirty="0">
                          <a:solidFill>
                            <a:srgbClr val="002060"/>
                          </a:solidFill>
                          <a:effectLst/>
                          <a:latin typeface="微軟正黑體" panose="020B0604030504040204" pitchFamily="34" charset="-120"/>
                          <a:ea typeface="微軟正黑體" panose="020B0604030504040204" pitchFamily="34" charset="-120"/>
                        </a:rPr>
                      </a:b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C</a:t>
                      </a: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a:txBody>
                    <a:bodyPr/>
                    <a:lstStyle/>
                    <a:p>
                      <a:pPr marL="0" algn="ctr" defTabSz="914400" rtl="0" eaLnBrk="1" fontAlgn="ctr" latinLnBrk="0" hangingPunct="1"/>
                      <a:r>
                        <a:rPr lang="zh-TW" altLang="en-US" sz="1800" b="1" u="none" strike="noStrike" dirty="0">
                          <a:effectLst/>
                          <a:latin typeface="微軟正黑體" panose="020B0604030504040204" pitchFamily="34" charset="-120"/>
                          <a:ea typeface="微軟正黑體" panose="020B0604030504040204" pitchFamily="34" charset="-120"/>
                        </a:rPr>
                        <a:t>放棄</a:t>
                      </a:r>
                      <a:br>
                        <a:rPr lang="en-US" altLang="zh-TW" sz="1800" b="1" u="none" strike="noStrike" dirty="0">
                          <a:effectLst/>
                          <a:latin typeface="微軟正黑體" panose="020B0604030504040204" pitchFamily="34" charset="-120"/>
                          <a:ea typeface="微軟正黑體" panose="020B0604030504040204" pitchFamily="34" charset="-120"/>
                        </a:rPr>
                      </a:br>
                      <a:r>
                        <a:rPr lang="zh-TW" altLang="en-US" sz="1800" b="1" u="none" strike="noStrike" dirty="0">
                          <a:effectLst/>
                          <a:latin typeface="微軟正黑體" panose="020B0604030504040204" pitchFamily="34" charset="-120"/>
                          <a:ea typeface="微軟正黑體" panose="020B0604030504040204" pitchFamily="34" charset="-120"/>
                        </a:rPr>
                        <a:t>報到</a:t>
                      </a:r>
                      <a:br>
                        <a:rPr lang="zh-TW" altLang="en-US" sz="1800" b="1" u="none" strike="noStrike" dirty="0">
                          <a:effectLst/>
                          <a:latin typeface="微軟正黑體" panose="020B0604030504040204" pitchFamily="34" charset="-120"/>
                          <a:ea typeface="微軟正黑體" panose="020B0604030504040204" pitchFamily="34" charset="-120"/>
                        </a:rPr>
                      </a:br>
                      <a:r>
                        <a:rPr lang="en-US" altLang="zh-TW"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D</a:t>
                      </a: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=(B-C)</a:t>
                      </a: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tc>
                  <a:txBody>
                    <a:bodyPr/>
                    <a:lstStyle/>
                    <a:p>
                      <a:pPr algn="ctr" fontAlgn="ctr"/>
                      <a:r>
                        <a:rPr lang="zh-TW" altLang="en-US" sz="1800" b="1" u="none" strike="noStrike" dirty="0">
                          <a:solidFill>
                            <a:schemeClr val="tx1"/>
                          </a:solidFill>
                          <a:effectLst/>
                          <a:latin typeface="微軟正黑體" panose="020B0604030504040204" pitchFamily="34" charset="-120"/>
                          <a:ea typeface="微軟正黑體" panose="020B0604030504040204" pitchFamily="34" charset="-120"/>
                        </a:rPr>
                        <a:t>報到率</a:t>
                      </a:r>
                      <a:br>
                        <a:rPr lang="zh-TW" altLang="en-US" sz="1800" b="1" u="none" strike="noStrike" dirty="0">
                          <a:solidFill>
                            <a:srgbClr val="CC0000"/>
                          </a:solidFill>
                          <a:effectLst/>
                          <a:latin typeface="微軟正黑體" panose="020B0604030504040204" pitchFamily="34" charset="-120"/>
                          <a:ea typeface="微軟正黑體" panose="020B0604030504040204" pitchFamily="34" charset="-120"/>
                        </a:rPr>
                      </a:b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C/B</a:t>
                      </a:r>
                      <a:b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br>
                      <a:r>
                        <a:rPr lang="en-US" altLang="zh-TW"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a:t>
                      </a:r>
                      <a:endPar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9525" marR="9525" marT="9525" marB="0">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382185">
                <a:tc rowSpan="3">
                  <a:txBody>
                    <a:bodyPr/>
                    <a:lstStyle/>
                    <a:p>
                      <a:pPr algn="ctr">
                        <a:spcAft>
                          <a:spcPts val="0"/>
                        </a:spcAft>
                      </a:pPr>
                      <a:r>
                        <a:rPr lang="en-US" alt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rPr>
                        <a:t>112</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altLang="en-US" sz="2000" u="none" strike="noStrike" kern="1200" dirty="0">
                          <a:effectLst/>
                          <a:latin typeface="Book Antiqua" panose="02040602050305030304" pitchFamily="18" charset="0"/>
                          <a:ea typeface="標楷體" panose="03000509000000000000" pitchFamily="65" charset="-120"/>
                        </a:rPr>
                        <a:t>公</a:t>
                      </a:r>
                      <a:r>
                        <a:rPr lang="zh-TW" sz="2000" u="none" strike="noStrike" kern="1200" dirty="0">
                          <a:effectLst/>
                          <a:latin typeface="Book Antiqua" panose="02040602050305030304" pitchFamily="18" charset="0"/>
                          <a:ea typeface="標楷體" panose="03000509000000000000" pitchFamily="65" charset="-120"/>
                        </a:rPr>
                        <a:t>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13</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zh-TW" altLang="en-US" sz="2000" kern="100" dirty="0">
                          <a:solidFill>
                            <a:schemeClr val="dk1"/>
                          </a:solidFill>
                          <a:effectLst/>
                          <a:latin typeface="Book Antiqua" panose="02040602050305030304" pitchFamily="18" charset="0"/>
                          <a:ea typeface="標楷體" panose="03000509000000000000" pitchFamily="65" charset="-120"/>
                          <a:cs typeface="+mn-cs"/>
                        </a:rPr>
                        <a:t>   </a:t>
                      </a:r>
                      <a:r>
                        <a:rPr lang="en-US" sz="2000" kern="100" dirty="0">
                          <a:solidFill>
                            <a:schemeClr val="dk1"/>
                          </a:solidFill>
                          <a:effectLst/>
                          <a:latin typeface="Book Antiqua" panose="02040602050305030304" pitchFamily="18" charset="0"/>
                          <a:ea typeface="標楷體" panose="03000509000000000000" pitchFamily="65" charset="-120"/>
                          <a:cs typeface="+mn-cs"/>
                        </a:rPr>
                        <a:t>958</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zh-TW" altLang="en-US" sz="2000" kern="100" dirty="0">
                          <a:solidFill>
                            <a:schemeClr val="dk1"/>
                          </a:solidFill>
                          <a:effectLst/>
                          <a:latin typeface="Book Antiqua" panose="02040602050305030304" pitchFamily="18" charset="0"/>
                          <a:ea typeface="標楷體" panose="03000509000000000000" pitchFamily="65" charset="-120"/>
                          <a:cs typeface="+mn-cs"/>
                        </a:rPr>
                        <a:t>   </a:t>
                      </a:r>
                      <a:r>
                        <a:rPr lang="en-US" sz="2000" kern="100" dirty="0">
                          <a:solidFill>
                            <a:schemeClr val="dk1"/>
                          </a:solidFill>
                          <a:effectLst/>
                          <a:latin typeface="Book Antiqua" panose="02040602050305030304" pitchFamily="18" charset="0"/>
                          <a:ea typeface="標楷體" panose="03000509000000000000" pitchFamily="65" charset="-120"/>
                          <a:cs typeface="+mn-cs"/>
                        </a:rPr>
                        <a:t>952</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864</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zh-TW" altLang="en-US" sz="2000" kern="100" dirty="0">
                          <a:solidFill>
                            <a:schemeClr val="dk1"/>
                          </a:solidFill>
                          <a:effectLst/>
                          <a:latin typeface="Book Antiqua" panose="02040602050305030304" pitchFamily="18" charset="0"/>
                          <a:ea typeface="標楷體" panose="03000509000000000000" pitchFamily="65" charset="-120"/>
                          <a:cs typeface="+mn-cs"/>
                        </a:rPr>
                        <a:t>  </a:t>
                      </a:r>
                      <a:r>
                        <a:rPr lang="en-US" sz="2000" kern="100" dirty="0">
                          <a:solidFill>
                            <a:schemeClr val="dk1"/>
                          </a:solidFill>
                          <a:effectLst/>
                          <a:latin typeface="Book Antiqua" panose="02040602050305030304" pitchFamily="18" charset="0"/>
                          <a:ea typeface="標楷體" panose="03000509000000000000" pitchFamily="65" charset="-120"/>
                          <a:cs typeface="+mn-cs"/>
                        </a:rPr>
                        <a:t>88</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90.8 </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私立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ct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3</a:t>
                      </a:r>
                      <a:r>
                        <a:rPr lang="en-US" altLang="zh-TW" sz="2000" kern="100" dirty="0">
                          <a:solidFill>
                            <a:schemeClr val="dk1"/>
                          </a:solidFill>
                          <a:effectLst/>
                          <a:latin typeface="Book Antiqua" panose="02040602050305030304" pitchFamily="18" charset="0"/>
                          <a:ea typeface="標楷體" panose="03000509000000000000" pitchFamily="65" charset="-120"/>
                          <a:cs typeface="+mn-cs"/>
                        </a:rPr>
                        <a:t>7</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1,593</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1,067</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751</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316</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70.4 </a:t>
                      </a:r>
                      <a:endParaRPr lang="zh-TW" altLang="en-US" sz="2000" kern="100" dirty="0">
                        <a:solidFill>
                          <a:schemeClr val="dk1"/>
                        </a:solidFill>
                        <a:effectLst/>
                        <a:latin typeface="Book Antiqua" panose="02040602050305030304" pitchFamily="18" charset="0"/>
                        <a:ea typeface="標楷體" panose="03000509000000000000" pitchFamily="65" charset="-120"/>
                        <a:cs typeface="+mn-cs"/>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a:effectLst/>
                          <a:latin typeface="Book Antiqua" panose="02040602050305030304" pitchFamily="18" charset="0"/>
                          <a:ea typeface="標楷體" panose="03000509000000000000" pitchFamily="65" charset="-120"/>
                        </a:rPr>
                        <a:t>5</a:t>
                      </a:r>
                      <a:r>
                        <a:rPr lang="en-US" altLang="zh-TW" sz="2000" b="1" kern="100" dirty="0">
                          <a:effectLst/>
                          <a:latin typeface="Book Antiqua" panose="02040602050305030304" pitchFamily="18" charset="0"/>
                          <a:ea typeface="標楷體" panose="03000509000000000000" pitchFamily="65" charset="-120"/>
                        </a:rPr>
                        <a:t>0</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r>
                        <a:rPr lang="en-US" altLang="zh-TW" sz="2000" b="1" i="0" u="none" strike="noStrike" dirty="0">
                          <a:solidFill>
                            <a:schemeClr val="tx1"/>
                          </a:solidFill>
                          <a:effectLst/>
                          <a:latin typeface="Calibri"/>
                          <a:ea typeface="新細明體" panose="02020500000000000000" pitchFamily="18" charset="-120"/>
                          <a:cs typeface="Calibri"/>
                        </a:rPr>
                        <a:t>↓</a:t>
                      </a:r>
                      <a:r>
                        <a:rPr lang="zh-TW" altLang="en-US" sz="2000" b="1" i="0" u="none" strike="noStrike" dirty="0">
                          <a:solidFill>
                            <a:srgbClr val="0000FF"/>
                          </a:solidFill>
                          <a:effectLst/>
                          <a:latin typeface="Calibri"/>
                          <a:ea typeface="新細明體" panose="02020500000000000000" pitchFamily="18" charset="-120"/>
                          <a:cs typeface="Calibri"/>
                        </a:rPr>
                        <a:t> </a:t>
                      </a:r>
                      <a:r>
                        <a:rPr lang="en-US" sz="2000" b="1" kern="100" dirty="0">
                          <a:solidFill>
                            <a:srgbClr val="0000FF"/>
                          </a:solidFill>
                          <a:effectLst/>
                          <a:latin typeface="Book Antiqua" panose="02040602050305030304" pitchFamily="18" charset="0"/>
                          <a:ea typeface="新細明體" panose="02020500000000000000" pitchFamily="18" charset="-120"/>
                        </a:rPr>
                        <a:t>2,551</a:t>
                      </a:r>
                      <a:endParaRPr lang="zh-TW" sz="2000" kern="100" dirty="0">
                        <a:solidFill>
                          <a:srgbClr val="0000FF"/>
                        </a:solidFill>
                        <a:effectLst/>
                        <a:latin typeface="Book Antiqua" panose="02040602050305030304" pitchFamily="18" charset="0"/>
                        <a:ea typeface="新細明體" panose="02020500000000000000" pitchFamily="18" charset="-120"/>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r>
                        <a:rPr lang="en-US" altLang="zh-TW" sz="2000" b="1" i="0" u="none" strike="noStrike" dirty="0">
                          <a:solidFill>
                            <a:schemeClr val="tx1"/>
                          </a:solidFill>
                          <a:effectLst/>
                          <a:latin typeface="Calibri"/>
                          <a:ea typeface="新細明體" panose="02020500000000000000" pitchFamily="18" charset="-120"/>
                          <a:cs typeface="Calibri"/>
                        </a:rPr>
                        <a:t>↓</a:t>
                      </a:r>
                      <a:r>
                        <a:rPr lang="zh-TW" altLang="en-US" sz="2000" b="1" i="0" u="none" strike="noStrike" dirty="0">
                          <a:solidFill>
                            <a:srgbClr val="0000FF"/>
                          </a:solidFill>
                          <a:effectLst/>
                          <a:latin typeface="Calibri"/>
                          <a:ea typeface="新細明體" panose="02020500000000000000" pitchFamily="18" charset="-120"/>
                          <a:cs typeface="Calibri"/>
                        </a:rPr>
                        <a:t> </a:t>
                      </a:r>
                      <a:r>
                        <a:rPr lang="en-US" sz="2000" b="1" kern="100" dirty="0">
                          <a:solidFill>
                            <a:srgbClr val="0000FF"/>
                          </a:solidFill>
                          <a:effectLst/>
                          <a:latin typeface="Book Antiqua" panose="02040602050305030304" pitchFamily="18" charset="0"/>
                          <a:ea typeface="新細明體" panose="02020500000000000000" pitchFamily="18" charset="-120"/>
                        </a:rPr>
                        <a:t>2,019</a:t>
                      </a:r>
                      <a:endParaRPr lang="zh-TW" sz="2000" kern="100" dirty="0">
                        <a:solidFill>
                          <a:srgbClr val="0000FF"/>
                        </a:solidFill>
                        <a:effectLst/>
                        <a:latin typeface="Book Antiqua" panose="02040602050305030304" pitchFamily="18" charset="0"/>
                        <a:ea typeface="新細明體" panose="02020500000000000000" pitchFamily="18" charset="-120"/>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r>
                        <a:rPr lang="en-US" altLang="zh-TW" sz="2000" b="1" i="0" u="none" strike="noStrike" dirty="0">
                          <a:solidFill>
                            <a:schemeClr val="tx1"/>
                          </a:solidFill>
                          <a:effectLst/>
                          <a:latin typeface="Calibri"/>
                          <a:ea typeface="新細明體" panose="02020500000000000000" pitchFamily="18" charset="-120"/>
                          <a:cs typeface="Calibri"/>
                        </a:rPr>
                        <a:t>↓</a:t>
                      </a:r>
                      <a:r>
                        <a:rPr lang="zh-TW" altLang="en-US" sz="2000" b="1" i="0" u="none" strike="noStrike" dirty="0">
                          <a:solidFill>
                            <a:srgbClr val="0000FF"/>
                          </a:solidFill>
                          <a:effectLst/>
                          <a:latin typeface="Calibri"/>
                          <a:ea typeface="新細明體" panose="02020500000000000000" pitchFamily="18" charset="-120"/>
                          <a:cs typeface="Calibri"/>
                        </a:rPr>
                        <a:t> </a:t>
                      </a:r>
                      <a:r>
                        <a:rPr lang="en-US" sz="2000" b="1" kern="100" dirty="0">
                          <a:solidFill>
                            <a:srgbClr val="0000FF"/>
                          </a:solidFill>
                          <a:effectLst/>
                          <a:latin typeface="Book Antiqua" panose="02040602050305030304" pitchFamily="18" charset="0"/>
                          <a:ea typeface="新細明體" panose="02020500000000000000" pitchFamily="18" charset="-120"/>
                        </a:rPr>
                        <a:t>1,615</a:t>
                      </a:r>
                      <a:endParaRPr lang="zh-TW" sz="2000" kern="100" dirty="0">
                        <a:solidFill>
                          <a:srgbClr val="0000FF"/>
                        </a:solidFill>
                        <a:effectLst/>
                        <a:latin typeface="Book Antiqua" panose="02040602050305030304" pitchFamily="18" charset="0"/>
                        <a:ea typeface="新細明體" panose="02020500000000000000" pitchFamily="18" charset="-120"/>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r>
                        <a:rPr lang="en-US" altLang="zh-TW" sz="2000" b="1" i="0" u="none" strike="noStrike" dirty="0">
                          <a:solidFill>
                            <a:srgbClr val="FF0000"/>
                          </a:solidFill>
                          <a:effectLst/>
                          <a:latin typeface="Calibri"/>
                          <a:ea typeface="新細明體" panose="02020500000000000000" pitchFamily="18" charset="-120"/>
                          <a:cs typeface="Calibri"/>
                        </a:rPr>
                        <a:t>↑</a:t>
                      </a:r>
                      <a:r>
                        <a:rPr lang="zh-TW" altLang="en-US" sz="2000" b="1" i="0" u="none" strike="noStrike" dirty="0">
                          <a:solidFill>
                            <a:srgbClr val="FF0000"/>
                          </a:solidFill>
                          <a:effectLst/>
                          <a:latin typeface="Calibri"/>
                          <a:ea typeface="新細明體" panose="02020500000000000000" pitchFamily="18" charset="-120"/>
                          <a:cs typeface="Calibri"/>
                        </a:rPr>
                        <a:t> </a:t>
                      </a:r>
                      <a:r>
                        <a:rPr lang="en-US" sz="2000" b="1" kern="100" dirty="0">
                          <a:solidFill>
                            <a:srgbClr val="000000"/>
                          </a:solidFill>
                          <a:effectLst/>
                          <a:latin typeface="Book Antiqua" panose="02040602050305030304" pitchFamily="18" charset="0"/>
                          <a:ea typeface="新細明體" panose="02020500000000000000" pitchFamily="18" charset="-120"/>
                        </a:rPr>
                        <a:t>404</a:t>
                      </a:r>
                      <a:endParaRPr lang="zh-TW" sz="2000" kern="100" dirty="0">
                        <a:effectLst/>
                        <a:latin typeface="Book Antiqua" panose="02040602050305030304" pitchFamily="18" charset="0"/>
                        <a:ea typeface="新細明體" panose="02020500000000000000" pitchFamily="18" charset="-120"/>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r>
                        <a:rPr lang="en-US" altLang="zh-TW" sz="2000" b="1" i="0" u="none" strike="noStrike" dirty="0">
                          <a:solidFill>
                            <a:schemeClr val="tx1"/>
                          </a:solidFill>
                          <a:effectLst/>
                          <a:latin typeface="Calibri"/>
                          <a:ea typeface="新細明體" panose="02020500000000000000" pitchFamily="18" charset="-120"/>
                          <a:cs typeface="Calibri"/>
                        </a:rPr>
                        <a:t>↓</a:t>
                      </a:r>
                      <a:r>
                        <a:rPr lang="zh-TW" altLang="en-US" sz="2000" b="1" i="0" u="none" strike="noStrike" dirty="0">
                          <a:solidFill>
                            <a:schemeClr val="tx1"/>
                          </a:solidFill>
                          <a:effectLst/>
                          <a:latin typeface="Calibri"/>
                          <a:ea typeface="新細明體" panose="02020500000000000000" pitchFamily="18" charset="-120"/>
                          <a:cs typeface="Calibri"/>
                        </a:rPr>
                        <a:t> </a:t>
                      </a:r>
                      <a:r>
                        <a:rPr lang="en-US" sz="2000" b="1" kern="100" dirty="0">
                          <a:solidFill>
                            <a:srgbClr val="0000FF"/>
                          </a:solidFill>
                          <a:effectLst/>
                          <a:latin typeface="Book Antiqua" panose="02040602050305030304" pitchFamily="18" charset="0"/>
                          <a:ea typeface="新細明體" panose="02020500000000000000" pitchFamily="18" charset="-120"/>
                        </a:rPr>
                        <a:t>80.0 </a:t>
                      </a:r>
                      <a:endParaRPr lang="zh-TW" sz="2000" kern="100" dirty="0">
                        <a:solidFill>
                          <a:srgbClr val="0000FF"/>
                        </a:solidFill>
                        <a:effectLst/>
                        <a:latin typeface="Book Antiqua" panose="02040602050305030304" pitchFamily="18" charset="0"/>
                        <a:ea typeface="新細明體" panose="02020500000000000000" pitchFamily="18" charset="-120"/>
                      </a:endParaRPr>
                    </a:p>
                  </a:txBody>
                  <a:tcPr marL="17780" marR="72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3"/>
                  </a:ext>
                </a:extLst>
              </a:tr>
              <a:tr h="382185">
                <a:tc rowSpan="3">
                  <a:txBody>
                    <a:bodyPr/>
                    <a:lstStyle/>
                    <a:p>
                      <a:pPr algn="ctr">
                        <a:spcAft>
                          <a:spcPts val="0"/>
                        </a:spcAft>
                      </a:pPr>
                      <a:r>
                        <a:rPr lang="en-US" sz="2600" b="1" kern="100" dirty="0">
                          <a:effectLst/>
                          <a:latin typeface="Book Antiqua" panose="02040602050305030304" pitchFamily="18" charset="0"/>
                          <a:ea typeface="標楷體" panose="03000509000000000000" pitchFamily="65" charset="-120"/>
                        </a:rPr>
                        <a:t>1</a:t>
                      </a:r>
                      <a:r>
                        <a:rPr lang="en-US" altLang="zh-TW" sz="2600" b="1" kern="100" dirty="0">
                          <a:effectLst/>
                          <a:latin typeface="Book Antiqua" panose="02040602050305030304" pitchFamily="18" charset="0"/>
                          <a:ea typeface="標楷體" panose="03000509000000000000" pitchFamily="65" charset="-120"/>
                        </a:rPr>
                        <a:t>11</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altLang="en-US" sz="2000" u="none" strike="noStrike" kern="1200" dirty="0">
                          <a:effectLst/>
                          <a:latin typeface="Book Antiqua" panose="02040602050305030304" pitchFamily="18" charset="0"/>
                          <a:ea typeface="標楷體" panose="03000509000000000000" pitchFamily="65" charset="-120"/>
                        </a:rPr>
                        <a:t>公</a:t>
                      </a:r>
                      <a:r>
                        <a:rPr lang="zh-TW" sz="2000" u="none" strike="noStrike" kern="1200" dirty="0">
                          <a:effectLst/>
                          <a:latin typeface="Book Antiqua" panose="02040602050305030304" pitchFamily="18" charset="0"/>
                          <a:ea typeface="標楷體" panose="03000509000000000000" pitchFamily="65" charset="-120"/>
                        </a:rPr>
                        <a:t>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13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944</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928</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851</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77</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91.7</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私立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39</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1,726</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1,158</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884</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274</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fontAlgn="ctr" latinLnBrk="0" hangingPunct="1">
                        <a:spcAft>
                          <a:spcPts val="0"/>
                        </a:spcAft>
                      </a:pPr>
                      <a:r>
                        <a:rPr lang="en-US" sz="2000" kern="100" dirty="0">
                          <a:solidFill>
                            <a:schemeClr val="dk1"/>
                          </a:solidFill>
                          <a:effectLst/>
                          <a:latin typeface="Book Antiqua" panose="02040602050305030304" pitchFamily="18" charset="0"/>
                          <a:ea typeface="標楷體" panose="03000509000000000000" pitchFamily="65" charset="-120"/>
                          <a:cs typeface="+mn-cs"/>
                        </a:rPr>
                        <a:t>76.3</a:t>
                      </a:r>
                      <a:endParaRPr lang="zh-TW" sz="2000" kern="100" dirty="0">
                        <a:solidFill>
                          <a:schemeClr val="dk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a:effectLst/>
                          <a:latin typeface="Book Antiqua" panose="02040602050305030304" pitchFamily="18" charset="0"/>
                          <a:ea typeface="標楷體" panose="03000509000000000000" pitchFamily="65" charset="-120"/>
                        </a:rPr>
                        <a:t>52</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fontAlgn="ctr"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cs typeface="+mn-cs"/>
                        </a:rPr>
                        <a:t>2,670</a:t>
                      </a:r>
                      <a:endParaRPr lang="zh-TW" sz="2000" b="1" kern="100" dirty="0">
                        <a:solidFill>
                          <a:srgbClr val="0000FF"/>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fontAlgn="ctr"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cs typeface="+mn-cs"/>
                        </a:rPr>
                        <a:t>2,086</a:t>
                      </a:r>
                      <a:endParaRPr lang="zh-TW" sz="2000" b="1" kern="100" dirty="0">
                        <a:solidFill>
                          <a:srgbClr val="0000FF"/>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fontAlgn="ctr"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cs typeface="+mn-cs"/>
                        </a:rPr>
                        <a:t>1,735</a:t>
                      </a:r>
                      <a:endParaRPr lang="zh-TW" sz="2000" b="1" kern="100" dirty="0">
                        <a:solidFill>
                          <a:srgbClr val="0000FF"/>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fontAlgn="ctr" latinLnBrk="0" hangingPunct="1">
                        <a:spcAft>
                          <a:spcPts val="0"/>
                        </a:spcAft>
                      </a:pPr>
                      <a:r>
                        <a:rPr lang="en-US" sz="2000" b="1" kern="100" dirty="0">
                          <a:solidFill>
                            <a:schemeClr val="tx1"/>
                          </a:solidFill>
                          <a:effectLst/>
                          <a:latin typeface="Book Antiqua" panose="02040602050305030304" pitchFamily="18" charset="0"/>
                          <a:ea typeface="標楷體" panose="03000509000000000000" pitchFamily="65" charset="-120"/>
                          <a:cs typeface="+mn-cs"/>
                        </a:rPr>
                        <a:t>351</a:t>
                      </a:r>
                      <a:endParaRPr lang="zh-TW" sz="2000" b="1" kern="100" dirty="0">
                        <a:solidFill>
                          <a:schemeClr val="tx1"/>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fontAlgn="ctr"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cs typeface="+mn-cs"/>
                        </a:rPr>
                        <a:t>83.2</a:t>
                      </a:r>
                      <a:endParaRPr lang="zh-TW" sz="2000" b="1" kern="100" dirty="0">
                        <a:solidFill>
                          <a:srgbClr val="0000FF"/>
                        </a:solidFill>
                        <a:effectLst/>
                        <a:latin typeface="Book Antiqua" panose="02040602050305030304" pitchFamily="18" charset="0"/>
                        <a:ea typeface="標楷體" panose="03000509000000000000" pitchFamily="65" charset="-120"/>
                        <a:cs typeface="+mn-cs"/>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6"/>
                  </a:ext>
                </a:extLst>
              </a:tr>
              <a:tr h="382185">
                <a:tc rowSpan="3">
                  <a:txBody>
                    <a:bodyPr/>
                    <a:lstStyle/>
                    <a:p>
                      <a:pPr algn="ctr">
                        <a:spcAft>
                          <a:spcPts val="0"/>
                        </a:spcAft>
                      </a:pPr>
                      <a:r>
                        <a:rPr lang="en-US" sz="2600" b="1" kern="100" dirty="0">
                          <a:effectLst/>
                          <a:latin typeface="Book Antiqua" panose="02040602050305030304" pitchFamily="18" charset="0"/>
                          <a:ea typeface="標楷體" panose="03000509000000000000" pitchFamily="65" charset="-120"/>
                        </a:rPr>
                        <a:t>110</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altLang="en-US" sz="2000" u="none" strike="noStrike" kern="1200" dirty="0">
                          <a:effectLst/>
                          <a:latin typeface="Book Antiqua" panose="02040602050305030304" pitchFamily="18" charset="0"/>
                          <a:ea typeface="標楷體" panose="03000509000000000000" pitchFamily="65" charset="-120"/>
                        </a:rPr>
                        <a:t>公</a:t>
                      </a:r>
                      <a:r>
                        <a:rPr lang="zh-TW" sz="2000" u="none" strike="noStrike" kern="1200" dirty="0">
                          <a:effectLst/>
                          <a:latin typeface="Book Antiqua" panose="02040602050305030304" pitchFamily="18" charset="0"/>
                          <a:ea typeface="標楷體" panose="03000509000000000000" pitchFamily="65" charset="-120"/>
                        </a:rPr>
                        <a:t>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13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938</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935</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860</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75</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92.0</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私立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39</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1,783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1,159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836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323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72.1</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382185">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a:effectLst/>
                          <a:latin typeface="Book Antiqua" panose="02040602050305030304" pitchFamily="18" charset="0"/>
                          <a:ea typeface="標楷體" panose="03000509000000000000" pitchFamily="65" charset="-120"/>
                        </a:rPr>
                        <a:t>52</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2,721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2,094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1,696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effectLst/>
                          <a:latin typeface="Book Antiqua" panose="02040602050305030304" pitchFamily="18" charset="0"/>
                          <a:ea typeface="標楷體" panose="03000509000000000000" pitchFamily="65" charset="-120"/>
                        </a:rPr>
                        <a:t>398 </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81.0</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9"/>
                  </a:ext>
                </a:extLst>
              </a:tr>
            </a:tbl>
          </a:graphicData>
        </a:graphic>
      </p:graphicFrame>
      <p:sp>
        <p:nvSpPr>
          <p:cNvPr id="29698" name="標題 1"/>
          <p:cNvSpPr>
            <a:spLocks noGrp="1"/>
          </p:cNvSpPr>
          <p:nvPr>
            <p:ph type="title"/>
          </p:nvPr>
        </p:nvSpPr>
        <p:spPr>
          <a:xfrm>
            <a:off x="0" y="144672"/>
            <a:ext cx="8229600" cy="633412"/>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壹、近三年招生概況</a:t>
            </a:r>
            <a:endPar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9699" name="投影片編號版面配置區 3"/>
          <p:cNvSpPr>
            <a:spLocks noGrp="1"/>
          </p:cNvSpPr>
          <p:nvPr>
            <p:ph type="sldNum" sz="quarter" idx="12"/>
          </p:nvPr>
        </p:nvSpPr>
        <p:spPr>
          <a:xfrm>
            <a:off x="6723520" y="6305796"/>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7F2CB515-4629-424B-A2EF-B2C67B78FB76}" type="slidenum">
              <a:rPr lang="zh-TW" altLang="en-US" sz="1400" smtClean="0"/>
              <a:pPr>
                <a:spcBef>
                  <a:spcPct val="0"/>
                </a:spcBef>
                <a:buFontTx/>
                <a:buNone/>
              </a:pPr>
              <a:t>4</a:t>
            </a:fld>
            <a:endParaRPr lang="en-US" altLang="zh-TW" sz="1400"/>
          </a:p>
        </p:txBody>
      </p:sp>
      <p:grpSp>
        <p:nvGrpSpPr>
          <p:cNvPr id="2" name="群組 1">
            <a:extLst>
              <a:ext uri="{FF2B5EF4-FFF2-40B4-BE49-F238E27FC236}">
                <a16:creationId xmlns:a16="http://schemas.microsoft.com/office/drawing/2014/main" id="{7713B5A2-E0BD-4C2B-8DCF-F151A33A79AA}"/>
              </a:ext>
            </a:extLst>
          </p:cNvPr>
          <p:cNvGrpSpPr/>
          <p:nvPr/>
        </p:nvGrpSpPr>
        <p:grpSpPr>
          <a:xfrm>
            <a:off x="6012160" y="5635386"/>
            <a:ext cx="1683047" cy="1192805"/>
            <a:chOff x="6705816" y="5655737"/>
            <a:chExt cx="1620461" cy="1164888"/>
          </a:xfrm>
        </p:grpSpPr>
        <p:grpSp>
          <p:nvGrpSpPr>
            <p:cNvPr id="12" name="Group 3">
              <a:extLst>
                <a:ext uri="{FF2B5EF4-FFF2-40B4-BE49-F238E27FC236}">
                  <a16:creationId xmlns:a16="http://schemas.microsoft.com/office/drawing/2014/main" id="{D8F02325-F9F4-43D3-884E-16046BA14B2E}"/>
                </a:ext>
              </a:extLst>
            </p:cNvPr>
            <p:cNvGrpSpPr/>
            <p:nvPr/>
          </p:nvGrpSpPr>
          <p:grpSpPr>
            <a:xfrm>
              <a:off x="7308456" y="5655737"/>
              <a:ext cx="1017821" cy="1101473"/>
              <a:chOff x="2251455" y="1453526"/>
              <a:chExt cx="2147724" cy="2827719"/>
            </a:xfrm>
          </p:grpSpPr>
          <p:sp>
            <p:nvSpPr>
              <p:cNvPr id="13" name="Rectangle: Rounded Corners 4">
                <a:extLst>
                  <a:ext uri="{FF2B5EF4-FFF2-40B4-BE49-F238E27FC236}">
                    <a16:creationId xmlns:a16="http://schemas.microsoft.com/office/drawing/2014/main" id="{FEF2A3CD-DD66-4BBE-AF8C-9C85FFD33FDA}"/>
                  </a:ext>
                </a:extLst>
              </p:cNvPr>
              <p:cNvSpPr/>
              <p:nvPr/>
            </p:nvSpPr>
            <p:spPr>
              <a:xfrm>
                <a:off x="3263905" y="2286403"/>
                <a:ext cx="122825" cy="1994842"/>
              </a:xfrm>
              <a:prstGeom prst="roundRect">
                <a:avLst>
                  <a:gd name="adj" fmla="val 5000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Rectangle: Rounded Corners 5">
                <a:extLst>
                  <a:ext uri="{FF2B5EF4-FFF2-40B4-BE49-F238E27FC236}">
                    <a16:creationId xmlns:a16="http://schemas.microsoft.com/office/drawing/2014/main" id="{828A47D5-7EE0-4FBF-BED9-83B1760C841F}"/>
                  </a:ext>
                </a:extLst>
              </p:cNvPr>
              <p:cNvSpPr/>
              <p:nvPr/>
            </p:nvSpPr>
            <p:spPr>
              <a:xfrm rot="18638012">
                <a:off x="3465912" y="3772852"/>
                <a:ext cx="122825" cy="559327"/>
              </a:xfrm>
              <a:prstGeom prst="roundRect">
                <a:avLst>
                  <a:gd name="adj" fmla="val 5000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Rectangle: Rounded Corners 6">
                <a:extLst>
                  <a:ext uri="{FF2B5EF4-FFF2-40B4-BE49-F238E27FC236}">
                    <a16:creationId xmlns:a16="http://schemas.microsoft.com/office/drawing/2014/main" id="{C8F850F6-4148-4F61-8790-DCD85F97506D}"/>
                  </a:ext>
                </a:extLst>
              </p:cNvPr>
              <p:cNvSpPr/>
              <p:nvPr/>
            </p:nvSpPr>
            <p:spPr>
              <a:xfrm rot="2961988" flipH="1">
                <a:off x="3073088" y="3772851"/>
                <a:ext cx="122825" cy="559327"/>
              </a:xfrm>
              <a:prstGeom prst="roundRect">
                <a:avLst>
                  <a:gd name="adj" fmla="val 5000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Rectangle: Top Corners Rounded 7">
                <a:extLst>
                  <a:ext uri="{FF2B5EF4-FFF2-40B4-BE49-F238E27FC236}">
                    <a16:creationId xmlns:a16="http://schemas.microsoft.com/office/drawing/2014/main" id="{204CD686-829D-4B3C-A006-A542655AD296}"/>
                  </a:ext>
                </a:extLst>
              </p:cNvPr>
              <p:cNvSpPr/>
              <p:nvPr/>
            </p:nvSpPr>
            <p:spPr>
              <a:xfrm rot="10800000">
                <a:off x="2320243" y="1524367"/>
                <a:ext cx="2010148" cy="1281432"/>
              </a:xfrm>
              <a:prstGeom prst="round2SameRect">
                <a:avLst>
                  <a:gd name="adj1" fmla="val 8651"/>
                  <a:gd name="adj2" fmla="val 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Rectangle 8">
                <a:extLst>
                  <a:ext uri="{FF2B5EF4-FFF2-40B4-BE49-F238E27FC236}">
                    <a16:creationId xmlns:a16="http://schemas.microsoft.com/office/drawing/2014/main" id="{14E65860-7EF3-4072-A105-1CF42A12361F}"/>
                  </a:ext>
                </a:extLst>
              </p:cNvPr>
              <p:cNvSpPr/>
              <p:nvPr/>
            </p:nvSpPr>
            <p:spPr>
              <a:xfrm>
                <a:off x="2251455" y="1453526"/>
                <a:ext cx="2147724" cy="14168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Rectangle: Top Corners Rounded 9">
                <a:extLst>
                  <a:ext uri="{FF2B5EF4-FFF2-40B4-BE49-F238E27FC236}">
                    <a16:creationId xmlns:a16="http://schemas.microsoft.com/office/drawing/2014/main" id="{2074CFE2-636E-4E6F-8A50-453644EC3E1E}"/>
                  </a:ext>
                </a:extLst>
              </p:cNvPr>
              <p:cNvSpPr/>
              <p:nvPr/>
            </p:nvSpPr>
            <p:spPr>
              <a:xfrm rot="10800000">
                <a:off x="2388557" y="1624517"/>
                <a:ext cx="1873522" cy="1103192"/>
              </a:xfrm>
              <a:prstGeom prst="round2SameRect">
                <a:avLst>
                  <a:gd name="adj1" fmla="val 8651"/>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9" name="Group 44">
              <a:extLst>
                <a:ext uri="{FF2B5EF4-FFF2-40B4-BE49-F238E27FC236}">
                  <a16:creationId xmlns:a16="http://schemas.microsoft.com/office/drawing/2014/main" id="{5AE41C08-2DFD-4923-A9E1-B1B35027317A}"/>
                </a:ext>
              </a:extLst>
            </p:cNvPr>
            <p:cNvGrpSpPr/>
            <p:nvPr/>
          </p:nvGrpSpPr>
          <p:grpSpPr>
            <a:xfrm>
              <a:off x="7493326" y="5757339"/>
              <a:ext cx="648000" cy="360000"/>
              <a:chOff x="2680170" y="1809490"/>
              <a:chExt cx="1482967" cy="741731"/>
            </a:xfrm>
          </p:grpSpPr>
          <p:grpSp>
            <p:nvGrpSpPr>
              <p:cNvPr id="20" name="Group 45">
                <a:extLst>
                  <a:ext uri="{FF2B5EF4-FFF2-40B4-BE49-F238E27FC236}">
                    <a16:creationId xmlns:a16="http://schemas.microsoft.com/office/drawing/2014/main" id="{F0D24848-0C6B-42D0-8240-08FA0B9E969E}"/>
                  </a:ext>
                </a:extLst>
              </p:cNvPr>
              <p:cNvGrpSpPr/>
              <p:nvPr/>
            </p:nvGrpSpPr>
            <p:grpSpPr>
              <a:xfrm>
                <a:off x="2680170" y="1839066"/>
                <a:ext cx="1225539" cy="679566"/>
                <a:chOff x="2680170" y="1839066"/>
                <a:chExt cx="1225539" cy="679566"/>
              </a:xfrm>
            </p:grpSpPr>
            <p:sp>
              <p:nvSpPr>
                <p:cNvPr id="26" name="Rectangle 51">
                  <a:extLst>
                    <a:ext uri="{FF2B5EF4-FFF2-40B4-BE49-F238E27FC236}">
                      <a16:creationId xmlns:a16="http://schemas.microsoft.com/office/drawing/2014/main" id="{3D74BE6A-8495-41E1-9DFA-CC85132E519F}"/>
                    </a:ext>
                  </a:extLst>
                </p:cNvPr>
                <p:cNvSpPr/>
                <p:nvPr/>
              </p:nvSpPr>
              <p:spPr>
                <a:xfrm rot="19277956" flipV="1">
                  <a:off x="2680170" y="2259060"/>
                  <a:ext cx="679566"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7" name="Rectangle 52">
                  <a:extLst>
                    <a:ext uri="{FF2B5EF4-FFF2-40B4-BE49-F238E27FC236}">
                      <a16:creationId xmlns:a16="http://schemas.microsoft.com/office/drawing/2014/main" id="{613C98D9-6891-4AF7-8388-19927D6B2AB8}"/>
                    </a:ext>
                  </a:extLst>
                </p:cNvPr>
                <p:cNvSpPr/>
                <p:nvPr/>
              </p:nvSpPr>
              <p:spPr>
                <a:xfrm rot="18399238" flipV="1">
                  <a:off x="3543067" y="2155989"/>
                  <a:ext cx="679566"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Rectangle 53">
                  <a:extLst>
                    <a:ext uri="{FF2B5EF4-FFF2-40B4-BE49-F238E27FC236}">
                      <a16:creationId xmlns:a16="http://schemas.microsoft.com/office/drawing/2014/main" id="{72BCAB4C-3045-4B07-BE2B-0CB02AF467D1}"/>
                    </a:ext>
                  </a:extLst>
                </p:cNvPr>
                <p:cNvSpPr/>
                <p:nvPr/>
              </p:nvSpPr>
              <p:spPr>
                <a:xfrm rot="2328024" flipV="1">
                  <a:off x="3173758" y="2239766"/>
                  <a:ext cx="627353"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21" name="Group 46">
                <a:extLst>
                  <a:ext uri="{FF2B5EF4-FFF2-40B4-BE49-F238E27FC236}">
                    <a16:creationId xmlns:a16="http://schemas.microsoft.com/office/drawing/2014/main" id="{8991473B-A060-4D6C-9EF0-A9806453DE78}"/>
                  </a:ext>
                </a:extLst>
              </p:cNvPr>
              <p:cNvGrpSpPr/>
              <p:nvPr/>
            </p:nvGrpSpPr>
            <p:grpSpPr>
              <a:xfrm>
                <a:off x="2681807" y="1809490"/>
                <a:ext cx="1481330" cy="741731"/>
                <a:chOff x="2694507" y="1809490"/>
                <a:chExt cx="1481330" cy="741731"/>
              </a:xfrm>
            </p:grpSpPr>
            <p:sp>
              <p:nvSpPr>
                <p:cNvPr id="22" name="Oval 47">
                  <a:extLst>
                    <a:ext uri="{FF2B5EF4-FFF2-40B4-BE49-F238E27FC236}">
                      <a16:creationId xmlns:a16="http://schemas.microsoft.com/office/drawing/2014/main" id="{80323E59-02A6-4DA3-A449-F6FBADCC7BC8}"/>
                    </a:ext>
                  </a:extLst>
                </p:cNvPr>
                <p:cNvSpPr/>
                <p:nvPr/>
              </p:nvSpPr>
              <p:spPr>
                <a:xfrm>
                  <a:off x="2694507" y="2371314"/>
                  <a:ext cx="179907" cy="179907"/>
                </a:xfrm>
                <a:prstGeom prst="ellipse">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Oval 48">
                  <a:extLst>
                    <a:ext uri="{FF2B5EF4-FFF2-40B4-BE49-F238E27FC236}">
                      <a16:creationId xmlns:a16="http://schemas.microsoft.com/office/drawing/2014/main" id="{BAD59747-1267-4486-9B6B-584F78D4F272}"/>
                    </a:ext>
                  </a:extLst>
                </p:cNvPr>
                <p:cNvSpPr/>
                <p:nvPr/>
              </p:nvSpPr>
              <p:spPr>
                <a:xfrm>
                  <a:off x="3173951" y="1989397"/>
                  <a:ext cx="179907" cy="179907"/>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Oval 49">
                  <a:extLst>
                    <a:ext uri="{FF2B5EF4-FFF2-40B4-BE49-F238E27FC236}">
                      <a16:creationId xmlns:a16="http://schemas.microsoft.com/office/drawing/2014/main" id="{D108C10F-BE79-4389-A5AE-1D5DF95DECB6}"/>
                    </a:ext>
                  </a:extLst>
                </p:cNvPr>
                <p:cNvSpPr/>
                <p:nvPr/>
              </p:nvSpPr>
              <p:spPr>
                <a:xfrm>
                  <a:off x="3599645" y="2356452"/>
                  <a:ext cx="179907" cy="179907"/>
                </a:xfrm>
                <a:prstGeom prst="ellipse">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Oval 50">
                  <a:extLst>
                    <a:ext uri="{FF2B5EF4-FFF2-40B4-BE49-F238E27FC236}">
                      <a16:creationId xmlns:a16="http://schemas.microsoft.com/office/drawing/2014/main" id="{DC4095C4-8885-4278-9F90-E960BBDD9352}"/>
                    </a:ext>
                  </a:extLst>
                </p:cNvPr>
                <p:cNvSpPr/>
                <p:nvPr/>
              </p:nvSpPr>
              <p:spPr>
                <a:xfrm>
                  <a:off x="3995930" y="1809490"/>
                  <a:ext cx="179907" cy="179907"/>
                </a:xfrm>
                <a:prstGeom prst="ellipse">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grpSp>
          <p:nvGrpSpPr>
            <p:cNvPr id="5" name="Group 10">
              <a:extLst>
                <a:ext uri="{FF2B5EF4-FFF2-40B4-BE49-F238E27FC236}">
                  <a16:creationId xmlns:a16="http://schemas.microsoft.com/office/drawing/2014/main" id="{5CC61E83-FBFF-473B-BFD0-1BA439666B80}"/>
                </a:ext>
              </a:extLst>
            </p:cNvPr>
            <p:cNvGrpSpPr/>
            <p:nvPr/>
          </p:nvGrpSpPr>
          <p:grpSpPr>
            <a:xfrm>
              <a:off x="6705816" y="5848956"/>
              <a:ext cx="873137" cy="971669"/>
              <a:chOff x="763805" y="1583131"/>
              <a:chExt cx="2318591" cy="2890803"/>
            </a:xfrm>
            <a:solidFill>
              <a:schemeClr val="accent1"/>
            </a:solidFill>
          </p:grpSpPr>
          <p:sp>
            <p:nvSpPr>
              <p:cNvPr id="6" name="Rectangle 11">
                <a:extLst>
                  <a:ext uri="{FF2B5EF4-FFF2-40B4-BE49-F238E27FC236}">
                    <a16:creationId xmlns:a16="http://schemas.microsoft.com/office/drawing/2014/main" id="{804B4A89-100E-41A2-9165-6427266FE62C}"/>
                  </a:ext>
                </a:extLst>
              </p:cNvPr>
              <p:cNvSpPr/>
              <p:nvPr/>
            </p:nvSpPr>
            <p:spPr>
              <a:xfrm rot="19738725" flipV="1">
                <a:off x="2188157" y="1976141"/>
                <a:ext cx="894239" cy="5459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7" name="Group 12">
                <a:extLst>
                  <a:ext uri="{FF2B5EF4-FFF2-40B4-BE49-F238E27FC236}">
                    <a16:creationId xmlns:a16="http://schemas.microsoft.com/office/drawing/2014/main" id="{F87AF55A-F8E9-4009-B8D7-11A87035F1C5}"/>
                  </a:ext>
                </a:extLst>
              </p:cNvPr>
              <p:cNvGrpSpPr/>
              <p:nvPr/>
            </p:nvGrpSpPr>
            <p:grpSpPr>
              <a:xfrm>
                <a:off x="763805" y="1583131"/>
                <a:ext cx="1541131" cy="2890803"/>
                <a:chOff x="1482726" y="1941513"/>
                <a:chExt cx="1290638" cy="2420937"/>
              </a:xfrm>
              <a:grpFill/>
            </p:grpSpPr>
            <p:sp>
              <p:nvSpPr>
                <p:cNvPr id="9" name="Freeform: Shape 13">
                  <a:extLst>
                    <a:ext uri="{FF2B5EF4-FFF2-40B4-BE49-F238E27FC236}">
                      <a16:creationId xmlns:a16="http://schemas.microsoft.com/office/drawing/2014/main" id="{33F779CF-834E-4303-A03A-1295AFEC931B}"/>
                    </a:ext>
                  </a:extLst>
                </p:cNvPr>
                <p:cNvSpPr>
                  <a:spLocks/>
                </p:cNvSpPr>
                <p:nvPr/>
              </p:nvSpPr>
              <p:spPr bwMode="auto">
                <a:xfrm>
                  <a:off x="1482726" y="2428875"/>
                  <a:ext cx="1290638" cy="1933575"/>
                </a:xfrm>
                <a:custGeom>
                  <a:avLst/>
                  <a:gdLst/>
                  <a:ahLst/>
                  <a:cxnLst>
                    <a:cxn ang="0">
                      <a:pos x="490" y="13"/>
                    </a:cxn>
                    <a:cxn ang="0">
                      <a:pos x="442" y="12"/>
                    </a:cxn>
                    <a:cxn ang="0">
                      <a:pos x="269" y="31"/>
                    </a:cxn>
                    <a:cxn ang="0">
                      <a:pos x="224" y="11"/>
                    </a:cxn>
                    <a:cxn ang="0">
                      <a:pos x="224" y="11"/>
                    </a:cxn>
                    <a:cxn ang="0">
                      <a:pos x="200" y="36"/>
                    </a:cxn>
                    <a:cxn ang="0">
                      <a:pos x="176" y="11"/>
                    </a:cxn>
                    <a:cxn ang="0">
                      <a:pos x="135" y="30"/>
                    </a:cxn>
                    <a:cxn ang="0">
                      <a:pos x="15" y="333"/>
                    </a:cxn>
                    <a:cxn ang="0">
                      <a:pos x="53" y="368"/>
                    </a:cxn>
                    <a:cxn ang="0">
                      <a:pos x="56" y="368"/>
                    </a:cxn>
                    <a:cxn ang="0">
                      <a:pos x="91" y="327"/>
                    </a:cxn>
                    <a:cxn ang="0">
                      <a:pos x="99" y="192"/>
                    </a:cxn>
                    <a:cxn ang="0">
                      <a:pos x="99" y="315"/>
                    </a:cxn>
                    <a:cxn ang="0">
                      <a:pos x="100" y="352"/>
                    </a:cxn>
                    <a:cxn ang="0">
                      <a:pos x="80" y="713"/>
                    </a:cxn>
                    <a:cxn ang="0">
                      <a:pos x="122" y="762"/>
                    </a:cxn>
                    <a:cxn ang="0">
                      <a:pos x="126" y="762"/>
                    </a:cxn>
                    <a:cxn ang="0">
                      <a:pos x="171" y="720"/>
                    </a:cxn>
                    <a:cxn ang="0">
                      <a:pos x="193" y="402"/>
                    </a:cxn>
                    <a:cxn ang="0">
                      <a:pos x="200" y="402"/>
                    </a:cxn>
                    <a:cxn ang="0">
                      <a:pos x="208" y="402"/>
                    </a:cxn>
                    <a:cxn ang="0">
                      <a:pos x="238" y="721"/>
                    </a:cxn>
                    <a:cxn ang="0">
                      <a:pos x="283" y="762"/>
                    </a:cxn>
                    <a:cxn ang="0">
                      <a:pos x="287" y="762"/>
                    </a:cxn>
                    <a:cxn ang="0">
                      <a:pos x="328" y="713"/>
                    </a:cxn>
                    <a:cxn ang="0">
                      <a:pos x="303" y="350"/>
                    </a:cxn>
                    <a:cxn ang="0">
                      <a:pos x="301" y="315"/>
                    </a:cxn>
                    <a:cxn ang="0">
                      <a:pos x="301" y="133"/>
                    </a:cxn>
                    <a:cxn ang="0">
                      <a:pos x="342" y="138"/>
                    </a:cxn>
                    <a:cxn ang="0">
                      <a:pos x="488" y="73"/>
                    </a:cxn>
                    <a:cxn ang="0">
                      <a:pos x="500" y="26"/>
                    </a:cxn>
                  </a:cxnLst>
                  <a:rect l="0" t="0" r="r" b="b"/>
                  <a:pathLst>
                    <a:path w="507" h="762">
                      <a:moveTo>
                        <a:pt x="490" y="13"/>
                      </a:moveTo>
                      <a:cubicBezTo>
                        <a:pt x="477" y="1"/>
                        <a:pt x="456" y="0"/>
                        <a:pt x="442" y="12"/>
                      </a:cubicBezTo>
                      <a:cubicBezTo>
                        <a:pt x="369" y="67"/>
                        <a:pt x="343" y="79"/>
                        <a:pt x="269" y="31"/>
                      </a:cubicBezTo>
                      <a:cubicBezTo>
                        <a:pt x="263" y="27"/>
                        <a:pt x="237" y="14"/>
                        <a:pt x="224" y="11"/>
                      </a:cubicBezTo>
                      <a:cubicBezTo>
                        <a:pt x="224" y="11"/>
                        <a:pt x="224" y="11"/>
                        <a:pt x="224" y="11"/>
                      </a:cubicBezTo>
                      <a:cubicBezTo>
                        <a:pt x="200" y="36"/>
                        <a:pt x="200" y="36"/>
                        <a:pt x="200" y="36"/>
                      </a:cubicBezTo>
                      <a:cubicBezTo>
                        <a:pt x="176" y="11"/>
                        <a:pt x="176" y="11"/>
                        <a:pt x="176" y="11"/>
                      </a:cubicBezTo>
                      <a:cubicBezTo>
                        <a:pt x="164" y="14"/>
                        <a:pt x="137" y="28"/>
                        <a:pt x="135" y="30"/>
                      </a:cubicBezTo>
                      <a:cubicBezTo>
                        <a:pt x="64" y="73"/>
                        <a:pt x="0" y="140"/>
                        <a:pt x="15" y="333"/>
                      </a:cubicBezTo>
                      <a:cubicBezTo>
                        <a:pt x="17" y="353"/>
                        <a:pt x="33" y="368"/>
                        <a:pt x="53" y="368"/>
                      </a:cubicBezTo>
                      <a:cubicBezTo>
                        <a:pt x="54" y="368"/>
                        <a:pt x="55" y="368"/>
                        <a:pt x="56" y="368"/>
                      </a:cubicBezTo>
                      <a:cubicBezTo>
                        <a:pt x="77" y="367"/>
                        <a:pt x="93" y="348"/>
                        <a:pt x="91" y="327"/>
                      </a:cubicBezTo>
                      <a:cubicBezTo>
                        <a:pt x="87" y="267"/>
                        <a:pt x="90" y="224"/>
                        <a:pt x="99" y="192"/>
                      </a:cubicBezTo>
                      <a:cubicBezTo>
                        <a:pt x="99" y="315"/>
                        <a:pt x="99" y="315"/>
                        <a:pt x="99" y="315"/>
                      </a:cubicBezTo>
                      <a:cubicBezTo>
                        <a:pt x="99" y="328"/>
                        <a:pt x="99" y="319"/>
                        <a:pt x="100" y="352"/>
                      </a:cubicBezTo>
                      <a:cubicBezTo>
                        <a:pt x="80" y="713"/>
                        <a:pt x="80" y="713"/>
                        <a:pt x="80" y="713"/>
                      </a:cubicBezTo>
                      <a:cubicBezTo>
                        <a:pt x="79" y="738"/>
                        <a:pt x="97" y="760"/>
                        <a:pt x="122" y="762"/>
                      </a:cubicBezTo>
                      <a:cubicBezTo>
                        <a:pt x="123" y="762"/>
                        <a:pt x="125" y="762"/>
                        <a:pt x="126" y="762"/>
                      </a:cubicBezTo>
                      <a:cubicBezTo>
                        <a:pt x="149" y="762"/>
                        <a:pt x="169" y="744"/>
                        <a:pt x="171" y="720"/>
                      </a:cubicBezTo>
                      <a:cubicBezTo>
                        <a:pt x="193" y="402"/>
                        <a:pt x="193" y="402"/>
                        <a:pt x="193" y="402"/>
                      </a:cubicBezTo>
                      <a:cubicBezTo>
                        <a:pt x="195" y="402"/>
                        <a:pt x="199" y="402"/>
                        <a:pt x="200" y="402"/>
                      </a:cubicBezTo>
                      <a:cubicBezTo>
                        <a:pt x="204" y="402"/>
                        <a:pt x="205" y="402"/>
                        <a:pt x="208" y="402"/>
                      </a:cubicBezTo>
                      <a:cubicBezTo>
                        <a:pt x="238" y="721"/>
                        <a:pt x="238" y="721"/>
                        <a:pt x="238" y="721"/>
                      </a:cubicBezTo>
                      <a:cubicBezTo>
                        <a:pt x="240" y="744"/>
                        <a:pt x="259" y="762"/>
                        <a:pt x="283" y="762"/>
                      </a:cubicBezTo>
                      <a:cubicBezTo>
                        <a:pt x="284" y="762"/>
                        <a:pt x="285" y="762"/>
                        <a:pt x="287" y="762"/>
                      </a:cubicBezTo>
                      <a:cubicBezTo>
                        <a:pt x="312" y="760"/>
                        <a:pt x="330" y="738"/>
                        <a:pt x="328" y="713"/>
                      </a:cubicBezTo>
                      <a:cubicBezTo>
                        <a:pt x="328" y="713"/>
                        <a:pt x="303" y="351"/>
                        <a:pt x="303" y="350"/>
                      </a:cubicBezTo>
                      <a:cubicBezTo>
                        <a:pt x="301" y="315"/>
                        <a:pt x="301" y="325"/>
                        <a:pt x="301" y="315"/>
                      </a:cubicBezTo>
                      <a:cubicBezTo>
                        <a:pt x="301" y="133"/>
                        <a:pt x="301" y="133"/>
                        <a:pt x="301" y="133"/>
                      </a:cubicBezTo>
                      <a:cubicBezTo>
                        <a:pt x="315" y="136"/>
                        <a:pt x="329" y="138"/>
                        <a:pt x="342" y="138"/>
                      </a:cubicBezTo>
                      <a:cubicBezTo>
                        <a:pt x="395" y="138"/>
                        <a:pt x="441" y="108"/>
                        <a:pt x="488" y="73"/>
                      </a:cubicBezTo>
                      <a:cubicBezTo>
                        <a:pt x="503" y="62"/>
                        <a:pt x="507" y="42"/>
                        <a:pt x="500" y="26"/>
                      </a:cubicBezTo>
                    </a:path>
                  </a:pathLst>
                </a:custGeom>
                <a:solidFill>
                  <a:schemeClr val="accent1">
                    <a:lumMod val="50000"/>
                  </a:schemeClr>
                </a:solidFill>
                <a:ln w="9525">
                  <a:noFill/>
                  <a:round/>
                  <a:headEnd/>
                  <a:tailEnd/>
                </a:ln>
              </p:spPr>
              <p:txBody>
                <a:bodyPr anchor="ctr"/>
                <a:lstStyle/>
                <a:p>
                  <a:pPr algn="ctr"/>
                  <a:endParaRPr/>
                </a:p>
              </p:txBody>
            </p:sp>
            <p:sp>
              <p:nvSpPr>
                <p:cNvPr id="10" name="Freeform: Shape 14">
                  <a:extLst>
                    <a:ext uri="{FF2B5EF4-FFF2-40B4-BE49-F238E27FC236}">
                      <a16:creationId xmlns:a16="http://schemas.microsoft.com/office/drawing/2014/main" id="{74704389-2FFF-4A67-A84A-D1ACFC3F6057}"/>
                    </a:ext>
                  </a:extLst>
                </p:cNvPr>
                <p:cNvSpPr>
                  <a:spLocks/>
                </p:cNvSpPr>
                <p:nvPr/>
              </p:nvSpPr>
              <p:spPr bwMode="auto">
                <a:xfrm>
                  <a:off x="1931988" y="2530475"/>
                  <a:ext cx="122238" cy="484188"/>
                </a:xfrm>
                <a:custGeom>
                  <a:avLst/>
                  <a:gdLst/>
                  <a:ahLst/>
                  <a:cxnLst>
                    <a:cxn ang="0">
                      <a:pos x="40" y="305"/>
                    </a:cxn>
                    <a:cxn ang="0">
                      <a:pos x="38" y="305"/>
                    </a:cxn>
                    <a:cxn ang="0">
                      <a:pos x="0" y="254"/>
                    </a:cxn>
                    <a:cxn ang="0">
                      <a:pos x="38" y="0"/>
                    </a:cxn>
                    <a:cxn ang="0">
                      <a:pos x="40" y="0"/>
                    </a:cxn>
                    <a:cxn ang="0">
                      <a:pos x="77" y="254"/>
                    </a:cxn>
                    <a:cxn ang="0">
                      <a:pos x="40" y="305"/>
                    </a:cxn>
                  </a:cxnLst>
                  <a:rect l="0" t="0" r="r" b="b"/>
                  <a:pathLst>
                    <a:path w="77" h="305">
                      <a:moveTo>
                        <a:pt x="40" y="305"/>
                      </a:moveTo>
                      <a:lnTo>
                        <a:pt x="38" y="305"/>
                      </a:lnTo>
                      <a:lnTo>
                        <a:pt x="0" y="254"/>
                      </a:lnTo>
                      <a:lnTo>
                        <a:pt x="38" y="0"/>
                      </a:lnTo>
                      <a:lnTo>
                        <a:pt x="40" y="0"/>
                      </a:lnTo>
                      <a:lnTo>
                        <a:pt x="77" y="254"/>
                      </a:lnTo>
                      <a:lnTo>
                        <a:pt x="40" y="305"/>
                      </a:lnTo>
                      <a:close/>
                    </a:path>
                  </a:pathLst>
                </a:custGeom>
                <a:solidFill>
                  <a:schemeClr val="accent1">
                    <a:lumMod val="50000"/>
                  </a:schemeClr>
                </a:solidFill>
                <a:ln w="9525">
                  <a:noFill/>
                  <a:round/>
                  <a:headEnd/>
                  <a:tailEnd/>
                </a:ln>
              </p:spPr>
              <p:txBody>
                <a:bodyPr anchor="ctr"/>
                <a:lstStyle/>
                <a:p>
                  <a:pPr algn="ctr"/>
                  <a:endParaRPr/>
                </a:p>
              </p:txBody>
            </p:sp>
            <p:sp>
              <p:nvSpPr>
                <p:cNvPr id="11" name="Freeform: Shape 15">
                  <a:extLst>
                    <a:ext uri="{FF2B5EF4-FFF2-40B4-BE49-F238E27FC236}">
                      <a16:creationId xmlns:a16="http://schemas.microsoft.com/office/drawing/2014/main" id="{B4A1A4C4-8D2F-440A-8EE6-23220E91C652}"/>
                    </a:ext>
                  </a:extLst>
                </p:cNvPr>
                <p:cNvSpPr>
                  <a:spLocks/>
                </p:cNvSpPr>
                <p:nvPr/>
              </p:nvSpPr>
              <p:spPr bwMode="auto">
                <a:xfrm>
                  <a:off x="1743076" y="1941513"/>
                  <a:ext cx="501650" cy="501650"/>
                </a:xfrm>
                <a:custGeom>
                  <a:avLst/>
                  <a:gdLst/>
                  <a:ahLst/>
                  <a:cxnLst>
                    <a:cxn ang="0">
                      <a:pos x="197" y="99"/>
                    </a:cxn>
                    <a:cxn ang="0">
                      <a:pos x="98" y="198"/>
                    </a:cxn>
                    <a:cxn ang="0">
                      <a:pos x="0" y="99"/>
                    </a:cxn>
                    <a:cxn ang="0">
                      <a:pos x="98" y="0"/>
                    </a:cxn>
                    <a:cxn ang="0">
                      <a:pos x="197" y="99"/>
                    </a:cxn>
                    <a:cxn ang="0">
                      <a:pos x="197" y="99"/>
                    </a:cxn>
                    <a:cxn ang="0">
                      <a:pos x="197" y="99"/>
                    </a:cxn>
                  </a:cxnLst>
                  <a:rect l="0" t="0" r="r" b="b"/>
                  <a:pathLst>
                    <a:path w="197" h="198">
                      <a:moveTo>
                        <a:pt x="197" y="99"/>
                      </a:moveTo>
                      <a:cubicBezTo>
                        <a:pt x="197" y="153"/>
                        <a:pt x="153" y="198"/>
                        <a:pt x="98" y="198"/>
                      </a:cubicBezTo>
                      <a:cubicBezTo>
                        <a:pt x="44" y="198"/>
                        <a:pt x="0" y="153"/>
                        <a:pt x="0" y="99"/>
                      </a:cubicBezTo>
                      <a:cubicBezTo>
                        <a:pt x="0" y="44"/>
                        <a:pt x="44" y="0"/>
                        <a:pt x="98" y="0"/>
                      </a:cubicBezTo>
                      <a:cubicBezTo>
                        <a:pt x="153" y="0"/>
                        <a:pt x="197" y="44"/>
                        <a:pt x="197" y="99"/>
                      </a:cubicBezTo>
                      <a:close/>
                      <a:moveTo>
                        <a:pt x="197" y="99"/>
                      </a:moveTo>
                      <a:cubicBezTo>
                        <a:pt x="197" y="99"/>
                        <a:pt x="197" y="99"/>
                        <a:pt x="197" y="99"/>
                      </a:cubicBezTo>
                    </a:path>
                  </a:pathLst>
                </a:custGeom>
                <a:solidFill>
                  <a:schemeClr val="accent1">
                    <a:lumMod val="50000"/>
                  </a:schemeClr>
                </a:solidFill>
                <a:ln w="9525">
                  <a:noFill/>
                  <a:round/>
                  <a:headEnd/>
                  <a:tailEnd/>
                </a:ln>
              </p:spPr>
              <p:txBody>
                <a:bodyPr anchor="ctr"/>
                <a:lstStyle/>
                <a:p>
                  <a:pPr algn="ctr"/>
                  <a:endParaRPr/>
                </a:p>
              </p:txBody>
            </p:sp>
          </p:gr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 name="標題 1"/>
          <p:cNvSpPr>
            <a:spLocks noGrp="1"/>
          </p:cNvSpPr>
          <p:nvPr>
            <p:ph type="title"/>
          </p:nvPr>
        </p:nvSpPr>
        <p:spPr>
          <a:xfrm>
            <a:off x="0" y="188640"/>
            <a:ext cx="8316416"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貳、招生名額 </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endParaRPr lang="zh-TW" altLang="en-US" b="1" dirty="0">
              <a:solidFill>
                <a:schemeClr val="tx1"/>
              </a:solidFill>
              <a:latin typeface="Times New Roman" panose="02020603050405020304" pitchFamily="18" charset="0"/>
              <a:ea typeface="華康超明體" panose="02020C09000000000000" pitchFamily="49" charset="-120"/>
              <a:cs typeface="Times New Roman" panose="02020603050405020304" pitchFamily="18" charset="0"/>
            </a:endParaRPr>
          </a:p>
        </p:txBody>
      </p:sp>
      <p:sp>
        <p:nvSpPr>
          <p:cNvPr id="34818" name="投影片編號版面配置區 3"/>
          <p:cNvSpPr>
            <a:spLocks noGrp="1"/>
          </p:cNvSpPr>
          <p:nvPr>
            <p:ph type="sldNum" sz="quarter" idx="12"/>
          </p:nvPr>
        </p:nvSpPr>
        <p:spPr>
          <a:xfrm>
            <a:off x="6804248" y="6334821"/>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3949E892-DED3-4AA1-A618-82FB6CE3D5C0}" type="slidenum">
              <a:rPr lang="zh-TW" altLang="en-US" sz="1400" smtClean="0"/>
              <a:pPr>
                <a:spcBef>
                  <a:spcPct val="0"/>
                </a:spcBef>
                <a:buFontTx/>
                <a:buNone/>
              </a:pPr>
              <a:t>5</a:t>
            </a:fld>
            <a:endParaRPr lang="en-US" altLang="zh-TW" sz="1400"/>
          </a:p>
        </p:txBody>
      </p:sp>
      <p:sp>
        <p:nvSpPr>
          <p:cNvPr id="7" name="矩形 6"/>
          <p:cNvSpPr/>
          <p:nvPr/>
        </p:nvSpPr>
        <p:spPr>
          <a:xfrm>
            <a:off x="194696" y="1090539"/>
            <a:ext cx="8193728" cy="466254"/>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en-US" altLang="zh-TW" sz="2400" b="1" dirty="0">
                <a:latin typeface="微軟正黑體" panose="020B0604030504040204" pitchFamily="34" charset="-120"/>
                <a:ea typeface="微軟正黑體" panose="020B0604030504040204" pitchFamily="34" charset="-120"/>
              </a:rPr>
              <a:t>113</a:t>
            </a:r>
            <a:r>
              <a:rPr lang="zh-TW" altLang="en-US" sz="2400" b="1" dirty="0">
                <a:latin typeface="微軟正黑體" panose="020B0604030504040204" pitchFamily="34" charset="-120"/>
                <a:ea typeface="微軟正黑體" panose="020B0604030504040204" pitchFamily="34" charset="-120"/>
              </a:rPr>
              <a:t>學年度招生校院系</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組</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、學程數及名額之招生群別分布</a:t>
            </a:r>
          </a:p>
        </p:txBody>
      </p:sp>
      <p:graphicFrame>
        <p:nvGraphicFramePr>
          <p:cNvPr id="4" name="表格 3"/>
          <p:cNvGraphicFramePr>
            <a:graphicFrameLocks noGrp="1"/>
          </p:cNvGraphicFramePr>
          <p:nvPr>
            <p:extLst>
              <p:ext uri="{D42A27DB-BD31-4B8C-83A1-F6EECF244321}">
                <p14:modId xmlns:p14="http://schemas.microsoft.com/office/powerpoint/2010/main" val="2133641058"/>
              </p:ext>
            </p:extLst>
          </p:nvPr>
        </p:nvGraphicFramePr>
        <p:xfrm>
          <a:off x="194696" y="1644593"/>
          <a:ext cx="8193728" cy="5107414"/>
        </p:xfrm>
        <a:graphic>
          <a:graphicData uri="http://schemas.openxmlformats.org/drawingml/2006/table">
            <a:tbl>
              <a:tblPr>
                <a:tableStyleId>{3C2FFA5D-87B4-456A-9821-1D502468CF0F}</a:tableStyleId>
              </a:tblPr>
              <a:tblGrid>
                <a:gridCol w="2048432">
                  <a:extLst>
                    <a:ext uri="{9D8B030D-6E8A-4147-A177-3AD203B41FA5}">
                      <a16:colId xmlns:a16="http://schemas.microsoft.com/office/drawing/2014/main" val="20000"/>
                    </a:ext>
                  </a:extLst>
                </a:gridCol>
                <a:gridCol w="2048432">
                  <a:extLst>
                    <a:ext uri="{9D8B030D-6E8A-4147-A177-3AD203B41FA5}">
                      <a16:colId xmlns:a16="http://schemas.microsoft.com/office/drawing/2014/main" val="20001"/>
                    </a:ext>
                  </a:extLst>
                </a:gridCol>
                <a:gridCol w="2048432">
                  <a:extLst>
                    <a:ext uri="{9D8B030D-6E8A-4147-A177-3AD203B41FA5}">
                      <a16:colId xmlns:a16="http://schemas.microsoft.com/office/drawing/2014/main" val="20002"/>
                    </a:ext>
                  </a:extLst>
                </a:gridCol>
                <a:gridCol w="2048432">
                  <a:extLst>
                    <a:ext uri="{9D8B030D-6E8A-4147-A177-3AD203B41FA5}">
                      <a16:colId xmlns:a16="http://schemas.microsoft.com/office/drawing/2014/main" val="20003"/>
                    </a:ext>
                  </a:extLst>
                </a:gridCol>
              </a:tblGrid>
              <a:tr h="272484">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群別代碼</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招生群別</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系</a:t>
                      </a:r>
                      <a:r>
                        <a:rPr lang="en-US" altLang="zh-TW"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、學程數</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招生名額</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extLst>
                  <a:ext uri="{0D108BD9-81ED-4DB2-BD59-A6C34878D82A}">
                    <a16:rowId xmlns:a16="http://schemas.microsoft.com/office/drawing/2014/main" val="10000"/>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機械群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38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153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1"/>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動力機械群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13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a:effectLst/>
                          <a:latin typeface="Arial" panose="020B0604020202020204" pitchFamily="34" charset="0"/>
                        </a:rPr>
                        <a:t>56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2"/>
                  </a:ext>
                </a:extLst>
              </a:tr>
              <a:tr h="211209">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電機與電子群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103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a:effectLst/>
                          <a:latin typeface="Arial" panose="020B0604020202020204" pitchFamily="34" charset="0"/>
                        </a:rPr>
                        <a:t>392</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3"/>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化工群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14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45</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4"/>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土木與建築群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24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a:effectLst/>
                          <a:latin typeface="Arial" panose="020B0604020202020204" pitchFamily="34" charset="0"/>
                        </a:rPr>
                        <a:t>83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5"/>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06</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商業與管理群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a:solidFill>
                            <a:schemeClr val="dk1"/>
                          </a:solidFill>
                          <a:effectLst/>
                          <a:latin typeface="Arial" panose="020B0604020202020204" pitchFamily="34" charset="0"/>
                          <a:ea typeface="+mn-ea"/>
                          <a:cs typeface="+mn-cs"/>
                        </a:rPr>
                        <a:t>145</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530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6"/>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外語群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47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a:effectLst/>
                          <a:latin typeface="Arial" panose="020B0604020202020204" pitchFamily="34" charset="0"/>
                        </a:rPr>
                        <a:t>162</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7"/>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設計群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a:solidFill>
                            <a:schemeClr val="dk1"/>
                          </a:solidFill>
                          <a:effectLst/>
                          <a:latin typeface="Arial" panose="020B0604020202020204" pitchFamily="34" charset="0"/>
                          <a:ea typeface="+mn-ea"/>
                          <a:cs typeface="+mn-cs"/>
                        </a:rPr>
                        <a:t>79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253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8"/>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09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農業群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a:effectLst/>
                          <a:latin typeface="Arial" panose="020B0604020202020204" pitchFamily="34" charset="0"/>
                        </a:rPr>
                        <a:t>35</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9"/>
                  </a:ext>
                </a:extLst>
              </a:tr>
              <a:tr h="272484">
                <a:tc>
                  <a:txBody>
                    <a:bodyPr/>
                    <a:lstStyle/>
                    <a:p>
                      <a:pPr algn="ctr" rtl="0" fontAlgn="ctr"/>
                      <a:r>
                        <a:rPr lang="en-US" altLang="zh-TW"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10</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食品群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12</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36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0"/>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家政群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44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188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1"/>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餐旅群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71</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310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2"/>
                  </a:ext>
                </a:extLst>
              </a:tr>
              <a:tr h="256458">
                <a:tc>
                  <a:txBody>
                    <a:bodyPr/>
                    <a:lstStyle/>
                    <a:p>
                      <a:pPr algn="ctr" rtl="0" fontAlgn="ctr"/>
                      <a:r>
                        <a:rPr lang="en-US" altLang="zh-TW"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13</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水產群</a:t>
                      </a:r>
                      <a:endParaRPr lang="zh-TW" altLang="en-US"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3"/>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海事群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4"/>
                  </a:ext>
                </a:extLst>
              </a:tr>
              <a:tr h="0">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藝術群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18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32</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5"/>
                  </a:ext>
                </a:extLst>
              </a:tr>
              <a:tr h="0">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16</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不分群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algn="r" defTabSz="914400" rtl="0" eaLnBrk="1" fontAlgn="b" latinLnBrk="0" hangingPunct="1"/>
                      <a:r>
                        <a:rPr lang="en-US" altLang="zh-TW" sz="1800" b="0" i="0" u="none" strike="noStrike" kern="1200" dirty="0">
                          <a:solidFill>
                            <a:schemeClr val="dk1"/>
                          </a:solidFill>
                          <a:effectLst/>
                          <a:latin typeface="Arial" panose="020B0604020202020204" pitchFamily="34" charset="0"/>
                          <a:ea typeface="+mn-ea"/>
                          <a:cs typeface="+mn-cs"/>
                        </a:rPr>
                        <a:t>65</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257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6"/>
                  </a:ext>
                </a:extLst>
              </a:tr>
              <a:tr h="269003">
                <a:tc gridSpan="2">
                  <a:txBody>
                    <a:bodyPr/>
                    <a:lstStyle/>
                    <a:p>
                      <a:pPr algn="ctr" rtl="0" fontAlgn="ctr"/>
                      <a:r>
                        <a:rPr lang="zh-TW" altLang="en-US" sz="1800" b="1"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總計</a:t>
                      </a:r>
                      <a:endParaRPr lang="zh-TW" altLang="en-US" sz="1800" b="1" i="0" u="none" strike="noStrike">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hMerge="1">
                  <a:txBody>
                    <a:bodyPr/>
                    <a:lstStyle/>
                    <a:p>
                      <a:endParaRPr lang="zh-TW" altLang="en-US"/>
                    </a:p>
                  </a:txBody>
                  <a:tcPr/>
                </a:tc>
                <a:tc>
                  <a:txBody>
                    <a:bodyPr/>
                    <a:lstStyle/>
                    <a:p>
                      <a:pPr algn="r" fontAlgn="b"/>
                      <a:r>
                        <a:rPr lang="en-US" altLang="zh-TW" sz="1800" b="0" i="0" u="none" strike="noStrike" dirty="0">
                          <a:effectLst/>
                          <a:latin typeface="Arial" panose="020B0604020202020204" pitchFamily="34" charset="0"/>
                        </a:rPr>
                        <a:t>688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r" fontAlgn="b"/>
                      <a:r>
                        <a:rPr lang="en-US" altLang="zh-TW" sz="1800" b="0" i="0" u="none" strike="noStrike" dirty="0">
                          <a:effectLst/>
                          <a:latin typeface="Arial" panose="020B0604020202020204" pitchFamily="34" charset="0"/>
                        </a:rPr>
                        <a:t>2,548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extLst>
                  <a:ext uri="{0D108BD9-81ED-4DB2-BD59-A6C34878D82A}">
                    <a16:rowId xmlns:a16="http://schemas.microsoft.com/office/drawing/2014/main" val="1001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貳、招生名額</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矩形 6"/>
          <p:cNvSpPr/>
          <p:nvPr/>
        </p:nvSpPr>
        <p:spPr>
          <a:xfrm>
            <a:off x="107504" y="1052736"/>
            <a:ext cx="257710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algn="ctr" eaLnBrk="1" hangingPunct="1">
              <a:defRPr/>
            </a:pPr>
            <a:r>
              <a:rPr lang="zh-TW" altLang="en-US" sz="2400" b="1" dirty="0">
                <a:latin typeface="微軟正黑體" panose="020B0604030504040204" pitchFamily="34" charset="-120"/>
                <a:ea typeface="微軟正黑體" panose="020B0604030504040204" pitchFamily="34" charset="-120"/>
              </a:rPr>
              <a:t>招生校院名額</a:t>
            </a:r>
          </a:p>
        </p:txBody>
      </p:sp>
      <p:sp>
        <p:nvSpPr>
          <p:cNvPr id="8" name="文字方塊 1"/>
          <p:cNvSpPr txBox="1">
            <a:spLocks noChangeArrowheads="1"/>
          </p:cNvSpPr>
          <p:nvPr/>
        </p:nvSpPr>
        <p:spPr bwMode="auto">
          <a:xfrm>
            <a:off x="6660229" y="1132847"/>
            <a:ext cx="2253709" cy="307777"/>
          </a:xfrm>
          <a:prstGeom prst="rect">
            <a:avLst/>
          </a:prstGeom>
          <a:solidFill>
            <a:srgbClr val="FFFFCC"/>
          </a:solidFill>
          <a:ln>
            <a:noFill/>
          </a:ln>
          <a:effectLst>
            <a:softEdge rad="31750"/>
          </a:effec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a:spcBef>
                <a:spcPct val="0"/>
              </a:spcBef>
              <a:buFontTx/>
              <a:buNone/>
            </a:pPr>
            <a:r>
              <a:rPr lang="zh-TW" altLang="en-US" sz="1400" dirty="0">
                <a:solidFill>
                  <a:srgbClr val="0000CC"/>
                </a:solidFill>
                <a:latin typeface="微軟正黑體" panose="020B0604030504040204" pitchFamily="34" charset="-120"/>
                <a:ea typeface="微軟正黑體" panose="020B0604030504040204" pitchFamily="34" charset="-120"/>
              </a:rPr>
              <a:t>◎依招生學校代碼順序排列</a:t>
            </a:r>
          </a:p>
        </p:txBody>
      </p:sp>
      <p:sp>
        <p:nvSpPr>
          <p:cNvPr id="4" name="投影片編號版面配置區 3"/>
          <p:cNvSpPr>
            <a:spLocks noGrp="1"/>
          </p:cNvSpPr>
          <p:nvPr>
            <p:ph type="sldNum" sz="quarter" idx="12"/>
          </p:nvPr>
        </p:nvSpPr>
        <p:spPr>
          <a:xfrm>
            <a:off x="7046912" y="6409134"/>
            <a:ext cx="2133600" cy="476250"/>
          </a:xfrm>
        </p:spPr>
        <p:txBody>
          <a:bodyPr/>
          <a:lstStyle/>
          <a:p>
            <a:pPr>
              <a:defRPr/>
            </a:pPr>
            <a:fld id="{ABFE6108-DA02-42FF-8F2B-6965D0D38C5E}" type="slidenum">
              <a:rPr lang="zh-TW" altLang="en-US" smtClean="0"/>
              <a:pPr>
                <a:defRPr/>
              </a:pPr>
              <a:t>6</a:t>
            </a:fld>
            <a:endParaRPr lang="en-US" altLang="zh-TW" dirty="0"/>
          </a:p>
        </p:txBody>
      </p:sp>
      <p:graphicFrame>
        <p:nvGraphicFramePr>
          <p:cNvPr id="10" name="內容版面配置區 4"/>
          <p:cNvGraphicFramePr>
            <a:graphicFrameLocks noGrp="1"/>
          </p:cNvGraphicFramePr>
          <p:nvPr>
            <p:ph idx="1"/>
            <p:extLst>
              <p:ext uri="{D42A27DB-BD31-4B8C-83A1-F6EECF244321}">
                <p14:modId xmlns:p14="http://schemas.microsoft.com/office/powerpoint/2010/main" val="2018814577"/>
              </p:ext>
            </p:extLst>
          </p:nvPr>
        </p:nvGraphicFramePr>
        <p:xfrm>
          <a:off x="107503" y="1580095"/>
          <a:ext cx="8806435" cy="5244578"/>
        </p:xfrm>
        <a:graphic>
          <a:graphicData uri="http://schemas.openxmlformats.org/drawingml/2006/table">
            <a:tbl>
              <a:tblPr>
                <a:tableStyleId>{21E4AEA4-8DFA-4A89-87EB-49C32662AFE0}</a:tableStyleId>
              </a:tblPr>
              <a:tblGrid>
                <a:gridCol w="444022">
                  <a:extLst>
                    <a:ext uri="{9D8B030D-6E8A-4147-A177-3AD203B41FA5}">
                      <a16:colId xmlns:a16="http://schemas.microsoft.com/office/drawing/2014/main" val="2764387593"/>
                    </a:ext>
                  </a:extLst>
                </a:gridCol>
                <a:gridCol w="444022">
                  <a:extLst>
                    <a:ext uri="{9D8B030D-6E8A-4147-A177-3AD203B41FA5}">
                      <a16:colId xmlns:a16="http://schemas.microsoft.com/office/drawing/2014/main" val="2015553681"/>
                    </a:ext>
                  </a:extLst>
                </a:gridCol>
                <a:gridCol w="1702084">
                  <a:extLst>
                    <a:ext uri="{9D8B030D-6E8A-4147-A177-3AD203B41FA5}">
                      <a16:colId xmlns:a16="http://schemas.microsoft.com/office/drawing/2014/main" val="3059914682"/>
                    </a:ext>
                  </a:extLst>
                </a:gridCol>
                <a:gridCol w="434209">
                  <a:extLst>
                    <a:ext uri="{9D8B030D-6E8A-4147-A177-3AD203B41FA5}">
                      <a16:colId xmlns:a16="http://schemas.microsoft.com/office/drawing/2014/main" val="138396195"/>
                    </a:ext>
                  </a:extLst>
                </a:gridCol>
                <a:gridCol w="144016">
                  <a:extLst>
                    <a:ext uri="{9D8B030D-6E8A-4147-A177-3AD203B41FA5}">
                      <a16:colId xmlns:a16="http://schemas.microsoft.com/office/drawing/2014/main" val="2763913659"/>
                    </a:ext>
                  </a:extLst>
                </a:gridCol>
                <a:gridCol w="393146">
                  <a:extLst>
                    <a:ext uri="{9D8B030D-6E8A-4147-A177-3AD203B41FA5}">
                      <a16:colId xmlns:a16="http://schemas.microsoft.com/office/drawing/2014/main" val="2602456198"/>
                    </a:ext>
                  </a:extLst>
                </a:gridCol>
                <a:gridCol w="519385">
                  <a:extLst>
                    <a:ext uri="{9D8B030D-6E8A-4147-A177-3AD203B41FA5}">
                      <a16:colId xmlns:a16="http://schemas.microsoft.com/office/drawing/2014/main" val="786995501"/>
                    </a:ext>
                  </a:extLst>
                </a:gridCol>
                <a:gridCol w="1391725">
                  <a:extLst>
                    <a:ext uri="{9D8B030D-6E8A-4147-A177-3AD203B41FA5}">
                      <a16:colId xmlns:a16="http://schemas.microsoft.com/office/drawing/2014/main" val="1329953068"/>
                    </a:ext>
                  </a:extLst>
                </a:gridCol>
                <a:gridCol w="447683">
                  <a:extLst>
                    <a:ext uri="{9D8B030D-6E8A-4147-A177-3AD203B41FA5}">
                      <a16:colId xmlns:a16="http://schemas.microsoft.com/office/drawing/2014/main" val="3565864501"/>
                    </a:ext>
                  </a:extLst>
                </a:gridCol>
                <a:gridCol w="128381">
                  <a:extLst>
                    <a:ext uri="{9D8B030D-6E8A-4147-A177-3AD203B41FA5}">
                      <a16:colId xmlns:a16="http://schemas.microsoft.com/office/drawing/2014/main" val="4088109598"/>
                    </a:ext>
                  </a:extLst>
                </a:gridCol>
                <a:gridCol w="389645">
                  <a:extLst>
                    <a:ext uri="{9D8B030D-6E8A-4147-A177-3AD203B41FA5}">
                      <a16:colId xmlns:a16="http://schemas.microsoft.com/office/drawing/2014/main" val="2216628128"/>
                    </a:ext>
                  </a:extLst>
                </a:gridCol>
                <a:gridCol w="444022">
                  <a:extLst>
                    <a:ext uri="{9D8B030D-6E8A-4147-A177-3AD203B41FA5}">
                      <a16:colId xmlns:a16="http://schemas.microsoft.com/office/drawing/2014/main" val="56801616"/>
                    </a:ext>
                  </a:extLst>
                </a:gridCol>
                <a:gridCol w="1480073">
                  <a:extLst>
                    <a:ext uri="{9D8B030D-6E8A-4147-A177-3AD203B41FA5}">
                      <a16:colId xmlns:a16="http://schemas.microsoft.com/office/drawing/2014/main" val="1660376398"/>
                    </a:ext>
                  </a:extLst>
                </a:gridCol>
                <a:gridCol w="444022">
                  <a:extLst>
                    <a:ext uri="{9D8B030D-6E8A-4147-A177-3AD203B41FA5}">
                      <a16:colId xmlns:a16="http://schemas.microsoft.com/office/drawing/2014/main" val="3357077584"/>
                    </a:ext>
                  </a:extLst>
                </a:gridCol>
              </a:tblGrid>
              <a:tr h="550199">
                <a:tc>
                  <a:txBody>
                    <a:bodyPr/>
                    <a:lstStyle/>
                    <a:p>
                      <a:pPr algn="ctr" fontAlgn="b"/>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序號</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學校代碼</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學校名稱</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招生名額</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b"/>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序號</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a:t>
                      </a:r>
                      <a:endParaRPr lang="en-US" altLang="zh-TW" sz="1400" b="1" u="none" strike="noStrike" spc="-150" dirty="0">
                        <a:solidFill>
                          <a:schemeClr val="bg1"/>
                        </a:solidFill>
                        <a:effectLst/>
                        <a:latin typeface="微軟正黑體" panose="020B0604030504040204" pitchFamily="34" charset="-120"/>
                        <a:ea typeface="微軟正黑體" panose="020B0604030504040204" pitchFamily="34" charset="-120"/>
                      </a:endParaRPr>
                    </a:p>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代碼</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學校名稱</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招生名額</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b"/>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序號</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學校代碼</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學校名稱</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fontAlgn="ctr"/>
                      <a:r>
                        <a:rPr lang="zh-TW" altLang="en-US" sz="1400" b="1" u="none" strike="noStrike" spc="-150" dirty="0">
                          <a:solidFill>
                            <a:schemeClr val="bg1"/>
                          </a:solidFill>
                          <a:effectLst/>
                          <a:latin typeface="微軟正黑體" panose="020B0604030504040204" pitchFamily="34" charset="-120"/>
                          <a:ea typeface="微軟正黑體" panose="020B0604030504040204" pitchFamily="34" charset="-120"/>
                        </a:rPr>
                        <a:t>招生名額</a:t>
                      </a:r>
                      <a:endParaRPr lang="zh-TW" altLang="en-US" sz="1400" b="1" i="0" u="none" strike="noStrike" spc="-150" dirty="0">
                        <a:solidFill>
                          <a:schemeClr val="bg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extLst>
                  <a:ext uri="{0D108BD9-81ED-4DB2-BD59-A6C34878D82A}">
                    <a16:rowId xmlns:a16="http://schemas.microsoft.com/office/drawing/2014/main" val="191808968"/>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101</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國立臺灣科技大學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100</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19</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208</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明新科技大學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37</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227</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a:solidFill>
                            <a:sysClr val="windowText" lastClr="000000"/>
                          </a:solidFill>
                          <a:effectLst/>
                          <a:latin typeface="微軟正黑體" panose="020B0604030504040204" pitchFamily="34" charset="-120"/>
                          <a:ea typeface="微軟正黑體" panose="020B0604030504040204" pitchFamily="34" charset="-120"/>
                          <a:cs typeface="+mn-cs"/>
                        </a:rPr>
                        <a:t>德明財經科技大學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49</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1024697524"/>
                  </a:ext>
                </a:extLst>
              </a:tr>
              <a:tr h="271686">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102</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國立雲林科技大學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76</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20</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209</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弘光科技大學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74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38</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228</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南開科技大學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12</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485855070"/>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103</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國立屏東科技大學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75</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21</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210</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健行科技大學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21</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39</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230</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僑光科技大學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58</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288131333"/>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104</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國立臺北科技大學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85</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22</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211</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正修科技大學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99</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40</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231</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育達科技大學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756270103"/>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5</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105</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國立高雄科技大學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254</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23</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a:solidFill>
                            <a:schemeClr val="accent6"/>
                          </a:solidFill>
                          <a:effectLst/>
                          <a:latin typeface="Bahnschrift Light" panose="020B0502040204020203" pitchFamily="34" charset="0"/>
                          <a:ea typeface="微軟正黑體" panose="020B0604030504040204" pitchFamily="34" charset="-120"/>
                          <a:cs typeface="+mn-cs"/>
                        </a:rPr>
                        <a:t>212</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萬能科技大學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9</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41</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232</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美和科技大學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11</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3017138836"/>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6</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107</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國立虎尾科技大學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128</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24</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213</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建國科技大學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21</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42</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236</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修平科技大學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9</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2521927875"/>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7</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109</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國立澎湖科技大學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29</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25</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a:solidFill>
                            <a:schemeClr val="accent6"/>
                          </a:solidFill>
                          <a:effectLst/>
                          <a:latin typeface="Bahnschrift Light" panose="020B0502040204020203" pitchFamily="34" charset="0"/>
                          <a:ea typeface="微軟正黑體" panose="020B0604030504040204" pitchFamily="34" charset="-120"/>
                          <a:cs typeface="+mn-cs"/>
                        </a:rPr>
                        <a:t>214</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明志科技大學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38</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43</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237</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長庚科技大學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33</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3492280394"/>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8</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110</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國立勤益科技大學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50</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26</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216</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大仁科技大學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31</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44</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240</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醒吾科技大學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56</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916241620"/>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9</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111</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國立臺北護理健康大學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68</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a:solidFill>
                            <a:sysClr val="windowText" lastClr="000000"/>
                          </a:solidFill>
                          <a:effectLst/>
                          <a:latin typeface="Bahnschrift Light" panose="020B0502040204020203" pitchFamily="34" charset="0"/>
                          <a:ea typeface="微軟正黑體" panose="020B0604030504040204" pitchFamily="34" charset="-120"/>
                        </a:rPr>
                        <a:t>27</a:t>
                      </a:r>
                      <a:endParaRPr lang="en-US" altLang="zh-TW" sz="1300" b="0" i="0" u="none" strike="noStrike" spc="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217</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聖約翰科技大學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45</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241</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文藻外語大學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38</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1663481093"/>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10</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112</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國立高雄餐旅大學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50</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28</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218</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嶺東科技大學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57</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46</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244</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慈濟科技大學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2366903597"/>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11</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113</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國立臺中科技大學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50</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29</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219</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中國科技大學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51</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47</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245</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致理科技大學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64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2599420820"/>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12</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114</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chemeClr val="tx1"/>
                          </a:solidFill>
                          <a:effectLst/>
                          <a:latin typeface="微軟正黑體" panose="020B0604030504040204" pitchFamily="34" charset="-120"/>
                          <a:ea typeface="微軟正黑體" panose="020B0604030504040204" pitchFamily="34" charset="-120"/>
                        </a:rPr>
                        <a:t>國立臺北商業大學</a:t>
                      </a:r>
                      <a:endParaRPr lang="zh-TW" altLang="en-US" sz="1400" b="1" i="0" u="none" strike="noStrike" spc="-150" dirty="0">
                        <a:solidFill>
                          <a:schemeClr val="tx1"/>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50</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30</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220</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中臺科技大學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40</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48</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246</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宏國德霖科技大學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8</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2235244174"/>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13</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201</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朝陽科技大學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117</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31</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221</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台南應用科技大學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87</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49</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250</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亞東科技大學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45</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extLst>
                  <a:ext uri="{0D108BD9-81ED-4DB2-BD59-A6C34878D82A}">
                    <a16:rowId xmlns:a16="http://schemas.microsoft.com/office/drawing/2014/main" val="2086664934"/>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14</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202</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南臺科技大學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128</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32</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222</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遠東科技大學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6</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50</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rgbClr val="002060"/>
                          </a:solidFill>
                          <a:effectLst/>
                          <a:latin typeface="Bahnschrift Light" panose="020B0502040204020203" pitchFamily="34" charset="0"/>
                          <a:ea typeface="微軟正黑體" panose="020B0604030504040204" pitchFamily="34" charset="-120"/>
                          <a:cs typeface="+mn-cs"/>
                        </a:rPr>
                        <a:t>738</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0" dirty="0">
                          <a:solidFill>
                            <a:schemeClr val="tx1"/>
                          </a:solidFill>
                          <a:effectLst/>
                          <a:latin typeface="微軟正黑體" panose="020B0604030504040204" pitchFamily="34" charset="-120"/>
                          <a:ea typeface="微軟正黑體" panose="020B0604030504040204" pitchFamily="34" charset="-120"/>
                          <a:cs typeface="+mn-cs"/>
                        </a:rPr>
                        <a:t>國立屏東大學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28</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extLst>
                  <a:ext uri="{0D108BD9-81ED-4DB2-BD59-A6C34878D82A}">
                    <a16:rowId xmlns:a16="http://schemas.microsoft.com/office/drawing/2014/main" val="987315998"/>
                  </a:ext>
                </a:extLst>
              </a:tr>
              <a:tr h="184236">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15</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203</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崑山科技大學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31</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a:solidFill>
                            <a:sysClr val="windowText" lastClr="000000"/>
                          </a:solidFill>
                          <a:effectLst/>
                          <a:latin typeface="Bahnschrift Light" panose="020B0502040204020203" pitchFamily="34" charset="0"/>
                          <a:ea typeface="微軟正黑體" panose="020B0604030504040204" pitchFamily="34" charset="-120"/>
                        </a:rPr>
                        <a:t>33</a:t>
                      </a:r>
                      <a:endParaRPr lang="en-US" altLang="zh-TW" sz="1300" b="0" i="0" u="none" strike="noStrike" spc="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223</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元培醫事科技大學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27</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公立</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13</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校， </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1,043</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名，</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40.93%</a:t>
                      </a:r>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BB7"/>
                    </a:solidFill>
                  </a:tcPr>
                </a:tc>
                <a:tc rowSpan="2" hMerge="1">
                  <a:txBody>
                    <a:bodyPr/>
                    <a:lstStyle/>
                    <a:p>
                      <a:pPr algn="ctr" fontAlgn="b"/>
                      <a:endParaRPr lang="en-US" altLang="zh-TW" sz="1400" b="1" i="0" u="none" strike="noStrike" spc="0" dirty="0">
                        <a:solidFill>
                          <a:srgbClr val="0000FF"/>
                        </a:solidFill>
                        <a:effectLst/>
                        <a:latin typeface="微軟正黑體" panose="020B0604030504040204" pitchFamily="34" charset="-120"/>
                        <a:ea typeface="微軟正黑體" panose="020B0604030504040204" pitchFamily="34" charset="-120"/>
                      </a:endParaRPr>
                    </a:p>
                  </a:txBody>
                  <a:tcPr marL="5101" marR="5101" marT="5101" marB="0" anchor="ctr">
                    <a:lnL w="3175" cap="flat" cmpd="sng" algn="ctr">
                      <a:solidFill>
                        <a:srgbClr val="990033"/>
                      </a:solidFill>
                      <a:prstDash val="solid"/>
                      <a:round/>
                      <a:headEnd type="none" w="med" len="med"/>
                      <a:tailEnd type="none" w="med" len="med"/>
                    </a:lnL>
                    <a:lnR w="3175"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tc rowSpan="2" hMerge="1">
                  <a:txBody>
                    <a:bodyPr/>
                    <a:lstStyle/>
                    <a:p>
                      <a:pPr algn="l"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3175" cap="flat" cmpd="sng" algn="ctr">
                      <a:solidFill>
                        <a:srgbClr val="990033"/>
                      </a:solidFill>
                      <a:prstDash val="solid"/>
                      <a:round/>
                      <a:headEnd type="none" w="med" len="med"/>
                      <a:tailEnd type="none" w="med" len="med"/>
                    </a:lnL>
                    <a:lnR w="3175"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tc rowSpan="2" hMerge="1">
                  <a:txBody>
                    <a:bodyPr/>
                    <a:lstStyle/>
                    <a:p>
                      <a:pPr algn="r" fontAlgn="b"/>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36000" marT="5101" marB="0" anchor="ctr">
                    <a:lnL w="3175" cap="flat" cmpd="sng" algn="ctr">
                      <a:solidFill>
                        <a:srgbClr val="990033"/>
                      </a:solidFill>
                      <a:prstDash val="solid"/>
                      <a:round/>
                      <a:headEnd type="none" w="med" len="med"/>
                      <a:tailEnd type="none" w="med" len="med"/>
                    </a:lnL>
                    <a:lnR w="6350"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extLst>
                  <a:ext uri="{0D108BD9-81ED-4DB2-BD59-A6C34878D82A}">
                    <a16:rowId xmlns:a16="http://schemas.microsoft.com/office/drawing/2014/main" val="814467118"/>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16</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204</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嘉南藥理大學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64</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34</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224</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景文科技大學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17</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vMerge="1">
                  <a:txBody>
                    <a:bodyPr/>
                    <a:lstStyle/>
                    <a:p>
                      <a:pPr algn="ctr" fontAlgn="b"/>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6350" cap="flat" cmpd="sng" algn="ctr">
                      <a:solidFill>
                        <a:srgbClr val="990033"/>
                      </a:solidFill>
                      <a:prstDash val="solid"/>
                      <a:round/>
                      <a:headEnd type="none" w="med" len="med"/>
                      <a:tailEnd type="none" w="med" len="med"/>
                    </a:lnL>
                    <a:lnR w="3175"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rgbClr val="FFFFDD"/>
                    </a:solidFill>
                  </a:tcPr>
                </a:tc>
                <a:tc hMerge="1" vMerge="1">
                  <a:txBody>
                    <a:bodyPr/>
                    <a:lstStyle/>
                    <a:p>
                      <a:pPr algn="ctr" fontAlgn="b"/>
                      <a:endParaRPr lang="en-US" altLang="zh-TW" sz="1400" b="1" i="0" u="none" strike="noStrike" spc="0" dirty="0">
                        <a:solidFill>
                          <a:srgbClr val="0000FF"/>
                        </a:solidFill>
                        <a:effectLst/>
                        <a:latin typeface="微軟正黑體" panose="020B0604030504040204" pitchFamily="34" charset="-120"/>
                        <a:ea typeface="微軟正黑體" panose="020B0604030504040204" pitchFamily="34" charset="-120"/>
                      </a:endParaRPr>
                    </a:p>
                  </a:txBody>
                  <a:tcPr marL="5101" marR="5101" marT="5101" marB="0" anchor="ctr">
                    <a:lnL w="3175" cap="flat" cmpd="sng" algn="ctr">
                      <a:solidFill>
                        <a:srgbClr val="990033"/>
                      </a:solidFill>
                      <a:prstDash val="solid"/>
                      <a:round/>
                      <a:headEnd type="none" w="med" len="med"/>
                      <a:tailEnd type="none" w="med" len="med"/>
                    </a:lnL>
                    <a:lnR w="3175"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tc hMerge="1" vMerge="1">
                  <a:txBody>
                    <a:bodyPr/>
                    <a:lstStyle/>
                    <a:p>
                      <a:pPr algn="l" fontAlgn="b"/>
                      <a:endParaRPr lang="zh-TW" altLang="en-US" sz="1400" b="1" i="0" u="none" strike="noStrike" spc="-150" dirty="0">
                        <a:solidFill>
                          <a:srgbClr val="0000FF"/>
                        </a:solidFill>
                        <a:effectLst/>
                        <a:latin typeface="微軟正黑體" panose="020B0604030504040204" pitchFamily="34" charset="-120"/>
                        <a:ea typeface="微軟正黑體" panose="020B0604030504040204" pitchFamily="34" charset="-120"/>
                      </a:endParaRPr>
                    </a:p>
                  </a:txBody>
                  <a:tcPr marL="5101" marR="5101" marT="5101" marB="0" anchor="ctr">
                    <a:lnL w="3175" cap="flat" cmpd="sng" algn="ctr">
                      <a:solidFill>
                        <a:srgbClr val="990033"/>
                      </a:solidFill>
                      <a:prstDash val="solid"/>
                      <a:round/>
                      <a:headEnd type="none" w="med" len="med"/>
                      <a:tailEnd type="none" w="med" len="med"/>
                    </a:lnL>
                    <a:lnR w="3175"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tc hMerge="1" vMerge="1">
                  <a:txBody>
                    <a:bodyPr/>
                    <a:lstStyle/>
                    <a:p>
                      <a:pPr algn="r" fontAlgn="b"/>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36000" marT="5101" marB="0" anchor="ctr">
                    <a:lnL w="3175" cap="flat" cmpd="sng" algn="ctr">
                      <a:solidFill>
                        <a:srgbClr val="990033"/>
                      </a:solidFill>
                      <a:prstDash val="solid"/>
                      <a:round/>
                      <a:headEnd type="none" w="med" len="med"/>
                      <a:tailEnd type="none" w="med" len="med"/>
                    </a:lnL>
                    <a:lnR w="6350"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ysDot"/>
                      <a:round/>
                      <a:headEnd type="none" w="med" len="med"/>
                      <a:tailEnd type="none" w="med" len="med"/>
                    </a:lnB>
                    <a:solidFill>
                      <a:schemeClr val="bg1"/>
                    </a:solidFill>
                  </a:tcPr>
                </a:tc>
                <a:extLst>
                  <a:ext uri="{0D108BD9-81ED-4DB2-BD59-A6C34878D82A}">
                    <a16:rowId xmlns:a16="http://schemas.microsoft.com/office/drawing/2014/main" val="609222201"/>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17</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205</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樹德科技大學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75</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35</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225</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中華醫事科技大學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24</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4F3F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gridSpan="4">
                  <a:txBody>
                    <a:bodyPr/>
                    <a:lstStyle/>
                    <a:p>
                      <a:pPr algn="ctr" fontAlgn="b"/>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私立</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37</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校，</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1,505</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名，</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59.07%</a:t>
                      </a:r>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285"/>
                    </a:solidFill>
                  </a:tcPr>
                </a:tc>
                <a:tc rowSpan="2" hMerge="1">
                  <a:txBody>
                    <a:bodyPr/>
                    <a:lstStyle/>
                    <a:p>
                      <a:pPr algn="ctr"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tc rowSpan="2" hMerge="1">
                  <a:txBody>
                    <a:bodyPr/>
                    <a:lstStyle/>
                    <a:p>
                      <a:pPr algn="l"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tc rowSpan="2" hMerge="1">
                  <a:txBody>
                    <a:bodyPr/>
                    <a:lstStyle/>
                    <a:p>
                      <a:pPr algn="l"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extLst>
                  <a:ext uri="{0D108BD9-81ED-4DB2-BD59-A6C34878D82A}">
                    <a16:rowId xmlns:a16="http://schemas.microsoft.com/office/drawing/2014/main" val="1053289307"/>
                  </a:ext>
                </a:extLst>
              </a:tr>
              <a:tr h="262488">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18</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206</a:t>
                      </a: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l" fontAlgn="b"/>
                      <a:r>
                        <a:rPr lang="zh-TW" altLang="en-US" sz="1400" b="1" u="none" strike="noStrike" spc="-150" dirty="0">
                          <a:solidFill>
                            <a:sysClr val="windowText" lastClr="000000"/>
                          </a:solidFill>
                          <a:effectLst/>
                          <a:latin typeface="微軟正黑體" panose="020B0604030504040204" pitchFamily="34" charset="-120"/>
                          <a:ea typeface="微軟正黑體" panose="020B0604030504040204" pitchFamily="34" charset="-120"/>
                        </a:rPr>
                        <a:t>龍華科技大學</a:t>
                      </a:r>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58</a:t>
                      </a:r>
                    </a:p>
                  </a:txBody>
                  <a:tcPr marL="9525" marR="72000"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zh-TW" sz="1300" b="0" u="none" strike="noStrike" spc="0" dirty="0">
                          <a:solidFill>
                            <a:sysClr val="windowText" lastClr="000000"/>
                          </a:solidFill>
                          <a:effectLst/>
                          <a:latin typeface="Bahnschrift Light" panose="020B0502040204020203" pitchFamily="34" charset="0"/>
                          <a:ea typeface="微軟正黑體" panose="020B0604030504040204" pitchFamily="34" charset="-120"/>
                        </a:rPr>
                        <a:t>36</a:t>
                      </a:r>
                      <a:endParaRPr lang="en-US" altLang="zh-TW" sz="1300" b="0" i="0" u="none" strike="noStrike" spc="0" dirty="0">
                        <a:solidFill>
                          <a:sysClr val="windowText" lastClr="000000"/>
                        </a:solidFill>
                        <a:effectLst/>
                        <a:latin typeface="Bahnschrift Light" panose="020B0502040204020203" pitchFamily="34" charset="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ctr" defTabSz="914400" rtl="0" eaLnBrk="1" fontAlgn="b" latinLnBrk="0" hangingPunct="1"/>
                      <a:r>
                        <a:rPr lang="en-US" altLang="zh-TW" sz="1400" b="0" u="none" strike="noStrike" kern="1200" spc="0" dirty="0">
                          <a:solidFill>
                            <a:schemeClr val="accent6"/>
                          </a:solidFill>
                          <a:effectLst/>
                          <a:latin typeface="Bahnschrift Light" panose="020B0502040204020203" pitchFamily="34" charset="0"/>
                          <a:ea typeface="微軟正黑體" panose="020B0604030504040204" pitchFamily="34" charset="-120"/>
                          <a:cs typeface="+mn-cs"/>
                        </a:rPr>
                        <a:t>226</a:t>
                      </a:r>
                    </a:p>
                  </a:txBody>
                  <a:tcPr marL="9525" marR="9525" marT="952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l" defTabSz="914400" rtl="0" eaLnBrk="1" fontAlgn="b" latinLnBrk="0" hangingPunct="1"/>
                      <a:r>
                        <a:rPr lang="zh-TW" altLang="en-US" sz="1400" b="1" u="none" strike="noStrike" kern="1200" spc="-150" dirty="0">
                          <a:solidFill>
                            <a:sysClr val="windowText" lastClr="000000"/>
                          </a:solidFill>
                          <a:effectLst/>
                          <a:latin typeface="微軟正黑體" panose="020B0604030504040204" pitchFamily="34" charset="-120"/>
                          <a:ea typeface="微軟正黑體" panose="020B0604030504040204" pitchFamily="34" charset="-120"/>
                          <a:cs typeface="+mn-cs"/>
                        </a:rPr>
                        <a:t>東南科技大學</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marL="0" algn="r" defTabSz="914400" rtl="0" eaLnBrk="1" fontAlgn="b" latinLnBrk="0" hangingPunct="1"/>
                      <a:r>
                        <a:rPr lang="en-US" altLang="zh-TW" sz="1400" b="0" u="none" strike="noStrike" kern="1200" spc="-150" dirty="0">
                          <a:solidFill>
                            <a:sysClr val="windowText" lastClr="000000"/>
                          </a:solidFill>
                          <a:effectLst/>
                          <a:latin typeface="Arial Rounded MT Bold" panose="020F0704030504030204" pitchFamily="34" charset="0"/>
                          <a:ea typeface="微軟正黑體" panose="020B0604030504040204" pitchFamily="34" charset="-120"/>
                          <a:cs typeface="+mn-cs"/>
                        </a:rPr>
                        <a:t>22</a:t>
                      </a:r>
                    </a:p>
                  </a:txBody>
                  <a:tcPr marL="9525" marR="72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EE1E4"/>
                    </a:solidFill>
                  </a:tcPr>
                </a:tc>
                <a:tc>
                  <a:txBody>
                    <a:bodyPr/>
                    <a:lstStyle/>
                    <a:p>
                      <a:pPr algn="ctr" fontAlgn="b"/>
                      <a:endParaRPr lang="zh-TW" altLang="en-US" sz="1400" b="1" i="0" u="none" strike="noStrike" spc="-15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vMerge="1">
                  <a:txBody>
                    <a:bodyPr/>
                    <a:lstStyle/>
                    <a:p>
                      <a:pPr algn="ctr" fontAlgn="b"/>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私立</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39</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校，</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1614</a:t>
                      </a:r>
                      <a:r>
                        <a:rPr lang="zh-TW" altLang="en-US"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名，</a:t>
                      </a:r>
                      <a:r>
                        <a:rPr lang="en-US" altLang="zh-TW" sz="1400" b="1" u="none" strike="noStrike" spc="0" dirty="0">
                          <a:solidFill>
                            <a:sysClr val="windowText" lastClr="000000"/>
                          </a:solidFill>
                          <a:effectLst/>
                          <a:latin typeface="微軟正黑體" panose="020B0604030504040204" pitchFamily="34" charset="-120"/>
                          <a:ea typeface="微軟正黑體" panose="020B0604030504040204" pitchFamily="34" charset="-120"/>
                        </a:rPr>
                        <a:t>62.75%</a:t>
                      </a:r>
                      <a:endParaRPr lang="en-US" altLang="zh-TW" sz="1400" b="1" i="0" u="none" strike="noStrike" spc="0" dirty="0">
                        <a:solidFill>
                          <a:sysClr val="windowText" lastClr="000000"/>
                        </a:solidFill>
                        <a:effectLst/>
                        <a:latin typeface="微軟正黑體" panose="020B0604030504040204" pitchFamily="34" charset="-120"/>
                        <a:ea typeface="微軟正黑體" panose="020B0604030504040204" pitchFamily="34" charset="-120"/>
                      </a:endParaRPr>
                    </a:p>
                  </a:txBody>
                  <a:tcPr marL="5101" marR="5101" marT="5101" marB="0" anchor="ctr">
                    <a:lnL w="6350" cap="flat" cmpd="sng" algn="ctr">
                      <a:solidFill>
                        <a:srgbClr val="990033"/>
                      </a:solidFill>
                      <a:prstDash val="solid"/>
                      <a:round/>
                      <a:headEnd type="none" w="med" len="med"/>
                      <a:tailEnd type="none" w="med" len="med"/>
                    </a:lnL>
                    <a:lnR w="6350" cap="flat" cmpd="sng" algn="ctr">
                      <a:solidFill>
                        <a:srgbClr val="990033"/>
                      </a:solidFill>
                      <a:prstDash val="solid"/>
                      <a:round/>
                      <a:headEnd type="none" w="med" len="med"/>
                      <a:tailEnd type="none" w="med" len="med"/>
                    </a:lnR>
                    <a:lnT w="6350" cap="flat" cmpd="sng" algn="ctr">
                      <a:solidFill>
                        <a:srgbClr val="990033"/>
                      </a:solidFill>
                      <a:prstDash val="sysDot"/>
                      <a:round/>
                      <a:headEnd type="none" w="med" len="med"/>
                      <a:tailEnd type="none" w="med" len="med"/>
                    </a:lnT>
                    <a:lnB w="6350" cap="flat" cmpd="sng" algn="ctr">
                      <a:solidFill>
                        <a:srgbClr val="990033"/>
                      </a:solidFill>
                      <a:prstDash val="solid"/>
                      <a:round/>
                      <a:headEnd type="none" w="med" len="med"/>
                      <a:tailEnd type="none" w="med" len="med"/>
                    </a:lnB>
                    <a:solidFill>
                      <a:schemeClr val="bg1"/>
                    </a:solidFill>
                  </a:tcPr>
                </a:tc>
                <a:tc hMerge="1" vMerge="1">
                  <a:txBody>
                    <a:bodyPr/>
                    <a:lstStyle/>
                    <a:p>
                      <a:pPr algn="ctr"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tc hMerge="1" vMerge="1">
                  <a:txBody>
                    <a:bodyPr/>
                    <a:lstStyle/>
                    <a:p>
                      <a:pPr algn="l"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tc hMerge="1" vMerge="1">
                  <a:txBody>
                    <a:bodyPr/>
                    <a:lstStyle/>
                    <a:p>
                      <a:pPr algn="l" fontAlgn="b"/>
                      <a:endParaRPr lang="zh-TW" altLang="en-US" sz="1400" b="0" i="0" u="none" strike="noStrike" spc="-150" dirty="0">
                        <a:effectLst/>
                        <a:latin typeface="微軟正黑體" panose="020B0604030504040204" pitchFamily="34" charset="-120"/>
                        <a:ea typeface="微軟正黑體" panose="020B0604030504040204" pitchFamily="34" charset="-120"/>
                      </a:endParaRPr>
                    </a:p>
                  </a:txBody>
                  <a:tcPr marL="5101" marR="5101" marT="5101" marB="0" anchor="ctr">
                    <a:solidFill>
                      <a:schemeClr val="accent5"/>
                    </a:solidFill>
                  </a:tcPr>
                </a:tc>
                <a:extLst>
                  <a:ext uri="{0D108BD9-81ED-4DB2-BD59-A6C34878D82A}">
                    <a16:rowId xmlns:a16="http://schemas.microsoft.com/office/drawing/2014/main" val="1569783054"/>
                  </a:ext>
                </a:extLst>
              </a:tr>
            </a:tbl>
          </a:graphicData>
        </a:graphic>
      </p:graphicFrame>
    </p:spTree>
    <p:extLst>
      <p:ext uri="{BB962C8B-B14F-4D97-AF65-F5344CB8AC3E}">
        <p14:creationId xmlns:p14="http://schemas.microsoft.com/office/powerpoint/2010/main" val="115966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參、重要日程表</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3746912214"/>
              </p:ext>
            </p:extLst>
          </p:nvPr>
        </p:nvGraphicFramePr>
        <p:xfrm>
          <a:off x="0" y="1148079"/>
          <a:ext cx="9143999" cy="5761844"/>
        </p:xfrm>
        <a:graphic>
          <a:graphicData uri="http://schemas.openxmlformats.org/drawingml/2006/table">
            <a:tbl>
              <a:tblPr firstRow="1" bandRow="1">
                <a:tableStyleId>{6E25E649-3F16-4E02-A733-19D2CDBF48F0}</a:tableStyleId>
              </a:tblPr>
              <a:tblGrid>
                <a:gridCol w="2703314">
                  <a:extLst>
                    <a:ext uri="{9D8B030D-6E8A-4147-A177-3AD203B41FA5}">
                      <a16:colId xmlns:a16="http://schemas.microsoft.com/office/drawing/2014/main" val="1873723690"/>
                    </a:ext>
                  </a:extLst>
                </a:gridCol>
                <a:gridCol w="4851377">
                  <a:extLst>
                    <a:ext uri="{9D8B030D-6E8A-4147-A177-3AD203B41FA5}">
                      <a16:colId xmlns:a16="http://schemas.microsoft.com/office/drawing/2014/main" val="3085012131"/>
                    </a:ext>
                  </a:extLst>
                </a:gridCol>
                <a:gridCol w="1589308">
                  <a:extLst>
                    <a:ext uri="{9D8B030D-6E8A-4147-A177-3AD203B41FA5}">
                      <a16:colId xmlns:a16="http://schemas.microsoft.com/office/drawing/2014/main" val="2904919664"/>
                    </a:ext>
                  </a:extLst>
                </a:gridCol>
              </a:tblGrid>
              <a:tr h="387364">
                <a:tc>
                  <a:txBody>
                    <a:bodyPr/>
                    <a:lstStyle/>
                    <a:p>
                      <a:pPr algn="ctr"/>
                      <a:r>
                        <a:rPr lang="zh-TW" altLang="en-US" sz="1800" dirty="0">
                          <a:solidFill>
                            <a:schemeClr val="tx1"/>
                          </a:solidFill>
                          <a:latin typeface="微軟正黑體" panose="020B0604030504040204" pitchFamily="34" charset="-120"/>
                          <a:ea typeface="微軟正黑體" panose="020B0604030504040204" pitchFamily="34" charset="-120"/>
                        </a:rPr>
                        <a:t>日程</a:t>
                      </a:r>
                      <a:endParaRPr lang="zh-TW" altLang="en-US" sz="18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tc>
                  <a:txBody>
                    <a:bodyPr/>
                    <a:lstStyle/>
                    <a:p>
                      <a:pPr marL="0" algn="ctr" defTabSz="914400" rtl="0" eaLnBrk="1" latinLnBrk="0" hangingPunct="1"/>
                      <a:r>
                        <a:rPr lang="zh-TW" altLang="en-US" sz="1800" kern="1200" dirty="0">
                          <a:solidFill>
                            <a:schemeClr val="tx1"/>
                          </a:solidFill>
                          <a:latin typeface="微軟正黑體" panose="020B0604030504040204" pitchFamily="34" charset="-120"/>
                          <a:ea typeface="微軟正黑體" panose="020B0604030504040204" pitchFamily="34" charset="-120"/>
                        </a:rPr>
                        <a:t>辦理事項</a:t>
                      </a:r>
                      <a:endParaRPr lang="en-US" altLang="zh-TW" sz="18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tc>
                  <a:txBody>
                    <a:bodyPr/>
                    <a:lstStyle/>
                    <a:p>
                      <a:pPr marL="0" algn="ctr" defTabSz="914400" rtl="0" eaLnBrk="1" latinLnBrk="0" hangingPunct="1"/>
                      <a:r>
                        <a:rPr lang="zh-TW" altLang="en-US" sz="1800" kern="1200" dirty="0">
                          <a:solidFill>
                            <a:schemeClr val="tx1"/>
                          </a:solidFill>
                          <a:latin typeface="微軟正黑體" panose="020B0604030504040204" pitchFamily="34" charset="-120"/>
                          <a:ea typeface="微軟正黑體" panose="020B0604030504040204" pitchFamily="34" charset="-120"/>
                        </a:rPr>
                        <a:t>備註</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28575" cap="flat" cmpd="sng" algn="ctr">
                      <a:solidFill>
                        <a:schemeClr val="bg1"/>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415569050"/>
                  </a:ext>
                </a:extLst>
              </a:tr>
              <a:tr h="536758">
                <a:tc>
                  <a:txBody>
                    <a:bodyPr/>
                    <a:lstStyle/>
                    <a:p>
                      <a:pPr marL="0" marR="71755" indent="179388" algn="l" defTabSz="914400" rtl="0" eaLnBrk="1" fontAlgn="ctr" latinLnBrk="0" hangingPunct="1">
                        <a:lnSpc>
                          <a:spcPct val="100000"/>
                        </a:lnSpc>
                        <a:spcAft>
                          <a:spcPts val="0"/>
                        </a:spcAft>
                        <a:tabLst>
                          <a:tab pos="8371205" algn="l"/>
                        </a:tabLst>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112.11.23(</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四</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起</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solidFill>
                      <a:schemeClr val="accent5"/>
                    </a:solidFill>
                  </a:tcPr>
                </a:tc>
                <a:tc>
                  <a:txBody>
                    <a:bodyPr/>
                    <a:lstStyle/>
                    <a:p>
                      <a:pPr marL="0" marR="19050" algn="l" defTabSz="914400" rtl="0" eaLnBrk="1" fontAlgn="ctr" latinLnBrk="0" hangingPunct="1">
                        <a:lnSpc>
                          <a:spcPct val="100000"/>
                        </a:lnSpc>
                        <a:spcAft>
                          <a:spcPts val="0"/>
                        </a:spcAft>
                        <a:tabLst>
                          <a:tab pos="8371205" algn="l"/>
                        </a:tabLst>
                      </a:pPr>
                      <a:r>
                        <a:rPr lang="zh-TW" sz="1800" kern="100" dirty="0">
                          <a:solidFill>
                            <a:schemeClr val="dk1"/>
                          </a:solidFill>
                          <a:effectLst/>
                          <a:latin typeface="微軟正黑體" panose="020B0604030504040204" pitchFamily="34" charset="-120"/>
                          <a:ea typeface="微軟正黑體" panose="020B0604030504040204" pitchFamily="34" charset="-120"/>
                          <a:cs typeface="+mn-cs"/>
                        </a:rPr>
                        <a:t>招生簡章公告及網路下載</a:t>
                      </a: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solidFill>
                      <a:schemeClr val="accent5"/>
                    </a:solidFill>
                  </a:tcPr>
                </a:tc>
                <a:tc>
                  <a:txBody>
                    <a:bodyPr/>
                    <a:lstStyle/>
                    <a:p>
                      <a:pPr algn="ctr"/>
                      <a:endParaRPr lang="zh-TW" altLang="en-US" sz="1800" dirty="0">
                        <a:latin typeface="微軟正黑體" panose="020B0604030504040204" pitchFamily="34" charset="-120"/>
                        <a:ea typeface="微軟正黑體" panose="020B0604030504040204" pitchFamily="34" charset="-120"/>
                      </a:endParaRPr>
                    </a:p>
                  </a:txBody>
                  <a:tcPr>
                    <a:lnL w="28575" cap="flat" cmpd="sng" algn="ctr">
                      <a:solidFill>
                        <a:schemeClr val="bg1"/>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solidFill>
                      <a:schemeClr val="accent5"/>
                    </a:solidFill>
                  </a:tcPr>
                </a:tc>
                <a:extLst>
                  <a:ext uri="{0D108BD9-81ED-4DB2-BD59-A6C34878D82A}">
                    <a16:rowId xmlns:a16="http://schemas.microsoft.com/office/drawing/2014/main" val="2129480037"/>
                  </a:ext>
                </a:extLst>
              </a:tr>
              <a:tr h="636763">
                <a:tc>
                  <a:txBody>
                    <a:bodyPr/>
                    <a:lstStyle/>
                    <a:p>
                      <a:pPr marL="0" indent="179388" algn="l" defTabSz="914400" rtl="0" eaLnBrk="1" fontAlgn="ctr" latinLnBrk="0" hangingPunct="1">
                        <a:lnSpc>
                          <a:spcPct val="100000"/>
                        </a:lnSpc>
                        <a:spcAft>
                          <a:spcPts val="0"/>
                        </a:spcAft>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112.11.24(</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五</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起</a:t>
                      </a:r>
                    </a:p>
                    <a:p>
                      <a:pPr marL="0" indent="179388" algn="l" defTabSz="914400" rtl="0" eaLnBrk="1" fontAlgn="ctr" latinLnBrk="0" hangingPunct="1">
                        <a:lnSpc>
                          <a:spcPct val="100000"/>
                        </a:lnSpc>
                        <a:spcAft>
                          <a:spcPts val="0"/>
                        </a:spcAft>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113.01.04(</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四</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)17:00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止</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R w="28575" cap="flat" cmpd="sng" algn="ctr">
                      <a:solidFill>
                        <a:schemeClr val="bg1"/>
                      </a:solidFill>
                      <a:prstDash val="solid"/>
                      <a:round/>
                      <a:headEnd type="none" w="med" len="med"/>
                      <a:tailEnd type="none" w="med" len="med"/>
                    </a:lnR>
                  </a:tcPr>
                </a:tc>
                <a:tc>
                  <a:txBody>
                    <a:bodyPr/>
                    <a:lstStyle/>
                    <a:p>
                      <a:pPr marL="0" marR="19050" algn="l" defTabSz="914400" rtl="0" eaLnBrk="1" fontAlgn="ctr" latinLnBrk="0" hangingPunct="1">
                        <a:lnSpc>
                          <a:spcPct val="100000"/>
                        </a:lnSpc>
                        <a:spcAft>
                          <a:spcPts val="0"/>
                        </a:spcAft>
                        <a:tabLst>
                          <a:tab pos="8371205" algn="l"/>
                        </a:tabLst>
                      </a:pPr>
                      <a:r>
                        <a:rPr lang="zh-TW" sz="1800" kern="100" dirty="0">
                          <a:solidFill>
                            <a:schemeClr val="dk1"/>
                          </a:solidFill>
                          <a:effectLst/>
                          <a:latin typeface="微軟正黑體" panose="020B0604030504040204" pitchFamily="34" charset="-120"/>
                          <a:ea typeface="微軟正黑體" panose="020B0604030504040204" pitchFamily="34" charset="-120"/>
                          <a:cs typeface="+mn-cs"/>
                        </a:rPr>
                        <a:t>推薦學校上傳遴選辦法及公告網址</a:t>
                      </a: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lang="zh-TW" altLang="en-US" sz="1600" dirty="0">
                          <a:latin typeface="微軟正黑體" panose="020B0604030504040204" pitchFamily="34" charset="-120"/>
                          <a:ea typeface="微軟正黑體" panose="020B0604030504040204" pitchFamily="34" charset="-120"/>
                        </a:rPr>
                        <a:t>推薦學校</a:t>
                      </a:r>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86710246"/>
                  </a:ext>
                </a:extLst>
              </a:tr>
              <a:tr h="4138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113.01.30(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二</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起</a:t>
                      </a: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113.02.20(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二</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)17:00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止</a:t>
                      </a:r>
                    </a:p>
                  </a:txBody>
                  <a:tcPr marL="180000" marR="45720" anchor="ctr">
                    <a:lnR w="28575" cap="flat" cmpd="sng" algn="ctr">
                      <a:solidFill>
                        <a:schemeClr val="bg1"/>
                      </a:solidFill>
                      <a:prstDash val="solid"/>
                      <a:round/>
                      <a:headEnd type="none" w="med" len="med"/>
                      <a:tailEnd type="none" w="med" len="med"/>
                    </a:lnR>
                    <a:solidFill>
                      <a:schemeClr val="accent5"/>
                    </a:solidFill>
                  </a:tcPr>
                </a:tc>
                <a:tc>
                  <a:txBody>
                    <a:bodyPr/>
                    <a:lstStyle/>
                    <a:p>
                      <a:pPr marL="0" marR="19050" lvl="0" indent="0" algn="l" defTabSz="914400" rtl="0" eaLnBrk="1" fontAlgn="ctr" latinLnBrk="0" hangingPunct="1">
                        <a:lnSpc>
                          <a:spcPct val="100000"/>
                        </a:lnSpc>
                        <a:spcBef>
                          <a:spcPts val="0"/>
                        </a:spcBef>
                        <a:spcAft>
                          <a:spcPts val="0"/>
                        </a:spcAft>
                        <a:buClrTx/>
                        <a:buSzTx/>
                        <a:buFontTx/>
                        <a:buNone/>
                        <a:tabLst>
                          <a:tab pos="8371205" algn="l"/>
                        </a:tabLst>
                        <a:defRPr/>
                      </a:pP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1800" kern="100" dirty="0">
                          <a:solidFill>
                            <a:schemeClr val="dk1"/>
                          </a:solidFill>
                          <a:effectLst/>
                          <a:latin typeface="微軟正黑體" panose="020B0604030504040204" pitchFamily="34" charset="-120"/>
                          <a:ea typeface="微軟正黑體" panose="020B0604030504040204" pitchFamily="34" charset="-120"/>
                          <a:cs typeface="+mn-cs"/>
                        </a:rPr>
                        <a:t>推薦學校</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作業及查詢系統」</a:t>
                      </a:r>
                      <a:r>
                        <a:rPr lang="en-US" altLang="zh-TW" sz="1800" kern="100" dirty="0">
                          <a:solidFill>
                            <a:srgbClr val="744D26"/>
                          </a:solidFill>
                          <a:effectLst/>
                          <a:latin typeface="微軟正黑體" panose="020B0604030504040204" pitchFamily="34" charset="-120"/>
                          <a:ea typeface="微軟正黑體" panose="020B0604030504040204" pitchFamily="34" charset="-120"/>
                          <a:cs typeface="+mn-cs"/>
                        </a:rPr>
                        <a:t>【</a:t>
                      </a:r>
                      <a:r>
                        <a:rPr lang="zh-TW"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練習版</a:t>
                      </a:r>
                      <a:r>
                        <a:rPr lang="en-US"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a:t>
                      </a:r>
                      <a:endParaRPr lang="zh-TW" altLang="zh-TW" sz="1800" b="1" u="none" kern="100" dirty="0">
                        <a:solidFill>
                          <a:srgbClr val="744D26"/>
                        </a:solidFill>
                        <a:effectLst/>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600" dirty="0">
                        <a:latin typeface="微軟正黑體" panose="020B0604030504040204" pitchFamily="34" charset="-120"/>
                        <a:ea typeface="微軟正黑體" panose="020B0604030504040204" pitchFamily="34" charset="-120"/>
                      </a:endParaRPr>
                    </a:p>
                  </a:txBody>
                  <a:tcPr anchor="ctr">
                    <a:lnL w="28575" cap="flat" cmpd="sng" algn="ctr">
                      <a:solidFill>
                        <a:schemeClr val="bg1"/>
                      </a:solidFill>
                      <a:prstDash val="solid"/>
                      <a:round/>
                      <a:headEnd type="none" w="med" len="med"/>
                      <a:tailEnd type="none" w="med" len="med"/>
                    </a:lnL>
                    <a:solidFill>
                      <a:schemeClr val="accent5"/>
                    </a:solidFill>
                  </a:tcPr>
                </a:tc>
                <a:extLst>
                  <a:ext uri="{0D108BD9-81ED-4DB2-BD59-A6C34878D82A}">
                    <a16:rowId xmlns:a16="http://schemas.microsoft.com/office/drawing/2014/main" val="3685704468"/>
                  </a:ext>
                </a:extLst>
              </a:tr>
              <a:tr h="5840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800" b="1" kern="100" dirty="0">
                          <a:solidFill>
                            <a:srgbClr val="0000FF"/>
                          </a:solidFill>
                          <a:effectLst/>
                          <a:latin typeface="微軟正黑體" panose="020B0604030504040204" pitchFamily="34" charset="-120"/>
                          <a:ea typeface="微軟正黑體" panose="020B0604030504040204" pitchFamily="34" charset="-120"/>
                          <a:cs typeface="+mn-cs"/>
                        </a:rPr>
                        <a:t>113.02.16(</a:t>
                      </a:r>
                      <a:r>
                        <a:rPr lang="zh-TW" altLang="en-US" sz="1800" b="1" kern="100" dirty="0">
                          <a:solidFill>
                            <a:srgbClr val="0000FF"/>
                          </a:solidFill>
                          <a:effectLst/>
                          <a:latin typeface="微軟正黑體" panose="020B0604030504040204" pitchFamily="34" charset="-120"/>
                          <a:ea typeface="微軟正黑體" panose="020B0604030504040204" pitchFamily="34" charset="-120"/>
                          <a:cs typeface="+mn-cs"/>
                        </a:rPr>
                        <a:t>五</a:t>
                      </a:r>
                      <a:r>
                        <a:rPr lang="en-US" altLang="zh-TW" sz="1800" b="1" kern="100" dirty="0">
                          <a:solidFill>
                            <a:srgbClr val="0000FF"/>
                          </a:solidFill>
                          <a:effectLst/>
                          <a:latin typeface="微軟正黑體" panose="020B0604030504040204" pitchFamily="34" charset="-120"/>
                          <a:ea typeface="微軟正黑體" panose="020B0604030504040204" pitchFamily="34" charset="-120"/>
                          <a:cs typeface="+mn-cs"/>
                        </a:rPr>
                        <a:t>)14:00</a:t>
                      </a:r>
                      <a:endParaRPr lang="zh-TW" altLang="zh-TW" sz="1800" b="1" kern="100" dirty="0">
                        <a:solidFill>
                          <a:srgbClr val="0000FF"/>
                        </a:solidFill>
                        <a:effectLst/>
                        <a:latin typeface="微軟正黑體" panose="020B0604030504040204" pitchFamily="34" charset="-120"/>
                        <a:ea typeface="微軟正黑體" panose="020B0604030504040204" pitchFamily="34" charset="-120"/>
                        <a:cs typeface="+mn-cs"/>
                      </a:endParaRPr>
                    </a:p>
                  </a:txBody>
                  <a:tcPr marL="180000" marR="45720" anchor="ctr">
                    <a:lnR w="28575" cap="flat" cmpd="sng" algn="ctr">
                      <a:solidFill>
                        <a:schemeClr val="bg1"/>
                      </a:solidFill>
                      <a:prstDash val="solid"/>
                      <a:round/>
                      <a:headEnd type="none" w="med" len="med"/>
                      <a:tailEnd type="none" w="med" len="med"/>
                    </a:lnR>
                  </a:tcPr>
                </a:tc>
                <a:tc>
                  <a:txBody>
                    <a:bodyPr/>
                    <a:lstStyle/>
                    <a:p>
                      <a:pPr marL="0" marR="19050" lvl="0" indent="0" algn="l" defTabSz="914400" rtl="0" eaLnBrk="1" fontAlgn="ctr" latinLnBrk="0" hangingPunct="1">
                        <a:lnSpc>
                          <a:spcPct val="100000"/>
                        </a:lnSpc>
                        <a:spcBef>
                          <a:spcPts val="0"/>
                        </a:spcBef>
                        <a:spcAft>
                          <a:spcPts val="0"/>
                        </a:spcAft>
                        <a:buClrTx/>
                        <a:buSzTx/>
                        <a:buFontTx/>
                        <a:buNone/>
                        <a:tabLst>
                          <a:tab pos="8371205" algn="l"/>
                        </a:tabLst>
                        <a:defRPr/>
                      </a:pPr>
                      <a:r>
                        <a:rPr lang="zh-TW" altLang="zh-TW" sz="1800" b="1" kern="100" dirty="0">
                          <a:solidFill>
                            <a:srgbClr val="0000FF"/>
                          </a:solidFill>
                          <a:effectLst/>
                          <a:latin typeface="微軟正黑體" panose="020B0604030504040204" pitchFamily="34" charset="-120"/>
                          <a:ea typeface="微軟正黑體" panose="020B0604030504040204" pitchFamily="34" charset="-120"/>
                          <a:cs typeface="+mn-cs"/>
                        </a:rPr>
                        <a:t>網路作業系統操作宣導說明會</a:t>
                      </a:r>
                      <a:endParaRPr lang="zh-TW" sz="1800" b="1" u="sng" kern="100" dirty="0">
                        <a:solidFill>
                          <a:srgbClr val="0000FF"/>
                        </a:solidFill>
                        <a:effectLst/>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推薦學校</a:t>
                      </a:r>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735366575"/>
                  </a:ext>
                </a:extLst>
              </a:tr>
              <a:tr h="636763">
                <a:tc>
                  <a:txBody>
                    <a:bodyPr/>
                    <a:lstStyle/>
                    <a:p>
                      <a:pPr marL="0" indent="179388" algn="l" defTabSz="914400" rtl="0" eaLnBrk="1" fontAlgn="ctr" latinLnBrk="0" hangingPunct="1">
                        <a:lnSpc>
                          <a:spcPct val="100000"/>
                        </a:lnSpc>
                        <a:spcAft>
                          <a:spcPts val="0"/>
                        </a:spcAft>
                      </a:pPr>
                      <a:r>
                        <a:rPr lang="en-US" sz="1800" b="1" kern="100" dirty="0">
                          <a:solidFill>
                            <a:schemeClr val="dk1"/>
                          </a:solidFill>
                          <a:effectLst/>
                          <a:latin typeface="微軟正黑體" panose="020B0604030504040204" pitchFamily="34" charset="-120"/>
                          <a:ea typeface="微軟正黑體" panose="020B0604030504040204" pitchFamily="34" charset="-120"/>
                          <a:cs typeface="+mn-cs"/>
                        </a:rPr>
                        <a:t>113.02.22(</a:t>
                      </a:r>
                      <a:r>
                        <a:rPr lang="zh-TW" sz="1800" b="1" kern="100" dirty="0">
                          <a:solidFill>
                            <a:schemeClr val="dk1"/>
                          </a:solidFill>
                          <a:effectLst/>
                          <a:latin typeface="微軟正黑體" panose="020B0604030504040204" pitchFamily="34" charset="-120"/>
                          <a:ea typeface="微軟正黑體" panose="020B0604030504040204" pitchFamily="34" charset="-120"/>
                          <a:cs typeface="+mn-cs"/>
                        </a:rPr>
                        <a:t>四</a:t>
                      </a:r>
                      <a:r>
                        <a:rPr lang="en-US" sz="1800" b="1"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sz="1800" b="1" kern="100" dirty="0">
                          <a:solidFill>
                            <a:schemeClr val="dk1"/>
                          </a:solidFill>
                          <a:effectLst/>
                          <a:latin typeface="微軟正黑體" panose="020B0604030504040204" pitchFamily="34" charset="-120"/>
                          <a:ea typeface="微軟正黑體" panose="020B0604030504040204" pitchFamily="34" charset="-120"/>
                          <a:cs typeface="+mn-cs"/>
                        </a:rPr>
                        <a:t>起</a:t>
                      </a:r>
                    </a:p>
                    <a:p>
                      <a:pPr marL="0" indent="179388" algn="l" defTabSz="914400" rtl="0" eaLnBrk="1" fontAlgn="ctr" latinLnBrk="0" hangingPunct="1">
                        <a:lnSpc>
                          <a:spcPct val="100000"/>
                        </a:lnSpc>
                        <a:spcAft>
                          <a:spcPts val="0"/>
                        </a:spcAft>
                      </a:pPr>
                      <a:r>
                        <a:rPr lang="en-US" sz="1800" b="1" kern="100" dirty="0">
                          <a:solidFill>
                            <a:schemeClr val="dk1"/>
                          </a:solidFill>
                          <a:effectLst/>
                          <a:latin typeface="微軟正黑體" panose="020B0604030504040204" pitchFamily="34" charset="-120"/>
                          <a:ea typeface="微軟正黑體" panose="020B0604030504040204" pitchFamily="34" charset="-120"/>
                          <a:cs typeface="+mn-cs"/>
                        </a:rPr>
                        <a:t>113.03.12(</a:t>
                      </a:r>
                      <a:r>
                        <a:rPr lang="zh-TW" sz="1800" b="1" kern="100" dirty="0">
                          <a:solidFill>
                            <a:schemeClr val="dk1"/>
                          </a:solidFill>
                          <a:effectLst/>
                          <a:latin typeface="微軟正黑體" panose="020B0604030504040204" pitchFamily="34" charset="-120"/>
                          <a:ea typeface="微軟正黑體" panose="020B0604030504040204" pitchFamily="34" charset="-120"/>
                          <a:cs typeface="+mn-cs"/>
                        </a:rPr>
                        <a:t>二</a:t>
                      </a:r>
                      <a:r>
                        <a:rPr lang="en-US" sz="1800" b="1" kern="100" dirty="0">
                          <a:solidFill>
                            <a:schemeClr val="dk1"/>
                          </a:solidFill>
                          <a:effectLst/>
                          <a:latin typeface="微軟正黑體" panose="020B0604030504040204" pitchFamily="34" charset="-120"/>
                          <a:ea typeface="微軟正黑體" panose="020B0604030504040204" pitchFamily="34" charset="-120"/>
                          <a:cs typeface="+mn-cs"/>
                        </a:rPr>
                        <a:t>)17:00</a:t>
                      </a:r>
                      <a:r>
                        <a:rPr lang="zh-TW" sz="1800" b="1" kern="100" dirty="0">
                          <a:solidFill>
                            <a:schemeClr val="dk1"/>
                          </a:solidFill>
                          <a:effectLst/>
                          <a:latin typeface="微軟正黑體" panose="020B0604030504040204" pitchFamily="34" charset="-120"/>
                          <a:ea typeface="微軟正黑體" panose="020B0604030504040204" pitchFamily="34" charset="-120"/>
                          <a:cs typeface="+mn-cs"/>
                        </a:rPr>
                        <a:t>止</a:t>
                      </a:r>
                    </a:p>
                  </a:txBody>
                  <a:tcPr marL="17780" marR="17780" marT="0" marB="0" anchor="ctr">
                    <a:lnR w="28575" cap="flat" cmpd="sng" algn="ctr">
                      <a:solidFill>
                        <a:schemeClr val="bg1"/>
                      </a:solidFill>
                      <a:prstDash val="solid"/>
                      <a:round/>
                      <a:headEnd type="none" w="med" len="med"/>
                      <a:tailEnd type="none" w="med" len="med"/>
                    </a:lnR>
                    <a:solidFill>
                      <a:schemeClr val="accent5"/>
                    </a:solidFill>
                  </a:tcPr>
                </a:tc>
                <a:tc>
                  <a:txBody>
                    <a:bodyPr/>
                    <a:lstStyle/>
                    <a:p>
                      <a:pPr marL="0" marR="19050" algn="l" defTabSz="914400" rtl="0" eaLnBrk="1" fontAlgn="ctr" latinLnBrk="0" hangingPunct="1">
                        <a:lnSpc>
                          <a:spcPct val="100000"/>
                        </a:lnSpc>
                        <a:spcAft>
                          <a:spcPts val="0"/>
                        </a:spcAft>
                        <a:tabLst>
                          <a:tab pos="8371205" algn="l"/>
                        </a:tabLst>
                      </a:pPr>
                      <a:r>
                        <a:rPr lang="zh-TW" sz="1800" b="1" kern="100" dirty="0">
                          <a:solidFill>
                            <a:schemeClr val="dk1"/>
                          </a:solidFill>
                          <a:effectLst/>
                          <a:latin typeface="微軟正黑體" panose="020B0604030504040204" pitchFamily="34" charset="-120"/>
                          <a:ea typeface="微軟正黑體" panose="020B0604030504040204" pitchFamily="34" charset="-120"/>
                          <a:cs typeface="+mn-cs"/>
                        </a:rPr>
                        <a:t>推薦學校上網登錄被推薦考生之基本資料</a:t>
                      </a: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推薦學校</a:t>
                      </a:r>
                    </a:p>
                  </a:txBody>
                  <a:tcPr anchor="ctr">
                    <a:lnL w="28575" cap="flat" cmpd="sng" algn="ctr">
                      <a:solidFill>
                        <a:schemeClr val="bg1"/>
                      </a:solidFill>
                      <a:prstDash val="solid"/>
                      <a:round/>
                      <a:headEnd type="none" w="med" len="med"/>
                      <a:tailEnd type="none" w="med" len="med"/>
                    </a:lnL>
                    <a:solidFill>
                      <a:schemeClr val="accent5"/>
                    </a:solidFill>
                  </a:tcPr>
                </a:tc>
                <a:extLst>
                  <a:ext uri="{0D108BD9-81ED-4DB2-BD59-A6C34878D82A}">
                    <a16:rowId xmlns:a16="http://schemas.microsoft.com/office/drawing/2014/main" val="321876301"/>
                  </a:ext>
                </a:extLst>
              </a:tr>
              <a:tr h="73227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113.02.27(</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三</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起</a:t>
                      </a: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113.03.12(</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二</a:t>
                      </a:r>
                      <a:r>
                        <a:rPr lang="en-US" altLang="zh-TW" sz="1800" kern="100" dirty="0">
                          <a:solidFill>
                            <a:schemeClr val="dk1"/>
                          </a:solidFill>
                          <a:effectLst/>
                          <a:latin typeface="微軟正黑體" panose="020B0604030504040204" pitchFamily="34" charset="-120"/>
                          <a:ea typeface="微軟正黑體" panose="020B0604030504040204" pitchFamily="34" charset="-120"/>
                          <a:cs typeface="+mn-cs"/>
                        </a:rPr>
                        <a:t>)17:00</a:t>
                      </a: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止</a:t>
                      </a:r>
                    </a:p>
                  </a:txBody>
                  <a:tcPr marL="180000" marR="45720" anchor="ctr">
                    <a:lnR w="28575" cap="flat" cmpd="sng" algn="ctr">
                      <a:solidFill>
                        <a:schemeClr val="bg1"/>
                      </a:solidFill>
                      <a:prstDash val="solid"/>
                      <a:round/>
                      <a:headEnd type="none" w="med" len="med"/>
                      <a:tailEnd type="none" w="med" len="med"/>
                    </a:lnR>
                  </a:tcPr>
                </a:tc>
                <a:tc>
                  <a:txBody>
                    <a:bodyPr/>
                    <a:lstStyle/>
                    <a:p>
                      <a:pPr marL="0" marR="19050" lvl="0" indent="0" algn="l" defTabSz="914400" rtl="0" eaLnBrk="1" fontAlgn="ctr" latinLnBrk="0" hangingPunct="1">
                        <a:lnSpc>
                          <a:spcPct val="100000"/>
                        </a:lnSpc>
                        <a:spcBef>
                          <a:spcPts val="0"/>
                        </a:spcBef>
                        <a:spcAft>
                          <a:spcPts val="0"/>
                        </a:spcAft>
                        <a:buClrTx/>
                        <a:buSzTx/>
                        <a:buFontTx/>
                        <a:buNone/>
                        <a:tabLst>
                          <a:tab pos="8371205" algn="l"/>
                        </a:tabLst>
                        <a:defRPr/>
                      </a:pPr>
                      <a:r>
                        <a:rPr lang="zh-TW" altLang="zh-TW" sz="1800" kern="100" dirty="0">
                          <a:solidFill>
                            <a:schemeClr val="dk1"/>
                          </a:solidFill>
                          <a:effectLst/>
                          <a:latin typeface="微軟正黑體" panose="020B0604030504040204" pitchFamily="34" charset="-120"/>
                          <a:ea typeface="微軟正黑體" panose="020B0604030504040204" pitchFamily="34" charset="-120"/>
                          <a:cs typeface="+mn-cs"/>
                        </a:rPr>
                        <a:t>「網路報名系統」</a:t>
                      </a:r>
                      <a:r>
                        <a:rPr lang="en-US" altLang="zh-TW" sz="1800" kern="100" dirty="0">
                          <a:solidFill>
                            <a:srgbClr val="744D26"/>
                          </a:solidFill>
                          <a:effectLst/>
                          <a:latin typeface="微軟正黑體" panose="020B0604030504040204" pitchFamily="34" charset="-120"/>
                          <a:ea typeface="微軟正黑體" panose="020B0604030504040204" pitchFamily="34" charset="-120"/>
                          <a:cs typeface="+mn-cs"/>
                        </a:rPr>
                        <a:t>【</a:t>
                      </a:r>
                      <a:r>
                        <a:rPr lang="zh-TW"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練習版</a:t>
                      </a:r>
                      <a:r>
                        <a:rPr lang="en-US"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a:t>
                      </a:r>
                      <a:endParaRPr lang="zh-TW" altLang="zh-TW" sz="1800" b="1" u="sng" kern="100" dirty="0">
                        <a:solidFill>
                          <a:srgbClr val="744D26"/>
                        </a:solidFill>
                        <a:effectLst/>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zh-TW" altLang="en-US" sz="1600" dirty="0">
                        <a:latin typeface="微軟正黑體" panose="020B0604030504040204" pitchFamily="34" charset="-120"/>
                        <a:ea typeface="微軟正黑體" panose="020B0604030504040204" pitchFamily="34" charset="-120"/>
                      </a:endParaRPr>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655695939"/>
                  </a:ext>
                </a:extLst>
              </a:tr>
              <a:tr h="1607827">
                <a:tc>
                  <a:txBody>
                    <a:bodyPr/>
                    <a:lstStyle/>
                    <a:p>
                      <a:pPr marL="0" indent="0" algn="l" defTabSz="914400" rtl="0" eaLnBrk="1" fontAlgn="ctr" latinLnBrk="0" hangingPunct="1">
                        <a:lnSpc>
                          <a:spcPct val="100000"/>
                        </a:lnSpc>
                        <a:spcAft>
                          <a:spcPts val="0"/>
                        </a:spcAft>
                      </a:pP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113.03.13(</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三</a:t>
                      </a: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起</a:t>
                      </a:r>
                    </a:p>
                    <a:p>
                      <a:pPr marL="0" indent="0" algn="l" defTabSz="914400" rtl="0" eaLnBrk="1" fontAlgn="ctr" latinLnBrk="0" hangingPunct="1">
                        <a:lnSpc>
                          <a:spcPct val="100000"/>
                        </a:lnSpc>
                        <a:spcAft>
                          <a:spcPts val="0"/>
                        </a:spcAft>
                      </a:pP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113.03.20(</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三</a:t>
                      </a: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)17:00</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止</a:t>
                      </a:r>
                      <a:endParaRPr lang="zh-TW" sz="1800" b="1"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180000" marR="45720" anchor="ctr">
                    <a:lnR w="28575" cap="flat" cmpd="sng" algn="ctr">
                      <a:solidFill>
                        <a:schemeClr val="bg1"/>
                      </a:solidFill>
                      <a:prstDash val="solid"/>
                      <a:round/>
                      <a:headEnd type="none" w="med" len="med"/>
                      <a:tailEnd type="none" w="med" len="med"/>
                    </a:lnR>
                    <a:lnB w="28575" cap="flat" cmpd="sng" algn="ctr">
                      <a:noFill/>
                      <a:prstDash val="solid"/>
                      <a:round/>
                      <a:headEnd type="none" w="med" len="med"/>
                      <a:tailEnd type="none" w="med" len="med"/>
                    </a:lnB>
                    <a:solidFill>
                      <a:schemeClr val="accent5"/>
                    </a:solidFill>
                  </a:tcPr>
                </a:tc>
                <a:tc>
                  <a:txBody>
                    <a:bodyPr/>
                    <a:lstStyle/>
                    <a:p>
                      <a:pPr marL="0" algn="l" defTabSz="914400" rtl="0" eaLnBrk="1" fontAlgn="ctr" latinLnBrk="0" hangingPunct="1">
                        <a:lnSpc>
                          <a:spcPct val="100000"/>
                        </a:lnSpc>
                      </a:pP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被推薦考生進行網路報名，並將報名表件交至各</a:t>
                      </a:r>
                      <a:r>
                        <a:rPr lang="zh-TW" altLang="en-US" sz="1800" b="1" kern="100" dirty="0">
                          <a:solidFill>
                            <a:schemeClr val="dk1"/>
                          </a:solidFill>
                          <a:effectLst/>
                          <a:latin typeface="微軟正黑體" panose="020B0604030504040204" pitchFamily="34" charset="-120"/>
                          <a:ea typeface="微軟正黑體" panose="020B0604030504040204" pitchFamily="34" charset="-120"/>
                          <a:cs typeface="+mn-cs"/>
                        </a:rPr>
                        <a:t>推薦學校</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統一郵寄</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報名表件</a:t>
                      </a:r>
                      <a:r>
                        <a:rPr lang="zh-TW" altLang="en-US" sz="1800" b="1" kern="100" dirty="0">
                          <a:solidFill>
                            <a:schemeClr val="dk1"/>
                          </a:solidFill>
                          <a:effectLst/>
                          <a:latin typeface="微軟正黑體" panose="020B0604030504040204" pitchFamily="34" charset="-120"/>
                          <a:ea typeface="微軟正黑體" panose="020B0604030504040204" pitchFamily="34" charset="-120"/>
                          <a:cs typeface="+mn-cs"/>
                        </a:rPr>
                        <a:t>。</a:t>
                      </a:r>
                      <a:endPar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endParaRPr>
                    </a:p>
                    <a:p>
                      <a:pPr marL="0" algn="l" defTabSz="914400" rtl="0" eaLnBrk="1" fontAlgn="ctr" latinLnBrk="0" hangingPunct="1">
                        <a:lnSpc>
                          <a:spcPct val="100000"/>
                        </a:lnSpc>
                        <a:spcBef>
                          <a:spcPts val="600"/>
                        </a:spcBef>
                      </a:pP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於</a:t>
                      </a:r>
                      <a:r>
                        <a:rPr lang="en-US"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113</a:t>
                      </a:r>
                      <a:r>
                        <a:rPr lang="zh-TW" altLang="en-US" sz="1800" b="1" u="sng" kern="100" dirty="0">
                          <a:solidFill>
                            <a:schemeClr val="dk1"/>
                          </a:solidFill>
                          <a:effectLst/>
                          <a:latin typeface="微軟正黑體" panose="020B0604030504040204" pitchFamily="34" charset="-120"/>
                          <a:ea typeface="微軟正黑體" panose="020B0604030504040204" pitchFamily="34" charset="-120"/>
                          <a:cs typeface="+mn-cs"/>
                        </a:rPr>
                        <a:t>年</a:t>
                      </a:r>
                      <a:r>
                        <a:rPr lang="en-US"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3</a:t>
                      </a:r>
                      <a:r>
                        <a:rPr lang="zh-TW"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月</a:t>
                      </a:r>
                      <a:r>
                        <a:rPr lang="en-US"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21</a:t>
                      </a:r>
                      <a:r>
                        <a:rPr lang="zh-TW"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日</a:t>
                      </a:r>
                      <a:r>
                        <a:rPr lang="en-US"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星期四</a:t>
                      </a:r>
                      <a:r>
                        <a:rPr lang="en-US"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zh-TW" sz="1800" b="1" u="sng" kern="100" dirty="0">
                          <a:solidFill>
                            <a:schemeClr val="dk1"/>
                          </a:solidFill>
                          <a:effectLst/>
                          <a:latin typeface="微軟正黑體" panose="020B0604030504040204" pitchFamily="34" charset="-120"/>
                          <a:ea typeface="微軟正黑體" panose="020B0604030504040204" pitchFamily="34" charset="-120"/>
                          <a:cs typeface="+mn-cs"/>
                        </a:rPr>
                        <a:t>前</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，以快遞或限時掛號寄至本委員會</a:t>
                      </a: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以郵戳為憑</a:t>
                      </a:r>
                      <a:r>
                        <a:rPr lang="en-US" altLang="zh-TW" sz="1800" b="1"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zh-TW" sz="1800" b="1" kern="100" dirty="0">
                          <a:solidFill>
                            <a:schemeClr val="dk1"/>
                          </a:solidFill>
                          <a:effectLst/>
                          <a:latin typeface="微軟正黑體" panose="020B0604030504040204" pitchFamily="34" charset="-120"/>
                          <a:ea typeface="微軟正黑體" panose="020B0604030504040204" pitchFamily="34" charset="-120"/>
                          <a:cs typeface="+mn-cs"/>
                        </a:rPr>
                        <a:t>。</a:t>
                      </a:r>
                      <a:endParaRPr lang="zh-TW" sz="1800" b="1"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noFill/>
                      <a:prstDash val="solid"/>
                      <a:round/>
                      <a:headEnd type="none" w="med" len="med"/>
                      <a:tailEnd type="none" w="med" len="med"/>
                    </a:lnB>
                    <a:solidFill>
                      <a:schemeClr val="accent5"/>
                    </a:solidFill>
                  </a:tcPr>
                </a:tc>
                <a:tc>
                  <a:txBody>
                    <a:bodyPr/>
                    <a:lstStyle/>
                    <a:p>
                      <a:pPr algn="ctr"/>
                      <a:r>
                        <a:rPr lang="zh-TW" altLang="en-US" sz="1600" dirty="0">
                          <a:latin typeface="微軟正黑體" panose="020B0604030504040204" pitchFamily="34" charset="-120"/>
                          <a:ea typeface="微軟正黑體" panose="020B0604030504040204" pitchFamily="34" charset="-120"/>
                        </a:rPr>
                        <a:t>被推薦考生與推薦學校</a:t>
                      </a:r>
                    </a:p>
                  </a:txBody>
                  <a:tcPr anchor="ctr">
                    <a:lnL w="28575" cap="flat" cmpd="sng" algn="ctr">
                      <a:solidFill>
                        <a:schemeClr val="bg1"/>
                      </a:solidFill>
                      <a:prstDash val="solid"/>
                      <a:round/>
                      <a:headEnd type="none" w="med" len="med"/>
                      <a:tailEnd type="none" w="med" len="med"/>
                    </a:lnL>
                    <a:lnB w="28575" cap="flat" cmpd="sng" algn="ctr">
                      <a:noFill/>
                      <a:prstDash val="solid"/>
                      <a:round/>
                      <a:headEnd type="none" w="med" len="med"/>
                      <a:tailEnd type="none" w="med" len="med"/>
                    </a:lnB>
                    <a:solidFill>
                      <a:schemeClr val="accent5"/>
                    </a:solidFill>
                  </a:tcPr>
                </a:tc>
                <a:extLst>
                  <a:ext uri="{0D108BD9-81ED-4DB2-BD59-A6C34878D82A}">
                    <a16:rowId xmlns:a16="http://schemas.microsoft.com/office/drawing/2014/main" val="1546244854"/>
                  </a:ext>
                </a:extLst>
              </a:tr>
            </a:tbl>
          </a:graphicData>
        </a:graphic>
      </p:graphicFrame>
      <p:sp>
        <p:nvSpPr>
          <p:cNvPr id="4" name="投影片編號版面配置區 3"/>
          <p:cNvSpPr>
            <a:spLocks noGrp="1"/>
          </p:cNvSpPr>
          <p:nvPr>
            <p:ph type="sldNum" sz="quarter" idx="12"/>
          </p:nvPr>
        </p:nvSpPr>
        <p:spPr>
          <a:xfrm>
            <a:off x="7010400" y="6525344"/>
            <a:ext cx="2133600" cy="476250"/>
          </a:xfrm>
        </p:spPr>
        <p:txBody>
          <a:bodyPr/>
          <a:lstStyle/>
          <a:p>
            <a:pPr>
              <a:defRPr/>
            </a:pPr>
            <a:fld id="{ABFE6108-DA02-42FF-8F2B-6965D0D38C5E}" type="slidenum">
              <a:rPr lang="zh-TW" altLang="en-US" smtClean="0"/>
              <a:pPr>
                <a:defRPr/>
              </a:pPr>
              <a:t>7</a:t>
            </a:fld>
            <a:endParaRPr lang="en-US" altLang="zh-TW" dirty="0"/>
          </a:p>
        </p:txBody>
      </p:sp>
    </p:spTree>
    <p:extLst>
      <p:ext uri="{BB962C8B-B14F-4D97-AF65-F5344CB8AC3E}">
        <p14:creationId xmlns:p14="http://schemas.microsoft.com/office/powerpoint/2010/main" val="511552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6497" y="14605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參、重要日程表</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r>
              <a:rPr lang="zh-TW" altLang="en-US"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p>
        </p:txBody>
      </p:sp>
      <p:sp>
        <p:nvSpPr>
          <p:cNvPr id="3" name="內容版面配置區 2"/>
          <p:cNvSpPr>
            <a:spLocks noGrp="1"/>
          </p:cNvSpPr>
          <p:nvPr>
            <p:ph idx="1"/>
          </p:nvPr>
        </p:nvSpPr>
        <p:spPr/>
        <p:txBody>
          <a:bodyPr/>
          <a:lstStyle/>
          <a:p>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4273951802"/>
              </p:ext>
            </p:extLst>
          </p:nvPr>
        </p:nvGraphicFramePr>
        <p:xfrm>
          <a:off x="0" y="1125538"/>
          <a:ext cx="9144000" cy="5672782"/>
        </p:xfrm>
        <a:graphic>
          <a:graphicData uri="http://schemas.openxmlformats.org/drawingml/2006/table">
            <a:tbl>
              <a:tblPr firstRow="1" bandRow="1">
                <a:tableStyleId>{6E25E649-3F16-4E02-A733-19D2CDBF48F0}</a:tableStyleId>
              </a:tblPr>
              <a:tblGrid>
                <a:gridCol w="2735474">
                  <a:extLst>
                    <a:ext uri="{9D8B030D-6E8A-4147-A177-3AD203B41FA5}">
                      <a16:colId xmlns:a16="http://schemas.microsoft.com/office/drawing/2014/main" val="1873723690"/>
                    </a:ext>
                  </a:extLst>
                </a:gridCol>
                <a:gridCol w="4909091">
                  <a:extLst>
                    <a:ext uri="{9D8B030D-6E8A-4147-A177-3AD203B41FA5}">
                      <a16:colId xmlns:a16="http://schemas.microsoft.com/office/drawing/2014/main" val="3085012131"/>
                    </a:ext>
                  </a:extLst>
                </a:gridCol>
                <a:gridCol w="1499435">
                  <a:extLst>
                    <a:ext uri="{9D8B030D-6E8A-4147-A177-3AD203B41FA5}">
                      <a16:colId xmlns:a16="http://schemas.microsoft.com/office/drawing/2014/main" val="2904919664"/>
                    </a:ext>
                  </a:extLst>
                </a:gridCol>
              </a:tblGrid>
              <a:tr h="427023">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日程</a:t>
                      </a:r>
                    </a:p>
                  </a:txBody>
                  <a:tcPr anchor="ctr">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tc>
                  <a:txBody>
                    <a:bodyPr/>
                    <a:lstStyle/>
                    <a:p>
                      <a:pPr marL="0" algn="ctr" defTabSz="914400" rtl="0" eaLnBrk="1" latinLnBrk="0" hangingPunct="1"/>
                      <a:r>
                        <a:rPr lang="zh-TW" altLang="en-US" sz="1800" kern="1200" dirty="0">
                          <a:solidFill>
                            <a:schemeClr val="tx1"/>
                          </a:solidFill>
                          <a:latin typeface="微軟正黑體" panose="020B0604030504040204" pitchFamily="34" charset="-120"/>
                          <a:ea typeface="微軟正黑體" panose="020B0604030504040204" pitchFamily="34" charset="-120"/>
                        </a:rPr>
                        <a:t>辦理事項</a:t>
                      </a:r>
                      <a:endParaRPr lang="en-US" altLang="zh-TW" sz="18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tc>
                  <a:txBody>
                    <a:bodyPr/>
                    <a:lstStyle/>
                    <a:p>
                      <a:pPr marL="0" algn="ctr" defTabSz="914400" rtl="0" eaLnBrk="1" latinLnBrk="0" hangingPunct="1"/>
                      <a:r>
                        <a:rPr lang="zh-TW" altLang="en-US" sz="1800" kern="1200" dirty="0">
                          <a:solidFill>
                            <a:schemeClr val="tx1"/>
                          </a:solidFill>
                          <a:latin typeface="微軟正黑體" panose="020B0604030504040204" pitchFamily="34" charset="-120"/>
                          <a:ea typeface="微軟正黑體" panose="020B0604030504040204" pitchFamily="34" charset="-120"/>
                        </a:rPr>
                        <a:t>備註</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28575" cap="flat" cmpd="sng" algn="ctr">
                      <a:solidFill>
                        <a:schemeClr val="bg1"/>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415569050"/>
                  </a:ext>
                </a:extLst>
              </a:tr>
              <a:tr h="591712">
                <a:tc>
                  <a:txBody>
                    <a:bodyPr/>
                    <a:lstStyle/>
                    <a:p>
                      <a:pPr marL="0" indent="179388" algn="l" defTabSz="914400" rtl="0" eaLnBrk="1" latinLnBrk="0" hangingPunct="1">
                        <a:lnSpc>
                          <a:spcPts val="2400"/>
                        </a:lnSpc>
                        <a:spcAft>
                          <a:spcPts val="0"/>
                        </a:spcAft>
                      </a:pPr>
                      <a:r>
                        <a:rPr lang="en-US" sz="1800" b="1" kern="1200" dirty="0">
                          <a:solidFill>
                            <a:schemeClr val="dk1"/>
                          </a:solidFill>
                          <a:latin typeface="微軟正黑體" panose="020B0604030504040204" pitchFamily="34" charset="-120"/>
                          <a:ea typeface="微軟正黑體" panose="020B0604030504040204" pitchFamily="34" charset="-120"/>
                          <a:cs typeface="+mn-cs"/>
                        </a:rPr>
                        <a:t>113.04.09(</a:t>
                      </a:r>
                      <a:r>
                        <a:rPr lang="zh-TW" sz="1800" b="1" kern="1200" dirty="0">
                          <a:solidFill>
                            <a:schemeClr val="dk1"/>
                          </a:solidFill>
                          <a:latin typeface="微軟正黑體" panose="020B0604030504040204" pitchFamily="34" charset="-120"/>
                          <a:ea typeface="微軟正黑體" panose="020B0604030504040204" pitchFamily="34" charset="-120"/>
                          <a:cs typeface="+mn-cs"/>
                        </a:rPr>
                        <a:t>二</a:t>
                      </a:r>
                      <a:r>
                        <a:rPr lang="en-US" sz="1800" b="1" kern="1200" dirty="0">
                          <a:solidFill>
                            <a:schemeClr val="dk1"/>
                          </a:solidFill>
                          <a:latin typeface="微軟正黑體" panose="020B0604030504040204" pitchFamily="34" charset="-120"/>
                          <a:ea typeface="微軟正黑體" panose="020B0604030504040204" pitchFamily="34" charset="-120"/>
                          <a:cs typeface="+mn-cs"/>
                        </a:rPr>
                        <a:t>)10:00</a:t>
                      </a:r>
                      <a:r>
                        <a:rPr lang="zh-TW" sz="1800" b="1" kern="1200" dirty="0">
                          <a:solidFill>
                            <a:schemeClr val="dk1"/>
                          </a:solidFill>
                          <a:latin typeface="微軟正黑體" panose="020B0604030504040204" pitchFamily="34" charset="-120"/>
                          <a:ea typeface="微軟正黑體" panose="020B0604030504040204" pitchFamily="34" charset="-120"/>
                          <a:cs typeface="+mn-cs"/>
                        </a:rPr>
                        <a:t>起</a:t>
                      </a:r>
                    </a:p>
                  </a:txBody>
                  <a:tcPr marL="17780" marR="17780" marT="0" marB="0" anchor="ctr">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solidFill>
                      <a:schemeClr val="accent5"/>
                    </a:solidFill>
                  </a:tcPr>
                </a:tc>
                <a:tc>
                  <a:txBody>
                    <a:bodyPr/>
                    <a:lstStyle/>
                    <a:p>
                      <a:pPr marL="0" marR="36195" algn="l" defTabSz="914400" rtl="0" eaLnBrk="1" fontAlgn="ctr" latinLnBrk="0" hangingPunct="1">
                        <a:spcAft>
                          <a:spcPts val="0"/>
                        </a:spcAft>
                        <a:tabLst>
                          <a:tab pos="8371205" algn="l"/>
                        </a:tabLst>
                      </a:pP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公告</a:t>
                      </a:r>
                      <a:r>
                        <a:rPr lang="zh-TW" altLang="en-US" sz="1800" b="1" kern="1200" dirty="0">
                          <a:solidFill>
                            <a:schemeClr val="dk1"/>
                          </a:solidFill>
                          <a:latin typeface="微軟正黑體" panose="020B0604030504040204" pitchFamily="34" charset="-120"/>
                          <a:ea typeface="微軟正黑體" panose="020B0604030504040204" pitchFamily="34" charset="-120"/>
                          <a:cs typeface="+mn-cs"/>
                        </a:rPr>
                        <a:t>考生</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報名資格及比序成績審查結果</a:t>
                      </a:r>
                      <a:endParaRPr lang="zh-TW"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被推薦考生</a:t>
                      </a:r>
                      <a:endParaRPr lang="zh-TW" altLang="en-US" sz="1600" dirty="0"/>
                    </a:p>
                  </a:txBody>
                  <a:tcPr anchor="ctr">
                    <a:lnL w="28575" cap="flat" cmpd="sng" algn="ctr">
                      <a:solidFill>
                        <a:schemeClr val="bg1"/>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solidFill>
                      <a:schemeClr val="accent5"/>
                    </a:solidFill>
                  </a:tcPr>
                </a:tc>
                <a:extLst>
                  <a:ext uri="{0D108BD9-81ED-4DB2-BD59-A6C34878D82A}">
                    <a16:rowId xmlns:a16="http://schemas.microsoft.com/office/drawing/2014/main" val="2129480037"/>
                  </a:ext>
                </a:extLst>
              </a:tr>
              <a:tr h="701957">
                <a:tc>
                  <a:txBody>
                    <a:bodyPr/>
                    <a:lstStyle/>
                    <a:p>
                      <a:pPr marL="0" indent="179388" algn="l" defTabSz="914400" rtl="0" eaLnBrk="1" latinLnBrk="0" hangingPunct="1">
                        <a:lnSpc>
                          <a:spcPts val="2400"/>
                        </a:lnSpc>
                        <a:spcAft>
                          <a:spcPts val="0"/>
                        </a:spcAft>
                      </a:pP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113.04.16(</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二</a:t>
                      </a: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)10:00</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起</a:t>
                      </a:r>
                    </a:p>
                  </a:txBody>
                  <a:tcPr marL="17780" marR="17780" marT="0" marB="0" anchor="ctr">
                    <a:lnR w="28575" cap="flat" cmpd="sng" algn="ctr">
                      <a:solidFill>
                        <a:schemeClr val="bg1"/>
                      </a:solidFill>
                      <a:prstDash val="solid"/>
                      <a:round/>
                      <a:headEnd type="none" w="med" len="med"/>
                      <a:tailEnd type="none" w="med" len="med"/>
                    </a:lnR>
                  </a:tcPr>
                </a:tc>
                <a:tc>
                  <a:txBody>
                    <a:bodyPr/>
                    <a:lstStyle/>
                    <a:p>
                      <a:pPr marL="0" marR="36195" algn="l" defTabSz="914400" rtl="0" eaLnBrk="1" fontAlgn="ctr" latinLnBrk="0" hangingPunct="1">
                        <a:lnSpc>
                          <a:spcPct val="100000"/>
                        </a:lnSpc>
                        <a:spcAft>
                          <a:spcPts val="0"/>
                        </a:spcAft>
                        <a:tabLst>
                          <a:tab pos="8371205" algn="l"/>
                        </a:tabLst>
                      </a:pP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考生排名網路查詢</a:t>
                      </a:r>
                      <a:endParaRPr lang="zh-TW"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被推薦考生</a:t>
                      </a:r>
                      <a:endParaRPr lang="zh-TW" altLang="en-US" sz="1600" dirty="0"/>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86710246"/>
                  </a:ext>
                </a:extLst>
              </a:tr>
              <a:tr h="751624">
                <a:tc>
                  <a:txBody>
                    <a:bodyPr/>
                    <a:lstStyle/>
                    <a:p>
                      <a:pPr marL="0" indent="0" algn="l" defTabSz="914400" rtl="0" eaLnBrk="1" latinLnBrk="0" hangingPunct="1">
                        <a:lnSpc>
                          <a:spcPts val="2400"/>
                        </a:lnSpc>
                        <a:spcAft>
                          <a:spcPts val="0"/>
                        </a:spcAft>
                      </a:pPr>
                      <a:r>
                        <a:rPr lang="en-US" altLang="zh-TW" sz="1800" kern="1200" dirty="0">
                          <a:solidFill>
                            <a:schemeClr val="dk1"/>
                          </a:solidFill>
                          <a:latin typeface="微軟正黑體" panose="020B0604030504040204" pitchFamily="34" charset="-120"/>
                          <a:ea typeface="微軟正黑體" panose="020B0604030504040204" pitchFamily="34" charset="-120"/>
                          <a:cs typeface="+mn-cs"/>
                        </a:rPr>
                        <a:t>113.04.17(</a:t>
                      </a: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三</a:t>
                      </a:r>
                      <a:r>
                        <a:rPr lang="en-US" altLang="zh-TW" sz="1800" kern="1200" dirty="0">
                          <a:solidFill>
                            <a:schemeClr val="dk1"/>
                          </a:solidFill>
                          <a:latin typeface="微軟正黑體" panose="020B0604030504040204" pitchFamily="34" charset="-120"/>
                          <a:ea typeface="微軟正黑體" panose="020B0604030504040204" pitchFamily="34" charset="-120"/>
                          <a:cs typeface="+mn-cs"/>
                        </a:rPr>
                        <a:t>)10:00</a:t>
                      </a: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起</a:t>
                      </a:r>
                    </a:p>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kern="1200" dirty="0">
                          <a:solidFill>
                            <a:schemeClr val="dk1"/>
                          </a:solidFill>
                          <a:latin typeface="微軟正黑體" panose="020B0604030504040204" pitchFamily="34" charset="-120"/>
                          <a:ea typeface="微軟正黑體" panose="020B0604030504040204" pitchFamily="34" charset="-120"/>
                          <a:cs typeface="+mn-cs"/>
                        </a:rPr>
                        <a:t>113.04.24(</a:t>
                      </a: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三</a:t>
                      </a:r>
                      <a:r>
                        <a:rPr lang="en-US" altLang="zh-TW" sz="1800" kern="1200" dirty="0">
                          <a:solidFill>
                            <a:schemeClr val="dk1"/>
                          </a:solidFill>
                          <a:latin typeface="微軟正黑體" panose="020B0604030504040204" pitchFamily="34" charset="-120"/>
                          <a:ea typeface="微軟正黑體" panose="020B0604030504040204" pitchFamily="34" charset="-120"/>
                          <a:cs typeface="+mn-cs"/>
                        </a:rPr>
                        <a:t>)17:00</a:t>
                      </a: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止</a:t>
                      </a:r>
                      <a:endParaRPr lang="zh-TW" altLang="en-US" sz="1800" kern="1200" dirty="0">
                        <a:solidFill>
                          <a:schemeClr val="dk1"/>
                        </a:solidFill>
                        <a:latin typeface="微軟正黑體" panose="020B0604030504040204" pitchFamily="34" charset="-120"/>
                        <a:ea typeface="微軟正黑體" panose="020B0604030504040204" pitchFamily="34" charset="-120"/>
                        <a:cs typeface="+mn-cs"/>
                      </a:endParaRPr>
                    </a:p>
                  </a:txBody>
                  <a:tcPr marL="180000" marR="45720" anchor="ctr">
                    <a:lnR w="28575" cap="flat" cmpd="sng" algn="ctr">
                      <a:solidFill>
                        <a:schemeClr val="bg1"/>
                      </a:solidFill>
                      <a:prstDash val="solid"/>
                      <a:round/>
                      <a:headEnd type="none" w="med" len="med"/>
                      <a:tailEnd type="none" w="med" len="med"/>
                    </a:lnR>
                    <a:solidFill>
                      <a:schemeClr val="accent5"/>
                    </a:solidFill>
                  </a:tcPr>
                </a:tc>
                <a:tc>
                  <a:txBody>
                    <a:bodyPr/>
                    <a:lstStyle/>
                    <a:p>
                      <a:pPr marL="0" marR="19050" algn="l" defTabSz="914400" rtl="0" eaLnBrk="1" fontAlgn="ctr" latinLnBrk="0" hangingPunct="1">
                        <a:lnSpc>
                          <a:spcPct val="100000"/>
                        </a:lnSpc>
                        <a:spcAft>
                          <a:spcPts val="0"/>
                        </a:spcAft>
                        <a:tabLst>
                          <a:tab pos="8371205" algn="l"/>
                        </a:tabLst>
                      </a:pP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「網路選填登記就讀志願序系統」</a:t>
                      </a:r>
                      <a:r>
                        <a:rPr lang="en-US" altLang="zh-TW" sz="1800" kern="100" dirty="0">
                          <a:solidFill>
                            <a:srgbClr val="744D26"/>
                          </a:solidFill>
                          <a:effectLst/>
                          <a:latin typeface="微軟正黑體" panose="020B0604030504040204" pitchFamily="34" charset="-120"/>
                          <a:ea typeface="微軟正黑體" panose="020B0604030504040204" pitchFamily="34" charset="-120"/>
                          <a:cs typeface="+mn-cs"/>
                        </a:rPr>
                        <a:t>【</a:t>
                      </a:r>
                      <a:r>
                        <a:rPr lang="zh-TW"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練習版</a:t>
                      </a:r>
                      <a:r>
                        <a:rPr lang="en-US" altLang="zh-TW" sz="1800" b="1" u="none" kern="100" dirty="0">
                          <a:solidFill>
                            <a:srgbClr val="744D26"/>
                          </a:solidFill>
                          <a:effectLst/>
                          <a:latin typeface="微軟正黑體" panose="020B0604030504040204" pitchFamily="34" charset="-120"/>
                          <a:ea typeface="微軟正黑體" panose="020B0604030504040204" pitchFamily="34" charset="-120"/>
                          <a:cs typeface="+mn-cs"/>
                        </a:rPr>
                        <a:t>】</a:t>
                      </a:r>
                      <a:endParaRPr lang="zh-TW" altLang="zh-TW" sz="1800" b="1" u="sng" kern="100" dirty="0">
                        <a:solidFill>
                          <a:srgbClr val="744D26"/>
                        </a:solidFill>
                        <a:effectLst/>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600" dirty="0">
                        <a:latin typeface="微軟正黑體" panose="020B0604030504040204" pitchFamily="34" charset="-120"/>
                        <a:ea typeface="微軟正黑體" panose="020B0604030504040204" pitchFamily="34" charset="-120"/>
                      </a:endParaRPr>
                    </a:p>
                  </a:txBody>
                  <a:tcPr anchor="ctr">
                    <a:lnL w="28575" cap="flat" cmpd="sng" algn="ctr">
                      <a:solidFill>
                        <a:schemeClr val="bg1"/>
                      </a:solidFill>
                      <a:prstDash val="solid"/>
                      <a:round/>
                      <a:headEnd type="none" w="med" len="med"/>
                      <a:tailEnd type="none" w="med" len="med"/>
                    </a:lnL>
                    <a:solidFill>
                      <a:schemeClr val="accent5"/>
                    </a:solidFill>
                  </a:tcPr>
                </a:tc>
                <a:extLst>
                  <a:ext uri="{0D108BD9-81ED-4DB2-BD59-A6C34878D82A}">
                    <a16:rowId xmlns:a16="http://schemas.microsoft.com/office/drawing/2014/main" val="3685704468"/>
                  </a:ext>
                </a:extLst>
              </a:tr>
              <a:tr h="807249">
                <a:tc>
                  <a:txBody>
                    <a:bodyPr/>
                    <a:lstStyle/>
                    <a:p>
                      <a:pPr marL="0" indent="0" algn="l" defTabSz="914400" rtl="0" eaLnBrk="1" latinLnBrk="0" hangingPunct="1">
                        <a:lnSpc>
                          <a:spcPts val="2400"/>
                        </a:lnSpc>
                        <a:spcAft>
                          <a:spcPts val="0"/>
                        </a:spcAft>
                      </a:pP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113.04.25(</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四</a:t>
                      </a: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)10:00</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起</a:t>
                      </a:r>
                    </a:p>
                    <a:p>
                      <a:pPr marL="0" indent="0" algn="l" defTabSz="914400" rtl="0" eaLnBrk="1" latinLnBrk="0" hangingPunct="1">
                        <a:lnSpc>
                          <a:spcPts val="2400"/>
                        </a:lnSpc>
                        <a:spcAft>
                          <a:spcPts val="0"/>
                        </a:spcAft>
                      </a:pP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113.05.01(</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三</a:t>
                      </a: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)17:00</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止</a:t>
                      </a:r>
                      <a:endParaRPr lang="zh-TW" altLang="en-US"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180000" marR="45720" anchor="ctr">
                    <a:lnR w="28575" cap="flat" cmpd="sng" algn="ctr">
                      <a:solidFill>
                        <a:schemeClr val="bg1"/>
                      </a:solidFill>
                      <a:prstDash val="solid"/>
                      <a:round/>
                      <a:headEnd type="none" w="med" len="med"/>
                      <a:tailEnd type="none" w="med" len="med"/>
                    </a:lnR>
                  </a:tcPr>
                </a:tc>
                <a:tc>
                  <a:txBody>
                    <a:bodyPr/>
                    <a:lstStyle/>
                    <a:p>
                      <a:pPr marL="0" marR="36195" algn="l" defTabSz="914400" rtl="0" eaLnBrk="1" fontAlgn="ctr" latinLnBrk="0" hangingPunct="1">
                        <a:spcAft>
                          <a:spcPts val="0"/>
                        </a:spcAft>
                        <a:tabLst>
                          <a:tab pos="8371205" algn="l"/>
                        </a:tabLst>
                      </a:pP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考生網路選填登記就讀志願序</a:t>
                      </a:r>
                      <a:endParaRPr lang="zh-TW"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被推薦考生</a:t>
                      </a:r>
                      <a:endParaRPr lang="zh-TW" altLang="en-US" sz="1600" dirty="0"/>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735366575"/>
                  </a:ext>
                </a:extLst>
              </a:tr>
              <a:tr h="701957">
                <a:tc>
                  <a:txBody>
                    <a:bodyPr/>
                    <a:lstStyle/>
                    <a:p>
                      <a:pPr marL="0" indent="0" algn="l" defTabSz="914400" rtl="0" eaLnBrk="1" latinLnBrk="0" hangingPunct="1">
                        <a:lnSpc>
                          <a:spcPts val="2400"/>
                        </a:lnSpc>
                        <a:spcAft>
                          <a:spcPts val="0"/>
                        </a:spcAft>
                      </a:pP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113.05.07(</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二</a:t>
                      </a:r>
                      <a:r>
                        <a:rPr lang="en-US" altLang="zh-TW" sz="1800" b="1" kern="1200" dirty="0">
                          <a:solidFill>
                            <a:schemeClr val="dk1"/>
                          </a:solidFill>
                          <a:latin typeface="微軟正黑體" panose="020B0604030504040204" pitchFamily="34" charset="-120"/>
                          <a:ea typeface="微軟正黑體" panose="020B0604030504040204" pitchFamily="34" charset="-120"/>
                          <a:cs typeface="+mn-cs"/>
                        </a:rPr>
                        <a:t>)10:00</a:t>
                      </a: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起</a:t>
                      </a:r>
                    </a:p>
                  </a:txBody>
                  <a:tcPr marL="180000" marR="45720" anchor="ctr">
                    <a:lnR w="28575" cap="flat" cmpd="sng" algn="ctr">
                      <a:solidFill>
                        <a:schemeClr val="bg1"/>
                      </a:solidFill>
                      <a:prstDash val="solid"/>
                      <a:round/>
                      <a:headEnd type="none" w="med" len="med"/>
                      <a:tailEnd type="none" w="med" len="med"/>
                    </a:lnR>
                    <a:solidFill>
                      <a:schemeClr val="accent5"/>
                    </a:solidFill>
                  </a:tcPr>
                </a:tc>
                <a:tc>
                  <a:txBody>
                    <a:bodyPr/>
                    <a:lstStyle/>
                    <a:p>
                      <a:pPr marL="0" marR="36195" algn="l" defTabSz="914400" rtl="0" eaLnBrk="1" fontAlgn="ctr" latinLnBrk="0" hangingPunct="1">
                        <a:spcAft>
                          <a:spcPts val="0"/>
                        </a:spcAft>
                        <a:tabLst>
                          <a:tab pos="8371205" algn="l"/>
                        </a:tabLst>
                      </a:pPr>
                      <a:r>
                        <a:rPr lang="zh-TW" altLang="zh-TW" sz="1800" b="1" kern="1200" dirty="0">
                          <a:solidFill>
                            <a:schemeClr val="dk1"/>
                          </a:solidFill>
                          <a:latin typeface="微軟正黑體" panose="020B0604030504040204" pitchFamily="34" charset="-120"/>
                          <a:ea typeface="微軟正黑體" panose="020B0604030504040204" pitchFamily="34" charset="-120"/>
                          <a:cs typeface="+mn-cs"/>
                        </a:rPr>
                        <a:t>公告</a:t>
                      </a:r>
                      <a:r>
                        <a:rPr lang="zh-TW" altLang="en-US" sz="1800" b="1" kern="1200" dirty="0">
                          <a:solidFill>
                            <a:schemeClr val="dk1"/>
                          </a:solidFill>
                          <a:latin typeface="微軟正黑體" panose="020B0604030504040204" pitchFamily="34" charset="-120"/>
                          <a:ea typeface="微軟正黑體" panose="020B0604030504040204" pitchFamily="34" charset="-120"/>
                          <a:cs typeface="+mn-cs"/>
                        </a:rPr>
                        <a:t>分發錄取名單</a:t>
                      </a:r>
                      <a:endParaRPr lang="zh-TW" altLang="zh-TW"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72000" marR="72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dirty="0">
                          <a:latin typeface="微軟正黑體" panose="020B0604030504040204" pitchFamily="34" charset="-120"/>
                          <a:ea typeface="微軟正黑體" panose="020B0604030504040204" pitchFamily="34" charset="-120"/>
                        </a:rPr>
                        <a:t>被推薦考生</a:t>
                      </a:r>
                      <a:endParaRPr lang="zh-TW" altLang="en-US" sz="1600" dirty="0"/>
                    </a:p>
                  </a:txBody>
                  <a:tcPr anchor="ctr">
                    <a:lnL w="28575" cap="flat" cmpd="sng" algn="ctr">
                      <a:solidFill>
                        <a:schemeClr val="bg1"/>
                      </a:solidFill>
                      <a:prstDash val="solid"/>
                      <a:round/>
                      <a:headEnd type="none" w="med" len="med"/>
                      <a:tailEnd type="none" w="med" len="med"/>
                    </a:lnL>
                    <a:solidFill>
                      <a:schemeClr val="accent5"/>
                    </a:solidFill>
                  </a:tcPr>
                </a:tc>
                <a:extLst>
                  <a:ext uri="{0D108BD9-81ED-4DB2-BD59-A6C34878D82A}">
                    <a16:rowId xmlns:a16="http://schemas.microsoft.com/office/drawing/2014/main" val="321876301"/>
                  </a:ext>
                </a:extLst>
              </a:tr>
              <a:tr h="1691260">
                <a:tc>
                  <a:txBody>
                    <a:bodyPr/>
                    <a:lstStyle/>
                    <a:p>
                      <a:pPr marL="0" indent="179388" algn="l" defTabSz="914400" rtl="0" eaLnBrk="1" latinLnBrk="0" hangingPunct="1">
                        <a:lnSpc>
                          <a:spcPts val="2400"/>
                        </a:lnSpc>
                        <a:spcAft>
                          <a:spcPts val="0"/>
                        </a:spcAft>
                      </a:pPr>
                      <a:r>
                        <a:rPr lang="en-US" sz="1800" kern="1200" dirty="0">
                          <a:solidFill>
                            <a:schemeClr val="dk1"/>
                          </a:solidFill>
                          <a:latin typeface="微軟正黑體" panose="020B0604030504040204" pitchFamily="34" charset="-120"/>
                          <a:ea typeface="微軟正黑體" panose="020B0604030504040204" pitchFamily="34" charset="-120"/>
                          <a:cs typeface="+mn-cs"/>
                        </a:rPr>
                        <a:t>113.05.14(</a:t>
                      </a:r>
                      <a:r>
                        <a:rPr lang="zh-TW" altLang="en-US" sz="1800" kern="1200" dirty="0">
                          <a:solidFill>
                            <a:schemeClr val="dk1"/>
                          </a:solidFill>
                          <a:latin typeface="微軟正黑體" panose="020B0604030504040204" pitchFamily="34" charset="-120"/>
                          <a:ea typeface="微軟正黑體" panose="020B0604030504040204" pitchFamily="34" charset="-120"/>
                          <a:cs typeface="+mn-cs"/>
                        </a:rPr>
                        <a:t>二</a:t>
                      </a:r>
                      <a:r>
                        <a:rPr lang="en-US" sz="1800" kern="1200" dirty="0">
                          <a:solidFill>
                            <a:schemeClr val="dk1"/>
                          </a:solidFill>
                          <a:latin typeface="微軟正黑體" panose="020B0604030504040204" pitchFamily="34" charset="-120"/>
                          <a:ea typeface="微軟正黑體" panose="020B0604030504040204" pitchFamily="34" charset="-120"/>
                          <a:cs typeface="+mn-cs"/>
                        </a:rPr>
                        <a:t>)12</a:t>
                      </a:r>
                      <a:r>
                        <a:rPr lang="en-US" altLang="zh-TW" sz="1800" kern="1200" dirty="0">
                          <a:solidFill>
                            <a:schemeClr val="dk1"/>
                          </a:solidFill>
                          <a:latin typeface="微軟正黑體" panose="020B0604030504040204" pitchFamily="34" charset="-120"/>
                          <a:ea typeface="微軟正黑體" panose="020B0604030504040204" pitchFamily="34" charset="-120"/>
                          <a:cs typeface="+mn-cs"/>
                        </a:rPr>
                        <a:t>:</a:t>
                      </a:r>
                      <a:r>
                        <a:rPr lang="en-US" sz="1800" kern="1200" dirty="0">
                          <a:solidFill>
                            <a:schemeClr val="dk1"/>
                          </a:solidFill>
                          <a:latin typeface="微軟正黑體" panose="020B0604030504040204" pitchFamily="34" charset="-120"/>
                          <a:ea typeface="微軟正黑體" panose="020B0604030504040204" pitchFamily="34" charset="-120"/>
                          <a:cs typeface="+mn-cs"/>
                        </a:rPr>
                        <a:t>00</a:t>
                      </a:r>
                      <a:r>
                        <a:rPr lang="zh-TW" sz="1800" kern="1200" dirty="0">
                          <a:solidFill>
                            <a:schemeClr val="dk1"/>
                          </a:solidFill>
                          <a:latin typeface="微軟正黑體" panose="020B0604030504040204" pitchFamily="34" charset="-120"/>
                          <a:ea typeface="微軟正黑體" panose="020B0604030504040204" pitchFamily="34" charset="-120"/>
                          <a:cs typeface="+mn-cs"/>
                        </a:rPr>
                        <a:t>前</a:t>
                      </a:r>
                    </a:p>
                  </a:txBody>
                  <a:tcPr marL="17780" marR="17780" marT="0" marB="0" anchor="ctr">
                    <a:lnR w="28575" cap="flat" cmpd="sng" algn="ctr">
                      <a:solidFill>
                        <a:schemeClr val="bg1"/>
                      </a:solidFill>
                      <a:prstDash val="solid"/>
                      <a:round/>
                      <a:headEnd type="none" w="med" len="med"/>
                      <a:tailEnd type="none" w="med" len="med"/>
                    </a:lnR>
                    <a:lnB w="28575" cap="flat" cmpd="sng" algn="ctr">
                      <a:noFill/>
                      <a:prstDash val="solid"/>
                      <a:round/>
                      <a:headEnd type="none" w="med" len="med"/>
                      <a:tailEnd type="none" w="med" len="med"/>
                    </a:lnB>
                  </a:tcPr>
                </a:tc>
                <a:tc>
                  <a:txBody>
                    <a:bodyPr/>
                    <a:lstStyle/>
                    <a:p>
                      <a:pPr marL="0" marR="36195" algn="l" defTabSz="914400" rtl="0" eaLnBrk="1" fontAlgn="ctr" latinLnBrk="0" hangingPunct="1">
                        <a:lnSpc>
                          <a:spcPct val="100000"/>
                        </a:lnSpc>
                        <a:spcAft>
                          <a:spcPts val="1200"/>
                        </a:spcAft>
                        <a:tabLst>
                          <a:tab pos="8371205" algn="l"/>
                        </a:tabLst>
                      </a:pPr>
                      <a:r>
                        <a:rPr lang="zh-TW" altLang="zh-TW" sz="1800" kern="1200" dirty="0">
                          <a:solidFill>
                            <a:schemeClr val="dk1"/>
                          </a:solidFill>
                          <a:latin typeface="微軟正黑體" panose="020B0604030504040204" pitchFamily="34" charset="-120"/>
                          <a:ea typeface="微軟正黑體" panose="020B0604030504040204" pitchFamily="34" charset="-120"/>
                          <a:cs typeface="+mn-cs"/>
                        </a:rPr>
                        <a:t>聲明放棄錄取資格截止期限</a:t>
                      </a:r>
                      <a:endParaRPr lang="en-US" altLang="zh-TW" sz="1800" kern="1200" dirty="0">
                        <a:solidFill>
                          <a:schemeClr val="dk1"/>
                        </a:solidFill>
                        <a:latin typeface="微軟正黑體" panose="020B0604030504040204" pitchFamily="34" charset="-120"/>
                        <a:ea typeface="微軟正黑體" panose="020B0604030504040204" pitchFamily="34" charset="-120"/>
                        <a:cs typeface="+mn-cs"/>
                      </a:endParaRPr>
                    </a:p>
                    <a:p>
                      <a:pPr marL="0" marR="36195" algn="l" defTabSz="914400" rtl="0" eaLnBrk="1" fontAlgn="ctr" latinLnBrk="0" hangingPunct="1">
                        <a:lnSpc>
                          <a:spcPct val="100000"/>
                        </a:lnSpc>
                        <a:spcAft>
                          <a:spcPts val="0"/>
                        </a:spcAft>
                        <a:tabLst>
                          <a:tab pos="8371205" algn="l"/>
                        </a:tabLst>
                      </a:pPr>
                      <a:r>
                        <a:rPr lang="zh-TW" sz="1800" kern="1200" dirty="0">
                          <a:solidFill>
                            <a:schemeClr val="dk1"/>
                          </a:solidFill>
                          <a:latin typeface="微軟正黑體" panose="020B0604030504040204" pitchFamily="34" charset="-120"/>
                          <a:ea typeface="微軟正黑體" panose="020B0604030504040204" pitchFamily="34" charset="-120"/>
                          <a:cs typeface="+mn-cs"/>
                        </a:rPr>
                        <a:t>放棄錄取資格聲明書須於期限內傳真至錄取學校，且以電話確定錄取學校已收到傳真，始完成放棄程序，未依規定期限及方式聲明放棄者，概不受理</a:t>
                      </a:r>
                      <a:r>
                        <a:rPr lang="zh-TW" altLang="en-US" sz="1800" kern="1200" dirty="0">
                          <a:solidFill>
                            <a:schemeClr val="dk1"/>
                          </a:solidFill>
                          <a:latin typeface="微軟正黑體" panose="020B0604030504040204" pitchFamily="34" charset="-120"/>
                          <a:ea typeface="微軟正黑體" panose="020B0604030504040204" pitchFamily="34" charset="-120"/>
                          <a:cs typeface="+mn-cs"/>
                        </a:rPr>
                        <a:t>。</a:t>
                      </a:r>
                      <a:endParaRPr lang="zh-TW" sz="1800" kern="1200" dirty="0">
                        <a:solidFill>
                          <a:schemeClr val="dk1"/>
                        </a:solidFill>
                        <a:latin typeface="微軟正黑體" panose="020B0604030504040204" pitchFamily="34" charset="-120"/>
                        <a:ea typeface="微軟正黑體" panose="020B0604030504040204" pitchFamily="34" charset="-120"/>
                        <a:cs typeface="+mn-cs"/>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600" dirty="0"/>
                    </a:p>
                  </a:txBody>
                  <a:tcPr anchor="ctr">
                    <a:lnL w="28575" cap="flat" cmpd="sng" algn="ctr">
                      <a:solidFill>
                        <a:schemeClr val="bg1"/>
                      </a:solidFill>
                      <a:prstDash val="solid"/>
                      <a:round/>
                      <a:headEnd type="none" w="med" len="med"/>
                      <a:tailEnd type="none" w="med" len="med"/>
                    </a:lnL>
                    <a:lnB w="28575" cap="flat" cmpd="sng" algn="ctr">
                      <a:noFill/>
                      <a:prstDash val="solid"/>
                      <a:round/>
                      <a:headEnd type="none" w="med" len="med"/>
                      <a:tailEnd type="none" w="med" len="med"/>
                    </a:lnB>
                  </a:tcPr>
                </a:tc>
                <a:extLst>
                  <a:ext uri="{0D108BD9-81ED-4DB2-BD59-A6C34878D82A}">
                    <a16:rowId xmlns:a16="http://schemas.microsoft.com/office/drawing/2014/main" val="3655695939"/>
                  </a:ext>
                </a:extLst>
              </a:tr>
            </a:tbl>
          </a:graphicData>
        </a:graphic>
      </p:graphicFrame>
      <p:sp>
        <p:nvSpPr>
          <p:cNvPr id="4" name="投影片編號版面配置區 3"/>
          <p:cNvSpPr>
            <a:spLocks noGrp="1"/>
          </p:cNvSpPr>
          <p:nvPr>
            <p:ph type="sldNum" sz="quarter" idx="12"/>
          </p:nvPr>
        </p:nvSpPr>
        <p:spPr>
          <a:xfrm>
            <a:off x="7010400" y="6362278"/>
            <a:ext cx="2133600" cy="476250"/>
          </a:xfrm>
        </p:spPr>
        <p:txBody>
          <a:bodyPr/>
          <a:lstStyle/>
          <a:p>
            <a:pPr>
              <a:defRPr/>
            </a:pPr>
            <a:fld id="{ABFE6108-DA02-42FF-8F2B-6965D0D38C5E}" type="slidenum">
              <a:rPr lang="zh-TW" altLang="en-US" smtClean="0"/>
              <a:pPr>
                <a:defRPr/>
              </a:pPr>
              <a:t>8</a:t>
            </a:fld>
            <a:endParaRPr lang="en-US" altLang="zh-TW" dirty="0"/>
          </a:p>
        </p:txBody>
      </p:sp>
    </p:spTree>
    <p:extLst>
      <p:ext uri="{BB962C8B-B14F-4D97-AF65-F5344CB8AC3E}">
        <p14:creationId xmlns:p14="http://schemas.microsoft.com/office/powerpoint/2010/main" val="3373619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F5232454-9B2D-4BE7-AAD3-46178E476434}"/>
              </a:ext>
            </a:extLst>
          </p:cNvPr>
          <p:cNvSpPr>
            <a:spLocks noGrp="1"/>
          </p:cNvSpPr>
          <p:nvPr>
            <p:ph type="sldNum" sz="quarter" idx="12"/>
          </p:nvPr>
        </p:nvSpPr>
        <p:spPr>
          <a:xfrm>
            <a:off x="6868432" y="6401518"/>
            <a:ext cx="2133600" cy="476250"/>
          </a:xfrm>
        </p:spPr>
        <p:txBody>
          <a:bodyPr/>
          <a:lstStyle/>
          <a:p>
            <a:pPr>
              <a:defRPr/>
            </a:pPr>
            <a:fld id="{ABFE6108-DA02-42FF-8F2B-6965D0D38C5E}" type="slidenum">
              <a:rPr lang="zh-TW" altLang="en-US" smtClean="0"/>
              <a:pPr>
                <a:defRPr/>
              </a:pPr>
              <a:t>9</a:t>
            </a:fld>
            <a:endParaRPr lang="en-US" altLang="zh-TW" dirty="0"/>
          </a:p>
        </p:txBody>
      </p:sp>
      <p:grpSp>
        <p:nvGrpSpPr>
          <p:cNvPr id="5" name="PA_chenying0907 4">
            <a:extLst>
              <a:ext uri="{FF2B5EF4-FFF2-40B4-BE49-F238E27FC236}">
                <a16:creationId xmlns:a16="http://schemas.microsoft.com/office/drawing/2014/main" id="{1ED612FF-440E-49E6-898D-6562CA1A29F8}"/>
              </a:ext>
            </a:extLst>
          </p:cNvPr>
          <p:cNvGrpSpPr/>
          <p:nvPr>
            <p:custDataLst>
              <p:tags r:id="rId1"/>
            </p:custDataLst>
          </p:nvPr>
        </p:nvGrpSpPr>
        <p:grpSpPr>
          <a:xfrm>
            <a:off x="773055" y="1128535"/>
            <a:ext cx="1268671" cy="1302233"/>
            <a:chOff x="3213101" y="3067051"/>
            <a:chExt cx="541337" cy="720725"/>
          </a:xfrm>
          <a:solidFill>
            <a:schemeClr val="accent2">
              <a:lumMod val="60000"/>
              <a:lumOff val="40000"/>
            </a:schemeClr>
          </a:solidFill>
        </p:grpSpPr>
        <p:sp>
          <p:nvSpPr>
            <p:cNvPr id="6" name="chenying0907 873">
              <a:extLst>
                <a:ext uri="{FF2B5EF4-FFF2-40B4-BE49-F238E27FC236}">
                  <a16:creationId xmlns:a16="http://schemas.microsoft.com/office/drawing/2014/main" id="{0B82747F-C479-44EC-B8C4-28FC377433E5}"/>
                </a:ext>
              </a:extLst>
            </p:cNvPr>
            <p:cNvSpPr>
              <a:spLocks/>
            </p:cNvSpPr>
            <p:nvPr/>
          </p:nvSpPr>
          <p:spPr bwMode="auto">
            <a:xfrm>
              <a:off x="3225801" y="3094038"/>
              <a:ext cx="158750" cy="142875"/>
            </a:xfrm>
            <a:custGeom>
              <a:avLst/>
              <a:gdLst/>
              <a:ahLst/>
              <a:cxnLst>
                <a:cxn ang="0">
                  <a:pos x="393" y="0"/>
                </a:cxn>
                <a:cxn ang="0">
                  <a:pos x="393" y="0"/>
                </a:cxn>
                <a:cxn ang="0">
                  <a:pos x="381" y="3"/>
                </a:cxn>
                <a:cxn ang="0">
                  <a:pos x="369" y="5"/>
                </a:cxn>
                <a:cxn ang="0">
                  <a:pos x="358" y="10"/>
                </a:cxn>
                <a:cxn ang="0">
                  <a:pos x="347" y="16"/>
                </a:cxn>
                <a:cxn ang="0">
                  <a:pos x="326" y="27"/>
                </a:cxn>
                <a:cxn ang="0">
                  <a:pos x="307" y="42"/>
                </a:cxn>
                <a:cxn ang="0">
                  <a:pos x="307" y="42"/>
                </a:cxn>
                <a:cxn ang="0">
                  <a:pos x="252" y="86"/>
                </a:cxn>
                <a:cxn ang="0">
                  <a:pos x="224" y="108"/>
                </a:cxn>
                <a:cxn ang="0">
                  <a:pos x="198" y="132"/>
                </a:cxn>
                <a:cxn ang="0">
                  <a:pos x="198" y="132"/>
                </a:cxn>
                <a:cxn ang="0">
                  <a:pos x="172" y="157"/>
                </a:cxn>
                <a:cxn ang="0">
                  <a:pos x="146" y="183"/>
                </a:cxn>
                <a:cxn ang="0">
                  <a:pos x="122" y="210"/>
                </a:cxn>
                <a:cxn ang="0">
                  <a:pos x="97" y="238"/>
                </a:cxn>
                <a:cxn ang="0">
                  <a:pos x="50" y="294"/>
                </a:cxn>
                <a:cxn ang="0">
                  <a:pos x="2" y="349"/>
                </a:cxn>
                <a:cxn ang="0">
                  <a:pos x="2" y="349"/>
                </a:cxn>
                <a:cxn ang="0">
                  <a:pos x="0" y="352"/>
                </a:cxn>
                <a:cxn ang="0">
                  <a:pos x="0" y="353"/>
                </a:cxn>
                <a:cxn ang="0">
                  <a:pos x="2" y="357"/>
                </a:cxn>
                <a:cxn ang="0">
                  <a:pos x="6" y="360"/>
                </a:cxn>
                <a:cxn ang="0">
                  <a:pos x="8" y="358"/>
                </a:cxn>
                <a:cxn ang="0">
                  <a:pos x="10" y="357"/>
                </a:cxn>
                <a:cxn ang="0">
                  <a:pos x="10" y="357"/>
                </a:cxn>
                <a:cxn ang="0">
                  <a:pos x="55" y="306"/>
                </a:cxn>
                <a:cxn ang="0">
                  <a:pos x="99" y="254"/>
                </a:cxn>
                <a:cxn ang="0">
                  <a:pos x="144" y="203"/>
                </a:cxn>
                <a:cxn ang="0">
                  <a:pos x="167" y="178"/>
                </a:cxn>
                <a:cxn ang="0">
                  <a:pos x="190" y="154"/>
                </a:cxn>
                <a:cxn ang="0">
                  <a:pos x="190" y="154"/>
                </a:cxn>
                <a:cxn ang="0">
                  <a:pos x="215" y="131"/>
                </a:cxn>
                <a:cxn ang="0">
                  <a:pos x="240" y="110"/>
                </a:cxn>
                <a:cxn ang="0">
                  <a:pos x="266" y="89"/>
                </a:cxn>
                <a:cxn ang="0">
                  <a:pos x="292" y="68"/>
                </a:cxn>
                <a:cxn ang="0">
                  <a:pos x="292" y="68"/>
                </a:cxn>
                <a:cxn ang="0">
                  <a:pos x="316" y="50"/>
                </a:cxn>
                <a:cxn ang="0">
                  <a:pos x="341" y="33"/>
                </a:cxn>
                <a:cxn ang="0">
                  <a:pos x="354" y="25"/>
                </a:cxn>
                <a:cxn ang="0">
                  <a:pos x="367" y="20"/>
                </a:cxn>
                <a:cxn ang="0">
                  <a:pos x="381" y="14"/>
                </a:cxn>
                <a:cxn ang="0">
                  <a:pos x="395" y="10"/>
                </a:cxn>
                <a:cxn ang="0">
                  <a:pos x="395" y="10"/>
                </a:cxn>
                <a:cxn ang="0">
                  <a:pos x="398" y="9"/>
                </a:cxn>
                <a:cxn ang="0">
                  <a:pos x="399" y="8"/>
                </a:cxn>
                <a:cxn ang="0">
                  <a:pos x="399" y="6"/>
                </a:cxn>
                <a:cxn ang="0">
                  <a:pos x="399" y="4"/>
                </a:cxn>
                <a:cxn ang="0">
                  <a:pos x="397" y="0"/>
                </a:cxn>
                <a:cxn ang="0">
                  <a:pos x="395" y="0"/>
                </a:cxn>
                <a:cxn ang="0">
                  <a:pos x="393" y="0"/>
                </a:cxn>
                <a:cxn ang="0">
                  <a:pos x="393" y="0"/>
                </a:cxn>
              </a:cxnLst>
              <a:rect l="0" t="0" r="r" b="b"/>
              <a:pathLst>
                <a:path w="399" h="360">
                  <a:moveTo>
                    <a:pt x="393" y="0"/>
                  </a:moveTo>
                  <a:lnTo>
                    <a:pt x="393" y="0"/>
                  </a:lnTo>
                  <a:lnTo>
                    <a:pt x="381" y="3"/>
                  </a:lnTo>
                  <a:lnTo>
                    <a:pt x="369" y="5"/>
                  </a:lnTo>
                  <a:lnTo>
                    <a:pt x="358" y="10"/>
                  </a:lnTo>
                  <a:lnTo>
                    <a:pt x="347" y="16"/>
                  </a:lnTo>
                  <a:lnTo>
                    <a:pt x="326" y="27"/>
                  </a:lnTo>
                  <a:lnTo>
                    <a:pt x="307" y="42"/>
                  </a:lnTo>
                  <a:lnTo>
                    <a:pt x="307" y="42"/>
                  </a:lnTo>
                  <a:lnTo>
                    <a:pt x="252" y="86"/>
                  </a:lnTo>
                  <a:lnTo>
                    <a:pt x="224" y="108"/>
                  </a:lnTo>
                  <a:lnTo>
                    <a:pt x="198" y="132"/>
                  </a:lnTo>
                  <a:lnTo>
                    <a:pt x="198" y="132"/>
                  </a:lnTo>
                  <a:lnTo>
                    <a:pt x="172" y="157"/>
                  </a:lnTo>
                  <a:lnTo>
                    <a:pt x="146" y="183"/>
                  </a:lnTo>
                  <a:lnTo>
                    <a:pt x="122" y="210"/>
                  </a:lnTo>
                  <a:lnTo>
                    <a:pt x="97" y="238"/>
                  </a:lnTo>
                  <a:lnTo>
                    <a:pt x="50" y="294"/>
                  </a:lnTo>
                  <a:lnTo>
                    <a:pt x="2" y="349"/>
                  </a:lnTo>
                  <a:lnTo>
                    <a:pt x="2" y="349"/>
                  </a:lnTo>
                  <a:lnTo>
                    <a:pt x="0" y="352"/>
                  </a:lnTo>
                  <a:lnTo>
                    <a:pt x="0" y="353"/>
                  </a:lnTo>
                  <a:lnTo>
                    <a:pt x="2" y="357"/>
                  </a:lnTo>
                  <a:lnTo>
                    <a:pt x="6" y="360"/>
                  </a:lnTo>
                  <a:lnTo>
                    <a:pt x="8" y="358"/>
                  </a:lnTo>
                  <a:lnTo>
                    <a:pt x="10" y="357"/>
                  </a:lnTo>
                  <a:lnTo>
                    <a:pt x="10" y="357"/>
                  </a:lnTo>
                  <a:lnTo>
                    <a:pt x="55" y="306"/>
                  </a:lnTo>
                  <a:lnTo>
                    <a:pt x="99" y="254"/>
                  </a:lnTo>
                  <a:lnTo>
                    <a:pt x="144" y="203"/>
                  </a:lnTo>
                  <a:lnTo>
                    <a:pt x="167" y="178"/>
                  </a:lnTo>
                  <a:lnTo>
                    <a:pt x="190" y="154"/>
                  </a:lnTo>
                  <a:lnTo>
                    <a:pt x="190" y="154"/>
                  </a:lnTo>
                  <a:lnTo>
                    <a:pt x="215" y="131"/>
                  </a:lnTo>
                  <a:lnTo>
                    <a:pt x="240" y="110"/>
                  </a:lnTo>
                  <a:lnTo>
                    <a:pt x="266" y="89"/>
                  </a:lnTo>
                  <a:lnTo>
                    <a:pt x="292" y="68"/>
                  </a:lnTo>
                  <a:lnTo>
                    <a:pt x="292" y="68"/>
                  </a:lnTo>
                  <a:lnTo>
                    <a:pt x="316" y="50"/>
                  </a:lnTo>
                  <a:lnTo>
                    <a:pt x="341" y="33"/>
                  </a:lnTo>
                  <a:lnTo>
                    <a:pt x="354" y="25"/>
                  </a:lnTo>
                  <a:lnTo>
                    <a:pt x="367" y="20"/>
                  </a:lnTo>
                  <a:lnTo>
                    <a:pt x="381" y="14"/>
                  </a:lnTo>
                  <a:lnTo>
                    <a:pt x="395" y="10"/>
                  </a:lnTo>
                  <a:lnTo>
                    <a:pt x="395" y="10"/>
                  </a:lnTo>
                  <a:lnTo>
                    <a:pt x="398" y="9"/>
                  </a:lnTo>
                  <a:lnTo>
                    <a:pt x="399" y="8"/>
                  </a:lnTo>
                  <a:lnTo>
                    <a:pt x="399" y="6"/>
                  </a:lnTo>
                  <a:lnTo>
                    <a:pt x="399" y="4"/>
                  </a:lnTo>
                  <a:lnTo>
                    <a:pt x="397" y="0"/>
                  </a:lnTo>
                  <a:lnTo>
                    <a:pt x="395" y="0"/>
                  </a:lnTo>
                  <a:lnTo>
                    <a:pt x="393" y="0"/>
                  </a:lnTo>
                  <a:lnTo>
                    <a:pt x="393"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 name="chenying0907 874">
              <a:extLst>
                <a:ext uri="{FF2B5EF4-FFF2-40B4-BE49-F238E27FC236}">
                  <a16:creationId xmlns:a16="http://schemas.microsoft.com/office/drawing/2014/main" id="{38DA4812-A20B-4EA6-87EE-E6BC2715C827}"/>
                </a:ext>
              </a:extLst>
            </p:cNvPr>
            <p:cNvSpPr>
              <a:spLocks/>
            </p:cNvSpPr>
            <p:nvPr/>
          </p:nvSpPr>
          <p:spPr bwMode="auto">
            <a:xfrm>
              <a:off x="3244851" y="3078163"/>
              <a:ext cx="209550" cy="179388"/>
            </a:xfrm>
            <a:custGeom>
              <a:avLst/>
              <a:gdLst/>
              <a:ahLst/>
              <a:cxnLst>
                <a:cxn ang="0">
                  <a:pos x="523" y="0"/>
                </a:cxn>
                <a:cxn ang="0">
                  <a:pos x="523" y="0"/>
                </a:cxn>
                <a:cxn ang="0">
                  <a:pos x="505" y="8"/>
                </a:cxn>
                <a:cxn ang="0">
                  <a:pos x="487" y="16"/>
                </a:cxn>
                <a:cxn ang="0">
                  <a:pos x="452" y="34"/>
                </a:cxn>
                <a:cxn ang="0">
                  <a:pos x="383" y="76"/>
                </a:cxn>
                <a:cxn ang="0">
                  <a:pos x="383" y="76"/>
                </a:cxn>
                <a:cxn ang="0">
                  <a:pos x="364" y="88"/>
                </a:cxn>
                <a:cxn ang="0">
                  <a:pos x="347" y="101"/>
                </a:cxn>
                <a:cxn ang="0">
                  <a:pos x="330" y="115"/>
                </a:cxn>
                <a:cxn ang="0">
                  <a:pos x="313" y="131"/>
                </a:cxn>
                <a:cxn ang="0">
                  <a:pos x="280" y="163"/>
                </a:cxn>
                <a:cxn ang="0">
                  <a:pos x="249" y="193"/>
                </a:cxn>
                <a:cxn ang="0">
                  <a:pos x="249" y="193"/>
                </a:cxn>
                <a:cxn ang="0">
                  <a:pos x="215" y="223"/>
                </a:cxn>
                <a:cxn ang="0">
                  <a:pos x="183" y="254"/>
                </a:cxn>
                <a:cxn ang="0">
                  <a:pos x="118" y="317"/>
                </a:cxn>
                <a:cxn ang="0">
                  <a:pos x="118" y="317"/>
                </a:cxn>
                <a:cxn ang="0">
                  <a:pos x="88" y="347"/>
                </a:cxn>
                <a:cxn ang="0">
                  <a:pos x="56" y="377"/>
                </a:cxn>
                <a:cxn ang="0">
                  <a:pos x="28" y="410"/>
                </a:cxn>
                <a:cxn ang="0">
                  <a:pos x="13" y="425"/>
                </a:cxn>
                <a:cxn ang="0">
                  <a:pos x="0" y="442"/>
                </a:cxn>
                <a:cxn ang="0">
                  <a:pos x="0" y="442"/>
                </a:cxn>
                <a:cxn ang="0">
                  <a:pos x="0" y="445"/>
                </a:cxn>
                <a:cxn ang="0">
                  <a:pos x="0" y="446"/>
                </a:cxn>
                <a:cxn ang="0">
                  <a:pos x="2" y="449"/>
                </a:cxn>
                <a:cxn ang="0">
                  <a:pos x="3" y="450"/>
                </a:cxn>
                <a:cxn ang="0">
                  <a:pos x="7" y="450"/>
                </a:cxn>
                <a:cxn ang="0">
                  <a:pos x="9" y="450"/>
                </a:cxn>
                <a:cxn ang="0">
                  <a:pos x="11" y="449"/>
                </a:cxn>
                <a:cxn ang="0">
                  <a:pos x="11" y="449"/>
                </a:cxn>
                <a:cxn ang="0">
                  <a:pos x="24" y="432"/>
                </a:cxn>
                <a:cxn ang="0">
                  <a:pos x="37" y="415"/>
                </a:cxn>
                <a:cxn ang="0">
                  <a:pos x="66" y="384"/>
                </a:cxn>
                <a:cxn ang="0">
                  <a:pos x="96" y="353"/>
                </a:cxn>
                <a:cxn ang="0">
                  <a:pos x="127" y="325"/>
                </a:cxn>
                <a:cxn ang="0">
                  <a:pos x="127" y="325"/>
                </a:cxn>
                <a:cxn ang="0">
                  <a:pos x="187" y="266"/>
                </a:cxn>
                <a:cxn ang="0">
                  <a:pos x="217" y="236"/>
                </a:cxn>
                <a:cxn ang="0">
                  <a:pos x="249" y="207"/>
                </a:cxn>
                <a:cxn ang="0">
                  <a:pos x="249" y="207"/>
                </a:cxn>
                <a:cxn ang="0">
                  <a:pos x="313" y="151"/>
                </a:cxn>
                <a:cxn ang="0">
                  <a:pos x="344" y="122"/>
                </a:cxn>
                <a:cxn ang="0">
                  <a:pos x="378" y="96"/>
                </a:cxn>
                <a:cxn ang="0">
                  <a:pos x="412" y="71"/>
                </a:cxn>
                <a:cxn ang="0">
                  <a:pos x="431" y="59"/>
                </a:cxn>
                <a:cxn ang="0">
                  <a:pos x="449" y="47"/>
                </a:cxn>
                <a:cxn ang="0">
                  <a:pos x="467" y="37"/>
                </a:cxn>
                <a:cxn ang="0">
                  <a:pos x="487" y="28"/>
                </a:cxn>
                <a:cxn ang="0">
                  <a:pos x="506" y="19"/>
                </a:cxn>
                <a:cxn ang="0">
                  <a:pos x="527" y="12"/>
                </a:cxn>
                <a:cxn ang="0">
                  <a:pos x="527" y="12"/>
                </a:cxn>
                <a:cxn ang="0">
                  <a:pos x="529" y="11"/>
                </a:cxn>
                <a:cxn ang="0">
                  <a:pos x="530" y="8"/>
                </a:cxn>
                <a:cxn ang="0">
                  <a:pos x="530" y="4"/>
                </a:cxn>
                <a:cxn ang="0">
                  <a:pos x="530" y="2"/>
                </a:cxn>
                <a:cxn ang="0">
                  <a:pos x="529" y="0"/>
                </a:cxn>
                <a:cxn ang="0">
                  <a:pos x="526" y="0"/>
                </a:cxn>
                <a:cxn ang="0">
                  <a:pos x="523" y="0"/>
                </a:cxn>
                <a:cxn ang="0">
                  <a:pos x="523" y="0"/>
                </a:cxn>
              </a:cxnLst>
              <a:rect l="0" t="0" r="r" b="b"/>
              <a:pathLst>
                <a:path w="530" h="450">
                  <a:moveTo>
                    <a:pt x="523" y="0"/>
                  </a:moveTo>
                  <a:lnTo>
                    <a:pt x="523" y="0"/>
                  </a:lnTo>
                  <a:lnTo>
                    <a:pt x="505" y="8"/>
                  </a:lnTo>
                  <a:lnTo>
                    <a:pt x="487" y="16"/>
                  </a:lnTo>
                  <a:lnTo>
                    <a:pt x="452" y="34"/>
                  </a:lnTo>
                  <a:lnTo>
                    <a:pt x="383" y="76"/>
                  </a:lnTo>
                  <a:lnTo>
                    <a:pt x="383" y="76"/>
                  </a:lnTo>
                  <a:lnTo>
                    <a:pt x="364" y="88"/>
                  </a:lnTo>
                  <a:lnTo>
                    <a:pt x="347" y="101"/>
                  </a:lnTo>
                  <a:lnTo>
                    <a:pt x="330" y="115"/>
                  </a:lnTo>
                  <a:lnTo>
                    <a:pt x="313" y="131"/>
                  </a:lnTo>
                  <a:lnTo>
                    <a:pt x="280" y="163"/>
                  </a:lnTo>
                  <a:lnTo>
                    <a:pt x="249" y="193"/>
                  </a:lnTo>
                  <a:lnTo>
                    <a:pt x="249" y="193"/>
                  </a:lnTo>
                  <a:lnTo>
                    <a:pt x="215" y="223"/>
                  </a:lnTo>
                  <a:lnTo>
                    <a:pt x="183" y="254"/>
                  </a:lnTo>
                  <a:lnTo>
                    <a:pt x="118" y="317"/>
                  </a:lnTo>
                  <a:lnTo>
                    <a:pt x="118" y="317"/>
                  </a:lnTo>
                  <a:lnTo>
                    <a:pt x="88" y="347"/>
                  </a:lnTo>
                  <a:lnTo>
                    <a:pt x="56" y="377"/>
                  </a:lnTo>
                  <a:lnTo>
                    <a:pt x="28" y="410"/>
                  </a:lnTo>
                  <a:lnTo>
                    <a:pt x="13" y="425"/>
                  </a:lnTo>
                  <a:lnTo>
                    <a:pt x="0" y="442"/>
                  </a:lnTo>
                  <a:lnTo>
                    <a:pt x="0" y="442"/>
                  </a:lnTo>
                  <a:lnTo>
                    <a:pt x="0" y="445"/>
                  </a:lnTo>
                  <a:lnTo>
                    <a:pt x="0" y="446"/>
                  </a:lnTo>
                  <a:lnTo>
                    <a:pt x="2" y="449"/>
                  </a:lnTo>
                  <a:lnTo>
                    <a:pt x="3" y="450"/>
                  </a:lnTo>
                  <a:lnTo>
                    <a:pt x="7" y="450"/>
                  </a:lnTo>
                  <a:lnTo>
                    <a:pt x="9" y="450"/>
                  </a:lnTo>
                  <a:lnTo>
                    <a:pt x="11" y="449"/>
                  </a:lnTo>
                  <a:lnTo>
                    <a:pt x="11" y="449"/>
                  </a:lnTo>
                  <a:lnTo>
                    <a:pt x="24" y="432"/>
                  </a:lnTo>
                  <a:lnTo>
                    <a:pt x="37" y="415"/>
                  </a:lnTo>
                  <a:lnTo>
                    <a:pt x="66" y="384"/>
                  </a:lnTo>
                  <a:lnTo>
                    <a:pt x="96" y="353"/>
                  </a:lnTo>
                  <a:lnTo>
                    <a:pt x="127" y="325"/>
                  </a:lnTo>
                  <a:lnTo>
                    <a:pt x="127" y="325"/>
                  </a:lnTo>
                  <a:lnTo>
                    <a:pt x="187" y="266"/>
                  </a:lnTo>
                  <a:lnTo>
                    <a:pt x="217" y="236"/>
                  </a:lnTo>
                  <a:lnTo>
                    <a:pt x="249" y="207"/>
                  </a:lnTo>
                  <a:lnTo>
                    <a:pt x="249" y="207"/>
                  </a:lnTo>
                  <a:lnTo>
                    <a:pt x="313" y="151"/>
                  </a:lnTo>
                  <a:lnTo>
                    <a:pt x="344" y="122"/>
                  </a:lnTo>
                  <a:lnTo>
                    <a:pt x="378" y="96"/>
                  </a:lnTo>
                  <a:lnTo>
                    <a:pt x="412" y="71"/>
                  </a:lnTo>
                  <a:lnTo>
                    <a:pt x="431" y="59"/>
                  </a:lnTo>
                  <a:lnTo>
                    <a:pt x="449" y="47"/>
                  </a:lnTo>
                  <a:lnTo>
                    <a:pt x="467" y="37"/>
                  </a:lnTo>
                  <a:lnTo>
                    <a:pt x="487" y="28"/>
                  </a:lnTo>
                  <a:lnTo>
                    <a:pt x="506" y="19"/>
                  </a:lnTo>
                  <a:lnTo>
                    <a:pt x="527" y="12"/>
                  </a:lnTo>
                  <a:lnTo>
                    <a:pt x="527" y="12"/>
                  </a:lnTo>
                  <a:lnTo>
                    <a:pt x="529" y="11"/>
                  </a:lnTo>
                  <a:lnTo>
                    <a:pt x="530" y="8"/>
                  </a:lnTo>
                  <a:lnTo>
                    <a:pt x="530" y="4"/>
                  </a:lnTo>
                  <a:lnTo>
                    <a:pt x="530" y="2"/>
                  </a:lnTo>
                  <a:lnTo>
                    <a:pt x="529" y="0"/>
                  </a:lnTo>
                  <a:lnTo>
                    <a:pt x="526" y="0"/>
                  </a:lnTo>
                  <a:lnTo>
                    <a:pt x="523" y="0"/>
                  </a:lnTo>
                  <a:lnTo>
                    <a:pt x="523"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 name="chenying0907 875">
              <a:extLst>
                <a:ext uri="{FF2B5EF4-FFF2-40B4-BE49-F238E27FC236}">
                  <a16:creationId xmlns:a16="http://schemas.microsoft.com/office/drawing/2014/main" id="{316AC983-2D45-4522-9E61-4E5762A3948A}"/>
                </a:ext>
              </a:extLst>
            </p:cNvPr>
            <p:cNvSpPr>
              <a:spLocks/>
            </p:cNvSpPr>
            <p:nvPr/>
          </p:nvSpPr>
          <p:spPr bwMode="auto">
            <a:xfrm>
              <a:off x="3276601" y="3081338"/>
              <a:ext cx="225425" cy="176213"/>
            </a:xfrm>
            <a:custGeom>
              <a:avLst/>
              <a:gdLst/>
              <a:ahLst/>
              <a:cxnLst>
                <a:cxn ang="0">
                  <a:pos x="560" y="4"/>
                </a:cxn>
                <a:cxn ang="0">
                  <a:pos x="557" y="5"/>
                </a:cxn>
                <a:cxn ang="0">
                  <a:pos x="547" y="5"/>
                </a:cxn>
                <a:cxn ang="0">
                  <a:pos x="539" y="8"/>
                </a:cxn>
                <a:cxn ang="0">
                  <a:pos x="518" y="23"/>
                </a:cxn>
                <a:cxn ang="0">
                  <a:pos x="479" y="52"/>
                </a:cxn>
                <a:cxn ang="0">
                  <a:pos x="440" y="81"/>
                </a:cxn>
                <a:cxn ang="0">
                  <a:pos x="323" y="159"/>
                </a:cxn>
                <a:cxn ang="0">
                  <a:pos x="286" y="187"/>
                </a:cxn>
                <a:cxn ang="0">
                  <a:pos x="177" y="276"/>
                </a:cxn>
                <a:cxn ang="0">
                  <a:pos x="141" y="309"/>
                </a:cxn>
                <a:cxn ang="0">
                  <a:pos x="75" y="373"/>
                </a:cxn>
                <a:cxn ang="0">
                  <a:pos x="56" y="388"/>
                </a:cxn>
                <a:cxn ang="0">
                  <a:pos x="38" y="404"/>
                </a:cxn>
                <a:cxn ang="0">
                  <a:pos x="13" y="428"/>
                </a:cxn>
                <a:cxn ang="0">
                  <a:pos x="4" y="433"/>
                </a:cxn>
                <a:cxn ang="0">
                  <a:pos x="3" y="434"/>
                </a:cxn>
                <a:cxn ang="0">
                  <a:pos x="0" y="441"/>
                </a:cxn>
                <a:cxn ang="0">
                  <a:pos x="5" y="445"/>
                </a:cxn>
                <a:cxn ang="0">
                  <a:pos x="7" y="445"/>
                </a:cxn>
                <a:cxn ang="0">
                  <a:pos x="20" y="438"/>
                </a:cxn>
                <a:cxn ang="0">
                  <a:pos x="43" y="416"/>
                </a:cxn>
                <a:cxn ang="0">
                  <a:pos x="54" y="407"/>
                </a:cxn>
                <a:cxn ang="0">
                  <a:pos x="127" y="337"/>
                </a:cxn>
                <a:cxn ang="0">
                  <a:pos x="166" y="301"/>
                </a:cxn>
                <a:cxn ang="0">
                  <a:pos x="286" y="201"/>
                </a:cxn>
                <a:cxn ang="0">
                  <a:pos x="307" y="186"/>
                </a:cxn>
                <a:cxn ang="0">
                  <a:pos x="373" y="139"/>
                </a:cxn>
                <a:cxn ang="0">
                  <a:pos x="462" y="80"/>
                </a:cxn>
                <a:cxn ang="0">
                  <a:pos x="500" y="51"/>
                </a:cxn>
                <a:cxn ang="0">
                  <a:pos x="538" y="22"/>
                </a:cxn>
                <a:cxn ang="0">
                  <a:pos x="543" y="21"/>
                </a:cxn>
                <a:cxn ang="0">
                  <a:pos x="557" y="18"/>
                </a:cxn>
                <a:cxn ang="0">
                  <a:pos x="565" y="14"/>
                </a:cxn>
                <a:cxn ang="0">
                  <a:pos x="570" y="6"/>
                </a:cxn>
                <a:cxn ang="0">
                  <a:pos x="570" y="4"/>
                </a:cxn>
                <a:cxn ang="0">
                  <a:pos x="566" y="0"/>
                </a:cxn>
                <a:cxn ang="0">
                  <a:pos x="561" y="1"/>
                </a:cxn>
                <a:cxn ang="0">
                  <a:pos x="560" y="4"/>
                </a:cxn>
              </a:cxnLst>
              <a:rect l="0" t="0" r="r" b="b"/>
              <a:pathLst>
                <a:path w="570" h="445">
                  <a:moveTo>
                    <a:pt x="560" y="4"/>
                  </a:moveTo>
                  <a:lnTo>
                    <a:pt x="560" y="4"/>
                  </a:lnTo>
                  <a:lnTo>
                    <a:pt x="559" y="4"/>
                  </a:lnTo>
                  <a:lnTo>
                    <a:pt x="557" y="5"/>
                  </a:lnTo>
                  <a:lnTo>
                    <a:pt x="553" y="5"/>
                  </a:lnTo>
                  <a:lnTo>
                    <a:pt x="547" y="5"/>
                  </a:lnTo>
                  <a:lnTo>
                    <a:pt x="547" y="5"/>
                  </a:lnTo>
                  <a:lnTo>
                    <a:pt x="539" y="8"/>
                  </a:lnTo>
                  <a:lnTo>
                    <a:pt x="531" y="13"/>
                  </a:lnTo>
                  <a:lnTo>
                    <a:pt x="518" y="23"/>
                  </a:lnTo>
                  <a:lnTo>
                    <a:pt x="518" y="23"/>
                  </a:lnTo>
                  <a:lnTo>
                    <a:pt x="479" y="52"/>
                  </a:lnTo>
                  <a:lnTo>
                    <a:pt x="440" y="81"/>
                  </a:lnTo>
                  <a:lnTo>
                    <a:pt x="440" y="81"/>
                  </a:lnTo>
                  <a:lnTo>
                    <a:pt x="361" y="132"/>
                  </a:lnTo>
                  <a:lnTo>
                    <a:pt x="323" y="159"/>
                  </a:lnTo>
                  <a:lnTo>
                    <a:pt x="286" y="187"/>
                  </a:lnTo>
                  <a:lnTo>
                    <a:pt x="286" y="187"/>
                  </a:lnTo>
                  <a:lnTo>
                    <a:pt x="212" y="246"/>
                  </a:lnTo>
                  <a:lnTo>
                    <a:pt x="177" y="276"/>
                  </a:lnTo>
                  <a:lnTo>
                    <a:pt x="141" y="309"/>
                  </a:lnTo>
                  <a:lnTo>
                    <a:pt x="141" y="309"/>
                  </a:lnTo>
                  <a:lnTo>
                    <a:pt x="107" y="340"/>
                  </a:lnTo>
                  <a:lnTo>
                    <a:pt x="75" y="373"/>
                  </a:lnTo>
                  <a:lnTo>
                    <a:pt x="75" y="373"/>
                  </a:lnTo>
                  <a:lnTo>
                    <a:pt x="56" y="388"/>
                  </a:lnTo>
                  <a:lnTo>
                    <a:pt x="38" y="404"/>
                  </a:lnTo>
                  <a:lnTo>
                    <a:pt x="38" y="404"/>
                  </a:lnTo>
                  <a:lnTo>
                    <a:pt x="22" y="421"/>
                  </a:lnTo>
                  <a:lnTo>
                    <a:pt x="13" y="428"/>
                  </a:lnTo>
                  <a:lnTo>
                    <a:pt x="9" y="431"/>
                  </a:lnTo>
                  <a:lnTo>
                    <a:pt x="4" y="433"/>
                  </a:lnTo>
                  <a:lnTo>
                    <a:pt x="4" y="433"/>
                  </a:lnTo>
                  <a:lnTo>
                    <a:pt x="3" y="434"/>
                  </a:lnTo>
                  <a:lnTo>
                    <a:pt x="1" y="435"/>
                  </a:lnTo>
                  <a:lnTo>
                    <a:pt x="0" y="441"/>
                  </a:lnTo>
                  <a:lnTo>
                    <a:pt x="3" y="443"/>
                  </a:lnTo>
                  <a:lnTo>
                    <a:pt x="5" y="445"/>
                  </a:lnTo>
                  <a:lnTo>
                    <a:pt x="7" y="445"/>
                  </a:lnTo>
                  <a:lnTo>
                    <a:pt x="7" y="445"/>
                  </a:lnTo>
                  <a:lnTo>
                    <a:pt x="14" y="441"/>
                  </a:lnTo>
                  <a:lnTo>
                    <a:pt x="20" y="438"/>
                  </a:lnTo>
                  <a:lnTo>
                    <a:pt x="33" y="428"/>
                  </a:lnTo>
                  <a:lnTo>
                    <a:pt x="43" y="416"/>
                  </a:lnTo>
                  <a:lnTo>
                    <a:pt x="54" y="407"/>
                  </a:lnTo>
                  <a:lnTo>
                    <a:pt x="54" y="407"/>
                  </a:lnTo>
                  <a:lnTo>
                    <a:pt x="92" y="371"/>
                  </a:lnTo>
                  <a:lnTo>
                    <a:pt x="127" y="337"/>
                  </a:lnTo>
                  <a:lnTo>
                    <a:pt x="127" y="337"/>
                  </a:lnTo>
                  <a:lnTo>
                    <a:pt x="166" y="301"/>
                  </a:lnTo>
                  <a:lnTo>
                    <a:pt x="205" y="268"/>
                  </a:lnTo>
                  <a:lnTo>
                    <a:pt x="286" y="201"/>
                  </a:lnTo>
                  <a:lnTo>
                    <a:pt x="286" y="201"/>
                  </a:lnTo>
                  <a:lnTo>
                    <a:pt x="307" y="186"/>
                  </a:lnTo>
                  <a:lnTo>
                    <a:pt x="328" y="169"/>
                  </a:lnTo>
                  <a:lnTo>
                    <a:pt x="373" y="139"/>
                  </a:lnTo>
                  <a:lnTo>
                    <a:pt x="462" y="80"/>
                  </a:lnTo>
                  <a:lnTo>
                    <a:pt x="462" y="80"/>
                  </a:lnTo>
                  <a:lnTo>
                    <a:pt x="481" y="65"/>
                  </a:lnTo>
                  <a:lnTo>
                    <a:pt x="500" y="51"/>
                  </a:lnTo>
                  <a:lnTo>
                    <a:pt x="519" y="37"/>
                  </a:lnTo>
                  <a:lnTo>
                    <a:pt x="538" y="22"/>
                  </a:lnTo>
                  <a:lnTo>
                    <a:pt x="538" y="22"/>
                  </a:lnTo>
                  <a:lnTo>
                    <a:pt x="543" y="21"/>
                  </a:lnTo>
                  <a:lnTo>
                    <a:pt x="548" y="20"/>
                  </a:lnTo>
                  <a:lnTo>
                    <a:pt x="557" y="18"/>
                  </a:lnTo>
                  <a:lnTo>
                    <a:pt x="561" y="17"/>
                  </a:lnTo>
                  <a:lnTo>
                    <a:pt x="565" y="14"/>
                  </a:lnTo>
                  <a:lnTo>
                    <a:pt x="569" y="12"/>
                  </a:lnTo>
                  <a:lnTo>
                    <a:pt x="570" y="6"/>
                  </a:lnTo>
                  <a:lnTo>
                    <a:pt x="570" y="6"/>
                  </a:lnTo>
                  <a:lnTo>
                    <a:pt x="570" y="4"/>
                  </a:lnTo>
                  <a:lnTo>
                    <a:pt x="570" y="1"/>
                  </a:lnTo>
                  <a:lnTo>
                    <a:pt x="566" y="0"/>
                  </a:lnTo>
                  <a:lnTo>
                    <a:pt x="562" y="0"/>
                  </a:lnTo>
                  <a:lnTo>
                    <a:pt x="561" y="1"/>
                  </a:lnTo>
                  <a:lnTo>
                    <a:pt x="560" y="4"/>
                  </a:lnTo>
                  <a:lnTo>
                    <a:pt x="560"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 name="chenying0907 876">
              <a:extLst>
                <a:ext uri="{FF2B5EF4-FFF2-40B4-BE49-F238E27FC236}">
                  <a16:creationId xmlns:a16="http://schemas.microsoft.com/office/drawing/2014/main" id="{8E044BB0-D3B5-4161-9958-B0C3BCC206EC}"/>
                </a:ext>
              </a:extLst>
            </p:cNvPr>
            <p:cNvSpPr>
              <a:spLocks/>
            </p:cNvSpPr>
            <p:nvPr/>
          </p:nvSpPr>
          <p:spPr bwMode="auto">
            <a:xfrm>
              <a:off x="3311526" y="3082926"/>
              <a:ext cx="227013" cy="171450"/>
            </a:xfrm>
            <a:custGeom>
              <a:avLst/>
              <a:gdLst/>
              <a:ahLst/>
              <a:cxnLst>
                <a:cxn ang="0">
                  <a:pos x="567" y="0"/>
                </a:cxn>
                <a:cxn ang="0">
                  <a:pos x="551" y="4"/>
                </a:cxn>
                <a:cxn ang="0">
                  <a:pos x="524" y="20"/>
                </a:cxn>
                <a:cxn ang="0">
                  <a:pos x="510" y="29"/>
                </a:cxn>
                <a:cxn ang="0">
                  <a:pos x="424" y="96"/>
                </a:cxn>
                <a:cxn ang="0">
                  <a:pos x="275" y="213"/>
                </a:cxn>
                <a:cxn ang="0">
                  <a:pos x="224" y="251"/>
                </a:cxn>
                <a:cxn ang="0">
                  <a:pos x="100" y="343"/>
                </a:cxn>
                <a:cxn ang="0">
                  <a:pos x="57" y="372"/>
                </a:cxn>
                <a:cxn ang="0">
                  <a:pos x="29" y="389"/>
                </a:cxn>
                <a:cxn ang="0">
                  <a:pos x="11" y="403"/>
                </a:cxn>
                <a:cxn ang="0">
                  <a:pos x="2" y="416"/>
                </a:cxn>
                <a:cxn ang="0">
                  <a:pos x="0" y="426"/>
                </a:cxn>
                <a:cxn ang="0">
                  <a:pos x="2" y="430"/>
                </a:cxn>
                <a:cxn ang="0">
                  <a:pos x="7" y="433"/>
                </a:cxn>
                <a:cxn ang="0">
                  <a:pos x="13" y="433"/>
                </a:cxn>
                <a:cxn ang="0">
                  <a:pos x="17" y="432"/>
                </a:cxn>
                <a:cxn ang="0">
                  <a:pos x="17" y="424"/>
                </a:cxn>
                <a:cxn ang="0">
                  <a:pos x="13" y="423"/>
                </a:cxn>
                <a:cxn ang="0">
                  <a:pos x="11" y="421"/>
                </a:cxn>
                <a:cxn ang="0">
                  <a:pos x="12" y="419"/>
                </a:cxn>
                <a:cxn ang="0">
                  <a:pos x="21" y="411"/>
                </a:cxn>
                <a:cxn ang="0">
                  <a:pos x="49" y="391"/>
                </a:cxn>
                <a:cxn ang="0">
                  <a:pos x="88" y="364"/>
                </a:cxn>
                <a:cxn ang="0">
                  <a:pos x="131" y="335"/>
                </a:cxn>
                <a:cxn ang="0">
                  <a:pos x="257" y="242"/>
                </a:cxn>
                <a:cxn ang="0">
                  <a:pos x="333" y="183"/>
                </a:cxn>
                <a:cxn ang="0">
                  <a:pos x="407" y="124"/>
                </a:cxn>
                <a:cxn ang="0">
                  <a:pos x="484" y="63"/>
                </a:cxn>
                <a:cxn ang="0">
                  <a:pos x="522" y="32"/>
                </a:cxn>
                <a:cxn ang="0">
                  <a:pos x="544" y="18"/>
                </a:cxn>
                <a:cxn ang="0">
                  <a:pos x="567" y="11"/>
                </a:cxn>
                <a:cxn ang="0">
                  <a:pos x="569" y="11"/>
                </a:cxn>
                <a:cxn ang="0">
                  <a:pos x="572" y="5"/>
                </a:cxn>
                <a:cxn ang="0">
                  <a:pos x="571" y="1"/>
                </a:cxn>
                <a:cxn ang="0">
                  <a:pos x="567" y="0"/>
                </a:cxn>
              </a:cxnLst>
              <a:rect l="0" t="0" r="r" b="b"/>
              <a:pathLst>
                <a:path w="572" h="433">
                  <a:moveTo>
                    <a:pt x="567" y="0"/>
                  </a:moveTo>
                  <a:lnTo>
                    <a:pt x="567" y="0"/>
                  </a:lnTo>
                  <a:lnTo>
                    <a:pt x="559" y="1"/>
                  </a:lnTo>
                  <a:lnTo>
                    <a:pt x="551" y="4"/>
                  </a:lnTo>
                  <a:lnTo>
                    <a:pt x="537" y="11"/>
                  </a:lnTo>
                  <a:lnTo>
                    <a:pt x="524" y="20"/>
                  </a:lnTo>
                  <a:lnTo>
                    <a:pt x="510" y="29"/>
                  </a:lnTo>
                  <a:lnTo>
                    <a:pt x="510" y="29"/>
                  </a:lnTo>
                  <a:lnTo>
                    <a:pt x="424" y="96"/>
                  </a:lnTo>
                  <a:lnTo>
                    <a:pt x="424" y="96"/>
                  </a:lnTo>
                  <a:lnTo>
                    <a:pt x="325" y="174"/>
                  </a:lnTo>
                  <a:lnTo>
                    <a:pt x="275" y="213"/>
                  </a:lnTo>
                  <a:lnTo>
                    <a:pt x="224" y="251"/>
                  </a:lnTo>
                  <a:lnTo>
                    <a:pt x="224" y="251"/>
                  </a:lnTo>
                  <a:lnTo>
                    <a:pt x="142" y="313"/>
                  </a:lnTo>
                  <a:lnTo>
                    <a:pt x="100" y="343"/>
                  </a:lnTo>
                  <a:lnTo>
                    <a:pt x="57" y="372"/>
                  </a:lnTo>
                  <a:lnTo>
                    <a:pt x="57" y="372"/>
                  </a:lnTo>
                  <a:lnTo>
                    <a:pt x="40" y="382"/>
                  </a:lnTo>
                  <a:lnTo>
                    <a:pt x="29" y="389"/>
                  </a:lnTo>
                  <a:lnTo>
                    <a:pt x="20" y="395"/>
                  </a:lnTo>
                  <a:lnTo>
                    <a:pt x="11" y="403"/>
                  </a:lnTo>
                  <a:lnTo>
                    <a:pt x="4" y="412"/>
                  </a:lnTo>
                  <a:lnTo>
                    <a:pt x="2" y="416"/>
                  </a:lnTo>
                  <a:lnTo>
                    <a:pt x="0" y="421"/>
                  </a:lnTo>
                  <a:lnTo>
                    <a:pt x="0" y="426"/>
                  </a:lnTo>
                  <a:lnTo>
                    <a:pt x="2" y="430"/>
                  </a:lnTo>
                  <a:lnTo>
                    <a:pt x="2" y="430"/>
                  </a:lnTo>
                  <a:lnTo>
                    <a:pt x="4" y="433"/>
                  </a:lnTo>
                  <a:lnTo>
                    <a:pt x="7" y="433"/>
                  </a:lnTo>
                  <a:lnTo>
                    <a:pt x="13" y="433"/>
                  </a:lnTo>
                  <a:lnTo>
                    <a:pt x="13" y="433"/>
                  </a:lnTo>
                  <a:lnTo>
                    <a:pt x="15" y="433"/>
                  </a:lnTo>
                  <a:lnTo>
                    <a:pt x="17" y="432"/>
                  </a:lnTo>
                  <a:lnTo>
                    <a:pt x="19" y="428"/>
                  </a:lnTo>
                  <a:lnTo>
                    <a:pt x="17" y="424"/>
                  </a:lnTo>
                  <a:lnTo>
                    <a:pt x="15" y="423"/>
                  </a:lnTo>
                  <a:lnTo>
                    <a:pt x="13" y="423"/>
                  </a:lnTo>
                  <a:lnTo>
                    <a:pt x="13" y="423"/>
                  </a:lnTo>
                  <a:lnTo>
                    <a:pt x="11" y="421"/>
                  </a:lnTo>
                  <a:lnTo>
                    <a:pt x="9" y="421"/>
                  </a:lnTo>
                  <a:lnTo>
                    <a:pt x="12" y="419"/>
                  </a:lnTo>
                  <a:lnTo>
                    <a:pt x="21" y="411"/>
                  </a:lnTo>
                  <a:lnTo>
                    <a:pt x="21" y="411"/>
                  </a:lnTo>
                  <a:lnTo>
                    <a:pt x="34" y="400"/>
                  </a:lnTo>
                  <a:lnTo>
                    <a:pt x="49" y="391"/>
                  </a:lnTo>
                  <a:lnTo>
                    <a:pt x="49" y="391"/>
                  </a:lnTo>
                  <a:lnTo>
                    <a:pt x="88" y="364"/>
                  </a:lnTo>
                  <a:lnTo>
                    <a:pt x="88" y="364"/>
                  </a:lnTo>
                  <a:lnTo>
                    <a:pt x="131" y="335"/>
                  </a:lnTo>
                  <a:lnTo>
                    <a:pt x="173" y="304"/>
                  </a:lnTo>
                  <a:lnTo>
                    <a:pt x="257" y="242"/>
                  </a:lnTo>
                  <a:lnTo>
                    <a:pt x="257" y="242"/>
                  </a:lnTo>
                  <a:lnTo>
                    <a:pt x="333" y="183"/>
                  </a:lnTo>
                  <a:lnTo>
                    <a:pt x="407" y="124"/>
                  </a:lnTo>
                  <a:lnTo>
                    <a:pt x="407" y="124"/>
                  </a:lnTo>
                  <a:lnTo>
                    <a:pt x="484" y="63"/>
                  </a:lnTo>
                  <a:lnTo>
                    <a:pt x="484" y="63"/>
                  </a:lnTo>
                  <a:lnTo>
                    <a:pt x="503" y="49"/>
                  </a:lnTo>
                  <a:lnTo>
                    <a:pt x="522" y="32"/>
                  </a:lnTo>
                  <a:lnTo>
                    <a:pt x="534" y="24"/>
                  </a:lnTo>
                  <a:lnTo>
                    <a:pt x="544" y="18"/>
                  </a:lnTo>
                  <a:lnTo>
                    <a:pt x="555" y="13"/>
                  </a:lnTo>
                  <a:lnTo>
                    <a:pt x="567" y="11"/>
                  </a:lnTo>
                  <a:lnTo>
                    <a:pt x="567" y="11"/>
                  </a:lnTo>
                  <a:lnTo>
                    <a:pt x="569" y="11"/>
                  </a:lnTo>
                  <a:lnTo>
                    <a:pt x="571" y="9"/>
                  </a:lnTo>
                  <a:lnTo>
                    <a:pt x="572" y="5"/>
                  </a:lnTo>
                  <a:lnTo>
                    <a:pt x="572" y="3"/>
                  </a:lnTo>
                  <a:lnTo>
                    <a:pt x="571" y="1"/>
                  </a:lnTo>
                  <a:lnTo>
                    <a:pt x="569" y="0"/>
                  </a:lnTo>
                  <a:lnTo>
                    <a:pt x="567" y="0"/>
                  </a:lnTo>
                  <a:lnTo>
                    <a:pt x="567"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 name="chenying0907 877">
              <a:extLst>
                <a:ext uri="{FF2B5EF4-FFF2-40B4-BE49-F238E27FC236}">
                  <a16:creationId xmlns:a16="http://schemas.microsoft.com/office/drawing/2014/main" id="{FA86B6E1-0EA8-439E-B642-850040BE4322}"/>
                </a:ext>
              </a:extLst>
            </p:cNvPr>
            <p:cNvSpPr>
              <a:spLocks/>
            </p:cNvSpPr>
            <p:nvPr/>
          </p:nvSpPr>
          <p:spPr bwMode="auto">
            <a:xfrm>
              <a:off x="3371851" y="3092451"/>
              <a:ext cx="185738" cy="153988"/>
            </a:xfrm>
            <a:custGeom>
              <a:avLst/>
              <a:gdLst/>
              <a:ahLst/>
              <a:cxnLst>
                <a:cxn ang="0">
                  <a:pos x="458" y="2"/>
                </a:cxn>
                <a:cxn ang="0">
                  <a:pos x="437" y="20"/>
                </a:cxn>
                <a:cxn ang="0">
                  <a:pos x="414" y="38"/>
                </a:cxn>
                <a:cxn ang="0">
                  <a:pos x="400" y="53"/>
                </a:cxn>
                <a:cxn ang="0">
                  <a:pos x="353" y="93"/>
                </a:cxn>
                <a:cxn ang="0">
                  <a:pos x="234" y="199"/>
                </a:cxn>
                <a:cxn ang="0">
                  <a:pos x="202" y="227"/>
                </a:cxn>
                <a:cxn ang="0">
                  <a:pos x="102" y="300"/>
                </a:cxn>
                <a:cxn ang="0">
                  <a:pos x="76" y="319"/>
                </a:cxn>
                <a:cxn ang="0">
                  <a:pos x="52" y="339"/>
                </a:cxn>
                <a:cxn ang="0">
                  <a:pos x="43" y="347"/>
                </a:cxn>
                <a:cxn ang="0">
                  <a:pos x="13" y="367"/>
                </a:cxn>
                <a:cxn ang="0">
                  <a:pos x="10" y="369"/>
                </a:cxn>
                <a:cxn ang="0">
                  <a:pos x="6" y="376"/>
                </a:cxn>
                <a:cxn ang="0">
                  <a:pos x="2" y="377"/>
                </a:cxn>
                <a:cxn ang="0">
                  <a:pos x="0" y="381"/>
                </a:cxn>
                <a:cxn ang="0">
                  <a:pos x="0" y="387"/>
                </a:cxn>
                <a:cxn ang="0">
                  <a:pos x="4" y="389"/>
                </a:cxn>
                <a:cxn ang="0">
                  <a:pos x="6" y="389"/>
                </a:cxn>
                <a:cxn ang="0">
                  <a:pos x="21" y="378"/>
                </a:cxn>
                <a:cxn ang="0">
                  <a:pos x="36" y="365"/>
                </a:cxn>
                <a:cxn ang="0">
                  <a:pos x="52" y="353"/>
                </a:cxn>
                <a:cxn ang="0">
                  <a:pos x="99" y="317"/>
                </a:cxn>
                <a:cxn ang="0">
                  <a:pos x="132" y="293"/>
                </a:cxn>
                <a:cxn ang="0">
                  <a:pos x="196" y="246"/>
                </a:cxn>
                <a:cxn ang="0">
                  <a:pos x="227" y="220"/>
                </a:cxn>
                <a:cxn ang="0">
                  <a:pos x="353" y="108"/>
                </a:cxn>
                <a:cxn ang="0">
                  <a:pos x="409" y="59"/>
                </a:cxn>
                <a:cxn ang="0">
                  <a:pos x="465" y="11"/>
                </a:cxn>
                <a:cxn ang="0">
                  <a:pos x="467" y="8"/>
                </a:cxn>
                <a:cxn ang="0">
                  <a:pos x="465" y="3"/>
                </a:cxn>
                <a:cxn ang="0">
                  <a:pos x="459" y="0"/>
                </a:cxn>
                <a:cxn ang="0">
                  <a:pos x="458" y="2"/>
                </a:cxn>
              </a:cxnLst>
              <a:rect l="0" t="0" r="r" b="b"/>
              <a:pathLst>
                <a:path w="467" h="389">
                  <a:moveTo>
                    <a:pt x="458" y="2"/>
                  </a:moveTo>
                  <a:lnTo>
                    <a:pt x="458" y="2"/>
                  </a:lnTo>
                  <a:lnTo>
                    <a:pt x="447" y="12"/>
                  </a:lnTo>
                  <a:lnTo>
                    <a:pt x="437" y="20"/>
                  </a:lnTo>
                  <a:lnTo>
                    <a:pt x="425" y="29"/>
                  </a:lnTo>
                  <a:lnTo>
                    <a:pt x="414" y="38"/>
                  </a:lnTo>
                  <a:lnTo>
                    <a:pt x="414" y="38"/>
                  </a:lnTo>
                  <a:lnTo>
                    <a:pt x="400" y="53"/>
                  </a:lnTo>
                  <a:lnTo>
                    <a:pt x="384" y="66"/>
                  </a:lnTo>
                  <a:lnTo>
                    <a:pt x="353" y="93"/>
                  </a:lnTo>
                  <a:lnTo>
                    <a:pt x="353" y="93"/>
                  </a:lnTo>
                  <a:lnTo>
                    <a:pt x="234" y="199"/>
                  </a:lnTo>
                  <a:lnTo>
                    <a:pt x="234" y="199"/>
                  </a:lnTo>
                  <a:lnTo>
                    <a:pt x="202" y="227"/>
                  </a:lnTo>
                  <a:lnTo>
                    <a:pt x="168" y="251"/>
                  </a:lnTo>
                  <a:lnTo>
                    <a:pt x="102" y="300"/>
                  </a:lnTo>
                  <a:lnTo>
                    <a:pt x="102" y="300"/>
                  </a:lnTo>
                  <a:lnTo>
                    <a:pt x="76" y="319"/>
                  </a:lnTo>
                  <a:lnTo>
                    <a:pt x="64" y="329"/>
                  </a:lnTo>
                  <a:lnTo>
                    <a:pt x="52" y="339"/>
                  </a:lnTo>
                  <a:lnTo>
                    <a:pt x="52" y="339"/>
                  </a:lnTo>
                  <a:lnTo>
                    <a:pt x="43" y="347"/>
                  </a:lnTo>
                  <a:lnTo>
                    <a:pt x="32" y="353"/>
                  </a:lnTo>
                  <a:lnTo>
                    <a:pt x="13" y="367"/>
                  </a:lnTo>
                  <a:lnTo>
                    <a:pt x="13" y="367"/>
                  </a:lnTo>
                  <a:lnTo>
                    <a:pt x="10" y="369"/>
                  </a:lnTo>
                  <a:lnTo>
                    <a:pt x="9" y="372"/>
                  </a:lnTo>
                  <a:lnTo>
                    <a:pt x="6" y="376"/>
                  </a:lnTo>
                  <a:lnTo>
                    <a:pt x="2" y="377"/>
                  </a:lnTo>
                  <a:lnTo>
                    <a:pt x="2" y="377"/>
                  </a:lnTo>
                  <a:lnTo>
                    <a:pt x="1" y="378"/>
                  </a:lnTo>
                  <a:lnTo>
                    <a:pt x="0" y="381"/>
                  </a:lnTo>
                  <a:lnTo>
                    <a:pt x="0" y="385"/>
                  </a:lnTo>
                  <a:lnTo>
                    <a:pt x="0" y="387"/>
                  </a:lnTo>
                  <a:lnTo>
                    <a:pt x="2" y="389"/>
                  </a:lnTo>
                  <a:lnTo>
                    <a:pt x="4" y="389"/>
                  </a:lnTo>
                  <a:lnTo>
                    <a:pt x="6" y="389"/>
                  </a:lnTo>
                  <a:lnTo>
                    <a:pt x="6" y="389"/>
                  </a:lnTo>
                  <a:lnTo>
                    <a:pt x="14" y="384"/>
                  </a:lnTo>
                  <a:lnTo>
                    <a:pt x="21" y="378"/>
                  </a:lnTo>
                  <a:lnTo>
                    <a:pt x="28" y="370"/>
                  </a:lnTo>
                  <a:lnTo>
                    <a:pt x="36" y="365"/>
                  </a:lnTo>
                  <a:lnTo>
                    <a:pt x="36" y="365"/>
                  </a:lnTo>
                  <a:lnTo>
                    <a:pt x="52" y="353"/>
                  </a:lnTo>
                  <a:lnTo>
                    <a:pt x="68" y="340"/>
                  </a:lnTo>
                  <a:lnTo>
                    <a:pt x="99" y="317"/>
                  </a:lnTo>
                  <a:lnTo>
                    <a:pt x="99" y="317"/>
                  </a:lnTo>
                  <a:lnTo>
                    <a:pt x="132" y="293"/>
                  </a:lnTo>
                  <a:lnTo>
                    <a:pt x="165" y="270"/>
                  </a:lnTo>
                  <a:lnTo>
                    <a:pt x="196" y="246"/>
                  </a:lnTo>
                  <a:lnTo>
                    <a:pt x="227" y="220"/>
                  </a:lnTo>
                  <a:lnTo>
                    <a:pt x="227" y="220"/>
                  </a:lnTo>
                  <a:lnTo>
                    <a:pt x="353" y="108"/>
                  </a:lnTo>
                  <a:lnTo>
                    <a:pt x="353" y="108"/>
                  </a:lnTo>
                  <a:lnTo>
                    <a:pt x="380" y="84"/>
                  </a:lnTo>
                  <a:lnTo>
                    <a:pt x="409" y="59"/>
                  </a:lnTo>
                  <a:lnTo>
                    <a:pt x="438" y="36"/>
                  </a:lnTo>
                  <a:lnTo>
                    <a:pt x="465" y="11"/>
                  </a:lnTo>
                  <a:lnTo>
                    <a:pt x="465" y="11"/>
                  </a:lnTo>
                  <a:lnTo>
                    <a:pt x="467" y="8"/>
                  </a:lnTo>
                  <a:lnTo>
                    <a:pt x="467" y="6"/>
                  </a:lnTo>
                  <a:lnTo>
                    <a:pt x="465" y="3"/>
                  </a:lnTo>
                  <a:lnTo>
                    <a:pt x="461" y="0"/>
                  </a:lnTo>
                  <a:lnTo>
                    <a:pt x="459" y="0"/>
                  </a:lnTo>
                  <a:lnTo>
                    <a:pt x="458" y="2"/>
                  </a:lnTo>
                  <a:lnTo>
                    <a:pt x="458"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 name="chenying0907 878">
              <a:extLst>
                <a:ext uri="{FF2B5EF4-FFF2-40B4-BE49-F238E27FC236}">
                  <a16:creationId xmlns:a16="http://schemas.microsoft.com/office/drawing/2014/main" id="{197EF78B-8320-422A-9897-D684F4FF9317}"/>
                </a:ext>
              </a:extLst>
            </p:cNvPr>
            <p:cNvSpPr>
              <a:spLocks/>
            </p:cNvSpPr>
            <p:nvPr/>
          </p:nvSpPr>
          <p:spPr bwMode="auto">
            <a:xfrm>
              <a:off x="3521076" y="3098801"/>
              <a:ext cx="65088" cy="63500"/>
            </a:xfrm>
            <a:custGeom>
              <a:avLst/>
              <a:gdLst/>
              <a:ahLst/>
              <a:cxnLst>
                <a:cxn ang="0">
                  <a:pos x="158" y="0"/>
                </a:cxn>
                <a:cxn ang="0">
                  <a:pos x="158" y="0"/>
                </a:cxn>
                <a:cxn ang="0">
                  <a:pos x="145" y="7"/>
                </a:cxn>
                <a:cxn ang="0">
                  <a:pos x="134" y="15"/>
                </a:cxn>
                <a:cxn ang="0">
                  <a:pos x="122" y="24"/>
                </a:cxn>
                <a:cxn ang="0">
                  <a:pos x="111" y="34"/>
                </a:cxn>
                <a:cxn ang="0">
                  <a:pos x="90" y="55"/>
                </a:cxn>
                <a:cxn ang="0">
                  <a:pos x="71" y="76"/>
                </a:cxn>
                <a:cxn ang="0">
                  <a:pos x="71" y="76"/>
                </a:cxn>
                <a:cxn ang="0">
                  <a:pos x="62" y="85"/>
                </a:cxn>
                <a:cxn ang="0">
                  <a:pos x="51" y="95"/>
                </a:cxn>
                <a:cxn ang="0">
                  <a:pos x="30" y="110"/>
                </a:cxn>
                <a:cxn ang="0">
                  <a:pos x="21" y="119"/>
                </a:cxn>
                <a:cxn ang="0">
                  <a:pos x="12" y="129"/>
                </a:cxn>
                <a:cxn ang="0">
                  <a:pos x="5" y="140"/>
                </a:cxn>
                <a:cxn ang="0">
                  <a:pos x="1" y="153"/>
                </a:cxn>
                <a:cxn ang="0">
                  <a:pos x="1" y="153"/>
                </a:cxn>
                <a:cxn ang="0">
                  <a:pos x="0" y="156"/>
                </a:cxn>
                <a:cxn ang="0">
                  <a:pos x="1" y="157"/>
                </a:cxn>
                <a:cxn ang="0">
                  <a:pos x="5" y="160"/>
                </a:cxn>
                <a:cxn ang="0">
                  <a:pos x="9" y="160"/>
                </a:cxn>
                <a:cxn ang="0">
                  <a:pos x="11" y="159"/>
                </a:cxn>
                <a:cxn ang="0">
                  <a:pos x="12" y="156"/>
                </a:cxn>
                <a:cxn ang="0">
                  <a:pos x="12" y="156"/>
                </a:cxn>
                <a:cxn ang="0">
                  <a:pos x="16" y="146"/>
                </a:cxn>
                <a:cxn ang="0">
                  <a:pos x="21" y="135"/>
                </a:cxn>
                <a:cxn ang="0">
                  <a:pos x="29" y="126"/>
                </a:cxn>
                <a:cxn ang="0">
                  <a:pos x="38" y="118"/>
                </a:cxn>
                <a:cxn ang="0">
                  <a:pos x="56" y="102"/>
                </a:cxn>
                <a:cxn ang="0">
                  <a:pos x="75" y="88"/>
                </a:cxn>
                <a:cxn ang="0">
                  <a:pos x="75" y="88"/>
                </a:cxn>
                <a:cxn ang="0">
                  <a:pos x="86" y="79"/>
                </a:cxn>
                <a:cxn ang="0">
                  <a:pos x="96" y="68"/>
                </a:cxn>
                <a:cxn ang="0">
                  <a:pos x="115" y="46"/>
                </a:cxn>
                <a:cxn ang="0">
                  <a:pos x="126" y="36"/>
                </a:cxn>
                <a:cxn ang="0">
                  <a:pos x="136" y="27"/>
                </a:cxn>
                <a:cxn ang="0">
                  <a:pos x="148" y="19"/>
                </a:cxn>
                <a:cxn ang="0">
                  <a:pos x="162" y="12"/>
                </a:cxn>
                <a:cxn ang="0">
                  <a:pos x="162" y="12"/>
                </a:cxn>
                <a:cxn ang="0">
                  <a:pos x="164" y="11"/>
                </a:cxn>
                <a:cxn ang="0">
                  <a:pos x="165" y="8"/>
                </a:cxn>
                <a:cxn ang="0">
                  <a:pos x="165" y="4"/>
                </a:cxn>
                <a:cxn ang="0">
                  <a:pos x="165" y="3"/>
                </a:cxn>
                <a:cxn ang="0">
                  <a:pos x="164" y="2"/>
                </a:cxn>
                <a:cxn ang="0">
                  <a:pos x="161" y="0"/>
                </a:cxn>
                <a:cxn ang="0">
                  <a:pos x="158" y="0"/>
                </a:cxn>
                <a:cxn ang="0">
                  <a:pos x="158" y="0"/>
                </a:cxn>
              </a:cxnLst>
              <a:rect l="0" t="0" r="r" b="b"/>
              <a:pathLst>
                <a:path w="165" h="160">
                  <a:moveTo>
                    <a:pt x="158" y="0"/>
                  </a:moveTo>
                  <a:lnTo>
                    <a:pt x="158" y="0"/>
                  </a:lnTo>
                  <a:lnTo>
                    <a:pt x="145" y="7"/>
                  </a:lnTo>
                  <a:lnTo>
                    <a:pt x="134" y="15"/>
                  </a:lnTo>
                  <a:lnTo>
                    <a:pt x="122" y="24"/>
                  </a:lnTo>
                  <a:lnTo>
                    <a:pt x="111" y="34"/>
                  </a:lnTo>
                  <a:lnTo>
                    <a:pt x="90" y="55"/>
                  </a:lnTo>
                  <a:lnTo>
                    <a:pt x="71" y="76"/>
                  </a:lnTo>
                  <a:lnTo>
                    <a:pt x="71" y="76"/>
                  </a:lnTo>
                  <a:lnTo>
                    <a:pt x="62" y="85"/>
                  </a:lnTo>
                  <a:lnTo>
                    <a:pt x="51" y="95"/>
                  </a:lnTo>
                  <a:lnTo>
                    <a:pt x="30" y="110"/>
                  </a:lnTo>
                  <a:lnTo>
                    <a:pt x="21" y="119"/>
                  </a:lnTo>
                  <a:lnTo>
                    <a:pt x="12" y="129"/>
                  </a:lnTo>
                  <a:lnTo>
                    <a:pt x="5" y="140"/>
                  </a:lnTo>
                  <a:lnTo>
                    <a:pt x="1" y="153"/>
                  </a:lnTo>
                  <a:lnTo>
                    <a:pt x="1" y="153"/>
                  </a:lnTo>
                  <a:lnTo>
                    <a:pt x="0" y="156"/>
                  </a:lnTo>
                  <a:lnTo>
                    <a:pt x="1" y="157"/>
                  </a:lnTo>
                  <a:lnTo>
                    <a:pt x="5" y="160"/>
                  </a:lnTo>
                  <a:lnTo>
                    <a:pt x="9" y="160"/>
                  </a:lnTo>
                  <a:lnTo>
                    <a:pt x="11" y="159"/>
                  </a:lnTo>
                  <a:lnTo>
                    <a:pt x="12" y="156"/>
                  </a:lnTo>
                  <a:lnTo>
                    <a:pt x="12" y="156"/>
                  </a:lnTo>
                  <a:lnTo>
                    <a:pt x="16" y="146"/>
                  </a:lnTo>
                  <a:lnTo>
                    <a:pt x="21" y="135"/>
                  </a:lnTo>
                  <a:lnTo>
                    <a:pt x="29" y="126"/>
                  </a:lnTo>
                  <a:lnTo>
                    <a:pt x="38" y="118"/>
                  </a:lnTo>
                  <a:lnTo>
                    <a:pt x="56" y="102"/>
                  </a:lnTo>
                  <a:lnTo>
                    <a:pt x="75" y="88"/>
                  </a:lnTo>
                  <a:lnTo>
                    <a:pt x="75" y="88"/>
                  </a:lnTo>
                  <a:lnTo>
                    <a:pt x="86" y="79"/>
                  </a:lnTo>
                  <a:lnTo>
                    <a:pt x="96" y="68"/>
                  </a:lnTo>
                  <a:lnTo>
                    <a:pt x="115" y="46"/>
                  </a:lnTo>
                  <a:lnTo>
                    <a:pt x="126" y="36"/>
                  </a:lnTo>
                  <a:lnTo>
                    <a:pt x="136" y="27"/>
                  </a:lnTo>
                  <a:lnTo>
                    <a:pt x="148" y="19"/>
                  </a:lnTo>
                  <a:lnTo>
                    <a:pt x="162" y="12"/>
                  </a:lnTo>
                  <a:lnTo>
                    <a:pt x="162" y="12"/>
                  </a:lnTo>
                  <a:lnTo>
                    <a:pt x="164" y="11"/>
                  </a:lnTo>
                  <a:lnTo>
                    <a:pt x="165" y="8"/>
                  </a:lnTo>
                  <a:lnTo>
                    <a:pt x="165" y="4"/>
                  </a:lnTo>
                  <a:lnTo>
                    <a:pt x="165" y="3"/>
                  </a:lnTo>
                  <a:lnTo>
                    <a:pt x="164" y="2"/>
                  </a:lnTo>
                  <a:lnTo>
                    <a:pt x="161" y="0"/>
                  </a:lnTo>
                  <a:lnTo>
                    <a:pt x="158" y="0"/>
                  </a:lnTo>
                  <a:lnTo>
                    <a:pt x="158"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 name="chenying0907 879">
              <a:extLst>
                <a:ext uri="{FF2B5EF4-FFF2-40B4-BE49-F238E27FC236}">
                  <a16:creationId xmlns:a16="http://schemas.microsoft.com/office/drawing/2014/main" id="{2B4F071D-36BA-4B48-A509-C322ADB6B011}"/>
                </a:ext>
              </a:extLst>
            </p:cNvPr>
            <p:cNvSpPr>
              <a:spLocks/>
            </p:cNvSpPr>
            <p:nvPr/>
          </p:nvSpPr>
          <p:spPr bwMode="auto">
            <a:xfrm>
              <a:off x="3532188" y="3103563"/>
              <a:ext cx="90488" cy="82550"/>
            </a:xfrm>
            <a:custGeom>
              <a:avLst/>
              <a:gdLst/>
              <a:ahLst/>
              <a:cxnLst>
                <a:cxn ang="0">
                  <a:pos x="220" y="1"/>
                </a:cxn>
                <a:cxn ang="0">
                  <a:pos x="220" y="1"/>
                </a:cxn>
                <a:cxn ang="0">
                  <a:pos x="191" y="20"/>
                </a:cxn>
                <a:cxn ang="0">
                  <a:pos x="163" y="39"/>
                </a:cxn>
                <a:cxn ang="0">
                  <a:pos x="150" y="50"/>
                </a:cxn>
                <a:cxn ang="0">
                  <a:pos x="139" y="62"/>
                </a:cxn>
                <a:cxn ang="0">
                  <a:pos x="127" y="73"/>
                </a:cxn>
                <a:cxn ang="0">
                  <a:pos x="115" y="86"/>
                </a:cxn>
                <a:cxn ang="0">
                  <a:pos x="115" y="86"/>
                </a:cxn>
                <a:cxn ang="0">
                  <a:pos x="102" y="101"/>
                </a:cxn>
                <a:cxn ang="0">
                  <a:pos x="88" y="114"/>
                </a:cxn>
                <a:cxn ang="0">
                  <a:pos x="73" y="126"/>
                </a:cxn>
                <a:cxn ang="0">
                  <a:pos x="60" y="139"/>
                </a:cxn>
                <a:cxn ang="0">
                  <a:pos x="60" y="139"/>
                </a:cxn>
                <a:cxn ang="0">
                  <a:pos x="31" y="170"/>
                </a:cxn>
                <a:cxn ang="0">
                  <a:pos x="1" y="202"/>
                </a:cxn>
                <a:cxn ang="0">
                  <a:pos x="1" y="202"/>
                </a:cxn>
                <a:cxn ang="0">
                  <a:pos x="0" y="204"/>
                </a:cxn>
                <a:cxn ang="0">
                  <a:pos x="0" y="205"/>
                </a:cxn>
                <a:cxn ang="0">
                  <a:pos x="3" y="209"/>
                </a:cxn>
                <a:cxn ang="0">
                  <a:pos x="5" y="211"/>
                </a:cxn>
                <a:cxn ang="0">
                  <a:pos x="8" y="211"/>
                </a:cxn>
                <a:cxn ang="0">
                  <a:pos x="10" y="209"/>
                </a:cxn>
                <a:cxn ang="0">
                  <a:pos x="10" y="209"/>
                </a:cxn>
                <a:cxn ang="0">
                  <a:pos x="37" y="182"/>
                </a:cxn>
                <a:cxn ang="0">
                  <a:pos x="61" y="153"/>
                </a:cxn>
                <a:cxn ang="0">
                  <a:pos x="89" y="127"/>
                </a:cxn>
                <a:cxn ang="0">
                  <a:pos x="102" y="114"/>
                </a:cxn>
                <a:cxn ang="0">
                  <a:pos x="118" y="102"/>
                </a:cxn>
                <a:cxn ang="0">
                  <a:pos x="118" y="102"/>
                </a:cxn>
                <a:cxn ang="0">
                  <a:pos x="127" y="93"/>
                </a:cxn>
                <a:cxn ang="0">
                  <a:pos x="136" y="83"/>
                </a:cxn>
                <a:cxn ang="0">
                  <a:pos x="145" y="71"/>
                </a:cxn>
                <a:cxn ang="0">
                  <a:pos x="154" y="62"/>
                </a:cxn>
                <a:cxn ang="0">
                  <a:pos x="154" y="62"/>
                </a:cxn>
                <a:cxn ang="0">
                  <a:pos x="171" y="47"/>
                </a:cxn>
                <a:cxn ang="0">
                  <a:pos x="188" y="34"/>
                </a:cxn>
                <a:cxn ang="0">
                  <a:pos x="226" y="11"/>
                </a:cxn>
                <a:cxn ang="0">
                  <a:pos x="226" y="11"/>
                </a:cxn>
                <a:cxn ang="0">
                  <a:pos x="228" y="9"/>
                </a:cxn>
                <a:cxn ang="0">
                  <a:pos x="229" y="7"/>
                </a:cxn>
                <a:cxn ang="0">
                  <a:pos x="228" y="3"/>
                </a:cxn>
                <a:cxn ang="0">
                  <a:pos x="226" y="1"/>
                </a:cxn>
                <a:cxn ang="0">
                  <a:pos x="225" y="0"/>
                </a:cxn>
                <a:cxn ang="0">
                  <a:pos x="222" y="0"/>
                </a:cxn>
                <a:cxn ang="0">
                  <a:pos x="220" y="1"/>
                </a:cxn>
                <a:cxn ang="0">
                  <a:pos x="220" y="1"/>
                </a:cxn>
              </a:cxnLst>
              <a:rect l="0" t="0" r="r" b="b"/>
              <a:pathLst>
                <a:path w="229" h="211">
                  <a:moveTo>
                    <a:pt x="220" y="1"/>
                  </a:moveTo>
                  <a:lnTo>
                    <a:pt x="220" y="1"/>
                  </a:lnTo>
                  <a:lnTo>
                    <a:pt x="191" y="20"/>
                  </a:lnTo>
                  <a:lnTo>
                    <a:pt x="163" y="39"/>
                  </a:lnTo>
                  <a:lnTo>
                    <a:pt x="150" y="50"/>
                  </a:lnTo>
                  <a:lnTo>
                    <a:pt x="139" y="62"/>
                  </a:lnTo>
                  <a:lnTo>
                    <a:pt x="127" y="73"/>
                  </a:lnTo>
                  <a:lnTo>
                    <a:pt x="115" y="86"/>
                  </a:lnTo>
                  <a:lnTo>
                    <a:pt x="115" y="86"/>
                  </a:lnTo>
                  <a:lnTo>
                    <a:pt x="102" y="101"/>
                  </a:lnTo>
                  <a:lnTo>
                    <a:pt x="88" y="114"/>
                  </a:lnTo>
                  <a:lnTo>
                    <a:pt x="73" y="126"/>
                  </a:lnTo>
                  <a:lnTo>
                    <a:pt x="60" y="139"/>
                  </a:lnTo>
                  <a:lnTo>
                    <a:pt x="60" y="139"/>
                  </a:lnTo>
                  <a:lnTo>
                    <a:pt x="31" y="170"/>
                  </a:lnTo>
                  <a:lnTo>
                    <a:pt x="1" y="202"/>
                  </a:lnTo>
                  <a:lnTo>
                    <a:pt x="1" y="202"/>
                  </a:lnTo>
                  <a:lnTo>
                    <a:pt x="0" y="204"/>
                  </a:lnTo>
                  <a:lnTo>
                    <a:pt x="0" y="205"/>
                  </a:lnTo>
                  <a:lnTo>
                    <a:pt x="3" y="209"/>
                  </a:lnTo>
                  <a:lnTo>
                    <a:pt x="5" y="211"/>
                  </a:lnTo>
                  <a:lnTo>
                    <a:pt x="8" y="211"/>
                  </a:lnTo>
                  <a:lnTo>
                    <a:pt x="10" y="209"/>
                  </a:lnTo>
                  <a:lnTo>
                    <a:pt x="10" y="209"/>
                  </a:lnTo>
                  <a:lnTo>
                    <a:pt x="37" y="182"/>
                  </a:lnTo>
                  <a:lnTo>
                    <a:pt x="61" y="153"/>
                  </a:lnTo>
                  <a:lnTo>
                    <a:pt x="89" y="127"/>
                  </a:lnTo>
                  <a:lnTo>
                    <a:pt x="102" y="114"/>
                  </a:lnTo>
                  <a:lnTo>
                    <a:pt x="118" y="102"/>
                  </a:lnTo>
                  <a:lnTo>
                    <a:pt x="118" y="102"/>
                  </a:lnTo>
                  <a:lnTo>
                    <a:pt x="127" y="93"/>
                  </a:lnTo>
                  <a:lnTo>
                    <a:pt x="136" y="83"/>
                  </a:lnTo>
                  <a:lnTo>
                    <a:pt x="145" y="71"/>
                  </a:lnTo>
                  <a:lnTo>
                    <a:pt x="154" y="62"/>
                  </a:lnTo>
                  <a:lnTo>
                    <a:pt x="154" y="62"/>
                  </a:lnTo>
                  <a:lnTo>
                    <a:pt x="171" y="47"/>
                  </a:lnTo>
                  <a:lnTo>
                    <a:pt x="188" y="34"/>
                  </a:lnTo>
                  <a:lnTo>
                    <a:pt x="226" y="11"/>
                  </a:lnTo>
                  <a:lnTo>
                    <a:pt x="226" y="11"/>
                  </a:lnTo>
                  <a:lnTo>
                    <a:pt x="228" y="9"/>
                  </a:lnTo>
                  <a:lnTo>
                    <a:pt x="229" y="7"/>
                  </a:lnTo>
                  <a:lnTo>
                    <a:pt x="228" y="3"/>
                  </a:lnTo>
                  <a:lnTo>
                    <a:pt x="226" y="1"/>
                  </a:lnTo>
                  <a:lnTo>
                    <a:pt x="225" y="0"/>
                  </a:lnTo>
                  <a:lnTo>
                    <a:pt x="222" y="0"/>
                  </a:lnTo>
                  <a:lnTo>
                    <a:pt x="220" y="1"/>
                  </a:lnTo>
                  <a:lnTo>
                    <a:pt x="220"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 name="chenying0907 880">
              <a:extLst>
                <a:ext uri="{FF2B5EF4-FFF2-40B4-BE49-F238E27FC236}">
                  <a16:creationId xmlns:a16="http://schemas.microsoft.com/office/drawing/2014/main" id="{33C94EF7-EAD1-4A61-B9DC-D5FB0C2DE87E}"/>
                </a:ext>
              </a:extLst>
            </p:cNvPr>
            <p:cNvSpPr>
              <a:spLocks/>
            </p:cNvSpPr>
            <p:nvPr/>
          </p:nvSpPr>
          <p:spPr bwMode="auto">
            <a:xfrm>
              <a:off x="3559176" y="3119438"/>
              <a:ext cx="95250" cy="85725"/>
            </a:xfrm>
            <a:custGeom>
              <a:avLst/>
              <a:gdLst/>
              <a:ahLst/>
              <a:cxnLst>
                <a:cxn ang="0">
                  <a:pos x="230" y="0"/>
                </a:cxn>
                <a:cxn ang="0">
                  <a:pos x="230" y="0"/>
                </a:cxn>
                <a:cxn ang="0">
                  <a:pos x="217" y="8"/>
                </a:cxn>
                <a:cxn ang="0">
                  <a:pos x="206" y="17"/>
                </a:cxn>
                <a:cxn ang="0">
                  <a:pos x="194" y="27"/>
                </a:cxn>
                <a:cxn ang="0">
                  <a:pos x="182" y="39"/>
                </a:cxn>
                <a:cxn ang="0">
                  <a:pos x="161" y="61"/>
                </a:cxn>
                <a:cxn ang="0">
                  <a:pos x="140" y="85"/>
                </a:cxn>
                <a:cxn ang="0">
                  <a:pos x="140" y="85"/>
                </a:cxn>
                <a:cxn ang="0">
                  <a:pos x="110" y="115"/>
                </a:cxn>
                <a:cxn ang="0">
                  <a:pos x="77" y="145"/>
                </a:cxn>
                <a:cxn ang="0">
                  <a:pos x="45" y="172"/>
                </a:cxn>
                <a:cxn ang="0">
                  <a:pos x="11" y="200"/>
                </a:cxn>
                <a:cxn ang="0">
                  <a:pos x="11" y="200"/>
                </a:cxn>
                <a:cxn ang="0">
                  <a:pos x="8" y="200"/>
                </a:cxn>
                <a:cxn ang="0">
                  <a:pos x="5" y="202"/>
                </a:cxn>
                <a:cxn ang="0">
                  <a:pos x="5" y="202"/>
                </a:cxn>
                <a:cxn ang="0">
                  <a:pos x="3" y="205"/>
                </a:cxn>
                <a:cxn ang="0">
                  <a:pos x="3" y="205"/>
                </a:cxn>
                <a:cxn ang="0">
                  <a:pos x="0" y="209"/>
                </a:cxn>
                <a:cxn ang="0">
                  <a:pos x="0" y="212"/>
                </a:cxn>
                <a:cxn ang="0">
                  <a:pos x="2" y="215"/>
                </a:cxn>
                <a:cxn ang="0">
                  <a:pos x="3" y="215"/>
                </a:cxn>
                <a:cxn ang="0">
                  <a:pos x="5" y="215"/>
                </a:cxn>
                <a:cxn ang="0">
                  <a:pos x="5" y="215"/>
                </a:cxn>
                <a:cxn ang="0">
                  <a:pos x="9" y="215"/>
                </a:cxn>
                <a:cxn ang="0">
                  <a:pos x="13" y="214"/>
                </a:cxn>
                <a:cxn ang="0">
                  <a:pos x="15" y="212"/>
                </a:cxn>
                <a:cxn ang="0">
                  <a:pos x="16" y="209"/>
                </a:cxn>
                <a:cxn ang="0">
                  <a:pos x="16" y="209"/>
                </a:cxn>
                <a:cxn ang="0">
                  <a:pos x="45" y="187"/>
                </a:cxn>
                <a:cxn ang="0">
                  <a:pos x="72" y="163"/>
                </a:cxn>
                <a:cxn ang="0">
                  <a:pos x="100" y="140"/>
                </a:cxn>
                <a:cxn ang="0">
                  <a:pos x="126" y="115"/>
                </a:cxn>
                <a:cxn ang="0">
                  <a:pos x="126" y="115"/>
                </a:cxn>
                <a:cxn ang="0">
                  <a:pos x="155" y="86"/>
                </a:cxn>
                <a:cxn ang="0">
                  <a:pos x="182" y="56"/>
                </a:cxn>
                <a:cxn ang="0">
                  <a:pos x="182" y="56"/>
                </a:cxn>
                <a:cxn ang="0">
                  <a:pos x="195" y="43"/>
                </a:cxn>
                <a:cxn ang="0">
                  <a:pos x="208" y="31"/>
                </a:cxn>
                <a:cxn ang="0">
                  <a:pos x="221" y="19"/>
                </a:cxn>
                <a:cxn ang="0">
                  <a:pos x="237" y="10"/>
                </a:cxn>
                <a:cxn ang="0">
                  <a:pos x="237" y="10"/>
                </a:cxn>
                <a:cxn ang="0">
                  <a:pos x="238" y="8"/>
                </a:cxn>
                <a:cxn ang="0">
                  <a:pos x="240" y="6"/>
                </a:cxn>
                <a:cxn ang="0">
                  <a:pos x="238" y="2"/>
                </a:cxn>
                <a:cxn ang="0">
                  <a:pos x="236" y="0"/>
                </a:cxn>
                <a:cxn ang="0">
                  <a:pos x="233" y="0"/>
                </a:cxn>
                <a:cxn ang="0">
                  <a:pos x="230" y="0"/>
                </a:cxn>
                <a:cxn ang="0">
                  <a:pos x="230" y="0"/>
                </a:cxn>
              </a:cxnLst>
              <a:rect l="0" t="0" r="r" b="b"/>
              <a:pathLst>
                <a:path w="240" h="215">
                  <a:moveTo>
                    <a:pt x="230" y="0"/>
                  </a:moveTo>
                  <a:lnTo>
                    <a:pt x="230" y="0"/>
                  </a:lnTo>
                  <a:lnTo>
                    <a:pt x="217" y="8"/>
                  </a:lnTo>
                  <a:lnTo>
                    <a:pt x="206" y="17"/>
                  </a:lnTo>
                  <a:lnTo>
                    <a:pt x="194" y="27"/>
                  </a:lnTo>
                  <a:lnTo>
                    <a:pt x="182" y="39"/>
                  </a:lnTo>
                  <a:lnTo>
                    <a:pt x="161" y="61"/>
                  </a:lnTo>
                  <a:lnTo>
                    <a:pt x="140" y="85"/>
                  </a:lnTo>
                  <a:lnTo>
                    <a:pt x="140" y="85"/>
                  </a:lnTo>
                  <a:lnTo>
                    <a:pt x="110" y="115"/>
                  </a:lnTo>
                  <a:lnTo>
                    <a:pt x="77" y="145"/>
                  </a:lnTo>
                  <a:lnTo>
                    <a:pt x="45" y="172"/>
                  </a:lnTo>
                  <a:lnTo>
                    <a:pt x="11" y="200"/>
                  </a:lnTo>
                  <a:lnTo>
                    <a:pt x="11" y="200"/>
                  </a:lnTo>
                  <a:lnTo>
                    <a:pt x="8" y="200"/>
                  </a:lnTo>
                  <a:lnTo>
                    <a:pt x="5" y="202"/>
                  </a:lnTo>
                  <a:lnTo>
                    <a:pt x="5" y="202"/>
                  </a:lnTo>
                  <a:lnTo>
                    <a:pt x="3" y="205"/>
                  </a:lnTo>
                  <a:lnTo>
                    <a:pt x="3" y="205"/>
                  </a:lnTo>
                  <a:lnTo>
                    <a:pt x="0" y="209"/>
                  </a:lnTo>
                  <a:lnTo>
                    <a:pt x="0" y="212"/>
                  </a:lnTo>
                  <a:lnTo>
                    <a:pt x="2" y="215"/>
                  </a:lnTo>
                  <a:lnTo>
                    <a:pt x="3" y="215"/>
                  </a:lnTo>
                  <a:lnTo>
                    <a:pt x="5" y="215"/>
                  </a:lnTo>
                  <a:lnTo>
                    <a:pt x="5" y="215"/>
                  </a:lnTo>
                  <a:lnTo>
                    <a:pt x="9" y="215"/>
                  </a:lnTo>
                  <a:lnTo>
                    <a:pt x="13" y="214"/>
                  </a:lnTo>
                  <a:lnTo>
                    <a:pt x="15" y="212"/>
                  </a:lnTo>
                  <a:lnTo>
                    <a:pt x="16" y="209"/>
                  </a:lnTo>
                  <a:lnTo>
                    <a:pt x="16" y="209"/>
                  </a:lnTo>
                  <a:lnTo>
                    <a:pt x="45" y="187"/>
                  </a:lnTo>
                  <a:lnTo>
                    <a:pt x="72" y="163"/>
                  </a:lnTo>
                  <a:lnTo>
                    <a:pt x="100" y="140"/>
                  </a:lnTo>
                  <a:lnTo>
                    <a:pt x="126" y="115"/>
                  </a:lnTo>
                  <a:lnTo>
                    <a:pt x="126" y="115"/>
                  </a:lnTo>
                  <a:lnTo>
                    <a:pt x="155" y="86"/>
                  </a:lnTo>
                  <a:lnTo>
                    <a:pt x="182" y="56"/>
                  </a:lnTo>
                  <a:lnTo>
                    <a:pt x="182" y="56"/>
                  </a:lnTo>
                  <a:lnTo>
                    <a:pt x="195" y="43"/>
                  </a:lnTo>
                  <a:lnTo>
                    <a:pt x="208" y="31"/>
                  </a:lnTo>
                  <a:lnTo>
                    <a:pt x="221" y="19"/>
                  </a:lnTo>
                  <a:lnTo>
                    <a:pt x="237" y="10"/>
                  </a:lnTo>
                  <a:lnTo>
                    <a:pt x="237" y="10"/>
                  </a:lnTo>
                  <a:lnTo>
                    <a:pt x="238" y="8"/>
                  </a:lnTo>
                  <a:lnTo>
                    <a:pt x="240" y="6"/>
                  </a:lnTo>
                  <a:lnTo>
                    <a:pt x="238" y="2"/>
                  </a:lnTo>
                  <a:lnTo>
                    <a:pt x="236" y="0"/>
                  </a:lnTo>
                  <a:lnTo>
                    <a:pt x="233" y="0"/>
                  </a:lnTo>
                  <a:lnTo>
                    <a:pt x="230" y="0"/>
                  </a:lnTo>
                  <a:lnTo>
                    <a:pt x="230"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 name="chenying0907 881">
              <a:extLst>
                <a:ext uri="{FF2B5EF4-FFF2-40B4-BE49-F238E27FC236}">
                  <a16:creationId xmlns:a16="http://schemas.microsoft.com/office/drawing/2014/main" id="{386ECC11-1BA9-47D4-8347-F7ABC99899E0}"/>
                </a:ext>
              </a:extLst>
            </p:cNvPr>
            <p:cNvSpPr>
              <a:spLocks/>
            </p:cNvSpPr>
            <p:nvPr/>
          </p:nvSpPr>
          <p:spPr bwMode="auto">
            <a:xfrm>
              <a:off x="3589338" y="3135313"/>
              <a:ext cx="92075" cy="92075"/>
            </a:xfrm>
            <a:custGeom>
              <a:avLst/>
              <a:gdLst/>
              <a:ahLst/>
              <a:cxnLst>
                <a:cxn ang="0">
                  <a:pos x="225" y="1"/>
                </a:cxn>
                <a:cxn ang="0">
                  <a:pos x="225" y="1"/>
                </a:cxn>
                <a:cxn ang="0">
                  <a:pos x="205" y="22"/>
                </a:cxn>
                <a:cxn ang="0">
                  <a:pos x="194" y="31"/>
                </a:cxn>
                <a:cxn ang="0">
                  <a:pos x="185" y="43"/>
                </a:cxn>
                <a:cxn ang="0">
                  <a:pos x="185" y="43"/>
                </a:cxn>
                <a:cxn ang="0">
                  <a:pos x="171" y="59"/>
                </a:cxn>
                <a:cxn ang="0">
                  <a:pos x="155" y="74"/>
                </a:cxn>
                <a:cxn ang="0">
                  <a:pos x="140" y="89"/>
                </a:cxn>
                <a:cxn ang="0">
                  <a:pos x="127" y="106"/>
                </a:cxn>
                <a:cxn ang="0">
                  <a:pos x="127" y="106"/>
                </a:cxn>
                <a:cxn ang="0">
                  <a:pos x="114" y="123"/>
                </a:cxn>
                <a:cxn ang="0">
                  <a:pos x="100" y="139"/>
                </a:cxn>
                <a:cxn ang="0">
                  <a:pos x="86" y="154"/>
                </a:cxn>
                <a:cxn ang="0">
                  <a:pos x="70" y="170"/>
                </a:cxn>
                <a:cxn ang="0">
                  <a:pos x="70" y="170"/>
                </a:cxn>
                <a:cxn ang="0">
                  <a:pos x="53" y="184"/>
                </a:cxn>
                <a:cxn ang="0">
                  <a:pos x="36" y="197"/>
                </a:cxn>
                <a:cxn ang="0">
                  <a:pos x="19" y="210"/>
                </a:cxn>
                <a:cxn ang="0">
                  <a:pos x="3" y="225"/>
                </a:cxn>
                <a:cxn ang="0">
                  <a:pos x="3" y="225"/>
                </a:cxn>
                <a:cxn ang="0">
                  <a:pos x="0" y="226"/>
                </a:cxn>
                <a:cxn ang="0">
                  <a:pos x="0" y="229"/>
                </a:cxn>
                <a:cxn ang="0">
                  <a:pos x="3" y="233"/>
                </a:cxn>
                <a:cxn ang="0">
                  <a:pos x="6" y="234"/>
                </a:cxn>
                <a:cxn ang="0">
                  <a:pos x="8" y="234"/>
                </a:cxn>
                <a:cxn ang="0">
                  <a:pos x="11" y="233"/>
                </a:cxn>
                <a:cxn ang="0">
                  <a:pos x="11" y="233"/>
                </a:cxn>
                <a:cxn ang="0">
                  <a:pos x="25" y="220"/>
                </a:cxn>
                <a:cxn ang="0">
                  <a:pos x="41" y="208"/>
                </a:cxn>
                <a:cxn ang="0">
                  <a:pos x="55" y="197"/>
                </a:cxn>
                <a:cxn ang="0">
                  <a:pos x="71" y="184"/>
                </a:cxn>
                <a:cxn ang="0">
                  <a:pos x="71" y="184"/>
                </a:cxn>
                <a:cxn ang="0">
                  <a:pos x="99" y="157"/>
                </a:cxn>
                <a:cxn ang="0">
                  <a:pos x="113" y="142"/>
                </a:cxn>
                <a:cxn ang="0">
                  <a:pos x="125" y="128"/>
                </a:cxn>
                <a:cxn ang="0">
                  <a:pos x="125" y="128"/>
                </a:cxn>
                <a:cxn ang="0">
                  <a:pos x="151" y="97"/>
                </a:cxn>
                <a:cxn ang="0">
                  <a:pos x="177" y="67"/>
                </a:cxn>
                <a:cxn ang="0">
                  <a:pos x="205" y="38"/>
                </a:cxn>
                <a:cxn ang="0">
                  <a:pos x="233" y="10"/>
                </a:cxn>
                <a:cxn ang="0">
                  <a:pos x="233" y="10"/>
                </a:cxn>
                <a:cxn ang="0">
                  <a:pos x="235" y="8"/>
                </a:cxn>
                <a:cxn ang="0">
                  <a:pos x="235" y="5"/>
                </a:cxn>
                <a:cxn ang="0">
                  <a:pos x="233" y="1"/>
                </a:cxn>
                <a:cxn ang="0">
                  <a:pos x="229" y="0"/>
                </a:cxn>
                <a:cxn ang="0">
                  <a:pos x="227" y="0"/>
                </a:cxn>
                <a:cxn ang="0">
                  <a:pos x="225" y="1"/>
                </a:cxn>
                <a:cxn ang="0">
                  <a:pos x="225" y="1"/>
                </a:cxn>
              </a:cxnLst>
              <a:rect l="0" t="0" r="r" b="b"/>
              <a:pathLst>
                <a:path w="235" h="234">
                  <a:moveTo>
                    <a:pt x="225" y="1"/>
                  </a:moveTo>
                  <a:lnTo>
                    <a:pt x="225" y="1"/>
                  </a:lnTo>
                  <a:lnTo>
                    <a:pt x="205" y="22"/>
                  </a:lnTo>
                  <a:lnTo>
                    <a:pt x="194" y="31"/>
                  </a:lnTo>
                  <a:lnTo>
                    <a:pt x="185" y="43"/>
                  </a:lnTo>
                  <a:lnTo>
                    <a:pt x="185" y="43"/>
                  </a:lnTo>
                  <a:lnTo>
                    <a:pt x="171" y="59"/>
                  </a:lnTo>
                  <a:lnTo>
                    <a:pt x="155" y="74"/>
                  </a:lnTo>
                  <a:lnTo>
                    <a:pt x="140" y="89"/>
                  </a:lnTo>
                  <a:lnTo>
                    <a:pt x="127" y="106"/>
                  </a:lnTo>
                  <a:lnTo>
                    <a:pt x="127" y="106"/>
                  </a:lnTo>
                  <a:lnTo>
                    <a:pt x="114" y="123"/>
                  </a:lnTo>
                  <a:lnTo>
                    <a:pt x="100" y="139"/>
                  </a:lnTo>
                  <a:lnTo>
                    <a:pt x="86" y="154"/>
                  </a:lnTo>
                  <a:lnTo>
                    <a:pt x="70" y="170"/>
                  </a:lnTo>
                  <a:lnTo>
                    <a:pt x="70" y="170"/>
                  </a:lnTo>
                  <a:lnTo>
                    <a:pt x="53" y="184"/>
                  </a:lnTo>
                  <a:lnTo>
                    <a:pt x="36" y="197"/>
                  </a:lnTo>
                  <a:lnTo>
                    <a:pt x="19" y="210"/>
                  </a:lnTo>
                  <a:lnTo>
                    <a:pt x="3" y="225"/>
                  </a:lnTo>
                  <a:lnTo>
                    <a:pt x="3" y="225"/>
                  </a:lnTo>
                  <a:lnTo>
                    <a:pt x="0" y="226"/>
                  </a:lnTo>
                  <a:lnTo>
                    <a:pt x="0" y="229"/>
                  </a:lnTo>
                  <a:lnTo>
                    <a:pt x="3" y="233"/>
                  </a:lnTo>
                  <a:lnTo>
                    <a:pt x="6" y="234"/>
                  </a:lnTo>
                  <a:lnTo>
                    <a:pt x="8" y="234"/>
                  </a:lnTo>
                  <a:lnTo>
                    <a:pt x="11" y="233"/>
                  </a:lnTo>
                  <a:lnTo>
                    <a:pt x="11" y="233"/>
                  </a:lnTo>
                  <a:lnTo>
                    <a:pt x="25" y="220"/>
                  </a:lnTo>
                  <a:lnTo>
                    <a:pt x="41" y="208"/>
                  </a:lnTo>
                  <a:lnTo>
                    <a:pt x="55" y="197"/>
                  </a:lnTo>
                  <a:lnTo>
                    <a:pt x="71" y="184"/>
                  </a:lnTo>
                  <a:lnTo>
                    <a:pt x="71" y="184"/>
                  </a:lnTo>
                  <a:lnTo>
                    <a:pt x="99" y="157"/>
                  </a:lnTo>
                  <a:lnTo>
                    <a:pt x="113" y="142"/>
                  </a:lnTo>
                  <a:lnTo>
                    <a:pt x="125" y="128"/>
                  </a:lnTo>
                  <a:lnTo>
                    <a:pt x="125" y="128"/>
                  </a:lnTo>
                  <a:lnTo>
                    <a:pt x="151" y="97"/>
                  </a:lnTo>
                  <a:lnTo>
                    <a:pt x="177" y="67"/>
                  </a:lnTo>
                  <a:lnTo>
                    <a:pt x="205" y="38"/>
                  </a:lnTo>
                  <a:lnTo>
                    <a:pt x="233" y="10"/>
                  </a:lnTo>
                  <a:lnTo>
                    <a:pt x="233" y="10"/>
                  </a:lnTo>
                  <a:lnTo>
                    <a:pt x="235" y="8"/>
                  </a:lnTo>
                  <a:lnTo>
                    <a:pt x="235" y="5"/>
                  </a:lnTo>
                  <a:lnTo>
                    <a:pt x="233" y="1"/>
                  </a:lnTo>
                  <a:lnTo>
                    <a:pt x="229" y="0"/>
                  </a:lnTo>
                  <a:lnTo>
                    <a:pt x="227" y="0"/>
                  </a:lnTo>
                  <a:lnTo>
                    <a:pt x="225" y="1"/>
                  </a:lnTo>
                  <a:lnTo>
                    <a:pt x="225"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 name="chenying0907 882">
              <a:extLst>
                <a:ext uri="{FF2B5EF4-FFF2-40B4-BE49-F238E27FC236}">
                  <a16:creationId xmlns:a16="http://schemas.microsoft.com/office/drawing/2014/main" id="{ACECCA23-E053-45A9-9D8A-A8A2E6EE7A54}"/>
                </a:ext>
              </a:extLst>
            </p:cNvPr>
            <p:cNvSpPr>
              <a:spLocks/>
            </p:cNvSpPr>
            <p:nvPr/>
          </p:nvSpPr>
          <p:spPr bwMode="auto">
            <a:xfrm>
              <a:off x="3629026" y="3171826"/>
              <a:ext cx="68263" cy="60325"/>
            </a:xfrm>
            <a:custGeom>
              <a:avLst/>
              <a:gdLst/>
              <a:ahLst/>
              <a:cxnLst>
                <a:cxn ang="0">
                  <a:pos x="161" y="2"/>
                </a:cxn>
                <a:cxn ang="0">
                  <a:pos x="161" y="2"/>
                </a:cxn>
                <a:cxn ang="0">
                  <a:pos x="120" y="36"/>
                </a:cxn>
                <a:cxn ang="0">
                  <a:pos x="80" y="71"/>
                </a:cxn>
                <a:cxn ang="0">
                  <a:pos x="40" y="108"/>
                </a:cxn>
                <a:cxn ang="0">
                  <a:pos x="1" y="144"/>
                </a:cxn>
                <a:cxn ang="0">
                  <a:pos x="1" y="144"/>
                </a:cxn>
                <a:cxn ang="0">
                  <a:pos x="0" y="147"/>
                </a:cxn>
                <a:cxn ang="0">
                  <a:pos x="0" y="148"/>
                </a:cxn>
                <a:cxn ang="0">
                  <a:pos x="1" y="152"/>
                </a:cxn>
                <a:cxn ang="0">
                  <a:pos x="5" y="155"/>
                </a:cxn>
                <a:cxn ang="0">
                  <a:pos x="8" y="153"/>
                </a:cxn>
                <a:cxn ang="0">
                  <a:pos x="9" y="152"/>
                </a:cxn>
                <a:cxn ang="0">
                  <a:pos x="9" y="152"/>
                </a:cxn>
                <a:cxn ang="0">
                  <a:pos x="48" y="116"/>
                </a:cxn>
                <a:cxn ang="0">
                  <a:pos x="87" y="79"/>
                </a:cxn>
                <a:cxn ang="0">
                  <a:pos x="128" y="44"/>
                </a:cxn>
                <a:cxn ang="0">
                  <a:pos x="170" y="10"/>
                </a:cxn>
                <a:cxn ang="0">
                  <a:pos x="170" y="10"/>
                </a:cxn>
                <a:cxn ang="0">
                  <a:pos x="171" y="8"/>
                </a:cxn>
                <a:cxn ang="0">
                  <a:pos x="171" y="6"/>
                </a:cxn>
                <a:cxn ang="0">
                  <a:pos x="171" y="4"/>
                </a:cxn>
                <a:cxn ang="0">
                  <a:pos x="170" y="3"/>
                </a:cxn>
                <a:cxn ang="0">
                  <a:pos x="166" y="0"/>
                </a:cxn>
                <a:cxn ang="0">
                  <a:pos x="163" y="0"/>
                </a:cxn>
                <a:cxn ang="0">
                  <a:pos x="161" y="2"/>
                </a:cxn>
                <a:cxn ang="0">
                  <a:pos x="161" y="2"/>
                </a:cxn>
              </a:cxnLst>
              <a:rect l="0" t="0" r="r" b="b"/>
              <a:pathLst>
                <a:path w="171" h="155">
                  <a:moveTo>
                    <a:pt x="161" y="2"/>
                  </a:moveTo>
                  <a:lnTo>
                    <a:pt x="161" y="2"/>
                  </a:lnTo>
                  <a:lnTo>
                    <a:pt x="120" y="36"/>
                  </a:lnTo>
                  <a:lnTo>
                    <a:pt x="80" y="71"/>
                  </a:lnTo>
                  <a:lnTo>
                    <a:pt x="40" y="108"/>
                  </a:lnTo>
                  <a:lnTo>
                    <a:pt x="1" y="144"/>
                  </a:lnTo>
                  <a:lnTo>
                    <a:pt x="1" y="144"/>
                  </a:lnTo>
                  <a:lnTo>
                    <a:pt x="0" y="147"/>
                  </a:lnTo>
                  <a:lnTo>
                    <a:pt x="0" y="148"/>
                  </a:lnTo>
                  <a:lnTo>
                    <a:pt x="1" y="152"/>
                  </a:lnTo>
                  <a:lnTo>
                    <a:pt x="5" y="155"/>
                  </a:lnTo>
                  <a:lnTo>
                    <a:pt x="8" y="153"/>
                  </a:lnTo>
                  <a:lnTo>
                    <a:pt x="9" y="152"/>
                  </a:lnTo>
                  <a:lnTo>
                    <a:pt x="9" y="152"/>
                  </a:lnTo>
                  <a:lnTo>
                    <a:pt x="48" y="116"/>
                  </a:lnTo>
                  <a:lnTo>
                    <a:pt x="87" y="79"/>
                  </a:lnTo>
                  <a:lnTo>
                    <a:pt x="128" y="44"/>
                  </a:lnTo>
                  <a:lnTo>
                    <a:pt x="170" y="10"/>
                  </a:lnTo>
                  <a:lnTo>
                    <a:pt x="170" y="10"/>
                  </a:lnTo>
                  <a:lnTo>
                    <a:pt x="171" y="8"/>
                  </a:lnTo>
                  <a:lnTo>
                    <a:pt x="171" y="6"/>
                  </a:lnTo>
                  <a:lnTo>
                    <a:pt x="171" y="4"/>
                  </a:lnTo>
                  <a:lnTo>
                    <a:pt x="170" y="3"/>
                  </a:lnTo>
                  <a:lnTo>
                    <a:pt x="166" y="0"/>
                  </a:lnTo>
                  <a:lnTo>
                    <a:pt x="163" y="0"/>
                  </a:lnTo>
                  <a:lnTo>
                    <a:pt x="161" y="2"/>
                  </a:lnTo>
                  <a:lnTo>
                    <a:pt x="161"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 name="chenying0907 883">
              <a:extLst>
                <a:ext uri="{FF2B5EF4-FFF2-40B4-BE49-F238E27FC236}">
                  <a16:creationId xmlns:a16="http://schemas.microsoft.com/office/drawing/2014/main" id="{29333C8C-8C3B-4E5A-8384-F5C15C1F833F}"/>
                </a:ext>
              </a:extLst>
            </p:cNvPr>
            <p:cNvSpPr>
              <a:spLocks/>
            </p:cNvSpPr>
            <p:nvPr/>
          </p:nvSpPr>
          <p:spPr bwMode="auto">
            <a:xfrm>
              <a:off x="3644901" y="3186113"/>
              <a:ext cx="73025" cy="68263"/>
            </a:xfrm>
            <a:custGeom>
              <a:avLst/>
              <a:gdLst/>
              <a:ahLst/>
              <a:cxnLst>
                <a:cxn ang="0">
                  <a:pos x="174" y="2"/>
                </a:cxn>
                <a:cxn ang="0">
                  <a:pos x="174" y="2"/>
                </a:cxn>
                <a:cxn ang="0">
                  <a:pos x="157" y="22"/>
                </a:cxn>
                <a:cxn ang="0">
                  <a:pos x="149" y="31"/>
                </a:cxn>
                <a:cxn ang="0">
                  <a:pos x="140" y="40"/>
                </a:cxn>
                <a:cxn ang="0">
                  <a:pos x="140" y="40"/>
                </a:cxn>
                <a:cxn ang="0">
                  <a:pos x="128" y="49"/>
                </a:cxn>
                <a:cxn ang="0">
                  <a:pos x="115" y="59"/>
                </a:cxn>
                <a:cxn ang="0">
                  <a:pos x="103" y="68"/>
                </a:cxn>
                <a:cxn ang="0">
                  <a:pos x="92" y="78"/>
                </a:cxn>
                <a:cxn ang="0">
                  <a:pos x="92" y="78"/>
                </a:cxn>
                <a:cxn ang="0">
                  <a:pos x="68" y="98"/>
                </a:cxn>
                <a:cxn ang="0">
                  <a:pos x="45" y="119"/>
                </a:cxn>
                <a:cxn ang="0">
                  <a:pos x="31" y="129"/>
                </a:cxn>
                <a:cxn ang="0">
                  <a:pos x="21" y="140"/>
                </a:cxn>
                <a:cxn ang="0">
                  <a:pos x="11" y="151"/>
                </a:cxn>
                <a:cxn ang="0">
                  <a:pos x="1" y="163"/>
                </a:cxn>
                <a:cxn ang="0">
                  <a:pos x="1" y="163"/>
                </a:cxn>
                <a:cxn ang="0">
                  <a:pos x="0" y="166"/>
                </a:cxn>
                <a:cxn ang="0">
                  <a:pos x="0" y="167"/>
                </a:cxn>
                <a:cxn ang="0">
                  <a:pos x="3" y="171"/>
                </a:cxn>
                <a:cxn ang="0">
                  <a:pos x="8" y="171"/>
                </a:cxn>
                <a:cxn ang="0">
                  <a:pos x="9" y="171"/>
                </a:cxn>
                <a:cxn ang="0">
                  <a:pos x="12" y="168"/>
                </a:cxn>
                <a:cxn ang="0">
                  <a:pos x="12" y="168"/>
                </a:cxn>
                <a:cxn ang="0">
                  <a:pos x="18" y="159"/>
                </a:cxn>
                <a:cxn ang="0">
                  <a:pos x="28" y="150"/>
                </a:cxn>
                <a:cxn ang="0">
                  <a:pos x="47" y="134"/>
                </a:cxn>
                <a:cxn ang="0">
                  <a:pos x="47" y="134"/>
                </a:cxn>
                <a:cxn ang="0">
                  <a:pos x="73" y="110"/>
                </a:cxn>
                <a:cxn ang="0">
                  <a:pos x="99" y="86"/>
                </a:cxn>
                <a:cxn ang="0">
                  <a:pos x="99" y="86"/>
                </a:cxn>
                <a:cxn ang="0">
                  <a:pos x="111" y="76"/>
                </a:cxn>
                <a:cxn ang="0">
                  <a:pos x="124" y="66"/>
                </a:cxn>
                <a:cxn ang="0">
                  <a:pos x="148" y="48"/>
                </a:cxn>
                <a:cxn ang="0">
                  <a:pos x="148" y="48"/>
                </a:cxn>
                <a:cxn ang="0">
                  <a:pos x="157" y="39"/>
                </a:cxn>
                <a:cxn ang="0">
                  <a:pos x="166" y="30"/>
                </a:cxn>
                <a:cxn ang="0">
                  <a:pos x="182" y="10"/>
                </a:cxn>
                <a:cxn ang="0">
                  <a:pos x="182" y="10"/>
                </a:cxn>
                <a:cxn ang="0">
                  <a:pos x="183" y="8"/>
                </a:cxn>
                <a:cxn ang="0">
                  <a:pos x="183" y="6"/>
                </a:cxn>
                <a:cxn ang="0">
                  <a:pos x="181" y="2"/>
                </a:cxn>
                <a:cxn ang="0">
                  <a:pos x="179" y="1"/>
                </a:cxn>
                <a:cxn ang="0">
                  <a:pos x="178" y="0"/>
                </a:cxn>
                <a:cxn ang="0">
                  <a:pos x="175" y="1"/>
                </a:cxn>
                <a:cxn ang="0">
                  <a:pos x="174" y="2"/>
                </a:cxn>
                <a:cxn ang="0">
                  <a:pos x="174" y="2"/>
                </a:cxn>
              </a:cxnLst>
              <a:rect l="0" t="0" r="r" b="b"/>
              <a:pathLst>
                <a:path w="183" h="171">
                  <a:moveTo>
                    <a:pt x="174" y="2"/>
                  </a:moveTo>
                  <a:lnTo>
                    <a:pt x="174" y="2"/>
                  </a:lnTo>
                  <a:lnTo>
                    <a:pt x="157" y="22"/>
                  </a:lnTo>
                  <a:lnTo>
                    <a:pt x="149" y="31"/>
                  </a:lnTo>
                  <a:lnTo>
                    <a:pt x="140" y="40"/>
                  </a:lnTo>
                  <a:lnTo>
                    <a:pt x="140" y="40"/>
                  </a:lnTo>
                  <a:lnTo>
                    <a:pt x="128" y="49"/>
                  </a:lnTo>
                  <a:lnTo>
                    <a:pt x="115" y="59"/>
                  </a:lnTo>
                  <a:lnTo>
                    <a:pt x="103" y="68"/>
                  </a:lnTo>
                  <a:lnTo>
                    <a:pt x="92" y="78"/>
                  </a:lnTo>
                  <a:lnTo>
                    <a:pt x="92" y="78"/>
                  </a:lnTo>
                  <a:lnTo>
                    <a:pt x="68" y="98"/>
                  </a:lnTo>
                  <a:lnTo>
                    <a:pt x="45" y="119"/>
                  </a:lnTo>
                  <a:lnTo>
                    <a:pt x="31" y="129"/>
                  </a:lnTo>
                  <a:lnTo>
                    <a:pt x="21" y="140"/>
                  </a:lnTo>
                  <a:lnTo>
                    <a:pt x="11" y="151"/>
                  </a:lnTo>
                  <a:lnTo>
                    <a:pt x="1" y="163"/>
                  </a:lnTo>
                  <a:lnTo>
                    <a:pt x="1" y="163"/>
                  </a:lnTo>
                  <a:lnTo>
                    <a:pt x="0" y="166"/>
                  </a:lnTo>
                  <a:lnTo>
                    <a:pt x="0" y="167"/>
                  </a:lnTo>
                  <a:lnTo>
                    <a:pt x="3" y="171"/>
                  </a:lnTo>
                  <a:lnTo>
                    <a:pt x="8" y="171"/>
                  </a:lnTo>
                  <a:lnTo>
                    <a:pt x="9" y="171"/>
                  </a:lnTo>
                  <a:lnTo>
                    <a:pt x="12" y="168"/>
                  </a:lnTo>
                  <a:lnTo>
                    <a:pt x="12" y="168"/>
                  </a:lnTo>
                  <a:lnTo>
                    <a:pt x="18" y="159"/>
                  </a:lnTo>
                  <a:lnTo>
                    <a:pt x="28" y="150"/>
                  </a:lnTo>
                  <a:lnTo>
                    <a:pt x="47" y="134"/>
                  </a:lnTo>
                  <a:lnTo>
                    <a:pt x="47" y="134"/>
                  </a:lnTo>
                  <a:lnTo>
                    <a:pt x="73" y="110"/>
                  </a:lnTo>
                  <a:lnTo>
                    <a:pt x="99" y="86"/>
                  </a:lnTo>
                  <a:lnTo>
                    <a:pt x="99" y="86"/>
                  </a:lnTo>
                  <a:lnTo>
                    <a:pt x="111" y="76"/>
                  </a:lnTo>
                  <a:lnTo>
                    <a:pt x="124" y="66"/>
                  </a:lnTo>
                  <a:lnTo>
                    <a:pt x="148" y="48"/>
                  </a:lnTo>
                  <a:lnTo>
                    <a:pt x="148" y="48"/>
                  </a:lnTo>
                  <a:lnTo>
                    <a:pt x="157" y="39"/>
                  </a:lnTo>
                  <a:lnTo>
                    <a:pt x="166" y="30"/>
                  </a:lnTo>
                  <a:lnTo>
                    <a:pt x="182" y="10"/>
                  </a:lnTo>
                  <a:lnTo>
                    <a:pt x="182" y="10"/>
                  </a:lnTo>
                  <a:lnTo>
                    <a:pt x="183" y="8"/>
                  </a:lnTo>
                  <a:lnTo>
                    <a:pt x="183" y="6"/>
                  </a:lnTo>
                  <a:lnTo>
                    <a:pt x="181" y="2"/>
                  </a:lnTo>
                  <a:lnTo>
                    <a:pt x="179" y="1"/>
                  </a:lnTo>
                  <a:lnTo>
                    <a:pt x="178" y="0"/>
                  </a:lnTo>
                  <a:lnTo>
                    <a:pt x="175" y="1"/>
                  </a:lnTo>
                  <a:lnTo>
                    <a:pt x="174" y="2"/>
                  </a:lnTo>
                  <a:lnTo>
                    <a:pt x="174"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 name="chenying0907 884">
              <a:extLst>
                <a:ext uri="{FF2B5EF4-FFF2-40B4-BE49-F238E27FC236}">
                  <a16:creationId xmlns:a16="http://schemas.microsoft.com/office/drawing/2014/main" id="{81E64DD6-1E3E-4000-8898-39B3511D42AB}"/>
                </a:ext>
              </a:extLst>
            </p:cNvPr>
            <p:cNvSpPr>
              <a:spLocks/>
            </p:cNvSpPr>
            <p:nvPr/>
          </p:nvSpPr>
          <p:spPr bwMode="auto">
            <a:xfrm>
              <a:off x="3673476" y="3219451"/>
              <a:ext cx="49213" cy="42863"/>
            </a:xfrm>
            <a:custGeom>
              <a:avLst/>
              <a:gdLst/>
              <a:ahLst/>
              <a:cxnLst>
                <a:cxn ang="0">
                  <a:pos x="116" y="1"/>
                </a:cxn>
                <a:cxn ang="0">
                  <a:pos x="116" y="1"/>
                </a:cxn>
                <a:cxn ang="0">
                  <a:pos x="110" y="5"/>
                </a:cxn>
                <a:cxn ang="0">
                  <a:pos x="102" y="8"/>
                </a:cxn>
                <a:cxn ang="0">
                  <a:pos x="96" y="10"/>
                </a:cxn>
                <a:cxn ang="0">
                  <a:pos x="91" y="15"/>
                </a:cxn>
                <a:cxn ang="0">
                  <a:pos x="91" y="15"/>
                </a:cxn>
                <a:cxn ang="0">
                  <a:pos x="76" y="30"/>
                </a:cxn>
                <a:cxn ang="0">
                  <a:pos x="61" y="43"/>
                </a:cxn>
                <a:cxn ang="0">
                  <a:pos x="61" y="43"/>
                </a:cxn>
                <a:cxn ang="0">
                  <a:pos x="45" y="55"/>
                </a:cxn>
                <a:cxn ang="0">
                  <a:pos x="29" y="68"/>
                </a:cxn>
                <a:cxn ang="0">
                  <a:pos x="15" y="82"/>
                </a:cxn>
                <a:cxn ang="0">
                  <a:pos x="2" y="98"/>
                </a:cxn>
                <a:cxn ang="0">
                  <a:pos x="2" y="98"/>
                </a:cxn>
                <a:cxn ang="0">
                  <a:pos x="0" y="100"/>
                </a:cxn>
                <a:cxn ang="0">
                  <a:pos x="0" y="102"/>
                </a:cxn>
                <a:cxn ang="0">
                  <a:pos x="3" y="106"/>
                </a:cxn>
                <a:cxn ang="0">
                  <a:pos x="4" y="107"/>
                </a:cxn>
                <a:cxn ang="0">
                  <a:pos x="6" y="108"/>
                </a:cxn>
                <a:cxn ang="0">
                  <a:pos x="8" y="107"/>
                </a:cxn>
                <a:cxn ang="0">
                  <a:pos x="10" y="106"/>
                </a:cxn>
                <a:cxn ang="0">
                  <a:pos x="10" y="106"/>
                </a:cxn>
                <a:cxn ang="0">
                  <a:pos x="25" y="89"/>
                </a:cxn>
                <a:cxn ang="0">
                  <a:pos x="41" y="73"/>
                </a:cxn>
                <a:cxn ang="0">
                  <a:pos x="59" y="59"/>
                </a:cxn>
                <a:cxn ang="0">
                  <a:pos x="78" y="44"/>
                </a:cxn>
                <a:cxn ang="0">
                  <a:pos x="78" y="44"/>
                </a:cxn>
                <a:cxn ang="0">
                  <a:pos x="88" y="34"/>
                </a:cxn>
                <a:cxn ang="0">
                  <a:pos x="98" y="23"/>
                </a:cxn>
                <a:cxn ang="0">
                  <a:pos x="98" y="23"/>
                </a:cxn>
                <a:cxn ang="0">
                  <a:pos x="104" y="19"/>
                </a:cxn>
                <a:cxn ang="0">
                  <a:pos x="110" y="15"/>
                </a:cxn>
                <a:cxn ang="0">
                  <a:pos x="118" y="13"/>
                </a:cxn>
                <a:cxn ang="0">
                  <a:pos x="125" y="9"/>
                </a:cxn>
                <a:cxn ang="0">
                  <a:pos x="125" y="9"/>
                </a:cxn>
                <a:cxn ang="0">
                  <a:pos x="126" y="8"/>
                </a:cxn>
                <a:cxn ang="0">
                  <a:pos x="126" y="5"/>
                </a:cxn>
                <a:cxn ang="0">
                  <a:pos x="126" y="4"/>
                </a:cxn>
                <a:cxn ang="0">
                  <a:pos x="125" y="1"/>
                </a:cxn>
                <a:cxn ang="0">
                  <a:pos x="121" y="0"/>
                </a:cxn>
                <a:cxn ang="0">
                  <a:pos x="118" y="0"/>
                </a:cxn>
                <a:cxn ang="0">
                  <a:pos x="116" y="1"/>
                </a:cxn>
                <a:cxn ang="0">
                  <a:pos x="116" y="1"/>
                </a:cxn>
              </a:cxnLst>
              <a:rect l="0" t="0" r="r" b="b"/>
              <a:pathLst>
                <a:path w="126" h="108">
                  <a:moveTo>
                    <a:pt x="116" y="1"/>
                  </a:moveTo>
                  <a:lnTo>
                    <a:pt x="116" y="1"/>
                  </a:lnTo>
                  <a:lnTo>
                    <a:pt x="110" y="5"/>
                  </a:lnTo>
                  <a:lnTo>
                    <a:pt x="102" y="8"/>
                  </a:lnTo>
                  <a:lnTo>
                    <a:pt x="96" y="10"/>
                  </a:lnTo>
                  <a:lnTo>
                    <a:pt x="91" y="15"/>
                  </a:lnTo>
                  <a:lnTo>
                    <a:pt x="91" y="15"/>
                  </a:lnTo>
                  <a:lnTo>
                    <a:pt x="76" y="30"/>
                  </a:lnTo>
                  <a:lnTo>
                    <a:pt x="61" y="43"/>
                  </a:lnTo>
                  <a:lnTo>
                    <a:pt x="61" y="43"/>
                  </a:lnTo>
                  <a:lnTo>
                    <a:pt x="45" y="55"/>
                  </a:lnTo>
                  <a:lnTo>
                    <a:pt x="29" y="68"/>
                  </a:lnTo>
                  <a:lnTo>
                    <a:pt x="15" y="82"/>
                  </a:lnTo>
                  <a:lnTo>
                    <a:pt x="2" y="98"/>
                  </a:lnTo>
                  <a:lnTo>
                    <a:pt x="2" y="98"/>
                  </a:lnTo>
                  <a:lnTo>
                    <a:pt x="0" y="100"/>
                  </a:lnTo>
                  <a:lnTo>
                    <a:pt x="0" y="102"/>
                  </a:lnTo>
                  <a:lnTo>
                    <a:pt x="3" y="106"/>
                  </a:lnTo>
                  <a:lnTo>
                    <a:pt x="4" y="107"/>
                  </a:lnTo>
                  <a:lnTo>
                    <a:pt x="6" y="108"/>
                  </a:lnTo>
                  <a:lnTo>
                    <a:pt x="8" y="107"/>
                  </a:lnTo>
                  <a:lnTo>
                    <a:pt x="10" y="106"/>
                  </a:lnTo>
                  <a:lnTo>
                    <a:pt x="10" y="106"/>
                  </a:lnTo>
                  <a:lnTo>
                    <a:pt x="25" y="89"/>
                  </a:lnTo>
                  <a:lnTo>
                    <a:pt x="41" y="73"/>
                  </a:lnTo>
                  <a:lnTo>
                    <a:pt x="59" y="59"/>
                  </a:lnTo>
                  <a:lnTo>
                    <a:pt x="78" y="44"/>
                  </a:lnTo>
                  <a:lnTo>
                    <a:pt x="78" y="44"/>
                  </a:lnTo>
                  <a:lnTo>
                    <a:pt x="88" y="34"/>
                  </a:lnTo>
                  <a:lnTo>
                    <a:pt x="98" y="23"/>
                  </a:lnTo>
                  <a:lnTo>
                    <a:pt x="98" y="23"/>
                  </a:lnTo>
                  <a:lnTo>
                    <a:pt x="104" y="19"/>
                  </a:lnTo>
                  <a:lnTo>
                    <a:pt x="110" y="15"/>
                  </a:lnTo>
                  <a:lnTo>
                    <a:pt x="118" y="13"/>
                  </a:lnTo>
                  <a:lnTo>
                    <a:pt x="125" y="9"/>
                  </a:lnTo>
                  <a:lnTo>
                    <a:pt x="125" y="9"/>
                  </a:lnTo>
                  <a:lnTo>
                    <a:pt x="126" y="8"/>
                  </a:lnTo>
                  <a:lnTo>
                    <a:pt x="126" y="5"/>
                  </a:lnTo>
                  <a:lnTo>
                    <a:pt x="126" y="4"/>
                  </a:lnTo>
                  <a:lnTo>
                    <a:pt x="125" y="1"/>
                  </a:lnTo>
                  <a:lnTo>
                    <a:pt x="121" y="0"/>
                  </a:lnTo>
                  <a:lnTo>
                    <a:pt x="118" y="0"/>
                  </a:lnTo>
                  <a:lnTo>
                    <a:pt x="116" y="1"/>
                  </a:lnTo>
                  <a:lnTo>
                    <a:pt x="116"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 name="chenying0907 885">
              <a:extLst>
                <a:ext uri="{FF2B5EF4-FFF2-40B4-BE49-F238E27FC236}">
                  <a16:creationId xmlns:a16="http://schemas.microsoft.com/office/drawing/2014/main" id="{99BC8B11-41EE-4511-965D-CFAD0AA67A6D}"/>
                </a:ext>
              </a:extLst>
            </p:cNvPr>
            <p:cNvSpPr>
              <a:spLocks/>
            </p:cNvSpPr>
            <p:nvPr/>
          </p:nvSpPr>
          <p:spPr bwMode="auto">
            <a:xfrm>
              <a:off x="3289301" y="3514726"/>
              <a:ext cx="87313" cy="93663"/>
            </a:xfrm>
            <a:custGeom>
              <a:avLst/>
              <a:gdLst/>
              <a:ahLst/>
              <a:cxnLst>
                <a:cxn ang="0">
                  <a:pos x="212" y="0"/>
                </a:cxn>
                <a:cxn ang="0">
                  <a:pos x="212" y="0"/>
                </a:cxn>
                <a:cxn ang="0">
                  <a:pos x="204" y="1"/>
                </a:cxn>
                <a:cxn ang="0">
                  <a:pos x="196" y="3"/>
                </a:cxn>
                <a:cxn ang="0">
                  <a:pos x="190" y="6"/>
                </a:cxn>
                <a:cxn ang="0">
                  <a:pos x="184" y="10"/>
                </a:cxn>
                <a:cxn ang="0">
                  <a:pos x="173" y="19"/>
                </a:cxn>
                <a:cxn ang="0">
                  <a:pos x="162" y="30"/>
                </a:cxn>
                <a:cxn ang="0">
                  <a:pos x="162" y="30"/>
                </a:cxn>
                <a:cxn ang="0">
                  <a:pos x="145" y="47"/>
                </a:cxn>
                <a:cxn ang="0">
                  <a:pos x="127" y="62"/>
                </a:cxn>
                <a:cxn ang="0">
                  <a:pos x="110" y="79"/>
                </a:cxn>
                <a:cxn ang="0">
                  <a:pos x="93" y="96"/>
                </a:cxn>
                <a:cxn ang="0">
                  <a:pos x="93" y="96"/>
                </a:cxn>
                <a:cxn ang="0">
                  <a:pos x="65" y="129"/>
                </a:cxn>
                <a:cxn ang="0">
                  <a:pos x="39" y="163"/>
                </a:cxn>
                <a:cxn ang="0">
                  <a:pos x="39" y="163"/>
                </a:cxn>
                <a:cxn ang="0">
                  <a:pos x="17" y="194"/>
                </a:cxn>
                <a:cxn ang="0">
                  <a:pos x="8" y="210"/>
                </a:cxn>
                <a:cxn ang="0">
                  <a:pos x="0" y="227"/>
                </a:cxn>
                <a:cxn ang="0">
                  <a:pos x="0" y="227"/>
                </a:cxn>
                <a:cxn ang="0">
                  <a:pos x="0" y="230"/>
                </a:cxn>
                <a:cxn ang="0">
                  <a:pos x="1" y="231"/>
                </a:cxn>
                <a:cxn ang="0">
                  <a:pos x="3" y="232"/>
                </a:cxn>
                <a:cxn ang="0">
                  <a:pos x="4" y="234"/>
                </a:cxn>
                <a:cxn ang="0">
                  <a:pos x="8" y="234"/>
                </a:cxn>
                <a:cxn ang="0">
                  <a:pos x="10" y="232"/>
                </a:cxn>
                <a:cxn ang="0">
                  <a:pos x="12" y="230"/>
                </a:cxn>
                <a:cxn ang="0">
                  <a:pos x="12" y="230"/>
                </a:cxn>
                <a:cxn ang="0">
                  <a:pos x="18" y="214"/>
                </a:cxn>
                <a:cxn ang="0">
                  <a:pos x="27" y="198"/>
                </a:cxn>
                <a:cxn ang="0">
                  <a:pos x="38" y="183"/>
                </a:cxn>
                <a:cxn ang="0">
                  <a:pos x="48" y="168"/>
                </a:cxn>
                <a:cxn ang="0">
                  <a:pos x="72" y="139"/>
                </a:cxn>
                <a:cxn ang="0">
                  <a:pos x="96" y="111"/>
                </a:cxn>
                <a:cxn ang="0">
                  <a:pos x="96" y="111"/>
                </a:cxn>
                <a:cxn ang="0">
                  <a:pos x="106" y="99"/>
                </a:cxn>
                <a:cxn ang="0">
                  <a:pos x="118" y="86"/>
                </a:cxn>
                <a:cxn ang="0">
                  <a:pos x="143" y="64"/>
                </a:cxn>
                <a:cxn ang="0">
                  <a:pos x="143" y="64"/>
                </a:cxn>
                <a:cxn ang="0">
                  <a:pos x="157" y="48"/>
                </a:cxn>
                <a:cxn ang="0">
                  <a:pos x="174" y="32"/>
                </a:cxn>
                <a:cxn ang="0">
                  <a:pos x="183" y="24"/>
                </a:cxn>
                <a:cxn ang="0">
                  <a:pos x="192" y="18"/>
                </a:cxn>
                <a:cxn ang="0">
                  <a:pos x="201" y="14"/>
                </a:cxn>
                <a:cxn ang="0">
                  <a:pos x="212" y="11"/>
                </a:cxn>
                <a:cxn ang="0">
                  <a:pos x="212" y="11"/>
                </a:cxn>
                <a:cxn ang="0">
                  <a:pos x="213" y="10"/>
                </a:cxn>
                <a:cxn ang="0">
                  <a:pos x="216" y="9"/>
                </a:cxn>
                <a:cxn ang="0">
                  <a:pos x="217" y="5"/>
                </a:cxn>
                <a:cxn ang="0">
                  <a:pos x="217" y="3"/>
                </a:cxn>
                <a:cxn ang="0">
                  <a:pos x="216" y="1"/>
                </a:cxn>
                <a:cxn ang="0">
                  <a:pos x="213" y="0"/>
                </a:cxn>
                <a:cxn ang="0">
                  <a:pos x="212" y="0"/>
                </a:cxn>
                <a:cxn ang="0">
                  <a:pos x="212" y="0"/>
                </a:cxn>
              </a:cxnLst>
              <a:rect l="0" t="0" r="r" b="b"/>
              <a:pathLst>
                <a:path w="217" h="234">
                  <a:moveTo>
                    <a:pt x="212" y="0"/>
                  </a:moveTo>
                  <a:lnTo>
                    <a:pt x="212" y="0"/>
                  </a:lnTo>
                  <a:lnTo>
                    <a:pt x="204" y="1"/>
                  </a:lnTo>
                  <a:lnTo>
                    <a:pt x="196" y="3"/>
                  </a:lnTo>
                  <a:lnTo>
                    <a:pt x="190" y="6"/>
                  </a:lnTo>
                  <a:lnTo>
                    <a:pt x="184" y="10"/>
                  </a:lnTo>
                  <a:lnTo>
                    <a:pt x="173" y="19"/>
                  </a:lnTo>
                  <a:lnTo>
                    <a:pt x="162" y="30"/>
                  </a:lnTo>
                  <a:lnTo>
                    <a:pt x="162" y="30"/>
                  </a:lnTo>
                  <a:lnTo>
                    <a:pt x="145" y="47"/>
                  </a:lnTo>
                  <a:lnTo>
                    <a:pt x="127" y="62"/>
                  </a:lnTo>
                  <a:lnTo>
                    <a:pt x="110" y="79"/>
                  </a:lnTo>
                  <a:lnTo>
                    <a:pt x="93" y="96"/>
                  </a:lnTo>
                  <a:lnTo>
                    <a:pt x="93" y="96"/>
                  </a:lnTo>
                  <a:lnTo>
                    <a:pt x="65" y="129"/>
                  </a:lnTo>
                  <a:lnTo>
                    <a:pt x="39" y="163"/>
                  </a:lnTo>
                  <a:lnTo>
                    <a:pt x="39" y="163"/>
                  </a:lnTo>
                  <a:lnTo>
                    <a:pt x="17" y="194"/>
                  </a:lnTo>
                  <a:lnTo>
                    <a:pt x="8" y="210"/>
                  </a:lnTo>
                  <a:lnTo>
                    <a:pt x="0" y="227"/>
                  </a:lnTo>
                  <a:lnTo>
                    <a:pt x="0" y="227"/>
                  </a:lnTo>
                  <a:lnTo>
                    <a:pt x="0" y="230"/>
                  </a:lnTo>
                  <a:lnTo>
                    <a:pt x="1" y="231"/>
                  </a:lnTo>
                  <a:lnTo>
                    <a:pt x="3" y="232"/>
                  </a:lnTo>
                  <a:lnTo>
                    <a:pt x="4" y="234"/>
                  </a:lnTo>
                  <a:lnTo>
                    <a:pt x="8" y="234"/>
                  </a:lnTo>
                  <a:lnTo>
                    <a:pt x="10" y="232"/>
                  </a:lnTo>
                  <a:lnTo>
                    <a:pt x="12" y="230"/>
                  </a:lnTo>
                  <a:lnTo>
                    <a:pt x="12" y="230"/>
                  </a:lnTo>
                  <a:lnTo>
                    <a:pt x="18" y="214"/>
                  </a:lnTo>
                  <a:lnTo>
                    <a:pt x="27" y="198"/>
                  </a:lnTo>
                  <a:lnTo>
                    <a:pt x="38" y="183"/>
                  </a:lnTo>
                  <a:lnTo>
                    <a:pt x="48" y="168"/>
                  </a:lnTo>
                  <a:lnTo>
                    <a:pt x="72" y="139"/>
                  </a:lnTo>
                  <a:lnTo>
                    <a:pt x="96" y="111"/>
                  </a:lnTo>
                  <a:lnTo>
                    <a:pt x="96" y="111"/>
                  </a:lnTo>
                  <a:lnTo>
                    <a:pt x="106" y="99"/>
                  </a:lnTo>
                  <a:lnTo>
                    <a:pt x="118" y="86"/>
                  </a:lnTo>
                  <a:lnTo>
                    <a:pt x="143" y="64"/>
                  </a:lnTo>
                  <a:lnTo>
                    <a:pt x="143" y="64"/>
                  </a:lnTo>
                  <a:lnTo>
                    <a:pt x="157" y="48"/>
                  </a:lnTo>
                  <a:lnTo>
                    <a:pt x="174" y="32"/>
                  </a:lnTo>
                  <a:lnTo>
                    <a:pt x="183" y="24"/>
                  </a:lnTo>
                  <a:lnTo>
                    <a:pt x="192" y="18"/>
                  </a:lnTo>
                  <a:lnTo>
                    <a:pt x="201" y="14"/>
                  </a:lnTo>
                  <a:lnTo>
                    <a:pt x="212" y="11"/>
                  </a:lnTo>
                  <a:lnTo>
                    <a:pt x="212" y="11"/>
                  </a:lnTo>
                  <a:lnTo>
                    <a:pt x="213" y="10"/>
                  </a:lnTo>
                  <a:lnTo>
                    <a:pt x="216" y="9"/>
                  </a:lnTo>
                  <a:lnTo>
                    <a:pt x="217" y="5"/>
                  </a:lnTo>
                  <a:lnTo>
                    <a:pt x="217" y="3"/>
                  </a:lnTo>
                  <a:lnTo>
                    <a:pt x="216" y="1"/>
                  </a:lnTo>
                  <a:lnTo>
                    <a:pt x="213" y="0"/>
                  </a:lnTo>
                  <a:lnTo>
                    <a:pt x="212" y="0"/>
                  </a:lnTo>
                  <a:lnTo>
                    <a:pt x="212"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 name="chenying0907 886">
              <a:extLst>
                <a:ext uri="{FF2B5EF4-FFF2-40B4-BE49-F238E27FC236}">
                  <a16:creationId xmlns:a16="http://schemas.microsoft.com/office/drawing/2014/main" id="{9D4EB3CA-852C-4374-9324-D2C6ACAFBA0F}"/>
                </a:ext>
              </a:extLst>
            </p:cNvPr>
            <p:cNvSpPr>
              <a:spLocks/>
            </p:cNvSpPr>
            <p:nvPr/>
          </p:nvSpPr>
          <p:spPr bwMode="auto">
            <a:xfrm>
              <a:off x="3252788" y="3548063"/>
              <a:ext cx="125413" cy="130175"/>
            </a:xfrm>
            <a:custGeom>
              <a:avLst/>
              <a:gdLst/>
              <a:ahLst/>
              <a:cxnLst>
                <a:cxn ang="0">
                  <a:pos x="305" y="1"/>
                </a:cxn>
                <a:cxn ang="0">
                  <a:pos x="305" y="1"/>
                </a:cxn>
                <a:cxn ang="0">
                  <a:pos x="296" y="6"/>
                </a:cxn>
                <a:cxn ang="0">
                  <a:pos x="287" y="13"/>
                </a:cxn>
                <a:cxn ang="0">
                  <a:pos x="278" y="18"/>
                </a:cxn>
                <a:cxn ang="0">
                  <a:pos x="270" y="24"/>
                </a:cxn>
                <a:cxn ang="0">
                  <a:pos x="270" y="24"/>
                </a:cxn>
                <a:cxn ang="0">
                  <a:pos x="249" y="45"/>
                </a:cxn>
                <a:cxn ang="0">
                  <a:pos x="227" y="65"/>
                </a:cxn>
                <a:cxn ang="0">
                  <a:pos x="227" y="65"/>
                </a:cxn>
                <a:cxn ang="0">
                  <a:pos x="181" y="107"/>
                </a:cxn>
                <a:cxn ang="0">
                  <a:pos x="159" y="129"/>
                </a:cxn>
                <a:cxn ang="0">
                  <a:pos x="138" y="151"/>
                </a:cxn>
                <a:cxn ang="0">
                  <a:pos x="138" y="151"/>
                </a:cxn>
                <a:cxn ang="0">
                  <a:pos x="95" y="200"/>
                </a:cxn>
                <a:cxn ang="0">
                  <a:pos x="50" y="247"/>
                </a:cxn>
                <a:cxn ang="0">
                  <a:pos x="50" y="247"/>
                </a:cxn>
                <a:cxn ang="0">
                  <a:pos x="36" y="264"/>
                </a:cxn>
                <a:cxn ang="0">
                  <a:pos x="21" y="282"/>
                </a:cxn>
                <a:cxn ang="0">
                  <a:pos x="10" y="302"/>
                </a:cxn>
                <a:cxn ang="0">
                  <a:pos x="4" y="312"/>
                </a:cxn>
                <a:cxn ang="0">
                  <a:pos x="0" y="323"/>
                </a:cxn>
                <a:cxn ang="0">
                  <a:pos x="0" y="323"/>
                </a:cxn>
                <a:cxn ang="0">
                  <a:pos x="0" y="325"/>
                </a:cxn>
                <a:cxn ang="0">
                  <a:pos x="2" y="327"/>
                </a:cxn>
                <a:cxn ang="0">
                  <a:pos x="4" y="329"/>
                </a:cxn>
                <a:cxn ang="0">
                  <a:pos x="10" y="329"/>
                </a:cxn>
                <a:cxn ang="0">
                  <a:pos x="11" y="328"/>
                </a:cxn>
                <a:cxn ang="0">
                  <a:pos x="12" y="325"/>
                </a:cxn>
                <a:cxn ang="0">
                  <a:pos x="12" y="325"/>
                </a:cxn>
                <a:cxn ang="0">
                  <a:pos x="17" y="313"/>
                </a:cxn>
                <a:cxn ang="0">
                  <a:pos x="23" y="302"/>
                </a:cxn>
                <a:cxn ang="0">
                  <a:pos x="31" y="290"/>
                </a:cxn>
                <a:cxn ang="0">
                  <a:pos x="38" y="279"/>
                </a:cxn>
                <a:cxn ang="0">
                  <a:pos x="55" y="259"/>
                </a:cxn>
                <a:cxn ang="0">
                  <a:pos x="74" y="239"/>
                </a:cxn>
                <a:cxn ang="0">
                  <a:pos x="74" y="239"/>
                </a:cxn>
                <a:cxn ang="0">
                  <a:pos x="113" y="196"/>
                </a:cxn>
                <a:cxn ang="0">
                  <a:pos x="154" y="151"/>
                </a:cxn>
                <a:cxn ang="0">
                  <a:pos x="154" y="151"/>
                </a:cxn>
                <a:cxn ang="0">
                  <a:pos x="172" y="130"/>
                </a:cxn>
                <a:cxn ang="0">
                  <a:pos x="193" y="111"/>
                </a:cxn>
                <a:cxn ang="0">
                  <a:pos x="235" y="73"/>
                </a:cxn>
                <a:cxn ang="0">
                  <a:pos x="235" y="73"/>
                </a:cxn>
                <a:cxn ang="0">
                  <a:pos x="271" y="39"/>
                </a:cxn>
                <a:cxn ang="0">
                  <a:pos x="271" y="39"/>
                </a:cxn>
                <a:cxn ang="0">
                  <a:pos x="280" y="31"/>
                </a:cxn>
                <a:cxn ang="0">
                  <a:pos x="292" y="23"/>
                </a:cxn>
                <a:cxn ang="0">
                  <a:pos x="303" y="17"/>
                </a:cxn>
                <a:cxn ang="0">
                  <a:pos x="313" y="9"/>
                </a:cxn>
                <a:cxn ang="0">
                  <a:pos x="313" y="9"/>
                </a:cxn>
                <a:cxn ang="0">
                  <a:pos x="314" y="6"/>
                </a:cxn>
                <a:cxn ang="0">
                  <a:pos x="316" y="5"/>
                </a:cxn>
                <a:cxn ang="0">
                  <a:pos x="314" y="2"/>
                </a:cxn>
                <a:cxn ang="0">
                  <a:pos x="313" y="1"/>
                </a:cxn>
                <a:cxn ang="0">
                  <a:pos x="309" y="0"/>
                </a:cxn>
                <a:cxn ang="0">
                  <a:pos x="308" y="0"/>
                </a:cxn>
                <a:cxn ang="0">
                  <a:pos x="305" y="1"/>
                </a:cxn>
                <a:cxn ang="0">
                  <a:pos x="305" y="1"/>
                </a:cxn>
              </a:cxnLst>
              <a:rect l="0" t="0" r="r" b="b"/>
              <a:pathLst>
                <a:path w="316" h="329">
                  <a:moveTo>
                    <a:pt x="305" y="1"/>
                  </a:moveTo>
                  <a:lnTo>
                    <a:pt x="305" y="1"/>
                  </a:lnTo>
                  <a:lnTo>
                    <a:pt x="296" y="6"/>
                  </a:lnTo>
                  <a:lnTo>
                    <a:pt x="287" y="13"/>
                  </a:lnTo>
                  <a:lnTo>
                    <a:pt x="278" y="18"/>
                  </a:lnTo>
                  <a:lnTo>
                    <a:pt x="270" y="24"/>
                  </a:lnTo>
                  <a:lnTo>
                    <a:pt x="270" y="24"/>
                  </a:lnTo>
                  <a:lnTo>
                    <a:pt x="249" y="45"/>
                  </a:lnTo>
                  <a:lnTo>
                    <a:pt x="227" y="65"/>
                  </a:lnTo>
                  <a:lnTo>
                    <a:pt x="227" y="65"/>
                  </a:lnTo>
                  <a:lnTo>
                    <a:pt x="181" y="107"/>
                  </a:lnTo>
                  <a:lnTo>
                    <a:pt x="159" y="129"/>
                  </a:lnTo>
                  <a:lnTo>
                    <a:pt x="138" y="151"/>
                  </a:lnTo>
                  <a:lnTo>
                    <a:pt x="138" y="151"/>
                  </a:lnTo>
                  <a:lnTo>
                    <a:pt x="95" y="200"/>
                  </a:lnTo>
                  <a:lnTo>
                    <a:pt x="50" y="247"/>
                  </a:lnTo>
                  <a:lnTo>
                    <a:pt x="50" y="247"/>
                  </a:lnTo>
                  <a:lnTo>
                    <a:pt x="36" y="264"/>
                  </a:lnTo>
                  <a:lnTo>
                    <a:pt x="21" y="282"/>
                  </a:lnTo>
                  <a:lnTo>
                    <a:pt x="10" y="302"/>
                  </a:lnTo>
                  <a:lnTo>
                    <a:pt x="4" y="312"/>
                  </a:lnTo>
                  <a:lnTo>
                    <a:pt x="0" y="323"/>
                  </a:lnTo>
                  <a:lnTo>
                    <a:pt x="0" y="323"/>
                  </a:lnTo>
                  <a:lnTo>
                    <a:pt x="0" y="325"/>
                  </a:lnTo>
                  <a:lnTo>
                    <a:pt x="2" y="327"/>
                  </a:lnTo>
                  <a:lnTo>
                    <a:pt x="4" y="329"/>
                  </a:lnTo>
                  <a:lnTo>
                    <a:pt x="10" y="329"/>
                  </a:lnTo>
                  <a:lnTo>
                    <a:pt x="11" y="328"/>
                  </a:lnTo>
                  <a:lnTo>
                    <a:pt x="12" y="325"/>
                  </a:lnTo>
                  <a:lnTo>
                    <a:pt x="12" y="325"/>
                  </a:lnTo>
                  <a:lnTo>
                    <a:pt x="17" y="313"/>
                  </a:lnTo>
                  <a:lnTo>
                    <a:pt x="23" y="302"/>
                  </a:lnTo>
                  <a:lnTo>
                    <a:pt x="31" y="290"/>
                  </a:lnTo>
                  <a:lnTo>
                    <a:pt x="38" y="279"/>
                  </a:lnTo>
                  <a:lnTo>
                    <a:pt x="55" y="259"/>
                  </a:lnTo>
                  <a:lnTo>
                    <a:pt x="74" y="239"/>
                  </a:lnTo>
                  <a:lnTo>
                    <a:pt x="74" y="239"/>
                  </a:lnTo>
                  <a:lnTo>
                    <a:pt x="113" y="196"/>
                  </a:lnTo>
                  <a:lnTo>
                    <a:pt x="154" y="151"/>
                  </a:lnTo>
                  <a:lnTo>
                    <a:pt x="154" y="151"/>
                  </a:lnTo>
                  <a:lnTo>
                    <a:pt x="172" y="130"/>
                  </a:lnTo>
                  <a:lnTo>
                    <a:pt x="193" y="111"/>
                  </a:lnTo>
                  <a:lnTo>
                    <a:pt x="235" y="73"/>
                  </a:lnTo>
                  <a:lnTo>
                    <a:pt x="235" y="73"/>
                  </a:lnTo>
                  <a:lnTo>
                    <a:pt x="271" y="39"/>
                  </a:lnTo>
                  <a:lnTo>
                    <a:pt x="271" y="39"/>
                  </a:lnTo>
                  <a:lnTo>
                    <a:pt x="280" y="31"/>
                  </a:lnTo>
                  <a:lnTo>
                    <a:pt x="292" y="23"/>
                  </a:lnTo>
                  <a:lnTo>
                    <a:pt x="303" y="17"/>
                  </a:lnTo>
                  <a:lnTo>
                    <a:pt x="313" y="9"/>
                  </a:lnTo>
                  <a:lnTo>
                    <a:pt x="313" y="9"/>
                  </a:lnTo>
                  <a:lnTo>
                    <a:pt x="314" y="6"/>
                  </a:lnTo>
                  <a:lnTo>
                    <a:pt x="316" y="5"/>
                  </a:lnTo>
                  <a:lnTo>
                    <a:pt x="314" y="2"/>
                  </a:lnTo>
                  <a:lnTo>
                    <a:pt x="313" y="1"/>
                  </a:lnTo>
                  <a:lnTo>
                    <a:pt x="309" y="0"/>
                  </a:lnTo>
                  <a:lnTo>
                    <a:pt x="308" y="0"/>
                  </a:lnTo>
                  <a:lnTo>
                    <a:pt x="305" y="1"/>
                  </a:lnTo>
                  <a:lnTo>
                    <a:pt x="305"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 name="chenying0907 887">
              <a:extLst>
                <a:ext uri="{FF2B5EF4-FFF2-40B4-BE49-F238E27FC236}">
                  <a16:creationId xmlns:a16="http://schemas.microsoft.com/office/drawing/2014/main" id="{C3201098-EC15-452F-9AC1-1EC43B25CA87}"/>
                </a:ext>
              </a:extLst>
            </p:cNvPr>
            <p:cNvSpPr>
              <a:spLocks/>
            </p:cNvSpPr>
            <p:nvPr/>
          </p:nvSpPr>
          <p:spPr bwMode="auto">
            <a:xfrm>
              <a:off x="3255963" y="3578226"/>
              <a:ext cx="133350" cy="146050"/>
            </a:xfrm>
            <a:custGeom>
              <a:avLst/>
              <a:gdLst/>
              <a:ahLst/>
              <a:cxnLst>
                <a:cxn ang="0">
                  <a:pos x="328" y="1"/>
                </a:cxn>
                <a:cxn ang="0">
                  <a:pos x="277" y="42"/>
                </a:cxn>
                <a:cxn ang="0">
                  <a:pos x="230" y="86"/>
                </a:cxn>
                <a:cxn ang="0">
                  <a:pos x="186" y="136"/>
                </a:cxn>
                <a:cxn ang="0">
                  <a:pos x="144" y="184"/>
                </a:cxn>
                <a:cxn ang="0">
                  <a:pos x="122" y="208"/>
                </a:cxn>
                <a:cxn ang="0">
                  <a:pos x="73" y="252"/>
                </a:cxn>
                <a:cxn ang="0">
                  <a:pos x="50" y="275"/>
                </a:cxn>
                <a:cxn ang="0">
                  <a:pos x="26" y="303"/>
                </a:cxn>
                <a:cxn ang="0">
                  <a:pos x="12" y="324"/>
                </a:cxn>
                <a:cxn ang="0">
                  <a:pos x="3" y="348"/>
                </a:cxn>
                <a:cxn ang="0">
                  <a:pos x="0" y="360"/>
                </a:cxn>
                <a:cxn ang="0">
                  <a:pos x="3" y="365"/>
                </a:cxn>
                <a:cxn ang="0">
                  <a:pos x="9" y="365"/>
                </a:cxn>
                <a:cxn ang="0">
                  <a:pos x="16" y="358"/>
                </a:cxn>
                <a:cxn ang="0">
                  <a:pos x="17" y="353"/>
                </a:cxn>
                <a:cxn ang="0">
                  <a:pos x="13" y="349"/>
                </a:cxn>
                <a:cxn ang="0">
                  <a:pos x="17" y="337"/>
                </a:cxn>
                <a:cxn ang="0">
                  <a:pos x="30" y="315"/>
                </a:cxn>
                <a:cxn ang="0">
                  <a:pos x="55" y="285"/>
                </a:cxn>
                <a:cxn ang="0">
                  <a:pos x="72" y="268"/>
                </a:cxn>
                <a:cxn ang="0">
                  <a:pos x="116" y="228"/>
                </a:cxn>
                <a:cxn ang="0">
                  <a:pos x="149" y="196"/>
                </a:cxn>
                <a:cxn ang="0">
                  <a:pos x="158" y="186"/>
                </a:cxn>
                <a:cxn ang="0">
                  <a:pos x="220" y="115"/>
                </a:cxn>
                <a:cxn ang="0">
                  <a:pos x="263" y="71"/>
                </a:cxn>
                <a:cxn ang="0">
                  <a:pos x="309" y="30"/>
                </a:cxn>
                <a:cxn ang="0">
                  <a:pos x="334" y="12"/>
                </a:cxn>
                <a:cxn ang="0">
                  <a:pos x="336" y="8"/>
                </a:cxn>
                <a:cxn ang="0">
                  <a:pos x="334" y="1"/>
                </a:cxn>
                <a:cxn ang="0">
                  <a:pos x="330" y="0"/>
                </a:cxn>
                <a:cxn ang="0">
                  <a:pos x="328" y="1"/>
                </a:cxn>
              </a:cxnLst>
              <a:rect l="0" t="0" r="r" b="b"/>
              <a:pathLst>
                <a:path w="336" h="366">
                  <a:moveTo>
                    <a:pt x="328" y="1"/>
                  </a:moveTo>
                  <a:lnTo>
                    <a:pt x="328" y="1"/>
                  </a:lnTo>
                  <a:lnTo>
                    <a:pt x="302" y="21"/>
                  </a:lnTo>
                  <a:lnTo>
                    <a:pt x="277" y="42"/>
                  </a:lnTo>
                  <a:lnTo>
                    <a:pt x="252" y="64"/>
                  </a:lnTo>
                  <a:lnTo>
                    <a:pt x="230" y="86"/>
                  </a:lnTo>
                  <a:lnTo>
                    <a:pt x="208" y="111"/>
                  </a:lnTo>
                  <a:lnTo>
                    <a:pt x="186" y="136"/>
                  </a:lnTo>
                  <a:lnTo>
                    <a:pt x="144" y="184"/>
                  </a:lnTo>
                  <a:lnTo>
                    <a:pt x="144" y="184"/>
                  </a:lnTo>
                  <a:lnTo>
                    <a:pt x="133" y="198"/>
                  </a:lnTo>
                  <a:lnTo>
                    <a:pt x="122" y="208"/>
                  </a:lnTo>
                  <a:lnTo>
                    <a:pt x="98" y="230"/>
                  </a:lnTo>
                  <a:lnTo>
                    <a:pt x="73" y="252"/>
                  </a:lnTo>
                  <a:lnTo>
                    <a:pt x="50" y="275"/>
                  </a:lnTo>
                  <a:lnTo>
                    <a:pt x="50" y="275"/>
                  </a:lnTo>
                  <a:lnTo>
                    <a:pt x="34" y="293"/>
                  </a:lnTo>
                  <a:lnTo>
                    <a:pt x="26" y="303"/>
                  </a:lnTo>
                  <a:lnTo>
                    <a:pt x="18" y="314"/>
                  </a:lnTo>
                  <a:lnTo>
                    <a:pt x="12" y="324"/>
                  </a:lnTo>
                  <a:lnTo>
                    <a:pt x="7" y="336"/>
                  </a:lnTo>
                  <a:lnTo>
                    <a:pt x="3" y="348"/>
                  </a:lnTo>
                  <a:lnTo>
                    <a:pt x="0" y="360"/>
                  </a:lnTo>
                  <a:lnTo>
                    <a:pt x="0" y="360"/>
                  </a:lnTo>
                  <a:lnTo>
                    <a:pt x="0" y="364"/>
                  </a:lnTo>
                  <a:lnTo>
                    <a:pt x="3" y="365"/>
                  </a:lnTo>
                  <a:lnTo>
                    <a:pt x="7" y="366"/>
                  </a:lnTo>
                  <a:lnTo>
                    <a:pt x="9" y="365"/>
                  </a:lnTo>
                  <a:lnTo>
                    <a:pt x="16" y="358"/>
                  </a:lnTo>
                  <a:lnTo>
                    <a:pt x="16" y="358"/>
                  </a:lnTo>
                  <a:lnTo>
                    <a:pt x="17" y="356"/>
                  </a:lnTo>
                  <a:lnTo>
                    <a:pt x="17" y="353"/>
                  </a:lnTo>
                  <a:lnTo>
                    <a:pt x="16" y="352"/>
                  </a:lnTo>
                  <a:lnTo>
                    <a:pt x="13" y="349"/>
                  </a:lnTo>
                  <a:lnTo>
                    <a:pt x="13" y="349"/>
                  </a:lnTo>
                  <a:lnTo>
                    <a:pt x="17" y="337"/>
                  </a:lnTo>
                  <a:lnTo>
                    <a:pt x="24" y="327"/>
                  </a:lnTo>
                  <a:lnTo>
                    <a:pt x="30" y="315"/>
                  </a:lnTo>
                  <a:lnTo>
                    <a:pt x="38" y="305"/>
                  </a:lnTo>
                  <a:lnTo>
                    <a:pt x="55" y="285"/>
                  </a:lnTo>
                  <a:lnTo>
                    <a:pt x="72" y="268"/>
                  </a:lnTo>
                  <a:lnTo>
                    <a:pt x="72" y="268"/>
                  </a:lnTo>
                  <a:lnTo>
                    <a:pt x="94" y="247"/>
                  </a:lnTo>
                  <a:lnTo>
                    <a:pt x="116" y="228"/>
                  </a:lnTo>
                  <a:lnTo>
                    <a:pt x="139" y="207"/>
                  </a:lnTo>
                  <a:lnTo>
                    <a:pt x="149" y="196"/>
                  </a:lnTo>
                  <a:lnTo>
                    <a:pt x="158" y="186"/>
                  </a:lnTo>
                  <a:lnTo>
                    <a:pt x="158" y="186"/>
                  </a:lnTo>
                  <a:lnTo>
                    <a:pt x="199" y="139"/>
                  </a:lnTo>
                  <a:lnTo>
                    <a:pt x="220" y="115"/>
                  </a:lnTo>
                  <a:lnTo>
                    <a:pt x="241" y="93"/>
                  </a:lnTo>
                  <a:lnTo>
                    <a:pt x="263" y="71"/>
                  </a:lnTo>
                  <a:lnTo>
                    <a:pt x="285" y="50"/>
                  </a:lnTo>
                  <a:lnTo>
                    <a:pt x="309" y="30"/>
                  </a:lnTo>
                  <a:lnTo>
                    <a:pt x="334" y="12"/>
                  </a:lnTo>
                  <a:lnTo>
                    <a:pt x="334" y="12"/>
                  </a:lnTo>
                  <a:lnTo>
                    <a:pt x="335" y="9"/>
                  </a:lnTo>
                  <a:lnTo>
                    <a:pt x="336" y="8"/>
                  </a:lnTo>
                  <a:lnTo>
                    <a:pt x="335" y="3"/>
                  </a:lnTo>
                  <a:lnTo>
                    <a:pt x="334" y="1"/>
                  </a:lnTo>
                  <a:lnTo>
                    <a:pt x="332" y="0"/>
                  </a:lnTo>
                  <a:lnTo>
                    <a:pt x="330" y="0"/>
                  </a:lnTo>
                  <a:lnTo>
                    <a:pt x="328" y="1"/>
                  </a:lnTo>
                  <a:lnTo>
                    <a:pt x="328"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1" name="chenying0907 888">
              <a:extLst>
                <a:ext uri="{FF2B5EF4-FFF2-40B4-BE49-F238E27FC236}">
                  <a16:creationId xmlns:a16="http://schemas.microsoft.com/office/drawing/2014/main" id="{96D2ED24-04A0-454C-81A3-9A15AFE6E80F}"/>
                </a:ext>
              </a:extLst>
            </p:cNvPr>
            <p:cNvSpPr>
              <a:spLocks/>
            </p:cNvSpPr>
            <p:nvPr/>
          </p:nvSpPr>
          <p:spPr bwMode="auto">
            <a:xfrm>
              <a:off x="3267076" y="3592513"/>
              <a:ext cx="152400" cy="169863"/>
            </a:xfrm>
            <a:custGeom>
              <a:avLst/>
              <a:gdLst/>
              <a:ahLst/>
              <a:cxnLst>
                <a:cxn ang="0">
                  <a:pos x="371" y="2"/>
                </a:cxn>
                <a:cxn ang="0">
                  <a:pos x="371" y="2"/>
                </a:cxn>
                <a:cxn ang="0">
                  <a:pos x="319" y="51"/>
                </a:cxn>
                <a:cxn ang="0">
                  <a:pos x="293" y="76"/>
                </a:cxn>
                <a:cxn ang="0">
                  <a:pos x="267" y="100"/>
                </a:cxn>
                <a:cxn ang="0">
                  <a:pos x="267" y="100"/>
                </a:cxn>
                <a:cxn ang="0">
                  <a:pos x="212" y="147"/>
                </a:cxn>
                <a:cxn ang="0">
                  <a:pos x="186" y="172"/>
                </a:cxn>
                <a:cxn ang="0">
                  <a:pos x="161" y="199"/>
                </a:cxn>
                <a:cxn ang="0">
                  <a:pos x="161" y="199"/>
                </a:cxn>
                <a:cxn ang="0">
                  <a:pos x="149" y="212"/>
                </a:cxn>
                <a:cxn ang="0">
                  <a:pos x="138" y="228"/>
                </a:cxn>
                <a:cxn ang="0">
                  <a:pos x="119" y="258"/>
                </a:cxn>
                <a:cxn ang="0">
                  <a:pos x="99" y="289"/>
                </a:cxn>
                <a:cxn ang="0">
                  <a:pos x="81" y="321"/>
                </a:cxn>
                <a:cxn ang="0">
                  <a:pos x="81" y="321"/>
                </a:cxn>
                <a:cxn ang="0">
                  <a:pos x="63" y="346"/>
                </a:cxn>
                <a:cxn ang="0">
                  <a:pos x="46" y="372"/>
                </a:cxn>
                <a:cxn ang="0">
                  <a:pos x="46" y="372"/>
                </a:cxn>
                <a:cxn ang="0">
                  <a:pos x="38" y="385"/>
                </a:cxn>
                <a:cxn ang="0">
                  <a:pos x="29" y="399"/>
                </a:cxn>
                <a:cxn ang="0">
                  <a:pos x="22" y="406"/>
                </a:cxn>
                <a:cxn ang="0">
                  <a:pos x="17" y="411"/>
                </a:cxn>
                <a:cxn ang="0">
                  <a:pos x="10" y="415"/>
                </a:cxn>
                <a:cxn ang="0">
                  <a:pos x="4" y="416"/>
                </a:cxn>
                <a:cxn ang="0">
                  <a:pos x="4" y="416"/>
                </a:cxn>
                <a:cxn ang="0">
                  <a:pos x="1" y="418"/>
                </a:cxn>
                <a:cxn ang="0">
                  <a:pos x="0" y="419"/>
                </a:cxn>
                <a:cxn ang="0">
                  <a:pos x="0" y="421"/>
                </a:cxn>
                <a:cxn ang="0">
                  <a:pos x="0" y="423"/>
                </a:cxn>
                <a:cxn ang="0">
                  <a:pos x="2" y="427"/>
                </a:cxn>
                <a:cxn ang="0">
                  <a:pos x="4" y="428"/>
                </a:cxn>
                <a:cxn ang="0">
                  <a:pos x="6" y="428"/>
                </a:cxn>
                <a:cxn ang="0">
                  <a:pos x="6" y="428"/>
                </a:cxn>
                <a:cxn ang="0">
                  <a:pos x="15" y="425"/>
                </a:cxn>
                <a:cxn ang="0">
                  <a:pos x="25" y="419"/>
                </a:cxn>
                <a:cxn ang="0">
                  <a:pos x="31" y="412"/>
                </a:cxn>
                <a:cxn ang="0">
                  <a:pos x="39" y="403"/>
                </a:cxn>
                <a:cxn ang="0">
                  <a:pos x="51" y="385"/>
                </a:cxn>
                <a:cxn ang="0">
                  <a:pos x="61" y="368"/>
                </a:cxn>
                <a:cxn ang="0">
                  <a:pos x="61" y="368"/>
                </a:cxn>
                <a:cxn ang="0">
                  <a:pos x="153" y="229"/>
                </a:cxn>
                <a:cxn ang="0">
                  <a:pos x="153" y="229"/>
                </a:cxn>
                <a:cxn ang="0">
                  <a:pos x="163" y="212"/>
                </a:cxn>
                <a:cxn ang="0">
                  <a:pos x="176" y="197"/>
                </a:cxn>
                <a:cxn ang="0">
                  <a:pos x="191" y="182"/>
                </a:cxn>
                <a:cxn ang="0">
                  <a:pos x="205" y="168"/>
                </a:cxn>
                <a:cxn ang="0">
                  <a:pos x="235" y="140"/>
                </a:cxn>
                <a:cxn ang="0">
                  <a:pos x="267" y="114"/>
                </a:cxn>
                <a:cxn ang="0">
                  <a:pos x="267" y="114"/>
                </a:cxn>
                <a:cxn ang="0">
                  <a:pos x="295" y="89"/>
                </a:cxn>
                <a:cxn ang="0">
                  <a:pos x="324" y="63"/>
                </a:cxn>
                <a:cxn ang="0">
                  <a:pos x="380" y="10"/>
                </a:cxn>
                <a:cxn ang="0">
                  <a:pos x="380" y="10"/>
                </a:cxn>
                <a:cxn ang="0">
                  <a:pos x="382" y="8"/>
                </a:cxn>
                <a:cxn ang="0">
                  <a:pos x="382" y="6"/>
                </a:cxn>
                <a:cxn ang="0">
                  <a:pos x="380" y="2"/>
                </a:cxn>
                <a:cxn ang="0">
                  <a:pos x="377" y="0"/>
                </a:cxn>
                <a:cxn ang="0">
                  <a:pos x="374" y="0"/>
                </a:cxn>
                <a:cxn ang="0">
                  <a:pos x="371" y="2"/>
                </a:cxn>
                <a:cxn ang="0">
                  <a:pos x="371" y="2"/>
                </a:cxn>
              </a:cxnLst>
              <a:rect l="0" t="0" r="r" b="b"/>
              <a:pathLst>
                <a:path w="382" h="428">
                  <a:moveTo>
                    <a:pt x="371" y="2"/>
                  </a:moveTo>
                  <a:lnTo>
                    <a:pt x="371" y="2"/>
                  </a:lnTo>
                  <a:lnTo>
                    <a:pt x="319" y="51"/>
                  </a:lnTo>
                  <a:lnTo>
                    <a:pt x="293" y="76"/>
                  </a:lnTo>
                  <a:lnTo>
                    <a:pt x="267" y="100"/>
                  </a:lnTo>
                  <a:lnTo>
                    <a:pt x="267" y="100"/>
                  </a:lnTo>
                  <a:lnTo>
                    <a:pt x="212" y="147"/>
                  </a:lnTo>
                  <a:lnTo>
                    <a:pt x="186" y="172"/>
                  </a:lnTo>
                  <a:lnTo>
                    <a:pt x="161" y="199"/>
                  </a:lnTo>
                  <a:lnTo>
                    <a:pt x="161" y="199"/>
                  </a:lnTo>
                  <a:lnTo>
                    <a:pt x="149" y="212"/>
                  </a:lnTo>
                  <a:lnTo>
                    <a:pt x="138" y="228"/>
                  </a:lnTo>
                  <a:lnTo>
                    <a:pt x="119" y="258"/>
                  </a:lnTo>
                  <a:lnTo>
                    <a:pt x="99" y="289"/>
                  </a:lnTo>
                  <a:lnTo>
                    <a:pt x="81" y="321"/>
                  </a:lnTo>
                  <a:lnTo>
                    <a:pt x="81" y="321"/>
                  </a:lnTo>
                  <a:lnTo>
                    <a:pt x="63" y="346"/>
                  </a:lnTo>
                  <a:lnTo>
                    <a:pt x="46" y="372"/>
                  </a:lnTo>
                  <a:lnTo>
                    <a:pt x="46" y="372"/>
                  </a:lnTo>
                  <a:lnTo>
                    <a:pt x="38" y="385"/>
                  </a:lnTo>
                  <a:lnTo>
                    <a:pt x="29" y="399"/>
                  </a:lnTo>
                  <a:lnTo>
                    <a:pt x="22" y="406"/>
                  </a:lnTo>
                  <a:lnTo>
                    <a:pt x="17" y="411"/>
                  </a:lnTo>
                  <a:lnTo>
                    <a:pt x="10" y="415"/>
                  </a:lnTo>
                  <a:lnTo>
                    <a:pt x="4" y="416"/>
                  </a:lnTo>
                  <a:lnTo>
                    <a:pt x="4" y="416"/>
                  </a:lnTo>
                  <a:lnTo>
                    <a:pt x="1" y="418"/>
                  </a:lnTo>
                  <a:lnTo>
                    <a:pt x="0" y="419"/>
                  </a:lnTo>
                  <a:lnTo>
                    <a:pt x="0" y="421"/>
                  </a:lnTo>
                  <a:lnTo>
                    <a:pt x="0" y="423"/>
                  </a:lnTo>
                  <a:lnTo>
                    <a:pt x="2" y="427"/>
                  </a:lnTo>
                  <a:lnTo>
                    <a:pt x="4" y="428"/>
                  </a:lnTo>
                  <a:lnTo>
                    <a:pt x="6" y="428"/>
                  </a:lnTo>
                  <a:lnTo>
                    <a:pt x="6" y="428"/>
                  </a:lnTo>
                  <a:lnTo>
                    <a:pt x="15" y="425"/>
                  </a:lnTo>
                  <a:lnTo>
                    <a:pt x="25" y="419"/>
                  </a:lnTo>
                  <a:lnTo>
                    <a:pt x="31" y="412"/>
                  </a:lnTo>
                  <a:lnTo>
                    <a:pt x="39" y="403"/>
                  </a:lnTo>
                  <a:lnTo>
                    <a:pt x="51" y="385"/>
                  </a:lnTo>
                  <a:lnTo>
                    <a:pt x="61" y="368"/>
                  </a:lnTo>
                  <a:lnTo>
                    <a:pt x="61" y="368"/>
                  </a:lnTo>
                  <a:lnTo>
                    <a:pt x="153" y="229"/>
                  </a:lnTo>
                  <a:lnTo>
                    <a:pt x="153" y="229"/>
                  </a:lnTo>
                  <a:lnTo>
                    <a:pt x="163" y="212"/>
                  </a:lnTo>
                  <a:lnTo>
                    <a:pt x="176" y="197"/>
                  </a:lnTo>
                  <a:lnTo>
                    <a:pt x="191" y="182"/>
                  </a:lnTo>
                  <a:lnTo>
                    <a:pt x="205" y="168"/>
                  </a:lnTo>
                  <a:lnTo>
                    <a:pt x="235" y="140"/>
                  </a:lnTo>
                  <a:lnTo>
                    <a:pt x="267" y="114"/>
                  </a:lnTo>
                  <a:lnTo>
                    <a:pt x="267" y="114"/>
                  </a:lnTo>
                  <a:lnTo>
                    <a:pt x="295" y="89"/>
                  </a:lnTo>
                  <a:lnTo>
                    <a:pt x="324" y="63"/>
                  </a:lnTo>
                  <a:lnTo>
                    <a:pt x="380" y="10"/>
                  </a:lnTo>
                  <a:lnTo>
                    <a:pt x="380" y="10"/>
                  </a:lnTo>
                  <a:lnTo>
                    <a:pt x="382" y="8"/>
                  </a:lnTo>
                  <a:lnTo>
                    <a:pt x="382" y="6"/>
                  </a:lnTo>
                  <a:lnTo>
                    <a:pt x="380" y="2"/>
                  </a:lnTo>
                  <a:lnTo>
                    <a:pt x="377" y="0"/>
                  </a:lnTo>
                  <a:lnTo>
                    <a:pt x="374" y="0"/>
                  </a:lnTo>
                  <a:lnTo>
                    <a:pt x="371" y="2"/>
                  </a:lnTo>
                  <a:lnTo>
                    <a:pt x="371"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2" name="chenying0907 889">
              <a:extLst>
                <a:ext uri="{FF2B5EF4-FFF2-40B4-BE49-F238E27FC236}">
                  <a16:creationId xmlns:a16="http://schemas.microsoft.com/office/drawing/2014/main" id="{615A44C7-16DB-43A3-88EB-F0BFDDA6B5D7}"/>
                </a:ext>
              </a:extLst>
            </p:cNvPr>
            <p:cNvSpPr>
              <a:spLocks/>
            </p:cNvSpPr>
            <p:nvPr/>
          </p:nvSpPr>
          <p:spPr bwMode="auto">
            <a:xfrm>
              <a:off x="3327401" y="3587751"/>
              <a:ext cx="139700" cy="176213"/>
            </a:xfrm>
            <a:custGeom>
              <a:avLst/>
              <a:gdLst/>
              <a:ahLst/>
              <a:cxnLst>
                <a:cxn ang="0">
                  <a:pos x="340" y="1"/>
                </a:cxn>
                <a:cxn ang="0">
                  <a:pos x="323" y="15"/>
                </a:cxn>
                <a:cxn ang="0">
                  <a:pos x="310" y="34"/>
                </a:cxn>
                <a:cxn ang="0">
                  <a:pos x="298" y="49"/>
                </a:cxn>
                <a:cxn ang="0">
                  <a:pos x="264" y="94"/>
                </a:cxn>
                <a:cxn ang="0">
                  <a:pos x="214" y="162"/>
                </a:cxn>
                <a:cxn ang="0">
                  <a:pos x="161" y="227"/>
                </a:cxn>
                <a:cxn ang="0">
                  <a:pos x="110" y="285"/>
                </a:cxn>
                <a:cxn ang="0">
                  <a:pos x="74" y="329"/>
                </a:cxn>
                <a:cxn ang="0">
                  <a:pos x="64" y="345"/>
                </a:cxn>
                <a:cxn ang="0">
                  <a:pos x="25" y="405"/>
                </a:cxn>
                <a:cxn ang="0">
                  <a:pos x="9" y="421"/>
                </a:cxn>
                <a:cxn ang="0">
                  <a:pos x="2" y="429"/>
                </a:cxn>
                <a:cxn ang="0">
                  <a:pos x="0" y="439"/>
                </a:cxn>
                <a:cxn ang="0">
                  <a:pos x="1" y="442"/>
                </a:cxn>
                <a:cxn ang="0">
                  <a:pos x="6" y="444"/>
                </a:cxn>
                <a:cxn ang="0">
                  <a:pos x="12" y="442"/>
                </a:cxn>
                <a:cxn ang="0">
                  <a:pos x="12" y="439"/>
                </a:cxn>
                <a:cxn ang="0">
                  <a:pos x="16" y="431"/>
                </a:cxn>
                <a:cxn ang="0">
                  <a:pos x="33" y="412"/>
                </a:cxn>
                <a:cxn ang="0">
                  <a:pos x="40" y="402"/>
                </a:cxn>
                <a:cxn ang="0">
                  <a:pos x="65" y="363"/>
                </a:cxn>
                <a:cxn ang="0">
                  <a:pos x="74" y="350"/>
                </a:cxn>
                <a:cxn ang="0">
                  <a:pos x="123" y="289"/>
                </a:cxn>
                <a:cxn ang="0">
                  <a:pos x="175" y="227"/>
                </a:cxn>
                <a:cxn ang="0">
                  <a:pos x="217" y="176"/>
                </a:cxn>
                <a:cxn ang="0">
                  <a:pos x="256" y="124"/>
                </a:cxn>
                <a:cxn ang="0">
                  <a:pos x="301" y="65"/>
                </a:cxn>
                <a:cxn ang="0">
                  <a:pos x="311" y="51"/>
                </a:cxn>
                <a:cxn ang="0">
                  <a:pos x="327" y="28"/>
                </a:cxn>
                <a:cxn ang="0">
                  <a:pos x="339" y="15"/>
                </a:cxn>
                <a:cxn ang="0">
                  <a:pos x="345" y="10"/>
                </a:cxn>
                <a:cxn ang="0">
                  <a:pos x="349" y="6"/>
                </a:cxn>
                <a:cxn ang="0">
                  <a:pos x="344" y="0"/>
                </a:cxn>
                <a:cxn ang="0">
                  <a:pos x="340" y="1"/>
                </a:cxn>
              </a:cxnLst>
              <a:rect l="0" t="0" r="r" b="b"/>
              <a:pathLst>
                <a:path w="349" h="444">
                  <a:moveTo>
                    <a:pt x="340" y="1"/>
                  </a:moveTo>
                  <a:lnTo>
                    <a:pt x="340" y="1"/>
                  </a:lnTo>
                  <a:lnTo>
                    <a:pt x="329" y="7"/>
                  </a:lnTo>
                  <a:lnTo>
                    <a:pt x="323" y="15"/>
                  </a:lnTo>
                  <a:lnTo>
                    <a:pt x="316" y="23"/>
                  </a:lnTo>
                  <a:lnTo>
                    <a:pt x="310" y="34"/>
                  </a:lnTo>
                  <a:lnTo>
                    <a:pt x="310" y="34"/>
                  </a:lnTo>
                  <a:lnTo>
                    <a:pt x="298" y="49"/>
                  </a:lnTo>
                  <a:lnTo>
                    <a:pt x="286" y="64"/>
                  </a:lnTo>
                  <a:lnTo>
                    <a:pt x="264" y="94"/>
                  </a:lnTo>
                  <a:lnTo>
                    <a:pt x="264" y="94"/>
                  </a:lnTo>
                  <a:lnTo>
                    <a:pt x="214" y="162"/>
                  </a:lnTo>
                  <a:lnTo>
                    <a:pt x="188" y="194"/>
                  </a:lnTo>
                  <a:lnTo>
                    <a:pt x="161" y="227"/>
                  </a:lnTo>
                  <a:lnTo>
                    <a:pt x="161" y="227"/>
                  </a:lnTo>
                  <a:lnTo>
                    <a:pt x="110" y="285"/>
                  </a:lnTo>
                  <a:lnTo>
                    <a:pt x="86" y="313"/>
                  </a:lnTo>
                  <a:lnTo>
                    <a:pt x="74" y="329"/>
                  </a:lnTo>
                  <a:lnTo>
                    <a:pt x="64" y="345"/>
                  </a:lnTo>
                  <a:lnTo>
                    <a:pt x="64" y="345"/>
                  </a:lnTo>
                  <a:lnTo>
                    <a:pt x="25" y="405"/>
                  </a:lnTo>
                  <a:lnTo>
                    <a:pt x="25" y="405"/>
                  </a:lnTo>
                  <a:lnTo>
                    <a:pt x="18" y="413"/>
                  </a:lnTo>
                  <a:lnTo>
                    <a:pt x="9" y="421"/>
                  </a:lnTo>
                  <a:lnTo>
                    <a:pt x="6" y="425"/>
                  </a:lnTo>
                  <a:lnTo>
                    <a:pt x="2" y="429"/>
                  </a:lnTo>
                  <a:lnTo>
                    <a:pt x="1" y="434"/>
                  </a:lnTo>
                  <a:lnTo>
                    <a:pt x="0" y="439"/>
                  </a:lnTo>
                  <a:lnTo>
                    <a:pt x="0" y="439"/>
                  </a:lnTo>
                  <a:lnTo>
                    <a:pt x="1" y="442"/>
                  </a:lnTo>
                  <a:lnTo>
                    <a:pt x="2" y="443"/>
                  </a:lnTo>
                  <a:lnTo>
                    <a:pt x="6" y="444"/>
                  </a:lnTo>
                  <a:lnTo>
                    <a:pt x="10" y="443"/>
                  </a:lnTo>
                  <a:lnTo>
                    <a:pt x="12" y="442"/>
                  </a:lnTo>
                  <a:lnTo>
                    <a:pt x="12" y="439"/>
                  </a:lnTo>
                  <a:lnTo>
                    <a:pt x="12" y="439"/>
                  </a:lnTo>
                  <a:lnTo>
                    <a:pt x="13" y="435"/>
                  </a:lnTo>
                  <a:lnTo>
                    <a:pt x="16" y="431"/>
                  </a:lnTo>
                  <a:lnTo>
                    <a:pt x="23" y="421"/>
                  </a:lnTo>
                  <a:lnTo>
                    <a:pt x="33" y="412"/>
                  </a:lnTo>
                  <a:lnTo>
                    <a:pt x="40" y="402"/>
                  </a:lnTo>
                  <a:lnTo>
                    <a:pt x="40" y="402"/>
                  </a:lnTo>
                  <a:lnTo>
                    <a:pt x="56" y="376"/>
                  </a:lnTo>
                  <a:lnTo>
                    <a:pt x="65" y="363"/>
                  </a:lnTo>
                  <a:lnTo>
                    <a:pt x="74" y="350"/>
                  </a:lnTo>
                  <a:lnTo>
                    <a:pt x="74" y="350"/>
                  </a:lnTo>
                  <a:lnTo>
                    <a:pt x="98" y="319"/>
                  </a:lnTo>
                  <a:lnTo>
                    <a:pt x="123" y="289"/>
                  </a:lnTo>
                  <a:lnTo>
                    <a:pt x="175" y="227"/>
                  </a:lnTo>
                  <a:lnTo>
                    <a:pt x="175" y="227"/>
                  </a:lnTo>
                  <a:lnTo>
                    <a:pt x="196" y="202"/>
                  </a:lnTo>
                  <a:lnTo>
                    <a:pt x="217" y="176"/>
                  </a:lnTo>
                  <a:lnTo>
                    <a:pt x="256" y="124"/>
                  </a:lnTo>
                  <a:lnTo>
                    <a:pt x="256" y="124"/>
                  </a:lnTo>
                  <a:lnTo>
                    <a:pt x="278" y="94"/>
                  </a:lnTo>
                  <a:lnTo>
                    <a:pt x="301" y="65"/>
                  </a:lnTo>
                  <a:lnTo>
                    <a:pt x="301" y="65"/>
                  </a:lnTo>
                  <a:lnTo>
                    <a:pt x="311" y="51"/>
                  </a:lnTo>
                  <a:lnTo>
                    <a:pt x="322" y="35"/>
                  </a:lnTo>
                  <a:lnTo>
                    <a:pt x="327" y="28"/>
                  </a:lnTo>
                  <a:lnTo>
                    <a:pt x="332" y="21"/>
                  </a:lnTo>
                  <a:lnTo>
                    <a:pt x="339" y="15"/>
                  </a:lnTo>
                  <a:lnTo>
                    <a:pt x="345" y="10"/>
                  </a:lnTo>
                  <a:lnTo>
                    <a:pt x="345" y="10"/>
                  </a:lnTo>
                  <a:lnTo>
                    <a:pt x="348" y="9"/>
                  </a:lnTo>
                  <a:lnTo>
                    <a:pt x="349" y="6"/>
                  </a:lnTo>
                  <a:lnTo>
                    <a:pt x="348" y="2"/>
                  </a:lnTo>
                  <a:lnTo>
                    <a:pt x="344" y="0"/>
                  </a:lnTo>
                  <a:lnTo>
                    <a:pt x="343" y="0"/>
                  </a:lnTo>
                  <a:lnTo>
                    <a:pt x="340" y="1"/>
                  </a:lnTo>
                  <a:lnTo>
                    <a:pt x="340"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3" name="chenying0907 890">
              <a:extLst>
                <a:ext uri="{FF2B5EF4-FFF2-40B4-BE49-F238E27FC236}">
                  <a16:creationId xmlns:a16="http://schemas.microsoft.com/office/drawing/2014/main" id="{B20D7222-41CA-443E-97C1-9803BB367AEF}"/>
                </a:ext>
              </a:extLst>
            </p:cNvPr>
            <p:cNvSpPr>
              <a:spLocks/>
            </p:cNvSpPr>
            <p:nvPr/>
          </p:nvSpPr>
          <p:spPr bwMode="auto">
            <a:xfrm>
              <a:off x="3362326" y="3660776"/>
              <a:ext cx="88900" cy="106363"/>
            </a:xfrm>
            <a:custGeom>
              <a:avLst/>
              <a:gdLst/>
              <a:ahLst/>
              <a:cxnLst>
                <a:cxn ang="0">
                  <a:pos x="213" y="1"/>
                </a:cxn>
                <a:cxn ang="0">
                  <a:pos x="213" y="1"/>
                </a:cxn>
                <a:cxn ang="0">
                  <a:pos x="185" y="31"/>
                </a:cxn>
                <a:cxn ang="0">
                  <a:pos x="156" y="62"/>
                </a:cxn>
                <a:cxn ang="0">
                  <a:pos x="128" y="94"/>
                </a:cxn>
                <a:cxn ang="0">
                  <a:pos x="102" y="127"/>
                </a:cxn>
                <a:cxn ang="0">
                  <a:pos x="102" y="127"/>
                </a:cxn>
                <a:cxn ang="0">
                  <a:pos x="75" y="163"/>
                </a:cxn>
                <a:cxn ang="0">
                  <a:pos x="47" y="201"/>
                </a:cxn>
                <a:cxn ang="0">
                  <a:pos x="47" y="201"/>
                </a:cxn>
                <a:cxn ang="0">
                  <a:pos x="35" y="215"/>
                </a:cxn>
                <a:cxn ang="0">
                  <a:pos x="22" y="229"/>
                </a:cxn>
                <a:cxn ang="0">
                  <a:pos x="11" y="243"/>
                </a:cxn>
                <a:cxn ang="0">
                  <a:pos x="0" y="259"/>
                </a:cxn>
                <a:cxn ang="0">
                  <a:pos x="0" y="259"/>
                </a:cxn>
                <a:cxn ang="0">
                  <a:pos x="0" y="261"/>
                </a:cxn>
                <a:cxn ang="0">
                  <a:pos x="0" y="264"/>
                </a:cxn>
                <a:cxn ang="0">
                  <a:pos x="3" y="266"/>
                </a:cxn>
                <a:cxn ang="0">
                  <a:pos x="7" y="268"/>
                </a:cxn>
                <a:cxn ang="0">
                  <a:pos x="9" y="266"/>
                </a:cxn>
                <a:cxn ang="0">
                  <a:pos x="11" y="265"/>
                </a:cxn>
                <a:cxn ang="0">
                  <a:pos x="11" y="265"/>
                </a:cxn>
                <a:cxn ang="0">
                  <a:pos x="16" y="256"/>
                </a:cxn>
                <a:cxn ang="0">
                  <a:pos x="22" y="247"/>
                </a:cxn>
                <a:cxn ang="0">
                  <a:pos x="34" y="231"/>
                </a:cxn>
                <a:cxn ang="0">
                  <a:pos x="49" y="217"/>
                </a:cxn>
                <a:cxn ang="0">
                  <a:pos x="62" y="201"/>
                </a:cxn>
                <a:cxn ang="0">
                  <a:pos x="62" y="201"/>
                </a:cxn>
                <a:cxn ang="0">
                  <a:pos x="84" y="171"/>
                </a:cxn>
                <a:cxn ang="0">
                  <a:pos x="106" y="141"/>
                </a:cxn>
                <a:cxn ang="0">
                  <a:pos x="106" y="141"/>
                </a:cxn>
                <a:cxn ang="0">
                  <a:pos x="132" y="107"/>
                </a:cxn>
                <a:cxn ang="0">
                  <a:pos x="161" y="73"/>
                </a:cxn>
                <a:cxn ang="0">
                  <a:pos x="191" y="40"/>
                </a:cxn>
                <a:cxn ang="0">
                  <a:pos x="221" y="9"/>
                </a:cxn>
                <a:cxn ang="0">
                  <a:pos x="221" y="9"/>
                </a:cxn>
                <a:cxn ang="0">
                  <a:pos x="223" y="8"/>
                </a:cxn>
                <a:cxn ang="0">
                  <a:pos x="223" y="5"/>
                </a:cxn>
                <a:cxn ang="0">
                  <a:pos x="221" y="1"/>
                </a:cxn>
                <a:cxn ang="0">
                  <a:pos x="217" y="0"/>
                </a:cxn>
                <a:cxn ang="0">
                  <a:pos x="215" y="0"/>
                </a:cxn>
                <a:cxn ang="0">
                  <a:pos x="213" y="1"/>
                </a:cxn>
                <a:cxn ang="0">
                  <a:pos x="213" y="1"/>
                </a:cxn>
              </a:cxnLst>
              <a:rect l="0" t="0" r="r" b="b"/>
              <a:pathLst>
                <a:path w="223" h="268">
                  <a:moveTo>
                    <a:pt x="213" y="1"/>
                  </a:moveTo>
                  <a:lnTo>
                    <a:pt x="213" y="1"/>
                  </a:lnTo>
                  <a:lnTo>
                    <a:pt x="185" y="31"/>
                  </a:lnTo>
                  <a:lnTo>
                    <a:pt x="156" y="62"/>
                  </a:lnTo>
                  <a:lnTo>
                    <a:pt x="128" y="94"/>
                  </a:lnTo>
                  <a:lnTo>
                    <a:pt x="102" y="127"/>
                  </a:lnTo>
                  <a:lnTo>
                    <a:pt x="102" y="127"/>
                  </a:lnTo>
                  <a:lnTo>
                    <a:pt x="75" y="163"/>
                  </a:lnTo>
                  <a:lnTo>
                    <a:pt x="47" y="201"/>
                  </a:lnTo>
                  <a:lnTo>
                    <a:pt x="47" y="201"/>
                  </a:lnTo>
                  <a:lnTo>
                    <a:pt x="35" y="215"/>
                  </a:lnTo>
                  <a:lnTo>
                    <a:pt x="22" y="229"/>
                  </a:lnTo>
                  <a:lnTo>
                    <a:pt x="11" y="243"/>
                  </a:lnTo>
                  <a:lnTo>
                    <a:pt x="0" y="259"/>
                  </a:lnTo>
                  <a:lnTo>
                    <a:pt x="0" y="259"/>
                  </a:lnTo>
                  <a:lnTo>
                    <a:pt x="0" y="261"/>
                  </a:lnTo>
                  <a:lnTo>
                    <a:pt x="0" y="264"/>
                  </a:lnTo>
                  <a:lnTo>
                    <a:pt x="3" y="266"/>
                  </a:lnTo>
                  <a:lnTo>
                    <a:pt x="7" y="268"/>
                  </a:lnTo>
                  <a:lnTo>
                    <a:pt x="9" y="266"/>
                  </a:lnTo>
                  <a:lnTo>
                    <a:pt x="11" y="265"/>
                  </a:lnTo>
                  <a:lnTo>
                    <a:pt x="11" y="265"/>
                  </a:lnTo>
                  <a:lnTo>
                    <a:pt x="16" y="256"/>
                  </a:lnTo>
                  <a:lnTo>
                    <a:pt x="22" y="247"/>
                  </a:lnTo>
                  <a:lnTo>
                    <a:pt x="34" y="231"/>
                  </a:lnTo>
                  <a:lnTo>
                    <a:pt x="49" y="217"/>
                  </a:lnTo>
                  <a:lnTo>
                    <a:pt x="62" y="201"/>
                  </a:lnTo>
                  <a:lnTo>
                    <a:pt x="62" y="201"/>
                  </a:lnTo>
                  <a:lnTo>
                    <a:pt x="84" y="171"/>
                  </a:lnTo>
                  <a:lnTo>
                    <a:pt x="106" y="141"/>
                  </a:lnTo>
                  <a:lnTo>
                    <a:pt x="106" y="141"/>
                  </a:lnTo>
                  <a:lnTo>
                    <a:pt x="132" y="107"/>
                  </a:lnTo>
                  <a:lnTo>
                    <a:pt x="161" y="73"/>
                  </a:lnTo>
                  <a:lnTo>
                    <a:pt x="191" y="40"/>
                  </a:lnTo>
                  <a:lnTo>
                    <a:pt x="221" y="9"/>
                  </a:lnTo>
                  <a:lnTo>
                    <a:pt x="221" y="9"/>
                  </a:lnTo>
                  <a:lnTo>
                    <a:pt x="223" y="8"/>
                  </a:lnTo>
                  <a:lnTo>
                    <a:pt x="223" y="5"/>
                  </a:lnTo>
                  <a:lnTo>
                    <a:pt x="221" y="1"/>
                  </a:lnTo>
                  <a:lnTo>
                    <a:pt x="217" y="0"/>
                  </a:lnTo>
                  <a:lnTo>
                    <a:pt x="215" y="0"/>
                  </a:lnTo>
                  <a:lnTo>
                    <a:pt x="213" y="1"/>
                  </a:lnTo>
                  <a:lnTo>
                    <a:pt x="21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4" name="chenying0907 891">
              <a:extLst>
                <a:ext uri="{FF2B5EF4-FFF2-40B4-BE49-F238E27FC236}">
                  <a16:creationId xmlns:a16="http://schemas.microsoft.com/office/drawing/2014/main" id="{9E33DE90-60C6-43A6-985F-6AA6F1AA205D}"/>
                </a:ext>
              </a:extLst>
            </p:cNvPr>
            <p:cNvSpPr>
              <a:spLocks/>
            </p:cNvSpPr>
            <p:nvPr/>
          </p:nvSpPr>
          <p:spPr bwMode="auto">
            <a:xfrm>
              <a:off x="3398838" y="3705226"/>
              <a:ext cx="47625" cy="66675"/>
            </a:xfrm>
            <a:custGeom>
              <a:avLst/>
              <a:gdLst/>
              <a:ahLst/>
              <a:cxnLst>
                <a:cxn ang="0">
                  <a:pos x="108" y="4"/>
                </a:cxn>
                <a:cxn ang="0">
                  <a:pos x="108" y="4"/>
                </a:cxn>
                <a:cxn ang="0">
                  <a:pos x="106" y="14"/>
                </a:cxn>
                <a:cxn ang="0">
                  <a:pos x="102" y="21"/>
                </a:cxn>
                <a:cxn ang="0">
                  <a:pos x="97" y="29"/>
                </a:cxn>
                <a:cxn ang="0">
                  <a:pos x="90" y="37"/>
                </a:cxn>
                <a:cxn ang="0">
                  <a:pos x="76" y="53"/>
                </a:cxn>
                <a:cxn ang="0">
                  <a:pos x="64" y="67"/>
                </a:cxn>
                <a:cxn ang="0">
                  <a:pos x="64" y="67"/>
                </a:cxn>
                <a:cxn ang="0">
                  <a:pos x="48" y="89"/>
                </a:cxn>
                <a:cxn ang="0">
                  <a:pos x="34" y="113"/>
                </a:cxn>
                <a:cxn ang="0">
                  <a:pos x="18" y="135"/>
                </a:cxn>
                <a:cxn ang="0">
                  <a:pos x="10" y="146"/>
                </a:cxn>
                <a:cxn ang="0">
                  <a:pos x="1" y="156"/>
                </a:cxn>
                <a:cxn ang="0">
                  <a:pos x="1" y="156"/>
                </a:cxn>
                <a:cxn ang="0">
                  <a:pos x="0" y="159"/>
                </a:cxn>
                <a:cxn ang="0">
                  <a:pos x="0" y="160"/>
                </a:cxn>
                <a:cxn ang="0">
                  <a:pos x="1" y="164"/>
                </a:cxn>
                <a:cxn ang="0">
                  <a:pos x="5" y="167"/>
                </a:cxn>
                <a:cxn ang="0">
                  <a:pos x="8" y="165"/>
                </a:cxn>
                <a:cxn ang="0">
                  <a:pos x="9" y="164"/>
                </a:cxn>
                <a:cxn ang="0">
                  <a:pos x="9" y="164"/>
                </a:cxn>
                <a:cxn ang="0">
                  <a:pos x="26" y="144"/>
                </a:cxn>
                <a:cxn ang="0">
                  <a:pos x="40" y="123"/>
                </a:cxn>
                <a:cxn ang="0">
                  <a:pos x="68" y="80"/>
                </a:cxn>
                <a:cxn ang="0">
                  <a:pos x="68" y="80"/>
                </a:cxn>
                <a:cxn ang="0">
                  <a:pos x="74" y="71"/>
                </a:cxn>
                <a:cxn ang="0">
                  <a:pos x="82" y="63"/>
                </a:cxn>
                <a:cxn ang="0">
                  <a:pos x="98" y="46"/>
                </a:cxn>
                <a:cxn ang="0">
                  <a:pos x="104" y="37"/>
                </a:cxn>
                <a:cxn ang="0">
                  <a:pos x="111" y="28"/>
                </a:cxn>
                <a:cxn ang="0">
                  <a:pos x="116" y="17"/>
                </a:cxn>
                <a:cxn ang="0">
                  <a:pos x="119" y="7"/>
                </a:cxn>
                <a:cxn ang="0">
                  <a:pos x="119" y="7"/>
                </a:cxn>
                <a:cxn ang="0">
                  <a:pos x="119" y="6"/>
                </a:cxn>
                <a:cxn ang="0">
                  <a:pos x="117" y="3"/>
                </a:cxn>
                <a:cxn ang="0">
                  <a:pos x="115" y="0"/>
                </a:cxn>
                <a:cxn ang="0">
                  <a:pos x="112" y="0"/>
                </a:cxn>
                <a:cxn ang="0">
                  <a:pos x="111" y="0"/>
                </a:cxn>
                <a:cxn ang="0">
                  <a:pos x="108" y="2"/>
                </a:cxn>
                <a:cxn ang="0">
                  <a:pos x="108" y="4"/>
                </a:cxn>
                <a:cxn ang="0">
                  <a:pos x="108" y="4"/>
                </a:cxn>
              </a:cxnLst>
              <a:rect l="0" t="0" r="r" b="b"/>
              <a:pathLst>
                <a:path w="119" h="167">
                  <a:moveTo>
                    <a:pt x="108" y="4"/>
                  </a:moveTo>
                  <a:lnTo>
                    <a:pt x="108" y="4"/>
                  </a:lnTo>
                  <a:lnTo>
                    <a:pt x="106" y="14"/>
                  </a:lnTo>
                  <a:lnTo>
                    <a:pt x="102" y="21"/>
                  </a:lnTo>
                  <a:lnTo>
                    <a:pt x="97" y="29"/>
                  </a:lnTo>
                  <a:lnTo>
                    <a:pt x="90" y="37"/>
                  </a:lnTo>
                  <a:lnTo>
                    <a:pt x="76" y="53"/>
                  </a:lnTo>
                  <a:lnTo>
                    <a:pt x="64" y="67"/>
                  </a:lnTo>
                  <a:lnTo>
                    <a:pt x="64" y="67"/>
                  </a:lnTo>
                  <a:lnTo>
                    <a:pt x="48" y="89"/>
                  </a:lnTo>
                  <a:lnTo>
                    <a:pt x="34" y="113"/>
                  </a:lnTo>
                  <a:lnTo>
                    <a:pt x="18" y="135"/>
                  </a:lnTo>
                  <a:lnTo>
                    <a:pt x="10" y="146"/>
                  </a:lnTo>
                  <a:lnTo>
                    <a:pt x="1" y="156"/>
                  </a:lnTo>
                  <a:lnTo>
                    <a:pt x="1" y="156"/>
                  </a:lnTo>
                  <a:lnTo>
                    <a:pt x="0" y="159"/>
                  </a:lnTo>
                  <a:lnTo>
                    <a:pt x="0" y="160"/>
                  </a:lnTo>
                  <a:lnTo>
                    <a:pt x="1" y="164"/>
                  </a:lnTo>
                  <a:lnTo>
                    <a:pt x="5" y="167"/>
                  </a:lnTo>
                  <a:lnTo>
                    <a:pt x="8" y="165"/>
                  </a:lnTo>
                  <a:lnTo>
                    <a:pt x="9" y="164"/>
                  </a:lnTo>
                  <a:lnTo>
                    <a:pt x="9" y="164"/>
                  </a:lnTo>
                  <a:lnTo>
                    <a:pt x="26" y="144"/>
                  </a:lnTo>
                  <a:lnTo>
                    <a:pt x="40" y="123"/>
                  </a:lnTo>
                  <a:lnTo>
                    <a:pt x="68" y="80"/>
                  </a:lnTo>
                  <a:lnTo>
                    <a:pt x="68" y="80"/>
                  </a:lnTo>
                  <a:lnTo>
                    <a:pt x="74" y="71"/>
                  </a:lnTo>
                  <a:lnTo>
                    <a:pt x="82" y="63"/>
                  </a:lnTo>
                  <a:lnTo>
                    <a:pt x="98" y="46"/>
                  </a:lnTo>
                  <a:lnTo>
                    <a:pt x="104" y="37"/>
                  </a:lnTo>
                  <a:lnTo>
                    <a:pt x="111" y="28"/>
                  </a:lnTo>
                  <a:lnTo>
                    <a:pt x="116" y="17"/>
                  </a:lnTo>
                  <a:lnTo>
                    <a:pt x="119" y="7"/>
                  </a:lnTo>
                  <a:lnTo>
                    <a:pt x="119" y="7"/>
                  </a:lnTo>
                  <a:lnTo>
                    <a:pt x="119" y="6"/>
                  </a:lnTo>
                  <a:lnTo>
                    <a:pt x="117" y="3"/>
                  </a:lnTo>
                  <a:lnTo>
                    <a:pt x="115" y="0"/>
                  </a:lnTo>
                  <a:lnTo>
                    <a:pt x="112" y="0"/>
                  </a:lnTo>
                  <a:lnTo>
                    <a:pt x="111" y="0"/>
                  </a:lnTo>
                  <a:lnTo>
                    <a:pt x="108" y="2"/>
                  </a:lnTo>
                  <a:lnTo>
                    <a:pt x="108" y="4"/>
                  </a:lnTo>
                  <a:lnTo>
                    <a:pt x="108"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5" name="chenying0907 892">
              <a:extLst>
                <a:ext uri="{FF2B5EF4-FFF2-40B4-BE49-F238E27FC236}">
                  <a16:creationId xmlns:a16="http://schemas.microsoft.com/office/drawing/2014/main" id="{4F0EAADC-A770-4E40-A387-FE1D1E3B8007}"/>
                </a:ext>
              </a:extLst>
            </p:cNvPr>
            <p:cNvSpPr>
              <a:spLocks/>
            </p:cNvSpPr>
            <p:nvPr/>
          </p:nvSpPr>
          <p:spPr bwMode="auto">
            <a:xfrm>
              <a:off x="3432176" y="3724276"/>
              <a:ext cx="47625" cy="53975"/>
            </a:xfrm>
            <a:custGeom>
              <a:avLst/>
              <a:gdLst/>
              <a:ahLst/>
              <a:cxnLst>
                <a:cxn ang="0">
                  <a:pos x="110" y="2"/>
                </a:cxn>
                <a:cxn ang="0">
                  <a:pos x="110" y="2"/>
                </a:cxn>
                <a:cxn ang="0">
                  <a:pos x="74" y="38"/>
                </a:cxn>
                <a:cxn ang="0">
                  <a:pos x="57" y="56"/>
                </a:cxn>
                <a:cxn ang="0">
                  <a:pos x="42" y="76"/>
                </a:cxn>
                <a:cxn ang="0">
                  <a:pos x="42" y="76"/>
                </a:cxn>
                <a:cxn ang="0">
                  <a:pos x="30" y="89"/>
                </a:cxn>
                <a:cxn ang="0">
                  <a:pos x="18" y="101"/>
                </a:cxn>
                <a:cxn ang="0">
                  <a:pos x="13" y="107"/>
                </a:cxn>
                <a:cxn ang="0">
                  <a:pos x="8" y="114"/>
                </a:cxn>
                <a:cxn ang="0">
                  <a:pos x="4" y="122"/>
                </a:cxn>
                <a:cxn ang="0">
                  <a:pos x="0" y="130"/>
                </a:cxn>
                <a:cxn ang="0">
                  <a:pos x="0" y="130"/>
                </a:cxn>
                <a:cxn ang="0">
                  <a:pos x="0" y="132"/>
                </a:cxn>
                <a:cxn ang="0">
                  <a:pos x="1" y="134"/>
                </a:cxn>
                <a:cxn ang="0">
                  <a:pos x="4" y="136"/>
                </a:cxn>
                <a:cxn ang="0">
                  <a:pos x="8" y="136"/>
                </a:cxn>
                <a:cxn ang="0">
                  <a:pos x="10" y="135"/>
                </a:cxn>
                <a:cxn ang="0">
                  <a:pos x="12" y="132"/>
                </a:cxn>
                <a:cxn ang="0">
                  <a:pos x="12" y="132"/>
                </a:cxn>
                <a:cxn ang="0">
                  <a:pos x="14" y="124"/>
                </a:cxn>
                <a:cxn ang="0">
                  <a:pos x="19" y="117"/>
                </a:cxn>
                <a:cxn ang="0">
                  <a:pos x="25" y="109"/>
                </a:cxn>
                <a:cxn ang="0">
                  <a:pos x="31" y="102"/>
                </a:cxn>
                <a:cxn ang="0">
                  <a:pos x="43" y="89"/>
                </a:cxn>
                <a:cxn ang="0">
                  <a:pos x="56" y="76"/>
                </a:cxn>
                <a:cxn ang="0">
                  <a:pos x="56" y="76"/>
                </a:cxn>
                <a:cxn ang="0">
                  <a:pos x="70" y="59"/>
                </a:cxn>
                <a:cxn ang="0">
                  <a:pos x="86" y="42"/>
                </a:cxn>
                <a:cxn ang="0">
                  <a:pos x="119" y="9"/>
                </a:cxn>
                <a:cxn ang="0">
                  <a:pos x="119" y="9"/>
                </a:cxn>
                <a:cxn ang="0">
                  <a:pos x="120" y="8"/>
                </a:cxn>
                <a:cxn ang="0">
                  <a:pos x="120" y="5"/>
                </a:cxn>
                <a:cxn ang="0">
                  <a:pos x="117" y="2"/>
                </a:cxn>
                <a:cxn ang="0">
                  <a:pos x="115" y="0"/>
                </a:cxn>
                <a:cxn ang="0">
                  <a:pos x="112" y="0"/>
                </a:cxn>
                <a:cxn ang="0">
                  <a:pos x="110" y="2"/>
                </a:cxn>
                <a:cxn ang="0">
                  <a:pos x="110" y="2"/>
                </a:cxn>
              </a:cxnLst>
              <a:rect l="0" t="0" r="r" b="b"/>
              <a:pathLst>
                <a:path w="120" h="136">
                  <a:moveTo>
                    <a:pt x="110" y="2"/>
                  </a:moveTo>
                  <a:lnTo>
                    <a:pt x="110" y="2"/>
                  </a:lnTo>
                  <a:lnTo>
                    <a:pt x="74" y="38"/>
                  </a:lnTo>
                  <a:lnTo>
                    <a:pt x="57" y="56"/>
                  </a:lnTo>
                  <a:lnTo>
                    <a:pt x="42" y="76"/>
                  </a:lnTo>
                  <a:lnTo>
                    <a:pt x="42" y="76"/>
                  </a:lnTo>
                  <a:lnTo>
                    <a:pt x="30" y="89"/>
                  </a:lnTo>
                  <a:lnTo>
                    <a:pt x="18" y="101"/>
                  </a:lnTo>
                  <a:lnTo>
                    <a:pt x="13" y="107"/>
                  </a:lnTo>
                  <a:lnTo>
                    <a:pt x="8" y="114"/>
                  </a:lnTo>
                  <a:lnTo>
                    <a:pt x="4" y="122"/>
                  </a:lnTo>
                  <a:lnTo>
                    <a:pt x="0" y="130"/>
                  </a:lnTo>
                  <a:lnTo>
                    <a:pt x="0" y="130"/>
                  </a:lnTo>
                  <a:lnTo>
                    <a:pt x="0" y="132"/>
                  </a:lnTo>
                  <a:lnTo>
                    <a:pt x="1" y="134"/>
                  </a:lnTo>
                  <a:lnTo>
                    <a:pt x="4" y="136"/>
                  </a:lnTo>
                  <a:lnTo>
                    <a:pt x="8" y="136"/>
                  </a:lnTo>
                  <a:lnTo>
                    <a:pt x="10" y="135"/>
                  </a:lnTo>
                  <a:lnTo>
                    <a:pt x="12" y="132"/>
                  </a:lnTo>
                  <a:lnTo>
                    <a:pt x="12" y="132"/>
                  </a:lnTo>
                  <a:lnTo>
                    <a:pt x="14" y="124"/>
                  </a:lnTo>
                  <a:lnTo>
                    <a:pt x="19" y="117"/>
                  </a:lnTo>
                  <a:lnTo>
                    <a:pt x="25" y="109"/>
                  </a:lnTo>
                  <a:lnTo>
                    <a:pt x="31" y="102"/>
                  </a:lnTo>
                  <a:lnTo>
                    <a:pt x="43" y="89"/>
                  </a:lnTo>
                  <a:lnTo>
                    <a:pt x="56" y="76"/>
                  </a:lnTo>
                  <a:lnTo>
                    <a:pt x="56" y="76"/>
                  </a:lnTo>
                  <a:lnTo>
                    <a:pt x="70" y="59"/>
                  </a:lnTo>
                  <a:lnTo>
                    <a:pt x="86" y="42"/>
                  </a:lnTo>
                  <a:lnTo>
                    <a:pt x="119" y="9"/>
                  </a:lnTo>
                  <a:lnTo>
                    <a:pt x="119" y="9"/>
                  </a:lnTo>
                  <a:lnTo>
                    <a:pt x="120" y="8"/>
                  </a:lnTo>
                  <a:lnTo>
                    <a:pt x="120" y="5"/>
                  </a:lnTo>
                  <a:lnTo>
                    <a:pt x="117" y="2"/>
                  </a:lnTo>
                  <a:lnTo>
                    <a:pt x="115" y="0"/>
                  </a:lnTo>
                  <a:lnTo>
                    <a:pt x="112" y="0"/>
                  </a:lnTo>
                  <a:lnTo>
                    <a:pt x="110" y="2"/>
                  </a:lnTo>
                  <a:lnTo>
                    <a:pt x="110"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6" name="chenying0907 893">
              <a:extLst>
                <a:ext uri="{FF2B5EF4-FFF2-40B4-BE49-F238E27FC236}">
                  <a16:creationId xmlns:a16="http://schemas.microsoft.com/office/drawing/2014/main" id="{74073884-71A8-414E-9C30-AF99E5C31932}"/>
                </a:ext>
              </a:extLst>
            </p:cNvPr>
            <p:cNvSpPr>
              <a:spLocks/>
            </p:cNvSpPr>
            <p:nvPr/>
          </p:nvSpPr>
          <p:spPr bwMode="auto">
            <a:xfrm>
              <a:off x="3463926" y="3732213"/>
              <a:ext cx="38100" cy="47625"/>
            </a:xfrm>
            <a:custGeom>
              <a:avLst/>
              <a:gdLst/>
              <a:ahLst/>
              <a:cxnLst>
                <a:cxn ang="0">
                  <a:pos x="86" y="3"/>
                </a:cxn>
                <a:cxn ang="0">
                  <a:pos x="86" y="3"/>
                </a:cxn>
                <a:cxn ang="0">
                  <a:pos x="74" y="23"/>
                </a:cxn>
                <a:cxn ang="0">
                  <a:pos x="60" y="41"/>
                </a:cxn>
                <a:cxn ang="0">
                  <a:pos x="44" y="58"/>
                </a:cxn>
                <a:cxn ang="0">
                  <a:pos x="27" y="74"/>
                </a:cxn>
                <a:cxn ang="0">
                  <a:pos x="27" y="74"/>
                </a:cxn>
                <a:cxn ang="0">
                  <a:pos x="18" y="82"/>
                </a:cxn>
                <a:cxn ang="0">
                  <a:pos x="7" y="92"/>
                </a:cxn>
                <a:cxn ang="0">
                  <a:pos x="3" y="99"/>
                </a:cxn>
                <a:cxn ang="0">
                  <a:pos x="1" y="104"/>
                </a:cxn>
                <a:cxn ang="0">
                  <a:pos x="0" y="110"/>
                </a:cxn>
                <a:cxn ang="0">
                  <a:pos x="0" y="117"/>
                </a:cxn>
                <a:cxn ang="0">
                  <a:pos x="0" y="117"/>
                </a:cxn>
                <a:cxn ang="0">
                  <a:pos x="1" y="118"/>
                </a:cxn>
                <a:cxn ang="0">
                  <a:pos x="3" y="119"/>
                </a:cxn>
                <a:cxn ang="0">
                  <a:pos x="7" y="121"/>
                </a:cxn>
                <a:cxn ang="0">
                  <a:pos x="10" y="118"/>
                </a:cxn>
                <a:cxn ang="0">
                  <a:pos x="11" y="116"/>
                </a:cxn>
                <a:cxn ang="0">
                  <a:pos x="11" y="113"/>
                </a:cxn>
                <a:cxn ang="0">
                  <a:pos x="11" y="113"/>
                </a:cxn>
                <a:cxn ang="0">
                  <a:pos x="11" y="109"/>
                </a:cxn>
                <a:cxn ang="0">
                  <a:pos x="14" y="102"/>
                </a:cxn>
                <a:cxn ang="0">
                  <a:pos x="18" y="97"/>
                </a:cxn>
                <a:cxn ang="0">
                  <a:pos x="23" y="92"/>
                </a:cxn>
                <a:cxn ang="0">
                  <a:pos x="35" y="82"/>
                </a:cxn>
                <a:cxn ang="0">
                  <a:pos x="44" y="74"/>
                </a:cxn>
                <a:cxn ang="0">
                  <a:pos x="44" y="74"/>
                </a:cxn>
                <a:cxn ang="0">
                  <a:pos x="58" y="59"/>
                </a:cxn>
                <a:cxn ang="0">
                  <a:pos x="73" y="44"/>
                </a:cxn>
                <a:cxn ang="0">
                  <a:pos x="86" y="27"/>
                </a:cxn>
                <a:cxn ang="0">
                  <a:pos x="96" y="10"/>
                </a:cxn>
                <a:cxn ang="0">
                  <a:pos x="96" y="10"/>
                </a:cxn>
                <a:cxn ang="0">
                  <a:pos x="96" y="7"/>
                </a:cxn>
                <a:cxn ang="0">
                  <a:pos x="96" y="4"/>
                </a:cxn>
                <a:cxn ang="0">
                  <a:pos x="94" y="2"/>
                </a:cxn>
                <a:cxn ang="0">
                  <a:pos x="90" y="0"/>
                </a:cxn>
                <a:cxn ang="0">
                  <a:pos x="88" y="2"/>
                </a:cxn>
                <a:cxn ang="0">
                  <a:pos x="86" y="3"/>
                </a:cxn>
                <a:cxn ang="0">
                  <a:pos x="86" y="3"/>
                </a:cxn>
              </a:cxnLst>
              <a:rect l="0" t="0" r="r" b="b"/>
              <a:pathLst>
                <a:path w="96" h="121">
                  <a:moveTo>
                    <a:pt x="86" y="3"/>
                  </a:moveTo>
                  <a:lnTo>
                    <a:pt x="86" y="3"/>
                  </a:lnTo>
                  <a:lnTo>
                    <a:pt x="74" y="23"/>
                  </a:lnTo>
                  <a:lnTo>
                    <a:pt x="60" y="41"/>
                  </a:lnTo>
                  <a:lnTo>
                    <a:pt x="44" y="58"/>
                  </a:lnTo>
                  <a:lnTo>
                    <a:pt x="27" y="74"/>
                  </a:lnTo>
                  <a:lnTo>
                    <a:pt x="27" y="74"/>
                  </a:lnTo>
                  <a:lnTo>
                    <a:pt x="18" y="82"/>
                  </a:lnTo>
                  <a:lnTo>
                    <a:pt x="7" y="92"/>
                  </a:lnTo>
                  <a:lnTo>
                    <a:pt x="3" y="99"/>
                  </a:lnTo>
                  <a:lnTo>
                    <a:pt x="1" y="104"/>
                  </a:lnTo>
                  <a:lnTo>
                    <a:pt x="0" y="110"/>
                  </a:lnTo>
                  <a:lnTo>
                    <a:pt x="0" y="117"/>
                  </a:lnTo>
                  <a:lnTo>
                    <a:pt x="0" y="117"/>
                  </a:lnTo>
                  <a:lnTo>
                    <a:pt x="1" y="118"/>
                  </a:lnTo>
                  <a:lnTo>
                    <a:pt x="3" y="119"/>
                  </a:lnTo>
                  <a:lnTo>
                    <a:pt x="7" y="121"/>
                  </a:lnTo>
                  <a:lnTo>
                    <a:pt x="10" y="118"/>
                  </a:lnTo>
                  <a:lnTo>
                    <a:pt x="11" y="116"/>
                  </a:lnTo>
                  <a:lnTo>
                    <a:pt x="11" y="113"/>
                  </a:lnTo>
                  <a:lnTo>
                    <a:pt x="11" y="113"/>
                  </a:lnTo>
                  <a:lnTo>
                    <a:pt x="11" y="109"/>
                  </a:lnTo>
                  <a:lnTo>
                    <a:pt x="14" y="102"/>
                  </a:lnTo>
                  <a:lnTo>
                    <a:pt x="18" y="97"/>
                  </a:lnTo>
                  <a:lnTo>
                    <a:pt x="23" y="92"/>
                  </a:lnTo>
                  <a:lnTo>
                    <a:pt x="35" y="82"/>
                  </a:lnTo>
                  <a:lnTo>
                    <a:pt x="44" y="74"/>
                  </a:lnTo>
                  <a:lnTo>
                    <a:pt x="44" y="74"/>
                  </a:lnTo>
                  <a:lnTo>
                    <a:pt x="58" y="59"/>
                  </a:lnTo>
                  <a:lnTo>
                    <a:pt x="73" y="44"/>
                  </a:lnTo>
                  <a:lnTo>
                    <a:pt x="86" y="27"/>
                  </a:lnTo>
                  <a:lnTo>
                    <a:pt x="96" y="10"/>
                  </a:lnTo>
                  <a:lnTo>
                    <a:pt x="96" y="10"/>
                  </a:lnTo>
                  <a:lnTo>
                    <a:pt x="96" y="7"/>
                  </a:lnTo>
                  <a:lnTo>
                    <a:pt x="96" y="4"/>
                  </a:lnTo>
                  <a:lnTo>
                    <a:pt x="94" y="2"/>
                  </a:lnTo>
                  <a:lnTo>
                    <a:pt x="90" y="0"/>
                  </a:lnTo>
                  <a:lnTo>
                    <a:pt x="88" y="2"/>
                  </a:lnTo>
                  <a:lnTo>
                    <a:pt x="86" y="3"/>
                  </a:lnTo>
                  <a:lnTo>
                    <a:pt x="86"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7" name="chenying0907 894">
              <a:extLst>
                <a:ext uri="{FF2B5EF4-FFF2-40B4-BE49-F238E27FC236}">
                  <a16:creationId xmlns:a16="http://schemas.microsoft.com/office/drawing/2014/main" id="{939B91C6-D7FE-414C-92FE-95B4AADA775D}"/>
                </a:ext>
              </a:extLst>
            </p:cNvPr>
            <p:cNvSpPr>
              <a:spLocks/>
            </p:cNvSpPr>
            <p:nvPr/>
          </p:nvSpPr>
          <p:spPr bwMode="auto">
            <a:xfrm>
              <a:off x="3511551" y="3668713"/>
              <a:ext cx="79375" cy="104775"/>
            </a:xfrm>
            <a:custGeom>
              <a:avLst/>
              <a:gdLst/>
              <a:ahLst/>
              <a:cxnLst>
                <a:cxn ang="0">
                  <a:pos x="190" y="1"/>
                </a:cxn>
                <a:cxn ang="0">
                  <a:pos x="190" y="1"/>
                </a:cxn>
                <a:cxn ang="0">
                  <a:pos x="161" y="33"/>
                </a:cxn>
                <a:cxn ang="0">
                  <a:pos x="132" y="65"/>
                </a:cxn>
                <a:cxn ang="0">
                  <a:pos x="106" y="98"/>
                </a:cxn>
                <a:cxn ang="0">
                  <a:pos x="80" y="132"/>
                </a:cxn>
                <a:cxn ang="0">
                  <a:pos x="80" y="132"/>
                </a:cxn>
                <a:cxn ang="0">
                  <a:pos x="67" y="153"/>
                </a:cxn>
                <a:cxn ang="0">
                  <a:pos x="54" y="174"/>
                </a:cxn>
                <a:cxn ang="0">
                  <a:pos x="40" y="193"/>
                </a:cxn>
                <a:cxn ang="0">
                  <a:pos x="33" y="204"/>
                </a:cxn>
                <a:cxn ang="0">
                  <a:pos x="25" y="213"/>
                </a:cxn>
                <a:cxn ang="0">
                  <a:pos x="25" y="213"/>
                </a:cxn>
                <a:cxn ang="0">
                  <a:pos x="16" y="222"/>
                </a:cxn>
                <a:cxn ang="0">
                  <a:pos x="9" y="233"/>
                </a:cxn>
                <a:cxn ang="0">
                  <a:pos x="3" y="244"/>
                </a:cxn>
                <a:cxn ang="0">
                  <a:pos x="0" y="258"/>
                </a:cxn>
                <a:cxn ang="0">
                  <a:pos x="0" y="258"/>
                </a:cxn>
                <a:cxn ang="0">
                  <a:pos x="0" y="259"/>
                </a:cxn>
                <a:cxn ang="0">
                  <a:pos x="1" y="261"/>
                </a:cxn>
                <a:cxn ang="0">
                  <a:pos x="3" y="261"/>
                </a:cxn>
                <a:cxn ang="0">
                  <a:pos x="5" y="263"/>
                </a:cxn>
                <a:cxn ang="0">
                  <a:pos x="9" y="261"/>
                </a:cxn>
                <a:cxn ang="0">
                  <a:pos x="10" y="259"/>
                </a:cxn>
                <a:cxn ang="0">
                  <a:pos x="12" y="258"/>
                </a:cxn>
                <a:cxn ang="0">
                  <a:pos x="12" y="258"/>
                </a:cxn>
                <a:cxn ang="0">
                  <a:pos x="13" y="248"/>
                </a:cxn>
                <a:cxn ang="0">
                  <a:pos x="17" y="241"/>
                </a:cxn>
                <a:cxn ang="0">
                  <a:pos x="22" y="233"/>
                </a:cxn>
                <a:cxn ang="0">
                  <a:pos x="27" y="225"/>
                </a:cxn>
                <a:cxn ang="0">
                  <a:pos x="40" y="210"/>
                </a:cxn>
                <a:cxn ang="0">
                  <a:pos x="51" y="196"/>
                </a:cxn>
                <a:cxn ang="0">
                  <a:pos x="51" y="196"/>
                </a:cxn>
                <a:cxn ang="0">
                  <a:pos x="76" y="159"/>
                </a:cxn>
                <a:cxn ang="0">
                  <a:pos x="88" y="141"/>
                </a:cxn>
                <a:cxn ang="0">
                  <a:pos x="101" y="124"/>
                </a:cxn>
                <a:cxn ang="0">
                  <a:pos x="101" y="124"/>
                </a:cxn>
                <a:cxn ang="0">
                  <a:pos x="148" y="65"/>
                </a:cxn>
                <a:cxn ang="0">
                  <a:pos x="173" y="37"/>
                </a:cxn>
                <a:cxn ang="0">
                  <a:pos x="197" y="10"/>
                </a:cxn>
                <a:cxn ang="0">
                  <a:pos x="197" y="10"/>
                </a:cxn>
                <a:cxn ang="0">
                  <a:pos x="199" y="8"/>
                </a:cxn>
                <a:cxn ang="0">
                  <a:pos x="200" y="5"/>
                </a:cxn>
                <a:cxn ang="0">
                  <a:pos x="197" y="1"/>
                </a:cxn>
                <a:cxn ang="0">
                  <a:pos x="193" y="0"/>
                </a:cxn>
                <a:cxn ang="0">
                  <a:pos x="192" y="0"/>
                </a:cxn>
                <a:cxn ang="0">
                  <a:pos x="190" y="1"/>
                </a:cxn>
                <a:cxn ang="0">
                  <a:pos x="190" y="1"/>
                </a:cxn>
              </a:cxnLst>
              <a:rect l="0" t="0" r="r" b="b"/>
              <a:pathLst>
                <a:path w="200" h="263">
                  <a:moveTo>
                    <a:pt x="190" y="1"/>
                  </a:moveTo>
                  <a:lnTo>
                    <a:pt x="190" y="1"/>
                  </a:lnTo>
                  <a:lnTo>
                    <a:pt x="161" y="33"/>
                  </a:lnTo>
                  <a:lnTo>
                    <a:pt x="132" y="65"/>
                  </a:lnTo>
                  <a:lnTo>
                    <a:pt x="106" y="98"/>
                  </a:lnTo>
                  <a:lnTo>
                    <a:pt x="80" y="132"/>
                  </a:lnTo>
                  <a:lnTo>
                    <a:pt x="80" y="132"/>
                  </a:lnTo>
                  <a:lnTo>
                    <a:pt x="67" y="153"/>
                  </a:lnTo>
                  <a:lnTo>
                    <a:pt x="54" y="174"/>
                  </a:lnTo>
                  <a:lnTo>
                    <a:pt x="40" y="193"/>
                  </a:lnTo>
                  <a:lnTo>
                    <a:pt x="33" y="204"/>
                  </a:lnTo>
                  <a:lnTo>
                    <a:pt x="25" y="213"/>
                  </a:lnTo>
                  <a:lnTo>
                    <a:pt x="25" y="213"/>
                  </a:lnTo>
                  <a:lnTo>
                    <a:pt x="16" y="222"/>
                  </a:lnTo>
                  <a:lnTo>
                    <a:pt x="9" y="233"/>
                  </a:lnTo>
                  <a:lnTo>
                    <a:pt x="3" y="244"/>
                  </a:lnTo>
                  <a:lnTo>
                    <a:pt x="0" y="258"/>
                  </a:lnTo>
                  <a:lnTo>
                    <a:pt x="0" y="258"/>
                  </a:lnTo>
                  <a:lnTo>
                    <a:pt x="0" y="259"/>
                  </a:lnTo>
                  <a:lnTo>
                    <a:pt x="1" y="261"/>
                  </a:lnTo>
                  <a:lnTo>
                    <a:pt x="3" y="261"/>
                  </a:lnTo>
                  <a:lnTo>
                    <a:pt x="5" y="263"/>
                  </a:lnTo>
                  <a:lnTo>
                    <a:pt x="9" y="261"/>
                  </a:lnTo>
                  <a:lnTo>
                    <a:pt x="10" y="259"/>
                  </a:lnTo>
                  <a:lnTo>
                    <a:pt x="12" y="258"/>
                  </a:lnTo>
                  <a:lnTo>
                    <a:pt x="12" y="258"/>
                  </a:lnTo>
                  <a:lnTo>
                    <a:pt x="13" y="248"/>
                  </a:lnTo>
                  <a:lnTo>
                    <a:pt x="17" y="241"/>
                  </a:lnTo>
                  <a:lnTo>
                    <a:pt x="22" y="233"/>
                  </a:lnTo>
                  <a:lnTo>
                    <a:pt x="27" y="225"/>
                  </a:lnTo>
                  <a:lnTo>
                    <a:pt x="40" y="210"/>
                  </a:lnTo>
                  <a:lnTo>
                    <a:pt x="51" y="196"/>
                  </a:lnTo>
                  <a:lnTo>
                    <a:pt x="51" y="196"/>
                  </a:lnTo>
                  <a:lnTo>
                    <a:pt x="76" y="159"/>
                  </a:lnTo>
                  <a:lnTo>
                    <a:pt x="88" y="141"/>
                  </a:lnTo>
                  <a:lnTo>
                    <a:pt x="101" y="124"/>
                  </a:lnTo>
                  <a:lnTo>
                    <a:pt x="101" y="124"/>
                  </a:lnTo>
                  <a:lnTo>
                    <a:pt x="148" y="65"/>
                  </a:lnTo>
                  <a:lnTo>
                    <a:pt x="173" y="37"/>
                  </a:lnTo>
                  <a:lnTo>
                    <a:pt x="197" y="10"/>
                  </a:lnTo>
                  <a:lnTo>
                    <a:pt x="197" y="10"/>
                  </a:lnTo>
                  <a:lnTo>
                    <a:pt x="199" y="8"/>
                  </a:lnTo>
                  <a:lnTo>
                    <a:pt x="200" y="5"/>
                  </a:lnTo>
                  <a:lnTo>
                    <a:pt x="197" y="1"/>
                  </a:lnTo>
                  <a:lnTo>
                    <a:pt x="193" y="0"/>
                  </a:lnTo>
                  <a:lnTo>
                    <a:pt x="192" y="0"/>
                  </a:lnTo>
                  <a:lnTo>
                    <a:pt x="190" y="1"/>
                  </a:lnTo>
                  <a:lnTo>
                    <a:pt x="190"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8" name="chenying0907 895">
              <a:extLst>
                <a:ext uri="{FF2B5EF4-FFF2-40B4-BE49-F238E27FC236}">
                  <a16:creationId xmlns:a16="http://schemas.microsoft.com/office/drawing/2014/main" id="{EB724537-5C14-4744-A872-C7A22A1A6A84}"/>
                </a:ext>
              </a:extLst>
            </p:cNvPr>
            <p:cNvSpPr>
              <a:spLocks/>
            </p:cNvSpPr>
            <p:nvPr/>
          </p:nvSpPr>
          <p:spPr bwMode="auto">
            <a:xfrm>
              <a:off x="3559176" y="3678238"/>
              <a:ext cx="74613" cy="98425"/>
            </a:xfrm>
            <a:custGeom>
              <a:avLst/>
              <a:gdLst/>
              <a:ahLst/>
              <a:cxnLst>
                <a:cxn ang="0">
                  <a:pos x="178" y="2"/>
                </a:cxn>
                <a:cxn ang="0">
                  <a:pos x="178" y="2"/>
                </a:cxn>
                <a:cxn ang="0">
                  <a:pos x="165" y="12"/>
                </a:cxn>
                <a:cxn ang="0">
                  <a:pos x="151" y="24"/>
                </a:cxn>
                <a:cxn ang="0">
                  <a:pos x="136" y="36"/>
                </a:cxn>
                <a:cxn ang="0">
                  <a:pos x="131" y="42"/>
                </a:cxn>
                <a:cxn ang="0">
                  <a:pos x="126" y="49"/>
                </a:cxn>
                <a:cxn ang="0">
                  <a:pos x="126" y="49"/>
                </a:cxn>
                <a:cxn ang="0">
                  <a:pos x="104" y="82"/>
                </a:cxn>
                <a:cxn ang="0">
                  <a:pos x="80" y="116"/>
                </a:cxn>
                <a:cxn ang="0">
                  <a:pos x="80" y="116"/>
                </a:cxn>
                <a:cxn ang="0">
                  <a:pos x="68" y="133"/>
                </a:cxn>
                <a:cxn ang="0">
                  <a:pos x="56" y="151"/>
                </a:cxn>
                <a:cxn ang="0">
                  <a:pos x="34" y="189"/>
                </a:cxn>
                <a:cxn ang="0">
                  <a:pos x="34" y="189"/>
                </a:cxn>
                <a:cxn ang="0">
                  <a:pos x="25" y="201"/>
                </a:cxn>
                <a:cxn ang="0">
                  <a:pos x="15" y="212"/>
                </a:cxn>
                <a:cxn ang="0">
                  <a:pos x="5" y="224"/>
                </a:cxn>
                <a:cxn ang="0">
                  <a:pos x="2" y="231"/>
                </a:cxn>
                <a:cxn ang="0">
                  <a:pos x="0" y="238"/>
                </a:cxn>
                <a:cxn ang="0">
                  <a:pos x="0" y="238"/>
                </a:cxn>
                <a:cxn ang="0">
                  <a:pos x="0" y="241"/>
                </a:cxn>
                <a:cxn ang="0">
                  <a:pos x="0" y="242"/>
                </a:cxn>
                <a:cxn ang="0">
                  <a:pos x="4" y="245"/>
                </a:cxn>
                <a:cxn ang="0">
                  <a:pos x="8" y="245"/>
                </a:cxn>
                <a:cxn ang="0">
                  <a:pos x="9" y="244"/>
                </a:cxn>
                <a:cxn ang="0">
                  <a:pos x="11" y="241"/>
                </a:cxn>
                <a:cxn ang="0">
                  <a:pos x="11" y="241"/>
                </a:cxn>
                <a:cxn ang="0">
                  <a:pos x="13" y="235"/>
                </a:cxn>
                <a:cxn ang="0">
                  <a:pos x="17" y="228"/>
                </a:cxn>
                <a:cxn ang="0">
                  <a:pos x="29" y="219"/>
                </a:cxn>
                <a:cxn ang="0">
                  <a:pos x="29" y="219"/>
                </a:cxn>
                <a:cxn ang="0">
                  <a:pos x="33" y="214"/>
                </a:cxn>
                <a:cxn ang="0">
                  <a:pos x="37" y="207"/>
                </a:cxn>
                <a:cxn ang="0">
                  <a:pos x="45" y="195"/>
                </a:cxn>
                <a:cxn ang="0">
                  <a:pos x="45" y="195"/>
                </a:cxn>
                <a:cxn ang="0">
                  <a:pos x="84" y="129"/>
                </a:cxn>
                <a:cxn ang="0">
                  <a:pos x="84" y="129"/>
                </a:cxn>
                <a:cxn ang="0">
                  <a:pos x="94" y="114"/>
                </a:cxn>
                <a:cxn ang="0">
                  <a:pos x="104" y="100"/>
                </a:cxn>
                <a:cxn ang="0">
                  <a:pos x="124" y="72"/>
                </a:cxn>
                <a:cxn ang="0">
                  <a:pos x="124" y="72"/>
                </a:cxn>
                <a:cxn ang="0">
                  <a:pos x="131" y="63"/>
                </a:cxn>
                <a:cxn ang="0">
                  <a:pos x="138" y="54"/>
                </a:cxn>
                <a:cxn ang="0">
                  <a:pos x="153" y="40"/>
                </a:cxn>
                <a:cxn ang="0">
                  <a:pos x="186" y="10"/>
                </a:cxn>
                <a:cxn ang="0">
                  <a:pos x="186" y="10"/>
                </a:cxn>
                <a:cxn ang="0">
                  <a:pos x="187" y="7"/>
                </a:cxn>
                <a:cxn ang="0">
                  <a:pos x="189" y="6"/>
                </a:cxn>
                <a:cxn ang="0">
                  <a:pos x="186" y="2"/>
                </a:cxn>
                <a:cxn ang="0">
                  <a:pos x="182" y="0"/>
                </a:cxn>
                <a:cxn ang="0">
                  <a:pos x="181" y="0"/>
                </a:cxn>
                <a:cxn ang="0">
                  <a:pos x="178" y="2"/>
                </a:cxn>
                <a:cxn ang="0">
                  <a:pos x="178" y="2"/>
                </a:cxn>
              </a:cxnLst>
              <a:rect l="0" t="0" r="r" b="b"/>
              <a:pathLst>
                <a:path w="189" h="245">
                  <a:moveTo>
                    <a:pt x="178" y="2"/>
                  </a:moveTo>
                  <a:lnTo>
                    <a:pt x="178" y="2"/>
                  </a:lnTo>
                  <a:lnTo>
                    <a:pt x="165" y="12"/>
                  </a:lnTo>
                  <a:lnTo>
                    <a:pt x="151" y="24"/>
                  </a:lnTo>
                  <a:lnTo>
                    <a:pt x="136" y="36"/>
                  </a:lnTo>
                  <a:lnTo>
                    <a:pt x="131" y="42"/>
                  </a:lnTo>
                  <a:lnTo>
                    <a:pt x="126" y="49"/>
                  </a:lnTo>
                  <a:lnTo>
                    <a:pt x="126" y="49"/>
                  </a:lnTo>
                  <a:lnTo>
                    <a:pt x="104" y="82"/>
                  </a:lnTo>
                  <a:lnTo>
                    <a:pt x="80" y="116"/>
                  </a:lnTo>
                  <a:lnTo>
                    <a:pt x="80" y="116"/>
                  </a:lnTo>
                  <a:lnTo>
                    <a:pt x="68" y="133"/>
                  </a:lnTo>
                  <a:lnTo>
                    <a:pt x="56" y="151"/>
                  </a:lnTo>
                  <a:lnTo>
                    <a:pt x="34" y="189"/>
                  </a:lnTo>
                  <a:lnTo>
                    <a:pt x="34" y="189"/>
                  </a:lnTo>
                  <a:lnTo>
                    <a:pt x="25" y="201"/>
                  </a:lnTo>
                  <a:lnTo>
                    <a:pt x="15" y="212"/>
                  </a:lnTo>
                  <a:lnTo>
                    <a:pt x="5" y="224"/>
                  </a:lnTo>
                  <a:lnTo>
                    <a:pt x="2" y="231"/>
                  </a:lnTo>
                  <a:lnTo>
                    <a:pt x="0" y="238"/>
                  </a:lnTo>
                  <a:lnTo>
                    <a:pt x="0" y="238"/>
                  </a:lnTo>
                  <a:lnTo>
                    <a:pt x="0" y="241"/>
                  </a:lnTo>
                  <a:lnTo>
                    <a:pt x="0" y="242"/>
                  </a:lnTo>
                  <a:lnTo>
                    <a:pt x="4" y="245"/>
                  </a:lnTo>
                  <a:lnTo>
                    <a:pt x="8" y="245"/>
                  </a:lnTo>
                  <a:lnTo>
                    <a:pt x="9" y="244"/>
                  </a:lnTo>
                  <a:lnTo>
                    <a:pt x="11" y="241"/>
                  </a:lnTo>
                  <a:lnTo>
                    <a:pt x="11" y="241"/>
                  </a:lnTo>
                  <a:lnTo>
                    <a:pt x="13" y="235"/>
                  </a:lnTo>
                  <a:lnTo>
                    <a:pt x="17" y="228"/>
                  </a:lnTo>
                  <a:lnTo>
                    <a:pt x="29" y="219"/>
                  </a:lnTo>
                  <a:lnTo>
                    <a:pt x="29" y="219"/>
                  </a:lnTo>
                  <a:lnTo>
                    <a:pt x="33" y="214"/>
                  </a:lnTo>
                  <a:lnTo>
                    <a:pt x="37" y="207"/>
                  </a:lnTo>
                  <a:lnTo>
                    <a:pt x="45" y="195"/>
                  </a:lnTo>
                  <a:lnTo>
                    <a:pt x="45" y="195"/>
                  </a:lnTo>
                  <a:lnTo>
                    <a:pt x="84" y="129"/>
                  </a:lnTo>
                  <a:lnTo>
                    <a:pt x="84" y="129"/>
                  </a:lnTo>
                  <a:lnTo>
                    <a:pt x="94" y="114"/>
                  </a:lnTo>
                  <a:lnTo>
                    <a:pt x="104" y="100"/>
                  </a:lnTo>
                  <a:lnTo>
                    <a:pt x="124" y="72"/>
                  </a:lnTo>
                  <a:lnTo>
                    <a:pt x="124" y="72"/>
                  </a:lnTo>
                  <a:lnTo>
                    <a:pt x="131" y="63"/>
                  </a:lnTo>
                  <a:lnTo>
                    <a:pt x="138" y="54"/>
                  </a:lnTo>
                  <a:lnTo>
                    <a:pt x="153" y="40"/>
                  </a:lnTo>
                  <a:lnTo>
                    <a:pt x="186" y="10"/>
                  </a:lnTo>
                  <a:lnTo>
                    <a:pt x="186" y="10"/>
                  </a:lnTo>
                  <a:lnTo>
                    <a:pt x="187" y="7"/>
                  </a:lnTo>
                  <a:lnTo>
                    <a:pt x="189" y="6"/>
                  </a:lnTo>
                  <a:lnTo>
                    <a:pt x="186" y="2"/>
                  </a:lnTo>
                  <a:lnTo>
                    <a:pt x="182" y="0"/>
                  </a:lnTo>
                  <a:lnTo>
                    <a:pt x="181" y="0"/>
                  </a:lnTo>
                  <a:lnTo>
                    <a:pt x="178" y="2"/>
                  </a:lnTo>
                  <a:lnTo>
                    <a:pt x="178"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9" name="chenying0907 896">
              <a:extLst>
                <a:ext uri="{FF2B5EF4-FFF2-40B4-BE49-F238E27FC236}">
                  <a16:creationId xmlns:a16="http://schemas.microsoft.com/office/drawing/2014/main" id="{7ADB1AAE-F3EF-4521-A84C-0B144FC1EF18}"/>
                </a:ext>
              </a:extLst>
            </p:cNvPr>
            <p:cNvSpPr>
              <a:spLocks/>
            </p:cNvSpPr>
            <p:nvPr/>
          </p:nvSpPr>
          <p:spPr bwMode="auto">
            <a:xfrm>
              <a:off x="3594101" y="3630613"/>
              <a:ext cx="122238" cy="152400"/>
            </a:xfrm>
            <a:custGeom>
              <a:avLst/>
              <a:gdLst/>
              <a:ahLst/>
              <a:cxnLst>
                <a:cxn ang="0">
                  <a:pos x="298" y="1"/>
                </a:cxn>
                <a:cxn ang="0">
                  <a:pos x="298" y="1"/>
                </a:cxn>
                <a:cxn ang="0">
                  <a:pos x="280" y="22"/>
                </a:cxn>
                <a:cxn ang="0">
                  <a:pos x="263" y="43"/>
                </a:cxn>
                <a:cxn ang="0">
                  <a:pos x="228" y="86"/>
                </a:cxn>
                <a:cxn ang="0">
                  <a:pos x="228" y="86"/>
                </a:cxn>
                <a:cxn ang="0">
                  <a:pos x="190" y="132"/>
                </a:cxn>
                <a:cxn ang="0">
                  <a:pos x="173" y="154"/>
                </a:cxn>
                <a:cxn ang="0">
                  <a:pos x="156" y="179"/>
                </a:cxn>
                <a:cxn ang="0">
                  <a:pos x="156" y="179"/>
                </a:cxn>
                <a:cxn ang="0">
                  <a:pos x="135" y="205"/>
                </a:cxn>
                <a:cxn ang="0">
                  <a:pos x="114" y="230"/>
                </a:cxn>
                <a:cxn ang="0">
                  <a:pos x="70" y="280"/>
                </a:cxn>
                <a:cxn ang="0">
                  <a:pos x="70" y="280"/>
                </a:cxn>
                <a:cxn ang="0">
                  <a:pos x="53" y="302"/>
                </a:cxn>
                <a:cxn ang="0">
                  <a:pos x="36" y="327"/>
                </a:cxn>
                <a:cxn ang="0">
                  <a:pos x="20" y="351"/>
                </a:cxn>
                <a:cxn ang="0">
                  <a:pos x="11" y="361"/>
                </a:cxn>
                <a:cxn ang="0">
                  <a:pos x="2" y="373"/>
                </a:cxn>
                <a:cxn ang="0">
                  <a:pos x="2" y="373"/>
                </a:cxn>
                <a:cxn ang="0">
                  <a:pos x="0" y="375"/>
                </a:cxn>
                <a:cxn ang="0">
                  <a:pos x="0" y="377"/>
                </a:cxn>
                <a:cxn ang="0">
                  <a:pos x="3" y="381"/>
                </a:cxn>
                <a:cxn ang="0">
                  <a:pos x="5" y="382"/>
                </a:cxn>
                <a:cxn ang="0">
                  <a:pos x="8" y="382"/>
                </a:cxn>
                <a:cxn ang="0">
                  <a:pos x="9" y="381"/>
                </a:cxn>
                <a:cxn ang="0">
                  <a:pos x="9" y="381"/>
                </a:cxn>
                <a:cxn ang="0">
                  <a:pos x="26" y="360"/>
                </a:cxn>
                <a:cxn ang="0">
                  <a:pos x="41" y="339"/>
                </a:cxn>
                <a:cxn ang="0">
                  <a:pos x="55" y="317"/>
                </a:cxn>
                <a:cxn ang="0">
                  <a:pos x="71" y="296"/>
                </a:cxn>
                <a:cxn ang="0">
                  <a:pos x="71" y="296"/>
                </a:cxn>
                <a:cxn ang="0">
                  <a:pos x="91" y="272"/>
                </a:cxn>
                <a:cxn ang="0">
                  <a:pos x="111" y="250"/>
                </a:cxn>
                <a:cxn ang="0">
                  <a:pos x="153" y="204"/>
                </a:cxn>
                <a:cxn ang="0">
                  <a:pos x="153" y="204"/>
                </a:cxn>
                <a:cxn ang="0">
                  <a:pos x="161" y="194"/>
                </a:cxn>
                <a:cxn ang="0">
                  <a:pos x="169" y="182"/>
                </a:cxn>
                <a:cxn ang="0">
                  <a:pos x="183" y="158"/>
                </a:cxn>
                <a:cxn ang="0">
                  <a:pos x="183" y="158"/>
                </a:cxn>
                <a:cxn ang="0">
                  <a:pos x="206" y="130"/>
                </a:cxn>
                <a:cxn ang="0">
                  <a:pos x="229" y="102"/>
                </a:cxn>
                <a:cxn ang="0">
                  <a:pos x="229" y="102"/>
                </a:cxn>
                <a:cxn ang="0">
                  <a:pos x="267" y="55"/>
                </a:cxn>
                <a:cxn ang="0">
                  <a:pos x="287" y="32"/>
                </a:cxn>
                <a:cxn ang="0">
                  <a:pos x="306" y="9"/>
                </a:cxn>
                <a:cxn ang="0">
                  <a:pos x="306" y="9"/>
                </a:cxn>
                <a:cxn ang="0">
                  <a:pos x="308" y="8"/>
                </a:cxn>
                <a:cxn ang="0">
                  <a:pos x="309" y="5"/>
                </a:cxn>
                <a:cxn ang="0">
                  <a:pos x="306" y="1"/>
                </a:cxn>
                <a:cxn ang="0">
                  <a:pos x="302" y="0"/>
                </a:cxn>
                <a:cxn ang="0">
                  <a:pos x="301" y="0"/>
                </a:cxn>
                <a:cxn ang="0">
                  <a:pos x="298" y="1"/>
                </a:cxn>
                <a:cxn ang="0">
                  <a:pos x="298" y="1"/>
                </a:cxn>
              </a:cxnLst>
              <a:rect l="0" t="0" r="r" b="b"/>
              <a:pathLst>
                <a:path w="309" h="382">
                  <a:moveTo>
                    <a:pt x="298" y="1"/>
                  </a:moveTo>
                  <a:lnTo>
                    <a:pt x="298" y="1"/>
                  </a:lnTo>
                  <a:lnTo>
                    <a:pt x="280" y="22"/>
                  </a:lnTo>
                  <a:lnTo>
                    <a:pt x="263" y="43"/>
                  </a:lnTo>
                  <a:lnTo>
                    <a:pt x="228" y="86"/>
                  </a:lnTo>
                  <a:lnTo>
                    <a:pt x="228" y="86"/>
                  </a:lnTo>
                  <a:lnTo>
                    <a:pt x="190" y="132"/>
                  </a:lnTo>
                  <a:lnTo>
                    <a:pt x="173" y="154"/>
                  </a:lnTo>
                  <a:lnTo>
                    <a:pt x="156" y="179"/>
                  </a:lnTo>
                  <a:lnTo>
                    <a:pt x="156" y="179"/>
                  </a:lnTo>
                  <a:lnTo>
                    <a:pt x="135" y="205"/>
                  </a:lnTo>
                  <a:lnTo>
                    <a:pt x="114" y="230"/>
                  </a:lnTo>
                  <a:lnTo>
                    <a:pt x="70" y="280"/>
                  </a:lnTo>
                  <a:lnTo>
                    <a:pt x="70" y="280"/>
                  </a:lnTo>
                  <a:lnTo>
                    <a:pt x="53" y="302"/>
                  </a:lnTo>
                  <a:lnTo>
                    <a:pt x="36" y="327"/>
                  </a:lnTo>
                  <a:lnTo>
                    <a:pt x="20" y="351"/>
                  </a:lnTo>
                  <a:lnTo>
                    <a:pt x="11" y="361"/>
                  </a:lnTo>
                  <a:lnTo>
                    <a:pt x="2" y="373"/>
                  </a:lnTo>
                  <a:lnTo>
                    <a:pt x="2" y="373"/>
                  </a:lnTo>
                  <a:lnTo>
                    <a:pt x="0" y="375"/>
                  </a:lnTo>
                  <a:lnTo>
                    <a:pt x="0" y="377"/>
                  </a:lnTo>
                  <a:lnTo>
                    <a:pt x="3" y="381"/>
                  </a:lnTo>
                  <a:lnTo>
                    <a:pt x="5" y="382"/>
                  </a:lnTo>
                  <a:lnTo>
                    <a:pt x="8" y="382"/>
                  </a:lnTo>
                  <a:lnTo>
                    <a:pt x="9" y="381"/>
                  </a:lnTo>
                  <a:lnTo>
                    <a:pt x="9" y="381"/>
                  </a:lnTo>
                  <a:lnTo>
                    <a:pt x="26" y="360"/>
                  </a:lnTo>
                  <a:lnTo>
                    <a:pt x="41" y="339"/>
                  </a:lnTo>
                  <a:lnTo>
                    <a:pt x="55" y="317"/>
                  </a:lnTo>
                  <a:lnTo>
                    <a:pt x="71" y="296"/>
                  </a:lnTo>
                  <a:lnTo>
                    <a:pt x="71" y="296"/>
                  </a:lnTo>
                  <a:lnTo>
                    <a:pt x="91" y="272"/>
                  </a:lnTo>
                  <a:lnTo>
                    <a:pt x="111" y="250"/>
                  </a:lnTo>
                  <a:lnTo>
                    <a:pt x="153" y="204"/>
                  </a:lnTo>
                  <a:lnTo>
                    <a:pt x="153" y="204"/>
                  </a:lnTo>
                  <a:lnTo>
                    <a:pt x="161" y="194"/>
                  </a:lnTo>
                  <a:lnTo>
                    <a:pt x="169" y="182"/>
                  </a:lnTo>
                  <a:lnTo>
                    <a:pt x="183" y="158"/>
                  </a:lnTo>
                  <a:lnTo>
                    <a:pt x="183" y="158"/>
                  </a:lnTo>
                  <a:lnTo>
                    <a:pt x="206" y="130"/>
                  </a:lnTo>
                  <a:lnTo>
                    <a:pt x="229" y="102"/>
                  </a:lnTo>
                  <a:lnTo>
                    <a:pt x="229" y="102"/>
                  </a:lnTo>
                  <a:lnTo>
                    <a:pt x="267" y="55"/>
                  </a:lnTo>
                  <a:lnTo>
                    <a:pt x="287" y="32"/>
                  </a:lnTo>
                  <a:lnTo>
                    <a:pt x="306" y="9"/>
                  </a:lnTo>
                  <a:lnTo>
                    <a:pt x="306" y="9"/>
                  </a:lnTo>
                  <a:lnTo>
                    <a:pt x="308" y="8"/>
                  </a:lnTo>
                  <a:lnTo>
                    <a:pt x="309" y="5"/>
                  </a:lnTo>
                  <a:lnTo>
                    <a:pt x="306" y="1"/>
                  </a:lnTo>
                  <a:lnTo>
                    <a:pt x="302" y="0"/>
                  </a:lnTo>
                  <a:lnTo>
                    <a:pt x="301" y="0"/>
                  </a:lnTo>
                  <a:lnTo>
                    <a:pt x="298" y="1"/>
                  </a:lnTo>
                  <a:lnTo>
                    <a:pt x="298"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0" name="chenying0907 897">
              <a:extLst>
                <a:ext uri="{FF2B5EF4-FFF2-40B4-BE49-F238E27FC236}">
                  <a16:creationId xmlns:a16="http://schemas.microsoft.com/office/drawing/2014/main" id="{986FD98F-E124-47A9-BA35-AAE10624F448}"/>
                </a:ext>
              </a:extLst>
            </p:cNvPr>
            <p:cNvSpPr>
              <a:spLocks/>
            </p:cNvSpPr>
            <p:nvPr/>
          </p:nvSpPr>
          <p:spPr bwMode="auto">
            <a:xfrm>
              <a:off x="3629026" y="3665538"/>
              <a:ext cx="88900" cy="111125"/>
            </a:xfrm>
            <a:custGeom>
              <a:avLst/>
              <a:gdLst/>
              <a:ahLst/>
              <a:cxnLst>
                <a:cxn ang="0">
                  <a:pos x="222" y="5"/>
                </a:cxn>
                <a:cxn ang="0">
                  <a:pos x="220" y="1"/>
                </a:cxn>
                <a:cxn ang="0">
                  <a:pos x="216" y="1"/>
                </a:cxn>
                <a:cxn ang="0">
                  <a:pos x="212" y="5"/>
                </a:cxn>
                <a:cxn ang="0">
                  <a:pos x="212" y="8"/>
                </a:cxn>
                <a:cxn ang="0">
                  <a:pos x="210" y="13"/>
                </a:cxn>
                <a:cxn ang="0">
                  <a:pos x="201" y="28"/>
                </a:cxn>
                <a:cxn ang="0">
                  <a:pos x="180" y="50"/>
                </a:cxn>
                <a:cxn ang="0">
                  <a:pos x="170" y="60"/>
                </a:cxn>
                <a:cxn ang="0">
                  <a:pos x="124" y="123"/>
                </a:cxn>
                <a:cxn ang="0">
                  <a:pos x="107" y="144"/>
                </a:cxn>
                <a:cxn ang="0">
                  <a:pos x="51" y="207"/>
                </a:cxn>
                <a:cxn ang="0">
                  <a:pos x="39" y="219"/>
                </a:cxn>
                <a:cxn ang="0">
                  <a:pos x="29" y="232"/>
                </a:cxn>
                <a:cxn ang="0">
                  <a:pos x="23" y="242"/>
                </a:cxn>
                <a:cxn ang="0">
                  <a:pos x="12" y="262"/>
                </a:cxn>
                <a:cxn ang="0">
                  <a:pos x="2" y="270"/>
                </a:cxn>
                <a:cxn ang="0">
                  <a:pos x="0" y="273"/>
                </a:cxn>
                <a:cxn ang="0">
                  <a:pos x="2" y="280"/>
                </a:cxn>
                <a:cxn ang="0">
                  <a:pos x="6" y="280"/>
                </a:cxn>
                <a:cxn ang="0">
                  <a:pos x="8" y="280"/>
                </a:cxn>
                <a:cxn ang="0">
                  <a:pos x="21" y="267"/>
                </a:cxn>
                <a:cxn ang="0">
                  <a:pos x="40" y="237"/>
                </a:cxn>
                <a:cxn ang="0">
                  <a:pos x="51" y="222"/>
                </a:cxn>
                <a:cxn ang="0">
                  <a:pos x="129" y="136"/>
                </a:cxn>
                <a:cxn ang="0">
                  <a:pos x="138" y="124"/>
                </a:cxn>
                <a:cxn ang="0">
                  <a:pos x="162" y="90"/>
                </a:cxn>
                <a:cxn ang="0">
                  <a:pos x="187" y="56"/>
                </a:cxn>
                <a:cxn ang="0">
                  <a:pos x="197" y="46"/>
                </a:cxn>
                <a:cxn ang="0">
                  <a:pos x="216" y="28"/>
                </a:cxn>
                <a:cxn ang="0">
                  <a:pos x="221" y="17"/>
                </a:cxn>
                <a:cxn ang="0">
                  <a:pos x="222" y="5"/>
                </a:cxn>
              </a:cxnLst>
              <a:rect l="0" t="0" r="r" b="b"/>
              <a:pathLst>
                <a:path w="222" h="280">
                  <a:moveTo>
                    <a:pt x="222" y="5"/>
                  </a:moveTo>
                  <a:lnTo>
                    <a:pt x="222" y="5"/>
                  </a:lnTo>
                  <a:lnTo>
                    <a:pt x="221" y="3"/>
                  </a:lnTo>
                  <a:lnTo>
                    <a:pt x="220" y="1"/>
                  </a:lnTo>
                  <a:lnTo>
                    <a:pt x="218" y="0"/>
                  </a:lnTo>
                  <a:lnTo>
                    <a:pt x="216" y="1"/>
                  </a:lnTo>
                  <a:lnTo>
                    <a:pt x="212" y="3"/>
                  </a:lnTo>
                  <a:lnTo>
                    <a:pt x="212" y="5"/>
                  </a:lnTo>
                  <a:lnTo>
                    <a:pt x="212" y="8"/>
                  </a:lnTo>
                  <a:lnTo>
                    <a:pt x="212" y="8"/>
                  </a:lnTo>
                  <a:lnTo>
                    <a:pt x="212" y="11"/>
                  </a:lnTo>
                  <a:lnTo>
                    <a:pt x="210" y="13"/>
                  </a:lnTo>
                  <a:lnTo>
                    <a:pt x="206" y="20"/>
                  </a:lnTo>
                  <a:lnTo>
                    <a:pt x="201" y="28"/>
                  </a:lnTo>
                  <a:lnTo>
                    <a:pt x="195" y="35"/>
                  </a:lnTo>
                  <a:lnTo>
                    <a:pt x="180" y="50"/>
                  </a:lnTo>
                  <a:lnTo>
                    <a:pt x="170" y="60"/>
                  </a:lnTo>
                  <a:lnTo>
                    <a:pt x="170" y="60"/>
                  </a:lnTo>
                  <a:lnTo>
                    <a:pt x="140" y="102"/>
                  </a:lnTo>
                  <a:lnTo>
                    <a:pt x="124" y="123"/>
                  </a:lnTo>
                  <a:lnTo>
                    <a:pt x="107" y="144"/>
                  </a:lnTo>
                  <a:lnTo>
                    <a:pt x="107" y="144"/>
                  </a:lnTo>
                  <a:lnTo>
                    <a:pt x="80" y="175"/>
                  </a:lnTo>
                  <a:lnTo>
                    <a:pt x="51" y="207"/>
                  </a:lnTo>
                  <a:lnTo>
                    <a:pt x="51" y="207"/>
                  </a:lnTo>
                  <a:lnTo>
                    <a:pt x="39" y="219"/>
                  </a:lnTo>
                  <a:lnTo>
                    <a:pt x="34" y="225"/>
                  </a:lnTo>
                  <a:lnTo>
                    <a:pt x="29" y="232"/>
                  </a:lnTo>
                  <a:lnTo>
                    <a:pt x="29" y="232"/>
                  </a:lnTo>
                  <a:lnTo>
                    <a:pt x="23" y="242"/>
                  </a:lnTo>
                  <a:lnTo>
                    <a:pt x="18" y="253"/>
                  </a:lnTo>
                  <a:lnTo>
                    <a:pt x="12" y="262"/>
                  </a:lnTo>
                  <a:lnTo>
                    <a:pt x="2" y="270"/>
                  </a:lnTo>
                  <a:lnTo>
                    <a:pt x="2" y="270"/>
                  </a:lnTo>
                  <a:lnTo>
                    <a:pt x="1" y="271"/>
                  </a:lnTo>
                  <a:lnTo>
                    <a:pt x="0" y="273"/>
                  </a:lnTo>
                  <a:lnTo>
                    <a:pt x="1" y="277"/>
                  </a:lnTo>
                  <a:lnTo>
                    <a:pt x="2" y="280"/>
                  </a:lnTo>
                  <a:lnTo>
                    <a:pt x="4" y="280"/>
                  </a:lnTo>
                  <a:lnTo>
                    <a:pt x="6" y="280"/>
                  </a:lnTo>
                  <a:lnTo>
                    <a:pt x="8" y="280"/>
                  </a:lnTo>
                  <a:lnTo>
                    <a:pt x="8" y="280"/>
                  </a:lnTo>
                  <a:lnTo>
                    <a:pt x="16" y="273"/>
                  </a:lnTo>
                  <a:lnTo>
                    <a:pt x="21" y="267"/>
                  </a:lnTo>
                  <a:lnTo>
                    <a:pt x="31" y="253"/>
                  </a:lnTo>
                  <a:lnTo>
                    <a:pt x="40" y="237"/>
                  </a:lnTo>
                  <a:lnTo>
                    <a:pt x="51" y="222"/>
                  </a:lnTo>
                  <a:lnTo>
                    <a:pt x="51" y="222"/>
                  </a:lnTo>
                  <a:lnTo>
                    <a:pt x="90" y="179"/>
                  </a:lnTo>
                  <a:lnTo>
                    <a:pt x="129" y="136"/>
                  </a:lnTo>
                  <a:lnTo>
                    <a:pt x="129" y="136"/>
                  </a:lnTo>
                  <a:lnTo>
                    <a:pt x="138" y="124"/>
                  </a:lnTo>
                  <a:lnTo>
                    <a:pt x="146" y="114"/>
                  </a:lnTo>
                  <a:lnTo>
                    <a:pt x="162" y="90"/>
                  </a:lnTo>
                  <a:lnTo>
                    <a:pt x="178" y="67"/>
                  </a:lnTo>
                  <a:lnTo>
                    <a:pt x="187" y="56"/>
                  </a:lnTo>
                  <a:lnTo>
                    <a:pt x="197" y="46"/>
                  </a:lnTo>
                  <a:lnTo>
                    <a:pt x="197" y="46"/>
                  </a:lnTo>
                  <a:lnTo>
                    <a:pt x="206" y="37"/>
                  </a:lnTo>
                  <a:lnTo>
                    <a:pt x="216" y="28"/>
                  </a:lnTo>
                  <a:lnTo>
                    <a:pt x="218" y="22"/>
                  </a:lnTo>
                  <a:lnTo>
                    <a:pt x="221" y="17"/>
                  </a:lnTo>
                  <a:lnTo>
                    <a:pt x="222" y="12"/>
                  </a:lnTo>
                  <a:lnTo>
                    <a:pt x="222" y="5"/>
                  </a:lnTo>
                  <a:lnTo>
                    <a:pt x="222"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1" name="chenying0907 898">
              <a:extLst>
                <a:ext uri="{FF2B5EF4-FFF2-40B4-BE49-F238E27FC236}">
                  <a16:creationId xmlns:a16="http://schemas.microsoft.com/office/drawing/2014/main" id="{8A44C465-B453-4337-A913-27439691896E}"/>
                </a:ext>
              </a:extLst>
            </p:cNvPr>
            <p:cNvSpPr>
              <a:spLocks/>
            </p:cNvSpPr>
            <p:nvPr/>
          </p:nvSpPr>
          <p:spPr bwMode="auto">
            <a:xfrm>
              <a:off x="3668713" y="3692526"/>
              <a:ext cx="60325" cy="80963"/>
            </a:xfrm>
            <a:custGeom>
              <a:avLst/>
              <a:gdLst/>
              <a:ahLst/>
              <a:cxnLst>
                <a:cxn ang="0">
                  <a:pos x="142" y="4"/>
                </a:cxn>
                <a:cxn ang="0">
                  <a:pos x="142" y="4"/>
                </a:cxn>
                <a:cxn ang="0">
                  <a:pos x="141" y="8"/>
                </a:cxn>
                <a:cxn ang="0">
                  <a:pos x="138" y="14"/>
                </a:cxn>
                <a:cxn ang="0">
                  <a:pos x="130" y="24"/>
                </a:cxn>
                <a:cxn ang="0">
                  <a:pos x="121" y="34"/>
                </a:cxn>
                <a:cxn ang="0">
                  <a:pos x="115" y="42"/>
                </a:cxn>
                <a:cxn ang="0">
                  <a:pos x="115" y="42"/>
                </a:cxn>
                <a:cxn ang="0">
                  <a:pos x="95" y="70"/>
                </a:cxn>
                <a:cxn ang="0">
                  <a:pos x="77" y="97"/>
                </a:cxn>
                <a:cxn ang="0">
                  <a:pos x="77" y="97"/>
                </a:cxn>
                <a:cxn ang="0">
                  <a:pos x="68" y="110"/>
                </a:cxn>
                <a:cxn ang="0">
                  <a:pos x="58" y="122"/>
                </a:cxn>
                <a:cxn ang="0">
                  <a:pos x="38" y="147"/>
                </a:cxn>
                <a:cxn ang="0">
                  <a:pos x="18" y="170"/>
                </a:cxn>
                <a:cxn ang="0">
                  <a:pos x="9" y="184"/>
                </a:cxn>
                <a:cxn ang="0">
                  <a:pos x="1" y="197"/>
                </a:cxn>
                <a:cxn ang="0">
                  <a:pos x="1" y="197"/>
                </a:cxn>
                <a:cxn ang="0">
                  <a:pos x="0" y="199"/>
                </a:cxn>
                <a:cxn ang="0">
                  <a:pos x="0" y="202"/>
                </a:cxn>
                <a:cxn ang="0">
                  <a:pos x="2" y="204"/>
                </a:cxn>
                <a:cxn ang="0">
                  <a:pos x="6" y="206"/>
                </a:cxn>
                <a:cxn ang="0">
                  <a:pos x="9" y="204"/>
                </a:cxn>
                <a:cxn ang="0">
                  <a:pos x="10" y="203"/>
                </a:cxn>
                <a:cxn ang="0">
                  <a:pos x="10" y="203"/>
                </a:cxn>
                <a:cxn ang="0">
                  <a:pos x="19" y="189"/>
                </a:cxn>
                <a:cxn ang="0">
                  <a:pos x="30" y="177"/>
                </a:cxn>
                <a:cxn ang="0">
                  <a:pos x="51" y="152"/>
                </a:cxn>
                <a:cxn ang="0">
                  <a:pos x="51" y="152"/>
                </a:cxn>
                <a:cxn ang="0">
                  <a:pos x="69" y="129"/>
                </a:cxn>
                <a:cxn ang="0">
                  <a:pos x="87" y="102"/>
                </a:cxn>
                <a:cxn ang="0">
                  <a:pos x="87" y="102"/>
                </a:cxn>
                <a:cxn ang="0">
                  <a:pos x="124" y="49"/>
                </a:cxn>
                <a:cxn ang="0">
                  <a:pos x="124" y="49"/>
                </a:cxn>
                <a:cxn ang="0">
                  <a:pos x="133" y="38"/>
                </a:cxn>
                <a:cxn ang="0">
                  <a:pos x="141" y="29"/>
                </a:cxn>
                <a:cxn ang="0">
                  <a:pos x="149" y="19"/>
                </a:cxn>
                <a:cxn ang="0">
                  <a:pos x="151" y="14"/>
                </a:cxn>
                <a:cxn ang="0">
                  <a:pos x="154" y="7"/>
                </a:cxn>
                <a:cxn ang="0">
                  <a:pos x="154" y="7"/>
                </a:cxn>
                <a:cxn ang="0">
                  <a:pos x="154" y="4"/>
                </a:cxn>
                <a:cxn ang="0">
                  <a:pos x="153" y="3"/>
                </a:cxn>
                <a:cxn ang="0">
                  <a:pos x="149" y="0"/>
                </a:cxn>
                <a:cxn ang="0">
                  <a:pos x="145" y="0"/>
                </a:cxn>
                <a:cxn ang="0">
                  <a:pos x="144" y="2"/>
                </a:cxn>
                <a:cxn ang="0">
                  <a:pos x="142" y="4"/>
                </a:cxn>
                <a:cxn ang="0">
                  <a:pos x="142" y="4"/>
                </a:cxn>
              </a:cxnLst>
              <a:rect l="0" t="0" r="r" b="b"/>
              <a:pathLst>
                <a:path w="154" h="206">
                  <a:moveTo>
                    <a:pt x="142" y="4"/>
                  </a:moveTo>
                  <a:lnTo>
                    <a:pt x="142" y="4"/>
                  </a:lnTo>
                  <a:lnTo>
                    <a:pt x="141" y="8"/>
                  </a:lnTo>
                  <a:lnTo>
                    <a:pt x="138" y="14"/>
                  </a:lnTo>
                  <a:lnTo>
                    <a:pt x="130" y="24"/>
                  </a:lnTo>
                  <a:lnTo>
                    <a:pt x="121" y="34"/>
                  </a:lnTo>
                  <a:lnTo>
                    <a:pt x="115" y="42"/>
                  </a:lnTo>
                  <a:lnTo>
                    <a:pt x="115" y="42"/>
                  </a:lnTo>
                  <a:lnTo>
                    <a:pt x="95" y="70"/>
                  </a:lnTo>
                  <a:lnTo>
                    <a:pt x="77" y="97"/>
                  </a:lnTo>
                  <a:lnTo>
                    <a:pt x="77" y="97"/>
                  </a:lnTo>
                  <a:lnTo>
                    <a:pt x="68" y="110"/>
                  </a:lnTo>
                  <a:lnTo>
                    <a:pt x="58" y="122"/>
                  </a:lnTo>
                  <a:lnTo>
                    <a:pt x="38" y="147"/>
                  </a:lnTo>
                  <a:lnTo>
                    <a:pt x="18" y="170"/>
                  </a:lnTo>
                  <a:lnTo>
                    <a:pt x="9" y="184"/>
                  </a:lnTo>
                  <a:lnTo>
                    <a:pt x="1" y="197"/>
                  </a:lnTo>
                  <a:lnTo>
                    <a:pt x="1" y="197"/>
                  </a:lnTo>
                  <a:lnTo>
                    <a:pt x="0" y="199"/>
                  </a:lnTo>
                  <a:lnTo>
                    <a:pt x="0" y="202"/>
                  </a:lnTo>
                  <a:lnTo>
                    <a:pt x="2" y="204"/>
                  </a:lnTo>
                  <a:lnTo>
                    <a:pt x="6" y="206"/>
                  </a:lnTo>
                  <a:lnTo>
                    <a:pt x="9" y="204"/>
                  </a:lnTo>
                  <a:lnTo>
                    <a:pt x="10" y="203"/>
                  </a:lnTo>
                  <a:lnTo>
                    <a:pt x="10" y="203"/>
                  </a:lnTo>
                  <a:lnTo>
                    <a:pt x="19" y="189"/>
                  </a:lnTo>
                  <a:lnTo>
                    <a:pt x="30" y="177"/>
                  </a:lnTo>
                  <a:lnTo>
                    <a:pt x="51" y="152"/>
                  </a:lnTo>
                  <a:lnTo>
                    <a:pt x="51" y="152"/>
                  </a:lnTo>
                  <a:lnTo>
                    <a:pt x="69" y="129"/>
                  </a:lnTo>
                  <a:lnTo>
                    <a:pt x="87" y="102"/>
                  </a:lnTo>
                  <a:lnTo>
                    <a:pt x="87" y="102"/>
                  </a:lnTo>
                  <a:lnTo>
                    <a:pt x="124" y="49"/>
                  </a:lnTo>
                  <a:lnTo>
                    <a:pt x="124" y="49"/>
                  </a:lnTo>
                  <a:lnTo>
                    <a:pt x="133" y="38"/>
                  </a:lnTo>
                  <a:lnTo>
                    <a:pt x="141" y="29"/>
                  </a:lnTo>
                  <a:lnTo>
                    <a:pt x="149" y="19"/>
                  </a:lnTo>
                  <a:lnTo>
                    <a:pt x="151" y="14"/>
                  </a:lnTo>
                  <a:lnTo>
                    <a:pt x="154" y="7"/>
                  </a:lnTo>
                  <a:lnTo>
                    <a:pt x="154" y="7"/>
                  </a:lnTo>
                  <a:lnTo>
                    <a:pt x="154" y="4"/>
                  </a:lnTo>
                  <a:lnTo>
                    <a:pt x="153" y="3"/>
                  </a:lnTo>
                  <a:lnTo>
                    <a:pt x="149" y="0"/>
                  </a:lnTo>
                  <a:lnTo>
                    <a:pt x="145" y="0"/>
                  </a:lnTo>
                  <a:lnTo>
                    <a:pt x="144" y="2"/>
                  </a:lnTo>
                  <a:lnTo>
                    <a:pt x="142" y="4"/>
                  </a:lnTo>
                  <a:lnTo>
                    <a:pt x="142"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2" name="chenying0907 899">
              <a:extLst>
                <a:ext uri="{FF2B5EF4-FFF2-40B4-BE49-F238E27FC236}">
                  <a16:creationId xmlns:a16="http://schemas.microsoft.com/office/drawing/2014/main" id="{79597AB6-2E82-40D9-B044-EB9ACF8EB23B}"/>
                </a:ext>
              </a:extLst>
            </p:cNvPr>
            <p:cNvSpPr>
              <a:spLocks/>
            </p:cNvSpPr>
            <p:nvPr/>
          </p:nvSpPr>
          <p:spPr bwMode="auto">
            <a:xfrm>
              <a:off x="3697288" y="3721101"/>
              <a:ext cx="41275" cy="50800"/>
            </a:xfrm>
            <a:custGeom>
              <a:avLst/>
              <a:gdLst/>
              <a:ahLst/>
              <a:cxnLst>
                <a:cxn ang="0">
                  <a:pos x="93" y="2"/>
                </a:cxn>
                <a:cxn ang="0">
                  <a:pos x="93" y="2"/>
                </a:cxn>
                <a:cxn ang="0">
                  <a:pos x="80" y="15"/>
                </a:cxn>
                <a:cxn ang="0">
                  <a:pos x="68" y="30"/>
                </a:cxn>
                <a:cxn ang="0">
                  <a:pos x="46" y="59"/>
                </a:cxn>
                <a:cxn ang="0">
                  <a:pos x="24" y="87"/>
                </a:cxn>
                <a:cxn ang="0">
                  <a:pos x="1" y="116"/>
                </a:cxn>
                <a:cxn ang="0">
                  <a:pos x="1" y="116"/>
                </a:cxn>
                <a:cxn ang="0">
                  <a:pos x="0" y="119"/>
                </a:cxn>
                <a:cxn ang="0">
                  <a:pos x="0" y="120"/>
                </a:cxn>
                <a:cxn ang="0">
                  <a:pos x="1" y="124"/>
                </a:cxn>
                <a:cxn ang="0">
                  <a:pos x="4" y="125"/>
                </a:cxn>
                <a:cxn ang="0">
                  <a:pos x="5" y="127"/>
                </a:cxn>
                <a:cxn ang="0">
                  <a:pos x="8" y="125"/>
                </a:cxn>
                <a:cxn ang="0">
                  <a:pos x="9" y="124"/>
                </a:cxn>
                <a:cxn ang="0">
                  <a:pos x="9" y="124"/>
                </a:cxn>
                <a:cxn ang="0">
                  <a:pos x="32" y="95"/>
                </a:cxn>
                <a:cxn ang="0">
                  <a:pos x="54" y="66"/>
                </a:cxn>
                <a:cxn ang="0">
                  <a:pos x="76" y="38"/>
                </a:cxn>
                <a:cxn ang="0">
                  <a:pos x="89" y="23"/>
                </a:cxn>
                <a:cxn ang="0">
                  <a:pos x="101" y="10"/>
                </a:cxn>
                <a:cxn ang="0">
                  <a:pos x="101" y="10"/>
                </a:cxn>
                <a:cxn ang="0">
                  <a:pos x="102" y="8"/>
                </a:cxn>
                <a:cxn ang="0">
                  <a:pos x="102" y="6"/>
                </a:cxn>
                <a:cxn ang="0">
                  <a:pos x="101" y="2"/>
                </a:cxn>
                <a:cxn ang="0">
                  <a:pos x="97" y="0"/>
                </a:cxn>
                <a:cxn ang="0">
                  <a:pos x="94" y="1"/>
                </a:cxn>
                <a:cxn ang="0">
                  <a:pos x="93" y="2"/>
                </a:cxn>
                <a:cxn ang="0">
                  <a:pos x="93" y="2"/>
                </a:cxn>
              </a:cxnLst>
              <a:rect l="0" t="0" r="r" b="b"/>
              <a:pathLst>
                <a:path w="102" h="127">
                  <a:moveTo>
                    <a:pt x="93" y="2"/>
                  </a:moveTo>
                  <a:lnTo>
                    <a:pt x="93" y="2"/>
                  </a:lnTo>
                  <a:lnTo>
                    <a:pt x="80" y="15"/>
                  </a:lnTo>
                  <a:lnTo>
                    <a:pt x="68" y="30"/>
                  </a:lnTo>
                  <a:lnTo>
                    <a:pt x="46" y="59"/>
                  </a:lnTo>
                  <a:lnTo>
                    <a:pt x="24" y="87"/>
                  </a:lnTo>
                  <a:lnTo>
                    <a:pt x="1" y="116"/>
                  </a:lnTo>
                  <a:lnTo>
                    <a:pt x="1" y="116"/>
                  </a:lnTo>
                  <a:lnTo>
                    <a:pt x="0" y="119"/>
                  </a:lnTo>
                  <a:lnTo>
                    <a:pt x="0" y="120"/>
                  </a:lnTo>
                  <a:lnTo>
                    <a:pt x="1" y="124"/>
                  </a:lnTo>
                  <a:lnTo>
                    <a:pt x="4" y="125"/>
                  </a:lnTo>
                  <a:lnTo>
                    <a:pt x="5" y="127"/>
                  </a:lnTo>
                  <a:lnTo>
                    <a:pt x="8" y="125"/>
                  </a:lnTo>
                  <a:lnTo>
                    <a:pt x="9" y="124"/>
                  </a:lnTo>
                  <a:lnTo>
                    <a:pt x="9" y="124"/>
                  </a:lnTo>
                  <a:lnTo>
                    <a:pt x="32" y="95"/>
                  </a:lnTo>
                  <a:lnTo>
                    <a:pt x="54" y="66"/>
                  </a:lnTo>
                  <a:lnTo>
                    <a:pt x="76" y="38"/>
                  </a:lnTo>
                  <a:lnTo>
                    <a:pt x="89" y="23"/>
                  </a:lnTo>
                  <a:lnTo>
                    <a:pt x="101" y="10"/>
                  </a:lnTo>
                  <a:lnTo>
                    <a:pt x="101" y="10"/>
                  </a:lnTo>
                  <a:lnTo>
                    <a:pt x="102" y="8"/>
                  </a:lnTo>
                  <a:lnTo>
                    <a:pt x="102" y="6"/>
                  </a:lnTo>
                  <a:lnTo>
                    <a:pt x="101" y="2"/>
                  </a:lnTo>
                  <a:lnTo>
                    <a:pt x="97" y="0"/>
                  </a:lnTo>
                  <a:lnTo>
                    <a:pt x="94" y="1"/>
                  </a:lnTo>
                  <a:lnTo>
                    <a:pt x="93" y="2"/>
                  </a:lnTo>
                  <a:lnTo>
                    <a:pt x="93"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3" name="chenying0907 900">
              <a:extLst>
                <a:ext uri="{FF2B5EF4-FFF2-40B4-BE49-F238E27FC236}">
                  <a16:creationId xmlns:a16="http://schemas.microsoft.com/office/drawing/2014/main" id="{9188E2D4-222F-4898-A844-DAE7787A2777}"/>
                </a:ext>
              </a:extLst>
            </p:cNvPr>
            <p:cNvSpPr>
              <a:spLocks/>
            </p:cNvSpPr>
            <p:nvPr/>
          </p:nvSpPr>
          <p:spPr bwMode="auto">
            <a:xfrm>
              <a:off x="3511551" y="3597276"/>
              <a:ext cx="38100" cy="52388"/>
            </a:xfrm>
            <a:custGeom>
              <a:avLst/>
              <a:gdLst/>
              <a:ahLst/>
              <a:cxnLst>
                <a:cxn ang="0">
                  <a:pos x="86" y="4"/>
                </a:cxn>
                <a:cxn ang="0">
                  <a:pos x="86" y="4"/>
                </a:cxn>
                <a:cxn ang="0">
                  <a:pos x="68" y="35"/>
                </a:cxn>
                <a:cxn ang="0">
                  <a:pos x="48" y="65"/>
                </a:cxn>
                <a:cxn ang="0">
                  <a:pos x="26" y="95"/>
                </a:cxn>
                <a:cxn ang="0">
                  <a:pos x="1" y="121"/>
                </a:cxn>
                <a:cxn ang="0">
                  <a:pos x="1" y="121"/>
                </a:cxn>
                <a:cxn ang="0">
                  <a:pos x="0" y="124"/>
                </a:cxn>
                <a:cxn ang="0">
                  <a:pos x="0" y="127"/>
                </a:cxn>
                <a:cxn ang="0">
                  <a:pos x="1" y="129"/>
                </a:cxn>
                <a:cxn ang="0">
                  <a:pos x="5" y="132"/>
                </a:cxn>
                <a:cxn ang="0">
                  <a:pos x="8" y="132"/>
                </a:cxn>
                <a:cxn ang="0">
                  <a:pos x="9" y="131"/>
                </a:cxn>
                <a:cxn ang="0">
                  <a:pos x="9" y="131"/>
                </a:cxn>
                <a:cxn ang="0">
                  <a:pos x="35" y="102"/>
                </a:cxn>
                <a:cxn ang="0">
                  <a:pos x="57" y="73"/>
                </a:cxn>
                <a:cxn ang="0">
                  <a:pos x="78" y="42"/>
                </a:cxn>
                <a:cxn ang="0">
                  <a:pos x="95" y="9"/>
                </a:cxn>
                <a:cxn ang="0">
                  <a:pos x="95" y="9"/>
                </a:cxn>
                <a:cxn ang="0">
                  <a:pos x="97" y="6"/>
                </a:cxn>
                <a:cxn ang="0">
                  <a:pos x="97" y="4"/>
                </a:cxn>
                <a:cxn ang="0">
                  <a:pos x="94" y="1"/>
                </a:cxn>
                <a:cxn ang="0">
                  <a:pos x="90" y="0"/>
                </a:cxn>
                <a:cxn ang="0">
                  <a:pos x="88" y="1"/>
                </a:cxn>
                <a:cxn ang="0">
                  <a:pos x="86" y="4"/>
                </a:cxn>
                <a:cxn ang="0">
                  <a:pos x="86" y="4"/>
                </a:cxn>
              </a:cxnLst>
              <a:rect l="0" t="0" r="r" b="b"/>
              <a:pathLst>
                <a:path w="97" h="132">
                  <a:moveTo>
                    <a:pt x="86" y="4"/>
                  </a:moveTo>
                  <a:lnTo>
                    <a:pt x="86" y="4"/>
                  </a:lnTo>
                  <a:lnTo>
                    <a:pt x="68" y="35"/>
                  </a:lnTo>
                  <a:lnTo>
                    <a:pt x="48" y="65"/>
                  </a:lnTo>
                  <a:lnTo>
                    <a:pt x="26" y="95"/>
                  </a:lnTo>
                  <a:lnTo>
                    <a:pt x="1" y="121"/>
                  </a:lnTo>
                  <a:lnTo>
                    <a:pt x="1" y="121"/>
                  </a:lnTo>
                  <a:lnTo>
                    <a:pt x="0" y="124"/>
                  </a:lnTo>
                  <a:lnTo>
                    <a:pt x="0" y="127"/>
                  </a:lnTo>
                  <a:lnTo>
                    <a:pt x="1" y="129"/>
                  </a:lnTo>
                  <a:lnTo>
                    <a:pt x="5" y="132"/>
                  </a:lnTo>
                  <a:lnTo>
                    <a:pt x="8" y="132"/>
                  </a:lnTo>
                  <a:lnTo>
                    <a:pt x="9" y="131"/>
                  </a:lnTo>
                  <a:lnTo>
                    <a:pt x="9" y="131"/>
                  </a:lnTo>
                  <a:lnTo>
                    <a:pt x="35" y="102"/>
                  </a:lnTo>
                  <a:lnTo>
                    <a:pt x="57" y="73"/>
                  </a:lnTo>
                  <a:lnTo>
                    <a:pt x="78" y="42"/>
                  </a:lnTo>
                  <a:lnTo>
                    <a:pt x="95" y="9"/>
                  </a:lnTo>
                  <a:lnTo>
                    <a:pt x="95" y="9"/>
                  </a:lnTo>
                  <a:lnTo>
                    <a:pt x="97" y="6"/>
                  </a:lnTo>
                  <a:lnTo>
                    <a:pt x="97" y="4"/>
                  </a:lnTo>
                  <a:lnTo>
                    <a:pt x="94" y="1"/>
                  </a:lnTo>
                  <a:lnTo>
                    <a:pt x="90" y="0"/>
                  </a:lnTo>
                  <a:lnTo>
                    <a:pt x="88" y="1"/>
                  </a:lnTo>
                  <a:lnTo>
                    <a:pt x="86" y="4"/>
                  </a:lnTo>
                  <a:lnTo>
                    <a:pt x="86"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4" name="chenying0907 901">
              <a:extLst>
                <a:ext uri="{FF2B5EF4-FFF2-40B4-BE49-F238E27FC236}">
                  <a16:creationId xmlns:a16="http://schemas.microsoft.com/office/drawing/2014/main" id="{975AAB24-D29A-4E33-9EC3-7A796745479A}"/>
                </a:ext>
              </a:extLst>
            </p:cNvPr>
            <p:cNvSpPr>
              <a:spLocks/>
            </p:cNvSpPr>
            <p:nvPr/>
          </p:nvSpPr>
          <p:spPr bwMode="auto">
            <a:xfrm>
              <a:off x="3522663" y="3532188"/>
              <a:ext cx="114300" cy="157163"/>
            </a:xfrm>
            <a:custGeom>
              <a:avLst/>
              <a:gdLst/>
              <a:ahLst/>
              <a:cxnLst>
                <a:cxn ang="0">
                  <a:pos x="273" y="4"/>
                </a:cxn>
                <a:cxn ang="0">
                  <a:pos x="267" y="18"/>
                </a:cxn>
                <a:cxn ang="0">
                  <a:pos x="233" y="55"/>
                </a:cxn>
                <a:cxn ang="0">
                  <a:pos x="223" y="65"/>
                </a:cxn>
                <a:cxn ang="0">
                  <a:pos x="200" y="98"/>
                </a:cxn>
                <a:cxn ang="0">
                  <a:pos x="163" y="157"/>
                </a:cxn>
                <a:cxn ang="0">
                  <a:pos x="127" y="216"/>
                </a:cxn>
                <a:cxn ang="0">
                  <a:pos x="89" y="264"/>
                </a:cxn>
                <a:cxn ang="0">
                  <a:pos x="62" y="300"/>
                </a:cxn>
                <a:cxn ang="0">
                  <a:pos x="53" y="313"/>
                </a:cxn>
                <a:cxn ang="0">
                  <a:pos x="25" y="358"/>
                </a:cxn>
                <a:cxn ang="0">
                  <a:pos x="14" y="375"/>
                </a:cxn>
                <a:cxn ang="0">
                  <a:pos x="6" y="387"/>
                </a:cxn>
                <a:cxn ang="0">
                  <a:pos x="5" y="388"/>
                </a:cxn>
                <a:cxn ang="0">
                  <a:pos x="1" y="390"/>
                </a:cxn>
                <a:cxn ang="0">
                  <a:pos x="1" y="398"/>
                </a:cxn>
                <a:cxn ang="0">
                  <a:pos x="5" y="399"/>
                </a:cxn>
                <a:cxn ang="0">
                  <a:pos x="11" y="398"/>
                </a:cxn>
                <a:cxn ang="0">
                  <a:pos x="22" y="387"/>
                </a:cxn>
                <a:cxn ang="0">
                  <a:pos x="35" y="364"/>
                </a:cxn>
                <a:cxn ang="0">
                  <a:pos x="43" y="352"/>
                </a:cxn>
                <a:cxn ang="0">
                  <a:pos x="52" y="340"/>
                </a:cxn>
                <a:cxn ang="0">
                  <a:pos x="73" y="302"/>
                </a:cxn>
                <a:cxn ang="0">
                  <a:pos x="79" y="293"/>
                </a:cxn>
                <a:cxn ang="0">
                  <a:pos x="95" y="277"/>
                </a:cxn>
                <a:cxn ang="0">
                  <a:pos x="103" y="269"/>
                </a:cxn>
                <a:cxn ang="0">
                  <a:pos x="119" y="246"/>
                </a:cxn>
                <a:cxn ang="0">
                  <a:pos x="141" y="213"/>
                </a:cxn>
                <a:cxn ang="0">
                  <a:pos x="204" y="114"/>
                </a:cxn>
                <a:cxn ang="0">
                  <a:pos x="215" y="96"/>
                </a:cxn>
                <a:cxn ang="0">
                  <a:pos x="255" y="48"/>
                </a:cxn>
                <a:cxn ang="0">
                  <a:pos x="272" y="29"/>
                </a:cxn>
                <a:cxn ang="0">
                  <a:pos x="282" y="13"/>
                </a:cxn>
                <a:cxn ang="0">
                  <a:pos x="285" y="7"/>
                </a:cxn>
                <a:cxn ang="0">
                  <a:pos x="284" y="3"/>
                </a:cxn>
                <a:cxn ang="0">
                  <a:pos x="277" y="0"/>
                </a:cxn>
                <a:cxn ang="0">
                  <a:pos x="273" y="4"/>
                </a:cxn>
              </a:cxnLst>
              <a:rect l="0" t="0" r="r" b="b"/>
              <a:pathLst>
                <a:path w="285" h="399">
                  <a:moveTo>
                    <a:pt x="273" y="4"/>
                  </a:moveTo>
                  <a:lnTo>
                    <a:pt x="273" y="4"/>
                  </a:lnTo>
                  <a:lnTo>
                    <a:pt x="270" y="11"/>
                  </a:lnTo>
                  <a:lnTo>
                    <a:pt x="267" y="18"/>
                  </a:lnTo>
                  <a:lnTo>
                    <a:pt x="256" y="31"/>
                  </a:lnTo>
                  <a:lnTo>
                    <a:pt x="233" y="55"/>
                  </a:lnTo>
                  <a:lnTo>
                    <a:pt x="233" y="55"/>
                  </a:lnTo>
                  <a:lnTo>
                    <a:pt x="223" y="65"/>
                  </a:lnTo>
                  <a:lnTo>
                    <a:pt x="215" y="76"/>
                  </a:lnTo>
                  <a:lnTo>
                    <a:pt x="200" y="98"/>
                  </a:lnTo>
                  <a:lnTo>
                    <a:pt x="200" y="98"/>
                  </a:lnTo>
                  <a:lnTo>
                    <a:pt x="163" y="157"/>
                  </a:lnTo>
                  <a:lnTo>
                    <a:pt x="127" y="216"/>
                  </a:lnTo>
                  <a:lnTo>
                    <a:pt x="127" y="216"/>
                  </a:lnTo>
                  <a:lnTo>
                    <a:pt x="108" y="241"/>
                  </a:lnTo>
                  <a:lnTo>
                    <a:pt x="89" y="264"/>
                  </a:lnTo>
                  <a:lnTo>
                    <a:pt x="70" y="288"/>
                  </a:lnTo>
                  <a:lnTo>
                    <a:pt x="62" y="300"/>
                  </a:lnTo>
                  <a:lnTo>
                    <a:pt x="53" y="313"/>
                  </a:lnTo>
                  <a:lnTo>
                    <a:pt x="53" y="313"/>
                  </a:lnTo>
                  <a:lnTo>
                    <a:pt x="40" y="336"/>
                  </a:lnTo>
                  <a:lnTo>
                    <a:pt x="25" y="358"/>
                  </a:lnTo>
                  <a:lnTo>
                    <a:pt x="25" y="358"/>
                  </a:lnTo>
                  <a:lnTo>
                    <a:pt x="14" y="375"/>
                  </a:lnTo>
                  <a:lnTo>
                    <a:pt x="9" y="385"/>
                  </a:lnTo>
                  <a:lnTo>
                    <a:pt x="6" y="387"/>
                  </a:lnTo>
                  <a:lnTo>
                    <a:pt x="5" y="388"/>
                  </a:lnTo>
                  <a:lnTo>
                    <a:pt x="5" y="388"/>
                  </a:lnTo>
                  <a:lnTo>
                    <a:pt x="2" y="388"/>
                  </a:lnTo>
                  <a:lnTo>
                    <a:pt x="1" y="390"/>
                  </a:lnTo>
                  <a:lnTo>
                    <a:pt x="0" y="394"/>
                  </a:lnTo>
                  <a:lnTo>
                    <a:pt x="1" y="398"/>
                  </a:lnTo>
                  <a:lnTo>
                    <a:pt x="2" y="399"/>
                  </a:lnTo>
                  <a:lnTo>
                    <a:pt x="5" y="399"/>
                  </a:lnTo>
                  <a:lnTo>
                    <a:pt x="5" y="399"/>
                  </a:lnTo>
                  <a:lnTo>
                    <a:pt x="11" y="398"/>
                  </a:lnTo>
                  <a:lnTo>
                    <a:pt x="17" y="394"/>
                  </a:lnTo>
                  <a:lnTo>
                    <a:pt x="22" y="387"/>
                  </a:lnTo>
                  <a:lnTo>
                    <a:pt x="27" y="379"/>
                  </a:lnTo>
                  <a:lnTo>
                    <a:pt x="35" y="364"/>
                  </a:lnTo>
                  <a:lnTo>
                    <a:pt x="39" y="357"/>
                  </a:lnTo>
                  <a:lnTo>
                    <a:pt x="43" y="352"/>
                  </a:lnTo>
                  <a:lnTo>
                    <a:pt x="43" y="352"/>
                  </a:lnTo>
                  <a:lnTo>
                    <a:pt x="52" y="340"/>
                  </a:lnTo>
                  <a:lnTo>
                    <a:pt x="60" y="327"/>
                  </a:lnTo>
                  <a:lnTo>
                    <a:pt x="73" y="302"/>
                  </a:lnTo>
                  <a:lnTo>
                    <a:pt x="73" y="302"/>
                  </a:lnTo>
                  <a:lnTo>
                    <a:pt x="79" y="293"/>
                  </a:lnTo>
                  <a:lnTo>
                    <a:pt x="87" y="285"/>
                  </a:lnTo>
                  <a:lnTo>
                    <a:pt x="95" y="277"/>
                  </a:lnTo>
                  <a:lnTo>
                    <a:pt x="103" y="269"/>
                  </a:lnTo>
                  <a:lnTo>
                    <a:pt x="103" y="269"/>
                  </a:lnTo>
                  <a:lnTo>
                    <a:pt x="111" y="258"/>
                  </a:lnTo>
                  <a:lnTo>
                    <a:pt x="119" y="246"/>
                  </a:lnTo>
                  <a:lnTo>
                    <a:pt x="119" y="246"/>
                  </a:lnTo>
                  <a:lnTo>
                    <a:pt x="141" y="213"/>
                  </a:lnTo>
                  <a:lnTo>
                    <a:pt x="162" y="181"/>
                  </a:lnTo>
                  <a:lnTo>
                    <a:pt x="204" y="114"/>
                  </a:lnTo>
                  <a:lnTo>
                    <a:pt x="204" y="114"/>
                  </a:lnTo>
                  <a:lnTo>
                    <a:pt x="215" y="96"/>
                  </a:lnTo>
                  <a:lnTo>
                    <a:pt x="227" y="80"/>
                  </a:lnTo>
                  <a:lnTo>
                    <a:pt x="255" y="48"/>
                  </a:lnTo>
                  <a:lnTo>
                    <a:pt x="255" y="48"/>
                  </a:lnTo>
                  <a:lnTo>
                    <a:pt x="272" y="29"/>
                  </a:lnTo>
                  <a:lnTo>
                    <a:pt x="280" y="18"/>
                  </a:lnTo>
                  <a:lnTo>
                    <a:pt x="282" y="13"/>
                  </a:lnTo>
                  <a:lnTo>
                    <a:pt x="285" y="7"/>
                  </a:lnTo>
                  <a:lnTo>
                    <a:pt x="285" y="7"/>
                  </a:lnTo>
                  <a:lnTo>
                    <a:pt x="285" y="5"/>
                  </a:lnTo>
                  <a:lnTo>
                    <a:pt x="284" y="3"/>
                  </a:lnTo>
                  <a:lnTo>
                    <a:pt x="281" y="0"/>
                  </a:lnTo>
                  <a:lnTo>
                    <a:pt x="277" y="0"/>
                  </a:lnTo>
                  <a:lnTo>
                    <a:pt x="274" y="1"/>
                  </a:lnTo>
                  <a:lnTo>
                    <a:pt x="273" y="4"/>
                  </a:lnTo>
                  <a:lnTo>
                    <a:pt x="273"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5" name="chenying0907 902">
              <a:extLst>
                <a:ext uri="{FF2B5EF4-FFF2-40B4-BE49-F238E27FC236}">
                  <a16:creationId xmlns:a16="http://schemas.microsoft.com/office/drawing/2014/main" id="{7B267FA4-495F-4807-B6E1-084AA2E2AFB1}"/>
                </a:ext>
              </a:extLst>
            </p:cNvPr>
            <p:cNvSpPr>
              <a:spLocks/>
            </p:cNvSpPr>
            <p:nvPr/>
          </p:nvSpPr>
          <p:spPr bwMode="auto">
            <a:xfrm>
              <a:off x="3600451" y="3543301"/>
              <a:ext cx="68263" cy="95250"/>
            </a:xfrm>
            <a:custGeom>
              <a:avLst/>
              <a:gdLst/>
              <a:ahLst/>
              <a:cxnLst>
                <a:cxn ang="0">
                  <a:pos x="162" y="1"/>
                </a:cxn>
                <a:cxn ang="0">
                  <a:pos x="162" y="1"/>
                </a:cxn>
                <a:cxn ang="0">
                  <a:pos x="152" y="12"/>
                </a:cxn>
                <a:cxn ang="0">
                  <a:pos x="144" y="23"/>
                </a:cxn>
                <a:cxn ang="0">
                  <a:pos x="128" y="46"/>
                </a:cxn>
                <a:cxn ang="0">
                  <a:pos x="114" y="70"/>
                </a:cxn>
                <a:cxn ang="0">
                  <a:pos x="100" y="95"/>
                </a:cxn>
                <a:cxn ang="0">
                  <a:pos x="100" y="95"/>
                </a:cxn>
                <a:cxn ang="0">
                  <a:pos x="92" y="108"/>
                </a:cxn>
                <a:cxn ang="0">
                  <a:pos x="81" y="121"/>
                </a:cxn>
                <a:cxn ang="0">
                  <a:pos x="60" y="148"/>
                </a:cxn>
                <a:cxn ang="0">
                  <a:pos x="60" y="148"/>
                </a:cxn>
                <a:cxn ang="0">
                  <a:pos x="38" y="175"/>
                </a:cxn>
                <a:cxn ang="0">
                  <a:pos x="17" y="203"/>
                </a:cxn>
                <a:cxn ang="0">
                  <a:pos x="17" y="203"/>
                </a:cxn>
                <a:cxn ang="0">
                  <a:pos x="5" y="217"/>
                </a:cxn>
                <a:cxn ang="0">
                  <a:pos x="2" y="227"/>
                </a:cxn>
                <a:cxn ang="0">
                  <a:pos x="0" y="231"/>
                </a:cxn>
                <a:cxn ang="0">
                  <a:pos x="0" y="235"/>
                </a:cxn>
                <a:cxn ang="0">
                  <a:pos x="0" y="235"/>
                </a:cxn>
                <a:cxn ang="0">
                  <a:pos x="2" y="237"/>
                </a:cxn>
                <a:cxn ang="0">
                  <a:pos x="4" y="238"/>
                </a:cxn>
                <a:cxn ang="0">
                  <a:pos x="8" y="239"/>
                </a:cxn>
                <a:cxn ang="0">
                  <a:pos x="9" y="238"/>
                </a:cxn>
                <a:cxn ang="0">
                  <a:pos x="12" y="237"/>
                </a:cxn>
                <a:cxn ang="0">
                  <a:pos x="12" y="234"/>
                </a:cxn>
                <a:cxn ang="0">
                  <a:pos x="12" y="231"/>
                </a:cxn>
                <a:cxn ang="0">
                  <a:pos x="12" y="231"/>
                </a:cxn>
                <a:cxn ang="0">
                  <a:pos x="12" y="229"/>
                </a:cxn>
                <a:cxn ang="0">
                  <a:pos x="15" y="225"/>
                </a:cxn>
                <a:cxn ang="0">
                  <a:pos x="22" y="213"/>
                </a:cxn>
                <a:cxn ang="0">
                  <a:pos x="37" y="195"/>
                </a:cxn>
                <a:cxn ang="0">
                  <a:pos x="37" y="195"/>
                </a:cxn>
                <a:cxn ang="0">
                  <a:pos x="58" y="169"/>
                </a:cxn>
                <a:cxn ang="0">
                  <a:pos x="79" y="144"/>
                </a:cxn>
                <a:cxn ang="0">
                  <a:pos x="79" y="144"/>
                </a:cxn>
                <a:cxn ang="0">
                  <a:pos x="91" y="127"/>
                </a:cxn>
                <a:cxn ang="0">
                  <a:pos x="102" y="110"/>
                </a:cxn>
                <a:cxn ang="0">
                  <a:pos x="123" y="76"/>
                </a:cxn>
                <a:cxn ang="0">
                  <a:pos x="134" y="59"/>
                </a:cxn>
                <a:cxn ang="0">
                  <a:pos x="144" y="40"/>
                </a:cxn>
                <a:cxn ang="0">
                  <a:pos x="157" y="25"/>
                </a:cxn>
                <a:cxn ang="0">
                  <a:pos x="170" y="9"/>
                </a:cxn>
                <a:cxn ang="0">
                  <a:pos x="170" y="9"/>
                </a:cxn>
                <a:cxn ang="0">
                  <a:pos x="172" y="8"/>
                </a:cxn>
                <a:cxn ang="0">
                  <a:pos x="172" y="5"/>
                </a:cxn>
                <a:cxn ang="0">
                  <a:pos x="170" y="1"/>
                </a:cxn>
                <a:cxn ang="0">
                  <a:pos x="166" y="0"/>
                </a:cxn>
                <a:cxn ang="0">
                  <a:pos x="164" y="0"/>
                </a:cxn>
                <a:cxn ang="0">
                  <a:pos x="162" y="1"/>
                </a:cxn>
                <a:cxn ang="0">
                  <a:pos x="162" y="1"/>
                </a:cxn>
              </a:cxnLst>
              <a:rect l="0" t="0" r="r" b="b"/>
              <a:pathLst>
                <a:path w="172" h="239">
                  <a:moveTo>
                    <a:pt x="162" y="1"/>
                  </a:moveTo>
                  <a:lnTo>
                    <a:pt x="162" y="1"/>
                  </a:lnTo>
                  <a:lnTo>
                    <a:pt x="152" y="12"/>
                  </a:lnTo>
                  <a:lnTo>
                    <a:pt x="144" y="23"/>
                  </a:lnTo>
                  <a:lnTo>
                    <a:pt x="128" y="46"/>
                  </a:lnTo>
                  <a:lnTo>
                    <a:pt x="114" y="70"/>
                  </a:lnTo>
                  <a:lnTo>
                    <a:pt x="100" y="95"/>
                  </a:lnTo>
                  <a:lnTo>
                    <a:pt x="100" y="95"/>
                  </a:lnTo>
                  <a:lnTo>
                    <a:pt x="92" y="108"/>
                  </a:lnTo>
                  <a:lnTo>
                    <a:pt x="81" y="121"/>
                  </a:lnTo>
                  <a:lnTo>
                    <a:pt x="60" y="148"/>
                  </a:lnTo>
                  <a:lnTo>
                    <a:pt x="60" y="148"/>
                  </a:lnTo>
                  <a:lnTo>
                    <a:pt x="38" y="175"/>
                  </a:lnTo>
                  <a:lnTo>
                    <a:pt x="17" y="203"/>
                  </a:lnTo>
                  <a:lnTo>
                    <a:pt x="17" y="203"/>
                  </a:lnTo>
                  <a:lnTo>
                    <a:pt x="5" y="217"/>
                  </a:lnTo>
                  <a:lnTo>
                    <a:pt x="2" y="227"/>
                  </a:lnTo>
                  <a:lnTo>
                    <a:pt x="0" y="231"/>
                  </a:lnTo>
                  <a:lnTo>
                    <a:pt x="0" y="235"/>
                  </a:lnTo>
                  <a:lnTo>
                    <a:pt x="0" y="235"/>
                  </a:lnTo>
                  <a:lnTo>
                    <a:pt x="2" y="237"/>
                  </a:lnTo>
                  <a:lnTo>
                    <a:pt x="4" y="238"/>
                  </a:lnTo>
                  <a:lnTo>
                    <a:pt x="8" y="239"/>
                  </a:lnTo>
                  <a:lnTo>
                    <a:pt x="9" y="238"/>
                  </a:lnTo>
                  <a:lnTo>
                    <a:pt x="12" y="237"/>
                  </a:lnTo>
                  <a:lnTo>
                    <a:pt x="12" y="234"/>
                  </a:lnTo>
                  <a:lnTo>
                    <a:pt x="12" y="231"/>
                  </a:lnTo>
                  <a:lnTo>
                    <a:pt x="12" y="231"/>
                  </a:lnTo>
                  <a:lnTo>
                    <a:pt x="12" y="229"/>
                  </a:lnTo>
                  <a:lnTo>
                    <a:pt x="15" y="225"/>
                  </a:lnTo>
                  <a:lnTo>
                    <a:pt x="22" y="213"/>
                  </a:lnTo>
                  <a:lnTo>
                    <a:pt x="37" y="195"/>
                  </a:lnTo>
                  <a:lnTo>
                    <a:pt x="37" y="195"/>
                  </a:lnTo>
                  <a:lnTo>
                    <a:pt x="58" y="169"/>
                  </a:lnTo>
                  <a:lnTo>
                    <a:pt x="79" y="144"/>
                  </a:lnTo>
                  <a:lnTo>
                    <a:pt x="79" y="144"/>
                  </a:lnTo>
                  <a:lnTo>
                    <a:pt x="91" y="127"/>
                  </a:lnTo>
                  <a:lnTo>
                    <a:pt x="102" y="110"/>
                  </a:lnTo>
                  <a:lnTo>
                    <a:pt x="123" y="76"/>
                  </a:lnTo>
                  <a:lnTo>
                    <a:pt x="134" y="59"/>
                  </a:lnTo>
                  <a:lnTo>
                    <a:pt x="144" y="40"/>
                  </a:lnTo>
                  <a:lnTo>
                    <a:pt x="157" y="25"/>
                  </a:lnTo>
                  <a:lnTo>
                    <a:pt x="170" y="9"/>
                  </a:lnTo>
                  <a:lnTo>
                    <a:pt x="170" y="9"/>
                  </a:lnTo>
                  <a:lnTo>
                    <a:pt x="172" y="8"/>
                  </a:lnTo>
                  <a:lnTo>
                    <a:pt x="172" y="5"/>
                  </a:lnTo>
                  <a:lnTo>
                    <a:pt x="170" y="1"/>
                  </a:lnTo>
                  <a:lnTo>
                    <a:pt x="166" y="0"/>
                  </a:lnTo>
                  <a:lnTo>
                    <a:pt x="164" y="0"/>
                  </a:lnTo>
                  <a:lnTo>
                    <a:pt x="162" y="1"/>
                  </a:lnTo>
                  <a:lnTo>
                    <a:pt x="162"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6" name="chenying0907 903">
              <a:extLst>
                <a:ext uri="{FF2B5EF4-FFF2-40B4-BE49-F238E27FC236}">
                  <a16:creationId xmlns:a16="http://schemas.microsoft.com/office/drawing/2014/main" id="{9D202BD3-3439-49C1-9C77-0900480AB3F7}"/>
                </a:ext>
              </a:extLst>
            </p:cNvPr>
            <p:cNvSpPr>
              <a:spLocks/>
            </p:cNvSpPr>
            <p:nvPr/>
          </p:nvSpPr>
          <p:spPr bwMode="auto">
            <a:xfrm>
              <a:off x="3633788" y="3560763"/>
              <a:ext cx="53975" cy="80963"/>
            </a:xfrm>
            <a:custGeom>
              <a:avLst/>
              <a:gdLst/>
              <a:ahLst/>
              <a:cxnLst>
                <a:cxn ang="0">
                  <a:pos x="125" y="2"/>
                </a:cxn>
                <a:cxn ang="0">
                  <a:pos x="125" y="2"/>
                </a:cxn>
                <a:cxn ang="0">
                  <a:pos x="119" y="17"/>
                </a:cxn>
                <a:cxn ang="0">
                  <a:pos x="111" y="31"/>
                </a:cxn>
                <a:cxn ang="0">
                  <a:pos x="94" y="58"/>
                </a:cxn>
                <a:cxn ang="0">
                  <a:pos x="57" y="113"/>
                </a:cxn>
                <a:cxn ang="0">
                  <a:pos x="57" y="113"/>
                </a:cxn>
                <a:cxn ang="0">
                  <a:pos x="22" y="164"/>
                </a:cxn>
                <a:cxn ang="0">
                  <a:pos x="22" y="164"/>
                </a:cxn>
                <a:cxn ang="0">
                  <a:pos x="15" y="172"/>
                </a:cxn>
                <a:cxn ang="0">
                  <a:pos x="9" y="180"/>
                </a:cxn>
                <a:cxn ang="0">
                  <a:pos x="4" y="188"/>
                </a:cxn>
                <a:cxn ang="0">
                  <a:pos x="1" y="192"/>
                </a:cxn>
                <a:cxn ang="0">
                  <a:pos x="0" y="197"/>
                </a:cxn>
                <a:cxn ang="0">
                  <a:pos x="0" y="197"/>
                </a:cxn>
                <a:cxn ang="0">
                  <a:pos x="0" y="200"/>
                </a:cxn>
                <a:cxn ang="0">
                  <a:pos x="0" y="202"/>
                </a:cxn>
                <a:cxn ang="0">
                  <a:pos x="4" y="204"/>
                </a:cxn>
                <a:cxn ang="0">
                  <a:pos x="6" y="205"/>
                </a:cxn>
                <a:cxn ang="0">
                  <a:pos x="7" y="204"/>
                </a:cxn>
                <a:cxn ang="0">
                  <a:pos x="9" y="202"/>
                </a:cxn>
                <a:cxn ang="0">
                  <a:pos x="10" y="201"/>
                </a:cxn>
                <a:cxn ang="0">
                  <a:pos x="10" y="201"/>
                </a:cxn>
                <a:cxn ang="0">
                  <a:pos x="11" y="196"/>
                </a:cxn>
                <a:cxn ang="0">
                  <a:pos x="14" y="192"/>
                </a:cxn>
                <a:cxn ang="0">
                  <a:pos x="22" y="180"/>
                </a:cxn>
                <a:cxn ang="0">
                  <a:pos x="31" y="171"/>
                </a:cxn>
                <a:cxn ang="0">
                  <a:pos x="38" y="162"/>
                </a:cxn>
                <a:cxn ang="0">
                  <a:pos x="38" y="162"/>
                </a:cxn>
                <a:cxn ang="0">
                  <a:pos x="56" y="136"/>
                </a:cxn>
                <a:cxn ang="0">
                  <a:pos x="73" y="111"/>
                </a:cxn>
                <a:cxn ang="0">
                  <a:pos x="73" y="111"/>
                </a:cxn>
                <a:cxn ang="0">
                  <a:pos x="107" y="60"/>
                </a:cxn>
                <a:cxn ang="0">
                  <a:pos x="123" y="35"/>
                </a:cxn>
                <a:cxn ang="0">
                  <a:pos x="136" y="7"/>
                </a:cxn>
                <a:cxn ang="0">
                  <a:pos x="136" y="7"/>
                </a:cxn>
                <a:cxn ang="0">
                  <a:pos x="136" y="5"/>
                </a:cxn>
                <a:cxn ang="0">
                  <a:pos x="136" y="4"/>
                </a:cxn>
                <a:cxn ang="0">
                  <a:pos x="133" y="0"/>
                </a:cxn>
                <a:cxn ang="0">
                  <a:pos x="130" y="0"/>
                </a:cxn>
                <a:cxn ang="0">
                  <a:pos x="129" y="0"/>
                </a:cxn>
                <a:cxn ang="0">
                  <a:pos x="126" y="0"/>
                </a:cxn>
                <a:cxn ang="0">
                  <a:pos x="125" y="2"/>
                </a:cxn>
                <a:cxn ang="0">
                  <a:pos x="125" y="2"/>
                </a:cxn>
              </a:cxnLst>
              <a:rect l="0" t="0" r="r" b="b"/>
              <a:pathLst>
                <a:path w="136" h="205">
                  <a:moveTo>
                    <a:pt x="125" y="2"/>
                  </a:moveTo>
                  <a:lnTo>
                    <a:pt x="125" y="2"/>
                  </a:lnTo>
                  <a:lnTo>
                    <a:pt x="119" y="17"/>
                  </a:lnTo>
                  <a:lnTo>
                    <a:pt x="111" y="31"/>
                  </a:lnTo>
                  <a:lnTo>
                    <a:pt x="94" y="58"/>
                  </a:lnTo>
                  <a:lnTo>
                    <a:pt x="57" y="113"/>
                  </a:lnTo>
                  <a:lnTo>
                    <a:pt x="57" y="113"/>
                  </a:lnTo>
                  <a:lnTo>
                    <a:pt x="22" y="164"/>
                  </a:lnTo>
                  <a:lnTo>
                    <a:pt x="22" y="164"/>
                  </a:lnTo>
                  <a:lnTo>
                    <a:pt x="15" y="172"/>
                  </a:lnTo>
                  <a:lnTo>
                    <a:pt x="9" y="180"/>
                  </a:lnTo>
                  <a:lnTo>
                    <a:pt x="4" y="188"/>
                  </a:lnTo>
                  <a:lnTo>
                    <a:pt x="1" y="192"/>
                  </a:lnTo>
                  <a:lnTo>
                    <a:pt x="0" y="197"/>
                  </a:lnTo>
                  <a:lnTo>
                    <a:pt x="0" y="197"/>
                  </a:lnTo>
                  <a:lnTo>
                    <a:pt x="0" y="200"/>
                  </a:lnTo>
                  <a:lnTo>
                    <a:pt x="0" y="202"/>
                  </a:lnTo>
                  <a:lnTo>
                    <a:pt x="4" y="204"/>
                  </a:lnTo>
                  <a:lnTo>
                    <a:pt x="6" y="205"/>
                  </a:lnTo>
                  <a:lnTo>
                    <a:pt x="7" y="204"/>
                  </a:lnTo>
                  <a:lnTo>
                    <a:pt x="9" y="202"/>
                  </a:lnTo>
                  <a:lnTo>
                    <a:pt x="10" y="201"/>
                  </a:lnTo>
                  <a:lnTo>
                    <a:pt x="10" y="201"/>
                  </a:lnTo>
                  <a:lnTo>
                    <a:pt x="11" y="196"/>
                  </a:lnTo>
                  <a:lnTo>
                    <a:pt x="14" y="192"/>
                  </a:lnTo>
                  <a:lnTo>
                    <a:pt x="22" y="180"/>
                  </a:lnTo>
                  <a:lnTo>
                    <a:pt x="31" y="171"/>
                  </a:lnTo>
                  <a:lnTo>
                    <a:pt x="38" y="162"/>
                  </a:lnTo>
                  <a:lnTo>
                    <a:pt x="38" y="162"/>
                  </a:lnTo>
                  <a:lnTo>
                    <a:pt x="56" y="136"/>
                  </a:lnTo>
                  <a:lnTo>
                    <a:pt x="73" y="111"/>
                  </a:lnTo>
                  <a:lnTo>
                    <a:pt x="73" y="111"/>
                  </a:lnTo>
                  <a:lnTo>
                    <a:pt x="107" y="60"/>
                  </a:lnTo>
                  <a:lnTo>
                    <a:pt x="123" y="35"/>
                  </a:lnTo>
                  <a:lnTo>
                    <a:pt x="136" y="7"/>
                  </a:lnTo>
                  <a:lnTo>
                    <a:pt x="136" y="7"/>
                  </a:lnTo>
                  <a:lnTo>
                    <a:pt x="136" y="5"/>
                  </a:lnTo>
                  <a:lnTo>
                    <a:pt x="136" y="4"/>
                  </a:lnTo>
                  <a:lnTo>
                    <a:pt x="133" y="0"/>
                  </a:lnTo>
                  <a:lnTo>
                    <a:pt x="130" y="0"/>
                  </a:lnTo>
                  <a:lnTo>
                    <a:pt x="129" y="0"/>
                  </a:lnTo>
                  <a:lnTo>
                    <a:pt x="126" y="0"/>
                  </a:lnTo>
                  <a:lnTo>
                    <a:pt x="125" y="2"/>
                  </a:lnTo>
                  <a:lnTo>
                    <a:pt x="125"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7" name="chenying0907 904">
              <a:extLst>
                <a:ext uri="{FF2B5EF4-FFF2-40B4-BE49-F238E27FC236}">
                  <a16:creationId xmlns:a16="http://schemas.microsoft.com/office/drawing/2014/main" id="{BB74B1C0-CF3B-4E57-BD19-D6B123403A12}"/>
                </a:ext>
              </a:extLst>
            </p:cNvPr>
            <p:cNvSpPr>
              <a:spLocks/>
            </p:cNvSpPr>
            <p:nvPr/>
          </p:nvSpPr>
          <p:spPr bwMode="auto">
            <a:xfrm>
              <a:off x="3668713" y="3586163"/>
              <a:ext cx="38100" cy="55563"/>
            </a:xfrm>
            <a:custGeom>
              <a:avLst/>
              <a:gdLst/>
              <a:ahLst/>
              <a:cxnLst>
                <a:cxn ang="0">
                  <a:pos x="86" y="4"/>
                </a:cxn>
                <a:cxn ang="0">
                  <a:pos x="86" y="4"/>
                </a:cxn>
                <a:cxn ang="0">
                  <a:pos x="75" y="25"/>
                </a:cxn>
                <a:cxn ang="0">
                  <a:pos x="64" y="46"/>
                </a:cxn>
                <a:cxn ang="0">
                  <a:pos x="49" y="64"/>
                </a:cxn>
                <a:cxn ang="0">
                  <a:pos x="34" y="83"/>
                </a:cxn>
                <a:cxn ang="0">
                  <a:pos x="34" y="83"/>
                </a:cxn>
                <a:cxn ang="0">
                  <a:pos x="22" y="95"/>
                </a:cxn>
                <a:cxn ang="0">
                  <a:pos x="13" y="106"/>
                </a:cxn>
                <a:cxn ang="0">
                  <a:pos x="5" y="121"/>
                </a:cxn>
                <a:cxn ang="0">
                  <a:pos x="2" y="127"/>
                </a:cxn>
                <a:cxn ang="0">
                  <a:pos x="0" y="135"/>
                </a:cxn>
                <a:cxn ang="0">
                  <a:pos x="0" y="135"/>
                </a:cxn>
                <a:cxn ang="0">
                  <a:pos x="0" y="138"/>
                </a:cxn>
                <a:cxn ang="0">
                  <a:pos x="1" y="140"/>
                </a:cxn>
                <a:cxn ang="0">
                  <a:pos x="4" y="142"/>
                </a:cxn>
                <a:cxn ang="0">
                  <a:pos x="9" y="142"/>
                </a:cxn>
                <a:cxn ang="0">
                  <a:pos x="10" y="140"/>
                </a:cxn>
                <a:cxn ang="0">
                  <a:pos x="11" y="139"/>
                </a:cxn>
                <a:cxn ang="0">
                  <a:pos x="11" y="139"/>
                </a:cxn>
                <a:cxn ang="0">
                  <a:pos x="14" y="129"/>
                </a:cxn>
                <a:cxn ang="0">
                  <a:pos x="19" y="118"/>
                </a:cxn>
                <a:cxn ang="0">
                  <a:pos x="24" y="110"/>
                </a:cxn>
                <a:cxn ang="0">
                  <a:pos x="31" y="101"/>
                </a:cxn>
                <a:cxn ang="0">
                  <a:pos x="45" y="87"/>
                </a:cxn>
                <a:cxn ang="0">
                  <a:pos x="61" y="71"/>
                </a:cxn>
                <a:cxn ang="0">
                  <a:pos x="61" y="71"/>
                </a:cxn>
                <a:cxn ang="0">
                  <a:pos x="72" y="57"/>
                </a:cxn>
                <a:cxn ang="0">
                  <a:pos x="81" y="41"/>
                </a:cxn>
                <a:cxn ang="0">
                  <a:pos x="90" y="24"/>
                </a:cxn>
                <a:cxn ang="0">
                  <a:pos x="96" y="7"/>
                </a:cxn>
                <a:cxn ang="0">
                  <a:pos x="96" y="7"/>
                </a:cxn>
                <a:cxn ang="0">
                  <a:pos x="96" y="4"/>
                </a:cxn>
                <a:cxn ang="0">
                  <a:pos x="96" y="3"/>
                </a:cxn>
                <a:cxn ang="0">
                  <a:pos x="95" y="2"/>
                </a:cxn>
                <a:cxn ang="0">
                  <a:pos x="92" y="0"/>
                </a:cxn>
                <a:cxn ang="0">
                  <a:pos x="89" y="0"/>
                </a:cxn>
                <a:cxn ang="0">
                  <a:pos x="87" y="2"/>
                </a:cxn>
                <a:cxn ang="0">
                  <a:pos x="86" y="4"/>
                </a:cxn>
                <a:cxn ang="0">
                  <a:pos x="86" y="4"/>
                </a:cxn>
              </a:cxnLst>
              <a:rect l="0" t="0" r="r" b="b"/>
              <a:pathLst>
                <a:path w="96" h="142">
                  <a:moveTo>
                    <a:pt x="86" y="4"/>
                  </a:moveTo>
                  <a:lnTo>
                    <a:pt x="86" y="4"/>
                  </a:lnTo>
                  <a:lnTo>
                    <a:pt x="75" y="25"/>
                  </a:lnTo>
                  <a:lnTo>
                    <a:pt x="64" y="46"/>
                  </a:lnTo>
                  <a:lnTo>
                    <a:pt x="49" y="64"/>
                  </a:lnTo>
                  <a:lnTo>
                    <a:pt x="34" y="83"/>
                  </a:lnTo>
                  <a:lnTo>
                    <a:pt x="34" y="83"/>
                  </a:lnTo>
                  <a:lnTo>
                    <a:pt x="22" y="95"/>
                  </a:lnTo>
                  <a:lnTo>
                    <a:pt x="13" y="106"/>
                  </a:lnTo>
                  <a:lnTo>
                    <a:pt x="5" y="121"/>
                  </a:lnTo>
                  <a:lnTo>
                    <a:pt x="2" y="127"/>
                  </a:lnTo>
                  <a:lnTo>
                    <a:pt x="0" y="135"/>
                  </a:lnTo>
                  <a:lnTo>
                    <a:pt x="0" y="135"/>
                  </a:lnTo>
                  <a:lnTo>
                    <a:pt x="0" y="138"/>
                  </a:lnTo>
                  <a:lnTo>
                    <a:pt x="1" y="140"/>
                  </a:lnTo>
                  <a:lnTo>
                    <a:pt x="4" y="142"/>
                  </a:lnTo>
                  <a:lnTo>
                    <a:pt x="9" y="142"/>
                  </a:lnTo>
                  <a:lnTo>
                    <a:pt x="10" y="140"/>
                  </a:lnTo>
                  <a:lnTo>
                    <a:pt x="11" y="139"/>
                  </a:lnTo>
                  <a:lnTo>
                    <a:pt x="11" y="139"/>
                  </a:lnTo>
                  <a:lnTo>
                    <a:pt x="14" y="129"/>
                  </a:lnTo>
                  <a:lnTo>
                    <a:pt x="19" y="118"/>
                  </a:lnTo>
                  <a:lnTo>
                    <a:pt x="24" y="110"/>
                  </a:lnTo>
                  <a:lnTo>
                    <a:pt x="31" y="101"/>
                  </a:lnTo>
                  <a:lnTo>
                    <a:pt x="45" y="87"/>
                  </a:lnTo>
                  <a:lnTo>
                    <a:pt x="61" y="71"/>
                  </a:lnTo>
                  <a:lnTo>
                    <a:pt x="61" y="71"/>
                  </a:lnTo>
                  <a:lnTo>
                    <a:pt x="72" y="57"/>
                  </a:lnTo>
                  <a:lnTo>
                    <a:pt x="81" y="41"/>
                  </a:lnTo>
                  <a:lnTo>
                    <a:pt x="90" y="24"/>
                  </a:lnTo>
                  <a:lnTo>
                    <a:pt x="96" y="7"/>
                  </a:lnTo>
                  <a:lnTo>
                    <a:pt x="96" y="7"/>
                  </a:lnTo>
                  <a:lnTo>
                    <a:pt x="96" y="4"/>
                  </a:lnTo>
                  <a:lnTo>
                    <a:pt x="96" y="3"/>
                  </a:lnTo>
                  <a:lnTo>
                    <a:pt x="95" y="2"/>
                  </a:lnTo>
                  <a:lnTo>
                    <a:pt x="92" y="0"/>
                  </a:lnTo>
                  <a:lnTo>
                    <a:pt x="89" y="0"/>
                  </a:lnTo>
                  <a:lnTo>
                    <a:pt x="87" y="2"/>
                  </a:lnTo>
                  <a:lnTo>
                    <a:pt x="86" y="4"/>
                  </a:lnTo>
                  <a:lnTo>
                    <a:pt x="86"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8" name="chenying0907 905">
              <a:extLst>
                <a:ext uri="{FF2B5EF4-FFF2-40B4-BE49-F238E27FC236}">
                  <a16:creationId xmlns:a16="http://schemas.microsoft.com/office/drawing/2014/main" id="{D1D178A0-D6BB-4ADC-ABFA-FF6B5D6B2F0C}"/>
                </a:ext>
              </a:extLst>
            </p:cNvPr>
            <p:cNvSpPr>
              <a:spLocks/>
            </p:cNvSpPr>
            <p:nvPr/>
          </p:nvSpPr>
          <p:spPr bwMode="auto">
            <a:xfrm>
              <a:off x="3271838" y="3430588"/>
              <a:ext cx="15875" cy="17463"/>
            </a:xfrm>
            <a:custGeom>
              <a:avLst/>
              <a:gdLst/>
              <a:ahLst/>
              <a:cxnLst>
                <a:cxn ang="0">
                  <a:pos x="34" y="2"/>
                </a:cxn>
                <a:cxn ang="0">
                  <a:pos x="34" y="2"/>
                </a:cxn>
                <a:cxn ang="0">
                  <a:pos x="25" y="8"/>
                </a:cxn>
                <a:cxn ang="0">
                  <a:pos x="16" y="16"/>
                </a:cxn>
                <a:cxn ang="0">
                  <a:pos x="8" y="25"/>
                </a:cxn>
                <a:cxn ang="0">
                  <a:pos x="2" y="34"/>
                </a:cxn>
                <a:cxn ang="0">
                  <a:pos x="2" y="34"/>
                </a:cxn>
                <a:cxn ang="0">
                  <a:pos x="0" y="37"/>
                </a:cxn>
                <a:cxn ang="0">
                  <a:pos x="0" y="38"/>
                </a:cxn>
                <a:cxn ang="0">
                  <a:pos x="2" y="40"/>
                </a:cxn>
                <a:cxn ang="0">
                  <a:pos x="3" y="41"/>
                </a:cxn>
                <a:cxn ang="0">
                  <a:pos x="7" y="42"/>
                </a:cxn>
                <a:cxn ang="0">
                  <a:pos x="9" y="42"/>
                </a:cxn>
                <a:cxn ang="0">
                  <a:pos x="11" y="40"/>
                </a:cxn>
                <a:cxn ang="0">
                  <a:pos x="11" y="40"/>
                </a:cxn>
                <a:cxn ang="0">
                  <a:pos x="17" y="32"/>
                </a:cxn>
                <a:cxn ang="0">
                  <a:pos x="24" y="24"/>
                </a:cxn>
                <a:cxn ang="0">
                  <a:pos x="32" y="17"/>
                </a:cxn>
                <a:cxn ang="0">
                  <a:pos x="39" y="11"/>
                </a:cxn>
                <a:cxn ang="0">
                  <a:pos x="39" y="11"/>
                </a:cxn>
                <a:cxn ang="0">
                  <a:pos x="41" y="10"/>
                </a:cxn>
                <a:cxn ang="0">
                  <a:pos x="42" y="8"/>
                </a:cxn>
                <a:cxn ang="0">
                  <a:pos x="41" y="3"/>
                </a:cxn>
                <a:cxn ang="0">
                  <a:pos x="39" y="2"/>
                </a:cxn>
                <a:cxn ang="0">
                  <a:pos x="38" y="0"/>
                </a:cxn>
                <a:cxn ang="0">
                  <a:pos x="36" y="0"/>
                </a:cxn>
                <a:cxn ang="0">
                  <a:pos x="34" y="2"/>
                </a:cxn>
                <a:cxn ang="0">
                  <a:pos x="34" y="2"/>
                </a:cxn>
              </a:cxnLst>
              <a:rect l="0" t="0" r="r" b="b"/>
              <a:pathLst>
                <a:path w="42" h="42">
                  <a:moveTo>
                    <a:pt x="34" y="2"/>
                  </a:moveTo>
                  <a:lnTo>
                    <a:pt x="34" y="2"/>
                  </a:lnTo>
                  <a:lnTo>
                    <a:pt x="25" y="8"/>
                  </a:lnTo>
                  <a:lnTo>
                    <a:pt x="16" y="16"/>
                  </a:lnTo>
                  <a:lnTo>
                    <a:pt x="8" y="25"/>
                  </a:lnTo>
                  <a:lnTo>
                    <a:pt x="2" y="34"/>
                  </a:lnTo>
                  <a:lnTo>
                    <a:pt x="2" y="34"/>
                  </a:lnTo>
                  <a:lnTo>
                    <a:pt x="0" y="37"/>
                  </a:lnTo>
                  <a:lnTo>
                    <a:pt x="0" y="38"/>
                  </a:lnTo>
                  <a:lnTo>
                    <a:pt x="2" y="40"/>
                  </a:lnTo>
                  <a:lnTo>
                    <a:pt x="3" y="41"/>
                  </a:lnTo>
                  <a:lnTo>
                    <a:pt x="7" y="42"/>
                  </a:lnTo>
                  <a:lnTo>
                    <a:pt x="9" y="42"/>
                  </a:lnTo>
                  <a:lnTo>
                    <a:pt x="11" y="40"/>
                  </a:lnTo>
                  <a:lnTo>
                    <a:pt x="11" y="40"/>
                  </a:lnTo>
                  <a:lnTo>
                    <a:pt x="17" y="32"/>
                  </a:lnTo>
                  <a:lnTo>
                    <a:pt x="24" y="24"/>
                  </a:lnTo>
                  <a:lnTo>
                    <a:pt x="32" y="17"/>
                  </a:lnTo>
                  <a:lnTo>
                    <a:pt x="39" y="11"/>
                  </a:lnTo>
                  <a:lnTo>
                    <a:pt x="39" y="11"/>
                  </a:lnTo>
                  <a:lnTo>
                    <a:pt x="41" y="10"/>
                  </a:lnTo>
                  <a:lnTo>
                    <a:pt x="42" y="8"/>
                  </a:lnTo>
                  <a:lnTo>
                    <a:pt x="41" y="3"/>
                  </a:lnTo>
                  <a:lnTo>
                    <a:pt x="39" y="2"/>
                  </a:lnTo>
                  <a:lnTo>
                    <a:pt x="38" y="0"/>
                  </a:lnTo>
                  <a:lnTo>
                    <a:pt x="36" y="0"/>
                  </a:lnTo>
                  <a:lnTo>
                    <a:pt x="34" y="2"/>
                  </a:lnTo>
                  <a:lnTo>
                    <a:pt x="34"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39" name="chenying0907 906">
              <a:extLst>
                <a:ext uri="{FF2B5EF4-FFF2-40B4-BE49-F238E27FC236}">
                  <a16:creationId xmlns:a16="http://schemas.microsoft.com/office/drawing/2014/main" id="{E45568EB-D469-49C1-A1C9-83F710D0C11C}"/>
                </a:ext>
              </a:extLst>
            </p:cNvPr>
            <p:cNvSpPr>
              <a:spLocks/>
            </p:cNvSpPr>
            <p:nvPr/>
          </p:nvSpPr>
          <p:spPr bwMode="auto">
            <a:xfrm>
              <a:off x="3295651" y="3446463"/>
              <a:ext cx="20638" cy="20638"/>
            </a:xfrm>
            <a:custGeom>
              <a:avLst/>
              <a:gdLst/>
              <a:ahLst/>
              <a:cxnLst>
                <a:cxn ang="0">
                  <a:pos x="40" y="0"/>
                </a:cxn>
                <a:cxn ang="0">
                  <a:pos x="40" y="0"/>
                </a:cxn>
                <a:cxn ang="0">
                  <a:pos x="28" y="7"/>
                </a:cxn>
                <a:cxn ang="0">
                  <a:pos x="17" y="19"/>
                </a:cxn>
                <a:cxn ang="0">
                  <a:pos x="8" y="31"/>
                </a:cxn>
                <a:cxn ang="0">
                  <a:pos x="0" y="44"/>
                </a:cxn>
                <a:cxn ang="0">
                  <a:pos x="0" y="44"/>
                </a:cxn>
                <a:cxn ang="0">
                  <a:pos x="0" y="45"/>
                </a:cxn>
                <a:cxn ang="0">
                  <a:pos x="0" y="48"/>
                </a:cxn>
                <a:cxn ang="0">
                  <a:pos x="2" y="52"/>
                </a:cxn>
                <a:cxn ang="0">
                  <a:pos x="6" y="52"/>
                </a:cxn>
                <a:cxn ang="0">
                  <a:pos x="9" y="51"/>
                </a:cxn>
                <a:cxn ang="0">
                  <a:pos x="10" y="49"/>
                </a:cxn>
                <a:cxn ang="0">
                  <a:pos x="10" y="49"/>
                </a:cxn>
                <a:cxn ang="0">
                  <a:pos x="17" y="38"/>
                </a:cxn>
                <a:cxn ang="0">
                  <a:pos x="25" y="27"/>
                </a:cxn>
                <a:cxn ang="0">
                  <a:pos x="35" y="17"/>
                </a:cxn>
                <a:cxn ang="0">
                  <a:pos x="46" y="10"/>
                </a:cxn>
                <a:cxn ang="0">
                  <a:pos x="46" y="10"/>
                </a:cxn>
                <a:cxn ang="0">
                  <a:pos x="48" y="7"/>
                </a:cxn>
                <a:cxn ang="0">
                  <a:pos x="49" y="6"/>
                </a:cxn>
                <a:cxn ang="0">
                  <a:pos x="48" y="2"/>
                </a:cxn>
                <a:cxn ang="0">
                  <a:pos x="46" y="0"/>
                </a:cxn>
                <a:cxn ang="0">
                  <a:pos x="43" y="0"/>
                </a:cxn>
                <a:cxn ang="0">
                  <a:pos x="40" y="0"/>
                </a:cxn>
                <a:cxn ang="0">
                  <a:pos x="40" y="0"/>
                </a:cxn>
              </a:cxnLst>
              <a:rect l="0" t="0" r="r" b="b"/>
              <a:pathLst>
                <a:path w="49" h="52">
                  <a:moveTo>
                    <a:pt x="40" y="0"/>
                  </a:moveTo>
                  <a:lnTo>
                    <a:pt x="40" y="0"/>
                  </a:lnTo>
                  <a:lnTo>
                    <a:pt x="28" y="7"/>
                  </a:lnTo>
                  <a:lnTo>
                    <a:pt x="17" y="19"/>
                  </a:lnTo>
                  <a:lnTo>
                    <a:pt x="8" y="31"/>
                  </a:lnTo>
                  <a:lnTo>
                    <a:pt x="0" y="44"/>
                  </a:lnTo>
                  <a:lnTo>
                    <a:pt x="0" y="44"/>
                  </a:lnTo>
                  <a:lnTo>
                    <a:pt x="0" y="45"/>
                  </a:lnTo>
                  <a:lnTo>
                    <a:pt x="0" y="48"/>
                  </a:lnTo>
                  <a:lnTo>
                    <a:pt x="2" y="52"/>
                  </a:lnTo>
                  <a:lnTo>
                    <a:pt x="6" y="52"/>
                  </a:lnTo>
                  <a:lnTo>
                    <a:pt x="9" y="51"/>
                  </a:lnTo>
                  <a:lnTo>
                    <a:pt x="10" y="49"/>
                  </a:lnTo>
                  <a:lnTo>
                    <a:pt x="10" y="49"/>
                  </a:lnTo>
                  <a:lnTo>
                    <a:pt x="17" y="38"/>
                  </a:lnTo>
                  <a:lnTo>
                    <a:pt x="25" y="27"/>
                  </a:lnTo>
                  <a:lnTo>
                    <a:pt x="35" y="17"/>
                  </a:lnTo>
                  <a:lnTo>
                    <a:pt x="46" y="10"/>
                  </a:lnTo>
                  <a:lnTo>
                    <a:pt x="46" y="10"/>
                  </a:lnTo>
                  <a:lnTo>
                    <a:pt x="48" y="7"/>
                  </a:lnTo>
                  <a:lnTo>
                    <a:pt x="49" y="6"/>
                  </a:lnTo>
                  <a:lnTo>
                    <a:pt x="48" y="2"/>
                  </a:lnTo>
                  <a:lnTo>
                    <a:pt x="46" y="0"/>
                  </a:lnTo>
                  <a:lnTo>
                    <a:pt x="43" y="0"/>
                  </a:lnTo>
                  <a:lnTo>
                    <a:pt x="40" y="0"/>
                  </a:lnTo>
                  <a:lnTo>
                    <a:pt x="40"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0" name="chenying0907 907">
              <a:extLst>
                <a:ext uri="{FF2B5EF4-FFF2-40B4-BE49-F238E27FC236}">
                  <a16:creationId xmlns:a16="http://schemas.microsoft.com/office/drawing/2014/main" id="{C9CAE08C-1459-4225-84B4-280F0B0EC9C7}"/>
                </a:ext>
              </a:extLst>
            </p:cNvPr>
            <p:cNvSpPr>
              <a:spLocks/>
            </p:cNvSpPr>
            <p:nvPr/>
          </p:nvSpPr>
          <p:spPr bwMode="auto">
            <a:xfrm>
              <a:off x="3322638" y="3460751"/>
              <a:ext cx="19050" cy="20638"/>
            </a:xfrm>
            <a:custGeom>
              <a:avLst/>
              <a:gdLst/>
              <a:ahLst/>
              <a:cxnLst>
                <a:cxn ang="0">
                  <a:pos x="35" y="2"/>
                </a:cxn>
                <a:cxn ang="0">
                  <a:pos x="35" y="2"/>
                </a:cxn>
                <a:cxn ang="0">
                  <a:pos x="31" y="7"/>
                </a:cxn>
                <a:cxn ang="0">
                  <a:pos x="27" y="13"/>
                </a:cxn>
                <a:cxn ang="0">
                  <a:pos x="18" y="22"/>
                </a:cxn>
                <a:cxn ang="0">
                  <a:pos x="8" y="32"/>
                </a:cxn>
                <a:cxn ang="0">
                  <a:pos x="4" y="37"/>
                </a:cxn>
                <a:cxn ang="0">
                  <a:pos x="1" y="44"/>
                </a:cxn>
                <a:cxn ang="0">
                  <a:pos x="1" y="44"/>
                </a:cxn>
                <a:cxn ang="0">
                  <a:pos x="0" y="47"/>
                </a:cxn>
                <a:cxn ang="0">
                  <a:pos x="1" y="48"/>
                </a:cxn>
                <a:cxn ang="0">
                  <a:pos x="4" y="52"/>
                </a:cxn>
                <a:cxn ang="0">
                  <a:pos x="5" y="52"/>
                </a:cxn>
                <a:cxn ang="0">
                  <a:pos x="8" y="52"/>
                </a:cxn>
                <a:cxn ang="0">
                  <a:pos x="9" y="52"/>
                </a:cxn>
                <a:cxn ang="0">
                  <a:pos x="10" y="49"/>
                </a:cxn>
                <a:cxn ang="0">
                  <a:pos x="10" y="49"/>
                </a:cxn>
                <a:cxn ang="0">
                  <a:pos x="14" y="43"/>
                </a:cxn>
                <a:cxn ang="0">
                  <a:pos x="18" y="37"/>
                </a:cxn>
                <a:cxn ang="0">
                  <a:pos x="27" y="28"/>
                </a:cxn>
                <a:cxn ang="0">
                  <a:pos x="36" y="19"/>
                </a:cxn>
                <a:cxn ang="0">
                  <a:pos x="42" y="14"/>
                </a:cxn>
                <a:cxn ang="0">
                  <a:pos x="46" y="7"/>
                </a:cxn>
                <a:cxn ang="0">
                  <a:pos x="46" y="7"/>
                </a:cxn>
                <a:cxn ang="0">
                  <a:pos x="46" y="5"/>
                </a:cxn>
                <a:cxn ang="0">
                  <a:pos x="46" y="3"/>
                </a:cxn>
                <a:cxn ang="0">
                  <a:pos x="43" y="0"/>
                </a:cxn>
                <a:cxn ang="0">
                  <a:pos x="39" y="0"/>
                </a:cxn>
                <a:cxn ang="0">
                  <a:pos x="36" y="0"/>
                </a:cxn>
                <a:cxn ang="0">
                  <a:pos x="35" y="2"/>
                </a:cxn>
                <a:cxn ang="0">
                  <a:pos x="35" y="2"/>
                </a:cxn>
              </a:cxnLst>
              <a:rect l="0" t="0" r="r" b="b"/>
              <a:pathLst>
                <a:path w="46" h="52">
                  <a:moveTo>
                    <a:pt x="35" y="2"/>
                  </a:moveTo>
                  <a:lnTo>
                    <a:pt x="35" y="2"/>
                  </a:lnTo>
                  <a:lnTo>
                    <a:pt x="31" y="7"/>
                  </a:lnTo>
                  <a:lnTo>
                    <a:pt x="27" y="13"/>
                  </a:lnTo>
                  <a:lnTo>
                    <a:pt x="18" y="22"/>
                  </a:lnTo>
                  <a:lnTo>
                    <a:pt x="8" y="32"/>
                  </a:lnTo>
                  <a:lnTo>
                    <a:pt x="4" y="37"/>
                  </a:lnTo>
                  <a:lnTo>
                    <a:pt x="1" y="44"/>
                  </a:lnTo>
                  <a:lnTo>
                    <a:pt x="1" y="44"/>
                  </a:lnTo>
                  <a:lnTo>
                    <a:pt x="0" y="47"/>
                  </a:lnTo>
                  <a:lnTo>
                    <a:pt x="1" y="48"/>
                  </a:lnTo>
                  <a:lnTo>
                    <a:pt x="4" y="52"/>
                  </a:lnTo>
                  <a:lnTo>
                    <a:pt x="5" y="52"/>
                  </a:lnTo>
                  <a:lnTo>
                    <a:pt x="8" y="52"/>
                  </a:lnTo>
                  <a:lnTo>
                    <a:pt x="9" y="52"/>
                  </a:lnTo>
                  <a:lnTo>
                    <a:pt x="10" y="49"/>
                  </a:lnTo>
                  <a:lnTo>
                    <a:pt x="10" y="49"/>
                  </a:lnTo>
                  <a:lnTo>
                    <a:pt x="14" y="43"/>
                  </a:lnTo>
                  <a:lnTo>
                    <a:pt x="18" y="37"/>
                  </a:lnTo>
                  <a:lnTo>
                    <a:pt x="27" y="28"/>
                  </a:lnTo>
                  <a:lnTo>
                    <a:pt x="36" y="19"/>
                  </a:lnTo>
                  <a:lnTo>
                    <a:pt x="42" y="14"/>
                  </a:lnTo>
                  <a:lnTo>
                    <a:pt x="46" y="7"/>
                  </a:lnTo>
                  <a:lnTo>
                    <a:pt x="46" y="7"/>
                  </a:lnTo>
                  <a:lnTo>
                    <a:pt x="46" y="5"/>
                  </a:lnTo>
                  <a:lnTo>
                    <a:pt x="46" y="3"/>
                  </a:lnTo>
                  <a:lnTo>
                    <a:pt x="43" y="0"/>
                  </a:lnTo>
                  <a:lnTo>
                    <a:pt x="39" y="0"/>
                  </a:lnTo>
                  <a:lnTo>
                    <a:pt x="36" y="0"/>
                  </a:lnTo>
                  <a:lnTo>
                    <a:pt x="35" y="2"/>
                  </a:lnTo>
                  <a:lnTo>
                    <a:pt x="35"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1" name="chenying0907 908">
              <a:extLst>
                <a:ext uri="{FF2B5EF4-FFF2-40B4-BE49-F238E27FC236}">
                  <a16:creationId xmlns:a16="http://schemas.microsoft.com/office/drawing/2014/main" id="{1A7673A5-4A48-4096-B94A-DF5F8AB00E96}"/>
                </a:ext>
              </a:extLst>
            </p:cNvPr>
            <p:cNvSpPr>
              <a:spLocks/>
            </p:cNvSpPr>
            <p:nvPr/>
          </p:nvSpPr>
          <p:spPr bwMode="auto">
            <a:xfrm>
              <a:off x="3348038" y="3482976"/>
              <a:ext cx="23813" cy="26988"/>
            </a:xfrm>
            <a:custGeom>
              <a:avLst/>
              <a:gdLst/>
              <a:ahLst/>
              <a:cxnLst>
                <a:cxn ang="0">
                  <a:pos x="53" y="1"/>
                </a:cxn>
                <a:cxn ang="0">
                  <a:pos x="53" y="1"/>
                </a:cxn>
                <a:cxn ang="0">
                  <a:pos x="43" y="8"/>
                </a:cxn>
                <a:cxn ang="0">
                  <a:pos x="36" y="14"/>
                </a:cxn>
                <a:cxn ang="0">
                  <a:pos x="29" y="22"/>
                </a:cxn>
                <a:cxn ang="0">
                  <a:pos x="22" y="30"/>
                </a:cxn>
                <a:cxn ang="0">
                  <a:pos x="22" y="30"/>
                </a:cxn>
                <a:cxn ang="0">
                  <a:pos x="9" y="46"/>
                </a:cxn>
                <a:cxn ang="0">
                  <a:pos x="4" y="52"/>
                </a:cxn>
                <a:cxn ang="0">
                  <a:pos x="0" y="61"/>
                </a:cxn>
                <a:cxn ang="0">
                  <a:pos x="0" y="61"/>
                </a:cxn>
                <a:cxn ang="0">
                  <a:pos x="0" y="64"/>
                </a:cxn>
                <a:cxn ang="0">
                  <a:pos x="0" y="65"/>
                </a:cxn>
                <a:cxn ang="0">
                  <a:pos x="2" y="66"/>
                </a:cxn>
                <a:cxn ang="0">
                  <a:pos x="4" y="68"/>
                </a:cxn>
                <a:cxn ang="0">
                  <a:pos x="8" y="68"/>
                </a:cxn>
                <a:cxn ang="0">
                  <a:pos x="9" y="66"/>
                </a:cxn>
                <a:cxn ang="0">
                  <a:pos x="11" y="64"/>
                </a:cxn>
                <a:cxn ang="0">
                  <a:pos x="11" y="64"/>
                </a:cxn>
                <a:cxn ang="0">
                  <a:pos x="15" y="57"/>
                </a:cxn>
                <a:cxn ang="0">
                  <a:pos x="20" y="51"/>
                </a:cxn>
                <a:cxn ang="0">
                  <a:pos x="29" y="39"/>
                </a:cxn>
                <a:cxn ang="0">
                  <a:pos x="29" y="39"/>
                </a:cxn>
                <a:cxn ang="0">
                  <a:pos x="36" y="31"/>
                </a:cxn>
                <a:cxn ang="0">
                  <a:pos x="42" y="23"/>
                </a:cxn>
                <a:cxn ang="0">
                  <a:pos x="50" y="17"/>
                </a:cxn>
                <a:cxn ang="0">
                  <a:pos x="58" y="10"/>
                </a:cxn>
                <a:cxn ang="0">
                  <a:pos x="58" y="10"/>
                </a:cxn>
                <a:cxn ang="0">
                  <a:pos x="59" y="9"/>
                </a:cxn>
                <a:cxn ang="0">
                  <a:pos x="60" y="6"/>
                </a:cxn>
                <a:cxn ang="0">
                  <a:pos x="59" y="2"/>
                </a:cxn>
                <a:cxn ang="0">
                  <a:pos x="58" y="1"/>
                </a:cxn>
                <a:cxn ang="0">
                  <a:pos x="56" y="0"/>
                </a:cxn>
                <a:cxn ang="0">
                  <a:pos x="54" y="0"/>
                </a:cxn>
                <a:cxn ang="0">
                  <a:pos x="53" y="1"/>
                </a:cxn>
                <a:cxn ang="0">
                  <a:pos x="53" y="1"/>
                </a:cxn>
              </a:cxnLst>
              <a:rect l="0" t="0" r="r" b="b"/>
              <a:pathLst>
                <a:path w="60" h="68">
                  <a:moveTo>
                    <a:pt x="53" y="1"/>
                  </a:moveTo>
                  <a:lnTo>
                    <a:pt x="53" y="1"/>
                  </a:lnTo>
                  <a:lnTo>
                    <a:pt x="43" y="8"/>
                  </a:lnTo>
                  <a:lnTo>
                    <a:pt x="36" y="14"/>
                  </a:lnTo>
                  <a:lnTo>
                    <a:pt x="29" y="22"/>
                  </a:lnTo>
                  <a:lnTo>
                    <a:pt x="22" y="30"/>
                  </a:lnTo>
                  <a:lnTo>
                    <a:pt x="22" y="30"/>
                  </a:lnTo>
                  <a:lnTo>
                    <a:pt x="9" y="46"/>
                  </a:lnTo>
                  <a:lnTo>
                    <a:pt x="4" y="52"/>
                  </a:lnTo>
                  <a:lnTo>
                    <a:pt x="0" y="61"/>
                  </a:lnTo>
                  <a:lnTo>
                    <a:pt x="0" y="61"/>
                  </a:lnTo>
                  <a:lnTo>
                    <a:pt x="0" y="64"/>
                  </a:lnTo>
                  <a:lnTo>
                    <a:pt x="0" y="65"/>
                  </a:lnTo>
                  <a:lnTo>
                    <a:pt x="2" y="66"/>
                  </a:lnTo>
                  <a:lnTo>
                    <a:pt x="4" y="68"/>
                  </a:lnTo>
                  <a:lnTo>
                    <a:pt x="8" y="68"/>
                  </a:lnTo>
                  <a:lnTo>
                    <a:pt x="9" y="66"/>
                  </a:lnTo>
                  <a:lnTo>
                    <a:pt x="11" y="64"/>
                  </a:lnTo>
                  <a:lnTo>
                    <a:pt x="11" y="64"/>
                  </a:lnTo>
                  <a:lnTo>
                    <a:pt x="15" y="57"/>
                  </a:lnTo>
                  <a:lnTo>
                    <a:pt x="20" y="51"/>
                  </a:lnTo>
                  <a:lnTo>
                    <a:pt x="29" y="39"/>
                  </a:lnTo>
                  <a:lnTo>
                    <a:pt x="29" y="39"/>
                  </a:lnTo>
                  <a:lnTo>
                    <a:pt x="36" y="31"/>
                  </a:lnTo>
                  <a:lnTo>
                    <a:pt x="42" y="23"/>
                  </a:lnTo>
                  <a:lnTo>
                    <a:pt x="50" y="17"/>
                  </a:lnTo>
                  <a:lnTo>
                    <a:pt x="58" y="10"/>
                  </a:lnTo>
                  <a:lnTo>
                    <a:pt x="58" y="10"/>
                  </a:lnTo>
                  <a:lnTo>
                    <a:pt x="59" y="9"/>
                  </a:lnTo>
                  <a:lnTo>
                    <a:pt x="60" y="6"/>
                  </a:lnTo>
                  <a:lnTo>
                    <a:pt x="59" y="2"/>
                  </a:lnTo>
                  <a:lnTo>
                    <a:pt x="58" y="1"/>
                  </a:lnTo>
                  <a:lnTo>
                    <a:pt x="56" y="0"/>
                  </a:lnTo>
                  <a:lnTo>
                    <a:pt x="54" y="0"/>
                  </a:lnTo>
                  <a:lnTo>
                    <a:pt x="53" y="1"/>
                  </a:lnTo>
                  <a:lnTo>
                    <a:pt x="5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2" name="chenying0907 909">
              <a:extLst>
                <a:ext uri="{FF2B5EF4-FFF2-40B4-BE49-F238E27FC236}">
                  <a16:creationId xmlns:a16="http://schemas.microsoft.com/office/drawing/2014/main" id="{18D296CB-678A-4A64-8B61-FEBBD2E41784}"/>
                </a:ext>
              </a:extLst>
            </p:cNvPr>
            <p:cNvSpPr>
              <a:spLocks/>
            </p:cNvSpPr>
            <p:nvPr/>
          </p:nvSpPr>
          <p:spPr bwMode="auto">
            <a:xfrm>
              <a:off x="3398838" y="3498851"/>
              <a:ext cx="20638" cy="30163"/>
            </a:xfrm>
            <a:custGeom>
              <a:avLst/>
              <a:gdLst/>
              <a:ahLst/>
              <a:cxnLst>
                <a:cxn ang="0">
                  <a:pos x="42" y="1"/>
                </a:cxn>
                <a:cxn ang="0">
                  <a:pos x="42" y="1"/>
                </a:cxn>
                <a:cxn ang="0">
                  <a:pos x="31" y="20"/>
                </a:cxn>
                <a:cxn ang="0">
                  <a:pos x="31" y="20"/>
                </a:cxn>
                <a:cxn ang="0">
                  <a:pos x="25" y="31"/>
                </a:cxn>
                <a:cxn ang="0">
                  <a:pos x="22" y="37"/>
                </a:cxn>
                <a:cxn ang="0">
                  <a:pos x="18" y="42"/>
                </a:cxn>
                <a:cxn ang="0">
                  <a:pos x="18" y="42"/>
                </a:cxn>
                <a:cxn ang="0">
                  <a:pos x="6" y="54"/>
                </a:cxn>
                <a:cxn ang="0">
                  <a:pos x="2" y="60"/>
                </a:cxn>
                <a:cxn ang="0">
                  <a:pos x="0" y="68"/>
                </a:cxn>
                <a:cxn ang="0">
                  <a:pos x="0" y="68"/>
                </a:cxn>
                <a:cxn ang="0">
                  <a:pos x="0" y="71"/>
                </a:cxn>
                <a:cxn ang="0">
                  <a:pos x="1" y="72"/>
                </a:cxn>
                <a:cxn ang="0">
                  <a:pos x="4" y="75"/>
                </a:cxn>
                <a:cxn ang="0">
                  <a:pos x="6" y="75"/>
                </a:cxn>
                <a:cxn ang="0">
                  <a:pos x="9" y="75"/>
                </a:cxn>
                <a:cxn ang="0">
                  <a:pos x="10" y="73"/>
                </a:cxn>
                <a:cxn ang="0">
                  <a:pos x="10" y="71"/>
                </a:cxn>
                <a:cxn ang="0">
                  <a:pos x="10" y="71"/>
                </a:cxn>
                <a:cxn ang="0">
                  <a:pos x="11" y="67"/>
                </a:cxn>
                <a:cxn ang="0">
                  <a:pos x="13" y="64"/>
                </a:cxn>
                <a:cxn ang="0">
                  <a:pos x="18" y="58"/>
                </a:cxn>
                <a:cxn ang="0">
                  <a:pos x="25" y="52"/>
                </a:cxn>
                <a:cxn ang="0">
                  <a:pos x="28" y="46"/>
                </a:cxn>
                <a:cxn ang="0">
                  <a:pos x="28" y="46"/>
                </a:cxn>
                <a:cxn ang="0">
                  <a:pos x="40" y="26"/>
                </a:cxn>
                <a:cxn ang="0">
                  <a:pos x="52" y="8"/>
                </a:cxn>
                <a:cxn ang="0">
                  <a:pos x="52" y="8"/>
                </a:cxn>
                <a:cxn ang="0">
                  <a:pos x="53" y="5"/>
                </a:cxn>
                <a:cxn ang="0">
                  <a:pos x="52" y="4"/>
                </a:cxn>
                <a:cxn ang="0">
                  <a:pos x="49" y="0"/>
                </a:cxn>
                <a:cxn ang="0">
                  <a:pos x="46" y="0"/>
                </a:cxn>
                <a:cxn ang="0">
                  <a:pos x="44" y="0"/>
                </a:cxn>
                <a:cxn ang="0">
                  <a:pos x="42" y="1"/>
                </a:cxn>
                <a:cxn ang="0">
                  <a:pos x="42" y="1"/>
                </a:cxn>
              </a:cxnLst>
              <a:rect l="0" t="0" r="r" b="b"/>
              <a:pathLst>
                <a:path w="53" h="75">
                  <a:moveTo>
                    <a:pt x="42" y="1"/>
                  </a:moveTo>
                  <a:lnTo>
                    <a:pt x="42" y="1"/>
                  </a:lnTo>
                  <a:lnTo>
                    <a:pt x="31" y="20"/>
                  </a:lnTo>
                  <a:lnTo>
                    <a:pt x="31" y="20"/>
                  </a:lnTo>
                  <a:lnTo>
                    <a:pt x="25" y="31"/>
                  </a:lnTo>
                  <a:lnTo>
                    <a:pt x="22" y="37"/>
                  </a:lnTo>
                  <a:lnTo>
                    <a:pt x="18" y="42"/>
                  </a:lnTo>
                  <a:lnTo>
                    <a:pt x="18" y="42"/>
                  </a:lnTo>
                  <a:lnTo>
                    <a:pt x="6" y="54"/>
                  </a:lnTo>
                  <a:lnTo>
                    <a:pt x="2" y="60"/>
                  </a:lnTo>
                  <a:lnTo>
                    <a:pt x="0" y="68"/>
                  </a:lnTo>
                  <a:lnTo>
                    <a:pt x="0" y="68"/>
                  </a:lnTo>
                  <a:lnTo>
                    <a:pt x="0" y="71"/>
                  </a:lnTo>
                  <a:lnTo>
                    <a:pt x="1" y="72"/>
                  </a:lnTo>
                  <a:lnTo>
                    <a:pt x="4" y="75"/>
                  </a:lnTo>
                  <a:lnTo>
                    <a:pt x="6" y="75"/>
                  </a:lnTo>
                  <a:lnTo>
                    <a:pt x="9" y="75"/>
                  </a:lnTo>
                  <a:lnTo>
                    <a:pt x="10" y="73"/>
                  </a:lnTo>
                  <a:lnTo>
                    <a:pt x="10" y="71"/>
                  </a:lnTo>
                  <a:lnTo>
                    <a:pt x="10" y="71"/>
                  </a:lnTo>
                  <a:lnTo>
                    <a:pt x="11" y="67"/>
                  </a:lnTo>
                  <a:lnTo>
                    <a:pt x="13" y="64"/>
                  </a:lnTo>
                  <a:lnTo>
                    <a:pt x="18" y="58"/>
                  </a:lnTo>
                  <a:lnTo>
                    <a:pt x="25" y="52"/>
                  </a:lnTo>
                  <a:lnTo>
                    <a:pt x="28" y="46"/>
                  </a:lnTo>
                  <a:lnTo>
                    <a:pt x="28" y="46"/>
                  </a:lnTo>
                  <a:lnTo>
                    <a:pt x="40" y="26"/>
                  </a:lnTo>
                  <a:lnTo>
                    <a:pt x="52" y="8"/>
                  </a:lnTo>
                  <a:lnTo>
                    <a:pt x="52" y="8"/>
                  </a:lnTo>
                  <a:lnTo>
                    <a:pt x="53" y="5"/>
                  </a:lnTo>
                  <a:lnTo>
                    <a:pt x="52" y="4"/>
                  </a:lnTo>
                  <a:lnTo>
                    <a:pt x="49" y="0"/>
                  </a:lnTo>
                  <a:lnTo>
                    <a:pt x="46" y="0"/>
                  </a:lnTo>
                  <a:lnTo>
                    <a:pt x="44" y="0"/>
                  </a:lnTo>
                  <a:lnTo>
                    <a:pt x="42" y="1"/>
                  </a:lnTo>
                  <a:lnTo>
                    <a:pt x="42"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3" name="chenying0907 910">
              <a:extLst>
                <a:ext uri="{FF2B5EF4-FFF2-40B4-BE49-F238E27FC236}">
                  <a16:creationId xmlns:a16="http://schemas.microsoft.com/office/drawing/2014/main" id="{0964E90B-0FCD-4B88-B7B1-837C9C8C0D4A}"/>
                </a:ext>
              </a:extLst>
            </p:cNvPr>
            <p:cNvSpPr>
              <a:spLocks/>
            </p:cNvSpPr>
            <p:nvPr/>
          </p:nvSpPr>
          <p:spPr bwMode="auto">
            <a:xfrm>
              <a:off x="3460751" y="3505201"/>
              <a:ext cx="17463" cy="26988"/>
            </a:xfrm>
            <a:custGeom>
              <a:avLst/>
              <a:gdLst/>
              <a:ahLst/>
              <a:cxnLst>
                <a:cxn ang="0">
                  <a:pos x="36" y="2"/>
                </a:cxn>
                <a:cxn ang="0">
                  <a:pos x="36" y="2"/>
                </a:cxn>
                <a:cxn ang="0">
                  <a:pos x="30" y="8"/>
                </a:cxn>
                <a:cxn ang="0">
                  <a:pos x="27" y="16"/>
                </a:cxn>
                <a:cxn ang="0">
                  <a:pos x="17" y="30"/>
                </a:cxn>
                <a:cxn ang="0">
                  <a:pos x="11" y="46"/>
                </a:cxn>
                <a:cxn ang="0">
                  <a:pos x="2" y="61"/>
                </a:cxn>
                <a:cxn ang="0">
                  <a:pos x="2" y="61"/>
                </a:cxn>
                <a:cxn ang="0">
                  <a:pos x="0" y="62"/>
                </a:cxn>
                <a:cxn ang="0">
                  <a:pos x="0" y="64"/>
                </a:cxn>
                <a:cxn ang="0">
                  <a:pos x="2" y="66"/>
                </a:cxn>
                <a:cxn ang="0">
                  <a:pos x="3" y="67"/>
                </a:cxn>
                <a:cxn ang="0">
                  <a:pos x="7" y="68"/>
                </a:cxn>
                <a:cxn ang="0">
                  <a:pos x="10" y="67"/>
                </a:cxn>
                <a:cxn ang="0">
                  <a:pos x="11" y="66"/>
                </a:cxn>
                <a:cxn ang="0">
                  <a:pos x="11" y="66"/>
                </a:cxn>
                <a:cxn ang="0">
                  <a:pos x="20" y="53"/>
                </a:cxn>
                <a:cxn ang="0">
                  <a:pos x="27" y="37"/>
                </a:cxn>
                <a:cxn ang="0">
                  <a:pos x="34" y="23"/>
                </a:cxn>
                <a:cxn ang="0">
                  <a:pos x="40" y="16"/>
                </a:cxn>
                <a:cxn ang="0">
                  <a:pos x="45" y="10"/>
                </a:cxn>
                <a:cxn ang="0">
                  <a:pos x="45" y="10"/>
                </a:cxn>
                <a:cxn ang="0">
                  <a:pos x="46" y="8"/>
                </a:cxn>
                <a:cxn ang="0">
                  <a:pos x="46" y="6"/>
                </a:cxn>
                <a:cxn ang="0">
                  <a:pos x="44" y="2"/>
                </a:cxn>
                <a:cxn ang="0">
                  <a:pos x="41" y="0"/>
                </a:cxn>
                <a:cxn ang="0">
                  <a:pos x="38" y="0"/>
                </a:cxn>
                <a:cxn ang="0">
                  <a:pos x="36" y="2"/>
                </a:cxn>
                <a:cxn ang="0">
                  <a:pos x="36" y="2"/>
                </a:cxn>
              </a:cxnLst>
              <a:rect l="0" t="0" r="r" b="b"/>
              <a:pathLst>
                <a:path w="46" h="68">
                  <a:moveTo>
                    <a:pt x="36" y="2"/>
                  </a:moveTo>
                  <a:lnTo>
                    <a:pt x="36" y="2"/>
                  </a:lnTo>
                  <a:lnTo>
                    <a:pt x="30" y="8"/>
                  </a:lnTo>
                  <a:lnTo>
                    <a:pt x="27" y="16"/>
                  </a:lnTo>
                  <a:lnTo>
                    <a:pt x="17" y="30"/>
                  </a:lnTo>
                  <a:lnTo>
                    <a:pt x="11" y="46"/>
                  </a:lnTo>
                  <a:lnTo>
                    <a:pt x="2" y="61"/>
                  </a:lnTo>
                  <a:lnTo>
                    <a:pt x="2" y="61"/>
                  </a:lnTo>
                  <a:lnTo>
                    <a:pt x="0" y="62"/>
                  </a:lnTo>
                  <a:lnTo>
                    <a:pt x="0" y="64"/>
                  </a:lnTo>
                  <a:lnTo>
                    <a:pt x="2" y="66"/>
                  </a:lnTo>
                  <a:lnTo>
                    <a:pt x="3" y="67"/>
                  </a:lnTo>
                  <a:lnTo>
                    <a:pt x="7" y="68"/>
                  </a:lnTo>
                  <a:lnTo>
                    <a:pt x="10" y="67"/>
                  </a:lnTo>
                  <a:lnTo>
                    <a:pt x="11" y="66"/>
                  </a:lnTo>
                  <a:lnTo>
                    <a:pt x="11" y="66"/>
                  </a:lnTo>
                  <a:lnTo>
                    <a:pt x="20" y="53"/>
                  </a:lnTo>
                  <a:lnTo>
                    <a:pt x="27" y="37"/>
                  </a:lnTo>
                  <a:lnTo>
                    <a:pt x="34" y="23"/>
                  </a:lnTo>
                  <a:lnTo>
                    <a:pt x="40" y="16"/>
                  </a:lnTo>
                  <a:lnTo>
                    <a:pt x="45" y="10"/>
                  </a:lnTo>
                  <a:lnTo>
                    <a:pt x="45" y="10"/>
                  </a:lnTo>
                  <a:lnTo>
                    <a:pt x="46" y="8"/>
                  </a:lnTo>
                  <a:lnTo>
                    <a:pt x="46" y="6"/>
                  </a:lnTo>
                  <a:lnTo>
                    <a:pt x="44" y="2"/>
                  </a:lnTo>
                  <a:lnTo>
                    <a:pt x="41" y="0"/>
                  </a:lnTo>
                  <a:lnTo>
                    <a:pt x="38" y="0"/>
                  </a:lnTo>
                  <a:lnTo>
                    <a:pt x="36" y="2"/>
                  </a:lnTo>
                  <a:lnTo>
                    <a:pt x="36"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4" name="chenying0907 911">
              <a:extLst>
                <a:ext uri="{FF2B5EF4-FFF2-40B4-BE49-F238E27FC236}">
                  <a16:creationId xmlns:a16="http://schemas.microsoft.com/office/drawing/2014/main" id="{F4A877D2-6BEE-4669-A389-A13FC77F6FF9}"/>
                </a:ext>
              </a:extLst>
            </p:cNvPr>
            <p:cNvSpPr>
              <a:spLocks/>
            </p:cNvSpPr>
            <p:nvPr/>
          </p:nvSpPr>
          <p:spPr bwMode="auto">
            <a:xfrm>
              <a:off x="3506788" y="3503613"/>
              <a:ext cx="25400" cy="31750"/>
            </a:xfrm>
            <a:custGeom>
              <a:avLst/>
              <a:gdLst/>
              <a:ahLst/>
              <a:cxnLst>
                <a:cxn ang="0">
                  <a:pos x="52" y="2"/>
                </a:cxn>
                <a:cxn ang="0">
                  <a:pos x="52" y="2"/>
                </a:cxn>
                <a:cxn ang="0">
                  <a:pos x="43" y="8"/>
                </a:cxn>
                <a:cxn ang="0">
                  <a:pos x="34" y="15"/>
                </a:cxn>
                <a:cxn ang="0">
                  <a:pos x="26" y="24"/>
                </a:cxn>
                <a:cxn ang="0">
                  <a:pos x="20" y="32"/>
                </a:cxn>
                <a:cxn ang="0">
                  <a:pos x="13" y="42"/>
                </a:cxn>
                <a:cxn ang="0">
                  <a:pos x="9" y="51"/>
                </a:cxn>
                <a:cxn ang="0">
                  <a:pos x="4" y="62"/>
                </a:cxn>
                <a:cxn ang="0">
                  <a:pos x="0" y="74"/>
                </a:cxn>
                <a:cxn ang="0">
                  <a:pos x="0" y="74"/>
                </a:cxn>
                <a:cxn ang="0">
                  <a:pos x="0" y="75"/>
                </a:cxn>
                <a:cxn ang="0">
                  <a:pos x="1" y="78"/>
                </a:cxn>
                <a:cxn ang="0">
                  <a:pos x="4" y="80"/>
                </a:cxn>
                <a:cxn ang="0">
                  <a:pos x="9" y="80"/>
                </a:cxn>
                <a:cxn ang="0">
                  <a:pos x="11" y="79"/>
                </a:cxn>
                <a:cxn ang="0">
                  <a:pos x="12" y="76"/>
                </a:cxn>
                <a:cxn ang="0">
                  <a:pos x="12" y="76"/>
                </a:cxn>
                <a:cxn ang="0">
                  <a:pos x="18" y="57"/>
                </a:cxn>
                <a:cxn ang="0">
                  <a:pos x="24" y="48"/>
                </a:cxn>
                <a:cxn ang="0">
                  <a:pos x="29" y="40"/>
                </a:cxn>
                <a:cxn ang="0">
                  <a:pos x="35" y="31"/>
                </a:cxn>
                <a:cxn ang="0">
                  <a:pos x="42" y="24"/>
                </a:cxn>
                <a:cxn ang="0">
                  <a:pos x="50" y="17"/>
                </a:cxn>
                <a:cxn ang="0">
                  <a:pos x="59" y="11"/>
                </a:cxn>
                <a:cxn ang="0">
                  <a:pos x="59" y="11"/>
                </a:cxn>
                <a:cxn ang="0">
                  <a:pos x="60" y="10"/>
                </a:cxn>
                <a:cxn ang="0">
                  <a:pos x="62" y="7"/>
                </a:cxn>
                <a:cxn ang="0">
                  <a:pos x="60" y="3"/>
                </a:cxn>
                <a:cxn ang="0">
                  <a:pos x="58" y="0"/>
                </a:cxn>
                <a:cxn ang="0">
                  <a:pos x="55" y="0"/>
                </a:cxn>
                <a:cxn ang="0">
                  <a:pos x="52" y="2"/>
                </a:cxn>
                <a:cxn ang="0">
                  <a:pos x="52" y="2"/>
                </a:cxn>
              </a:cxnLst>
              <a:rect l="0" t="0" r="r" b="b"/>
              <a:pathLst>
                <a:path w="62" h="80">
                  <a:moveTo>
                    <a:pt x="52" y="2"/>
                  </a:moveTo>
                  <a:lnTo>
                    <a:pt x="52" y="2"/>
                  </a:lnTo>
                  <a:lnTo>
                    <a:pt x="43" y="8"/>
                  </a:lnTo>
                  <a:lnTo>
                    <a:pt x="34" y="15"/>
                  </a:lnTo>
                  <a:lnTo>
                    <a:pt x="26" y="24"/>
                  </a:lnTo>
                  <a:lnTo>
                    <a:pt x="20" y="32"/>
                  </a:lnTo>
                  <a:lnTo>
                    <a:pt x="13" y="42"/>
                  </a:lnTo>
                  <a:lnTo>
                    <a:pt x="9" y="51"/>
                  </a:lnTo>
                  <a:lnTo>
                    <a:pt x="4" y="62"/>
                  </a:lnTo>
                  <a:lnTo>
                    <a:pt x="0" y="74"/>
                  </a:lnTo>
                  <a:lnTo>
                    <a:pt x="0" y="74"/>
                  </a:lnTo>
                  <a:lnTo>
                    <a:pt x="0" y="75"/>
                  </a:lnTo>
                  <a:lnTo>
                    <a:pt x="1" y="78"/>
                  </a:lnTo>
                  <a:lnTo>
                    <a:pt x="4" y="80"/>
                  </a:lnTo>
                  <a:lnTo>
                    <a:pt x="9" y="80"/>
                  </a:lnTo>
                  <a:lnTo>
                    <a:pt x="11" y="79"/>
                  </a:lnTo>
                  <a:lnTo>
                    <a:pt x="12" y="76"/>
                  </a:lnTo>
                  <a:lnTo>
                    <a:pt x="12" y="76"/>
                  </a:lnTo>
                  <a:lnTo>
                    <a:pt x="18" y="57"/>
                  </a:lnTo>
                  <a:lnTo>
                    <a:pt x="24" y="48"/>
                  </a:lnTo>
                  <a:lnTo>
                    <a:pt x="29" y="40"/>
                  </a:lnTo>
                  <a:lnTo>
                    <a:pt x="35" y="31"/>
                  </a:lnTo>
                  <a:lnTo>
                    <a:pt x="42" y="24"/>
                  </a:lnTo>
                  <a:lnTo>
                    <a:pt x="50" y="17"/>
                  </a:lnTo>
                  <a:lnTo>
                    <a:pt x="59" y="11"/>
                  </a:lnTo>
                  <a:lnTo>
                    <a:pt x="59" y="11"/>
                  </a:lnTo>
                  <a:lnTo>
                    <a:pt x="60" y="10"/>
                  </a:lnTo>
                  <a:lnTo>
                    <a:pt x="62" y="7"/>
                  </a:lnTo>
                  <a:lnTo>
                    <a:pt x="60" y="3"/>
                  </a:lnTo>
                  <a:lnTo>
                    <a:pt x="58" y="0"/>
                  </a:lnTo>
                  <a:lnTo>
                    <a:pt x="55" y="0"/>
                  </a:lnTo>
                  <a:lnTo>
                    <a:pt x="52" y="2"/>
                  </a:lnTo>
                  <a:lnTo>
                    <a:pt x="52"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5" name="chenying0907 912">
              <a:extLst>
                <a:ext uri="{FF2B5EF4-FFF2-40B4-BE49-F238E27FC236}">
                  <a16:creationId xmlns:a16="http://schemas.microsoft.com/office/drawing/2014/main" id="{F59DA3FD-A3A5-46E2-9E57-1F5ECABFF4B5}"/>
                </a:ext>
              </a:extLst>
            </p:cNvPr>
            <p:cNvSpPr>
              <a:spLocks/>
            </p:cNvSpPr>
            <p:nvPr/>
          </p:nvSpPr>
          <p:spPr bwMode="auto">
            <a:xfrm>
              <a:off x="3549651" y="3498851"/>
              <a:ext cx="23813" cy="34925"/>
            </a:xfrm>
            <a:custGeom>
              <a:avLst/>
              <a:gdLst/>
              <a:ahLst/>
              <a:cxnLst>
                <a:cxn ang="0">
                  <a:pos x="49" y="6"/>
                </a:cxn>
                <a:cxn ang="0">
                  <a:pos x="49" y="6"/>
                </a:cxn>
                <a:cxn ang="0">
                  <a:pos x="46" y="14"/>
                </a:cxn>
                <a:cxn ang="0">
                  <a:pos x="41" y="23"/>
                </a:cxn>
                <a:cxn ang="0">
                  <a:pos x="34" y="32"/>
                </a:cxn>
                <a:cxn ang="0">
                  <a:pos x="29" y="39"/>
                </a:cxn>
                <a:cxn ang="0">
                  <a:pos x="29" y="39"/>
                </a:cxn>
                <a:cxn ang="0">
                  <a:pos x="20" y="48"/>
                </a:cxn>
                <a:cxn ang="0">
                  <a:pos x="13" y="59"/>
                </a:cxn>
                <a:cxn ang="0">
                  <a:pos x="7" y="69"/>
                </a:cxn>
                <a:cxn ang="0">
                  <a:pos x="0" y="79"/>
                </a:cxn>
                <a:cxn ang="0">
                  <a:pos x="0" y="79"/>
                </a:cxn>
                <a:cxn ang="0">
                  <a:pos x="0" y="81"/>
                </a:cxn>
                <a:cxn ang="0">
                  <a:pos x="0" y="83"/>
                </a:cxn>
                <a:cxn ang="0">
                  <a:pos x="3" y="87"/>
                </a:cxn>
                <a:cxn ang="0">
                  <a:pos x="7" y="87"/>
                </a:cxn>
                <a:cxn ang="0">
                  <a:pos x="10" y="87"/>
                </a:cxn>
                <a:cxn ang="0">
                  <a:pos x="11" y="85"/>
                </a:cxn>
                <a:cxn ang="0">
                  <a:pos x="11" y="85"/>
                </a:cxn>
                <a:cxn ang="0">
                  <a:pos x="17" y="73"/>
                </a:cxn>
                <a:cxn ang="0">
                  <a:pos x="24" y="62"/>
                </a:cxn>
                <a:cxn ang="0">
                  <a:pos x="24" y="62"/>
                </a:cxn>
                <a:cxn ang="0">
                  <a:pos x="33" y="52"/>
                </a:cxn>
                <a:cxn ang="0">
                  <a:pos x="38" y="47"/>
                </a:cxn>
                <a:cxn ang="0">
                  <a:pos x="42" y="40"/>
                </a:cxn>
                <a:cxn ang="0">
                  <a:pos x="42" y="40"/>
                </a:cxn>
                <a:cxn ang="0">
                  <a:pos x="54" y="25"/>
                </a:cxn>
                <a:cxn ang="0">
                  <a:pos x="58" y="15"/>
                </a:cxn>
                <a:cxn ang="0">
                  <a:pos x="59" y="11"/>
                </a:cxn>
                <a:cxn ang="0">
                  <a:pos x="61" y="6"/>
                </a:cxn>
                <a:cxn ang="0">
                  <a:pos x="61" y="6"/>
                </a:cxn>
                <a:cxn ang="0">
                  <a:pos x="61" y="4"/>
                </a:cxn>
                <a:cxn ang="0">
                  <a:pos x="59" y="2"/>
                </a:cxn>
                <a:cxn ang="0">
                  <a:pos x="58" y="1"/>
                </a:cxn>
                <a:cxn ang="0">
                  <a:pos x="55" y="0"/>
                </a:cxn>
                <a:cxn ang="0">
                  <a:pos x="51" y="2"/>
                </a:cxn>
                <a:cxn ang="0">
                  <a:pos x="50" y="4"/>
                </a:cxn>
                <a:cxn ang="0">
                  <a:pos x="49" y="6"/>
                </a:cxn>
                <a:cxn ang="0">
                  <a:pos x="49" y="6"/>
                </a:cxn>
              </a:cxnLst>
              <a:rect l="0" t="0" r="r" b="b"/>
              <a:pathLst>
                <a:path w="61" h="87">
                  <a:moveTo>
                    <a:pt x="49" y="6"/>
                  </a:moveTo>
                  <a:lnTo>
                    <a:pt x="49" y="6"/>
                  </a:lnTo>
                  <a:lnTo>
                    <a:pt x="46" y="14"/>
                  </a:lnTo>
                  <a:lnTo>
                    <a:pt x="41" y="23"/>
                  </a:lnTo>
                  <a:lnTo>
                    <a:pt x="34" y="32"/>
                  </a:lnTo>
                  <a:lnTo>
                    <a:pt x="29" y="39"/>
                  </a:lnTo>
                  <a:lnTo>
                    <a:pt x="29" y="39"/>
                  </a:lnTo>
                  <a:lnTo>
                    <a:pt x="20" y="48"/>
                  </a:lnTo>
                  <a:lnTo>
                    <a:pt x="13" y="59"/>
                  </a:lnTo>
                  <a:lnTo>
                    <a:pt x="7" y="69"/>
                  </a:lnTo>
                  <a:lnTo>
                    <a:pt x="0" y="79"/>
                  </a:lnTo>
                  <a:lnTo>
                    <a:pt x="0" y="79"/>
                  </a:lnTo>
                  <a:lnTo>
                    <a:pt x="0" y="81"/>
                  </a:lnTo>
                  <a:lnTo>
                    <a:pt x="0" y="83"/>
                  </a:lnTo>
                  <a:lnTo>
                    <a:pt x="3" y="87"/>
                  </a:lnTo>
                  <a:lnTo>
                    <a:pt x="7" y="87"/>
                  </a:lnTo>
                  <a:lnTo>
                    <a:pt x="10" y="87"/>
                  </a:lnTo>
                  <a:lnTo>
                    <a:pt x="11" y="85"/>
                  </a:lnTo>
                  <a:lnTo>
                    <a:pt x="11" y="85"/>
                  </a:lnTo>
                  <a:lnTo>
                    <a:pt x="17" y="73"/>
                  </a:lnTo>
                  <a:lnTo>
                    <a:pt x="24" y="62"/>
                  </a:lnTo>
                  <a:lnTo>
                    <a:pt x="24" y="62"/>
                  </a:lnTo>
                  <a:lnTo>
                    <a:pt x="33" y="52"/>
                  </a:lnTo>
                  <a:lnTo>
                    <a:pt x="38" y="47"/>
                  </a:lnTo>
                  <a:lnTo>
                    <a:pt x="42" y="40"/>
                  </a:lnTo>
                  <a:lnTo>
                    <a:pt x="42" y="40"/>
                  </a:lnTo>
                  <a:lnTo>
                    <a:pt x="54" y="25"/>
                  </a:lnTo>
                  <a:lnTo>
                    <a:pt x="58" y="15"/>
                  </a:lnTo>
                  <a:lnTo>
                    <a:pt x="59" y="11"/>
                  </a:lnTo>
                  <a:lnTo>
                    <a:pt x="61" y="6"/>
                  </a:lnTo>
                  <a:lnTo>
                    <a:pt x="61" y="6"/>
                  </a:lnTo>
                  <a:lnTo>
                    <a:pt x="61" y="4"/>
                  </a:lnTo>
                  <a:lnTo>
                    <a:pt x="59" y="2"/>
                  </a:lnTo>
                  <a:lnTo>
                    <a:pt x="58" y="1"/>
                  </a:lnTo>
                  <a:lnTo>
                    <a:pt x="55" y="0"/>
                  </a:lnTo>
                  <a:lnTo>
                    <a:pt x="51" y="2"/>
                  </a:lnTo>
                  <a:lnTo>
                    <a:pt x="50" y="4"/>
                  </a:lnTo>
                  <a:lnTo>
                    <a:pt x="49" y="6"/>
                  </a:lnTo>
                  <a:lnTo>
                    <a:pt x="49"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6" name="chenying0907 913">
              <a:extLst>
                <a:ext uri="{FF2B5EF4-FFF2-40B4-BE49-F238E27FC236}">
                  <a16:creationId xmlns:a16="http://schemas.microsoft.com/office/drawing/2014/main" id="{5C6C3695-E2CB-4B39-8952-16C40F164379}"/>
                </a:ext>
              </a:extLst>
            </p:cNvPr>
            <p:cNvSpPr>
              <a:spLocks/>
            </p:cNvSpPr>
            <p:nvPr/>
          </p:nvSpPr>
          <p:spPr bwMode="auto">
            <a:xfrm>
              <a:off x="3594101" y="3487738"/>
              <a:ext cx="28575" cy="36513"/>
            </a:xfrm>
            <a:custGeom>
              <a:avLst/>
              <a:gdLst/>
              <a:ahLst/>
              <a:cxnLst>
                <a:cxn ang="0">
                  <a:pos x="63" y="1"/>
                </a:cxn>
                <a:cxn ang="0">
                  <a:pos x="63" y="1"/>
                </a:cxn>
                <a:cxn ang="0">
                  <a:pos x="45" y="19"/>
                </a:cxn>
                <a:cxn ang="0">
                  <a:pos x="29" y="39"/>
                </a:cxn>
                <a:cxn ang="0">
                  <a:pos x="15" y="60"/>
                </a:cxn>
                <a:cxn ang="0">
                  <a:pos x="2" y="82"/>
                </a:cxn>
                <a:cxn ang="0">
                  <a:pos x="2" y="82"/>
                </a:cxn>
                <a:cxn ang="0">
                  <a:pos x="0" y="85"/>
                </a:cxn>
                <a:cxn ang="0">
                  <a:pos x="0" y="87"/>
                </a:cxn>
                <a:cxn ang="0">
                  <a:pos x="3" y="90"/>
                </a:cxn>
                <a:cxn ang="0">
                  <a:pos x="8" y="91"/>
                </a:cxn>
                <a:cxn ang="0">
                  <a:pos x="9" y="90"/>
                </a:cxn>
                <a:cxn ang="0">
                  <a:pos x="11" y="88"/>
                </a:cxn>
                <a:cxn ang="0">
                  <a:pos x="11" y="88"/>
                </a:cxn>
                <a:cxn ang="0">
                  <a:pos x="24" y="66"/>
                </a:cxn>
                <a:cxn ang="0">
                  <a:pos x="38" y="47"/>
                </a:cxn>
                <a:cxn ang="0">
                  <a:pos x="54" y="27"/>
                </a:cxn>
                <a:cxn ang="0">
                  <a:pos x="71" y="9"/>
                </a:cxn>
                <a:cxn ang="0">
                  <a:pos x="71" y="9"/>
                </a:cxn>
                <a:cxn ang="0">
                  <a:pos x="72" y="7"/>
                </a:cxn>
                <a:cxn ang="0">
                  <a:pos x="72" y="5"/>
                </a:cxn>
                <a:cxn ang="0">
                  <a:pos x="71" y="1"/>
                </a:cxn>
                <a:cxn ang="0">
                  <a:pos x="67" y="0"/>
                </a:cxn>
                <a:cxn ang="0">
                  <a:pos x="64" y="0"/>
                </a:cxn>
                <a:cxn ang="0">
                  <a:pos x="63" y="1"/>
                </a:cxn>
                <a:cxn ang="0">
                  <a:pos x="63" y="1"/>
                </a:cxn>
              </a:cxnLst>
              <a:rect l="0" t="0" r="r" b="b"/>
              <a:pathLst>
                <a:path w="72" h="91">
                  <a:moveTo>
                    <a:pt x="63" y="1"/>
                  </a:moveTo>
                  <a:lnTo>
                    <a:pt x="63" y="1"/>
                  </a:lnTo>
                  <a:lnTo>
                    <a:pt x="45" y="19"/>
                  </a:lnTo>
                  <a:lnTo>
                    <a:pt x="29" y="39"/>
                  </a:lnTo>
                  <a:lnTo>
                    <a:pt x="15" y="60"/>
                  </a:lnTo>
                  <a:lnTo>
                    <a:pt x="2" y="82"/>
                  </a:lnTo>
                  <a:lnTo>
                    <a:pt x="2" y="82"/>
                  </a:lnTo>
                  <a:lnTo>
                    <a:pt x="0" y="85"/>
                  </a:lnTo>
                  <a:lnTo>
                    <a:pt x="0" y="87"/>
                  </a:lnTo>
                  <a:lnTo>
                    <a:pt x="3" y="90"/>
                  </a:lnTo>
                  <a:lnTo>
                    <a:pt x="8" y="91"/>
                  </a:lnTo>
                  <a:lnTo>
                    <a:pt x="9" y="90"/>
                  </a:lnTo>
                  <a:lnTo>
                    <a:pt x="11" y="88"/>
                  </a:lnTo>
                  <a:lnTo>
                    <a:pt x="11" y="88"/>
                  </a:lnTo>
                  <a:lnTo>
                    <a:pt x="24" y="66"/>
                  </a:lnTo>
                  <a:lnTo>
                    <a:pt x="38" y="47"/>
                  </a:lnTo>
                  <a:lnTo>
                    <a:pt x="54" y="27"/>
                  </a:lnTo>
                  <a:lnTo>
                    <a:pt x="71" y="9"/>
                  </a:lnTo>
                  <a:lnTo>
                    <a:pt x="71" y="9"/>
                  </a:lnTo>
                  <a:lnTo>
                    <a:pt x="72" y="7"/>
                  </a:lnTo>
                  <a:lnTo>
                    <a:pt x="72" y="5"/>
                  </a:lnTo>
                  <a:lnTo>
                    <a:pt x="71" y="1"/>
                  </a:lnTo>
                  <a:lnTo>
                    <a:pt x="67" y="0"/>
                  </a:lnTo>
                  <a:lnTo>
                    <a:pt x="64" y="0"/>
                  </a:lnTo>
                  <a:lnTo>
                    <a:pt x="63" y="1"/>
                  </a:lnTo>
                  <a:lnTo>
                    <a:pt x="6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7" name="chenying0907 914">
              <a:extLst>
                <a:ext uri="{FF2B5EF4-FFF2-40B4-BE49-F238E27FC236}">
                  <a16:creationId xmlns:a16="http://schemas.microsoft.com/office/drawing/2014/main" id="{3A959C13-7811-4217-8395-FEAF5A996751}"/>
                </a:ext>
              </a:extLst>
            </p:cNvPr>
            <p:cNvSpPr>
              <a:spLocks/>
            </p:cNvSpPr>
            <p:nvPr/>
          </p:nvSpPr>
          <p:spPr bwMode="auto">
            <a:xfrm>
              <a:off x="3641726" y="3463926"/>
              <a:ext cx="25400" cy="36513"/>
            </a:xfrm>
            <a:custGeom>
              <a:avLst/>
              <a:gdLst/>
              <a:ahLst/>
              <a:cxnLst>
                <a:cxn ang="0">
                  <a:pos x="55" y="3"/>
                </a:cxn>
                <a:cxn ang="0">
                  <a:pos x="55" y="3"/>
                </a:cxn>
                <a:cxn ang="0">
                  <a:pos x="50" y="11"/>
                </a:cxn>
                <a:cxn ang="0">
                  <a:pos x="44" y="18"/>
                </a:cxn>
                <a:cxn ang="0">
                  <a:pos x="34" y="35"/>
                </a:cxn>
                <a:cxn ang="0">
                  <a:pos x="34" y="35"/>
                </a:cxn>
                <a:cxn ang="0">
                  <a:pos x="27" y="48"/>
                </a:cxn>
                <a:cxn ang="0">
                  <a:pos x="20" y="60"/>
                </a:cxn>
                <a:cxn ang="0">
                  <a:pos x="1" y="82"/>
                </a:cxn>
                <a:cxn ang="0">
                  <a:pos x="1" y="82"/>
                </a:cxn>
                <a:cxn ang="0">
                  <a:pos x="1" y="84"/>
                </a:cxn>
                <a:cxn ang="0">
                  <a:pos x="0" y="86"/>
                </a:cxn>
                <a:cxn ang="0">
                  <a:pos x="3" y="90"/>
                </a:cxn>
                <a:cxn ang="0">
                  <a:pos x="4" y="92"/>
                </a:cxn>
                <a:cxn ang="0">
                  <a:pos x="6" y="92"/>
                </a:cxn>
                <a:cxn ang="0">
                  <a:pos x="8" y="92"/>
                </a:cxn>
                <a:cxn ang="0">
                  <a:pos x="10" y="90"/>
                </a:cxn>
                <a:cxn ang="0">
                  <a:pos x="10" y="90"/>
                </a:cxn>
                <a:cxn ang="0">
                  <a:pos x="25" y="71"/>
                </a:cxn>
                <a:cxn ang="0">
                  <a:pos x="39" y="51"/>
                </a:cxn>
                <a:cxn ang="0">
                  <a:pos x="39" y="51"/>
                </a:cxn>
                <a:cxn ang="0">
                  <a:pos x="44" y="41"/>
                </a:cxn>
                <a:cxn ang="0">
                  <a:pos x="51" y="30"/>
                </a:cxn>
                <a:cxn ang="0">
                  <a:pos x="56" y="20"/>
                </a:cxn>
                <a:cxn ang="0">
                  <a:pos x="63" y="11"/>
                </a:cxn>
                <a:cxn ang="0">
                  <a:pos x="63" y="11"/>
                </a:cxn>
                <a:cxn ang="0">
                  <a:pos x="64" y="8"/>
                </a:cxn>
                <a:cxn ang="0">
                  <a:pos x="64" y="5"/>
                </a:cxn>
                <a:cxn ang="0">
                  <a:pos x="63" y="3"/>
                </a:cxn>
                <a:cxn ang="0">
                  <a:pos x="61" y="1"/>
                </a:cxn>
                <a:cxn ang="0">
                  <a:pos x="59" y="0"/>
                </a:cxn>
                <a:cxn ang="0">
                  <a:pos x="57" y="1"/>
                </a:cxn>
                <a:cxn ang="0">
                  <a:pos x="55" y="3"/>
                </a:cxn>
                <a:cxn ang="0">
                  <a:pos x="55" y="3"/>
                </a:cxn>
              </a:cxnLst>
              <a:rect l="0" t="0" r="r" b="b"/>
              <a:pathLst>
                <a:path w="64" h="92">
                  <a:moveTo>
                    <a:pt x="55" y="3"/>
                  </a:moveTo>
                  <a:lnTo>
                    <a:pt x="55" y="3"/>
                  </a:lnTo>
                  <a:lnTo>
                    <a:pt x="50" y="11"/>
                  </a:lnTo>
                  <a:lnTo>
                    <a:pt x="44" y="18"/>
                  </a:lnTo>
                  <a:lnTo>
                    <a:pt x="34" y="35"/>
                  </a:lnTo>
                  <a:lnTo>
                    <a:pt x="34" y="35"/>
                  </a:lnTo>
                  <a:lnTo>
                    <a:pt x="27" y="48"/>
                  </a:lnTo>
                  <a:lnTo>
                    <a:pt x="20" y="60"/>
                  </a:lnTo>
                  <a:lnTo>
                    <a:pt x="1" y="82"/>
                  </a:lnTo>
                  <a:lnTo>
                    <a:pt x="1" y="82"/>
                  </a:lnTo>
                  <a:lnTo>
                    <a:pt x="1" y="84"/>
                  </a:lnTo>
                  <a:lnTo>
                    <a:pt x="0" y="86"/>
                  </a:lnTo>
                  <a:lnTo>
                    <a:pt x="3" y="90"/>
                  </a:lnTo>
                  <a:lnTo>
                    <a:pt x="4" y="92"/>
                  </a:lnTo>
                  <a:lnTo>
                    <a:pt x="6" y="92"/>
                  </a:lnTo>
                  <a:lnTo>
                    <a:pt x="8" y="92"/>
                  </a:lnTo>
                  <a:lnTo>
                    <a:pt x="10" y="90"/>
                  </a:lnTo>
                  <a:lnTo>
                    <a:pt x="10" y="90"/>
                  </a:lnTo>
                  <a:lnTo>
                    <a:pt x="25" y="71"/>
                  </a:lnTo>
                  <a:lnTo>
                    <a:pt x="39" y="51"/>
                  </a:lnTo>
                  <a:lnTo>
                    <a:pt x="39" y="51"/>
                  </a:lnTo>
                  <a:lnTo>
                    <a:pt x="44" y="41"/>
                  </a:lnTo>
                  <a:lnTo>
                    <a:pt x="51" y="30"/>
                  </a:lnTo>
                  <a:lnTo>
                    <a:pt x="56" y="20"/>
                  </a:lnTo>
                  <a:lnTo>
                    <a:pt x="63" y="11"/>
                  </a:lnTo>
                  <a:lnTo>
                    <a:pt x="63" y="11"/>
                  </a:lnTo>
                  <a:lnTo>
                    <a:pt x="64" y="8"/>
                  </a:lnTo>
                  <a:lnTo>
                    <a:pt x="64" y="5"/>
                  </a:lnTo>
                  <a:lnTo>
                    <a:pt x="63" y="3"/>
                  </a:lnTo>
                  <a:lnTo>
                    <a:pt x="61" y="1"/>
                  </a:lnTo>
                  <a:lnTo>
                    <a:pt x="59" y="0"/>
                  </a:lnTo>
                  <a:lnTo>
                    <a:pt x="57" y="1"/>
                  </a:lnTo>
                  <a:lnTo>
                    <a:pt x="55" y="3"/>
                  </a:lnTo>
                  <a:lnTo>
                    <a:pt x="55"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8" name="chenying0907 915">
              <a:extLst>
                <a:ext uri="{FF2B5EF4-FFF2-40B4-BE49-F238E27FC236}">
                  <a16:creationId xmlns:a16="http://schemas.microsoft.com/office/drawing/2014/main" id="{6A035420-2F53-479E-944F-FC45FB197BBE}"/>
                </a:ext>
              </a:extLst>
            </p:cNvPr>
            <p:cNvSpPr>
              <a:spLocks/>
            </p:cNvSpPr>
            <p:nvPr/>
          </p:nvSpPr>
          <p:spPr bwMode="auto">
            <a:xfrm>
              <a:off x="3375026" y="3309938"/>
              <a:ext cx="42863" cy="44450"/>
            </a:xfrm>
            <a:custGeom>
              <a:avLst/>
              <a:gdLst/>
              <a:ahLst/>
              <a:cxnLst>
                <a:cxn ang="0">
                  <a:pos x="55" y="0"/>
                </a:cxn>
                <a:cxn ang="0">
                  <a:pos x="55" y="0"/>
                </a:cxn>
                <a:cxn ang="0">
                  <a:pos x="42" y="2"/>
                </a:cxn>
                <a:cxn ang="0">
                  <a:pos x="32" y="6"/>
                </a:cxn>
                <a:cxn ang="0">
                  <a:pos x="22" y="11"/>
                </a:cxn>
                <a:cxn ang="0">
                  <a:pos x="15" y="19"/>
                </a:cxn>
                <a:cxn ang="0">
                  <a:pos x="8" y="26"/>
                </a:cxn>
                <a:cxn ang="0">
                  <a:pos x="4" y="37"/>
                </a:cxn>
                <a:cxn ang="0">
                  <a:pos x="2" y="47"/>
                </a:cxn>
                <a:cxn ang="0">
                  <a:pos x="0" y="58"/>
                </a:cxn>
                <a:cxn ang="0">
                  <a:pos x="2" y="68"/>
                </a:cxn>
                <a:cxn ang="0">
                  <a:pos x="4" y="79"/>
                </a:cxn>
                <a:cxn ang="0">
                  <a:pos x="8" y="88"/>
                </a:cxn>
                <a:cxn ang="0">
                  <a:pos x="15" y="97"/>
                </a:cxn>
                <a:cxn ang="0">
                  <a:pos x="22" y="104"/>
                </a:cxn>
                <a:cxn ang="0">
                  <a:pos x="32" y="110"/>
                </a:cxn>
                <a:cxn ang="0">
                  <a:pos x="42" y="113"/>
                </a:cxn>
                <a:cxn ang="0">
                  <a:pos x="55" y="114"/>
                </a:cxn>
                <a:cxn ang="0">
                  <a:pos x="55" y="114"/>
                </a:cxn>
                <a:cxn ang="0">
                  <a:pos x="68" y="113"/>
                </a:cxn>
                <a:cxn ang="0">
                  <a:pos x="80" y="110"/>
                </a:cxn>
                <a:cxn ang="0">
                  <a:pos x="89" y="104"/>
                </a:cxn>
                <a:cxn ang="0">
                  <a:pos x="97" y="97"/>
                </a:cxn>
                <a:cxn ang="0">
                  <a:pos x="104" y="88"/>
                </a:cxn>
                <a:cxn ang="0">
                  <a:pos x="108" y="79"/>
                </a:cxn>
                <a:cxn ang="0">
                  <a:pos x="110" y="68"/>
                </a:cxn>
                <a:cxn ang="0">
                  <a:pos x="111" y="58"/>
                </a:cxn>
                <a:cxn ang="0">
                  <a:pos x="110" y="47"/>
                </a:cxn>
                <a:cxn ang="0">
                  <a:pos x="108" y="37"/>
                </a:cxn>
                <a:cxn ang="0">
                  <a:pos x="104" y="26"/>
                </a:cxn>
                <a:cxn ang="0">
                  <a:pos x="97" y="19"/>
                </a:cxn>
                <a:cxn ang="0">
                  <a:pos x="89" y="11"/>
                </a:cxn>
                <a:cxn ang="0">
                  <a:pos x="80" y="6"/>
                </a:cxn>
                <a:cxn ang="0">
                  <a:pos x="68" y="2"/>
                </a:cxn>
                <a:cxn ang="0">
                  <a:pos x="55" y="0"/>
                </a:cxn>
                <a:cxn ang="0">
                  <a:pos x="55" y="0"/>
                </a:cxn>
              </a:cxnLst>
              <a:rect l="0" t="0" r="r" b="b"/>
              <a:pathLst>
                <a:path w="111" h="114">
                  <a:moveTo>
                    <a:pt x="55" y="0"/>
                  </a:moveTo>
                  <a:lnTo>
                    <a:pt x="55" y="0"/>
                  </a:lnTo>
                  <a:lnTo>
                    <a:pt x="42" y="2"/>
                  </a:lnTo>
                  <a:lnTo>
                    <a:pt x="32" y="6"/>
                  </a:lnTo>
                  <a:lnTo>
                    <a:pt x="22" y="11"/>
                  </a:lnTo>
                  <a:lnTo>
                    <a:pt x="15" y="19"/>
                  </a:lnTo>
                  <a:lnTo>
                    <a:pt x="8" y="26"/>
                  </a:lnTo>
                  <a:lnTo>
                    <a:pt x="4" y="37"/>
                  </a:lnTo>
                  <a:lnTo>
                    <a:pt x="2" y="47"/>
                  </a:lnTo>
                  <a:lnTo>
                    <a:pt x="0" y="58"/>
                  </a:lnTo>
                  <a:lnTo>
                    <a:pt x="2" y="68"/>
                  </a:lnTo>
                  <a:lnTo>
                    <a:pt x="4" y="79"/>
                  </a:lnTo>
                  <a:lnTo>
                    <a:pt x="8" y="88"/>
                  </a:lnTo>
                  <a:lnTo>
                    <a:pt x="15" y="97"/>
                  </a:lnTo>
                  <a:lnTo>
                    <a:pt x="22" y="104"/>
                  </a:lnTo>
                  <a:lnTo>
                    <a:pt x="32" y="110"/>
                  </a:lnTo>
                  <a:lnTo>
                    <a:pt x="42" y="113"/>
                  </a:lnTo>
                  <a:lnTo>
                    <a:pt x="55" y="114"/>
                  </a:lnTo>
                  <a:lnTo>
                    <a:pt x="55" y="114"/>
                  </a:lnTo>
                  <a:lnTo>
                    <a:pt x="68" y="113"/>
                  </a:lnTo>
                  <a:lnTo>
                    <a:pt x="80" y="110"/>
                  </a:lnTo>
                  <a:lnTo>
                    <a:pt x="89" y="104"/>
                  </a:lnTo>
                  <a:lnTo>
                    <a:pt x="97" y="97"/>
                  </a:lnTo>
                  <a:lnTo>
                    <a:pt x="104" y="88"/>
                  </a:lnTo>
                  <a:lnTo>
                    <a:pt x="108" y="79"/>
                  </a:lnTo>
                  <a:lnTo>
                    <a:pt x="110" y="68"/>
                  </a:lnTo>
                  <a:lnTo>
                    <a:pt x="111" y="58"/>
                  </a:lnTo>
                  <a:lnTo>
                    <a:pt x="110" y="47"/>
                  </a:lnTo>
                  <a:lnTo>
                    <a:pt x="108" y="37"/>
                  </a:lnTo>
                  <a:lnTo>
                    <a:pt x="104" y="26"/>
                  </a:lnTo>
                  <a:lnTo>
                    <a:pt x="97" y="19"/>
                  </a:lnTo>
                  <a:lnTo>
                    <a:pt x="89" y="11"/>
                  </a:lnTo>
                  <a:lnTo>
                    <a:pt x="80" y="6"/>
                  </a:lnTo>
                  <a:lnTo>
                    <a:pt x="68" y="2"/>
                  </a:lnTo>
                  <a:lnTo>
                    <a:pt x="55" y="0"/>
                  </a:lnTo>
                  <a:lnTo>
                    <a:pt x="55"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49" name="chenying0907 916">
              <a:extLst>
                <a:ext uri="{FF2B5EF4-FFF2-40B4-BE49-F238E27FC236}">
                  <a16:creationId xmlns:a16="http://schemas.microsoft.com/office/drawing/2014/main" id="{8040DDC2-A71C-4557-B511-56391D1D4973}"/>
                </a:ext>
              </a:extLst>
            </p:cNvPr>
            <p:cNvSpPr>
              <a:spLocks/>
            </p:cNvSpPr>
            <p:nvPr/>
          </p:nvSpPr>
          <p:spPr bwMode="auto">
            <a:xfrm>
              <a:off x="3533776" y="3309938"/>
              <a:ext cx="42863" cy="44450"/>
            </a:xfrm>
            <a:custGeom>
              <a:avLst/>
              <a:gdLst/>
              <a:ahLst/>
              <a:cxnLst>
                <a:cxn ang="0">
                  <a:pos x="54" y="0"/>
                </a:cxn>
                <a:cxn ang="0">
                  <a:pos x="54" y="0"/>
                </a:cxn>
                <a:cxn ang="0">
                  <a:pos x="41" y="2"/>
                </a:cxn>
                <a:cxn ang="0">
                  <a:pos x="30" y="6"/>
                </a:cxn>
                <a:cxn ang="0">
                  <a:pos x="20" y="11"/>
                </a:cxn>
                <a:cxn ang="0">
                  <a:pos x="13" y="19"/>
                </a:cxn>
                <a:cxn ang="0">
                  <a:pos x="7" y="26"/>
                </a:cxn>
                <a:cxn ang="0">
                  <a:pos x="2" y="37"/>
                </a:cxn>
                <a:cxn ang="0">
                  <a:pos x="0" y="47"/>
                </a:cxn>
                <a:cxn ang="0">
                  <a:pos x="0" y="58"/>
                </a:cxn>
                <a:cxn ang="0">
                  <a:pos x="0" y="68"/>
                </a:cxn>
                <a:cxn ang="0">
                  <a:pos x="2" y="79"/>
                </a:cxn>
                <a:cxn ang="0">
                  <a:pos x="7" y="88"/>
                </a:cxn>
                <a:cxn ang="0">
                  <a:pos x="13" y="97"/>
                </a:cxn>
                <a:cxn ang="0">
                  <a:pos x="20" y="104"/>
                </a:cxn>
                <a:cxn ang="0">
                  <a:pos x="30" y="110"/>
                </a:cxn>
                <a:cxn ang="0">
                  <a:pos x="41" y="113"/>
                </a:cxn>
                <a:cxn ang="0">
                  <a:pos x="54" y="114"/>
                </a:cxn>
                <a:cxn ang="0">
                  <a:pos x="54" y="114"/>
                </a:cxn>
                <a:cxn ang="0">
                  <a:pos x="68" y="113"/>
                </a:cxn>
                <a:cxn ang="0">
                  <a:pos x="78" y="110"/>
                </a:cxn>
                <a:cxn ang="0">
                  <a:pos x="88" y="104"/>
                </a:cxn>
                <a:cxn ang="0">
                  <a:pos x="95" y="97"/>
                </a:cxn>
                <a:cxn ang="0">
                  <a:pos x="102" y="88"/>
                </a:cxn>
                <a:cxn ang="0">
                  <a:pos x="105" y="79"/>
                </a:cxn>
                <a:cxn ang="0">
                  <a:pos x="108" y="68"/>
                </a:cxn>
                <a:cxn ang="0">
                  <a:pos x="109" y="58"/>
                </a:cxn>
                <a:cxn ang="0">
                  <a:pos x="108" y="47"/>
                </a:cxn>
                <a:cxn ang="0">
                  <a:pos x="105" y="37"/>
                </a:cxn>
                <a:cxn ang="0">
                  <a:pos x="102" y="26"/>
                </a:cxn>
                <a:cxn ang="0">
                  <a:pos x="95" y="19"/>
                </a:cxn>
                <a:cxn ang="0">
                  <a:pos x="88" y="11"/>
                </a:cxn>
                <a:cxn ang="0">
                  <a:pos x="78" y="6"/>
                </a:cxn>
                <a:cxn ang="0">
                  <a:pos x="68" y="2"/>
                </a:cxn>
                <a:cxn ang="0">
                  <a:pos x="54" y="0"/>
                </a:cxn>
                <a:cxn ang="0">
                  <a:pos x="54" y="0"/>
                </a:cxn>
              </a:cxnLst>
              <a:rect l="0" t="0" r="r" b="b"/>
              <a:pathLst>
                <a:path w="109" h="114">
                  <a:moveTo>
                    <a:pt x="54" y="0"/>
                  </a:moveTo>
                  <a:lnTo>
                    <a:pt x="54" y="0"/>
                  </a:lnTo>
                  <a:lnTo>
                    <a:pt x="41" y="2"/>
                  </a:lnTo>
                  <a:lnTo>
                    <a:pt x="30" y="6"/>
                  </a:lnTo>
                  <a:lnTo>
                    <a:pt x="20" y="11"/>
                  </a:lnTo>
                  <a:lnTo>
                    <a:pt x="13" y="19"/>
                  </a:lnTo>
                  <a:lnTo>
                    <a:pt x="7" y="26"/>
                  </a:lnTo>
                  <a:lnTo>
                    <a:pt x="2" y="37"/>
                  </a:lnTo>
                  <a:lnTo>
                    <a:pt x="0" y="47"/>
                  </a:lnTo>
                  <a:lnTo>
                    <a:pt x="0" y="58"/>
                  </a:lnTo>
                  <a:lnTo>
                    <a:pt x="0" y="68"/>
                  </a:lnTo>
                  <a:lnTo>
                    <a:pt x="2" y="79"/>
                  </a:lnTo>
                  <a:lnTo>
                    <a:pt x="7" y="88"/>
                  </a:lnTo>
                  <a:lnTo>
                    <a:pt x="13" y="97"/>
                  </a:lnTo>
                  <a:lnTo>
                    <a:pt x="20" y="104"/>
                  </a:lnTo>
                  <a:lnTo>
                    <a:pt x="30" y="110"/>
                  </a:lnTo>
                  <a:lnTo>
                    <a:pt x="41" y="113"/>
                  </a:lnTo>
                  <a:lnTo>
                    <a:pt x="54" y="114"/>
                  </a:lnTo>
                  <a:lnTo>
                    <a:pt x="54" y="114"/>
                  </a:lnTo>
                  <a:lnTo>
                    <a:pt x="68" y="113"/>
                  </a:lnTo>
                  <a:lnTo>
                    <a:pt x="78" y="110"/>
                  </a:lnTo>
                  <a:lnTo>
                    <a:pt x="88" y="104"/>
                  </a:lnTo>
                  <a:lnTo>
                    <a:pt x="95" y="97"/>
                  </a:lnTo>
                  <a:lnTo>
                    <a:pt x="102" y="88"/>
                  </a:lnTo>
                  <a:lnTo>
                    <a:pt x="105" y="79"/>
                  </a:lnTo>
                  <a:lnTo>
                    <a:pt x="108" y="68"/>
                  </a:lnTo>
                  <a:lnTo>
                    <a:pt x="109" y="58"/>
                  </a:lnTo>
                  <a:lnTo>
                    <a:pt x="108" y="47"/>
                  </a:lnTo>
                  <a:lnTo>
                    <a:pt x="105" y="37"/>
                  </a:lnTo>
                  <a:lnTo>
                    <a:pt x="102" y="26"/>
                  </a:lnTo>
                  <a:lnTo>
                    <a:pt x="95" y="19"/>
                  </a:lnTo>
                  <a:lnTo>
                    <a:pt x="88" y="11"/>
                  </a:lnTo>
                  <a:lnTo>
                    <a:pt x="78" y="6"/>
                  </a:lnTo>
                  <a:lnTo>
                    <a:pt x="68" y="2"/>
                  </a:lnTo>
                  <a:lnTo>
                    <a:pt x="54" y="0"/>
                  </a:lnTo>
                  <a:lnTo>
                    <a:pt x="54"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0" name="chenying0907 917">
              <a:extLst>
                <a:ext uri="{FF2B5EF4-FFF2-40B4-BE49-F238E27FC236}">
                  <a16:creationId xmlns:a16="http://schemas.microsoft.com/office/drawing/2014/main" id="{1EF4C92B-60E2-48DD-BA17-27BF52BE7FC5}"/>
                </a:ext>
              </a:extLst>
            </p:cNvPr>
            <p:cNvSpPr>
              <a:spLocks noEditPoints="1"/>
            </p:cNvSpPr>
            <p:nvPr/>
          </p:nvSpPr>
          <p:spPr bwMode="auto">
            <a:xfrm>
              <a:off x="3213101" y="3067051"/>
              <a:ext cx="527050" cy="474663"/>
            </a:xfrm>
            <a:custGeom>
              <a:avLst/>
              <a:gdLst/>
              <a:ahLst/>
              <a:cxnLst>
                <a:cxn ang="0">
                  <a:pos x="509" y="1190"/>
                </a:cxn>
                <a:cxn ang="0">
                  <a:pos x="373" y="1160"/>
                </a:cxn>
                <a:cxn ang="0">
                  <a:pos x="292" y="1118"/>
                </a:cxn>
                <a:cxn ang="0">
                  <a:pos x="163" y="1012"/>
                </a:cxn>
                <a:cxn ang="0">
                  <a:pos x="97" y="938"/>
                </a:cxn>
                <a:cxn ang="0">
                  <a:pos x="45" y="821"/>
                </a:cxn>
                <a:cxn ang="0">
                  <a:pos x="16" y="706"/>
                </a:cxn>
                <a:cxn ang="0">
                  <a:pos x="2" y="565"/>
                </a:cxn>
                <a:cxn ang="0">
                  <a:pos x="8" y="433"/>
                </a:cxn>
                <a:cxn ang="0">
                  <a:pos x="33" y="331"/>
                </a:cxn>
                <a:cxn ang="0">
                  <a:pos x="87" y="218"/>
                </a:cxn>
                <a:cxn ang="0">
                  <a:pos x="164" y="131"/>
                </a:cxn>
                <a:cxn ang="0">
                  <a:pos x="242" y="78"/>
                </a:cxn>
                <a:cxn ang="0">
                  <a:pos x="363" y="33"/>
                </a:cxn>
                <a:cxn ang="0">
                  <a:pos x="541" y="9"/>
                </a:cxn>
                <a:cxn ang="0">
                  <a:pos x="671" y="6"/>
                </a:cxn>
                <a:cxn ang="0">
                  <a:pos x="709" y="0"/>
                </a:cxn>
                <a:cxn ang="0">
                  <a:pos x="902" y="27"/>
                </a:cxn>
                <a:cxn ang="0">
                  <a:pos x="1042" y="78"/>
                </a:cxn>
                <a:cxn ang="0">
                  <a:pos x="1140" y="137"/>
                </a:cxn>
                <a:cxn ang="0">
                  <a:pos x="1222" y="213"/>
                </a:cxn>
                <a:cxn ang="0">
                  <a:pos x="1293" y="309"/>
                </a:cxn>
                <a:cxn ang="0">
                  <a:pos x="1318" y="379"/>
                </a:cxn>
                <a:cxn ang="0">
                  <a:pos x="1329" y="493"/>
                </a:cxn>
                <a:cxn ang="0">
                  <a:pos x="1323" y="731"/>
                </a:cxn>
                <a:cxn ang="0">
                  <a:pos x="1310" y="850"/>
                </a:cxn>
                <a:cxn ang="0">
                  <a:pos x="1286" y="926"/>
                </a:cxn>
                <a:cxn ang="0">
                  <a:pos x="1217" y="1033"/>
                </a:cxn>
                <a:cxn ang="0">
                  <a:pos x="1148" y="1095"/>
                </a:cxn>
                <a:cxn ang="0">
                  <a:pos x="1046" y="1148"/>
                </a:cxn>
                <a:cxn ang="0">
                  <a:pos x="923" y="1182"/>
                </a:cxn>
                <a:cxn ang="0">
                  <a:pos x="780" y="1195"/>
                </a:cxn>
                <a:cxn ang="0">
                  <a:pos x="648" y="1197"/>
                </a:cxn>
                <a:cxn ang="0">
                  <a:pos x="465" y="60"/>
                </a:cxn>
                <a:cxn ang="0">
                  <a:pos x="331" y="89"/>
                </a:cxn>
                <a:cxn ang="0">
                  <a:pos x="210" y="153"/>
                </a:cxn>
                <a:cxn ang="0">
                  <a:pos x="155" y="203"/>
                </a:cxn>
                <a:cxn ang="0">
                  <a:pos x="97" y="290"/>
                </a:cxn>
                <a:cxn ang="0">
                  <a:pos x="53" y="447"/>
                </a:cxn>
                <a:cxn ang="0">
                  <a:pos x="49" y="590"/>
                </a:cxn>
                <a:cxn ang="0">
                  <a:pos x="67" y="718"/>
                </a:cxn>
                <a:cxn ang="0">
                  <a:pos x="118" y="888"/>
                </a:cxn>
                <a:cxn ang="0">
                  <a:pos x="215" y="1003"/>
                </a:cxn>
                <a:cxn ang="0">
                  <a:pos x="300" y="1068"/>
                </a:cxn>
                <a:cxn ang="0">
                  <a:pos x="363" y="1105"/>
                </a:cxn>
                <a:cxn ang="0">
                  <a:pos x="463" y="1134"/>
                </a:cxn>
                <a:cxn ang="0">
                  <a:pos x="641" y="1149"/>
                </a:cxn>
                <a:cxn ang="0">
                  <a:pos x="817" y="1147"/>
                </a:cxn>
                <a:cxn ang="0">
                  <a:pos x="983" y="1121"/>
                </a:cxn>
                <a:cxn ang="0">
                  <a:pos x="1110" y="1066"/>
                </a:cxn>
                <a:cxn ang="0">
                  <a:pos x="1184" y="999"/>
                </a:cxn>
                <a:cxn ang="0">
                  <a:pos x="1256" y="866"/>
                </a:cxn>
                <a:cxn ang="0">
                  <a:pos x="1277" y="707"/>
                </a:cxn>
                <a:cxn ang="0">
                  <a:pos x="1284" y="507"/>
                </a:cxn>
                <a:cxn ang="0">
                  <a:pos x="1263" y="362"/>
                </a:cxn>
                <a:cxn ang="0">
                  <a:pos x="1237" y="305"/>
                </a:cxn>
                <a:cxn ang="0">
                  <a:pos x="1144" y="193"/>
                </a:cxn>
                <a:cxn ang="0">
                  <a:pos x="1033" y="124"/>
                </a:cxn>
                <a:cxn ang="0">
                  <a:pos x="814" y="55"/>
                </a:cxn>
                <a:cxn ang="0">
                  <a:pos x="725" y="48"/>
                </a:cxn>
                <a:cxn ang="0">
                  <a:pos x="709" y="54"/>
                </a:cxn>
              </a:cxnLst>
              <a:rect l="0" t="0" r="r" b="b"/>
              <a:pathLst>
                <a:path w="1329" h="1197">
                  <a:moveTo>
                    <a:pt x="648" y="1197"/>
                  </a:moveTo>
                  <a:lnTo>
                    <a:pt x="648" y="1197"/>
                  </a:lnTo>
                  <a:lnTo>
                    <a:pt x="602" y="1197"/>
                  </a:lnTo>
                  <a:lnTo>
                    <a:pt x="556" y="1195"/>
                  </a:lnTo>
                  <a:lnTo>
                    <a:pt x="509" y="1190"/>
                  </a:lnTo>
                  <a:lnTo>
                    <a:pt x="462" y="1183"/>
                  </a:lnTo>
                  <a:lnTo>
                    <a:pt x="440" y="1180"/>
                  </a:lnTo>
                  <a:lnTo>
                    <a:pt x="418" y="1174"/>
                  </a:lnTo>
                  <a:lnTo>
                    <a:pt x="395" y="1168"/>
                  </a:lnTo>
                  <a:lnTo>
                    <a:pt x="373" y="1160"/>
                  </a:lnTo>
                  <a:lnTo>
                    <a:pt x="352" y="1151"/>
                  </a:lnTo>
                  <a:lnTo>
                    <a:pt x="331" y="1142"/>
                  </a:lnTo>
                  <a:lnTo>
                    <a:pt x="312" y="1130"/>
                  </a:lnTo>
                  <a:lnTo>
                    <a:pt x="292" y="1118"/>
                  </a:lnTo>
                  <a:lnTo>
                    <a:pt x="292" y="1118"/>
                  </a:lnTo>
                  <a:lnTo>
                    <a:pt x="246" y="1084"/>
                  </a:lnTo>
                  <a:lnTo>
                    <a:pt x="224" y="1067"/>
                  </a:lnTo>
                  <a:lnTo>
                    <a:pt x="203" y="1049"/>
                  </a:lnTo>
                  <a:lnTo>
                    <a:pt x="182" y="1030"/>
                  </a:lnTo>
                  <a:lnTo>
                    <a:pt x="163" y="1012"/>
                  </a:lnTo>
                  <a:lnTo>
                    <a:pt x="143" y="993"/>
                  </a:lnTo>
                  <a:lnTo>
                    <a:pt x="125" y="972"/>
                  </a:lnTo>
                  <a:lnTo>
                    <a:pt x="125" y="972"/>
                  </a:lnTo>
                  <a:lnTo>
                    <a:pt x="110" y="955"/>
                  </a:lnTo>
                  <a:lnTo>
                    <a:pt x="97" y="938"/>
                  </a:lnTo>
                  <a:lnTo>
                    <a:pt x="87" y="921"/>
                  </a:lnTo>
                  <a:lnTo>
                    <a:pt x="76" y="904"/>
                  </a:lnTo>
                  <a:lnTo>
                    <a:pt x="68" y="885"/>
                  </a:lnTo>
                  <a:lnTo>
                    <a:pt x="61" y="866"/>
                  </a:lnTo>
                  <a:lnTo>
                    <a:pt x="45" y="821"/>
                  </a:lnTo>
                  <a:lnTo>
                    <a:pt x="45" y="821"/>
                  </a:lnTo>
                  <a:lnTo>
                    <a:pt x="37" y="792"/>
                  </a:lnTo>
                  <a:lnTo>
                    <a:pt x="29" y="764"/>
                  </a:lnTo>
                  <a:lnTo>
                    <a:pt x="23" y="735"/>
                  </a:lnTo>
                  <a:lnTo>
                    <a:pt x="16" y="706"/>
                  </a:lnTo>
                  <a:lnTo>
                    <a:pt x="12" y="677"/>
                  </a:lnTo>
                  <a:lnTo>
                    <a:pt x="8" y="649"/>
                  </a:lnTo>
                  <a:lnTo>
                    <a:pt x="4" y="621"/>
                  </a:lnTo>
                  <a:lnTo>
                    <a:pt x="3" y="594"/>
                  </a:lnTo>
                  <a:lnTo>
                    <a:pt x="2" y="565"/>
                  </a:lnTo>
                  <a:lnTo>
                    <a:pt x="0" y="537"/>
                  </a:lnTo>
                  <a:lnTo>
                    <a:pt x="2" y="511"/>
                  </a:lnTo>
                  <a:lnTo>
                    <a:pt x="3" y="484"/>
                  </a:lnTo>
                  <a:lnTo>
                    <a:pt x="6" y="458"/>
                  </a:lnTo>
                  <a:lnTo>
                    <a:pt x="8" y="433"/>
                  </a:lnTo>
                  <a:lnTo>
                    <a:pt x="14" y="407"/>
                  </a:lnTo>
                  <a:lnTo>
                    <a:pt x="19" y="383"/>
                  </a:lnTo>
                  <a:lnTo>
                    <a:pt x="19" y="383"/>
                  </a:lnTo>
                  <a:lnTo>
                    <a:pt x="25" y="356"/>
                  </a:lnTo>
                  <a:lnTo>
                    <a:pt x="33" y="331"/>
                  </a:lnTo>
                  <a:lnTo>
                    <a:pt x="42" y="307"/>
                  </a:lnTo>
                  <a:lnTo>
                    <a:pt x="51" y="284"/>
                  </a:lnTo>
                  <a:lnTo>
                    <a:pt x="62" y="260"/>
                  </a:lnTo>
                  <a:lnTo>
                    <a:pt x="74" y="239"/>
                  </a:lnTo>
                  <a:lnTo>
                    <a:pt x="87" y="218"/>
                  </a:lnTo>
                  <a:lnTo>
                    <a:pt x="100" y="199"/>
                  </a:lnTo>
                  <a:lnTo>
                    <a:pt x="114" y="180"/>
                  </a:lnTo>
                  <a:lnTo>
                    <a:pt x="130" y="163"/>
                  </a:lnTo>
                  <a:lnTo>
                    <a:pt x="146" y="146"/>
                  </a:lnTo>
                  <a:lnTo>
                    <a:pt x="164" y="131"/>
                  </a:lnTo>
                  <a:lnTo>
                    <a:pt x="182" y="116"/>
                  </a:lnTo>
                  <a:lnTo>
                    <a:pt x="201" y="102"/>
                  </a:lnTo>
                  <a:lnTo>
                    <a:pt x="221" y="90"/>
                  </a:lnTo>
                  <a:lnTo>
                    <a:pt x="242" y="78"/>
                  </a:lnTo>
                  <a:lnTo>
                    <a:pt x="242" y="78"/>
                  </a:lnTo>
                  <a:lnTo>
                    <a:pt x="266" y="67"/>
                  </a:lnTo>
                  <a:lnTo>
                    <a:pt x="290" y="56"/>
                  </a:lnTo>
                  <a:lnTo>
                    <a:pt x="313" y="47"/>
                  </a:lnTo>
                  <a:lnTo>
                    <a:pt x="338" y="39"/>
                  </a:lnTo>
                  <a:lnTo>
                    <a:pt x="363" y="33"/>
                  </a:lnTo>
                  <a:lnTo>
                    <a:pt x="388" y="27"/>
                  </a:lnTo>
                  <a:lnTo>
                    <a:pt x="412" y="22"/>
                  </a:lnTo>
                  <a:lnTo>
                    <a:pt x="437" y="18"/>
                  </a:lnTo>
                  <a:lnTo>
                    <a:pt x="488" y="13"/>
                  </a:lnTo>
                  <a:lnTo>
                    <a:pt x="541" y="9"/>
                  </a:lnTo>
                  <a:lnTo>
                    <a:pt x="594" y="8"/>
                  </a:lnTo>
                  <a:lnTo>
                    <a:pt x="649" y="8"/>
                  </a:lnTo>
                  <a:lnTo>
                    <a:pt x="670" y="8"/>
                  </a:lnTo>
                  <a:lnTo>
                    <a:pt x="671" y="6"/>
                  </a:lnTo>
                  <a:lnTo>
                    <a:pt x="671" y="6"/>
                  </a:lnTo>
                  <a:lnTo>
                    <a:pt x="678" y="3"/>
                  </a:lnTo>
                  <a:lnTo>
                    <a:pt x="687" y="0"/>
                  </a:lnTo>
                  <a:lnTo>
                    <a:pt x="687" y="0"/>
                  </a:lnTo>
                  <a:lnTo>
                    <a:pt x="709" y="0"/>
                  </a:lnTo>
                  <a:lnTo>
                    <a:pt x="709" y="0"/>
                  </a:lnTo>
                  <a:lnTo>
                    <a:pt x="747" y="1"/>
                  </a:lnTo>
                  <a:lnTo>
                    <a:pt x="785" y="4"/>
                  </a:lnTo>
                  <a:lnTo>
                    <a:pt x="825" y="9"/>
                  </a:lnTo>
                  <a:lnTo>
                    <a:pt x="862" y="17"/>
                  </a:lnTo>
                  <a:lnTo>
                    <a:pt x="902" y="27"/>
                  </a:lnTo>
                  <a:lnTo>
                    <a:pt x="941" y="39"/>
                  </a:lnTo>
                  <a:lnTo>
                    <a:pt x="980" y="52"/>
                  </a:lnTo>
                  <a:lnTo>
                    <a:pt x="1019" y="69"/>
                  </a:lnTo>
                  <a:lnTo>
                    <a:pt x="1019" y="69"/>
                  </a:lnTo>
                  <a:lnTo>
                    <a:pt x="1042" y="78"/>
                  </a:lnTo>
                  <a:lnTo>
                    <a:pt x="1063" y="89"/>
                  </a:lnTo>
                  <a:lnTo>
                    <a:pt x="1084" y="101"/>
                  </a:lnTo>
                  <a:lnTo>
                    <a:pt x="1102" y="111"/>
                  </a:lnTo>
                  <a:lnTo>
                    <a:pt x="1121" y="124"/>
                  </a:lnTo>
                  <a:lnTo>
                    <a:pt x="1140" y="137"/>
                  </a:lnTo>
                  <a:lnTo>
                    <a:pt x="1157" y="150"/>
                  </a:lnTo>
                  <a:lnTo>
                    <a:pt x="1174" y="165"/>
                  </a:lnTo>
                  <a:lnTo>
                    <a:pt x="1191" y="180"/>
                  </a:lnTo>
                  <a:lnTo>
                    <a:pt x="1206" y="196"/>
                  </a:lnTo>
                  <a:lnTo>
                    <a:pt x="1222" y="213"/>
                  </a:lnTo>
                  <a:lnTo>
                    <a:pt x="1237" y="230"/>
                  </a:lnTo>
                  <a:lnTo>
                    <a:pt x="1251" y="248"/>
                  </a:lnTo>
                  <a:lnTo>
                    <a:pt x="1265" y="268"/>
                  </a:lnTo>
                  <a:lnTo>
                    <a:pt x="1280" y="288"/>
                  </a:lnTo>
                  <a:lnTo>
                    <a:pt x="1293" y="309"/>
                  </a:lnTo>
                  <a:lnTo>
                    <a:pt x="1293" y="309"/>
                  </a:lnTo>
                  <a:lnTo>
                    <a:pt x="1298" y="319"/>
                  </a:lnTo>
                  <a:lnTo>
                    <a:pt x="1303" y="329"/>
                  </a:lnTo>
                  <a:lnTo>
                    <a:pt x="1312" y="354"/>
                  </a:lnTo>
                  <a:lnTo>
                    <a:pt x="1318" y="379"/>
                  </a:lnTo>
                  <a:lnTo>
                    <a:pt x="1323" y="405"/>
                  </a:lnTo>
                  <a:lnTo>
                    <a:pt x="1326" y="431"/>
                  </a:lnTo>
                  <a:lnTo>
                    <a:pt x="1328" y="455"/>
                  </a:lnTo>
                  <a:lnTo>
                    <a:pt x="1329" y="493"/>
                  </a:lnTo>
                  <a:lnTo>
                    <a:pt x="1329" y="493"/>
                  </a:lnTo>
                  <a:lnTo>
                    <a:pt x="1329" y="552"/>
                  </a:lnTo>
                  <a:lnTo>
                    <a:pt x="1329" y="612"/>
                  </a:lnTo>
                  <a:lnTo>
                    <a:pt x="1327" y="671"/>
                  </a:lnTo>
                  <a:lnTo>
                    <a:pt x="1326" y="701"/>
                  </a:lnTo>
                  <a:lnTo>
                    <a:pt x="1323" y="731"/>
                  </a:lnTo>
                  <a:lnTo>
                    <a:pt x="1323" y="731"/>
                  </a:lnTo>
                  <a:lnTo>
                    <a:pt x="1319" y="772"/>
                  </a:lnTo>
                  <a:lnTo>
                    <a:pt x="1319" y="772"/>
                  </a:lnTo>
                  <a:lnTo>
                    <a:pt x="1315" y="811"/>
                  </a:lnTo>
                  <a:lnTo>
                    <a:pt x="1310" y="850"/>
                  </a:lnTo>
                  <a:lnTo>
                    <a:pt x="1306" y="868"/>
                  </a:lnTo>
                  <a:lnTo>
                    <a:pt x="1301" y="888"/>
                  </a:lnTo>
                  <a:lnTo>
                    <a:pt x="1294" y="906"/>
                  </a:lnTo>
                  <a:lnTo>
                    <a:pt x="1286" y="926"/>
                  </a:lnTo>
                  <a:lnTo>
                    <a:pt x="1286" y="926"/>
                  </a:lnTo>
                  <a:lnTo>
                    <a:pt x="1273" y="949"/>
                  </a:lnTo>
                  <a:lnTo>
                    <a:pt x="1260" y="972"/>
                  </a:lnTo>
                  <a:lnTo>
                    <a:pt x="1247" y="994"/>
                  </a:lnTo>
                  <a:lnTo>
                    <a:pt x="1231" y="1013"/>
                  </a:lnTo>
                  <a:lnTo>
                    <a:pt x="1217" y="1033"/>
                  </a:lnTo>
                  <a:lnTo>
                    <a:pt x="1200" y="1050"/>
                  </a:lnTo>
                  <a:lnTo>
                    <a:pt x="1183" y="1067"/>
                  </a:lnTo>
                  <a:lnTo>
                    <a:pt x="1166" y="1081"/>
                  </a:lnTo>
                  <a:lnTo>
                    <a:pt x="1166" y="1081"/>
                  </a:lnTo>
                  <a:lnTo>
                    <a:pt x="1148" y="1095"/>
                  </a:lnTo>
                  <a:lnTo>
                    <a:pt x="1129" y="1106"/>
                  </a:lnTo>
                  <a:lnTo>
                    <a:pt x="1110" y="1118"/>
                  </a:lnTo>
                  <a:lnTo>
                    <a:pt x="1089" y="1129"/>
                  </a:lnTo>
                  <a:lnTo>
                    <a:pt x="1068" y="1139"/>
                  </a:lnTo>
                  <a:lnTo>
                    <a:pt x="1046" y="1148"/>
                  </a:lnTo>
                  <a:lnTo>
                    <a:pt x="1023" y="1156"/>
                  </a:lnTo>
                  <a:lnTo>
                    <a:pt x="1000" y="1164"/>
                  </a:lnTo>
                  <a:lnTo>
                    <a:pt x="975" y="1170"/>
                  </a:lnTo>
                  <a:lnTo>
                    <a:pt x="949" y="1177"/>
                  </a:lnTo>
                  <a:lnTo>
                    <a:pt x="923" y="1182"/>
                  </a:lnTo>
                  <a:lnTo>
                    <a:pt x="896" y="1186"/>
                  </a:lnTo>
                  <a:lnTo>
                    <a:pt x="868" y="1189"/>
                  </a:lnTo>
                  <a:lnTo>
                    <a:pt x="840" y="1193"/>
                  </a:lnTo>
                  <a:lnTo>
                    <a:pt x="810" y="1194"/>
                  </a:lnTo>
                  <a:lnTo>
                    <a:pt x="780" y="1195"/>
                  </a:lnTo>
                  <a:lnTo>
                    <a:pt x="780" y="1195"/>
                  </a:lnTo>
                  <a:lnTo>
                    <a:pt x="743" y="1195"/>
                  </a:lnTo>
                  <a:lnTo>
                    <a:pt x="743" y="1195"/>
                  </a:lnTo>
                  <a:lnTo>
                    <a:pt x="648" y="1197"/>
                  </a:lnTo>
                  <a:lnTo>
                    <a:pt x="648" y="1197"/>
                  </a:lnTo>
                  <a:close/>
                  <a:moveTo>
                    <a:pt x="630" y="54"/>
                  </a:moveTo>
                  <a:lnTo>
                    <a:pt x="630" y="54"/>
                  </a:lnTo>
                  <a:lnTo>
                    <a:pt x="575" y="54"/>
                  </a:lnTo>
                  <a:lnTo>
                    <a:pt x="520" y="56"/>
                  </a:lnTo>
                  <a:lnTo>
                    <a:pt x="465" y="60"/>
                  </a:lnTo>
                  <a:lnTo>
                    <a:pt x="437" y="64"/>
                  </a:lnTo>
                  <a:lnTo>
                    <a:pt x="410" y="69"/>
                  </a:lnTo>
                  <a:lnTo>
                    <a:pt x="384" y="74"/>
                  </a:lnTo>
                  <a:lnTo>
                    <a:pt x="358" y="81"/>
                  </a:lnTo>
                  <a:lnTo>
                    <a:pt x="331" y="89"/>
                  </a:lnTo>
                  <a:lnTo>
                    <a:pt x="305" y="98"/>
                  </a:lnTo>
                  <a:lnTo>
                    <a:pt x="280" y="110"/>
                  </a:lnTo>
                  <a:lnTo>
                    <a:pt x="257" y="122"/>
                  </a:lnTo>
                  <a:lnTo>
                    <a:pt x="232" y="136"/>
                  </a:lnTo>
                  <a:lnTo>
                    <a:pt x="210" y="153"/>
                  </a:lnTo>
                  <a:lnTo>
                    <a:pt x="210" y="153"/>
                  </a:lnTo>
                  <a:lnTo>
                    <a:pt x="194" y="165"/>
                  </a:lnTo>
                  <a:lnTo>
                    <a:pt x="181" y="176"/>
                  </a:lnTo>
                  <a:lnTo>
                    <a:pt x="168" y="190"/>
                  </a:lnTo>
                  <a:lnTo>
                    <a:pt x="155" y="203"/>
                  </a:lnTo>
                  <a:lnTo>
                    <a:pt x="143" y="217"/>
                  </a:lnTo>
                  <a:lnTo>
                    <a:pt x="133" y="230"/>
                  </a:lnTo>
                  <a:lnTo>
                    <a:pt x="123" y="244"/>
                  </a:lnTo>
                  <a:lnTo>
                    <a:pt x="114" y="260"/>
                  </a:lnTo>
                  <a:lnTo>
                    <a:pt x="97" y="290"/>
                  </a:lnTo>
                  <a:lnTo>
                    <a:pt x="84" y="322"/>
                  </a:lnTo>
                  <a:lnTo>
                    <a:pt x="74" y="353"/>
                  </a:lnTo>
                  <a:lnTo>
                    <a:pt x="65" y="384"/>
                  </a:lnTo>
                  <a:lnTo>
                    <a:pt x="58" y="416"/>
                  </a:lnTo>
                  <a:lnTo>
                    <a:pt x="53" y="447"/>
                  </a:lnTo>
                  <a:lnTo>
                    <a:pt x="49" y="479"/>
                  </a:lnTo>
                  <a:lnTo>
                    <a:pt x="48" y="507"/>
                  </a:lnTo>
                  <a:lnTo>
                    <a:pt x="48" y="536"/>
                  </a:lnTo>
                  <a:lnTo>
                    <a:pt x="48" y="564"/>
                  </a:lnTo>
                  <a:lnTo>
                    <a:pt x="49" y="590"/>
                  </a:lnTo>
                  <a:lnTo>
                    <a:pt x="50" y="613"/>
                  </a:lnTo>
                  <a:lnTo>
                    <a:pt x="50" y="613"/>
                  </a:lnTo>
                  <a:lnTo>
                    <a:pt x="53" y="638"/>
                  </a:lnTo>
                  <a:lnTo>
                    <a:pt x="57" y="663"/>
                  </a:lnTo>
                  <a:lnTo>
                    <a:pt x="67" y="718"/>
                  </a:lnTo>
                  <a:lnTo>
                    <a:pt x="80" y="777"/>
                  </a:lnTo>
                  <a:lnTo>
                    <a:pt x="99" y="841"/>
                  </a:lnTo>
                  <a:lnTo>
                    <a:pt x="99" y="841"/>
                  </a:lnTo>
                  <a:lnTo>
                    <a:pt x="106" y="864"/>
                  </a:lnTo>
                  <a:lnTo>
                    <a:pt x="118" y="888"/>
                  </a:lnTo>
                  <a:lnTo>
                    <a:pt x="133" y="913"/>
                  </a:lnTo>
                  <a:lnTo>
                    <a:pt x="150" y="936"/>
                  </a:lnTo>
                  <a:lnTo>
                    <a:pt x="169" y="960"/>
                  </a:lnTo>
                  <a:lnTo>
                    <a:pt x="191" y="982"/>
                  </a:lnTo>
                  <a:lnTo>
                    <a:pt x="215" y="1003"/>
                  </a:lnTo>
                  <a:lnTo>
                    <a:pt x="241" y="1023"/>
                  </a:lnTo>
                  <a:lnTo>
                    <a:pt x="241" y="1023"/>
                  </a:lnTo>
                  <a:lnTo>
                    <a:pt x="271" y="1046"/>
                  </a:lnTo>
                  <a:lnTo>
                    <a:pt x="271" y="1046"/>
                  </a:lnTo>
                  <a:lnTo>
                    <a:pt x="300" y="1068"/>
                  </a:lnTo>
                  <a:lnTo>
                    <a:pt x="314" y="1079"/>
                  </a:lnTo>
                  <a:lnTo>
                    <a:pt x="330" y="1088"/>
                  </a:lnTo>
                  <a:lnTo>
                    <a:pt x="330" y="1088"/>
                  </a:lnTo>
                  <a:lnTo>
                    <a:pt x="346" y="1097"/>
                  </a:lnTo>
                  <a:lnTo>
                    <a:pt x="363" y="1105"/>
                  </a:lnTo>
                  <a:lnTo>
                    <a:pt x="380" y="1112"/>
                  </a:lnTo>
                  <a:lnTo>
                    <a:pt x="397" y="1117"/>
                  </a:lnTo>
                  <a:lnTo>
                    <a:pt x="431" y="1126"/>
                  </a:lnTo>
                  <a:lnTo>
                    <a:pt x="463" y="1134"/>
                  </a:lnTo>
                  <a:lnTo>
                    <a:pt x="463" y="1134"/>
                  </a:lnTo>
                  <a:lnTo>
                    <a:pt x="494" y="1138"/>
                  </a:lnTo>
                  <a:lnTo>
                    <a:pt x="522" y="1142"/>
                  </a:lnTo>
                  <a:lnTo>
                    <a:pt x="552" y="1146"/>
                  </a:lnTo>
                  <a:lnTo>
                    <a:pt x="581" y="1147"/>
                  </a:lnTo>
                  <a:lnTo>
                    <a:pt x="641" y="1149"/>
                  </a:lnTo>
                  <a:lnTo>
                    <a:pt x="704" y="1149"/>
                  </a:lnTo>
                  <a:lnTo>
                    <a:pt x="739" y="1149"/>
                  </a:lnTo>
                  <a:lnTo>
                    <a:pt x="739" y="1149"/>
                  </a:lnTo>
                  <a:lnTo>
                    <a:pt x="779" y="1149"/>
                  </a:lnTo>
                  <a:lnTo>
                    <a:pt x="817" y="1147"/>
                  </a:lnTo>
                  <a:lnTo>
                    <a:pt x="853" y="1144"/>
                  </a:lnTo>
                  <a:lnTo>
                    <a:pt x="889" y="1140"/>
                  </a:lnTo>
                  <a:lnTo>
                    <a:pt x="921" y="1135"/>
                  </a:lnTo>
                  <a:lnTo>
                    <a:pt x="953" y="1129"/>
                  </a:lnTo>
                  <a:lnTo>
                    <a:pt x="983" y="1121"/>
                  </a:lnTo>
                  <a:lnTo>
                    <a:pt x="1012" y="1113"/>
                  </a:lnTo>
                  <a:lnTo>
                    <a:pt x="1038" y="1102"/>
                  </a:lnTo>
                  <a:lnTo>
                    <a:pt x="1064" y="1091"/>
                  </a:lnTo>
                  <a:lnTo>
                    <a:pt x="1087" y="1079"/>
                  </a:lnTo>
                  <a:lnTo>
                    <a:pt x="1110" y="1066"/>
                  </a:lnTo>
                  <a:lnTo>
                    <a:pt x="1131" y="1050"/>
                  </a:lnTo>
                  <a:lnTo>
                    <a:pt x="1150" y="1034"/>
                  </a:lnTo>
                  <a:lnTo>
                    <a:pt x="1169" y="1017"/>
                  </a:lnTo>
                  <a:lnTo>
                    <a:pt x="1184" y="999"/>
                  </a:lnTo>
                  <a:lnTo>
                    <a:pt x="1184" y="999"/>
                  </a:lnTo>
                  <a:lnTo>
                    <a:pt x="1204" y="974"/>
                  </a:lnTo>
                  <a:lnTo>
                    <a:pt x="1221" y="948"/>
                  </a:lnTo>
                  <a:lnTo>
                    <a:pt x="1235" y="922"/>
                  </a:lnTo>
                  <a:lnTo>
                    <a:pt x="1247" y="894"/>
                  </a:lnTo>
                  <a:lnTo>
                    <a:pt x="1256" y="866"/>
                  </a:lnTo>
                  <a:lnTo>
                    <a:pt x="1264" y="836"/>
                  </a:lnTo>
                  <a:lnTo>
                    <a:pt x="1269" y="802"/>
                  </a:lnTo>
                  <a:lnTo>
                    <a:pt x="1273" y="766"/>
                  </a:lnTo>
                  <a:lnTo>
                    <a:pt x="1273" y="766"/>
                  </a:lnTo>
                  <a:lnTo>
                    <a:pt x="1277" y="707"/>
                  </a:lnTo>
                  <a:lnTo>
                    <a:pt x="1281" y="649"/>
                  </a:lnTo>
                  <a:lnTo>
                    <a:pt x="1282" y="590"/>
                  </a:lnTo>
                  <a:lnTo>
                    <a:pt x="1284" y="532"/>
                  </a:lnTo>
                  <a:lnTo>
                    <a:pt x="1284" y="532"/>
                  </a:lnTo>
                  <a:lnTo>
                    <a:pt x="1284" y="507"/>
                  </a:lnTo>
                  <a:lnTo>
                    <a:pt x="1282" y="481"/>
                  </a:lnTo>
                  <a:lnTo>
                    <a:pt x="1280" y="452"/>
                  </a:lnTo>
                  <a:lnTo>
                    <a:pt x="1277" y="422"/>
                  </a:lnTo>
                  <a:lnTo>
                    <a:pt x="1271" y="392"/>
                  </a:lnTo>
                  <a:lnTo>
                    <a:pt x="1263" y="362"/>
                  </a:lnTo>
                  <a:lnTo>
                    <a:pt x="1257" y="346"/>
                  </a:lnTo>
                  <a:lnTo>
                    <a:pt x="1251" y="332"/>
                  </a:lnTo>
                  <a:lnTo>
                    <a:pt x="1244" y="318"/>
                  </a:lnTo>
                  <a:lnTo>
                    <a:pt x="1237" y="305"/>
                  </a:lnTo>
                  <a:lnTo>
                    <a:pt x="1237" y="305"/>
                  </a:lnTo>
                  <a:lnTo>
                    <a:pt x="1222" y="280"/>
                  </a:lnTo>
                  <a:lnTo>
                    <a:pt x="1204" y="256"/>
                  </a:lnTo>
                  <a:lnTo>
                    <a:pt x="1186" y="234"/>
                  </a:lnTo>
                  <a:lnTo>
                    <a:pt x="1165" y="213"/>
                  </a:lnTo>
                  <a:lnTo>
                    <a:pt x="1144" y="193"/>
                  </a:lnTo>
                  <a:lnTo>
                    <a:pt x="1121" y="175"/>
                  </a:lnTo>
                  <a:lnTo>
                    <a:pt x="1099" y="159"/>
                  </a:lnTo>
                  <a:lnTo>
                    <a:pt x="1076" y="146"/>
                  </a:lnTo>
                  <a:lnTo>
                    <a:pt x="1076" y="146"/>
                  </a:lnTo>
                  <a:lnTo>
                    <a:pt x="1033" y="124"/>
                  </a:lnTo>
                  <a:lnTo>
                    <a:pt x="989" y="105"/>
                  </a:lnTo>
                  <a:lnTo>
                    <a:pt x="946" y="89"/>
                  </a:lnTo>
                  <a:lnTo>
                    <a:pt x="902" y="74"/>
                  </a:lnTo>
                  <a:lnTo>
                    <a:pt x="859" y="64"/>
                  </a:lnTo>
                  <a:lnTo>
                    <a:pt x="814" y="55"/>
                  </a:lnTo>
                  <a:lnTo>
                    <a:pt x="771" y="50"/>
                  </a:lnTo>
                  <a:lnTo>
                    <a:pt x="729" y="46"/>
                  </a:lnTo>
                  <a:lnTo>
                    <a:pt x="726" y="46"/>
                  </a:lnTo>
                  <a:lnTo>
                    <a:pt x="725" y="48"/>
                  </a:lnTo>
                  <a:lnTo>
                    <a:pt x="725" y="48"/>
                  </a:lnTo>
                  <a:lnTo>
                    <a:pt x="721" y="51"/>
                  </a:lnTo>
                  <a:lnTo>
                    <a:pt x="717" y="52"/>
                  </a:lnTo>
                  <a:lnTo>
                    <a:pt x="713" y="54"/>
                  </a:lnTo>
                  <a:lnTo>
                    <a:pt x="709" y="54"/>
                  </a:lnTo>
                  <a:lnTo>
                    <a:pt x="709" y="54"/>
                  </a:lnTo>
                  <a:lnTo>
                    <a:pt x="670" y="54"/>
                  </a:lnTo>
                  <a:lnTo>
                    <a:pt x="670" y="54"/>
                  </a:lnTo>
                  <a:lnTo>
                    <a:pt x="630" y="54"/>
                  </a:lnTo>
                  <a:lnTo>
                    <a:pt x="630" y="5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1" name="chenying0907 918">
              <a:extLst>
                <a:ext uri="{FF2B5EF4-FFF2-40B4-BE49-F238E27FC236}">
                  <a16:creationId xmlns:a16="http://schemas.microsoft.com/office/drawing/2014/main" id="{953F71AC-1326-459D-88C0-00F1A5EFE683}"/>
                </a:ext>
              </a:extLst>
            </p:cNvPr>
            <p:cNvSpPr>
              <a:spLocks/>
            </p:cNvSpPr>
            <p:nvPr/>
          </p:nvSpPr>
          <p:spPr bwMode="auto">
            <a:xfrm>
              <a:off x="3213101" y="3149601"/>
              <a:ext cx="519113" cy="127000"/>
            </a:xfrm>
            <a:custGeom>
              <a:avLst/>
              <a:gdLst/>
              <a:ahLst/>
              <a:cxnLst>
                <a:cxn ang="0">
                  <a:pos x="103" y="321"/>
                </a:cxn>
                <a:cxn ang="0">
                  <a:pos x="15" y="309"/>
                </a:cxn>
                <a:cxn ang="0">
                  <a:pos x="6" y="306"/>
                </a:cxn>
                <a:cxn ang="0">
                  <a:pos x="0" y="292"/>
                </a:cxn>
                <a:cxn ang="0">
                  <a:pos x="2" y="281"/>
                </a:cxn>
                <a:cxn ang="0">
                  <a:pos x="14" y="268"/>
                </a:cxn>
                <a:cxn ang="0">
                  <a:pos x="23" y="265"/>
                </a:cxn>
                <a:cxn ang="0">
                  <a:pos x="55" y="270"/>
                </a:cxn>
                <a:cxn ang="0">
                  <a:pos x="137" y="277"/>
                </a:cxn>
                <a:cxn ang="0">
                  <a:pos x="202" y="273"/>
                </a:cxn>
                <a:cxn ang="0">
                  <a:pos x="308" y="256"/>
                </a:cxn>
                <a:cxn ang="0">
                  <a:pos x="430" y="224"/>
                </a:cxn>
                <a:cxn ang="0">
                  <a:pos x="481" y="206"/>
                </a:cxn>
                <a:cxn ang="0">
                  <a:pos x="548" y="173"/>
                </a:cxn>
                <a:cxn ang="0">
                  <a:pos x="608" y="128"/>
                </a:cxn>
                <a:cxn ang="0">
                  <a:pos x="625" y="113"/>
                </a:cxn>
                <a:cxn ang="0">
                  <a:pos x="660" y="92"/>
                </a:cxn>
                <a:cxn ang="0">
                  <a:pos x="718" y="48"/>
                </a:cxn>
                <a:cxn ang="0">
                  <a:pos x="765" y="10"/>
                </a:cxn>
                <a:cxn ang="0">
                  <a:pos x="766" y="9"/>
                </a:cxn>
                <a:cxn ang="0">
                  <a:pos x="781" y="0"/>
                </a:cxn>
                <a:cxn ang="0">
                  <a:pos x="791" y="0"/>
                </a:cxn>
                <a:cxn ang="0">
                  <a:pos x="802" y="6"/>
                </a:cxn>
                <a:cxn ang="0">
                  <a:pos x="806" y="15"/>
                </a:cxn>
                <a:cxn ang="0">
                  <a:pos x="821" y="48"/>
                </a:cxn>
                <a:cxn ang="0">
                  <a:pos x="846" y="74"/>
                </a:cxn>
                <a:cxn ang="0">
                  <a:pos x="883" y="100"/>
                </a:cxn>
                <a:cxn ang="0">
                  <a:pos x="942" y="142"/>
                </a:cxn>
                <a:cxn ang="0">
                  <a:pos x="1020" y="190"/>
                </a:cxn>
                <a:cxn ang="0">
                  <a:pos x="1066" y="218"/>
                </a:cxn>
                <a:cxn ang="0">
                  <a:pos x="1114" y="238"/>
                </a:cxn>
                <a:cxn ang="0">
                  <a:pos x="1148" y="243"/>
                </a:cxn>
                <a:cxn ang="0">
                  <a:pos x="1218" y="247"/>
                </a:cxn>
                <a:cxn ang="0">
                  <a:pos x="1286" y="249"/>
                </a:cxn>
                <a:cxn ang="0">
                  <a:pos x="1300" y="255"/>
                </a:cxn>
                <a:cxn ang="0">
                  <a:pos x="1307" y="265"/>
                </a:cxn>
                <a:cxn ang="0">
                  <a:pos x="1307" y="282"/>
                </a:cxn>
                <a:cxn ang="0">
                  <a:pos x="1296" y="294"/>
                </a:cxn>
                <a:cxn ang="0">
                  <a:pos x="1287" y="295"/>
                </a:cxn>
                <a:cxn ang="0">
                  <a:pos x="1250" y="295"/>
                </a:cxn>
                <a:cxn ang="0">
                  <a:pos x="1142" y="290"/>
                </a:cxn>
                <a:cxn ang="0">
                  <a:pos x="1109" y="283"/>
                </a:cxn>
                <a:cxn ang="0">
                  <a:pos x="1055" y="261"/>
                </a:cxn>
                <a:cxn ang="0">
                  <a:pos x="1004" y="232"/>
                </a:cxn>
                <a:cxn ang="0">
                  <a:pos x="940" y="196"/>
                </a:cxn>
                <a:cxn ang="0">
                  <a:pos x="876" y="151"/>
                </a:cxn>
                <a:cxn ang="0">
                  <a:pos x="817" y="109"/>
                </a:cxn>
                <a:cxn ang="0">
                  <a:pos x="785" y="79"/>
                </a:cxn>
                <a:cxn ang="0">
                  <a:pos x="768" y="65"/>
                </a:cxn>
                <a:cxn ang="0">
                  <a:pos x="673" y="139"/>
                </a:cxn>
                <a:cxn ang="0">
                  <a:pos x="605" y="192"/>
                </a:cxn>
                <a:cxn ang="0">
                  <a:pos x="547" y="230"/>
                </a:cxn>
                <a:cxn ang="0">
                  <a:pos x="484" y="255"/>
                </a:cxn>
                <a:cxn ang="0">
                  <a:pos x="371" y="287"/>
                </a:cxn>
                <a:cxn ang="0">
                  <a:pos x="256" y="312"/>
                </a:cxn>
                <a:cxn ang="0">
                  <a:pos x="134" y="321"/>
                </a:cxn>
              </a:cxnLst>
              <a:rect l="0" t="0" r="r" b="b"/>
              <a:pathLst>
                <a:path w="1308" h="321">
                  <a:moveTo>
                    <a:pt x="134" y="321"/>
                  </a:moveTo>
                  <a:lnTo>
                    <a:pt x="134" y="321"/>
                  </a:lnTo>
                  <a:lnTo>
                    <a:pt x="103" y="321"/>
                  </a:lnTo>
                  <a:lnTo>
                    <a:pt x="73" y="319"/>
                  </a:lnTo>
                  <a:lnTo>
                    <a:pt x="44" y="315"/>
                  </a:lnTo>
                  <a:lnTo>
                    <a:pt x="15" y="309"/>
                  </a:lnTo>
                  <a:lnTo>
                    <a:pt x="15" y="309"/>
                  </a:lnTo>
                  <a:lnTo>
                    <a:pt x="10" y="308"/>
                  </a:lnTo>
                  <a:lnTo>
                    <a:pt x="6" y="306"/>
                  </a:lnTo>
                  <a:lnTo>
                    <a:pt x="4" y="303"/>
                  </a:lnTo>
                  <a:lnTo>
                    <a:pt x="1" y="299"/>
                  </a:lnTo>
                  <a:lnTo>
                    <a:pt x="0" y="292"/>
                  </a:lnTo>
                  <a:lnTo>
                    <a:pt x="0" y="289"/>
                  </a:lnTo>
                  <a:lnTo>
                    <a:pt x="0" y="289"/>
                  </a:lnTo>
                  <a:lnTo>
                    <a:pt x="2" y="281"/>
                  </a:lnTo>
                  <a:lnTo>
                    <a:pt x="8" y="273"/>
                  </a:lnTo>
                  <a:lnTo>
                    <a:pt x="10" y="270"/>
                  </a:lnTo>
                  <a:lnTo>
                    <a:pt x="14" y="268"/>
                  </a:lnTo>
                  <a:lnTo>
                    <a:pt x="18" y="266"/>
                  </a:lnTo>
                  <a:lnTo>
                    <a:pt x="23" y="265"/>
                  </a:lnTo>
                  <a:lnTo>
                    <a:pt x="23" y="265"/>
                  </a:lnTo>
                  <a:lnTo>
                    <a:pt x="29" y="266"/>
                  </a:lnTo>
                  <a:lnTo>
                    <a:pt x="29" y="266"/>
                  </a:lnTo>
                  <a:lnTo>
                    <a:pt x="55" y="270"/>
                  </a:lnTo>
                  <a:lnTo>
                    <a:pt x="81" y="274"/>
                  </a:lnTo>
                  <a:lnTo>
                    <a:pt x="108" y="275"/>
                  </a:lnTo>
                  <a:lnTo>
                    <a:pt x="137" y="277"/>
                  </a:lnTo>
                  <a:lnTo>
                    <a:pt x="137" y="277"/>
                  </a:lnTo>
                  <a:lnTo>
                    <a:pt x="168" y="275"/>
                  </a:lnTo>
                  <a:lnTo>
                    <a:pt x="202" y="273"/>
                  </a:lnTo>
                  <a:lnTo>
                    <a:pt x="236" y="269"/>
                  </a:lnTo>
                  <a:lnTo>
                    <a:pt x="272" y="264"/>
                  </a:lnTo>
                  <a:lnTo>
                    <a:pt x="308" y="256"/>
                  </a:lnTo>
                  <a:lnTo>
                    <a:pt x="348" y="247"/>
                  </a:lnTo>
                  <a:lnTo>
                    <a:pt x="387" y="236"/>
                  </a:lnTo>
                  <a:lnTo>
                    <a:pt x="430" y="224"/>
                  </a:lnTo>
                  <a:lnTo>
                    <a:pt x="430" y="224"/>
                  </a:lnTo>
                  <a:lnTo>
                    <a:pt x="456" y="215"/>
                  </a:lnTo>
                  <a:lnTo>
                    <a:pt x="481" y="206"/>
                  </a:lnTo>
                  <a:lnTo>
                    <a:pt x="505" y="197"/>
                  </a:lnTo>
                  <a:lnTo>
                    <a:pt x="527" y="187"/>
                  </a:lnTo>
                  <a:lnTo>
                    <a:pt x="548" y="173"/>
                  </a:lnTo>
                  <a:lnTo>
                    <a:pt x="569" y="160"/>
                  </a:lnTo>
                  <a:lnTo>
                    <a:pt x="588" y="145"/>
                  </a:lnTo>
                  <a:lnTo>
                    <a:pt x="608" y="128"/>
                  </a:lnTo>
                  <a:lnTo>
                    <a:pt x="608" y="128"/>
                  </a:lnTo>
                  <a:lnTo>
                    <a:pt x="616" y="120"/>
                  </a:lnTo>
                  <a:lnTo>
                    <a:pt x="625" y="113"/>
                  </a:lnTo>
                  <a:lnTo>
                    <a:pt x="646" y="100"/>
                  </a:lnTo>
                  <a:lnTo>
                    <a:pt x="646" y="100"/>
                  </a:lnTo>
                  <a:lnTo>
                    <a:pt x="660" y="92"/>
                  </a:lnTo>
                  <a:lnTo>
                    <a:pt x="673" y="83"/>
                  </a:lnTo>
                  <a:lnTo>
                    <a:pt x="673" y="83"/>
                  </a:lnTo>
                  <a:lnTo>
                    <a:pt x="718" y="48"/>
                  </a:lnTo>
                  <a:lnTo>
                    <a:pt x="760" y="14"/>
                  </a:lnTo>
                  <a:lnTo>
                    <a:pt x="760" y="14"/>
                  </a:lnTo>
                  <a:lnTo>
                    <a:pt x="765" y="10"/>
                  </a:lnTo>
                  <a:lnTo>
                    <a:pt x="765" y="10"/>
                  </a:lnTo>
                  <a:lnTo>
                    <a:pt x="766" y="9"/>
                  </a:lnTo>
                  <a:lnTo>
                    <a:pt x="766" y="9"/>
                  </a:lnTo>
                  <a:lnTo>
                    <a:pt x="770" y="5"/>
                  </a:lnTo>
                  <a:lnTo>
                    <a:pt x="775" y="2"/>
                  </a:lnTo>
                  <a:lnTo>
                    <a:pt x="781" y="0"/>
                  </a:lnTo>
                  <a:lnTo>
                    <a:pt x="787" y="0"/>
                  </a:lnTo>
                  <a:lnTo>
                    <a:pt x="787" y="0"/>
                  </a:lnTo>
                  <a:lnTo>
                    <a:pt x="791" y="0"/>
                  </a:lnTo>
                  <a:lnTo>
                    <a:pt x="796" y="2"/>
                  </a:lnTo>
                  <a:lnTo>
                    <a:pt x="799" y="3"/>
                  </a:lnTo>
                  <a:lnTo>
                    <a:pt x="802" y="6"/>
                  </a:lnTo>
                  <a:lnTo>
                    <a:pt x="804" y="10"/>
                  </a:lnTo>
                  <a:lnTo>
                    <a:pt x="806" y="15"/>
                  </a:lnTo>
                  <a:lnTo>
                    <a:pt x="806" y="15"/>
                  </a:lnTo>
                  <a:lnTo>
                    <a:pt x="809" y="27"/>
                  </a:lnTo>
                  <a:lnTo>
                    <a:pt x="815" y="39"/>
                  </a:lnTo>
                  <a:lnTo>
                    <a:pt x="821" y="48"/>
                  </a:lnTo>
                  <a:lnTo>
                    <a:pt x="829" y="57"/>
                  </a:lnTo>
                  <a:lnTo>
                    <a:pt x="837" y="66"/>
                  </a:lnTo>
                  <a:lnTo>
                    <a:pt x="846" y="74"/>
                  </a:lnTo>
                  <a:lnTo>
                    <a:pt x="866" y="88"/>
                  </a:lnTo>
                  <a:lnTo>
                    <a:pt x="866" y="88"/>
                  </a:lnTo>
                  <a:lnTo>
                    <a:pt x="883" y="100"/>
                  </a:lnTo>
                  <a:lnTo>
                    <a:pt x="883" y="100"/>
                  </a:lnTo>
                  <a:lnTo>
                    <a:pt x="913" y="122"/>
                  </a:lnTo>
                  <a:lnTo>
                    <a:pt x="942" y="142"/>
                  </a:lnTo>
                  <a:lnTo>
                    <a:pt x="1002" y="179"/>
                  </a:lnTo>
                  <a:lnTo>
                    <a:pt x="1002" y="179"/>
                  </a:lnTo>
                  <a:lnTo>
                    <a:pt x="1020" y="190"/>
                  </a:lnTo>
                  <a:lnTo>
                    <a:pt x="1020" y="190"/>
                  </a:lnTo>
                  <a:lnTo>
                    <a:pt x="1050" y="209"/>
                  </a:lnTo>
                  <a:lnTo>
                    <a:pt x="1066" y="218"/>
                  </a:lnTo>
                  <a:lnTo>
                    <a:pt x="1082" y="226"/>
                  </a:lnTo>
                  <a:lnTo>
                    <a:pt x="1097" y="232"/>
                  </a:lnTo>
                  <a:lnTo>
                    <a:pt x="1114" y="238"/>
                  </a:lnTo>
                  <a:lnTo>
                    <a:pt x="1131" y="240"/>
                  </a:lnTo>
                  <a:lnTo>
                    <a:pt x="1148" y="243"/>
                  </a:lnTo>
                  <a:lnTo>
                    <a:pt x="1148" y="243"/>
                  </a:lnTo>
                  <a:lnTo>
                    <a:pt x="1184" y="244"/>
                  </a:lnTo>
                  <a:lnTo>
                    <a:pt x="1218" y="247"/>
                  </a:lnTo>
                  <a:lnTo>
                    <a:pt x="1218" y="247"/>
                  </a:lnTo>
                  <a:lnTo>
                    <a:pt x="1252" y="248"/>
                  </a:lnTo>
                  <a:lnTo>
                    <a:pt x="1286" y="249"/>
                  </a:lnTo>
                  <a:lnTo>
                    <a:pt x="1286" y="249"/>
                  </a:lnTo>
                  <a:lnTo>
                    <a:pt x="1291" y="251"/>
                  </a:lnTo>
                  <a:lnTo>
                    <a:pt x="1296" y="252"/>
                  </a:lnTo>
                  <a:lnTo>
                    <a:pt x="1300" y="255"/>
                  </a:lnTo>
                  <a:lnTo>
                    <a:pt x="1303" y="257"/>
                  </a:lnTo>
                  <a:lnTo>
                    <a:pt x="1305" y="261"/>
                  </a:lnTo>
                  <a:lnTo>
                    <a:pt x="1307" y="265"/>
                  </a:lnTo>
                  <a:lnTo>
                    <a:pt x="1308" y="274"/>
                  </a:lnTo>
                  <a:lnTo>
                    <a:pt x="1308" y="274"/>
                  </a:lnTo>
                  <a:lnTo>
                    <a:pt x="1307" y="282"/>
                  </a:lnTo>
                  <a:lnTo>
                    <a:pt x="1303" y="289"/>
                  </a:lnTo>
                  <a:lnTo>
                    <a:pt x="1300" y="291"/>
                  </a:lnTo>
                  <a:lnTo>
                    <a:pt x="1296" y="294"/>
                  </a:lnTo>
                  <a:lnTo>
                    <a:pt x="1292" y="295"/>
                  </a:lnTo>
                  <a:lnTo>
                    <a:pt x="1287" y="295"/>
                  </a:lnTo>
                  <a:lnTo>
                    <a:pt x="1287" y="295"/>
                  </a:lnTo>
                  <a:lnTo>
                    <a:pt x="1287" y="295"/>
                  </a:lnTo>
                  <a:lnTo>
                    <a:pt x="1250" y="295"/>
                  </a:lnTo>
                  <a:lnTo>
                    <a:pt x="1250" y="295"/>
                  </a:lnTo>
                  <a:lnTo>
                    <a:pt x="1214" y="295"/>
                  </a:lnTo>
                  <a:lnTo>
                    <a:pt x="1177" y="294"/>
                  </a:lnTo>
                  <a:lnTo>
                    <a:pt x="1142" y="290"/>
                  </a:lnTo>
                  <a:lnTo>
                    <a:pt x="1125" y="287"/>
                  </a:lnTo>
                  <a:lnTo>
                    <a:pt x="1109" y="283"/>
                  </a:lnTo>
                  <a:lnTo>
                    <a:pt x="1109" y="283"/>
                  </a:lnTo>
                  <a:lnTo>
                    <a:pt x="1095" y="279"/>
                  </a:lnTo>
                  <a:lnTo>
                    <a:pt x="1082" y="274"/>
                  </a:lnTo>
                  <a:lnTo>
                    <a:pt x="1055" y="261"/>
                  </a:lnTo>
                  <a:lnTo>
                    <a:pt x="1029" y="248"/>
                  </a:lnTo>
                  <a:lnTo>
                    <a:pt x="1004" y="232"/>
                  </a:lnTo>
                  <a:lnTo>
                    <a:pt x="1004" y="232"/>
                  </a:lnTo>
                  <a:lnTo>
                    <a:pt x="962" y="209"/>
                  </a:lnTo>
                  <a:lnTo>
                    <a:pt x="962" y="209"/>
                  </a:lnTo>
                  <a:lnTo>
                    <a:pt x="940" y="196"/>
                  </a:lnTo>
                  <a:lnTo>
                    <a:pt x="918" y="181"/>
                  </a:lnTo>
                  <a:lnTo>
                    <a:pt x="876" y="151"/>
                  </a:lnTo>
                  <a:lnTo>
                    <a:pt x="876" y="151"/>
                  </a:lnTo>
                  <a:lnTo>
                    <a:pt x="847" y="130"/>
                  </a:lnTo>
                  <a:lnTo>
                    <a:pt x="817" y="109"/>
                  </a:lnTo>
                  <a:lnTo>
                    <a:pt x="817" y="109"/>
                  </a:lnTo>
                  <a:lnTo>
                    <a:pt x="806" y="100"/>
                  </a:lnTo>
                  <a:lnTo>
                    <a:pt x="794" y="91"/>
                  </a:lnTo>
                  <a:lnTo>
                    <a:pt x="785" y="79"/>
                  </a:lnTo>
                  <a:lnTo>
                    <a:pt x="777" y="68"/>
                  </a:lnTo>
                  <a:lnTo>
                    <a:pt x="773" y="61"/>
                  </a:lnTo>
                  <a:lnTo>
                    <a:pt x="768" y="65"/>
                  </a:lnTo>
                  <a:lnTo>
                    <a:pt x="768" y="65"/>
                  </a:lnTo>
                  <a:lnTo>
                    <a:pt x="720" y="103"/>
                  </a:lnTo>
                  <a:lnTo>
                    <a:pt x="673" y="139"/>
                  </a:lnTo>
                  <a:lnTo>
                    <a:pt x="673" y="139"/>
                  </a:lnTo>
                  <a:lnTo>
                    <a:pt x="605" y="192"/>
                  </a:lnTo>
                  <a:lnTo>
                    <a:pt x="605" y="192"/>
                  </a:lnTo>
                  <a:lnTo>
                    <a:pt x="586" y="206"/>
                  </a:lnTo>
                  <a:lnTo>
                    <a:pt x="566" y="218"/>
                  </a:lnTo>
                  <a:lnTo>
                    <a:pt x="547" y="230"/>
                  </a:lnTo>
                  <a:lnTo>
                    <a:pt x="526" y="239"/>
                  </a:lnTo>
                  <a:lnTo>
                    <a:pt x="505" y="247"/>
                  </a:lnTo>
                  <a:lnTo>
                    <a:pt x="484" y="255"/>
                  </a:lnTo>
                  <a:lnTo>
                    <a:pt x="442" y="268"/>
                  </a:lnTo>
                  <a:lnTo>
                    <a:pt x="442" y="268"/>
                  </a:lnTo>
                  <a:lnTo>
                    <a:pt x="371" y="287"/>
                  </a:lnTo>
                  <a:lnTo>
                    <a:pt x="333" y="296"/>
                  </a:lnTo>
                  <a:lnTo>
                    <a:pt x="295" y="304"/>
                  </a:lnTo>
                  <a:lnTo>
                    <a:pt x="256" y="312"/>
                  </a:lnTo>
                  <a:lnTo>
                    <a:pt x="216" y="317"/>
                  </a:lnTo>
                  <a:lnTo>
                    <a:pt x="175" y="320"/>
                  </a:lnTo>
                  <a:lnTo>
                    <a:pt x="134" y="321"/>
                  </a:lnTo>
                  <a:lnTo>
                    <a:pt x="134" y="32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2" name="chenying0907 919">
              <a:extLst>
                <a:ext uri="{FF2B5EF4-FFF2-40B4-BE49-F238E27FC236}">
                  <a16:creationId xmlns:a16="http://schemas.microsoft.com/office/drawing/2014/main" id="{12B709B6-CC65-4D01-A351-ED023A39D3CD}"/>
                </a:ext>
              </a:extLst>
            </p:cNvPr>
            <p:cNvSpPr>
              <a:spLocks/>
            </p:cNvSpPr>
            <p:nvPr/>
          </p:nvSpPr>
          <p:spPr bwMode="auto">
            <a:xfrm>
              <a:off x="3368676" y="3514726"/>
              <a:ext cx="252413" cy="92075"/>
            </a:xfrm>
            <a:custGeom>
              <a:avLst/>
              <a:gdLst/>
              <a:ahLst/>
              <a:cxnLst>
                <a:cxn ang="0">
                  <a:pos x="112" y="229"/>
                </a:cxn>
                <a:cxn ang="0">
                  <a:pos x="92" y="223"/>
                </a:cxn>
                <a:cxn ang="0">
                  <a:pos x="69" y="206"/>
                </a:cxn>
                <a:cxn ang="0">
                  <a:pos x="51" y="181"/>
                </a:cxn>
                <a:cxn ang="0">
                  <a:pos x="19" y="100"/>
                </a:cxn>
                <a:cxn ang="0">
                  <a:pos x="1" y="50"/>
                </a:cxn>
                <a:cxn ang="0">
                  <a:pos x="0" y="36"/>
                </a:cxn>
                <a:cxn ang="0">
                  <a:pos x="3" y="26"/>
                </a:cxn>
                <a:cxn ang="0">
                  <a:pos x="18" y="15"/>
                </a:cxn>
                <a:cxn ang="0">
                  <a:pos x="30" y="15"/>
                </a:cxn>
                <a:cxn ang="0">
                  <a:pos x="40" y="25"/>
                </a:cxn>
                <a:cxn ang="0">
                  <a:pos x="54" y="68"/>
                </a:cxn>
                <a:cxn ang="0">
                  <a:pos x="65" y="101"/>
                </a:cxn>
                <a:cxn ang="0">
                  <a:pos x="92" y="158"/>
                </a:cxn>
                <a:cxn ang="0">
                  <a:pos x="105" y="175"/>
                </a:cxn>
                <a:cxn ang="0">
                  <a:pos x="119" y="182"/>
                </a:cxn>
                <a:cxn ang="0">
                  <a:pos x="132" y="182"/>
                </a:cxn>
                <a:cxn ang="0">
                  <a:pos x="153" y="170"/>
                </a:cxn>
                <a:cxn ang="0">
                  <a:pos x="177" y="149"/>
                </a:cxn>
                <a:cxn ang="0">
                  <a:pos x="198" y="127"/>
                </a:cxn>
                <a:cxn ang="0">
                  <a:pos x="228" y="92"/>
                </a:cxn>
                <a:cxn ang="0">
                  <a:pos x="260" y="63"/>
                </a:cxn>
                <a:cxn ang="0">
                  <a:pos x="279" y="54"/>
                </a:cxn>
                <a:cxn ang="0">
                  <a:pos x="285" y="46"/>
                </a:cxn>
                <a:cxn ang="0">
                  <a:pos x="302" y="38"/>
                </a:cxn>
                <a:cxn ang="0">
                  <a:pos x="315" y="42"/>
                </a:cxn>
                <a:cxn ang="0">
                  <a:pos x="324" y="54"/>
                </a:cxn>
                <a:cxn ang="0">
                  <a:pos x="327" y="58"/>
                </a:cxn>
                <a:cxn ang="0">
                  <a:pos x="379" y="107"/>
                </a:cxn>
                <a:cxn ang="0">
                  <a:pos x="413" y="141"/>
                </a:cxn>
                <a:cxn ang="0">
                  <a:pos x="451" y="172"/>
                </a:cxn>
                <a:cxn ang="0">
                  <a:pos x="465" y="175"/>
                </a:cxn>
                <a:cxn ang="0">
                  <a:pos x="494" y="165"/>
                </a:cxn>
                <a:cxn ang="0">
                  <a:pos x="525" y="136"/>
                </a:cxn>
                <a:cxn ang="0">
                  <a:pos x="578" y="62"/>
                </a:cxn>
                <a:cxn ang="0">
                  <a:pos x="591" y="30"/>
                </a:cxn>
                <a:cxn ang="0">
                  <a:pos x="592" y="17"/>
                </a:cxn>
                <a:cxn ang="0">
                  <a:pos x="600" y="5"/>
                </a:cxn>
                <a:cxn ang="0">
                  <a:pos x="616" y="0"/>
                </a:cxn>
                <a:cxn ang="0">
                  <a:pos x="625" y="3"/>
                </a:cxn>
                <a:cxn ang="0">
                  <a:pos x="631" y="7"/>
                </a:cxn>
                <a:cxn ang="0">
                  <a:pos x="637" y="17"/>
                </a:cxn>
                <a:cxn ang="0">
                  <a:pos x="637" y="33"/>
                </a:cxn>
                <a:cxn ang="0">
                  <a:pos x="629" y="63"/>
                </a:cxn>
                <a:cxn ang="0">
                  <a:pos x="595" y="121"/>
                </a:cxn>
                <a:cxn ang="0">
                  <a:pos x="554" y="168"/>
                </a:cxn>
                <a:cxn ang="0">
                  <a:pos x="545" y="178"/>
                </a:cxn>
                <a:cxn ang="0">
                  <a:pos x="502" y="219"/>
                </a:cxn>
                <a:cxn ang="0">
                  <a:pos x="473" y="229"/>
                </a:cxn>
                <a:cxn ang="0">
                  <a:pos x="464" y="228"/>
                </a:cxn>
                <a:cxn ang="0">
                  <a:pos x="435" y="216"/>
                </a:cxn>
                <a:cxn ang="0">
                  <a:pos x="388" y="182"/>
                </a:cxn>
                <a:cxn ang="0">
                  <a:pos x="349" y="145"/>
                </a:cxn>
                <a:cxn ang="0">
                  <a:pos x="329" y="128"/>
                </a:cxn>
                <a:cxn ang="0">
                  <a:pos x="298" y="98"/>
                </a:cxn>
                <a:cxn ang="0">
                  <a:pos x="289" y="100"/>
                </a:cxn>
                <a:cxn ang="0">
                  <a:pos x="273" y="110"/>
                </a:cxn>
                <a:cxn ang="0">
                  <a:pos x="256" y="134"/>
                </a:cxn>
                <a:cxn ang="0">
                  <a:pos x="240" y="155"/>
                </a:cxn>
                <a:cxn ang="0">
                  <a:pos x="215" y="177"/>
                </a:cxn>
                <a:cxn ang="0">
                  <a:pos x="185" y="202"/>
                </a:cxn>
                <a:cxn ang="0">
                  <a:pos x="146" y="226"/>
                </a:cxn>
                <a:cxn ang="0">
                  <a:pos x="124" y="230"/>
                </a:cxn>
              </a:cxnLst>
              <a:rect l="0" t="0" r="r" b="b"/>
              <a:pathLst>
                <a:path w="637" h="230">
                  <a:moveTo>
                    <a:pt x="124" y="230"/>
                  </a:moveTo>
                  <a:lnTo>
                    <a:pt x="124" y="230"/>
                  </a:lnTo>
                  <a:lnTo>
                    <a:pt x="112" y="229"/>
                  </a:lnTo>
                  <a:lnTo>
                    <a:pt x="112" y="229"/>
                  </a:lnTo>
                  <a:lnTo>
                    <a:pt x="103" y="226"/>
                  </a:lnTo>
                  <a:lnTo>
                    <a:pt x="92" y="223"/>
                  </a:lnTo>
                  <a:lnTo>
                    <a:pt x="85" y="217"/>
                  </a:lnTo>
                  <a:lnTo>
                    <a:pt x="77" y="212"/>
                  </a:lnTo>
                  <a:lnTo>
                    <a:pt x="69" y="206"/>
                  </a:lnTo>
                  <a:lnTo>
                    <a:pt x="62" y="198"/>
                  </a:lnTo>
                  <a:lnTo>
                    <a:pt x="57" y="190"/>
                  </a:lnTo>
                  <a:lnTo>
                    <a:pt x="51" y="181"/>
                  </a:lnTo>
                  <a:lnTo>
                    <a:pt x="41" y="161"/>
                  </a:lnTo>
                  <a:lnTo>
                    <a:pt x="32" y="141"/>
                  </a:lnTo>
                  <a:lnTo>
                    <a:pt x="19" y="100"/>
                  </a:lnTo>
                  <a:lnTo>
                    <a:pt x="19" y="100"/>
                  </a:lnTo>
                  <a:lnTo>
                    <a:pt x="10" y="73"/>
                  </a:lnTo>
                  <a:lnTo>
                    <a:pt x="1" y="50"/>
                  </a:lnTo>
                  <a:lnTo>
                    <a:pt x="1" y="50"/>
                  </a:lnTo>
                  <a:lnTo>
                    <a:pt x="0" y="42"/>
                  </a:lnTo>
                  <a:lnTo>
                    <a:pt x="0" y="36"/>
                  </a:lnTo>
                  <a:lnTo>
                    <a:pt x="1" y="30"/>
                  </a:lnTo>
                  <a:lnTo>
                    <a:pt x="3" y="26"/>
                  </a:lnTo>
                  <a:lnTo>
                    <a:pt x="3" y="26"/>
                  </a:lnTo>
                  <a:lnTo>
                    <a:pt x="7" y="21"/>
                  </a:lnTo>
                  <a:lnTo>
                    <a:pt x="13" y="17"/>
                  </a:lnTo>
                  <a:lnTo>
                    <a:pt x="18" y="15"/>
                  </a:lnTo>
                  <a:lnTo>
                    <a:pt x="24" y="15"/>
                  </a:lnTo>
                  <a:lnTo>
                    <a:pt x="24" y="15"/>
                  </a:lnTo>
                  <a:lnTo>
                    <a:pt x="30" y="15"/>
                  </a:lnTo>
                  <a:lnTo>
                    <a:pt x="34" y="17"/>
                  </a:lnTo>
                  <a:lnTo>
                    <a:pt x="37" y="21"/>
                  </a:lnTo>
                  <a:lnTo>
                    <a:pt x="40" y="25"/>
                  </a:lnTo>
                  <a:lnTo>
                    <a:pt x="40" y="25"/>
                  </a:lnTo>
                  <a:lnTo>
                    <a:pt x="48" y="47"/>
                  </a:lnTo>
                  <a:lnTo>
                    <a:pt x="54" y="68"/>
                  </a:lnTo>
                  <a:lnTo>
                    <a:pt x="54" y="68"/>
                  </a:lnTo>
                  <a:lnTo>
                    <a:pt x="65" y="101"/>
                  </a:lnTo>
                  <a:lnTo>
                    <a:pt x="65" y="101"/>
                  </a:lnTo>
                  <a:lnTo>
                    <a:pt x="73" y="119"/>
                  </a:lnTo>
                  <a:lnTo>
                    <a:pt x="82" y="139"/>
                  </a:lnTo>
                  <a:lnTo>
                    <a:pt x="92" y="158"/>
                  </a:lnTo>
                  <a:lnTo>
                    <a:pt x="99" y="168"/>
                  </a:lnTo>
                  <a:lnTo>
                    <a:pt x="105" y="175"/>
                  </a:lnTo>
                  <a:lnTo>
                    <a:pt x="105" y="175"/>
                  </a:lnTo>
                  <a:lnTo>
                    <a:pt x="109" y="178"/>
                  </a:lnTo>
                  <a:lnTo>
                    <a:pt x="115" y="181"/>
                  </a:lnTo>
                  <a:lnTo>
                    <a:pt x="119" y="182"/>
                  </a:lnTo>
                  <a:lnTo>
                    <a:pt x="124" y="182"/>
                  </a:lnTo>
                  <a:lnTo>
                    <a:pt x="124" y="182"/>
                  </a:lnTo>
                  <a:lnTo>
                    <a:pt x="132" y="182"/>
                  </a:lnTo>
                  <a:lnTo>
                    <a:pt x="138" y="179"/>
                  </a:lnTo>
                  <a:lnTo>
                    <a:pt x="146" y="175"/>
                  </a:lnTo>
                  <a:lnTo>
                    <a:pt x="153" y="170"/>
                  </a:lnTo>
                  <a:lnTo>
                    <a:pt x="166" y="160"/>
                  </a:lnTo>
                  <a:lnTo>
                    <a:pt x="177" y="149"/>
                  </a:lnTo>
                  <a:lnTo>
                    <a:pt x="177" y="149"/>
                  </a:lnTo>
                  <a:lnTo>
                    <a:pt x="184" y="143"/>
                  </a:lnTo>
                  <a:lnTo>
                    <a:pt x="184" y="143"/>
                  </a:lnTo>
                  <a:lnTo>
                    <a:pt x="198" y="127"/>
                  </a:lnTo>
                  <a:lnTo>
                    <a:pt x="214" y="109"/>
                  </a:lnTo>
                  <a:lnTo>
                    <a:pt x="214" y="109"/>
                  </a:lnTo>
                  <a:lnTo>
                    <a:pt x="228" y="92"/>
                  </a:lnTo>
                  <a:lnTo>
                    <a:pt x="243" y="76"/>
                  </a:lnTo>
                  <a:lnTo>
                    <a:pt x="251" y="68"/>
                  </a:lnTo>
                  <a:lnTo>
                    <a:pt x="260" y="63"/>
                  </a:lnTo>
                  <a:lnTo>
                    <a:pt x="268" y="58"/>
                  </a:lnTo>
                  <a:lnTo>
                    <a:pt x="277" y="55"/>
                  </a:lnTo>
                  <a:lnTo>
                    <a:pt x="279" y="54"/>
                  </a:lnTo>
                  <a:lnTo>
                    <a:pt x="281" y="51"/>
                  </a:lnTo>
                  <a:lnTo>
                    <a:pt x="281" y="51"/>
                  </a:lnTo>
                  <a:lnTo>
                    <a:pt x="285" y="46"/>
                  </a:lnTo>
                  <a:lnTo>
                    <a:pt x="290" y="42"/>
                  </a:lnTo>
                  <a:lnTo>
                    <a:pt x="296" y="39"/>
                  </a:lnTo>
                  <a:lnTo>
                    <a:pt x="302" y="38"/>
                  </a:lnTo>
                  <a:lnTo>
                    <a:pt x="302" y="38"/>
                  </a:lnTo>
                  <a:lnTo>
                    <a:pt x="308" y="39"/>
                  </a:lnTo>
                  <a:lnTo>
                    <a:pt x="315" y="42"/>
                  </a:lnTo>
                  <a:lnTo>
                    <a:pt x="321" y="47"/>
                  </a:lnTo>
                  <a:lnTo>
                    <a:pt x="323" y="50"/>
                  </a:lnTo>
                  <a:lnTo>
                    <a:pt x="324" y="54"/>
                  </a:lnTo>
                  <a:lnTo>
                    <a:pt x="325" y="56"/>
                  </a:lnTo>
                  <a:lnTo>
                    <a:pt x="327" y="58"/>
                  </a:lnTo>
                  <a:lnTo>
                    <a:pt x="327" y="58"/>
                  </a:lnTo>
                  <a:lnTo>
                    <a:pt x="340" y="68"/>
                  </a:lnTo>
                  <a:lnTo>
                    <a:pt x="353" y="81"/>
                  </a:lnTo>
                  <a:lnTo>
                    <a:pt x="379" y="107"/>
                  </a:lnTo>
                  <a:lnTo>
                    <a:pt x="379" y="107"/>
                  </a:lnTo>
                  <a:lnTo>
                    <a:pt x="396" y="124"/>
                  </a:lnTo>
                  <a:lnTo>
                    <a:pt x="413" y="141"/>
                  </a:lnTo>
                  <a:lnTo>
                    <a:pt x="431" y="158"/>
                  </a:lnTo>
                  <a:lnTo>
                    <a:pt x="451" y="172"/>
                  </a:lnTo>
                  <a:lnTo>
                    <a:pt x="451" y="172"/>
                  </a:lnTo>
                  <a:lnTo>
                    <a:pt x="457" y="174"/>
                  </a:lnTo>
                  <a:lnTo>
                    <a:pt x="465" y="175"/>
                  </a:lnTo>
                  <a:lnTo>
                    <a:pt x="465" y="175"/>
                  </a:lnTo>
                  <a:lnTo>
                    <a:pt x="474" y="174"/>
                  </a:lnTo>
                  <a:lnTo>
                    <a:pt x="484" y="170"/>
                  </a:lnTo>
                  <a:lnTo>
                    <a:pt x="494" y="165"/>
                  </a:lnTo>
                  <a:lnTo>
                    <a:pt x="504" y="157"/>
                  </a:lnTo>
                  <a:lnTo>
                    <a:pt x="515" y="148"/>
                  </a:lnTo>
                  <a:lnTo>
                    <a:pt x="525" y="136"/>
                  </a:lnTo>
                  <a:lnTo>
                    <a:pt x="545" y="113"/>
                  </a:lnTo>
                  <a:lnTo>
                    <a:pt x="563" y="87"/>
                  </a:lnTo>
                  <a:lnTo>
                    <a:pt x="578" y="62"/>
                  </a:lnTo>
                  <a:lnTo>
                    <a:pt x="583" y="50"/>
                  </a:lnTo>
                  <a:lnTo>
                    <a:pt x="588" y="39"/>
                  </a:lnTo>
                  <a:lnTo>
                    <a:pt x="591" y="30"/>
                  </a:lnTo>
                  <a:lnTo>
                    <a:pt x="592" y="22"/>
                  </a:lnTo>
                  <a:lnTo>
                    <a:pt x="592" y="22"/>
                  </a:lnTo>
                  <a:lnTo>
                    <a:pt x="592" y="17"/>
                  </a:lnTo>
                  <a:lnTo>
                    <a:pt x="593" y="13"/>
                  </a:lnTo>
                  <a:lnTo>
                    <a:pt x="596" y="9"/>
                  </a:lnTo>
                  <a:lnTo>
                    <a:pt x="600" y="5"/>
                  </a:lnTo>
                  <a:lnTo>
                    <a:pt x="603" y="4"/>
                  </a:lnTo>
                  <a:lnTo>
                    <a:pt x="606" y="2"/>
                  </a:lnTo>
                  <a:lnTo>
                    <a:pt x="616" y="0"/>
                  </a:lnTo>
                  <a:lnTo>
                    <a:pt x="616" y="0"/>
                  </a:lnTo>
                  <a:lnTo>
                    <a:pt x="620" y="2"/>
                  </a:lnTo>
                  <a:lnTo>
                    <a:pt x="625" y="3"/>
                  </a:lnTo>
                  <a:lnTo>
                    <a:pt x="629" y="4"/>
                  </a:lnTo>
                  <a:lnTo>
                    <a:pt x="631" y="7"/>
                  </a:lnTo>
                  <a:lnTo>
                    <a:pt x="631" y="7"/>
                  </a:lnTo>
                  <a:lnTo>
                    <a:pt x="634" y="11"/>
                  </a:lnTo>
                  <a:lnTo>
                    <a:pt x="637" y="13"/>
                  </a:lnTo>
                  <a:lnTo>
                    <a:pt x="637" y="17"/>
                  </a:lnTo>
                  <a:lnTo>
                    <a:pt x="637" y="22"/>
                  </a:lnTo>
                  <a:lnTo>
                    <a:pt x="637" y="22"/>
                  </a:lnTo>
                  <a:lnTo>
                    <a:pt x="637" y="33"/>
                  </a:lnTo>
                  <a:lnTo>
                    <a:pt x="634" y="43"/>
                  </a:lnTo>
                  <a:lnTo>
                    <a:pt x="631" y="53"/>
                  </a:lnTo>
                  <a:lnTo>
                    <a:pt x="629" y="63"/>
                  </a:lnTo>
                  <a:lnTo>
                    <a:pt x="620" y="83"/>
                  </a:lnTo>
                  <a:lnTo>
                    <a:pt x="608" y="102"/>
                  </a:lnTo>
                  <a:lnTo>
                    <a:pt x="595" y="121"/>
                  </a:lnTo>
                  <a:lnTo>
                    <a:pt x="582" y="138"/>
                  </a:lnTo>
                  <a:lnTo>
                    <a:pt x="567" y="153"/>
                  </a:lnTo>
                  <a:lnTo>
                    <a:pt x="554" y="168"/>
                  </a:lnTo>
                  <a:lnTo>
                    <a:pt x="554" y="168"/>
                  </a:lnTo>
                  <a:lnTo>
                    <a:pt x="545" y="178"/>
                  </a:lnTo>
                  <a:lnTo>
                    <a:pt x="545" y="178"/>
                  </a:lnTo>
                  <a:lnTo>
                    <a:pt x="529" y="195"/>
                  </a:lnTo>
                  <a:lnTo>
                    <a:pt x="511" y="211"/>
                  </a:lnTo>
                  <a:lnTo>
                    <a:pt x="502" y="219"/>
                  </a:lnTo>
                  <a:lnTo>
                    <a:pt x="493" y="224"/>
                  </a:lnTo>
                  <a:lnTo>
                    <a:pt x="482" y="228"/>
                  </a:lnTo>
                  <a:lnTo>
                    <a:pt x="473" y="229"/>
                  </a:lnTo>
                  <a:lnTo>
                    <a:pt x="473" y="229"/>
                  </a:lnTo>
                  <a:lnTo>
                    <a:pt x="473" y="229"/>
                  </a:lnTo>
                  <a:lnTo>
                    <a:pt x="464" y="228"/>
                  </a:lnTo>
                  <a:lnTo>
                    <a:pt x="464" y="228"/>
                  </a:lnTo>
                  <a:lnTo>
                    <a:pt x="450" y="223"/>
                  </a:lnTo>
                  <a:lnTo>
                    <a:pt x="435" y="216"/>
                  </a:lnTo>
                  <a:lnTo>
                    <a:pt x="423" y="209"/>
                  </a:lnTo>
                  <a:lnTo>
                    <a:pt x="412" y="200"/>
                  </a:lnTo>
                  <a:lnTo>
                    <a:pt x="388" y="182"/>
                  </a:lnTo>
                  <a:lnTo>
                    <a:pt x="366" y="161"/>
                  </a:lnTo>
                  <a:lnTo>
                    <a:pt x="366" y="161"/>
                  </a:lnTo>
                  <a:lnTo>
                    <a:pt x="349" y="145"/>
                  </a:lnTo>
                  <a:lnTo>
                    <a:pt x="332" y="130"/>
                  </a:lnTo>
                  <a:lnTo>
                    <a:pt x="329" y="128"/>
                  </a:lnTo>
                  <a:lnTo>
                    <a:pt x="329" y="128"/>
                  </a:lnTo>
                  <a:lnTo>
                    <a:pt x="313" y="115"/>
                  </a:lnTo>
                  <a:lnTo>
                    <a:pt x="299" y="101"/>
                  </a:lnTo>
                  <a:lnTo>
                    <a:pt x="298" y="98"/>
                  </a:lnTo>
                  <a:lnTo>
                    <a:pt x="295" y="98"/>
                  </a:lnTo>
                  <a:lnTo>
                    <a:pt x="295" y="98"/>
                  </a:lnTo>
                  <a:lnTo>
                    <a:pt x="289" y="100"/>
                  </a:lnTo>
                  <a:lnTo>
                    <a:pt x="283" y="102"/>
                  </a:lnTo>
                  <a:lnTo>
                    <a:pt x="277" y="106"/>
                  </a:lnTo>
                  <a:lnTo>
                    <a:pt x="273" y="110"/>
                  </a:lnTo>
                  <a:lnTo>
                    <a:pt x="264" y="122"/>
                  </a:lnTo>
                  <a:lnTo>
                    <a:pt x="256" y="134"/>
                  </a:lnTo>
                  <a:lnTo>
                    <a:pt x="256" y="134"/>
                  </a:lnTo>
                  <a:lnTo>
                    <a:pt x="247" y="147"/>
                  </a:lnTo>
                  <a:lnTo>
                    <a:pt x="247" y="147"/>
                  </a:lnTo>
                  <a:lnTo>
                    <a:pt x="240" y="155"/>
                  </a:lnTo>
                  <a:lnTo>
                    <a:pt x="232" y="162"/>
                  </a:lnTo>
                  <a:lnTo>
                    <a:pt x="215" y="177"/>
                  </a:lnTo>
                  <a:lnTo>
                    <a:pt x="215" y="177"/>
                  </a:lnTo>
                  <a:lnTo>
                    <a:pt x="204" y="187"/>
                  </a:lnTo>
                  <a:lnTo>
                    <a:pt x="204" y="187"/>
                  </a:lnTo>
                  <a:lnTo>
                    <a:pt x="185" y="202"/>
                  </a:lnTo>
                  <a:lnTo>
                    <a:pt x="167" y="216"/>
                  </a:lnTo>
                  <a:lnTo>
                    <a:pt x="157" y="221"/>
                  </a:lnTo>
                  <a:lnTo>
                    <a:pt x="146" y="226"/>
                  </a:lnTo>
                  <a:lnTo>
                    <a:pt x="134" y="229"/>
                  </a:lnTo>
                  <a:lnTo>
                    <a:pt x="124" y="230"/>
                  </a:lnTo>
                  <a:lnTo>
                    <a:pt x="124" y="23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3" name="chenying0907 920">
              <a:extLst>
                <a:ext uri="{FF2B5EF4-FFF2-40B4-BE49-F238E27FC236}">
                  <a16:creationId xmlns:a16="http://schemas.microsoft.com/office/drawing/2014/main" id="{51DADE7D-A577-4505-BDA6-4528255E88BB}"/>
                </a:ext>
              </a:extLst>
            </p:cNvPr>
            <p:cNvSpPr>
              <a:spLocks/>
            </p:cNvSpPr>
            <p:nvPr/>
          </p:nvSpPr>
          <p:spPr bwMode="auto">
            <a:xfrm>
              <a:off x="3444876" y="3551238"/>
              <a:ext cx="80963" cy="52388"/>
            </a:xfrm>
            <a:custGeom>
              <a:avLst/>
              <a:gdLst/>
              <a:ahLst/>
              <a:cxnLst>
                <a:cxn ang="0">
                  <a:pos x="204" y="100"/>
                </a:cxn>
                <a:cxn ang="0">
                  <a:pos x="197" y="63"/>
                </a:cxn>
                <a:cxn ang="0">
                  <a:pos x="188" y="26"/>
                </a:cxn>
                <a:cxn ang="0">
                  <a:pos x="187" y="21"/>
                </a:cxn>
                <a:cxn ang="0">
                  <a:pos x="182" y="14"/>
                </a:cxn>
                <a:cxn ang="0">
                  <a:pos x="174" y="10"/>
                </a:cxn>
                <a:cxn ang="0">
                  <a:pos x="162" y="10"/>
                </a:cxn>
                <a:cxn ang="0">
                  <a:pos x="150" y="17"/>
                </a:cxn>
                <a:cxn ang="0">
                  <a:pos x="145" y="23"/>
                </a:cxn>
                <a:cxn ang="0">
                  <a:pos x="144" y="32"/>
                </a:cxn>
                <a:cxn ang="0">
                  <a:pos x="144" y="38"/>
                </a:cxn>
                <a:cxn ang="0">
                  <a:pos x="157" y="86"/>
                </a:cxn>
                <a:cxn ang="0">
                  <a:pos x="142" y="87"/>
                </a:cxn>
                <a:cxn ang="0">
                  <a:pos x="101" y="85"/>
                </a:cxn>
                <a:cxn ang="0">
                  <a:pos x="77" y="85"/>
                </a:cxn>
                <a:cxn ang="0">
                  <a:pos x="53" y="85"/>
                </a:cxn>
                <a:cxn ang="0">
                  <a:pos x="48" y="83"/>
                </a:cxn>
                <a:cxn ang="0">
                  <a:pos x="50" y="74"/>
                </a:cxn>
                <a:cxn ang="0">
                  <a:pos x="57" y="52"/>
                </a:cxn>
                <a:cxn ang="0">
                  <a:pos x="64" y="29"/>
                </a:cxn>
                <a:cxn ang="0">
                  <a:pos x="64" y="23"/>
                </a:cxn>
                <a:cxn ang="0">
                  <a:pos x="63" y="14"/>
                </a:cxn>
                <a:cxn ang="0">
                  <a:pos x="53" y="4"/>
                </a:cxn>
                <a:cxn ang="0">
                  <a:pos x="38" y="0"/>
                </a:cxn>
                <a:cxn ang="0">
                  <a:pos x="30" y="2"/>
                </a:cxn>
                <a:cxn ang="0">
                  <a:pos x="23" y="8"/>
                </a:cxn>
                <a:cxn ang="0">
                  <a:pos x="21" y="17"/>
                </a:cxn>
                <a:cxn ang="0">
                  <a:pos x="17" y="32"/>
                </a:cxn>
                <a:cxn ang="0">
                  <a:pos x="5" y="70"/>
                </a:cxn>
                <a:cxn ang="0">
                  <a:pos x="0" y="98"/>
                </a:cxn>
                <a:cxn ang="0">
                  <a:pos x="2" y="112"/>
                </a:cxn>
                <a:cxn ang="0">
                  <a:pos x="12" y="123"/>
                </a:cxn>
                <a:cxn ang="0">
                  <a:pos x="30" y="129"/>
                </a:cxn>
                <a:cxn ang="0">
                  <a:pos x="42" y="129"/>
                </a:cxn>
                <a:cxn ang="0">
                  <a:pos x="102" y="129"/>
                </a:cxn>
                <a:cxn ang="0">
                  <a:pos x="161" y="131"/>
                </a:cxn>
                <a:cxn ang="0">
                  <a:pos x="174" y="129"/>
                </a:cxn>
                <a:cxn ang="0">
                  <a:pos x="187" y="125"/>
                </a:cxn>
                <a:cxn ang="0">
                  <a:pos x="195" y="121"/>
                </a:cxn>
                <a:cxn ang="0">
                  <a:pos x="191" y="121"/>
                </a:cxn>
                <a:cxn ang="0">
                  <a:pos x="193" y="120"/>
                </a:cxn>
                <a:cxn ang="0">
                  <a:pos x="196" y="117"/>
                </a:cxn>
                <a:cxn ang="0">
                  <a:pos x="203" y="110"/>
                </a:cxn>
                <a:cxn ang="0">
                  <a:pos x="204" y="100"/>
                </a:cxn>
              </a:cxnLst>
              <a:rect l="0" t="0" r="r" b="b"/>
              <a:pathLst>
                <a:path w="204" h="131">
                  <a:moveTo>
                    <a:pt x="204" y="100"/>
                  </a:moveTo>
                  <a:lnTo>
                    <a:pt x="204" y="100"/>
                  </a:lnTo>
                  <a:lnTo>
                    <a:pt x="201" y="82"/>
                  </a:lnTo>
                  <a:lnTo>
                    <a:pt x="197" y="63"/>
                  </a:lnTo>
                  <a:lnTo>
                    <a:pt x="192" y="44"/>
                  </a:lnTo>
                  <a:lnTo>
                    <a:pt x="188" y="26"/>
                  </a:lnTo>
                  <a:lnTo>
                    <a:pt x="188" y="26"/>
                  </a:lnTo>
                  <a:lnTo>
                    <a:pt x="187" y="21"/>
                  </a:lnTo>
                  <a:lnTo>
                    <a:pt x="184" y="17"/>
                  </a:lnTo>
                  <a:lnTo>
                    <a:pt x="182" y="14"/>
                  </a:lnTo>
                  <a:lnTo>
                    <a:pt x="178" y="12"/>
                  </a:lnTo>
                  <a:lnTo>
                    <a:pt x="174" y="10"/>
                  </a:lnTo>
                  <a:lnTo>
                    <a:pt x="170" y="9"/>
                  </a:lnTo>
                  <a:lnTo>
                    <a:pt x="162" y="10"/>
                  </a:lnTo>
                  <a:lnTo>
                    <a:pt x="154" y="14"/>
                  </a:lnTo>
                  <a:lnTo>
                    <a:pt x="150" y="17"/>
                  </a:lnTo>
                  <a:lnTo>
                    <a:pt x="148" y="19"/>
                  </a:lnTo>
                  <a:lnTo>
                    <a:pt x="145" y="23"/>
                  </a:lnTo>
                  <a:lnTo>
                    <a:pt x="144" y="27"/>
                  </a:lnTo>
                  <a:lnTo>
                    <a:pt x="144" y="32"/>
                  </a:lnTo>
                  <a:lnTo>
                    <a:pt x="144" y="38"/>
                  </a:lnTo>
                  <a:lnTo>
                    <a:pt x="144" y="38"/>
                  </a:lnTo>
                  <a:lnTo>
                    <a:pt x="150" y="61"/>
                  </a:lnTo>
                  <a:lnTo>
                    <a:pt x="157" y="86"/>
                  </a:lnTo>
                  <a:lnTo>
                    <a:pt x="157" y="86"/>
                  </a:lnTo>
                  <a:lnTo>
                    <a:pt x="142" y="87"/>
                  </a:lnTo>
                  <a:lnTo>
                    <a:pt x="128" y="86"/>
                  </a:lnTo>
                  <a:lnTo>
                    <a:pt x="101" y="85"/>
                  </a:lnTo>
                  <a:lnTo>
                    <a:pt x="101" y="85"/>
                  </a:lnTo>
                  <a:lnTo>
                    <a:pt x="77" y="85"/>
                  </a:lnTo>
                  <a:lnTo>
                    <a:pt x="53" y="85"/>
                  </a:lnTo>
                  <a:lnTo>
                    <a:pt x="53" y="85"/>
                  </a:lnTo>
                  <a:lnTo>
                    <a:pt x="48" y="83"/>
                  </a:lnTo>
                  <a:lnTo>
                    <a:pt x="48" y="83"/>
                  </a:lnTo>
                  <a:lnTo>
                    <a:pt x="50" y="74"/>
                  </a:lnTo>
                  <a:lnTo>
                    <a:pt x="50" y="74"/>
                  </a:lnTo>
                  <a:lnTo>
                    <a:pt x="53" y="63"/>
                  </a:lnTo>
                  <a:lnTo>
                    <a:pt x="57" y="52"/>
                  </a:lnTo>
                  <a:lnTo>
                    <a:pt x="61" y="40"/>
                  </a:lnTo>
                  <a:lnTo>
                    <a:pt x="64" y="29"/>
                  </a:lnTo>
                  <a:lnTo>
                    <a:pt x="64" y="29"/>
                  </a:lnTo>
                  <a:lnTo>
                    <a:pt x="64" y="23"/>
                  </a:lnTo>
                  <a:lnTo>
                    <a:pt x="64" y="18"/>
                  </a:lnTo>
                  <a:lnTo>
                    <a:pt x="63" y="14"/>
                  </a:lnTo>
                  <a:lnTo>
                    <a:pt x="60" y="10"/>
                  </a:lnTo>
                  <a:lnTo>
                    <a:pt x="53" y="4"/>
                  </a:lnTo>
                  <a:lnTo>
                    <a:pt x="46" y="1"/>
                  </a:lnTo>
                  <a:lnTo>
                    <a:pt x="38" y="0"/>
                  </a:lnTo>
                  <a:lnTo>
                    <a:pt x="34" y="0"/>
                  </a:lnTo>
                  <a:lnTo>
                    <a:pt x="30" y="2"/>
                  </a:lnTo>
                  <a:lnTo>
                    <a:pt x="26" y="4"/>
                  </a:lnTo>
                  <a:lnTo>
                    <a:pt x="23" y="8"/>
                  </a:lnTo>
                  <a:lnTo>
                    <a:pt x="22" y="12"/>
                  </a:lnTo>
                  <a:lnTo>
                    <a:pt x="21" y="17"/>
                  </a:lnTo>
                  <a:lnTo>
                    <a:pt x="21" y="17"/>
                  </a:lnTo>
                  <a:lnTo>
                    <a:pt x="17" y="32"/>
                  </a:lnTo>
                  <a:lnTo>
                    <a:pt x="10" y="51"/>
                  </a:lnTo>
                  <a:lnTo>
                    <a:pt x="5" y="70"/>
                  </a:lnTo>
                  <a:lnTo>
                    <a:pt x="1" y="89"/>
                  </a:lnTo>
                  <a:lnTo>
                    <a:pt x="0" y="98"/>
                  </a:lnTo>
                  <a:lnTo>
                    <a:pt x="1" y="106"/>
                  </a:lnTo>
                  <a:lnTo>
                    <a:pt x="2" y="112"/>
                  </a:lnTo>
                  <a:lnTo>
                    <a:pt x="6" y="119"/>
                  </a:lnTo>
                  <a:lnTo>
                    <a:pt x="12" y="123"/>
                  </a:lnTo>
                  <a:lnTo>
                    <a:pt x="19" y="127"/>
                  </a:lnTo>
                  <a:lnTo>
                    <a:pt x="30" y="129"/>
                  </a:lnTo>
                  <a:lnTo>
                    <a:pt x="42" y="129"/>
                  </a:lnTo>
                  <a:lnTo>
                    <a:pt x="42" y="129"/>
                  </a:lnTo>
                  <a:lnTo>
                    <a:pt x="72" y="128"/>
                  </a:lnTo>
                  <a:lnTo>
                    <a:pt x="102" y="129"/>
                  </a:lnTo>
                  <a:lnTo>
                    <a:pt x="132" y="131"/>
                  </a:lnTo>
                  <a:lnTo>
                    <a:pt x="161" y="131"/>
                  </a:lnTo>
                  <a:lnTo>
                    <a:pt x="161" y="131"/>
                  </a:lnTo>
                  <a:lnTo>
                    <a:pt x="174" y="129"/>
                  </a:lnTo>
                  <a:lnTo>
                    <a:pt x="180" y="128"/>
                  </a:lnTo>
                  <a:lnTo>
                    <a:pt x="187" y="125"/>
                  </a:lnTo>
                  <a:lnTo>
                    <a:pt x="187" y="125"/>
                  </a:lnTo>
                  <a:lnTo>
                    <a:pt x="195" y="121"/>
                  </a:lnTo>
                  <a:lnTo>
                    <a:pt x="196" y="120"/>
                  </a:lnTo>
                  <a:lnTo>
                    <a:pt x="191" y="121"/>
                  </a:lnTo>
                  <a:lnTo>
                    <a:pt x="191" y="121"/>
                  </a:lnTo>
                  <a:lnTo>
                    <a:pt x="193" y="120"/>
                  </a:lnTo>
                  <a:lnTo>
                    <a:pt x="196" y="117"/>
                  </a:lnTo>
                  <a:lnTo>
                    <a:pt x="196" y="117"/>
                  </a:lnTo>
                  <a:lnTo>
                    <a:pt x="200" y="114"/>
                  </a:lnTo>
                  <a:lnTo>
                    <a:pt x="203" y="110"/>
                  </a:lnTo>
                  <a:lnTo>
                    <a:pt x="204" y="104"/>
                  </a:lnTo>
                  <a:lnTo>
                    <a:pt x="204" y="100"/>
                  </a:lnTo>
                  <a:lnTo>
                    <a:pt x="204" y="10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4" name="chenying0907 921">
              <a:extLst>
                <a:ext uri="{FF2B5EF4-FFF2-40B4-BE49-F238E27FC236}">
                  <a16:creationId xmlns:a16="http://schemas.microsoft.com/office/drawing/2014/main" id="{0A796646-D0CD-4375-90DA-B3E538C28B91}"/>
                </a:ext>
              </a:extLst>
            </p:cNvPr>
            <p:cNvSpPr>
              <a:spLocks/>
            </p:cNvSpPr>
            <p:nvPr/>
          </p:nvSpPr>
          <p:spPr bwMode="auto">
            <a:xfrm>
              <a:off x="3436938" y="3586163"/>
              <a:ext cx="96838" cy="152400"/>
            </a:xfrm>
            <a:custGeom>
              <a:avLst/>
              <a:gdLst/>
              <a:ahLst/>
              <a:cxnLst>
                <a:cxn ang="0">
                  <a:pos x="228" y="124"/>
                </a:cxn>
                <a:cxn ang="0">
                  <a:pos x="218" y="80"/>
                </a:cxn>
                <a:cxn ang="0">
                  <a:pos x="206" y="41"/>
                </a:cxn>
                <a:cxn ang="0">
                  <a:pos x="206" y="30"/>
                </a:cxn>
                <a:cxn ang="0">
                  <a:pos x="205" y="16"/>
                </a:cxn>
                <a:cxn ang="0">
                  <a:pos x="188" y="1"/>
                </a:cxn>
                <a:cxn ang="0">
                  <a:pos x="172" y="3"/>
                </a:cxn>
                <a:cxn ang="0">
                  <a:pos x="163" y="13"/>
                </a:cxn>
                <a:cxn ang="0">
                  <a:pos x="160" y="26"/>
                </a:cxn>
                <a:cxn ang="0">
                  <a:pos x="167" y="61"/>
                </a:cxn>
                <a:cxn ang="0">
                  <a:pos x="177" y="105"/>
                </a:cxn>
                <a:cxn ang="0">
                  <a:pos x="188" y="190"/>
                </a:cxn>
                <a:cxn ang="0">
                  <a:pos x="193" y="234"/>
                </a:cxn>
                <a:cxn ang="0">
                  <a:pos x="192" y="268"/>
                </a:cxn>
                <a:cxn ang="0">
                  <a:pos x="189" y="276"/>
                </a:cxn>
                <a:cxn ang="0">
                  <a:pos x="137" y="327"/>
                </a:cxn>
                <a:cxn ang="0">
                  <a:pos x="120" y="335"/>
                </a:cxn>
                <a:cxn ang="0">
                  <a:pos x="82" y="298"/>
                </a:cxn>
                <a:cxn ang="0">
                  <a:pos x="60" y="275"/>
                </a:cxn>
                <a:cxn ang="0">
                  <a:pos x="47" y="267"/>
                </a:cxn>
                <a:cxn ang="0">
                  <a:pos x="57" y="225"/>
                </a:cxn>
                <a:cxn ang="0">
                  <a:pos x="62" y="199"/>
                </a:cxn>
                <a:cxn ang="0">
                  <a:pos x="73" y="118"/>
                </a:cxn>
                <a:cxn ang="0">
                  <a:pos x="87" y="46"/>
                </a:cxn>
                <a:cxn ang="0">
                  <a:pos x="91" y="17"/>
                </a:cxn>
                <a:cxn ang="0">
                  <a:pos x="86" y="5"/>
                </a:cxn>
                <a:cxn ang="0">
                  <a:pos x="70" y="0"/>
                </a:cxn>
                <a:cxn ang="0">
                  <a:pos x="51" y="8"/>
                </a:cxn>
                <a:cxn ang="0">
                  <a:pos x="45" y="22"/>
                </a:cxn>
                <a:cxn ang="0">
                  <a:pos x="34" y="84"/>
                </a:cxn>
                <a:cxn ang="0">
                  <a:pos x="20" y="145"/>
                </a:cxn>
                <a:cxn ang="0">
                  <a:pos x="2" y="247"/>
                </a:cxn>
                <a:cxn ang="0">
                  <a:pos x="0" y="265"/>
                </a:cxn>
                <a:cxn ang="0">
                  <a:pos x="10" y="292"/>
                </a:cxn>
                <a:cxn ang="0">
                  <a:pos x="45" y="331"/>
                </a:cxn>
                <a:cxn ang="0">
                  <a:pos x="90" y="369"/>
                </a:cxn>
                <a:cxn ang="0">
                  <a:pos x="103" y="375"/>
                </a:cxn>
                <a:cxn ang="0">
                  <a:pos x="109" y="382"/>
                </a:cxn>
                <a:cxn ang="0">
                  <a:pos x="121" y="383"/>
                </a:cxn>
                <a:cxn ang="0">
                  <a:pos x="149" y="374"/>
                </a:cxn>
                <a:cxn ang="0">
                  <a:pos x="197" y="341"/>
                </a:cxn>
                <a:cxn ang="0">
                  <a:pos x="228" y="305"/>
                </a:cxn>
                <a:cxn ang="0">
                  <a:pos x="240" y="279"/>
                </a:cxn>
                <a:cxn ang="0">
                  <a:pos x="240" y="238"/>
                </a:cxn>
                <a:cxn ang="0">
                  <a:pos x="230" y="140"/>
                </a:cxn>
              </a:cxnLst>
              <a:rect l="0" t="0" r="r" b="b"/>
              <a:pathLst>
                <a:path w="242" h="383">
                  <a:moveTo>
                    <a:pt x="230" y="140"/>
                  </a:moveTo>
                  <a:lnTo>
                    <a:pt x="230" y="140"/>
                  </a:lnTo>
                  <a:lnTo>
                    <a:pt x="228" y="124"/>
                  </a:lnTo>
                  <a:lnTo>
                    <a:pt x="226" y="110"/>
                  </a:lnTo>
                  <a:lnTo>
                    <a:pt x="218" y="80"/>
                  </a:lnTo>
                  <a:lnTo>
                    <a:pt x="218" y="80"/>
                  </a:lnTo>
                  <a:lnTo>
                    <a:pt x="215" y="68"/>
                  </a:lnTo>
                  <a:lnTo>
                    <a:pt x="210" y="54"/>
                  </a:lnTo>
                  <a:lnTo>
                    <a:pt x="206" y="41"/>
                  </a:lnTo>
                  <a:lnTo>
                    <a:pt x="206" y="34"/>
                  </a:lnTo>
                  <a:lnTo>
                    <a:pt x="206" y="30"/>
                  </a:lnTo>
                  <a:lnTo>
                    <a:pt x="206" y="30"/>
                  </a:lnTo>
                  <a:lnTo>
                    <a:pt x="206" y="25"/>
                  </a:lnTo>
                  <a:lnTo>
                    <a:pt x="206" y="20"/>
                  </a:lnTo>
                  <a:lnTo>
                    <a:pt x="205" y="16"/>
                  </a:lnTo>
                  <a:lnTo>
                    <a:pt x="202" y="12"/>
                  </a:lnTo>
                  <a:lnTo>
                    <a:pt x="196" y="5"/>
                  </a:lnTo>
                  <a:lnTo>
                    <a:pt x="188" y="1"/>
                  </a:lnTo>
                  <a:lnTo>
                    <a:pt x="180" y="1"/>
                  </a:lnTo>
                  <a:lnTo>
                    <a:pt x="175" y="1"/>
                  </a:lnTo>
                  <a:lnTo>
                    <a:pt x="172" y="3"/>
                  </a:lnTo>
                  <a:lnTo>
                    <a:pt x="168" y="5"/>
                  </a:lnTo>
                  <a:lnTo>
                    <a:pt x="166" y="8"/>
                  </a:lnTo>
                  <a:lnTo>
                    <a:pt x="163" y="13"/>
                  </a:lnTo>
                  <a:lnTo>
                    <a:pt x="162" y="17"/>
                  </a:lnTo>
                  <a:lnTo>
                    <a:pt x="162" y="17"/>
                  </a:lnTo>
                  <a:lnTo>
                    <a:pt x="160" y="26"/>
                  </a:lnTo>
                  <a:lnTo>
                    <a:pt x="162" y="33"/>
                  </a:lnTo>
                  <a:lnTo>
                    <a:pt x="163" y="47"/>
                  </a:lnTo>
                  <a:lnTo>
                    <a:pt x="167" y="61"/>
                  </a:lnTo>
                  <a:lnTo>
                    <a:pt x="171" y="77"/>
                  </a:lnTo>
                  <a:lnTo>
                    <a:pt x="171" y="77"/>
                  </a:lnTo>
                  <a:lnTo>
                    <a:pt x="177" y="105"/>
                  </a:lnTo>
                  <a:lnTo>
                    <a:pt x="181" y="133"/>
                  </a:lnTo>
                  <a:lnTo>
                    <a:pt x="185" y="161"/>
                  </a:lnTo>
                  <a:lnTo>
                    <a:pt x="188" y="190"/>
                  </a:lnTo>
                  <a:lnTo>
                    <a:pt x="188" y="190"/>
                  </a:lnTo>
                  <a:lnTo>
                    <a:pt x="189" y="208"/>
                  </a:lnTo>
                  <a:lnTo>
                    <a:pt x="193" y="234"/>
                  </a:lnTo>
                  <a:lnTo>
                    <a:pt x="194" y="247"/>
                  </a:lnTo>
                  <a:lnTo>
                    <a:pt x="194" y="259"/>
                  </a:lnTo>
                  <a:lnTo>
                    <a:pt x="192" y="268"/>
                  </a:lnTo>
                  <a:lnTo>
                    <a:pt x="191" y="272"/>
                  </a:lnTo>
                  <a:lnTo>
                    <a:pt x="189" y="276"/>
                  </a:lnTo>
                  <a:lnTo>
                    <a:pt x="189" y="276"/>
                  </a:lnTo>
                  <a:lnTo>
                    <a:pt x="164" y="303"/>
                  </a:lnTo>
                  <a:lnTo>
                    <a:pt x="151" y="316"/>
                  </a:lnTo>
                  <a:lnTo>
                    <a:pt x="137" y="327"/>
                  </a:lnTo>
                  <a:lnTo>
                    <a:pt x="137" y="327"/>
                  </a:lnTo>
                  <a:lnTo>
                    <a:pt x="129" y="331"/>
                  </a:lnTo>
                  <a:lnTo>
                    <a:pt x="120" y="335"/>
                  </a:lnTo>
                  <a:lnTo>
                    <a:pt x="120" y="335"/>
                  </a:lnTo>
                  <a:lnTo>
                    <a:pt x="94" y="311"/>
                  </a:lnTo>
                  <a:lnTo>
                    <a:pt x="82" y="298"/>
                  </a:lnTo>
                  <a:lnTo>
                    <a:pt x="70" y="285"/>
                  </a:lnTo>
                  <a:lnTo>
                    <a:pt x="70" y="285"/>
                  </a:lnTo>
                  <a:lnTo>
                    <a:pt x="60" y="275"/>
                  </a:lnTo>
                  <a:lnTo>
                    <a:pt x="51" y="267"/>
                  </a:lnTo>
                  <a:lnTo>
                    <a:pt x="48" y="265"/>
                  </a:lnTo>
                  <a:lnTo>
                    <a:pt x="47" y="267"/>
                  </a:lnTo>
                  <a:lnTo>
                    <a:pt x="47" y="267"/>
                  </a:lnTo>
                  <a:lnTo>
                    <a:pt x="47" y="267"/>
                  </a:lnTo>
                  <a:lnTo>
                    <a:pt x="57" y="225"/>
                  </a:lnTo>
                  <a:lnTo>
                    <a:pt x="57" y="225"/>
                  </a:lnTo>
                  <a:lnTo>
                    <a:pt x="60" y="212"/>
                  </a:lnTo>
                  <a:lnTo>
                    <a:pt x="62" y="199"/>
                  </a:lnTo>
                  <a:lnTo>
                    <a:pt x="65" y="171"/>
                  </a:lnTo>
                  <a:lnTo>
                    <a:pt x="68" y="144"/>
                  </a:lnTo>
                  <a:lnTo>
                    <a:pt x="73" y="118"/>
                  </a:lnTo>
                  <a:lnTo>
                    <a:pt x="73" y="118"/>
                  </a:lnTo>
                  <a:lnTo>
                    <a:pt x="83" y="69"/>
                  </a:lnTo>
                  <a:lnTo>
                    <a:pt x="87" y="46"/>
                  </a:lnTo>
                  <a:lnTo>
                    <a:pt x="91" y="22"/>
                  </a:lnTo>
                  <a:lnTo>
                    <a:pt x="91" y="22"/>
                  </a:lnTo>
                  <a:lnTo>
                    <a:pt x="91" y="17"/>
                  </a:lnTo>
                  <a:lnTo>
                    <a:pt x="90" y="12"/>
                  </a:lnTo>
                  <a:lnTo>
                    <a:pt x="88" y="8"/>
                  </a:lnTo>
                  <a:lnTo>
                    <a:pt x="86" y="5"/>
                  </a:lnTo>
                  <a:lnTo>
                    <a:pt x="82" y="3"/>
                  </a:lnTo>
                  <a:lnTo>
                    <a:pt x="78" y="1"/>
                  </a:lnTo>
                  <a:lnTo>
                    <a:pt x="70" y="0"/>
                  </a:lnTo>
                  <a:lnTo>
                    <a:pt x="62" y="1"/>
                  </a:lnTo>
                  <a:lnTo>
                    <a:pt x="54" y="5"/>
                  </a:lnTo>
                  <a:lnTo>
                    <a:pt x="51" y="8"/>
                  </a:lnTo>
                  <a:lnTo>
                    <a:pt x="48" y="12"/>
                  </a:lnTo>
                  <a:lnTo>
                    <a:pt x="47" y="17"/>
                  </a:lnTo>
                  <a:lnTo>
                    <a:pt x="45" y="22"/>
                  </a:lnTo>
                  <a:lnTo>
                    <a:pt x="45" y="22"/>
                  </a:lnTo>
                  <a:lnTo>
                    <a:pt x="40" y="52"/>
                  </a:lnTo>
                  <a:lnTo>
                    <a:pt x="34" y="84"/>
                  </a:lnTo>
                  <a:lnTo>
                    <a:pt x="27" y="114"/>
                  </a:lnTo>
                  <a:lnTo>
                    <a:pt x="20" y="145"/>
                  </a:lnTo>
                  <a:lnTo>
                    <a:pt x="20" y="145"/>
                  </a:lnTo>
                  <a:lnTo>
                    <a:pt x="14" y="196"/>
                  </a:lnTo>
                  <a:lnTo>
                    <a:pt x="9" y="222"/>
                  </a:lnTo>
                  <a:lnTo>
                    <a:pt x="2" y="247"/>
                  </a:lnTo>
                  <a:lnTo>
                    <a:pt x="2" y="247"/>
                  </a:lnTo>
                  <a:lnTo>
                    <a:pt x="0" y="256"/>
                  </a:lnTo>
                  <a:lnTo>
                    <a:pt x="0" y="265"/>
                  </a:lnTo>
                  <a:lnTo>
                    <a:pt x="2" y="275"/>
                  </a:lnTo>
                  <a:lnTo>
                    <a:pt x="5" y="284"/>
                  </a:lnTo>
                  <a:lnTo>
                    <a:pt x="10" y="292"/>
                  </a:lnTo>
                  <a:lnTo>
                    <a:pt x="15" y="299"/>
                  </a:lnTo>
                  <a:lnTo>
                    <a:pt x="30" y="316"/>
                  </a:lnTo>
                  <a:lnTo>
                    <a:pt x="45" y="331"/>
                  </a:lnTo>
                  <a:lnTo>
                    <a:pt x="61" y="345"/>
                  </a:lnTo>
                  <a:lnTo>
                    <a:pt x="77" y="357"/>
                  </a:lnTo>
                  <a:lnTo>
                    <a:pt x="90" y="369"/>
                  </a:lnTo>
                  <a:lnTo>
                    <a:pt x="90" y="369"/>
                  </a:lnTo>
                  <a:lnTo>
                    <a:pt x="96" y="374"/>
                  </a:lnTo>
                  <a:lnTo>
                    <a:pt x="103" y="375"/>
                  </a:lnTo>
                  <a:lnTo>
                    <a:pt x="103" y="375"/>
                  </a:lnTo>
                  <a:lnTo>
                    <a:pt x="105" y="379"/>
                  </a:lnTo>
                  <a:lnTo>
                    <a:pt x="109" y="382"/>
                  </a:lnTo>
                  <a:lnTo>
                    <a:pt x="115" y="383"/>
                  </a:lnTo>
                  <a:lnTo>
                    <a:pt x="121" y="383"/>
                  </a:lnTo>
                  <a:lnTo>
                    <a:pt x="121" y="383"/>
                  </a:lnTo>
                  <a:lnTo>
                    <a:pt x="129" y="382"/>
                  </a:lnTo>
                  <a:lnTo>
                    <a:pt x="138" y="378"/>
                  </a:lnTo>
                  <a:lnTo>
                    <a:pt x="149" y="374"/>
                  </a:lnTo>
                  <a:lnTo>
                    <a:pt x="158" y="369"/>
                  </a:lnTo>
                  <a:lnTo>
                    <a:pt x="177" y="357"/>
                  </a:lnTo>
                  <a:lnTo>
                    <a:pt x="197" y="341"/>
                  </a:lnTo>
                  <a:lnTo>
                    <a:pt x="214" y="323"/>
                  </a:lnTo>
                  <a:lnTo>
                    <a:pt x="222" y="314"/>
                  </a:lnTo>
                  <a:lnTo>
                    <a:pt x="228" y="305"/>
                  </a:lnTo>
                  <a:lnTo>
                    <a:pt x="234" y="296"/>
                  </a:lnTo>
                  <a:lnTo>
                    <a:pt x="238" y="286"/>
                  </a:lnTo>
                  <a:lnTo>
                    <a:pt x="240" y="279"/>
                  </a:lnTo>
                  <a:lnTo>
                    <a:pt x="242" y="269"/>
                  </a:lnTo>
                  <a:lnTo>
                    <a:pt x="242" y="269"/>
                  </a:lnTo>
                  <a:lnTo>
                    <a:pt x="240" y="238"/>
                  </a:lnTo>
                  <a:lnTo>
                    <a:pt x="238" y="205"/>
                  </a:lnTo>
                  <a:lnTo>
                    <a:pt x="230" y="140"/>
                  </a:lnTo>
                  <a:lnTo>
                    <a:pt x="230" y="14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5" name="chenying0907 922">
              <a:extLst>
                <a:ext uri="{FF2B5EF4-FFF2-40B4-BE49-F238E27FC236}">
                  <a16:creationId xmlns:a16="http://schemas.microsoft.com/office/drawing/2014/main" id="{2DD448A0-D7D9-47D6-B54D-24445FB0528D}"/>
                </a:ext>
              </a:extLst>
            </p:cNvPr>
            <p:cNvSpPr>
              <a:spLocks/>
            </p:cNvSpPr>
            <p:nvPr/>
          </p:nvSpPr>
          <p:spPr bwMode="auto">
            <a:xfrm>
              <a:off x="3230563" y="3502026"/>
              <a:ext cx="523875" cy="285750"/>
            </a:xfrm>
            <a:custGeom>
              <a:avLst/>
              <a:gdLst/>
              <a:ahLst/>
              <a:cxnLst>
                <a:cxn ang="0">
                  <a:pos x="1287" y="425"/>
                </a:cxn>
                <a:cxn ang="0">
                  <a:pos x="1255" y="322"/>
                </a:cxn>
                <a:cxn ang="0">
                  <a:pos x="1205" y="201"/>
                </a:cxn>
                <a:cxn ang="0">
                  <a:pos x="1140" y="98"/>
                </a:cxn>
                <a:cxn ang="0">
                  <a:pos x="1061" y="17"/>
                </a:cxn>
                <a:cxn ang="0">
                  <a:pos x="1028" y="0"/>
                </a:cxn>
                <a:cxn ang="0">
                  <a:pos x="1009" y="19"/>
                </a:cxn>
                <a:cxn ang="0">
                  <a:pos x="1015" y="40"/>
                </a:cxn>
                <a:cxn ang="0">
                  <a:pos x="1074" y="90"/>
                </a:cxn>
                <a:cxn ang="0">
                  <a:pos x="1143" y="189"/>
                </a:cxn>
                <a:cxn ang="0">
                  <a:pos x="1201" y="305"/>
                </a:cxn>
                <a:cxn ang="0">
                  <a:pos x="1223" y="384"/>
                </a:cxn>
                <a:cxn ang="0">
                  <a:pos x="1255" y="503"/>
                </a:cxn>
                <a:cxn ang="0">
                  <a:pos x="1269" y="594"/>
                </a:cxn>
                <a:cxn ang="0">
                  <a:pos x="1234" y="650"/>
                </a:cxn>
                <a:cxn ang="0">
                  <a:pos x="1126" y="660"/>
                </a:cxn>
                <a:cxn ang="0">
                  <a:pos x="935" y="667"/>
                </a:cxn>
                <a:cxn ang="0">
                  <a:pos x="665" y="675"/>
                </a:cxn>
                <a:cxn ang="0">
                  <a:pos x="659" y="675"/>
                </a:cxn>
                <a:cxn ang="0">
                  <a:pos x="585" y="675"/>
                </a:cxn>
                <a:cxn ang="0">
                  <a:pos x="382" y="667"/>
                </a:cxn>
                <a:cxn ang="0">
                  <a:pos x="191" y="660"/>
                </a:cxn>
                <a:cxn ang="0">
                  <a:pos x="47" y="647"/>
                </a:cxn>
                <a:cxn ang="0">
                  <a:pos x="51" y="575"/>
                </a:cxn>
                <a:cxn ang="0">
                  <a:pos x="64" y="482"/>
                </a:cxn>
                <a:cxn ang="0">
                  <a:pos x="100" y="365"/>
                </a:cxn>
                <a:cxn ang="0">
                  <a:pos x="126" y="285"/>
                </a:cxn>
                <a:cxn ang="0">
                  <a:pos x="186" y="169"/>
                </a:cxn>
                <a:cxn ang="0">
                  <a:pos x="261" y="73"/>
                </a:cxn>
                <a:cxn ang="0">
                  <a:pos x="306" y="36"/>
                </a:cxn>
                <a:cxn ang="0">
                  <a:pos x="305" y="12"/>
                </a:cxn>
                <a:cxn ang="0">
                  <a:pos x="284" y="0"/>
                </a:cxn>
                <a:cxn ang="0">
                  <a:pos x="240" y="31"/>
                </a:cxn>
                <a:cxn ang="0">
                  <a:pos x="165" y="116"/>
                </a:cxn>
                <a:cxn ang="0">
                  <a:pos x="100" y="225"/>
                </a:cxn>
                <a:cxn ang="0">
                  <a:pos x="63" y="322"/>
                </a:cxn>
                <a:cxn ang="0">
                  <a:pos x="25" y="446"/>
                </a:cxn>
                <a:cxn ang="0">
                  <a:pos x="12" y="533"/>
                </a:cxn>
                <a:cxn ang="0">
                  <a:pos x="2" y="651"/>
                </a:cxn>
                <a:cxn ang="0">
                  <a:pos x="12" y="681"/>
                </a:cxn>
                <a:cxn ang="0">
                  <a:pos x="26" y="692"/>
                </a:cxn>
                <a:cxn ang="0">
                  <a:pos x="105" y="697"/>
                </a:cxn>
                <a:cxn ang="0">
                  <a:pos x="268" y="706"/>
                </a:cxn>
                <a:cxn ang="0">
                  <a:pos x="402" y="714"/>
                </a:cxn>
                <a:cxn ang="0">
                  <a:pos x="659" y="720"/>
                </a:cxn>
                <a:cxn ang="0">
                  <a:pos x="879" y="716"/>
                </a:cxn>
                <a:cxn ang="0">
                  <a:pos x="1001" y="707"/>
                </a:cxn>
                <a:cxn ang="0">
                  <a:pos x="1179" y="701"/>
                </a:cxn>
                <a:cxn ang="0">
                  <a:pos x="1286" y="693"/>
                </a:cxn>
                <a:cxn ang="0">
                  <a:pos x="1302" y="685"/>
                </a:cxn>
                <a:cxn ang="0">
                  <a:pos x="1315" y="662"/>
                </a:cxn>
                <a:cxn ang="0">
                  <a:pos x="1314" y="580"/>
                </a:cxn>
              </a:cxnLst>
              <a:rect l="0" t="0" r="r" b="b"/>
              <a:pathLst>
                <a:path w="1317" h="720">
                  <a:moveTo>
                    <a:pt x="1300" y="489"/>
                  </a:moveTo>
                  <a:lnTo>
                    <a:pt x="1300" y="489"/>
                  </a:lnTo>
                  <a:lnTo>
                    <a:pt x="1298" y="467"/>
                  </a:lnTo>
                  <a:lnTo>
                    <a:pt x="1293" y="446"/>
                  </a:lnTo>
                  <a:lnTo>
                    <a:pt x="1287" y="425"/>
                  </a:lnTo>
                  <a:lnTo>
                    <a:pt x="1280" y="405"/>
                  </a:lnTo>
                  <a:lnTo>
                    <a:pt x="1265" y="363"/>
                  </a:lnTo>
                  <a:lnTo>
                    <a:pt x="1260" y="342"/>
                  </a:lnTo>
                  <a:lnTo>
                    <a:pt x="1255" y="322"/>
                  </a:lnTo>
                  <a:lnTo>
                    <a:pt x="1255" y="322"/>
                  </a:lnTo>
                  <a:lnTo>
                    <a:pt x="1248" y="299"/>
                  </a:lnTo>
                  <a:lnTo>
                    <a:pt x="1240" y="274"/>
                  </a:lnTo>
                  <a:lnTo>
                    <a:pt x="1230" y="250"/>
                  </a:lnTo>
                  <a:lnTo>
                    <a:pt x="1218" y="225"/>
                  </a:lnTo>
                  <a:lnTo>
                    <a:pt x="1205" y="201"/>
                  </a:lnTo>
                  <a:lnTo>
                    <a:pt x="1192" y="178"/>
                  </a:lnTo>
                  <a:lnTo>
                    <a:pt x="1166" y="136"/>
                  </a:lnTo>
                  <a:lnTo>
                    <a:pt x="1166" y="136"/>
                  </a:lnTo>
                  <a:lnTo>
                    <a:pt x="1153" y="116"/>
                  </a:lnTo>
                  <a:lnTo>
                    <a:pt x="1140" y="98"/>
                  </a:lnTo>
                  <a:lnTo>
                    <a:pt x="1125" y="81"/>
                  </a:lnTo>
                  <a:lnTo>
                    <a:pt x="1111" y="64"/>
                  </a:lnTo>
                  <a:lnTo>
                    <a:pt x="1095" y="47"/>
                  </a:lnTo>
                  <a:lnTo>
                    <a:pt x="1078" y="31"/>
                  </a:lnTo>
                  <a:lnTo>
                    <a:pt x="1061" y="17"/>
                  </a:lnTo>
                  <a:lnTo>
                    <a:pt x="1041" y="4"/>
                  </a:lnTo>
                  <a:lnTo>
                    <a:pt x="1041" y="4"/>
                  </a:lnTo>
                  <a:lnTo>
                    <a:pt x="1038" y="1"/>
                  </a:lnTo>
                  <a:lnTo>
                    <a:pt x="1034" y="0"/>
                  </a:lnTo>
                  <a:lnTo>
                    <a:pt x="1028" y="0"/>
                  </a:lnTo>
                  <a:lnTo>
                    <a:pt x="1024" y="1"/>
                  </a:lnTo>
                  <a:lnTo>
                    <a:pt x="1021" y="2"/>
                  </a:lnTo>
                  <a:lnTo>
                    <a:pt x="1018" y="5"/>
                  </a:lnTo>
                  <a:lnTo>
                    <a:pt x="1013" y="12"/>
                  </a:lnTo>
                  <a:lnTo>
                    <a:pt x="1009" y="19"/>
                  </a:lnTo>
                  <a:lnTo>
                    <a:pt x="1009" y="23"/>
                  </a:lnTo>
                  <a:lnTo>
                    <a:pt x="1009" y="27"/>
                  </a:lnTo>
                  <a:lnTo>
                    <a:pt x="1010" y="33"/>
                  </a:lnTo>
                  <a:lnTo>
                    <a:pt x="1011" y="36"/>
                  </a:lnTo>
                  <a:lnTo>
                    <a:pt x="1015" y="40"/>
                  </a:lnTo>
                  <a:lnTo>
                    <a:pt x="1019" y="43"/>
                  </a:lnTo>
                  <a:lnTo>
                    <a:pt x="1019" y="43"/>
                  </a:lnTo>
                  <a:lnTo>
                    <a:pt x="1039" y="57"/>
                  </a:lnTo>
                  <a:lnTo>
                    <a:pt x="1057" y="73"/>
                  </a:lnTo>
                  <a:lnTo>
                    <a:pt x="1074" y="90"/>
                  </a:lnTo>
                  <a:lnTo>
                    <a:pt x="1091" y="108"/>
                  </a:lnTo>
                  <a:lnTo>
                    <a:pt x="1106" y="128"/>
                  </a:lnTo>
                  <a:lnTo>
                    <a:pt x="1120" y="148"/>
                  </a:lnTo>
                  <a:lnTo>
                    <a:pt x="1132" y="169"/>
                  </a:lnTo>
                  <a:lnTo>
                    <a:pt x="1143" y="189"/>
                  </a:lnTo>
                  <a:lnTo>
                    <a:pt x="1143" y="189"/>
                  </a:lnTo>
                  <a:lnTo>
                    <a:pt x="1163" y="227"/>
                  </a:lnTo>
                  <a:lnTo>
                    <a:pt x="1183" y="265"/>
                  </a:lnTo>
                  <a:lnTo>
                    <a:pt x="1192" y="285"/>
                  </a:lnTo>
                  <a:lnTo>
                    <a:pt x="1201" y="305"/>
                  </a:lnTo>
                  <a:lnTo>
                    <a:pt x="1208" y="325"/>
                  </a:lnTo>
                  <a:lnTo>
                    <a:pt x="1213" y="345"/>
                  </a:lnTo>
                  <a:lnTo>
                    <a:pt x="1213" y="345"/>
                  </a:lnTo>
                  <a:lnTo>
                    <a:pt x="1218" y="365"/>
                  </a:lnTo>
                  <a:lnTo>
                    <a:pt x="1223" y="384"/>
                  </a:lnTo>
                  <a:lnTo>
                    <a:pt x="1238" y="424"/>
                  </a:lnTo>
                  <a:lnTo>
                    <a:pt x="1243" y="443"/>
                  </a:lnTo>
                  <a:lnTo>
                    <a:pt x="1249" y="463"/>
                  </a:lnTo>
                  <a:lnTo>
                    <a:pt x="1253" y="482"/>
                  </a:lnTo>
                  <a:lnTo>
                    <a:pt x="1255" y="503"/>
                  </a:lnTo>
                  <a:lnTo>
                    <a:pt x="1255" y="503"/>
                  </a:lnTo>
                  <a:lnTo>
                    <a:pt x="1256" y="520"/>
                  </a:lnTo>
                  <a:lnTo>
                    <a:pt x="1260" y="537"/>
                  </a:lnTo>
                  <a:lnTo>
                    <a:pt x="1266" y="575"/>
                  </a:lnTo>
                  <a:lnTo>
                    <a:pt x="1269" y="594"/>
                  </a:lnTo>
                  <a:lnTo>
                    <a:pt x="1272" y="612"/>
                  </a:lnTo>
                  <a:lnTo>
                    <a:pt x="1272" y="630"/>
                  </a:lnTo>
                  <a:lnTo>
                    <a:pt x="1270" y="647"/>
                  </a:lnTo>
                  <a:lnTo>
                    <a:pt x="1270" y="647"/>
                  </a:lnTo>
                  <a:lnTo>
                    <a:pt x="1234" y="650"/>
                  </a:lnTo>
                  <a:lnTo>
                    <a:pt x="1198" y="654"/>
                  </a:lnTo>
                  <a:lnTo>
                    <a:pt x="1162" y="658"/>
                  </a:lnTo>
                  <a:lnTo>
                    <a:pt x="1143" y="659"/>
                  </a:lnTo>
                  <a:lnTo>
                    <a:pt x="1126" y="660"/>
                  </a:lnTo>
                  <a:lnTo>
                    <a:pt x="1126" y="660"/>
                  </a:lnTo>
                  <a:lnTo>
                    <a:pt x="1078" y="660"/>
                  </a:lnTo>
                  <a:lnTo>
                    <a:pt x="1031" y="662"/>
                  </a:lnTo>
                  <a:lnTo>
                    <a:pt x="984" y="663"/>
                  </a:lnTo>
                  <a:lnTo>
                    <a:pt x="935" y="667"/>
                  </a:lnTo>
                  <a:lnTo>
                    <a:pt x="935" y="667"/>
                  </a:lnTo>
                  <a:lnTo>
                    <a:pt x="901" y="669"/>
                  </a:lnTo>
                  <a:lnTo>
                    <a:pt x="867" y="672"/>
                  </a:lnTo>
                  <a:lnTo>
                    <a:pt x="801" y="673"/>
                  </a:lnTo>
                  <a:lnTo>
                    <a:pt x="733" y="675"/>
                  </a:lnTo>
                  <a:lnTo>
                    <a:pt x="665" y="675"/>
                  </a:lnTo>
                  <a:lnTo>
                    <a:pt x="665" y="675"/>
                  </a:lnTo>
                  <a:lnTo>
                    <a:pt x="663" y="675"/>
                  </a:lnTo>
                  <a:lnTo>
                    <a:pt x="663" y="675"/>
                  </a:lnTo>
                  <a:lnTo>
                    <a:pt x="659" y="675"/>
                  </a:lnTo>
                  <a:lnTo>
                    <a:pt x="659" y="675"/>
                  </a:lnTo>
                  <a:lnTo>
                    <a:pt x="654" y="675"/>
                  </a:lnTo>
                  <a:lnTo>
                    <a:pt x="654" y="675"/>
                  </a:lnTo>
                  <a:lnTo>
                    <a:pt x="653" y="675"/>
                  </a:lnTo>
                  <a:lnTo>
                    <a:pt x="653" y="675"/>
                  </a:lnTo>
                  <a:lnTo>
                    <a:pt x="585" y="675"/>
                  </a:lnTo>
                  <a:lnTo>
                    <a:pt x="517" y="673"/>
                  </a:lnTo>
                  <a:lnTo>
                    <a:pt x="450" y="672"/>
                  </a:lnTo>
                  <a:lnTo>
                    <a:pt x="416" y="669"/>
                  </a:lnTo>
                  <a:lnTo>
                    <a:pt x="382" y="667"/>
                  </a:lnTo>
                  <a:lnTo>
                    <a:pt x="382" y="667"/>
                  </a:lnTo>
                  <a:lnTo>
                    <a:pt x="334" y="663"/>
                  </a:lnTo>
                  <a:lnTo>
                    <a:pt x="287" y="662"/>
                  </a:lnTo>
                  <a:lnTo>
                    <a:pt x="240" y="660"/>
                  </a:lnTo>
                  <a:lnTo>
                    <a:pt x="191" y="660"/>
                  </a:lnTo>
                  <a:lnTo>
                    <a:pt x="191" y="660"/>
                  </a:lnTo>
                  <a:lnTo>
                    <a:pt x="174" y="659"/>
                  </a:lnTo>
                  <a:lnTo>
                    <a:pt x="156" y="658"/>
                  </a:lnTo>
                  <a:lnTo>
                    <a:pt x="119" y="654"/>
                  </a:lnTo>
                  <a:lnTo>
                    <a:pt x="84" y="650"/>
                  </a:lnTo>
                  <a:lnTo>
                    <a:pt x="47" y="647"/>
                  </a:lnTo>
                  <a:lnTo>
                    <a:pt x="47" y="647"/>
                  </a:lnTo>
                  <a:lnTo>
                    <a:pt x="46" y="630"/>
                  </a:lnTo>
                  <a:lnTo>
                    <a:pt x="46" y="612"/>
                  </a:lnTo>
                  <a:lnTo>
                    <a:pt x="49" y="594"/>
                  </a:lnTo>
                  <a:lnTo>
                    <a:pt x="51" y="575"/>
                  </a:lnTo>
                  <a:lnTo>
                    <a:pt x="58" y="537"/>
                  </a:lnTo>
                  <a:lnTo>
                    <a:pt x="62" y="520"/>
                  </a:lnTo>
                  <a:lnTo>
                    <a:pt x="63" y="503"/>
                  </a:lnTo>
                  <a:lnTo>
                    <a:pt x="63" y="503"/>
                  </a:lnTo>
                  <a:lnTo>
                    <a:pt x="64" y="482"/>
                  </a:lnTo>
                  <a:lnTo>
                    <a:pt x="68" y="463"/>
                  </a:lnTo>
                  <a:lnTo>
                    <a:pt x="75" y="443"/>
                  </a:lnTo>
                  <a:lnTo>
                    <a:pt x="80" y="424"/>
                  </a:lnTo>
                  <a:lnTo>
                    <a:pt x="94" y="384"/>
                  </a:lnTo>
                  <a:lnTo>
                    <a:pt x="100" y="365"/>
                  </a:lnTo>
                  <a:lnTo>
                    <a:pt x="105" y="345"/>
                  </a:lnTo>
                  <a:lnTo>
                    <a:pt x="105" y="345"/>
                  </a:lnTo>
                  <a:lnTo>
                    <a:pt x="110" y="325"/>
                  </a:lnTo>
                  <a:lnTo>
                    <a:pt x="118" y="305"/>
                  </a:lnTo>
                  <a:lnTo>
                    <a:pt x="126" y="285"/>
                  </a:lnTo>
                  <a:lnTo>
                    <a:pt x="135" y="265"/>
                  </a:lnTo>
                  <a:lnTo>
                    <a:pt x="155" y="227"/>
                  </a:lnTo>
                  <a:lnTo>
                    <a:pt x="174" y="189"/>
                  </a:lnTo>
                  <a:lnTo>
                    <a:pt x="174" y="189"/>
                  </a:lnTo>
                  <a:lnTo>
                    <a:pt x="186" y="169"/>
                  </a:lnTo>
                  <a:lnTo>
                    <a:pt x="198" y="148"/>
                  </a:lnTo>
                  <a:lnTo>
                    <a:pt x="212" y="128"/>
                  </a:lnTo>
                  <a:lnTo>
                    <a:pt x="227" y="108"/>
                  </a:lnTo>
                  <a:lnTo>
                    <a:pt x="244" y="90"/>
                  </a:lnTo>
                  <a:lnTo>
                    <a:pt x="261" y="73"/>
                  </a:lnTo>
                  <a:lnTo>
                    <a:pt x="279" y="57"/>
                  </a:lnTo>
                  <a:lnTo>
                    <a:pt x="298" y="43"/>
                  </a:lnTo>
                  <a:lnTo>
                    <a:pt x="298" y="43"/>
                  </a:lnTo>
                  <a:lnTo>
                    <a:pt x="302" y="40"/>
                  </a:lnTo>
                  <a:lnTo>
                    <a:pt x="306" y="36"/>
                  </a:lnTo>
                  <a:lnTo>
                    <a:pt x="308" y="33"/>
                  </a:lnTo>
                  <a:lnTo>
                    <a:pt x="309" y="27"/>
                  </a:lnTo>
                  <a:lnTo>
                    <a:pt x="309" y="23"/>
                  </a:lnTo>
                  <a:lnTo>
                    <a:pt x="309" y="19"/>
                  </a:lnTo>
                  <a:lnTo>
                    <a:pt x="305" y="12"/>
                  </a:lnTo>
                  <a:lnTo>
                    <a:pt x="300" y="5"/>
                  </a:lnTo>
                  <a:lnTo>
                    <a:pt x="297" y="2"/>
                  </a:lnTo>
                  <a:lnTo>
                    <a:pt x="293" y="1"/>
                  </a:lnTo>
                  <a:lnTo>
                    <a:pt x="289" y="0"/>
                  </a:lnTo>
                  <a:lnTo>
                    <a:pt x="284" y="0"/>
                  </a:lnTo>
                  <a:lnTo>
                    <a:pt x="280" y="1"/>
                  </a:lnTo>
                  <a:lnTo>
                    <a:pt x="276" y="4"/>
                  </a:lnTo>
                  <a:lnTo>
                    <a:pt x="276" y="4"/>
                  </a:lnTo>
                  <a:lnTo>
                    <a:pt x="257" y="17"/>
                  </a:lnTo>
                  <a:lnTo>
                    <a:pt x="240" y="31"/>
                  </a:lnTo>
                  <a:lnTo>
                    <a:pt x="223" y="47"/>
                  </a:lnTo>
                  <a:lnTo>
                    <a:pt x="207" y="64"/>
                  </a:lnTo>
                  <a:lnTo>
                    <a:pt x="192" y="81"/>
                  </a:lnTo>
                  <a:lnTo>
                    <a:pt x="178" y="98"/>
                  </a:lnTo>
                  <a:lnTo>
                    <a:pt x="165" y="116"/>
                  </a:lnTo>
                  <a:lnTo>
                    <a:pt x="152" y="136"/>
                  </a:lnTo>
                  <a:lnTo>
                    <a:pt x="152" y="136"/>
                  </a:lnTo>
                  <a:lnTo>
                    <a:pt x="126" y="178"/>
                  </a:lnTo>
                  <a:lnTo>
                    <a:pt x="113" y="201"/>
                  </a:lnTo>
                  <a:lnTo>
                    <a:pt x="100" y="225"/>
                  </a:lnTo>
                  <a:lnTo>
                    <a:pt x="88" y="250"/>
                  </a:lnTo>
                  <a:lnTo>
                    <a:pt x="77" y="274"/>
                  </a:lnTo>
                  <a:lnTo>
                    <a:pt x="70" y="299"/>
                  </a:lnTo>
                  <a:lnTo>
                    <a:pt x="63" y="322"/>
                  </a:lnTo>
                  <a:lnTo>
                    <a:pt x="63" y="322"/>
                  </a:lnTo>
                  <a:lnTo>
                    <a:pt x="58" y="342"/>
                  </a:lnTo>
                  <a:lnTo>
                    <a:pt x="53" y="363"/>
                  </a:lnTo>
                  <a:lnTo>
                    <a:pt x="38" y="405"/>
                  </a:lnTo>
                  <a:lnTo>
                    <a:pt x="30" y="425"/>
                  </a:lnTo>
                  <a:lnTo>
                    <a:pt x="25" y="446"/>
                  </a:lnTo>
                  <a:lnTo>
                    <a:pt x="20" y="467"/>
                  </a:lnTo>
                  <a:lnTo>
                    <a:pt x="17" y="489"/>
                  </a:lnTo>
                  <a:lnTo>
                    <a:pt x="17" y="489"/>
                  </a:lnTo>
                  <a:lnTo>
                    <a:pt x="16" y="510"/>
                  </a:lnTo>
                  <a:lnTo>
                    <a:pt x="12" y="533"/>
                  </a:lnTo>
                  <a:lnTo>
                    <a:pt x="4" y="580"/>
                  </a:lnTo>
                  <a:lnTo>
                    <a:pt x="0" y="605"/>
                  </a:lnTo>
                  <a:lnTo>
                    <a:pt x="0" y="629"/>
                  </a:lnTo>
                  <a:lnTo>
                    <a:pt x="0" y="641"/>
                  </a:lnTo>
                  <a:lnTo>
                    <a:pt x="2" y="651"/>
                  </a:lnTo>
                  <a:lnTo>
                    <a:pt x="3" y="662"/>
                  </a:lnTo>
                  <a:lnTo>
                    <a:pt x="7" y="672"/>
                  </a:lnTo>
                  <a:lnTo>
                    <a:pt x="7" y="672"/>
                  </a:lnTo>
                  <a:lnTo>
                    <a:pt x="9" y="677"/>
                  </a:lnTo>
                  <a:lnTo>
                    <a:pt x="12" y="681"/>
                  </a:lnTo>
                  <a:lnTo>
                    <a:pt x="16" y="685"/>
                  </a:lnTo>
                  <a:lnTo>
                    <a:pt x="20" y="686"/>
                  </a:lnTo>
                  <a:lnTo>
                    <a:pt x="20" y="686"/>
                  </a:lnTo>
                  <a:lnTo>
                    <a:pt x="24" y="689"/>
                  </a:lnTo>
                  <a:lnTo>
                    <a:pt x="26" y="692"/>
                  </a:lnTo>
                  <a:lnTo>
                    <a:pt x="32" y="693"/>
                  </a:lnTo>
                  <a:lnTo>
                    <a:pt x="36" y="693"/>
                  </a:lnTo>
                  <a:lnTo>
                    <a:pt x="36" y="693"/>
                  </a:lnTo>
                  <a:lnTo>
                    <a:pt x="70" y="694"/>
                  </a:lnTo>
                  <a:lnTo>
                    <a:pt x="105" y="697"/>
                  </a:lnTo>
                  <a:lnTo>
                    <a:pt x="139" y="701"/>
                  </a:lnTo>
                  <a:lnTo>
                    <a:pt x="173" y="705"/>
                  </a:lnTo>
                  <a:lnTo>
                    <a:pt x="173" y="705"/>
                  </a:lnTo>
                  <a:lnTo>
                    <a:pt x="221" y="706"/>
                  </a:lnTo>
                  <a:lnTo>
                    <a:pt x="268" y="706"/>
                  </a:lnTo>
                  <a:lnTo>
                    <a:pt x="317" y="707"/>
                  </a:lnTo>
                  <a:lnTo>
                    <a:pt x="340" y="709"/>
                  </a:lnTo>
                  <a:lnTo>
                    <a:pt x="364" y="711"/>
                  </a:lnTo>
                  <a:lnTo>
                    <a:pt x="364" y="711"/>
                  </a:lnTo>
                  <a:lnTo>
                    <a:pt x="402" y="714"/>
                  </a:lnTo>
                  <a:lnTo>
                    <a:pt x="438" y="716"/>
                  </a:lnTo>
                  <a:lnTo>
                    <a:pt x="475" y="719"/>
                  </a:lnTo>
                  <a:lnTo>
                    <a:pt x="512" y="719"/>
                  </a:lnTo>
                  <a:lnTo>
                    <a:pt x="585" y="720"/>
                  </a:lnTo>
                  <a:lnTo>
                    <a:pt x="659" y="720"/>
                  </a:lnTo>
                  <a:lnTo>
                    <a:pt x="659" y="720"/>
                  </a:lnTo>
                  <a:lnTo>
                    <a:pt x="733" y="720"/>
                  </a:lnTo>
                  <a:lnTo>
                    <a:pt x="806" y="719"/>
                  </a:lnTo>
                  <a:lnTo>
                    <a:pt x="843" y="719"/>
                  </a:lnTo>
                  <a:lnTo>
                    <a:pt x="879" y="716"/>
                  </a:lnTo>
                  <a:lnTo>
                    <a:pt x="916" y="714"/>
                  </a:lnTo>
                  <a:lnTo>
                    <a:pt x="954" y="711"/>
                  </a:lnTo>
                  <a:lnTo>
                    <a:pt x="954" y="711"/>
                  </a:lnTo>
                  <a:lnTo>
                    <a:pt x="977" y="709"/>
                  </a:lnTo>
                  <a:lnTo>
                    <a:pt x="1001" y="707"/>
                  </a:lnTo>
                  <a:lnTo>
                    <a:pt x="1049" y="706"/>
                  </a:lnTo>
                  <a:lnTo>
                    <a:pt x="1098" y="706"/>
                  </a:lnTo>
                  <a:lnTo>
                    <a:pt x="1145" y="705"/>
                  </a:lnTo>
                  <a:lnTo>
                    <a:pt x="1145" y="705"/>
                  </a:lnTo>
                  <a:lnTo>
                    <a:pt x="1179" y="701"/>
                  </a:lnTo>
                  <a:lnTo>
                    <a:pt x="1213" y="697"/>
                  </a:lnTo>
                  <a:lnTo>
                    <a:pt x="1248" y="694"/>
                  </a:lnTo>
                  <a:lnTo>
                    <a:pt x="1282" y="693"/>
                  </a:lnTo>
                  <a:lnTo>
                    <a:pt x="1282" y="693"/>
                  </a:lnTo>
                  <a:lnTo>
                    <a:pt x="1286" y="693"/>
                  </a:lnTo>
                  <a:lnTo>
                    <a:pt x="1291" y="692"/>
                  </a:lnTo>
                  <a:lnTo>
                    <a:pt x="1294" y="689"/>
                  </a:lnTo>
                  <a:lnTo>
                    <a:pt x="1298" y="686"/>
                  </a:lnTo>
                  <a:lnTo>
                    <a:pt x="1298" y="686"/>
                  </a:lnTo>
                  <a:lnTo>
                    <a:pt x="1302" y="685"/>
                  </a:lnTo>
                  <a:lnTo>
                    <a:pt x="1306" y="681"/>
                  </a:lnTo>
                  <a:lnTo>
                    <a:pt x="1308" y="677"/>
                  </a:lnTo>
                  <a:lnTo>
                    <a:pt x="1311" y="672"/>
                  </a:lnTo>
                  <a:lnTo>
                    <a:pt x="1311" y="672"/>
                  </a:lnTo>
                  <a:lnTo>
                    <a:pt x="1315" y="662"/>
                  </a:lnTo>
                  <a:lnTo>
                    <a:pt x="1316" y="651"/>
                  </a:lnTo>
                  <a:lnTo>
                    <a:pt x="1317" y="641"/>
                  </a:lnTo>
                  <a:lnTo>
                    <a:pt x="1317" y="629"/>
                  </a:lnTo>
                  <a:lnTo>
                    <a:pt x="1317" y="605"/>
                  </a:lnTo>
                  <a:lnTo>
                    <a:pt x="1314" y="580"/>
                  </a:lnTo>
                  <a:lnTo>
                    <a:pt x="1306" y="533"/>
                  </a:lnTo>
                  <a:lnTo>
                    <a:pt x="1302" y="510"/>
                  </a:lnTo>
                  <a:lnTo>
                    <a:pt x="1300" y="489"/>
                  </a:lnTo>
                  <a:lnTo>
                    <a:pt x="1300" y="489"/>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6" name="chenying0907 923">
              <a:extLst>
                <a:ext uri="{FF2B5EF4-FFF2-40B4-BE49-F238E27FC236}">
                  <a16:creationId xmlns:a16="http://schemas.microsoft.com/office/drawing/2014/main" id="{FF31A717-FBA0-449F-8C21-002100EADB98}"/>
                </a:ext>
              </a:extLst>
            </p:cNvPr>
            <p:cNvSpPr>
              <a:spLocks noEditPoints="1"/>
            </p:cNvSpPr>
            <p:nvPr/>
          </p:nvSpPr>
          <p:spPr bwMode="auto">
            <a:xfrm>
              <a:off x="3565526" y="3633788"/>
              <a:ext cx="120650" cy="47625"/>
            </a:xfrm>
            <a:custGeom>
              <a:avLst/>
              <a:gdLst/>
              <a:ahLst/>
              <a:cxnLst>
                <a:cxn ang="0">
                  <a:pos x="300" y="30"/>
                </a:cxn>
                <a:cxn ang="0">
                  <a:pos x="298" y="21"/>
                </a:cxn>
                <a:cxn ang="0">
                  <a:pos x="294" y="14"/>
                </a:cxn>
                <a:cxn ang="0">
                  <a:pos x="280" y="8"/>
                </a:cxn>
                <a:cxn ang="0">
                  <a:pos x="274" y="8"/>
                </a:cxn>
                <a:cxn ang="0">
                  <a:pos x="214" y="3"/>
                </a:cxn>
                <a:cxn ang="0">
                  <a:pos x="94" y="0"/>
                </a:cxn>
                <a:cxn ang="0">
                  <a:pos x="34" y="0"/>
                </a:cxn>
                <a:cxn ang="0">
                  <a:pos x="27" y="1"/>
                </a:cxn>
                <a:cxn ang="0">
                  <a:pos x="18" y="1"/>
                </a:cxn>
                <a:cxn ang="0">
                  <a:pos x="9" y="5"/>
                </a:cxn>
                <a:cxn ang="0">
                  <a:pos x="2" y="12"/>
                </a:cxn>
                <a:cxn ang="0">
                  <a:pos x="0" y="22"/>
                </a:cxn>
                <a:cxn ang="0">
                  <a:pos x="1" y="41"/>
                </a:cxn>
                <a:cxn ang="0">
                  <a:pos x="7" y="76"/>
                </a:cxn>
                <a:cxn ang="0">
                  <a:pos x="14" y="92"/>
                </a:cxn>
                <a:cxn ang="0">
                  <a:pos x="18" y="95"/>
                </a:cxn>
                <a:cxn ang="0">
                  <a:pos x="28" y="103"/>
                </a:cxn>
                <a:cxn ang="0">
                  <a:pos x="48" y="109"/>
                </a:cxn>
                <a:cxn ang="0">
                  <a:pos x="95" y="112"/>
                </a:cxn>
                <a:cxn ang="0">
                  <a:pos x="121" y="114"/>
                </a:cxn>
                <a:cxn ang="0">
                  <a:pos x="201" y="119"/>
                </a:cxn>
                <a:cxn ang="0">
                  <a:pos x="242" y="116"/>
                </a:cxn>
                <a:cxn ang="0">
                  <a:pos x="280" y="109"/>
                </a:cxn>
                <a:cxn ang="0">
                  <a:pos x="285" y="107"/>
                </a:cxn>
                <a:cxn ang="0">
                  <a:pos x="294" y="101"/>
                </a:cxn>
                <a:cxn ang="0">
                  <a:pos x="300" y="86"/>
                </a:cxn>
                <a:cxn ang="0">
                  <a:pos x="303" y="63"/>
                </a:cxn>
                <a:cxn ang="0">
                  <a:pos x="300" y="30"/>
                </a:cxn>
                <a:cxn ang="0">
                  <a:pos x="121" y="68"/>
                </a:cxn>
                <a:cxn ang="0">
                  <a:pos x="87" y="64"/>
                </a:cxn>
                <a:cxn ang="0">
                  <a:pos x="53" y="60"/>
                </a:cxn>
                <a:cxn ang="0">
                  <a:pos x="49" y="56"/>
                </a:cxn>
                <a:cxn ang="0">
                  <a:pos x="47" y="46"/>
                </a:cxn>
                <a:cxn ang="0">
                  <a:pos x="205" y="48"/>
                </a:cxn>
                <a:cxn ang="0">
                  <a:pos x="257" y="52"/>
                </a:cxn>
                <a:cxn ang="0">
                  <a:pos x="257" y="67"/>
                </a:cxn>
                <a:cxn ang="0">
                  <a:pos x="223" y="69"/>
                </a:cxn>
                <a:cxn ang="0">
                  <a:pos x="155" y="71"/>
                </a:cxn>
                <a:cxn ang="0">
                  <a:pos x="121" y="68"/>
                </a:cxn>
              </a:cxnLst>
              <a:rect l="0" t="0" r="r" b="b"/>
              <a:pathLst>
                <a:path w="303" h="119">
                  <a:moveTo>
                    <a:pt x="300" y="30"/>
                  </a:moveTo>
                  <a:lnTo>
                    <a:pt x="300" y="30"/>
                  </a:lnTo>
                  <a:lnTo>
                    <a:pt x="300" y="25"/>
                  </a:lnTo>
                  <a:lnTo>
                    <a:pt x="298" y="21"/>
                  </a:lnTo>
                  <a:lnTo>
                    <a:pt x="297" y="18"/>
                  </a:lnTo>
                  <a:lnTo>
                    <a:pt x="294" y="14"/>
                  </a:lnTo>
                  <a:lnTo>
                    <a:pt x="287" y="10"/>
                  </a:lnTo>
                  <a:lnTo>
                    <a:pt x="280" y="8"/>
                  </a:lnTo>
                  <a:lnTo>
                    <a:pt x="280" y="8"/>
                  </a:lnTo>
                  <a:lnTo>
                    <a:pt x="274" y="8"/>
                  </a:lnTo>
                  <a:lnTo>
                    <a:pt x="274" y="8"/>
                  </a:lnTo>
                  <a:lnTo>
                    <a:pt x="214" y="3"/>
                  </a:lnTo>
                  <a:lnTo>
                    <a:pt x="154" y="1"/>
                  </a:lnTo>
                  <a:lnTo>
                    <a:pt x="94" y="0"/>
                  </a:lnTo>
                  <a:lnTo>
                    <a:pt x="34" y="0"/>
                  </a:lnTo>
                  <a:lnTo>
                    <a:pt x="34" y="0"/>
                  </a:lnTo>
                  <a:lnTo>
                    <a:pt x="27" y="1"/>
                  </a:lnTo>
                  <a:lnTo>
                    <a:pt x="27" y="1"/>
                  </a:lnTo>
                  <a:lnTo>
                    <a:pt x="22" y="0"/>
                  </a:lnTo>
                  <a:lnTo>
                    <a:pt x="18" y="1"/>
                  </a:lnTo>
                  <a:lnTo>
                    <a:pt x="13" y="3"/>
                  </a:lnTo>
                  <a:lnTo>
                    <a:pt x="9" y="5"/>
                  </a:lnTo>
                  <a:lnTo>
                    <a:pt x="5" y="8"/>
                  </a:lnTo>
                  <a:lnTo>
                    <a:pt x="2" y="12"/>
                  </a:lnTo>
                  <a:lnTo>
                    <a:pt x="1" y="17"/>
                  </a:lnTo>
                  <a:lnTo>
                    <a:pt x="0" y="22"/>
                  </a:lnTo>
                  <a:lnTo>
                    <a:pt x="0" y="22"/>
                  </a:lnTo>
                  <a:lnTo>
                    <a:pt x="1" y="41"/>
                  </a:lnTo>
                  <a:lnTo>
                    <a:pt x="2" y="58"/>
                  </a:lnTo>
                  <a:lnTo>
                    <a:pt x="7" y="76"/>
                  </a:lnTo>
                  <a:lnTo>
                    <a:pt x="10" y="84"/>
                  </a:lnTo>
                  <a:lnTo>
                    <a:pt x="14" y="92"/>
                  </a:lnTo>
                  <a:lnTo>
                    <a:pt x="14" y="92"/>
                  </a:lnTo>
                  <a:lnTo>
                    <a:pt x="18" y="95"/>
                  </a:lnTo>
                  <a:lnTo>
                    <a:pt x="23" y="99"/>
                  </a:lnTo>
                  <a:lnTo>
                    <a:pt x="28" y="103"/>
                  </a:lnTo>
                  <a:lnTo>
                    <a:pt x="34" y="106"/>
                  </a:lnTo>
                  <a:lnTo>
                    <a:pt x="48" y="109"/>
                  </a:lnTo>
                  <a:lnTo>
                    <a:pt x="64" y="111"/>
                  </a:lnTo>
                  <a:lnTo>
                    <a:pt x="95" y="112"/>
                  </a:lnTo>
                  <a:lnTo>
                    <a:pt x="121" y="114"/>
                  </a:lnTo>
                  <a:lnTo>
                    <a:pt x="121" y="114"/>
                  </a:lnTo>
                  <a:lnTo>
                    <a:pt x="161" y="116"/>
                  </a:lnTo>
                  <a:lnTo>
                    <a:pt x="201" y="119"/>
                  </a:lnTo>
                  <a:lnTo>
                    <a:pt x="221" y="118"/>
                  </a:lnTo>
                  <a:lnTo>
                    <a:pt x="242" y="116"/>
                  </a:lnTo>
                  <a:lnTo>
                    <a:pt x="261" y="114"/>
                  </a:lnTo>
                  <a:lnTo>
                    <a:pt x="280" y="109"/>
                  </a:lnTo>
                  <a:lnTo>
                    <a:pt x="280" y="109"/>
                  </a:lnTo>
                  <a:lnTo>
                    <a:pt x="285" y="107"/>
                  </a:lnTo>
                  <a:lnTo>
                    <a:pt x="290" y="105"/>
                  </a:lnTo>
                  <a:lnTo>
                    <a:pt x="294" y="101"/>
                  </a:lnTo>
                  <a:lnTo>
                    <a:pt x="297" y="97"/>
                  </a:lnTo>
                  <a:lnTo>
                    <a:pt x="300" y="86"/>
                  </a:lnTo>
                  <a:lnTo>
                    <a:pt x="302" y="75"/>
                  </a:lnTo>
                  <a:lnTo>
                    <a:pt x="303" y="63"/>
                  </a:lnTo>
                  <a:lnTo>
                    <a:pt x="302" y="51"/>
                  </a:lnTo>
                  <a:lnTo>
                    <a:pt x="300" y="30"/>
                  </a:lnTo>
                  <a:lnTo>
                    <a:pt x="300" y="30"/>
                  </a:lnTo>
                  <a:close/>
                  <a:moveTo>
                    <a:pt x="121" y="68"/>
                  </a:moveTo>
                  <a:lnTo>
                    <a:pt x="121" y="68"/>
                  </a:lnTo>
                  <a:lnTo>
                    <a:pt x="87" y="64"/>
                  </a:lnTo>
                  <a:lnTo>
                    <a:pt x="53" y="60"/>
                  </a:lnTo>
                  <a:lnTo>
                    <a:pt x="53" y="60"/>
                  </a:lnTo>
                  <a:lnTo>
                    <a:pt x="51" y="59"/>
                  </a:lnTo>
                  <a:lnTo>
                    <a:pt x="49" y="56"/>
                  </a:lnTo>
                  <a:lnTo>
                    <a:pt x="47" y="46"/>
                  </a:lnTo>
                  <a:lnTo>
                    <a:pt x="47" y="46"/>
                  </a:lnTo>
                  <a:lnTo>
                    <a:pt x="153" y="47"/>
                  </a:lnTo>
                  <a:lnTo>
                    <a:pt x="205" y="48"/>
                  </a:lnTo>
                  <a:lnTo>
                    <a:pt x="257" y="52"/>
                  </a:lnTo>
                  <a:lnTo>
                    <a:pt x="257" y="52"/>
                  </a:lnTo>
                  <a:lnTo>
                    <a:pt x="257" y="59"/>
                  </a:lnTo>
                  <a:lnTo>
                    <a:pt x="257" y="67"/>
                  </a:lnTo>
                  <a:lnTo>
                    <a:pt x="257" y="67"/>
                  </a:lnTo>
                  <a:lnTo>
                    <a:pt x="223" y="69"/>
                  </a:lnTo>
                  <a:lnTo>
                    <a:pt x="189" y="71"/>
                  </a:lnTo>
                  <a:lnTo>
                    <a:pt x="155" y="71"/>
                  </a:lnTo>
                  <a:lnTo>
                    <a:pt x="121" y="68"/>
                  </a:lnTo>
                  <a:lnTo>
                    <a:pt x="121" y="68"/>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grpSp>
      <p:grpSp>
        <p:nvGrpSpPr>
          <p:cNvPr id="57" name="PA_chenying0907 58">
            <a:extLst>
              <a:ext uri="{FF2B5EF4-FFF2-40B4-BE49-F238E27FC236}">
                <a16:creationId xmlns:a16="http://schemas.microsoft.com/office/drawing/2014/main" id="{B1B3D261-AC10-4D48-9DA6-92AB9CEF826B}"/>
              </a:ext>
            </a:extLst>
          </p:cNvPr>
          <p:cNvGrpSpPr/>
          <p:nvPr>
            <p:custDataLst>
              <p:tags r:id="rId2"/>
            </p:custDataLst>
          </p:nvPr>
        </p:nvGrpSpPr>
        <p:grpSpPr>
          <a:xfrm>
            <a:off x="3878388" y="1245236"/>
            <a:ext cx="1309837" cy="1106500"/>
            <a:chOff x="2033588" y="3044825"/>
            <a:chExt cx="771525" cy="746126"/>
          </a:xfrm>
          <a:solidFill>
            <a:schemeClr val="accent2"/>
          </a:solidFill>
        </p:grpSpPr>
        <p:sp>
          <p:nvSpPr>
            <p:cNvPr id="58" name="chenying0907 717">
              <a:extLst>
                <a:ext uri="{FF2B5EF4-FFF2-40B4-BE49-F238E27FC236}">
                  <a16:creationId xmlns:a16="http://schemas.microsoft.com/office/drawing/2014/main" id="{BFE3F43B-FE66-4E41-ACF4-F49E1A5F2049}"/>
                </a:ext>
              </a:extLst>
            </p:cNvPr>
            <p:cNvSpPr>
              <a:spLocks/>
            </p:cNvSpPr>
            <p:nvPr/>
          </p:nvSpPr>
          <p:spPr bwMode="auto">
            <a:xfrm>
              <a:off x="2122488" y="3668713"/>
              <a:ext cx="20638" cy="30163"/>
            </a:xfrm>
            <a:custGeom>
              <a:avLst/>
              <a:gdLst/>
              <a:ahLst/>
              <a:cxnLst>
                <a:cxn ang="0">
                  <a:pos x="42" y="1"/>
                </a:cxn>
                <a:cxn ang="0">
                  <a:pos x="42" y="1"/>
                </a:cxn>
                <a:cxn ang="0">
                  <a:pos x="29" y="14"/>
                </a:cxn>
                <a:cxn ang="0">
                  <a:pos x="15" y="27"/>
                </a:cxn>
                <a:cxn ang="0">
                  <a:pos x="15" y="27"/>
                </a:cxn>
                <a:cxn ang="0">
                  <a:pos x="13" y="31"/>
                </a:cxn>
                <a:cxn ang="0">
                  <a:pos x="12" y="37"/>
                </a:cxn>
                <a:cxn ang="0">
                  <a:pos x="9" y="46"/>
                </a:cxn>
                <a:cxn ang="0">
                  <a:pos x="6" y="56"/>
                </a:cxn>
                <a:cxn ang="0">
                  <a:pos x="4" y="60"/>
                </a:cxn>
                <a:cxn ang="0">
                  <a:pos x="1" y="64"/>
                </a:cxn>
                <a:cxn ang="0">
                  <a:pos x="1" y="64"/>
                </a:cxn>
                <a:cxn ang="0">
                  <a:pos x="0" y="68"/>
                </a:cxn>
                <a:cxn ang="0">
                  <a:pos x="0" y="71"/>
                </a:cxn>
                <a:cxn ang="0">
                  <a:pos x="2" y="73"/>
                </a:cxn>
                <a:cxn ang="0">
                  <a:pos x="5" y="74"/>
                </a:cxn>
                <a:cxn ang="0">
                  <a:pos x="12" y="74"/>
                </a:cxn>
                <a:cxn ang="0">
                  <a:pos x="12" y="74"/>
                </a:cxn>
                <a:cxn ang="0">
                  <a:pos x="14" y="73"/>
                </a:cxn>
                <a:cxn ang="0">
                  <a:pos x="17" y="71"/>
                </a:cxn>
                <a:cxn ang="0">
                  <a:pos x="17" y="67"/>
                </a:cxn>
                <a:cxn ang="0">
                  <a:pos x="14" y="64"/>
                </a:cxn>
                <a:cxn ang="0">
                  <a:pos x="14" y="64"/>
                </a:cxn>
                <a:cxn ang="0">
                  <a:pos x="18" y="54"/>
                </a:cxn>
                <a:cxn ang="0">
                  <a:pos x="21" y="42"/>
                </a:cxn>
                <a:cxn ang="0">
                  <a:pos x="21" y="42"/>
                </a:cxn>
                <a:cxn ang="0">
                  <a:pos x="23" y="38"/>
                </a:cxn>
                <a:cxn ang="0">
                  <a:pos x="26" y="33"/>
                </a:cxn>
                <a:cxn ang="0">
                  <a:pos x="34" y="25"/>
                </a:cxn>
                <a:cxn ang="0">
                  <a:pos x="49" y="10"/>
                </a:cxn>
                <a:cxn ang="0">
                  <a:pos x="49" y="10"/>
                </a:cxn>
                <a:cxn ang="0">
                  <a:pos x="51" y="8"/>
                </a:cxn>
                <a:cxn ang="0">
                  <a:pos x="51" y="5"/>
                </a:cxn>
                <a:cxn ang="0">
                  <a:pos x="49" y="1"/>
                </a:cxn>
                <a:cxn ang="0">
                  <a:pos x="46" y="0"/>
                </a:cxn>
                <a:cxn ang="0">
                  <a:pos x="43" y="0"/>
                </a:cxn>
                <a:cxn ang="0">
                  <a:pos x="42" y="1"/>
                </a:cxn>
                <a:cxn ang="0">
                  <a:pos x="42" y="1"/>
                </a:cxn>
              </a:cxnLst>
              <a:rect l="0" t="0" r="r" b="b"/>
              <a:pathLst>
                <a:path w="51" h="74">
                  <a:moveTo>
                    <a:pt x="42" y="1"/>
                  </a:moveTo>
                  <a:lnTo>
                    <a:pt x="42" y="1"/>
                  </a:lnTo>
                  <a:lnTo>
                    <a:pt x="29" y="14"/>
                  </a:lnTo>
                  <a:lnTo>
                    <a:pt x="15" y="27"/>
                  </a:lnTo>
                  <a:lnTo>
                    <a:pt x="15" y="27"/>
                  </a:lnTo>
                  <a:lnTo>
                    <a:pt x="13" y="31"/>
                  </a:lnTo>
                  <a:lnTo>
                    <a:pt x="12" y="37"/>
                  </a:lnTo>
                  <a:lnTo>
                    <a:pt x="9" y="46"/>
                  </a:lnTo>
                  <a:lnTo>
                    <a:pt x="6" y="56"/>
                  </a:lnTo>
                  <a:lnTo>
                    <a:pt x="4" y="60"/>
                  </a:lnTo>
                  <a:lnTo>
                    <a:pt x="1" y="64"/>
                  </a:lnTo>
                  <a:lnTo>
                    <a:pt x="1" y="64"/>
                  </a:lnTo>
                  <a:lnTo>
                    <a:pt x="0" y="68"/>
                  </a:lnTo>
                  <a:lnTo>
                    <a:pt x="0" y="71"/>
                  </a:lnTo>
                  <a:lnTo>
                    <a:pt x="2" y="73"/>
                  </a:lnTo>
                  <a:lnTo>
                    <a:pt x="5" y="74"/>
                  </a:lnTo>
                  <a:lnTo>
                    <a:pt x="12" y="74"/>
                  </a:lnTo>
                  <a:lnTo>
                    <a:pt x="12" y="74"/>
                  </a:lnTo>
                  <a:lnTo>
                    <a:pt x="14" y="73"/>
                  </a:lnTo>
                  <a:lnTo>
                    <a:pt x="17" y="71"/>
                  </a:lnTo>
                  <a:lnTo>
                    <a:pt x="17" y="67"/>
                  </a:lnTo>
                  <a:lnTo>
                    <a:pt x="14" y="64"/>
                  </a:lnTo>
                  <a:lnTo>
                    <a:pt x="14" y="64"/>
                  </a:lnTo>
                  <a:lnTo>
                    <a:pt x="18" y="54"/>
                  </a:lnTo>
                  <a:lnTo>
                    <a:pt x="21" y="42"/>
                  </a:lnTo>
                  <a:lnTo>
                    <a:pt x="21" y="42"/>
                  </a:lnTo>
                  <a:lnTo>
                    <a:pt x="23" y="38"/>
                  </a:lnTo>
                  <a:lnTo>
                    <a:pt x="26" y="33"/>
                  </a:lnTo>
                  <a:lnTo>
                    <a:pt x="34" y="25"/>
                  </a:lnTo>
                  <a:lnTo>
                    <a:pt x="49" y="10"/>
                  </a:lnTo>
                  <a:lnTo>
                    <a:pt x="49" y="10"/>
                  </a:lnTo>
                  <a:lnTo>
                    <a:pt x="51" y="8"/>
                  </a:lnTo>
                  <a:lnTo>
                    <a:pt x="51" y="5"/>
                  </a:lnTo>
                  <a:lnTo>
                    <a:pt x="49" y="1"/>
                  </a:lnTo>
                  <a:lnTo>
                    <a:pt x="46" y="0"/>
                  </a:lnTo>
                  <a:lnTo>
                    <a:pt x="43" y="0"/>
                  </a:lnTo>
                  <a:lnTo>
                    <a:pt x="42" y="1"/>
                  </a:lnTo>
                  <a:lnTo>
                    <a:pt x="42"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59" name="chenying0907 718">
              <a:extLst>
                <a:ext uri="{FF2B5EF4-FFF2-40B4-BE49-F238E27FC236}">
                  <a16:creationId xmlns:a16="http://schemas.microsoft.com/office/drawing/2014/main" id="{B9C22FCA-6FEE-4209-9ED8-6BE86FBAB5A6}"/>
                </a:ext>
              </a:extLst>
            </p:cNvPr>
            <p:cNvSpPr>
              <a:spLocks/>
            </p:cNvSpPr>
            <p:nvPr/>
          </p:nvSpPr>
          <p:spPr bwMode="auto">
            <a:xfrm>
              <a:off x="2143126" y="3673475"/>
              <a:ext cx="23813" cy="25400"/>
            </a:xfrm>
            <a:custGeom>
              <a:avLst/>
              <a:gdLst/>
              <a:ahLst/>
              <a:cxnLst>
                <a:cxn ang="0">
                  <a:pos x="50" y="0"/>
                </a:cxn>
                <a:cxn ang="0">
                  <a:pos x="50" y="0"/>
                </a:cxn>
                <a:cxn ang="0">
                  <a:pos x="34" y="10"/>
                </a:cxn>
                <a:cxn ang="0">
                  <a:pos x="24" y="17"/>
                </a:cxn>
                <a:cxn ang="0">
                  <a:pos x="15" y="25"/>
                </a:cxn>
                <a:cxn ang="0">
                  <a:pos x="7" y="32"/>
                </a:cxn>
                <a:cxn ang="0">
                  <a:pos x="2" y="42"/>
                </a:cxn>
                <a:cxn ang="0">
                  <a:pos x="0" y="45"/>
                </a:cxn>
                <a:cxn ang="0">
                  <a:pos x="0" y="51"/>
                </a:cxn>
                <a:cxn ang="0">
                  <a:pos x="0" y="55"/>
                </a:cxn>
                <a:cxn ang="0">
                  <a:pos x="3" y="60"/>
                </a:cxn>
                <a:cxn ang="0">
                  <a:pos x="3" y="60"/>
                </a:cxn>
                <a:cxn ang="0">
                  <a:pos x="4" y="61"/>
                </a:cxn>
                <a:cxn ang="0">
                  <a:pos x="6" y="62"/>
                </a:cxn>
                <a:cxn ang="0">
                  <a:pos x="11" y="61"/>
                </a:cxn>
                <a:cxn ang="0">
                  <a:pos x="14" y="59"/>
                </a:cxn>
                <a:cxn ang="0">
                  <a:pos x="14" y="56"/>
                </a:cxn>
                <a:cxn ang="0">
                  <a:pos x="12" y="53"/>
                </a:cxn>
                <a:cxn ang="0">
                  <a:pos x="12" y="53"/>
                </a:cxn>
                <a:cxn ang="0">
                  <a:pos x="11" y="51"/>
                </a:cxn>
                <a:cxn ang="0">
                  <a:pos x="12" y="47"/>
                </a:cxn>
                <a:cxn ang="0">
                  <a:pos x="14" y="43"/>
                </a:cxn>
                <a:cxn ang="0">
                  <a:pos x="17" y="39"/>
                </a:cxn>
                <a:cxn ang="0">
                  <a:pos x="24" y="32"/>
                </a:cxn>
                <a:cxn ang="0">
                  <a:pos x="29" y="27"/>
                </a:cxn>
                <a:cxn ang="0">
                  <a:pos x="29" y="27"/>
                </a:cxn>
                <a:cxn ang="0">
                  <a:pos x="42" y="18"/>
                </a:cxn>
                <a:cxn ang="0">
                  <a:pos x="57" y="10"/>
                </a:cxn>
                <a:cxn ang="0">
                  <a:pos x="57" y="10"/>
                </a:cxn>
                <a:cxn ang="0">
                  <a:pos x="58" y="9"/>
                </a:cxn>
                <a:cxn ang="0">
                  <a:pos x="59" y="6"/>
                </a:cxn>
                <a:cxn ang="0">
                  <a:pos x="58" y="2"/>
                </a:cxn>
                <a:cxn ang="0">
                  <a:pos x="55" y="0"/>
                </a:cxn>
                <a:cxn ang="0">
                  <a:pos x="53" y="0"/>
                </a:cxn>
                <a:cxn ang="0">
                  <a:pos x="50" y="0"/>
                </a:cxn>
                <a:cxn ang="0">
                  <a:pos x="50" y="0"/>
                </a:cxn>
              </a:cxnLst>
              <a:rect l="0" t="0" r="r" b="b"/>
              <a:pathLst>
                <a:path w="59" h="62">
                  <a:moveTo>
                    <a:pt x="50" y="0"/>
                  </a:moveTo>
                  <a:lnTo>
                    <a:pt x="50" y="0"/>
                  </a:lnTo>
                  <a:lnTo>
                    <a:pt x="34" y="10"/>
                  </a:lnTo>
                  <a:lnTo>
                    <a:pt x="24" y="17"/>
                  </a:lnTo>
                  <a:lnTo>
                    <a:pt x="15" y="25"/>
                  </a:lnTo>
                  <a:lnTo>
                    <a:pt x="7" y="32"/>
                  </a:lnTo>
                  <a:lnTo>
                    <a:pt x="2" y="42"/>
                  </a:lnTo>
                  <a:lnTo>
                    <a:pt x="0" y="45"/>
                  </a:lnTo>
                  <a:lnTo>
                    <a:pt x="0" y="51"/>
                  </a:lnTo>
                  <a:lnTo>
                    <a:pt x="0" y="55"/>
                  </a:lnTo>
                  <a:lnTo>
                    <a:pt x="3" y="60"/>
                  </a:lnTo>
                  <a:lnTo>
                    <a:pt x="3" y="60"/>
                  </a:lnTo>
                  <a:lnTo>
                    <a:pt x="4" y="61"/>
                  </a:lnTo>
                  <a:lnTo>
                    <a:pt x="6" y="62"/>
                  </a:lnTo>
                  <a:lnTo>
                    <a:pt x="11" y="61"/>
                  </a:lnTo>
                  <a:lnTo>
                    <a:pt x="14" y="59"/>
                  </a:lnTo>
                  <a:lnTo>
                    <a:pt x="14" y="56"/>
                  </a:lnTo>
                  <a:lnTo>
                    <a:pt x="12" y="53"/>
                  </a:lnTo>
                  <a:lnTo>
                    <a:pt x="12" y="53"/>
                  </a:lnTo>
                  <a:lnTo>
                    <a:pt x="11" y="51"/>
                  </a:lnTo>
                  <a:lnTo>
                    <a:pt x="12" y="47"/>
                  </a:lnTo>
                  <a:lnTo>
                    <a:pt x="14" y="43"/>
                  </a:lnTo>
                  <a:lnTo>
                    <a:pt x="17" y="39"/>
                  </a:lnTo>
                  <a:lnTo>
                    <a:pt x="24" y="32"/>
                  </a:lnTo>
                  <a:lnTo>
                    <a:pt x="29" y="27"/>
                  </a:lnTo>
                  <a:lnTo>
                    <a:pt x="29" y="27"/>
                  </a:lnTo>
                  <a:lnTo>
                    <a:pt x="42" y="18"/>
                  </a:lnTo>
                  <a:lnTo>
                    <a:pt x="57" y="10"/>
                  </a:lnTo>
                  <a:lnTo>
                    <a:pt x="57" y="10"/>
                  </a:lnTo>
                  <a:lnTo>
                    <a:pt x="58" y="9"/>
                  </a:lnTo>
                  <a:lnTo>
                    <a:pt x="59" y="6"/>
                  </a:lnTo>
                  <a:lnTo>
                    <a:pt x="58" y="2"/>
                  </a:lnTo>
                  <a:lnTo>
                    <a:pt x="55" y="0"/>
                  </a:lnTo>
                  <a:lnTo>
                    <a:pt x="53" y="0"/>
                  </a:lnTo>
                  <a:lnTo>
                    <a:pt x="50" y="0"/>
                  </a:lnTo>
                  <a:lnTo>
                    <a:pt x="50"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0" name="chenying0907 719">
              <a:extLst>
                <a:ext uri="{FF2B5EF4-FFF2-40B4-BE49-F238E27FC236}">
                  <a16:creationId xmlns:a16="http://schemas.microsoft.com/office/drawing/2014/main" id="{CE77352E-1191-4A9F-8F36-A57722F4D272}"/>
                </a:ext>
              </a:extLst>
            </p:cNvPr>
            <p:cNvSpPr>
              <a:spLocks/>
            </p:cNvSpPr>
            <p:nvPr/>
          </p:nvSpPr>
          <p:spPr bwMode="auto">
            <a:xfrm>
              <a:off x="2165351" y="3676650"/>
              <a:ext cx="20638" cy="23813"/>
            </a:xfrm>
            <a:custGeom>
              <a:avLst/>
              <a:gdLst/>
              <a:ahLst/>
              <a:cxnLst>
                <a:cxn ang="0">
                  <a:pos x="44" y="1"/>
                </a:cxn>
                <a:cxn ang="0">
                  <a:pos x="44" y="1"/>
                </a:cxn>
                <a:cxn ang="0">
                  <a:pos x="30" y="13"/>
                </a:cxn>
                <a:cxn ang="0">
                  <a:pos x="22" y="21"/>
                </a:cxn>
                <a:cxn ang="0">
                  <a:pos x="13" y="29"/>
                </a:cxn>
                <a:cxn ang="0">
                  <a:pos x="6" y="37"/>
                </a:cxn>
                <a:cxn ang="0">
                  <a:pos x="1" y="46"/>
                </a:cxn>
                <a:cxn ang="0">
                  <a:pos x="0" y="50"/>
                </a:cxn>
                <a:cxn ang="0">
                  <a:pos x="0" y="54"/>
                </a:cxn>
                <a:cxn ang="0">
                  <a:pos x="1" y="57"/>
                </a:cxn>
                <a:cxn ang="0">
                  <a:pos x="4" y="61"/>
                </a:cxn>
                <a:cxn ang="0">
                  <a:pos x="4" y="61"/>
                </a:cxn>
                <a:cxn ang="0">
                  <a:pos x="5" y="63"/>
                </a:cxn>
                <a:cxn ang="0">
                  <a:pos x="8" y="63"/>
                </a:cxn>
                <a:cxn ang="0">
                  <a:pos x="10" y="63"/>
                </a:cxn>
                <a:cxn ang="0">
                  <a:pos x="11" y="61"/>
                </a:cxn>
                <a:cxn ang="0">
                  <a:pos x="13" y="57"/>
                </a:cxn>
                <a:cxn ang="0">
                  <a:pos x="13" y="55"/>
                </a:cxn>
                <a:cxn ang="0">
                  <a:pos x="11" y="54"/>
                </a:cxn>
                <a:cxn ang="0">
                  <a:pos x="11" y="54"/>
                </a:cxn>
                <a:cxn ang="0">
                  <a:pos x="11" y="52"/>
                </a:cxn>
                <a:cxn ang="0">
                  <a:pos x="11" y="50"/>
                </a:cxn>
                <a:cxn ang="0">
                  <a:pos x="14" y="44"/>
                </a:cxn>
                <a:cxn ang="0">
                  <a:pos x="21" y="38"/>
                </a:cxn>
                <a:cxn ang="0">
                  <a:pos x="27" y="31"/>
                </a:cxn>
                <a:cxn ang="0">
                  <a:pos x="52" y="10"/>
                </a:cxn>
                <a:cxn ang="0">
                  <a:pos x="52" y="10"/>
                </a:cxn>
                <a:cxn ang="0">
                  <a:pos x="53" y="8"/>
                </a:cxn>
                <a:cxn ang="0">
                  <a:pos x="53" y="5"/>
                </a:cxn>
                <a:cxn ang="0">
                  <a:pos x="52" y="3"/>
                </a:cxn>
                <a:cxn ang="0">
                  <a:pos x="48" y="0"/>
                </a:cxn>
                <a:cxn ang="0">
                  <a:pos x="45" y="0"/>
                </a:cxn>
                <a:cxn ang="0">
                  <a:pos x="44" y="1"/>
                </a:cxn>
                <a:cxn ang="0">
                  <a:pos x="44" y="1"/>
                </a:cxn>
              </a:cxnLst>
              <a:rect l="0" t="0" r="r" b="b"/>
              <a:pathLst>
                <a:path w="53" h="63">
                  <a:moveTo>
                    <a:pt x="44" y="1"/>
                  </a:moveTo>
                  <a:lnTo>
                    <a:pt x="44" y="1"/>
                  </a:lnTo>
                  <a:lnTo>
                    <a:pt x="30" y="13"/>
                  </a:lnTo>
                  <a:lnTo>
                    <a:pt x="22" y="21"/>
                  </a:lnTo>
                  <a:lnTo>
                    <a:pt x="13" y="29"/>
                  </a:lnTo>
                  <a:lnTo>
                    <a:pt x="6" y="37"/>
                  </a:lnTo>
                  <a:lnTo>
                    <a:pt x="1" y="46"/>
                  </a:lnTo>
                  <a:lnTo>
                    <a:pt x="0" y="50"/>
                  </a:lnTo>
                  <a:lnTo>
                    <a:pt x="0" y="54"/>
                  </a:lnTo>
                  <a:lnTo>
                    <a:pt x="1" y="57"/>
                  </a:lnTo>
                  <a:lnTo>
                    <a:pt x="4" y="61"/>
                  </a:lnTo>
                  <a:lnTo>
                    <a:pt x="4" y="61"/>
                  </a:lnTo>
                  <a:lnTo>
                    <a:pt x="5" y="63"/>
                  </a:lnTo>
                  <a:lnTo>
                    <a:pt x="8" y="63"/>
                  </a:lnTo>
                  <a:lnTo>
                    <a:pt x="10" y="63"/>
                  </a:lnTo>
                  <a:lnTo>
                    <a:pt x="11" y="61"/>
                  </a:lnTo>
                  <a:lnTo>
                    <a:pt x="13" y="57"/>
                  </a:lnTo>
                  <a:lnTo>
                    <a:pt x="13" y="55"/>
                  </a:lnTo>
                  <a:lnTo>
                    <a:pt x="11" y="54"/>
                  </a:lnTo>
                  <a:lnTo>
                    <a:pt x="11" y="54"/>
                  </a:lnTo>
                  <a:lnTo>
                    <a:pt x="11" y="52"/>
                  </a:lnTo>
                  <a:lnTo>
                    <a:pt x="11" y="50"/>
                  </a:lnTo>
                  <a:lnTo>
                    <a:pt x="14" y="44"/>
                  </a:lnTo>
                  <a:lnTo>
                    <a:pt x="21" y="38"/>
                  </a:lnTo>
                  <a:lnTo>
                    <a:pt x="27" y="31"/>
                  </a:lnTo>
                  <a:lnTo>
                    <a:pt x="52" y="10"/>
                  </a:lnTo>
                  <a:lnTo>
                    <a:pt x="52" y="10"/>
                  </a:lnTo>
                  <a:lnTo>
                    <a:pt x="53" y="8"/>
                  </a:lnTo>
                  <a:lnTo>
                    <a:pt x="53" y="5"/>
                  </a:lnTo>
                  <a:lnTo>
                    <a:pt x="52" y="3"/>
                  </a:lnTo>
                  <a:lnTo>
                    <a:pt x="48" y="0"/>
                  </a:lnTo>
                  <a:lnTo>
                    <a:pt x="45" y="0"/>
                  </a:lnTo>
                  <a:lnTo>
                    <a:pt x="44" y="1"/>
                  </a:lnTo>
                  <a:lnTo>
                    <a:pt x="44"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1" name="chenying0907 720">
              <a:extLst>
                <a:ext uri="{FF2B5EF4-FFF2-40B4-BE49-F238E27FC236}">
                  <a16:creationId xmlns:a16="http://schemas.microsoft.com/office/drawing/2014/main" id="{AAA986F1-BA1A-4503-85FF-5668DFD7E9B2}"/>
                </a:ext>
              </a:extLst>
            </p:cNvPr>
            <p:cNvSpPr>
              <a:spLocks/>
            </p:cNvSpPr>
            <p:nvPr/>
          </p:nvSpPr>
          <p:spPr bwMode="auto">
            <a:xfrm>
              <a:off x="2176463" y="3671888"/>
              <a:ext cx="34925" cy="33338"/>
            </a:xfrm>
            <a:custGeom>
              <a:avLst/>
              <a:gdLst/>
              <a:ahLst/>
              <a:cxnLst>
                <a:cxn ang="0">
                  <a:pos x="77" y="3"/>
                </a:cxn>
                <a:cxn ang="0">
                  <a:pos x="77" y="3"/>
                </a:cxn>
                <a:cxn ang="0">
                  <a:pos x="65" y="13"/>
                </a:cxn>
                <a:cxn ang="0">
                  <a:pos x="53" y="22"/>
                </a:cxn>
                <a:cxn ang="0">
                  <a:pos x="31" y="42"/>
                </a:cxn>
                <a:cxn ang="0">
                  <a:pos x="31" y="42"/>
                </a:cxn>
                <a:cxn ang="0">
                  <a:pos x="22" y="50"/>
                </a:cxn>
                <a:cxn ang="0">
                  <a:pos x="14" y="59"/>
                </a:cxn>
                <a:cxn ang="0">
                  <a:pos x="6" y="68"/>
                </a:cxn>
                <a:cxn ang="0">
                  <a:pos x="1" y="79"/>
                </a:cxn>
                <a:cxn ang="0">
                  <a:pos x="1" y="79"/>
                </a:cxn>
                <a:cxn ang="0">
                  <a:pos x="0" y="81"/>
                </a:cxn>
                <a:cxn ang="0">
                  <a:pos x="1" y="84"/>
                </a:cxn>
                <a:cxn ang="0">
                  <a:pos x="2" y="85"/>
                </a:cxn>
                <a:cxn ang="0">
                  <a:pos x="4" y="85"/>
                </a:cxn>
                <a:cxn ang="0">
                  <a:pos x="9" y="85"/>
                </a:cxn>
                <a:cxn ang="0">
                  <a:pos x="10" y="84"/>
                </a:cxn>
                <a:cxn ang="0">
                  <a:pos x="12" y="83"/>
                </a:cxn>
                <a:cxn ang="0">
                  <a:pos x="12" y="83"/>
                </a:cxn>
                <a:cxn ang="0">
                  <a:pos x="14" y="76"/>
                </a:cxn>
                <a:cxn ang="0">
                  <a:pos x="18" y="71"/>
                </a:cxn>
                <a:cxn ang="0">
                  <a:pos x="27" y="60"/>
                </a:cxn>
                <a:cxn ang="0">
                  <a:pos x="38" y="50"/>
                </a:cxn>
                <a:cxn ang="0">
                  <a:pos x="48" y="42"/>
                </a:cxn>
                <a:cxn ang="0">
                  <a:pos x="48" y="42"/>
                </a:cxn>
                <a:cxn ang="0">
                  <a:pos x="57" y="35"/>
                </a:cxn>
                <a:cxn ang="0">
                  <a:pos x="67" y="28"/>
                </a:cxn>
                <a:cxn ang="0">
                  <a:pos x="85" y="11"/>
                </a:cxn>
                <a:cxn ang="0">
                  <a:pos x="85" y="11"/>
                </a:cxn>
                <a:cxn ang="0">
                  <a:pos x="86" y="8"/>
                </a:cxn>
                <a:cxn ang="0">
                  <a:pos x="86" y="7"/>
                </a:cxn>
                <a:cxn ang="0">
                  <a:pos x="85" y="3"/>
                </a:cxn>
                <a:cxn ang="0">
                  <a:pos x="81" y="0"/>
                </a:cxn>
                <a:cxn ang="0">
                  <a:pos x="78" y="1"/>
                </a:cxn>
                <a:cxn ang="0">
                  <a:pos x="77" y="3"/>
                </a:cxn>
                <a:cxn ang="0">
                  <a:pos x="77" y="3"/>
                </a:cxn>
              </a:cxnLst>
              <a:rect l="0" t="0" r="r" b="b"/>
              <a:pathLst>
                <a:path w="86" h="85">
                  <a:moveTo>
                    <a:pt x="77" y="3"/>
                  </a:moveTo>
                  <a:lnTo>
                    <a:pt x="77" y="3"/>
                  </a:lnTo>
                  <a:lnTo>
                    <a:pt x="65" y="13"/>
                  </a:lnTo>
                  <a:lnTo>
                    <a:pt x="53" y="22"/>
                  </a:lnTo>
                  <a:lnTo>
                    <a:pt x="31" y="42"/>
                  </a:lnTo>
                  <a:lnTo>
                    <a:pt x="31" y="42"/>
                  </a:lnTo>
                  <a:lnTo>
                    <a:pt x="22" y="50"/>
                  </a:lnTo>
                  <a:lnTo>
                    <a:pt x="14" y="59"/>
                  </a:lnTo>
                  <a:lnTo>
                    <a:pt x="6" y="68"/>
                  </a:lnTo>
                  <a:lnTo>
                    <a:pt x="1" y="79"/>
                  </a:lnTo>
                  <a:lnTo>
                    <a:pt x="1" y="79"/>
                  </a:lnTo>
                  <a:lnTo>
                    <a:pt x="0" y="81"/>
                  </a:lnTo>
                  <a:lnTo>
                    <a:pt x="1" y="84"/>
                  </a:lnTo>
                  <a:lnTo>
                    <a:pt x="2" y="85"/>
                  </a:lnTo>
                  <a:lnTo>
                    <a:pt x="4" y="85"/>
                  </a:lnTo>
                  <a:lnTo>
                    <a:pt x="9" y="85"/>
                  </a:lnTo>
                  <a:lnTo>
                    <a:pt x="10" y="84"/>
                  </a:lnTo>
                  <a:lnTo>
                    <a:pt x="12" y="83"/>
                  </a:lnTo>
                  <a:lnTo>
                    <a:pt x="12" y="83"/>
                  </a:lnTo>
                  <a:lnTo>
                    <a:pt x="14" y="76"/>
                  </a:lnTo>
                  <a:lnTo>
                    <a:pt x="18" y="71"/>
                  </a:lnTo>
                  <a:lnTo>
                    <a:pt x="27" y="60"/>
                  </a:lnTo>
                  <a:lnTo>
                    <a:pt x="38" y="50"/>
                  </a:lnTo>
                  <a:lnTo>
                    <a:pt x="48" y="42"/>
                  </a:lnTo>
                  <a:lnTo>
                    <a:pt x="48" y="42"/>
                  </a:lnTo>
                  <a:lnTo>
                    <a:pt x="57" y="35"/>
                  </a:lnTo>
                  <a:lnTo>
                    <a:pt x="67" y="28"/>
                  </a:lnTo>
                  <a:lnTo>
                    <a:pt x="85" y="11"/>
                  </a:lnTo>
                  <a:lnTo>
                    <a:pt x="85" y="11"/>
                  </a:lnTo>
                  <a:lnTo>
                    <a:pt x="86" y="8"/>
                  </a:lnTo>
                  <a:lnTo>
                    <a:pt x="86" y="7"/>
                  </a:lnTo>
                  <a:lnTo>
                    <a:pt x="85" y="3"/>
                  </a:lnTo>
                  <a:lnTo>
                    <a:pt x="81" y="0"/>
                  </a:lnTo>
                  <a:lnTo>
                    <a:pt x="78" y="1"/>
                  </a:lnTo>
                  <a:lnTo>
                    <a:pt x="77" y="3"/>
                  </a:lnTo>
                  <a:lnTo>
                    <a:pt x="77"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2" name="chenying0907 721">
              <a:extLst>
                <a:ext uri="{FF2B5EF4-FFF2-40B4-BE49-F238E27FC236}">
                  <a16:creationId xmlns:a16="http://schemas.microsoft.com/office/drawing/2014/main" id="{B9570C8C-859A-456C-A79A-E61E3E98F50A}"/>
                </a:ext>
              </a:extLst>
            </p:cNvPr>
            <p:cNvSpPr>
              <a:spLocks/>
            </p:cNvSpPr>
            <p:nvPr/>
          </p:nvSpPr>
          <p:spPr bwMode="auto">
            <a:xfrm>
              <a:off x="2200276" y="3676650"/>
              <a:ext cx="26988" cy="26988"/>
            </a:xfrm>
            <a:custGeom>
              <a:avLst/>
              <a:gdLst/>
              <a:ahLst/>
              <a:cxnLst>
                <a:cxn ang="0">
                  <a:pos x="59" y="1"/>
                </a:cxn>
                <a:cxn ang="0">
                  <a:pos x="59" y="1"/>
                </a:cxn>
                <a:cxn ang="0">
                  <a:pos x="51" y="9"/>
                </a:cxn>
                <a:cxn ang="0">
                  <a:pos x="42" y="16"/>
                </a:cxn>
                <a:cxn ang="0">
                  <a:pos x="25" y="27"/>
                </a:cxn>
                <a:cxn ang="0">
                  <a:pos x="17" y="34"/>
                </a:cxn>
                <a:cxn ang="0">
                  <a:pos x="11" y="42"/>
                </a:cxn>
                <a:cxn ang="0">
                  <a:pos x="4" y="51"/>
                </a:cxn>
                <a:cxn ang="0">
                  <a:pos x="0" y="61"/>
                </a:cxn>
                <a:cxn ang="0">
                  <a:pos x="0" y="61"/>
                </a:cxn>
                <a:cxn ang="0">
                  <a:pos x="0" y="64"/>
                </a:cxn>
                <a:cxn ang="0">
                  <a:pos x="2" y="67"/>
                </a:cxn>
                <a:cxn ang="0">
                  <a:pos x="4" y="68"/>
                </a:cxn>
                <a:cxn ang="0">
                  <a:pos x="7" y="69"/>
                </a:cxn>
                <a:cxn ang="0">
                  <a:pos x="12" y="69"/>
                </a:cxn>
                <a:cxn ang="0">
                  <a:pos x="12" y="69"/>
                </a:cxn>
                <a:cxn ang="0">
                  <a:pos x="15" y="68"/>
                </a:cxn>
                <a:cxn ang="0">
                  <a:pos x="16" y="67"/>
                </a:cxn>
                <a:cxn ang="0">
                  <a:pos x="17" y="64"/>
                </a:cxn>
                <a:cxn ang="0">
                  <a:pos x="17" y="60"/>
                </a:cxn>
                <a:cxn ang="0">
                  <a:pos x="15" y="57"/>
                </a:cxn>
                <a:cxn ang="0">
                  <a:pos x="15" y="57"/>
                </a:cxn>
                <a:cxn ang="0">
                  <a:pos x="19" y="50"/>
                </a:cxn>
                <a:cxn ang="0">
                  <a:pos x="24" y="43"/>
                </a:cxn>
                <a:cxn ang="0">
                  <a:pos x="30" y="37"/>
                </a:cxn>
                <a:cxn ang="0">
                  <a:pos x="38" y="31"/>
                </a:cxn>
                <a:cxn ang="0">
                  <a:pos x="54" y="21"/>
                </a:cxn>
                <a:cxn ang="0">
                  <a:pos x="61" y="16"/>
                </a:cxn>
                <a:cxn ang="0">
                  <a:pos x="67" y="10"/>
                </a:cxn>
                <a:cxn ang="0">
                  <a:pos x="67" y="10"/>
                </a:cxn>
                <a:cxn ang="0">
                  <a:pos x="68" y="8"/>
                </a:cxn>
                <a:cxn ang="0">
                  <a:pos x="70" y="5"/>
                </a:cxn>
                <a:cxn ang="0">
                  <a:pos x="67" y="3"/>
                </a:cxn>
                <a:cxn ang="0">
                  <a:pos x="63" y="0"/>
                </a:cxn>
                <a:cxn ang="0">
                  <a:pos x="62" y="0"/>
                </a:cxn>
                <a:cxn ang="0">
                  <a:pos x="59" y="1"/>
                </a:cxn>
                <a:cxn ang="0">
                  <a:pos x="59" y="1"/>
                </a:cxn>
              </a:cxnLst>
              <a:rect l="0" t="0" r="r" b="b"/>
              <a:pathLst>
                <a:path w="70" h="69">
                  <a:moveTo>
                    <a:pt x="59" y="1"/>
                  </a:moveTo>
                  <a:lnTo>
                    <a:pt x="59" y="1"/>
                  </a:lnTo>
                  <a:lnTo>
                    <a:pt x="51" y="9"/>
                  </a:lnTo>
                  <a:lnTo>
                    <a:pt x="42" y="16"/>
                  </a:lnTo>
                  <a:lnTo>
                    <a:pt x="25" y="27"/>
                  </a:lnTo>
                  <a:lnTo>
                    <a:pt x="17" y="34"/>
                  </a:lnTo>
                  <a:lnTo>
                    <a:pt x="11" y="42"/>
                  </a:lnTo>
                  <a:lnTo>
                    <a:pt x="4" y="51"/>
                  </a:lnTo>
                  <a:lnTo>
                    <a:pt x="0" y="61"/>
                  </a:lnTo>
                  <a:lnTo>
                    <a:pt x="0" y="61"/>
                  </a:lnTo>
                  <a:lnTo>
                    <a:pt x="0" y="64"/>
                  </a:lnTo>
                  <a:lnTo>
                    <a:pt x="2" y="67"/>
                  </a:lnTo>
                  <a:lnTo>
                    <a:pt x="4" y="68"/>
                  </a:lnTo>
                  <a:lnTo>
                    <a:pt x="7" y="69"/>
                  </a:lnTo>
                  <a:lnTo>
                    <a:pt x="12" y="69"/>
                  </a:lnTo>
                  <a:lnTo>
                    <a:pt x="12" y="69"/>
                  </a:lnTo>
                  <a:lnTo>
                    <a:pt x="15" y="68"/>
                  </a:lnTo>
                  <a:lnTo>
                    <a:pt x="16" y="67"/>
                  </a:lnTo>
                  <a:lnTo>
                    <a:pt x="17" y="64"/>
                  </a:lnTo>
                  <a:lnTo>
                    <a:pt x="17" y="60"/>
                  </a:lnTo>
                  <a:lnTo>
                    <a:pt x="15" y="57"/>
                  </a:lnTo>
                  <a:lnTo>
                    <a:pt x="15" y="57"/>
                  </a:lnTo>
                  <a:lnTo>
                    <a:pt x="19" y="50"/>
                  </a:lnTo>
                  <a:lnTo>
                    <a:pt x="24" y="43"/>
                  </a:lnTo>
                  <a:lnTo>
                    <a:pt x="30" y="37"/>
                  </a:lnTo>
                  <a:lnTo>
                    <a:pt x="38" y="31"/>
                  </a:lnTo>
                  <a:lnTo>
                    <a:pt x="54" y="21"/>
                  </a:lnTo>
                  <a:lnTo>
                    <a:pt x="61" y="16"/>
                  </a:lnTo>
                  <a:lnTo>
                    <a:pt x="67" y="10"/>
                  </a:lnTo>
                  <a:lnTo>
                    <a:pt x="67" y="10"/>
                  </a:lnTo>
                  <a:lnTo>
                    <a:pt x="68" y="8"/>
                  </a:lnTo>
                  <a:lnTo>
                    <a:pt x="70" y="5"/>
                  </a:lnTo>
                  <a:lnTo>
                    <a:pt x="67" y="3"/>
                  </a:lnTo>
                  <a:lnTo>
                    <a:pt x="63" y="0"/>
                  </a:lnTo>
                  <a:lnTo>
                    <a:pt x="62" y="0"/>
                  </a:lnTo>
                  <a:lnTo>
                    <a:pt x="59" y="1"/>
                  </a:lnTo>
                  <a:lnTo>
                    <a:pt x="59"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3" name="chenying0907 722">
              <a:extLst>
                <a:ext uri="{FF2B5EF4-FFF2-40B4-BE49-F238E27FC236}">
                  <a16:creationId xmlns:a16="http://schemas.microsoft.com/office/drawing/2014/main" id="{2E7F5054-1300-4BF4-98B9-DD436888EFCE}"/>
                </a:ext>
              </a:extLst>
            </p:cNvPr>
            <p:cNvSpPr>
              <a:spLocks/>
            </p:cNvSpPr>
            <p:nvPr/>
          </p:nvSpPr>
          <p:spPr bwMode="auto">
            <a:xfrm>
              <a:off x="2222501" y="3676650"/>
              <a:ext cx="25400" cy="31750"/>
            </a:xfrm>
            <a:custGeom>
              <a:avLst/>
              <a:gdLst/>
              <a:ahLst/>
              <a:cxnLst>
                <a:cxn ang="0">
                  <a:pos x="52" y="1"/>
                </a:cxn>
                <a:cxn ang="0">
                  <a:pos x="52" y="1"/>
                </a:cxn>
                <a:cxn ang="0">
                  <a:pos x="43" y="13"/>
                </a:cxn>
                <a:cxn ang="0">
                  <a:pos x="35" y="23"/>
                </a:cxn>
                <a:cxn ang="0">
                  <a:pos x="26" y="34"/>
                </a:cxn>
                <a:cxn ang="0">
                  <a:pos x="16" y="44"/>
                </a:cxn>
                <a:cxn ang="0">
                  <a:pos x="16" y="44"/>
                </a:cxn>
                <a:cxn ang="0">
                  <a:pos x="9" y="51"/>
                </a:cxn>
                <a:cxn ang="0">
                  <a:pos x="4" y="57"/>
                </a:cxn>
                <a:cxn ang="0">
                  <a:pos x="1" y="65"/>
                </a:cxn>
                <a:cxn ang="0">
                  <a:pos x="0" y="74"/>
                </a:cxn>
                <a:cxn ang="0">
                  <a:pos x="0" y="74"/>
                </a:cxn>
                <a:cxn ang="0">
                  <a:pos x="0" y="77"/>
                </a:cxn>
                <a:cxn ang="0">
                  <a:pos x="1" y="78"/>
                </a:cxn>
                <a:cxn ang="0">
                  <a:pos x="5" y="80"/>
                </a:cxn>
                <a:cxn ang="0">
                  <a:pos x="9" y="78"/>
                </a:cxn>
                <a:cxn ang="0">
                  <a:pos x="10" y="77"/>
                </a:cxn>
                <a:cxn ang="0">
                  <a:pos x="12" y="74"/>
                </a:cxn>
                <a:cxn ang="0">
                  <a:pos x="12" y="74"/>
                </a:cxn>
                <a:cxn ang="0">
                  <a:pos x="12" y="69"/>
                </a:cxn>
                <a:cxn ang="0">
                  <a:pos x="13" y="65"/>
                </a:cxn>
                <a:cxn ang="0">
                  <a:pos x="18" y="57"/>
                </a:cxn>
                <a:cxn ang="0">
                  <a:pos x="25" y="51"/>
                </a:cxn>
                <a:cxn ang="0">
                  <a:pos x="33" y="44"/>
                </a:cxn>
                <a:cxn ang="0">
                  <a:pos x="33" y="44"/>
                </a:cxn>
                <a:cxn ang="0">
                  <a:pos x="40" y="37"/>
                </a:cxn>
                <a:cxn ang="0">
                  <a:pos x="47" y="27"/>
                </a:cxn>
                <a:cxn ang="0">
                  <a:pos x="54" y="18"/>
                </a:cxn>
                <a:cxn ang="0">
                  <a:pos x="61" y="10"/>
                </a:cxn>
                <a:cxn ang="0">
                  <a:pos x="61" y="10"/>
                </a:cxn>
                <a:cxn ang="0">
                  <a:pos x="63" y="8"/>
                </a:cxn>
                <a:cxn ang="0">
                  <a:pos x="63" y="5"/>
                </a:cxn>
                <a:cxn ang="0">
                  <a:pos x="60" y="1"/>
                </a:cxn>
                <a:cxn ang="0">
                  <a:pos x="57" y="0"/>
                </a:cxn>
                <a:cxn ang="0">
                  <a:pos x="55" y="0"/>
                </a:cxn>
                <a:cxn ang="0">
                  <a:pos x="52" y="1"/>
                </a:cxn>
                <a:cxn ang="0">
                  <a:pos x="52" y="1"/>
                </a:cxn>
              </a:cxnLst>
              <a:rect l="0" t="0" r="r" b="b"/>
              <a:pathLst>
                <a:path w="63" h="80">
                  <a:moveTo>
                    <a:pt x="52" y="1"/>
                  </a:moveTo>
                  <a:lnTo>
                    <a:pt x="52" y="1"/>
                  </a:lnTo>
                  <a:lnTo>
                    <a:pt x="43" y="13"/>
                  </a:lnTo>
                  <a:lnTo>
                    <a:pt x="35" y="23"/>
                  </a:lnTo>
                  <a:lnTo>
                    <a:pt x="26" y="34"/>
                  </a:lnTo>
                  <a:lnTo>
                    <a:pt x="16" y="44"/>
                  </a:lnTo>
                  <a:lnTo>
                    <a:pt x="16" y="44"/>
                  </a:lnTo>
                  <a:lnTo>
                    <a:pt x="9" y="51"/>
                  </a:lnTo>
                  <a:lnTo>
                    <a:pt x="4" y="57"/>
                  </a:lnTo>
                  <a:lnTo>
                    <a:pt x="1" y="65"/>
                  </a:lnTo>
                  <a:lnTo>
                    <a:pt x="0" y="74"/>
                  </a:lnTo>
                  <a:lnTo>
                    <a:pt x="0" y="74"/>
                  </a:lnTo>
                  <a:lnTo>
                    <a:pt x="0" y="77"/>
                  </a:lnTo>
                  <a:lnTo>
                    <a:pt x="1" y="78"/>
                  </a:lnTo>
                  <a:lnTo>
                    <a:pt x="5" y="80"/>
                  </a:lnTo>
                  <a:lnTo>
                    <a:pt x="9" y="78"/>
                  </a:lnTo>
                  <a:lnTo>
                    <a:pt x="10" y="77"/>
                  </a:lnTo>
                  <a:lnTo>
                    <a:pt x="12" y="74"/>
                  </a:lnTo>
                  <a:lnTo>
                    <a:pt x="12" y="74"/>
                  </a:lnTo>
                  <a:lnTo>
                    <a:pt x="12" y="69"/>
                  </a:lnTo>
                  <a:lnTo>
                    <a:pt x="13" y="65"/>
                  </a:lnTo>
                  <a:lnTo>
                    <a:pt x="18" y="57"/>
                  </a:lnTo>
                  <a:lnTo>
                    <a:pt x="25" y="51"/>
                  </a:lnTo>
                  <a:lnTo>
                    <a:pt x="33" y="44"/>
                  </a:lnTo>
                  <a:lnTo>
                    <a:pt x="33" y="44"/>
                  </a:lnTo>
                  <a:lnTo>
                    <a:pt x="40" y="37"/>
                  </a:lnTo>
                  <a:lnTo>
                    <a:pt x="47" y="27"/>
                  </a:lnTo>
                  <a:lnTo>
                    <a:pt x="54" y="18"/>
                  </a:lnTo>
                  <a:lnTo>
                    <a:pt x="61" y="10"/>
                  </a:lnTo>
                  <a:lnTo>
                    <a:pt x="61" y="10"/>
                  </a:lnTo>
                  <a:lnTo>
                    <a:pt x="63" y="8"/>
                  </a:lnTo>
                  <a:lnTo>
                    <a:pt x="63" y="5"/>
                  </a:lnTo>
                  <a:lnTo>
                    <a:pt x="60" y="1"/>
                  </a:lnTo>
                  <a:lnTo>
                    <a:pt x="57" y="0"/>
                  </a:lnTo>
                  <a:lnTo>
                    <a:pt x="55" y="0"/>
                  </a:lnTo>
                  <a:lnTo>
                    <a:pt x="52" y="1"/>
                  </a:lnTo>
                  <a:lnTo>
                    <a:pt x="52"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4" name="chenying0907 723">
              <a:extLst>
                <a:ext uri="{FF2B5EF4-FFF2-40B4-BE49-F238E27FC236}">
                  <a16:creationId xmlns:a16="http://schemas.microsoft.com/office/drawing/2014/main" id="{A3A08A77-CD09-4CC4-971D-F66E13EAA82A}"/>
                </a:ext>
              </a:extLst>
            </p:cNvPr>
            <p:cNvSpPr>
              <a:spLocks/>
            </p:cNvSpPr>
            <p:nvPr/>
          </p:nvSpPr>
          <p:spPr bwMode="auto">
            <a:xfrm>
              <a:off x="2238376" y="3681413"/>
              <a:ext cx="26988" cy="33338"/>
            </a:xfrm>
            <a:custGeom>
              <a:avLst/>
              <a:gdLst/>
              <a:ahLst/>
              <a:cxnLst>
                <a:cxn ang="0">
                  <a:pos x="59" y="1"/>
                </a:cxn>
                <a:cxn ang="0">
                  <a:pos x="59" y="1"/>
                </a:cxn>
                <a:cxn ang="0">
                  <a:pos x="42" y="18"/>
                </a:cxn>
                <a:cxn ang="0">
                  <a:pos x="26" y="36"/>
                </a:cxn>
                <a:cxn ang="0">
                  <a:pos x="18" y="45"/>
                </a:cxn>
                <a:cxn ang="0">
                  <a:pos x="12" y="56"/>
                </a:cxn>
                <a:cxn ang="0">
                  <a:pos x="5" y="66"/>
                </a:cxn>
                <a:cxn ang="0">
                  <a:pos x="1" y="78"/>
                </a:cxn>
                <a:cxn ang="0">
                  <a:pos x="1" y="78"/>
                </a:cxn>
                <a:cxn ang="0">
                  <a:pos x="0" y="81"/>
                </a:cxn>
                <a:cxn ang="0">
                  <a:pos x="1" y="82"/>
                </a:cxn>
                <a:cxn ang="0">
                  <a:pos x="3" y="83"/>
                </a:cxn>
                <a:cxn ang="0">
                  <a:pos x="4" y="85"/>
                </a:cxn>
                <a:cxn ang="0">
                  <a:pos x="9" y="85"/>
                </a:cxn>
                <a:cxn ang="0">
                  <a:pos x="11" y="83"/>
                </a:cxn>
                <a:cxn ang="0">
                  <a:pos x="12" y="81"/>
                </a:cxn>
                <a:cxn ang="0">
                  <a:pos x="12" y="81"/>
                </a:cxn>
                <a:cxn ang="0">
                  <a:pos x="17" y="70"/>
                </a:cxn>
                <a:cxn ang="0">
                  <a:pos x="22" y="61"/>
                </a:cxn>
                <a:cxn ang="0">
                  <a:pos x="29" y="51"/>
                </a:cxn>
                <a:cxn ang="0">
                  <a:pos x="35" y="43"/>
                </a:cxn>
                <a:cxn ang="0">
                  <a:pos x="51" y="26"/>
                </a:cxn>
                <a:cxn ang="0">
                  <a:pos x="68" y="9"/>
                </a:cxn>
                <a:cxn ang="0">
                  <a:pos x="68" y="9"/>
                </a:cxn>
                <a:cxn ang="0">
                  <a:pos x="69" y="8"/>
                </a:cxn>
                <a:cxn ang="0">
                  <a:pos x="69" y="5"/>
                </a:cxn>
                <a:cxn ang="0">
                  <a:pos x="67" y="1"/>
                </a:cxn>
                <a:cxn ang="0">
                  <a:pos x="64" y="0"/>
                </a:cxn>
                <a:cxn ang="0">
                  <a:pos x="62" y="0"/>
                </a:cxn>
                <a:cxn ang="0">
                  <a:pos x="59" y="1"/>
                </a:cxn>
                <a:cxn ang="0">
                  <a:pos x="59" y="1"/>
                </a:cxn>
              </a:cxnLst>
              <a:rect l="0" t="0" r="r" b="b"/>
              <a:pathLst>
                <a:path w="69" h="85">
                  <a:moveTo>
                    <a:pt x="59" y="1"/>
                  </a:moveTo>
                  <a:lnTo>
                    <a:pt x="59" y="1"/>
                  </a:lnTo>
                  <a:lnTo>
                    <a:pt x="42" y="18"/>
                  </a:lnTo>
                  <a:lnTo>
                    <a:pt x="26" y="36"/>
                  </a:lnTo>
                  <a:lnTo>
                    <a:pt x="18" y="45"/>
                  </a:lnTo>
                  <a:lnTo>
                    <a:pt x="12" y="56"/>
                  </a:lnTo>
                  <a:lnTo>
                    <a:pt x="5" y="66"/>
                  </a:lnTo>
                  <a:lnTo>
                    <a:pt x="1" y="78"/>
                  </a:lnTo>
                  <a:lnTo>
                    <a:pt x="1" y="78"/>
                  </a:lnTo>
                  <a:lnTo>
                    <a:pt x="0" y="81"/>
                  </a:lnTo>
                  <a:lnTo>
                    <a:pt x="1" y="82"/>
                  </a:lnTo>
                  <a:lnTo>
                    <a:pt x="3" y="83"/>
                  </a:lnTo>
                  <a:lnTo>
                    <a:pt x="4" y="85"/>
                  </a:lnTo>
                  <a:lnTo>
                    <a:pt x="9" y="85"/>
                  </a:lnTo>
                  <a:lnTo>
                    <a:pt x="11" y="83"/>
                  </a:lnTo>
                  <a:lnTo>
                    <a:pt x="12" y="81"/>
                  </a:lnTo>
                  <a:lnTo>
                    <a:pt x="12" y="81"/>
                  </a:lnTo>
                  <a:lnTo>
                    <a:pt x="17" y="70"/>
                  </a:lnTo>
                  <a:lnTo>
                    <a:pt x="22" y="61"/>
                  </a:lnTo>
                  <a:lnTo>
                    <a:pt x="29" y="51"/>
                  </a:lnTo>
                  <a:lnTo>
                    <a:pt x="35" y="43"/>
                  </a:lnTo>
                  <a:lnTo>
                    <a:pt x="51" y="26"/>
                  </a:lnTo>
                  <a:lnTo>
                    <a:pt x="68" y="9"/>
                  </a:lnTo>
                  <a:lnTo>
                    <a:pt x="68" y="9"/>
                  </a:lnTo>
                  <a:lnTo>
                    <a:pt x="69" y="8"/>
                  </a:lnTo>
                  <a:lnTo>
                    <a:pt x="69" y="5"/>
                  </a:lnTo>
                  <a:lnTo>
                    <a:pt x="67" y="1"/>
                  </a:lnTo>
                  <a:lnTo>
                    <a:pt x="64" y="0"/>
                  </a:lnTo>
                  <a:lnTo>
                    <a:pt x="62" y="0"/>
                  </a:lnTo>
                  <a:lnTo>
                    <a:pt x="59" y="1"/>
                  </a:lnTo>
                  <a:lnTo>
                    <a:pt x="59"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5" name="chenying0907 724">
              <a:extLst>
                <a:ext uri="{FF2B5EF4-FFF2-40B4-BE49-F238E27FC236}">
                  <a16:creationId xmlns:a16="http://schemas.microsoft.com/office/drawing/2014/main" id="{7A872FA9-3084-4777-8939-2C78E60A7DC9}"/>
                </a:ext>
              </a:extLst>
            </p:cNvPr>
            <p:cNvSpPr>
              <a:spLocks/>
            </p:cNvSpPr>
            <p:nvPr/>
          </p:nvSpPr>
          <p:spPr bwMode="auto">
            <a:xfrm>
              <a:off x="2268538" y="3681413"/>
              <a:ext cx="28575" cy="33338"/>
            </a:xfrm>
            <a:custGeom>
              <a:avLst/>
              <a:gdLst/>
              <a:ahLst/>
              <a:cxnLst>
                <a:cxn ang="0">
                  <a:pos x="64" y="1"/>
                </a:cxn>
                <a:cxn ang="0">
                  <a:pos x="64" y="1"/>
                </a:cxn>
                <a:cxn ang="0">
                  <a:pos x="45" y="18"/>
                </a:cxn>
                <a:cxn ang="0">
                  <a:pos x="27" y="35"/>
                </a:cxn>
                <a:cxn ang="0">
                  <a:pos x="18" y="45"/>
                </a:cxn>
                <a:cxn ang="0">
                  <a:pos x="10" y="55"/>
                </a:cxn>
                <a:cxn ang="0">
                  <a:pos x="4" y="66"/>
                </a:cxn>
                <a:cxn ang="0">
                  <a:pos x="0" y="78"/>
                </a:cxn>
                <a:cxn ang="0">
                  <a:pos x="0" y="78"/>
                </a:cxn>
                <a:cxn ang="0">
                  <a:pos x="0" y="81"/>
                </a:cxn>
                <a:cxn ang="0">
                  <a:pos x="1" y="82"/>
                </a:cxn>
                <a:cxn ang="0">
                  <a:pos x="5" y="85"/>
                </a:cxn>
                <a:cxn ang="0">
                  <a:pos x="9" y="85"/>
                </a:cxn>
                <a:cxn ang="0">
                  <a:pos x="10" y="83"/>
                </a:cxn>
                <a:cxn ang="0">
                  <a:pos x="11" y="81"/>
                </a:cxn>
                <a:cxn ang="0">
                  <a:pos x="11" y="81"/>
                </a:cxn>
                <a:cxn ang="0">
                  <a:pos x="15" y="70"/>
                </a:cxn>
                <a:cxn ang="0">
                  <a:pos x="21" y="60"/>
                </a:cxn>
                <a:cxn ang="0">
                  <a:pos x="28" y="51"/>
                </a:cxn>
                <a:cxn ang="0">
                  <a:pos x="36" y="42"/>
                </a:cxn>
                <a:cxn ang="0">
                  <a:pos x="55" y="25"/>
                </a:cxn>
                <a:cxn ang="0">
                  <a:pos x="73" y="9"/>
                </a:cxn>
                <a:cxn ang="0">
                  <a:pos x="73" y="9"/>
                </a:cxn>
                <a:cxn ang="0">
                  <a:pos x="74" y="8"/>
                </a:cxn>
                <a:cxn ang="0">
                  <a:pos x="74" y="5"/>
                </a:cxn>
                <a:cxn ang="0">
                  <a:pos x="73" y="1"/>
                </a:cxn>
                <a:cxn ang="0">
                  <a:pos x="69" y="0"/>
                </a:cxn>
                <a:cxn ang="0">
                  <a:pos x="66" y="0"/>
                </a:cxn>
                <a:cxn ang="0">
                  <a:pos x="64" y="1"/>
                </a:cxn>
                <a:cxn ang="0">
                  <a:pos x="64" y="1"/>
                </a:cxn>
              </a:cxnLst>
              <a:rect l="0" t="0" r="r" b="b"/>
              <a:pathLst>
                <a:path w="74" h="85">
                  <a:moveTo>
                    <a:pt x="64" y="1"/>
                  </a:moveTo>
                  <a:lnTo>
                    <a:pt x="64" y="1"/>
                  </a:lnTo>
                  <a:lnTo>
                    <a:pt x="45" y="18"/>
                  </a:lnTo>
                  <a:lnTo>
                    <a:pt x="27" y="35"/>
                  </a:lnTo>
                  <a:lnTo>
                    <a:pt x="18" y="45"/>
                  </a:lnTo>
                  <a:lnTo>
                    <a:pt x="10" y="55"/>
                  </a:lnTo>
                  <a:lnTo>
                    <a:pt x="4" y="66"/>
                  </a:lnTo>
                  <a:lnTo>
                    <a:pt x="0" y="78"/>
                  </a:lnTo>
                  <a:lnTo>
                    <a:pt x="0" y="78"/>
                  </a:lnTo>
                  <a:lnTo>
                    <a:pt x="0" y="81"/>
                  </a:lnTo>
                  <a:lnTo>
                    <a:pt x="1" y="82"/>
                  </a:lnTo>
                  <a:lnTo>
                    <a:pt x="5" y="85"/>
                  </a:lnTo>
                  <a:lnTo>
                    <a:pt x="9" y="85"/>
                  </a:lnTo>
                  <a:lnTo>
                    <a:pt x="10" y="83"/>
                  </a:lnTo>
                  <a:lnTo>
                    <a:pt x="11" y="81"/>
                  </a:lnTo>
                  <a:lnTo>
                    <a:pt x="11" y="81"/>
                  </a:lnTo>
                  <a:lnTo>
                    <a:pt x="15" y="70"/>
                  </a:lnTo>
                  <a:lnTo>
                    <a:pt x="21" y="60"/>
                  </a:lnTo>
                  <a:lnTo>
                    <a:pt x="28" y="51"/>
                  </a:lnTo>
                  <a:lnTo>
                    <a:pt x="36" y="42"/>
                  </a:lnTo>
                  <a:lnTo>
                    <a:pt x="55" y="25"/>
                  </a:lnTo>
                  <a:lnTo>
                    <a:pt x="73" y="9"/>
                  </a:lnTo>
                  <a:lnTo>
                    <a:pt x="73" y="9"/>
                  </a:lnTo>
                  <a:lnTo>
                    <a:pt x="74" y="8"/>
                  </a:lnTo>
                  <a:lnTo>
                    <a:pt x="74" y="5"/>
                  </a:lnTo>
                  <a:lnTo>
                    <a:pt x="73" y="1"/>
                  </a:lnTo>
                  <a:lnTo>
                    <a:pt x="69" y="0"/>
                  </a:lnTo>
                  <a:lnTo>
                    <a:pt x="66" y="0"/>
                  </a:lnTo>
                  <a:lnTo>
                    <a:pt x="64" y="1"/>
                  </a:lnTo>
                  <a:lnTo>
                    <a:pt x="64"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6" name="chenying0907 725">
              <a:extLst>
                <a:ext uri="{FF2B5EF4-FFF2-40B4-BE49-F238E27FC236}">
                  <a16:creationId xmlns:a16="http://schemas.microsoft.com/office/drawing/2014/main" id="{9167686F-5109-4C33-9EFB-665A10DE8F52}"/>
                </a:ext>
              </a:extLst>
            </p:cNvPr>
            <p:cNvSpPr>
              <a:spLocks/>
            </p:cNvSpPr>
            <p:nvPr/>
          </p:nvSpPr>
          <p:spPr bwMode="auto">
            <a:xfrm>
              <a:off x="2306638" y="3678238"/>
              <a:ext cx="33338" cy="31750"/>
            </a:xfrm>
            <a:custGeom>
              <a:avLst/>
              <a:gdLst/>
              <a:ahLst/>
              <a:cxnLst>
                <a:cxn ang="0">
                  <a:pos x="76" y="0"/>
                </a:cxn>
                <a:cxn ang="0">
                  <a:pos x="76" y="0"/>
                </a:cxn>
                <a:cxn ang="0">
                  <a:pos x="64" y="6"/>
                </a:cxn>
                <a:cxn ang="0">
                  <a:pos x="52" y="12"/>
                </a:cxn>
                <a:cxn ang="0">
                  <a:pos x="42" y="20"/>
                </a:cxn>
                <a:cxn ang="0">
                  <a:pos x="31" y="29"/>
                </a:cxn>
                <a:cxn ang="0">
                  <a:pos x="22" y="38"/>
                </a:cxn>
                <a:cxn ang="0">
                  <a:pos x="13" y="49"/>
                </a:cxn>
                <a:cxn ang="0">
                  <a:pos x="6" y="59"/>
                </a:cxn>
                <a:cxn ang="0">
                  <a:pos x="0" y="71"/>
                </a:cxn>
                <a:cxn ang="0">
                  <a:pos x="0" y="71"/>
                </a:cxn>
                <a:cxn ang="0">
                  <a:pos x="0" y="74"/>
                </a:cxn>
                <a:cxn ang="0">
                  <a:pos x="0" y="76"/>
                </a:cxn>
                <a:cxn ang="0">
                  <a:pos x="2" y="79"/>
                </a:cxn>
                <a:cxn ang="0">
                  <a:pos x="5" y="80"/>
                </a:cxn>
                <a:cxn ang="0">
                  <a:pos x="6" y="80"/>
                </a:cxn>
                <a:cxn ang="0">
                  <a:pos x="8" y="79"/>
                </a:cxn>
                <a:cxn ang="0">
                  <a:pos x="9" y="78"/>
                </a:cxn>
                <a:cxn ang="0">
                  <a:pos x="9" y="78"/>
                </a:cxn>
                <a:cxn ang="0">
                  <a:pos x="16" y="66"/>
                </a:cxn>
                <a:cxn ang="0">
                  <a:pos x="22" y="55"/>
                </a:cxn>
                <a:cxn ang="0">
                  <a:pos x="30" y="46"/>
                </a:cxn>
                <a:cxn ang="0">
                  <a:pos x="39" y="37"/>
                </a:cxn>
                <a:cxn ang="0">
                  <a:pos x="50" y="29"/>
                </a:cxn>
                <a:cxn ang="0">
                  <a:pos x="60" y="21"/>
                </a:cxn>
                <a:cxn ang="0">
                  <a:pos x="70" y="16"/>
                </a:cxn>
                <a:cxn ang="0">
                  <a:pos x="82" y="11"/>
                </a:cxn>
                <a:cxn ang="0">
                  <a:pos x="82" y="11"/>
                </a:cxn>
                <a:cxn ang="0">
                  <a:pos x="84" y="10"/>
                </a:cxn>
                <a:cxn ang="0">
                  <a:pos x="85" y="7"/>
                </a:cxn>
                <a:cxn ang="0">
                  <a:pos x="85" y="6"/>
                </a:cxn>
                <a:cxn ang="0">
                  <a:pos x="84" y="3"/>
                </a:cxn>
                <a:cxn ang="0">
                  <a:pos x="81" y="0"/>
                </a:cxn>
                <a:cxn ang="0">
                  <a:pos x="78" y="0"/>
                </a:cxn>
                <a:cxn ang="0">
                  <a:pos x="76" y="0"/>
                </a:cxn>
                <a:cxn ang="0">
                  <a:pos x="76" y="0"/>
                </a:cxn>
              </a:cxnLst>
              <a:rect l="0" t="0" r="r" b="b"/>
              <a:pathLst>
                <a:path w="85" h="80">
                  <a:moveTo>
                    <a:pt x="76" y="0"/>
                  </a:moveTo>
                  <a:lnTo>
                    <a:pt x="76" y="0"/>
                  </a:lnTo>
                  <a:lnTo>
                    <a:pt x="64" y="6"/>
                  </a:lnTo>
                  <a:lnTo>
                    <a:pt x="52" y="12"/>
                  </a:lnTo>
                  <a:lnTo>
                    <a:pt x="42" y="20"/>
                  </a:lnTo>
                  <a:lnTo>
                    <a:pt x="31" y="29"/>
                  </a:lnTo>
                  <a:lnTo>
                    <a:pt x="22" y="38"/>
                  </a:lnTo>
                  <a:lnTo>
                    <a:pt x="13" y="49"/>
                  </a:lnTo>
                  <a:lnTo>
                    <a:pt x="6" y="59"/>
                  </a:lnTo>
                  <a:lnTo>
                    <a:pt x="0" y="71"/>
                  </a:lnTo>
                  <a:lnTo>
                    <a:pt x="0" y="71"/>
                  </a:lnTo>
                  <a:lnTo>
                    <a:pt x="0" y="74"/>
                  </a:lnTo>
                  <a:lnTo>
                    <a:pt x="0" y="76"/>
                  </a:lnTo>
                  <a:lnTo>
                    <a:pt x="2" y="79"/>
                  </a:lnTo>
                  <a:lnTo>
                    <a:pt x="5" y="80"/>
                  </a:lnTo>
                  <a:lnTo>
                    <a:pt x="6" y="80"/>
                  </a:lnTo>
                  <a:lnTo>
                    <a:pt x="8" y="79"/>
                  </a:lnTo>
                  <a:lnTo>
                    <a:pt x="9" y="78"/>
                  </a:lnTo>
                  <a:lnTo>
                    <a:pt x="9" y="78"/>
                  </a:lnTo>
                  <a:lnTo>
                    <a:pt x="16" y="66"/>
                  </a:lnTo>
                  <a:lnTo>
                    <a:pt x="22" y="55"/>
                  </a:lnTo>
                  <a:lnTo>
                    <a:pt x="30" y="46"/>
                  </a:lnTo>
                  <a:lnTo>
                    <a:pt x="39" y="37"/>
                  </a:lnTo>
                  <a:lnTo>
                    <a:pt x="50" y="29"/>
                  </a:lnTo>
                  <a:lnTo>
                    <a:pt x="60" y="21"/>
                  </a:lnTo>
                  <a:lnTo>
                    <a:pt x="70" y="16"/>
                  </a:lnTo>
                  <a:lnTo>
                    <a:pt x="82" y="11"/>
                  </a:lnTo>
                  <a:lnTo>
                    <a:pt x="82" y="11"/>
                  </a:lnTo>
                  <a:lnTo>
                    <a:pt x="84" y="10"/>
                  </a:lnTo>
                  <a:lnTo>
                    <a:pt x="85" y="7"/>
                  </a:lnTo>
                  <a:lnTo>
                    <a:pt x="85" y="6"/>
                  </a:lnTo>
                  <a:lnTo>
                    <a:pt x="84" y="3"/>
                  </a:lnTo>
                  <a:lnTo>
                    <a:pt x="81" y="0"/>
                  </a:lnTo>
                  <a:lnTo>
                    <a:pt x="78" y="0"/>
                  </a:lnTo>
                  <a:lnTo>
                    <a:pt x="76" y="0"/>
                  </a:lnTo>
                  <a:lnTo>
                    <a:pt x="76"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7" name="chenying0907 726">
              <a:extLst>
                <a:ext uri="{FF2B5EF4-FFF2-40B4-BE49-F238E27FC236}">
                  <a16:creationId xmlns:a16="http://schemas.microsoft.com/office/drawing/2014/main" id="{FFD78D07-D7CA-4BCA-BF2A-AE577D66A6E4}"/>
                </a:ext>
              </a:extLst>
            </p:cNvPr>
            <p:cNvSpPr>
              <a:spLocks/>
            </p:cNvSpPr>
            <p:nvPr/>
          </p:nvSpPr>
          <p:spPr bwMode="auto">
            <a:xfrm>
              <a:off x="2336801" y="3681413"/>
              <a:ext cx="23813" cy="28575"/>
            </a:xfrm>
            <a:custGeom>
              <a:avLst/>
              <a:gdLst/>
              <a:ahLst/>
              <a:cxnLst>
                <a:cxn ang="0">
                  <a:pos x="54" y="1"/>
                </a:cxn>
                <a:cxn ang="0">
                  <a:pos x="54" y="1"/>
                </a:cxn>
                <a:cxn ang="0">
                  <a:pos x="35" y="22"/>
                </a:cxn>
                <a:cxn ang="0">
                  <a:pos x="25" y="31"/>
                </a:cxn>
                <a:cxn ang="0">
                  <a:pos x="14" y="40"/>
                </a:cxn>
                <a:cxn ang="0">
                  <a:pos x="14" y="40"/>
                </a:cxn>
                <a:cxn ang="0">
                  <a:pos x="12" y="43"/>
                </a:cxn>
                <a:cxn ang="0">
                  <a:pos x="11" y="45"/>
                </a:cxn>
                <a:cxn ang="0">
                  <a:pos x="9" y="52"/>
                </a:cxn>
                <a:cxn ang="0">
                  <a:pos x="9" y="52"/>
                </a:cxn>
                <a:cxn ang="0">
                  <a:pos x="1" y="65"/>
                </a:cxn>
                <a:cxn ang="0">
                  <a:pos x="1" y="65"/>
                </a:cxn>
                <a:cxn ang="0">
                  <a:pos x="0" y="68"/>
                </a:cxn>
                <a:cxn ang="0">
                  <a:pos x="0" y="69"/>
                </a:cxn>
                <a:cxn ang="0">
                  <a:pos x="3" y="73"/>
                </a:cxn>
                <a:cxn ang="0">
                  <a:pos x="7" y="73"/>
                </a:cxn>
                <a:cxn ang="0">
                  <a:pos x="9" y="73"/>
                </a:cxn>
                <a:cxn ang="0">
                  <a:pos x="11" y="72"/>
                </a:cxn>
                <a:cxn ang="0">
                  <a:pos x="11" y="72"/>
                </a:cxn>
                <a:cxn ang="0">
                  <a:pos x="17" y="60"/>
                </a:cxn>
                <a:cxn ang="0">
                  <a:pos x="20" y="55"/>
                </a:cxn>
                <a:cxn ang="0">
                  <a:pos x="22" y="48"/>
                </a:cxn>
                <a:cxn ang="0">
                  <a:pos x="22" y="48"/>
                </a:cxn>
                <a:cxn ang="0">
                  <a:pos x="33" y="39"/>
                </a:cxn>
                <a:cxn ang="0">
                  <a:pos x="42" y="30"/>
                </a:cxn>
                <a:cxn ang="0">
                  <a:pos x="62" y="9"/>
                </a:cxn>
                <a:cxn ang="0">
                  <a:pos x="62" y="9"/>
                </a:cxn>
                <a:cxn ang="0">
                  <a:pos x="63" y="8"/>
                </a:cxn>
                <a:cxn ang="0">
                  <a:pos x="63" y="5"/>
                </a:cxn>
                <a:cxn ang="0">
                  <a:pos x="62" y="1"/>
                </a:cxn>
                <a:cxn ang="0">
                  <a:pos x="58" y="0"/>
                </a:cxn>
                <a:cxn ang="0">
                  <a:pos x="55" y="0"/>
                </a:cxn>
                <a:cxn ang="0">
                  <a:pos x="54" y="1"/>
                </a:cxn>
                <a:cxn ang="0">
                  <a:pos x="54" y="1"/>
                </a:cxn>
              </a:cxnLst>
              <a:rect l="0" t="0" r="r" b="b"/>
              <a:pathLst>
                <a:path w="63" h="73">
                  <a:moveTo>
                    <a:pt x="54" y="1"/>
                  </a:moveTo>
                  <a:lnTo>
                    <a:pt x="54" y="1"/>
                  </a:lnTo>
                  <a:lnTo>
                    <a:pt x="35" y="22"/>
                  </a:lnTo>
                  <a:lnTo>
                    <a:pt x="25" y="31"/>
                  </a:lnTo>
                  <a:lnTo>
                    <a:pt x="14" y="40"/>
                  </a:lnTo>
                  <a:lnTo>
                    <a:pt x="14" y="40"/>
                  </a:lnTo>
                  <a:lnTo>
                    <a:pt x="12" y="43"/>
                  </a:lnTo>
                  <a:lnTo>
                    <a:pt x="11" y="45"/>
                  </a:lnTo>
                  <a:lnTo>
                    <a:pt x="9" y="52"/>
                  </a:lnTo>
                  <a:lnTo>
                    <a:pt x="9" y="52"/>
                  </a:lnTo>
                  <a:lnTo>
                    <a:pt x="1" y="65"/>
                  </a:lnTo>
                  <a:lnTo>
                    <a:pt x="1" y="65"/>
                  </a:lnTo>
                  <a:lnTo>
                    <a:pt x="0" y="68"/>
                  </a:lnTo>
                  <a:lnTo>
                    <a:pt x="0" y="69"/>
                  </a:lnTo>
                  <a:lnTo>
                    <a:pt x="3" y="73"/>
                  </a:lnTo>
                  <a:lnTo>
                    <a:pt x="7" y="73"/>
                  </a:lnTo>
                  <a:lnTo>
                    <a:pt x="9" y="73"/>
                  </a:lnTo>
                  <a:lnTo>
                    <a:pt x="11" y="72"/>
                  </a:lnTo>
                  <a:lnTo>
                    <a:pt x="11" y="72"/>
                  </a:lnTo>
                  <a:lnTo>
                    <a:pt x="17" y="60"/>
                  </a:lnTo>
                  <a:lnTo>
                    <a:pt x="20" y="55"/>
                  </a:lnTo>
                  <a:lnTo>
                    <a:pt x="22" y="48"/>
                  </a:lnTo>
                  <a:lnTo>
                    <a:pt x="22" y="48"/>
                  </a:lnTo>
                  <a:lnTo>
                    <a:pt x="33" y="39"/>
                  </a:lnTo>
                  <a:lnTo>
                    <a:pt x="42" y="30"/>
                  </a:lnTo>
                  <a:lnTo>
                    <a:pt x="62" y="9"/>
                  </a:lnTo>
                  <a:lnTo>
                    <a:pt x="62" y="9"/>
                  </a:lnTo>
                  <a:lnTo>
                    <a:pt x="63" y="8"/>
                  </a:lnTo>
                  <a:lnTo>
                    <a:pt x="63" y="5"/>
                  </a:lnTo>
                  <a:lnTo>
                    <a:pt x="62" y="1"/>
                  </a:lnTo>
                  <a:lnTo>
                    <a:pt x="58" y="0"/>
                  </a:lnTo>
                  <a:lnTo>
                    <a:pt x="55" y="0"/>
                  </a:lnTo>
                  <a:lnTo>
                    <a:pt x="54" y="1"/>
                  </a:lnTo>
                  <a:lnTo>
                    <a:pt x="54"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8" name="chenying0907 727">
              <a:extLst>
                <a:ext uri="{FF2B5EF4-FFF2-40B4-BE49-F238E27FC236}">
                  <a16:creationId xmlns:a16="http://schemas.microsoft.com/office/drawing/2014/main" id="{7CAE5B9B-68B9-414B-9322-52F43FF0948A}"/>
                </a:ext>
              </a:extLst>
            </p:cNvPr>
            <p:cNvSpPr>
              <a:spLocks/>
            </p:cNvSpPr>
            <p:nvPr/>
          </p:nvSpPr>
          <p:spPr bwMode="auto">
            <a:xfrm>
              <a:off x="2366963" y="3676650"/>
              <a:ext cx="41275" cy="33338"/>
            </a:xfrm>
            <a:custGeom>
              <a:avLst/>
              <a:gdLst/>
              <a:ahLst/>
              <a:cxnLst>
                <a:cxn ang="0">
                  <a:pos x="94" y="1"/>
                </a:cxn>
                <a:cxn ang="0">
                  <a:pos x="94" y="1"/>
                </a:cxn>
                <a:cxn ang="0">
                  <a:pos x="82" y="8"/>
                </a:cxn>
                <a:cxn ang="0">
                  <a:pos x="69" y="13"/>
                </a:cxn>
                <a:cxn ang="0">
                  <a:pos x="56" y="20"/>
                </a:cxn>
                <a:cxn ang="0">
                  <a:pos x="46" y="27"/>
                </a:cxn>
                <a:cxn ang="0">
                  <a:pos x="46" y="27"/>
                </a:cxn>
                <a:cxn ang="0">
                  <a:pos x="34" y="39"/>
                </a:cxn>
                <a:cxn ang="0">
                  <a:pos x="23" y="51"/>
                </a:cxn>
                <a:cxn ang="0">
                  <a:pos x="13" y="64"/>
                </a:cxn>
                <a:cxn ang="0">
                  <a:pos x="1" y="76"/>
                </a:cxn>
                <a:cxn ang="0">
                  <a:pos x="1" y="76"/>
                </a:cxn>
                <a:cxn ang="0">
                  <a:pos x="0" y="78"/>
                </a:cxn>
                <a:cxn ang="0">
                  <a:pos x="0" y="80"/>
                </a:cxn>
                <a:cxn ang="0">
                  <a:pos x="2" y="84"/>
                </a:cxn>
                <a:cxn ang="0">
                  <a:pos x="5" y="86"/>
                </a:cxn>
                <a:cxn ang="0">
                  <a:pos x="8" y="85"/>
                </a:cxn>
                <a:cxn ang="0">
                  <a:pos x="10" y="84"/>
                </a:cxn>
                <a:cxn ang="0">
                  <a:pos x="10" y="84"/>
                </a:cxn>
                <a:cxn ang="0">
                  <a:pos x="29" y="64"/>
                </a:cxn>
                <a:cxn ang="0">
                  <a:pos x="46" y="43"/>
                </a:cxn>
                <a:cxn ang="0">
                  <a:pos x="46" y="43"/>
                </a:cxn>
                <a:cxn ang="0">
                  <a:pos x="51" y="38"/>
                </a:cxn>
                <a:cxn ang="0">
                  <a:pos x="57" y="33"/>
                </a:cxn>
                <a:cxn ang="0">
                  <a:pos x="72" y="25"/>
                </a:cxn>
                <a:cxn ang="0">
                  <a:pos x="86" y="18"/>
                </a:cxn>
                <a:cxn ang="0">
                  <a:pos x="101" y="10"/>
                </a:cxn>
                <a:cxn ang="0">
                  <a:pos x="101" y="10"/>
                </a:cxn>
                <a:cxn ang="0">
                  <a:pos x="102" y="9"/>
                </a:cxn>
                <a:cxn ang="0">
                  <a:pos x="103" y="6"/>
                </a:cxn>
                <a:cxn ang="0">
                  <a:pos x="102" y="3"/>
                </a:cxn>
                <a:cxn ang="0">
                  <a:pos x="99" y="0"/>
                </a:cxn>
                <a:cxn ang="0">
                  <a:pos x="97" y="0"/>
                </a:cxn>
                <a:cxn ang="0">
                  <a:pos x="94" y="1"/>
                </a:cxn>
                <a:cxn ang="0">
                  <a:pos x="94" y="1"/>
                </a:cxn>
              </a:cxnLst>
              <a:rect l="0" t="0" r="r" b="b"/>
              <a:pathLst>
                <a:path w="103" h="86">
                  <a:moveTo>
                    <a:pt x="94" y="1"/>
                  </a:moveTo>
                  <a:lnTo>
                    <a:pt x="94" y="1"/>
                  </a:lnTo>
                  <a:lnTo>
                    <a:pt x="82" y="8"/>
                  </a:lnTo>
                  <a:lnTo>
                    <a:pt x="69" y="13"/>
                  </a:lnTo>
                  <a:lnTo>
                    <a:pt x="56" y="20"/>
                  </a:lnTo>
                  <a:lnTo>
                    <a:pt x="46" y="27"/>
                  </a:lnTo>
                  <a:lnTo>
                    <a:pt x="46" y="27"/>
                  </a:lnTo>
                  <a:lnTo>
                    <a:pt x="34" y="39"/>
                  </a:lnTo>
                  <a:lnTo>
                    <a:pt x="23" y="51"/>
                  </a:lnTo>
                  <a:lnTo>
                    <a:pt x="13" y="64"/>
                  </a:lnTo>
                  <a:lnTo>
                    <a:pt x="1" y="76"/>
                  </a:lnTo>
                  <a:lnTo>
                    <a:pt x="1" y="76"/>
                  </a:lnTo>
                  <a:lnTo>
                    <a:pt x="0" y="78"/>
                  </a:lnTo>
                  <a:lnTo>
                    <a:pt x="0" y="80"/>
                  </a:lnTo>
                  <a:lnTo>
                    <a:pt x="2" y="84"/>
                  </a:lnTo>
                  <a:lnTo>
                    <a:pt x="5" y="86"/>
                  </a:lnTo>
                  <a:lnTo>
                    <a:pt x="8" y="85"/>
                  </a:lnTo>
                  <a:lnTo>
                    <a:pt x="10" y="84"/>
                  </a:lnTo>
                  <a:lnTo>
                    <a:pt x="10" y="84"/>
                  </a:lnTo>
                  <a:lnTo>
                    <a:pt x="29" y="64"/>
                  </a:lnTo>
                  <a:lnTo>
                    <a:pt x="46" y="43"/>
                  </a:lnTo>
                  <a:lnTo>
                    <a:pt x="46" y="43"/>
                  </a:lnTo>
                  <a:lnTo>
                    <a:pt x="51" y="38"/>
                  </a:lnTo>
                  <a:lnTo>
                    <a:pt x="57" y="33"/>
                  </a:lnTo>
                  <a:lnTo>
                    <a:pt x="72" y="25"/>
                  </a:lnTo>
                  <a:lnTo>
                    <a:pt x="86" y="18"/>
                  </a:lnTo>
                  <a:lnTo>
                    <a:pt x="101" y="10"/>
                  </a:lnTo>
                  <a:lnTo>
                    <a:pt x="101" y="10"/>
                  </a:lnTo>
                  <a:lnTo>
                    <a:pt x="102" y="9"/>
                  </a:lnTo>
                  <a:lnTo>
                    <a:pt x="103" y="6"/>
                  </a:lnTo>
                  <a:lnTo>
                    <a:pt x="102" y="3"/>
                  </a:lnTo>
                  <a:lnTo>
                    <a:pt x="99" y="0"/>
                  </a:lnTo>
                  <a:lnTo>
                    <a:pt x="97" y="0"/>
                  </a:lnTo>
                  <a:lnTo>
                    <a:pt x="94" y="1"/>
                  </a:lnTo>
                  <a:lnTo>
                    <a:pt x="94"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69" name="chenying0907 728">
              <a:extLst>
                <a:ext uri="{FF2B5EF4-FFF2-40B4-BE49-F238E27FC236}">
                  <a16:creationId xmlns:a16="http://schemas.microsoft.com/office/drawing/2014/main" id="{ED0A65FF-D5D3-4B65-B890-66656DCEAB6E}"/>
                </a:ext>
              </a:extLst>
            </p:cNvPr>
            <p:cNvSpPr>
              <a:spLocks/>
            </p:cNvSpPr>
            <p:nvPr/>
          </p:nvSpPr>
          <p:spPr bwMode="auto">
            <a:xfrm>
              <a:off x="2403476" y="3678238"/>
              <a:ext cx="36513" cy="30163"/>
            </a:xfrm>
            <a:custGeom>
              <a:avLst/>
              <a:gdLst/>
              <a:ahLst/>
              <a:cxnLst>
                <a:cxn ang="0">
                  <a:pos x="83" y="0"/>
                </a:cxn>
                <a:cxn ang="0">
                  <a:pos x="83" y="0"/>
                </a:cxn>
                <a:cxn ang="0">
                  <a:pos x="68" y="10"/>
                </a:cxn>
                <a:cxn ang="0">
                  <a:pos x="53" y="19"/>
                </a:cxn>
                <a:cxn ang="0">
                  <a:pos x="24" y="38"/>
                </a:cxn>
                <a:cxn ang="0">
                  <a:pos x="24" y="38"/>
                </a:cxn>
                <a:cxn ang="0">
                  <a:pos x="16" y="44"/>
                </a:cxn>
                <a:cxn ang="0">
                  <a:pos x="8" y="50"/>
                </a:cxn>
                <a:cxn ang="0">
                  <a:pos x="3" y="58"/>
                </a:cxn>
                <a:cxn ang="0">
                  <a:pos x="2" y="63"/>
                </a:cxn>
                <a:cxn ang="0">
                  <a:pos x="0" y="68"/>
                </a:cxn>
                <a:cxn ang="0">
                  <a:pos x="0" y="68"/>
                </a:cxn>
                <a:cxn ang="0">
                  <a:pos x="0" y="71"/>
                </a:cxn>
                <a:cxn ang="0">
                  <a:pos x="2" y="72"/>
                </a:cxn>
                <a:cxn ang="0">
                  <a:pos x="3" y="74"/>
                </a:cxn>
                <a:cxn ang="0">
                  <a:pos x="6" y="74"/>
                </a:cxn>
                <a:cxn ang="0">
                  <a:pos x="10" y="72"/>
                </a:cxn>
                <a:cxn ang="0">
                  <a:pos x="11" y="71"/>
                </a:cxn>
                <a:cxn ang="0">
                  <a:pos x="12" y="68"/>
                </a:cxn>
                <a:cxn ang="0">
                  <a:pos x="12" y="68"/>
                </a:cxn>
                <a:cxn ang="0">
                  <a:pos x="14" y="63"/>
                </a:cxn>
                <a:cxn ang="0">
                  <a:pos x="16" y="58"/>
                </a:cxn>
                <a:cxn ang="0">
                  <a:pos x="20" y="54"/>
                </a:cxn>
                <a:cxn ang="0">
                  <a:pos x="25" y="50"/>
                </a:cxn>
                <a:cxn ang="0">
                  <a:pos x="37" y="42"/>
                </a:cxn>
                <a:cxn ang="0">
                  <a:pos x="46" y="37"/>
                </a:cxn>
                <a:cxn ang="0">
                  <a:pos x="46" y="37"/>
                </a:cxn>
                <a:cxn ang="0">
                  <a:pos x="67" y="23"/>
                </a:cxn>
                <a:cxn ang="0">
                  <a:pos x="89" y="11"/>
                </a:cxn>
                <a:cxn ang="0">
                  <a:pos x="89" y="11"/>
                </a:cxn>
                <a:cxn ang="0">
                  <a:pos x="91" y="10"/>
                </a:cxn>
                <a:cxn ang="0">
                  <a:pos x="92" y="7"/>
                </a:cxn>
                <a:cxn ang="0">
                  <a:pos x="91" y="3"/>
                </a:cxn>
                <a:cxn ang="0">
                  <a:pos x="88" y="0"/>
                </a:cxn>
                <a:cxn ang="0">
                  <a:pos x="85" y="0"/>
                </a:cxn>
                <a:cxn ang="0">
                  <a:pos x="83" y="0"/>
                </a:cxn>
                <a:cxn ang="0">
                  <a:pos x="83" y="0"/>
                </a:cxn>
              </a:cxnLst>
              <a:rect l="0" t="0" r="r" b="b"/>
              <a:pathLst>
                <a:path w="92" h="74">
                  <a:moveTo>
                    <a:pt x="83" y="0"/>
                  </a:moveTo>
                  <a:lnTo>
                    <a:pt x="83" y="0"/>
                  </a:lnTo>
                  <a:lnTo>
                    <a:pt x="68" y="10"/>
                  </a:lnTo>
                  <a:lnTo>
                    <a:pt x="53" y="19"/>
                  </a:lnTo>
                  <a:lnTo>
                    <a:pt x="24" y="38"/>
                  </a:lnTo>
                  <a:lnTo>
                    <a:pt x="24" y="38"/>
                  </a:lnTo>
                  <a:lnTo>
                    <a:pt x="16" y="44"/>
                  </a:lnTo>
                  <a:lnTo>
                    <a:pt x="8" y="50"/>
                  </a:lnTo>
                  <a:lnTo>
                    <a:pt x="3" y="58"/>
                  </a:lnTo>
                  <a:lnTo>
                    <a:pt x="2" y="63"/>
                  </a:lnTo>
                  <a:lnTo>
                    <a:pt x="0" y="68"/>
                  </a:lnTo>
                  <a:lnTo>
                    <a:pt x="0" y="68"/>
                  </a:lnTo>
                  <a:lnTo>
                    <a:pt x="0" y="71"/>
                  </a:lnTo>
                  <a:lnTo>
                    <a:pt x="2" y="72"/>
                  </a:lnTo>
                  <a:lnTo>
                    <a:pt x="3" y="74"/>
                  </a:lnTo>
                  <a:lnTo>
                    <a:pt x="6" y="74"/>
                  </a:lnTo>
                  <a:lnTo>
                    <a:pt x="10" y="72"/>
                  </a:lnTo>
                  <a:lnTo>
                    <a:pt x="11" y="71"/>
                  </a:lnTo>
                  <a:lnTo>
                    <a:pt x="12" y="68"/>
                  </a:lnTo>
                  <a:lnTo>
                    <a:pt x="12" y="68"/>
                  </a:lnTo>
                  <a:lnTo>
                    <a:pt x="14" y="63"/>
                  </a:lnTo>
                  <a:lnTo>
                    <a:pt x="16" y="58"/>
                  </a:lnTo>
                  <a:lnTo>
                    <a:pt x="20" y="54"/>
                  </a:lnTo>
                  <a:lnTo>
                    <a:pt x="25" y="50"/>
                  </a:lnTo>
                  <a:lnTo>
                    <a:pt x="37" y="42"/>
                  </a:lnTo>
                  <a:lnTo>
                    <a:pt x="46" y="37"/>
                  </a:lnTo>
                  <a:lnTo>
                    <a:pt x="46" y="37"/>
                  </a:lnTo>
                  <a:lnTo>
                    <a:pt x="67" y="23"/>
                  </a:lnTo>
                  <a:lnTo>
                    <a:pt x="89" y="11"/>
                  </a:lnTo>
                  <a:lnTo>
                    <a:pt x="89" y="11"/>
                  </a:lnTo>
                  <a:lnTo>
                    <a:pt x="91" y="10"/>
                  </a:lnTo>
                  <a:lnTo>
                    <a:pt x="92" y="7"/>
                  </a:lnTo>
                  <a:lnTo>
                    <a:pt x="91" y="3"/>
                  </a:lnTo>
                  <a:lnTo>
                    <a:pt x="88" y="0"/>
                  </a:lnTo>
                  <a:lnTo>
                    <a:pt x="85" y="0"/>
                  </a:lnTo>
                  <a:lnTo>
                    <a:pt x="83" y="0"/>
                  </a:lnTo>
                  <a:lnTo>
                    <a:pt x="83"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0" name="chenying0907 729">
              <a:extLst>
                <a:ext uri="{FF2B5EF4-FFF2-40B4-BE49-F238E27FC236}">
                  <a16:creationId xmlns:a16="http://schemas.microsoft.com/office/drawing/2014/main" id="{218F0FEB-4635-4C19-9FA9-E61C718CA171}"/>
                </a:ext>
              </a:extLst>
            </p:cNvPr>
            <p:cNvSpPr>
              <a:spLocks/>
            </p:cNvSpPr>
            <p:nvPr/>
          </p:nvSpPr>
          <p:spPr bwMode="auto">
            <a:xfrm>
              <a:off x="2427288" y="3678238"/>
              <a:ext cx="33338" cy="34925"/>
            </a:xfrm>
            <a:custGeom>
              <a:avLst/>
              <a:gdLst/>
              <a:ahLst/>
              <a:cxnLst>
                <a:cxn ang="0">
                  <a:pos x="75" y="4"/>
                </a:cxn>
                <a:cxn ang="0">
                  <a:pos x="75" y="4"/>
                </a:cxn>
                <a:cxn ang="0">
                  <a:pos x="71" y="10"/>
                </a:cxn>
                <a:cxn ang="0">
                  <a:pos x="67" y="15"/>
                </a:cxn>
                <a:cxn ang="0">
                  <a:pos x="58" y="24"/>
                </a:cxn>
                <a:cxn ang="0">
                  <a:pos x="47" y="32"/>
                </a:cxn>
                <a:cxn ang="0">
                  <a:pos x="38" y="40"/>
                </a:cxn>
                <a:cxn ang="0">
                  <a:pos x="38" y="40"/>
                </a:cxn>
                <a:cxn ang="0">
                  <a:pos x="1" y="76"/>
                </a:cxn>
                <a:cxn ang="0">
                  <a:pos x="1" y="76"/>
                </a:cxn>
                <a:cxn ang="0">
                  <a:pos x="0" y="78"/>
                </a:cxn>
                <a:cxn ang="0">
                  <a:pos x="0" y="80"/>
                </a:cxn>
                <a:cxn ang="0">
                  <a:pos x="1" y="84"/>
                </a:cxn>
                <a:cxn ang="0">
                  <a:pos x="5" y="85"/>
                </a:cxn>
                <a:cxn ang="0">
                  <a:pos x="8" y="85"/>
                </a:cxn>
                <a:cxn ang="0">
                  <a:pos x="9" y="84"/>
                </a:cxn>
                <a:cxn ang="0">
                  <a:pos x="9" y="84"/>
                </a:cxn>
                <a:cxn ang="0">
                  <a:pos x="30" y="62"/>
                </a:cxn>
                <a:cxn ang="0">
                  <a:pos x="52" y="41"/>
                </a:cxn>
                <a:cxn ang="0">
                  <a:pos x="52" y="41"/>
                </a:cxn>
                <a:cxn ang="0">
                  <a:pos x="61" y="33"/>
                </a:cxn>
                <a:cxn ang="0">
                  <a:pos x="71" y="27"/>
                </a:cxn>
                <a:cxn ang="0">
                  <a:pos x="78" y="17"/>
                </a:cxn>
                <a:cxn ang="0">
                  <a:pos x="82" y="14"/>
                </a:cxn>
                <a:cxn ang="0">
                  <a:pos x="85" y="7"/>
                </a:cxn>
                <a:cxn ang="0">
                  <a:pos x="85" y="7"/>
                </a:cxn>
                <a:cxn ang="0">
                  <a:pos x="85" y="4"/>
                </a:cxn>
                <a:cxn ang="0">
                  <a:pos x="85" y="3"/>
                </a:cxn>
                <a:cxn ang="0">
                  <a:pos x="84" y="2"/>
                </a:cxn>
                <a:cxn ang="0">
                  <a:pos x="81" y="0"/>
                </a:cxn>
                <a:cxn ang="0">
                  <a:pos x="77" y="0"/>
                </a:cxn>
                <a:cxn ang="0">
                  <a:pos x="76" y="2"/>
                </a:cxn>
                <a:cxn ang="0">
                  <a:pos x="75" y="4"/>
                </a:cxn>
                <a:cxn ang="0">
                  <a:pos x="75" y="4"/>
                </a:cxn>
              </a:cxnLst>
              <a:rect l="0" t="0" r="r" b="b"/>
              <a:pathLst>
                <a:path w="85" h="85">
                  <a:moveTo>
                    <a:pt x="75" y="4"/>
                  </a:moveTo>
                  <a:lnTo>
                    <a:pt x="75" y="4"/>
                  </a:lnTo>
                  <a:lnTo>
                    <a:pt x="71" y="10"/>
                  </a:lnTo>
                  <a:lnTo>
                    <a:pt x="67" y="15"/>
                  </a:lnTo>
                  <a:lnTo>
                    <a:pt x="58" y="24"/>
                  </a:lnTo>
                  <a:lnTo>
                    <a:pt x="47" y="32"/>
                  </a:lnTo>
                  <a:lnTo>
                    <a:pt x="38" y="40"/>
                  </a:lnTo>
                  <a:lnTo>
                    <a:pt x="38" y="40"/>
                  </a:lnTo>
                  <a:lnTo>
                    <a:pt x="1" y="76"/>
                  </a:lnTo>
                  <a:lnTo>
                    <a:pt x="1" y="76"/>
                  </a:lnTo>
                  <a:lnTo>
                    <a:pt x="0" y="78"/>
                  </a:lnTo>
                  <a:lnTo>
                    <a:pt x="0" y="80"/>
                  </a:lnTo>
                  <a:lnTo>
                    <a:pt x="1" y="84"/>
                  </a:lnTo>
                  <a:lnTo>
                    <a:pt x="5" y="85"/>
                  </a:lnTo>
                  <a:lnTo>
                    <a:pt x="8" y="85"/>
                  </a:lnTo>
                  <a:lnTo>
                    <a:pt x="9" y="84"/>
                  </a:lnTo>
                  <a:lnTo>
                    <a:pt x="9" y="84"/>
                  </a:lnTo>
                  <a:lnTo>
                    <a:pt x="30" y="62"/>
                  </a:lnTo>
                  <a:lnTo>
                    <a:pt x="52" y="41"/>
                  </a:lnTo>
                  <a:lnTo>
                    <a:pt x="52" y="41"/>
                  </a:lnTo>
                  <a:lnTo>
                    <a:pt x="61" y="33"/>
                  </a:lnTo>
                  <a:lnTo>
                    <a:pt x="71" y="27"/>
                  </a:lnTo>
                  <a:lnTo>
                    <a:pt x="78" y="17"/>
                  </a:lnTo>
                  <a:lnTo>
                    <a:pt x="82" y="14"/>
                  </a:lnTo>
                  <a:lnTo>
                    <a:pt x="85" y="7"/>
                  </a:lnTo>
                  <a:lnTo>
                    <a:pt x="85" y="7"/>
                  </a:lnTo>
                  <a:lnTo>
                    <a:pt x="85" y="4"/>
                  </a:lnTo>
                  <a:lnTo>
                    <a:pt x="85" y="3"/>
                  </a:lnTo>
                  <a:lnTo>
                    <a:pt x="84" y="2"/>
                  </a:lnTo>
                  <a:lnTo>
                    <a:pt x="81" y="0"/>
                  </a:lnTo>
                  <a:lnTo>
                    <a:pt x="77" y="0"/>
                  </a:lnTo>
                  <a:lnTo>
                    <a:pt x="76" y="2"/>
                  </a:lnTo>
                  <a:lnTo>
                    <a:pt x="75" y="4"/>
                  </a:lnTo>
                  <a:lnTo>
                    <a:pt x="75"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1" name="chenying0907 730">
              <a:extLst>
                <a:ext uri="{FF2B5EF4-FFF2-40B4-BE49-F238E27FC236}">
                  <a16:creationId xmlns:a16="http://schemas.microsoft.com/office/drawing/2014/main" id="{B65CAD01-84EB-45DD-9590-3DE5A72FF621}"/>
                </a:ext>
              </a:extLst>
            </p:cNvPr>
            <p:cNvSpPr>
              <a:spLocks/>
            </p:cNvSpPr>
            <p:nvPr/>
          </p:nvSpPr>
          <p:spPr bwMode="auto">
            <a:xfrm>
              <a:off x="2451101" y="3686175"/>
              <a:ext cx="23813" cy="26988"/>
            </a:xfrm>
            <a:custGeom>
              <a:avLst/>
              <a:gdLst/>
              <a:ahLst/>
              <a:cxnLst>
                <a:cxn ang="0">
                  <a:pos x="47" y="2"/>
                </a:cxn>
                <a:cxn ang="0">
                  <a:pos x="47" y="2"/>
                </a:cxn>
                <a:cxn ang="0">
                  <a:pos x="34" y="15"/>
                </a:cxn>
                <a:cxn ang="0">
                  <a:pos x="21" y="29"/>
                </a:cxn>
                <a:cxn ang="0">
                  <a:pos x="10" y="44"/>
                </a:cxn>
                <a:cxn ang="0">
                  <a:pos x="0" y="59"/>
                </a:cxn>
                <a:cxn ang="0">
                  <a:pos x="0" y="59"/>
                </a:cxn>
                <a:cxn ang="0">
                  <a:pos x="0" y="62"/>
                </a:cxn>
                <a:cxn ang="0">
                  <a:pos x="0" y="65"/>
                </a:cxn>
                <a:cxn ang="0">
                  <a:pos x="2" y="67"/>
                </a:cxn>
                <a:cxn ang="0">
                  <a:pos x="6" y="68"/>
                </a:cxn>
                <a:cxn ang="0">
                  <a:pos x="9" y="67"/>
                </a:cxn>
                <a:cxn ang="0">
                  <a:pos x="10" y="66"/>
                </a:cxn>
                <a:cxn ang="0">
                  <a:pos x="10" y="66"/>
                </a:cxn>
                <a:cxn ang="0">
                  <a:pos x="19" y="50"/>
                </a:cxn>
                <a:cxn ang="0">
                  <a:pos x="30" y="36"/>
                </a:cxn>
                <a:cxn ang="0">
                  <a:pos x="42" y="23"/>
                </a:cxn>
                <a:cxn ang="0">
                  <a:pos x="55" y="10"/>
                </a:cxn>
                <a:cxn ang="0">
                  <a:pos x="55" y="10"/>
                </a:cxn>
                <a:cxn ang="0">
                  <a:pos x="56" y="8"/>
                </a:cxn>
                <a:cxn ang="0">
                  <a:pos x="56" y="6"/>
                </a:cxn>
                <a:cxn ang="0">
                  <a:pos x="55" y="2"/>
                </a:cxn>
                <a:cxn ang="0">
                  <a:pos x="51" y="0"/>
                </a:cxn>
                <a:cxn ang="0">
                  <a:pos x="48" y="0"/>
                </a:cxn>
                <a:cxn ang="0">
                  <a:pos x="47" y="2"/>
                </a:cxn>
                <a:cxn ang="0">
                  <a:pos x="47" y="2"/>
                </a:cxn>
              </a:cxnLst>
              <a:rect l="0" t="0" r="r" b="b"/>
              <a:pathLst>
                <a:path w="56" h="68">
                  <a:moveTo>
                    <a:pt x="47" y="2"/>
                  </a:moveTo>
                  <a:lnTo>
                    <a:pt x="47" y="2"/>
                  </a:lnTo>
                  <a:lnTo>
                    <a:pt x="34" y="15"/>
                  </a:lnTo>
                  <a:lnTo>
                    <a:pt x="21" y="29"/>
                  </a:lnTo>
                  <a:lnTo>
                    <a:pt x="10" y="44"/>
                  </a:lnTo>
                  <a:lnTo>
                    <a:pt x="0" y="59"/>
                  </a:lnTo>
                  <a:lnTo>
                    <a:pt x="0" y="59"/>
                  </a:lnTo>
                  <a:lnTo>
                    <a:pt x="0" y="62"/>
                  </a:lnTo>
                  <a:lnTo>
                    <a:pt x="0" y="65"/>
                  </a:lnTo>
                  <a:lnTo>
                    <a:pt x="2" y="67"/>
                  </a:lnTo>
                  <a:lnTo>
                    <a:pt x="6" y="68"/>
                  </a:lnTo>
                  <a:lnTo>
                    <a:pt x="9" y="67"/>
                  </a:lnTo>
                  <a:lnTo>
                    <a:pt x="10" y="66"/>
                  </a:lnTo>
                  <a:lnTo>
                    <a:pt x="10" y="66"/>
                  </a:lnTo>
                  <a:lnTo>
                    <a:pt x="19" y="50"/>
                  </a:lnTo>
                  <a:lnTo>
                    <a:pt x="30" y="36"/>
                  </a:lnTo>
                  <a:lnTo>
                    <a:pt x="42" y="23"/>
                  </a:lnTo>
                  <a:lnTo>
                    <a:pt x="55" y="10"/>
                  </a:lnTo>
                  <a:lnTo>
                    <a:pt x="55" y="10"/>
                  </a:lnTo>
                  <a:lnTo>
                    <a:pt x="56" y="8"/>
                  </a:lnTo>
                  <a:lnTo>
                    <a:pt x="56" y="6"/>
                  </a:lnTo>
                  <a:lnTo>
                    <a:pt x="55" y="2"/>
                  </a:lnTo>
                  <a:lnTo>
                    <a:pt x="51" y="0"/>
                  </a:lnTo>
                  <a:lnTo>
                    <a:pt x="48" y="0"/>
                  </a:lnTo>
                  <a:lnTo>
                    <a:pt x="47" y="2"/>
                  </a:lnTo>
                  <a:lnTo>
                    <a:pt x="47"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2" name="chenying0907 731">
              <a:extLst>
                <a:ext uri="{FF2B5EF4-FFF2-40B4-BE49-F238E27FC236}">
                  <a16:creationId xmlns:a16="http://schemas.microsoft.com/office/drawing/2014/main" id="{B668F8F3-1E7C-4EC3-910D-183F9EC75D0E}"/>
                </a:ext>
              </a:extLst>
            </p:cNvPr>
            <p:cNvSpPr>
              <a:spLocks/>
            </p:cNvSpPr>
            <p:nvPr/>
          </p:nvSpPr>
          <p:spPr bwMode="auto">
            <a:xfrm>
              <a:off x="2605088" y="3395663"/>
              <a:ext cx="23813" cy="26988"/>
            </a:xfrm>
            <a:custGeom>
              <a:avLst/>
              <a:gdLst/>
              <a:ahLst/>
              <a:cxnLst>
                <a:cxn ang="0">
                  <a:pos x="50" y="2"/>
                </a:cxn>
                <a:cxn ang="0">
                  <a:pos x="50" y="2"/>
                </a:cxn>
                <a:cxn ang="0">
                  <a:pos x="44" y="4"/>
                </a:cxn>
                <a:cxn ang="0">
                  <a:pos x="41" y="8"/>
                </a:cxn>
                <a:cxn ang="0">
                  <a:pos x="38" y="14"/>
                </a:cxn>
                <a:cxn ang="0">
                  <a:pos x="35" y="19"/>
                </a:cxn>
                <a:cxn ang="0">
                  <a:pos x="35" y="19"/>
                </a:cxn>
                <a:cxn ang="0">
                  <a:pos x="33" y="25"/>
                </a:cxn>
                <a:cxn ang="0">
                  <a:pos x="31" y="29"/>
                </a:cxn>
                <a:cxn ang="0">
                  <a:pos x="30" y="32"/>
                </a:cxn>
                <a:cxn ang="0">
                  <a:pos x="30" y="32"/>
                </a:cxn>
                <a:cxn ang="0">
                  <a:pos x="21" y="37"/>
                </a:cxn>
                <a:cxn ang="0">
                  <a:pos x="21" y="37"/>
                </a:cxn>
                <a:cxn ang="0">
                  <a:pos x="13" y="42"/>
                </a:cxn>
                <a:cxn ang="0">
                  <a:pos x="5" y="48"/>
                </a:cxn>
                <a:cxn ang="0">
                  <a:pos x="3" y="51"/>
                </a:cxn>
                <a:cxn ang="0">
                  <a:pos x="1" y="55"/>
                </a:cxn>
                <a:cxn ang="0">
                  <a:pos x="0" y="61"/>
                </a:cxn>
                <a:cxn ang="0">
                  <a:pos x="1" y="65"/>
                </a:cxn>
                <a:cxn ang="0">
                  <a:pos x="1" y="65"/>
                </a:cxn>
                <a:cxn ang="0">
                  <a:pos x="3" y="67"/>
                </a:cxn>
                <a:cxn ang="0">
                  <a:pos x="4" y="68"/>
                </a:cxn>
                <a:cxn ang="0">
                  <a:pos x="8" y="68"/>
                </a:cxn>
                <a:cxn ang="0">
                  <a:pos x="10" y="67"/>
                </a:cxn>
                <a:cxn ang="0">
                  <a:pos x="12" y="66"/>
                </a:cxn>
                <a:cxn ang="0">
                  <a:pos x="12" y="65"/>
                </a:cxn>
                <a:cxn ang="0">
                  <a:pos x="12" y="62"/>
                </a:cxn>
                <a:cxn ang="0">
                  <a:pos x="12" y="62"/>
                </a:cxn>
                <a:cxn ang="0">
                  <a:pos x="12" y="59"/>
                </a:cxn>
                <a:cxn ang="0">
                  <a:pos x="13" y="57"/>
                </a:cxn>
                <a:cxn ang="0">
                  <a:pos x="20" y="50"/>
                </a:cxn>
                <a:cxn ang="0">
                  <a:pos x="34" y="42"/>
                </a:cxn>
                <a:cxn ang="0">
                  <a:pos x="34" y="42"/>
                </a:cxn>
                <a:cxn ang="0">
                  <a:pos x="38" y="40"/>
                </a:cxn>
                <a:cxn ang="0">
                  <a:pos x="41" y="36"/>
                </a:cxn>
                <a:cxn ang="0">
                  <a:pos x="44" y="27"/>
                </a:cxn>
                <a:cxn ang="0">
                  <a:pos x="48" y="17"/>
                </a:cxn>
                <a:cxn ang="0">
                  <a:pos x="51" y="14"/>
                </a:cxn>
                <a:cxn ang="0">
                  <a:pos x="55" y="11"/>
                </a:cxn>
                <a:cxn ang="0">
                  <a:pos x="55" y="11"/>
                </a:cxn>
                <a:cxn ang="0">
                  <a:pos x="56" y="10"/>
                </a:cxn>
                <a:cxn ang="0">
                  <a:pos x="58" y="7"/>
                </a:cxn>
                <a:cxn ang="0">
                  <a:pos x="56" y="3"/>
                </a:cxn>
                <a:cxn ang="0">
                  <a:pos x="54" y="0"/>
                </a:cxn>
                <a:cxn ang="0">
                  <a:pos x="51" y="0"/>
                </a:cxn>
                <a:cxn ang="0">
                  <a:pos x="50" y="2"/>
                </a:cxn>
                <a:cxn ang="0">
                  <a:pos x="50" y="2"/>
                </a:cxn>
              </a:cxnLst>
              <a:rect l="0" t="0" r="r" b="b"/>
              <a:pathLst>
                <a:path w="58" h="68">
                  <a:moveTo>
                    <a:pt x="50" y="2"/>
                  </a:moveTo>
                  <a:lnTo>
                    <a:pt x="50" y="2"/>
                  </a:lnTo>
                  <a:lnTo>
                    <a:pt x="44" y="4"/>
                  </a:lnTo>
                  <a:lnTo>
                    <a:pt x="41" y="8"/>
                  </a:lnTo>
                  <a:lnTo>
                    <a:pt x="38" y="14"/>
                  </a:lnTo>
                  <a:lnTo>
                    <a:pt x="35" y="19"/>
                  </a:lnTo>
                  <a:lnTo>
                    <a:pt x="35" y="19"/>
                  </a:lnTo>
                  <a:lnTo>
                    <a:pt x="33" y="25"/>
                  </a:lnTo>
                  <a:lnTo>
                    <a:pt x="31" y="29"/>
                  </a:lnTo>
                  <a:lnTo>
                    <a:pt x="30" y="32"/>
                  </a:lnTo>
                  <a:lnTo>
                    <a:pt x="30" y="32"/>
                  </a:lnTo>
                  <a:lnTo>
                    <a:pt x="21" y="37"/>
                  </a:lnTo>
                  <a:lnTo>
                    <a:pt x="21" y="37"/>
                  </a:lnTo>
                  <a:lnTo>
                    <a:pt x="13" y="42"/>
                  </a:lnTo>
                  <a:lnTo>
                    <a:pt x="5" y="48"/>
                  </a:lnTo>
                  <a:lnTo>
                    <a:pt x="3" y="51"/>
                  </a:lnTo>
                  <a:lnTo>
                    <a:pt x="1" y="55"/>
                  </a:lnTo>
                  <a:lnTo>
                    <a:pt x="0" y="61"/>
                  </a:lnTo>
                  <a:lnTo>
                    <a:pt x="1" y="65"/>
                  </a:lnTo>
                  <a:lnTo>
                    <a:pt x="1" y="65"/>
                  </a:lnTo>
                  <a:lnTo>
                    <a:pt x="3" y="67"/>
                  </a:lnTo>
                  <a:lnTo>
                    <a:pt x="4" y="68"/>
                  </a:lnTo>
                  <a:lnTo>
                    <a:pt x="8" y="68"/>
                  </a:lnTo>
                  <a:lnTo>
                    <a:pt x="10" y="67"/>
                  </a:lnTo>
                  <a:lnTo>
                    <a:pt x="12" y="66"/>
                  </a:lnTo>
                  <a:lnTo>
                    <a:pt x="12" y="65"/>
                  </a:lnTo>
                  <a:lnTo>
                    <a:pt x="12" y="62"/>
                  </a:lnTo>
                  <a:lnTo>
                    <a:pt x="12" y="62"/>
                  </a:lnTo>
                  <a:lnTo>
                    <a:pt x="12" y="59"/>
                  </a:lnTo>
                  <a:lnTo>
                    <a:pt x="13" y="57"/>
                  </a:lnTo>
                  <a:lnTo>
                    <a:pt x="20" y="50"/>
                  </a:lnTo>
                  <a:lnTo>
                    <a:pt x="34" y="42"/>
                  </a:lnTo>
                  <a:lnTo>
                    <a:pt x="34" y="42"/>
                  </a:lnTo>
                  <a:lnTo>
                    <a:pt x="38" y="40"/>
                  </a:lnTo>
                  <a:lnTo>
                    <a:pt x="41" y="36"/>
                  </a:lnTo>
                  <a:lnTo>
                    <a:pt x="44" y="27"/>
                  </a:lnTo>
                  <a:lnTo>
                    <a:pt x="48" y="17"/>
                  </a:lnTo>
                  <a:lnTo>
                    <a:pt x="51" y="14"/>
                  </a:lnTo>
                  <a:lnTo>
                    <a:pt x="55" y="11"/>
                  </a:lnTo>
                  <a:lnTo>
                    <a:pt x="55" y="11"/>
                  </a:lnTo>
                  <a:lnTo>
                    <a:pt x="56" y="10"/>
                  </a:lnTo>
                  <a:lnTo>
                    <a:pt x="58" y="7"/>
                  </a:lnTo>
                  <a:lnTo>
                    <a:pt x="56" y="3"/>
                  </a:lnTo>
                  <a:lnTo>
                    <a:pt x="54" y="0"/>
                  </a:lnTo>
                  <a:lnTo>
                    <a:pt x="51" y="0"/>
                  </a:lnTo>
                  <a:lnTo>
                    <a:pt x="50" y="2"/>
                  </a:lnTo>
                  <a:lnTo>
                    <a:pt x="50"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3" name="chenying0907 732">
              <a:extLst>
                <a:ext uri="{FF2B5EF4-FFF2-40B4-BE49-F238E27FC236}">
                  <a16:creationId xmlns:a16="http://schemas.microsoft.com/office/drawing/2014/main" id="{EB618ADE-CE7D-4002-B930-FA4E80B0FA84}"/>
                </a:ext>
              </a:extLst>
            </p:cNvPr>
            <p:cNvSpPr>
              <a:spLocks/>
            </p:cNvSpPr>
            <p:nvPr/>
          </p:nvSpPr>
          <p:spPr bwMode="auto">
            <a:xfrm>
              <a:off x="2625726" y="3395663"/>
              <a:ext cx="25400" cy="28575"/>
            </a:xfrm>
            <a:custGeom>
              <a:avLst/>
              <a:gdLst/>
              <a:ahLst/>
              <a:cxnLst>
                <a:cxn ang="0">
                  <a:pos x="54" y="2"/>
                </a:cxn>
                <a:cxn ang="0">
                  <a:pos x="54" y="2"/>
                </a:cxn>
                <a:cxn ang="0">
                  <a:pos x="50" y="4"/>
                </a:cxn>
                <a:cxn ang="0">
                  <a:pos x="46" y="8"/>
                </a:cxn>
                <a:cxn ang="0">
                  <a:pos x="41" y="16"/>
                </a:cxn>
                <a:cxn ang="0">
                  <a:pos x="36" y="24"/>
                </a:cxn>
                <a:cxn ang="0">
                  <a:pos x="29" y="32"/>
                </a:cxn>
                <a:cxn ang="0">
                  <a:pos x="29" y="32"/>
                </a:cxn>
                <a:cxn ang="0">
                  <a:pos x="20" y="40"/>
                </a:cxn>
                <a:cxn ang="0">
                  <a:pos x="12" y="48"/>
                </a:cxn>
                <a:cxn ang="0">
                  <a:pos x="6" y="57"/>
                </a:cxn>
                <a:cxn ang="0">
                  <a:pos x="0" y="67"/>
                </a:cxn>
                <a:cxn ang="0">
                  <a:pos x="0" y="67"/>
                </a:cxn>
                <a:cxn ang="0">
                  <a:pos x="0" y="70"/>
                </a:cxn>
                <a:cxn ang="0">
                  <a:pos x="0" y="72"/>
                </a:cxn>
                <a:cxn ang="0">
                  <a:pos x="2" y="74"/>
                </a:cxn>
                <a:cxn ang="0">
                  <a:pos x="4" y="74"/>
                </a:cxn>
                <a:cxn ang="0">
                  <a:pos x="8" y="74"/>
                </a:cxn>
                <a:cxn ang="0">
                  <a:pos x="9" y="72"/>
                </a:cxn>
                <a:cxn ang="0">
                  <a:pos x="11" y="71"/>
                </a:cxn>
                <a:cxn ang="0">
                  <a:pos x="11" y="71"/>
                </a:cxn>
                <a:cxn ang="0">
                  <a:pos x="16" y="61"/>
                </a:cxn>
                <a:cxn ang="0">
                  <a:pos x="23" y="53"/>
                </a:cxn>
                <a:cxn ang="0">
                  <a:pos x="40" y="37"/>
                </a:cxn>
                <a:cxn ang="0">
                  <a:pos x="40" y="37"/>
                </a:cxn>
                <a:cxn ang="0">
                  <a:pos x="45" y="31"/>
                </a:cxn>
                <a:cxn ang="0">
                  <a:pos x="49" y="24"/>
                </a:cxn>
                <a:cxn ang="0">
                  <a:pos x="54" y="16"/>
                </a:cxn>
                <a:cxn ang="0">
                  <a:pos x="57" y="14"/>
                </a:cxn>
                <a:cxn ang="0">
                  <a:pos x="60" y="11"/>
                </a:cxn>
                <a:cxn ang="0">
                  <a:pos x="60" y="11"/>
                </a:cxn>
                <a:cxn ang="0">
                  <a:pos x="62" y="10"/>
                </a:cxn>
                <a:cxn ang="0">
                  <a:pos x="63" y="7"/>
                </a:cxn>
                <a:cxn ang="0">
                  <a:pos x="62" y="3"/>
                </a:cxn>
                <a:cxn ang="0">
                  <a:pos x="59" y="0"/>
                </a:cxn>
                <a:cxn ang="0">
                  <a:pos x="57" y="0"/>
                </a:cxn>
                <a:cxn ang="0">
                  <a:pos x="54" y="2"/>
                </a:cxn>
                <a:cxn ang="0">
                  <a:pos x="54" y="2"/>
                </a:cxn>
              </a:cxnLst>
              <a:rect l="0" t="0" r="r" b="b"/>
              <a:pathLst>
                <a:path w="63" h="74">
                  <a:moveTo>
                    <a:pt x="54" y="2"/>
                  </a:moveTo>
                  <a:lnTo>
                    <a:pt x="54" y="2"/>
                  </a:lnTo>
                  <a:lnTo>
                    <a:pt x="50" y="4"/>
                  </a:lnTo>
                  <a:lnTo>
                    <a:pt x="46" y="8"/>
                  </a:lnTo>
                  <a:lnTo>
                    <a:pt x="41" y="16"/>
                  </a:lnTo>
                  <a:lnTo>
                    <a:pt x="36" y="24"/>
                  </a:lnTo>
                  <a:lnTo>
                    <a:pt x="29" y="32"/>
                  </a:lnTo>
                  <a:lnTo>
                    <a:pt x="29" y="32"/>
                  </a:lnTo>
                  <a:lnTo>
                    <a:pt x="20" y="40"/>
                  </a:lnTo>
                  <a:lnTo>
                    <a:pt x="12" y="48"/>
                  </a:lnTo>
                  <a:lnTo>
                    <a:pt x="6" y="57"/>
                  </a:lnTo>
                  <a:lnTo>
                    <a:pt x="0" y="67"/>
                  </a:lnTo>
                  <a:lnTo>
                    <a:pt x="0" y="67"/>
                  </a:lnTo>
                  <a:lnTo>
                    <a:pt x="0" y="70"/>
                  </a:lnTo>
                  <a:lnTo>
                    <a:pt x="0" y="72"/>
                  </a:lnTo>
                  <a:lnTo>
                    <a:pt x="2" y="74"/>
                  </a:lnTo>
                  <a:lnTo>
                    <a:pt x="4" y="74"/>
                  </a:lnTo>
                  <a:lnTo>
                    <a:pt x="8" y="74"/>
                  </a:lnTo>
                  <a:lnTo>
                    <a:pt x="9" y="72"/>
                  </a:lnTo>
                  <a:lnTo>
                    <a:pt x="11" y="71"/>
                  </a:lnTo>
                  <a:lnTo>
                    <a:pt x="11" y="71"/>
                  </a:lnTo>
                  <a:lnTo>
                    <a:pt x="16" y="61"/>
                  </a:lnTo>
                  <a:lnTo>
                    <a:pt x="23" y="53"/>
                  </a:lnTo>
                  <a:lnTo>
                    <a:pt x="40" y="37"/>
                  </a:lnTo>
                  <a:lnTo>
                    <a:pt x="40" y="37"/>
                  </a:lnTo>
                  <a:lnTo>
                    <a:pt x="45" y="31"/>
                  </a:lnTo>
                  <a:lnTo>
                    <a:pt x="49" y="24"/>
                  </a:lnTo>
                  <a:lnTo>
                    <a:pt x="54" y="16"/>
                  </a:lnTo>
                  <a:lnTo>
                    <a:pt x="57" y="14"/>
                  </a:lnTo>
                  <a:lnTo>
                    <a:pt x="60" y="11"/>
                  </a:lnTo>
                  <a:lnTo>
                    <a:pt x="60" y="11"/>
                  </a:lnTo>
                  <a:lnTo>
                    <a:pt x="62" y="10"/>
                  </a:lnTo>
                  <a:lnTo>
                    <a:pt x="63" y="7"/>
                  </a:lnTo>
                  <a:lnTo>
                    <a:pt x="62" y="3"/>
                  </a:lnTo>
                  <a:lnTo>
                    <a:pt x="59" y="0"/>
                  </a:lnTo>
                  <a:lnTo>
                    <a:pt x="57" y="0"/>
                  </a:lnTo>
                  <a:lnTo>
                    <a:pt x="54" y="2"/>
                  </a:lnTo>
                  <a:lnTo>
                    <a:pt x="54"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4" name="chenying0907 733">
              <a:extLst>
                <a:ext uri="{FF2B5EF4-FFF2-40B4-BE49-F238E27FC236}">
                  <a16:creationId xmlns:a16="http://schemas.microsoft.com/office/drawing/2014/main" id="{49711A9D-EBF9-4EF7-A4FD-A40BD4F4C1AC}"/>
                </a:ext>
              </a:extLst>
            </p:cNvPr>
            <p:cNvSpPr>
              <a:spLocks/>
            </p:cNvSpPr>
            <p:nvPr/>
          </p:nvSpPr>
          <p:spPr bwMode="auto">
            <a:xfrm>
              <a:off x="2641601" y="3400425"/>
              <a:ext cx="30163" cy="23813"/>
            </a:xfrm>
            <a:custGeom>
              <a:avLst/>
              <a:gdLst/>
              <a:ahLst/>
              <a:cxnLst>
                <a:cxn ang="0">
                  <a:pos x="64" y="2"/>
                </a:cxn>
                <a:cxn ang="0">
                  <a:pos x="64" y="2"/>
                </a:cxn>
                <a:cxn ang="0">
                  <a:pos x="48" y="15"/>
                </a:cxn>
                <a:cxn ang="0">
                  <a:pos x="34" y="28"/>
                </a:cxn>
                <a:cxn ang="0">
                  <a:pos x="1" y="53"/>
                </a:cxn>
                <a:cxn ang="0">
                  <a:pos x="1" y="53"/>
                </a:cxn>
                <a:cxn ang="0">
                  <a:pos x="0" y="55"/>
                </a:cxn>
                <a:cxn ang="0">
                  <a:pos x="0" y="59"/>
                </a:cxn>
                <a:cxn ang="0">
                  <a:pos x="1" y="62"/>
                </a:cxn>
                <a:cxn ang="0">
                  <a:pos x="5" y="63"/>
                </a:cxn>
                <a:cxn ang="0">
                  <a:pos x="10" y="63"/>
                </a:cxn>
                <a:cxn ang="0">
                  <a:pos x="10" y="63"/>
                </a:cxn>
                <a:cxn ang="0">
                  <a:pos x="13" y="62"/>
                </a:cxn>
                <a:cxn ang="0">
                  <a:pos x="14" y="60"/>
                </a:cxn>
                <a:cxn ang="0">
                  <a:pos x="16" y="58"/>
                </a:cxn>
                <a:cxn ang="0">
                  <a:pos x="16" y="55"/>
                </a:cxn>
                <a:cxn ang="0">
                  <a:pos x="16" y="55"/>
                </a:cxn>
                <a:cxn ang="0">
                  <a:pos x="44" y="34"/>
                </a:cxn>
                <a:cxn ang="0">
                  <a:pos x="59" y="22"/>
                </a:cxn>
                <a:cxn ang="0">
                  <a:pos x="72" y="9"/>
                </a:cxn>
                <a:cxn ang="0">
                  <a:pos x="72" y="9"/>
                </a:cxn>
                <a:cxn ang="0">
                  <a:pos x="73" y="8"/>
                </a:cxn>
                <a:cxn ang="0">
                  <a:pos x="73" y="5"/>
                </a:cxn>
                <a:cxn ang="0">
                  <a:pos x="72" y="2"/>
                </a:cxn>
                <a:cxn ang="0">
                  <a:pos x="68" y="0"/>
                </a:cxn>
                <a:cxn ang="0">
                  <a:pos x="65" y="0"/>
                </a:cxn>
                <a:cxn ang="0">
                  <a:pos x="64" y="2"/>
                </a:cxn>
                <a:cxn ang="0">
                  <a:pos x="64" y="2"/>
                </a:cxn>
              </a:cxnLst>
              <a:rect l="0" t="0" r="r" b="b"/>
              <a:pathLst>
                <a:path w="73" h="63">
                  <a:moveTo>
                    <a:pt x="64" y="2"/>
                  </a:moveTo>
                  <a:lnTo>
                    <a:pt x="64" y="2"/>
                  </a:lnTo>
                  <a:lnTo>
                    <a:pt x="48" y="15"/>
                  </a:lnTo>
                  <a:lnTo>
                    <a:pt x="34" y="28"/>
                  </a:lnTo>
                  <a:lnTo>
                    <a:pt x="1" y="53"/>
                  </a:lnTo>
                  <a:lnTo>
                    <a:pt x="1" y="53"/>
                  </a:lnTo>
                  <a:lnTo>
                    <a:pt x="0" y="55"/>
                  </a:lnTo>
                  <a:lnTo>
                    <a:pt x="0" y="59"/>
                  </a:lnTo>
                  <a:lnTo>
                    <a:pt x="1" y="62"/>
                  </a:lnTo>
                  <a:lnTo>
                    <a:pt x="5" y="63"/>
                  </a:lnTo>
                  <a:lnTo>
                    <a:pt x="10" y="63"/>
                  </a:lnTo>
                  <a:lnTo>
                    <a:pt x="10" y="63"/>
                  </a:lnTo>
                  <a:lnTo>
                    <a:pt x="13" y="62"/>
                  </a:lnTo>
                  <a:lnTo>
                    <a:pt x="14" y="60"/>
                  </a:lnTo>
                  <a:lnTo>
                    <a:pt x="16" y="58"/>
                  </a:lnTo>
                  <a:lnTo>
                    <a:pt x="16" y="55"/>
                  </a:lnTo>
                  <a:lnTo>
                    <a:pt x="16" y="55"/>
                  </a:lnTo>
                  <a:lnTo>
                    <a:pt x="44" y="34"/>
                  </a:lnTo>
                  <a:lnTo>
                    <a:pt x="59" y="22"/>
                  </a:lnTo>
                  <a:lnTo>
                    <a:pt x="72" y="9"/>
                  </a:lnTo>
                  <a:lnTo>
                    <a:pt x="72" y="9"/>
                  </a:lnTo>
                  <a:lnTo>
                    <a:pt x="73" y="8"/>
                  </a:lnTo>
                  <a:lnTo>
                    <a:pt x="73" y="5"/>
                  </a:lnTo>
                  <a:lnTo>
                    <a:pt x="72" y="2"/>
                  </a:lnTo>
                  <a:lnTo>
                    <a:pt x="68" y="0"/>
                  </a:lnTo>
                  <a:lnTo>
                    <a:pt x="65" y="0"/>
                  </a:lnTo>
                  <a:lnTo>
                    <a:pt x="64" y="2"/>
                  </a:lnTo>
                  <a:lnTo>
                    <a:pt x="64"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5" name="chenying0907 734">
              <a:extLst>
                <a:ext uri="{FF2B5EF4-FFF2-40B4-BE49-F238E27FC236}">
                  <a16:creationId xmlns:a16="http://schemas.microsoft.com/office/drawing/2014/main" id="{E978508F-8315-4EA1-B613-048785042F6B}"/>
                </a:ext>
              </a:extLst>
            </p:cNvPr>
            <p:cNvSpPr>
              <a:spLocks/>
            </p:cNvSpPr>
            <p:nvPr/>
          </p:nvSpPr>
          <p:spPr bwMode="auto">
            <a:xfrm>
              <a:off x="2660651" y="3402013"/>
              <a:ext cx="28575" cy="22225"/>
            </a:xfrm>
            <a:custGeom>
              <a:avLst/>
              <a:gdLst/>
              <a:ahLst/>
              <a:cxnLst>
                <a:cxn ang="0">
                  <a:pos x="66" y="2"/>
                </a:cxn>
                <a:cxn ang="0">
                  <a:pos x="66" y="2"/>
                </a:cxn>
                <a:cxn ang="0">
                  <a:pos x="58" y="8"/>
                </a:cxn>
                <a:cxn ang="0">
                  <a:pos x="50" y="15"/>
                </a:cxn>
                <a:cxn ang="0">
                  <a:pos x="34" y="25"/>
                </a:cxn>
                <a:cxn ang="0">
                  <a:pos x="17" y="36"/>
                </a:cxn>
                <a:cxn ang="0">
                  <a:pos x="9" y="41"/>
                </a:cxn>
                <a:cxn ang="0">
                  <a:pos x="3" y="48"/>
                </a:cxn>
                <a:cxn ang="0">
                  <a:pos x="3" y="48"/>
                </a:cxn>
                <a:cxn ang="0">
                  <a:pos x="0" y="50"/>
                </a:cxn>
                <a:cxn ang="0">
                  <a:pos x="0" y="51"/>
                </a:cxn>
                <a:cxn ang="0">
                  <a:pos x="3" y="55"/>
                </a:cxn>
                <a:cxn ang="0">
                  <a:pos x="6" y="58"/>
                </a:cxn>
                <a:cxn ang="0">
                  <a:pos x="8" y="57"/>
                </a:cxn>
                <a:cxn ang="0">
                  <a:pos x="11" y="55"/>
                </a:cxn>
                <a:cxn ang="0">
                  <a:pos x="11" y="55"/>
                </a:cxn>
                <a:cxn ang="0">
                  <a:pos x="17" y="50"/>
                </a:cxn>
                <a:cxn ang="0">
                  <a:pos x="25" y="44"/>
                </a:cxn>
                <a:cxn ang="0">
                  <a:pos x="42" y="33"/>
                </a:cxn>
                <a:cxn ang="0">
                  <a:pos x="58" y="23"/>
                </a:cxn>
                <a:cxn ang="0">
                  <a:pos x="66" y="16"/>
                </a:cxn>
                <a:cxn ang="0">
                  <a:pos x="74" y="11"/>
                </a:cxn>
                <a:cxn ang="0">
                  <a:pos x="74" y="11"/>
                </a:cxn>
                <a:cxn ang="0">
                  <a:pos x="75" y="8"/>
                </a:cxn>
                <a:cxn ang="0">
                  <a:pos x="75" y="6"/>
                </a:cxn>
                <a:cxn ang="0">
                  <a:pos x="74" y="3"/>
                </a:cxn>
                <a:cxn ang="0">
                  <a:pos x="70" y="0"/>
                </a:cxn>
                <a:cxn ang="0">
                  <a:pos x="67" y="0"/>
                </a:cxn>
                <a:cxn ang="0">
                  <a:pos x="66" y="2"/>
                </a:cxn>
                <a:cxn ang="0">
                  <a:pos x="66" y="2"/>
                </a:cxn>
              </a:cxnLst>
              <a:rect l="0" t="0" r="r" b="b"/>
              <a:pathLst>
                <a:path w="75" h="58">
                  <a:moveTo>
                    <a:pt x="66" y="2"/>
                  </a:moveTo>
                  <a:lnTo>
                    <a:pt x="66" y="2"/>
                  </a:lnTo>
                  <a:lnTo>
                    <a:pt x="58" y="8"/>
                  </a:lnTo>
                  <a:lnTo>
                    <a:pt x="50" y="15"/>
                  </a:lnTo>
                  <a:lnTo>
                    <a:pt x="34" y="25"/>
                  </a:lnTo>
                  <a:lnTo>
                    <a:pt x="17" y="36"/>
                  </a:lnTo>
                  <a:lnTo>
                    <a:pt x="9" y="41"/>
                  </a:lnTo>
                  <a:lnTo>
                    <a:pt x="3" y="48"/>
                  </a:lnTo>
                  <a:lnTo>
                    <a:pt x="3" y="48"/>
                  </a:lnTo>
                  <a:lnTo>
                    <a:pt x="0" y="50"/>
                  </a:lnTo>
                  <a:lnTo>
                    <a:pt x="0" y="51"/>
                  </a:lnTo>
                  <a:lnTo>
                    <a:pt x="3" y="55"/>
                  </a:lnTo>
                  <a:lnTo>
                    <a:pt x="6" y="58"/>
                  </a:lnTo>
                  <a:lnTo>
                    <a:pt x="8" y="57"/>
                  </a:lnTo>
                  <a:lnTo>
                    <a:pt x="11" y="55"/>
                  </a:lnTo>
                  <a:lnTo>
                    <a:pt x="11" y="55"/>
                  </a:lnTo>
                  <a:lnTo>
                    <a:pt x="17" y="50"/>
                  </a:lnTo>
                  <a:lnTo>
                    <a:pt x="25" y="44"/>
                  </a:lnTo>
                  <a:lnTo>
                    <a:pt x="42" y="33"/>
                  </a:lnTo>
                  <a:lnTo>
                    <a:pt x="58" y="23"/>
                  </a:lnTo>
                  <a:lnTo>
                    <a:pt x="66" y="16"/>
                  </a:lnTo>
                  <a:lnTo>
                    <a:pt x="74" y="11"/>
                  </a:lnTo>
                  <a:lnTo>
                    <a:pt x="74" y="11"/>
                  </a:lnTo>
                  <a:lnTo>
                    <a:pt x="75" y="8"/>
                  </a:lnTo>
                  <a:lnTo>
                    <a:pt x="75" y="6"/>
                  </a:lnTo>
                  <a:lnTo>
                    <a:pt x="74" y="3"/>
                  </a:lnTo>
                  <a:lnTo>
                    <a:pt x="70" y="0"/>
                  </a:lnTo>
                  <a:lnTo>
                    <a:pt x="67" y="0"/>
                  </a:lnTo>
                  <a:lnTo>
                    <a:pt x="66" y="2"/>
                  </a:lnTo>
                  <a:lnTo>
                    <a:pt x="66"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6" name="chenying0907 735">
              <a:extLst>
                <a:ext uri="{FF2B5EF4-FFF2-40B4-BE49-F238E27FC236}">
                  <a16:creationId xmlns:a16="http://schemas.microsoft.com/office/drawing/2014/main" id="{089F0CE0-4640-4ADB-983C-29A20E1985DD}"/>
                </a:ext>
              </a:extLst>
            </p:cNvPr>
            <p:cNvSpPr>
              <a:spLocks/>
            </p:cNvSpPr>
            <p:nvPr/>
          </p:nvSpPr>
          <p:spPr bwMode="auto">
            <a:xfrm>
              <a:off x="2682876" y="3405188"/>
              <a:ext cx="20638" cy="22225"/>
            </a:xfrm>
            <a:custGeom>
              <a:avLst/>
              <a:gdLst/>
              <a:ahLst/>
              <a:cxnLst>
                <a:cxn ang="0">
                  <a:pos x="40" y="4"/>
                </a:cxn>
                <a:cxn ang="0">
                  <a:pos x="40" y="4"/>
                </a:cxn>
                <a:cxn ang="0">
                  <a:pos x="36" y="10"/>
                </a:cxn>
                <a:cxn ang="0">
                  <a:pos x="33" y="17"/>
                </a:cxn>
                <a:cxn ang="0">
                  <a:pos x="26" y="22"/>
                </a:cxn>
                <a:cxn ang="0">
                  <a:pos x="21" y="26"/>
                </a:cxn>
                <a:cxn ang="0">
                  <a:pos x="9" y="37"/>
                </a:cxn>
                <a:cxn ang="0">
                  <a:pos x="4" y="42"/>
                </a:cxn>
                <a:cxn ang="0">
                  <a:pos x="0" y="50"/>
                </a:cxn>
                <a:cxn ang="0">
                  <a:pos x="0" y="50"/>
                </a:cxn>
                <a:cxn ang="0">
                  <a:pos x="0" y="51"/>
                </a:cxn>
                <a:cxn ang="0">
                  <a:pos x="0" y="54"/>
                </a:cxn>
                <a:cxn ang="0">
                  <a:pos x="1" y="55"/>
                </a:cxn>
                <a:cxn ang="0">
                  <a:pos x="4" y="56"/>
                </a:cxn>
                <a:cxn ang="0">
                  <a:pos x="8" y="55"/>
                </a:cxn>
                <a:cxn ang="0">
                  <a:pos x="9" y="54"/>
                </a:cxn>
                <a:cxn ang="0">
                  <a:pos x="10" y="52"/>
                </a:cxn>
                <a:cxn ang="0">
                  <a:pos x="10" y="52"/>
                </a:cxn>
                <a:cxn ang="0">
                  <a:pos x="14" y="46"/>
                </a:cxn>
                <a:cxn ang="0">
                  <a:pos x="19" y="41"/>
                </a:cxn>
                <a:cxn ang="0">
                  <a:pos x="33" y="33"/>
                </a:cxn>
                <a:cxn ang="0">
                  <a:pos x="33" y="33"/>
                </a:cxn>
                <a:cxn ang="0">
                  <a:pos x="38" y="26"/>
                </a:cxn>
                <a:cxn ang="0">
                  <a:pos x="43" y="21"/>
                </a:cxn>
                <a:cxn ang="0">
                  <a:pos x="48" y="14"/>
                </a:cxn>
                <a:cxn ang="0">
                  <a:pos x="51" y="7"/>
                </a:cxn>
                <a:cxn ang="0">
                  <a:pos x="51" y="7"/>
                </a:cxn>
                <a:cxn ang="0">
                  <a:pos x="51" y="4"/>
                </a:cxn>
                <a:cxn ang="0">
                  <a:pos x="51" y="3"/>
                </a:cxn>
                <a:cxn ang="0">
                  <a:pos x="47" y="0"/>
                </a:cxn>
                <a:cxn ang="0">
                  <a:pos x="43" y="0"/>
                </a:cxn>
                <a:cxn ang="0">
                  <a:pos x="40" y="1"/>
                </a:cxn>
                <a:cxn ang="0">
                  <a:pos x="40" y="4"/>
                </a:cxn>
                <a:cxn ang="0">
                  <a:pos x="40" y="4"/>
                </a:cxn>
              </a:cxnLst>
              <a:rect l="0" t="0" r="r" b="b"/>
              <a:pathLst>
                <a:path w="51" h="56">
                  <a:moveTo>
                    <a:pt x="40" y="4"/>
                  </a:moveTo>
                  <a:lnTo>
                    <a:pt x="40" y="4"/>
                  </a:lnTo>
                  <a:lnTo>
                    <a:pt x="36" y="10"/>
                  </a:lnTo>
                  <a:lnTo>
                    <a:pt x="33" y="17"/>
                  </a:lnTo>
                  <a:lnTo>
                    <a:pt x="26" y="22"/>
                  </a:lnTo>
                  <a:lnTo>
                    <a:pt x="21" y="26"/>
                  </a:lnTo>
                  <a:lnTo>
                    <a:pt x="9" y="37"/>
                  </a:lnTo>
                  <a:lnTo>
                    <a:pt x="4" y="42"/>
                  </a:lnTo>
                  <a:lnTo>
                    <a:pt x="0" y="50"/>
                  </a:lnTo>
                  <a:lnTo>
                    <a:pt x="0" y="50"/>
                  </a:lnTo>
                  <a:lnTo>
                    <a:pt x="0" y="51"/>
                  </a:lnTo>
                  <a:lnTo>
                    <a:pt x="0" y="54"/>
                  </a:lnTo>
                  <a:lnTo>
                    <a:pt x="1" y="55"/>
                  </a:lnTo>
                  <a:lnTo>
                    <a:pt x="4" y="56"/>
                  </a:lnTo>
                  <a:lnTo>
                    <a:pt x="8" y="55"/>
                  </a:lnTo>
                  <a:lnTo>
                    <a:pt x="9" y="54"/>
                  </a:lnTo>
                  <a:lnTo>
                    <a:pt x="10" y="52"/>
                  </a:lnTo>
                  <a:lnTo>
                    <a:pt x="10" y="52"/>
                  </a:lnTo>
                  <a:lnTo>
                    <a:pt x="14" y="46"/>
                  </a:lnTo>
                  <a:lnTo>
                    <a:pt x="19" y="41"/>
                  </a:lnTo>
                  <a:lnTo>
                    <a:pt x="33" y="33"/>
                  </a:lnTo>
                  <a:lnTo>
                    <a:pt x="33" y="33"/>
                  </a:lnTo>
                  <a:lnTo>
                    <a:pt x="38" y="26"/>
                  </a:lnTo>
                  <a:lnTo>
                    <a:pt x="43" y="21"/>
                  </a:lnTo>
                  <a:lnTo>
                    <a:pt x="48" y="14"/>
                  </a:lnTo>
                  <a:lnTo>
                    <a:pt x="51" y="7"/>
                  </a:lnTo>
                  <a:lnTo>
                    <a:pt x="51" y="7"/>
                  </a:lnTo>
                  <a:lnTo>
                    <a:pt x="51" y="4"/>
                  </a:lnTo>
                  <a:lnTo>
                    <a:pt x="51" y="3"/>
                  </a:lnTo>
                  <a:lnTo>
                    <a:pt x="47" y="0"/>
                  </a:lnTo>
                  <a:lnTo>
                    <a:pt x="43" y="0"/>
                  </a:lnTo>
                  <a:lnTo>
                    <a:pt x="40" y="1"/>
                  </a:lnTo>
                  <a:lnTo>
                    <a:pt x="40" y="4"/>
                  </a:lnTo>
                  <a:lnTo>
                    <a:pt x="40"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7" name="chenying0907 736">
              <a:extLst>
                <a:ext uri="{FF2B5EF4-FFF2-40B4-BE49-F238E27FC236}">
                  <a16:creationId xmlns:a16="http://schemas.microsoft.com/office/drawing/2014/main" id="{4045A33B-FCD1-4944-AE4F-F19D7A977153}"/>
                </a:ext>
              </a:extLst>
            </p:cNvPr>
            <p:cNvSpPr>
              <a:spLocks/>
            </p:cNvSpPr>
            <p:nvPr/>
          </p:nvSpPr>
          <p:spPr bwMode="auto">
            <a:xfrm>
              <a:off x="2700338" y="3406775"/>
              <a:ext cx="25400" cy="25400"/>
            </a:xfrm>
            <a:custGeom>
              <a:avLst/>
              <a:gdLst/>
              <a:ahLst/>
              <a:cxnLst>
                <a:cxn ang="0">
                  <a:pos x="53" y="0"/>
                </a:cxn>
                <a:cxn ang="0">
                  <a:pos x="53" y="0"/>
                </a:cxn>
                <a:cxn ang="0">
                  <a:pos x="45" y="5"/>
                </a:cxn>
                <a:cxn ang="0">
                  <a:pos x="39" y="12"/>
                </a:cxn>
                <a:cxn ang="0">
                  <a:pos x="28" y="26"/>
                </a:cxn>
                <a:cxn ang="0">
                  <a:pos x="17" y="41"/>
                </a:cxn>
                <a:cxn ang="0">
                  <a:pos x="10" y="47"/>
                </a:cxn>
                <a:cxn ang="0">
                  <a:pos x="2" y="53"/>
                </a:cxn>
                <a:cxn ang="0">
                  <a:pos x="2" y="53"/>
                </a:cxn>
                <a:cxn ang="0">
                  <a:pos x="1" y="54"/>
                </a:cxn>
                <a:cxn ang="0">
                  <a:pos x="0" y="55"/>
                </a:cxn>
                <a:cxn ang="0">
                  <a:pos x="0" y="59"/>
                </a:cxn>
                <a:cxn ang="0">
                  <a:pos x="4" y="63"/>
                </a:cxn>
                <a:cxn ang="0">
                  <a:pos x="6" y="63"/>
                </a:cxn>
                <a:cxn ang="0">
                  <a:pos x="7" y="62"/>
                </a:cxn>
                <a:cxn ang="0">
                  <a:pos x="7" y="62"/>
                </a:cxn>
                <a:cxn ang="0">
                  <a:pos x="15" y="56"/>
                </a:cxn>
                <a:cxn ang="0">
                  <a:pos x="22" y="50"/>
                </a:cxn>
                <a:cxn ang="0">
                  <a:pos x="34" y="37"/>
                </a:cxn>
                <a:cxn ang="0">
                  <a:pos x="45" y="22"/>
                </a:cxn>
                <a:cxn ang="0">
                  <a:pos x="52" y="16"/>
                </a:cxn>
                <a:cxn ang="0">
                  <a:pos x="60" y="11"/>
                </a:cxn>
                <a:cxn ang="0">
                  <a:pos x="60" y="11"/>
                </a:cxn>
                <a:cxn ang="0">
                  <a:pos x="61" y="9"/>
                </a:cxn>
                <a:cxn ang="0">
                  <a:pos x="62" y="7"/>
                </a:cxn>
                <a:cxn ang="0">
                  <a:pos x="61" y="3"/>
                </a:cxn>
                <a:cxn ang="0">
                  <a:pos x="59" y="0"/>
                </a:cxn>
                <a:cxn ang="0">
                  <a:pos x="56" y="0"/>
                </a:cxn>
                <a:cxn ang="0">
                  <a:pos x="53" y="0"/>
                </a:cxn>
                <a:cxn ang="0">
                  <a:pos x="53" y="0"/>
                </a:cxn>
              </a:cxnLst>
              <a:rect l="0" t="0" r="r" b="b"/>
              <a:pathLst>
                <a:path w="62" h="63">
                  <a:moveTo>
                    <a:pt x="53" y="0"/>
                  </a:moveTo>
                  <a:lnTo>
                    <a:pt x="53" y="0"/>
                  </a:lnTo>
                  <a:lnTo>
                    <a:pt x="45" y="5"/>
                  </a:lnTo>
                  <a:lnTo>
                    <a:pt x="39" y="12"/>
                  </a:lnTo>
                  <a:lnTo>
                    <a:pt x="28" y="26"/>
                  </a:lnTo>
                  <a:lnTo>
                    <a:pt x="17" y="41"/>
                  </a:lnTo>
                  <a:lnTo>
                    <a:pt x="10" y="47"/>
                  </a:lnTo>
                  <a:lnTo>
                    <a:pt x="2" y="53"/>
                  </a:lnTo>
                  <a:lnTo>
                    <a:pt x="2" y="53"/>
                  </a:lnTo>
                  <a:lnTo>
                    <a:pt x="1" y="54"/>
                  </a:lnTo>
                  <a:lnTo>
                    <a:pt x="0" y="55"/>
                  </a:lnTo>
                  <a:lnTo>
                    <a:pt x="0" y="59"/>
                  </a:lnTo>
                  <a:lnTo>
                    <a:pt x="4" y="63"/>
                  </a:lnTo>
                  <a:lnTo>
                    <a:pt x="6" y="63"/>
                  </a:lnTo>
                  <a:lnTo>
                    <a:pt x="7" y="62"/>
                  </a:lnTo>
                  <a:lnTo>
                    <a:pt x="7" y="62"/>
                  </a:lnTo>
                  <a:lnTo>
                    <a:pt x="15" y="56"/>
                  </a:lnTo>
                  <a:lnTo>
                    <a:pt x="22" y="50"/>
                  </a:lnTo>
                  <a:lnTo>
                    <a:pt x="34" y="37"/>
                  </a:lnTo>
                  <a:lnTo>
                    <a:pt x="45" y="22"/>
                  </a:lnTo>
                  <a:lnTo>
                    <a:pt x="52" y="16"/>
                  </a:lnTo>
                  <a:lnTo>
                    <a:pt x="60" y="11"/>
                  </a:lnTo>
                  <a:lnTo>
                    <a:pt x="60" y="11"/>
                  </a:lnTo>
                  <a:lnTo>
                    <a:pt x="61" y="9"/>
                  </a:lnTo>
                  <a:lnTo>
                    <a:pt x="62" y="7"/>
                  </a:lnTo>
                  <a:lnTo>
                    <a:pt x="61" y="3"/>
                  </a:lnTo>
                  <a:lnTo>
                    <a:pt x="59" y="0"/>
                  </a:lnTo>
                  <a:lnTo>
                    <a:pt x="56" y="0"/>
                  </a:lnTo>
                  <a:lnTo>
                    <a:pt x="53" y="0"/>
                  </a:lnTo>
                  <a:lnTo>
                    <a:pt x="53"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8" name="chenying0907 737">
              <a:extLst>
                <a:ext uri="{FF2B5EF4-FFF2-40B4-BE49-F238E27FC236}">
                  <a16:creationId xmlns:a16="http://schemas.microsoft.com/office/drawing/2014/main" id="{913343E0-0C76-4BCA-9059-CEC0737DF167}"/>
                </a:ext>
              </a:extLst>
            </p:cNvPr>
            <p:cNvSpPr>
              <a:spLocks/>
            </p:cNvSpPr>
            <p:nvPr/>
          </p:nvSpPr>
          <p:spPr bwMode="auto">
            <a:xfrm>
              <a:off x="2089151" y="3714750"/>
              <a:ext cx="15875" cy="26988"/>
            </a:xfrm>
            <a:custGeom>
              <a:avLst/>
              <a:gdLst/>
              <a:ahLst/>
              <a:cxnLst>
                <a:cxn ang="0">
                  <a:pos x="29" y="4"/>
                </a:cxn>
                <a:cxn ang="0">
                  <a:pos x="29" y="4"/>
                </a:cxn>
                <a:cxn ang="0">
                  <a:pos x="24" y="18"/>
                </a:cxn>
                <a:cxn ang="0">
                  <a:pos x="17" y="33"/>
                </a:cxn>
                <a:cxn ang="0">
                  <a:pos x="10" y="46"/>
                </a:cxn>
                <a:cxn ang="0">
                  <a:pos x="2" y="59"/>
                </a:cxn>
                <a:cxn ang="0">
                  <a:pos x="2" y="59"/>
                </a:cxn>
                <a:cxn ang="0">
                  <a:pos x="0" y="61"/>
                </a:cxn>
                <a:cxn ang="0">
                  <a:pos x="0" y="64"/>
                </a:cxn>
                <a:cxn ang="0">
                  <a:pos x="3" y="67"/>
                </a:cxn>
                <a:cxn ang="0">
                  <a:pos x="8" y="68"/>
                </a:cxn>
                <a:cxn ang="0">
                  <a:pos x="10" y="67"/>
                </a:cxn>
                <a:cxn ang="0">
                  <a:pos x="11" y="65"/>
                </a:cxn>
                <a:cxn ang="0">
                  <a:pos x="11" y="65"/>
                </a:cxn>
                <a:cxn ang="0">
                  <a:pos x="20" y="51"/>
                </a:cxn>
                <a:cxn ang="0">
                  <a:pos x="28" y="37"/>
                </a:cxn>
                <a:cxn ang="0">
                  <a:pos x="34" y="22"/>
                </a:cxn>
                <a:cxn ang="0">
                  <a:pos x="41" y="7"/>
                </a:cxn>
                <a:cxn ang="0">
                  <a:pos x="41" y="7"/>
                </a:cxn>
                <a:cxn ang="0">
                  <a:pos x="41" y="4"/>
                </a:cxn>
                <a:cxn ang="0">
                  <a:pos x="40" y="3"/>
                </a:cxn>
                <a:cxn ang="0">
                  <a:pos x="37" y="0"/>
                </a:cxn>
                <a:cxn ang="0">
                  <a:pos x="33" y="0"/>
                </a:cxn>
                <a:cxn ang="0">
                  <a:pos x="31" y="1"/>
                </a:cxn>
                <a:cxn ang="0">
                  <a:pos x="29" y="4"/>
                </a:cxn>
                <a:cxn ang="0">
                  <a:pos x="29" y="4"/>
                </a:cxn>
              </a:cxnLst>
              <a:rect l="0" t="0" r="r" b="b"/>
              <a:pathLst>
                <a:path w="41" h="68">
                  <a:moveTo>
                    <a:pt x="29" y="4"/>
                  </a:moveTo>
                  <a:lnTo>
                    <a:pt x="29" y="4"/>
                  </a:lnTo>
                  <a:lnTo>
                    <a:pt x="24" y="18"/>
                  </a:lnTo>
                  <a:lnTo>
                    <a:pt x="17" y="33"/>
                  </a:lnTo>
                  <a:lnTo>
                    <a:pt x="10" y="46"/>
                  </a:lnTo>
                  <a:lnTo>
                    <a:pt x="2" y="59"/>
                  </a:lnTo>
                  <a:lnTo>
                    <a:pt x="2" y="59"/>
                  </a:lnTo>
                  <a:lnTo>
                    <a:pt x="0" y="61"/>
                  </a:lnTo>
                  <a:lnTo>
                    <a:pt x="0" y="64"/>
                  </a:lnTo>
                  <a:lnTo>
                    <a:pt x="3" y="67"/>
                  </a:lnTo>
                  <a:lnTo>
                    <a:pt x="8" y="68"/>
                  </a:lnTo>
                  <a:lnTo>
                    <a:pt x="10" y="67"/>
                  </a:lnTo>
                  <a:lnTo>
                    <a:pt x="11" y="65"/>
                  </a:lnTo>
                  <a:lnTo>
                    <a:pt x="11" y="65"/>
                  </a:lnTo>
                  <a:lnTo>
                    <a:pt x="20" y="51"/>
                  </a:lnTo>
                  <a:lnTo>
                    <a:pt x="28" y="37"/>
                  </a:lnTo>
                  <a:lnTo>
                    <a:pt x="34" y="22"/>
                  </a:lnTo>
                  <a:lnTo>
                    <a:pt x="41" y="7"/>
                  </a:lnTo>
                  <a:lnTo>
                    <a:pt x="41" y="7"/>
                  </a:lnTo>
                  <a:lnTo>
                    <a:pt x="41" y="4"/>
                  </a:lnTo>
                  <a:lnTo>
                    <a:pt x="40" y="3"/>
                  </a:lnTo>
                  <a:lnTo>
                    <a:pt x="37" y="0"/>
                  </a:lnTo>
                  <a:lnTo>
                    <a:pt x="33" y="0"/>
                  </a:lnTo>
                  <a:lnTo>
                    <a:pt x="31" y="1"/>
                  </a:lnTo>
                  <a:lnTo>
                    <a:pt x="29" y="4"/>
                  </a:lnTo>
                  <a:lnTo>
                    <a:pt x="29"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79" name="chenying0907 738">
              <a:extLst>
                <a:ext uri="{FF2B5EF4-FFF2-40B4-BE49-F238E27FC236}">
                  <a16:creationId xmlns:a16="http://schemas.microsoft.com/office/drawing/2014/main" id="{8FB2D56F-9AF9-42CE-A298-B9518BD98ED8}"/>
                </a:ext>
              </a:extLst>
            </p:cNvPr>
            <p:cNvSpPr>
              <a:spLocks/>
            </p:cNvSpPr>
            <p:nvPr/>
          </p:nvSpPr>
          <p:spPr bwMode="auto">
            <a:xfrm>
              <a:off x="2122488" y="3719513"/>
              <a:ext cx="23813" cy="36513"/>
            </a:xfrm>
            <a:custGeom>
              <a:avLst/>
              <a:gdLst/>
              <a:ahLst/>
              <a:cxnLst>
                <a:cxn ang="0">
                  <a:pos x="46" y="2"/>
                </a:cxn>
                <a:cxn ang="0">
                  <a:pos x="46" y="2"/>
                </a:cxn>
                <a:cxn ang="0">
                  <a:pos x="40" y="14"/>
                </a:cxn>
                <a:cxn ang="0">
                  <a:pos x="32" y="25"/>
                </a:cxn>
                <a:cxn ang="0">
                  <a:pos x="25" y="34"/>
                </a:cxn>
                <a:cxn ang="0">
                  <a:pos x="15" y="43"/>
                </a:cxn>
                <a:cxn ang="0">
                  <a:pos x="15" y="43"/>
                </a:cxn>
                <a:cxn ang="0">
                  <a:pos x="9" y="52"/>
                </a:cxn>
                <a:cxn ang="0">
                  <a:pos x="4" y="63"/>
                </a:cxn>
                <a:cxn ang="0">
                  <a:pos x="1" y="73"/>
                </a:cxn>
                <a:cxn ang="0">
                  <a:pos x="0" y="85"/>
                </a:cxn>
                <a:cxn ang="0">
                  <a:pos x="0" y="85"/>
                </a:cxn>
                <a:cxn ang="0">
                  <a:pos x="0" y="86"/>
                </a:cxn>
                <a:cxn ang="0">
                  <a:pos x="1" y="89"/>
                </a:cxn>
                <a:cxn ang="0">
                  <a:pos x="2" y="90"/>
                </a:cxn>
                <a:cxn ang="0">
                  <a:pos x="5" y="90"/>
                </a:cxn>
                <a:cxn ang="0">
                  <a:pos x="9" y="89"/>
                </a:cxn>
                <a:cxn ang="0">
                  <a:pos x="10" y="86"/>
                </a:cxn>
                <a:cxn ang="0">
                  <a:pos x="12" y="85"/>
                </a:cxn>
                <a:cxn ang="0">
                  <a:pos x="12" y="85"/>
                </a:cxn>
                <a:cxn ang="0">
                  <a:pos x="13" y="73"/>
                </a:cxn>
                <a:cxn ang="0">
                  <a:pos x="18" y="63"/>
                </a:cxn>
                <a:cxn ang="0">
                  <a:pos x="23" y="53"/>
                </a:cxn>
                <a:cxn ang="0">
                  <a:pos x="30" y="44"/>
                </a:cxn>
                <a:cxn ang="0">
                  <a:pos x="46" y="26"/>
                </a:cxn>
                <a:cxn ang="0">
                  <a:pos x="51" y="17"/>
                </a:cxn>
                <a:cxn ang="0">
                  <a:pos x="56" y="6"/>
                </a:cxn>
                <a:cxn ang="0">
                  <a:pos x="56" y="6"/>
                </a:cxn>
                <a:cxn ang="0">
                  <a:pos x="57" y="4"/>
                </a:cxn>
                <a:cxn ang="0">
                  <a:pos x="56" y="1"/>
                </a:cxn>
                <a:cxn ang="0">
                  <a:pos x="55" y="0"/>
                </a:cxn>
                <a:cxn ang="0">
                  <a:pos x="53" y="0"/>
                </a:cxn>
                <a:cxn ang="0">
                  <a:pos x="48" y="0"/>
                </a:cxn>
                <a:cxn ang="0">
                  <a:pos x="47" y="1"/>
                </a:cxn>
                <a:cxn ang="0">
                  <a:pos x="46" y="2"/>
                </a:cxn>
                <a:cxn ang="0">
                  <a:pos x="46" y="2"/>
                </a:cxn>
              </a:cxnLst>
              <a:rect l="0" t="0" r="r" b="b"/>
              <a:pathLst>
                <a:path w="57" h="90">
                  <a:moveTo>
                    <a:pt x="46" y="2"/>
                  </a:moveTo>
                  <a:lnTo>
                    <a:pt x="46" y="2"/>
                  </a:lnTo>
                  <a:lnTo>
                    <a:pt x="40" y="14"/>
                  </a:lnTo>
                  <a:lnTo>
                    <a:pt x="32" y="25"/>
                  </a:lnTo>
                  <a:lnTo>
                    <a:pt x="25" y="34"/>
                  </a:lnTo>
                  <a:lnTo>
                    <a:pt x="15" y="43"/>
                  </a:lnTo>
                  <a:lnTo>
                    <a:pt x="15" y="43"/>
                  </a:lnTo>
                  <a:lnTo>
                    <a:pt x="9" y="52"/>
                  </a:lnTo>
                  <a:lnTo>
                    <a:pt x="4" y="63"/>
                  </a:lnTo>
                  <a:lnTo>
                    <a:pt x="1" y="73"/>
                  </a:lnTo>
                  <a:lnTo>
                    <a:pt x="0" y="85"/>
                  </a:lnTo>
                  <a:lnTo>
                    <a:pt x="0" y="85"/>
                  </a:lnTo>
                  <a:lnTo>
                    <a:pt x="0" y="86"/>
                  </a:lnTo>
                  <a:lnTo>
                    <a:pt x="1" y="89"/>
                  </a:lnTo>
                  <a:lnTo>
                    <a:pt x="2" y="90"/>
                  </a:lnTo>
                  <a:lnTo>
                    <a:pt x="5" y="90"/>
                  </a:lnTo>
                  <a:lnTo>
                    <a:pt x="9" y="89"/>
                  </a:lnTo>
                  <a:lnTo>
                    <a:pt x="10" y="86"/>
                  </a:lnTo>
                  <a:lnTo>
                    <a:pt x="12" y="85"/>
                  </a:lnTo>
                  <a:lnTo>
                    <a:pt x="12" y="85"/>
                  </a:lnTo>
                  <a:lnTo>
                    <a:pt x="13" y="73"/>
                  </a:lnTo>
                  <a:lnTo>
                    <a:pt x="18" y="63"/>
                  </a:lnTo>
                  <a:lnTo>
                    <a:pt x="23" y="53"/>
                  </a:lnTo>
                  <a:lnTo>
                    <a:pt x="30" y="44"/>
                  </a:lnTo>
                  <a:lnTo>
                    <a:pt x="46" y="26"/>
                  </a:lnTo>
                  <a:lnTo>
                    <a:pt x="51" y="17"/>
                  </a:lnTo>
                  <a:lnTo>
                    <a:pt x="56" y="6"/>
                  </a:lnTo>
                  <a:lnTo>
                    <a:pt x="56" y="6"/>
                  </a:lnTo>
                  <a:lnTo>
                    <a:pt x="57" y="4"/>
                  </a:lnTo>
                  <a:lnTo>
                    <a:pt x="56" y="1"/>
                  </a:lnTo>
                  <a:lnTo>
                    <a:pt x="55" y="0"/>
                  </a:lnTo>
                  <a:lnTo>
                    <a:pt x="53" y="0"/>
                  </a:lnTo>
                  <a:lnTo>
                    <a:pt x="48" y="0"/>
                  </a:lnTo>
                  <a:lnTo>
                    <a:pt x="47" y="1"/>
                  </a:lnTo>
                  <a:lnTo>
                    <a:pt x="46" y="2"/>
                  </a:lnTo>
                  <a:lnTo>
                    <a:pt x="46"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0" name="chenying0907 739">
              <a:extLst>
                <a:ext uri="{FF2B5EF4-FFF2-40B4-BE49-F238E27FC236}">
                  <a16:creationId xmlns:a16="http://schemas.microsoft.com/office/drawing/2014/main" id="{E41E9BE8-B5D3-4A3C-AE1E-C7A71C1C7636}"/>
                </a:ext>
              </a:extLst>
            </p:cNvPr>
            <p:cNvSpPr>
              <a:spLocks/>
            </p:cNvSpPr>
            <p:nvPr/>
          </p:nvSpPr>
          <p:spPr bwMode="auto">
            <a:xfrm>
              <a:off x="2163763" y="3733800"/>
              <a:ext cx="17463" cy="34925"/>
            </a:xfrm>
            <a:custGeom>
              <a:avLst/>
              <a:gdLst/>
              <a:ahLst/>
              <a:cxnLst>
                <a:cxn ang="0">
                  <a:pos x="35" y="5"/>
                </a:cxn>
                <a:cxn ang="0">
                  <a:pos x="35" y="5"/>
                </a:cxn>
                <a:cxn ang="0">
                  <a:pos x="32" y="9"/>
                </a:cxn>
                <a:cxn ang="0">
                  <a:pos x="29" y="13"/>
                </a:cxn>
                <a:cxn ang="0">
                  <a:pos x="22" y="19"/>
                </a:cxn>
                <a:cxn ang="0">
                  <a:pos x="22" y="19"/>
                </a:cxn>
                <a:cxn ang="0">
                  <a:pos x="17" y="26"/>
                </a:cxn>
                <a:cxn ang="0">
                  <a:pos x="13" y="34"/>
                </a:cxn>
                <a:cxn ang="0">
                  <a:pos x="13" y="34"/>
                </a:cxn>
                <a:cxn ang="0">
                  <a:pos x="5" y="59"/>
                </a:cxn>
                <a:cxn ang="0">
                  <a:pos x="2" y="72"/>
                </a:cxn>
                <a:cxn ang="0">
                  <a:pos x="0" y="85"/>
                </a:cxn>
                <a:cxn ang="0">
                  <a:pos x="0" y="85"/>
                </a:cxn>
                <a:cxn ang="0">
                  <a:pos x="1" y="87"/>
                </a:cxn>
                <a:cxn ang="0">
                  <a:pos x="1" y="89"/>
                </a:cxn>
                <a:cxn ang="0">
                  <a:pos x="4" y="90"/>
                </a:cxn>
                <a:cxn ang="0">
                  <a:pos x="5" y="90"/>
                </a:cxn>
                <a:cxn ang="0">
                  <a:pos x="9" y="89"/>
                </a:cxn>
                <a:cxn ang="0">
                  <a:pos x="12" y="87"/>
                </a:cxn>
                <a:cxn ang="0">
                  <a:pos x="12" y="85"/>
                </a:cxn>
                <a:cxn ang="0">
                  <a:pos x="12" y="85"/>
                </a:cxn>
                <a:cxn ang="0">
                  <a:pos x="13" y="72"/>
                </a:cxn>
                <a:cxn ang="0">
                  <a:pos x="17" y="59"/>
                </a:cxn>
                <a:cxn ang="0">
                  <a:pos x="21" y="46"/>
                </a:cxn>
                <a:cxn ang="0">
                  <a:pos x="26" y="34"/>
                </a:cxn>
                <a:cxn ang="0">
                  <a:pos x="26" y="34"/>
                </a:cxn>
                <a:cxn ang="0">
                  <a:pos x="29" y="30"/>
                </a:cxn>
                <a:cxn ang="0">
                  <a:pos x="31" y="26"/>
                </a:cxn>
                <a:cxn ang="0">
                  <a:pos x="38" y="19"/>
                </a:cxn>
                <a:cxn ang="0">
                  <a:pos x="43" y="13"/>
                </a:cxn>
                <a:cxn ang="0">
                  <a:pos x="44" y="9"/>
                </a:cxn>
                <a:cxn ang="0">
                  <a:pos x="46" y="5"/>
                </a:cxn>
                <a:cxn ang="0">
                  <a:pos x="46" y="5"/>
                </a:cxn>
                <a:cxn ang="0">
                  <a:pos x="46" y="2"/>
                </a:cxn>
                <a:cxn ang="0">
                  <a:pos x="44" y="1"/>
                </a:cxn>
                <a:cxn ang="0">
                  <a:pos x="43" y="0"/>
                </a:cxn>
                <a:cxn ang="0">
                  <a:pos x="40" y="0"/>
                </a:cxn>
                <a:cxn ang="0">
                  <a:pos x="36" y="1"/>
                </a:cxn>
                <a:cxn ang="0">
                  <a:pos x="35" y="2"/>
                </a:cxn>
                <a:cxn ang="0">
                  <a:pos x="35" y="5"/>
                </a:cxn>
                <a:cxn ang="0">
                  <a:pos x="35" y="5"/>
                </a:cxn>
              </a:cxnLst>
              <a:rect l="0" t="0" r="r" b="b"/>
              <a:pathLst>
                <a:path w="46" h="90">
                  <a:moveTo>
                    <a:pt x="35" y="5"/>
                  </a:moveTo>
                  <a:lnTo>
                    <a:pt x="35" y="5"/>
                  </a:lnTo>
                  <a:lnTo>
                    <a:pt x="32" y="9"/>
                  </a:lnTo>
                  <a:lnTo>
                    <a:pt x="29" y="13"/>
                  </a:lnTo>
                  <a:lnTo>
                    <a:pt x="22" y="19"/>
                  </a:lnTo>
                  <a:lnTo>
                    <a:pt x="22" y="19"/>
                  </a:lnTo>
                  <a:lnTo>
                    <a:pt x="17" y="26"/>
                  </a:lnTo>
                  <a:lnTo>
                    <a:pt x="13" y="34"/>
                  </a:lnTo>
                  <a:lnTo>
                    <a:pt x="13" y="34"/>
                  </a:lnTo>
                  <a:lnTo>
                    <a:pt x="5" y="59"/>
                  </a:lnTo>
                  <a:lnTo>
                    <a:pt x="2" y="72"/>
                  </a:lnTo>
                  <a:lnTo>
                    <a:pt x="0" y="85"/>
                  </a:lnTo>
                  <a:lnTo>
                    <a:pt x="0" y="85"/>
                  </a:lnTo>
                  <a:lnTo>
                    <a:pt x="1" y="87"/>
                  </a:lnTo>
                  <a:lnTo>
                    <a:pt x="1" y="89"/>
                  </a:lnTo>
                  <a:lnTo>
                    <a:pt x="4" y="90"/>
                  </a:lnTo>
                  <a:lnTo>
                    <a:pt x="5" y="90"/>
                  </a:lnTo>
                  <a:lnTo>
                    <a:pt x="9" y="89"/>
                  </a:lnTo>
                  <a:lnTo>
                    <a:pt x="12" y="87"/>
                  </a:lnTo>
                  <a:lnTo>
                    <a:pt x="12" y="85"/>
                  </a:lnTo>
                  <a:lnTo>
                    <a:pt x="12" y="85"/>
                  </a:lnTo>
                  <a:lnTo>
                    <a:pt x="13" y="72"/>
                  </a:lnTo>
                  <a:lnTo>
                    <a:pt x="17" y="59"/>
                  </a:lnTo>
                  <a:lnTo>
                    <a:pt x="21" y="46"/>
                  </a:lnTo>
                  <a:lnTo>
                    <a:pt x="26" y="34"/>
                  </a:lnTo>
                  <a:lnTo>
                    <a:pt x="26" y="34"/>
                  </a:lnTo>
                  <a:lnTo>
                    <a:pt x="29" y="30"/>
                  </a:lnTo>
                  <a:lnTo>
                    <a:pt x="31" y="26"/>
                  </a:lnTo>
                  <a:lnTo>
                    <a:pt x="38" y="19"/>
                  </a:lnTo>
                  <a:lnTo>
                    <a:pt x="43" y="13"/>
                  </a:lnTo>
                  <a:lnTo>
                    <a:pt x="44" y="9"/>
                  </a:lnTo>
                  <a:lnTo>
                    <a:pt x="46" y="5"/>
                  </a:lnTo>
                  <a:lnTo>
                    <a:pt x="46" y="5"/>
                  </a:lnTo>
                  <a:lnTo>
                    <a:pt x="46" y="2"/>
                  </a:lnTo>
                  <a:lnTo>
                    <a:pt x="44" y="1"/>
                  </a:lnTo>
                  <a:lnTo>
                    <a:pt x="43" y="0"/>
                  </a:lnTo>
                  <a:lnTo>
                    <a:pt x="40" y="0"/>
                  </a:lnTo>
                  <a:lnTo>
                    <a:pt x="36" y="1"/>
                  </a:lnTo>
                  <a:lnTo>
                    <a:pt x="35" y="2"/>
                  </a:lnTo>
                  <a:lnTo>
                    <a:pt x="35" y="5"/>
                  </a:lnTo>
                  <a:lnTo>
                    <a:pt x="35"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1" name="chenying0907 740">
              <a:extLst>
                <a:ext uri="{FF2B5EF4-FFF2-40B4-BE49-F238E27FC236}">
                  <a16:creationId xmlns:a16="http://schemas.microsoft.com/office/drawing/2014/main" id="{B0B5664A-90DD-40F0-8026-04A0F1CB98D3}"/>
                </a:ext>
              </a:extLst>
            </p:cNvPr>
            <p:cNvSpPr>
              <a:spLocks/>
            </p:cNvSpPr>
            <p:nvPr/>
          </p:nvSpPr>
          <p:spPr bwMode="auto">
            <a:xfrm>
              <a:off x="2205038" y="3741738"/>
              <a:ext cx="22225" cy="31750"/>
            </a:xfrm>
            <a:custGeom>
              <a:avLst/>
              <a:gdLst/>
              <a:ahLst/>
              <a:cxnLst>
                <a:cxn ang="0">
                  <a:pos x="46" y="3"/>
                </a:cxn>
                <a:cxn ang="0">
                  <a:pos x="46" y="3"/>
                </a:cxn>
                <a:cxn ang="0">
                  <a:pos x="41" y="9"/>
                </a:cxn>
                <a:cxn ang="0">
                  <a:pos x="34" y="14"/>
                </a:cxn>
                <a:cxn ang="0">
                  <a:pos x="28" y="20"/>
                </a:cxn>
                <a:cxn ang="0">
                  <a:pos x="25" y="24"/>
                </a:cxn>
                <a:cxn ang="0">
                  <a:pos x="24" y="26"/>
                </a:cxn>
                <a:cxn ang="0">
                  <a:pos x="24" y="26"/>
                </a:cxn>
                <a:cxn ang="0">
                  <a:pos x="20" y="38"/>
                </a:cxn>
                <a:cxn ang="0">
                  <a:pos x="15" y="50"/>
                </a:cxn>
                <a:cxn ang="0">
                  <a:pos x="9" y="60"/>
                </a:cxn>
                <a:cxn ang="0">
                  <a:pos x="1" y="69"/>
                </a:cxn>
                <a:cxn ang="0">
                  <a:pos x="1" y="69"/>
                </a:cxn>
                <a:cxn ang="0">
                  <a:pos x="0" y="72"/>
                </a:cxn>
                <a:cxn ang="0">
                  <a:pos x="0" y="75"/>
                </a:cxn>
                <a:cxn ang="0">
                  <a:pos x="1" y="78"/>
                </a:cxn>
                <a:cxn ang="0">
                  <a:pos x="5" y="80"/>
                </a:cxn>
                <a:cxn ang="0">
                  <a:pos x="8" y="80"/>
                </a:cxn>
                <a:cxn ang="0">
                  <a:pos x="9" y="78"/>
                </a:cxn>
                <a:cxn ang="0">
                  <a:pos x="9" y="78"/>
                </a:cxn>
                <a:cxn ang="0">
                  <a:pos x="16" y="69"/>
                </a:cxn>
                <a:cxn ang="0">
                  <a:pos x="21" y="61"/>
                </a:cxn>
                <a:cxn ang="0">
                  <a:pos x="26" y="52"/>
                </a:cxn>
                <a:cxn ang="0">
                  <a:pos x="30" y="43"/>
                </a:cxn>
                <a:cxn ang="0">
                  <a:pos x="30" y="43"/>
                </a:cxn>
                <a:cxn ang="0">
                  <a:pos x="33" y="37"/>
                </a:cxn>
                <a:cxn ang="0">
                  <a:pos x="35" y="31"/>
                </a:cxn>
                <a:cxn ang="0">
                  <a:pos x="39" y="26"/>
                </a:cxn>
                <a:cxn ang="0">
                  <a:pos x="45" y="22"/>
                </a:cxn>
                <a:cxn ang="0">
                  <a:pos x="45" y="22"/>
                </a:cxn>
                <a:cxn ang="0">
                  <a:pos x="51" y="16"/>
                </a:cxn>
                <a:cxn ang="0">
                  <a:pos x="56" y="8"/>
                </a:cxn>
                <a:cxn ang="0">
                  <a:pos x="56" y="8"/>
                </a:cxn>
                <a:cxn ang="0">
                  <a:pos x="58" y="7"/>
                </a:cxn>
                <a:cxn ang="0">
                  <a:pos x="56" y="4"/>
                </a:cxn>
                <a:cxn ang="0">
                  <a:pos x="54" y="0"/>
                </a:cxn>
                <a:cxn ang="0">
                  <a:pos x="50" y="0"/>
                </a:cxn>
                <a:cxn ang="0">
                  <a:pos x="49" y="1"/>
                </a:cxn>
                <a:cxn ang="0">
                  <a:pos x="46" y="3"/>
                </a:cxn>
                <a:cxn ang="0">
                  <a:pos x="46" y="3"/>
                </a:cxn>
              </a:cxnLst>
              <a:rect l="0" t="0" r="r" b="b"/>
              <a:pathLst>
                <a:path w="58" h="80">
                  <a:moveTo>
                    <a:pt x="46" y="3"/>
                  </a:moveTo>
                  <a:lnTo>
                    <a:pt x="46" y="3"/>
                  </a:lnTo>
                  <a:lnTo>
                    <a:pt x="41" y="9"/>
                  </a:lnTo>
                  <a:lnTo>
                    <a:pt x="34" y="14"/>
                  </a:lnTo>
                  <a:lnTo>
                    <a:pt x="28" y="20"/>
                  </a:lnTo>
                  <a:lnTo>
                    <a:pt x="25" y="24"/>
                  </a:lnTo>
                  <a:lnTo>
                    <a:pt x="24" y="26"/>
                  </a:lnTo>
                  <a:lnTo>
                    <a:pt x="24" y="26"/>
                  </a:lnTo>
                  <a:lnTo>
                    <a:pt x="20" y="38"/>
                  </a:lnTo>
                  <a:lnTo>
                    <a:pt x="15" y="50"/>
                  </a:lnTo>
                  <a:lnTo>
                    <a:pt x="9" y="60"/>
                  </a:lnTo>
                  <a:lnTo>
                    <a:pt x="1" y="69"/>
                  </a:lnTo>
                  <a:lnTo>
                    <a:pt x="1" y="69"/>
                  </a:lnTo>
                  <a:lnTo>
                    <a:pt x="0" y="72"/>
                  </a:lnTo>
                  <a:lnTo>
                    <a:pt x="0" y="75"/>
                  </a:lnTo>
                  <a:lnTo>
                    <a:pt x="1" y="78"/>
                  </a:lnTo>
                  <a:lnTo>
                    <a:pt x="5" y="80"/>
                  </a:lnTo>
                  <a:lnTo>
                    <a:pt x="8" y="80"/>
                  </a:lnTo>
                  <a:lnTo>
                    <a:pt x="9" y="78"/>
                  </a:lnTo>
                  <a:lnTo>
                    <a:pt x="9" y="78"/>
                  </a:lnTo>
                  <a:lnTo>
                    <a:pt x="16" y="69"/>
                  </a:lnTo>
                  <a:lnTo>
                    <a:pt x="21" y="61"/>
                  </a:lnTo>
                  <a:lnTo>
                    <a:pt x="26" y="52"/>
                  </a:lnTo>
                  <a:lnTo>
                    <a:pt x="30" y="43"/>
                  </a:lnTo>
                  <a:lnTo>
                    <a:pt x="30" y="43"/>
                  </a:lnTo>
                  <a:lnTo>
                    <a:pt x="33" y="37"/>
                  </a:lnTo>
                  <a:lnTo>
                    <a:pt x="35" y="31"/>
                  </a:lnTo>
                  <a:lnTo>
                    <a:pt x="39" y="26"/>
                  </a:lnTo>
                  <a:lnTo>
                    <a:pt x="45" y="22"/>
                  </a:lnTo>
                  <a:lnTo>
                    <a:pt x="45" y="22"/>
                  </a:lnTo>
                  <a:lnTo>
                    <a:pt x="51" y="16"/>
                  </a:lnTo>
                  <a:lnTo>
                    <a:pt x="56" y="8"/>
                  </a:lnTo>
                  <a:lnTo>
                    <a:pt x="56" y="8"/>
                  </a:lnTo>
                  <a:lnTo>
                    <a:pt x="58" y="7"/>
                  </a:lnTo>
                  <a:lnTo>
                    <a:pt x="56" y="4"/>
                  </a:lnTo>
                  <a:lnTo>
                    <a:pt x="54" y="0"/>
                  </a:lnTo>
                  <a:lnTo>
                    <a:pt x="50" y="0"/>
                  </a:lnTo>
                  <a:lnTo>
                    <a:pt x="49" y="1"/>
                  </a:lnTo>
                  <a:lnTo>
                    <a:pt x="46" y="3"/>
                  </a:lnTo>
                  <a:lnTo>
                    <a:pt x="46"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2" name="chenying0907 741">
              <a:extLst>
                <a:ext uri="{FF2B5EF4-FFF2-40B4-BE49-F238E27FC236}">
                  <a16:creationId xmlns:a16="http://schemas.microsoft.com/office/drawing/2014/main" id="{6B05C1B6-EFE2-40E9-8AB6-8F309BE528F4}"/>
                </a:ext>
              </a:extLst>
            </p:cNvPr>
            <p:cNvSpPr>
              <a:spLocks/>
            </p:cNvSpPr>
            <p:nvPr/>
          </p:nvSpPr>
          <p:spPr bwMode="auto">
            <a:xfrm>
              <a:off x="2247901" y="3740150"/>
              <a:ext cx="17463" cy="31750"/>
            </a:xfrm>
            <a:custGeom>
              <a:avLst/>
              <a:gdLst/>
              <a:ahLst/>
              <a:cxnLst>
                <a:cxn ang="0">
                  <a:pos x="35" y="3"/>
                </a:cxn>
                <a:cxn ang="0">
                  <a:pos x="35" y="3"/>
                </a:cxn>
                <a:cxn ang="0">
                  <a:pos x="28" y="10"/>
                </a:cxn>
                <a:cxn ang="0">
                  <a:pos x="23" y="19"/>
                </a:cxn>
                <a:cxn ang="0">
                  <a:pos x="13" y="36"/>
                </a:cxn>
                <a:cxn ang="0">
                  <a:pos x="5" y="54"/>
                </a:cxn>
                <a:cxn ang="0">
                  <a:pos x="0" y="74"/>
                </a:cxn>
                <a:cxn ang="0">
                  <a:pos x="0" y="74"/>
                </a:cxn>
                <a:cxn ang="0">
                  <a:pos x="0" y="76"/>
                </a:cxn>
                <a:cxn ang="0">
                  <a:pos x="1" y="78"/>
                </a:cxn>
                <a:cxn ang="0">
                  <a:pos x="4" y="80"/>
                </a:cxn>
                <a:cxn ang="0">
                  <a:pos x="8" y="80"/>
                </a:cxn>
                <a:cxn ang="0">
                  <a:pos x="10" y="79"/>
                </a:cxn>
                <a:cxn ang="0">
                  <a:pos x="10" y="76"/>
                </a:cxn>
                <a:cxn ang="0">
                  <a:pos x="10" y="76"/>
                </a:cxn>
                <a:cxn ang="0">
                  <a:pos x="17" y="59"/>
                </a:cxn>
                <a:cxn ang="0">
                  <a:pos x="23" y="41"/>
                </a:cxn>
                <a:cxn ang="0">
                  <a:pos x="32" y="25"/>
                </a:cxn>
                <a:cxn ang="0">
                  <a:pos x="38" y="17"/>
                </a:cxn>
                <a:cxn ang="0">
                  <a:pos x="44" y="11"/>
                </a:cxn>
                <a:cxn ang="0">
                  <a:pos x="44" y="11"/>
                </a:cxn>
                <a:cxn ang="0">
                  <a:pos x="45" y="8"/>
                </a:cxn>
                <a:cxn ang="0">
                  <a:pos x="45" y="7"/>
                </a:cxn>
                <a:cxn ang="0">
                  <a:pos x="43" y="3"/>
                </a:cxn>
                <a:cxn ang="0">
                  <a:pos x="39" y="0"/>
                </a:cxn>
                <a:cxn ang="0">
                  <a:pos x="38" y="2"/>
                </a:cxn>
                <a:cxn ang="0">
                  <a:pos x="35" y="3"/>
                </a:cxn>
                <a:cxn ang="0">
                  <a:pos x="35" y="3"/>
                </a:cxn>
              </a:cxnLst>
              <a:rect l="0" t="0" r="r" b="b"/>
              <a:pathLst>
                <a:path w="45" h="80">
                  <a:moveTo>
                    <a:pt x="35" y="3"/>
                  </a:moveTo>
                  <a:lnTo>
                    <a:pt x="35" y="3"/>
                  </a:lnTo>
                  <a:lnTo>
                    <a:pt x="28" y="10"/>
                  </a:lnTo>
                  <a:lnTo>
                    <a:pt x="23" y="19"/>
                  </a:lnTo>
                  <a:lnTo>
                    <a:pt x="13" y="36"/>
                  </a:lnTo>
                  <a:lnTo>
                    <a:pt x="5" y="54"/>
                  </a:lnTo>
                  <a:lnTo>
                    <a:pt x="0" y="74"/>
                  </a:lnTo>
                  <a:lnTo>
                    <a:pt x="0" y="74"/>
                  </a:lnTo>
                  <a:lnTo>
                    <a:pt x="0" y="76"/>
                  </a:lnTo>
                  <a:lnTo>
                    <a:pt x="1" y="78"/>
                  </a:lnTo>
                  <a:lnTo>
                    <a:pt x="4" y="80"/>
                  </a:lnTo>
                  <a:lnTo>
                    <a:pt x="8" y="80"/>
                  </a:lnTo>
                  <a:lnTo>
                    <a:pt x="10" y="79"/>
                  </a:lnTo>
                  <a:lnTo>
                    <a:pt x="10" y="76"/>
                  </a:lnTo>
                  <a:lnTo>
                    <a:pt x="10" y="76"/>
                  </a:lnTo>
                  <a:lnTo>
                    <a:pt x="17" y="59"/>
                  </a:lnTo>
                  <a:lnTo>
                    <a:pt x="23" y="41"/>
                  </a:lnTo>
                  <a:lnTo>
                    <a:pt x="32" y="25"/>
                  </a:lnTo>
                  <a:lnTo>
                    <a:pt x="38" y="17"/>
                  </a:lnTo>
                  <a:lnTo>
                    <a:pt x="44" y="11"/>
                  </a:lnTo>
                  <a:lnTo>
                    <a:pt x="44" y="11"/>
                  </a:lnTo>
                  <a:lnTo>
                    <a:pt x="45" y="8"/>
                  </a:lnTo>
                  <a:lnTo>
                    <a:pt x="45" y="7"/>
                  </a:lnTo>
                  <a:lnTo>
                    <a:pt x="43" y="3"/>
                  </a:lnTo>
                  <a:lnTo>
                    <a:pt x="39" y="0"/>
                  </a:lnTo>
                  <a:lnTo>
                    <a:pt x="38" y="2"/>
                  </a:lnTo>
                  <a:lnTo>
                    <a:pt x="35" y="3"/>
                  </a:lnTo>
                  <a:lnTo>
                    <a:pt x="35"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3" name="chenying0907 742">
              <a:extLst>
                <a:ext uri="{FF2B5EF4-FFF2-40B4-BE49-F238E27FC236}">
                  <a16:creationId xmlns:a16="http://schemas.microsoft.com/office/drawing/2014/main" id="{425854C0-5CC7-419E-ADD4-C1321A8215A6}"/>
                </a:ext>
              </a:extLst>
            </p:cNvPr>
            <p:cNvSpPr>
              <a:spLocks/>
            </p:cNvSpPr>
            <p:nvPr/>
          </p:nvSpPr>
          <p:spPr bwMode="auto">
            <a:xfrm>
              <a:off x="2289176" y="3736975"/>
              <a:ext cx="15875" cy="31750"/>
            </a:xfrm>
            <a:custGeom>
              <a:avLst/>
              <a:gdLst/>
              <a:ahLst/>
              <a:cxnLst>
                <a:cxn ang="0">
                  <a:pos x="27" y="4"/>
                </a:cxn>
                <a:cxn ang="0">
                  <a:pos x="27" y="4"/>
                </a:cxn>
                <a:cxn ang="0">
                  <a:pos x="22" y="22"/>
                </a:cxn>
                <a:cxn ang="0">
                  <a:pos x="16" y="38"/>
                </a:cxn>
                <a:cxn ang="0">
                  <a:pos x="0" y="72"/>
                </a:cxn>
                <a:cxn ang="0">
                  <a:pos x="0" y="72"/>
                </a:cxn>
                <a:cxn ang="0">
                  <a:pos x="0" y="73"/>
                </a:cxn>
                <a:cxn ang="0">
                  <a:pos x="0" y="76"/>
                </a:cxn>
                <a:cxn ang="0">
                  <a:pos x="3" y="80"/>
                </a:cxn>
                <a:cxn ang="0">
                  <a:pos x="7" y="80"/>
                </a:cxn>
                <a:cxn ang="0">
                  <a:pos x="8" y="79"/>
                </a:cxn>
                <a:cxn ang="0">
                  <a:pos x="10" y="77"/>
                </a:cxn>
                <a:cxn ang="0">
                  <a:pos x="10" y="77"/>
                </a:cxn>
                <a:cxn ang="0">
                  <a:pos x="26" y="43"/>
                </a:cxn>
                <a:cxn ang="0">
                  <a:pos x="33" y="25"/>
                </a:cxn>
                <a:cxn ang="0">
                  <a:pos x="39" y="8"/>
                </a:cxn>
                <a:cxn ang="0">
                  <a:pos x="39" y="8"/>
                </a:cxn>
                <a:cxn ang="0">
                  <a:pos x="39" y="5"/>
                </a:cxn>
                <a:cxn ang="0">
                  <a:pos x="38" y="3"/>
                </a:cxn>
                <a:cxn ang="0">
                  <a:pos x="35" y="0"/>
                </a:cxn>
                <a:cxn ang="0">
                  <a:pos x="31" y="2"/>
                </a:cxn>
                <a:cxn ang="0">
                  <a:pos x="29" y="3"/>
                </a:cxn>
                <a:cxn ang="0">
                  <a:pos x="27" y="4"/>
                </a:cxn>
                <a:cxn ang="0">
                  <a:pos x="27" y="4"/>
                </a:cxn>
              </a:cxnLst>
              <a:rect l="0" t="0" r="r" b="b"/>
              <a:pathLst>
                <a:path w="39" h="80">
                  <a:moveTo>
                    <a:pt x="27" y="4"/>
                  </a:moveTo>
                  <a:lnTo>
                    <a:pt x="27" y="4"/>
                  </a:lnTo>
                  <a:lnTo>
                    <a:pt x="22" y="22"/>
                  </a:lnTo>
                  <a:lnTo>
                    <a:pt x="16" y="38"/>
                  </a:lnTo>
                  <a:lnTo>
                    <a:pt x="0" y="72"/>
                  </a:lnTo>
                  <a:lnTo>
                    <a:pt x="0" y="72"/>
                  </a:lnTo>
                  <a:lnTo>
                    <a:pt x="0" y="73"/>
                  </a:lnTo>
                  <a:lnTo>
                    <a:pt x="0" y="76"/>
                  </a:lnTo>
                  <a:lnTo>
                    <a:pt x="3" y="80"/>
                  </a:lnTo>
                  <a:lnTo>
                    <a:pt x="7" y="80"/>
                  </a:lnTo>
                  <a:lnTo>
                    <a:pt x="8" y="79"/>
                  </a:lnTo>
                  <a:lnTo>
                    <a:pt x="10" y="77"/>
                  </a:lnTo>
                  <a:lnTo>
                    <a:pt x="10" y="77"/>
                  </a:lnTo>
                  <a:lnTo>
                    <a:pt x="26" y="43"/>
                  </a:lnTo>
                  <a:lnTo>
                    <a:pt x="33" y="25"/>
                  </a:lnTo>
                  <a:lnTo>
                    <a:pt x="39" y="8"/>
                  </a:lnTo>
                  <a:lnTo>
                    <a:pt x="39" y="8"/>
                  </a:lnTo>
                  <a:lnTo>
                    <a:pt x="39" y="5"/>
                  </a:lnTo>
                  <a:lnTo>
                    <a:pt x="38" y="3"/>
                  </a:lnTo>
                  <a:lnTo>
                    <a:pt x="35" y="0"/>
                  </a:lnTo>
                  <a:lnTo>
                    <a:pt x="31" y="2"/>
                  </a:lnTo>
                  <a:lnTo>
                    <a:pt x="29" y="3"/>
                  </a:lnTo>
                  <a:lnTo>
                    <a:pt x="27" y="4"/>
                  </a:lnTo>
                  <a:lnTo>
                    <a:pt x="27"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4" name="chenying0907 743">
              <a:extLst>
                <a:ext uri="{FF2B5EF4-FFF2-40B4-BE49-F238E27FC236}">
                  <a16:creationId xmlns:a16="http://schemas.microsoft.com/office/drawing/2014/main" id="{C305D1F2-38FB-448D-8C74-9B3F840092BE}"/>
                </a:ext>
              </a:extLst>
            </p:cNvPr>
            <p:cNvSpPr>
              <a:spLocks/>
            </p:cNvSpPr>
            <p:nvPr/>
          </p:nvSpPr>
          <p:spPr bwMode="auto">
            <a:xfrm>
              <a:off x="2327276" y="3744913"/>
              <a:ext cx="20638" cy="31750"/>
            </a:xfrm>
            <a:custGeom>
              <a:avLst/>
              <a:gdLst/>
              <a:ahLst/>
              <a:cxnLst>
                <a:cxn ang="0">
                  <a:pos x="42" y="2"/>
                </a:cxn>
                <a:cxn ang="0">
                  <a:pos x="42" y="2"/>
                </a:cxn>
                <a:cxn ang="0">
                  <a:pos x="36" y="7"/>
                </a:cxn>
                <a:cxn ang="0">
                  <a:pos x="33" y="12"/>
                </a:cxn>
                <a:cxn ang="0">
                  <a:pos x="26" y="26"/>
                </a:cxn>
                <a:cxn ang="0">
                  <a:pos x="26" y="26"/>
                </a:cxn>
                <a:cxn ang="0">
                  <a:pos x="23" y="30"/>
                </a:cxn>
                <a:cxn ang="0">
                  <a:pos x="21" y="34"/>
                </a:cxn>
                <a:cxn ang="0">
                  <a:pos x="18" y="38"/>
                </a:cxn>
                <a:cxn ang="0">
                  <a:pos x="14" y="42"/>
                </a:cxn>
                <a:cxn ang="0">
                  <a:pos x="14" y="42"/>
                </a:cxn>
                <a:cxn ang="0">
                  <a:pos x="0" y="72"/>
                </a:cxn>
                <a:cxn ang="0">
                  <a:pos x="0" y="72"/>
                </a:cxn>
                <a:cxn ang="0">
                  <a:pos x="0" y="75"/>
                </a:cxn>
                <a:cxn ang="0">
                  <a:pos x="0" y="76"/>
                </a:cxn>
                <a:cxn ang="0">
                  <a:pos x="2" y="80"/>
                </a:cxn>
                <a:cxn ang="0">
                  <a:pos x="6" y="80"/>
                </a:cxn>
                <a:cxn ang="0">
                  <a:pos x="9" y="80"/>
                </a:cxn>
                <a:cxn ang="0">
                  <a:pos x="10" y="77"/>
                </a:cxn>
                <a:cxn ang="0">
                  <a:pos x="10" y="77"/>
                </a:cxn>
                <a:cxn ang="0">
                  <a:pos x="19" y="58"/>
                </a:cxn>
                <a:cxn ang="0">
                  <a:pos x="25" y="49"/>
                </a:cxn>
                <a:cxn ang="0">
                  <a:pos x="31" y="39"/>
                </a:cxn>
                <a:cxn ang="0">
                  <a:pos x="31" y="39"/>
                </a:cxn>
                <a:cxn ang="0">
                  <a:pos x="35" y="33"/>
                </a:cxn>
                <a:cxn ang="0">
                  <a:pos x="39" y="25"/>
                </a:cxn>
                <a:cxn ang="0">
                  <a:pos x="43" y="17"/>
                </a:cxn>
                <a:cxn ang="0">
                  <a:pos x="44" y="13"/>
                </a:cxn>
                <a:cxn ang="0">
                  <a:pos x="48" y="11"/>
                </a:cxn>
                <a:cxn ang="0">
                  <a:pos x="48" y="11"/>
                </a:cxn>
                <a:cxn ang="0">
                  <a:pos x="50" y="9"/>
                </a:cxn>
                <a:cxn ang="0">
                  <a:pos x="51" y="7"/>
                </a:cxn>
                <a:cxn ang="0">
                  <a:pos x="50" y="3"/>
                </a:cxn>
                <a:cxn ang="0">
                  <a:pos x="47" y="0"/>
                </a:cxn>
                <a:cxn ang="0">
                  <a:pos x="44" y="0"/>
                </a:cxn>
                <a:cxn ang="0">
                  <a:pos x="42" y="2"/>
                </a:cxn>
                <a:cxn ang="0">
                  <a:pos x="42" y="2"/>
                </a:cxn>
              </a:cxnLst>
              <a:rect l="0" t="0" r="r" b="b"/>
              <a:pathLst>
                <a:path w="51" h="80">
                  <a:moveTo>
                    <a:pt x="42" y="2"/>
                  </a:moveTo>
                  <a:lnTo>
                    <a:pt x="42" y="2"/>
                  </a:lnTo>
                  <a:lnTo>
                    <a:pt x="36" y="7"/>
                  </a:lnTo>
                  <a:lnTo>
                    <a:pt x="33" y="12"/>
                  </a:lnTo>
                  <a:lnTo>
                    <a:pt x="26" y="26"/>
                  </a:lnTo>
                  <a:lnTo>
                    <a:pt x="26" y="26"/>
                  </a:lnTo>
                  <a:lnTo>
                    <a:pt x="23" y="30"/>
                  </a:lnTo>
                  <a:lnTo>
                    <a:pt x="21" y="34"/>
                  </a:lnTo>
                  <a:lnTo>
                    <a:pt x="18" y="38"/>
                  </a:lnTo>
                  <a:lnTo>
                    <a:pt x="14" y="42"/>
                  </a:lnTo>
                  <a:lnTo>
                    <a:pt x="14" y="42"/>
                  </a:lnTo>
                  <a:lnTo>
                    <a:pt x="0" y="72"/>
                  </a:lnTo>
                  <a:lnTo>
                    <a:pt x="0" y="72"/>
                  </a:lnTo>
                  <a:lnTo>
                    <a:pt x="0" y="75"/>
                  </a:lnTo>
                  <a:lnTo>
                    <a:pt x="0" y="76"/>
                  </a:lnTo>
                  <a:lnTo>
                    <a:pt x="2" y="80"/>
                  </a:lnTo>
                  <a:lnTo>
                    <a:pt x="6" y="80"/>
                  </a:lnTo>
                  <a:lnTo>
                    <a:pt x="9" y="80"/>
                  </a:lnTo>
                  <a:lnTo>
                    <a:pt x="10" y="77"/>
                  </a:lnTo>
                  <a:lnTo>
                    <a:pt x="10" y="77"/>
                  </a:lnTo>
                  <a:lnTo>
                    <a:pt x="19" y="58"/>
                  </a:lnTo>
                  <a:lnTo>
                    <a:pt x="25" y="49"/>
                  </a:lnTo>
                  <a:lnTo>
                    <a:pt x="31" y="39"/>
                  </a:lnTo>
                  <a:lnTo>
                    <a:pt x="31" y="39"/>
                  </a:lnTo>
                  <a:lnTo>
                    <a:pt x="35" y="33"/>
                  </a:lnTo>
                  <a:lnTo>
                    <a:pt x="39" y="25"/>
                  </a:lnTo>
                  <a:lnTo>
                    <a:pt x="43" y="17"/>
                  </a:lnTo>
                  <a:lnTo>
                    <a:pt x="44" y="13"/>
                  </a:lnTo>
                  <a:lnTo>
                    <a:pt x="48" y="11"/>
                  </a:lnTo>
                  <a:lnTo>
                    <a:pt x="48" y="11"/>
                  </a:lnTo>
                  <a:lnTo>
                    <a:pt x="50" y="9"/>
                  </a:lnTo>
                  <a:lnTo>
                    <a:pt x="51" y="7"/>
                  </a:lnTo>
                  <a:lnTo>
                    <a:pt x="50" y="3"/>
                  </a:lnTo>
                  <a:lnTo>
                    <a:pt x="47" y="0"/>
                  </a:lnTo>
                  <a:lnTo>
                    <a:pt x="44" y="0"/>
                  </a:lnTo>
                  <a:lnTo>
                    <a:pt x="42" y="2"/>
                  </a:lnTo>
                  <a:lnTo>
                    <a:pt x="42"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5" name="chenying0907 744">
              <a:extLst>
                <a:ext uri="{FF2B5EF4-FFF2-40B4-BE49-F238E27FC236}">
                  <a16:creationId xmlns:a16="http://schemas.microsoft.com/office/drawing/2014/main" id="{CBE391F7-BC90-4842-91F8-BEC9B19720A0}"/>
                </a:ext>
              </a:extLst>
            </p:cNvPr>
            <p:cNvSpPr>
              <a:spLocks/>
            </p:cNvSpPr>
            <p:nvPr/>
          </p:nvSpPr>
          <p:spPr bwMode="auto">
            <a:xfrm>
              <a:off x="2365376" y="3740150"/>
              <a:ext cx="25400" cy="33338"/>
            </a:xfrm>
            <a:custGeom>
              <a:avLst/>
              <a:gdLst/>
              <a:ahLst/>
              <a:cxnLst>
                <a:cxn ang="0">
                  <a:pos x="52" y="3"/>
                </a:cxn>
                <a:cxn ang="0">
                  <a:pos x="52" y="3"/>
                </a:cxn>
                <a:cxn ang="0">
                  <a:pos x="38" y="21"/>
                </a:cxn>
                <a:cxn ang="0">
                  <a:pos x="23" y="40"/>
                </a:cxn>
                <a:cxn ang="0">
                  <a:pos x="23" y="40"/>
                </a:cxn>
                <a:cxn ang="0">
                  <a:pos x="19" y="50"/>
                </a:cxn>
                <a:cxn ang="0">
                  <a:pos x="15" y="59"/>
                </a:cxn>
                <a:cxn ang="0">
                  <a:pos x="10" y="68"/>
                </a:cxn>
                <a:cxn ang="0">
                  <a:pos x="6" y="72"/>
                </a:cxn>
                <a:cxn ang="0">
                  <a:pos x="2" y="76"/>
                </a:cxn>
                <a:cxn ang="0">
                  <a:pos x="2" y="76"/>
                </a:cxn>
                <a:cxn ang="0">
                  <a:pos x="1" y="78"/>
                </a:cxn>
                <a:cxn ang="0">
                  <a:pos x="0" y="80"/>
                </a:cxn>
                <a:cxn ang="0">
                  <a:pos x="1" y="84"/>
                </a:cxn>
                <a:cxn ang="0">
                  <a:pos x="4" y="87"/>
                </a:cxn>
                <a:cxn ang="0">
                  <a:pos x="6" y="87"/>
                </a:cxn>
                <a:cxn ang="0">
                  <a:pos x="7" y="85"/>
                </a:cxn>
                <a:cxn ang="0">
                  <a:pos x="7" y="85"/>
                </a:cxn>
                <a:cxn ang="0">
                  <a:pos x="15" y="80"/>
                </a:cxn>
                <a:cxn ang="0">
                  <a:pos x="21" y="74"/>
                </a:cxn>
                <a:cxn ang="0">
                  <a:pos x="24" y="66"/>
                </a:cxn>
                <a:cxn ang="0">
                  <a:pos x="27" y="58"/>
                </a:cxn>
                <a:cxn ang="0">
                  <a:pos x="27" y="58"/>
                </a:cxn>
                <a:cxn ang="0">
                  <a:pos x="30" y="51"/>
                </a:cxn>
                <a:cxn ang="0">
                  <a:pos x="32" y="45"/>
                </a:cxn>
                <a:cxn ang="0">
                  <a:pos x="41" y="33"/>
                </a:cxn>
                <a:cxn ang="0">
                  <a:pos x="51" y="21"/>
                </a:cxn>
                <a:cxn ang="0">
                  <a:pos x="61" y="11"/>
                </a:cxn>
                <a:cxn ang="0">
                  <a:pos x="61" y="11"/>
                </a:cxn>
                <a:cxn ang="0">
                  <a:pos x="62" y="8"/>
                </a:cxn>
                <a:cxn ang="0">
                  <a:pos x="62" y="7"/>
                </a:cxn>
                <a:cxn ang="0">
                  <a:pos x="60" y="3"/>
                </a:cxn>
                <a:cxn ang="0">
                  <a:pos x="57" y="0"/>
                </a:cxn>
                <a:cxn ang="0">
                  <a:pos x="55" y="2"/>
                </a:cxn>
                <a:cxn ang="0">
                  <a:pos x="52" y="3"/>
                </a:cxn>
                <a:cxn ang="0">
                  <a:pos x="52" y="3"/>
                </a:cxn>
              </a:cxnLst>
              <a:rect l="0" t="0" r="r" b="b"/>
              <a:pathLst>
                <a:path w="62" h="87">
                  <a:moveTo>
                    <a:pt x="52" y="3"/>
                  </a:moveTo>
                  <a:lnTo>
                    <a:pt x="52" y="3"/>
                  </a:lnTo>
                  <a:lnTo>
                    <a:pt x="38" y="21"/>
                  </a:lnTo>
                  <a:lnTo>
                    <a:pt x="23" y="40"/>
                  </a:lnTo>
                  <a:lnTo>
                    <a:pt x="23" y="40"/>
                  </a:lnTo>
                  <a:lnTo>
                    <a:pt x="19" y="50"/>
                  </a:lnTo>
                  <a:lnTo>
                    <a:pt x="15" y="59"/>
                  </a:lnTo>
                  <a:lnTo>
                    <a:pt x="10" y="68"/>
                  </a:lnTo>
                  <a:lnTo>
                    <a:pt x="6" y="72"/>
                  </a:lnTo>
                  <a:lnTo>
                    <a:pt x="2" y="76"/>
                  </a:lnTo>
                  <a:lnTo>
                    <a:pt x="2" y="76"/>
                  </a:lnTo>
                  <a:lnTo>
                    <a:pt x="1" y="78"/>
                  </a:lnTo>
                  <a:lnTo>
                    <a:pt x="0" y="80"/>
                  </a:lnTo>
                  <a:lnTo>
                    <a:pt x="1" y="84"/>
                  </a:lnTo>
                  <a:lnTo>
                    <a:pt x="4" y="87"/>
                  </a:lnTo>
                  <a:lnTo>
                    <a:pt x="6" y="87"/>
                  </a:lnTo>
                  <a:lnTo>
                    <a:pt x="7" y="85"/>
                  </a:lnTo>
                  <a:lnTo>
                    <a:pt x="7" y="85"/>
                  </a:lnTo>
                  <a:lnTo>
                    <a:pt x="15" y="80"/>
                  </a:lnTo>
                  <a:lnTo>
                    <a:pt x="21" y="74"/>
                  </a:lnTo>
                  <a:lnTo>
                    <a:pt x="24" y="66"/>
                  </a:lnTo>
                  <a:lnTo>
                    <a:pt x="27" y="58"/>
                  </a:lnTo>
                  <a:lnTo>
                    <a:pt x="27" y="58"/>
                  </a:lnTo>
                  <a:lnTo>
                    <a:pt x="30" y="51"/>
                  </a:lnTo>
                  <a:lnTo>
                    <a:pt x="32" y="45"/>
                  </a:lnTo>
                  <a:lnTo>
                    <a:pt x="41" y="33"/>
                  </a:lnTo>
                  <a:lnTo>
                    <a:pt x="51" y="21"/>
                  </a:lnTo>
                  <a:lnTo>
                    <a:pt x="61" y="11"/>
                  </a:lnTo>
                  <a:lnTo>
                    <a:pt x="61" y="11"/>
                  </a:lnTo>
                  <a:lnTo>
                    <a:pt x="62" y="8"/>
                  </a:lnTo>
                  <a:lnTo>
                    <a:pt x="62" y="7"/>
                  </a:lnTo>
                  <a:lnTo>
                    <a:pt x="60" y="3"/>
                  </a:lnTo>
                  <a:lnTo>
                    <a:pt x="57" y="0"/>
                  </a:lnTo>
                  <a:lnTo>
                    <a:pt x="55" y="2"/>
                  </a:lnTo>
                  <a:lnTo>
                    <a:pt x="52" y="3"/>
                  </a:lnTo>
                  <a:lnTo>
                    <a:pt x="52"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6" name="chenying0907 745">
              <a:extLst>
                <a:ext uri="{FF2B5EF4-FFF2-40B4-BE49-F238E27FC236}">
                  <a16:creationId xmlns:a16="http://schemas.microsoft.com/office/drawing/2014/main" id="{AADDF141-5D11-4D63-8392-F608F5F8961C}"/>
                </a:ext>
              </a:extLst>
            </p:cNvPr>
            <p:cNvSpPr>
              <a:spLocks/>
            </p:cNvSpPr>
            <p:nvPr/>
          </p:nvSpPr>
          <p:spPr bwMode="auto">
            <a:xfrm>
              <a:off x="2408238" y="3744913"/>
              <a:ext cx="26988" cy="33338"/>
            </a:xfrm>
            <a:custGeom>
              <a:avLst/>
              <a:gdLst/>
              <a:ahLst/>
              <a:cxnLst>
                <a:cxn ang="0">
                  <a:pos x="58" y="3"/>
                </a:cxn>
                <a:cxn ang="0">
                  <a:pos x="58" y="3"/>
                </a:cxn>
                <a:cxn ang="0">
                  <a:pos x="50" y="12"/>
                </a:cxn>
                <a:cxn ang="0">
                  <a:pos x="42" y="21"/>
                </a:cxn>
                <a:cxn ang="0">
                  <a:pos x="42" y="21"/>
                </a:cxn>
                <a:cxn ang="0">
                  <a:pos x="32" y="29"/>
                </a:cxn>
                <a:cxn ang="0">
                  <a:pos x="28" y="33"/>
                </a:cxn>
                <a:cxn ang="0">
                  <a:pos x="24" y="37"/>
                </a:cxn>
                <a:cxn ang="0">
                  <a:pos x="24" y="37"/>
                </a:cxn>
                <a:cxn ang="0">
                  <a:pos x="11" y="58"/>
                </a:cxn>
                <a:cxn ang="0">
                  <a:pos x="5" y="68"/>
                </a:cxn>
                <a:cxn ang="0">
                  <a:pos x="0" y="79"/>
                </a:cxn>
                <a:cxn ang="0">
                  <a:pos x="0" y="79"/>
                </a:cxn>
                <a:cxn ang="0">
                  <a:pos x="0" y="81"/>
                </a:cxn>
                <a:cxn ang="0">
                  <a:pos x="0" y="83"/>
                </a:cxn>
                <a:cxn ang="0">
                  <a:pos x="2" y="85"/>
                </a:cxn>
                <a:cxn ang="0">
                  <a:pos x="4" y="85"/>
                </a:cxn>
                <a:cxn ang="0">
                  <a:pos x="8" y="85"/>
                </a:cxn>
                <a:cxn ang="0">
                  <a:pos x="9" y="84"/>
                </a:cxn>
                <a:cxn ang="0">
                  <a:pos x="11" y="81"/>
                </a:cxn>
                <a:cxn ang="0">
                  <a:pos x="11" y="81"/>
                </a:cxn>
                <a:cxn ang="0">
                  <a:pos x="16" y="71"/>
                </a:cxn>
                <a:cxn ang="0">
                  <a:pos x="21" y="60"/>
                </a:cxn>
                <a:cxn ang="0">
                  <a:pos x="28" y="50"/>
                </a:cxn>
                <a:cxn ang="0">
                  <a:pos x="36" y="41"/>
                </a:cxn>
                <a:cxn ang="0">
                  <a:pos x="36" y="41"/>
                </a:cxn>
                <a:cxn ang="0">
                  <a:pos x="53" y="26"/>
                </a:cxn>
                <a:cxn ang="0">
                  <a:pos x="60" y="19"/>
                </a:cxn>
                <a:cxn ang="0">
                  <a:pos x="68" y="9"/>
                </a:cxn>
                <a:cxn ang="0">
                  <a:pos x="68" y="9"/>
                </a:cxn>
                <a:cxn ang="0">
                  <a:pos x="68" y="7"/>
                </a:cxn>
                <a:cxn ang="0">
                  <a:pos x="68" y="4"/>
                </a:cxn>
                <a:cxn ang="0">
                  <a:pos x="66" y="2"/>
                </a:cxn>
                <a:cxn ang="0">
                  <a:pos x="62" y="0"/>
                </a:cxn>
                <a:cxn ang="0">
                  <a:pos x="59" y="2"/>
                </a:cxn>
                <a:cxn ang="0">
                  <a:pos x="58" y="3"/>
                </a:cxn>
                <a:cxn ang="0">
                  <a:pos x="58" y="3"/>
                </a:cxn>
              </a:cxnLst>
              <a:rect l="0" t="0" r="r" b="b"/>
              <a:pathLst>
                <a:path w="68" h="85">
                  <a:moveTo>
                    <a:pt x="58" y="3"/>
                  </a:moveTo>
                  <a:lnTo>
                    <a:pt x="58" y="3"/>
                  </a:lnTo>
                  <a:lnTo>
                    <a:pt x="50" y="12"/>
                  </a:lnTo>
                  <a:lnTo>
                    <a:pt x="42" y="21"/>
                  </a:lnTo>
                  <a:lnTo>
                    <a:pt x="42" y="21"/>
                  </a:lnTo>
                  <a:lnTo>
                    <a:pt x="32" y="29"/>
                  </a:lnTo>
                  <a:lnTo>
                    <a:pt x="28" y="33"/>
                  </a:lnTo>
                  <a:lnTo>
                    <a:pt x="24" y="37"/>
                  </a:lnTo>
                  <a:lnTo>
                    <a:pt x="24" y="37"/>
                  </a:lnTo>
                  <a:lnTo>
                    <a:pt x="11" y="58"/>
                  </a:lnTo>
                  <a:lnTo>
                    <a:pt x="5" y="68"/>
                  </a:lnTo>
                  <a:lnTo>
                    <a:pt x="0" y="79"/>
                  </a:lnTo>
                  <a:lnTo>
                    <a:pt x="0" y="79"/>
                  </a:lnTo>
                  <a:lnTo>
                    <a:pt x="0" y="81"/>
                  </a:lnTo>
                  <a:lnTo>
                    <a:pt x="0" y="83"/>
                  </a:lnTo>
                  <a:lnTo>
                    <a:pt x="2" y="85"/>
                  </a:lnTo>
                  <a:lnTo>
                    <a:pt x="4" y="85"/>
                  </a:lnTo>
                  <a:lnTo>
                    <a:pt x="8" y="85"/>
                  </a:lnTo>
                  <a:lnTo>
                    <a:pt x="9" y="84"/>
                  </a:lnTo>
                  <a:lnTo>
                    <a:pt x="11" y="81"/>
                  </a:lnTo>
                  <a:lnTo>
                    <a:pt x="11" y="81"/>
                  </a:lnTo>
                  <a:lnTo>
                    <a:pt x="16" y="71"/>
                  </a:lnTo>
                  <a:lnTo>
                    <a:pt x="21" y="60"/>
                  </a:lnTo>
                  <a:lnTo>
                    <a:pt x="28" y="50"/>
                  </a:lnTo>
                  <a:lnTo>
                    <a:pt x="36" y="41"/>
                  </a:lnTo>
                  <a:lnTo>
                    <a:pt x="36" y="41"/>
                  </a:lnTo>
                  <a:lnTo>
                    <a:pt x="53" y="26"/>
                  </a:lnTo>
                  <a:lnTo>
                    <a:pt x="60" y="19"/>
                  </a:lnTo>
                  <a:lnTo>
                    <a:pt x="68" y="9"/>
                  </a:lnTo>
                  <a:lnTo>
                    <a:pt x="68" y="9"/>
                  </a:lnTo>
                  <a:lnTo>
                    <a:pt x="68" y="7"/>
                  </a:lnTo>
                  <a:lnTo>
                    <a:pt x="68" y="4"/>
                  </a:lnTo>
                  <a:lnTo>
                    <a:pt x="66" y="2"/>
                  </a:lnTo>
                  <a:lnTo>
                    <a:pt x="62" y="0"/>
                  </a:lnTo>
                  <a:lnTo>
                    <a:pt x="59" y="2"/>
                  </a:lnTo>
                  <a:lnTo>
                    <a:pt x="58" y="3"/>
                  </a:lnTo>
                  <a:lnTo>
                    <a:pt x="58"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7" name="chenying0907 746">
              <a:extLst>
                <a:ext uri="{FF2B5EF4-FFF2-40B4-BE49-F238E27FC236}">
                  <a16:creationId xmlns:a16="http://schemas.microsoft.com/office/drawing/2014/main" id="{3BA8463D-92F6-4B50-81DA-80F27A097346}"/>
                </a:ext>
              </a:extLst>
            </p:cNvPr>
            <p:cNvSpPr>
              <a:spLocks/>
            </p:cNvSpPr>
            <p:nvPr/>
          </p:nvSpPr>
          <p:spPr bwMode="auto">
            <a:xfrm>
              <a:off x="2449513" y="3744913"/>
              <a:ext cx="15875" cy="28575"/>
            </a:xfrm>
            <a:custGeom>
              <a:avLst/>
              <a:gdLst/>
              <a:ahLst/>
              <a:cxnLst>
                <a:cxn ang="0">
                  <a:pos x="29" y="4"/>
                </a:cxn>
                <a:cxn ang="0">
                  <a:pos x="29" y="4"/>
                </a:cxn>
                <a:cxn ang="0">
                  <a:pos x="26" y="13"/>
                </a:cxn>
                <a:cxn ang="0">
                  <a:pos x="24" y="21"/>
                </a:cxn>
                <a:cxn ang="0">
                  <a:pos x="15" y="36"/>
                </a:cxn>
                <a:cxn ang="0">
                  <a:pos x="7" y="51"/>
                </a:cxn>
                <a:cxn ang="0">
                  <a:pos x="4" y="59"/>
                </a:cxn>
                <a:cxn ang="0">
                  <a:pos x="0" y="67"/>
                </a:cxn>
                <a:cxn ang="0">
                  <a:pos x="0" y="67"/>
                </a:cxn>
                <a:cxn ang="0">
                  <a:pos x="0" y="70"/>
                </a:cxn>
                <a:cxn ang="0">
                  <a:pos x="2" y="72"/>
                </a:cxn>
                <a:cxn ang="0">
                  <a:pos x="5" y="75"/>
                </a:cxn>
                <a:cxn ang="0">
                  <a:pos x="9" y="73"/>
                </a:cxn>
                <a:cxn ang="0">
                  <a:pos x="11" y="72"/>
                </a:cxn>
                <a:cxn ang="0">
                  <a:pos x="12" y="71"/>
                </a:cxn>
                <a:cxn ang="0">
                  <a:pos x="12" y="71"/>
                </a:cxn>
                <a:cxn ang="0">
                  <a:pos x="15" y="62"/>
                </a:cxn>
                <a:cxn ang="0">
                  <a:pos x="19" y="54"/>
                </a:cxn>
                <a:cxn ang="0">
                  <a:pos x="26" y="39"/>
                </a:cxn>
                <a:cxn ang="0">
                  <a:pos x="34" y="24"/>
                </a:cxn>
                <a:cxn ang="0">
                  <a:pos x="38" y="16"/>
                </a:cxn>
                <a:cxn ang="0">
                  <a:pos x="41" y="8"/>
                </a:cxn>
                <a:cxn ang="0">
                  <a:pos x="41" y="8"/>
                </a:cxn>
                <a:cxn ang="0">
                  <a:pos x="41" y="5"/>
                </a:cxn>
                <a:cxn ang="0">
                  <a:pos x="39" y="3"/>
                </a:cxn>
                <a:cxn ang="0">
                  <a:pos x="37" y="0"/>
                </a:cxn>
                <a:cxn ang="0">
                  <a:pos x="32" y="2"/>
                </a:cxn>
                <a:cxn ang="0">
                  <a:pos x="30" y="3"/>
                </a:cxn>
                <a:cxn ang="0">
                  <a:pos x="29" y="4"/>
                </a:cxn>
                <a:cxn ang="0">
                  <a:pos x="29" y="4"/>
                </a:cxn>
              </a:cxnLst>
              <a:rect l="0" t="0" r="r" b="b"/>
              <a:pathLst>
                <a:path w="41" h="75">
                  <a:moveTo>
                    <a:pt x="29" y="4"/>
                  </a:moveTo>
                  <a:lnTo>
                    <a:pt x="29" y="4"/>
                  </a:lnTo>
                  <a:lnTo>
                    <a:pt x="26" y="13"/>
                  </a:lnTo>
                  <a:lnTo>
                    <a:pt x="24" y="21"/>
                  </a:lnTo>
                  <a:lnTo>
                    <a:pt x="15" y="36"/>
                  </a:lnTo>
                  <a:lnTo>
                    <a:pt x="7" y="51"/>
                  </a:lnTo>
                  <a:lnTo>
                    <a:pt x="4" y="59"/>
                  </a:lnTo>
                  <a:lnTo>
                    <a:pt x="0" y="67"/>
                  </a:lnTo>
                  <a:lnTo>
                    <a:pt x="0" y="67"/>
                  </a:lnTo>
                  <a:lnTo>
                    <a:pt x="0" y="70"/>
                  </a:lnTo>
                  <a:lnTo>
                    <a:pt x="2" y="72"/>
                  </a:lnTo>
                  <a:lnTo>
                    <a:pt x="5" y="75"/>
                  </a:lnTo>
                  <a:lnTo>
                    <a:pt x="9" y="73"/>
                  </a:lnTo>
                  <a:lnTo>
                    <a:pt x="11" y="72"/>
                  </a:lnTo>
                  <a:lnTo>
                    <a:pt x="12" y="71"/>
                  </a:lnTo>
                  <a:lnTo>
                    <a:pt x="12" y="71"/>
                  </a:lnTo>
                  <a:lnTo>
                    <a:pt x="15" y="62"/>
                  </a:lnTo>
                  <a:lnTo>
                    <a:pt x="19" y="54"/>
                  </a:lnTo>
                  <a:lnTo>
                    <a:pt x="26" y="39"/>
                  </a:lnTo>
                  <a:lnTo>
                    <a:pt x="34" y="24"/>
                  </a:lnTo>
                  <a:lnTo>
                    <a:pt x="38" y="16"/>
                  </a:lnTo>
                  <a:lnTo>
                    <a:pt x="41" y="8"/>
                  </a:lnTo>
                  <a:lnTo>
                    <a:pt x="41" y="8"/>
                  </a:lnTo>
                  <a:lnTo>
                    <a:pt x="41" y="5"/>
                  </a:lnTo>
                  <a:lnTo>
                    <a:pt x="39" y="3"/>
                  </a:lnTo>
                  <a:lnTo>
                    <a:pt x="37" y="0"/>
                  </a:lnTo>
                  <a:lnTo>
                    <a:pt x="32" y="2"/>
                  </a:lnTo>
                  <a:lnTo>
                    <a:pt x="30" y="3"/>
                  </a:lnTo>
                  <a:lnTo>
                    <a:pt x="29" y="4"/>
                  </a:lnTo>
                  <a:lnTo>
                    <a:pt x="29"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8" name="chenying0907 747">
              <a:extLst>
                <a:ext uri="{FF2B5EF4-FFF2-40B4-BE49-F238E27FC236}">
                  <a16:creationId xmlns:a16="http://schemas.microsoft.com/office/drawing/2014/main" id="{EE6DD5A8-E7E0-4460-AAD0-AEA7E09261E2}"/>
                </a:ext>
              </a:extLst>
            </p:cNvPr>
            <p:cNvSpPr>
              <a:spLocks/>
            </p:cNvSpPr>
            <p:nvPr/>
          </p:nvSpPr>
          <p:spPr bwMode="auto">
            <a:xfrm>
              <a:off x="2503488" y="3744913"/>
              <a:ext cx="23813" cy="33338"/>
            </a:xfrm>
            <a:custGeom>
              <a:avLst/>
              <a:gdLst/>
              <a:ahLst/>
              <a:cxnLst>
                <a:cxn ang="0">
                  <a:pos x="47" y="3"/>
                </a:cxn>
                <a:cxn ang="0">
                  <a:pos x="47" y="3"/>
                </a:cxn>
                <a:cxn ang="0">
                  <a:pos x="35" y="21"/>
                </a:cxn>
                <a:cxn ang="0">
                  <a:pos x="23" y="38"/>
                </a:cxn>
                <a:cxn ang="0">
                  <a:pos x="23" y="38"/>
                </a:cxn>
                <a:cxn ang="0">
                  <a:pos x="11" y="58"/>
                </a:cxn>
                <a:cxn ang="0">
                  <a:pos x="1" y="77"/>
                </a:cxn>
                <a:cxn ang="0">
                  <a:pos x="1" y="77"/>
                </a:cxn>
                <a:cxn ang="0">
                  <a:pos x="0" y="80"/>
                </a:cxn>
                <a:cxn ang="0">
                  <a:pos x="0" y="81"/>
                </a:cxn>
                <a:cxn ang="0">
                  <a:pos x="2" y="85"/>
                </a:cxn>
                <a:cxn ang="0">
                  <a:pos x="6" y="85"/>
                </a:cxn>
                <a:cxn ang="0">
                  <a:pos x="9" y="85"/>
                </a:cxn>
                <a:cxn ang="0">
                  <a:pos x="10" y="83"/>
                </a:cxn>
                <a:cxn ang="0">
                  <a:pos x="10" y="83"/>
                </a:cxn>
                <a:cxn ang="0">
                  <a:pos x="22" y="62"/>
                </a:cxn>
                <a:cxn ang="0">
                  <a:pos x="28" y="51"/>
                </a:cxn>
                <a:cxn ang="0">
                  <a:pos x="35" y="42"/>
                </a:cxn>
                <a:cxn ang="0">
                  <a:pos x="35" y="42"/>
                </a:cxn>
                <a:cxn ang="0">
                  <a:pos x="47" y="26"/>
                </a:cxn>
                <a:cxn ang="0">
                  <a:pos x="56" y="9"/>
                </a:cxn>
                <a:cxn ang="0">
                  <a:pos x="56" y="9"/>
                </a:cxn>
                <a:cxn ang="0">
                  <a:pos x="57" y="7"/>
                </a:cxn>
                <a:cxn ang="0">
                  <a:pos x="56" y="4"/>
                </a:cxn>
                <a:cxn ang="0">
                  <a:pos x="53" y="2"/>
                </a:cxn>
                <a:cxn ang="0">
                  <a:pos x="49" y="0"/>
                </a:cxn>
                <a:cxn ang="0">
                  <a:pos x="48" y="2"/>
                </a:cxn>
                <a:cxn ang="0">
                  <a:pos x="47" y="3"/>
                </a:cxn>
                <a:cxn ang="0">
                  <a:pos x="47" y="3"/>
                </a:cxn>
              </a:cxnLst>
              <a:rect l="0" t="0" r="r" b="b"/>
              <a:pathLst>
                <a:path w="57" h="85">
                  <a:moveTo>
                    <a:pt x="47" y="3"/>
                  </a:moveTo>
                  <a:lnTo>
                    <a:pt x="47" y="3"/>
                  </a:lnTo>
                  <a:lnTo>
                    <a:pt x="35" y="21"/>
                  </a:lnTo>
                  <a:lnTo>
                    <a:pt x="23" y="38"/>
                  </a:lnTo>
                  <a:lnTo>
                    <a:pt x="23" y="38"/>
                  </a:lnTo>
                  <a:lnTo>
                    <a:pt x="11" y="58"/>
                  </a:lnTo>
                  <a:lnTo>
                    <a:pt x="1" y="77"/>
                  </a:lnTo>
                  <a:lnTo>
                    <a:pt x="1" y="77"/>
                  </a:lnTo>
                  <a:lnTo>
                    <a:pt x="0" y="80"/>
                  </a:lnTo>
                  <a:lnTo>
                    <a:pt x="0" y="81"/>
                  </a:lnTo>
                  <a:lnTo>
                    <a:pt x="2" y="85"/>
                  </a:lnTo>
                  <a:lnTo>
                    <a:pt x="6" y="85"/>
                  </a:lnTo>
                  <a:lnTo>
                    <a:pt x="9" y="85"/>
                  </a:lnTo>
                  <a:lnTo>
                    <a:pt x="10" y="83"/>
                  </a:lnTo>
                  <a:lnTo>
                    <a:pt x="10" y="83"/>
                  </a:lnTo>
                  <a:lnTo>
                    <a:pt x="22" y="62"/>
                  </a:lnTo>
                  <a:lnTo>
                    <a:pt x="28" y="51"/>
                  </a:lnTo>
                  <a:lnTo>
                    <a:pt x="35" y="42"/>
                  </a:lnTo>
                  <a:lnTo>
                    <a:pt x="35" y="42"/>
                  </a:lnTo>
                  <a:lnTo>
                    <a:pt x="47" y="26"/>
                  </a:lnTo>
                  <a:lnTo>
                    <a:pt x="56" y="9"/>
                  </a:lnTo>
                  <a:lnTo>
                    <a:pt x="56" y="9"/>
                  </a:lnTo>
                  <a:lnTo>
                    <a:pt x="57" y="7"/>
                  </a:lnTo>
                  <a:lnTo>
                    <a:pt x="56" y="4"/>
                  </a:lnTo>
                  <a:lnTo>
                    <a:pt x="53" y="2"/>
                  </a:lnTo>
                  <a:lnTo>
                    <a:pt x="49" y="0"/>
                  </a:lnTo>
                  <a:lnTo>
                    <a:pt x="48" y="2"/>
                  </a:lnTo>
                  <a:lnTo>
                    <a:pt x="47" y="3"/>
                  </a:lnTo>
                  <a:lnTo>
                    <a:pt x="47"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89" name="chenying0907 748">
              <a:extLst>
                <a:ext uri="{FF2B5EF4-FFF2-40B4-BE49-F238E27FC236}">
                  <a16:creationId xmlns:a16="http://schemas.microsoft.com/office/drawing/2014/main" id="{CDEA6595-E4C9-4F5B-9FA7-D88225B6B3BB}"/>
                </a:ext>
              </a:extLst>
            </p:cNvPr>
            <p:cNvSpPr>
              <a:spLocks/>
            </p:cNvSpPr>
            <p:nvPr/>
          </p:nvSpPr>
          <p:spPr bwMode="auto">
            <a:xfrm>
              <a:off x="2540001" y="3740150"/>
              <a:ext cx="17463" cy="31750"/>
            </a:xfrm>
            <a:custGeom>
              <a:avLst/>
              <a:gdLst/>
              <a:ahLst/>
              <a:cxnLst>
                <a:cxn ang="0">
                  <a:pos x="34" y="5"/>
                </a:cxn>
                <a:cxn ang="0">
                  <a:pos x="34" y="5"/>
                </a:cxn>
                <a:cxn ang="0">
                  <a:pos x="33" y="14"/>
                </a:cxn>
                <a:cxn ang="0">
                  <a:pos x="32" y="23"/>
                </a:cxn>
                <a:cxn ang="0">
                  <a:pos x="28" y="31"/>
                </a:cxn>
                <a:cxn ang="0">
                  <a:pos x="24" y="40"/>
                </a:cxn>
                <a:cxn ang="0">
                  <a:pos x="13" y="55"/>
                </a:cxn>
                <a:cxn ang="0">
                  <a:pos x="1" y="69"/>
                </a:cxn>
                <a:cxn ang="0">
                  <a:pos x="1" y="69"/>
                </a:cxn>
                <a:cxn ang="0">
                  <a:pos x="0" y="72"/>
                </a:cxn>
                <a:cxn ang="0">
                  <a:pos x="0" y="73"/>
                </a:cxn>
                <a:cxn ang="0">
                  <a:pos x="1" y="77"/>
                </a:cxn>
                <a:cxn ang="0">
                  <a:pos x="5" y="80"/>
                </a:cxn>
                <a:cxn ang="0">
                  <a:pos x="8" y="78"/>
                </a:cxn>
                <a:cxn ang="0">
                  <a:pos x="9" y="77"/>
                </a:cxn>
                <a:cxn ang="0">
                  <a:pos x="9" y="77"/>
                </a:cxn>
                <a:cxn ang="0">
                  <a:pos x="24" y="61"/>
                </a:cxn>
                <a:cxn ang="0">
                  <a:pos x="29" y="53"/>
                </a:cxn>
                <a:cxn ang="0">
                  <a:pos x="34" y="44"/>
                </a:cxn>
                <a:cxn ang="0">
                  <a:pos x="39" y="35"/>
                </a:cxn>
                <a:cxn ang="0">
                  <a:pos x="42" y="25"/>
                </a:cxn>
                <a:cxn ang="0">
                  <a:pos x="45" y="15"/>
                </a:cxn>
                <a:cxn ang="0">
                  <a:pos x="46" y="5"/>
                </a:cxn>
                <a:cxn ang="0">
                  <a:pos x="46" y="5"/>
                </a:cxn>
                <a:cxn ang="0">
                  <a:pos x="46" y="2"/>
                </a:cxn>
                <a:cxn ang="0">
                  <a:pos x="45" y="1"/>
                </a:cxn>
                <a:cxn ang="0">
                  <a:pos x="41" y="0"/>
                </a:cxn>
                <a:cxn ang="0">
                  <a:pos x="37" y="1"/>
                </a:cxn>
                <a:cxn ang="0">
                  <a:pos x="35" y="2"/>
                </a:cxn>
                <a:cxn ang="0">
                  <a:pos x="34" y="5"/>
                </a:cxn>
                <a:cxn ang="0">
                  <a:pos x="34" y="5"/>
                </a:cxn>
              </a:cxnLst>
              <a:rect l="0" t="0" r="r" b="b"/>
              <a:pathLst>
                <a:path w="46" h="80">
                  <a:moveTo>
                    <a:pt x="34" y="5"/>
                  </a:moveTo>
                  <a:lnTo>
                    <a:pt x="34" y="5"/>
                  </a:lnTo>
                  <a:lnTo>
                    <a:pt x="33" y="14"/>
                  </a:lnTo>
                  <a:lnTo>
                    <a:pt x="32" y="23"/>
                  </a:lnTo>
                  <a:lnTo>
                    <a:pt x="28" y="31"/>
                  </a:lnTo>
                  <a:lnTo>
                    <a:pt x="24" y="40"/>
                  </a:lnTo>
                  <a:lnTo>
                    <a:pt x="13" y="55"/>
                  </a:lnTo>
                  <a:lnTo>
                    <a:pt x="1" y="69"/>
                  </a:lnTo>
                  <a:lnTo>
                    <a:pt x="1" y="69"/>
                  </a:lnTo>
                  <a:lnTo>
                    <a:pt x="0" y="72"/>
                  </a:lnTo>
                  <a:lnTo>
                    <a:pt x="0" y="73"/>
                  </a:lnTo>
                  <a:lnTo>
                    <a:pt x="1" y="77"/>
                  </a:lnTo>
                  <a:lnTo>
                    <a:pt x="5" y="80"/>
                  </a:lnTo>
                  <a:lnTo>
                    <a:pt x="8" y="78"/>
                  </a:lnTo>
                  <a:lnTo>
                    <a:pt x="9" y="77"/>
                  </a:lnTo>
                  <a:lnTo>
                    <a:pt x="9" y="77"/>
                  </a:lnTo>
                  <a:lnTo>
                    <a:pt x="24" y="61"/>
                  </a:lnTo>
                  <a:lnTo>
                    <a:pt x="29" y="53"/>
                  </a:lnTo>
                  <a:lnTo>
                    <a:pt x="34" y="44"/>
                  </a:lnTo>
                  <a:lnTo>
                    <a:pt x="39" y="35"/>
                  </a:lnTo>
                  <a:lnTo>
                    <a:pt x="42" y="25"/>
                  </a:lnTo>
                  <a:lnTo>
                    <a:pt x="45" y="15"/>
                  </a:lnTo>
                  <a:lnTo>
                    <a:pt x="46" y="5"/>
                  </a:lnTo>
                  <a:lnTo>
                    <a:pt x="46" y="5"/>
                  </a:lnTo>
                  <a:lnTo>
                    <a:pt x="46" y="2"/>
                  </a:lnTo>
                  <a:lnTo>
                    <a:pt x="45" y="1"/>
                  </a:lnTo>
                  <a:lnTo>
                    <a:pt x="41" y="0"/>
                  </a:lnTo>
                  <a:lnTo>
                    <a:pt x="37" y="1"/>
                  </a:lnTo>
                  <a:lnTo>
                    <a:pt x="35" y="2"/>
                  </a:lnTo>
                  <a:lnTo>
                    <a:pt x="34" y="5"/>
                  </a:lnTo>
                  <a:lnTo>
                    <a:pt x="34"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0" name="chenying0907 749">
              <a:extLst>
                <a:ext uri="{FF2B5EF4-FFF2-40B4-BE49-F238E27FC236}">
                  <a16:creationId xmlns:a16="http://schemas.microsoft.com/office/drawing/2014/main" id="{9F5BDE31-C585-4DEE-85DA-E7B0EABB3079}"/>
                </a:ext>
              </a:extLst>
            </p:cNvPr>
            <p:cNvSpPr>
              <a:spLocks/>
            </p:cNvSpPr>
            <p:nvPr/>
          </p:nvSpPr>
          <p:spPr bwMode="auto">
            <a:xfrm>
              <a:off x="2581276" y="3740150"/>
              <a:ext cx="15875" cy="31750"/>
            </a:xfrm>
            <a:custGeom>
              <a:avLst/>
              <a:gdLst/>
              <a:ahLst/>
              <a:cxnLst>
                <a:cxn ang="0">
                  <a:pos x="29" y="6"/>
                </a:cxn>
                <a:cxn ang="0">
                  <a:pos x="29" y="6"/>
                </a:cxn>
                <a:cxn ang="0">
                  <a:pos x="28" y="10"/>
                </a:cxn>
                <a:cxn ang="0">
                  <a:pos x="26" y="12"/>
                </a:cxn>
                <a:cxn ang="0">
                  <a:pos x="21" y="20"/>
                </a:cxn>
                <a:cxn ang="0">
                  <a:pos x="21" y="20"/>
                </a:cxn>
                <a:cxn ang="0">
                  <a:pos x="17" y="28"/>
                </a:cxn>
                <a:cxn ang="0">
                  <a:pos x="13" y="36"/>
                </a:cxn>
                <a:cxn ang="0">
                  <a:pos x="13" y="36"/>
                </a:cxn>
                <a:cxn ang="0">
                  <a:pos x="9" y="45"/>
                </a:cxn>
                <a:cxn ang="0">
                  <a:pos x="5" y="55"/>
                </a:cxn>
                <a:cxn ang="0">
                  <a:pos x="3" y="65"/>
                </a:cxn>
                <a:cxn ang="0">
                  <a:pos x="0" y="75"/>
                </a:cxn>
                <a:cxn ang="0">
                  <a:pos x="0" y="75"/>
                </a:cxn>
                <a:cxn ang="0">
                  <a:pos x="1" y="78"/>
                </a:cxn>
                <a:cxn ang="0">
                  <a:pos x="3" y="79"/>
                </a:cxn>
                <a:cxn ang="0">
                  <a:pos x="7" y="80"/>
                </a:cxn>
                <a:cxn ang="0">
                  <a:pos x="11" y="79"/>
                </a:cxn>
                <a:cxn ang="0">
                  <a:pos x="12" y="78"/>
                </a:cxn>
                <a:cxn ang="0">
                  <a:pos x="12" y="75"/>
                </a:cxn>
                <a:cxn ang="0">
                  <a:pos x="12" y="75"/>
                </a:cxn>
                <a:cxn ang="0">
                  <a:pos x="15" y="63"/>
                </a:cxn>
                <a:cxn ang="0">
                  <a:pos x="18" y="53"/>
                </a:cxn>
                <a:cxn ang="0">
                  <a:pos x="29" y="32"/>
                </a:cxn>
                <a:cxn ang="0">
                  <a:pos x="29" y="32"/>
                </a:cxn>
                <a:cxn ang="0">
                  <a:pos x="35" y="20"/>
                </a:cxn>
                <a:cxn ang="0">
                  <a:pos x="38" y="15"/>
                </a:cxn>
                <a:cxn ang="0">
                  <a:pos x="41" y="8"/>
                </a:cxn>
                <a:cxn ang="0">
                  <a:pos x="41" y="8"/>
                </a:cxn>
                <a:cxn ang="0">
                  <a:pos x="41" y="6"/>
                </a:cxn>
                <a:cxn ang="0">
                  <a:pos x="39" y="3"/>
                </a:cxn>
                <a:cxn ang="0">
                  <a:pos x="35" y="2"/>
                </a:cxn>
                <a:cxn ang="0">
                  <a:pos x="34" y="0"/>
                </a:cxn>
                <a:cxn ang="0">
                  <a:pos x="32" y="2"/>
                </a:cxn>
                <a:cxn ang="0">
                  <a:pos x="30" y="3"/>
                </a:cxn>
                <a:cxn ang="0">
                  <a:pos x="29" y="6"/>
                </a:cxn>
                <a:cxn ang="0">
                  <a:pos x="29" y="6"/>
                </a:cxn>
              </a:cxnLst>
              <a:rect l="0" t="0" r="r" b="b"/>
              <a:pathLst>
                <a:path w="41" h="80">
                  <a:moveTo>
                    <a:pt x="29" y="6"/>
                  </a:moveTo>
                  <a:lnTo>
                    <a:pt x="29" y="6"/>
                  </a:lnTo>
                  <a:lnTo>
                    <a:pt x="28" y="10"/>
                  </a:lnTo>
                  <a:lnTo>
                    <a:pt x="26" y="12"/>
                  </a:lnTo>
                  <a:lnTo>
                    <a:pt x="21" y="20"/>
                  </a:lnTo>
                  <a:lnTo>
                    <a:pt x="21" y="20"/>
                  </a:lnTo>
                  <a:lnTo>
                    <a:pt x="17" y="28"/>
                  </a:lnTo>
                  <a:lnTo>
                    <a:pt x="13" y="36"/>
                  </a:lnTo>
                  <a:lnTo>
                    <a:pt x="13" y="36"/>
                  </a:lnTo>
                  <a:lnTo>
                    <a:pt x="9" y="45"/>
                  </a:lnTo>
                  <a:lnTo>
                    <a:pt x="5" y="55"/>
                  </a:lnTo>
                  <a:lnTo>
                    <a:pt x="3" y="65"/>
                  </a:lnTo>
                  <a:lnTo>
                    <a:pt x="0" y="75"/>
                  </a:lnTo>
                  <a:lnTo>
                    <a:pt x="0" y="75"/>
                  </a:lnTo>
                  <a:lnTo>
                    <a:pt x="1" y="78"/>
                  </a:lnTo>
                  <a:lnTo>
                    <a:pt x="3" y="79"/>
                  </a:lnTo>
                  <a:lnTo>
                    <a:pt x="7" y="80"/>
                  </a:lnTo>
                  <a:lnTo>
                    <a:pt x="11" y="79"/>
                  </a:lnTo>
                  <a:lnTo>
                    <a:pt x="12" y="78"/>
                  </a:lnTo>
                  <a:lnTo>
                    <a:pt x="12" y="75"/>
                  </a:lnTo>
                  <a:lnTo>
                    <a:pt x="12" y="75"/>
                  </a:lnTo>
                  <a:lnTo>
                    <a:pt x="15" y="63"/>
                  </a:lnTo>
                  <a:lnTo>
                    <a:pt x="18" y="53"/>
                  </a:lnTo>
                  <a:lnTo>
                    <a:pt x="29" y="32"/>
                  </a:lnTo>
                  <a:lnTo>
                    <a:pt x="29" y="32"/>
                  </a:lnTo>
                  <a:lnTo>
                    <a:pt x="35" y="20"/>
                  </a:lnTo>
                  <a:lnTo>
                    <a:pt x="38" y="15"/>
                  </a:lnTo>
                  <a:lnTo>
                    <a:pt x="41" y="8"/>
                  </a:lnTo>
                  <a:lnTo>
                    <a:pt x="41" y="8"/>
                  </a:lnTo>
                  <a:lnTo>
                    <a:pt x="41" y="6"/>
                  </a:lnTo>
                  <a:lnTo>
                    <a:pt x="39" y="3"/>
                  </a:lnTo>
                  <a:lnTo>
                    <a:pt x="35" y="2"/>
                  </a:lnTo>
                  <a:lnTo>
                    <a:pt x="34" y="0"/>
                  </a:lnTo>
                  <a:lnTo>
                    <a:pt x="32" y="2"/>
                  </a:lnTo>
                  <a:lnTo>
                    <a:pt x="30" y="3"/>
                  </a:lnTo>
                  <a:lnTo>
                    <a:pt x="29" y="6"/>
                  </a:lnTo>
                  <a:lnTo>
                    <a:pt x="29"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1" name="chenying0907 750">
              <a:extLst>
                <a:ext uri="{FF2B5EF4-FFF2-40B4-BE49-F238E27FC236}">
                  <a16:creationId xmlns:a16="http://schemas.microsoft.com/office/drawing/2014/main" id="{A3D086BE-6310-43BA-8DCD-886D5B1A8D2D}"/>
                </a:ext>
              </a:extLst>
            </p:cNvPr>
            <p:cNvSpPr>
              <a:spLocks/>
            </p:cNvSpPr>
            <p:nvPr/>
          </p:nvSpPr>
          <p:spPr bwMode="auto">
            <a:xfrm>
              <a:off x="2609851" y="3741738"/>
              <a:ext cx="23813" cy="34925"/>
            </a:xfrm>
            <a:custGeom>
              <a:avLst/>
              <a:gdLst/>
              <a:ahLst/>
              <a:cxnLst>
                <a:cxn ang="0">
                  <a:pos x="47" y="1"/>
                </a:cxn>
                <a:cxn ang="0">
                  <a:pos x="47" y="1"/>
                </a:cxn>
                <a:cxn ang="0">
                  <a:pos x="40" y="12"/>
                </a:cxn>
                <a:cxn ang="0">
                  <a:pos x="34" y="24"/>
                </a:cxn>
                <a:cxn ang="0">
                  <a:pos x="29" y="34"/>
                </a:cxn>
                <a:cxn ang="0">
                  <a:pos x="21" y="46"/>
                </a:cxn>
                <a:cxn ang="0">
                  <a:pos x="21" y="46"/>
                </a:cxn>
                <a:cxn ang="0">
                  <a:pos x="10" y="60"/>
                </a:cxn>
                <a:cxn ang="0">
                  <a:pos x="1" y="77"/>
                </a:cxn>
                <a:cxn ang="0">
                  <a:pos x="1" y="77"/>
                </a:cxn>
                <a:cxn ang="0">
                  <a:pos x="0" y="78"/>
                </a:cxn>
                <a:cxn ang="0">
                  <a:pos x="0" y="81"/>
                </a:cxn>
                <a:cxn ang="0">
                  <a:pos x="2" y="84"/>
                </a:cxn>
                <a:cxn ang="0">
                  <a:pos x="8" y="85"/>
                </a:cxn>
                <a:cxn ang="0">
                  <a:pos x="9" y="84"/>
                </a:cxn>
                <a:cxn ang="0">
                  <a:pos x="10" y="82"/>
                </a:cxn>
                <a:cxn ang="0">
                  <a:pos x="10" y="82"/>
                </a:cxn>
                <a:cxn ang="0">
                  <a:pos x="29" y="55"/>
                </a:cxn>
                <a:cxn ang="0">
                  <a:pos x="29" y="55"/>
                </a:cxn>
                <a:cxn ang="0">
                  <a:pos x="35" y="44"/>
                </a:cxn>
                <a:cxn ang="0">
                  <a:pos x="40" y="31"/>
                </a:cxn>
                <a:cxn ang="0">
                  <a:pos x="47" y="20"/>
                </a:cxn>
                <a:cxn ang="0">
                  <a:pos x="56" y="9"/>
                </a:cxn>
                <a:cxn ang="0">
                  <a:pos x="56" y="9"/>
                </a:cxn>
                <a:cxn ang="0">
                  <a:pos x="57" y="8"/>
                </a:cxn>
                <a:cxn ang="0">
                  <a:pos x="57" y="5"/>
                </a:cxn>
                <a:cxn ang="0">
                  <a:pos x="55" y="1"/>
                </a:cxn>
                <a:cxn ang="0">
                  <a:pos x="52" y="0"/>
                </a:cxn>
                <a:cxn ang="0">
                  <a:pos x="49" y="0"/>
                </a:cxn>
                <a:cxn ang="0">
                  <a:pos x="47" y="1"/>
                </a:cxn>
                <a:cxn ang="0">
                  <a:pos x="47" y="1"/>
                </a:cxn>
              </a:cxnLst>
              <a:rect l="0" t="0" r="r" b="b"/>
              <a:pathLst>
                <a:path w="57" h="85">
                  <a:moveTo>
                    <a:pt x="47" y="1"/>
                  </a:moveTo>
                  <a:lnTo>
                    <a:pt x="47" y="1"/>
                  </a:lnTo>
                  <a:lnTo>
                    <a:pt x="40" y="12"/>
                  </a:lnTo>
                  <a:lnTo>
                    <a:pt x="34" y="24"/>
                  </a:lnTo>
                  <a:lnTo>
                    <a:pt x="29" y="34"/>
                  </a:lnTo>
                  <a:lnTo>
                    <a:pt x="21" y="46"/>
                  </a:lnTo>
                  <a:lnTo>
                    <a:pt x="21" y="46"/>
                  </a:lnTo>
                  <a:lnTo>
                    <a:pt x="10" y="60"/>
                  </a:lnTo>
                  <a:lnTo>
                    <a:pt x="1" y="77"/>
                  </a:lnTo>
                  <a:lnTo>
                    <a:pt x="1" y="77"/>
                  </a:lnTo>
                  <a:lnTo>
                    <a:pt x="0" y="78"/>
                  </a:lnTo>
                  <a:lnTo>
                    <a:pt x="0" y="81"/>
                  </a:lnTo>
                  <a:lnTo>
                    <a:pt x="2" y="84"/>
                  </a:lnTo>
                  <a:lnTo>
                    <a:pt x="8" y="85"/>
                  </a:lnTo>
                  <a:lnTo>
                    <a:pt x="9" y="84"/>
                  </a:lnTo>
                  <a:lnTo>
                    <a:pt x="10" y="82"/>
                  </a:lnTo>
                  <a:lnTo>
                    <a:pt x="10" y="82"/>
                  </a:lnTo>
                  <a:lnTo>
                    <a:pt x="29" y="55"/>
                  </a:lnTo>
                  <a:lnTo>
                    <a:pt x="29" y="55"/>
                  </a:lnTo>
                  <a:lnTo>
                    <a:pt x="35" y="44"/>
                  </a:lnTo>
                  <a:lnTo>
                    <a:pt x="40" y="31"/>
                  </a:lnTo>
                  <a:lnTo>
                    <a:pt x="47" y="20"/>
                  </a:lnTo>
                  <a:lnTo>
                    <a:pt x="56" y="9"/>
                  </a:lnTo>
                  <a:lnTo>
                    <a:pt x="56" y="9"/>
                  </a:lnTo>
                  <a:lnTo>
                    <a:pt x="57" y="8"/>
                  </a:lnTo>
                  <a:lnTo>
                    <a:pt x="57" y="5"/>
                  </a:lnTo>
                  <a:lnTo>
                    <a:pt x="55" y="1"/>
                  </a:lnTo>
                  <a:lnTo>
                    <a:pt x="52" y="0"/>
                  </a:lnTo>
                  <a:lnTo>
                    <a:pt x="49" y="0"/>
                  </a:lnTo>
                  <a:lnTo>
                    <a:pt x="47" y="1"/>
                  </a:lnTo>
                  <a:lnTo>
                    <a:pt x="47"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2" name="chenying0907 751">
              <a:extLst>
                <a:ext uri="{FF2B5EF4-FFF2-40B4-BE49-F238E27FC236}">
                  <a16:creationId xmlns:a16="http://schemas.microsoft.com/office/drawing/2014/main" id="{0903B4BC-51C7-4B89-B9E2-B1F814D78023}"/>
                </a:ext>
              </a:extLst>
            </p:cNvPr>
            <p:cNvSpPr>
              <a:spLocks/>
            </p:cNvSpPr>
            <p:nvPr/>
          </p:nvSpPr>
          <p:spPr bwMode="auto">
            <a:xfrm>
              <a:off x="2652713" y="3736975"/>
              <a:ext cx="15875" cy="34925"/>
            </a:xfrm>
            <a:custGeom>
              <a:avLst/>
              <a:gdLst/>
              <a:ahLst/>
              <a:cxnLst>
                <a:cxn ang="0">
                  <a:pos x="29" y="5"/>
                </a:cxn>
                <a:cxn ang="0">
                  <a:pos x="29" y="5"/>
                </a:cxn>
                <a:cxn ang="0">
                  <a:pos x="28" y="19"/>
                </a:cxn>
                <a:cxn ang="0">
                  <a:pos x="24" y="29"/>
                </a:cxn>
                <a:cxn ang="0">
                  <a:pos x="20" y="41"/>
                </a:cxn>
                <a:cxn ang="0">
                  <a:pos x="15" y="51"/>
                </a:cxn>
                <a:cxn ang="0">
                  <a:pos x="15" y="51"/>
                </a:cxn>
                <a:cxn ang="0">
                  <a:pos x="9" y="59"/>
                </a:cxn>
                <a:cxn ang="0">
                  <a:pos x="4" y="66"/>
                </a:cxn>
                <a:cxn ang="0">
                  <a:pos x="4" y="66"/>
                </a:cxn>
                <a:cxn ang="0">
                  <a:pos x="2" y="72"/>
                </a:cxn>
                <a:cxn ang="0">
                  <a:pos x="0" y="80"/>
                </a:cxn>
                <a:cxn ang="0">
                  <a:pos x="0" y="80"/>
                </a:cxn>
                <a:cxn ang="0">
                  <a:pos x="0" y="83"/>
                </a:cxn>
                <a:cxn ang="0">
                  <a:pos x="2" y="84"/>
                </a:cxn>
                <a:cxn ang="0">
                  <a:pos x="4" y="85"/>
                </a:cxn>
                <a:cxn ang="0">
                  <a:pos x="6" y="85"/>
                </a:cxn>
                <a:cxn ang="0">
                  <a:pos x="9" y="84"/>
                </a:cxn>
                <a:cxn ang="0">
                  <a:pos x="11" y="83"/>
                </a:cxn>
                <a:cxn ang="0">
                  <a:pos x="12" y="80"/>
                </a:cxn>
                <a:cxn ang="0">
                  <a:pos x="12" y="80"/>
                </a:cxn>
                <a:cxn ang="0">
                  <a:pos x="13" y="73"/>
                </a:cxn>
                <a:cxn ang="0">
                  <a:pos x="16" y="70"/>
                </a:cxn>
                <a:cxn ang="0">
                  <a:pos x="20" y="66"/>
                </a:cxn>
                <a:cxn ang="0">
                  <a:pos x="23" y="60"/>
                </a:cxn>
                <a:cxn ang="0">
                  <a:pos x="23" y="60"/>
                </a:cxn>
                <a:cxn ang="0">
                  <a:pos x="30" y="43"/>
                </a:cxn>
                <a:cxn ang="0">
                  <a:pos x="30" y="43"/>
                </a:cxn>
                <a:cxn ang="0">
                  <a:pos x="37" y="25"/>
                </a:cxn>
                <a:cxn ang="0">
                  <a:pos x="40" y="16"/>
                </a:cxn>
                <a:cxn ang="0">
                  <a:pos x="41" y="5"/>
                </a:cxn>
                <a:cxn ang="0">
                  <a:pos x="41" y="5"/>
                </a:cxn>
                <a:cxn ang="0">
                  <a:pos x="40" y="4"/>
                </a:cxn>
                <a:cxn ang="0">
                  <a:pos x="38" y="2"/>
                </a:cxn>
                <a:cxn ang="0">
                  <a:pos x="36" y="0"/>
                </a:cxn>
                <a:cxn ang="0">
                  <a:pos x="30" y="2"/>
                </a:cxn>
                <a:cxn ang="0">
                  <a:pos x="29" y="4"/>
                </a:cxn>
                <a:cxn ang="0">
                  <a:pos x="29" y="5"/>
                </a:cxn>
                <a:cxn ang="0">
                  <a:pos x="29" y="5"/>
                </a:cxn>
              </a:cxnLst>
              <a:rect l="0" t="0" r="r" b="b"/>
              <a:pathLst>
                <a:path w="41" h="85">
                  <a:moveTo>
                    <a:pt x="29" y="5"/>
                  </a:moveTo>
                  <a:lnTo>
                    <a:pt x="29" y="5"/>
                  </a:lnTo>
                  <a:lnTo>
                    <a:pt x="28" y="19"/>
                  </a:lnTo>
                  <a:lnTo>
                    <a:pt x="24" y="29"/>
                  </a:lnTo>
                  <a:lnTo>
                    <a:pt x="20" y="41"/>
                  </a:lnTo>
                  <a:lnTo>
                    <a:pt x="15" y="51"/>
                  </a:lnTo>
                  <a:lnTo>
                    <a:pt x="15" y="51"/>
                  </a:lnTo>
                  <a:lnTo>
                    <a:pt x="9" y="59"/>
                  </a:lnTo>
                  <a:lnTo>
                    <a:pt x="4" y="66"/>
                  </a:lnTo>
                  <a:lnTo>
                    <a:pt x="4" y="66"/>
                  </a:lnTo>
                  <a:lnTo>
                    <a:pt x="2" y="72"/>
                  </a:lnTo>
                  <a:lnTo>
                    <a:pt x="0" y="80"/>
                  </a:lnTo>
                  <a:lnTo>
                    <a:pt x="0" y="80"/>
                  </a:lnTo>
                  <a:lnTo>
                    <a:pt x="0" y="83"/>
                  </a:lnTo>
                  <a:lnTo>
                    <a:pt x="2" y="84"/>
                  </a:lnTo>
                  <a:lnTo>
                    <a:pt x="4" y="85"/>
                  </a:lnTo>
                  <a:lnTo>
                    <a:pt x="6" y="85"/>
                  </a:lnTo>
                  <a:lnTo>
                    <a:pt x="9" y="84"/>
                  </a:lnTo>
                  <a:lnTo>
                    <a:pt x="11" y="83"/>
                  </a:lnTo>
                  <a:lnTo>
                    <a:pt x="12" y="80"/>
                  </a:lnTo>
                  <a:lnTo>
                    <a:pt x="12" y="80"/>
                  </a:lnTo>
                  <a:lnTo>
                    <a:pt x="13" y="73"/>
                  </a:lnTo>
                  <a:lnTo>
                    <a:pt x="16" y="70"/>
                  </a:lnTo>
                  <a:lnTo>
                    <a:pt x="20" y="66"/>
                  </a:lnTo>
                  <a:lnTo>
                    <a:pt x="23" y="60"/>
                  </a:lnTo>
                  <a:lnTo>
                    <a:pt x="23" y="60"/>
                  </a:lnTo>
                  <a:lnTo>
                    <a:pt x="30" y="43"/>
                  </a:lnTo>
                  <a:lnTo>
                    <a:pt x="30" y="43"/>
                  </a:lnTo>
                  <a:lnTo>
                    <a:pt x="37" y="25"/>
                  </a:lnTo>
                  <a:lnTo>
                    <a:pt x="40" y="16"/>
                  </a:lnTo>
                  <a:lnTo>
                    <a:pt x="41" y="5"/>
                  </a:lnTo>
                  <a:lnTo>
                    <a:pt x="41" y="5"/>
                  </a:lnTo>
                  <a:lnTo>
                    <a:pt x="40" y="4"/>
                  </a:lnTo>
                  <a:lnTo>
                    <a:pt x="38" y="2"/>
                  </a:lnTo>
                  <a:lnTo>
                    <a:pt x="36" y="0"/>
                  </a:lnTo>
                  <a:lnTo>
                    <a:pt x="30" y="2"/>
                  </a:lnTo>
                  <a:lnTo>
                    <a:pt x="29" y="4"/>
                  </a:lnTo>
                  <a:lnTo>
                    <a:pt x="29" y="5"/>
                  </a:lnTo>
                  <a:lnTo>
                    <a:pt x="29"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3" name="chenying0907 752">
              <a:extLst>
                <a:ext uri="{FF2B5EF4-FFF2-40B4-BE49-F238E27FC236}">
                  <a16:creationId xmlns:a16="http://schemas.microsoft.com/office/drawing/2014/main" id="{385FD3A8-A412-40AD-994C-F6D2DA254859}"/>
                </a:ext>
              </a:extLst>
            </p:cNvPr>
            <p:cNvSpPr>
              <a:spLocks/>
            </p:cNvSpPr>
            <p:nvPr/>
          </p:nvSpPr>
          <p:spPr bwMode="auto">
            <a:xfrm>
              <a:off x="2692401" y="3741738"/>
              <a:ext cx="11113" cy="31750"/>
            </a:xfrm>
            <a:custGeom>
              <a:avLst/>
              <a:gdLst/>
              <a:ahLst/>
              <a:cxnLst>
                <a:cxn ang="0">
                  <a:pos x="17" y="5"/>
                </a:cxn>
                <a:cxn ang="0">
                  <a:pos x="17" y="5"/>
                </a:cxn>
                <a:cxn ang="0">
                  <a:pos x="16" y="22"/>
                </a:cxn>
                <a:cxn ang="0">
                  <a:pos x="12" y="39"/>
                </a:cxn>
                <a:cxn ang="0">
                  <a:pos x="0" y="72"/>
                </a:cxn>
                <a:cxn ang="0">
                  <a:pos x="0" y="72"/>
                </a:cxn>
                <a:cxn ang="0">
                  <a:pos x="0" y="75"/>
                </a:cxn>
                <a:cxn ang="0">
                  <a:pos x="1" y="77"/>
                </a:cxn>
                <a:cxn ang="0">
                  <a:pos x="4" y="80"/>
                </a:cxn>
                <a:cxn ang="0">
                  <a:pos x="9" y="78"/>
                </a:cxn>
                <a:cxn ang="0">
                  <a:pos x="11" y="77"/>
                </a:cxn>
                <a:cxn ang="0">
                  <a:pos x="12" y="76"/>
                </a:cxn>
                <a:cxn ang="0">
                  <a:pos x="12" y="76"/>
                </a:cxn>
                <a:cxn ang="0">
                  <a:pos x="24" y="41"/>
                </a:cxn>
                <a:cxn ang="0">
                  <a:pos x="28" y="24"/>
                </a:cxn>
                <a:cxn ang="0">
                  <a:pos x="29" y="5"/>
                </a:cxn>
                <a:cxn ang="0">
                  <a:pos x="29" y="5"/>
                </a:cxn>
                <a:cxn ang="0">
                  <a:pos x="29" y="3"/>
                </a:cxn>
                <a:cxn ang="0">
                  <a:pos x="28" y="1"/>
                </a:cxn>
                <a:cxn ang="0">
                  <a:pos x="24" y="0"/>
                </a:cxn>
                <a:cxn ang="0">
                  <a:pos x="20" y="1"/>
                </a:cxn>
                <a:cxn ang="0">
                  <a:pos x="18" y="3"/>
                </a:cxn>
                <a:cxn ang="0">
                  <a:pos x="17" y="5"/>
                </a:cxn>
                <a:cxn ang="0">
                  <a:pos x="17" y="5"/>
                </a:cxn>
              </a:cxnLst>
              <a:rect l="0" t="0" r="r" b="b"/>
              <a:pathLst>
                <a:path w="29" h="80">
                  <a:moveTo>
                    <a:pt x="17" y="5"/>
                  </a:moveTo>
                  <a:lnTo>
                    <a:pt x="17" y="5"/>
                  </a:lnTo>
                  <a:lnTo>
                    <a:pt x="16" y="22"/>
                  </a:lnTo>
                  <a:lnTo>
                    <a:pt x="12" y="39"/>
                  </a:lnTo>
                  <a:lnTo>
                    <a:pt x="0" y="72"/>
                  </a:lnTo>
                  <a:lnTo>
                    <a:pt x="0" y="72"/>
                  </a:lnTo>
                  <a:lnTo>
                    <a:pt x="0" y="75"/>
                  </a:lnTo>
                  <a:lnTo>
                    <a:pt x="1" y="77"/>
                  </a:lnTo>
                  <a:lnTo>
                    <a:pt x="4" y="80"/>
                  </a:lnTo>
                  <a:lnTo>
                    <a:pt x="9" y="78"/>
                  </a:lnTo>
                  <a:lnTo>
                    <a:pt x="11" y="77"/>
                  </a:lnTo>
                  <a:lnTo>
                    <a:pt x="12" y="76"/>
                  </a:lnTo>
                  <a:lnTo>
                    <a:pt x="12" y="76"/>
                  </a:lnTo>
                  <a:lnTo>
                    <a:pt x="24" y="41"/>
                  </a:lnTo>
                  <a:lnTo>
                    <a:pt x="28" y="24"/>
                  </a:lnTo>
                  <a:lnTo>
                    <a:pt x="29" y="5"/>
                  </a:lnTo>
                  <a:lnTo>
                    <a:pt x="29" y="5"/>
                  </a:lnTo>
                  <a:lnTo>
                    <a:pt x="29" y="3"/>
                  </a:lnTo>
                  <a:lnTo>
                    <a:pt x="28" y="1"/>
                  </a:lnTo>
                  <a:lnTo>
                    <a:pt x="24" y="0"/>
                  </a:lnTo>
                  <a:lnTo>
                    <a:pt x="20" y="1"/>
                  </a:lnTo>
                  <a:lnTo>
                    <a:pt x="18" y="3"/>
                  </a:lnTo>
                  <a:lnTo>
                    <a:pt x="17" y="5"/>
                  </a:lnTo>
                  <a:lnTo>
                    <a:pt x="17"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4" name="chenying0907 753">
              <a:extLst>
                <a:ext uri="{FF2B5EF4-FFF2-40B4-BE49-F238E27FC236}">
                  <a16:creationId xmlns:a16="http://schemas.microsoft.com/office/drawing/2014/main" id="{C3289538-3F50-4335-91EB-C5869CA1705A}"/>
                </a:ext>
              </a:extLst>
            </p:cNvPr>
            <p:cNvSpPr>
              <a:spLocks/>
            </p:cNvSpPr>
            <p:nvPr/>
          </p:nvSpPr>
          <p:spPr bwMode="auto">
            <a:xfrm>
              <a:off x="2730501" y="3740150"/>
              <a:ext cx="15875" cy="33338"/>
            </a:xfrm>
            <a:custGeom>
              <a:avLst/>
              <a:gdLst/>
              <a:ahLst/>
              <a:cxnLst>
                <a:cxn ang="0">
                  <a:pos x="28" y="5"/>
                </a:cxn>
                <a:cxn ang="0">
                  <a:pos x="28" y="5"/>
                </a:cxn>
                <a:cxn ang="0">
                  <a:pos x="28" y="14"/>
                </a:cxn>
                <a:cxn ang="0">
                  <a:pos x="25" y="23"/>
                </a:cxn>
                <a:cxn ang="0">
                  <a:pos x="22" y="32"/>
                </a:cxn>
                <a:cxn ang="0">
                  <a:pos x="19" y="42"/>
                </a:cxn>
                <a:cxn ang="0">
                  <a:pos x="9" y="59"/>
                </a:cxn>
                <a:cxn ang="0">
                  <a:pos x="0" y="76"/>
                </a:cxn>
                <a:cxn ang="0">
                  <a:pos x="0" y="76"/>
                </a:cxn>
                <a:cxn ang="0">
                  <a:pos x="0" y="78"/>
                </a:cxn>
                <a:cxn ang="0">
                  <a:pos x="0" y="81"/>
                </a:cxn>
                <a:cxn ang="0">
                  <a:pos x="3" y="83"/>
                </a:cxn>
                <a:cxn ang="0">
                  <a:pos x="7" y="85"/>
                </a:cxn>
                <a:cxn ang="0">
                  <a:pos x="9" y="83"/>
                </a:cxn>
                <a:cxn ang="0">
                  <a:pos x="11" y="82"/>
                </a:cxn>
                <a:cxn ang="0">
                  <a:pos x="11" y="82"/>
                </a:cxn>
                <a:cxn ang="0">
                  <a:pos x="20" y="64"/>
                </a:cxn>
                <a:cxn ang="0">
                  <a:pos x="29" y="44"/>
                </a:cxn>
                <a:cxn ang="0">
                  <a:pos x="33" y="35"/>
                </a:cxn>
                <a:cxn ang="0">
                  <a:pos x="37" y="26"/>
                </a:cxn>
                <a:cxn ang="0">
                  <a:pos x="38" y="15"/>
                </a:cxn>
                <a:cxn ang="0">
                  <a:pos x="39" y="5"/>
                </a:cxn>
                <a:cxn ang="0">
                  <a:pos x="39" y="5"/>
                </a:cxn>
                <a:cxn ang="0">
                  <a:pos x="39" y="2"/>
                </a:cxn>
                <a:cxn ang="0">
                  <a:pos x="38" y="1"/>
                </a:cxn>
                <a:cxn ang="0">
                  <a:pos x="34" y="0"/>
                </a:cxn>
                <a:cxn ang="0">
                  <a:pos x="30" y="1"/>
                </a:cxn>
                <a:cxn ang="0">
                  <a:pos x="29" y="2"/>
                </a:cxn>
                <a:cxn ang="0">
                  <a:pos x="28" y="5"/>
                </a:cxn>
                <a:cxn ang="0">
                  <a:pos x="28" y="5"/>
                </a:cxn>
              </a:cxnLst>
              <a:rect l="0" t="0" r="r" b="b"/>
              <a:pathLst>
                <a:path w="39" h="85">
                  <a:moveTo>
                    <a:pt x="28" y="5"/>
                  </a:moveTo>
                  <a:lnTo>
                    <a:pt x="28" y="5"/>
                  </a:lnTo>
                  <a:lnTo>
                    <a:pt x="28" y="14"/>
                  </a:lnTo>
                  <a:lnTo>
                    <a:pt x="25" y="23"/>
                  </a:lnTo>
                  <a:lnTo>
                    <a:pt x="22" y="32"/>
                  </a:lnTo>
                  <a:lnTo>
                    <a:pt x="19" y="42"/>
                  </a:lnTo>
                  <a:lnTo>
                    <a:pt x="9" y="59"/>
                  </a:lnTo>
                  <a:lnTo>
                    <a:pt x="0" y="76"/>
                  </a:lnTo>
                  <a:lnTo>
                    <a:pt x="0" y="76"/>
                  </a:lnTo>
                  <a:lnTo>
                    <a:pt x="0" y="78"/>
                  </a:lnTo>
                  <a:lnTo>
                    <a:pt x="0" y="81"/>
                  </a:lnTo>
                  <a:lnTo>
                    <a:pt x="3" y="83"/>
                  </a:lnTo>
                  <a:lnTo>
                    <a:pt x="7" y="85"/>
                  </a:lnTo>
                  <a:lnTo>
                    <a:pt x="9" y="83"/>
                  </a:lnTo>
                  <a:lnTo>
                    <a:pt x="11" y="82"/>
                  </a:lnTo>
                  <a:lnTo>
                    <a:pt x="11" y="82"/>
                  </a:lnTo>
                  <a:lnTo>
                    <a:pt x="20" y="64"/>
                  </a:lnTo>
                  <a:lnTo>
                    <a:pt x="29" y="44"/>
                  </a:lnTo>
                  <a:lnTo>
                    <a:pt x="33" y="35"/>
                  </a:lnTo>
                  <a:lnTo>
                    <a:pt x="37" y="26"/>
                  </a:lnTo>
                  <a:lnTo>
                    <a:pt x="38" y="15"/>
                  </a:lnTo>
                  <a:lnTo>
                    <a:pt x="39" y="5"/>
                  </a:lnTo>
                  <a:lnTo>
                    <a:pt x="39" y="5"/>
                  </a:lnTo>
                  <a:lnTo>
                    <a:pt x="39" y="2"/>
                  </a:lnTo>
                  <a:lnTo>
                    <a:pt x="38" y="1"/>
                  </a:lnTo>
                  <a:lnTo>
                    <a:pt x="34" y="0"/>
                  </a:lnTo>
                  <a:lnTo>
                    <a:pt x="30" y="1"/>
                  </a:lnTo>
                  <a:lnTo>
                    <a:pt x="29" y="2"/>
                  </a:lnTo>
                  <a:lnTo>
                    <a:pt x="28" y="5"/>
                  </a:lnTo>
                  <a:lnTo>
                    <a:pt x="28"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5" name="chenying0907 754">
              <a:extLst>
                <a:ext uri="{FF2B5EF4-FFF2-40B4-BE49-F238E27FC236}">
                  <a16:creationId xmlns:a16="http://schemas.microsoft.com/office/drawing/2014/main" id="{E77AE6D0-FC9E-453B-8324-22C2B2D78F9A}"/>
                </a:ext>
              </a:extLst>
            </p:cNvPr>
            <p:cNvSpPr>
              <a:spLocks/>
            </p:cNvSpPr>
            <p:nvPr/>
          </p:nvSpPr>
          <p:spPr bwMode="auto">
            <a:xfrm>
              <a:off x="2205038" y="3208338"/>
              <a:ext cx="87313" cy="84138"/>
            </a:xfrm>
            <a:custGeom>
              <a:avLst/>
              <a:gdLst/>
              <a:ahLst/>
              <a:cxnLst>
                <a:cxn ang="0">
                  <a:pos x="213" y="1"/>
                </a:cxn>
                <a:cxn ang="0">
                  <a:pos x="213" y="1"/>
                </a:cxn>
                <a:cxn ang="0">
                  <a:pos x="185" y="29"/>
                </a:cxn>
                <a:cxn ang="0">
                  <a:pos x="154" y="55"/>
                </a:cxn>
                <a:cxn ang="0">
                  <a:pos x="126" y="81"/>
                </a:cxn>
                <a:cxn ang="0">
                  <a:pos x="113" y="95"/>
                </a:cxn>
                <a:cxn ang="0">
                  <a:pos x="98" y="110"/>
                </a:cxn>
                <a:cxn ang="0">
                  <a:pos x="98" y="110"/>
                </a:cxn>
                <a:cxn ang="0">
                  <a:pos x="86" y="122"/>
                </a:cxn>
                <a:cxn ang="0">
                  <a:pos x="73" y="133"/>
                </a:cxn>
                <a:cxn ang="0">
                  <a:pos x="47" y="157"/>
                </a:cxn>
                <a:cxn ang="0">
                  <a:pos x="34" y="167"/>
                </a:cxn>
                <a:cxn ang="0">
                  <a:pos x="21" y="180"/>
                </a:cxn>
                <a:cxn ang="0">
                  <a:pos x="11" y="194"/>
                </a:cxn>
                <a:cxn ang="0">
                  <a:pos x="1" y="208"/>
                </a:cxn>
                <a:cxn ang="0">
                  <a:pos x="1" y="208"/>
                </a:cxn>
                <a:cxn ang="0">
                  <a:pos x="0" y="211"/>
                </a:cxn>
                <a:cxn ang="0">
                  <a:pos x="0" y="212"/>
                </a:cxn>
                <a:cxn ang="0">
                  <a:pos x="3" y="216"/>
                </a:cxn>
                <a:cxn ang="0">
                  <a:pos x="7" y="216"/>
                </a:cxn>
                <a:cxn ang="0">
                  <a:pos x="9" y="216"/>
                </a:cxn>
                <a:cxn ang="0">
                  <a:pos x="11" y="213"/>
                </a:cxn>
                <a:cxn ang="0">
                  <a:pos x="11" y="213"/>
                </a:cxn>
                <a:cxn ang="0">
                  <a:pos x="20" y="200"/>
                </a:cxn>
                <a:cxn ang="0">
                  <a:pos x="30" y="187"/>
                </a:cxn>
                <a:cxn ang="0">
                  <a:pos x="42" y="174"/>
                </a:cxn>
                <a:cxn ang="0">
                  <a:pos x="54" y="162"/>
                </a:cxn>
                <a:cxn ang="0">
                  <a:pos x="81" y="139"/>
                </a:cxn>
                <a:cxn ang="0">
                  <a:pos x="107" y="118"/>
                </a:cxn>
                <a:cxn ang="0">
                  <a:pos x="107" y="118"/>
                </a:cxn>
                <a:cxn ang="0">
                  <a:pos x="120" y="106"/>
                </a:cxn>
                <a:cxn ang="0">
                  <a:pos x="132" y="93"/>
                </a:cxn>
                <a:cxn ang="0">
                  <a:pos x="145" y="80"/>
                </a:cxn>
                <a:cxn ang="0">
                  <a:pos x="158" y="67"/>
                </a:cxn>
                <a:cxn ang="0">
                  <a:pos x="158" y="67"/>
                </a:cxn>
                <a:cxn ang="0">
                  <a:pos x="190" y="38"/>
                </a:cxn>
                <a:cxn ang="0">
                  <a:pos x="221" y="9"/>
                </a:cxn>
                <a:cxn ang="0">
                  <a:pos x="221" y="9"/>
                </a:cxn>
                <a:cxn ang="0">
                  <a:pos x="222" y="8"/>
                </a:cxn>
                <a:cxn ang="0">
                  <a:pos x="222" y="5"/>
                </a:cxn>
                <a:cxn ang="0">
                  <a:pos x="221" y="1"/>
                </a:cxn>
                <a:cxn ang="0">
                  <a:pos x="217" y="0"/>
                </a:cxn>
                <a:cxn ang="0">
                  <a:pos x="215" y="0"/>
                </a:cxn>
                <a:cxn ang="0">
                  <a:pos x="213" y="1"/>
                </a:cxn>
                <a:cxn ang="0">
                  <a:pos x="213" y="1"/>
                </a:cxn>
              </a:cxnLst>
              <a:rect l="0" t="0" r="r" b="b"/>
              <a:pathLst>
                <a:path w="222" h="216">
                  <a:moveTo>
                    <a:pt x="213" y="1"/>
                  </a:moveTo>
                  <a:lnTo>
                    <a:pt x="213" y="1"/>
                  </a:lnTo>
                  <a:lnTo>
                    <a:pt x="185" y="29"/>
                  </a:lnTo>
                  <a:lnTo>
                    <a:pt x="154" y="55"/>
                  </a:lnTo>
                  <a:lnTo>
                    <a:pt x="126" y="81"/>
                  </a:lnTo>
                  <a:lnTo>
                    <a:pt x="113" y="95"/>
                  </a:lnTo>
                  <a:lnTo>
                    <a:pt x="98" y="110"/>
                  </a:lnTo>
                  <a:lnTo>
                    <a:pt x="98" y="110"/>
                  </a:lnTo>
                  <a:lnTo>
                    <a:pt x="86" y="122"/>
                  </a:lnTo>
                  <a:lnTo>
                    <a:pt x="73" y="133"/>
                  </a:lnTo>
                  <a:lnTo>
                    <a:pt x="47" y="157"/>
                  </a:lnTo>
                  <a:lnTo>
                    <a:pt x="34" y="167"/>
                  </a:lnTo>
                  <a:lnTo>
                    <a:pt x="21" y="180"/>
                  </a:lnTo>
                  <a:lnTo>
                    <a:pt x="11" y="194"/>
                  </a:lnTo>
                  <a:lnTo>
                    <a:pt x="1" y="208"/>
                  </a:lnTo>
                  <a:lnTo>
                    <a:pt x="1" y="208"/>
                  </a:lnTo>
                  <a:lnTo>
                    <a:pt x="0" y="211"/>
                  </a:lnTo>
                  <a:lnTo>
                    <a:pt x="0" y="212"/>
                  </a:lnTo>
                  <a:lnTo>
                    <a:pt x="3" y="216"/>
                  </a:lnTo>
                  <a:lnTo>
                    <a:pt x="7" y="216"/>
                  </a:lnTo>
                  <a:lnTo>
                    <a:pt x="9" y="216"/>
                  </a:lnTo>
                  <a:lnTo>
                    <a:pt x="11" y="213"/>
                  </a:lnTo>
                  <a:lnTo>
                    <a:pt x="11" y="213"/>
                  </a:lnTo>
                  <a:lnTo>
                    <a:pt x="20" y="200"/>
                  </a:lnTo>
                  <a:lnTo>
                    <a:pt x="30" y="187"/>
                  </a:lnTo>
                  <a:lnTo>
                    <a:pt x="42" y="174"/>
                  </a:lnTo>
                  <a:lnTo>
                    <a:pt x="54" y="162"/>
                  </a:lnTo>
                  <a:lnTo>
                    <a:pt x="81" y="139"/>
                  </a:lnTo>
                  <a:lnTo>
                    <a:pt x="107" y="118"/>
                  </a:lnTo>
                  <a:lnTo>
                    <a:pt x="107" y="118"/>
                  </a:lnTo>
                  <a:lnTo>
                    <a:pt x="120" y="106"/>
                  </a:lnTo>
                  <a:lnTo>
                    <a:pt x="132" y="93"/>
                  </a:lnTo>
                  <a:lnTo>
                    <a:pt x="145" y="80"/>
                  </a:lnTo>
                  <a:lnTo>
                    <a:pt x="158" y="67"/>
                  </a:lnTo>
                  <a:lnTo>
                    <a:pt x="158" y="67"/>
                  </a:lnTo>
                  <a:lnTo>
                    <a:pt x="190" y="38"/>
                  </a:lnTo>
                  <a:lnTo>
                    <a:pt x="221" y="9"/>
                  </a:lnTo>
                  <a:lnTo>
                    <a:pt x="221" y="9"/>
                  </a:lnTo>
                  <a:lnTo>
                    <a:pt x="222" y="8"/>
                  </a:lnTo>
                  <a:lnTo>
                    <a:pt x="222" y="5"/>
                  </a:lnTo>
                  <a:lnTo>
                    <a:pt x="221" y="1"/>
                  </a:lnTo>
                  <a:lnTo>
                    <a:pt x="217" y="0"/>
                  </a:lnTo>
                  <a:lnTo>
                    <a:pt x="215" y="0"/>
                  </a:lnTo>
                  <a:lnTo>
                    <a:pt x="213" y="1"/>
                  </a:lnTo>
                  <a:lnTo>
                    <a:pt x="21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6" name="chenying0907 755">
              <a:extLst>
                <a:ext uri="{FF2B5EF4-FFF2-40B4-BE49-F238E27FC236}">
                  <a16:creationId xmlns:a16="http://schemas.microsoft.com/office/drawing/2014/main" id="{0B83779D-D597-4173-9C86-75AD72759A7A}"/>
                </a:ext>
              </a:extLst>
            </p:cNvPr>
            <p:cNvSpPr>
              <a:spLocks/>
            </p:cNvSpPr>
            <p:nvPr/>
          </p:nvSpPr>
          <p:spPr bwMode="auto">
            <a:xfrm>
              <a:off x="2201863" y="3219450"/>
              <a:ext cx="152400" cy="155575"/>
            </a:xfrm>
            <a:custGeom>
              <a:avLst/>
              <a:gdLst/>
              <a:ahLst/>
              <a:cxnLst>
                <a:cxn ang="0">
                  <a:pos x="373" y="0"/>
                </a:cxn>
                <a:cxn ang="0">
                  <a:pos x="348" y="17"/>
                </a:cxn>
                <a:cxn ang="0">
                  <a:pos x="324" y="39"/>
                </a:cxn>
                <a:cxn ang="0">
                  <a:pos x="282" y="86"/>
                </a:cxn>
                <a:cxn ang="0">
                  <a:pos x="230" y="142"/>
                </a:cxn>
                <a:cxn ang="0">
                  <a:pos x="175" y="195"/>
                </a:cxn>
                <a:cxn ang="0">
                  <a:pos x="119" y="244"/>
                </a:cxn>
                <a:cxn ang="0">
                  <a:pos x="80" y="282"/>
                </a:cxn>
                <a:cxn ang="0">
                  <a:pos x="67" y="297"/>
                </a:cxn>
                <a:cxn ang="0">
                  <a:pos x="18" y="356"/>
                </a:cxn>
                <a:cxn ang="0">
                  <a:pos x="1" y="378"/>
                </a:cxn>
                <a:cxn ang="0">
                  <a:pos x="0" y="387"/>
                </a:cxn>
                <a:cxn ang="0">
                  <a:pos x="0" y="390"/>
                </a:cxn>
                <a:cxn ang="0">
                  <a:pos x="5" y="393"/>
                </a:cxn>
                <a:cxn ang="0">
                  <a:pos x="10" y="390"/>
                </a:cxn>
                <a:cxn ang="0">
                  <a:pos x="10" y="387"/>
                </a:cxn>
                <a:cxn ang="0">
                  <a:pos x="14" y="375"/>
                </a:cxn>
                <a:cxn ang="0">
                  <a:pos x="37" y="350"/>
                </a:cxn>
                <a:cxn ang="0">
                  <a:pos x="44" y="341"/>
                </a:cxn>
                <a:cxn ang="0">
                  <a:pos x="69" y="311"/>
                </a:cxn>
                <a:cxn ang="0">
                  <a:pos x="95" y="282"/>
                </a:cxn>
                <a:cxn ang="0">
                  <a:pos x="144" y="235"/>
                </a:cxn>
                <a:cxn ang="0">
                  <a:pos x="196" y="192"/>
                </a:cxn>
                <a:cxn ang="0">
                  <a:pos x="208" y="183"/>
                </a:cxn>
                <a:cxn ang="0">
                  <a:pos x="242" y="149"/>
                </a:cxn>
                <a:cxn ang="0">
                  <a:pos x="284" y="102"/>
                </a:cxn>
                <a:cxn ang="0">
                  <a:pos x="327" y="51"/>
                </a:cxn>
                <a:cxn ang="0">
                  <a:pos x="352" y="27"/>
                </a:cxn>
                <a:cxn ang="0">
                  <a:pos x="379" y="10"/>
                </a:cxn>
                <a:cxn ang="0">
                  <a:pos x="381" y="9"/>
                </a:cxn>
                <a:cxn ang="0">
                  <a:pos x="382" y="5"/>
                </a:cxn>
                <a:cxn ang="0">
                  <a:pos x="378" y="0"/>
                </a:cxn>
                <a:cxn ang="0">
                  <a:pos x="373" y="0"/>
                </a:cxn>
              </a:cxnLst>
              <a:rect l="0" t="0" r="r" b="b"/>
              <a:pathLst>
                <a:path w="382" h="393">
                  <a:moveTo>
                    <a:pt x="373" y="0"/>
                  </a:moveTo>
                  <a:lnTo>
                    <a:pt x="373" y="0"/>
                  </a:lnTo>
                  <a:lnTo>
                    <a:pt x="360" y="8"/>
                  </a:lnTo>
                  <a:lnTo>
                    <a:pt x="348" y="17"/>
                  </a:lnTo>
                  <a:lnTo>
                    <a:pt x="335" y="27"/>
                  </a:lnTo>
                  <a:lnTo>
                    <a:pt x="324" y="39"/>
                  </a:lnTo>
                  <a:lnTo>
                    <a:pt x="303" y="63"/>
                  </a:lnTo>
                  <a:lnTo>
                    <a:pt x="282" y="86"/>
                  </a:lnTo>
                  <a:lnTo>
                    <a:pt x="282" y="86"/>
                  </a:lnTo>
                  <a:lnTo>
                    <a:pt x="230" y="142"/>
                  </a:lnTo>
                  <a:lnTo>
                    <a:pt x="203" y="168"/>
                  </a:lnTo>
                  <a:lnTo>
                    <a:pt x="175" y="195"/>
                  </a:lnTo>
                  <a:lnTo>
                    <a:pt x="175" y="195"/>
                  </a:lnTo>
                  <a:lnTo>
                    <a:pt x="119" y="244"/>
                  </a:lnTo>
                  <a:lnTo>
                    <a:pt x="93" y="269"/>
                  </a:lnTo>
                  <a:lnTo>
                    <a:pt x="80" y="282"/>
                  </a:lnTo>
                  <a:lnTo>
                    <a:pt x="67" y="297"/>
                  </a:lnTo>
                  <a:lnTo>
                    <a:pt x="67" y="297"/>
                  </a:lnTo>
                  <a:lnTo>
                    <a:pt x="18" y="356"/>
                  </a:lnTo>
                  <a:lnTo>
                    <a:pt x="18" y="356"/>
                  </a:lnTo>
                  <a:lnTo>
                    <a:pt x="5" y="370"/>
                  </a:lnTo>
                  <a:lnTo>
                    <a:pt x="1" y="378"/>
                  </a:lnTo>
                  <a:lnTo>
                    <a:pt x="0" y="383"/>
                  </a:lnTo>
                  <a:lnTo>
                    <a:pt x="0" y="387"/>
                  </a:lnTo>
                  <a:lnTo>
                    <a:pt x="0" y="387"/>
                  </a:lnTo>
                  <a:lnTo>
                    <a:pt x="0" y="390"/>
                  </a:lnTo>
                  <a:lnTo>
                    <a:pt x="1" y="392"/>
                  </a:lnTo>
                  <a:lnTo>
                    <a:pt x="5" y="393"/>
                  </a:lnTo>
                  <a:lnTo>
                    <a:pt x="9" y="392"/>
                  </a:lnTo>
                  <a:lnTo>
                    <a:pt x="10" y="390"/>
                  </a:lnTo>
                  <a:lnTo>
                    <a:pt x="10" y="387"/>
                  </a:lnTo>
                  <a:lnTo>
                    <a:pt x="10" y="387"/>
                  </a:lnTo>
                  <a:lnTo>
                    <a:pt x="12" y="382"/>
                  </a:lnTo>
                  <a:lnTo>
                    <a:pt x="14" y="375"/>
                  </a:lnTo>
                  <a:lnTo>
                    <a:pt x="25" y="363"/>
                  </a:lnTo>
                  <a:lnTo>
                    <a:pt x="37" y="350"/>
                  </a:lnTo>
                  <a:lnTo>
                    <a:pt x="44" y="341"/>
                  </a:lnTo>
                  <a:lnTo>
                    <a:pt x="44" y="341"/>
                  </a:lnTo>
                  <a:lnTo>
                    <a:pt x="56" y="325"/>
                  </a:lnTo>
                  <a:lnTo>
                    <a:pt x="69" y="311"/>
                  </a:lnTo>
                  <a:lnTo>
                    <a:pt x="95" y="282"/>
                  </a:lnTo>
                  <a:lnTo>
                    <a:pt x="95" y="282"/>
                  </a:lnTo>
                  <a:lnTo>
                    <a:pt x="119" y="259"/>
                  </a:lnTo>
                  <a:lnTo>
                    <a:pt x="144" y="235"/>
                  </a:lnTo>
                  <a:lnTo>
                    <a:pt x="170" y="213"/>
                  </a:lnTo>
                  <a:lnTo>
                    <a:pt x="196" y="192"/>
                  </a:lnTo>
                  <a:lnTo>
                    <a:pt x="196" y="192"/>
                  </a:lnTo>
                  <a:lnTo>
                    <a:pt x="208" y="183"/>
                  </a:lnTo>
                  <a:lnTo>
                    <a:pt x="220" y="172"/>
                  </a:lnTo>
                  <a:lnTo>
                    <a:pt x="242" y="149"/>
                  </a:lnTo>
                  <a:lnTo>
                    <a:pt x="284" y="102"/>
                  </a:lnTo>
                  <a:lnTo>
                    <a:pt x="284" y="102"/>
                  </a:lnTo>
                  <a:lnTo>
                    <a:pt x="305" y="77"/>
                  </a:lnTo>
                  <a:lnTo>
                    <a:pt x="327" y="51"/>
                  </a:lnTo>
                  <a:lnTo>
                    <a:pt x="340" y="39"/>
                  </a:lnTo>
                  <a:lnTo>
                    <a:pt x="352" y="27"/>
                  </a:lnTo>
                  <a:lnTo>
                    <a:pt x="365" y="18"/>
                  </a:lnTo>
                  <a:lnTo>
                    <a:pt x="379" y="10"/>
                  </a:lnTo>
                  <a:lnTo>
                    <a:pt x="379" y="10"/>
                  </a:lnTo>
                  <a:lnTo>
                    <a:pt x="381" y="9"/>
                  </a:lnTo>
                  <a:lnTo>
                    <a:pt x="382" y="6"/>
                  </a:lnTo>
                  <a:lnTo>
                    <a:pt x="382" y="5"/>
                  </a:lnTo>
                  <a:lnTo>
                    <a:pt x="381" y="2"/>
                  </a:lnTo>
                  <a:lnTo>
                    <a:pt x="378" y="0"/>
                  </a:lnTo>
                  <a:lnTo>
                    <a:pt x="375" y="0"/>
                  </a:lnTo>
                  <a:lnTo>
                    <a:pt x="373" y="0"/>
                  </a:lnTo>
                  <a:lnTo>
                    <a:pt x="373"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7" name="chenying0907 756">
              <a:extLst>
                <a:ext uri="{FF2B5EF4-FFF2-40B4-BE49-F238E27FC236}">
                  <a16:creationId xmlns:a16="http://schemas.microsoft.com/office/drawing/2014/main" id="{589EE304-2AFE-41E0-8E99-2320E2F20C62}"/>
                </a:ext>
              </a:extLst>
            </p:cNvPr>
            <p:cNvSpPr>
              <a:spLocks/>
            </p:cNvSpPr>
            <p:nvPr/>
          </p:nvSpPr>
          <p:spPr bwMode="auto">
            <a:xfrm>
              <a:off x="2279651" y="3287713"/>
              <a:ext cx="139700" cy="149225"/>
            </a:xfrm>
            <a:custGeom>
              <a:avLst/>
              <a:gdLst/>
              <a:ahLst/>
              <a:cxnLst>
                <a:cxn ang="0">
                  <a:pos x="343" y="4"/>
                </a:cxn>
                <a:cxn ang="0">
                  <a:pos x="338" y="13"/>
                </a:cxn>
                <a:cxn ang="0">
                  <a:pos x="312" y="45"/>
                </a:cxn>
                <a:cxn ang="0">
                  <a:pos x="288" y="71"/>
                </a:cxn>
                <a:cxn ang="0">
                  <a:pos x="263" y="97"/>
                </a:cxn>
                <a:cxn ang="0">
                  <a:pos x="161" y="195"/>
                </a:cxn>
                <a:cxn ang="0">
                  <a:pos x="117" y="241"/>
                </a:cxn>
                <a:cxn ang="0">
                  <a:pos x="74" y="288"/>
                </a:cxn>
                <a:cxn ang="0">
                  <a:pos x="65" y="297"/>
                </a:cxn>
                <a:cxn ang="0">
                  <a:pos x="46" y="315"/>
                </a:cxn>
                <a:cxn ang="0">
                  <a:pos x="38" y="326"/>
                </a:cxn>
                <a:cxn ang="0">
                  <a:pos x="24" y="349"/>
                </a:cxn>
                <a:cxn ang="0">
                  <a:pos x="16" y="360"/>
                </a:cxn>
                <a:cxn ang="0">
                  <a:pos x="4" y="365"/>
                </a:cxn>
                <a:cxn ang="0">
                  <a:pos x="3" y="366"/>
                </a:cxn>
                <a:cxn ang="0">
                  <a:pos x="0" y="372"/>
                </a:cxn>
                <a:cxn ang="0">
                  <a:pos x="4" y="375"/>
                </a:cxn>
                <a:cxn ang="0">
                  <a:pos x="12" y="377"/>
                </a:cxn>
                <a:cxn ang="0">
                  <a:pos x="15" y="375"/>
                </a:cxn>
                <a:cxn ang="0">
                  <a:pos x="17" y="373"/>
                </a:cxn>
                <a:cxn ang="0">
                  <a:pos x="28" y="362"/>
                </a:cxn>
                <a:cxn ang="0">
                  <a:pos x="45" y="339"/>
                </a:cxn>
                <a:cxn ang="0">
                  <a:pos x="63" y="315"/>
                </a:cxn>
                <a:cxn ang="0">
                  <a:pos x="89" y="288"/>
                </a:cxn>
                <a:cxn ang="0">
                  <a:pos x="142" y="230"/>
                </a:cxn>
                <a:cxn ang="0">
                  <a:pos x="171" y="203"/>
                </a:cxn>
                <a:cxn ang="0">
                  <a:pos x="198" y="178"/>
                </a:cxn>
                <a:cxn ang="0">
                  <a:pos x="278" y="97"/>
                </a:cxn>
                <a:cxn ang="0">
                  <a:pos x="304" y="72"/>
                </a:cxn>
                <a:cxn ang="0">
                  <a:pos x="328" y="45"/>
                </a:cxn>
                <a:cxn ang="0">
                  <a:pos x="335" y="35"/>
                </a:cxn>
                <a:cxn ang="0">
                  <a:pos x="350" y="17"/>
                </a:cxn>
                <a:cxn ang="0">
                  <a:pos x="354" y="7"/>
                </a:cxn>
                <a:cxn ang="0">
                  <a:pos x="354" y="4"/>
                </a:cxn>
                <a:cxn ang="0">
                  <a:pos x="350" y="0"/>
                </a:cxn>
                <a:cxn ang="0">
                  <a:pos x="345" y="1"/>
                </a:cxn>
                <a:cxn ang="0">
                  <a:pos x="343" y="4"/>
                </a:cxn>
              </a:cxnLst>
              <a:rect l="0" t="0" r="r" b="b"/>
              <a:pathLst>
                <a:path w="354" h="377">
                  <a:moveTo>
                    <a:pt x="343" y="4"/>
                  </a:moveTo>
                  <a:lnTo>
                    <a:pt x="343" y="4"/>
                  </a:lnTo>
                  <a:lnTo>
                    <a:pt x="342" y="8"/>
                  </a:lnTo>
                  <a:lnTo>
                    <a:pt x="338" y="13"/>
                  </a:lnTo>
                  <a:lnTo>
                    <a:pt x="329" y="25"/>
                  </a:lnTo>
                  <a:lnTo>
                    <a:pt x="312" y="45"/>
                  </a:lnTo>
                  <a:lnTo>
                    <a:pt x="312" y="45"/>
                  </a:lnTo>
                  <a:lnTo>
                    <a:pt x="288" y="71"/>
                  </a:lnTo>
                  <a:lnTo>
                    <a:pt x="263" y="97"/>
                  </a:lnTo>
                  <a:lnTo>
                    <a:pt x="263" y="97"/>
                  </a:lnTo>
                  <a:lnTo>
                    <a:pt x="212" y="147"/>
                  </a:lnTo>
                  <a:lnTo>
                    <a:pt x="161" y="195"/>
                  </a:lnTo>
                  <a:lnTo>
                    <a:pt x="161" y="195"/>
                  </a:lnTo>
                  <a:lnTo>
                    <a:pt x="117" y="241"/>
                  </a:lnTo>
                  <a:lnTo>
                    <a:pt x="96" y="263"/>
                  </a:lnTo>
                  <a:lnTo>
                    <a:pt x="74" y="288"/>
                  </a:lnTo>
                  <a:lnTo>
                    <a:pt x="74" y="288"/>
                  </a:lnTo>
                  <a:lnTo>
                    <a:pt x="65" y="297"/>
                  </a:lnTo>
                  <a:lnTo>
                    <a:pt x="55" y="306"/>
                  </a:lnTo>
                  <a:lnTo>
                    <a:pt x="46" y="315"/>
                  </a:lnTo>
                  <a:lnTo>
                    <a:pt x="38" y="326"/>
                  </a:lnTo>
                  <a:lnTo>
                    <a:pt x="38" y="326"/>
                  </a:lnTo>
                  <a:lnTo>
                    <a:pt x="32" y="336"/>
                  </a:lnTo>
                  <a:lnTo>
                    <a:pt x="24" y="349"/>
                  </a:lnTo>
                  <a:lnTo>
                    <a:pt x="20" y="355"/>
                  </a:lnTo>
                  <a:lnTo>
                    <a:pt x="16" y="360"/>
                  </a:lnTo>
                  <a:lnTo>
                    <a:pt x="11" y="362"/>
                  </a:lnTo>
                  <a:lnTo>
                    <a:pt x="4" y="365"/>
                  </a:lnTo>
                  <a:lnTo>
                    <a:pt x="4" y="365"/>
                  </a:lnTo>
                  <a:lnTo>
                    <a:pt x="3" y="366"/>
                  </a:lnTo>
                  <a:lnTo>
                    <a:pt x="2" y="368"/>
                  </a:lnTo>
                  <a:lnTo>
                    <a:pt x="0" y="372"/>
                  </a:lnTo>
                  <a:lnTo>
                    <a:pt x="2" y="374"/>
                  </a:lnTo>
                  <a:lnTo>
                    <a:pt x="4" y="375"/>
                  </a:lnTo>
                  <a:lnTo>
                    <a:pt x="6" y="377"/>
                  </a:lnTo>
                  <a:lnTo>
                    <a:pt x="12" y="377"/>
                  </a:lnTo>
                  <a:lnTo>
                    <a:pt x="12" y="377"/>
                  </a:lnTo>
                  <a:lnTo>
                    <a:pt x="15" y="375"/>
                  </a:lnTo>
                  <a:lnTo>
                    <a:pt x="17" y="373"/>
                  </a:lnTo>
                  <a:lnTo>
                    <a:pt x="17" y="373"/>
                  </a:lnTo>
                  <a:lnTo>
                    <a:pt x="23" y="368"/>
                  </a:lnTo>
                  <a:lnTo>
                    <a:pt x="28" y="362"/>
                  </a:lnTo>
                  <a:lnTo>
                    <a:pt x="28" y="362"/>
                  </a:lnTo>
                  <a:lnTo>
                    <a:pt x="45" y="339"/>
                  </a:lnTo>
                  <a:lnTo>
                    <a:pt x="53" y="327"/>
                  </a:lnTo>
                  <a:lnTo>
                    <a:pt x="63" y="315"/>
                  </a:lnTo>
                  <a:lnTo>
                    <a:pt x="63" y="315"/>
                  </a:lnTo>
                  <a:lnTo>
                    <a:pt x="89" y="288"/>
                  </a:lnTo>
                  <a:lnTo>
                    <a:pt x="116" y="258"/>
                  </a:lnTo>
                  <a:lnTo>
                    <a:pt x="142" y="230"/>
                  </a:lnTo>
                  <a:lnTo>
                    <a:pt x="155" y="216"/>
                  </a:lnTo>
                  <a:lnTo>
                    <a:pt x="171" y="203"/>
                  </a:lnTo>
                  <a:lnTo>
                    <a:pt x="171" y="203"/>
                  </a:lnTo>
                  <a:lnTo>
                    <a:pt x="198" y="178"/>
                  </a:lnTo>
                  <a:lnTo>
                    <a:pt x="225" y="152"/>
                  </a:lnTo>
                  <a:lnTo>
                    <a:pt x="278" y="97"/>
                  </a:lnTo>
                  <a:lnTo>
                    <a:pt x="278" y="97"/>
                  </a:lnTo>
                  <a:lnTo>
                    <a:pt x="304" y="72"/>
                  </a:lnTo>
                  <a:lnTo>
                    <a:pt x="316" y="59"/>
                  </a:lnTo>
                  <a:lnTo>
                    <a:pt x="328" y="45"/>
                  </a:lnTo>
                  <a:lnTo>
                    <a:pt x="328" y="45"/>
                  </a:lnTo>
                  <a:lnTo>
                    <a:pt x="335" y="35"/>
                  </a:lnTo>
                  <a:lnTo>
                    <a:pt x="343" y="26"/>
                  </a:lnTo>
                  <a:lnTo>
                    <a:pt x="350" y="17"/>
                  </a:lnTo>
                  <a:lnTo>
                    <a:pt x="352" y="12"/>
                  </a:lnTo>
                  <a:lnTo>
                    <a:pt x="354" y="7"/>
                  </a:lnTo>
                  <a:lnTo>
                    <a:pt x="354" y="7"/>
                  </a:lnTo>
                  <a:lnTo>
                    <a:pt x="354" y="4"/>
                  </a:lnTo>
                  <a:lnTo>
                    <a:pt x="354" y="3"/>
                  </a:lnTo>
                  <a:lnTo>
                    <a:pt x="350" y="0"/>
                  </a:lnTo>
                  <a:lnTo>
                    <a:pt x="346" y="0"/>
                  </a:lnTo>
                  <a:lnTo>
                    <a:pt x="345" y="1"/>
                  </a:lnTo>
                  <a:lnTo>
                    <a:pt x="343" y="4"/>
                  </a:lnTo>
                  <a:lnTo>
                    <a:pt x="343"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8" name="chenying0907 757">
              <a:extLst>
                <a:ext uri="{FF2B5EF4-FFF2-40B4-BE49-F238E27FC236}">
                  <a16:creationId xmlns:a16="http://schemas.microsoft.com/office/drawing/2014/main" id="{087A2C67-B947-4285-8C76-A4D5A594727B}"/>
                </a:ext>
              </a:extLst>
            </p:cNvPr>
            <p:cNvSpPr>
              <a:spLocks/>
            </p:cNvSpPr>
            <p:nvPr/>
          </p:nvSpPr>
          <p:spPr bwMode="auto">
            <a:xfrm>
              <a:off x="2127251" y="3116263"/>
              <a:ext cx="30163" cy="34925"/>
            </a:xfrm>
            <a:custGeom>
              <a:avLst/>
              <a:gdLst/>
              <a:ahLst/>
              <a:cxnLst>
                <a:cxn ang="0">
                  <a:pos x="66" y="0"/>
                </a:cxn>
                <a:cxn ang="0">
                  <a:pos x="66" y="0"/>
                </a:cxn>
                <a:cxn ang="0">
                  <a:pos x="61" y="1"/>
                </a:cxn>
                <a:cxn ang="0">
                  <a:pos x="57" y="4"/>
                </a:cxn>
                <a:cxn ang="0">
                  <a:pos x="51" y="9"/>
                </a:cxn>
                <a:cxn ang="0">
                  <a:pos x="45" y="17"/>
                </a:cxn>
                <a:cxn ang="0">
                  <a:pos x="40" y="25"/>
                </a:cxn>
                <a:cxn ang="0">
                  <a:pos x="40" y="25"/>
                </a:cxn>
                <a:cxn ang="0">
                  <a:pos x="31" y="38"/>
                </a:cxn>
                <a:cxn ang="0">
                  <a:pos x="20" y="51"/>
                </a:cxn>
                <a:cxn ang="0">
                  <a:pos x="11" y="64"/>
                </a:cxn>
                <a:cxn ang="0">
                  <a:pos x="1" y="76"/>
                </a:cxn>
                <a:cxn ang="0">
                  <a:pos x="1" y="76"/>
                </a:cxn>
                <a:cxn ang="0">
                  <a:pos x="0" y="79"/>
                </a:cxn>
                <a:cxn ang="0">
                  <a:pos x="0" y="83"/>
                </a:cxn>
                <a:cxn ang="0">
                  <a:pos x="1" y="85"/>
                </a:cxn>
                <a:cxn ang="0">
                  <a:pos x="5" y="86"/>
                </a:cxn>
                <a:cxn ang="0">
                  <a:pos x="5" y="86"/>
                </a:cxn>
                <a:cxn ang="0">
                  <a:pos x="9" y="85"/>
                </a:cxn>
                <a:cxn ang="0">
                  <a:pos x="13" y="83"/>
                </a:cxn>
                <a:cxn ang="0">
                  <a:pos x="14" y="80"/>
                </a:cxn>
                <a:cxn ang="0">
                  <a:pos x="15" y="76"/>
                </a:cxn>
                <a:cxn ang="0">
                  <a:pos x="15" y="76"/>
                </a:cxn>
                <a:cxn ang="0">
                  <a:pos x="30" y="60"/>
                </a:cxn>
                <a:cxn ang="0">
                  <a:pos x="41" y="43"/>
                </a:cxn>
                <a:cxn ang="0">
                  <a:pos x="41" y="43"/>
                </a:cxn>
                <a:cxn ang="0">
                  <a:pos x="53" y="25"/>
                </a:cxn>
                <a:cxn ang="0">
                  <a:pos x="61" y="16"/>
                </a:cxn>
                <a:cxn ang="0">
                  <a:pos x="65" y="13"/>
                </a:cxn>
                <a:cxn ang="0">
                  <a:pos x="69" y="12"/>
                </a:cxn>
                <a:cxn ang="0">
                  <a:pos x="69" y="12"/>
                </a:cxn>
                <a:cxn ang="0">
                  <a:pos x="71" y="11"/>
                </a:cxn>
                <a:cxn ang="0">
                  <a:pos x="73" y="9"/>
                </a:cxn>
                <a:cxn ang="0">
                  <a:pos x="73" y="8"/>
                </a:cxn>
                <a:cxn ang="0">
                  <a:pos x="73" y="5"/>
                </a:cxn>
                <a:cxn ang="0">
                  <a:pos x="70" y="1"/>
                </a:cxn>
                <a:cxn ang="0">
                  <a:pos x="69" y="0"/>
                </a:cxn>
                <a:cxn ang="0">
                  <a:pos x="66" y="0"/>
                </a:cxn>
                <a:cxn ang="0">
                  <a:pos x="66" y="0"/>
                </a:cxn>
              </a:cxnLst>
              <a:rect l="0" t="0" r="r" b="b"/>
              <a:pathLst>
                <a:path w="73" h="86">
                  <a:moveTo>
                    <a:pt x="66" y="0"/>
                  </a:moveTo>
                  <a:lnTo>
                    <a:pt x="66" y="0"/>
                  </a:lnTo>
                  <a:lnTo>
                    <a:pt x="61" y="1"/>
                  </a:lnTo>
                  <a:lnTo>
                    <a:pt x="57" y="4"/>
                  </a:lnTo>
                  <a:lnTo>
                    <a:pt x="51" y="9"/>
                  </a:lnTo>
                  <a:lnTo>
                    <a:pt x="45" y="17"/>
                  </a:lnTo>
                  <a:lnTo>
                    <a:pt x="40" y="25"/>
                  </a:lnTo>
                  <a:lnTo>
                    <a:pt x="40" y="25"/>
                  </a:lnTo>
                  <a:lnTo>
                    <a:pt x="31" y="38"/>
                  </a:lnTo>
                  <a:lnTo>
                    <a:pt x="20" y="51"/>
                  </a:lnTo>
                  <a:lnTo>
                    <a:pt x="11" y="64"/>
                  </a:lnTo>
                  <a:lnTo>
                    <a:pt x="1" y="76"/>
                  </a:lnTo>
                  <a:lnTo>
                    <a:pt x="1" y="76"/>
                  </a:lnTo>
                  <a:lnTo>
                    <a:pt x="0" y="79"/>
                  </a:lnTo>
                  <a:lnTo>
                    <a:pt x="0" y="83"/>
                  </a:lnTo>
                  <a:lnTo>
                    <a:pt x="1" y="85"/>
                  </a:lnTo>
                  <a:lnTo>
                    <a:pt x="5" y="86"/>
                  </a:lnTo>
                  <a:lnTo>
                    <a:pt x="5" y="86"/>
                  </a:lnTo>
                  <a:lnTo>
                    <a:pt x="9" y="85"/>
                  </a:lnTo>
                  <a:lnTo>
                    <a:pt x="13" y="83"/>
                  </a:lnTo>
                  <a:lnTo>
                    <a:pt x="14" y="80"/>
                  </a:lnTo>
                  <a:lnTo>
                    <a:pt x="15" y="76"/>
                  </a:lnTo>
                  <a:lnTo>
                    <a:pt x="15" y="76"/>
                  </a:lnTo>
                  <a:lnTo>
                    <a:pt x="30" y="60"/>
                  </a:lnTo>
                  <a:lnTo>
                    <a:pt x="41" y="43"/>
                  </a:lnTo>
                  <a:lnTo>
                    <a:pt x="41" y="43"/>
                  </a:lnTo>
                  <a:lnTo>
                    <a:pt x="53" y="25"/>
                  </a:lnTo>
                  <a:lnTo>
                    <a:pt x="61" y="16"/>
                  </a:lnTo>
                  <a:lnTo>
                    <a:pt x="65" y="13"/>
                  </a:lnTo>
                  <a:lnTo>
                    <a:pt x="69" y="12"/>
                  </a:lnTo>
                  <a:lnTo>
                    <a:pt x="69" y="12"/>
                  </a:lnTo>
                  <a:lnTo>
                    <a:pt x="71" y="11"/>
                  </a:lnTo>
                  <a:lnTo>
                    <a:pt x="73" y="9"/>
                  </a:lnTo>
                  <a:lnTo>
                    <a:pt x="73" y="8"/>
                  </a:lnTo>
                  <a:lnTo>
                    <a:pt x="73" y="5"/>
                  </a:lnTo>
                  <a:lnTo>
                    <a:pt x="70" y="1"/>
                  </a:lnTo>
                  <a:lnTo>
                    <a:pt x="69" y="0"/>
                  </a:lnTo>
                  <a:lnTo>
                    <a:pt x="66" y="0"/>
                  </a:lnTo>
                  <a:lnTo>
                    <a:pt x="66"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99" name="chenying0907 758">
              <a:extLst>
                <a:ext uri="{FF2B5EF4-FFF2-40B4-BE49-F238E27FC236}">
                  <a16:creationId xmlns:a16="http://schemas.microsoft.com/office/drawing/2014/main" id="{8431AA1B-396B-419B-A420-ED908A85B1A9}"/>
                </a:ext>
              </a:extLst>
            </p:cNvPr>
            <p:cNvSpPr>
              <a:spLocks/>
            </p:cNvSpPr>
            <p:nvPr/>
          </p:nvSpPr>
          <p:spPr bwMode="auto">
            <a:xfrm>
              <a:off x="2201863" y="3116263"/>
              <a:ext cx="23813" cy="25400"/>
            </a:xfrm>
            <a:custGeom>
              <a:avLst/>
              <a:gdLst/>
              <a:ahLst/>
              <a:cxnLst>
                <a:cxn ang="0">
                  <a:pos x="49" y="1"/>
                </a:cxn>
                <a:cxn ang="0">
                  <a:pos x="49" y="1"/>
                </a:cxn>
                <a:cxn ang="0">
                  <a:pos x="34" y="12"/>
                </a:cxn>
                <a:cxn ang="0">
                  <a:pos x="21" y="25"/>
                </a:cxn>
                <a:cxn ang="0">
                  <a:pos x="14" y="32"/>
                </a:cxn>
                <a:cxn ang="0">
                  <a:pos x="9" y="39"/>
                </a:cxn>
                <a:cxn ang="0">
                  <a:pos x="5" y="47"/>
                </a:cxn>
                <a:cxn ang="0">
                  <a:pos x="1" y="56"/>
                </a:cxn>
                <a:cxn ang="0">
                  <a:pos x="1" y="56"/>
                </a:cxn>
                <a:cxn ang="0">
                  <a:pos x="0" y="58"/>
                </a:cxn>
                <a:cxn ang="0">
                  <a:pos x="1" y="60"/>
                </a:cxn>
                <a:cxn ang="0">
                  <a:pos x="2" y="62"/>
                </a:cxn>
                <a:cxn ang="0">
                  <a:pos x="4" y="63"/>
                </a:cxn>
                <a:cxn ang="0">
                  <a:pos x="9" y="63"/>
                </a:cxn>
                <a:cxn ang="0">
                  <a:pos x="10" y="62"/>
                </a:cxn>
                <a:cxn ang="0">
                  <a:pos x="11" y="59"/>
                </a:cxn>
                <a:cxn ang="0">
                  <a:pos x="11" y="59"/>
                </a:cxn>
                <a:cxn ang="0">
                  <a:pos x="15" y="51"/>
                </a:cxn>
                <a:cxn ang="0">
                  <a:pos x="19" y="45"/>
                </a:cxn>
                <a:cxn ang="0">
                  <a:pos x="30" y="32"/>
                </a:cxn>
                <a:cxn ang="0">
                  <a:pos x="41" y="21"/>
                </a:cxn>
                <a:cxn ang="0">
                  <a:pos x="55" y="11"/>
                </a:cxn>
                <a:cxn ang="0">
                  <a:pos x="55" y="11"/>
                </a:cxn>
                <a:cxn ang="0">
                  <a:pos x="56" y="9"/>
                </a:cxn>
                <a:cxn ang="0">
                  <a:pos x="57" y="7"/>
                </a:cxn>
                <a:cxn ang="0">
                  <a:pos x="56" y="3"/>
                </a:cxn>
                <a:cxn ang="0">
                  <a:pos x="55" y="1"/>
                </a:cxn>
                <a:cxn ang="0">
                  <a:pos x="53" y="0"/>
                </a:cxn>
                <a:cxn ang="0">
                  <a:pos x="51" y="0"/>
                </a:cxn>
                <a:cxn ang="0">
                  <a:pos x="49" y="1"/>
                </a:cxn>
                <a:cxn ang="0">
                  <a:pos x="49" y="1"/>
                </a:cxn>
              </a:cxnLst>
              <a:rect l="0" t="0" r="r" b="b"/>
              <a:pathLst>
                <a:path w="57" h="63">
                  <a:moveTo>
                    <a:pt x="49" y="1"/>
                  </a:moveTo>
                  <a:lnTo>
                    <a:pt x="49" y="1"/>
                  </a:lnTo>
                  <a:lnTo>
                    <a:pt x="34" y="12"/>
                  </a:lnTo>
                  <a:lnTo>
                    <a:pt x="21" y="25"/>
                  </a:lnTo>
                  <a:lnTo>
                    <a:pt x="14" y="32"/>
                  </a:lnTo>
                  <a:lnTo>
                    <a:pt x="9" y="39"/>
                  </a:lnTo>
                  <a:lnTo>
                    <a:pt x="5" y="47"/>
                  </a:lnTo>
                  <a:lnTo>
                    <a:pt x="1" y="56"/>
                  </a:lnTo>
                  <a:lnTo>
                    <a:pt x="1" y="56"/>
                  </a:lnTo>
                  <a:lnTo>
                    <a:pt x="0" y="58"/>
                  </a:lnTo>
                  <a:lnTo>
                    <a:pt x="1" y="60"/>
                  </a:lnTo>
                  <a:lnTo>
                    <a:pt x="2" y="62"/>
                  </a:lnTo>
                  <a:lnTo>
                    <a:pt x="4" y="63"/>
                  </a:lnTo>
                  <a:lnTo>
                    <a:pt x="9" y="63"/>
                  </a:lnTo>
                  <a:lnTo>
                    <a:pt x="10" y="62"/>
                  </a:lnTo>
                  <a:lnTo>
                    <a:pt x="11" y="59"/>
                  </a:lnTo>
                  <a:lnTo>
                    <a:pt x="11" y="59"/>
                  </a:lnTo>
                  <a:lnTo>
                    <a:pt x="15" y="51"/>
                  </a:lnTo>
                  <a:lnTo>
                    <a:pt x="19" y="45"/>
                  </a:lnTo>
                  <a:lnTo>
                    <a:pt x="30" y="32"/>
                  </a:lnTo>
                  <a:lnTo>
                    <a:pt x="41" y="21"/>
                  </a:lnTo>
                  <a:lnTo>
                    <a:pt x="55" y="11"/>
                  </a:lnTo>
                  <a:lnTo>
                    <a:pt x="55" y="11"/>
                  </a:lnTo>
                  <a:lnTo>
                    <a:pt x="56" y="9"/>
                  </a:lnTo>
                  <a:lnTo>
                    <a:pt x="57" y="7"/>
                  </a:lnTo>
                  <a:lnTo>
                    <a:pt x="56" y="3"/>
                  </a:lnTo>
                  <a:lnTo>
                    <a:pt x="55" y="1"/>
                  </a:lnTo>
                  <a:lnTo>
                    <a:pt x="53" y="0"/>
                  </a:lnTo>
                  <a:lnTo>
                    <a:pt x="51" y="0"/>
                  </a:lnTo>
                  <a:lnTo>
                    <a:pt x="49" y="1"/>
                  </a:lnTo>
                  <a:lnTo>
                    <a:pt x="49"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0" name="chenying0907 759">
              <a:extLst>
                <a:ext uri="{FF2B5EF4-FFF2-40B4-BE49-F238E27FC236}">
                  <a16:creationId xmlns:a16="http://schemas.microsoft.com/office/drawing/2014/main" id="{740C42C3-E75C-489B-A49A-504E7D4EBE47}"/>
                </a:ext>
              </a:extLst>
            </p:cNvPr>
            <p:cNvSpPr>
              <a:spLocks/>
            </p:cNvSpPr>
            <p:nvPr/>
          </p:nvSpPr>
          <p:spPr bwMode="auto">
            <a:xfrm>
              <a:off x="2263776" y="3103563"/>
              <a:ext cx="25400" cy="36513"/>
            </a:xfrm>
            <a:custGeom>
              <a:avLst/>
              <a:gdLst/>
              <a:ahLst/>
              <a:cxnLst>
                <a:cxn ang="0">
                  <a:pos x="51" y="3"/>
                </a:cxn>
                <a:cxn ang="0">
                  <a:pos x="51" y="3"/>
                </a:cxn>
                <a:cxn ang="0">
                  <a:pos x="36" y="22"/>
                </a:cxn>
                <a:cxn ang="0">
                  <a:pos x="21" y="41"/>
                </a:cxn>
                <a:cxn ang="0">
                  <a:pos x="13" y="51"/>
                </a:cxn>
                <a:cxn ang="0">
                  <a:pos x="8" y="60"/>
                </a:cxn>
                <a:cxn ang="0">
                  <a:pos x="3" y="72"/>
                </a:cxn>
                <a:cxn ang="0">
                  <a:pos x="0" y="84"/>
                </a:cxn>
                <a:cxn ang="0">
                  <a:pos x="0" y="84"/>
                </a:cxn>
                <a:cxn ang="0">
                  <a:pos x="0" y="86"/>
                </a:cxn>
                <a:cxn ang="0">
                  <a:pos x="0" y="89"/>
                </a:cxn>
                <a:cxn ang="0">
                  <a:pos x="4" y="92"/>
                </a:cxn>
                <a:cxn ang="0">
                  <a:pos x="8" y="90"/>
                </a:cxn>
                <a:cxn ang="0">
                  <a:pos x="9" y="89"/>
                </a:cxn>
                <a:cxn ang="0">
                  <a:pos x="11" y="88"/>
                </a:cxn>
                <a:cxn ang="0">
                  <a:pos x="11" y="88"/>
                </a:cxn>
                <a:cxn ang="0">
                  <a:pos x="13" y="76"/>
                </a:cxn>
                <a:cxn ang="0">
                  <a:pos x="19" y="64"/>
                </a:cxn>
                <a:cxn ang="0">
                  <a:pos x="25" y="55"/>
                </a:cxn>
                <a:cxn ang="0">
                  <a:pos x="32" y="45"/>
                </a:cxn>
                <a:cxn ang="0">
                  <a:pos x="46" y="26"/>
                </a:cxn>
                <a:cxn ang="0">
                  <a:pos x="62" y="9"/>
                </a:cxn>
                <a:cxn ang="0">
                  <a:pos x="62" y="9"/>
                </a:cxn>
                <a:cxn ang="0">
                  <a:pos x="63" y="7"/>
                </a:cxn>
                <a:cxn ang="0">
                  <a:pos x="63" y="4"/>
                </a:cxn>
                <a:cxn ang="0">
                  <a:pos x="62" y="3"/>
                </a:cxn>
                <a:cxn ang="0">
                  <a:pos x="60" y="1"/>
                </a:cxn>
                <a:cxn ang="0">
                  <a:pos x="55" y="0"/>
                </a:cxn>
                <a:cxn ang="0">
                  <a:pos x="54" y="1"/>
                </a:cxn>
                <a:cxn ang="0">
                  <a:pos x="51" y="3"/>
                </a:cxn>
                <a:cxn ang="0">
                  <a:pos x="51" y="3"/>
                </a:cxn>
              </a:cxnLst>
              <a:rect l="0" t="0" r="r" b="b"/>
              <a:pathLst>
                <a:path w="63" h="92">
                  <a:moveTo>
                    <a:pt x="51" y="3"/>
                  </a:moveTo>
                  <a:lnTo>
                    <a:pt x="51" y="3"/>
                  </a:lnTo>
                  <a:lnTo>
                    <a:pt x="36" y="22"/>
                  </a:lnTo>
                  <a:lnTo>
                    <a:pt x="21" y="41"/>
                  </a:lnTo>
                  <a:lnTo>
                    <a:pt x="13" y="51"/>
                  </a:lnTo>
                  <a:lnTo>
                    <a:pt x="8" y="60"/>
                  </a:lnTo>
                  <a:lnTo>
                    <a:pt x="3" y="72"/>
                  </a:lnTo>
                  <a:lnTo>
                    <a:pt x="0" y="84"/>
                  </a:lnTo>
                  <a:lnTo>
                    <a:pt x="0" y="84"/>
                  </a:lnTo>
                  <a:lnTo>
                    <a:pt x="0" y="86"/>
                  </a:lnTo>
                  <a:lnTo>
                    <a:pt x="0" y="89"/>
                  </a:lnTo>
                  <a:lnTo>
                    <a:pt x="4" y="92"/>
                  </a:lnTo>
                  <a:lnTo>
                    <a:pt x="8" y="90"/>
                  </a:lnTo>
                  <a:lnTo>
                    <a:pt x="9" y="89"/>
                  </a:lnTo>
                  <a:lnTo>
                    <a:pt x="11" y="88"/>
                  </a:lnTo>
                  <a:lnTo>
                    <a:pt x="11" y="88"/>
                  </a:lnTo>
                  <a:lnTo>
                    <a:pt x="13" y="76"/>
                  </a:lnTo>
                  <a:lnTo>
                    <a:pt x="19" y="64"/>
                  </a:lnTo>
                  <a:lnTo>
                    <a:pt x="25" y="55"/>
                  </a:lnTo>
                  <a:lnTo>
                    <a:pt x="32" y="45"/>
                  </a:lnTo>
                  <a:lnTo>
                    <a:pt x="46" y="26"/>
                  </a:lnTo>
                  <a:lnTo>
                    <a:pt x="62" y="9"/>
                  </a:lnTo>
                  <a:lnTo>
                    <a:pt x="62" y="9"/>
                  </a:lnTo>
                  <a:lnTo>
                    <a:pt x="63" y="7"/>
                  </a:lnTo>
                  <a:lnTo>
                    <a:pt x="63" y="4"/>
                  </a:lnTo>
                  <a:lnTo>
                    <a:pt x="62" y="3"/>
                  </a:lnTo>
                  <a:lnTo>
                    <a:pt x="60" y="1"/>
                  </a:lnTo>
                  <a:lnTo>
                    <a:pt x="55" y="0"/>
                  </a:lnTo>
                  <a:lnTo>
                    <a:pt x="54" y="1"/>
                  </a:lnTo>
                  <a:lnTo>
                    <a:pt x="51" y="3"/>
                  </a:lnTo>
                  <a:lnTo>
                    <a:pt x="51"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1" name="chenying0907 760">
              <a:extLst>
                <a:ext uri="{FF2B5EF4-FFF2-40B4-BE49-F238E27FC236}">
                  <a16:creationId xmlns:a16="http://schemas.microsoft.com/office/drawing/2014/main" id="{A2A59EF3-33C3-4E84-BD2D-D1B2351B0545}"/>
                </a:ext>
              </a:extLst>
            </p:cNvPr>
            <p:cNvSpPr>
              <a:spLocks/>
            </p:cNvSpPr>
            <p:nvPr/>
          </p:nvSpPr>
          <p:spPr bwMode="auto">
            <a:xfrm>
              <a:off x="2312988" y="3111500"/>
              <a:ext cx="20638" cy="31750"/>
            </a:xfrm>
            <a:custGeom>
              <a:avLst/>
              <a:gdLst/>
              <a:ahLst/>
              <a:cxnLst>
                <a:cxn ang="0">
                  <a:pos x="41" y="3"/>
                </a:cxn>
                <a:cxn ang="0">
                  <a:pos x="41" y="3"/>
                </a:cxn>
                <a:cxn ang="0">
                  <a:pos x="35" y="11"/>
                </a:cxn>
                <a:cxn ang="0">
                  <a:pos x="30" y="19"/>
                </a:cxn>
                <a:cxn ang="0">
                  <a:pos x="20" y="37"/>
                </a:cxn>
                <a:cxn ang="0">
                  <a:pos x="11" y="55"/>
                </a:cxn>
                <a:cxn ang="0">
                  <a:pos x="6" y="63"/>
                </a:cxn>
                <a:cxn ang="0">
                  <a:pos x="1" y="72"/>
                </a:cxn>
                <a:cxn ang="0">
                  <a:pos x="1" y="72"/>
                </a:cxn>
                <a:cxn ang="0">
                  <a:pos x="0" y="75"/>
                </a:cxn>
                <a:cxn ang="0">
                  <a:pos x="0" y="76"/>
                </a:cxn>
                <a:cxn ang="0">
                  <a:pos x="1" y="79"/>
                </a:cxn>
                <a:cxn ang="0">
                  <a:pos x="2" y="80"/>
                </a:cxn>
                <a:cxn ang="0">
                  <a:pos x="7" y="80"/>
                </a:cxn>
                <a:cxn ang="0">
                  <a:pos x="9" y="80"/>
                </a:cxn>
                <a:cxn ang="0">
                  <a:pos x="11" y="78"/>
                </a:cxn>
                <a:cxn ang="0">
                  <a:pos x="11" y="78"/>
                </a:cxn>
                <a:cxn ang="0">
                  <a:pos x="17" y="70"/>
                </a:cxn>
                <a:cxn ang="0">
                  <a:pos x="20" y="62"/>
                </a:cxn>
                <a:cxn ang="0">
                  <a:pos x="30" y="44"/>
                </a:cxn>
                <a:cxn ang="0">
                  <a:pos x="39" y="27"/>
                </a:cxn>
                <a:cxn ang="0">
                  <a:pos x="44" y="19"/>
                </a:cxn>
                <a:cxn ang="0">
                  <a:pos x="49" y="11"/>
                </a:cxn>
                <a:cxn ang="0">
                  <a:pos x="49" y="11"/>
                </a:cxn>
                <a:cxn ang="0">
                  <a:pos x="51" y="8"/>
                </a:cxn>
                <a:cxn ang="0">
                  <a:pos x="52" y="7"/>
                </a:cxn>
                <a:cxn ang="0">
                  <a:pos x="49" y="3"/>
                </a:cxn>
                <a:cxn ang="0">
                  <a:pos x="45" y="0"/>
                </a:cxn>
                <a:cxn ang="0">
                  <a:pos x="44" y="2"/>
                </a:cxn>
                <a:cxn ang="0">
                  <a:pos x="41" y="3"/>
                </a:cxn>
                <a:cxn ang="0">
                  <a:pos x="41" y="3"/>
                </a:cxn>
              </a:cxnLst>
              <a:rect l="0" t="0" r="r" b="b"/>
              <a:pathLst>
                <a:path w="52" h="80">
                  <a:moveTo>
                    <a:pt x="41" y="3"/>
                  </a:moveTo>
                  <a:lnTo>
                    <a:pt x="41" y="3"/>
                  </a:lnTo>
                  <a:lnTo>
                    <a:pt x="35" y="11"/>
                  </a:lnTo>
                  <a:lnTo>
                    <a:pt x="30" y="19"/>
                  </a:lnTo>
                  <a:lnTo>
                    <a:pt x="20" y="37"/>
                  </a:lnTo>
                  <a:lnTo>
                    <a:pt x="11" y="55"/>
                  </a:lnTo>
                  <a:lnTo>
                    <a:pt x="6" y="63"/>
                  </a:lnTo>
                  <a:lnTo>
                    <a:pt x="1" y="72"/>
                  </a:lnTo>
                  <a:lnTo>
                    <a:pt x="1" y="72"/>
                  </a:lnTo>
                  <a:lnTo>
                    <a:pt x="0" y="75"/>
                  </a:lnTo>
                  <a:lnTo>
                    <a:pt x="0" y="76"/>
                  </a:lnTo>
                  <a:lnTo>
                    <a:pt x="1" y="79"/>
                  </a:lnTo>
                  <a:lnTo>
                    <a:pt x="2" y="80"/>
                  </a:lnTo>
                  <a:lnTo>
                    <a:pt x="7" y="80"/>
                  </a:lnTo>
                  <a:lnTo>
                    <a:pt x="9" y="80"/>
                  </a:lnTo>
                  <a:lnTo>
                    <a:pt x="11" y="78"/>
                  </a:lnTo>
                  <a:lnTo>
                    <a:pt x="11" y="78"/>
                  </a:lnTo>
                  <a:lnTo>
                    <a:pt x="17" y="70"/>
                  </a:lnTo>
                  <a:lnTo>
                    <a:pt x="20" y="62"/>
                  </a:lnTo>
                  <a:lnTo>
                    <a:pt x="30" y="44"/>
                  </a:lnTo>
                  <a:lnTo>
                    <a:pt x="39" y="27"/>
                  </a:lnTo>
                  <a:lnTo>
                    <a:pt x="44" y="19"/>
                  </a:lnTo>
                  <a:lnTo>
                    <a:pt x="49" y="11"/>
                  </a:lnTo>
                  <a:lnTo>
                    <a:pt x="49" y="11"/>
                  </a:lnTo>
                  <a:lnTo>
                    <a:pt x="51" y="8"/>
                  </a:lnTo>
                  <a:lnTo>
                    <a:pt x="52" y="7"/>
                  </a:lnTo>
                  <a:lnTo>
                    <a:pt x="49" y="3"/>
                  </a:lnTo>
                  <a:lnTo>
                    <a:pt x="45" y="0"/>
                  </a:lnTo>
                  <a:lnTo>
                    <a:pt x="44" y="2"/>
                  </a:lnTo>
                  <a:lnTo>
                    <a:pt x="41" y="3"/>
                  </a:lnTo>
                  <a:lnTo>
                    <a:pt x="41"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2" name="chenying0907 761">
              <a:extLst>
                <a:ext uri="{FF2B5EF4-FFF2-40B4-BE49-F238E27FC236}">
                  <a16:creationId xmlns:a16="http://schemas.microsoft.com/office/drawing/2014/main" id="{AC06D546-96E0-42E6-AF13-1A8EB9993208}"/>
                </a:ext>
              </a:extLst>
            </p:cNvPr>
            <p:cNvSpPr>
              <a:spLocks/>
            </p:cNvSpPr>
            <p:nvPr/>
          </p:nvSpPr>
          <p:spPr bwMode="auto">
            <a:xfrm>
              <a:off x="2360613" y="3116263"/>
              <a:ext cx="25400" cy="30163"/>
            </a:xfrm>
            <a:custGeom>
              <a:avLst/>
              <a:gdLst/>
              <a:ahLst/>
              <a:cxnLst>
                <a:cxn ang="0">
                  <a:pos x="53" y="1"/>
                </a:cxn>
                <a:cxn ang="0">
                  <a:pos x="53" y="1"/>
                </a:cxn>
                <a:cxn ang="0">
                  <a:pos x="39" y="17"/>
                </a:cxn>
                <a:cxn ang="0">
                  <a:pos x="25" y="32"/>
                </a:cxn>
                <a:cxn ang="0">
                  <a:pos x="12" y="49"/>
                </a:cxn>
                <a:cxn ang="0">
                  <a:pos x="1" y="66"/>
                </a:cxn>
                <a:cxn ang="0">
                  <a:pos x="1" y="66"/>
                </a:cxn>
                <a:cxn ang="0">
                  <a:pos x="0" y="68"/>
                </a:cxn>
                <a:cxn ang="0">
                  <a:pos x="0" y="71"/>
                </a:cxn>
                <a:cxn ang="0">
                  <a:pos x="4" y="73"/>
                </a:cxn>
                <a:cxn ang="0">
                  <a:pos x="8" y="75"/>
                </a:cxn>
                <a:cxn ang="0">
                  <a:pos x="9" y="73"/>
                </a:cxn>
                <a:cxn ang="0">
                  <a:pos x="10" y="72"/>
                </a:cxn>
                <a:cxn ang="0">
                  <a:pos x="10" y="72"/>
                </a:cxn>
                <a:cxn ang="0">
                  <a:pos x="21" y="55"/>
                </a:cxn>
                <a:cxn ang="0">
                  <a:pos x="34" y="39"/>
                </a:cxn>
                <a:cxn ang="0">
                  <a:pos x="47" y="24"/>
                </a:cxn>
                <a:cxn ang="0">
                  <a:pos x="61" y="11"/>
                </a:cxn>
                <a:cxn ang="0">
                  <a:pos x="61" y="11"/>
                </a:cxn>
                <a:cxn ang="0">
                  <a:pos x="63" y="8"/>
                </a:cxn>
                <a:cxn ang="0">
                  <a:pos x="63" y="5"/>
                </a:cxn>
                <a:cxn ang="0">
                  <a:pos x="61" y="3"/>
                </a:cxn>
                <a:cxn ang="0">
                  <a:pos x="57" y="0"/>
                </a:cxn>
                <a:cxn ang="0">
                  <a:pos x="55" y="0"/>
                </a:cxn>
                <a:cxn ang="0">
                  <a:pos x="53" y="1"/>
                </a:cxn>
                <a:cxn ang="0">
                  <a:pos x="53" y="1"/>
                </a:cxn>
              </a:cxnLst>
              <a:rect l="0" t="0" r="r" b="b"/>
              <a:pathLst>
                <a:path w="63" h="75">
                  <a:moveTo>
                    <a:pt x="53" y="1"/>
                  </a:moveTo>
                  <a:lnTo>
                    <a:pt x="53" y="1"/>
                  </a:lnTo>
                  <a:lnTo>
                    <a:pt x="39" y="17"/>
                  </a:lnTo>
                  <a:lnTo>
                    <a:pt x="25" y="32"/>
                  </a:lnTo>
                  <a:lnTo>
                    <a:pt x="12" y="49"/>
                  </a:lnTo>
                  <a:lnTo>
                    <a:pt x="1" y="66"/>
                  </a:lnTo>
                  <a:lnTo>
                    <a:pt x="1" y="66"/>
                  </a:lnTo>
                  <a:lnTo>
                    <a:pt x="0" y="68"/>
                  </a:lnTo>
                  <a:lnTo>
                    <a:pt x="0" y="71"/>
                  </a:lnTo>
                  <a:lnTo>
                    <a:pt x="4" y="73"/>
                  </a:lnTo>
                  <a:lnTo>
                    <a:pt x="8" y="75"/>
                  </a:lnTo>
                  <a:lnTo>
                    <a:pt x="9" y="73"/>
                  </a:lnTo>
                  <a:lnTo>
                    <a:pt x="10" y="72"/>
                  </a:lnTo>
                  <a:lnTo>
                    <a:pt x="10" y="72"/>
                  </a:lnTo>
                  <a:lnTo>
                    <a:pt x="21" y="55"/>
                  </a:lnTo>
                  <a:lnTo>
                    <a:pt x="34" y="39"/>
                  </a:lnTo>
                  <a:lnTo>
                    <a:pt x="47" y="24"/>
                  </a:lnTo>
                  <a:lnTo>
                    <a:pt x="61" y="11"/>
                  </a:lnTo>
                  <a:lnTo>
                    <a:pt x="61" y="11"/>
                  </a:lnTo>
                  <a:lnTo>
                    <a:pt x="63" y="8"/>
                  </a:lnTo>
                  <a:lnTo>
                    <a:pt x="63" y="5"/>
                  </a:lnTo>
                  <a:lnTo>
                    <a:pt x="61" y="3"/>
                  </a:lnTo>
                  <a:lnTo>
                    <a:pt x="57" y="0"/>
                  </a:lnTo>
                  <a:lnTo>
                    <a:pt x="55" y="0"/>
                  </a:lnTo>
                  <a:lnTo>
                    <a:pt x="53" y="1"/>
                  </a:lnTo>
                  <a:lnTo>
                    <a:pt x="5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3" name="chenying0907 762">
              <a:extLst>
                <a:ext uri="{FF2B5EF4-FFF2-40B4-BE49-F238E27FC236}">
                  <a16:creationId xmlns:a16="http://schemas.microsoft.com/office/drawing/2014/main" id="{E76D7880-00D6-42B1-9CE8-0F970A029F3B}"/>
                </a:ext>
              </a:extLst>
            </p:cNvPr>
            <p:cNvSpPr>
              <a:spLocks/>
            </p:cNvSpPr>
            <p:nvPr/>
          </p:nvSpPr>
          <p:spPr bwMode="auto">
            <a:xfrm>
              <a:off x="2403476" y="3119438"/>
              <a:ext cx="23813" cy="31750"/>
            </a:xfrm>
            <a:custGeom>
              <a:avLst/>
              <a:gdLst/>
              <a:ahLst/>
              <a:cxnLst>
                <a:cxn ang="0">
                  <a:pos x="48" y="2"/>
                </a:cxn>
                <a:cxn ang="0">
                  <a:pos x="48" y="2"/>
                </a:cxn>
                <a:cxn ang="0">
                  <a:pos x="36" y="19"/>
                </a:cxn>
                <a:cxn ang="0">
                  <a:pos x="24" y="36"/>
                </a:cxn>
                <a:cxn ang="0">
                  <a:pos x="12" y="52"/>
                </a:cxn>
                <a:cxn ang="0">
                  <a:pos x="2" y="70"/>
                </a:cxn>
                <a:cxn ang="0">
                  <a:pos x="2" y="70"/>
                </a:cxn>
                <a:cxn ang="0">
                  <a:pos x="0" y="73"/>
                </a:cxn>
                <a:cxn ang="0">
                  <a:pos x="0" y="76"/>
                </a:cxn>
                <a:cxn ang="0">
                  <a:pos x="4" y="78"/>
                </a:cxn>
                <a:cxn ang="0">
                  <a:pos x="8" y="79"/>
                </a:cxn>
                <a:cxn ang="0">
                  <a:pos x="10" y="78"/>
                </a:cxn>
                <a:cxn ang="0">
                  <a:pos x="11" y="76"/>
                </a:cxn>
                <a:cxn ang="0">
                  <a:pos x="11" y="76"/>
                </a:cxn>
                <a:cxn ang="0">
                  <a:pos x="21" y="59"/>
                </a:cxn>
                <a:cxn ang="0">
                  <a:pos x="33" y="42"/>
                </a:cxn>
                <a:cxn ang="0">
                  <a:pos x="46" y="25"/>
                </a:cxn>
                <a:cxn ang="0">
                  <a:pos x="57" y="8"/>
                </a:cxn>
                <a:cxn ang="0">
                  <a:pos x="57" y="8"/>
                </a:cxn>
                <a:cxn ang="0">
                  <a:pos x="58" y="5"/>
                </a:cxn>
                <a:cxn ang="0">
                  <a:pos x="57" y="4"/>
                </a:cxn>
                <a:cxn ang="0">
                  <a:pos x="54" y="0"/>
                </a:cxn>
                <a:cxn ang="0">
                  <a:pos x="50" y="0"/>
                </a:cxn>
                <a:cxn ang="0">
                  <a:pos x="49" y="0"/>
                </a:cxn>
                <a:cxn ang="0">
                  <a:pos x="48" y="2"/>
                </a:cxn>
                <a:cxn ang="0">
                  <a:pos x="48" y="2"/>
                </a:cxn>
              </a:cxnLst>
              <a:rect l="0" t="0" r="r" b="b"/>
              <a:pathLst>
                <a:path w="58" h="79">
                  <a:moveTo>
                    <a:pt x="48" y="2"/>
                  </a:moveTo>
                  <a:lnTo>
                    <a:pt x="48" y="2"/>
                  </a:lnTo>
                  <a:lnTo>
                    <a:pt x="36" y="19"/>
                  </a:lnTo>
                  <a:lnTo>
                    <a:pt x="24" y="36"/>
                  </a:lnTo>
                  <a:lnTo>
                    <a:pt x="12" y="52"/>
                  </a:lnTo>
                  <a:lnTo>
                    <a:pt x="2" y="70"/>
                  </a:lnTo>
                  <a:lnTo>
                    <a:pt x="2" y="70"/>
                  </a:lnTo>
                  <a:lnTo>
                    <a:pt x="0" y="73"/>
                  </a:lnTo>
                  <a:lnTo>
                    <a:pt x="0" y="76"/>
                  </a:lnTo>
                  <a:lnTo>
                    <a:pt x="4" y="78"/>
                  </a:lnTo>
                  <a:lnTo>
                    <a:pt x="8" y="79"/>
                  </a:lnTo>
                  <a:lnTo>
                    <a:pt x="10" y="78"/>
                  </a:lnTo>
                  <a:lnTo>
                    <a:pt x="11" y="76"/>
                  </a:lnTo>
                  <a:lnTo>
                    <a:pt x="11" y="76"/>
                  </a:lnTo>
                  <a:lnTo>
                    <a:pt x="21" y="59"/>
                  </a:lnTo>
                  <a:lnTo>
                    <a:pt x="33" y="42"/>
                  </a:lnTo>
                  <a:lnTo>
                    <a:pt x="46" y="25"/>
                  </a:lnTo>
                  <a:lnTo>
                    <a:pt x="57" y="8"/>
                  </a:lnTo>
                  <a:lnTo>
                    <a:pt x="57" y="8"/>
                  </a:lnTo>
                  <a:lnTo>
                    <a:pt x="58" y="5"/>
                  </a:lnTo>
                  <a:lnTo>
                    <a:pt x="57" y="4"/>
                  </a:lnTo>
                  <a:lnTo>
                    <a:pt x="54" y="0"/>
                  </a:lnTo>
                  <a:lnTo>
                    <a:pt x="50" y="0"/>
                  </a:lnTo>
                  <a:lnTo>
                    <a:pt x="49" y="0"/>
                  </a:lnTo>
                  <a:lnTo>
                    <a:pt x="48" y="2"/>
                  </a:lnTo>
                  <a:lnTo>
                    <a:pt x="48"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4" name="chenying0907 763">
              <a:extLst>
                <a:ext uri="{FF2B5EF4-FFF2-40B4-BE49-F238E27FC236}">
                  <a16:creationId xmlns:a16="http://schemas.microsoft.com/office/drawing/2014/main" id="{2842EDC9-2305-4D04-8495-42125A6A090E}"/>
                </a:ext>
              </a:extLst>
            </p:cNvPr>
            <p:cNvSpPr>
              <a:spLocks/>
            </p:cNvSpPr>
            <p:nvPr/>
          </p:nvSpPr>
          <p:spPr bwMode="auto">
            <a:xfrm>
              <a:off x="2444751" y="3127375"/>
              <a:ext cx="17463" cy="25400"/>
            </a:xfrm>
            <a:custGeom>
              <a:avLst/>
              <a:gdLst/>
              <a:ahLst/>
              <a:cxnLst>
                <a:cxn ang="0">
                  <a:pos x="35" y="1"/>
                </a:cxn>
                <a:cxn ang="0">
                  <a:pos x="35" y="1"/>
                </a:cxn>
                <a:cxn ang="0">
                  <a:pos x="25" y="13"/>
                </a:cxn>
                <a:cxn ang="0">
                  <a:pos x="15" y="26"/>
                </a:cxn>
                <a:cxn ang="0">
                  <a:pos x="8" y="40"/>
                </a:cxn>
                <a:cxn ang="0">
                  <a:pos x="0" y="54"/>
                </a:cxn>
                <a:cxn ang="0">
                  <a:pos x="0" y="54"/>
                </a:cxn>
                <a:cxn ang="0">
                  <a:pos x="0" y="56"/>
                </a:cxn>
                <a:cxn ang="0">
                  <a:pos x="0" y="59"/>
                </a:cxn>
                <a:cxn ang="0">
                  <a:pos x="2" y="61"/>
                </a:cxn>
                <a:cxn ang="0">
                  <a:pos x="6" y="63"/>
                </a:cxn>
                <a:cxn ang="0">
                  <a:pos x="9" y="61"/>
                </a:cxn>
                <a:cxn ang="0">
                  <a:pos x="10" y="60"/>
                </a:cxn>
                <a:cxn ang="0">
                  <a:pos x="10" y="60"/>
                </a:cxn>
                <a:cxn ang="0">
                  <a:pos x="17" y="47"/>
                </a:cxn>
                <a:cxn ang="0">
                  <a:pos x="25" y="34"/>
                </a:cxn>
                <a:cxn ang="0">
                  <a:pos x="34" y="21"/>
                </a:cxn>
                <a:cxn ang="0">
                  <a:pos x="43" y="9"/>
                </a:cxn>
                <a:cxn ang="0">
                  <a:pos x="43" y="9"/>
                </a:cxn>
                <a:cxn ang="0">
                  <a:pos x="44" y="8"/>
                </a:cxn>
                <a:cxn ang="0">
                  <a:pos x="44" y="5"/>
                </a:cxn>
                <a:cxn ang="0">
                  <a:pos x="43" y="1"/>
                </a:cxn>
                <a:cxn ang="0">
                  <a:pos x="39" y="0"/>
                </a:cxn>
                <a:cxn ang="0">
                  <a:pos x="38" y="0"/>
                </a:cxn>
                <a:cxn ang="0">
                  <a:pos x="35" y="1"/>
                </a:cxn>
                <a:cxn ang="0">
                  <a:pos x="35" y="1"/>
                </a:cxn>
              </a:cxnLst>
              <a:rect l="0" t="0" r="r" b="b"/>
              <a:pathLst>
                <a:path w="44" h="63">
                  <a:moveTo>
                    <a:pt x="35" y="1"/>
                  </a:moveTo>
                  <a:lnTo>
                    <a:pt x="35" y="1"/>
                  </a:lnTo>
                  <a:lnTo>
                    <a:pt x="25" y="13"/>
                  </a:lnTo>
                  <a:lnTo>
                    <a:pt x="15" y="26"/>
                  </a:lnTo>
                  <a:lnTo>
                    <a:pt x="8" y="40"/>
                  </a:lnTo>
                  <a:lnTo>
                    <a:pt x="0" y="54"/>
                  </a:lnTo>
                  <a:lnTo>
                    <a:pt x="0" y="54"/>
                  </a:lnTo>
                  <a:lnTo>
                    <a:pt x="0" y="56"/>
                  </a:lnTo>
                  <a:lnTo>
                    <a:pt x="0" y="59"/>
                  </a:lnTo>
                  <a:lnTo>
                    <a:pt x="2" y="61"/>
                  </a:lnTo>
                  <a:lnTo>
                    <a:pt x="6" y="63"/>
                  </a:lnTo>
                  <a:lnTo>
                    <a:pt x="9" y="61"/>
                  </a:lnTo>
                  <a:lnTo>
                    <a:pt x="10" y="60"/>
                  </a:lnTo>
                  <a:lnTo>
                    <a:pt x="10" y="60"/>
                  </a:lnTo>
                  <a:lnTo>
                    <a:pt x="17" y="47"/>
                  </a:lnTo>
                  <a:lnTo>
                    <a:pt x="25" y="34"/>
                  </a:lnTo>
                  <a:lnTo>
                    <a:pt x="34" y="21"/>
                  </a:lnTo>
                  <a:lnTo>
                    <a:pt x="43" y="9"/>
                  </a:lnTo>
                  <a:lnTo>
                    <a:pt x="43" y="9"/>
                  </a:lnTo>
                  <a:lnTo>
                    <a:pt x="44" y="8"/>
                  </a:lnTo>
                  <a:lnTo>
                    <a:pt x="44" y="5"/>
                  </a:lnTo>
                  <a:lnTo>
                    <a:pt x="43" y="1"/>
                  </a:lnTo>
                  <a:lnTo>
                    <a:pt x="39" y="0"/>
                  </a:lnTo>
                  <a:lnTo>
                    <a:pt x="38" y="0"/>
                  </a:lnTo>
                  <a:lnTo>
                    <a:pt x="35" y="1"/>
                  </a:lnTo>
                  <a:lnTo>
                    <a:pt x="35"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5" name="chenying0907 764">
              <a:extLst>
                <a:ext uri="{FF2B5EF4-FFF2-40B4-BE49-F238E27FC236}">
                  <a16:creationId xmlns:a16="http://schemas.microsoft.com/office/drawing/2014/main" id="{A882E99E-8111-406D-8483-A5145B6612F0}"/>
                </a:ext>
              </a:extLst>
            </p:cNvPr>
            <p:cNvSpPr>
              <a:spLocks/>
            </p:cNvSpPr>
            <p:nvPr/>
          </p:nvSpPr>
          <p:spPr bwMode="auto">
            <a:xfrm>
              <a:off x="2492376" y="3130550"/>
              <a:ext cx="17463" cy="23813"/>
            </a:xfrm>
            <a:custGeom>
              <a:avLst/>
              <a:gdLst/>
              <a:ahLst/>
              <a:cxnLst>
                <a:cxn ang="0">
                  <a:pos x="34" y="7"/>
                </a:cxn>
                <a:cxn ang="0">
                  <a:pos x="34" y="7"/>
                </a:cxn>
                <a:cxn ang="0">
                  <a:pos x="34" y="9"/>
                </a:cxn>
                <a:cxn ang="0">
                  <a:pos x="31" y="12"/>
                </a:cxn>
                <a:cxn ang="0">
                  <a:pos x="26" y="17"/>
                </a:cxn>
                <a:cxn ang="0">
                  <a:pos x="26" y="17"/>
                </a:cxn>
                <a:cxn ang="0">
                  <a:pos x="21" y="22"/>
                </a:cxn>
                <a:cxn ang="0">
                  <a:pos x="17" y="28"/>
                </a:cxn>
                <a:cxn ang="0">
                  <a:pos x="17" y="28"/>
                </a:cxn>
                <a:cxn ang="0">
                  <a:pos x="13" y="34"/>
                </a:cxn>
                <a:cxn ang="0">
                  <a:pos x="9" y="41"/>
                </a:cxn>
                <a:cxn ang="0">
                  <a:pos x="6" y="47"/>
                </a:cxn>
                <a:cxn ang="0">
                  <a:pos x="2" y="54"/>
                </a:cxn>
                <a:cxn ang="0">
                  <a:pos x="2" y="54"/>
                </a:cxn>
                <a:cxn ang="0">
                  <a:pos x="1" y="56"/>
                </a:cxn>
                <a:cxn ang="0">
                  <a:pos x="0" y="58"/>
                </a:cxn>
                <a:cxn ang="0">
                  <a:pos x="2" y="62"/>
                </a:cxn>
                <a:cxn ang="0">
                  <a:pos x="4" y="63"/>
                </a:cxn>
                <a:cxn ang="0">
                  <a:pos x="6" y="63"/>
                </a:cxn>
                <a:cxn ang="0">
                  <a:pos x="8" y="63"/>
                </a:cxn>
                <a:cxn ang="0">
                  <a:pos x="10" y="62"/>
                </a:cxn>
                <a:cxn ang="0">
                  <a:pos x="10" y="62"/>
                </a:cxn>
                <a:cxn ang="0">
                  <a:pos x="14" y="55"/>
                </a:cxn>
                <a:cxn ang="0">
                  <a:pos x="18" y="47"/>
                </a:cxn>
                <a:cxn ang="0">
                  <a:pos x="22" y="39"/>
                </a:cxn>
                <a:cxn ang="0">
                  <a:pos x="27" y="33"/>
                </a:cxn>
                <a:cxn ang="0">
                  <a:pos x="27" y="33"/>
                </a:cxn>
                <a:cxn ang="0">
                  <a:pos x="33" y="26"/>
                </a:cxn>
                <a:cxn ang="0">
                  <a:pos x="39" y="20"/>
                </a:cxn>
                <a:cxn ang="0">
                  <a:pos x="39" y="20"/>
                </a:cxn>
                <a:cxn ang="0">
                  <a:pos x="42" y="17"/>
                </a:cxn>
                <a:cxn ang="0">
                  <a:pos x="44" y="15"/>
                </a:cxn>
                <a:cxn ang="0">
                  <a:pos x="46" y="7"/>
                </a:cxn>
                <a:cxn ang="0">
                  <a:pos x="46" y="7"/>
                </a:cxn>
                <a:cxn ang="0">
                  <a:pos x="46" y="4"/>
                </a:cxn>
                <a:cxn ang="0">
                  <a:pos x="44" y="3"/>
                </a:cxn>
                <a:cxn ang="0">
                  <a:pos x="43" y="1"/>
                </a:cxn>
                <a:cxn ang="0">
                  <a:pos x="40" y="0"/>
                </a:cxn>
                <a:cxn ang="0">
                  <a:pos x="36" y="3"/>
                </a:cxn>
                <a:cxn ang="0">
                  <a:pos x="35" y="4"/>
                </a:cxn>
                <a:cxn ang="0">
                  <a:pos x="34" y="7"/>
                </a:cxn>
                <a:cxn ang="0">
                  <a:pos x="34" y="7"/>
                </a:cxn>
              </a:cxnLst>
              <a:rect l="0" t="0" r="r" b="b"/>
              <a:pathLst>
                <a:path w="46" h="63">
                  <a:moveTo>
                    <a:pt x="34" y="7"/>
                  </a:moveTo>
                  <a:lnTo>
                    <a:pt x="34" y="7"/>
                  </a:lnTo>
                  <a:lnTo>
                    <a:pt x="34" y="9"/>
                  </a:lnTo>
                  <a:lnTo>
                    <a:pt x="31" y="12"/>
                  </a:lnTo>
                  <a:lnTo>
                    <a:pt x="26" y="17"/>
                  </a:lnTo>
                  <a:lnTo>
                    <a:pt x="26" y="17"/>
                  </a:lnTo>
                  <a:lnTo>
                    <a:pt x="21" y="22"/>
                  </a:lnTo>
                  <a:lnTo>
                    <a:pt x="17" y="28"/>
                  </a:lnTo>
                  <a:lnTo>
                    <a:pt x="17" y="28"/>
                  </a:lnTo>
                  <a:lnTo>
                    <a:pt x="13" y="34"/>
                  </a:lnTo>
                  <a:lnTo>
                    <a:pt x="9" y="41"/>
                  </a:lnTo>
                  <a:lnTo>
                    <a:pt x="6" y="47"/>
                  </a:lnTo>
                  <a:lnTo>
                    <a:pt x="2" y="54"/>
                  </a:lnTo>
                  <a:lnTo>
                    <a:pt x="2" y="54"/>
                  </a:lnTo>
                  <a:lnTo>
                    <a:pt x="1" y="56"/>
                  </a:lnTo>
                  <a:lnTo>
                    <a:pt x="0" y="58"/>
                  </a:lnTo>
                  <a:lnTo>
                    <a:pt x="2" y="62"/>
                  </a:lnTo>
                  <a:lnTo>
                    <a:pt x="4" y="63"/>
                  </a:lnTo>
                  <a:lnTo>
                    <a:pt x="6" y="63"/>
                  </a:lnTo>
                  <a:lnTo>
                    <a:pt x="8" y="63"/>
                  </a:lnTo>
                  <a:lnTo>
                    <a:pt x="10" y="62"/>
                  </a:lnTo>
                  <a:lnTo>
                    <a:pt x="10" y="62"/>
                  </a:lnTo>
                  <a:lnTo>
                    <a:pt x="14" y="55"/>
                  </a:lnTo>
                  <a:lnTo>
                    <a:pt x="18" y="47"/>
                  </a:lnTo>
                  <a:lnTo>
                    <a:pt x="22" y="39"/>
                  </a:lnTo>
                  <a:lnTo>
                    <a:pt x="27" y="33"/>
                  </a:lnTo>
                  <a:lnTo>
                    <a:pt x="27" y="33"/>
                  </a:lnTo>
                  <a:lnTo>
                    <a:pt x="33" y="26"/>
                  </a:lnTo>
                  <a:lnTo>
                    <a:pt x="39" y="20"/>
                  </a:lnTo>
                  <a:lnTo>
                    <a:pt x="39" y="20"/>
                  </a:lnTo>
                  <a:lnTo>
                    <a:pt x="42" y="17"/>
                  </a:lnTo>
                  <a:lnTo>
                    <a:pt x="44" y="15"/>
                  </a:lnTo>
                  <a:lnTo>
                    <a:pt x="46" y="7"/>
                  </a:lnTo>
                  <a:lnTo>
                    <a:pt x="46" y="7"/>
                  </a:lnTo>
                  <a:lnTo>
                    <a:pt x="46" y="4"/>
                  </a:lnTo>
                  <a:lnTo>
                    <a:pt x="44" y="3"/>
                  </a:lnTo>
                  <a:lnTo>
                    <a:pt x="43" y="1"/>
                  </a:lnTo>
                  <a:lnTo>
                    <a:pt x="40" y="0"/>
                  </a:lnTo>
                  <a:lnTo>
                    <a:pt x="36" y="3"/>
                  </a:lnTo>
                  <a:lnTo>
                    <a:pt x="35" y="4"/>
                  </a:lnTo>
                  <a:lnTo>
                    <a:pt x="34" y="7"/>
                  </a:lnTo>
                  <a:lnTo>
                    <a:pt x="34" y="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6" name="chenying0907 765">
              <a:extLst>
                <a:ext uri="{FF2B5EF4-FFF2-40B4-BE49-F238E27FC236}">
                  <a16:creationId xmlns:a16="http://schemas.microsoft.com/office/drawing/2014/main" id="{85817617-B5BC-403C-9E3D-650508A125C6}"/>
                </a:ext>
              </a:extLst>
            </p:cNvPr>
            <p:cNvSpPr>
              <a:spLocks noEditPoints="1"/>
            </p:cNvSpPr>
            <p:nvPr/>
          </p:nvSpPr>
          <p:spPr bwMode="auto">
            <a:xfrm>
              <a:off x="2100263" y="3162300"/>
              <a:ext cx="431800" cy="323850"/>
            </a:xfrm>
            <a:custGeom>
              <a:avLst/>
              <a:gdLst/>
              <a:ahLst/>
              <a:cxnLst>
                <a:cxn ang="0">
                  <a:pos x="1080" y="117"/>
                </a:cxn>
                <a:cxn ang="0">
                  <a:pos x="1070" y="72"/>
                </a:cxn>
                <a:cxn ang="0">
                  <a:pos x="1044" y="36"/>
                </a:cxn>
                <a:cxn ang="0">
                  <a:pos x="1010" y="20"/>
                </a:cxn>
                <a:cxn ang="0">
                  <a:pos x="927" y="12"/>
                </a:cxn>
                <a:cxn ang="0">
                  <a:pos x="675" y="7"/>
                </a:cxn>
                <a:cxn ang="0">
                  <a:pos x="459" y="5"/>
                </a:cxn>
                <a:cxn ang="0">
                  <a:pos x="241" y="0"/>
                </a:cxn>
                <a:cxn ang="0">
                  <a:pos x="110" y="4"/>
                </a:cxn>
                <a:cxn ang="0">
                  <a:pos x="59" y="15"/>
                </a:cxn>
                <a:cxn ang="0">
                  <a:pos x="25" y="38"/>
                </a:cxn>
                <a:cxn ang="0">
                  <a:pos x="5" y="75"/>
                </a:cxn>
                <a:cxn ang="0">
                  <a:pos x="0" y="127"/>
                </a:cxn>
                <a:cxn ang="0">
                  <a:pos x="0" y="658"/>
                </a:cxn>
                <a:cxn ang="0">
                  <a:pos x="0" y="671"/>
                </a:cxn>
                <a:cxn ang="0">
                  <a:pos x="5" y="723"/>
                </a:cxn>
                <a:cxn ang="0">
                  <a:pos x="25" y="760"/>
                </a:cxn>
                <a:cxn ang="0">
                  <a:pos x="59" y="784"/>
                </a:cxn>
                <a:cxn ang="0">
                  <a:pos x="110" y="795"/>
                </a:cxn>
                <a:cxn ang="0">
                  <a:pos x="306" y="806"/>
                </a:cxn>
                <a:cxn ang="0">
                  <a:pos x="592" y="814"/>
                </a:cxn>
                <a:cxn ang="0">
                  <a:pos x="930" y="814"/>
                </a:cxn>
                <a:cxn ang="0">
                  <a:pos x="1011" y="806"/>
                </a:cxn>
                <a:cxn ang="0">
                  <a:pos x="1045" y="790"/>
                </a:cxn>
                <a:cxn ang="0">
                  <a:pos x="1073" y="754"/>
                </a:cxn>
                <a:cxn ang="0">
                  <a:pos x="1082" y="709"/>
                </a:cxn>
                <a:cxn ang="0">
                  <a:pos x="1082" y="688"/>
                </a:cxn>
                <a:cxn ang="0">
                  <a:pos x="1079" y="670"/>
                </a:cxn>
                <a:cxn ang="0">
                  <a:pos x="1084" y="589"/>
                </a:cxn>
                <a:cxn ang="0">
                  <a:pos x="1087" y="501"/>
                </a:cxn>
                <a:cxn ang="0">
                  <a:pos x="1084" y="285"/>
                </a:cxn>
                <a:cxn ang="0">
                  <a:pos x="1023" y="751"/>
                </a:cxn>
                <a:cxn ang="0">
                  <a:pos x="970" y="765"/>
                </a:cxn>
                <a:cxn ang="0">
                  <a:pos x="859" y="771"/>
                </a:cxn>
                <a:cxn ang="0">
                  <a:pos x="590" y="769"/>
                </a:cxn>
                <a:cxn ang="0">
                  <a:pos x="364" y="757"/>
                </a:cxn>
                <a:cxn ang="0">
                  <a:pos x="209" y="751"/>
                </a:cxn>
                <a:cxn ang="0">
                  <a:pos x="93" y="747"/>
                </a:cxn>
                <a:cxn ang="0">
                  <a:pos x="57" y="729"/>
                </a:cxn>
                <a:cxn ang="0">
                  <a:pos x="46" y="687"/>
                </a:cxn>
                <a:cxn ang="0">
                  <a:pos x="44" y="665"/>
                </a:cxn>
                <a:cxn ang="0">
                  <a:pos x="46" y="128"/>
                </a:cxn>
                <a:cxn ang="0">
                  <a:pos x="46" y="113"/>
                </a:cxn>
                <a:cxn ang="0">
                  <a:pos x="57" y="70"/>
                </a:cxn>
                <a:cxn ang="0">
                  <a:pos x="93" y="53"/>
                </a:cxn>
                <a:cxn ang="0">
                  <a:pos x="209" y="47"/>
                </a:cxn>
                <a:cxn ang="0">
                  <a:pos x="435" y="51"/>
                </a:cxn>
                <a:cxn ang="0">
                  <a:pos x="540" y="49"/>
                </a:cxn>
                <a:cxn ang="0">
                  <a:pos x="827" y="55"/>
                </a:cxn>
                <a:cxn ang="0">
                  <a:pos x="951" y="60"/>
                </a:cxn>
                <a:cxn ang="0">
                  <a:pos x="1004" y="70"/>
                </a:cxn>
                <a:cxn ang="0">
                  <a:pos x="1029" y="84"/>
                </a:cxn>
                <a:cxn ang="0">
                  <a:pos x="1036" y="126"/>
                </a:cxn>
                <a:cxn ang="0">
                  <a:pos x="1036" y="202"/>
                </a:cxn>
                <a:cxn ang="0">
                  <a:pos x="1044" y="489"/>
                </a:cxn>
                <a:cxn ang="0">
                  <a:pos x="1039" y="578"/>
                </a:cxn>
                <a:cxn ang="0">
                  <a:pos x="1035" y="672"/>
                </a:cxn>
                <a:cxn ang="0">
                  <a:pos x="1036" y="712"/>
                </a:cxn>
                <a:cxn ang="0">
                  <a:pos x="1028" y="747"/>
                </a:cxn>
              </a:cxnLst>
              <a:rect l="0" t="0" r="r" b="b"/>
              <a:pathLst>
                <a:path w="1088" h="815">
                  <a:moveTo>
                    <a:pt x="1080" y="128"/>
                  </a:moveTo>
                  <a:lnTo>
                    <a:pt x="1080" y="128"/>
                  </a:lnTo>
                  <a:lnTo>
                    <a:pt x="1082" y="123"/>
                  </a:lnTo>
                  <a:lnTo>
                    <a:pt x="1080" y="117"/>
                  </a:lnTo>
                  <a:lnTo>
                    <a:pt x="1080" y="117"/>
                  </a:lnTo>
                  <a:lnTo>
                    <a:pt x="1076" y="104"/>
                  </a:lnTo>
                  <a:lnTo>
                    <a:pt x="1074" y="93"/>
                  </a:lnTo>
                  <a:lnTo>
                    <a:pt x="1070" y="72"/>
                  </a:lnTo>
                  <a:lnTo>
                    <a:pt x="1067" y="63"/>
                  </a:lnTo>
                  <a:lnTo>
                    <a:pt x="1062" y="54"/>
                  </a:lnTo>
                  <a:lnTo>
                    <a:pt x="1054" y="45"/>
                  </a:lnTo>
                  <a:lnTo>
                    <a:pt x="1044" y="36"/>
                  </a:lnTo>
                  <a:lnTo>
                    <a:pt x="1044" y="36"/>
                  </a:lnTo>
                  <a:lnTo>
                    <a:pt x="1036" y="32"/>
                  </a:lnTo>
                  <a:lnTo>
                    <a:pt x="1028" y="26"/>
                  </a:lnTo>
                  <a:lnTo>
                    <a:pt x="1010" y="20"/>
                  </a:lnTo>
                  <a:lnTo>
                    <a:pt x="990" y="16"/>
                  </a:lnTo>
                  <a:lnTo>
                    <a:pt x="969" y="13"/>
                  </a:lnTo>
                  <a:lnTo>
                    <a:pt x="948" y="13"/>
                  </a:lnTo>
                  <a:lnTo>
                    <a:pt x="927" y="12"/>
                  </a:lnTo>
                  <a:lnTo>
                    <a:pt x="891" y="13"/>
                  </a:lnTo>
                  <a:lnTo>
                    <a:pt x="891" y="13"/>
                  </a:lnTo>
                  <a:lnTo>
                    <a:pt x="793" y="11"/>
                  </a:lnTo>
                  <a:lnTo>
                    <a:pt x="675" y="7"/>
                  </a:lnTo>
                  <a:lnTo>
                    <a:pt x="556" y="4"/>
                  </a:lnTo>
                  <a:lnTo>
                    <a:pt x="503" y="4"/>
                  </a:lnTo>
                  <a:lnTo>
                    <a:pt x="459" y="5"/>
                  </a:lnTo>
                  <a:lnTo>
                    <a:pt x="459" y="5"/>
                  </a:lnTo>
                  <a:lnTo>
                    <a:pt x="416" y="5"/>
                  </a:lnTo>
                  <a:lnTo>
                    <a:pt x="371" y="5"/>
                  </a:lnTo>
                  <a:lnTo>
                    <a:pt x="284" y="2"/>
                  </a:lnTo>
                  <a:lnTo>
                    <a:pt x="241" y="0"/>
                  </a:lnTo>
                  <a:lnTo>
                    <a:pt x="197" y="0"/>
                  </a:lnTo>
                  <a:lnTo>
                    <a:pt x="153" y="0"/>
                  </a:lnTo>
                  <a:lnTo>
                    <a:pt x="110" y="4"/>
                  </a:lnTo>
                  <a:lnTo>
                    <a:pt x="110" y="4"/>
                  </a:lnTo>
                  <a:lnTo>
                    <a:pt x="95" y="5"/>
                  </a:lnTo>
                  <a:lnTo>
                    <a:pt x="82" y="8"/>
                  </a:lnTo>
                  <a:lnTo>
                    <a:pt x="69" y="11"/>
                  </a:lnTo>
                  <a:lnTo>
                    <a:pt x="59" y="15"/>
                  </a:lnTo>
                  <a:lnTo>
                    <a:pt x="48" y="20"/>
                  </a:lnTo>
                  <a:lnTo>
                    <a:pt x="39" y="25"/>
                  </a:lnTo>
                  <a:lnTo>
                    <a:pt x="31" y="32"/>
                  </a:lnTo>
                  <a:lnTo>
                    <a:pt x="25" y="38"/>
                  </a:lnTo>
                  <a:lnTo>
                    <a:pt x="18" y="46"/>
                  </a:lnTo>
                  <a:lnTo>
                    <a:pt x="13" y="55"/>
                  </a:lnTo>
                  <a:lnTo>
                    <a:pt x="9" y="64"/>
                  </a:lnTo>
                  <a:lnTo>
                    <a:pt x="5" y="75"/>
                  </a:lnTo>
                  <a:lnTo>
                    <a:pt x="3" y="87"/>
                  </a:lnTo>
                  <a:lnTo>
                    <a:pt x="1" y="100"/>
                  </a:lnTo>
                  <a:lnTo>
                    <a:pt x="0" y="127"/>
                  </a:lnTo>
                  <a:lnTo>
                    <a:pt x="0" y="127"/>
                  </a:lnTo>
                  <a:lnTo>
                    <a:pt x="0" y="128"/>
                  </a:lnTo>
                  <a:lnTo>
                    <a:pt x="0" y="128"/>
                  </a:lnTo>
                  <a:lnTo>
                    <a:pt x="0" y="131"/>
                  </a:lnTo>
                  <a:lnTo>
                    <a:pt x="0" y="658"/>
                  </a:lnTo>
                  <a:lnTo>
                    <a:pt x="0" y="658"/>
                  </a:lnTo>
                  <a:lnTo>
                    <a:pt x="0" y="665"/>
                  </a:lnTo>
                  <a:lnTo>
                    <a:pt x="0" y="665"/>
                  </a:lnTo>
                  <a:lnTo>
                    <a:pt x="0" y="671"/>
                  </a:lnTo>
                  <a:lnTo>
                    <a:pt x="0" y="671"/>
                  </a:lnTo>
                  <a:lnTo>
                    <a:pt x="1" y="699"/>
                  </a:lnTo>
                  <a:lnTo>
                    <a:pt x="3" y="712"/>
                  </a:lnTo>
                  <a:lnTo>
                    <a:pt x="5" y="723"/>
                  </a:lnTo>
                  <a:lnTo>
                    <a:pt x="9" y="734"/>
                  </a:lnTo>
                  <a:lnTo>
                    <a:pt x="13" y="743"/>
                  </a:lnTo>
                  <a:lnTo>
                    <a:pt x="18" y="752"/>
                  </a:lnTo>
                  <a:lnTo>
                    <a:pt x="25" y="760"/>
                  </a:lnTo>
                  <a:lnTo>
                    <a:pt x="31" y="767"/>
                  </a:lnTo>
                  <a:lnTo>
                    <a:pt x="39" y="773"/>
                  </a:lnTo>
                  <a:lnTo>
                    <a:pt x="48" y="778"/>
                  </a:lnTo>
                  <a:lnTo>
                    <a:pt x="59" y="784"/>
                  </a:lnTo>
                  <a:lnTo>
                    <a:pt x="69" y="788"/>
                  </a:lnTo>
                  <a:lnTo>
                    <a:pt x="82" y="790"/>
                  </a:lnTo>
                  <a:lnTo>
                    <a:pt x="95" y="793"/>
                  </a:lnTo>
                  <a:lnTo>
                    <a:pt x="110" y="795"/>
                  </a:lnTo>
                  <a:lnTo>
                    <a:pt x="110" y="795"/>
                  </a:lnTo>
                  <a:lnTo>
                    <a:pt x="156" y="798"/>
                  </a:lnTo>
                  <a:lnTo>
                    <a:pt x="204" y="802"/>
                  </a:lnTo>
                  <a:lnTo>
                    <a:pt x="306" y="806"/>
                  </a:lnTo>
                  <a:lnTo>
                    <a:pt x="408" y="808"/>
                  </a:lnTo>
                  <a:lnTo>
                    <a:pt x="502" y="812"/>
                  </a:lnTo>
                  <a:lnTo>
                    <a:pt x="502" y="812"/>
                  </a:lnTo>
                  <a:lnTo>
                    <a:pt x="592" y="814"/>
                  </a:lnTo>
                  <a:lnTo>
                    <a:pt x="697" y="815"/>
                  </a:lnTo>
                  <a:lnTo>
                    <a:pt x="893" y="814"/>
                  </a:lnTo>
                  <a:lnTo>
                    <a:pt x="893" y="814"/>
                  </a:lnTo>
                  <a:lnTo>
                    <a:pt x="930" y="814"/>
                  </a:lnTo>
                  <a:lnTo>
                    <a:pt x="951" y="814"/>
                  </a:lnTo>
                  <a:lnTo>
                    <a:pt x="972" y="812"/>
                  </a:lnTo>
                  <a:lnTo>
                    <a:pt x="991" y="810"/>
                  </a:lnTo>
                  <a:lnTo>
                    <a:pt x="1011" y="806"/>
                  </a:lnTo>
                  <a:lnTo>
                    <a:pt x="1029" y="799"/>
                  </a:lnTo>
                  <a:lnTo>
                    <a:pt x="1037" y="795"/>
                  </a:lnTo>
                  <a:lnTo>
                    <a:pt x="1045" y="790"/>
                  </a:lnTo>
                  <a:lnTo>
                    <a:pt x="1045" y="790"/>
                  </a:lnTo>
                  <a:lnTo>
                    <a:pt x="1057" y="781"/>
                  </a:lnTo>
                  <a:lnTo>
                    <a:pt x="1065" y="772"/>
                  </a:lnTo>
                  <a:lnTo>
                    <a:pt x="1069" y="763"/>
                  </a:lnTo>
                  <a:lnTo>
                    <a:pt x="1073" y="754"/>
                  </a:lnTo>
                  <a:lnTo>
                    <a:pt x="1076" y="734"/>
                  </a:lnTo>
                  <a:lnTo>
                    <a:pt x="1079" y="722"/>
                  </a:lnTo>
                  <a:lnTo>
                    <a:pt x="1082" y="709"/>
                  </a:lnTo>
                  <a:lnTo>
                    <a:pt x="1082" y="709"/>
                  </a:lnTo>
                  <a:lnTo>
                    <a:pt x="1083" y="701"/>
                  </a:lnTo>
                  <a:lnTo>
                    <a:pt x="1082" y="695"/>
                  </a:lnTo>
                  <a:lnTo>
                    <a:pt x="1082" y="695"/>
                  </a:lnTo>
                  <a:lnTo>
                    <a:pt x="1082" y="688"/>
                  </a:lnTo>
                  <a:lnTo>
                    <a:pt x="1080" y="683"/>
                  </a:lnTo>
                  <a:lnTo>
                    <a:pt x="1080" y="683"/>
                  </a:lnTo>
                  <a:lnTo>
                    <a:pt x="1079" y="678"/>
                  </a:lnTo>
                  <a:lnTo>
                    <a:pt x="1079" y="670"/>
                  </a:lnTo>
                  <a:lnTo>
                    <a:pt x="1080" y="650"/>
                  </a:lnTo>
                  <a:lnTo>
                    <a:pt x="1084" y="616"/>
                  </a:lnTo>
                  <a:lnTo>
                    <a:pt x="1084" y="616"/>
                  </a:lnTo>
                  <a:lnTo>
                    <a:pt x="1084" y="589"/>
                  </a:lnTo>
                  <a:lnTo>
                    <a:pt x="1084" y="561"/>
                  </a:lnTo>
                  <a:lnTo>
                    <a:pt x="1084" y="561"/>
                  </a:lnTo>
                  <a:lnTo>
                    <a:pt x="1086" y="531"/>
                  </a:lnTo>
                  <a:lnTo>
                    <a:pt x="1087" y="501"/>
                  </a:lnTo>
                  <a:lnTo>
                    <a:pt x="1088" y="472"/>
                  </a:lnTo>
                  <a:lnTo>
                    <a:pt x="1088" y="442"/>
                  </a:lnTo>
                  <a:lnTo>
                    <a:pt x="1088" y="442"/>
                  </a:lnTo>
                  <a:lnTo>
                    <a:pt x="1084" y="285"/>
                  </a:lnTo>
                  <a:lnTo>
                    <a:pt x="1082" y="198"/>
                  </a:lnTo>
                  <a:lnTo>
                    <a:pt x="1080" y="128"/>
                  </a:lnTo>
                  <a:lnTo>
                    <a:pt x="1080" y="128"/>
                  </a:lnTo>
                  <a:close/>
                  <a:moveTo>
                    <a:pt x="1023" y="751"/>
                  </a:moveTo>
                  <a:lnTo>
                    <a:pt x="1023" y="751"/>
                  </a:lnTo>
                  <a:lnTo>
                    <a:pt x="1006" y="757"/>
                  </a:lnTo>
                  <a:lnTo>
                    <a:pt x="989" y="761"/>
                  </a:lnTo>
                  <a:lnTo>
                    <a:pt x="970" y="765"/>
                  </a:lnTo>
                  <a:lnTo>
                    <a:pt x="953" y="767"/>
                  </a:lnTo>
                  <a:lnTo>
                    <a:pt x="953" y="767"/>
                  </a:lnTo>
                  <a:lnTo>
                    <a:pt x="891" y="769"/>
                  </a:lnTo>
                  <a:lnTo>
                    <a:pt x="859" y="771"/>
                  </a:lnTo>
                  <a:lnTo>
                    <a:pt x="828" y="772"/>
                  </a:lnTo>
                  <a:lnTo>
                    <a:pt x="828" y="772"/>
                  </a:lnTo>
                  <a:lnTo>
                    <a:pt x="674" y="771"/>
                  </a:lnTo>
                  <a:lnTo>
                    <a:pt x="590" y="769"/>
                  </a:lnTo>
                  <a:lnTo>
                    <a:pt x="519" y="767"/>
                  </a:lnTo>
                  <a:lnTo>
                    <a:pt x="519" y="767"/>
                  </a:lnTo>
                  <a:lnTo>
                    <a:pt x="446" y="763"/>
                  </a:lnTo>
                  <a:lnTo>
                    <a:pt x="364" y="757"/>
                  </a:lnTo>
                  <a:lnTo>
                    <a:pt x="282" y="754"/>
                  </a:lnTo>
                  <a:lnTo>
                    <a:pt x="244" y="752"/>
                  </a:lnTo>
                  <a:lnTo>
                    <a:pt x="209" y="751"/>
                  </a:lnTo>
                  <a:lnTo>
                    <a:pt x="209" y="751"/>
                  </a:lnTo>
                  <a:lnTo>
                    <a:pt x="150" y="752"/>
                  </a:lnTo>
                  <a:lnTo>
                    <a:pt x="122" y="751"/>
                  </a:lnTo>
                  <a:lnTo>
                    <a:pt x="107" y="750"/>
                  </a:lnTo>
                  <a:lnTo>
                    <a:pt x="93" y="747"/>
                  </a:lnTo>
                  <a:lnTo>
                    <a:pt x="93" y="747"/>
                  </a:lnTo>
                  <a:lnTo>
                    <a:pt x="77" y="742"/>
                  </a:lnTo>
                  <a:lnTo>
                    <a:pt x="65" y="737"/>
                  </a:lnTo>
                  <a:lnTo>
                    <a:pt x="57" y="729"/>
                  </a:lnTo>
                  <a:lnTo>
                    <a:pt x="52" y="721"/>
                  </a:lnTo>
                  <a:lnTo>
                    <a:pt x="48" y="710"/>
                  </a:lnTo>
                  <a:lnTo>
                    <a:pt x="46" y="700"/>
                  </a:lnTo>
                  <a:lnTo>
                    <a:pt x="46" y="687"/>
                  </a:lnTo>
                  <a:lnTo>
                    <a:pt x="46" y="671"/>
                  </a:lnTo>
                  <a:lnTo>
                    <a:pt x="46" y="671"/>
                  </a:lnTo>
                  <a:lnTo>
                    <a:pt x="44" y="665"/>
                  </a:lnTo>
                  <a:lnTo>
                    <a:pt x="44" y="665"/>
                  </a:lnTo>
                  <a:lnTo>
                    <a:pt x="46" y="658"/>
                  </a:lnTo>
                  <a:lnTo>
                    <a:pt x="46" y="131"/>
                  </a:lnTo>
                  <a:lnTo>
                    <a:pt x="46" y="131"/>
                  </a:lnTo>
                  <a:lnTo>
                    <a:pt x="46" y="128"/>
                  </a:lnTo>
                  <a:lnTo>
                    <a:pt x="46" y="128"/>
                  </a:lnTo>
                  <a:lnTo>
                    <a:pt x="46" y="127"/>
                  </a:lnTo>
                  <a:lnTo>
                    <a:pt x="46" y="127"/>
                  </a:lnTo>
                  <a:lnTo>
                    <a:pt x="46" y="113"/>
                  </a:lnTo>
                  <a:lnTo>
                    <a:pt x="46" y="98"/>
                  </a:lnTo>
                  <a:lnTo>
                    <a:pt x="48" y="88"/>
                  </a:lnTo>
                  <a:lnTo>
                    <a:pt x="52" y="77"/>
                  </a:lnTo>
                  <a:lnTo>
                    <a:pt x="57" y="70"/>
                  </a:lnTo>
                  <a:lnTo>
                    <a:pt x="65" y="62"/>
                  </a:lnTo>
                  <a:lnTo>
                    <a:pt x="77" y="56"/>
                  </a:lnTo>
                  <a:lnTo>
                    <a:pt x="93" y="53"/>
                  </a:lnTo>
                  <a:lnTo>
                    <a:pt x="93" y="53"/>
                  </a:lnTo>
                  <a:lnTo>
                    <a:pt x="107" y="49"/>
                  </a:lnTo>
                  <a:lnTo>
                    <a:pt x="122" y="47"/>
                  </a:lnTo>
                  <a:lnTo>
                    <a:pt x="150" y="46"/>
                  </a:lnTo>
                  <a:lnTo>
                    <a:pt x="209" y="47"/>
                  </a:lnTo>
                  <a:lnTo>
                    <a:pt x="209" y="47"/>
                  </a:lnTo>
                  <a:lnTo>
                    <a:pt x="280" y="49"/>
                  </a:lnTo>
                  <a:lnTo>
                    <a:pt x="357" y="50"/>
                  </a:lnTo>
                  <a:lnTo>
                    <a:pt x="435" y="51"/>
                  </a:lnTo>
                  <a:lnTo>
                    <a:pt x="472" y="51"/>
                  </a:lnTo>
                  <a:lnTo>
                    <a:pt x="506" y="50"/>
                  </a:lnTo>
                  <a:lnTo>
                    <a:pt x="506" y="50"/>
                  </a:lnTo>
                  <a:lnTo>
                    <a:pt x="540" y="49"/>
                  </a:lnTo>
                  <a:lnTo>
                    <a:pt x="578" y="49"/>
                  </a:lnTo>
                  <a:lnTo>
                    <a:pt x="666" y="51"/>
                  </a:lnTo>
                  <a:lnTo>
                    <a:pt x="753" y="54"/>
                  </a:lnTo>
                  <a:lnTo>
                    <a:pt x="827" y="55"/>
                  </a:lnTo>
                  <a:lnTo>
                    <a:pt x="827" y="55"/>
                  </a:lnTo>
                  <a:lnTo>
                    <a:pt x="857" y="55"/>
                  </a:lnTo>
                  <a:lnTo>
                    <a:pt x="888" y="56"/>
                  </a:lnTo>
                  <a:lnTo>
                    <a:pt x="951" y="60"/>
                  </a:lnTo>
                  <a:lnTo>
                    <a:pt x="951" y="60"/>
                  </a:lnTo>
                  <a:lnTo>
                    <a:pt x="968" y="62"/>
                  </a:lnTo>
                  <a:lnTo>
                    <a:pt x="986" y="64"/>
                  </a:lnTo>
                  <a:lnTo>
                    <a:pt x="1004" y="70"/>
                  </a:lnTo>
                  <a:lnTo>
                    <a:pt x="1020" y="75"/>
                  </a:lnTo>
                  <a:lnTo>
                    <a:pt x="1020" y="75"/>
                  </a:lnTo>
                  <a:lnTo>
                    <a:pt x="1025" y="79"/>
                  </a:lnTo>
                  <a:lnTo>
                    <a:pt x="1029" y="84"/>
                  </a:lnTo>
                  <a:lnTo>
                    <a:pt x="1031" y="90"/>
                  </a:lnTo>
                  <a:lnTo>
                    <a:pt x="1032" y="97"/>
                  </a:lnTo>
                  <a:lnTo>
                    <a:pt x="1033" y="113"/>
                  </a:lnTo>
                  <a:lnTo>
                    <a:pt x="1036" y="126"/>
                  </a:lnTo>
                  <a:lnTo>
                    <a:pt x="1036" y="126"/>
                  </a:lnTo>
                  <a:lnTo>
                    <a:pt x="1036" y="127"/>
                  </a:lnTo>
                  <a:lnTo>
                    <a:pt x="1036" y="127"/>
                  </a:lnTo>
                  <a:lnTo>
                    <a:pt x="1036" y="202"/>
                  </a:lnTo>
                  <a:lnTo>
                    <a:pt x="1039" y="293"/>
                  </a:lnTo>
                  <a:lnTo>
                    <a:pt x="1044" y="459"/>
                  </a:lnTo>
                  <a:lnTo>
                    <a:pt x="1044" y="459"/>
                  </a:lnTo>
                  <a:lnTo>
                    <a:pt x="1044" y="489"/>
                  </a:lnTo>
                  <a:lnTo>
                    <a:pt x="1041" y="518"/>
                  </a:lnTo>
                  <a:lnTo>
                    <a:pt x="1040" y="548"/>
                  </a:lnTo>
                  <a:lnTo>
                    <a:pt x="1039" y="578"/>
                  </a:lnTo>
                  <a:lnTo>
                    <a:pt x="1039" y="578"/>
                  </a:lnTo>
                  <a:lnTo>
                    <a:pt x="1037" y="607"/>
                  </a:lnTo>
                  <a:lnTo>
                    <a:pt x="1035" y="640"/>
                  </a:lnTo>
                  <a:lnTo>
                    <a:pt x="1035" y="655"/>
                  </a:lnTo>
                  <a:lnTo>
                    <a:pt x="1035" y="672"/>
                  </a:lnTo>
                  <a:lnTo>
                    <a:pt x="1035" y="687"/>
                  </a:lnTo>
                  <a:lnTo>
                    <a:pt x="1037" y="699"/>
                  </a:lnTo>
                  <a:lnTo>
                    <a:pt x="1037" y="699"/>
                  </a:lnTo>
                  <a:lnTo>
                    <a:pt x="1036" y="712"/>
                  </a:lnTo>
                  <a:lnTo>
                    <a:pt x="1035" y="727"/>
                  </a:lnTo>
                  <a:lnTo>
                    <a:pt x="1033" y="735"/>
                  </a:lnTo>
                  <a:lnTo>
                    <a:pt x="1031" y="742"/>
                  </a:lnTo>
                  <a:lnTo>
                    <a:pt x="1028" y="747"/>
                  </a:lnTo>
                  <a:lnTo>
                    <a:pt x="1023" y="751"/>
                  </a:lnTo>
                  <a:lnTo>
                    <a:pt x="1023" y="75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7" name="chenying0907 766">
              <a:extLst>
                <a:ext uri="{FF2B5EF4-FFF2-40B4-BE49-F238E27FC236}">
                  <a16:creationId xmlns:a16="http://schemas.microsoft.com/office/drawing/2014/main" id="{0FF195A7-76A0-4EC5-8824-86B63D81066E}"/>
                </a:ext>
              </a:extLst>
            </p:cNvPr>
            <p:cNvSpPr>
              <a:spLocks noEditPoints="1"/>
            </p:cNvSpPr>
            <p:nvPr/>
          </p:nvSpPr>
          <p:spPr bwMode="auto">
            <a:xfrm>
              <a:off x="2184401" y="3195638"/>
              <a:ext cx="254000" cy="252413"/>
            </a:xfrm>
            <a:custGeom>
              <a:avLst/>
              <a:gdLst/>
              <a:ahLst/>
              <a:cxnLst>
                <a:cxn ang="0">
                  <a:pos x="638" y="357"/>
                </a:cxn>
                <a:cxn ang="0">
                  <a:pos x="637" y="165"/>
                </a:cxn>
                <a:cxn ang="0">
                  <a:pos x="636" y="102"/>
                </a:cxn>
                <a:cxn ang="0">
                  <a:pos x="630" y="56"/>
                </a:cxn>
                <a:cxn ang="0">
                  <a:pos x="615" y="31"/>
                </a:cxn>
                <a:cxn ang="0">
                  <a:pos x="599" y="22"/>
                </a:cxn>
                <a:cxn ang="0">
                  <a:pos x="591" y="20"/>
                </a:cxn>
                <a:cxn ang="0">
                  <a:pos x="363" y="9"/>
                </a:cxn>
                <a:cxn ang="0">
                  <a:pos x="280" y="1"/>
                </a:cxn>
                <a:cxn ang="0">
                  <a:pos x="137" y="1"/>
                </a:cxn>
                <a:cxn ang="0">
                  <a:pos x="81" y="1"/>
                </a:cxn>
                <a:cxn ang="0">
                  <a:pos x="39" y="6"/>
                </a:cxn>
                <a:cxn ang="0">
                  <a:pos x="19" y="12"/>
                </a:cxn>
                <a:cxn ang="0">
                  <a:pos x="9" y="26"/>
                </a:cxn>
                <a:cxn ang="0">
                  <a:pos x="6" y="34"/>
                </a:cxn>
                <a:cxn ang="0">
                  <a:pos x="5" y="46"/>
                </a:cxn>
                <a:cxn ang="0">
                  <a:pos x="5" y="418"/>
                </a:cxn>
                <a:cxn ang="0">
                  <a:pos x="0" y="496"/>
                </a:cxn>
                <a:cxn ang="0">
                  <a:pos x="1" y="552"/>
                </a:cxn>
                <a:cxn ang="0">
                  <a:pos x="13" y="587"/>
                </a:cxn>
                <a:cxn ang="0">
                  <a:pos x="36" y="613"/>
                </a:cxn>
                <a:cxn ang="0">
                  <a:pos x="52" y="619"/>
                </a:cxn>
                <a:cxn ang="0">
                  <a:pos x="94" y="622"/>
                </a:cxn>
                <a:cxn ang="0">
                  <a:pos x="140" y="624"/>
                </a:cxn>
                <a:cxn ang="0">
                  <a:pos x="226" y="629"/>
                </a:cxn>
                <a:cxn ang="0">
                  <a:pos x="306" y="636"/>
                </a:cxn>
                <a:cxn ang="0">
                  <a:pos x="507" y="636"/>
                </a:cxn>
                <a:cxn ang="0">
                  <a:pos x="587" y="636"/>
                </a:cxn>
                <a:cxn ang="0">
                  <a:pos x="602" y="630"/>
                </a:cxn>
                <a:cxn ang="0">
                  <a:pos x="608" y="628"/>
                </a:cxn>
                <a:cxn ang="0">
                  <a:pos x="625" y="619"/>
                </a:cxn>
                <a:cxn ang="0">
                  <a:pos x="636" y="594"/>
                </a:cxn>
                <a:cxn ang="0">
                  <a:pos x="637" y="566"/>
                </a:cxn>
                <a:cxn ang="0">
                  <a:pos x="641" y="430"/>
                </a:cxn>
                <a:cxn ang="0">
                  <a:pos x="639" y="384"/>
                </a:cxn>
                <a:cxn ang="0">
                  <a:pos x="87" y="573"/>
                </a:cxn>
                <a:cxn ang="0">
                  <a:pos x="60" y="554"/>
                </a:cxn>
                <a:cxn ang="0">
                  <a:pos x="51" y="523"/>
                </a:cxn>
                <a:cxn ang="0">
                  <a:pos x="51" y="51"/>
                </a:cxn>
                <a:cxn ang="0">
                  <a:pos x="64" y="48"/>
                </a:cxn>
                <a:cxn ang="0">
                  <a:pos x="158" y="47"/>
                </a:cxn>
                <a:cxn ang="0">
                  <a:pos x="277" y="47"/>
                </a:cxn>
                <a:cxn ang="0">
                  <a:pos x="371" y="55"/>
                </a:cxn>
                <a:cxn ang="0">
                  <a:pos x="579" y="65"/>
                </a:cxn>
                <a:cxn ang="0">
                  <a:pos x="583" y="71"/>
                </a:cxn>
                <a:cxn ang="0">
                  <a:pos x="592" y="114"/>
                </a:cxn>
                <a:cxn ang="0">
                  <a:pos x="592" y="312"/>
                </a:cxn>
                <a:cxn ang="0">
                  <a:pos x="592" y="370"/>
                </a:cxn>
                <a:cxn ang="0">
                  <a:pos x="595" y="553"/>
                </a:cxn>
                <a:cxn ang="0">
                  <a:pos x="590" y="586"/>
                </a:cxn>
                <a:cxn ang="0">
                  <a:pos x="533" y="588"/>
                </a:cxn>
                <a:cxn ang="0">
                  <a:pos x="276" y="587"/>
                </a:cxn>
                <a:cxn ang="0">
                  <a:pos x="125" y="578"/>
                </a:cxn>
              </a:cxnLst>
              <a:rect l="0" t="0" r="r" b="b"/>
              <a:pathLst>
                <a:path w="641" h="636">
                  <a:moveTo>
                    <a:pt x="639" y="384"/>
                  </a:moveTo>
                  <a:lnTo>
                    <a:pt x="639" y="384"/>
                  </a:lnTo>
                  <a:lnTo>
                    <a:pt x="638" y="357"/>
                  </a:lnTo>
                  <a:lnTo>
                    <a:pt x="638" y="323"/>
                  </a:lnTo>
                  <a:lnTo>
                    <a:pt x="638" y="243"/>
                  </a:lnTo>
                  <a:lnTo>
                    <a:pt x="637" y="165"/>
                  </a:lnTo>
                  <a:lnTo>
                    <a:pt x="637" y="129"/>
                  </a:lnTo>
                  <a:lnTo>
                    <a:pt x="636" y="102"/>
                  </a:lnTo>
                  <a:lnTo>
                    <a:pt x="636" y="102"/>
                  </a:lnTo>
                  <a:lnTo>
                    <a:pt x="633" y="78"/>
                  </a:lnTo>
                  <a:lnTo>
                    <a:pt x="632" y="67"/>
                  </a:lnTo>
                  <a:lnTo>
                    <a:pt x="630" y="56"/>
                  </a:lnTo>
                  <a:lnTo>
                    <a:pt x="626" y="47"/>
                  </a:lnTo>
                  <a:lnTo>
                    <a:pt x="622" y="38"/>
                  </a:lnTo>
                  <a:lnTo>
                    <a:pt x="615" y="31"/>
                  </a:lnTo>
                  <a:lnTo>
                    <a:pt x="605" y="26"/>
                  </a:lnTo>
                  <a:lnTo>
                    <a:pt x="605" y="26"/>
                  </a:lnTo>
                  <a:lnTo>
                    <a:pt x="599" y="22"/>
                  </a:lnTo>
                  <a:lnTo>
                    <a:pt x="595" y="21"/>
                  </a:lnTo>
                  <a:lnTo>
                    <a:pt x="591" y="20"/>
                  </a:lnTo>
                  <a:lnTo>
                    <a:pt x="591" y="20"/>
                  </a:lnTo>
                  <a:lnTo>
                    <a:pt x="526" y="18"/>
                  </a:lnTo>
                  <a:lnTo>
                    <a:pt x="445" y="14"/>
                  </a:lnTo>
                  <a:lnTo>
                    <a:pt x="363" y="9"/>
                  </a:lnTo>
                  <a:lnTo>
                    <a:pt x="298" y="3"/>
                  </a:lnTo>
                  <a:lnTo>
                    <a:pt x="298" y="3"/>
                  </a:lnTo>
                  <a:lnTo>
                    <a:pt x="280" y="1"/>
                  </a:lnTo>
                  <a:lnTo>
                    <a:pt x="260" y="0"/>
                  </a:lnTo>
                  <a:lnTo>
                    <a:pt x="217" y="0"/>
                  </a:lnTo>
                  <a:lnTo>
                    <a:pt x="137" y="1"/>
                  </a:lnTo>
                  <a:lnTo>
                    <a:pt x="137" y="1"/>
                  </a:lnTo>
                  <a:lnTo>
                    <a:pt x="108" y="1"/>
                  </a:lnTo>
                  <a:lnTo>
                    <a:pt x="81" y="1"/>
                  </a:lnTo>
                  <a:lnTo>
                    <a:pt x="67" y="3"/>
                  </a:lnTo>
                  <a:lnTo>
                    <a:pt x="52" y="4"/>
                  </a:lnTo>
                  <a:lnTo>
                    <a:pt x="39" y="6"/>
                  </a:lnTo>
                  <a:lnTo>
                    <a:pt x="25" y="9"/>
                  </a:lnTo>
                  <a:lnTo>
                    <a:pt x="25" y="9"/>
                  </a:lnTo>
                  <a:lnTo>
                    <a:pt x="19" y="12"/>
                  </a:lnTo>
                  <a:lnTo>
                    <a:pt x="15" y="16"/>
                  </a:lnTo>
                  <a:lnTo>
                    <a:pt x="12" y="21"/>
                  </a:lnTo>
                  <a:lnTo>
                    <a:pt x="9" y="26"/>
                  </a:lnTo>
                  <a:lnTo>
                    <a:pt x="9" y="26"/>
                  </a:lnTo>
                  <a:lnTo>
                    <a:pt x="8" y="30"/>
                  </a:lnTo>
                  <a:lnTo>
                    <a:pt x="6" y="34"/>
                  </a:lnTo>
                  <a:lnTo>
                    <a:pt x="6" y="42"/>
                  </a:lnTo>
                  <a:lnTo>
                    <a:pt x="6" y="42"/>
                  </a:lnTo>
                  <a:lnTo>
                    <a:pt x="5" y="46"/>
                  </a:lnTo>
                  <a:lnTo>
                    <a:pt x="5" y="51"/>
                  </a:lnTo>
                  <a:lnTo>
                    <a:pt x="5" y="418"/>
                  </a:lnTo>
                  <a:lnTo>
                    <a:pt x="5" y="418"/>
                  </a:lnTo>
                  <a:lnTo>
                    <a:pt x="4" y="442"/>
                  </a:lnTo>
                  <a:lnTo>
                    <a:pt x="1" y="468"/>
                  </a:lnTo>
                  <a:lnTo>
                    <a:pt x="0" y="496"/>
                  </a:lnTo>
                  <a:lnTo>
                    <a:pt x="0" y="524"/>
                  </a:lnTo>
                  <a:lnTo>
                    <a:pt x="0" y="537"/>
                  </a:lnTo>
                  <a:lnTo>
                    <a:pt x="1" y="552"/>
                  </a:lnTo>
                  <a:lnTo>
                    <a:pt x="4" y="565"/>
                  </a:lnTo>
                  <a:lnTo>
                    <a:pt x="8" y="577"/>
                  </a:lnTo>
                  <a:lnTo>
                    <a:pt x="13" y="587"/>
                  </a:lnTo>
                  <a:lnTo>
                    <a:pt x="18" y="598"/>
                  </a:lnTo>
                  <a:lnTo>
                    <a:pt x="26" y="607"/>
                  </a:lnTo>
                  <a:lnTo>
                    <a:pt x="36" y="613"/>
                  </a:lnTo>
                  <a:lnTo>
                    <a:pt x="36" y="613"/>
                  </a:lnTo>
                  <a:lnTo>
                    <a:pt x="44" y="617"/>
                  </a:lnTo>
                  <a:lnTo>
                    <a:pt x="52" y="619"/>
                  </a:lnTo>
                  <a:lnTo>
                    <a:pt x="63" y="621"/>
                  </a:lnTo>
                  <a:lnTo>
                    <a:pt x="73" y="621"/>
                  </a:lnTo>
                  <a:lnTo>
                    <a:pt x="94" y="622"/>
                  </a:lnTo>
                  <a:lnTo>
                    <a:pt x="111" y="622"/>
                  </a:lnTo>
                  <a:lnTo>
                    <a:pt x="111" y="622"/>
                  </a:lnTo>
                  <a:lnTo>
                    <a:pt x="140" y="624"/>
                  </a:lnTo>
                  <a:lnTo>
                    <a:pt x="169" y="625"/>
                  </a:lnTo>
                  <a:lnTo>
                    <a:pt x="197" y="626"/>
                  </a:lnTo>
                  <a:lnTo>
                    <a:pt x="226" y="629"/>
                  </a:lnTo>
                  <a:lnTo>
                    <a:pt x="226" y="629"/>
                  </a:lnTo>
                  <a:lnTo>
                    <a:pt x="261" y="633"/>
                  </a:lnTo>
                  <a:lnTo>
                    <a:pt x="306" y="636"/>
                  </a:lnTo>
                  <a:lnTo>
                    <a:pt x="354" y="636"/>
                  </a:lnTo>
                  <a:lnTo>
                    <a:pt x="407" y="636"/>
                  </a:lnTo>
                  <a:lnTo>
                    <a:pt x="507" y="636"/>
                  </a:lnTo>
                  <a:lnTo>
                    <a:pt x="552" y="636"/>
                  </a:lnTo>
                  <a:lnTo>
                    <a:pt x="587" y="636"/>
                  </a:lnTo>
                  <a:lnTo>
                    <a:pt x="587" y="636"/>
                  </a:lnTo>
                  <a:lnTo>
                    <a:pt x="592" y="636"/>
                  </a:lnTo>
                  <a:lnTo>
                    <a:pt x="598" y="633"/>
                  </a:lnTo>
                  <a:lnTo>
                    <a:pt x="602" y="630"/>
                  </a:lnTo>
                  <a:lnTo>
                    <a:pt x="604" y="628"/>
                  </a:lnTo>
                  <a:lnTo>
                    <a:pt x="604" y="628"/>
                  </a:lnTo>
                  <a:lnTo>
                    <a:pt x="608" y="628"/>
                  </a:lnTo>
                  <a:lnTo>
                    <a:pt x="608" y="628"/>
                  </a:lnTo>
                  <a:lnTo>
                    <a:pt x="619" y="624"/>
                  </a:lnTo>
                  <a:lnTo>
                    <a:pt x="625" y="619"/>
                  </a:lnTo>
                  <a:lnTo>
                    <a:pt x="630" y="611"/>
                  </a:lnTo>
                  <a:lnTo>
                    <a:pt x="634" y="603"/>
                  </a:lnTo>
                  <a:lnTo>
                    <a:pt x="636" y="594"/>
                  </a:lnTo>
                  <a:lnTo>
                    <a:pt x="637" y="585"/>
                  </a:lnTo>
                  <a:lnTo>
                    <a:pt x="637" y="566"/>
                  </a:lnTo>
                  <a:lnTo>
                    <a:pt x="637" y="566"/>
                  </a:lnTo>
                  <a:lnTo>
                    <a:pt x="637" y="520"/>
                  </a:lnTo>
                  <a:lnTo>
                    <a:pt x="639" y="475"/>
                  </a:lnTo>
                  <a:lnTo>
                    <a:pt x="641" y="430"/>
                  </a:lnTo>
                  <a:lnTo>
                    <a:pt x="641" y="407"/>
                  </a:lnTo>
                  <a:lnTo>
                    <a:pt x="639" y="384"/>
                  </a:lnTo>
                  <a:lnTo>
                    <a:pt x="639" y="384"/>
                  </a:lnTo>
                  <a:close/>
                  <a:moveTo>
                    <a:pt x="102" y="575"/>
                  </a:moveTo>
                  <a:lnTo>
                    <a:pt x="102" y="575"/>
                  </a:lnTo>
                  <a:lnTo>
                    <a:pt x="87" y="573"/>
                  </a:lnTo>
                  <a:lnTo>
                    <a:pt x="76" y="568"/>
                  </a:lnTo>
                  <a:lnTo>
                    <a:pt x="67" y="562"/>
                  </a:lnTo>
                  <a:lnTo>
                    <a:pt x="60" y="554"/>
                  </a:lnTo>
                  <a:lnTo>
                    <a:pt x="55" y="545"/>
                  </a:lnTo>
                  <a:lnTo>
                    <a:pt x="52" y="535"/>
                  </a:lnTo>
                  <a:lnTo>
                    <a:pt x="51" y="523"/>
                  </a:lnTo>
                  <a:lnTo>
                    <a:pt x="51" y="509"/>
                  </a:lnTo>
                  <a:lnTo>
                    <a:pt x="51" y="51"/>
                  </a:lnTo>
                  <a:lnTo>
                    <a:pt x="51" y="51"/>
                  </a:lnTo>
                  <a:lnTo>
                    <a:pt x="50" y="51"/>
                  </a:lnTo>
                  <a:lnTo>
                    <a:pt x="50" y="51"/>
                  </a:lnTo>
                  <a:lnTo>
                    <a:pt x="64" y="48"/>
                  </a:lnTo>
                  <a:lnTo>
                    <a:pt x="77" y="47"/>
                  </a:lnTo>
                  <a:lnTo>
                    <a:pt x="104" y="46"/>
                  </a:lnTo>
                  <a:lnTo>
                    <a:pt x="158" y="47"/>
                  </a:lnTo>
                  <a:lnTo>
                    <a:pt x="158" y="47"/>
                  </a:lnTo>
                  <a:lnTo>
                    <a:pt x="235" y="46"/>
                  </a:lnTo>
                  <a:lnTo>
                    <a:pt x="277" y="47"/>
                  </a:lnTo>
                  <a:lnTo>
                    <a:pt x="312" y="50"/>
                  </a:lnTo>
                  <a:lnTo>
                    <a:pt x="312" y="50"/>
                  </a:lnTo>
                  <a:lnTo>
                    <a:pt x="371" y="55"/>
                  </a:lnTo>
                  <a:lnTo>
                    <a:pt x="446" y="60"/>
                  </a:lnTo>
                  <a:lnTo>
                    <a:pt x="520" y="64"/>
                  </a:lnTo>
                  <a:lnTo>
                    <a:pt x="579" y="65"/>
                  </a:lnTo>
                  <a:lnTo>
                    <a:pt x="579" y="65"/>
                  </a:lnTo>
                  <a:lnTo>
                    <a:pt x="582" y="68"/>
                  </a:lnTo>
                  <a:lnTo>
                    <a:pt x="583" y="71"/>
                  </a:lnTo>
                  <a:lnTo>
                    <a:pt x="587" y="81"/>
                  </a:lnTo>
                  <a:lnTo>
                    <a:pt x="590" y="95"/>
                  </a:lnTo>
                  <a:lnTo>
                    <a:pt x="592" y="114"/>
                  </a:lnTo>
                  <a:lnTo>
                    <a:pt x="594" y="159"/>
                  </a:lnTo>
                  <a:lnTo>
                    <a:pt x="595" y="212"/>
                  </a:lnTo>
                  <a:lnTo>
                    <a:pt x="592" y="312"/>
                  </a:lnTo>
                  <a:lnTo>
                    <a:pt x="592" y="349"/>
                  </a:lnTo>
                  <a:lnTo>
                    <a:pt x="592" y="370"/>
                  </a:lnTo>
                  <a:lnTo>
                    <a:pt x="592" y="370"/>
                  </a:lnTo>
                  <a:lnTo>
                    <a:pt x="594" y="413"/>
                  </a:lnTo>
                  <a:lnTo>
                    <a:pt x="594" y="485"/>
                  </a:lnTo>
                  <a:lnTo>
                    <a:pt x="595" y="553"/>
                  </a:lnTo>
                  <a:lnTo>
                    <a:pt x="596" y="583"/>
                  </a:lnTo>
                  <a:lnTo>
                    <a:pt x="596" y="583"/>
                  </a:lnTo>
                  <a:lnTo>
                    <a:pt x="590" y="586"/>
                  </a:lnTo>
                  <a:lnTo>
                    <a:pt x="585" y="590"/>
                  </a:lnTo>
                  <a:lnTo>
                    <a:pt x="585" y="590"/>
                  </a:lnTo>
                  <a:lnTo>
                    <a:pt x="533" y="588"/>
                  </a:lnTo>
                  <a:lnTo>
                    <a:pt x="475" y="588"/>
                  </a:lnTo>
                  <a:lnTo>
                    <a:pt x="343" y="588"/>
                  </a:lnTo>
                  <a:lnTo>
                    <a:pt x="276" y="587"/>
                  </a:lnTo>
                  <a:lnTo>
                    <a:pt x="212" y="585"/>
                  </a:lnTo>
                  <a:lnTo>
                    <a:pt x="153" y="581"/>
                  </a:lnTo>
                  <a:lnTo>
                    <a:pt x="125" y="578"/>
                  </a:lnTo>
                  <a:lnTo>
                    <a:pt x="102" y="575"/>
                  </a:lnTo>
                  <a:lnTo>
                    <a:pt x="102" y="57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8" name="chenying0907 767">
              <a:extLst>
                <a:ext uri="{FF2B5EF4-FFF2-40B4-BE49-F238E27FC236}">
                  <a16:creationId xmlns:a16="http://schemas.microsoft.com/office/drawing/2014/main" id="{BF0B90DA-2FE2-45A5-8AE4-39F2C80008C7}"/>
                </a:ext>
              </a:extLst>
            </p:cNvPr>
            <p:cNvSpPr>
              <a:spLocks/>
            </p:cNvSpPr>
            <p:nvPr/>
          </p:nvSpPr>
          <p:spPr bwMode="auto">
            <a:xfrm>
              <a:off x="2033588" y="3146425"/>
              <a:ext cx="30163" cy="538163"/>
            </a:xfrm>
            <a:custGeom>
              <a:avLst/>
              <a:gdLst/>
              <a:ahLst/>
              <a:cxnLst>
                <a:cxn ang="0">
                  <a:pos x="62" y="1072"/>
                </a:cxn>
                <a:cxn ang="0">
                  <a:pos x="62" y="1011"/>
                </a:cxn>
                <a:cxn ang="0">
                  <a:pos x="54" y="834"/>
                </a:cxn>
                <a:cxn ang="0">
                  <a:pos x="51" y="614"/>
                </a:cxn>
                <a:cxn ang="0">
                  <a:pos x="53" y="452"/>
                </a:cxn>
                <a:cxn ang="0">
                  <a:pos x="50" y="331"/>
                </a:cxn>
                <a:cxn ang="0">
                  <a:pos x="49" y="290"/>
                </a:cxn>
                <a:cxn ang="0">
                  <a:pos x="48" y="251"/>
                </a:cxn>
                <a:cxn ang="0">
                  <a:pos x="55" y="174"/>
                </a:cxn>
                <a:cxn ang="0">
                  <a:pos x="61" y="134"/>
                </a:cxn>
                <a:cxn ang="0">
                  <a:pos x="65" y="78"/>
                </a:cxn>
                <a:cxn ang="0">
                  <a:pos x="70" y="43"/>
                </a:cxn>
                <a:cxn ang="0">
                  <a:pos x="79" y="14"/>
                </a:cxn>
                <a:cxn ang="0">
                  <a:pos x="70" y="6"/>
                </a:cxn>
                <a:cxn ang="0">
                  <a:pos x="58" y="1"/>
                </a:cxn>
                <a:cxn ang="0">
                  <a:pos x="48" y="0"/>
                </a:cxn>
                <a:cxn ang="0">
                  <a:pos x="34" y="2"/>
                </a:cxn>
                <a:cxn ang="0">
                  <a:pos x="28" y="22"/>
                </a:cxn>
                <a:cxn ang="0">
                  <a:pos x="20" y="65"/>
                </a:cxn>
                <a:cxn ang="0">
                  <a:pos x="14" y="129"/>
                </a:cxn>
                <a:cxn ang="0">
                  <a:pos x="11" y="163"/>
                </a:cxn>
                <a:cxn ang="0">
                  <a:pos x="4" y="205"/>
                </a:cxn>
                <a:cxn ang="0">
                  <a:pos x="0" y="291"/>
                </a:cxn>
                <a:cxn ang="0">
                  <a:pos x="3" y="423"/>
                </a:cxn>
                <a:cxn ang="0">
                  <a:pos x="6" y="510"/>
                </a:cxn>
                <a:cxn ang="0">
                  <a:pos x="4" y="620"/>
                </a:cxn>
                <a:cxn ang="0">
                  <a:pos x="2" y="826"/>
                </a:cxn>
                <a:cxn ang="0">
                  <a:pos x="6" y="953"/>
                </a:cxn>
                <a:cxn ang="0">
                  <a:pos x="11" y="1003"/>
                </a:cxn>
                <a:cxn ang="0">
                  <a:pos x="14" y="1024"/>
                </a:cxn>
                <a:cxn ang="0">
                  <a:pos x="15" y="1088"/>
                </a:cxn>
                <a:cxn ang="0">
                  <a:pos x="12" y="1173"/>
                </a:cxn>
                <a:cxn ang="0">
                  <a:pos x="12" y="1192"/>
                </a:cxn>
                <a:cxn ang="0">
                  <a:pos x="20" y="1253"/>
                </a:cxn>
                <a:cxn ang="0">
                  <a:pos x="28" y="1313"/>
                </a:cxn>
                <a:cxn ang="0">
                  <a:pos x="28" y="1332"/>
                </a:cxn>
                <a:cxn ang="0">
                  <a:pos x="31" y="1341"/>
                </a:cxn>
                <a:cxn ang="0">
                  <a:pos x="36" y="1349"/>
                </a:cxn>
                <a:cxn ang="0">
                  <a:pos x="44" y="1353"/>
                </a:cxn>
                <a:cxn ang="0">
                  <a:pos x="59" y="1353"/>
                </a:cxn>
                <a:cxn ang="0">
                  <a:pos x="67" y="1349"/>
                </a:cxn>
                <a:cxn ang="0">
                  <a:pos x="72" y="1341"/>
                </a:cxn>
                <a:cxn ang="0">
                  <a:pos x="74" y="1332"/>
                </a:cxn>
                <a:cxn ang="0">
                  <a:pos x="74" y="1302"/>
                </a:cxn>
                <a:cxn ang="0">
                  <a:pos x="67" y="1242"/>
                </a:cxn>
                <a:cxn ang="0">
                  <a:pos x="62" y="1212"/>
                </a:cxn>
                <a:cxn ang="0">
                  <a:pos x="58" y="1178"/>
                </a:cxn>
                <a:cxn ang="0">
                  <a:pos x="58" y="1143"/>
                </a:cxn>
                <a:cxn ang="0">
                  <a:pos x="62" y="1072"/>
                </a:cxn>
              </a:cxnLst>
              <a:rect l="0" t="0" r="r" b="b"/>
              <a:pathLst>
                <a:path w="79" h="1355">
                  <a:moveTo>
                    <a:pt x="62" y="1072"/>
                  </a:moveTo>
                  <a:lnTo>
                    <a:pt x="62" y="1072"/>
                  </a:lnTo>
                  <a:lnTo>
                    <a:pt x="63" y="1047"/>
                  </a:lnTo>
                  <a:lnTo>
                    <a:pt x="62" y="1011"/>
                  </a:lnTo>
                  <a:lnTo>
                    <a:pt x="58" y="923"/>
                  </a:lnTo>
                  <a:lnTo>
                    <a:pt x="54" y="834"/>
                  </a:lnTo>
                  <a:lnTo>
                    <a:pt x="51" y="773"/>
                  </a:lnTo>
                  <a:lnTo>
                    <a:pt x="51" y="614"/>
                  </a:lnTo>
                  <a:lnTo>
                    <a:pt x="51" y="614"/>
                  </a:lnTo>
                  <a:lnTo>
                    <a:pt x="53" y="452"/>
                  </a:lnTo>
                  <a:lnTo>
                    <a:pt x="51" y="371"/>
                  </a:lnTo>
                  <a:lnTo>
                    <a:pt x="50" y="331"/>
                  </a:lnTo>
                  <a:lnTo>
                    <a:pt x="49" y="290"/>
                  </a:lnTo>
                  <a:lnTo>
                    <a:pt x="49" y="290"/>
                  </a:lnTo>
                  <a:lnTo>
                    <a:pt x="48" y="270"/>
                  </a:lnTo>
                  <a:lnTo>
                    <a:pt x="48" y="251"/>
                  </a:lnTo>
                  <a:lnTo>
                    <a:pt x="50" y="212"/>
                  </a:lnTo>
                  <a:lnTo>
                    <a:pt x="55" y="174"/>
                  </a:lnTo>
                  <a:lnTo>
                    <a:pt x="61" y="134"/>
                  </a:lnTo>
                  <a:lnTo>
                    <a:pt x="61" y="134"/>
                  </a:lnTo>
                  <a:lnTo>
                    <a:pt x="62" y="112"/>
                  </a:lnTo>
                  <a:lnTo>
                    <a:pt x="65" y="78"/>
                  </a:lnTo>
                  <a:lnTo>
                    <a:pt x="67" y="60"/>
                  </a:lnTo>
                  <a:lnTo>
                    <a:pt x="70" y="43"/>
                  </a:lnTo>
                  <a:lnTo>
                    <a:pt x="74" y="27"/>
                  </a:lnTo>
                  <a:lnTo>
                    <a:pt x="79" y="14"/>
                  </a:lnTo>
                  <a:lnTo>
                    <a:pt x="79" y="14"/>
                  </a:lnTo>
                  <a:lnTo>
                    <a:pt x="70" y="6"/>
                  </a:lnTo>
                  <a:lnTo>
                    <a:pt x="65" y="4"/>
                  </a:lnTo>
                  <a:lnTo>
                    <a:pt x="58" y="1"/>
                  </a:lnTo>
                  <a:lnTo>
                    <a:pt x="53" y="0"/>
                  </a:lnTo>
                  <a:lnTo>
                    <a:pt x="48" y="0"/>
                  </a:lnTo>
                  <a:lnTo>
                    <a:pt x="41" y="1"/>
                  </a:lnTo>
                  <a:lnTo>
                    <a:pt x="34" y="2"/>
                  </a:lnTo>
                  <a:lnTo>
                    <a:pt x="34" y="2"/>
                  </a:lnTo>
                  <a:lnTo>
                    <a:pt x="28" y="22"/>
                  </a:lnTo>
                  <a:lnTo>
                    <a:pt x="23" y="43"/>
                  </a:lnTo>
                  <a:lnTo>
                    <a:pt x="20" y="65"/>
                  </a:lnTo>
                  <a:lnTo>
                    <a:pt x="17" y="87"/>
                  </a:lnTo>
                  <a:lnTo>
                    <a:pt x="14" y="129"/>
                  </a:lnTo>
                  <a:lnTo>
                    <a:pt x="12" y="147"/>
                  </a:lnTo>
                  <a:lnTo>
                    <a:pt x="11" y="163"/>
                  </a:lnTo>
                  <a:lnTo>
                    <a:pt x="11" y="163"/>
                  </a:lnTo>
                  <a:lnTo>
                    <a:pt x="4" y="205"/>
                  </a:lnTo>
                  <a:lnTo>
                    <a:pt x="2" y="248"/>
                  </a:lnTo>
                  <a:lnTo>
                    <a:pt x="0" y="291"/>
                  </a:lnTo>
                  <a:lnTo>
                    <a:pt x="0" y="336"/>
                  </a:lnTo>
                  <a:lnTo>
                    <a:pt x="3" y="423"/>
                  </a:lnTo>
                  <a:lnTo>
                    <a:pt x="6" y="467"/>
                  </a:lnTo>
                  <a:lnTo>
                    <a:pt x="6" y="510"/>
                  </a:lnTo>
                  <a:lnTo>
                    <a:pt x="6" y="510"/>
                  </a:lnTo>
                  <a:lnTo>
                    <a:pt x="4" y="620"/>
                  </a:lnTo>
                  <a:lnTo>
                    <a:pt x="2" y="757"/>
                  </a:lnTo>
                  <a:lnTo>
                    <a:pt x="2" y="826"/>
                  </a:lnTo>
                  <a:lnTo>
                    <a:pt x="3" y="894"/>
                  </a:lnTo>
                  <a:lnTo>
                    <a:pt x="6" y="953"/>
                  </a:lnTo>
                  <a:lnTo>
                    <a:pt x="8" y="979"/>
                  </a:lnTo>
                  <a:lnTo>
                    <a:pt x="11" y="1003"/>
                  </a:lnTo>
                  <a:lnTo>
                    <a:pt x="11" y="1003"/>
                  </a:lnTo>
                  <a:lnTo>
                    <a:pt x="14" y="1024"/>
                  </a:lnTo>
                  <a:lnTo>
                    <a:pt x="14" y="1046"/>
                  </a:lnTo>
                  <a:lnTo>
                    <a:pt x="15" y="1088"/>
                  </a:lnTo>
                  <a:lnTo>
                    <a:pt x="14" y="1130"/>
                  </a:lnTo>
                  <a:lnTo>
                    <a:pt x="12" y="1173"/>
                  </a:lnTo>
                  <a:lnTo>
                    <a:pt x="12" y="1173"/>
                  </a:lnTo>
                  <a:lnTo>
                    <a:pt x="12" y="1192"/>
                  </a:lnTo>
                  <a:lnTo>
                    <a:pt x="15" y="1212"/>
                  </a:lnTo>
                  <a:lnTo>
                    <a:pt x="20" y="1253"/>
                  </a:lnTo>
                  <a:lnTo>
                    <a:pt x="25" y="1292"/>
                  </a:lnTo>
                  <a:lnTo>
                    <a:pt x="28" y="1313"/>
                  </a:lnTo>
                  <a:lnTo>
                    <a:pt x="28" y="1332"/>
                  </a:lnTo>
                  <a:lnTo>
                    <a:pt x="28" y="1332"/>
                  </a:lnTo>
                  <a:lnTo>
                    <a:pt x="29" y="1338"/>
                  </a:lnTo>
                  <a:lnTo>
                    <a:pt x="31" y="1341"/>
                  </a:lnTo>
                  <a:lnTo>
                    <a:pt x="33" y="1345"/>
                  </a:lnTo>
                  <a:lnTo>
                    <a:pt x="36" y="1349"/>
                  </a:lnTo>
                  <a:lnTo>
                    <a:pt x="40" y="1352"/>
                  </a:lnTo>
                  <a:lnTo>
                    <a:pt x="44" y="1353"/>
                  </a:lnTo>
                  <a:lnTo>
                    <a:pt x="51" y="1355"/>
                  </a:lnTo>
                  <a:lnTo>
                    <a:pt x="59" y="1353"/>
                  </a:lnTo>
                  <a:lnTo>
                    <a:pt x="63" y="1352"/>
                  </a:lnTo>
                  <a:lnTo>
                    <a:pt x="67" y="1349"/>
                  </a:lnTo>
                  <a:lnTo>
                    <a:pt x="70" y="1345"/>
                  </a:lnTo>
                  <a:lnTo>
                    <a:pt x="72" y="1341"/>
                  </a:lnTo>
                  <a:lnTo>
                    <a:pt x="74" y="1338"/>
                  </a:lnTo>
                  <a:lnTo>
                    <a:pt x="74" y="1332"/>
                  </a:lnTo>
                  <a:lnTo>
                    <a:pt x="74" y="1332"/>
                  </a:lnTo>
                  <a:lnTo>
                    <a:pt x="74" y="1302"/>
                  </a:lnTo>
                  <a:lnTo>
                    <a:pt x="71" y="1272"/>
                  </a:lnTo>
                  <a:lnTo>
                    <a:pt x="67" y="1242"/>
                  </a:lnTo>
                  <a:lnTo>
                    <a:pt x="62" y="1212"/>
                  </a:lnTo>
                  <a:lnTo>
                    <a:pt x="62" y="1212"/>
                  </a:lnTo>
                  <a:lnTo>
                    <a:pt x="59" y="1195"/>
                  </a:lnTo>
                  <a:lnTo>
                    <a:pt x="58" y="1178"/>
                  </a:lnTo>
                  <a:lnTo>
                    <a:pt x="57" y="1160"/>
                  </a:lnTo>
                  <a:lnTo>
                    <a:pt x="58" y="1143"/>
                  </a:lnTo>
                  <a:lnTo>
                    <a:pt x="61" y="1107"/>
                  </a:lnTo>
                  <a:lnTo>
                    <a:pt x="62" y="1072"/>
                  </a:lnTo>
                  <a:lnTo>
                    <a:pt x="62" y="107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09" name="chenying0907 768">
              <a:extLst>
                <a:ext uri="{FF2B5EF4-FFF2-40B4-BE49-F238E27FC236}">
                  <a16:creationId xmlns:a16="http://schemas.microsoft.com/office/drawing/2014/main" id="{196515CB-58A5-4D20-9BB2-796B3D324BD3}"/>
                </a:ext>
              </a:extLst>
            </p:cNvPr>
            <p:cNvSpPr>
              <a:spLocks/>
            </p:cNvSpPr>
            <p:nvPr/>
          </p:nvSpPr>
          <p:spPr bwMode="auto">
            <a:xfrm>
              <a:off x="2044701" y="3662363"/>
              <a:ext cx="758825" cy="128588"/>
            </a:xfrm>
            <a:custGeom>
              <a:avLst/>
              <a:gdLst/>
              <a:ahLst/>
              <a:cxnLst>
                <a:cxn ang="0">
                  <a:pos x="1912" y="41"/>
                </a:cxn>
                <a:cxn ang="0">
                  <a:pos x="1906" y="29"/>
                </a:cxn>
                <a:cxn ang="0">
                  <a:pos x="1890" y="24"/>
                </a:cxn>
                <a:cxn ang="0">
                  <a:pos x="1874" y="29"/>
                </a:cxn>
                <a:cxn ang="0">
                  <a:pos x="1868" y="41"/>
                </a:cxn>
                <a:cxn ang="0">
                  <a:pos x="1868" y="94"/>
                </a:cxn>
                <a:cxn ang="0">
                  <a:pos x="1867" y="143"/>
                </a:cxn>
                <a:cxn ang="0">
                  <a:pos x="1861" y="168"/>
                </a:cxn>
                <a:cxn ang="0">
                  <a:pos x="1840" y="202"/>
                </a:cxn>
                <a:cxn ang="0">
                  <a:pos x="1800" y="230"/>
                </a:cxn>
                <a:cxn ang="0">
                  <a:pos x="1771" y="245"/>
                </a:cxn>
                <a:cxn ang="0">
                  <a:pos x="1728" y="258"/>
                </a:cxn>
                <a:cxn ang="0">
                  <a:pos x="1668" y="263"/>
                </a:cxn>
                <a:cxn ang="0">
                  <a:pos x="1621" y="267"/>
                </a:cxn>
                <a:cxn ang="0">
                  <a:pos x="1575" y="274"/>
                </a:cxn>
                <a:cxn ang="0">
                  <a:pos x="1394" y="278"/>
                </a:cxn>
                <a:cxn ang="0">
                  <a:pos x="1214" y="274"/>
                </a:cxn>
                <a:cxn ang="0">
                  <a:pos x="961" y="279"/>
                </a:cxn>
                <a:cxn ang="0">
                  <a:pos x="902" y="278"/>
                </a:cxn>
                <a:cxn ang="0">
                  <a:pos x="757" y="263"/>
                </a:cxn>
                <a:cxn ang="0">
                  <a:pos x="659" y="261"/>
                </a:cxn>
                <a:cxn ang="0">
                  <a:pos x="422" y="251"/>
                </a:cxn>
                <a:cxn ang="0">
                  <a:pos x="398" y="250"/>
                </a:cxn>
                <a:cxn ang="0">
                  <a:pos x="333" y="241"/>
                </a:cxn>
                <a:cxn ang="0">
                  <a:pos x="289" y="238"/>
                </a:cxn>
                <a:cxn ang="0">
                  <a:pos x="194" y="225"/>
                </a:cxn>
                <a:cxn ang="0">
                  <a:pos x="146" y="211"/>
                </a:cxn>
                <a:cxn ang="0">
                  <a:pos x="106" y="185"/>
                </a:cxn>
                <a:cxn ang="0">
                  <a:pos x="81" y="162"/>
                </a:cxn>
                <a:cxn ang="0">
                  <a:pos x="63" y="140"/>
                </a:cxn>
                <a:cxn ang="0">
                  <a:pos x="50" y="97"/>
                </a:cxn>
                <a:cxn ang="0">
                  <a:pos x="46" y="23"/>
                </a:cxn>
                <a:cxn ang="0">
                  <a:pos x="44" y="13"/>
                </a:cxn>
                <a:cxn ang="0">
                  <a:pos x="35" y="4"/>
                </a:cxn>
                <a:cxn ang="0">
                  <a:pos x="14" y="2"/>
                </a:cxn>
                <a:cxn ang="0">
                  <a:pos x="5" y="9"/>
                </a:cxn>
                <a:cxn ang="0">
                  <a:pos x="0" y="23"/>
                </a:cxn>
                <a:cxn ang="0">
                  <a:pos x="3" y="80"/>
                </a:cxn>
                <a:cxn ang="0">
                  <a:pos x="17" y="143"/>
                </a:cxn>
                <a:cxn ang="0">
                  <a:pos x="35" y="177"/>
                </a:cxn>
                <a:cxn ang="0">
                  <a:pos x="63" y="208"/>
                </a:cxn>
                <a:cxn ang="0">
                  <a:pos x="85" y="228"/>
                </a:cxn>
                <a:cxn ang="0">
                  <a:pos x="123" y="250"/>
                </a:cxn>
                <a:cxn ang="0">
                  <a:pos x="209" y="278"/>
                </a:cxn>
                <a:cxn ang="0">
                  <a:pos x="297" y="285"/>
                </a:cxn>
                <a:cxn ang="0">
                  <a:pos x="366" y="289"/>
                </a:cxn>
                <a:cxn ang="0">
                  <a:pos x="538" y="308"/>
                </a:cxn>
                <a:cxn ang="0">
                  <a:pos x="613" y="309"/>
                </a:cxn>
                <a:cxn ang="0">
                  <a:pos x="871" y="322"/>
                </a:cxn>
                <a:cxn ang="0">
                  <a:pos x="961" y="325"/>
                </a:cxn>
                <a:cxn ang="0">
                  <a:pos x="1184" y="321"/>
                </a:cxn>
                <a:cxn ang="0">
                  <a:pos x="1537" y="319"/>
                </a:cxn>
                <a:cxn ang="0">
                  <a:pos x="1596" y="314"/>
                </a:cxn>
                <a:cxn ang="0">
                  <a:pos x="1652" y="309"/>
                </a:cxn>
                <a:cxn ang="0">
                  <a:pos x="1712" y="305"/>
                </a:cxn>
                <a:cxn ang="0">
                  <a:pos x="1792" y="283"/>
                </a:cxn>
                <a:cxn ang="0">
                  <a:pos x="1868" y="240"/>
                </a:cxn>
                <a:cxn ang="0">
                  <a:pos x="1886" y="221"/>
                </a:cxn>
                <a:cxn ang="0">
                  <a:pos x="1904" y="189"/>
                </a:cxn>
                <a:cxn ang="0">
                  <a:pos x="1912" y="149"/>
                </a:cxn>
                <a:cxn ang="0">
                  <a:pos x="1914" y="46"/>
                </a:cxn>
              </a:cxnLst>
              <a:rect l="0" t="0" r="r" b="b"/>
              <a:pathLst>
                <a:path w="1915" h="325">
                  <a:moveTo>
                    <a:pt x="1914" y="46"/>
                  </a:moveTo>
                  <a:lnTo>
                    <a:pt x="1914" y="46"/>
                  </a:lnTo>
                  <a:lnTo>
                    <a:pt x="1912" y="41"/>
                  </a:lnTo>
                  <a:lnTo>
                    <a:pt x="1911" y="36"/>
                  </a:lnTo>
                  <a:lnTo>
                    <a:pt x="1908" y="32"/>
                  </a:lnTo>
                  <a:lnTo>
                    <a:pt x="1906" y="29"/>
                  </a:lnTo>
                  <a:lnTo>
                    <a:pt x="1902" y="26"/>
                  </a:lnTo>
                  <a:lnTo>
                    <a:pt x="1898" y="25"/>
                  </a:lnTo>
                  <a:lnTo>
                    <a:pt x="1890" y="24"/>
                  </a:lnTo>
                  <a:lnTo>
                    <a:pt x="1882" y="25"/>
                  </a:lnTo>
                  <a:lnTo>
                    <a:pt x="1878" y="26"/>
                  </a:lnTo>
                  <a:lnTo>
                    <a:pt x="1874" y="29"/>
                  </a:lnTo>
                  <a:lnTo>
                    <a:pt x="1872" y="32"/>
                  </a:lnTo>
                  <a:lnTo>
                    <a:pt x="1869" y="36"/>
                  </a:lnTo>
                  <a:lnTo>
                    <a:pt x="1868" y="41"/>
                  </a:lnTo>
                  <a:lnTo>
                    <a:pt x="1868" y="46"/>
                  </a:lnTo>
                  <a:lnTo>
                    <a:pt x="1868" y="46"/>
                  </a:lnTo>
                  <a:lnTo>
                    <a:pt x="1868" y="94"/>
                  </a:lnTo>
                  <a:lnTo>
                    <a:pt x="1868" y="118"/>
                  </a:lnTo>
                  <a:lnTo>
                    <a:pt x="1867" y="143"/>
                  </a:lnTo>
                  <a:lnTo>
                    <a:pt x="1867" y="143"/>
                  </a:lnTo>
                  <a:lnTo>
                    <a:pt x="1867" y="152"/>
                  </a:lnTo>
                  <a:lnTo>
                    <a:pt x="1864" y="160"/>
                  </a:lnTo>
                  <a:lnTo>
                    <a:pt x="1861" y="168"/>
                  </a:lnTo>
                  <a:lnTo>
                    <a:pt x="1859" y="176"/>
                  </a:lnTo>
                  <a:lnTo>
                    <a:pt x="1850" y="190"/>
                  </a:lnTo>
                  <a:lnTo>
                    <a:pt x="1840" y="202"/>
                  </a:lnTo>
                  <a:lnTo>
                    <a:pt x="1827" y="212"/>
                  </a:lnTo>
                  <a:lnTo>
                    <a:pt x="1814" y="221"/>
                  </a:lnTo>
                  <a:lnTo>
                    <a:pt x="1800" y="230"/>
                  </a:lnTo>
                  <a:lnTo>
                    <a:pt x="1784" y="238"/>
                  </a:lnTo>
                  <a:lnTo>
                    <a:pt x="1784" y="238"/>
                  </a:lnTo>
                  <a:lnTo>
                    <a:pt x="1771" y="245"/>
                  </a:lnTo>
                  <a:lnTo>
                    <a:pt x="1757" y="251"/>
                  </a:lnTo>
                  <a:lnTo>
                    <a:pt x="1742" y="255"/>
                  </a:lnTo>
                  <a:lnTo>
                    <a:pt x="1728" y="258"/>
                  </a:lnTo>
                  <a:lnTo>
                    <a:pt x="1714" y="261"/>
                  </a:lnTo>
                  <a:lnTo>
                    <a:pt x="1698" y="262"/>
                  </a:lnTo>
                  <a:lnTo>
                    <a:pt x="1668" y="263"/>
                  </a:lnTo>
                  <a:lnTo>
                    <a:pt x="1668" y="263"/>
                  </a:lnTo>
                  <a:lnTo>
                    <a:pt x="1644" y="264"/>
                  </a:lnTo>
                  <a:lnTo>
                    <a:pt x="1621" y="267"/>
                  </a:lnTo>
                  <a:lnTo>
                    <a:pt x="1598" y="271"/>
                  </a:lnTo>
                  <a:lnTo>
                    <a:pt x="1575" y="274"/>
                  </a:lnTo>
                  <a:lnTo>
                    <a:pt x="1575" y="274"/>
                  </a:lnTo>
                  <a:lnTo>
                    <a:pt x="1538" y="276"/>
                  </a:lnTo>
                  <a:lnTo>
                    <a:pt x="1495" y="278"/>
                  </a:lnTo>
                  <a:lnTo>
                    <a:pt x="1394" y="278"/>
                  </a:lnTo>
                  <a:lnTo>
                    <a:pt x="1295" y="275"/>
                  </a:lnTo>
                  <a:lnTo>
                    <a:pt x="1214" y="274"/>
                  </a:lnTo>
                  <a:lnTo>
                    <a:pt x="1214" y="274"/>
                  </a:lnTo>
                  <a:lnTo>
                    <a:pt x="1151" y="275"/>
                  </a:lnTo>
                  <a:lnTo>
                    <a:pt x="1088" y="276"/>
                  </a:lnTo>
                  <a:lnTo>
                    <a:pt x="961" y="279"/>
                  </a:lnTo>
                  <a:lnTo>
                    <a:pt x="961" y="279"/>
                  </a:lnTo>
                  <a:lnTo>
                    <a:pt x="931" y="279"/>
                  </a:lnTo>
                  <a:lnTo>
                    <a:pt x="902" y="278"/>
                  </a:lnTo>
                  <a:lnTo>
                    <a:pt x="845" y="271"/>
                  </a:lnTo>
                  <a:lnTo>
                    <a:pt x="786" y="266"/>
                  </a:lnTo>
                  <a:lnTo>
                    <a:pt x="757" y="263"/>
                  </a:lnTo>
                  <a:lnTo>
                    <a:pt x="729" y="263"/>
                  </a:lnTo>
                  <a:lnTo>
                    <a:pt x="729" y="263"/>
                  </a:lnTo>
                  <a:lnTo>
                    <a:pt x="659" y="261"/>
                  </a:lnTo>
                  <a:lnTo>
                    <a:pt x="575" y="257"/>
                  </a:lnTo>
                  <a:lnTo>
                    <a:pt x="492" y="253"/>
                  </a:lnTo>
                  <a:lnTo>
                    <a:pt x="422" y="251"/>
                  </a:lnTo>
                  <a:lnTo>
                    <a:pt x="422" y="251"/>
                  </a:lnTo>
                  <a:lnTo>
                    <a:pt x="411" y="251"/>
                  </a:lnTo>
                  <a:lnTo>
                    <a:pt x="398" y="250"/>
                  </a:lnTo>
                  <a:lnTo>
                    <a:pt x="371" y="246"/>
                  </a:lnTo>
                  <a:lnTo>
                    <a:pt x="347" y="242"/>
                  </a:lnTo>
                  <a:lnTo>
                    <a:pt x="333" y="241"/>
                  </a:lnTo>
                  <a:lnTo>
                    <a:pt x="320" y="240"/>
                  </a:lnTo>
                  <a:lnTo>
                    <a:pt x="320" y="240"/>
                  </a:lnTo>
                  <a:lnTo>
                    <a:pt x="289" y="238"/>
                  </a:lnTo>
                  <a:lnTo>
                    <a:pt x="256" y="234"/>
                  </a:lnTo>
                  <a:lnTo>
                    <a:pt x="194" y="225"/>
                  </a:lnTo>
                  <a:lnTo>
                    <a:pt x="194" y="225"/>
                  </a:lnTo>
                  <a:lnTo>
                    <a:pt x="177" y="223"/>
                  </a:lnTo>
                  <a:lnTo>
                    <a:pt x="161" y="217"/>
                  </a:lnTo>
                  <a:lnTo>
                    <a:pt x="146" y="211"/>
                  </a:lnTo>
                  <a:lnTo>
                    <a:pt x="132" y="204"/>
                  </a:lnTo>
                  <a:lnTo>
                    <a:pt x="119" y="195"/>
                  </a:lnTo>
                  <a:lnTo>
                    <a:pt x="106" y="185"/>
                  </a:lnTo>
                  <a:lnTo>
                    <a:pt x="93" y="174"/>
                  </a:lnTo>
                  <a:lnTo>
                    <a:pt x="81" y="162"/>
                  </a:lnTo>
                  <a:lnTo>
                    <a:pt x="81" y="162"/>
                  </a:lnTo>
                  <a:lnTo>
                    <a:pt x="74" y="156"/>
                  </a:lnTo>
                  <a:lnTo>
                    <a:pt x="68" y="148"/>
                  </a:lnTo>
                  <a:lnTo>
                    <a:pt x="63" y="140"/>
                  </a:lnTo>
                  <a:lnTo>
                    <a:pt x="59" y="132"/>
                  </a:lnTo>
                  <a:lnTo>
                    <a:pt x="54" y="115"/>
                  </a:lnTo>
                  <a:lnTo>
                    <a:pt x="50" y="97"/>
                  </a:lnTo>
                  <a:lnTo>
                    <a:pt x="47" y="79"/>
                  </a:lnTo>
                  <a:lnTo>
                    <a:pt x="46" y="60"/>
                  </a:lnTo>
                  <a:lnTo>
                    <a:pt x="46" y="23"/>
                  </a:lnTo>
                  <a:lnTo>
                    <a:pt x="46" y="23"/>
                  </a:lnTo>
                  <a:lnTo>
                    <a:pt x="46" y="17"/>
                  </a:lnTo>
                  <a:lnTo>
                    <a:pt x="44" y="13"/>
                  </a:lnTo>
                  <a:lnTo>
                    <a:pt x="42" y="9"/>
                  </a:lnTo>
                  <a:lnTo>
                    <a:pt x="39" y="7"/>
                  </a:lnTo>
                  <a:lnTo>
                    <a:pt x="35" y="4"/>
                  </a:lnTo>
                  <a:lnTo>
                    <a:pt x="31" y="2"/>
                  </a:lnTo>
                  <a:lnTo>
                    <a:pt x="23" y="0"/>
                  </a:lnTo>
                  <a:lnTo>
                    <a:pt x="14" y="2"/>
                  </a:lnTo>
                  <a:lnTo>
                    <a:pt x="12" y="4"/>
                  </a:lnTo>
                  <a:lnTo>
                    <a:pt x="8" y="7"/>
                  </a:lnTo>
                  <a:lnTo>
                    <a:pt x="5" y="9"/>
                  </a:lnTo>
                  <a:lnTo>
                    <a:pt x="3" y="13"/>
                  </a:lnTo>
                  <a:lnTo>
                    <a:pt x="1" y="17"/>
                  </a:lnTo>
                  <a:lnTo>
                    <a:pt x="0" y="23"/>
                  </a:lnTo>
                  <a:lnTo>
                    <a:pt x="0" y="23"/>
                  </a:lnTo>
                  <a:lnTo>
                    <a:pt x="1" y="53"/>
                  </a:lnTo>
                  <a:lnTo>
                    <a:pt x="3" y="80"/>
                  </a:lnTo>
                  <a:lnTo>
                    <a:pt x="6" y="106"/>
                  </a:lnTo>
                  <a:lnTo>
                    <a:pt x="13" y="131"/>
                  </a:lnTo>
                  <a:lnTo>
                    <a:pt x="17" y="143"/>
                  </a:lnTo>
                  <a:lnTo>
                    <a:pt x="22" y="155"/>
                  </a:lnTo>
                  <a:lnTo>
                    <a:pt x="29" y="165"/>
                  </a:lnTo>
                  <a:lnTo>
                    <a:pt x="35" y="177"/>
                  </a:lnTo>
                  <a:lnTo>
                    <a:pt x="43" y="187"/>
                  </a:lnTo>
                  <a:lnTo>
                    <a:pt x="52" y="198"/>
                  </a:lnTo>
                  <a:lnTo>
                    <a:pt x="63" y="208"/>
                  </a:lnTo>
                  <a:lnTo>
                    <a:pt x="74" y="219"/>
                  </a:lnTo>
                  <a:lnTo>
                    <a:pt x="74" y="219"/>
                  </a:lnTo>
                  <a:lnTo>
                    <a:pt x="85" y="228"/>
                  </a:lnTo>
                  <a:lnTo>
                    <a:pt x="97" y="236"/>
                  </a:lnTo>
                  <a:lnTo>
                    <a:pt x="110" y="244"/>
                  </a:lnTo>
                  <a:lnTo>
                    <a:pt x="123" y="250"/>
                  </a:lnTo>
                  <a:lnTo>
                    <a:pt x="150" y="262"/>
                  </a:lnTo>
                  <a:lnTo>
                    <a:pt x="179" y="271"/>
                  </a:lnTo>
                  <a:lnTo>
                    <a:pt x="209" y="278"/>
                  </a:lnTo>
                  <a:lnTo>
                    <a:pt x="239" y="283"/>
                  </a:lnTo>
                  <a:lnTo>
                    <a:pt x="268" y="284"/>
                  </a:lnTo>
                  <a:lnTo>
                    <a:pt x="297" y="285"/>
                  </a:lnTo>
                  <a:lnTo>
                    <a:pt x="297" y="285"/>
                  </a:lnTo>
                  <a:lnTo>
                    <a:pt x="332" y="287"/>
                  </a:lnTo>
                  <a:lnTo>
                    <a:pt x="366" y="289"/>
                  </a:lnTo>
                  <a:lnTo>
                    <a:pt x="434" y="297"/>
                  </a:lnTo>
                  <a:lnTo>
                    <a:pt x="502" y="305"/>
                  </a:lnTo>
                  <a:lnTo>
                    <a:pt x="538" y="308"/>
                  </a:lnTo>
                  <a:lnTo>
                    <a:pt x="572" y="309"/>
                  </a:lnTo>
                  <a:lnTo>
                    <a:pt x="572" y="309"/>
                  </a:lnTo>
                  <a:lnTo>
                    <a:pt x="613" y="309"/>
                  </a:lnTo>
                  <a:lnTo>
                    <a:pt x="661" y="312"/>
                  </a:lnTo>
                  <a:lnTo>
                    <a:pt x="766" y="317"/>
                  </a:lnTo>
                  <a:lnTo>
                    <a:pt x="871" y="322"/>
                  </a:lnTo>
                  <a:lnTo>
                    <a:pt x="920" y="325"/>
                  </a:lnTo>
                  <a:lnTo>
                    <a:pt x="961" y="325"/>
                  </a:lnTo>
                  <a:lnTo>
                    <a:pt x="961" y="325"/>
                  </a:lnTo>
                  <a:lnTo>
                    <a:pt x="1036" y="323"/>
                  </a:lnTo>
                  <a:lnTo>
                    <a:pt x="1109" y="322"/>
                  </a:lnTo>
                  <a:lnTo>
                    <a:pt x="1184" y="321"/>
                  </a:lnTo>
                  <a:lnTo>
                    <a:pt x="1258" y="319"/>
                  </a:lnTo>
                  <a:lnTo>
                    <a:pt x="1537" y="319"/>
                  </a:lnTo>
                  <a:lnTo>
                    <a:pt x="1537" y="319"/>
                  </a:lnTo>
                  <a:lnTo>
                    <a:pt x="1553" y="319"/>
                  </a:lnTo>
                  <a:lnTo>
                    <a:pt x="1567" y="318"/>
                  </a:lnTo>
                  <a:lnTo>
                    <a:pt x="1596" y="314"/>
                  </a:lnTo>
                  <a:lnTo>
                    <a:pt x="1623" y="310"/>
                  </a:lnTo>
                  <a:lnTo>
                    <a:pt x="1638" y="309"/>
                  </a:lnTo>
                  <a:lnTo>
                    <a:pt x="1652" y="309"/>
                  </a:lnTo>
                  <a:lnTo>
                    <a:pt x="1652" y="309"/>
                  </a:lnTo>
                  <a:lnTo>
                    <a:pt x="1683" y="308"/>
                  </a:lnTo>
                  <a:lnTo>
                    <a:pt x="1712" y="305"/>
                  </a:lnTo>
                  <a:lnTo>
                    <a:pt x="1740" y="300"/>
                  </a:lnTo>
                  <a:lnTo>
                    <a:pt x="1766" y="292"/>
                  </a:lnTo>
                  <a:lnTo>
                    <a:pt x="1792" y="283"/>
                  </a:lnTo>
                  <a:lnTo>
                    <a:pt x="1817" y="271"/>
                  </a:lnTo>
                  <a:lnTo>
                    <a:pt x="1843" y="257"/>
                  </a:lnTo>
                  <a:lnTo>
                    <a:pt x="1868" y="240"/>
                  </a:lnTo>
                  <a:lnTo>
                    <a:pt x="1868" y="240"/>
                  </a:lnTo>
                  <a:lnTo>
                    <a:pt x="1878" y="230"/>
                  </a:lnTo>
                  <a:lnTo>
                    <a:pt x="1886" y="221"/>
                  </a:lnTo>
                  <a:lnTo>
                    <a:pt x="1894" y="211"/>
                  </a:lnTo>
                  <a:lnTo>
                    <a:pt x="1899" y="200"/>
                  </a:lnTo>
                  <a:lnTo>
                    <a:pt x="1904" y="189"/>
                  </a:lnTo>
                  <a:lnTo>
                    <a:pt x="1908" y="176"/>
                  </a:lnTo>
                  <a:lnTo>
                    <a:pt x="1911" y="162"/>
                  </a:lnTo>
                  <a:lnTo>
                    <a:pt x="1912" y="149"/>
                  </a:lnTo>
                  <a:lnTo>
                    <a:pt x="1915" y="123"/>
                  </a:lnTo>
                  <a:lnTo>
                    <a:pt x="1915" y="96"/>
                  </a:lnTo>
                  <a:lnTo>
                    <a:pt x="1914" y="46"/>
                  </a:lnTo>
                  <a:lnTo>
                    <a:pt x="1914" y="4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0" name="chenying0907 769">
              <a:extLst>
                <a:ext uri="{FF2B5EF4-FFF2-40B4-BE49-F238E27FC236}">
                  <a16:creationId xmlns:a16="http://schemas.microsoft.com/office/drawing/2014/main" id="{6844A783-E2B9-4263-B4D0-689B655F8458}"/>
                </a:ext>
              </a:extLst>
            </p:cNvPr>
            <p:cNvSpPr>
              <a:spLocks/>
            </p:cNvSpPr>
            <p:nvPr/>
          </p:nvSpPr>
          <p:spPr bwMode="auto">
            <a:xfrm>
              <a:off x="2560638" y="3128963"/>
              <a:ext cx="244475" cy="560388"/>
            </a:xfrm>
            <a:custGeom>
              <a:avLst/>
              <a:gdLst/>
              <a:ahLst/>
              <a:cxnLst>
                <a:cxn ang="0">
                  <a:pos x="615" y="557"/>
                </a:cxn>
                <a:cxn ang="0">
                  <a:pos x="612" y="359"/>
                </a:cxn>
                <a:cxn ang="0">
                  <a:pos x="609" y="293"/>
                </a:cxn>
                <a:cxn ang="0">
                  <a:pos x="603" y="247"/>
                </a:cxn>
                <a:cxn ang="0">
                  <a:pos x="599" y="200"/>
                </a:cxn>
                <a:cxn ang="0">
                  <a:pos x="599" y="190"/>
                </a:cxn>
                <a:cxn ang="0">
                  <a:pos x="592" y="164"/>
                </a:cxn>
                <a:cxn ang="0">
                  <a:pos x="578" y="128"/>
                </a:cxn>
                <a:cxn ang="0">
                  <a:pos x="567" y="110"/>
                </a:cxn>
                <a:cxn ang="0">
                  <a:pos x="541" y="80"/>
                </a:cxn>
                <a:cxn ang="0">
                  <a:pos x="509" y="56"/>
                </a:cxn>
                <a:cxn ang="0">
                  <a:pos x="473" y="37"/>
                </a:cxn>
                <a:cxn ang="0">
                  <a:pos x="454" y="29"/>
                </a:cxn>
                <a:cxn ang="0">
                  <a:pos x="403" y="13"/>
                </a:cxn>
                <a:cxn ang="0">
                  <a:pos x="352" y="4"/>
                </a:cxn>
                <a:cxn ang="0">
                  <a:pos x="298" y="0"/>
                </a:cxn>
                <a:cxn ang="0">
                  <a:pos x="244" y="0"/>
                </a:cxn>
                <a:cxn ang="0">
                  <a:pos x="131" y="4"/>
                </a:cxn>
                <a:cxn ang="0">
                  <a:pos x="14" y="7"/>
                </a:cxn>
                <a:cxn ang="0">
                  <a:pos x="5" y="11"/>
                </a:cxn>
                <a:cxn ang="0">
                  <a:pos x="1" y="17"/>
                </a:cxn>
                <a:cxn ang="0">
                  <a:pos x="1" y="28"/>
                </a:cxn>
                <a:cxn ang="0">
                  <a:pos x="6" y="39"/>
                </a:cxn>
                <a:cxn ang="0">
                  <a:pos x="10" y="47"/>
                </a:cxn>
                <a:cxn ang="0">
                  <a:pos x="15" y="54"/>
                </a:cxn>
                <a:cxn ang="0">
                  <a:pos x="200" y="47"/>
                </a:cxn>
                <a:cxn ang="0">
                  <a:pos x="302" y="46"/>
                </a:cxn>
                <a:cxn ang="0">
                  <a:pos x="365" y="51"/>
                </a:cxn>
                <a:cxn ang="0">
                  <a:pos x="383" y="54"/>
                </a:cxn>
                <a:cxn ang="0">
                  <a:pos x="429" y="67"/>
                </a:cxn>
                <a:cxn ang="0">
                  <a:pos x="471" y="87"/>
                </a:cxn>
                <a:cxn ang="0">
                  <a:pos x="509" y="114"/>
                </a:cxn>
                <a:cxn ang="0">
                  <a:pos x="526" y="131"/>
                </a:cxn>
                <a:cxn ang="0">
                  <a:pos x="539" y="151"/>
                </a:cxn>
                <a:cxn ang="0">
                  <a:pos x="545" y="165"/>
                </a:cxn>
                <a:cxn ang="0">
                  <a:pos x="550" y="192"/>
                </a:cxn>
                <a:cxn ang="0">
                  <a:pos x="552" y="233"/>
                </a:cxn>
                <a:cxn ang="0">
                  <a:pos x="556" y="260"/>
                </a:cxn>
                <a:cxn ang="0">
                  <a:pos x="561" y="288"/>
                </a:cxn>
                <a:cxn ang="0">
                  <a:pos x="565" y="342"/>
                </a:cxn>
                <a:cxn ang="0">
                  <a:pos x="565" y="369"/>
                </a:cxn>
                <a:cxn ang="0">
                  <a:pos x="567" y="484"/>
                </a:cxn>
                <a:cxn ang="0">
                  <a:pos x="570" y="599"/>
                </a:cxn>
                <a:cxn ang="0">
                  <a:pos x="569" y="663"/>
                </a:cxn>
                <a:cxn ang="0">
                  <a:pos x="565" y="790"/>
                </a:cxn>
                <a:cxn ang="0">
                  <a:pos x="565" y="1392"/>
                </a:cxn>
                <a:cxn ang="0">
                  <a:pos x="565" y="1397"/>
                </a:cxn>
                <a:cxn ang="0">
                  <a:pos x="569" y="1405"/>
                </a:cxn>
                <a:cxn ang="0">
                  <a:pos x="575" y="1410"/>
                </a:cxn>
                <a:cxn ang="0">
                  <a:pos x="587" y="1414"/>
                </a:cxn>
                <a:cxn ang="0">
                  <a:pos x="600" y="1410"/>
                </a:cxn>
                <a:cxn ang="0">
                  <a:pos x="605" y="1405"/>
                </a:cxn>
                <a:cxn ang="0">
                  <a:pos x="609" y="1397"/>
                </a:cxn>
                <a:cxn ang="0">
                  <a:pos x="611" y="814"/>
                </a:cxn>
                <a:cxn ang="0">
                  <a:pos x="611" y="750"/>
                </a:cxn>
                <a:cxn ang="0">
                  <a:pos x="615" y="621"/>
                </a:cxn>
                <a:cxn ang="0">
                  <a:pos x="615" y="557"/>
                </a:cxn>
              </a:cxnLst>
              <a:rect l="0" t="0" r="r" b="b"/>
              <a:pathLst>
                <a:path w="615" h="1414">
                  <a:moveTo>
                    <a:pt x="615" y="557"/>
                  </a:moveTo>
                  <a:lnTo>
                    <a:pt x="615" y="557"/>
                  </a:lnTo>
                  <a:lnTo>
                    <a:pt x="613" y="425"/>
                  </a:lnTo>
                  <a:lnTo>
                    <a:pt x="612" y="359"/>
                  </a:lnTo>
                  <a:lnTo>
                    <a:pt x="609" y="293"/>
                  </a:lnTo>
                  <a:lnTo>
                    <a:pt x="609" y="293"/>
                  </a:lnTo>
                  <a:lnTo>
                    <a:pt x="607" y="270"/>
                  </a:lnTo>
                  <a:lnTo>
                    <a:pt x="603" y="247"/>
                  </a:lnTo>
                  <a:lnTo>
                    <a:pt x="600" y="224"/>
                  </a:lnTo>
                  <a:lnTo>
                    <a:pt x="599" y="200"/>
                  </a:lnTo>
                  <a:lnTo>
                    <a:pt x="599" y="200"/>
                  </a:lnTo>
                  <a:lnTo>
                    <a:pt x="599" y="190"/>
                  </a:lnTo>
                  <a:lnTo>
                    <a:pt x="598" y="181"/>
                  </a:lnTo>
                  <a:lnTo>
                    <a:pt x="592" y="164"/>
                  </a:lnTo>
                  <a:lnTo>
                    <a:pt x="586" y="145"/>
                  </a:lnTo>
                  <a:lnTo>
                    <a:pt x="578" y="128"/>
                  </a:lnTo>
                  <a:lnTo>
                    <a:pt x="578" y="128"/>
                  </a:lnTo>
                  <a:lnTo>
                    <a:pt x="567" y="110"/>
                  </a:lnTo>
                  <a:lnTo>
                    <a:pt x="556" y="94"/>
                  </a:lnTo>
                  <a:lnTo>
                    <a:pt x="541" y="80"/>
                  </a:lnTo>
                  <a:lnTo>
                    <a:pt x="526" y="67"/>
                  </a:lnTo>
                  <a:lnTo>
                    <a:pt x="509" y="56"/>
                  </a:lnTo>
                  <a:lnTo>
                    <a:pt x="490" y="46"/>
                  </a:lnTo>
                  <a:lnTo>
                    <a:pt x="473" y="37"/>
                  </a:lnTo>
                  <a:lnTo>
                    <a:pt x="454" y="29"/>
                  </a:lnTo>
                  <a:lnTo>
                    <a:pt x="454" y="29"/>
                  </a:lnTo>
                  <a:lnTo>
                    <a:pt x="429" y="20"/>
                  </a:lnTo>
                  <a:lnTo>
                    <a:pt x="403" y="13"/>
                  </a:lnTo>
                  <a:lnTo>
                    <a:pt x="378" y="8"/>
                  </a:lnTo>
                  <a:lnTo>
                    <a:pt x="352" y="4"/>
                  </a:lnTo>
                  <a:lnTo>
                    <a:pt x="325" y="2"/>
                  </a:lnTo>
                  <a:lnTo>
                    <a:pt x="298" y="0"/>
                  </a:lnTo>
                  <a:lnTo>
                    <a:pt x="272" y="0"/>
                  </a:lnTo>
                  <a:lnTo>
                    <a:pt x="244" y="0"/>
                  </a:lnTo>
                  <a:lnTo>
                    <a:pt x="244" y="0"/>
                  </a:lnTo>
                  <a:lnTo>
                    <a:pt x="131" y="4"/>
                  </a:lnTo>
                  <a:lnTo>
                    <a:pt x="14" y="7"/>
                  </a:lnTo>
                  <a:lnTo>
                    <a:pt x="14" y="7"/>
                  </a:lnTo>
                  <a:lnTo>
                    <a:pt x="9" y="8"/>
                  </a:lnTo>
                  <a:lnTo>
                    <a:pt x="5" y="11"/>
                  </a:lnTo>
                  <a:lnTo>
                    <a:pt x="2" y="15"/>
                  </a:lnTo>
                  <a:lnTo>
                    <a:pt x="1" y="17"/>
                  </a:lnTo>
                  <a:lnTo>
                    <a:pt x="0" y="22"/>
                  </a:lnTo>
                  <a:lnTo>
                    <a:pt x="1" y="28"/>
                  </a:lnTo>
                  <a:lnTo>
                    <a:pt x="2" y="33"/>
                  </a:lnTo>
                  <a:lnTo>
                    <a:pt x="6" y="39"/>
                  </a:lnTo>
                  <a:lnTo>
                    <a:pt x="6" y="39"/>
                  </a:lnTo>
                  <a:lnTo>
                    <a:pt x="10" y="47"/>
                  </a:lnTo>
                  <a:lnTo>
                    <a:pt x="15" y="54"/>
                  </a:lnTo>
                  <a:lnTo>
                    <a:pt x="15" y="54"/>
                  </a:lnTo>
                  <a:lnTo>
                    <a:pt x="98" y="51"/>
                  </a:lnTo>
                  <a:lnTo>
                    <a:pt x="200" y="47"/>
                  </a:lnTo>
                  <a:lnTo>
                    <a:pt x="252" y="46"/>
                  </a:lnTo>
                  <a:lnTo>
                    <a:pt x="302" y="46"/>
                  </a:lnTo>
                  <a:lnTo>
                    <a:pt x="345" y="49"/>
                  </a:lnTo>
                  <a:lnTo>
                    <a:pt x="365" y="51"/>
                  </a:lnTo>
                  <a:lnTo>
                    <a:pt x="383" y="54"/>
                  </a:lnTo>
                  <a:lnTo>
                    <a:pt x="383" y="54"/>
                  </a:lnTo>
                  <a:lnTo>
                    <a:pt x="405" y="60"/>
                  </a:lnTo>
                  <a:lnTo>
                    <a:pt x="429" y="67"/>
                  </a:lnTo>
                  <a:lnTo>
                    <a:pt x="450" y="76"/>
                  </a:lnTo>
                  <a:lnTo>
                    <a:pt x="471" y="87"/>
                  </a:lnTo>
                  <a:lnTo>
                    <a:pt x="490" y="100"/>
                  </a:lnTo>
                  <a:lnTo>
                    <a:pt x="509" y="114"/>
                  </a:lnTo>
                  <a:lnTo>
                    <a:pt x="518" y="123"/>
                  </a:lnTo>
                  <a:lnTo>
                    <a:pt x="526" y="131"/>
                  </a:lnTo>
                  <a:lnTo>
                    <a:pt x="532" y="141"/>
                  </a:lnTo>
                  <a:lnTo>
                    <a:pt x="539" y="151"/>
                  </a:lnTo>
                  <a:lnTo>
                    <a:pt x="539" y="151"/>
                  </a:lnTo>
                  <a:lnTo>
                    <a:pt x="545" y="165"/>
                  </a:lnTo>
                  <a:lnTo>
                    <a:pt x="549" y="178"/>
                  </a:lnTo>
                  <a:lnTo>
                    <a:pt x="550" y="192"/>
                  </a:lnTo>
                  <a:lnTo>
                    <a:pt x="552" y="206"/>
                  </a:lnTo>
                  <a:lnTo>
                    <a:pt x="552" y="233"/>
                  </a:lnTo>
                  <a:lnTo>
                    <a:pt x="553" y="247"/>
                  </a:lnTo>
                  <a:lnTo>
                    <a:pt x="556" y="260"/>
                  </a:lnTo>
                  <a:lnTo>
                    <a:pt x="556" y="260"/>
                  </a:lnTo>
                  <a:lnTo>
                    <a:pt x="561" y="288"/>
                  </a:lnTo>
                  <a:lnTo>
                    <a:pt x="564" y="315"/>
                  </a:lnTo>
                  <a:lnTo>
                    <a:pt x="565" y="342"/>
                  </a:lnTo>
                  <a:lnTo>
                    <a:pt x="565" y="369"/>
                  </a:lnTo>
                  <a:lnTo>
                    <a:pt x="565" y="369"/>
                  </a:lnTo>
                  <a:lnTo>
                    <a:pt x="565" y="427"/>
                  </a:lnTo>
                  <a:lnTo>
                    <a:pt x="567" y="484"/>
                  </a:lnTo>
                  <a:lnTo>
                    <a:pt x="569" y="542"/>
                  </a:lnTo>
                  <a:lnTo>
                    <a:pt x="570" y="599"/>
                  </a:lnTo>
                  <a:lnTo>
                    <a:pt x="570" y="599"/>
                  </a:lnTo>
                  <a:lnTo>
                    <a:pt x="569" y="663"/>
                  </a:lnTo>
                  <a:lnTo>
                    <a:pt x="567" y="726"/>
                  </a:lnTo>
                  <a:lnTo>
                    <a:pt x="565" y="790"/>
                  </a:lnTo>
                  <a:lnTo>
                    <a:pt x="565" y="853"/>
                  </a:lnTo>
                  <a:lnTo>
                    <a:pt x="565" y="1392"/>
                  </a:lnTo>
                  <a:lnTo>
                    <a:pt x="565" y="1392"/>
                  </a:lnTo>
                  <a:lnTo>
                    <a:pt x="565" y="1397"/>
                  </a:lnTo>
                  <a:lnTo>
                    <a:pt x="566" y="1401"/>
                  </a:lnTo>
                  <a:lnTo>
                    <a:pt x="569" y="1405"/>
                  </a:lnTo>
                  <a:lnTo>
                    <a:pt x="571" y="1409"/>
                  </a:lnTo>
                  <a:lnTo>
                    <a:pt x="575" y="1410"/>
                  </a:lnTo>
                  <a:lnTo>
                    <a:pt x="579" y="1413"/>
                  </a:lnTo>
                  <a:lnTo>
                    <a:pt x="587" y="1414"/>
                  </a:lnTo>
                  <a:lnTo>
                    <a:pt x="596" y="1413"/>
                  </a:lnTo>
                  <a:lnTo>
                    <a:pt x="600" y="1410"/>
                  </a:lnTo>
                  <a:lnTo>
                    <a:pt x="603" y="1409"/>
                  </a:lnTo>
                  <a:lnTo>
                    <a:pt x="605" y="1405"/>
                  </a:lnTo>
                  <a:lnTo>
                    <a:pt x="608" y="1401"/>
                  </a:lnTo>
                  <a:lnTo>
                    <a:pt x="609" y="1397"/>
                  </a:lnTo>
                  <a:lnTo>
                    <a:pt x="611" y="1392"/>
                  </a:lnTo>
                  <a:lnTo>
                    <a:pt x="611" y="814"/>
                  </a:lnTo>
                  <a:lnTo>
                    <a:pt x="611" y="814"/>
                  </a:lnTo>
                  <a:lnTo>
                    <a:pt x="611" y="750"/>
                  </a:lnTo>
                  <a:lnTo>
                    <a:pt x="613" y="686"/>
                  </a:lnTo>
                  <a:lnTo>
                    <a:pt x="615" y="621"/>
                  </a:lnTo>
                  <a:lnTo>
                    <a:pt x="615" y="557"/>
                  </a:lnTo>
                  <a:lnTo>
                    <a:pt x="615" y="55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1" name="chenying0907 770">
              <a:extLst>
                <a:ext uri="{FF2B5EF4-FFF2-40B4-BE49-F238E27FC236}">
                  <a16:creationId xmlns:a16="http://schemas.microsoft.com/office/drawing/2014/main" id="{DC6360CD-F1FE-4317-A99F-95CF213ED973}"/>
                </a:ext>
              </a:extLst>
            </p:cNvPr>
            <p:cNvSpPr>
              <a:spLocks/>
            </p:cNvSpPr>
            <p:nvPr/>
          </p:nvSpPr>
          <p:spPr bwMode="auto">
            <a:xfrm>
              <a:off x="2044701" y="3044825"/>
              <a:ext cx="533400" cy="114300"/>
            </a:xfrm>
            <a:custGeom>
              <a:avLst/>
              <a:gdLst/>
              <a:ahLst/>
              <a:cxnLst>
                <a:cxn ang="0">
                  <a:pos x="1338" y="227"/>
                </a:cxn>
                <a:cxn ang="0">
                  <a:pos x="1281" y="176"/>
                </a:cxn>
                <a:cxn ang="0">
                  <a:pos x="1218" y="132"/>
                </a:cxn>
                <a:cxn ang="0">
                  <a:pos x="1150" y="93"/>
                </a:cxn>
                <a:cxn ang="0">
                  <a:pos x="1081" y="60"/>
                </a:cxn>
                <a:cxn ang="0">
                  <a:pos x="1057" y="51"/>
                </a:cxn>
                <a:cxn ang="0">
                  <a:pos x="1004" y="34"/>
                </a:cxn>
                <a:cxn ang="0">
                  <a:pos x="943" y="22"/>
                </a:cxn>
                <a:cxn ang="0">
                  <a:pos x="848" y="10"/>
                </a:cxn>
                <a:cxn ang="0">
                  <a:pos x="721" y="1"/>
                </a:cxn>
                <a:cxn ang="0">
                  <a:pos x="608" y="0"/>
                </a:cxn>
                <a:cxn ang="0">
                  <a:pos x="563" y="0"/>
                </a:cxn>
                <a:cxn ang="0">
                  <a:pos x="471" y="5"/>
                </a:cxn>
                <a:cxn ang="0">
                  <a:pos x="378" y="17"/>
                </a:cxn>
                <a:cxn ang="0">
                  <a:pos x="332" y="27"/>
                </a:cxn>
                <a:cxn ang="0">
                  <a:pos x="289" y="40"/>
                </a:cxn>
                <a:cxn ang="0">
                  <a:pos x="246" y="57"/>
                </a:cxn>
                <a:cxn ang="0">
                  <a:pos x="212" y="73"/>
                </a:cxn>
                <a:cxn ang="0">
                  <a:pos x="138" y="111"/>
                </a:cxn>
                <a:cxn ang="0">
                  <a:pos x="100" y="134"/>
                </a:cxn>
                <a:cxn ang="0">
                  <a:pos x="66" y="161"/>
                </a:cxn>
                <a:cxn ang="0">
                  <a:pos x="36" y="189"/>
                </a:cxn>
                <a:cxn ang="0">
                  <a:pos x="13" y="223"/>
                </a:cxn>
                <a:cxn ang="0">
                  <a:pos x="0" y="260"/>
                </a:cxn>
                <a:cxn ang="0">
                  <a:pos x="0" y="265"/>
                </a:cxn>
                <a:cxn ang="0">
                  <a:pos x="2" y="274"/>
                </a:cxn>
                <a:cxn ang="0">
                  <a:pos x="7" y="281"/>
                </a:cxn>
                <a:cxn ang="0">
                  <a:pos x="19" y="287"/>
                </a:cxn>
                <a:cxn ang="0">
                  <a:pos x="30" y="287"/>
                </a:cxn>
                <a:cxn ang="0">
                  <a:pos x="38" y="283"/>
                </a:cxn>
                <a:cxn ang="0">
                  <a:pos x="43" y="277"/>
                </a:cxn>
                <a:cxn ang="0">
                  <a:pos x="45" y="272"/>
                </a:cxn>
                <a:cxn ang="0">
                  <a:pos x="58" y="238"/>
                </a:cxn>
                <a:cxn ang="0">
                  <a:pos x="81" y="206"/>
                </a:cxn>
                <a:cxn ang="0">
                  <a:pos x="111" y="179"/>
                </a:cxn>
                <a:cxn ang="0">
                  <a:pos x="147" y="155"/>
                </a:cxn>
                <a:cxn ang="0">
                  <a:pos x="186" y="134"/>
                </a:cxn>
                <a:cxn ang="0">
                  <a:pos x="262" y="99"/>
                </a:cxn>
                <a:cxn ang="0">
                  <a:pos x="295" y="86"/>
                </a:cxn>
                <a:cxn ang="0">
                  <a:pos x="336" y="72"/>
                </a:cxn>
                <a:cxn ang="0">
                  <a:pos x="387" y="62"/>
                </a:cxn>
                <a:cxn ang="0">
                  <a:pos x="444" y="55"/>
                </a:cxn>
                <a:cxn ang="0">
                  <a:pos x="561" y="47"/>
                </a:cxn>
                <a:cxn ang="0">
                  <a:pos x="716" y="45"/>
                </a:cxn>
                <a:cxn ang="0">
                  <a:pos x="762" y="45"/>
                </a:cxn>
                <a:cxn ang="0">
                  <a:pos x="853" y="52"/>
                </a:cxn>
                <a:cxn ang="0">
                  <a:pos x="945" y="65"/>
                </a:cxn>
                <a:cxn ang="0">
                  <a:pos x="1010" y="82"/>
                </a:cxn>
                <a:cxn ang="0">
                  <a:pos x="1055" y="98"/>
                </a:cxn>
                <a:cxn ang="0">
                  <a:pos x="1075" y="107"/>
                </a:cxn>
                <a:cxn ang="0">
                  <a:pos x="1138" y="137"/>
                </a:cxn>
                <a:cxn ang="0">
                  <a:pos x="1198" y="172"/>
                </a:cxn>
                <a:cxn ang="0">
                  <a:pos x="1255" y="213"/>
                </a:cxn>
                <a:cxn ang="0">
                  <a:pos x="1306" y="259"/>
                </a:cxn>
                <a:cxn ang="0">
                  <a:pos x="1310" y="263"/>
                </a:cxn>
                <a:cxn ang="0">
                  <a:pos x="1319" y="266"/>
                </a:cxn>
                <a:cxn ang="0">
                  <a:pos x="1327" y="265"/>
                </a:cxn>
                <a:cxn ang="0">
                  <a:pos x="1338" y="259"/>
                </a:cxn>
                <a:cxn ang="0">
                  <a:pos x="1345" y="248"/>
                </a:cxn>
                <a:cxn ang="0">
                  <a:pos x="1345" y="239"/>
                </a:cxn>
                <a:cxn ang="0">
                  <a:pos x="1342" y="231"/>
                </a:cxn>
                <a:cxn ang="0">
                  <a:pos x="1338" y="227"/>
                </a:cxn>
              </a:cxnLst>
              <a:rect l="0" t="0" r="r" b="b"/>
              <a:pathLst>
                <a:path w="1345" h="289">
                  <a:moveTo>
                    <a:pt x="1338" y="227"/>
                  </a:moveTo>
                  <a:lnTo>
                    <a:pt x="1338" y="227"/>
                  </a:lnTo>
                  <a:lnTo>
                    <a:pt x="1311" y="201"/>
                  </a:lnTo>
                  <a:lnTo>
                    <a:pt x="1281" y="176"/>
                  </a:lnTo>
                  <a:lnTo>
                    <a:pt x="1249" y="153"/>
                  </a:lnTo>
                  <a:lnTo>
                    <a:pt x="1218" y="132"/>
                  </a:lnTo>
                  <a:lnTo>
                    <a:pt x="1184" y="111"/>
                  </a:lnTo>
                  <a:lnTo>
                    <a:pt x="1150" y="93"/>
                  </a:lnTo>
                  <a:lnTo>
                    <a:pt x="1116" y="76"/>
                  </a:lnTo>
                  <a:lnTo>
                    <a:pt x="1081" y="60"/>
                  </a:lnTo>
                  <a:lnTo>
                    <a:pt x="1081" y="60"/>
                  </a:lnTo>
                  <a:lnTo>
                    <a:pt x="1057" y="51"/>
                  </a:lnTo>
                  <a:lnTo>
                    <a:pt x="1031" y="42"/>
                  </a:lnTo>
                  <a:lnTo>
                    <a:pt x="1004" y="34"/>
                  </a:lnTo>
                  <a:lnTo>
                    <a:pt x="975" y="27"/>
                  </a:lnTo>
                  <a:lnTo>
                    <a:pt x="943" y="22"/>
                  </a:lnTo>
                  <a:lnTo>
                    <a:pt x="912" y="17"/>
                  </a:lnTo>
                  <a:lnTo>
                    <a:pt x="848" y="10"/>
                  </a:lnTo>
                  <a:lnTo>
                    <a:pt x="784" y="5"/>
                  </a:lnTo>
                  <a:lnTo>
                    <a:pt x="721" y="1"/>
                  </a:lnTo>
                  <a:lnTo>
                    <a:pt x="662" y="0"/>
                  </a:lnTo>
                  <a:lnTo>
                    <a:pt x="608" y="0"/>
                  </a:lnTo>
                  <a:lnTo>
                    <a:pt x="608" y="0"/>
                  </a:lnTo>
                  <a:lnTo>
                    <a:pt x="563" y="0"/>
                  </a:lnTo>
                  <a:lnTo>
                    <a:pt x="517" y="1"/>
                  </a:lnTo>
                  <a:lnTo>
                    <a:pt x="471" y="5"/>
                  </a:lnTo>
                  <a:lnTo>
                    <a:pt x="424" y="9"/>
                  </a:lnTo>
                  <a:lnTo>
                    <a:pt x="378" y="17"/>
                  </a:lnTo>
                  <a:lnTo>
                    <a:pt x="356" y="22"/>
                  </a:lnTo>
                  <a:lnTo>
                    <a:pt x="332" y="27"/>
                  </a:lnTo>
                  <a:lnTo>
                    <a:pt x="310" y="32"/>
                  </a:lnTo>
                  <a:lnTo>
                    <a:pt x="289" y="40"/>
                  </a:lnTo>
                  <a:lnTo>
                    <a:pt x="267" y="48"/>
                  </a:lnTo>
                  <a:lnTo>
                    <a:pt x="246" y="57"/>
                  </a:lnTo>
                  <a:lnTo>
                    <a:pt x="246" y="57"/>
                  </a:lnTo>
                  <a:lnTo>
                    <a:pt x="212" y="73"/>
                  </a:lnTo>
                  <a:lnTo>
                    <a:pt x="176" y="90"/>
                  </a:lnTo>
                  <a:lnTo>
                    <a:pt x="138" y="111"/>
                  </a:lnTo>
                  <a:lnTo>
                    <a:pt x="118" y="123"/>
                  </a:lnTo>
                  <a:lnTo>
                    <a:pt x="100" y="134"/>
                  </a:lnTo>
                  <a:lnTo>
                    <a:pt x="83" y="146"/>
                  </a:lnTo>
                  <a:lnTo>
                    <a:pt x="66" y="161"/>
                  </a:lnTo>
                  <a:lnTo>
                    <a:pt x="50" y="175"/>
                  </a:lnTo>
                  <a:lnTo>
                    <a:pt x="36" y="189"/>
                  </a:lnTo>
                  <a:lnTo>
                    <a:pt x="24" y="206"/>
                  </a:lnTo>
                  <a:lnTo>
                    <a:pt x="13" y="223"/>
                  </a:lnTo>
                  <a:lnTo>
                    <a:pt x="5" y="240"/>
                  </a:lnTo>
                  <a:lnTo>
                    <a:pt x="0" y="260"/>
                  </a:lnTo>
                  <a:lnTo>
                    <a:pt x="0" y="260"/>
                  </a:lnTo>
                  <a:lnTo>
                    <a:pt x="0" y="265"/>
                  </a:lnTo>
                  <a:lnTo>
                    <a:pt x="0" y="270"/>
                  </a:lnTo>
                  <a:lnTo>
                    <a:pt x="2" y="274"/>
                  </a:lnTo>
                  <a:lnTo>
                    <a:pt x="4" y="278"/>
                  </a:lnTo>
                  <a:lnTo>
                    <a:pt x="7" y="281"/>
                  </a:lnTo>
                  <a:lnTo>
                    <a:pt x="11" y="283"/>
                  </a:lnTo>
                  <a:lnTo>
                    <a:pt x="19" y="287"/>
                  </a:lnTo>
                  <a:lnTo>
                    <a:pt x="26" y="289"/>
                  </a:lnTo>
                  <a:lnTo>
                    <a:pt x="30" y="287"/>
                  </a:lnTo>
                  <a:lnTo>
                    <a:pt x="34" y="286"/>
                  </a:lnTo>
                  <a:lnTo>
                    <a:pt x="38" y="283"/>
                  </a:lnTo>
                  <a:lnTo>
                    <a:pt x="41" y="281"/>
                  </a:lnTo>
                  <a:lnTo>
                    <a:pt x="43" y="277"/>
                  </a:lnTo>
                  <a:lnTo>
                    <a:pt x="45" y="272"/>
                  </a:lnTo>
                  <a:lnTo>
                    <a:pt x="45" y="272"/>
                  </a:lnTo>
                  <a:lnTo>
                    <a:pt x="50" y="255"/>
                  </a:lnTo>
                  <a:lnTo>
                    <a:pt x="58" y="238"/>
                  </a:lnTo>
                  <a:lnTo>
                    <a:pt x="68" y="222"/>
                  </a:lnTo>
                  <a:lnTo>
                    <a:pt x="81" y="206"/>
                  </a:lnTo>
                  <a:lnTo>
                    <a:pt x="96" y="193"/>
                  </a:lnTo>
                  <a:lnTo>
                    <a:pt x="111" y="179"/>
                  </a:lnTo>
                  <a:lnTo>
                    <a:pt x="128" y="167"/>
                  </a:lnTo>
                  <a:lnTo>
                    <a:pt x="147" y="155"/>
                  </a:lnTo>
                  <a:lnTo>
                    <a:pt x="166" y="145"/>
                  </a:lnTo>
                  <a:lnTo>
                    <a:pt x="186" y="134"/>
                  </a:lnTo>
                  <a:lnTo>
                    <a:pt x="225" y="116"/>
                  </a:lnTo>
                  <a:lnTo>
                    <a:pt x="262" y="99"/>
                  </a:lnTo>
                  <a:lnTo>
                    <a:pt x="295" y="86"/>
                  </a:lnTo>
                  <a:lnTo>
                    <a:pt x="295" y="86"/>
                  </a:lnTo>
                  <a:lnTo>
                    <a:pt x="314" y="78"/>
                  </a:lnTo>
                  <a:lnTo>
                    <a:pt x="336" y="72"/>
                  </a:lnTo>
                  <a:lnTo>
                    <a:pt x="361" y="66"/>
                  </a:lnTo>
                  <a:lnTo>
                    <a:pt x="387" y="62"/>
                  </a:lnTo>
                  <a:lnTo>
                    <a:pt x="415" y="59"/>
                  </a:lnTo>
                  <a:lnTo>
                    <a:pt x="444" y="55"/>
                  </a:lnTo>
                  <a:lnTo>
                    <a:pt x="503" y="49"/>
                  </a:lnTo>
                  <a:lnTo>
                    <a:pt x="561" y="47"/>
                  </a:lnTo>
                  <a:lnTo>
                    <a:pt x="619" y="45"/>
                  </a:lnTo>
                  <a:lnTo>
                    <a:pt x="716" y="45"/>
                  </a:lnTo>
                  <a:lnTo>
                    <a:pt x="716" y="45"/>
                  </a:lnTo>
                  <a:lnTo>
                    <a:pt x="762" y="45"/>
                  </a:lnTo>
                  <a:lnTo>
                    <a:pt x="807" y="48"/>
                  </a:lnTo>
                  <a:lnTo>
                    <a:pt x="853" y="52"/>
                  </a:lnTo>
                  <a:lnTo>
                    <a:pt x="899" y="57"/>
                  </a:lnTo>
                  <a:lnTo>
                    <a:pt x="945" y="65"/>
                  </a:lnTo>
                  <a:lnTo>
                    <a:pt x="989" y="76"/>
                  </a:lnTo>
                  <a:lnTo>
                    <a:pt x="1010" y="82"/>
                  </a:lnTo>
                  <a:lnTo>
                    <a:pt x="1032" y="90"/>
                  </a:lnTo>
                  <a:lnTo>
                    <a:pt x="1055" y="98"/>
                  </a:lnTo>
                  <a:lnTo>
                    <a:pt x="1075" y="107"/>
                  </a:lnTo>
                  <a:lnTo>
                    <a:pt x="1075" y="107"/>
                  </a:lnTo>
                  <a:lnTo>
                    <a:pt x="1107" y="121"/>
                  </a:lnTo>
                  <a:lnTo>
                    <a:pt x="1138" y="137"/>
                  </a:lnTo>
                  <a:lnTo>
                    <a:pt x="1168" y="154"/>
                  </a:lnTo>
                  <a:lnTo>
                    <a:pt x="1198" y="172"/>
                  </a:lnTo>
                  <a:lnTo>
                    <a:pt x="1227" y="192"/>
                  </a:lnTo>
                  <a:lnTo>
                    <a:pt x="1255" y="213"/>
                  </a:lnTo>
                  <a:lnTo>
                    <a:pt x="1281" y="236"/>
                  </a:lnTo>
                  <a:lnTo>
                    <a:pt x="1306" y="259"/>
                  </a:lnTo>
                  <a:lnTo>
                    <a:pt x="1306" y="259"/>
                  </a:lnTo>
                  <a:lnTo>
                    <a:pt x="1310" y="263"/>
                  </a:lnTo>
                  <a:lnTo>
                    <a:pt x="1315" y="265"/>
                  </a:lnTo>
                  <a:lnTo>
                    <a:pt x="1319" y="266"/>
                  </a:lnTo>
                  <a:lnTo>
                    <a:pt x="1323" y="266"/>
                  </a:lnTo>
                  <a:lnTo>
                    <a:pt x="1327" y="265"/>
                  </a:lnTo>
                  <a:lnTo>
                    <a:pt x="1331" y="264"/>
                  </a:lnTo>
                  <a:lnTo>
                    <a:pt x="1338" y="259"/>
                  </a:lnTo>
                  <a:lnTo>
                    <a:pt x="1342" y="252"/>
                  </a:lnTo>
                  <a:lnTo>
                    <a:pt x="1345" y="248"/>
                  </a:lnTo>
                  <a:lnTo>
                    <a:pt x="1345" y="244"/>
                  </a:lnTo>
                  <a:lnTo>
                    <a:pt x="1345" y="239"/>
                  </a:lnTo>
                  <a:lnTo>
                    <a:pt x="1344" y="235"/>
                  </a:lnTo>
                  <a:lnTo>
                    <a:pt x="1342" y="231"/>
                  </a:lnTo>
                  <a:lnTo>
                    <a:pt x="1338" y="227"/>
                  </a:lnTo>
                  <a:lnTo>
                    <a:pt x="1338" y="22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2" name="chenying0907 771">
              <a:extLst>
                <a:ext uri="{FF2B5EF4-FFF2-40B4-BE49-F238E27FC236}">
                  <a16:creationId xmlns:a16="http://schemas.microsoft.com/office/drawing/2014/main" id="{06EE0E05-993B-4647-9C1B-FFFAD202821F}"/>
                </a:ext>
              </a:extLst>
            </p:cNvPr>
            <p:cNvSpPr>
              <a:spLocks noEditPoints="1"/>
            </p:cNvSpPr>
            <p:nvPr/>
          </p:nvSpPr>
          <p:spPr bwMode="auto">
            <a:xfrm>
              <a:off x="2586038" y="3386138"/>
              <a:ext cx="158750" cy="50800"/>
            </a:xfrm>
            <a:custGeom>
              <a:avLst/>
              <a:gdLst/>
              <a:ahLst/>
              <a:cxnLst>
                <a:cxn ang="0">
                  <a:pos x="343" y="8"/>
                </a:cxn>
                <a:cxn ang="0">
                  <a:pos x="308" y="11"/>
                </a:cxn>
                <a:cxn ang="0">
                  <a:pos x="240" y="5"/>
                </a:cxn>
                <a:cxn ang="0">
                  <a:pos x="206" y="4"/>
                </a:cxn>
                <a:cxn ang="0">
                  <a:pos x="121" y="3"/>
                </a:cxn>
                <a:cxn ang="0">
                  <a:pos x="34" y="0"/>
                </a:cxn>
                <a:cxn ang="0">
                  <a:pos x="30" y="2"/>
                </a:cxn>
                <a:cxn ang="0">
                  <a:pos x="19" y="7"/>
                </a:cxn>
                <a:cxn ang="0">
                  <a:pos x="12" y="20"/>
                </a:cxn>
                <a:cxn ang="0">
                  <a:pos x="7" y="24"/>
                </a:cxn>
                <a:cxn ang="0">
                  <a:pos x="0" y="37"/>
                </a:cxn>
                <a:cxn ang="0">
                  <a:pos x="0" y="45"/>
                </a:cxn>
                <a:cxn ang="0">
                  <a:pos x="3" y="62"/>
                </a:cxn>
                <a:cxn ang="0">
                  <a:pos x="4" y="89"/>
                </a:cxn>
                <a:cxn ang="0">
                  <a:pos x="9" y="105"/>
                </a:cxn>
                <a:cxn ang="0">
                  <a:pos x="15" y="111"/>
                </a:cxn>
                <a:cxn ang="0">
                  <a:pos x="25" y="119"/>
                </a:cxn>
                <a:cxn ang="0">
                  <a:pos x="39" y="124"/>
                </a:cxn>
                <a:cxn ang="0">
                  <a:pos x="72" y="127"/>
                </a:cxn>
                <a:cxn ang="0">
                  <a:pos x="106" y="124"/>
                </a:cxn>
                <a:cxn ang="0">
                  <a:pos x="134" y="123"/>
                </a:cxn>
                <a:cxn ang="0">
                  <a:pos x="211" y="122"/>
                </a:cxn>
                <a:cxn ang="0">
                  <a:pos x="289" y="122"/>
                </a:cxn>
                <a:cxn ang="0">
                  <a:pos x="327" y="123"/>
                </a:cxn>
                <a:cxn ang="0">
                  <a:pos x="357" y="122"/>
                </a:cxn>
                <a:cxn ang="0">
                  <a:pos x="377" y="117"/>
                </a:cxn>
                <a:cxn ang="0">
                  <a:pos x="386" y="110"/>
                </a:cxn>
                <a:cxn ang="0">
                  <a:pos x="389" y="106"/>
                </a:cxn>
                <a:cxn ang="0">
                  <a:pos x="397" y="89"/>
                </a:cxn>
                <a:cxn ang="0">
                  <a:pos x="401" y="72"/>
                </a:cxn>
                <a:cxn ang="0">
                  <a:pos x="401" y="55"/>
                </a:cxn>
                <a:cxn ang="0">
                  <a:pos x="395" y="39"/>
                </a:cxn>
                <a:cxn ang="0">
                  <a:pos x="387" y="25"/>
                </a:cxn>
                <a:cxn ang="0">
                  <a:pos x="376" y="16"/>
                </a:cxn>
                <a:cxn ang="0">
                  <a:pos x="361" y="9"/>
                </a:cxn>
                <a:cxn ang="0">
                  <a:pos x="343" y="8"/>
                </a:cxn>
                <a:cxn ang="0">
                  <a:pos x="351" y="80"/>
                </a:cxn>
                <a:cxn ang="0">
                  <a:pos x="348" y="80"/>
                </a:cxn>
                <a:cxn ang="0">
                  <a:pos x="322" y="77"/>
                </a:cxn>
                <a:cxn ang="0">
                  <a:pos x="152" y="76"/>
                </a:cxn>
                <a:cxn ang="0">
                  <a:pos x="102" y="77"/>
                </a:cxn>
                <a:cxn ang="0">
                  <a:pos x="54" y="76"/>
                </a:cxn>
                <a:cxn ang="0">
                  <a:pos x="53" y="76"/>
                </a:cxn>
                <a:cxn ang="0">
                  <a:pos x="50" y="67"/>
                </a:cxn>
                <a:cxn ang="0">
                  <a:pos x="47" y="46"/>
                </a:cxn>
                <a:cxn ang="0">
                  <a:pos x="145" y="50"/>
                </a:cxn>
                <a:cxn ang="0">
                  <a:pos x="242" y="56"/>
                </a:cxn>
                <a:cxn ang="0">
                  <a:pos x="301" y="59"/>
                </a:cxn>
                <a:cxn ang="0">
                  <a:pos x="319" y="58"/>
                </a:cxn>
                <a:cxn ang="0">
                  <a:pos x="355" y="53"/>
                </a:cxn>
                <a:cxn ang="0">
                  <a:pos x="352" y="56"/>
                </a:cxn>
                <a:cxn ang="0">
                  <a:pos x="351" y="80"/>
                </a:cxn>
              </a:cxnLst>
              <a:rect l="0" t="0" r="r" b="b"/>
              <a:pathLst>
                <a:path w="401" h="127">
                  <a:moveTo>
                    <a:pt x="343" y="8"/>
                  </a:moveTo>
                  <a:lnTo>
                    <a:pt x="343" y="8"/>
                  </a:lnTo>
                  <a:lnTo>
                    <a:pt x="325" y="11"/>
                  </a:lnTo>
                  <a:lnTo>
                    <a:pt x="308" y="11"/>
                  </a:lnTo>
                  <a:lnTo>
                    <a:pt x="274" y="8"/>
                  </a:lnTo>
                  <a:lnTo>
                    <a:pt x="240" y="5"/>
                  </a:lnTo>
                  <a:lnTo>
                    <a:pt x="206" y="4"/>
                  </a:lnTo>
                  <a:lnTo>
                    <a:pt x="206" y="4"/>
                  </a:lnTo>
                  <a:lnTo>
                    <a:pt x="162" y="4"/>
                  </a:lnTo>
                  <a:lnTo>
                    <a:pt x="121" y="3"/>
                  </a:lnTo>
                  <a:lnTo>
                    <a:pt x="77" y="2"/>
                  </a:lnTo>
                  <a:lnTo>
                    <a:pt x="34" y="0"/>
                  </a:lnTo>
                  <a:lnTo>
                    <a:pt x="34" y="0"/>
                  </a:lnTo>
                  <a:lnTo>
                    <a:pt x="30" y="2"/>
                  </a:lnTo>
                  <a:lnTo>
                    <a:pt x="25" y="2"/>
                  </a:lnTo>
                  <a:lnTo>
                    <a:pt x="19" y="7"/>
                  </a:lnTo>
                  <a:lnTo>
                    <a:pt x="15" y="12"/>
                  </a:lnTo>
                  <a:lnTo>
                    <a:pt x="12" y="20"/>
                  </a:lnTo>
                  <a:lnTo>
                    <a:pt x="12" y="20"/>
                  </a:lnTo>
                  <a:lnTo>
                    <a:pt x="7" y="24"/>
                  </a:lnTo>
                  <a:lnTo>
                    <a:pt x="3" y="29"/>
                  </a:lnTo>
                  <a:lnTo>
                    <a:pt x="0" y="37"/>
                  </a:lnTo>
                  <a:lnTo>
                    <a:pt x="0" y="45"/>
                  </a:lnTo>
                  <a:lnTo>
                    <a:pt x="0" y="45"/>
                  </a:lnTo>
                  <a:lnTo>
                    <a:pt x="3" y="54"/>
                  </a:lnTo>
                  <a:lnTo>
                    <a:pt x="3" y="62"/>
                  </a:lnTo>
                  <a:lnTo>
                    <a:pt x="3" y="80"/>
                  </a:lnTo>
                  <a:lnTo>
                    <a:pt x="4" y="89"/>
                  </a:lnTo>
                  <a:lnTo>
                    <a:pt x="5" y="97"/>
                  </a:lnTo>
                  <a:lnTo>
                    <a:pt x="9" y="105"/>
                  </a:lnTo>
                  <a:lnTo>
                    <a:pt x="15" y="111"/>
                  </a:lnTo>
                  <a:lnTo>
                    <a:pt x="15" y="111"/>
                  </a:lnTo>
                  <a:lnTo>
                    <a:pt x="20" y="117"/>
                  </a:lnTo>
                  <a:lnTo>
                    <a:pt x="25" y="119"/>
                  </a:lnTo>
                  <a:lnTo>
                    <a:pt x="32" y="122"/>
                  </a:lnTo>
                  <a:lnTo>
                    <a:pt x="39" y="124"/>
                  </a:lnTo>
                  <a:lnTo>
                    <a:pt x="55" y="126"/>
                  </a:lnTo>
                  <a:lnTo>
                    <a:pt x="72" y="127"/>
                  </a:lnTo>
                  <a:lnTo>
                    <a:pt x="89" y="126"/>
                  </a:lnTo>
                  <a:lnTo>
                    <a:pt x="106" y="124"/>
                  </a:lnTo>
                  <a:lnTo>
                    <a:pt x="134" y="123"/>
                  </a:lnTo>
                  <a:lnTo>
                    <a:pt x="134" y="123"/>
                  </a:lnTo>
                  <a:lnTo>
                    <a:pt x="173" y="122"/>
                  </a:lnTo>
                  <a:lnTo>
                    <a:pt x="211" y="122"/>
                  </a:lnTo>
                  <a:lnTo>
                    <a:pt x="289" y="122"/>
                  </a:lnTo>
                  <a:lnTo>
                    <a:pt x="289" y="122"/>
                  </a:lnTo>
                  <a:lnTo>
                    <a:pt x="313" y="123"/>
                  </a:lnTo>
                  <a:lnTo>
                    <a:pt x="327" y="123"/>
                  </a:lnTo>
                  <a:lnTo>
                    <a:pt x="342" y="123"/>
                  </a:lnTo>
                  <a:lnTo>
                    <a:pt x="357" y="122"/>
                  </a:lnTo>
                  <a:lnTo>
                    <a:pt x="370" y="119"/>
                  </a:lnTo>
                  <a:lnTo>
                    <a:pt x="377" y="117"/>
                  </a:lnTo>
                  <a:lnTo>
                    <a:pt x="382" y="114"/>
                  </a:lnTo>
                  <a:lnTo>
                    <a:pt x="386" y="110"/>
                  </a:lnTo>
                  <a:lnTo>
                    <a:pt x="389" y="106"/>
                  </a:lnTo>
                  <a:lnTo>
                    <a:pt x="389" y="106"/>
                  </a:lnTo>
                  <a:lnTo>
                    <a:pt x="394" y="98"/>
                  </a:lnTo>
                  <a:lnTo>
                    <a:pt x="397" y="89"/>
                  </a:lnTo>
                  <a:lnTo>
                    <a:pt x="399" y="81"/>
                  </a:lnTo>
                  <a:lnTo>
                    <a:pt x="401" y="72"/>
                  </a:lnTo>
                  <a:lnTo>
                    <a:pt x="401" y="63"/>
                  </a:lnTo>
                  <a:lnTo>
                    <a:pt x="401" y="55"/>
                  </a:lnTo>
                  <a:lnTo>
                    <a:pt x="398" y="47"/>
                  </a:lnTo>
                  <a:lnTo>
                    <a:pt x="395" y="39"/>
                  </a:lnTo>
                  <a:lnTo>
                    <a:pt x="393" y="32"/>
                  </a:lnTo>
                  <a:lnTo>
                    <a:pt x="387" y="25"/>
                  </a:lnTo>
                  <a:lnTo>
                    <a:pt x="382" y="20"/>
                  </a:lnTo>
                  <a:lnTo>
                    <a:pt x="376" y="16"/>
                  </a:lnTo>
                  <a:lnTo>
                    <a:pt x="369" y="12"/>
                  </a:lnTo>
                  <a:lnTo>
                    <a:pt x="361" y="9"/>
                  </a:lnTo>
                  <a:lnTo>
                    <a:pt x="352" y="8"/>
                  </a:lnTo>
                  <a:lnTo>
                    <a:pt x="343" y="8"/>
                  </a:lnTo>
                  <a:lnTo>
                    <a:pt x="343" y="8"/>
                  </a:lnTo>
                  <a:close/>
                  <a:moveTo>
                    <a:pt x="351" y="80"/>
                  </a:moveTo>
                  <a:lnTo>
                    <a:pt x="351" y="80"/>
                  </a:lnTo>
                  <a:lnTo>
                    <a:pt x="348" y="80"/>
                  </a:lnTo>
                  <a:lnTo>
                    <a:pt x="343" y="79"/>
                  </a:lnTo>
                  <a:lnTo>
                    <a:pt x="322" y="77"/>
                  </a:lnTo>
                  <a:lnTo>
                    <a:pt x="258" y="76"/>
                  </a:lnTo>
                  <a:lnTo>
                    <a:pt x="152" y="76"/>
                  </a:lnTo>
                  <a:lnTo>
                    <a:pt x="152" y="76"/>
                  </a:lnTo>
                  <a:lnTo>
                    <a:pt x="102" y="77"/>
                  </a:lnTo>
                  <a:lnTo>
                    <a:pt x="79" y="77"/>
                  </a:lnTo>
                  <a:lnTo>
                    <a:pt x="54" y="76"/>
                  </a:lnTo>
                  <a:lnTo>
                    <a:pt x="54" y="76"/>
                  </a:lnTo>
                  <a:lnTo>
                    <a:pt x="53" y="76"/>
                  </a:lnTo>
                  <a:lnTo>
                    <a:pt x="51" y="73"/>
                  </a:lnTo>
                  <a:lnTo>
                    <a:pt x="50" y="67"/>
                  </a:lnTo>
                  <a:lnTo>
                    <a:pt x="47" y="46"/>
                  </a:lnTo>
                  <a:lnTo>
                    <a:pt x="47" y="46"/>
                  </a:lnTo>
                  <a:lnTo>
                    <a:pt x="96" y="47"/>
                  </a:lnTo>
                  <a:lnTo>
                    <a:pt x="145" y="50"/>
                  </a:lnTo>
                  <a:lnTo>
                    <a:pt x="242" y="56"/>
                  </a:lnTo>
                  <a:lnTo>
                    <a:pt x="242" y="56"/>
                  </a:lnTo>
                  <a:lnTo>
                    <a:pt x="281" y="59"/>
                  </a:lnTo>
                  <a:lnTo>
                    <a:pt x="301" y="59"/>
                  </a:lnTo>
                  <a:lnTo>
                    <a:pt x="319" y="58"/>
                  </a:lnTo>
                  <a:lnTo>
                    <a:pt x="319" y="58"/>
                  </a:lnTo>
                  <a:lnTo>
                    <a:pt x="355" y="53"/>
                  </a:lnTo>
                  <a:lnTo>
                    <a:pt x="355" y="53"/>
                  </a:lnTo>
                  <a:lnTo>
                    <a:pt x="353" y="54"/>
                  </a:lnTo>
                  <a:lnTo>
                    <a:pt x="352" y="56"/>
                  </a:lnTo>
                  <a:lnTo>
                    <a:pt x="351" y="66"/>
                  </a:lnTo>
                  <a:lnTo>
                    <a:pt x="351" y="80"/>
                  </a:lnTo>
                  <a:lnTo>
                    <a:pt x="351" y="8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3" name="chenying0907 772">
              <a:extLst>
                <a:ext uri="{FF2B5EF4-FFF2-40B4-BE49-F238E27FC236}">
                  <a16:creationId xmlns:a16="http://schemas.microsoft.com/office/drawing/2014/main" id="{31298C60-E627-4627-867D-B98AB3CA27AB}"/>
                </a:ext>
              </a:extLst>
            </p:cNvPr>
            <p:cNvSpPr>
              <a:spLocks/>
            </p:cNvSpPr>
            <p:nvPr/>
          </p:nvSpPr>
          <p:spPr bwMode="auto">
            <a:xfrm>
              <a:off x="2127251" y="3201988"/>
              <a:ext cx="46038" cy="36513"/>
            </a:xfrm>
            <a:custGeom>
              <a:avLst/>
              <a:gdLst/>
              <a:ahLst/>
              <a:cxnLst>
                <a:cxn ang="0">
                  <a:pos x="115" y="47"/>
                </a:cxn>
                <a:cxn ang="0">
                  <a:pos x="115" y="47"/>
                </a:cxn>
                <a:cxn ang="0">
                  <a:pos x="113" y="35"/>
                </a:cxn>
                <a:cxn ang="0">
                  <a:pos x="111" y="24"/>
                </a:cxn>
                <a:cxn ang="0">
                  <a:pos x="111" y="24"/>
                </a:cxn>
                <a:cxn ang="0">
                  <a:pos x="111" y="19"/>
                </a:cxn>
                <a:cxn ang="0">
                  <a:pos x="109" y="15"/>
                </a:cxn>
                <a:cxn ang="0">
                  <a:pos x="107" y="11"/>
                </a:cxn>
                <a:cxn ang="0">
                  <a:pos x="104" y="7"/>
                </a:cxn>
                <a:cxn ang="0">
                  <a:pos x="102" y="5"/>
                </a:cxn>
                <a:cxn ang="0">
                  <a:pos x="98" y="4"/>
                </a:cxn>
                <a:cxn ang="0">
                  <a:pos x="92" y="2"/>
                </a:cxn>
                <a:cxn ang="0">
                  <a:pos x="88" y="1"/>
                </a:cxn>
                <a:cxn ang="0">
                  <a:pos x="88" y="1"/>
                </a:cxn>
                <a:cxn ang="0">
                  <a:pos x="61" y="2"/>
                </a:cxn>
                <a:cxn ang="0">
                  <a:pos x="61" y="2"/>
                </a:cxn>
                <a:cxn ang="0">
                  <a:pos x="60" y="2"/>
                </a:cxn>
                <a:cxn ang="0">
                  <a:pos x="60" y="2"/>
                </a:cxn>
                <a:cxn ang="0">
                  <a:pos x="56" y="1"/>
                </a:cxn>
                <a:cxn ang="0">
                  <a:pos x="49" y="1"/>
                </a:cxn>
                <a:cxn ang="0">
                  <a:pos x="39" y="1"/>
                </a:cxn>
                <a:cxn ang="0">
                  <a:pos x="39" y="1"/>
                </a:cxn>
                <a:cxn ang="0">
                  <a:pos x="30" y="0"/>
                </a:cxn>
                <a:cxn ang="0">
                  <a:pos x="22" y="1"/>
                </a:cxn>
                <a:cxn ang="0">
                  <a:pos x="18" y="4"/>
                </a:cxn>
                <a:cxn ang="0">
                  <a:pos x="14" y="5"/>
                </a:cxn>
                <a:cxn ang="0">
                  <a:pos x="10" y="9"/>
                </a:cxn>
                <a:cxn ang="0">
                  <a:pos x="7" y="13"/>
                </a:cxn>
                <a:cxn ang="0">
                  <a:pos x="7" y="13"/>
                </a:cxn>
                <a:cxn ang="0">
                  <a:pos x="3" y="23"/>
                </a:cxn>
                <a:cxn ang="0">
                  <a:pos x="1" y="34"/>
                </a:cxn>
                <a:cxn ang="0">
                  <a:pos x="0" y="44"/>
                </a:cxn>
                <a:cxn ang="0">
                  <a:pos x="0" y="56"/>
                </a:cxn>
                <a:cxn ang="0">
                  <a:pos x="0" y="56"/>
                </a:cxn>
                <a:cxn ang="0">
                  <a:pos x="1" y="61"/>
                </a:cxn>
                <a:cxn ang="0">
                  <a:pos x="2" y="65"/>
                </a:cxn>
                <a:cxn ang="0">
                  <a:pos x="5" y="69"/>
                </a:cxn>
                <a:cxn ang="0">
                  <a:pos x="7" y="73"/>
                </a:cxn>
                <a:cxn ang="0">
                  <a:pos x="7" y="73"/>
                </a:cxn>
                <a:cxn ang="0">
                  <a:pos x="10" y="77"/>
                </a:cxn>
                <a:cxn ang="0">
                  <a:pos x="13" y="81"/>
                </a:cxn>
                <a:cxn ang="0">
                  <a:pos x="19" y="85"/>
                </a:cxn>
                <a:cxn ang="0">
                  <a:pos x="27" y="89"/>
                </a:cxn>
                <a:cxn ang="0">
                  <a:pos x="36" y="90"/>
                </a:cxn>
                <a:cxn ang="0">
                  <a:pos x="36" y="90"/>
                </a:cxn>
                <a:cxn ang="0">
                  <a:pos x="73" y="91"/>
                </a:cxn>
                <a:cxn ang="0">
                  <a:pos x="73" y="91"/>
                </a:cxn>
                <a:cxn ang="0">
                  <a:pos x="82" y="91"/>
                </a:cxn>
                <a:cxn ang="0">
                  <a:pos x="91" y="89"/>
                </a:cxn>
                <a:cxn ang="0">
                  <a:pos x="100" y="86"/>
                </a:cxn>
                <a:cxn ang="0">
                  <a:pos x="108" y="81"/>
                </a:cxn>
                <a:cxn ang="0">
                  <a:pos x="108" y="81"/>
                </a:cxn>
                <a:cxn ang="0">
                  <a:pos x="111" y="77"/>
                </a:cxn>
                <a:cxn ang="0">
                  <a:pos x="112" y="73"/>
                </a:cxn>
                <a:cxn ang="0">
                  <a:pos x="115" y="65"/>
                </a:cxn>
                <a:cxn ang="0">
                  <a:pos x="115" y="56"/>
                </a:cxn>
                <a:cxn ang="0">
                  <a:pos x="115" y="47"/>
                </a:cxn>
                <a:cxn ang="0">
                  <a:pos x="115" y="47"/>
                </a:cxn>
              </a:cxnLst>
              <a:rect l="0" t="0" r="r" b="b"/>
              <a:pathLst>
                <a:path w="115" h="91">
                  <a:moveTo>
                    <a:pt x="115" y="47"/>
                  </a:moveTo>
                  <a:lnTo>
                    <a:pt x="115" y="47"/>
                  </a:lnTo>
                  <a:lnTo>
                    <a:pt x="113" y="35"/>
                  </a:lnTo>
                  <a:lnTo>
                    <a:pt x="111" y="24"/>
                  </a:lnTo>
                  <a:lnTo>
                    <a:pt x="111" y="24"/>
                  </a:lnTo>
                  <a:lnTo>
                    <a:pt x="111" y="19"/>
                  </a:lnTo>
                  <a:lnTo>
                    <a:pt x="109" y="15"/>
                  </a:lnTo>
                  <a:lnTo>
                    <a:pt x="107" y="11"/>
                  </a:lnTo>
                  <a:lnTo>
                    <a:pt x="104" y="7"/>
                  </a:lnTo>
                  <a:lnTo>
                    <a:pt x="102" y="5"/>
                  </a:lnTo>
                  <a:lnTo>
                    <a:pt x="98" y="4"/>
                  </a:lnTo>
                  <a:lnTo>
                    <a:pt x="92" y="2"/>
                  </a:lnTo>
                  <a:lnTo>
                    <a:pt x="88" y="1"/>
                  </a:lnTo>
                  <a:lnTo>
                    <a:pt x="88" y="1"/>
                  </a:lnTo>
                  <a:lnTo>
                    <a:pt x="61" y="2"/>
                  </a:lnTo>
                  <a:lnTo>
                    <a:pt x="61" y="2"/>
                  </a:lnTo>
                  <a:lnTo>
                    <a:pt x="60" y="2"/>
                  </a:lnTo>
                  <a:lnTo>
                    <a:pt x="60" y="2"/>
                  </a:lnTo>
                  <a:lnTo>
                    <a:pt x="56" y="1"/>
                  </a:lnTo>
                  <a:lnTo>
                    <a:pt x="49" y="1"/>
                  </a:lnTo>
                  <a:lnTo>
                    <a:pt x="39" y="1"/>
                  </a:lnTo>
                  <a:lnTo>
                    <a:pt x="39" y="1"/>
                  </a:lnTo>
                  <a:lnTo>
                    <a:pt x="30" y="0"/>
                  </a:lnTo>
                  <a:lnTo>
                    <a:pt x="22" y="1"/>
                  </a:lnTo>
                  <a:lnTo>
                    <a:pt x="18" y="4"/>
                  </a:lnTo>
                  <a:lnTo>
                    <a:pt x="14" y="5"/>
                  </a:lnTo>
                  <a:lnTo>
                    <a:pt x="10" y="9"/>
                  </a:lnTo>
                  <a:lnTo>
                    <a:pt x="7" y="13"/>
                  </a:lnTo>
                  <a:lnTo>
                    <a:pt x="7" y="13"/>
                  </a:lnTo>
                  <a:lnTo>
                    <a:pt x="3" y="23"/>
                  </a:lnTo>
                  <a:lnTo>
                    <a:pt x="1" y="34"/>
                  </a:lnTo>
                  <a:lnTo>
                    <a:pt x="0" y="44"/>
                  </a:lnTo>
                  <a:lnTo>
                    <a:pt x="0" y="56"/>
                  </a:lnTo>
                  <a:lnTo>
                    <a:pt x="0" y="56"/>
                  </a:lnTo>
                  <a:lnTo>
                    <a:pt x="1" y="61"/>
                  </a:lnTo>
                  <a:lnTo>
                    <a:pt x="2" y="65"/>
                  </a:lnTo>
                  <a:lnTo>
                    <a:pt x="5" y="69"/>
                  </a:lnTo>
                  <a:lnTo>
                    <a:pt x="7" y="73"/>
                  </a:lnTo>
                  <a:lnTo>
                    <a:pt x="7" y="73"/>
                  </a:lnTo>
                  <a:lnTo>
                    <a:pt x="10" y="77"/>
                  </a:lnTo>
                  <a:lnTo>
                    <a:pt x="13" y="81"/>
                  </a:lnTo>
                  <a:lnTo>
                    <a:pt x="19" y="85"/>
                  </a:lnTo>
                  <a:lnTo>
                    <a:pt x="27" y="89"/>
                  </a:lnTo>
                  <a:lnTo>
                    <a:pt x="36" y="90"/>
                  </a:lnTo>
                  <a:lnTo>
                    <a:pt x="36" y="90"/>
                  </a:lnTo>
                  <a:lnTo>
                    <a:pt x="73" y="91"/>
                  </a:lnTo>
                  <a:lnTo>
                    <a:pt x="73" y="91"/>
                  </a:lnTo>
                  <a:lnTo>
                    <a:pt x="82" y="91"/>
                  </a:lnTo>
                  <a:lnTo>
                    <a:pt x="91" y="89"/>
                  </a:lnTo>
                  <a:lnTo>
                    <a:pt x="100" y="86"/>
                  </a:lnTo>
                  <a:lnTo>
                    <a:pt x="108" y="81"/>
                  </a:lnTo>
                  <a:lnTo>
                    <a:pt x="108" y="81"/>
                  </a:lnTo>
                  <a:lnTo>
                    <a:pt x="111" y="77"/>
                  </a:lnTo>
                  <a:lnTo>
                    <a:pt x="112" y="73"/>
                  </a:lnTo>
                  <a:lnTo>
                    <a:pt x="115" y="65"/>
                  </a:lnTo>
                  <a:lnTo>
                    <a:pt x="115" y="56"/>
                  </a:lnTo>
                  <a:lnTo>
                    <a:pt x="115" y="47"/>
                  </a:lnTo>
                  <a:lnTo>
                    <a:pt x="115"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4" name="chenying0907 773">
              <a:extLst>
                <a:ext uri="{FF2B5EF4-FFF2-40B4-BE49-F238E27FC236}">
                  <a16:creationId xmlns:a16="http://schemas.microsoft.com/office/drawing/2014/main" id="{65B5E94D-A5E6-4882-8DB9-CB3EA3DAB515}"/>
                </a:ext>
              </a:extLst>
            </p:cNvPr>
            <p:cNvSpPr>
              <a:spLocks/>
            </p:cNvSpPr>
            <p:nvPr/>
          </p:nvSpPr>
          <p:spPr bwMode="auto">
            <a:xfrm>
              <a:off x="2127251" y="3267075"/>
              <a:ext cx="46038" cy="34925"/>
            </a:xfrm>
            <a:custGeom>
              <a:avLst/>
              <a:gdLst/>
              <a:ahLst/>
              <a:cxnLst>
                <a:cxn ang="0">
                  <a:pos x="115" y="47"/>
                </a:cxn>
                <a:cxn ang="0">
                  <a:pos x="115" y="47"/>
                </a:cxn>
                <a:cxn ang="0">
                  <a:pos x="113" y="34"/>
                </a:cxn>
                <a:cxn ang="0">
                  <a:pos x="111" y="24"/>
                </a:cxn>
                <a:cxn ang="0">
                  <a:pos x="111" y="24"/>
                </a:cxn>
                <a:cxn ang="0">
                  <a:pos x="111" y="20"/>
                </a:cxn>
                <a:cxn ang="0">
                  <a:pos x="109" y="14"/>
                </a:cxn>
                <a:cxn ang="0">
                  <a:pos x="107" y="11"/>
                </a:cxn>
                <a:cxn ang="0">
                  <a:pos x="104" y="8"/>
                </a:cxn>
                <a:cxn ang="0">
                  <a:pos x="102" y="5"/>
                </a:cxn>
                <a:cxn ang="0">
                  <a:pos x="98" y="3"/>
                </a:cxn>
                <a:cxn ang="0">
                  <a:pos x="92" y="1"/>
                </a:cxn>
                <a:cxn ang="0">
                  <a:pos x="88" y="1"/>
                </a:cxn>
                <a:cxn ang="0">
                  <a:pos x="88" y="1"/>
                </a:cxn>
                <a:cxn ang="0">
                  <a:pos x="61" y="1"/>
                </a:cxn>
                <a:cxn ang="0">
                  <a:pos x="61" y="1"/>
                </a:cxn>
                <a:cxn ang="0">
                  <a:pos x="60" y="1"/>
                </a:cxn>
                <a:cxn ang="0">
                  <a:pos x="60" y="1"/>
                </a:cxn>
                <a:cxn ang="0">
                  <a:pos x="56" y="0"/>
                </a:cxn>
                <a:cxn ang="0">
                  <a:pos x="49" y="0"/>
                </a:cxn>
                <a:cxn ang="0">
                  <a:pos x="39" y="1"/>
                </a:cxn>
                <a:cxn ang="0">
                  <a:pos x="39" y="1"/>
                </a:cxn>
                <a:cxn ang="0">
                  <a:pos x="30" y="0"/>
                </a:cxn>
                <a:cxn ang="0">
                  <a:pos x="22" y="1"/>
                </a:cxn>
                <a:cxn ang="0">
                  <a:pos x="18" y="3"/>
                </a:cxn>
                <a:cxn ang="0">
                  <a:pos x="14" y="5"/>
                </a:cxn>
                <a:cxn ang="0">
                  <a:pos x="10" y="8"/>
                </a:cxn>
                <a:cxn ang="0">
                  <a:pos x="7" y="12"/>
                </a:cxn>
                <a:cxn ang="0">
                  <a:pos x="7" y="12"/>
                </a:cxn>
                <a:cxn ang="0">
                  <a:pos x="3" y="22"/>
                </a:cxn>
                <a:cxn ang="0">
                  <a:pos x="1" y="33"/>
                </a:cxn>
                <a:cxn ang="0">
                  <a:pos x="0" y="45"/>
                </a:cxn>
                <a:cxn ang="0">
                  <a:pos x="0" y="55"/>
                </a:cxn>
                <a:cxn ang="0">
                  <a:pos x="0" y="55"/>
                </a:cxn>
                <a:cxn ang="0">
                  <a:pos x="1" y="60"/>
                </a:cxn>
                <a:cxn ang="0">
                  <a:pos x="2" y="65"/>
                </a:cxn>
                <a:cxn ang="0">
                  <a:pos x="5" y="69"/>
                </a:cxn>
                <a:cxn ang="0">
                  <a:pos x="7" y="72"/>
                </a:cxn>
                <a:cxn ang="0">
                  <a:pos x="7" y="72"/>
                </a:cxn>
                <a:cxn ang="0">
                  <a:pos x="10" y="76"/>
                </a:cxn>
                <a:cxn ang="0">
                  <a:pos x="13" y="80"/>
                </a:cxn>
                <a:cxn ang="0">
                  <a:pos x="19" y="85"/>
                </a:cxn>
                <a:cxn ang="0">
                  <a:pos x="27" y="88"/>
                </a:cxn>
                <a:cxn ang="0">
                  <a:pos x="36" y="89"/>
                </a:cxn>
                <a:cxn ang="0">
                  <a:pos x="36" y="89"/>
                </a:cxn>
                <a:cxn ang="0">
                  <a:pos x="73" y="90"/>
                </a:cxn>
                <a:cxn ang="0">
                  <a:pos x="73" y="90"/>
                </a:cxn>
                <a:cxn ang="0">
                  <a:pos x="82" y="90"/>
                </a:cxn>
                <a:cxn ang="0">
                  <a:pos x="91" y="89"/>
                </a:cxn>
                <a:cxn ang="0">
                  <a:pos x="100" y="85"/>
                </a:cxn>
                <a:cxn ang="0">
                  <a:pos x="108" y="80"/>
                </a:cxn>
                <a:cxn ang="0">
                  <a:pos x="108" y="80"/>
                </a:cxn>
                <a:cxn ang="0">
                  <a:pos x="111" y="76"/>
                </a:cxn>
                <a:cxn ang="0">
                  <a:pos x="112" y="72"/>
                </a:cxn>
                <a:cxn ang="0">
                  <a:pos x="115" y="64"/>
                </a:cxn>
                <a:cxn ang="0">
                  <a:pos x="115" y="55"/>
                </a:cxn>
                <a:cxn ang="0">
                  <a:pos x="115" y="47"/>
                </a:cxn>
                <a:cxn ang="0">
                  <a:pos x="115" y="47"/>
                </a:cxn>
              </a:cxnLst>
              <a:rect l="0" t="0" r="r" b="b"/>
              <a:pathLst>
                <a:path w="115" h="90">
                  <a:moveTo>
                    <a:pt x="115" y="47"/>
                  </a:moveTo>
                  <a:lnTo>
                    <a:pt x="115" y="47"/>
                  </a:lnTo>
                  <a:lnTo>
                    <a:pt x="113" y="34"/>
                  </a:lnTo>
                  <a:lnTo>
                    <a:pt x="111" y="24"/>
                  </a:lnTo>
                  <a:lnTo>
                    <a:pt x="111" y="24"/>
                  </a:lnTo>
                  <a:lnTo>
                    <a:pt x="111" y="20"/>
                  </a:lnTo>
                  <a:lnTo>
                    <a:pt x="109" y="14"/>
                  </a:lnTo>
                  <a:lnTo>
                    <a:pt x="107" y="11"/>
                  </a:lnTo>
                  <a:lnTo>
                    <a:pt x="104" y="8"/>
                  </a:lnTo>
                  <a:lnTo>
                    <a:pt x="102" y="5"/>
                  </a:lnTo>
                  <a:lnTo>
                    <a:pt x="98" y="3"/>
                  </a:lnTo>
                  <a:lnTo>
                    <a:pt x="92" y="1"/>
                  </a:lnTo>
                  <a:lnTo>
                    <a:pt x="88" y="1"/>
                  </a:lnTo>
                  <a:lnTo>
                    <a:pt x="88" y="1"/>
                  </a:lnTo>
                  <a:lnTo>
                    <a:pt x="61" y="1"/>
                  </a:lnTo>
                  <a:lnTo>
                    <a:pt x="61" y="1"/>
                  </a:lnTo>
                  <a:lnTo>
                    <a:pt x="60" y="1"/>
                  </a:lnTo>
                  <a:lnTo>
                    <a:pt x="60" y="1"/>
                  </a:lnTo>
                  <a:lnTo>
                    <a:pt x="56" y="0"/>
                  </a:lnTo>
                  <a:lnTo>
                    <a:pt x="49" y="0"/>
                  </a:lnTo>
                  <a:lnTo>
                    <a:pt x="39" y="1"/>
                  </a:lnTo>
                  <a:lnTo>
                    <a:pt x="39" y="1"/>
                  </a:lnTo>
                  <a:lnTo>
                    <a:pt x="30" y="0"/>
                  </a:lnTo>
                  <a:lnTo>
                    <a:pt x="22" y="1"/>
                  </a:lnTo>
                  <a:lnTo>
                    <a:pt x="18" y="3"/>
                  </a:lnTo>
                  <a:lnTo>
                    <a:pt x="14" y="5"/>
                  </a:lnTo>
                  <a:lnTo>
                    <a:pt x="10" y="8"/>
                  </a:lnTo>
                  <a:lnTo>
                    <a:pt x="7" y="12"/>
                  </a:lnTo>
                  <a:lnTo>
                    <a:pt x="7" y="12"/>
                  </a:lnTo>
                  <a:lnTo>
                    <a:pt x="3" y="22"/>
                  </a:lnTo>
                  <a:lnTo>
                    <a:pt x="1" y="33"/>
                  </a:lnTo>
                  <a:lnTo>
                    <a:pt x="0" y="45"/>
                  </a:lnTo>
                  <a:lnTo>
                    <a:pt x="0" y="55"/>
                  </a:lnTo>
                  <a:lnTo>
                    <a:pt x="0" y="55"/>
                  </a:lnTo>
                  <a:lnTo>
                    <a:pt x="1" y="60"/>
                  </a:lnTo>
                  <a:lnTo>
                    <a:pt x="2" y="65"/>
                  </a:lnTo>
                  <a:lnTo>
                    <a:pt x="5" y="69"/>
                  </a:lnTo>
                  <a:lnTo>
                    <a:pt x="7" y="72"/>
                  </a:lnTo>
                  <a:lnTo>
                    <a:pt x="7" y="72"/>
                  </a:lnTo>
                  <a:lnTo>
                    <a:pt x="10" y="76"/>
                  </a:lnTo>
                  <a:lnTo>
                    <a:pt x="13" y="80"/>
                  </a:lnTo>
                  <a:lnTo>
                    <a:pt x="19" y="85"/>
                  </a:lnTo>
                  <a:lnTo>
                    <a:pt x="27" y="88"/>
                  </a:lnTo>
                  <a:lnTo>
                    <a:pt x="36" y="89"/>
                  </a:lnTo>
                  <a:lnTo>
                    <a:pt x="36" y="89"/>
                  </a:lnTo>
                  <a:lnTo>
                    <a:pt x="73" y="90"/>
                  </a:lnTo>
                  <a:lnTo>
                    <a:pt x="73" y="90"/>
                  </a:lnTo>
                  <a:lnTo>
                    <a:pt x="82" y="90"/>
                  </a:lnTo>
                  <a:lnTo>
                    <a:pt x="91" y="89"/>
                  </a:lnTo>
                  <a:lnTo>
                    <a:pt x="100" y="85"/>
                  </a:lnTo>
                  <a:lnTo>
                    <a:pt x="108" y="80"/>
                  </a:lnTo>
                  <a:lnTo>
                    <a:pt x="108" y="80"/>
                  </a:lnTo>
                  <a:lnTo>
                    <a:pt x="111" y="76"/>
                  </a:lnTo>
                  <a:lnTo>
                    <a:pt x="112" y="72"/>
                  </a:lnTo>
                  <a:lnTo>
                    <a:pt x="115" y="64"/>
                  </a:lnTo>
                  <a:lnTo>
                    <a:pt x="115" y="55"/>
                  </a:lnTo>
                  <a:lnTo>
                    <a:pt x="115" y="47"/>
                  </a:lnTo>
                  <a:lnTo>
                    <a:pt x="115"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5" name="chenying0907 774">
              <a:extLst>
                <a:ext uri="{FF2B5EF4-FFF2-40B4-BE49-F238E27FC236}">
                  <a16:creationId xmlns:a16="http://schemas.microsoft.com/office/drawing/2014/main" id="{56E705A5-F9FD-4C75-8DD8-8AC3C65225EA}"/>
                </a:ext>
              </a:extLst>
            </p:cNvPr>
            <p:cNvSpPr>
              <a:spLocks/>
            </p:cNvSpPr>
            <p:nvPr/>
          </p:nvSpPr>
          <p:spPr bwMode="auto">
            <a:xfrm>
              <a:off x="2127251" y="3330575"/>
              <a:ext cx="46038" cy="36513"/>
            </a:xfrm>
            <a:custGeom>
              <a:avLst/>
              <a:gdLst/>
              <a:ahLst/>
              <a:cxnLst>
                <a:cxn ang="0">
                  <a:pos x="115" y="47"/>
                </a:cxn>
                <a:cxn ang="0">
                  <a:pos x="115" y="47"/>
                </a:cxn>
                <a:cxn ang="0">
                  <a:pos x="113" y="36"/>
                </a:cxn>
                <a:cxn ang="0">
                  <a:pos x="111" y="24"/>
                </a:cxn>
                <a:cxn ang="0">
                  <a:pos x="111" y="24"/>
                </a:cxn>
                <a:cxn ang="0">
                  <a:pos x="111" y="20"/>
                </a:cxn>
                <a:cxn ang="0">
                  <a:pos x="109" y="16"/>
                </a:cxn>
                <a:cxn ang="0">
                  <a:pos x="107" y="12"/>
                </a:cxn>
                <a:cxn ang="0">
                  <a:pos x="104" y="8"/>
                </a:cxn>
                <a:cxn ang="0">
                  <a:pos x="102" y="5"/>
                </a:cxn>
                <a:cxn ang="0">
                  <a:pos x="98" y="3"/>
                </a:cxn>
                <a:cxn ang="0">
                  <a:pos x="92" y="2"/>
                </a:cxn>
                <a:cxn ang="0">
                  <a:pos x="88" y="2"/>
                </a:cxn>
                <a:cxn ang="0">
                  <a:pos x="88" y="2"/>
                </a:cxn>
                <a:cxn ang="0">
                  <a:pos x="61" y="3"/>
                </a:cxn>
                <a:cxn ang="0">
                  <a:pos x="61" y="3"/>
                </a:cxn>
                <a:cxn ang="0">
                  <a:pos x="60" y="3"/>
                </a:cxn>
                <a:cxn ang="0">
                  <a:pos x="60" y="3"/>
                </a:cxn>
                <a:cxn ang="0">
                  <a:pos x="56" y="2"/>
                </a:cxn>
                <a:cxn ang="0">
                  <a:pos x="49" y="2"/>
                </a:cxn>
                <a:cxn ang="0">
                  <a:pos x="39" y="2"/>
                </a:cxn>
                <a:cxn ang="0">
                  <a:pos x="39" y="2"/>
                </a:cxn>
                <a:cxn ang="0">
                  <a:pos x="30" y="0"/>
                </a:cxn>
                <a:cxn ang="0">
                  <a:pos x="22" y="2"/>
                </a:cxn>
                <a:cxn ang="0">
                  <a:pos x="18" y="3"/>
                </a:cxn>
                <a:cxn ang="0">
                  <a:pos x="14" y="5"/>
                </a:cxn>
                <a:cxn ang="0">
                  <a:pos x="10" y="9"/>
                </a:cxn>
                <a:cxn ang="0">
                  <a:pos x="7" y="13"/>
                </a:cxn>
                <a:cxn ang="0">
                  <a:pos x="7" y="13"/>
                </a:cxn>
                <a:cxn ang="0">
                  <a:pos x="3" y="22"/>
                </a:cxn>
                <a:cxn ang="0">
                  <a:pos x="1" y="34"/>
                </a:cxn>
                <a:cxn ang="0">
                  <a:pos x="0" y="45"/>
                </a:cxn>
                <a:cxn ang="0">
                  <a:pos x="0" y="57"/>
                </a:cxn>
                <a:cxn ang="0">
                  <a:pos x="0" y="57"/>
                </a:cxn>
                <a:cxn ang="0">
                  <a:pos x="1" y="62"/>
                </a:cxn>
                <a:cxn ang="0">
                  <a:pos x="2" y="66"/>
                </a:cxn>
                <a:cxn ang="0">
                  <a:pos x="5" y="70"/>
                </a:cxn>
                <a:cxn ang="0">
                  <a:pos x="7" y="74"/>
                </a:cxn>
                <a:cxn ang="0">
                  <a:pos x="7" y="74"/>
                </a:cxn>
                <a:cxn ang="0">
                  <a:pos x="10" y="77"/>
                </a:cxn>
                <a:cxn ang="0">
                  <a:pos x="13" y="80"/>
                </a:cxn>
                <a:cxn ang="0">
                  <a:pos x="19" y="85"/>
                </a:cxn>
                <a:cxn ang="0">
                  <a:pos x="27" y="89"/>
                </a:cxn>
                <a:cxn ang="0">
                  <a:pos x="36" y="91"/>
                </a:cxn>
                <a:cxn ang="0">
                  <a:pos x="36" y="91"/>
                </a:cxn>
                <a:cxn ang="0">
                  <a:pos x="73" y="92"/>
                </a:cxn>
                <a:cxn ang="0">
                  <a:pos x="73" y="92"/>
                </a:cxn>
                <a:cxn ang="0">
                  <a:pos x="82" y="92"/>
                </a:cxn>
                <a:cxn ang="0">
                  <a:pos x="91" y="89"/>
                </a:cxn>
                <a:cxn ang="0">
                  <a:pos x="100" y="85"/>
                </a:cxn>
                <a:cxn ang="0">
                  <a:pos x="108" y="80"/>
                </a:cxn>
                <a:cxn ang="0">
                  <a:pos x="108" y="80"/>
                </a:cxn>
                <a:cxn ang="0">
                  <a:pos x="111" y="77"/>
                </a:cxn>
                <a:cxn ang="0">
                  <a:pos x="112" y="74"/>
                </a:cxn>
                <a:cxn ang="0">
                  <a:pos x="115" y="64"/>
                </a:cxn>
                <a:cxn ang="0">
                  <a:pos x="115" y="57"/>
                </a:cxn>
                <a:cxn ang="0">
                  <a:pos x="115" y="47"/>
                </a:cxn>
                <a:cxn ang="0">
                  <a:pos x="115" y="47"/>
                </a:cxn>
              </a:cxnLst>
              <a:rect l="0" t="0" r="r" b="b"/>
              <a:pathLst>
                <a:path w="115" h="92">
                  <a:moveTo>
                    <a:pt x="115" y="47"/>
                  </a:moveTo>
                  <a:lnTo>
                    <a:pt x="115" y="47"/>
                  </a:lnTo>
                  <a:lnTo>
                    <a:pt x="113" y="36"/>
                  </a:lnTo>
                  <a:lnTo>
                    <a:pt x="111" y="24"/>
                  </a:lnTo>
                  <a:lnTo>
                    <a:pt x="111" y="24"/>
                  </a:lnTo>
                  <a:lnTo>
                    <a:pt x="111" y="20"/>
                  </a:lnTo>
                  <a:lnTo>
                    <a:pt x="109" y="16"/>
                  </a:lnTo>
                  <a:lnTo>
                    <a:pt x="107" y="12"/>
                  </a:lnTo>
                  <a:lnTo>
                    <a:pt x="104" y="8"/>
                  </a:lnTo>
                  <a:lnTo>
                    <a:pt x="102" y="5"/>
                  </a:lnTo>
                  <a:lnTo>
                    <a:pt x="98" y="3"/>
                  </a:lnTo>
                  <a:lnTo>
                    <a:pt x="92" y="2"/>
                  </a:lnTo>
                  <a:lnTo>
                    <a:pt x="88" y="2"/>
                  </a:lnTo>
                  <a:lnTo>
                    <a:pt x="88" y="2"/>
                  </a:lnTo>
                  <a:lnTo>
                    <a:pt x="61" y="3"/>
                  </a:lnTo>
                  <a:lnTo>
                    <a:pt x="61" y="3"/>
                  </a:lnTo>
                  <a:lnTo>
                    <a:pt x="60" y="3"/>
                  </a:lnTo>
                  <a:lnTo>
                    <a:pt x="60" y="3"/>
                  </a:lnTo>
                  <a:lnTo>
                    <a:pt x="56" y="2"/>
                  </a:lnTo>
                  <a:lnTo>
                    <a:pt x="49" y="2"/>
                  </a:lnTo>
                  <a:lnTo>
                    <a:pt x="39" y="2"/>
                  </a:lnTo>
                  <a:lnTo>
                    <a:pt x="39" y="2"/>
                  </a:lnTo>
                  <a:lnTo>
                    <a:pt x="30" y="0"/>
                  </a:lnTo>
                  <a:lnTo>
                    <a:pt x="22" y="2"/>
                  </a:lnTo>
                  <a:lnTo>
                    <a:pt x="18" y="3"/>
                  </a:lnTo>
                  <a:lnTo>
                    <a:pt x="14" y="5"/>
                  </a:lnTo>
                  <a:lnTo>
                    <a:pt x="10" y="9"/>
                  </a:lnTo>
                  <a:lnTo>
                    <a:pt x="7" y="13"/>
                  </a:lnTo>
                  <a:lnTo>
                    <a:pt x="7" y="13"/>
                  </a:lnTo>
                  <a:lnTo>
                    <a:pt x="3" y="22"/>
                  </a:lnTo>
                  <a:lnTo>
                    <a:pt x="1" y="34"/>
                  </a:lnTo>
                  <a:lnTo>
                    <a:pt x="0" y="45"/>
                  </a:lnTo>
                  <a:lnTo>
                    <a:pt x="0" y="57"/>
                  </a:lnTo>
                  <a:lnTo>
                    <a:pt x="0" y="57"/>
                  </a:lnTo>
                  <a:lnTo>
                    <a:pt x="1" y="62"/>
                  </a:lnTo>
                  <a:lnTo>
                    <a:pt x="2" y="66"/>
                  </a:lnTo>
                  <a:lnTo>
                    <a:pt x="5" y="70"/>
                  </a:lnTo>
                  <a:lnTo>
                    <a:pt x="7" y="74"/>
                  </a:lnTo>
                  <a:lnTo>
                    <a:pt x="7" y="74"/>
                  </a:lnTo>
                  <a:lnTo>
                    <a:pt x="10" y="77"/>
                  </a:lnTo>
                  <a:lnTo>
                    <a:pt x="13" y="80"/>
                  </a:lnTo>
                  <a:lnTo>
                    <a:pt x="19" y="85"/>
                  </a:lnTo>
                  <a:lnTo>
                    <a:pt x="27" y="89"/>
                  </a:lnTo>
                  <a:lnTo>
                    <a:pt x="36" y="91"/>
                  </a:lnTo>
                  <a:lnTo>
                    <a:pt x="36" y="91"/>
                  </a:lnTo>
                  <a:lnTo>
                    <a:pt x="73" y="92"/>
                  </a:lnTo>
                  <a:lnTo>
                    <a:pt x="73" y="92"/>
                  </a:lnTo>
                  <a:lnTo>
                    <a:pt x="82" y="92"/>
                  </a:lnTo>
                  <a:lnTo>
                    <a:pt x="91" y="89"/>
                  </a:lnTo>
                  <a:lnTo>
                    <a:pt x="100" y="85"/>
                  </a:lnTo>
                  <a:lnTo>
                    <a:pt x="108" y="80"/>
                  </a:lnTo>
                  <a:lnTo>
                    <a:pt x="108" y="80"/>
                  </a:lnTo>
                  <a:lnTo>
                    <a:pt x="111" y="77"/>
                  </a:lnTo>
                  <a:lnTo>
                    <a:pt x="112" y="74"/>
                  </a:lnTo>
                  <a:lnTo>
                    <a:pt x="115" y="64"/>
                  </a:lnTo>
                  <a:lnTo>
                    <a:pt x="115" y="57"/>
                  </a:lnTo>
                  <a:lnTo>
                    <a:pt x="115" y="47"/>
                  </a:lnTo>
                  <a:lnTo>
                    <a:pt x="115"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6" name="chenying0907 775">
              <a:extLst>
                <a:ext uri="{FF2B5EF4-FFF2-40B4-BE49-F238E27FC236}">
                  <a16:creationId xmlns:a16="http://schemas.microsoft.com/office/drawing/2014/main" id="{F7687E5A-7E87-40B5-9F47-CDE451F96721}"/>
                </a:ext>
              </a:extLst>
            </p:cNvPr>
            <p:cNvSpPr>
              <a:spLocks/>
            </p:cNvSpPr>
            <p:nvPr/>
          </p:nvSpPr>
          <p:spPr bwMode="auto">
            <a:xfrm>
              <a:off x="2127251" y="3395663"/>
              <a:ext cx="46038" cy="36513"/>
            </a:xfrm>
            <a:custGeom>
              <a:avLst/>
              <a:gdLst/>
              <a:ahLst/>
              <a:cxnLst>
                <a:cxn ang="0">
                  <a:pos x="115" y="46"/>
                </a:cxn>
                <a:cxn ang="0">
                  <a:pos x="115" y="46"/>
                </a:cxn>
                <a:cxn ang="0">
                  <a:pos x="113" y="34"/>
                </a:cxn>
                <a:cxn ang="0">
                  <a:pos x="111" y="23"/>
                </a:cxn>
                <a:cxn ang="0">
                  <a:pos x="111" y="23"/>
                </a:cxn>
                <a:cxn ang="0">
                  <a:pos x="111" y="18"/>
                </a:cxn>
                <a:cxn ang="0">
                  <a:pos x="109" y="14"/>
                </a:cxn>
                <a:cxn ang="0">
                  <a:pos x="107" y="10"/>
                </a:cxn>
                <a:cxn ang="0">
                  <a:pos x="104" y="8"/>
                </a:cxn>
                <a:cxn ang="0">
                  <a:pos x="102" y="4"/>
                </a:cxn>
                <a:cxn ang="0">
                  <a:pos x="98" y="2"/>
                </a:cxn>
                <a:cxn ang="0">
                  <a:pos x="92" y="1"/>
                </a:cxn>
                <a:cxn ang="0">
                  <a:pos x="88" y="0"/>
                </a:cxn>
                <a:cxn ang="0">
                  <a:pos x="88" y="0"/>
                </a:cxn>
                <a:cxn ang="0">
                  <a:pos x="61" y="1"/>
                </a:cxn>
                <a:cxn ang="0">
                  <a:pos x="61" y="1"/>
                </a:cxn>
                <a:cxn ang="0">
                  <a:pos x="60" y="1"/>
                </a:cxn>
                <a:cxn ang="0">
                  <a:pos x="60" y="1"/>
                </a:cxn>
                <a:cxn ang="0">
                  <a:pos x="56" y="0"/>
                </a:cxn>
                <a:cxn ang="0">
                  <a:pos x="49" y="0"/>
                </a:cxn>
                <a:cxn ang="0">
                  <a:pos x="39" y="0"/>
                </a:cxn>
                <a:cxn ang="0">
                  <a:pos x="39" y="0"/>
                </a:cxn>
                <a:cxn ang="0">
                  <a:pos x="30" y="0"/>
                </a:cxn>
                <a:cxn ang="0">
                  <a:pos x="22" y="1"/>
                </a:cxn>
                <a:cxn ang="0">
                  <a:pos x="18" y="2"/>
                </a:cxn>
                <a:cxn ang="0">
                  <a:pos x="14" y="5"/>
                </a:cxn>
                <a:cxn ang="0">
                  <a:pos x="10" y="8"/>
                </a:cxn>
                <a:cxn ang="0">
                  <a:pos x="7" y="12"/>
                </a:cxn>
                <a:cxn ang="0">
                  <a:pos x="7" y="12"/>
                </a:cxn>
                <a:cxn ang="0">
                  <a:pos x="3" y="22"/>
                </a:cxn>
                <a:cxn ang="0">
                  <a:pos x="1" y="32"/>
                </a:cxn>
                <a:cxn ang="0">
                  <a:pos x="0" y="43"/>
                </a:cxn>
                <a:cxn ang="0">
                  <a:pos x="0" y="55"/>
                </a:cxn>
                <a:cxn ang="0">
                  <a:pos x="0" y="55"/>
                </a:cxn>
                <a:cxn ang="0">
                  <a:pos x="1" y="60"/>
                </a:cxn>
                <a:cxn ang="0">
                  <a:pos x="2" y="65"/>
                </a:cxn>
                <a:cxn ang="0">
                  <a:pos x="5" y="69"/>
                </a:cxn>
                <a:cxn ang="0">
                  <a:pos x="7" y="72"/>
                </a:cxn>
                <a:cxn ang="0">
                  <a:pos x="7" y="72"/>
                </a:cxn>
                <a:cxn ang="0">
                  <a:pos x="10" y="76"/>
                </a:cxn>
                <a:cxn ang="0">
                  <a:pos x="13" y="80"/>
                </a:cxn>
                <a:cxn ang="0">
                  <a:pos x="19" y="85"/>
                </a:cxn>
                <a:cxn ang="0">
                  <a:pos x="27" y="87"/>
                </a:cxn>
                <a:cxn ang="0">
                  <a:pos x="36" y="89"/>
                </a:cxn>
                <a:cxn ang="0">
                  <a:pos x="36" y="89"/>
                </a:cxn>
                <a:cxn ang="0">
                  <a:pos x="73" y="90"/>
                </a:cxn>
                <a:cxn ang="0">
                  <a:pos x="73" y="90"/>
                </a:cxn>
                <a:cxn ang="0">
                  <a:pos x="82" y="90"/>
                </a:cxn>
                <a:cxn ang="0">
                  <a:pos x="91" y="89"/>
                </a:cxn>
                <a:cxn ang="0">
                  <a:pos x="100" y="85"/>
                </a:cxn>
                <a:cxn ang="0">
                  <a:pos x="108" y="80"/>
                </a:cxn>
                <a:cxn ang="0">
                  <a:pos x="108" y="80"/>
                </a:cxn>
                <a:cxn ang="0">
                  <a:pos x="111" y="76"/>
                </a:cxn>
                <a:cxn ang="0">
                  <a:pos x="112" y="72"/>
                </a:cxn>
                <a:cxn ang="0">
                  <a:pos x="115" y="64"/>
                </a:cxn>
                <a:cxn ang="0">
                  <a:pos x="115" y="55"/>
                </a:cxn>
                <a:cxn ang="0">
                  <a:pos x="115" y="46"/>
                </a:cxn>
                <a:cxn ang="0">
                  <a:pos x="115" y="46"/>
                </a:cxn>
              </a:cxnLst>
              <a:rect l="0" t="0" r="r" b="b"/>
              <a:pathLst>
                <a:path w="115" h="90">
                  <a:moveTo>
                    <a:pt x="115" y="46"/>
                  </a:moveTo>
                  <a:lnTo>
                    <a:pt x="115" y="46"/>
                  </a:lnTo>
                  <a:lnTo>
                    <a:pt x="113" y="34"/>
                  </a:lnTo>
                  <a:lnTo>
                    <a:pt x="111" y="23"/>
                  </a:lnTo>
                  <a:lnTo>
                    <a:pt x="111" y="23"/>
                  </a:lnTo>
                  <a:lnTo>
                    <a:pt x="111" y="18"/>
                  </a:lnTo>
                  <a:lnTo>
                    <a:pt x="109" y="14"/>
                  </a:lnTo>
                  <a:lnTo>
                    <a:pt x="107" y="10"/>
                  </a:lnTo>
                  <a:lnTo>
                    <a:pt x="104" y="8"/>
                  </a:lnTo>
                  <a:lnTo>
                    <a:pt x="102" y="4"/>
                  </a:lnTo>
                  <a:lnTo>
                    <a:pt x="98" y="2"/>
                  </a:lnTo>
                  <a:lnTo>
                    <a:pt x="92" y="1"/>
                  </a:lnTo>
                  <a:lnTo>
                    <a:pt x="88" y="0"/>
                  </a:lnTo>
                  <a:lnTo>
                    <a:pt x="88" y="0"/>
                  </a:lnTo>
                  <a:lnTo>
                    <a:pt x="61" y="1"/>
                  </a:lnTo>
                  <a:lnTo>
                    <a:pt x="61" y="1"/>
                  </a:lnTo>
                  <a:lnTo>
                    <a:pt x="60" y="1"/>
                  </a:lnTo>
                  <a:lnTo>
                    <a:pt x="60" y="1"/>
                  </a:lnTo>
                  <a:lnTo>
                    <a:pt x="56" y="0"/>
                  </a:lnTo>
                  <a:lnTo>
                    <a:pt x="49" y="0"/>
                  </a:lnTo>
                  <a:lnTo>
                    <a:pt x="39" y="0"/>
                  </a:lnTo>
                  <a:lnTo>
                    <a:pt x="39" y="0"/>
                  </a:lnTo>
                  <a:lnTo>
                    <a:pt x="30" y="0"/>
                  </a:lnTo>
                  <a:lnTo>
                    <a:pt x="22" y="1"/>
                  </a:lnTo>
                  <a:lnTo>
                    <a:pt x="18" y="2"/>
                  </a:lnTo>
                  <a:lnTo>
                    <a:pt x="14" y="5"/>
                  </a:lnTo>
                  <a:lnTo>
                    <a:pt x="10" y="8"/>
                  </a:lnTo>
                  <a:lnTo>
                    <a:pt x="7" y="12"/>
                  </a:lnTo>
                  <a:lnTo>
                    <a:pt x="7" y="12"/>
                  </a:lnTo>
                  <a:lnTo>
                    <a:pt x="3" y="22"/>
                  </a:lnTo>
                  <a:lnTo>
                    <a:pt x="1" y="32"/>
                  </a:lnTo>
                  <a:lnTo>
                    <a:pt x="0" y="43"/>
                  </a:lnTo>
                  <a:lnTo>
                    <a:pt x="0" y="55"/>
                  </a:lnTo>
                  <a:lnTo>
                    <a:pt x="0" y="55"/>
                  </a:lnTo>
                  <a:lnTo>
                    <a:pt x="1" y="60"/>
                  </a:lnTo>
                  <a:lnTo>
                    <a:pt x="2" y="65"/>
                  </a:lnTo>
                  <a:lnTo>
                    <a:pt x="5" y="69"/>
                  </a:lnTo>
                  <a:lnTo>
                    <a:pt x="7" y="72"/>
                  </a:lnTo>
                  <a:lnTo>
                    <a:pt x="7" y="72"/>
                  </a:lnTo>
                  <a:lnTo>
                    <a:pt x="10" y="76"/>
                  </a:lnTo>
                  <a:lnTo>
                    <a:pt x="13" y="80"/>
                  </a:lnTo>
                  <a:lnTo>
                    <a:pt x="19" y="85"/>
                  </a:lnTo>
                  <a:lnTo>
                    <a:pt x="27" y="87"/>
                  </a:lnTo>
                  <a:lnTo>
                    <a:pt x="36" y="89"/>
                  </a:lnTo>
                  <a:lnTo>
                    <a:pt x="36" y="89"/>
                  </a:lnTo>
                  <a:lnTo>
                    <a:pt x="73" y="90"/>
                  </a:lnTo>
                  <a:lnTo>
                    <a:pt x="73" y="90"/>
                  </a:lnTo>
                  <a:lnTo>
                    <a:pt x="82" y="90"/>
                  </a:lnTo>
                  <a:lnTo>
                    <a:pt x="91" y="89"/>
                  </a:lnTo>
                  <a:lnTo>
                    <a:pt x="100" y="85"/>
                  </a:lnTo>
                  <a:lnTo>
                    <a:pt x="108" y="80"/>
                  </a:lnTo>
                  <a:lnTo>
                    <a:pt x="108" y="80"/>
                  </a:lnTo>
                  <a:lnTo>
                    <a:pt x="111" y="76"/>
                  </a:lnTo>
                  <a:lnTo>
                    <a:pt x="112" y="72"/>
                  </a:lnTo>
                  <a:lnTo>
                    <a:pt x="115" y="64"/>
                  </a:lnTo>
                  <a:lnTo>
                    <a:pt x="115" y="55"/>
                  </a:lnTo>
                  <a:lnTo>
                    <a:pt x="115" y="46"/>
                  </a:lnTo>
                  <a:lnTo>
                    <a:pt x="115" y="4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7" name="chenying0907 776">
              <a:extLst>
                <a:ext uri="{FF2B5EF4-FFF2-40B4-BE49-F238E27FC236}">
                  <a16:creationId xmlns:a16="http://schemas.microsoft.com/office/drawing/2014/main" id="{3F6DA594-D022-49ED-8936-4F72BD0247EB}"/>
                </a:ext>
              </a:extLst>
            </p:cNvPr>
            <p:cNvSpPr>
              <a:spLocks/>
            </p:cNvSpPr>
            <p:nvPr/>
          </p:nvSpPr>
          <p:spPr bwMode="auto">
            <a:xfrm>
              <a:off x="2452688" y="3208338"/>
              <a:ext cx="46038" cy="36513"/>
            </a:xfrm>
            <a:custGeom>
              <a:avLst/>
              <a:gdLst/>
              <a:ahLst/>
              <a:cxnLst>
                <a:cxn ang="0">
                  <a:pos x="114" y="47"/>
                </a:cxn>
                <a:cxn ang="0">
                  <a:pos x="114" y="47"/>
                </a:cxn>
                <a:cxn ang="0">
                  <a:pos x="114" y="35"/>
                </a:cxn>
                <a:cxn ang="0">
                  <a:pos x="112" y="25"/>
                </a:cxn>
                <a:cxn ang="0">
                  <a:pos x="112" y="25"/>
                </a:cxn>
                <a:cxn ang="0">
                  <a:pos x="112" y="20"/>
                </a:cxn>
                <a:cxn ang="0">
                  <a:pos x="110" y="16"/>
                </a:cxn>
                <a:cxn ang="0">
                  <a:pos x="108" y="12"/>
                </a:cxn>
                <a:cxn ang="0">
                  <a:pos x="105" y="8"/>
                </a:cxn>
                <a:cxn ang="0">
                  <a:pos x="101" y="5"/>
                </a:cxn>
                <a:cxn ang="0">
                  <a:pos x="97" y="4"/>
                </a:cxn>
                <a:cxn ang="0">
                  <a:pos x="93" y="3"/>
                </a:cxn>
                <a:cxn ang="0">
                  <a:pos x="89" y="1"/>
                </a:cxn>
                <a:cxn ang="0">
                  <a:pos x="89" y="1"/>
                </a:cxn>
                <a:cxn ang="0">
                  <a:pos x="62" y="3"/>
                </a:cxn>
                <a:cxn ang="0">
                  <a:pos x="62" y="3"/>
                </a:cxn>
                <a:cxn ang="0">
                  <a:pos x="61" y="3"/>
                </a:cxn>
                <a:cxn ang="0">
                  <a:pos x="61" y="3"/>
                </a:cxn>
                <a:cxn ang="0">
                  <a:pos x="55" y="1"/>
                </a:cxn>
                <a:cxn ang="0">
                  <a:pos x="50" y="1"/>
                </a:cxn>
                <a:cxn ang="0">
                  <a:pos x="40" y="1"/>
                </a:cxn>
                <a:cxn ang="0">
                  <a:pos x="40" y="1"/>
                </a:cxn>
                <a:cxn ang="0">
                  <a:pos x="30" y="0"/>
                </a:cxn>
                <a:cxn ang="0">
                  <a:pos x="21" y="1"/>
                </a:cxn>
                <a:cxn ang="0">
                  <a:pos x="17" y="4"/>
                </a:cxn>
                <a:cxn ang="0">
                  <a:pos x="15" y="5"/>
                </a:cxn>
                <a:cxn ang="0">
                  <a:pos x="11" y="9"/>
                </a:cxn>
                <a:cxn ang="0">
                  <a:pos x="8" y="13"/>
                </a:cxn>
                <a:cxn ang="0">
                  <a:pos x="8" y="13"/>
                </a:cxn>
                <a:cxn ang="0">
                  <a:pos x="3" y="23"/>
                </a:cxn>
                <a:cxn ang="0">
                  <a:pos x="2" y="34"/>
                </a:cxn>
                <a:cxn ang="0">
                  <a:pos x="0" y="44"/>
                </a:cxn>
                <a:cxn ang="0">
                  <a:pos x="0" y="56"/>
                </a:cxn>
                <a:cxn ang="0">
                  <a:pos x="0" y="56"/>
                </a:cxn>
                <a:cxn ang="0">
                  <a:pos x="0" y="61"/>
                </a:cxn>
                <a:cxn ang="0">
                  <a:pos x="3" y="65"/>
                </a:cxn>
                <a:cxn ang="0">
                  <a:pos x="4" y="69"/>
                </a:cxn>
                <a:cxn ang="0">
                  <a:pos x="8" y="73"/>
                </a:cxn>
                <a:cxn ang="0">
                  <a:pos x="8" y="73"/>
                </a:cxn>
                <a:cxn ang="0">
                  <a:pos x="10" y="77"/>
                </a:cxn>
                <a:cxn ang="0">
                  <a:pos x="12" y="81"/>
                </a:cxn>
                <a:cxn ang="0">
                  <a:pos x="20" y="86"/>
                </a:cxn>
                <a:cxn ang="0">
                  <a:pos x="28" y="89"/>
                </a:cxn>
                <a:cxn ang="0">
                  <a:pos x="37" y="90"/>
                </a:cxn>
                <a:cxn ang="0">
                  <a:pos x="37" y="90"/>
                </a:cxn>
                <a:cxn ang="0">
                  <a:pos x="74" y="91"/>
                </a:cxn>
                <a:cxn ang="0">
                  <a:pos x="74" y="91"/>
                </a:cxn>
                <a:cxn ang="0">
                  <a:pos x="83" y="91"/>
                </a:cxn>
                <a:cxn ang="0">
                  <a:pos x="92" y="89"/>
                </a:cxn>
                <a:cxn ang="0">
                  <a:pos x="101" y="86"/>
                </a:cxn>
                <a:cxn ang="0">
                  <a:pos x="108" y="81"/>
                </a:cxn>
                <a:cxn ang="0">
                  <a:pos x="108" y="81"/>
                </a:cxn>
                <a:cxn ang="0">
                  <a:pos x="110" y="77"/>
                </a:cxn>
                <a:cxn ang="0">
                  <a:pos x="113" y="73"/>
                </a:cxn>
                <a:cxn ang="0">
                  <a:pos x="114" y="65"/>
                </a:cxn>
                <a:cxn ang="0">
                  <a:pos x="114" y="56"/>
                </a:cxn>
                <a:cxn ang="0">
                  <a:pos x="114" y="47"/>
                </a:cxn>
                <a:cxn ang="0">
                  <a:pos x="114" y="47"/>
                </a:cxn>
              </a:cxnLst>
              <a:rect l="0" t="0" r="r" b="b"/>
              <a:pathLst>
                <a:path w="114" h="91">
                  <a:moveTo>
                    <a:pt x="114" y="47"/>
                  </a:moveTo>
                  <a:lnTo>
                    <a:pt x="114" y="47"/>
                  </a:lnTo>
                  <a:lnTo>
                    <a:pt x="114" y="35"/>
                  </a:lnTo>
                  <a:lnTo>
                    <a:pt x="112" y="25"/>
                  </a:lnTo>
                  <a:lnTo>
                    <a:pt x="112" y="25"/>
                  </a:lnTo>
                  <a:lnTo>
                    <a:pt x="112" y="20"/>
                  </a:lnTo>
                  <a:lnTo>
                    <a:pt x="110" y="16"/>
                  </a:lnTo>
                  <a:lnTo>
                    <a:pt x="108" y="12"/>
                  </a:lnTo>
                  <a:lnTo>
                    <a:pt x="105" y="8"/>
                  </a:lnTo>
                  <a:lnTo>
                    <a:pt x="101" y="5"/>
                  </a:lnTo>
                  <a:lnTo>
                    <a:pt x="97" y="4"/>
                  </a:lnTo>
                  <a:lnTo>
                    <a:pt x="93" y="3"/>
                  </a:lnTo>
                  <a:lnTo>
                    <a:pt x="89" y="1"/>
                  </a:lnTo>
                  <a:lnTo>
                    <a:pt x="89" y="1"/>
                  </a:lnTo>
                  <a:lnTo>
                    <a:pt x="62" y="3"/>
                  </a:lnTo>
                  <a:lnTo>
                    <a:pt x="62" y="3"/>
                  </a:lnTo>
                  <a:lnTo>
                    <a:pt x="61" y="3"/>
                  </a:lnTo>
                  <a:lnTo>
                    <a:pt x="61" y="3"/>
                  </a:lnTo>
                  <a:lnTo>
                    <a:pt x="55" y="1"/>
                  </a:lnTo>
                  <a:lnTo>
                    <a:pt x="50" y="1"/>
                  </a:lnTo>
                  <a:lnTo>
                    <a:pt x="40" y="1"/>
                  </a:lnTo>
                  <a:lnTo>
                    <a:pt x="40" y="1"/>
                  </a:lnTo>
                  <a:lnTo>
                    <a:pt x="30" y="0"/>
                  </a:lnTo>
                  <a:lnTo>
                    <a:pt x="21" y="1"/>
                  </a:lnTo>
                  <a:lnTo>
                    <a:pt x="17" y="4"/>
                  </a:lnTo>
                  <a:lnTo>
                    <a:pt x="15" y="5"/>
                  </a:lnTo>
                  <a:lnTo>
                    <a:pt x="11" y="9"/>
                  </a:lnTo>
                  <a:lnTo>
                    <a:pt x="8" y="13"/>
                  </a:lnTo>
                  <a:lnTo>
                    <a:pt x="8" y="13"/>
                  </a:lnTo>
                  <a:lnTo>
                    <a:pt x="3" y="23"/>
                  </a:lnTo>
                  <a:lnTo>
                    <a:pt x="2" y="34"/>
                  </a:lnTo>
                  <a:lnTo>
                    <a:pt x="0" y="44"/>
                  </a:lnTo>
                  <a:lnTo>
                    <a:pt x="0" y="56"/>
                  </a:lnTo>
                  <a:lnTo>
                    <a:pt x="0" y="56"/>
                  </a:lnTo>
                  <a:lnTo>
                    <a:pt x="0" y="61"/>
                  </a:lnTo>
                  <a:lnTo>
                    <a:pt x="3" y="65"/>
                  </a:lnTo>
                  <a:lnTo>
                    <a:pt x="4" y="69"/>
                  </a:lnTo>
                  <a:lnTo>
                    <a:pt x="8" y="73"/>
                  </a:lnTo>
                  <a:lnTo>
                    <a:pt x="8" y="73"/>
                  </a:lnTo>
                  <a:lnTo>
                    <a:pt x="10" y="77"/>
                  </a:lnTo>
                  <a:lnTo>
                    <a:pt x="12" y="81"/>
                  </a:lnTo>
                  <a:lnTo>
                    <a:pt x="20" y="86"/>
                  </a:lnTo>
                  <a:lnTo>
                    <a:pt x="28" y="89"/>
                  </a:lnTo>
                  <a:lnTo>
                    <a:pt x="37" y="90"/>
                  </a:lnTo>
                  <a:lnTo>
                    <a:pt x="37" y="90"/>
                  </a:lnTo>
                  <a:lnTo>
                    <a:pt x="74" y="91"/>
                  </a:lnTo>
                  <a:lnTo>
                    <a:pt x="74" y="91"/>
                  </a:lnTo>
                  <a:lnTo>
                    <a:pt x="83" y="91"/>
                  </a:lnTo>
                  <a:lnTo>
                    <a:pt x="92" y="89"/>
                  </a:lnTo>
                  <a:lnTo>
                    <a:pt x="101" y="86"/>
                  </a:lnTo>
                  <a:lnTo>
                    <a:pt x="108" y="81"/>
                  </a:lnTo>
                  <a:lnTo>
                    <a:pt x="108" y="81"/>
                  </a:lnTo>
                  <a:lnTo>
                    <a:pt x="110" y="77"/>
                  </a:lnTo>
                  <a:lnTo>
                    <a:pt x="113" y="73"/>
                  </a:lnTo>
                  <a:lnTo>
                    <a:pt x="114" y="65"/>
                  </a:lnTo>
                  <a:lnTo>
                    <a:pt x="114" y="56"/>
                  </a:lnTo>
                  <a:lnTo>
                    <a:pt x="114" y="47"/>
                  </a:lnTo>
                  <a:lnTo>
                    <a:pt x="114"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8" name="chenying0907 777">
              <a:extLst>
                <a:ext uri="{FF2B5EF4-FFF2-40B4-BE49-F238E27FC236}">
                  <a16:creationId xmlns:a16="http://schemas.microsoft.com/office/drawing/2014/main" id="{E64FDD71-5AEB-48D7-98F4-F1D1E8F49CD3}"/>
                </a:ext>
              </a:extLst>
            </p:cNvPr>
            <p:cNvSpPr>
              <a:spLocks/>
            </p:cNvSpPr>
            <p:nvPr/>
          </p:nvSpPr>
          <p:spPr bwMode="auto">
            <a:xfrm>
              <a:off x="2452688" y="3273425"/>
              <a:ext cx="46038" cy="36513"/>
            </a:xfrm>
            <a:custGeom>
              <a:avLst/>
              <a:gdLst/>
              <a:ahLst/>
              <a:cxnLst>
                <a:cxn ang="0">
                  <a:pos x="114" y="47"/>
                </a:cxn>
                <a:cxn ang="0">
                  <a:pos x="114" y="47"/>
                </a:cxn>
                <a:cxn ang="0">
                  <a:pos x="114" y="34"/>
                </a:cxn>
                <a:cxn ang="0">
                  <a:pos x="112" y="24"/>
                </a:cxn>
                <a:cxn ang="0">
                  <a:pos x="112" y="24"/>
                </a:cxn>
                <a:cxn ang="0">
                  <a:pos x="112" y="20"/>
                </a:cxn>
                <a:cxn ang="0">
                  <a:pos x="110" y="15"/>
                </a:cxn>
                <a:cxn ang="0">
                  <a:pos x="108" y="11"/>
                </a:cxn>
                <a:cxn ang="0">
                  <a:pos x="105" y="8"/>
                </a:cxn>
                <a:cxn ang="0">
                  <a:pos x="101" y="6"/>
                </a:cxn>
                <a:cxn ang="0">
                  <a:pos x="97" y="3"/>
                </a:cxn>
                <a:cxn ang="0">
                  <a:pos x="93" y="2"/>
                </a:cxn>
                <a:cxn ang="0">
                  <a:pos x="89" y="2"/>
                </a:cxn>
                <a:cxn ang="0">
                  <a:pos x="89" y="2"/>
                </a:cxn>
                <a:cxn ang="0">
                  <a:pos x="62" y="2"/>
                </a:cxn>
                <a:cxn ang="0">
                  <a:pos x="62" y="2"/>
                </a:cxn>
                <a:cxn ang="0">
                  <a:pos x="61" y="2"/>
                </a:cxn>
                <a:cxn ang="0">
                  <a:pos x="61" y="2"/>
                </a:cxn>
                <a:cxn ang="0">
                  <a:pos x="55" y="0"/>
                </a:cxn>
                <a:cxn ang="0">
                  <a:pos x="50" y="0"/>
                </a:cxn>
                <a:cxn ang="0">
                  <a:pos x="40" y="2"/>
                </a:cxn>
                <a:cxn ang="0">
                  <a:pos x="40" y="2"/>
                </a:cxn>
                <a:cxn ang="0">
                  <a:pos x="30" y="0"/>
                </a:cxn>
                <a:cxn ang="0">
                  <a:pos x="21" y="2"/>
                </a:cxn>
                <a:cxn ang="0">
                  <a:pos x="17" y="3"/>
                </a:cxn>
                <a:cxn ang="0">
                  <a:pos x="15" y="6"/>
                </a:cxn>
                <a:cxn ang="0">
                  <a:pos x="11" y="8"/>
                </a:cxn>
                <a:cxn ang="0">
                  <a:pos x="8" y="12"/>
                </a:cxn>
                <a:cxn ang="0">
                  <a:pos x="8" y="12"/>
                </a:cxn>
                <a:cxn ang="0">
                  <a:pos x="3" y="23"/>
                </a:cxn>
                <a:cxn ang="0">
                  <a:pos x="2" y="33"/>
                </a:cxn>
                <a:cxn ang="0">
                  <a:pos x="0" y="45"/>
                </a:cxn>
                <a:cxn ang="0">
                  <a:pos x="0" y="55"/>
                </a:cxn>
                <a:cxn ang="0">
                  <a:pos x="0" y="55"/>
                </a:cxn>
                <a:cxn ang="0">
                  <a:pos x="0" y="61"/>
                </a:cxn>
                <a:cxn ang="0">
                  <a:pos x="3" y="66"/>
                </a:cxn>
                <a:cxn ang="0">
                  <a:pos x="4" y="70"/>
                </a:cxn>
                <a:cxn ang="0">
                  <a:pos x="8" y="72"/>
                </a:cxn>
                <a:cxn ang="0">
                  <a:pos x="8" y="72"/>
                </a:cxn>
                <a:cxn ang="0">
                  <a:pos x="10" y="76"/>
                </a:cxn>
                <a:cxn ang="0">
                  <a:pos x="12" y="80"/>
                </a:cxn>
                <a:cxn ang="0">
                  <a:pos x="20" y="85"/>
                </a:cxn>
                <a:cxn ang="0">
                  <a:pos x="28" y="88"/>
                </a:cxn>
                <a:cxn ang="0">
                  <a:pos x="37" y="89"/>
                </a:cxn>
                <a:cxn ang="0">
                  <a:pos x="37" y="89"/>
                </a:cxn>
                <a:cxn ang="0">
                  <a:pos x="74" y="91"/>
                </a:cxn>
                <a:cxn ang="0">
                  <a:pos x="74" y="91"/>
                </a:cxn>
                <a:cxn ang="0">
                  <a:pos x="83" y="91"/>
                </a:cxn>
                <a:cxn ang="0">
                  <a:pos x="92" y="89"/>
                </a:cxn>
                <a:cxn ang="0">
                  <a:pos x="101" y="85"/>
                </a:cxn>
                <a:cxn ang="0">
                  <a:pos x="108" y="80"/>
                </a:cxn>
                <a:cxn ang="0">
                  <a:pos x="108" y="80"/>
                </a:cxn>
                <a:cxn ang="0">
                  <a:pos x="110" y="76"/>
                </a:cxn>
                <a:cxn ang="0">
                  <a:pos x="113" y="72"/>
                </a:cxn>
                <a:cxn ang="0">
                  <a:pos x="114" y="64"/>
                </a:cxn>
                <a:cxn ang="0">
                  <a:pos x="114" y="55"/>
                </a:cxn>
                <a:cxn ang="0">
                  <a:pos x="114" y="47"/>
                </a:cxn>
                <a:cxn ang="0">
                  <a:pos x="114" y="47"/>
                </a:cxn>
              </a:cxnLst>
              <a:rect l="0" t="0" r="r" b="b"/>
              <a:pathLst>
                <a:path w="114" h="91">
                  <a:moveTo>
                    <a:pt x="114" y="47"/>
                  </a:moveTo>
                  <a:lnTo>
                    <a:pt x="114" y="47"/>
                  </a:lnTo>
                  <a:lnTo>
                    <a:pt x="114" y="34"/>
                  </a:lnTo>
                  <a:lnTo>
                    <a:pt x="112" y="24"/>
                  </a:lnTo>
                  <a:lnTo>
                    <a:pt x="112" y="24"/>
                  </a:lnTo>
                  <a:lnTo>
                    <a:pt x="112" y="20"/>
                  </a:lnTo>
                  <a:lnTo>
                    <a:pt x="110" y="15"/>
                  </a:lnTo>
                  <a:lnTo>
                    <a:pt x="108" y="11"/>
                  </a:lnTo>
                  <a:lnTo>
                    <a:pt x="105" y="8"/>
                  </a:lnTo>
                  <a:lnTo>
                    <a:pt x="101" y="6"/>
                  </a:lnTo>
                  <a:lnTo>
                    <a:pt x="97" y="3"/>
                  </a:lnTo>
                  <a:lnTo>
                    <a:pt x="93" y="2"/>
                  </a:lnTo>
                  <a:lnTo>
                    <a:pt x="89" y="2"/>
                  </a:lnTo>
                  <a:lnTo>
                    <a:pt x="89" y="2"/>
                  </a:lnTo>
                  <a:lnTo>
                    <a:pt x="62" y="2"/>
                  </a:lnTo>
                  <a:lnTo>
                    <a:pt x="62" y="2"/>
                  </a:lnTo>
                  <a:lnTo>
                    <a:pt x="61" y="2"/>
                  </a:lnTo>
                  <a:lnTo>
                    <a:pt x="61" y="2"/>
                  </a:lnTo>
                  <a:lnTo>
                    <a:pt x="55" y="0"/>
                  </a:lnTo>
                  <a:lnTo>
                    <a:pt x="50" y="0"/>
                  </a:lnTo>
                  <a:lnTo>
                    <a:pt x="40" y="2"/>
                  </a:lnTo>
                  <a:lnTo>
                    <a:pt x="40" y="2"/>
                  </a:lnTo>
                  <a:lnTo>
                    <a:pt x="30" y="0"/>
                  </a:lnTo>
                  <a:lnTo>
                    <a:pt x="21" y="2"/>
                  </a:lnTo>
                  <a:lnTo>
                    <a:pt x="17" y="3"/>
                  </a:lnTo>
                  <a:lnTo>
                    <a:pt x="15" y="6"/>
                  </a:lnTo>
                  <a:lnTo>
                    <a:pt x="11" y="8"/>
                  </a:lnTo>
                  <a:lnTo>
                    <a:pt x="8" y="12"/>
                  </a:lnTo>
                  <a:lnTo>
                    <a:pt x="8" y="12"/>
                  </a:lnTo>
                  <a:lnTo>
                    <a:pt x="3" y="23"/>
                  </a:lnTo>
                  <a:lnTo>
                    <a:pt x="2" y="33"/>
                  </a:lnTo>
                  <a:lnTo>
                    <a:pt x="0" y="45"/>
                  </a:lnTo>
                  <a:lnTo>
                    <a:pt x="0" y="55"/>
                  </a:lnTo>
                  <a:lnTo>
                    <a:pt x="0" y="55"/>
                  </a:lnTo>
                  <a:lnTo>
                    <a:pt x="0" y="61"/>
                  </a:lnTo>
                  <a:lnTo>
                    <a:pt x="3" y="66"/>
                  </a:lnTo>
                  <a:lnTo>
                    <a:pt x="4" y="70"/>
                  </a:lnTo>
                  <a:lnTo>
                    <a:pt x="8" y="72"/>
                  </a:lnTo>
                  <a:lnTo>
                    <a:pt x="8" y="72"/>
                  </a:lnTo>
                  <a:lnTo>
                    <a:pt x="10" y="76"/>
                  </a:lnTo>
                  <a:lnTo>
                    <a:pt x="12" y="80"/>
                  </a:lnTo>
                  <a:lnTo>
                    <a:pt x="20" y="85"/>
                  </a:lnTo>
                  <a:lnTo>
                    <a:pt x="28" y="88"/>
                  </a:lnTo>
                  <a:lnTo>
                    <a:pt x="37" y="89"/>
                  </a:lnTo>
                  <a:lnTo>
                    <a:pt x="37" y="89"/>
                  </a:lnTo>
                  <a:lnTo>
                    <a:pt x="74" y="91"/>
                  </a:lnTo>
                  <a:lnTo>
                    <a:pt x="74" y="91"/>
                  </a:lnTo>
                  <a:lnTo>
                    <a:pt x="83" y="91"/>
                  </a:lnTo>
                  <a:lnTo>
                    <a:pt x="92" y="89"/>
                  </a:lnTo>
                  <a:lnTo>
                    <a:pt x="101" y="85"/>
                  </a:lnTo>
                  <a:lnTo>
                    <a:pt x="108" y="80"/>
                  </a:lnTo>
                  <a:lnTo>
                    <a:pt x="108" y="80"/>
                  </a:lnTo>
                  <a:lnTo>
                    <a:pt x="110" y="76"/>
                  </a:lnTo>
                  <a:lnTo>
                    <a:pt x="113" y="72"/>
                  </a:lnTo>
                  <a:lnTo>
                    <a:pt x="114" y="64"/>
                  </a:lnTo>
                  <a:lnTo>
                    <a:pt x="114" y="55"/>
                  </a:lnTo>
                  <a:lnTo>
                    <a:pt x="114" y="47"/>
                  </a:lnTo>
                  <a:lnTo>
                    <a:pt x="114"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19" name="chenying0907 778">
              <a:extLst>
                <a:ext uri="{FF2B5EF4-FFF2-40B4-BE49-F238E27FC236}">
                  <a16:creationId xmlns:a16="http://schemas.microsoft.com/office/drawing/2014/main" id="{3FD62755-D68A-4D49-A533-EF57F5A8ED94}"/>
                </a:ext>
              </a:extLst>
            </p:cNvPr>
            <p:cNvSpPr>
              <a:spLocks/>
            </p:cNvSpPr>
            <p:nvPr/>
          </p:nvSpPr>
          <p:spPr bwMode="auto">
            <a:xfrm>
              <a:off x="2452688" y="3338513"/>
              <a:ext cx="46038" cy="36513"/>
            </a:xfrm>
            <a:custGeom>
              <a:avLst/>
              <a:gdLst/>
              <a:ahLst/>
              <a:cxnLst>
                <a:cxn ang="0">
                  <a:pos x="114" y="47"/>
                </a:cxn>
                <a:cxn ang="0">
                  <a:pos x="114" y="47"/>
                </a:cxn>
                <a:cxn ang="0">
                  <a:pos x="114" y="35"/>
                </a:cxn>
                <a:cxn ang="0">
                  <a:pos x="112" y="23"/>
                </a:cxn>
                <a:cxn ang="0">
                  <a:pos x="112" y="23"/>
                </a:cxn>
                <a:cxn ang="0">
                  <a:pos x="112" y="19"/>
                </a:cxn>
                <a:cxn ang="0">
                  <a:pos x="110" y="15"/>
                </a:cxn>
                <a:cxn ang="0">
                  <a:pos x="108" y="11"/>
                </a:cxn>
                <a:cxn ang="0">
                  <a:pos x="105" y="7"/>
                </a:cxn>
                <a:cxn ang="0">
                  <a:pos x="101" y="5"/>
                </a:cxn>
                <a:cxn ang="0">
                  <a:pos x="97" y="2"/>
                </a:cxn>
                <a:cxn ang="0">
                  <a:pos x="93" y="1"/>
                </a:cxn>
                <a:cxn ang="0">
                  <a:pos x="89" y="1"/>
                </a:cxn>
                <a:cxn ang="0">
                  <a:pos x="89" y="1"/>
                </a:cxn>
                <a:cxn ang="0">
                  <a:pos x="62" y="2"/>
                </a:cxn>
                <a:cxn ang="0">
                  <a:pos x="62" y="2"/>
                </a:cxn>
                <a:cxn ang="0">
                  <a:pos x="61" y="2"/>
                </a:cxn>
                <a:cxn ang="0">
                  <a:pos x="61" y="2"/>
                </a:cxn>
                <a:cxn ang="0">
                  <a:pos x="55" y="1"/>
                </a:cxn>
                <a:cxn ang="0">
                  <a:pos x="50" y="1"/>
                </a:cxn>
                <a:cxn ang="0">
                  <a:pos x="40" y="1"/>
                </a:cxn>
                <a:cxn ang="0">
                  <a:pos x="40" y="1"/>
                </a:cxn>
                <a:cxn ang="0">
                  <a:pos x="30" y="0"/>
                </a:cxn>
                <a:cxn ang="0">
                  <a:pos x="21" y="1"/>
                </a:cxn>
                <a:cxn ang="0">
                  <a:pos x="17" y="2"/>
                </a:cxn>
                <a:cxn ang="0">
                  <a:pos x="15" y="5"/>
                </a:cxn>
                <a:cxn ang="0">
                  <a:pos x="11" y="9"/>
                </a:cxn>
                <a:cxn ang="0">
                  <a:pos x="8" y="13"/>
                </a:cxn>
                <a:cxn ang="0">
                  <a:pos x="8" y="13"/>
                </a:cxn>
                <a:cxn ang="0">
                  <a:pos x="3" y="22"/>
                </a:cxn>
                <a:cxn ang="0">
                  <a:pos x="2" y="34"/>
                </a:cxn>
                <a:cxn ang="0">
                  <a:pos x="0" y="44"/>
                </a:cxn>
                <a:cxn ang="0">
                  <a:pos x="0" y="56"/>
                </a:cxn>
                <a:cxn ang="0">
                  <a:pos x="0" y="56"/>
                </a:cxn>
                <a:cxn ang="0">
                  <a:pos x="0" y="61"/>
                </a:cxn>
                <a:cxn ang="0">
                  <a:pos x="3" y="65"/>
                </a:cxn>
                <a:cxn ang="0">
                  <a:pos x="4" y="69"/>
                </a:cxn>
                <a:cxn ang="0">
                  <a:pos x="8" y="73"/>
                </a:cxn>
                <a:cxn ang="0">
                  <a:pos x="8" y="73"/>
                </a:cxn>
                <a:cxn ang="0">
                  <a:pos x="10" y="77"/>
                </a:cxn>
                <a:cxn ang="0">
                  <a:pos x="12" y="79"/>
                </a:cxn>
                <a:cxn ang="0">
                  <a:pos x="20" y="85"/>
                </a:cxn>
                <a:cxn ang="0">
                  <a:pos x="28" y="89"/>
                </a:cxn>
                <a:cxn ang="0">
                  <a:pos x="37" y="90"/>
                </a:cxn>
                <a:cxn ang="0">
                  <a:pos x="37" y="90"/>
                </a:cxn>
                <a:cxn ang="0">
                  <a:pos x="74" y="91"/>
                </a:cxn>
                <a:cxn ang="0">
                  <a:pos x="74" y="91"/>
                </a:cxn>
                <a:cxn ang="0">
                  <a:pos x="83" y="91"/>
                </a:cxn>
                <a:cxn ang="0">
                  <a:pos x="92" y="89"/>
                </a:cxn>
                <a:cxn ang="0">
                  <a:pos x="101" y="85"/>
                </a:cxn>
                <a:cxn ang="0">
                  <a:pos x="108" y="79"/>
                </a:cxn>
                <a:cxn ang="0">
                  <a:pos x="108" y="79"/>
                </a:cxn>
                <a:cxn ang="0">
                  <a:pos x="110" y="77"/>
                </a:cxn>
                <a:cxn ang="0">
                  <a:pos x="113" y="73"/>
                </a:cxn>
                <a:cxn ang="0">
                  <a:pos x="114" y="64"/>
                </a:cxn>
                <a:cxn ang="0">
                  <a:pos x="114" y="56"/>
                </a:cxn>
                <a:cxn ang="0">
                  <a:pos x="114" y="47"/>
                </a:cxn>
                <a:cxn ang="0">
                  <a:pos x="114" y="47"/>
                </a:cxn>
              </a:cxnLst>
              <a:rect l="0" t="0" r="r" b="b"/>
              <a:pathLst>
                <a:path w="114" h="91">
                  <a:moveTo>
                    <a:pt x="114" y="47"/>
                  </a:moveTo>
                  <a:lnTo>
                    <a:pt x="114" y="47"/>
                  </a:lnTo>
                  <a:lnTo>
                    <a:pt x="114" y="35"/>
                  </a:lnTo>
                  <a:lnTo>
                    <a:pt x="112" y="23"/>
                  </a:lnTo>
                  <a:lnTo>
                    <a:pt x="112" y="23"/>
                  </a:lnTo>
                  <a:lnTo>
                    <a:pt x="112" y="19"/>
                  </a:lnTo>
                  <a:lnTo>
                    <a:pt x="110" y="15"/>
                  </a:lnTo>
                  <a:lnTo>
                    <a:pt x="108" y="11"/>
                  </a:lnTo>
                  <a:lnTo>
                    <a:pt x="105" y="7"/>
                  </a:lnTo>
                  <a:lnTo>
                    <a:pt x="101" y="5"/>
                  </a:lnTo>
                  <a:lnTo>
                    <a:pt x="97" y="2"/>
                  </a:lnTo>
                  <a:lnTo>
                    <a:pt x="93" y="1"/>
                  </a:lnTo>
                  <a:lnTo>
                    <a:pt x="89" y="1"/>
                  </a:lnTo>
                  <a:lnTo>
                    <a:pt x="89" y="1"/>
                  </a:lnTo>
                  <a:lnTo>
                    <a:pt x="62" y="2"/>
                  </a:lnTo>
                  <a:lnTo>
                    <a:pt x="62" y="2"/>
                  </a:lnTo>
                  <a:lnTo>
                    <a:pt x="61" y="2"/>
                  </a:lnTo>
                  <a:lnTo>
                    <a:pt x="61" y="2"/>
                  </a:lnTo>
                  <a:lnTo>
                    <a:pt x="55" y="1"/>
                  </a:lnTo>
                  <a:lnTo>
                    <a:pt x="50" y="1"/>
                  </a:lnTo>
                  <a:lnTo>
                    <a:pt x="40" y="1"/>
                  </a:lnTo>
                  <a:lnTo>
                    <a:pt x="40" y="1"/>
                  </a:lnTo>
                  <a:lnTo>
                    <a:pt x="30" y="0"/>
                  </a:lnTo>
                  <a:lnTo>
                    <a:pt x="21" y="1"/>
                  </a:lnTo>
                  <a:lnTo>
                    <a:pt x="17" y="2"/>
                  </a:lnTo>
                  <a:lnTo>
                    <a:pt x="15" y="5"/>
                  </a:lnTo>
                  <a:lnTo>
                    <a:pt x="11" y="9"/>
                  </a:lnTo>
                  <a:lnTo>
                    <a:pt x="8" y="13"/>
                  </a:lnTo>
                  <a:lnTo>
                    <a:pt x="8" y="13"/>
                  </a:lnTo>
                  <a:lnTo>
                    <a:pt x="3" y="22"/>
                  </a:lnTo>
                  <a:lnTo>
                    <a:pt x="2" y="34"/>
                  </a:lnTo>
                  <a:lnTo>
                    <a:pt x="0" y="44"/>
                  </a:lnTo>
                  <a:lnTo>
                    <a:pt x="0" y="56"/>
                  </a:lnTo>
                  <a:lnTo>
                    <a:pt x="0" y="56"/>
                  </a:lnTo>
                  <a:lnTo>
                    <a:pt x="0" y="61"/>
                  </a:lnTo>
                  <a:lnTo>
                    <a:pt x="3" y="65"/>
                  </a:lnTo>
                  <a:lnTo>
                    <a:pt x="4" y="69"/>
                  </a:lnTo>
                  <a:lnTo>
                    <a:pt x="8" y="73"/>
                  </a:lnTo>
                  <a:lnTo>
                    <a:pt x="8" y="73"/>
                  </a:lnTo>
                  <a:lnTo>
                    <a:pt x="10" y="77"/>
                  </a:lnTo>
                  <a:lnTo>
                    <a:pt x="12" y="79"/>
                  </a:lnTo>
                  <a:lnTo>
                    <a:pt x="20" y="85"/>
                  </a:lnTo>
                  <a:lnTo>
                    <a:pt x="28" y="89"/>
                  </a:lnTo>
                  <a:lnTo>
                    <a:pt x="37" y="90"/>
                  </a:lnTo>
                  <a:lnTo>
                    <a:pt x="37" y="90"/>
                  </a:lnTo>
                  <a:lnTo>
                    <a:pt x="74" y="91"/>
                  </a:lnTo>
                  <a:lnTo>
                    <a:pt x="74" y="91"/>
                  </a:lnTo>
                  <a:lnTo>
                    <a:pt x="83" y="91"/>
                  </a:lnTo>
                  <a:lnTo>
                    <a:pt x="92" y="89"/>
                  </a:lnTo>
                  <a:lnTo>
                    <a:pt x="101" y="85"/>
                  </a:lnTo>
                  <a:lnTo>
                    <a:pt x="108" y="79"/>
                  </a:lnTo>
                  <a:lnTo>
                    <a:pt x="108" y="79"/>
                  </a:lnTo>
                  <a:lnTo>
                    <a:pt x="110" y="77"/>
                  </a:lnTo>
                  <a:lnTo>
                    <a:pt x="113" y="73"/>
                  </a:lnTo>
                  <a:lnTo>
                    <a:pt x="114" y="64"/>
                  </a:lnTo>
                  <a:lnTo>
                    <a:pt x="114" y="56"/>
                  </a:lnTo>
                  <a:lnTo>
                    <a:pt x="114" y="47"/>
                  </a:lnTo>
                  <a:lnTo>
                    <a:pt x="114"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0" name="chenying0907 779">
              <a:extLst>
                <a:ext uri="{FF2B5EF4-FFF2-40B4-BE49-F238E27FC236}">
                  <a16:creationId xmlns:a16="http://schemas.microsoft.com/office/drawing/2014/main" id="{7BA04FCE-72E2-43E4-8A0A-853A9769A1EA}"/>
                </a:ext>
              </a:extLst>
            </p:cNvPr>
            <p:cNvSpPr>
              <a:spLocks/>
            </p:cNvSpPr>
            <p:nvPr/>
          </p:nvSpPr>
          <p:spPr bwMode="auto">
            <a:xfrm>
              <a:off x="2452688" y="3403600"/>
              <a:ext cx="46038" cy="34925"/>
            </a:xfrm>
            <a:custGeom>
              <a:avLst/>
              <a:gdLst/>
              <a:ahLst/>
              <a:cxnLst>
                <a:cxn ang="0">
                  <a:pos x="114" y="46"/>
                </a:cxn>
                <a:cxn ang="0">
                  <a:pos x="114" y="46"/>
                </a:cxn>
                <a:cxn ang="0">
                  <a:pos x="114" y="34"/>
                </a:cxn>
                <a:cxn ang="0">
                  <a:pos x="112" y="24"/>
                </a:cxn>
                <a:cxn ang="0">
                  <a:pos x="112" y="24"/>
                </a:cxn>
                <a:cxn ang="0">
                  <a:pos x="112" y="18"/>
                </a:cxn>
                <a:cxn ang="0">
                  <a:pos x="110" y="14"/>
                </a:cxn>
                <a:cxn ang="0">
                  <a:pos x="108" y="11"/>
                </a:cxn>
                <a:cxn ang="0">
                  <a:pos x="105" y="8"/>
                </a:cxn>
                <a:cxn ang="0">
                  <a:pos x="101" y="4"/>
                </a:cxn>
                <a:cxn ang="0">
                  <a:pos x="97" y="3"/>
                </a:cxn>
                <a:cxn ang="0">
                  <a:pos x="93" y="1"/>
                </a:cxn>
                <a:cxn ang="0">
                  <a:pos x="89" y="0"/>
                </a:cxn>
                <a:cxn ang="0">
                  <a:pos x="89" y="0"/>
                </a:cxn>
                <a:cxn ang="0">
                  <a:pos x="62" y="1"/>
                </a:cxn>
                <a:cxn ang="0">
                  <a:pos x="62" y="1"/>
                </a:cxn>
                <a:cxn ang="0">
                  <a:pos x="61" y="1"/>
                </a:cxn>
                <a:cxn ang="0">
                  <a:pos x="61" y="1"/>
                </a:cxn>
                <a:cxn ang="0">
                  <a:pos x="55" y="0"/>
                </a:cxn>
                <a:cxn ang="0">
                  <a:pos x="50" y="0"/>
                </a:cxn>
                <a:cxn ang="0">
                  <a:pos x="40" y="0"/>
                </a:cxn>
                <a:cxn ang="0">
                  <a:pos x="40" y="0"/>
                </a:cxn>
                <a:cxn ang="0">
                  <a:pos x="30" y="0"/>
                </a:cxn>
                <a:cxn ang="0">
                  <a:pos x="21" y="1"/>
                </a:cxn>
                <a:cxn ang="0">
                  <a:pos x="17" y="3"/>
                </a:cxn>
                <a:cxn ang="0">
                  <a:pos x="15" y="5"/>
                </a:cxn>
                <a:cxn ang="0">
                  <a:pos x="11" y="8"/>
                </a:cxn>
                <a:cxn ang="0">
                  <a:pos x="8" y="12"/>
                </a:cxn>
                <a:cxn ang="0">
                  <a:pos x="8" y="12"/>
                </a:cxn>
                <a:cxn ang="0">
                  <a:pos x="3" y="22"/>
                </a:cxn>
                <a:cxn ang="0">
                  <a:pos x="2" y="33"/>
                </a:cxn>
                <a:cxn ang="0">
                  <a:pos x="0" y="43"/>
                </a:cxn>
                <a:cxn ang="0">
                  <a:pos x="0" y="55"/>
                </a:cxn>
                <a:cxn ang="0">
                  <a:pos x="0" y="55"/>
                </a:cxn>
                <a:cxn ang="0">
                  <a:pos x="0" y="60"/>
                </a:cxn>
                <a:cxn ang="0">
                  <a:pos x="3" y="65"/>
                </a:cxn>
                <a:cxn ang="0">
                  <a:pos x="4" y="69"/>
                </a:cxn>
                <a:cxn ang="0">
                  <a:pos x="8" y="72"/>
                </a:cxn>
                <a:cxn ang="0">
                  <a:pos x="8" y="72"/>
                </a:cxn>
                <a:cxn ang="0">
                  <a:pos x="10" y="76"/>
                </a:cxn>
                <a:cxn ang="0">
                  <a:pos x="12" y="80"/>
                </a:cxn>
                <a:cxn ang="0">
                  <a:pos x="20" y="85"/>
                </a:cxn>
                <a:cxn ang="0">
                  <a:pos x="28" y="88"/>
                </a:cxn>
                <a:cxn ang="0">
                  <a:pos x="37" y="89"/>
                </a:cxn>
                <a:cxn ang="0">
                  <a:pos x="37" y="89"/>
                </a:cxn>
                <a:cxn ang="0">
                  <a:pos x="74" y="90"/>
                </a:cxn>
                <a:cxn ang="0">
                  <a:pos x="74" y="90"/>
                </a:cxn>
                <a:cxn ang="0">
                  <a:pos x="83" y="90"/>
                </a:cxn>
                <a:cxn ang="0">
                  <a:pos x="92" y="89"/>
                </a:cxn>
                <a:cxn ang="0">
                  <a:pos x="101" y="85"/>
                </a:cxn>
                <a:cxn ang="0">
                  <a:pos x="108" y="80"/>
                </a:cxn>
                <a:cxn ang="0">
                  <a:pos x="108" y="80"/>
                </a:cxn>
                <a:cxn ang="0">
                  <a:pos x="110" y="76"/>
                </a:cxn>
                <a:cxn ang="0">
                  <a:pos x="113" y="72"/>
                </a:cxn>
                <a:cxn ang="0">
                  <a:pos x="114" y="64"/>
                </a:cxn>
                <a:cxn ang="0">
                  <a:pos x="114" y="55"/>
                </a:cxn>
                <a:cxn ang="0">
                  <a:pos x="114" y="46"/>
                </a:cxn>
                <a:cxn ang="0">
                  <a:pos x="114" y="46"/>
                </a:cxn>
              </a:cxnLst>
              <a:rect l="0" t="0" r="r" b="b"/>
              <a:pathLst>
                <a:path w="114" h="90">
                  <a:moveTo>
                    <a:pt x="114" y="46"/>
                  </a:moveTo>
                  <a:lnTo>
                    <a:pt x="114" y="46"/>
                  </a:lnTo>
                  <a:lnTo>
                    <a:pt x="114" y="34"/>
                  </a:lnTo>
                  <a:lnTo>
                    <a:pt x="112" y="24"/>
                  </a:lnTo>
                  <a:lnTo>
                    <a:pt x="112" y="24"/>
                  </a:lnTo>
                  <a:lnTo>
                    <a:pt x="112" y="18"/>
                  </a:lnTo>
                  <a:lnTo>
                    <a:pt x="110" y="14"/>
                  </a:lnTo>
                  <a:lnTo>
                    <a:pt x="108" y="11"/>
                  </a:lnTo>
                  <a:lnTo>
                    <a:pt x="105" y="8"/>
                  </a:lnTo>
                  <a:lnTo>
                    <a:pt x="101" y="4"/>
                  </a:lnTo>
                  <a:lnTo>
                    <a:pt x="97" y="3"/>
                  </a:lnTo>
                  <a:lnTo>
                    <a:pt x="93" y="1"/>
                  </a:lnTo>
                  <a:lnTo>
                    <a:pt x="89" y="0"/>
                  </a:lnTo>
                  <a:lnTo>
                    <a:pt x="89" y="0"/>
                  </a:lnTo>
                  <a:lnTo>
                    <a:pt x="62" y="1"/>
                  </a:lnTo>
                  <a:lnTo>
                    <a:pt x="62" y="1"/>
                  </a:lnTo>
                  <a:lnTo>
                    <a:pt x="61" y="1"/>
                  </a:lnTo>
                  <a:lnTo>
                    <a:pt x="61" y="1"/>
                  </a:lnTo>
                  <a:lnTo>
                    <a:pt x="55" y="0"/>
                  </a:lnTo>
                  <a:lnTo>
                    <a:pt x="50" y="0"/>
                  </a:lnTo>
                  <a:lnTo>
                    <a:pt x="40" y="0"/>
                  </a:lnTo>
                  <a:lnTo>
                    <a:pt x="40" y="0"/>
                  </a:lnTo>
                  <a:lnTo>
                    <a:pt x="30" y="0"/>
                  </a:lnTo>
                  <a:lnTo>
                    <a:pt x="21" y="1"/>
                  </a:lnTo>
                  <a:lnTo>
                    <a:pt x="17" y="3"/>
                  </a:lnTo>
                  <a:lnTo>
                    <a:pt x="15" y="5"/>
                  </a:lnTo>
                  <a:lnTo>
                    <a:pt x="11" y="8"/>
                  </a:lnTo>
                  <a:lnTo>
                    <a:pt x="8" y="12"/>
                  </a:lnTo>
                  <a:lnTo>
                    <a:pt x="8" y="12"/>
                  </a:lnTo>
                  <a:lnTo>
                    <a:pt x="3" y="22"/>
                  </a:lnTo>
                  <a:lnTo>
                    <a:pt x="2" y="33"/>
                  </a:lnTo>
                  <a:lnTo>
                    <a:pt x="0" y="43"/>
                  </a:lnTo>
                  <a:lnTo>
                    <a:pt x="0" y="55"/>
                  </a:lnTo>
                  <a:lnTo>
                    <a:pt x="0" y="55"/>
                  </a:lnTo>
                  <a:lnTo>
                    <a:pt x="0" y="60"/>
                  </a:lnTo>
                  <a:lnTo>
                    <a:pt x="3" y="65"/>
                  </a:lnTo>
                  <a:lnTo>
                    <a:pt x="4" y="69"/>
                  </a:lnTo>
                  <a:lnTo>
                    <a:pt x="8" y="72"/>
                  </a:lnTo>
                  <a:lnTo>
                    <a:pt x="8" y="72"/>
                  </a:lnTo>
                  <a:lnTo>
                    <a:pt x="10" y="76"/>
                  </a:lnTo>
                  <a:lnTo>
                    <a:pt x="12" y="80"/>
                  </a:lnTo>
                  <a:lnTo>
                    <a:pt x="20" y="85"/>
                  </a:lnTo>
                  <a:lnTo>
                    <a:pt x="28" y="88"/>
                  </a:lnTo>
                  <a:lnTo>
                    <a:pt x="37" y="89"/>
                  </a:lnTo>
                  <a:lnTo>
                    <a:pt x="37" y="89"/>
                  </a:lnTo>
                  <a:lnTo>
                    <a:pt x="74" y="90"/>
                  </a:lnTo>
                  <a:lnTo>
                    <a:pt x="74" y="90"/>
                  </a:lnTo>
                  <a:lnTo>
                    <a:pt x="83" y="90"/>
                  </a:lnTo>
                  <a:lnTo>
                    <a:pt x="92" y="89"/>
                  </a:lnTo>
                  <a:lnTo>
                    <a:pt x="101" y="85"/>
                  </a:lnTo>
                  <a:lnTo>
                    <a:pt x="108" y="80"/>
                  </a:lnTo>
                  <a:lnTo>
                    <a:pt x="108" y="80"/>
                  </a:lnTo>
                  <a:lnTo>
                    <a:pt x="110" y="76"/>
                  </a:lnTo>
                  <a:lnTo>
                    <a:pt x="113" y="72"/>
                  </a:lnTo>
                  <a:lnTo>
                    <a:pt x="114" y="64"/>
                  </a:lnTo>
                  <a:lnTo>
                    <a:pt x="114" y="55"/>
                  </a:lnTo>
                  <a:lnTo>
                    <a:pt x="114" y="46"/>
                  </a:lnTo>
                  <a:lnTo>
                    <a:pt x="114" y="4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1" name="chenying0907 780">
              <a:extLst>
                <a:ext uri="{FF2B5EF4-FFF2-40B4-BE49-F238E27FC236}">
                  <a16:creationId xmlns:a16="http://schemas.microsoft.com/office/drawing/2014/main" id="{E51D8D6A-1780-4643-AEEA-34852ABDE9E3}"/>
                </a:ext>
              </a:extLst>
            </p:cNvPr>
            <p:cNvSpPr>
              <a:spLocks/>
            </p:cNvSpPr>
            <p:nvPr/>
          </p:nvSpPr>
          <p:spPr bwMode="auto">
            <a:xfrm>
              <a:off x="2216151" y="3517900"/>
              <a:ext cx="1588" cy="1588"/>
            </a:xfrm>
            <a:custGeom>
              <a:avLst/>
              <a:gdLst/>
              <a:ahLst/>
              <a:cxnLst>
                <a:cxn ang="0">
                  <a:pos x="1" y="0"/>
                </a:cxn>
                <a:cxn ang="0">
                  <a:pos x="1" y="0"/>
                </a:cxn>
                <a:cxn ang="0">
                  <a:pos x="0" y="3"/>
                </a:cxn>
                <a:cxn ang="0">
                  <a:pos x="0" y="3"/>
                </a:cxn>
                <a:cxn ang="0">
                  <a:pos x="1" y="0"/>
                </a:cxn>
                <a:cxn ang="0">
                  <a:pos x="1" y="0"/>
                </a:cxn>
              </a:cxnLst>
              <a:rect l="0" t="0" r="r" b="b"/>
              <a:pathLst>
                <a:path w="1" h="3">
                  <a:moveTo>
                    <a:pt x="1" y="0"/>
                  </a:moveTo>
                  <a:lnTo>
                    <a:pt x="1" y="0"/>
                  </a:lnTo>
                  <a:lnTo>
                    <a:pt x="0" y="3"/>
                  </a:lnTo>
                  <a:lnTo>
                    <a:pt x="0" y="3"/>
                  </a:lnTo>
                  <a:lnTo>
                    <a:pt x="1" y="0"/>
                  </a:lnTo>
                  <a:lnTo>
                    <a:pt x="1"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2" name="chenying0907 781">
              <a:extLst>
                <a:ext uri="{FF2B5EF4-FFF2-40B4-BE49-F238E27FC236}">
                  <a16:creationId xmlns:a16="http://schemas.microsoft.com/office/drawing/2014/main" id="{DAF02633-3E29-459F-A80F-9A1FBBCDA951}"/>
                </a:ext>
              </a:extLst>
            </p:cNvPr>
            <p:cNvSpPr>
              <a:spLocks noEditPoints="1"/>
            </p:cNvSpPr>
            <p:nvPr/>
          </p:nvSpPr>
          <p:spPr bwMode="auto">
            <a:xfrm>
              <a:off x="2138363" y="3497263"/>
              <a:ext cx="342900" cy="120650"/>
            </a:xfrm>
            <a:custGeom>
              <a:avLst/>
              <a:gdLst/>
              <a:ahLst/>
              <a:cxnLst>
                <a:cxn ang="0">
                  <a:pos x="858" y="257"/>
                </a:cxn>
                <a:cxn ang="0">
                  <a:pos x="838" y="209"/>
                </a:cxn>
                <a:cxn ang="0">
                  <a:pos x="799" y="150"/>
                </a:cxn>
                <a:cxn ang="0">
                  <a:pos x="748" y="78"/>
                </a:cxn>
                <a:cxn ang="0">
                  <a:pos x="725" y="32"/>
                </a:cxn>
                <a:cxn ang="0">
                  <a:pos x="718" y="22"/>
                </a:cxn>
                <a:cxn ang="0">
                  <a:pos x="710" y="15"/>
                </a:cxn>
                <a:cxn ang="0">
                  <a:pos x="699" y="12"/>
                </a:cxn>
                <a:cxn ang="0">
                  <a:pos x="445" y="6"/>
                </a:cxn>
                <a:cxn ang="0">
                  <a:pos x="191" y="0"/>
                </a:cxn>
                <a:cxn ang="0">
                  <a:pos x="181" y="2"/>
                </a:cxn>
                <a:cxn ang="0">
                  <a:pos x="174" y="9"/>
                </a:cxn>
                <a:cxn ang="0">
                  <a:pos x="170" y="13"/>
                </a:cxn>
                <a:cxn ang="0">
                  <a:pos x="164" y="19"/>
                </a:cxn>
                <a:cxn ang="0">
                  <a:pos x="162" y="21"/>
                </a:cxn>
                <a:cxn ang="0">
                  <a:pos x="158" y="27"/>
                </a:cxn>
                <a:cxn ang="0">
                  <a:pos x="145" y="44"/>
                </a:cxn>
                <a:cxn ang="0">
                  <a:pos x="95" y="116"/>
                </a:cxn>
                <a:cxn ang="0">
                  <a:pos x="56" y="166"/>
                </a:cxn>
                <a:cxn ang="0">
                  <a:pos x="20" y="209"/>
                </a:cxn>
                <a:cxn ang="0">
                  <a:pos x="5" y="233"/>
                </a:cxn>
                <a:cxn ang="0">
                  <a:pos x="1" y="238"/>
                </a:cxn>
                <a:cxn ang="0">
                  <a:pos x="1" y="257"/>
                </a:cxn>
                <a:cxn ang="0">
                  <a:pos x="14" y="270"/>
                </a:cxn>
                <a:cxn ang="0">
                  <a:pos x="71" y="274"/>
                </a:cxn>
                <a:cxn ang="0">
                  <a:pos x="218" y="284"/>
                </a:cxn>
                <a:cxn ang="0">
                  <a:pos x="328" y="285"/>
                </a:cxn>
                <a:cxn ang="0">
                  <a:pos x="438" y="289"/>
                </a:cxn>
                <a:cxn ang="0">
                  <a:pos x="621" y="299"/>
                </a:cxn>
                <a:cxn ang="0">
                  <a:pos x="719" y="297"/>
                </a:cxn>
                <a:cxn ang="0">
                  <a:pos x="791" y="299"/>
                </a:cxn>
                <a:cxn ang="0">
                  <a:pos x="819" y="304"/>
                </a:cxn>
                <a:cxn ang="0">
                  <a:pos x="831" y="303"/>
                </a:cxn>
                <a:cxn ang="0">
                  <a:pos x="840" y="303"/>
                </a:cxn>
                <a:cxn ang="0">
                  <a:pos x="854" y="298"/>
                </a:cxn>
                <a:cxn ang="0">
                  <a:pos x="862" y="285"/>
                </a:cxn>
                <a:cxn ang="0">
                  <a:pos x="862" y="274"/>
                </a:cxn>
                <a:cxn ang="0">
                  <a:pos x="610" y="253"/>
                </a:cxn>
                <a:cxn ang="0">
                  <a:pos x="460" y="244"/>
                </a:cxn>
                <a:cxn ang="0">
                  <a:pos x="61" y="227"/>
                </a:cxn>
                <a:cxn ang="0">
                  <a:pos x="85" y="202"/>
                </a:cxn>
                <a:cxn ang="0">
                  <a:pos x="119" y="165"/>
                </a:cxn>
                <a:cxn ang="0">
                  <a:pos x="167" y="90"/>
                </a:cxn>
                <a:cxn ang="0">
                  <a:pos x="188" y="63"/>
                </a:cxn>
                <a:cxn ang="0">
                  <a:pos x="194" y="55"/>
                </a:cxn>
                <a:cxn ang="0">
                  <a:pos x="198" y="51"/>
                </a:cxn>
                <a:cxn ang="0">
                  <a:pos x="323" y="48"/>
                </a:cxn>
                <a:cxn ang="0">
                  <a:pos x="687" y="57"/>
                </a:cxn>
                <a:cxn ang="0">
                  <a:pos x="701" y="86"/>
                </a:cxn>
                <a:cxn ang="0">
                  <a:pos x="755" y="166"/>
                </a:cxn>
                <a:cxn ang="0">
                  <a:pos x="808" y="256"/>
                </a:cxn>
                <a:cxn ang="0">
                  <a:pos x="772" y="252"/>
                </a:cxn>
                <a:cxn ang="0">
                  <a:pos x="659" y="253"/>
                </a:cxn>
              </a:cxnLst>
              <a:rect l="0" t="0" r="r" b="b"/>
              <a:pathLst>
                <a:path w="862" h="304">
                  <a:moveTo>
                    <a:pt x="862" y="274"/>
                  </a:moveTo>
                  <a:lnTo>
                    <a:pt x="862" y="274"/>
                  </a:lnTo>
                  <a:lnTo>
                    <a:pt x="858" y="257"/>
                  </a:lnTo>
                  <a:lnTo>
                    <a:pt x="853" y="240"/>
                  </a:lnTo>
                  <a:lnTo>
                    <a:pt x="846" y="225"/>
                  </a:lnTo>
                  <a:lnTo>
                    <a:pt x="838" y="209"/>
                  </a:lnTo>
                  <a:lnTo>
                    <a:pt x="829" y="195"/>
                  </a:lnTo>
                  <a:lnTo>
                    <a:pt x="820" y="179"/>
                  </a:lnTo>
                  <a:lnTo>
                    <a:pt x="799" y="150"/>
                  </a:lnTo>
                  <a:lnTo>
                    <a:pt x="778" y="121"/>
                  </a:lnTo>
                  <a:lnTo>
                    <a:pt x="757" y="93"/>
                  </a:lnTo>
                  <a:lnTo>
                    <a:pt x="748" y="78"/>
                  </a:lnTo>
                  <a:lnTo>
                    <a:pt x="739" y="63"/>
                  </a:lnTo>
                  <a:lnTo>
                    <a:pt x="731" y="48"/>
                  </a:lnTo>
                  <a:lnTo>
                    <a:pt x="725" y="32"/>
                  </a:lnTo>
                  <a:lnTo>
                    <a:pt x="725" y="32"/>
                  </a:lnTo>
                  <a:lnTo>
                    <a:pt x="722" y="27"/>
                  </a:lnTo>
                  <a:lnTo>
                    <a:pt x="718" y="22"/>
                  </a:lnTo>
                  <a:lnTo>
                    <a:pt x="718" y="22"/>
                  </a:lnTo>
                  <a:lnTo>
                    <a:pt x="716" y="18"/>
                  </a:lnTo>
                  <a:lnTo>
                    <a:pt x="710" y="15"/>
                  </a:lnTo>
                  <a:lnTo>
                    <a:pt x="705" y="13"/>
                  </a:lnTo>
                  <a:lnTo>
                    <a:pt x="699" y="12"/>
                  </a:lnTo>
                  <a:lnTo>
                    <a:pt x="699" y="12"/>
                  </a:lnTo>
                  <a:lnTo>
                    <a:pt x="636" y="12"/>
                  </a:lnTo>
                  <a:lnTo>
                    <a:pt x="572" y="10"/>
                  </a:lnTo>
                  <a:lnTo>
                    <a:pt x="445" y="6"/>
                  </a:lnTo>
                  <a:lnTo>
                    <a:pt x="318" y="2"/>
                  </a:lnTo>
                  <a:lnTo>
                    <a:pt x="255" y="1"/>
                  </a:lnTo>
                  <a:lnTo>
                    <a:pt x="191" y="0"/>
                  </a:lnTo>
                  <a:lnTo>
                    <a:pt x="191" y="0"/>
                  </a:lnTo>
                  <a:lnTo>
                    <a:pt x="186" y="1"/>
                  </a:lnTo>
                  <a:lnTo>
                    <a:pt x="181" y="2"/>
                  </a:lnTo>
                  <a:lnTo>
                    <a:pt x="177" y="5"/>
                  </a:lnTo>
                  <a:lnTo>
                    <a:pt x="174" y="9"/>
                  </a:lnTo>
                  <a:lnTo>
                    <a:pt x="174" y="9"/>
                  </a:lnTo>
                  <a:lnTo>
                    <a:pt x="170" y="12"/>
                  </a:lnTo>
                  <a:lnTo>
                    <a:pt x="170" y="12"/>
                  </a:lnTo>
                  <a:lnTo>
                    <a:pt x="170" y="13"/>
                  </a:lnTo>
                  <a:lnTo>
                    <a:pt x="170" y="13"/>
                  </a:lnTo>
                  <a:lnTo>
                    <a:pt x="166" y="15"/>
                  </a:lnTo>
                  <a:lnTo>
                    <a:pt x="164" y="19"/>
                  </a:lnTo>
                  <a:lnTo>
                    <a:pt x="164" y="19"/>
                  </a:lnTo>
                  <a:lnTo>
                    <a:pt x="162" y="21"/>
                  </a:lnTo>
                  <a:lnTo>
                    <a:pt x="162" y="21"/>
                  </a:lnTo>
                  <a:lnTo>
                    <a:pt x="160" y="23"/>
                  </a:lnTo>
                  <a:lnTo>
                    <a:pt x="158" y="27"/>
                  </a:lnTo>
                  <a:lnTo>
                    <a:pt x="158" y="27"/>
                  </a:lnTo>
                  <a:lnTo>
                    <a:pt x="156" y="30"/>
                  </a:lnTo>
                  <a:lnTo>
                    <a:pt x="156" y="30"/>
                  </a:lnTo>
                  <a:lnTo>
                    <a:pt x="145" y="44"/>
                  </a:lnTo>
                  <a:lnTo>
                    <a:pt x="135" y="57"/>
                  </a:lnTo>
                  <a:lnTo>
                    <a:pt x="115" y="87"/>
                  </a:lnTo>
                  <a:lnTo>
                    <a:pt x="95" y="116"/>
                  </a:lnTo>
                  <a:lnTo>
                    <a:pt x="75" y="145"/>
                  </a:lnTo>
                  <a:lnTo>
                    <a:pt x="75" y="145"/>
                  </a:lnTo>
                  <a:lnTo>
                    <a:pt x="56" y="166"/>
                  </a:lnTo>
                  <a:lnTo>
                    <a:pt x="38" y="187"/>
                  </a:lnTo>
                  <a:lnTo>
                    <a:pt x="27" y="197"/>
                  </a:lnTo>
                  <a:lnTo>
                    <a:pt x="20" y="209"/>
                  </a:lnTo>
                  <a:lnTo>
                    <a:pt x="12" y="219"/>
                  </a:lnTo>
                  <a:lnTo>
                    <a:pt x="5" y="233"/>
                  </a:lnTo>
                  <a:lnTo>
                    <a:pt x="5" y="233"/>
                  </a:lnTo>
                  <a:lnTo>
                    <a:pt x="5" y="233"/>
                  </a:lnTo>
                  <a:lnTo>
                    <a:pt x="5" y="233"/>
                  </a:lnTo>
                  <a:lnTo>
                    <a:pt x="1" y="238"/>
                  </a:lnTo>
                  <a:lnTo>
                    <a:pt x="0" y="244"/>
                  </a:lnTo>
                  <a:lnTo>
                    <a:pt x="0" y="251"/>
                  </a:lnTo>
                  <a:lnTo>
                    <a:pt x="1" y="257"/>
                  </a:lnTo>
                  <a:lnTo>
                    <a:pt x="4" y="263"/>
                  </a:lnTo>
                  <a:lnTo>
                    <a:pt x="8" y="268"/>
                  </a:lnTo>
                  <a:lnTo>
                    <a:pt x="14" y="270"/>
                  </a:lnTo>
                  <a:lnTo>
                    <a:pt x="21" y="272"/>
                  </a:lnTo>
                  <a:lnTo>
                    <a:pt x="21" y="272"/>
                  </a:lnTo>
                  <a:lnTo>
                    <a:pt x="71" y="274"/>
                  </a:lnTo>
                  <a:lnTo>
                    <a:pt x="120" y="278"/>
                  </a:lnTo>
                  <a:lnTo>
                    <a:pt x="169" y="281"/>
                  </a:lnTo>
                  <a:lnTo>
                    <a:pt x="218" y="284"/>
                  </a:lnTo>
                  <a:lnTo>
                    <a:pt x="218" y="284"/>
                  </a:lnTo>
                  <a:lnTo>
                    <a:pt x="273" y="285"/>
                  </a:lnTo>
                  <a:lnTo>
                    <a:pt x="328" y="285"/>
                  </a:lnTo>
                  <a:lnTo>
                    <a:pt x="383" y="286"/>
                  </a:lnTo>
                  <a:lnTo>
                    <a:pt x="438" y="289"/>
                  </a:lnTo>
                  <a:lnTo>
                    <a:pt x="438" y="289"/>
                  </a:lnTo>
                  <a:lnTo>
                    <a:pt x="530" y="294"/>
                  </a:lnTo>
                  <a:lnTo>
                    <a:pt x="621" y="299"/>
                  </a:lnTo>
                  <a:lnTo>
                    <a:pt x="621" y="299"/>
                  </a:lnTo>
                  <a:lnTo>
                    <a:pt x="645" y="299"/>
                  </a:lnTo>
                  <a:lnTo>
                    <a:pt x="670" y="299"/>
                  </a:lnTo>
                  <a:lnTo>
                    <a:pt x="719" y="297"/>
                  </a:lnTo>
                  <a:lnTo>
                    <a:pt x="744" y="297"/>
                  </a:lnTo>
                  <a:lnTo>
                    <a:pt x="768" y="297"/>
                  </a:lnTo>
                  <a:lnTo>
                    <a:pt x="791" y="299"/>
                  </a:lnTo>
                  <a:lnTo>
                    <a:pt x="815" y="304"/>
                  </a:lnTo>
                  <a:lnTo>
                    <a:pt x="815" y="304"/>
                  </a:lnTo>
                  <a:lnTo>
                    <a:pt x="819" y="304"/>
                  </a:lnTo>
                  <a:lnTo>
                    <a:pt x="823" y="304"/>
                  </a:lnTo>
                  <a:lnTo>
                    <a:pt x="831" y="303"/>
                  </a:lnTo>
                  <a:lnTo>
                    <a:pt x="831" y="303"/>
                  </a:lnTo>
                  <a:lnTo>
                    <a:pt x="832" y="303"/>
                  </a:lnTo>
                  <a:lnTo>
                    <a:pt x="840" y="303"/>
                  </a:lnTo>
                  <a:lnTo>
                    <a:pt x="840" y="303"/>
                  </a:lnTo>
                  <a:lnTo>
                    <a:pt x="845" y="302"/>
                  </a:lnTo>
                  <a:lnTo>
                    <a:pt x="850" y="301"/>
                  </a:lnTo>
                  <a:lnTo>
                    <a:pt x="854" y="298"/>
                  </a:lnTo>
                  <a:lnTo>
                    <a:pt x="858" y="294"/>
                  </a:lnTo>
                  <a:lnTo>
                    <a:pt x="861" y="289"/>
                  </a:lnTo>
                  <a:lnTo>
                    <a:pt x="862" y="285"/>
                  </a:lnTo>
                  <a:lnTo>
                    <a:pt x="862" y="280"/>
                  </a:lnTo>
                  <a:lnTo>
                    <a:pt x="862" y="274"/>
                  </a:lnTo>
                  <a:lnTo>
                    <a:pt x="862" y="274"/>
                  </a:lnTo>
                  <a:close/>
                  <a:moveTo>
                    <a:pt x="659" y="253"/>
                  </a:moveTo>
                  <a:lnTo>
                    <a:pt x="659" y="253"/>
                  </a:lnTo>
                  <a:lnTo>
                    <a:pt x="610" y="253"/>
                  </a:lnTo>
                  <a:lnTo>
                    <a:pt x="560" y="251"/>
                  </a:lnTo>
                  <a:lnTo>
                    <a:pt x="460" y="244"/>
                  </a:lnTo>
                  <a:lnTo>
                    <a:pt x="460" y="244"/>
                  </a:lnTo>
                  <a:lnTo>
                    <a:pt x="361" y="239"/>
                  </a:lnTo>
                  <a:lnTo>
                    <a:pt x="262" y="234"/>
                  </a:lnTo>
                  <a:lnTo>
                    <a:pt x="61" y="227"/>
                  </a:lnTo>
                  <a:lnTo>
                    <a:pt x="61" y="227"/>
                  </a:lnTo>
                  <a:lnTo>
                    <a:pt x="73" y="214"/>
                  </a:lnTo>
                  <a:lnTo>
                    <a:pt x="85" y="202"/>
                  </a:lnTo>
                  <a:lnTo>
                    <a:pt x="107" y="178"/>
                  </a:lnTo>
                  <a:lnTo>
                    <a:pt x="107" y="178"/>
                  </a:lnTo>
                  <a:lnTo>
                    <a:pt x="119" y="165"/>
                  </a:lnTo>
                  <a:lnTo>
                    <a:pt x="129" y="150"/>
                  </a:lnTo>
                  <a:lnTo>
                    <a:pt x="148" y="120"/>
                  </a:lnTo>
                  <a:lnTo>
                    <a:pt x="167" y="90"/>
                  </a:lnTo>
                  <a:lnTo>
                    <a:pt x="177" y="76"/>
                  </a:lnTo>
                  <a:lnTo>
                    <a:pt x="188" y="63"/>
                  </a:lnTo>
                  <a:lnTo>
                    <a:pt x="188" y="63"/>
                  </a:lnTo>
                  <a:lnTo>
                    <a:pt x="192" y="55"/>
                  </a:lnTo>
                  <a:lnTo>
                    <a:pt x="192" y="55"/>
                  </a:lnTo>
                  <a:lnTo>
                    <a:pt x="194" y="55"/>
                  </a:lnTo>
                  <a:lnTo>
                    <a:pt x="194" y="55"/>
                  </a:lnTo>
                  <a:lnTo>
                    <a:pt x="198" y="51"/>
                  </a:lnTo>
                  <a:lnTo>
                    <a:pt x="198" y="51"/>
                  </a:lnTo>
                  <a:lnTo>
                    <a:pt x="201" y="46"/>
                  </a:lnTo>
                  <a:lnTo>
                    <a:pt x="201" y="46"/>
                  </a:lnTo>
                  <a:lnTo>
                    <a:pt x="323" y="48"/>
                  </a:lnTo>
                  <a:lnTo>
                    <a:pt x="443" y="52"/>
                  </a:lnTo>
                  <a:lnTo>
                    <a:pt x="565" y="56"/>
                  </a:lnTo>
                  <a:lnTo>
                    <a:pt x="687" y="57"/>
                  </a:lnTo>
                  <a:lnTo>
                    <a:pt x="687" y="57"/>
                  </a:lnTo>
                  <a:lnTo>
                    <a:pt x="693" y="72"/>
                  </a:lnTo>
                  <a:lnTo>
                    <a:pt x="701" y="86"/>
                  </a:lnTo>
                  <a:lnTo>
                    <a:pt x="719" y="114"/>
                  </a:lnTo>
                  <a:lnTo>
                    <a:pt x="755" y="166"/>
                  </a:lnTo>
                  <a:lnTo>
                    <a:pt x="755" y="166"/>
                  </a:lnTo>
                  <a:lnTo>
                    <a:pt x="784" y="209"/>
                  </a:lnTo>
                  <a:lnTo>
                    <a:pt x="797" y="233"/>
                  </a:lnTo>
                  <a:lnTo>
                    <a:pt x="808" y="256"/>
                  </a:lnTo>
                  <a:lnTo>
                    <a:pt x="808" y="256"/>
                  </a:lnTo>
                  <a:lnTo>
                    <a:pt x="790" y="253"/>
                  </a:lnTo>
                  <a:lnTo>
                    <a:pt x="772" y="252"/>
                  </a:lnTo>
                  <a:lnTo>
                    <a:pt x="734" y="251"/>
                  </a:lnTo>
                  <a:lnTo>
                    <a:pt x="659" y="253"/>
                  </a:lnTo>
                  <a:lnTo>
                    <a:pt x="659" y="25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3" name="chenying0907 782">
              <a:extLst>
                <a:ext uri="{FF2B5EF4-FFF2-40B4-BE49-F238E27FC236}">
                  <a16:creationId xmlns:a16="http://schemas.microsoft.com/office/drawing/2014/main" id="{8027C227-F162-4252-BB61-973833348366}"/>
                </a:ext>
              </a:extLst>
            </p:cNvPr>
            <p:cNvSpPr>
              <a:spLocks/>
            </p:cNvSpPr>
            <p:nvPr/>
          </p:nvSpPr>
          <p:spPr bwMode="auto">
            <a:xfrm>
              <a:off x="2190751" y="3527425"/>
              <a:ext cx="246063" cy="22225"/>
            </a:xfrm>
            <a:custGeom>
              <a:avLst/>
              <a:gdLst/>
              <a:ahLst/>
              <a:cxnLst>
                <a:cxn ang="0">
                  <a:pos x="589" y="23"/>
                </a:cxn>
                <a:cxn ang="0">
                  <a:pos x="590" y="20"/>
                </a:cxn>
                <a:cxn ang="0">
                  <a:pos x="580" y="18"/>
                </a:cxn>
                <a:cxn ang="0">
                  <a:pos x="555" y="18"/>
                </a:cxn>
                <a:cxn ang="0">
                  <a:pos x="485" y="14"/>
                </a:cxn>
                <a:cxn ang="0">
                  <a:pos x="466" y="12"/>
                </a:cxn>
                <a:cxn ang="0">
                  <a:pos x="403" y="9"/>
                </a:cxn>
                <a:cxn ang="0">
                  <a:pos x="319" y="9"/>
                </a:cxn>
                <a:cxn ang="0">
                  <a:pos x="168" y="4"/>
                </a:cxn>
                <a:cxn ang="0">
                  <a:pos x="17" y="0"/>
                </a:cxn>
                <a:cxn ang="0">
                  <a:pos x="11" y="1"/>
                </a:cxn>
                <a:cxn ang="0">
                  <a:pos x="1" y="10"/>
                </a:cxn>
                <a:cxn ang="0">
                  <a:pos x="0" y="18"/>
                </a:cxn>
                <a:cxn ang="0">
                  <a:pos x="0" y="23"/>
                </a:cxn>
                <a:cxn ang="0">
                  <a:pos x="5" y="30"/>
                </a:cxn>
                <a:cxn ang="0">
                  <a:pos x="12" y="34"/>
                </a:cxn>
                <a:cxn ang="0">
                  <a:pos x="20" y="35"/>
                </a:cxn>
                <a:cxn ang="0">
                  <a:pos x="24" y="34"/>
                </a:cxn>
                <a:cxn ang="0">
                  <a:pos x="192" y="38"/>
                </a:cxn>
                <a:cxn ang="0">
                  <a:pos x="361" y="43"/>
                </a:cxn>
                <a:cxn ang="0">
                  <a:pos x="402" y="44"/>
                </a:cxn>
                <a:cxn ang="0">
                  <a:pos x="481" y="50"/>
                </a:cxn>
                <a:cxn ang="0">
                  <a:pos x="522" y="51"/>
                </a:cxn>
                <a:cxn ang="0">
                  <a:pos x="544" y="52"/>
                </a:cxn>
                <a:cxn ang="0">
                  <a:pos x="581" y="56"/>
                </a:cxn>
                <a:cxn ang="0">
                  <a:pos x="604" y="52"/>
                </a:cxn>
                <a:cxn ang="0">
                  <a:pos x="614" y="48"/>
                </a:cxn>
                <a:cxn ang="0">
                  <a:pos x="616" y="44"/>
                </a:cxn>
                <a:cxn ang="0">
                  <a:pos x="619" y="37"/>
                </a:cxn>
                <a:cxn ang="0">
                  <a:pos x="614" y="26"/>
                </a:cxn>
                <a:cxn ang="0">
                  <a:pos x="603" y="20"/>
                </a:cxn>
                <a:cxn ang="0">
                  <a:pos x="593" y="21"/>
                </a:cxn>
                <a:cxn ang="0">
                  <a:pos x="589" y="23"/>
                </a:cxn>
              </a:cxnLst>
              <a:rect l="0" t="0" r="r" b="b"/>
              <a:pathLst>
                <a:path w="619" h="56">
                  <a:moveTo>
                    <a:pt x="589" y="23"/>
                  </a:moveTo>
                  <a:lnTo>
                    <a:pt x="589" y="23"/>
                  </a:lnTo>
                  <a:lnTo>
                    <a:pt x="591" y="21"/>
                  </a:lnTo>
                  <a:lnTo>
                    <a:pt x="590" y="20"/>
                  </a:lnTo>
                  <a:lnTo>
                    <a:pt x="586" y="18"/>
                  </a:lnTo>
                  <a:lnTo>
                    <a:pt x="580" y="18"/>
                  </a:lnTo>
                  <a:lnTo>
                    <a:pt x="555" y="18"/>
                  </a:lnTo>
                  <a:lnTo>
                    <a:pt x="555" y="18"/>
                  </a:lnTo>
                  <a:lnTo>
                    <a:pt x="521" y="17"/>
                  </a:lnTo>
                  <a:lnTo>
                    <a:pt x="485" y="14"/>
                  </a:lnTo>
                  <a:lnTo>
                    <a:pt x="485" y="14"/>
                  </a:lnTo>
                  <a:lnTo>
                    <a:pt x="466" y="12"/>
                  </a:lnTo>
                  <a:lnTo>
                    <a:pt x="445" y="10"/>
                  </a:lnTo>
                  <a:lnTo>
                    <a:pt x="403" y="9"/>
                  </a:lnTo>
                  <a:lnTo>
                    <a:pt x="319" y="9"/>
                  </a:lnTo>
                  <a:lnTo>
                    <a:pt x="319" y="9"/>
                  </a:lnTo>
                  <a:lnTo>
                    <a:pt x="243" y="6"/>
                  </a:lnTo>
                  <a:lnTo>
                    <a:pt x="168" y="4"/>
                  </a:lnTo>
                  <a:lnTo>
                    <a:pt x="93" y="1"/>
                  </a:lnTo>
                  <a:lnTo>
                    <a:pt x="17" y="0"/>
                  </a:lnTo>
                  <a:lnTo>
                    <a:pt x="17" y="0"/>
                  </a:lnTo>
                  <a:lnTo>
                    <a:pt x="11" y="1"/>
                  </a:lnTo>
                  <a:lnTo>
                    <a:pt x="5" y="4"/>
                  </a:lnTo>
                  <a:lnTo>
                    <a:pt x="1" y="10"/>
                  </a:lnTo>
                  <a:lnTo>
                    <a:pt x="0" y="17"/>
                  </a:lnTo>
                  <a:lnTo>
                    <a:pt x="0" y="18"/>
                  </a:lnTo>
                  <a:lnTo>
                    <a:pt x="0" y="18"/>
                  </a:lnTo>
                  <a:lnTo>
                    <a:pt x="0" y="23"/>
                  </a:lnTo>
                  <a:lnTo>
                    <a:pt x="3" y="27"/>
                  </a:lnTo>
                  <a:lnTo>
                    <a:pt x="5" y="30"/>
                  </a:lnTo>
                  <a:lnTo>
                    <a:pt x="8" y="33"/>
                  </a:lnTo>
                  <a:lnTo>
                    <a:pt x="12" y="34"/>
                  </a:lnTo>
                  <a:lnTo>
                    <a:pt x="16" y="35"/>
                  </a:lnTo>
                  <a:lnTo>
                    <a:pt x="20" y="35"/>
                  </a:lnTo>
                  <a:lnTo>
                    <a:pt x="24" y="34"/>
                  </a:lnTo>
                  <a:lnTo>
                    <a:pt x="24" y="34"/>
                  </a:lnTo>
                  <a:lnTo>
                    <a:pt x="107" y="35"/>
                  </a:lnTo>
                  <a:lnTo>
                    <a:pt x="192" y="38"/>
                  </a:lnTo>
                  <a:lnTo>
                    <a:pt x="276" y="42"/>
                  </a:lnTo>
                  <a:lnTo>
                    <a:pt x="361" y="43"/>
                  </a:lnTo>
                  <a:lnTo>
                    <a:pt x="361" y="43"/>
                  </a:lnTo>
                  <a:lnTo>
                    <a:pt x="402" y="44"/>
                  </a:lnTo>
                  <a:lnTo>
                    <a:pt x="441" y="47"/>
                  </a:lnTo>
                  <a:lnTo>
                    <a:pt x="481" y="50"/>
                  </a:lnTo>
                  <a:lnTo>
                    <a:pt x="522" y="51"/>
                  </a:lnTo>
                  <a:lnTo>
                    <a:pt x="522" y="51"/>
                  </a:lnTo>
                  <a:lnTo>
                    <a:pt x="532" y="51"/>
                  </a:lnTo>
                  <a:lnTo>
                    <a:pt x="544" y="52"/>
                  </a:lnTo>
                  <a:lnTo>
                    <a:pt x="569" y="56"/>
                  </a:lnTo>
                  <a:lnTo>
                    <a:pt x="581" y="56"/>
                  </a:lnTo>
                  <a:lnTo>
                    <a:pt x="593" y="55"/>
                  </a:lnTo>
                  <a:lnTo>
                    <a:pt x="604" y="52"/>
                  </a:lnTo>
                  <a:lnTo>
                    <a:pt x="608" y="51"/>
                  </a:lnTo>
                  <a:lnTo>
                    <a:pt x="614" y="48"/>
                  </a:lnTo>
                  <a:lnTo>
                    <a:pt x="614" y="48"/>
                  </a:lnTo>
                  <a:lnTo>
                    <a:pt x="616" y="44"/>
                  </a:lnTo>
                  <a:lnTo>
                    <a:pt x="618" y="42"/>
                  </a:lnTo>
                  <a:lnTo>
                    <a:pt x="619" y="37"/>
                  </a:lnTo>
                  <a:lnTo>
                    <a:pt x="618" y="30"/>
                  </a:lnTo>
                  <a:lnTo>
                    <a:pt x="614" y="26"/>
                  </a:lnTo>
                  <a:lnTo>
                    <a:pt x="608" y="22"/>
                  </a:lnTo>
                  <a:lnTo>
                    <a:pt x="603" y="20"/>
                  </a:lnTo>
                  <a:lnTo>
                    <a:pt x="595" y="20"/>
                  </a:lnTo>
                  <a:lnTo>
                    <a:pt x="593" y="21"/>
                  </a:lnTo>
                  <a:lnTo>
                    <a:pt x="589" y="23"/>
                  </a:lnTo>
                  <a:lnTo>
                    <a:pt x="589" y="2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4" name="chenying0907 783">
              <a:extLst>
                <a:ext uri="{FF2B5EF4-FFF2-40B4-BE49-F238E27FC236}">
                  <a16:creationId xmlns:a16="http://schemas.microsoft.com/office/drawing/2014/main" id="{C89FCD8C-CA7E-4FB7-8230-71CEFFD3376B}"/>
                </a:ext>
              </a:extLst>
            </p:cNvPr>
            <p:cNvSpPr>
              <a:spLocks/>
            </p:cNvSpPr>
            <p:nvPr/>
          </p:nvSpPr>
          <p:spPr bwMode="auto">
            <a:xfrm>
              <a:off x="2170113" y="3554413"/>
              <a:ext cx="288925" cy="22225"/>
            </a:xfrm>
            <a:custGeom>
              <a:avLst/>
              <a:gdLst/>
              <a:ahLst/>
              <a:cxnLst>
                <a:cxn ang="0">
                  <a:pos x="715" y="20"/>
                </a:cxn>
                <a:cxn ang="0">
                  <a:pos x="715" y="20"/>
                </a:cxn>
                <a:cxn ang="0">
                  <a:pos x="622" y="18"/>
                </a:cxn>
                <a:cxn ang="0">
                  <a:pos x="529" y="16"/>
                </a:cxn>
                <a:cxn ang="0">
                  <a:pos x="436" y="13"/>
                </a:cxn>
                <a:cxn ang="0">
                  <a:pos x="345" y="12"/>
                </a:cxn>
                <a:cxn ang="0">
                  <a:pos x="345" y="12"/>
                </a:cxn>
                <a:cxn ang="0">
                  <a:pos x="304" y="10"/>
                </a:cxn>
                <a:cxn ang="0">
                  <a:pos x="263" y="9"/>
                </a:cxn>
                <a:cxn ang="0">
                  <a:pos x="223" y="8"/>
                </a:cxn>
                <a:cxn ang="0">
                  <a:pos x="182" y="8"/>
                </a:cxn>
                <a:cxn ang="0">
                  <a:pos x="182" y="8"/>
                </a:cxn>
                <a:cxn ang="0">
                  <a:pos x="161" y="6"/>
                </a:cxn>
                <a:cxn ang="0">
                  <a:pos x="140" y="5"/>
                </a:cxn>
                <a:cxn ang="0">
                  <a:pos x="97" y="1"/>
                </a:cxn>
                <a:cxn ang="0">
                  <a:pos x="76" y="0"/>
                </a:cxn>
                <a:cxn ang="0">
                  <a:pos x="55" y="0"/>
                </a:cxn>
                <a:cxn ang="0">
                  <a:pos x="33" y="0"/>
                </a:cxn>
                <a:cxn ang="0">
                  <a:pos x="14" y="3"/>
                </a:cxn>
                <a:cxn ang="0">
                  <a:pos x="14" y="3"/>
                </a:cxn>
                <a:cxn ang="0">
                  <a:pos x="10" y="4"/>
                </a:cxn>
                <a:cxn ang="0">
                  <a:pos x="6" y="5"/>
                </a:cxn>
                <a:cxn ang="0">
                  <a:pos x="2" y="9"/>
                </a:cxn>
                <a:cxn ang="0">
                  <a:pos x="0" y="16"/>
                </a:cxn>
                <a:cxn ang="0">
                  <a:pos x="2" y="22"/>
                </a:cxn>
                <a:cxn ang="0">
                  <a:pos x="4" y="27"/>
                </a:cxn>
                <a:cxn ang="0">
                  <a:pos x="8" y="33"/>
                </a:cxn>
                <a:cxn ang="0">
                  <a:pos x="15" y="35"/>
                </a:cxn>
                <a:cxn ang="0">
                  <a:pos x="19" y="35"/>
                </a:cxn>
                <a:cxn ang="0">
                  <a:pos x="23" y="35"/>
                </a:cxn>
                <a:cxn ang="0">
                  <a:pos x="23" y="35"/>
                </a:cxn>
                <a:cxn ang="0">
                  <a:pos x="32" y="34"/>
                </a:cxn>
                <a:cxn ang="0">
                  <a:pos x="41" y="34"/>
                </a:cxn>
                <a:cxn ang="0">
                  <a:pos x="61" y="35"/>
                </a:cxn>
                <a:cxn ang="0">
                  <a:pos x="79" y="38"/>
                </a:cxn>
                <a:cxn ang="0">
                  <a:pos x="97" y="40"/>
                </a:cxn>
                <a:cxn ang="0">
                  <a:pos x="97" y="40"/>
                </a:cxn>
                <a:cxn ang="0">
                  <a:pos x="198" y="42"/>
                </a:cxn>
                <a:cxn ang="0">
                  <a:pos x="198" y="42"/>
                </a:cxn>
                <a:cxn ang="0">
                  <a:pos x="239" y="43"/>
                </a:cxn>
                <a:cxn ang="0">
                  <a:pos x="278" y="44"/>
                </a:cxn>
                <a:cxn ang="0">
                  <a:pos x="318" y="44"/>
                </a:cxn>
                <a:cxn ang="0">
                  <a:pos x="359" y="46"/>
                </a:cxn>
                <a:cxn ang="0">
                  <a:pos x="359" y="46"/>
                </a:cxn>
                <a:cxn ang="0">
                  <a:pos x="448" y="47"/>
                </a:cxn>
                <a:cxn ang="0">
                  <a:pos x="537" y="50"/>
                </a:cxn>
                <a:cxn ang="0">
                  <a:pos x="626" y="52"/>
                </a:cxn>
                <a:cxn ang="0">
                  <a:pos x="715" y="54"/>
                </a:cxn>
                <a:cxn ang="0">
                  <a:pos x="715" y="54"/>
                </a:cxn>
                <a:cxn ang="0">
                  <a:pos x="719" y="52"/>
                </a:cxn>
                <a:cxn ang="0">
                  <a:pos x="721" y="52"/>
                </a:cxn>
                <a:cxn ang="0">
                  <a:pos x="726" y="48"/>
                </a:cxn>
                <a:cxn ang="0">
                  <a:pos x="729" y="42"/>
                </a:cxn>
                <a:cxn ang="0">
                  <a:pos x="730" y="37"/>
                </a:cxn>
                <a:cxn ang="0">
                  <a:pos x="729" y="30"/>
                </a:cxn>
                <a:cxn ang="0">
                  <a:pos x="726" y="25"/>
                </a:cxn>
                <a:cxn ang="0">
                  <a:pos x="721" y="21"/>
                </a:cxn>
                <a:cxn ang="0">
                  <a:pos x="719" y="20"/>
                </a:cxn>
                <a:cxn ang="0">
                  <a:pos x="715" y="20"/>
                </a:cxn>
                <a:cxn ang="0">
                  <a:pos x="715" y="20"/>
                </a:cxn>
              </a:cxnLst>
              <a:rect l="0" t="0" r="r" b="b"/>
              <a:pathLst>
                <a:path w="730" h="54">
                  <a:moveTo>
                    <a:pt x="715" y="20"/>
                  </a:moveTo>
                  <a:lnTo>
                    <a:pt x="715" y="20"/>
                  </a:lnTo>
                  <a:lnTo>
                    <a:pt x="622" y="18"/>
                  </a:lnTo>
                  <a:lnTo>
                    <a:pt x="529" y="16"/>
                  </a:lnTo>
                  <a:lnTo>
                    <a:pt x="436" y="13"/>
                  </a:lnTo>
                  <a:lnTo>
                    <a:pt x="345" y="12"/>
                  </a:lnTo>
                  <a:lnTo>
                    <a:pt x="345" y="12"/>
                  </a:lnTo>
                  <a:lnTo>
                    <a:pt x="304" y="10"/>
                  </a:lnTo>
                  <a:lnTo>
                    <a:pt x="263" y="9"/>
                  </a:lnTo>
                  <a:lnTo>
                    <a:pt x="223" y="8"/>
                  </a:lnTo>
                  <a:lnTo>
                    <a:pt x="182" y="8"/>
                  </a:lnTo>
                  <a:lnTo>
                    <a:pt x="182" y="8"/>
                  </a:lnTo>
                  <a:lnTo>
                    <a:pt x="161" y="6"/>
                  </a:lnTo>
                  <a:lnTo>
                    <a:pt x="140" y="5"/>
                  </a:lnTo>
                  <a:lnTo>
                    <a:pt x="97" y="1"/>
                  </a:lnTo>
                  <a:lnTo>
                    <a:pt x="76" y="0"/>
                  </a:lnTo>
                  <a:lnTo>
                    <a:pt x="55" y="0"/>
                  </a:lnTo>
                  <a:lnTo>
                    <a:pt x="33" y="0"/>
                  </a:lnTo>
                  <a:lnTo>
                    <a:pt x="14" y="3"/>
                  </a:lnTo>
                  <a:lnTo>
                    <a:pt x="14" y="3"/>
                  </a:lnTo>
                  <a:lnTo>
                    <a:pt x="10" y="4"/>
                  </a:lnTo>
                  <a:lnTo>
                    <a:pt x="6" y="5"/>
                  </a:lnTo>
                  <a:lnTo>
                    <a:pt x="2" y="9"/>
                  </a:lnTo>
                  <a:lnTo>
                    <a:pt x="0" y="16"/>
                  </a:lnTo>
                  <a:lnTo>
                    <a:pt x="2" y="22"/>
                  </a:lnTo>
                  <a:lnTo>
                    <a:pt x="4" y="27"/>
                  </a:lnTo>
                  <a:lnTo>
                    <a:pt x="8" y="33"/>
                  </a:lnTo>
                  <a:lnTo>
                    <a:pt x="15" y="35"/>
                  </a:lnTo>
                  <a:lnTo>
                    <a:pt x="19" y="35"/>
                  </a:lnTo>
                  <a:lnTo>
                    <a:pt x="23" y="35"/>
                  </a:lnTo>
                  <a:lnTo>
                    <a:pt x="23" y="35"/>
                  </a:lnTo>
                  <a:lnTo>
                    <a:pt x="32" y="34"/>
                  </a:lnTo>
                  <a:lnTo>
                    <a:pt x="41" y="34"/>
                  </a:lnTo>
                  <a:lnTo>
                    <a:pt x="61" y="35"/>
                  </a:lnTo>
                  <a:lnTo>
                    <a:pt x="79" y="38"/>
                  </a:lnTo>
                  <a:lnTo>
                    <a:pt x="97" y="40"/>
                  </a:lnTo>
                  <a:lnTo>
                    <a:pt x="97" y="40"/>
                  </a:lnTo>
                  <a:lnTo>
                    <a:pt x="198" y="42"/>
                  </a:lnTo>
                  <a:lnTo>
                    <a:pt x="198" y="42"/>
                  </a:lnTo>
                  <a:lnTo>
                    <a:pt x="239" y="43"/>
                  </a:lnTo>
                  <a:lnTo>
                    <a:pt x="278" y="44"/>
                  </a:lnTo>
                  <a:lnTo>
                    <a:pt x="318" y="44"/>
                  </a:lnTo>
                  <a:lnTo>
                    <a:pt x="359" y="46"/>
                  </a:lnTo>
                  <a:lnTo>
                    <a:pt x="359" y="46"/>
                  </a:lnTo>
                  <a:lnTo>
                    <a:pt x="448" y="47"/>
                  </a:lnTo>
                  <a:lnTo>
                    <a:pt x="537" y="50"/>
                  </a:lnTo>
                  <a:lnTo>
                    <a:pt x="626" y="52"/>
                  </a:lnTo>
                  <a:lnTo>
                    <a:pt x="715" y="54"/>
                  </a:lnTo>
                  <a:lnTo>
                    <a:pt x="715" y="54"/>
                  </a:lnTo>
                  <a:lnTo>
                    <a:pt x="719" y="52"/>
                  </a:lnTo>
                  <a:lnTo>
                    <a:pt x="721" y="52"/>
                  </a:lnTo>
                  <a:lnTo>
                    <a:pt x="726" y="48"/>
                  </a:lnTo>
                  <a:lnTo>
                    <a:pt x="729" y="42"/>
                  </a:lnTo>
                  <a:lnTo>
                    <a:pt x="730" y="37"/>
                  </a:lnTo>
                  <a:lnTo>
                    <a:pt x="729" y="30"/>
                  </a:lnTo>
                  <a:lnTo>
                    <a:pt x="726" y="25"/>
                  </a:lnTo>
                  <a:lnTo>
                    <a:pt x="721" y="21"/>
                  </a:lnTo>
                  <a:lnTo>
                    <a:pt x="719" y="20"/>
                  </a:lnTo>
                  <a:lnTo>
                    <a:pt x="715" y="20"/>
                  </a:lnTo>
                  <a:lnTo>
                    <a:pt x="715" y="2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5" name="chenying0907 784">
              <a:extLst>
                <a:ext uri="{FF2B5EF4-FFF2-40B4-BE49-F238E27FC236}">
                  <a16:creationId xmlns:a16="http://schemas.microsoft.com/office/drawing/2014/main" id="{080D901C-3B8E-4F09-9480-237416300799}"/>
                </a:ext>
              </a:extLst>
            </p:cNvPr>
            <p:cNvSpPr>
              <a:spLocks/>
            </p:cNvSpPr>
            <p:nvPr/>
          </p:nvSpPr>
          <p:spPr bwMode="auto">
            <a:xfrm>
              <a:off x="2228851" y="3505200"/>
              <a:ext cx="38100" cy="95250"/>
            </a:xfrm>
            <a:custGeom>
              <a:avLst/>
              <a:gdLst/>
              <a:ahLst/>
              <a:cxnLst>
                <a:cxn ang="0">
                  <a:pos x="62" y="6"/>
                </a:cxn>
                <a:cxn ang="0">
                  <a:pos x="62" y="6"/>
                </a:cxn>
                <a:cxn ang="0">
                  <a:pos x="56" y="17"/>
                </a:cxn>
                <a:cxn ang="0">
                  <a:pos x="51" y="28"/>
                </a:cxn>
                <a:cxn ang="0">
                  <a:pos x="45" y="40"/>
                </a:cxn>
                <a:cxn ang="0">
                  <a:pos x="41" y="52"/>
                </a:cxn>
                <a:cxn ang="0">
                  <a:pos x="34" y="77"/>
                </a:cxn>
                <a:cxn ang="0">
                  <a:pos x="30" y="102"/>
                </a:cxn>
                <a:cxn ang="0">
                  <a:pos x="30" y="102"/>
                </a:cxn>
                <a:cxn ang="0">
                  <a:pos x="22" y="130"/>
                </a:cxn>
                <a:cxn ang="0">
                  <a:pos x="14" y="161"/>
                </a:cxn>
                <a:cxn ang="0">
                  <a:pos x="6" y="189"/>
                </a:cxn>
                <a:cxn ang="0">
                  <a:pos x="0" y="218"/>
                </a:cxn>
                <a:cxn ang="0">
                  <a:pos x="0" y="218"/>
                </a:cxn>
                <a:cxn ang="0">
                  <a:pos x="0" y="222"/>
                </a:cxn>
                <a:cxn ang="0">
                  <a:pos x="0" y="226"/>
                </a:cxn>
                <a:cxn ang="0">
                  <a:pos x="2" y="232"/>
                </a:cxn>
                <a:cxn ang="0">
                  <a:pos x="7" y="236"/>
                </a:cxn>
                <a:cxn ang="0">
                  <a:pos x="13" y="239"/>
                </a:cxn>
                <a:cxn ang="0">
                  <a:pos x="19" y="240"/>
                </a:cxn>
                <a:cxn ang="0">
                  <a:pos x="24" y="238"/>
                </a:cxn>
                <a:cxn ang="0">
                  <a:pos x="30" y="234"/>
                </a:cxn>
                <a:cxn ang="0">
                  <a:pos x="31" y="231"/>
                </a:cxn>
                <a:cxn ang="0">
                  <a:pos x="32" y="227"/>
                </a:cxn>
                <a:cxn ang="0">
                  <a:pos x="32" y="227"/>
                </a:cxn>
                <a:cxn ang="0">
                  <a:pos x="39" y="201"/>
                </a:cxn>
                <a:cxn ang="0">
                  <a:pos x="45" y="175"/>
                </a:cxn>
                <a:cxn ang="0">
                  <a:pos x="60" y="123"/>
                </a:cxn>
                <a:cxn ang="0">
                  <a:pos x="60" y="123"/>
                </a:cxn>
                <a:cxn ang="0">
                  <a:pos x="65" y="98"/>
                </a:cxn>
                <a:cxn ang="0">
                  <a:pos x="72" y="72"/>
                </a:cxn>
                <a:cxn ang="0">
                  <a:pos x="74" y="59"/>
                </a:cxn>
                <a:cxn ang="0">
                  <a:pos x="79" y="47"/>
                </a:cxn>
                <a:cxn ang="0">
                  <a:pos x="85" y="35"/>
                </a:cxn>
                <a:cxn ang="0">
                  <a:pos x="91" y="25"/>
                </a:cxn>
                <a:cxn ang="0">
                  <a:pos x="91" y="25"/>
                </a:cxn>
                <a:cxn ang="0">
                  <a:pos x="94" y="21"/>
                </a:cxn>
                <a:cxn ang="0">
                  <a:pos x="95" y="18"/>
                </a:cxn>
                <a:cxn ang="0">
                  <a:pos x="95" y="11"/>
                </a:cxn>
                <a:cxn ang="0">
                  <a:pos x="91" y="6"/>
                </a:cxn>
                <a:cxn ang="0">
                  <a:pos x="87" y="2"/>
                </a:cxn>
                <a:cxn ang="0">
                  <a:pos x="81" y="0"/>
                </a:cxn>
                <a:cxn ang="0">
                  <a:pos x="74" y="0"/>
                </a:cxn>
                <a:cxn ang="0">
                  <a:pos x="68" y="2"/>
                </a:cxn>
                <a:cxn ang="0">
                  <a:pos x="65" y="4"/>
                </a:cxn>
                <a:cxn ang="0">
                  <a:pos x="62" y="6"/>
                </a:cxn>
                <a:cxn ang="0">
                  <a:pos x="62" y="6"/>
                </a:cxn>
              </a:cxnLst>
              <a:rect l="0" t="0" r="r" b="b"/>
              <a:pathLst>
                <a:path w="95" h="240">
                  <a:moveTo>
                    <a:pt x="62" y="6"/>
                  </a:moveTo>
                  <a:lnTo>
                    <a:pt x="62" y="6"/>
                  </a:lnTo>
                  <a:lnTo>
                    <a:pt x="56" y="17"/>
                  </a:lnTo>
                  <a:lnTo>
                    <a:pt x="51" y="28"/>
                  </a:lnTo>
                  <a:lnTo>
                    <a:pt x="45" y="40"/>
                  </a:lnTo>
                  <a:lnTo>
                    <a:pt x="41" y="52"/>
                  </a:lnTo>
                  <a:lnTo>
                    <a:pt x="34" y="77"/>
                  </a:lnTo>
                  <a:lnTo>
                    <a:pt x="30" y="102"/>
                  </a:lnTo>
                  <a:lnTo>
                    <a:pt x="30" y="102"/>
                  </a:lnTo>
                  <a:lnTo>
                    <a:pt x="22" y="130"/>
                  </a:lnTo>
                  <a:lnTo>
                    <a:pt x="14" y="161"/>
                  </a:lnTo>
                  <a:lnTo>
                    <a:pt x="6" y="189"/>
                  </a:lnTo>
                  <a:lnTo>
                    <a:pt x="0" y="218"/>
                  </a:lnTo>
                  <a:lnTo>
                    <a:pt x="0" y="218"/>
                  </a:lnTo>
                  <a:lnTo>
                    <a:pt x="0" y="222"/>
                  </a:lnTo>
                  <a:lnTo>
                    <a:pt x="0" y="226"/>
                  </a:lnTo>
                  <a:lnTo>
                    <a:pt x="2" y="232"/>
                  </a:lnTo>
                  <a:lnTo>
                    <a:pt x="7" y="236"/>
                  </a:lnTo>
                  <a:lnTo>
                    <a:pt x="13" y="239"/>
                  </a:lnTo>
                  <a:lnTo>
                    <a:pt x="19" y="240"/>
                  </a:lnTo>
                  <a:lnTo>
                    <a:pt x="24" y="238"/>
                  </a:lnTo>
                  <a:lnTo>
                    <a:pt x="30" y="234"/>
                  </a:lnTo>
                  <a:lnTo>
                    <a:pt x="31" y="231"/>
                  </a:lnTo>
                  <a:lnTo>
                    <a:pt x="32" y="227"/>
                  </a:lnTo>
                  <a:lnTo>
                    <a:pt x="32" y="227"/>
                  </a:lnTo>
                  <a:lnTo>
                    <a:pt x="39" y="201"/>
                  </a:lnTo>
                  <a:lnTo>
                    <a:pt x="45" y="175"/>
                  </a:lnTo>
                  <a:lnTo>
                    <a:pt x="60" y="123"/>
                  </a:lnTo>
                  <a:lnTo>
                    <a:pt x="60" y="123"/>
                  </a:lnTo>
                  <a:lnTo>
                    <a:pt x="65" y="98"/>
                  </a:lnTo>
                  <a:lnTo>
                    <a:pt x="72" y="72"/>
                  </a:lnTo>
                  <a:lnTo>
                    <a:pt x="74" y="59"/>
                  </a:lnTo>
                  <a:lnTo>
                    <a:pt x="79" y="47"/>
                  </a:lnTo>
                  <a:lnTo>
                    <a:pt x="85" y="35"/>
                  </a:lnTo>
                  <a:lnTo>
                    <a:pt x="91" y="25"/>
                  </a:lnTo>
                  <a:lnTo>
                    <a:pt x="91" y="25"/>
                  </a:lnTo>
                  <a:lnTo>
                    <a:pt x="94" y="21"/>
                  </a:lnTo>
                  <a:lnTo>
                    <a:pt x="95" y="18"/>
                  </a:lnTo>
                  <a:lnTo>
                    <a:pt x="95" y="11"/>
                  </a:lnTo>
                  <a:lnTo>
                    <a:pt x="91" y="6"/>
                  </a:lnTo>
                  <a:lnTo>
                    <a:pt x="87" y="2"/>
                  </a:lnTo>
                  <a:lnTo>
                    <a:pt x="81" y="0"/>
                  </a:lnTo>
                  <a:lnTo>
                    <a:pt x="74" y="0"/>
                  </a:lnTo>
                  <a:lnTo>
                    <a:pt x="68" y="2"/>
                  </a:lnTo>
                  <a:lnTo>
                    <a:pt x="65" y="4"/>
                  </a:lnTo>
                  <a:lnTo>
                    <a:pt x="62" y="6"/>
                  </a:lnTo>
                  <a:lnTo>
                    <a:pt x="62"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6" name="chenying0907 785">
              <a:extLst>
                <a:ext uri="{FF2B5EF4-FFF2-40B4-BE49-F238E27FC236}">
                  <a16:creationId xmlns:a16="http://schemas.microsoft.com/office/drawing/2014/main" id="{EABD5AFD-BF06-42D7-B8BC-E4EFA1436B50}"/>
                </a:ext>
              </a:extLst>
            </p:cNvPr>
            <p:cNvSpPr>
              <a:spLocks/>
            </p:cNvSpPr>
            <p:nvPr/>
          </p:nvSpPr>
          <p:spPr bwMode="auto">
            <a:xfrm>
              <a:off x="2301876" y="3505200"/>
              <a:ext cx="15875" cy="95250"/>
            </a:xfrm>
            <a:custGeom>
              <a:avLst/>
              <a:gdLst/>
              <a:ahLst/>
              <a:cxnLst>
                <a:cxn ang="0">
                  <a:pos x="34" y="24"/>
                </a:cxn>
                <a:cxn ang="0">
                  <a:pos x="34" y="24"/>
                </a:cxn>
                <a:cxn ang="0">
                  <a:pos x="35" y="20"/>
                </a:cxn>
                <a:cxn ang="0">
                  <a:pos x="35" y="16"/>
                </a:cxn>
                <a:cxn ang="0">
                  <a:pos x="34" y="12"/>
                </a:cxn>
                <a:cxn ang="0">
                  <a:pos x="33" y="8"/>
                </a:cxn>
                <a:cxn ang="0">
                  <a:pos x="30" y="4"/>
                </a:cxn>
                <a:cxn ang="0">
                  <a:pos x="28" y="1"/>
                </a:cxn>
                <a:cxn ang="0">
                  <a:pos x="24" y="0"/>
                </a:cxn>
                <a:cxn ang="0">
                  <a:pos x="18" y="0"/>
                </a:cxn>
                <a:cxn ang="0">
                  <a:pos x="17" y="0"/>
                </a:cxn>
                <a:cxn ang="0">
                  <a:pos x="17" y="0"/>
                </a:cxn>
                <a:cxn ang="0">
                  <a:pos x="11" y="1"/>
                </a:cxn>
                <a:cxn ang="0">
                  <a:pos x="4" y="4"/>
                </a:cxn>
                <a:cxn ang="0">
                  <a:pos x="1" y="11"/>
                </a:cxn>
                <a:cxn ang="0">
                  <a:pos x="0" y="17"/>
                </a:cxn>
                <a:cxn ang="0">
                  <a:pos x="0" y="17"/>
                </a:cxn>
                <a:cxn ang="0">
                  <a:pos x="0" y="68"/>
                </a:cxn>
                <a:cxn ang="0">
                  <a:pos x="1" y="120"/>
                </a:cxn>
                <a:cxn ang="0">
                  <a:pos x="3" y="173"/>
                </a:cxn>
                <a:cxn ang="0">
                  <a:pos x="4" y="224"/>
                </a:cxn>
                <a:cxn ang="0">
                  <a:pos x="4" y="224"/>
                </a:cxn>
                <a:cxn ang="0">
                  <a:pos x="4" y="228"/>
                </a:cxn>
                <a:cxn ang="0">
                  <a:pos x="5" y="232"/>
                </a:cxn>
                <a:cxn ang="0">
                  <a:pos x="9" y="237"/>
                </a:cxn>
                <a:cxn ang="0">
                  <a:pos x="14" y="239"/>
                </a:cxn>
                <a:cxn ang="0">
                  <a:pos x="21" y="241"/>
                </a:cxn>
                <a:cxn ang="0">
                  <a:pos x="26" y="239"/>
                </a:cxn>
                <a:cxn ang="0">
                  <a:pos x="33" y="237"/>
                </a:cxn>
                <a:cxn ang="0">
                  <a:pos x="37" y="232"/>
                </a:cxn>
                <a:cxn ang="0">
                  <a:pos x="37" y="228"/>
                </a:cxn>
                <a:cxn ang="0">
                  <a:pos x="38" y="224"/>
                </a:cxn>
                <a:cxn ang="0">
                  <a:pos x="38" y="224"/>
                </a:cxn>
                <a:cxn ang="0">
                  <a:pos x="37" y="174"/>
                </a:cxn>
                <a:cxn ang="0">
                  <a:pos x="35" y="124"/>
                </a:cxn>
                <a:cxn ang="0">
                  <a:pos x="34" y="73"/>
                </a:cxn>
                <a:cxn ang="0">
                  <a:pos x="34" y="24"/>
                </a:cxn>
                <a:cxn ang="0">
                  <a:pos x="34" y="24"/>
                </a:cxn>
              </a:cxnLst>
              <a:rect l="0" t="0" r="r" b="b"/>
              <a:pathLst>
                <a:path w="38" h="241">
                  <a:moveTo>
                    <a:pt x="34" y="24"/>
                  </a:moveTo>
                  <a:lnTo>
                    <a:pt x="34" y="24"/>
                  </a:lnTo>
                  <a:lnTo>
                    <a:pt x="35" y="20"/>
                  </a:lnTo>
                  <a:lnTo>
                    <a:pt x="35" y="16"/>
                  </a:lnTo>
                  <a:lnTo>
                    <a:pt x="34" y="12"/>
                  </a:lnTo>
                  <a:lnTo>
                    <a:pt x="33" y="8"/>
                  </a:lnTo>
                  <a:lnTo>
                    <a:pt x="30" y="4"/>
                  </a:lnTo>
                  <a:lnTo>
                    <a:pt x="28" y="1"/>
                  </a:lnTo>
                  <a:lnTo>
                    <a:pt x="24" y="0"/>
                  </a:lnTo>
                  <a:lnTo>
                    <a:pt x="18" y="0"/>
                  </a:lnTo>
                  <a:lnTo>
                    <a:pt x="17" y="0"/>
                  </a:lnTo>
                  <a:lnTo>
                    <a:pt x="17" y="0"/>
                  </a:lnTo>
                  <a:lnTo>
                    <a:pt x="11" y="1"/>
                  </a:lnTo>
                  <a:lnTo>
                    <a:pt x="4" y="4"/>
                  </a:lnTo>
                  <a:lnTo>
                    <a:pt x="1" y="11"/>
                  </a:lnTo>
                  <a:lnTo>
                    <a:pt x="0" y="17"/>
                  </a:lnTo>
                  <a:lnTo>
                    <a:pt x="0" y="17"/>
                  </a:lnTo>
                  <a:lnTo>
                    <a:pt x="0" y="68"/>
                  </a:lnTo>
                  <a:lnTo>
                    <a:pt x="1" y="120"/>
                  </a:lnTo>
                  <a:lnTo>
                    <a:pt x="3" y="173"/>
                  </a:lnTo>
                  <a:lnTo>
                    <a:pt x="4" y="224"/>
                  </a:lnTo>
                  <a:lnTo>
                    <a:pt x="4" y="224"/>
                  </a:lnTo>
                  <a:lnTo>
                    <a:pt x="4" y="228"/>
                  </a:lnTo>
                  <a:lnTo>
                    <a:pt x="5" y="232"/>
                  </a:lnTo>
                  <a:lnTo>
                    <a:pt x="9" y="237"/>
                  </a:lnTo>
                  <a:lnTo>
                    <a:pt x="14" y="239"/>
                  </a:lnTo>
                  <a:lnTo>
                    <a:pt x="21" y="241"/>
                  </a:lnTo>
                  <a:lnTo>
                    <a:pt x="26" y="239"/>
                  </a:lnTo>
                  <a:lnTo>
                    <a:pt x="33" y="237"/>
                  </a:lnTo>
                  <a:lnTo>
                    <a:pt x="37" y="232"/>
                  </a:lnTo>
                  <a:lnTo>
                    <a:pt x="37" y="228"/>
                  </a:lnTo>
                  <a:lnTo>
                    <a:pt x="38" y="224"/>
                  </a:lnTo>
                  <a:lnTo>
                    <a:pt x="38" y="224"/>
                  </a:lnTo>
                  <a:lnTo>
                    <a:pt x="37" y="174"/>
                  </a:lnTo>
                  <a:lnTo>
                    <a:pt x="35" y="124"/>
                  </a:lnTo>
                  <a:lnTo>
                    <a:pt x="34" y="73"/>
                  </a:lnTo>
                  <a:lnTo>
                    <a:pt x="34" y="24"/>
                  </a:lnTo>
                  <a:lnTo>
                    <a:pt x="34" y="2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7" name="chenying0907 786">
              <a:extLst>
                <a:ext uri="{FF2B5EF4-FFF2-40B4-BE49-F238E27FC236}">
                  <a16:creationId xmlns:a16="http://schemas.microsoft.com/office/drawing/2014/main" id="{85C2B897-3895-4E1A-BA77-AD20CC2D6367}"/>
                </a:ext>
              </a:extLst>
            </p:cNvPr>
            <p:cNvSpPr>
              <a:spLocks/>
            </p:cNvSpPr>
            <p:nvPr/>
          </p:nvSpPr>
          <p:spPr bwMode="auto">
            <a:xfrm>
              <a:off x="2347913" y="3505200"/>
              <a:ext cx="52388" cy="101600"/>
            </a:xfrm>
            <a:custGeom>
              <a:avLst/>
              <a:gdLst/>
              <a:ahLst/>
              <a:cxnLst>
                <a:cxn ang="0">
                  <a:pos x="129" y="229"/>
                </a:cxn>
                <a:cxn ang="0">
                  <a:pos x="129" y="229"/>
                </a:cxn>
                <a:cxn ang="0">
                  <a:pos x="119" y="203"/>
                </a:cxn>
                <a:cxn ang="0">
                  <a:pos x="109" y="176"/>
                </a:cxn>
                <a:cxn ang="0">
                  <a:pos x="87" y="123"/>
                </a:cxn>
                <a:cxn ang="0">
                  <a:pos x="87" y="123"/>
                </a:cxn>
                <a:cxn ang="0">
                  <a:pos x="82" y="109"/>
                </a:cxn>
                <a:cxn ang="0">
                  <a:pos x="76" y="93"/>
                </a:cxn>
                <a:cxn ang="0">
                  <a:pos x="72" y="79"/>
                </a:cxn>
                <a:cxn ang="0">
                  <a:pos x="66" y="63"/>
                </a:cxn>
                <a:cxn ang="0">
                  <a:pos x="66" y="63"/>
                </a:cxn>
                <a:cxn ang="0">
                  <a:pos x="58" y="49"/>
                </a:cxn>
                <a:cxn ang="0">
                  <a:pos x="49" y="36"/>
                </a:cxn>
                <a:cxn ang="0">
                  <a:pos x="40" y="23"/>
                </a:cxn>
                <a:cxn ang="0">
                  <a:pos x="32" y="8"/>
                </a:cxn>
                <a:cxn ang="0">
                  <a:pos x="32" y="8"/>
                </a:cxn>
                <a:cxn ang="0">
                  <a:pos x="29" y="6"/>
                </a:cxn>
                <a:cxn ang="0">
                  <a:pos x="27" y="3"/>
                </a:cxn>
                <a:cxn ang="0">
                  <a:pos x="21" y="0"/>
                </a:cxn>
                <a:cxn ang="0">
                  <a:pos x="15" y="0"/>
                </a:cxn>
                <a:cxn ang="0">
                  <a:pos x="10" y="3"/>
                </a:cxn>
                <a:cxn ang="0">
                  <a:pos x="4" y="7"/>
                </a:cxn>
                <a:cxn ang="0">
                  <a:pos x="0" y="12"/>
                </a:cxn>
                <a:cxn ang="0">
                  <a:pos x="0" y="19"/>
                </a:cxn>
                <a:cxn ang="0">
                  <a:pos x="0" y="23"/>
                </a:cxn>
                <a:cxn ang="0">
                  <a:pos x="2" y="27"/>
                </a:cxn>
                <a:cxn ang="0">
                  <a:pos x="2" y="27"/>
                </a:cxn>
                <a:cxn ang="0">
                  <a:pos x="8" y="37"/>
                </a:cxn>
                <a:cxn ang="0">
                  <a:pos x="16" y="46"/>
                </a:cxn>
                <a:cxn ang="0">
                  <a:pos x="24" y="57"/>
                </a:cxn>
                <a:cxn ang="0">
                  <a:pos x="31" y="68"/>
                </a:cxn>
                <a:cxn ang="0">
                  <a:pos x="31" y="68"/>
                </a:cxn>
                <a:cxn ang="0">
                  <a:pos x="38" y="87"/>
                </a:cxn>
                <a:cxn ang="0">
                  <a:pos x="45" y="106"/>
                </a:cxn>
                <a:cxn ang="0">
                  <a:pos x="51" y="125"/>
                </a:cxn>
                <a:cxn ang="0">
                  <a:pos x="58" y="144"/>
                </a:cxn>
                <a:cxn ang="0">
                  <a:pos x="58" y="144"/>
                </a:cxn>
                <a:cxn ang="0">
                  <a:pos x="80" y="194"/>
                </a:cxn>
                <a:cxn ang="0">
                  <a:pos x="89" y="219"/>
                </a:cxn>
                <a:cxn ang="0">
                  <a:pos x="97" y="245"/>
                </a:cxn>
                <a:cxn ang="0">
                  <a:pos x="97" y="245"/>
                </a:cxn>
                <a:cxn ang="0">
                  <a:pos x="100" y="250"/>
                </a:cxn>
                <a:cxn ang="0">
                  <a:pos x="105" y="254"/>
                </a:cxn>
                <a:cxn ang="0">
                  <a:pos x="110" y="257"/>
                </a:cxn>
                <a:cxn ang="0">
                  <a:pos x="116" y="257"/>
                </a:cxn>
                <a:cxn ang="0">
                  <a:pos x="122" y="255"/>
                </a:cxn>
                <a:cxn ang="0">
                  <a:pos x="126" y="251"/>
                </a:cxn>
                <a:cxn ang="0">
                  <a:pos x="130" y="246"/>
                </a:cxn>
                <a:cxn ang="0">
                  <a:pos x="131" y="240"/>
                </a:cxn>
                <a:cxn ang="0">
                  <a:pos x="131" y="238"/>
                </a:cxn>
                <a:cxn ang="0">
                  <a:pos x="131" y="238"/>
                </a:cxn>
                <a:cxn ang="0">
                  <a:pos x="130" y="233"/>
                </a:cxn>
                <a:cxn ang="0">
                  <a:pos x="129" y="229"/>
                </a:cxn>
                <a:cxn ang="0">
                  <a:pos x="129" y="229"/>
                </a:cxn>
              </a:cxnLst>
              <a:rect l="0" t="0" r="r" b="b"/>
              <a:pathLst>
                <a:path w="131" h="257">
                  <a:moveTo>
                    <a:pt x="129" y="229"/>
                  </a:moveTo>
                  <a:lnTo>
                    <a:pt x="129" y="229"/>
                  </a:lnTo>
                  <a:lnTo>
                    <a:pt x="119" y="203"/>
                  </a:lnTo>
                  <a:lnTo>
                    <a:pt x="109" y="176"/>
                  </a:lnTo>
                  <a:lnTo>
                    <a:pt x="87" y="123"/>
                  </a:lnTo>
                  <a:lnTo>
                    <a:pt x="87" y="123"/>
                  </a:lnTo>
                  <a:lnTo>
                    <a:pt x="82" y="109"/>
                  </a:lnTo>
                  <a:lnTo>
                    <a:pt x="76" y="93"/>
                  </a:lnTo>
                  <a:lnTo>
                    <a:pt x="72" y="79"/>
                  </a:lnTo>
                  <a:lnTo>
                    <a:pt x="66" y="63"/>
                  </a:lnTo>
                  <a:lnTo>
                    <a:pt x="66" y="63"/>
                  </a:lnTo>
                  <a:lnTo>
                    <a:pt x="58" y="49"/>
                  </a:lnTo>
                  <a:lnTo>
                    <a:pt x="49" y="36"/>
                  </a:lnTo>
                  <a:lnTo>
                    <a:pt x="40" y="23"/>
                  </a:lnTo>
                  <a:lnTo>
                    <a:pt x="32" y="8"/>
                  </a:lnTo>
                  <a:lnTo>
                    <a:pt x="32" y="8"/>
                  </a:lnTo>
                  <a:lnTo>
                    <a:pt x="29" y="6"/>
                  </a:lnTo>
                  <a:lnTo>
                    <a:pt x="27" y="3"/>
                  </a:lnTo>
                  <a:lnTo>
                    <a:pt x="21" y="0"/>
                  </a:lnTo>
                  <a:lnTo>
                    <a:pt x="15" y="0"/>
                  </a:lnTo>
                  <a:lnTo>
                    <a:pt x="10" y="3"/>
                  </a:lnTo>
                  <a:lnTo>
                    <a:pt x="4" y="7"/>
                  </a:lnTo>
                  <a:lnTo>
                    <a:pt x="0" y="12"/>
                  </a:lnTo>
                  <a:lnTo>
                    <a:pt x="0" y="19"/>
                  </a:lnTo>
                  <a:lnTo>
                    <a:pt x="0" y="23"/>
                  </a:lnTo>
                  <a:lnTo>
                    <a:pt x="2" y="27"/>
                  </a:lnTo>
                  <a:lnTo>
                    <a:pt x="2" y="27"/>
                  </a:lnTo>
                  <a:lnTo>
                    <a:pt x="8" y="37"/>
                  </a:lnTo>
                  <a:lnTo>
                    <a:pt x="16" y="46"/>
                  </a:lnTo>
                  <a:lnTo>
                    <a:pt x="24" y="57"/>
                  </a:lnTo>
                  <a:lnTo>
                    <a:pt x="31" y="68"/>
                  </a:lnTo>
                  <a:lnTo>
                    <a:pt x="31" y="68"/>
                  </a:lnTo>
                  <a:lnTo>
                    <a:pt x="38" y="87"/>
                  </a:lnTo>
                  <a:lnTo>
                    <a:pt x="45" y="106"/>
                  </a:lnTo>
                  <a:lnTo>
                    <a:pt x="51" y="125"/>
                  </a:lnTo>
                  <a:lnTo>
                    <a:pt x="58" y="144"/>
                  </a:lnTo>
                  <a:lnTo>
                    <a:pt x="58" y="144"/>
                  </a:lnTo>
                  <a:lnTo>
                    <a:pt x="80" y="194"/>
                  </a:lnTo>
                  <a:lnTo>
                    <a:pt x="89" y="219"/>
                  </a:lnTo>
                  <a:lnTo>
                    <a:pt x="97" y="245"/>
                  </a:lnTo>
                  <a:lnTo>
                    <a:pt x="97" y="245"/>
                  </a:lnTo>
                  <a:lnTo>
                    <a:pt x="100" y="250"/>
                  </a:lnTo>
                  <a:lnTo>
                    <a:pt x="105" y="254"/>
                  </a:lnTo>
                  <a:lnTo>
                    <a:pt x="110" y="257"/>
                  </a:lnTo>
                  <a:lnTo>
                    <a:pt x="116" y="257"/>
                  </a:lnTo>
                  <a:lnTo>
                    <a:pt x="122" y="255"/>
                  </a:lnTo>
                  <a:lnTo>
                    <a:pt x="126" y="251"/>
                  </a:lnTo>
                  <a:lnTo>
                    <a:pt x="130" y="246"/>
                  </a:lnTo>
                  <a:lnTo>
                    <a:pt x="131" y="240"/>
                  </a:lnTo>
                  <a:lnTo>
                    <a:pt x="131" y="238"/>
                  </a:lnTo>
                  <a:lnTo>
                    <a:pt x="131" y="238"/>
                  </a:lnTo>
                  <a:lnTo>
                    <a:pt x="130" y="233"/>
                  </a:lnTo>
                  <a:lnTo>
                    <a:pt x="129" y="229"/>
                  </a:lnTo>
                  <a:lnTo>
                    <a:pt x="129" y="229"/>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8" name="chenying0907 787">
              <a:extLst>
                <a:ext uri="{FF2B5EF4-FFF2-40B4-BE49-F238E27FC236}">
                  <a16:creationId xmlns:a16="http://schemas.microsoft.com/office/drawing/2014/main" id="{BF259BA0-EEC5-4101-835B-08D0542B5A76}"/>
                </a:ext>
              </a:extLst>
            </p:cNvPr>
            <p:cNvSpPr>
              <a:spLocks/>
            </p:cNvSpPr>
            <p:nvPr/>
          </p:nvSpPr>
          <p:spPr bwMode="auto">
            <a:xfrm>
              <a:off x="2070101" y="3133725"/>
              <a:ext cx="482600" cy="66675"/>
            </a:xfrm>
            <a:custGeom>
              <a:avLst/>
              <a:gdLst/>
              <a:ahLst/>
              <a:cxnLst>
                <a:cxn ang="0">
                  <a:pos x="1214" y="145"/>
                </a:cxn>
                <a:cxn ang="0">
                  <a:pos x="1208" y="115"/>
                </a:cxn>
                <a:cxn ang="0">
                  <a:pos x="1202" y="92"/>
                </a:cxn>
                <a:cxn ang="0">
                  <a:pos x="1193" y="70"/>
                </a:cxn>
                <a:cxn ang="0">
                  <a:pos x="1170" y="50"/>
                </a:cxn>
                <a:cxn ang="0">
                  <a:pos x="1161" y="45"/>
                </a:cxn>
                <a:cxn ang="0">
                  <a:pos x="1131" y="33"/>
                </a:cxn>
                <a:cxn ang="0">
                  <a:pos x="1087" y="26"/>
                </a:cxn>
                <a:cxn ang="0">
                  <a:pos x="1044" y="26"/>
                </a:cxn>
                <a:cxn ang="0">
                  <a:pos x="1001" y="26"/>
                </a:cxn>
                <a:cxn ang="0">
                  <a:pos x="907" y="23"/>
                </a:cxn>
                <a:cxn ang="0">
                  <a:pos x="811" y="19"/>
                </a:cxn>
                <a:cxn ang="0">
                  <a:pos x="767" y="17"/>
                </a:cxn>
                <a:cxn ang="0">
                  <a:pos x="677" y="13"/>
                </a:cxn>
                <a:cxn ang="0">
                  <a:pos x="632" y="8"/>
                </a:cxn>
                <a:cxn ang="0">
                  <a:pos x="526" y="2"/>
                </a:cxn>
                <a:cxn ang="0">
                  <a:pos x="419" y="0"/>
                </a:cxn>
                <a:cxn ang="0">
                  <a:pos x="310" y="3"/>
                </a:cxn>
                <a:cxn ang="0">
                  <a:pos x="204" y="8"/>
                </a:cxn>
                <a:cxn ang="0">
                  <a:pos x="136" y="16"/>
                </a:cxn>
                <a:cxn ang="0">
                  <a:pos x="102" y="24"/>
                </a:cxn>
                <a:cxn ang="0">
                  <a:pos x="71" y="36"/>
                </a:cxn>
                <a:cxn ang="0">
                  <a:pos x="43" y="53"/>
                </a:cxn>
                <a:cxn ang="0">
                  <a:pos x="21" y="75"/>
                </a:cxn>
                <a:cxn ang="0">
                  <a:pos x="6" y="105"/>
                </a:cxn>
                <a:cxn ang="0">
                  <a:pos x="0" y="142"/>
                </a:cxn>
                <a:cxn ang="0">
                  <a:pos x="0" y="145"/>
                </a:cxn>
                <a:cxn ang="0">
                  <a:pos x="6" y="155"/>
                </a:cxn>
                <a:cxn ang="0">
                  <a:pos x="17" y="159"/>
                </a:cxn>
                <a:cxn ang="0">
                  <a:pos x="29" y="155"/>
                </a:cxn>
                <a:cxn ang="0">
                  <a:pos x="34" y="145"/>
                </a:cxn>
                <a:cxn ang="0">
                  <a:pos x="34" y="142"/>
                </a:cxn>
                <a:cxn ang="0">
                  <a:pos x="37" y="121"/>
                </a:cxn>
                <a:cxn ang="0">
                  <a:pos x="43" y="102"/>
                </a:cxn>
                <a:cxn ang="0">
                  <a:pos x="54" y="87"/>
                </a:cxn>
                <a:cxn ang="0">
                  <a:pos x="68" y="74"/>
                </a:cxn>
                <a:cxn ang="0">
                  <a:pos x="85" y="63"/>
                </a:cxn>
                <a:cxn ang="0">
                  <a:pos x="125" y="50"/>
                </a:cxn>
                <a:cxn ang="0">
                  <a:pos x="169" y="42"/>
                </a:cxn>
                <a:cxn ang="0">
                  <a:pos x="238" y="38"/>
                </a:cxn>
                <a:cxn ang="0">
                  <a:pos x="317" y="38"/>
                </a:cxn>
                <a:cxn ang="0">
                  <a:pos x="395" y="34"/>
                </a:cxn>
                <a:cxn ang="0">
                  <a:pos x="475" y="33"/>
                </a:cxn>
                <a:cxn ang="0">
                  <a:pos x="555" y="37"/>
                </a:cxn>
                <a:cxn ang="0">
                  <a:pos x="632" y="43"/>
                </a:cxn>
                <a:cxn ang="0">
                  <a:pos x="695" y="49"/>
                </a:cxn>
                <a:cxn ang="0">
                  <a:pos x="886" y="57"/>
                </a:cxn>
                <a:cxn ang="0">
                  <a:pos x="963" y="59"/>
                </a:cxn>
                <a:cxn ang="0">
                  <a:pos x="1042" y="60"/>
                </a:cxn>
                <a:cxn ang="0">
                  <a:pos x="1064" y="60"/>
                </a:cxn>
                <a:cxn ang="0">
                  <a:pos x="1108" y="66"/>
                </a:cxn>
                <a:cxn ang="0">
                  <a:pos x="1131" y="71"/>
                </a:cxn>
                <a:cxn ang="0">
                  <a:pos x="1144" y="76"/>
                </a:cxn>
                <a:cxn ang="0">
                  <a:pos x="1154" y="84"/>
                </a:cxn>
                <a:cxn ang="0">
                  <a:pos x="1167" y="105"/>
                </a:cxn>
                <a:cxn ang="0">
                  <a:pos x="1174" y="128"/>
                </a:cxn>
                <a:cxn ang="0">
                  <a:pos x="1180" y="155"/>
                </a:cxn>
                <a:cxn ang="0">
                  <a:pos x="1183" y="157"/>
                </a:cxn>
                <a:cxn ang="0">
                  <a:pos x="1189" y="164"/>
                </a:cxn>
                <a:cxn ang="0">
                  <a:pos x="1202" y="165"/>
                </a:cxn>
                <a:cxn ang="0">
                  <a:pos x="1213" y="159"/>
                </a:cxn>
                <a:cxn ang="0">
                  <a:pos x="1214" y="149"/>
                </a:cxn>
                <a:cxn ang="0">
                  <a:pos x="1214" y="145"/>
                </a:cxn>
              </a:cxnLst>
              <a:rect l="0" t="0" r="r" b="b"/>
              <a:pathLst>
                <a:path w="1214" h="166">
                  <a:moveTo>
                    <a:pt x="1214" y="145"/>
                  </a:moveTo>
                  <a:lnTo>
                    <a:pt x="1214" y="145"/>
                  </a:lnTo>
                  <a:lnTo>
                    <a:pt x="1210" y="130"/>
                  </a:lnTo>
                  <a:lnTo>
                    <a:pt x="1208" y="115"/>
                  </a:lnTo>
                  <a:lnTo>
                    <a:pt x="1205" y="104"/>
                  </a:lnTo>
                  <a:lnTo>
                    <a:pt x="1202" y="92"/>
                  </a:lnTo>
                  <a:lnTo>
                    <a:pt x="1199" y="80"/>
                  </a:lnTo>
                  <a:lnTo>
                    <a:pt x="1193" y="70"/>
                  </a:lnTo>
                  <a:lnTo>
                    <a:pt x="1184" y="59"/>
                  </a:lnTo>
                  <a:lnTo>
                    <a:pt x="1170" y="50"/>
                  </a:lnTo>
                  <a:lnTo>
                    <a:pt x="1170" y="50"/>
                  </a:lnTo>
                  <a:lnTo>
                    <a:pt x="1161" y="45"/>
                  </a:lnTo>
                  <a:lnTo>
                    <a:pt x="1150" y="40"/>
                  </a:lnTo>
                  <a:lnTo>
                    <a:pt x="1131" y="33"/>
                  </a:lnTo>
                  <a:lnTo>
                    <a:pt x="1110" y="29"/>
                  </a:lnTo>
                  <a:lnTo>
                    <a:pt x="1087" y="26"/>
                  </a:lnTo>
                  <a:lnTo>
                    <a:pt x="1065" y="26"/>
                  </a:lnTo>
                  <a:lnTo>
                    <a:pt x="1044" y="26"/>
                  </a:lnTo>
                  <a:lnTo>
                    <a:pt x="1001" y="26"/>
                  </a:lnTo>
                  <a:lnTo>
                    <a:pt x="1001" y="26"/>
                  </a:lnTo>
                  <a:lnTo>
                    <a:pt x="954" y="25"/>
                  </a:lnTo>
                  <a:lnTo>
                    <a:pt x="907" y="23"/>
                  </a:lnTo>
                  <a:lnTo>
                    <a:pt x="860" y="20"/>
                  </a:lnTo>
                  <a:lnTo>
                    <a:pt x="811" y="19"/>
                  </a:lnTo>
                  <a:lnTo>
                    <a:pt x="811" y="19"/>
                  </a:lnTo>
                  <a:lnTo>
                    <a:pt x="767" y="17"/>
                  </a:lnTo>
                  <a:lnTo>
                    <a:pt x="722" y="16"/>
                  </a:lnTo>
                  <a:lnTo>
                    <a:pt x="677" y="13"/>
                  </a:lnTo>
                  <a:lnTo>
                    <a:pt x="632" y="8"/>
                  </a:lnTo>
                  <a:lnTo>
                    <a:pt x="632" y="8"/>
                  </a:lnTo>
                  <a:lnTo>
                    <a:pt x="580" y="4"/>
                  </a:lnTo>
                  <a:lnTo>
                    <a:pt x="526" y="2"/>
                  </a:lnTo>
                  <a:lnTo>
                    <a:pt x="473" y="0"/>
                  </a:lnTo>
                  <a:lnTo>
                    <a:pt x="419" y="0"/>
                  </a:lnTo>
                  <a:lnTo>
                    <a:pt x="364" y="2"/>
                  </a:lnTo>
                  <a:lnTo>
                    <a:pt x="310" y="3"/>
                  </a:lnTo>
                  <a:lnTo>
                    <a:pt x="204" y="8"/>
                  </a:lnTo>
                  <a:lnTo>
                    <a:pt x="204" y="8"/>
                  </a:lnTo>
                  <a:lnTo>
                    <a:pt x="170" y="11"/>
                  </a:lnTo>
                  <a:lnTo>
                    <a:pt x="136" y="16"/>
                  </a:lnTo>
                  <a:lnTo>
                    <a:pt x="119" y="19"/>
                  </a:lnTo>
                  <a:lnTo>
                    <a:pt x="102" y="24"/>
                  </a:lnTo>
                  <a:lnTo>
                    <a:pt x="87" y="29"/>
                  </a:lnTo>
                  <a:lnTo>
                    <a:pt x="71" y="36"/>
                  </a:lnTo>
                  <a:lnTo>
                    <a:pt x="57" y="43"/>
                  </a:lnTo>
                  <a:lnTo>
                    <a:pt x="43" y="53"/>
                  </a:lnTo>
                  <a:lnTo>
                    <a:pt x="32" y="63"/>
                  </a:lnTo>
                  <a:lnTo>
                    <a:pt x="21" y="75"/>
                  </a:lnTo>
                  <a:lnTo>
                    <a:pt x="12" y="89"/>
                  </a:lnTo>
                  <a:lnTo>
                    <a:pt x="6" y="105"/>
                  </a:lnTo>
                  <a:lnTo>
                    <a:pt x="2" y="122"/>
                  </a:lnTo>
                  <a:lnTo>
                    <a:pt x="0" y="142"/>
                  </a:lnTo>
                  <a:lnTo>
                    <a:pt x="0" y="142"/>
                  </a:lnTo>
                  <a:lnTo>
                    <a:pt x="0" y="145"/>
                  </a:lnTo>
                  <a:lnTo>
                    <a:pt x="2" y="149"/>
                  </a:lnTo>
                  <a:lnTo>
                    <a:pt x="6" y="155"/>
                  </a:lnTo>
                  <a:lnTo>
                    <a:pt x="11" y="157"/>
                  </a:lnTo>
                  <a:lnTo>
                    <a:pt x="17" y="159"/>
                  </a:lnTo>
                  <a:lnTo>
                    <a:pt x="24" y="157"/>
                  </a:lnTo>
                  <a:lnTo>
                    <a:pt x="29" y="155"/>
                  </a:lnTo>
                  <a:lnTo>
                    <a:pt x="33" y="149"/>
                  </a:lnTo>
                  <a:lnTo>
                    <a:pt x="34" y="145"/>
                  </a:lnTo>
                  <a:lnTo>
                    <a:pt x="34" y="142"/>
                  </a:lnTo>
                  <a:lnTo>
                    <a:pt x="34" y="142"/>
                  </a:lnTo>
                  <a:lnTo>
                    <a:pt x="36" y="131"/>
                  </a:lnTo>
                  <a:lnTo>
                    <a:pt x="37" y="121"/>
                  </a:lnTo>
                  <a:lnTo>
                    <a:pt x="40" y="110"/>
                  </a:lnTo>
                  <a:lnTo>
                    <a:pt x="43" y="102"/>
                  </a:lnTo>
                  <a:lnTo>
                    <a:pt x="49" y="93"/>
                  </a:lnTo>
                  <a:lnTo>
                    <a:pt x="54" y="87"/>
                  </a:lnTo>
                  <a:lnTo>
                    <a:pt x="60" y="80"/>
                  </a:lnTo>
                  <a:lnTo>
                    <a:pt x="68" y="74"/>
                  </a:lnTo>
                  <a:lnTo>
                    <a:pt x="76" y="68"/>
                  </a:lnTo>
                  <a:lnTo>
                    <a:pt x="85" y="63"/>
                  </a:lnTo>
                  <a:lnTo>
                    <a:pt x="104" y="55"/>
                  </a:lnTo>
                  <a:lnTo>
                    <a:pt x="125" y="50"/>
                  </a:lnTo>
                  <a:lnTo>
                    <a:pt x="147" y="45"/>
                  </a:lnTo>
                  <a:lnTo>
                    <a:pt x="169" y="42"/>
                  </a:lnTo>
                  <a:lnTo>
                    <a:pt x="193" y="41"/>
                  </a:lnTo>
                  <a:lnTo>
                    <a:pt x="238" y="38"/>
                  </a:lnTo>
                  <a:lnTo>
                    <a:pt x="282" y="38"/>
                  </a:lnTo>
                  <a:lnTo>
                    <a:pt x="317" y="38"/>
                  </a:lnTo>
                  <a:lnTo>
                    <a:pt x="317" y="38"/>
                  </a:lnTo>
                  <a:lnTo>
                    <a:pt x="395" y="34"/>
                  </a:lnTo>
                  <a:lnTo>
                    <a:pt x="435" y="33"/>
                  </a:lnTo>
                  <a:lnTo>
                    <a:pt x="475" y="33"/>
                  </a:lnTo>
                  <a:lnTo>
                    <a:pt x="514" y="34"/>
                  </a:lnTo>
                  <a:lnTo>
                    <a:pt x="555" y="37"/>
                  </a:lnTo>
                  <a:lnTo>
                    <a:pt x="594" y="40"/>
                  </a:lnTo>
                  <a:lnTo>
                    <a:pt x="632" y="43"/>
                  </a:lnTo>
                  <a:lnTo>
                    <a:pt x="632" y="43"/>
                  </a:lnTo>
                  <a:lnTo>
                    <a:pt x="695" y="49"/>
                  </a:lnTo>
                  <a:lnTo>
                    <a:pt x="759" y="51"/>
                  </a:lnTo>
                  <a:lnTo>
                    <a:pt x="886" y="57"/>
                  </a:lnTo>
                  <a:lnTo>
                    <a:pt x="886" y="57"/>
                  </a:lnTo>
                  <a:lnTo>
                    <a:pt x="963" y="59"/>
                  </a:lnTo>
                  <a:lnTo>
                    <a:pt x="1002" y="60"/>
                  </a:lnTo>
                  <a:lnTo>
                    <a:pt x="1042" y="60"/>
                  </a:lnTo>
                  <a:lnTo>
                    <a:pt x="1042" y="60"/>
                  </a:lnTo>
                  <a:lnTo>
                    <a:pt x="1064" y="60"/>
                  </a:lnTo>
                  <a:lnTo>
                    <a:pt x="1086" y="62"/>
                  </a:lnTo>
                  <a:lnTo>
                    <a:pt x="1108" y="66"/>
                  </a:lnTo>
                  <a:lnTo>
                    <a:pt x="1131" y="71"/>
                  </a:lnTo>
                  <a:lnTo>
                    <a:pt x="1131" y="71"/>
                  </a:lnTo>
                  <a:lnTo>
                    <a:pt x="1137" y="74"/>
                  </a:lnTo>
                  <a:lnTo>
                    <a:pt x="1144" y="76"/>
                  </a:lnTo>
                  <a:lnTo>
                    <a:pt x="1150" y="80"/>
                  </a:lnTo>
                  <a:lnTo>
                    <a:pt x="1154" y="84"/>
                  </a:lnTo>
                  <a:lnTo>
                    <a:pt x="1162" y="93"/>
                  </a:lnTo>
                  <a:lnTo>
                    <a:pt x="1167" y="105"/>
                  </a:lnTo>
                  <a:lnTo>
                    <a:pt x="1171" y="117"/>
                  </a:lnTo>
                  <a:lnTo>
                    <a:pt x="1174" y="128"/>
                  </a:lnTo>
                  <a:lnTo>
                    <a:pt x="1178" y="142"/>
                  </a:lnTo>
                  <a:lnTo>
                    <a:pt x="1180" y="155"/>
                  </a:lnTo>
                  <a:lnTo>
                    <a:pt x="1180" y="155"/>
                  </a:lnTo>
                  <a:lnTo>
                    <a:pt x="1183" y="157"/>
                  </a:lnTo>
                  <a:lnTo>
                    <a:pt x="1184" y="160"/>
                  </a:lnTo>
                  <a:lnTo>
                    <a:pt x="1189" y="164"/>
                  </a:lnTo>
                  <a:lnTo>
                    <a:pt x="1196" y="166"/>
                  </a:lnTo>
                  <a:lnTo>
                    <a:pt x="1202" y="165"/>
                  </a:lnTo>
                  <a:lnTo>
                    <a:pt x="1209" y="162"/>
                  </a:lnTo>
                  <a:lnTo>
                    <a:pt x="1213" y="159"/>
                  </a:lnTo>
                  <a:lnTo>
                    <a:pt x="1214" y="152"/>
                  </a:lnTo>
                  <a:lnTo>
                    <a:pt x="1214" y="149"/>
                  </a:lnTo>
                  <a:lnTo>
                    <a:pt x="1214" y="145"/>
                  </a:lnTo>
                  <a:lnTo>
                    <a:pt x="1214" y="14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29" name="chenying0907 788">
              <a:extLst>
                <a:ext uri="{FF2B5EF4-FFF2-40B4-BE49-F238E27FC236}">
                  <a16:creationId xmlns:a16="http://schemas.microsoft.com/office/drawing/2014/main" id="{79A0DE07-C27E-4520-B53A-1BB333F42DEA}"/>
                </a:ext>
              </a:extLst>
            </p:cNvPr>
            <p:cNvSpPr>
              <a:spLocks/>
            </p:cNvSpPr>
            <p:nvPr/>
          </p:nvSpPr>
          <p:spPr bwMode="auto">
            <a:xfrm>
              <a:off x="2065338" y="3182938"/>
              <a:ext cx="488950" cy="465138"/>
            </a:xfrm>
            <a:custGeom>
              <a:avLst/>
              <a:gdLst/>
              <a:ahLst/>
              <a:cxnLst>
                <a:cxn ang="0">
                  <a:pos x="1227" y="941"/>
                </a:cxn>
                <a:cxn ang="0">
                  <a:pos x="1205" y="932"/>
                </a:cxn>
                <a:cxn ang="0">
                  <a:pos x="1194" y="948"/>
                </a:cxn>
                <a:cxn ang="0">
                  <a:pos x="1193" y="1003"/>
                </a:cxn>
                <a:cxn ang="0">
                  <a:pos x="1181" y="1034"/>
                </a:cxn>
                <a:cxn ang="0">
                  <a:pos x="1148" y="1072"/>
                </a:cxn>
                <a:cxn ang="0">
                  <a:pos x="1103" y="1109"/>
                </a:cxn>
                <a:cxn ang="0">
                  <a:pos x="1061" y="1121"/>
                </a:cxn>
                <a:cxn ang="0">
                  <a:pos x="974" y="1126"/>
                </a:cxn>
                <a:cxn ang="0">
                  <a:pos x="926" y="1135"/>
                </a:cxn>
                <a:cxn ang="0">
                  <a:pos x="807" y="1132"/>
                </a:cxn>
                <a:cxn ang="0">
                  <a:pos x="708" y="1123"/>
                </a:cxn>
                <a:cxn ang="0">
                  <a:pos x="434" y="1111"/>
                </a:cxn>
                <a:cxn ang="0">
                  <a:pos x="284" y="1106"/>
                </a:cxn>
                <a:cxn ang="0">
                  <a:pos x="135" y="1089"/>
                </a:cxn>
                <a:cxn ang="0">
                  <a:pos x="88" y="1064"/>
                </a:cxn>
                <a:cxn ang="0">
                  <a:pos x="51" y="1009"/>
                </a:cxn>
                <a:cxn ang="0">
                  <a:pos x="36" y="940"/>
                </a:cxn>
                <a:cxn ang="0">
                  <a:pos x="33" y="853"/>
                </a:cxn>
                <a:cxn ang="0">
                  <a:pos x="44" y="764"/>
                </a:cxn>
                <a:cxn ang="0">
                  <a:pos x="46" y="702"/>
                </a:cxn>
                <a:cxn ang="0">
                  <a:pos x="47" y="573"/>
                </a:cxn>
                <a:cxn ang="0">
                  <a:pos x="38" y="437"/>
                </a:cxn>
                <a:cxn ang="0">
                  <a:pos x="48" y="305"/>
                </a:cxn>
                <a:cxn ang="0">
                  <a:pos x="46" y="161"/>
                </a:cxn>
                <a:cxn ang="0">
                  <a:pos x="40" y="16"/>
                </a:cxn>
                <a:cxn ang="0">
                  <a:pos x="30" y="0"/>
                </a:cxn>
                <a:cxn ang="0">
                  <a:pos x="8" y="9"/>
                </a:cxn>
                <a:cxn ang="0">
                  <a:pos x="8" y="57"/>
                </a:cxn>
                <a:cxn ang="0">
                  <a:pos x="13" y="261"/>
                </a:cxn>
                <a:cxn ang="0">
                  <a:pos x="6" y="365"/>
                </a:cxn>
                <a:cxn ang="0">
                  <a:pos x="10" y="513"/>
                </a:cxn>
                <a:cxn ang="0">
                  <a:pos x="13" y="599"/>
                </a:cxn>
                <a:cxn ang="0">
                  <a:pos x="9" y="715"/>
                </a:cxn>
                <a:cxn ang="0">
                  <a:pos x="0" y="883"/>
                </a:cxn>
                <a:cxn ang="0">
                  <a:pos x="12" y="996"/>
                </a:cxn>
                <a:cxn ang="0">
                  <a:pos x="34" y="1051"/>
                </a:cxn>
                <a:cxn ang="0">
                  <a:pos x="74" y="1094"/>
                </a:cxn>
                <a:cxn ang="0">
                  <a:pos x="137" y="1123"/>
                </a:cxn>
                <a:cxn ang="0">
                  <a:pos x="196" y="1134"/>
                </a:cxn>
                <a:cxn ang="0">
                  <a:pos x="316" y="1136"/>
                </a:cxn>
                <a:cxn ang="0">
                  <a:pos x="462" y="1148"/>
                </a:cxn>
                <a:cxn ang="0">
                  <a:pos x="638" y="1155"/>
                </a:cxn>
                <a:cxn ang="0">
                  <a:pos x="815" y="1166"/>
                </a:cxn>
                <a:cxn ang="0">
                  <a:pos x="902" y="1169"/>
                </a:cxn>
                <a:cxn ang="0">
                  <a:pos x="967" y="1162"/>
                </a:cxn>
                <a:cxn ang="0">
                  <a:pos x="1075" y="1155"/>
                </a:cxn>
                <a:cxn ang="0">
                  <a:pos x="1126" y="1134"/>
                </a:cxn>
                <a:cxn ang="0">
                  <a:pos x="1184" y="1085"/>
                </a:cxn>
                <a:cxn ang="0">
                  <a:pos x="1215" y="1042"/>
                </a:cxn>
                <a:cxn ang="0">
                  <a:pos x="1228" y="982"/>
                </a:cxn>
              </a:cxnLst>
              <a:rect l="0" t="0" r="r" b="b"/>
              <a:pathLst>
                <a:path w="1228" h="1170">
                  <a:moveTo>
                    <a:pt x="1228" y="948"/>
                  </a:moveTo>
                  <a:lnTo>
                    <a:pt x="1228" y="948"/>
                  </a:lnTo>
                  <a:lnTo>
                    <a:pt x="1228" y="944"/>
                  </a:lnTo>
                  <a:lnTo>
                    <a:pt x="1227" y="941"/>
                  </a:lnTo>
                  <a:lnTo>
                    <a:pt x="1223" y="936"/>
                  </a:lnTo>
                  <a:lnTo>
                    <a:pt x="1218" y="932"/>
                  </a:lnTo>
                  <a:lnTo>
                    <a:pt x="1211" y="931"/>
                  </a:lnTo>
                  <a:lnTo>
                    <a:pt x="1205" y="932"/>
                  </a:lnTo>
                  <a:lnTo>
                    <a:pt x="1199" y="936"/>
                  </a:lnTo>
                  <a:lnTo>
                    <a:pt x="1195" y="941"/>
                  </a:lnTo>
                  <a:lnTo>
                    <a:pt x="1194" y="944"/>
                  </a:lnTo>
                  <a:lnTo>
                    <a:pt x="1194" y="948"/>
                  </a:lnTo>
                  <a:lnTo>
                    <a:pt x="1194" y="948"/>
                  </a:lnTo>
                  <a:lnTo>
                    <a:pt x="1194" y="970"/>
                  </a:lnTo>
                  <a:lnTo>
                    <a:pt x="1194" y="992"/>
                  </a:lnTo>
                  <a:lnTo>
                    <a:pt x="1193" y="1003"/>
                  </a:lnTo>
                  <a:lnTo>
                    <a:pt x="1190" y="1013"/>
                  </a:lnTo>
                  <a:lnTo>
                    <a:pt x="1186" y="1024"/>
                  </a:lnTo>
                  <a:lnTo>
                    <a:pt x="1181" y="1034"/>
                  </a:lnTo>
                  <a:lnTo>
                    <a:pt x="1181" y="1034"/>
                  </a:lnTo>
                  <a:lnTo>
                    <a:pt x="1175" y="1045"/>
                  </a:lnTo>
                  <a:lnTo>
                    <a:pt x="1167" y="1055"/>
                  </a:lnTo>
                  <a:lnTo>
                    <a:pt x="1158" y="1064"/>
                  </a:lnTo>
                  <a:lnTo>
                    <a:pt x="1148" y="1072"/>
                  </a:lnTo>
                  <a:lnTo>
                    <a:pt x="1130" y="1089"/>
                  </a:lnTo>
                  <a:lnTo>
                    <a:pt x="1110" y="1104"/>
                  </a:lnTo>
                  <a:lnTo>
                    <a:pt x="1110" y="1104"/>
                  </a:lnTo>
                  <a:lnTo>
                    <a:pt x="1103" y="1109"/>
                  </a:lnTo>
                  <a:lnTo>
                    <a:pt x="1095" y="1113"/>
                  </a:lnTo>
                  <a:lnTo>
                    <a:pt x="1086" y="1117"/>
                  </a:lnTo>
                  <a:lnTo>
                    <a:pt x="1078" y="1118"/>
                  </a:lnTo>
                  <a:lnTo>
                    <a:pt x="1061" y="1121"/>
                  </a:lnTo>
                  <a:lnTo>
                    <a:pt x="1044" y="1122"/>
                  </a:lnTo>
                  <a:lnTo>
                    <a:pt x="1008" y="1122"/>
                  </a:lnTo>
                  <a:lnTo>
                    <a:pt x="991" y="1122"/>
                  </a:lnTo>
                  <a:lnTo>
                    <a:pt x="974" y="1126"/>
                  </a:lnTo>
                  <a:lnTo>
                    <a:pt x="974" y="1126"/>
                  </a:lnTo>
                  <a:lnTo>
                    <a:pt x="959" y="1130"/>
                  </a:lnTo>
                  <a:lnTo>
                    <a:pt x="943" y="1132"/>
                  </a:lnTo>
                  <a:lnTo>
                    <a:pt x="926" y="1135"/>
                  </a:lnTo>
                  <a:lnTo>
                    <a:pt x="909" y="1136"/>
                  </a:lnTo>
                  <a:lnTo>
                    <a:pt x="876" y="1136"/>
                  </a:lnTo>
                  <a:lnTo>
                    <a:pt x="842" y="1135"/>
                  </a:lnTo>
                  <a:lnTo>
                    <a:pt x="807" y="1132"/>
                  </a:lnTo>
                  <a:lnTo>
                    <a:pt x="774" y="1130"/>
                  </a:lnTo>
                  <a:lnTo>
                    <a:pt x="740" y="1126"/>
                  </a:lnTo>
                  <a:lnTo>
                    <a:pt x="708" y="1123"/>
                  </a:lnTo>
                  <a:lnTo>
                    <a:pt x="708" y="1123"/>
                  </a:lnTo>
                  <a:lnTo>
                    <a:pt x="640" y="1121"/>
                  </a:lnTo>
                  <a:lnTo>
                    <a:pt x="570" y="1118"/>
                  </a:lnTo>
                  <a:lnTo>
                    <a:pt x="502" y="1115"/>
                  </a:lnTo>
                  <a:lnTo>
                    <a:pt x="434" y="1111"/>
                  </a:lnTo>
                  <a:lnTo>
                    <a:pt x="434" y="1111"/>
                  </a:lnTo>
                  <a:lnTo>
                    <a:pt x="396" y="1109"/>
                  </a:lnTo>
                  <a:lnTo>
                    <a:pt x="360" y="1108"/>
                  </a:lnTo>
                  <a:lnTo>
                    <a:pt x="284" y="1106"/>
                  </a:lnTo>
                  <a:lnTo>
                    <a:pt x="246" y="1104"/>
                  </a:lnTo>
                  <a:lnTo>
                    <a:pt x="208" y="1101"/>
                  </a:lnTo>
                  <a:lnTo>
                    <a:pt x="171" y="1096"/>
                  </a:lnTo>
                  <a:lnTo>
                    <a:pt x="135" y="1089"/>
                  </a:lnTo>
                  <a:lnTo>
                    <a:pt x="135" y="1089"/>
                  </a:lnTo>
                  <a:lnTo>
                    <a:pt x="116" y="1083"/>
                  </a:lnTo>
                  <a:lnTo>
                    <a:pt x="101" y="1075"/>
                  </a:lnTo>
                  <a:lnTo>
                    <a:pt x="88" y="1064"/>
                  </a:lnTo>
                  <a:lnTo>
                    <a:pt x="76" y="1053"/>
                  </a:lnTo>
                  <a:lnTo>
                    <a:pt x="65" y="1040"/>
                  </a:lnTo>
                  <a:lnTo>
                    <a:pt x="57" y="1025"/>
                  </a:lnTo>
                  <a:lnTo>
                    <a:pt x="51" y="1009"/>
                  </a:lnTo>
                  <a:lnTo>
                    <a:pt x="46" y="992"/>
                  </a:lnTo>
                  <a:lnTo>
                    <a:pt x="42" y="975"/>
                  </a:lnTo>
                  <a:lnTo>
                    <a:pt x="38" y="957"/>
                  </a:lnTo>
                  <a:lnTo>
                    <a:pt x="36" y="940"/>
                  </a:lnTo>
                  <a:lnTo>
                    <a:pt x="35" y="922"/>
                  </a:lnTo>
                  <a:lnTo>
                    <a:pt x="34" y="887"/>
                  </a:lnTo>
                  <a:lnTo>
                    <a:pt x="33" y="853"/>
                  </a:lnTo>
                  <a:lnTo>
                    <a:pt x="33" y="853"/>
                  </a:lnTo>
                  <a:lnTo>
                    <a:pt x="34" y="838"/>
                  </a:lnTo>
                  <a:lnTo>
                    <a:pt x="35" y="824"/>
                  </a:lnTo>
                  <a:lnTo>
                    <a:pt x="39" y="794"/>
                  </a:lnTo>
                  <a:lnTo>
                    <a:pt x="44" y="764"/>
                  </a:lnTo>
                  <a:lnTo>
                    <a:pt x="46" y="748"/>
                  </a:lnTo>
                  <a:lnTo>
                    <a:pt x="46" y="734"/>
                  </a:lnTo>
                  <a:lnTo>
                    <a:pt x="46" y="734"/>
                  </a:lnTo>
                  <a:lnTo>
                    <a:pt x="46" y="702"/>
                  </a:lnTo>
                  <a:lnTo>
                    <a:pt x="47" y="672"/>
                  </a:lnTo>
                  <a:lnTo>
                    <a:pt x="48" y="612"/>
                  </a:lnTo>
                  <a:lnTo>
                    <a:pt x="48" y="612"/>
                  </a:lnTo>
                  <a:lnTo>
                    <a:pt x="47" y="573"/>
                  </a:lnTo>
                  <a:lnTo>
                    <a:pt x="46" y="533"/>
                  </a:lnTo>
                  <a:lnTo>
                    <a:pt x="39" y="455"/>
                  </a:lnTo>
                  <a:lnTo>
                    <a:pt x="39" y="455"/>
                  </a:lnTo>
                  <a:lnTo>
                    <a:pt x="38" y="437"/>
                  </a:lnTo>
                  <a:lnTo>
                    <a:pt x="38" y="417"/>
                  </a:lnTo>
                  <a:lnTo>
                    <a:pt x="42" y="379"/>
                  </a:lnTo>
                  <a:lnTo>
                    <a:pt x="46" y="341"/>
                  </a:lnTo>
                  <a:lnTo>
                    <a:pt x="48" y="305"/>
                  </a:lnTo>
                  <a:lnTo>
                    <a:pt x="48" y="305"/>
                  </a:lnTo>
                  <a:lnTo>
                    <a:pt x="50" y="268"/>
                  </a:lnTo>
                  <a:lnTo>
                    <a:pt x="50" y="231"/>
                  </a:lnTo>
                  <a:lnTo>
                    <a:pt x="46" y="161"/>
                  </a:lnTo>
                  <a:lnTo>
                    <a:pt x="43" y="89"/>
                  </a:lnTo>
                  <a:lnTo>
                    <a:pt x="42" y="52"/>
                  </a:lnTo>
                  <a:lnTo>
                    <a:pt x="40" y="16"/>
                  </a:lnTo>
                  <a:lnTo>
                    <a:pt x="40" y="16"/>
                  </a:lnTo>
                  <a:lnTo>
                    <a:pt x="40" y="12"/>
                  </a:lnTo>
                  <a:lnTo>
                    <a:pt x="39" y="9"/>
                  </a:lnTo>
                  <a:lnTo>
                    <a:pt x="35" y="4"/>
                  </a:lnTo>
                  <a:lnTo>
                    <a:pt x="30" y="0"/>
                  </a:lnTo>
                  <a:lnTo>
                    <a:pt x="23" y="0"/>
                  </a:lnTo>
                  <a:lnTo>
                    <a:pt x="17" y="0"/>
                  </a:lnTo>
                  <a:lnTo>
                    <a:pt x="12" y="4"/>
                  </a:lnTo>
                  <a:lnTo>
                    <a:pt x="8" y="9"/>
                  </a:lnTo>
                  <a:lnTo>
                    <a:pt x="6" y="12"/>
                  </a:lnTo>
                  <a:lnTo>
                    <a:pt x="6" y="16"/>
                  </a:lnTo>
                  <a:lnTo>
                    <a:pt x="6" y="16"/>
                  </a:lnTo>
                  <a:lnTo>
                    <a:pt x="8" y="57"/>
                  </a:lnTo>
                  <a:lnTo>
                    <a:pt x="9" y="98"/>
                  </a:lnTo>
                  <a:lnTo>
                    <a:pt x="12" y="180"/>
                  </a:lnTo>
                  <a:lnTo>
                    <a:pt x="13" y="221"/>
                  </a:lnTo>
                  <a:lnTo>
                    <a:pt x="13" y="261"/>
                  </a:lnTo>
                  <a:lnTo>
                    <a:pt x="12" y="303"/>
                  </a:lnTo>
                  <a:lnTo>
                    <a:pt x="8" y="344"/>
                  </a:lnTo>
                  <a:lnTo>
                    <a:pt x="8" y="344"/>
                  </a:lnTo>
                  <a:lnTo>
                    <a:pt x="6" y="365"/>
                  </a:lnTo>
                  <a:lnTo>
                    <a:pt x="5" y="386"/>
                  </a:lnTo>
                  <a:lnTo>
                    <a:pt x="5" y="428"/>
                  </a:lnTo>
                  <a:lnTo>
                    <a:pt x="8" y="471"/>
                  </a:lnTo>
                  <a:lnTo>
                    <a:pt x="10" y="513"/>
                  </a:lnTo>
                  <a:lnTo>
                    <a:pt x="10" y="513"/>
                  </a:lnTo>
                  <a:lnTo>
                    <a:pt x="13" y="533"/>
                  </a:lnTo>
                  <a:lnTo>
                    <a:pt x="13" y="556"/>
                  </a:lnTo>
                  <a:lnTo>
                    <a:pt x="13" y="599"/>
                  </a:lnTo>
                  <a:lnTo>
                    <a:pt x="12" y="641"/>
                  </a:lnTo>
                  <a:lnTo>
                    <a:pt x="10" y="684"/>
                  </a:lnTo>
                  <a:lnTo>
                    <a:pt x="10" y="684"/>
                  </a:lnTo>
                  <a:lnTo>
                    <a:pt x="9" y="715"/>
                  </a:lnTo>
                  <a:lnTo>
                    <a:pt x="8" y="747"/>
                  </a:lnTo>
                  <a:lnTo>
                    <a:pt x="2" y="815"/>
                  </a:lnTo>
                  <a:lnTo>
                    <a:pt x="1" y="849"/>
                  </a:lnTo>
                  <a:lnTo>
                    <a:pt x="0" y="883"/>
                  </a:lnTo>
                  <a:lnTo>
                    <a:pt x="0" y="917"/>
                  </a:lnTo>
                  <a:lnTo>
                    <a:pt x="2" y="949"/>
                  </a:lnTo>
                  <a:lnTo>
                    <a:pt x="8" y="981"/>
                  </a:lnTo>
                  <a:lnTo>
                    <a:pt x="12" y="996"/>
                  </a:lnTo>
                  <a:lnTo>
                    <a:pt x="16" y="1011"/>
                  </a:lnTo>
                  <a:lnTo>
                    <a:pt x="21" y="1025"/>
                  </a:lnTo>
                  <a:lnTo>
                    <a:pt x="27" y="1038"/>
                  </a:lnTo>
                  <a:lnTo>
                    <a:pt x="34" y="1051"/>
                  </a:lnTo>
                  <a:lnTo>
                    <a:pt x="43" y="1063"/>
                  </a:lnTo>
                  <a:lnTo>
                    <a:pt x="52" y="1075"/>
                  </a:lnTo>
                  <a:lnTo>
                    <a:pt x="63" y="1085"/>
                  </a:lnTo>
                  <a:lnTo>
                    <a:pt x="74" y="1094"/>
                  </a:lnTo>
                  <a:lnTo>
                    <a:pt x="88" y="1104"/>
                  </a:lnTo>
                  <a:lnTo>
                    <a:pt x="103" y="1111"/>
                  </a:lnTo>
                  <a:lnTo>
                    <a:pt x="119" y="1118"/>
                  </a:lnTo>
                  <a:lnTo>
                    <a:pt x="137" y="1123"/>
                  </a:lnTo>
                  <a:lnTo>
                    <a:pt x="156" y="1128"/>
                  </a:lnTo>
                  <a:lnTo>
                    <a:pt x="156" y="1128"/>
                  </a:lnTo>
                  <a:lnTo>
                    <a:pt x="176" y="1131"/>
                  </a:lnTo>
                  <a:lnTo>
                    <a:pt x="196" y="1134"/>
                  </a:lnTo>
                  <a:lnTo>
                    <a:pt x="237" y="1136"/>
                  </a:lnTo>
                  <a:lnTo>
                    <a:pt x="277" y="1136"/>
                  </a:lnTo>
                  <a:lnTo>
                    <a:pt x="316" y="1136"/>
                  </a:lnTo>
                  <a:lnTo>
                    <a:pt x="316" y="1136"/>
                  </a:lnTo>
                  <a:lnTo>
                    <a:pt x="353" y="1138"/>
                  </a:lnTo>
                  <a:lnTo>
                    <a:pt x="388" y="1142"/>
                  </a:lnTo>
                  <a:lnTo>
                    <a:pt x="425" y="1144"/>
                  </a:lnTo>
                  <a:lnTo>
                    <a:pt x="462" y="1148"/>
                  </a:lnTo>
                  <a:lnTo>
                    <a:pt x="462" y="1148"/>
                  </a:lnTo>
                  <a:lnTo>
                    <a:pt x="505" y="1151"/>
                  </a:lnTo>
                  <a:lnTo>
                    <a:pt x="549" y="1152"/>
                  </a:lnTo>
                  <a:lnTo>
                    <a:pt x="638" y="1155"/>
                  </a:lnTo>
                  <a:lnTo>
                    <a:pt x="683" y="1156"/>
                  </a:lnTo>
                  <a:lnTo>
                    <a:pt x="727" y="1157"/>
                  </a:lnTo>
                  <a:lnTo>
                    <a:pt x="770" y="1161"/>
                  </a:lnTo>
                  <a:lnTo>
                    <a:pt x="815" y="1166"/>
                  </a:lnTo>
                  <a:lnTo>
                    <a:pt x="815" y="1166"/>
                  </a:lnTo>
                  <a:lnTo>
                    <a:pt x="842" y="1169"/>
                  </a:lnTo>
                  <a:lnTo>
                    <a:pt x="872" y="1170"/>
                  </a:lnTo>
                  <a:lnTo>
                    <a:pt x="902" y="1169"/>
                  </a:lnTo>
                  <a:lnTo>
                    <a:pt x="930" y="1165"/>
                  </a:lnTo>
                  <a:lnTo>
                    <a:pt x="930" y="1165"/>
                  </a:lnTo>
                  <a:lnTo>
                    <a:pt x="948" y="1164"/>
                  </a:lnTo>
                  <a:lnTo>
                    <a:pt x="967" y="1162"/>
                  </a:lnTo>
                  <a:lnTo>
                    <a:pt x="1003" y="1161"/>
                  </a:lnTo>
                  <a:lnTo>
                    <a:pt x="1040" y="1160"/>
                  </a:lnTo>
                  <a:lnTo>
                    <a:pt x="1058" y="1159"/>
                  </a:lnTo>
                  <a:lnTo>
                    <a:pt x="1075" y="1155"/>
                  </a:lnTo>
                  <a:lnTo>
                    <a:pt x="1075" y="1155"/>
                  </a:lnTo>
                  <a:lnTo>
                    <a:pt x="1093" y="1149"/>
                  </a:lnTo>
                  <a:lnTo>
                    <a:pt x="1110" y="1143"/>
                  </a:lnTo>
                  <a:lnTo>
                    <a:pt x="1126" y="1134"/>
                  </a:lnTo>
                  <a:lnTo>
                    <a:pt x="1142" y="1123"/>
                  </a:lnTo>
                  <a:lnTo>
                    <a:pt x="1156" y="1111"/>
                  </a:lnTo>
                  <a:lnTo>
                    <a:pt x="1171" y="1098"/>
                  </a:lnTo>
                  <a:lnTo>
                    <a:pt x="1184" y="1085"/>
                  </a:lnTo>
                  <a:lnTo>
                    <a:pt x="1197" y="1071"/>
                  </a:lnTo>
                  <a:lnTo>
                    <a:pt x="1197" y="1071"/>
                  </a:lnTo>
                  <a:lnTo>
                    <a:pt x="1207" y="1057"/>
                  </a:lnTo>
                  <a:lnTo>
                    <a:pt x="1215" y="1042"/>
                  </a:lnTo>
                  <a:lnTo>
                    <a:pt x="1222" y="1028"/>
                  </a:lnTo>
                  <a:lnTo>
                    <a:pt x="1224" y="1013"/>
                  </a:lnTo>
                  <a:lnTo>
                    <a:pt x="1227" y="998"/>
                  </a:lnTo>
                  <a:lnTo>
                    <a:pt x="1228" y="982"/>
                  </a:lnTo>
                  <a:lnTo>
                    <a:pt x="1228" y="948"/>
                  </a:lnTo>
                  <a:lnTo>
                    <a:pt x="1228" y="948"/>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0" name="chenying0907 789">
              <a:extLst>
                <a:ext uri="{FF2B5EF4-FFF2-40B4-BE49-F238E27FC236}">
                  <a16:creationId xmlns:a16="http://schemas.microsoft.com/office/drawing/2014/main" id="{4BE3AFEA-67B9-486A-972B-DC10237A4D9B}"/>
                </a:ext>
              </a:extLst>
            </p:cNvPr>
            <p:cNvSpPr>
              <a:spLocks/>
            </p:cNvSpPr>
            <p:nvPr/>
          </p:nvSpPr>
          <p:spPr bwMode="auto">
            <a:xfrm>
              <a:off x="2540001" y="3187700"/>
              <a:ext cx="14288" cy="381000"/>
            </a:xfrm>
            <a:custGeom>
              <a:avLst/>
              <a:gdLst/>
              <a:ahLst/>
              <a:cxnLst>
                <a:cxn ang="0">
                  <a:pos x="0" y="17"/>
                </a:cxn>
                <a:cxn ang="0">
                  <a:pos x="0" y="942"/>
                </a:cxn>
                <a:cxn ang="0">
                  <a:pos x="0" y="942"/>
                </a:cxn>
                <a:cxn ang="0">
                  <a:pos x="0" y="946"/>
                </a:cxn>
                <a:cxn ang="0">
                  <a:pos x="1" y="950"/>
                </a:cxn>
                <a:cxn ang="0">
                  <a:pos x="5" y="955"/>
                </a:cxn>
                <a:cxn ang="0">
                  <a:pos x="11" y="958"/>
                </a:cxn>
                <a:cxn ang="0">
                  <a:pos x="17" y="959"/>
                </a:cxn>
                <a:cxn ang="0">
                  <a:pos x="24" y="958"/>
                </a:cxn>
                <a:cxn ang="0">
                  <a:pos x="29" y="955"/>
                </a:cxn>
                <a:cxn ang="0">
                  <a:pos x="33" y="950"/>
                </a:cxn>
                <a:cxn ang="0">
                  <a:pos x="34" y="946"/>
                </a:cxn>
                <a:cxn ang="0">
                  <a:pos x="34" y="942"/>
                </a:cxn>
                <a:cxn ang="0">
                  <a:pos x="34" y="17"/>
                </a:cxn>
                <a:cxn ang="0">
                  <a:pos x="34" y="17"/>
                </a:cxn>
                <a:cxn ang="0">
                  <a:pos x="34" y="13"/>
                </a:cxn>
                <a:cxn ang="0">
                  <a:pos x="33" y="9"/>
                </a:cxn>
                <a:cxn ang="0">
                  <a:pos x="29" y="4"/>
                </a:cxn>
                <a:cxn ang="0">
                  <a:pos x="24" y="2"/>
                </a:cxn>
                <a:cxn ang="0">
                  <a:pos x="17" y="0"/>
                </a:cxn>
                <a:cxn ang="0">
                  <a:pos x="11" y="2"/>
                </a:cxn>
                <a:cxn ang="0">
                  <a:pos x="5" y="4"/>
                </a:cxn>
                <a:cxn ang="0">
                  <a:pos x="1" y="9"/>
                </a:cxn>
                <a:cxn ang="0">
                  <a:pos x="0" y="13"/>
                </a:cxn>
                <a:cxn ang="0">
                  <a:pos x="0" y="17"/>
                </a:cxn>
                <a:cxn ang="0">
                  <a:pos x="0" y="17"/>
                </a:cxn>
              </a:cxnLst>
              <a:rect l="0" t="0" r="r" b="b"/>
              <a:pathLst>
                <a:path w="34" h="959">
                  <a:moveTo>
                    <a:pt x="0" y="17"/>
                  </a:moveTo>
                  <a:lnTo>
                    <a:pt x="0" y="942"/>
                  </a:lnTo>
                  <a:lnTo>
                    <a:pt x="0" y="942"/>
                  </a:lnTo>
                  <a:lnTo>
                    <a:pt x="0" y="946"/>
                  </a:lnTo>
                  <a:lnTo>
                    <a:pt x="1" y="950"/>
                  </a:lnTo>
                  <a:lnTo>
                    <a:pt x="5" y="955"/>
                  </a:lnTo>
                  <a:lnTo>
                    <a:pt x="11" y="958"/>
                  </a:lnTo>
                  <a:lnTo>
                    <a:pt x="17" y="959"/>
                  </a:lnTo>
                  <a:lnTo>
                    <a:pt x="24" y="958"/>
                  </a:lnTo>
                  <a:lnTo>
                    <a:pt x="29" y="955"/>
                  </a:lnTo>
                  <a:lnTo>
                    <a:pt x="33" y="950"/>
                  </a:lnTo>
                  <a:lnTo>
                    <a:pt x="34" y="946"/>
                  </a:lnTo>
                  <a:lnTo>
                    <a:pt x="34" y="942"/>
                  </a:lnTo>
                  <a:lnTo>
                    <a:pt x="34" y="17"/>
                  </a:lnTo>
                  <a:lnTo>
                    <a:pt x="34" y="17"/>
                  </a:lnTo>
                  <a:lnTo>
                    <a:pt x="34" y="13"/>
                  </a:lnTo>
                  <a:lnTo>
                    <a:pt x="33" y="9"/>
                  </a:lnTo>
                  <a:lnTo>
                    <a:pt x="29" y="4"/>
                  </a:lnTo>
                  <a:lnTo>
                    <a:pt x="24" y="2"/>
                  </a:lnTo>
                  <a:lnTo>
                    <a:pt x="17" y="0"/>
                  </a:lnTo>
                  <a:lnTo>
                    <a:pt x="11" y="2"/>
                  </a:lnTo>
                  <a:lnTo>
                    <a:pt x="5" y="4"/>
                  </a:lnTo>
                  <a:lnTo>
                    <a:pt x="1" y="9"/>
                  </a:lnTo>
                  <a:lnTo>
                    <a:pt x="0" y="13"/>
                  </a:lnTo>
                  <a:lnTo>
                    <a:pt x="0" y="17"/>
                  </a:lnTo>
                  <a:lnTo>
                    <a:pt x="0" y="1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1" name="chenying0907 790">
              <a:extLst>
                <a:ext uri="{FF2B5EF4-FFF2-40B4-BE49-F238E27FC236}">
                  <a16:creationId xmlns:a16="http://schemas.microsoft.com/office/drawing/2014/main" id="{2C908B95-9D26-4702-B2EC-637C58D6A197}"/>
                </a:ext>
              </a:extLst>
            </p:cNvPr>
            <p:cNvSpPr>
              <a:spLocks noEditPoints="1"/>
            </p:cNvSpPr>
            <p:nvPr/>
          </p:nvSpPr>
          <p:spPr bwMode="auto">
            <a:xfrm>
              <a:off x="2105026" y="3662363"/>
              <a:ext cx="395288" cy="60325"/>
            </a:xfrm>
            <a:custGeom>
              <a:avLst/>
              <a:gdLst/>
              <a:ahLst/>
              <a:cxnLst>
                <a:cxn ang="0">
                  <a:pos x="986" y="64"/>
                </a:cxn>
                <a:cxn ang="0">
                  <a:pos x="982" y="47"/>
                </a:cxn>
                <a:cxn ang="0">
                  <a:pos x="974" y="35"/>
                </a:cxn>
                <a:cxn ang="0">
                  <a:pos x="961" y="31"/>
                </a:cxn>
                <a:cxn ang="0">
                  <a:pos x="937" y="29"/>
                </a:cxn>
                <a:cxn ang="0">
                  <a:pos x="875" y="23"/>
                </a:cxn>
                <a:cxn ang="0">
                  <a:pos x="828" y="20"/>
                </a:cxn>
                <a:cxn ang="0">
                  <a:pos x="651" y="18"/>
                </a:cxn>
                <a:cxn ang="0">
                  <a:pos x="275" y="10"/>
                </a:cxn>
                <a:cxn ang="0">
                  <a:pos x="29" y="0"/>
                </a:cxn>
                <a:cxn ang="0">
                  <a:pos x="18" y="1"/>
                </a:cxn>
                <a:cxn ang="0">
                  <a:pos x="7" y="9"/>
                </a:cxn>
                <a:cxn ang="0">
                  <a:pos x="1" y="22"/>
                </a:cxn>
                <a:cxn ang="0">
                  <a:pos x="0" y="73"/>
                </a:cxn>
                <a:cxn ang="0">
                  <a:pos x="7" y="101"/>
                </a:cxn>
                <a:cxn ang="0">
                  <a:pos x="13" y="107"/>
                </a:cxn>
                <a:cxn ang="0">
                  <a:pos x="34" y="115"/>
                </a:cxn>
                <a:cxn ang="0">
                  <a:pos x="82" y="116"/>
                </a:cxn>
                <a:cxn ang="0">
                  <a:pos x="166" y="127"/>
                </a:cxn>
                <a:cxn ang="0">
                  <a:pos x="314" y="140"/>
                </a:cxn>
                <a:cxn ang="0">
                  <a:pos x="390" y="141"/>
                </a:cxn>
                <a:cxn ang="0">
                  <a:pos x="596" y="145"/>
                </a:cxn>
                <a:cxn ang="0">
                  <a:pos x="701" y="152"/>
                </a:cxn>
                <a:cxn ang="0">
                  <a:pos x="954" y="152"/>
                </a:cxn>
                <a:cxn ang="0">
                  <a:pos x="964" y="150"/>
                </a:cxn>
                <a:cxn ang="0">
                  <a:pos x="971" y="144"/>
                </a:cxn>
                <a:cxn ang="0">
                  <a:pos x="984" y="141"/>
                </a:cxn>
                <a:cxn ang="0">
                  <a:pos x="993" y="132"/>
                </a:cxn>
                <a:cxn ang="0">
                  <a:pos x="995" y="122"/>
                </a:cxn>
                <a:cxn ang="0">
                  <a:pos x="989" y="76"/>
                </a:cxn>
                <a:cxn ang="0">
                  <a:pos x="651" y="106"/>
                </a:cxn>
                <a:cxn ang="0">
                  <a:pos x="477" y="99"/>
                </a:cxn>
                <a:cxn ang="0">
                  <a:pos x="339" y="95"/>
                </a:cxn>
                <a:cxn ang="0">
                  <a:pos x="201" y="86"/>
                </a:cxn>
                <a:cxn ang="0">
                  <a:pos x="112" y="73"/>
                </a:cxn>
                <a:cxn ang="0">
                  <a:pos x="63" y="68"/>
                </a:cxn>
                <a:cxn ang="0">
                  <a:pos x="48" y="69"/>
                </a:cxn>
                <a:cxn ang="0">
                  <a:pos x="47" y="47"/>
                </a:cxn>
                <a:cxn ang="0">
                  <a:pos x="158" y="51"/>
                </a:cxn>
                <a:cxn ang="0">
                  <a:pos x="433" y="56"/>
                </a:cxn>
                <a:cxn ang="0">
                  <a:pos x="547" y="61"/>
                </a:cxn>
                <a:cxn ang="0">
                  <a:pos x="725" y="65"/>
                </a:cxn>
                <a:cxn ang="0">
                  <a:pos x="782" y="67"/>
                </a:cxn>
                <a:cxn ang="0">
                  <a:pos x="840" y="68"/>
                </a:cxn>
                <a:cxn ang="0">
                  <a:pos x="917" y="71"/>
                </a:cxn>
                <a:cxn ang="0">
                  <a:pos x="943" y="76"/>
                </a:cxn>
                <a:cxn ang="0">
                  <a:pos x="948" y="106"/>
                </a:cxn>
              </a:cxnLst>
              <a:rect l="0" t="0" r="r" b="b"/>
              <a:pathLst>
                <a:path w="995" h="153">
                  <a:moveTo>
                    <a:pt x="989" y="76"/>
                  </a:moveTo>
                  <a:lnTo>
                    <a:pt x="989" y="76"/>
                  </a:lnTo>
                  <a:lnTo>
                    <a:pt x="986" y="64"/>
                  </a:lnTo>
                  <a:lnTo>
                    <a:pt x="984" y="52"/>
                  </a:lnTo>
                  <a:lnTo>
                    <a:pt x="984" y="52"/>
                  </a:lnTo>
                  <a:lnTo>
                    <a:pt x="982" y="47"/>
                  </a:lnTo>
                  <a:lnTo>
                    <a:pt x="981" y="42"/>
                  </a:lnTo>
                  <a:lnTo>
                    <a:pt x="978" y="38"/>
                  </a:lnTo>
                  <a:lnTo>
                    <a:pt x="974" y="35"/>
                  </a:lnTo>
                  <a:lnTo>
                    <a:pt x="971" y="33"/>
                  </a:lnTo>
                  <a:lnTo>
                    <a:pt x="965" y="31"/>
                  </a:lnTo>
                  <a:lnTo>
                    <a:pt x="961" y="31"/>
                  </a:lnTo>
                  <a:lnTo>
                    <a:pt x="956" y="31"/>
                  </a:lnTo>
                  <a:lnTo>
                    <a:pt x="956" y="31"/>
                  </a:lnTo>
                  <a:lnTo>
                    <a:pt x="937" y="29"/>
                  </a:lnTo>
                  <a:lnTo>
                    <a:pt x="916" y="26"/>
                  </a:lnTo>
                  <a:lnTo>
                    <a:pt x="896" y="26"/>
                  </a:lnTo>
                  <a:lnTo>
                    <a:pt x="875" y="23"/>
                  </a:lnTo>
                  <a:lnTo>
                    <a:pt x="875" y="23"/>
                  </a:lnTo>
                  <a:lnTo>
                    <a:pt x="853" y="21"/>
                  </a:lnTo>
                  <a:lnTo>
                    <a:pt x="828" y="20"/>
                  </a:lnTo>
                  <a:lnTo>
                    <a:pt x="781" y="20"/>
                  </a:lnTo>
                  <a:lnTo>
                    <a:pt x="781" y="20"/>
                  </a:lnTo>
                  <a:lnTo>
                    <a:pt x="651" y="18"/>
                  </a:lnTo>
                  <a:lnTo>
                    <a:pt x="522" y="14"/>
                  </a:lnTo>
                  <a:lnTo>
                    <a:pt x="522" y="14"/>
                  </a:lnTo>
                  <a:lnTo>
                    <a:pt x="275" y="10"/>
                  </a:lnTo>
                  <a:lnTo>
                    <a:pt x="152" y="6"/>
                  </a:lnTo>
                  <a:lnTo>
                    <a:pt x="90" y="4"/>
                  </a:lnTo>
                  <a:lnTo>
                    <a:pt x="29" y="0"/>
                  </a:lnTo>
                  <a:lnTo>
                    <a:pt x="29" y="0"/>
                  </a:lnTo>
                  <a:lnTo>
                    <a:pt x="22" y="0"/>
                  </a:lnTo>
                  <a:lnTo>
                    <a:pt x="18" y="1"/>
                  </a:lnTo>
                  <a:lnTo>
                    <a:pt x="18" y="1"/>
                  </a:lnTo>
                  <a:lnTo>
                    <a:pt x="12" y="4"/>
                  </a:lnTo>
                  <a:lnTo>
                    <a:pt x="7" y="9"/>
                  </a:lnTo>
                  <a:lnTo>
                    <a:pt x="3" y="14"/>
                  </a:lnTo>
                  <a:lnTo>
                    <a:pt x="1" y="22"/>
                  </a:lnTo>
                  <a:lnTo>
                    <a:pt x="1" y="22"/>
                  </a:lnTo>
                  <a:lnTo>
                    <a:pt x="1" y="42"/>
                  </a:lnTo>
                  <a:lnTo>
                    <a:pt x="0" y="63"/>
                  </a:lnTo>
                  <a:lnTo>
                    <a:pt x="0" y="73"/>
                  </a:lnTo>
                  <a:lnTo>
                    <a:pt x="1" y="82"/>
                  </a:lnTo>
                  <a:lnTo>
                    <a:pt x="3" y="93"/>
                  </a:lnTo>
                  <a:lnTo>
                    <a:pt x="7" y="101"/>
                  </a:lnTo>
                  <a:lnTo>
                    <a:pt x="7" y="101"/>
                  </a:lnTo>
                  <a:lnTo>
                    <a:pt x="9" y="105"/>
                  </a:lnTo>
                  <a:lnTo>
                    <a:pt x="13" y="107"/>
                  </a:lnTo>
                  <a:lnTo>
                    <a:pt x="17" y="110"/>
                  </a:lnTo>
                  <a:lnTo>
                    <a:pt x="22" y="112"/>
                  </a:lnTo>
                  <a:lnTo>
                    <a:pt x="34" y="115"/>
                  </a:lnTo>
                  <a:lnTo>
                    <a:pt x="46" y="116"/>
                  </a:lnTo>
                  <a:lnTo>
                    <a:pt x="71" y="116"/>
                  </a:lnTo>
                  <a:lnTo>
                    <a:pt x="82" y="116"/>
                  </a:lnTo>
                  <a:lnTo>
                    <a:pt x="90" y="118"/>
                  </a:lnTo>
                  <a:lnTo>
                    <a:pt x="90" y="118"/>
                  </a:lnTo>
                  <a:lnTo>
                    <a:pt x="166" y="127"/>
                  </a:lnTo>
                  <a:lnTo>
                    <a:pt x="239" y="135"/>
                  </a:lnTo>
                  <a:lnTo>
                    <a:pt x="277" y="137"/>
                  </a:lnTo>
                  <a:lnTo>
                    <a:pt x="314" y="140"/>
                  </a:lnTo>
                  <a:lnTo>
                    <a:pt x="352" y="141"/>
                  </a:lnTo>
                  <a:lnTo>
                    <a:pt x="390" y="141"/>
                  </a:lnTo>
                  <a:lnTo>
                    <a:pt x="390" y="141"/>
                  </a:lnTo>
                  <a:lnTo>
                    <a:pt x="458" y="141"/>
                  </a:lnTo>
                  <a:lnTo>
                    <a:pt x="527" y="142"/>
                  </a:lnTo>
                  <a:lnTo>
                    <a:pt x="596" y="145"/>
                  </a:lnTo>
                  <a:lnTo>
                    <a:pt x="666" y="149"/>
                  </a:lnTo>
                  <a:lnTo>
                    <a:pt x="666" y="149"/>
                  </a:lnTo>
                  <a:lnTo>
                    <a:pt x="701" y="152"/>
                  </a:lnTo>
                  <a:lnTo>
                    <a:pt x="738" y="153"/>
                  </a:lnTo>
                  <a:lnTo>
                    <a:pt x="810" y="153"/>
                  </a:lnTo>
                  <a:lnTo>
                    <a:pt x="954" y="152"/>
                  </a:lnTo>
                  <a:lnTo>
                    <a:pt x="954" y="152"/>
                  </a:lnTo>
                  <a:lnTo>
                    <a:pt x="959" y="152"/>
                  </a:lnTo>
                  <a:lnTo>
                    <a:pt x="964" y="150"/>
                  </a:lnTo>
                  <a:lnTo>
                    <a:pt x="968" y="146"/>
                  </a:lnTo>
                  <a:lnTo>
                    <a:pt x="971" y="144"/>
                  </a:lnTo>
                  <a:lnTo>
                    <a:pt x="971" y="144"/>
                  </a:lnTo>
                  <a:lnTo>
                    <a:pt x="976" y="144"/>
                  </a:lnTo>
                  <a:lnTo>
                    <a:pt x="980" y="142"/>
                  </a:lnTo>
                  <a:lnTo>
                    <a:pt x="984" y="141"/>
                  </a:lnTo>
                  <a:lnTo>
                    <a:pt x="988" y="139"/>
                  </a:lnTo>
                  <a:lnTo>
                    <a:pt x="991" y="136"/>
                  </a:lnTo>
                  <a:lnTo>
                    <a:pt x="993" y="132"/>
                  </a:lnTo>
                  <a:lnTo>
                    <a:pt x="995" y="127"/>
                  </a:lnTo>
                  <a:lnTo>
                    <a:pt x="995" y="122"/>
                  </a:lnTo>
                  <a:lnTo>
                    <a:pt x="995" y="122"/>
                  </a:lnTo>
                  <a:lnTo>
                    <a:pt x="993" y="99"/>
                  </a:lnTo>
                  <a:lnTo>
                    <a:pt x="989" y="76"/>
                  </a:lnTo>
                  <a:lnTo>
                    <a:pt x="989" y="76"/>
                  </a:lnTo>
                  <a:close/>
                  <a:moveTo>
                    <a:pt x="710" y="106"/>
                  </a:moveTo>
                  <a:lnTo>
                    <a:pt x="710" y="106"/>
                  </a:lnTo>
                  <a:lnTo>
                    <a:pt x="651" y="106"/>
                  </a:lnTo>
                  <a:lnTo>
                    <a:pt x="594" y="103"/>
                  </a:lnTo>
                  <a:lnTo>
                    <a:pt x="535" y="101"/>
                  </a:lnTo>
                  <a:lnTo>
                    <a:pt x="477" y="99"/>
                  </a:lnTo>
                  <a:lnTo>
                    <a:pt x="477" y="99"/>
                  </a:lnTo>
                  <a:lnTo>
                    <a:pt x="408" y="97"/>
                  </a:lnTo>
                  <a:lnTo>
                    <a:pt x="339" y="95"/>
                  </a:lnTo>
                  <a:lnTo>
                    <a:pt x="271" y="91"/>
                  </a:lnTo>
                  <a:lnTo>
                    <a:pt x="201" y="86"/>
                  </a:lnTo>
                  <a:lnTo>
                    <a:pt x="201" y="86"/>
                  </a:lnTo>
                  <a:lnTo>
                    <a:pt x="171" y="82"/>
                  </a:lnTo>
                  <a:lnTo>
                    <a:pt x="141" y="77"/>
                  </a:lnTo>
                  <a:lnTo>
                    <a:pt x="112" y="73"/>
                  </a:lnTo>
                  <a:lnTo>
                    <a:pt x="82" y="71"/>
                  </a:lnTo>
                  <a:lnTo>
                    <a:pt x="82" y="71"/>
                  </a:lnTo>
                  <a:lnTo>
                    <a:pt x="63" y="68"/>
                  </a:lnTo>
                  <a:lnTo>
                    <a:pt x="58" y="68"/>
                  </a:lnTo>
                  <a:lnTo>
                    <a:pt x="52" y="68"/>
                  </a:lnTo>
                  <a:lnTo>
                    <a:pt x="48" y="69"/>
                  </a:lnTo>
                  <a:lnTo>
                    <a:pt x="47" y="72"/>
                  </a:lnTo>
                  <a:lnTo>
                    <a:pt x="47" y="72"/>
                  </a:lnTo>
                  <a:lnTo>
                    <a:pt x="47" y="47"/>
                  </a:lnTo>
                  <a:lnTo>
                    <a:pt x="47" y="47"/>
                  </a:lnTo>
                  <a:lnTo>
                    <a:pt x="102" y="50"/>
                  </a:lnTo>
                  <a:lnTo>
                    <a:pt x="158" y="51"/>
                  </a:lnTo>
                  <a:lnTo>
                    <a:pt x="268" y="52"/>
                  </a:lnTo>
                  <a:lnTo>
                    <a:pt x="378" y="55"/>
                  </a:lnTo>
                  <a:lnTo>
                    <a:pt x="433" y="56"/>
                  </a:lnTo>
                  <a:lnTo>
                    <a:pt x="488" y="59"/>
                  </a:lnTo>
                  <a:lnTo>
                    <a:pt x="488" y="59"/>
                  </a:lnTo>
                  <a:lnTo>
                    <a:pt x="547" y="61"/>
                  </a:lnTo>
                  <a:lnTo>
                    <a:pt x="607" y="64"/>
                  </a:lnTo>
                  <a:lnTo>
                    <a:pt x="666" y="65"/>
                  </a:lnTo>
                  <a:lnTo>
                    <a:pt x="725" y="65"/>
                  </a:lnTo>
                  <a:lnTo>
                    <a:pt x="725" y="65"/>
                  </a:lnTo>
                  <a:lnTo>
                    <a:pt x="753" y="65"/>
                  </a:lnTo>
                  <a:lnTo>
                    <a:pt x="782" y="67"/>
                  </a:lnTo>
                  <a:lnTo>
                    <a:pt x="811" y="68"/>
                  </a:lnTo>
                  <a:lnTo>
                    <a:pt x="840" y="68"/>
                  </a:lnTo>
                  <a:lnTo>
                    <a:pt x="840" y="68"/>
                  </a:lnTo>
                  <a:lnTo>
                    <a:pt x="863" y="68"/>
                  </a:lnTo>
                  <a:lnTo>
                    <a:pt x="889" y="69"/>
                  </a:lnTo>
                  <a:lnTo>
                    <a:pt x="917" y="71"/>
                  </a:lnTo>
                  <a:lnTo>
                    <a:pt x="930" y="73"/>
                  </a:lnTo>
                  <a:lnTo>
                    <a:pt x="943" y="76"/>
                  </a:lnTo>
                  <a:lnTo>
                    <a:pt x="943" y="76"/>
                  </a:lnTo>
                  <a:lnTo>
                    <a:pt x="943" y="81"/>
                  </a:lnTo>
                  <a:lnTo>
                    <a:pt x="943" y="81"/>
                  </a:lnTo>
                  <a:lnTo>
                    <a:pt x="948" y="106"/>
                  </a:lnTo>
                  <a:lnTo>
                    <a:pt x="710" y="10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grpSp>
      <p:grpSp>
        <p:nvGrpSpPr>
          <p:cNvPr id="132" name="PA_chenying0907 133">
            <a:extLst>
              <a:ext uri="{FF2B5EF4-FFF2-40B4-BE49-F238E27FC236}">
                <a16:creationId xmlns:a16="http://schemas.microsoft.com/office/drawing/2014/main" id="{DC4A0A69-B368-4D8E-A60B-5B221DD92BB0}"/>
              </a:ext>
            </a:extLst>
          </p:cNvPr>
          <p:cNvGrpSpPr/>
          <p:nvPr>
            <p:custDataLst>
              <p:tags r:id="rId3"/>
            </p:custDataLst>
          </p:nvPr>
        </p:nvGrpSpPr>
        <p:grpSpPr>
          <a:xfrm>
            <a:off x="6634318" y="1182636"/>
            <a:ext cx="1807002" cy="1208155"/>
            <a:chOff x="4148138" y="3128963"/>
            <a:chExt cx="798513" cy="611188"/>
          </a:xfrm>
          <a:solidFill>
            <a:schemeClr val="accent5">
              <a:lumMod val="50000"/>
            </a:schemeClr>
          </a:solidFill>
        </p:grpSpPr>
        <p:sp>
          <p:nvSpPr>
            <p:cNvPr id="133" name="chenying0907 791">
              <a:extLst>
                <a:ext uri="{FF2B5EF4-FFF2-40B4-BE49-F238E27FC236}">
                  <a16:creationId xmlns:a16="http://schemas.microsoft.com/office/drawing/2014/main" id="{02282510-3FFD-4489-B6BF-FFCE7BA3123A}"/>
                </a:ext>
              </a:extLst>
            </p:cNvPr>
            <p:cNvSpPr>
              <a:spLocks/>
            </p:cNvSpPr>
            <p:nvPr/>
          </p:nvSpPr>
          <p:spPr bwMode="auto">
            <a:xfrm>
              <a:off x="4168776" y="3275013"/>
              <a:ext cx="30163" cy="60325"/>
            </a:xfrm>
            <a:custGeom>
              <a:avLst/>
              <a:gdLst/>
              <a:ahLst/>
              <a:cxnLst>
                <a:cxn ang="0">
                  <a:pos x="65" y="2"/>
                </a:cxn>
                <a:cxn ang="0">
                  <a:pos x="65" y="2"/>
                </a:cxn>
                <a:cxn ang="0">
                  <a:pos x="59" y="8"/>
                </a:cxn>
                <a:cxn ang="0">
                  <a:pos x="52" y="15"/>
                </a:cxn>
                <a:cxn ang="0">
                  <a:pos x="47" y="23"/>
                </a:cxn>
                <a:cxn ang="0">
                  <a:pos x="43" y="32"/>
                </a:cxn>
                <a:cxn ang="0">
                  <a:pos x="34" y="49"/>
                </a:cxn>
                <a:cxn ang="0">
                  <a:pos x="27" y="66"/>
                </a:cxn>
                <a:cxn ang="0">
                  <a:pos x="27" y="66"/>
                </a:cxn>
                <a:cxn ang="0">
                  <a:pos x="18" y="85"/>
                </a:cxn>
                <a:cxn ang="0">
                  <a:pos x="10" y="105"/>
                </a:cxn>
                <a:cxn ang="0">
                  <a:pos x="4" y="125"/>
                </a:cxn>
                <a:cxn ang="0">
                  <a:pos x="0" y="145"/>
                </a:cxn>
                <a:cxn ang="0">
                  <a:pos x="0" y="145"/>
                </a:cxn>
                <a:cxn ang="0">
                  <a:pos x="0" y="147"/>
                </a:cxn>
                <a:cxn ang="0">
                  <a:pos x="1" y="149"/>
                </a:cxn>
                <a:cxn ang="0">
                  <a:pos x="4" y="152"/>
                </a:cxn>
                <a:cxn ang="0">
                  <a:pos x="6" y="152"/>
                </a:cxn>
                <a:cxn ang="0">
                  <a:pos x="8" y="152"/>
                </a:cxn>
                <a:cxn ang="0">
                  <a:pos x="10" y="151"/>
                </a:cxn>
                <a:cxn ang="0">
                  <a:pos x="10" y="148"/>
                </a:cxn>
                <a:cxn ang="0">
                  <a:pos x="10" y="148"/>
                </a:cxn>
                <a:cxn ang="0">
                  <a:pos x="14" y="130"/>
                </a:cxn>
                <a:cxn ang="0">
                  <a:pos x="21" y="113"/>
                </a:cxn>
                <a:cxn ang="0">
                  <a:pos x="34" y="79"/>
                </a:cxn>
                <a:cxn ang="0">
                  <a:pos x="34" y="79"/>
                </a:cxn>
                <a:cxn ang="0">
                  <a:pos x="40" y="60"/>
                </a:cxn>
                <a:cxn ang="0">
                  <a:pos x="50" y="42"/>
                </a:cxn>
                <a:cxn ang="0">
                  <a:pos x="55" y="33"/>
                </a:cxn>
                <a:cxn ang="0">
                  <a:pos x="60" y="24"/>
                </a:cxn>
                <a:cxn ang="0">
                  <a:pos x="67" y="16"/>
                </a:cxn>
                <a:cxn ang="0">
                  <a:pos x="74" y="9"/>
                </a:cxn>
                <a:cxn ang="0">
                  <a:pos x="74" y="9"/>
                </a:cxn>
                <a:cxn ang="0">
                  <a:pos x="76" y="8"/>
                </a:cxn>
                <a:cxn ang="0">
                  <a:pos x="76" y="6"/>
                </a:cxn>
                <a:cxn ang="0">
                  <a:pos x="76" y="4"/>
                </a:cxn>
                <a:cxn ang="0">
                  <a:pos x="74" y="2"/>
                </a:cxn>
                <a:cxn ang="0">
                  <a:pos x="71" y="0"/>
                </a:cxn>
                <a:cxn ang="0">
                  <a:pos x="68" y="0"/>
                </a:cxn>
                <a:cxn ang="0">
                  <a:pos x="65" y="2"/>
                </a:cxn>
                <a:cxn ang="0">
                  <a:pos x="65" y="2"/>
                </a:cxn>
              </a:cxnLst>
              <a:rect l="0" t="0" r="r" b="b"/>
              <a:pathLst>
                <a:path w="76" h="152">
                  <a:moveTo>
                    <a:pt x="65" y="2"/>
                  </a:moveTo>
                  <a:lnTo>
                    <a:pt x="65" y="2"/>
                  </a:lnTo>
                  <a:lnTo>
                    <a:pt x="59" y="8"/>
                  </a:lnTo>
                  <a:lnTo>
                    <a:pt x="52" y="15"/>
                  </a:lnTo>
                  <a:lnTo>
                    <a:pt x="47" y="23"/>
                  </a:lnTo>
                  <a:lnTo>
                    <a:pt x="43" y="32"/>
                  </a:lnTo>
                  <a:lnTo>
                    <a:pt x="34" y="49"/>
                  </a:lnTo>
                  <a:lnTo>
                    <a:pt x="27" y="66"/>
                  </a:lnTo>
                  <a:lnTo>
                    <a:pt x="27" y="66"/>
                  </a:lnTo>
                  <a:lnTo>
                    <a:pt x="18" y="85"/>
                  </a:lnTo>
                  <a:lnTo>
                    <a:pt x="10" y="105"/>
                  </a:lnTo>
                  <a:lnTo>
                    <a:pt x="4" y="125"/>
                  </a:lnTo>
                  <a:lnTo>
                    <a:pt x="0" y="145"/>
                  </a:lnTo>
                  <a:lnTo>
                    <a:pt x="0" y="145"/>
                  </a:lnTo>
                  <a:lnTo>
                    <a:pt x="0" y="147"/>
                  </a:lnTo>
                  <a:lnTo>
                    <a:pt x="1" y="149"/>
                  </a:lnTo>
                  <a:lnTo>
                    <a:pt x="4" y="152"/>
                  </a:lnTo>
                  <a:lnTo>
                    <a:pt x="6" y="152"/>
                  </a:lnTo>
                  <a:lnTo>
                    <a:pt x="8" y="152"/>
                  </a:lnTo>
                  <a:lnTo>
                    <a:pt x="10" y="151"/>
                  </a:lnTo>
                  <a:lnTo>
                    <a:pt x="10" y="148"/>
                  </a:lnTo>
                  <a:lnTo>
                    <a:pt x="10" y="148"/>
                  </a:lnTo>
                  <a:lnTo>
                    <a:pt x="14" y="130"/>
                  </a:lnTo>
                  <a:lnTo>
                    <a:pt x="21" y="113"/>
                  </a:lnTo>
                  <a:lnTo>
                    <a:pt x="34" y="79"/>
                  </a:lnTo>
                  <a:lnTo>
                    <a:pt x="34" y="79"/>
                  </a:lnTo>
                  <a:lnTo>
                    <a:pt x="40" y="60"/>
                  </a:lnTo>
                  <a:lnTo>
                    <a:pt x="50" y="42"/>
                  </a:lnTo>
                  <a:lnTo>
                    <a:pt x="55" y="33"/>
                  </a:lnTo>
                  <a:lnTo>
                    <a:pt x="60" y="24"/>
                  </a:lnTo>
                  <a:lnTo>
                    <a:pt x="67" y="16"/>
                  </a:lnTo>
                  <a:lnTo>
                    <a:pt x="74" y="9"/>
                  </a:lnTo>
                  <a:lnTo>
                    <a:pt x="74" y="9"/>
                  </a:lnTo>
                  <a:lnTo>
                    <a:pt x="76" y="8"/>
                  </a:lnTo>
                  <a:lnTo>
                    <a:pt x="76" y="6"/>
                  </a:lnTo>
                  <a:lnTo>
                    <a:pt x="76" y="4"/>
                  </a:lnTo>
                  <a:lnTo>
                    <a:pt x="74" y="2"/>
                  </a:lnTo>
                  <a:lnTo>
                    <a:pt x="71" y="0"/>
                  </a:lnTo>
                  <a:lnTo>
                    <a:pt x="68" y="0"/>
                  </a:lnTo>
                  <a:lnTo>
                    <a:pt x="65" y="2"/>
                  </a:lnTo>
                  <a:lnTo>
                    <a:pt x="65"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4" name="chenying0907 792">
              <a:extLst>
                <a:ext uri="{FF2B5EF4-FFF2-40B4-BE49-F238E27FC236}">
                  <a16:creationId xmlns:a16="http://schemas.microsoft.com/office/drawing/2014/main" id="{DA7016A3-88E8-4272-9ED0-FBE748D6C077}"/>
                </a:ext>
              </a:extLst>
            </p:cNvPr>
            <p:cNvSpPr>
              <a:spLocks/>
            </p:cNvSpPr>
            <p:nvPr/>
          </p:nvSpPr>
          <p:spPr bwMode="auto">
            <a:xfrm>
              <a:off x="4179888" y="3259138"/>
              <a:ext cx="46038" cy="98425"/>
            </a:xfrm>
            <a:custGeom>
              <a:avLst/>
              <a:gdLst/>
              <a:ahLst/>
              <a:cxnLst>
                <a:cxn ang="0">
                  <a:pos x="109" y="2"/>
                </a:cxn>
                <a:cxn ang="0">
                  <a:pos x="109" y="2"/>
                </a:cxn>
                <a:cxn ang="0">
                  <a:pos x="88" y="25"/>
                </a:cxn>
                <a:cxn ang="0">
                  <a:pos x="68" y="51"/>
                </a:cxn>
                <a:cxn ang="0">
                  <a:pos x="59" y="65"/>
                </a:cxn>
                <a:cxn ang="0">
                  <a:pos x="51" y="79"/>
                </a:cxn>
                <a:cxn ang="0">
                  <a:pos x="45" y="92"/>
                </a:cxn>
                <a:cxn ang="0">
                  <a:pos x="38" y="106"/>
                </a:cxn>
                <a:cxn ang="0">
                  <a:pos x="38" y="106"/>
                </a:cxn>
                <a:cxn ang="0">
                  <a:pos x="26" y="139"/>
                </a:cxn>
                <a:cxn ang="0">
                  <a:pos x="14" y="173"/>
                </a:cxn>
                <a:cxn ang="0">
                  <a:pos x="9" y="190"/>
                </a:cxn>
                <a:cxn ang="0">
                  <a:pos x="5" y="207"/>
                </a:cxn>
                <a:cxn ang="0">
                  <a:pos x="1" y="224"/>
                </a:cxn>
                <a:cxn ang="0">
                  <a:pos x="0" y="241"/>
                </a:cxn>
                <a:cxn ang="0">
                  <a:pos x="0" y="241"/>
                </a:cxn>
                <a:cxn ang="0">
                  <a:pos x="0" y="244"/>
                </a:cxn>
                <a:cxn ang="0">
                  <a:pos x="1" y="246"/>
                </a:cxn>
                <a:cxn ang="0">
                  <a:pos x="5" y="248"/>
                </a:cxn>
                <a:cxn ang="0">
                  <a:pos x="9" y="246"/>
                </a:cxn>
                <a:cxn ang="0">
                  <a:pos x="11" y="244"/>
                </a:cxn>
                <a:cxn ang="0">
                  <a:pos x="12" y="241"/>
                </a:cxn>
                <a:cxn ang="0">
                  <a:pos x="12" y="241"/>
                </a:cxn>
                <a:cxn ang="0">
                  <a:pos x="13" y="227"/>
                </a:cxn>
                <a:cxn ang="0">
                  <a:pos x="16" y="211"/>
                </a:cxn>
                <a:cxn ang="0">
                  <a:pos x="20" y="195"/>
                </a:cxn>
                <a:cxn ang="0">
                  <a:pos x="25" y="180"/>
                </a:cxn>
                <a:cxn ang="0">
                  <a:pos x="35" y="150"/>
                </a:cxn>
                <a:cxn ang="0">
                  <a:pos x="46" y="119"/>
                </a:cxn>
                <a:cxn ang="0">
                  <a:pos x="46" y="119"/>
                </a:cxn>
                <a:cxn ang="0">
                  <a:pos x="51" y="105"/>
                </a:cxn>
                <a:cxn ang="0">
                  <a:pos x="59" y="91"/>
                </a:cxn>
                <a:cxn ang="0">
                  <a:pos x="67" y="75"/>
                </a:cxn>
                <a:cxn ang="0">
                  <a:pos x="75" y="61"/>
                </a:cxn>
                <a:cxn ang="0">
                  <a:pos x="85" y="48"/>
                </a:cxn>
                <a:cxn ang="0">
                  <a:pos x="96" y="34"/>
                </a:cxn>
                <a:cxn ang="0">
                  <a:pos x="117" y="10"/>
                </a:cxn>
                <a:cxn ang="0">
                  <a:pos x="117" y="10"/>
                </a:cxn>
                <a:cxn ang="0">
                  <a:pos x="118" y="8"/>
                </a:cxn>
                <a:cxn ang="0">
                  <a:pos x="118" y="6"/>
                </a:cxn>
                <a:cxn ang="0">
                  <a:pos x="117" y="2"/>
                </a:cxn>
                <a:cxn ang="0">
                  <a:pos x="113" y="0"/>
                </a:cxn>
                <a:cxn ang="0">
                  <a:pos x="110" y="0"/>
                </a:cxn>
                <a:cxn ang="0">
                  <a:pos x="109" y="2"/>
                </a:cxn>
                <a:cxn ang="0">
                  <a:pos x="109" y="2"/>
                </a:cxn>
              </a:cxnLst>
              <a:rect l="0" t="0" r="r" b="b"/>
              <a:pathLst>
                <a:path w="118" h="248">
                  <a:moveTo>
                    <a:pt x="109" y="2"/>
                  </a:moveTo>
                  <a:lnTo>
                    <a:pt x="109" y="2"/>
                  </a:lnTo>
                  <a:lnTo>
                    <a:pt x="88" y="25"/>
                  </a:lnTo>
                  <a:lnTo>
                    <a:pt x="68" y="51"/>
                  </a:lnTo>
                  <a:lnTo>
                    <a:pt x="59" y="65"/>
                  </a:lnTo>
                  <a:lnTo>
                    <a:pt x="51" y="79"/>
                  </a:lnTo>
                  <a:lnTo>
                    <a:pt x="45" y="92"/>
                  </a:lnTo>
                  <a:lnTo>
                    <a:pt x="38" y="106"/>
                  </a:lnTo>
                  <a:lnTo>
                    <a:pt x="38" y="106"/>
                  </a:lnTo>
                  <a:lnTo>
                    <a:pt x="26" y="139"/>
                  </a:lnTo>
                  <a:lnTo>
                    <a:pt x="14" y="173"/>
                  </a:lnTo>
                  <a:lnTo>
                    <a:pt x="9" y="190"/>
                  </a:lnTo>
                  <a:lnTo>
                    <a:pt x="5" y="207"/>
                  </a:lnTo>
                  <a:lnTo>
                    <a:pt x="1" y="224"/>
                  </a:lnTo>
                  <a:lnTo>
                    <a:pt x="0" y="241"/>
                  </a:lnTo>
                  <a:lnTo>
                    <a:pt x="0" y="241"/>
                  </a:lnTo>
                  <a:lnTo>
                    <a:pt x="0" y="244"/>
                  </a:lnTo>
                  <a:lnTo>
                    <a:pt x="1" y="246"/>
                  </a:lnTo>
                  <a:lnTo>
                    <a:pt x="5" y="248"/>
                  </a:lnTo>
                  <a:lnTo>
                    <a:pt x="9" y="246"/>
                  </a:lnTo>
                  <a:lnTo>
                    <a:pt x="11" y="244"/>
                  </a:lnTo>
                  <a:lnTo>
                    <a:pt x="12" y="241"/>
                  </a:lnTo>
                  <a:lnTo>
                    <a:pt x="12" y="241"/>
                  </a:lnTo>
                  <a:lnTo>
                    <a:pt x="13" y="227"/>
                  </a:lnTo>
                  <a:lnTo>
                    <a:pt x="16" y="211"/>
                  </a:lnTo>
                  <a:lnTo>
                    <a:pt x="20" y="195"/>
                  </a:lnTo>
                  <a:lnTo>
                    <a:pt x="25" y="180"/>
                  </a:lnTo>
                  <a:lnTo>
                    <a:pt x="35" y="150"/>
                  </a:lnTo>
                  <a:lnTo>
                    <a:pt x="46" y="119"/>
                  </a:lnTo>
                  <a:lnTo>
                    <a:pt x="46" y="119"/>
                  </a:lnTo>
                  <a:lnTo>
                    <a:pt x="51" y="105"/>
                  </a:lnTo>
                  <a:lnTo>
                    <a:pt x="59" y="91"/>
                  </a:lnTo>
                  <a:lnTo>
                    <a:pt x="67" y="75"/>
                  </a:lnTo>
                  <a:lnTo>
                    <a:pt x="75" y="61"/>
                  </a:lnTo>
                  <a:lnTo>
                    <a:pt x="85" y="48"/>
                  </a:lnTo>
                  <a:lnTo>
                    <a:pt x="96" y="34"/>
                  </a:lnTo>
                  <a:lnTo>
                    <a:pt x="117" y="10"/>
                  </a:lnTo>
                  <a:lnTo>
                    <a:pt x="117" y="10"/>
                  </a:lnTo>
                  <a:lnTo>
                    <a:pt x="118" y="8"/>
                  </a:lnTo>
                  <a:lnTo>
                    <a:pt x="118" y="6"/>
                  </a:lnTo>
                  <a:lnTo>
                    <a:pt x="117" y="2"/>
                  </a:lnTo>
                  <a:lnTo>
                    <a:pt x="113" y="0"/>
                  </a:lnTo>
                  <a:lnTo>
                    <a:pt x="110" y="0"/>
                  </a:lnTo>
                  <a:lnTo>
                    <a:pt x="109" y="2"/>
                  </a:lnTo>
                  <a:lnTo>
                    <a:pt x="109"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5" name="chenying0907 793">
              <a:extLst>
                <a:ext uri="{FF2B5EF4-FFF2-40B4-BE49-F238E27FC236}">
                  <a16:creationId xmlns:a16="http://schemas.microsoft.com/office/drawing/2014/main" id="{BA842E7F-FCBC-49B9-9018-363C8A13902B}"/>
                </a:ext>
              </a:extLst>
            </p:cNvPr>
            <p:cNvSpPr>
              <a:spLocks/>
            </p:cNvSpPr>
            <p:nvPr/>
          </p:nvSpPr>
          <p:spPr bwMode="auto">
            <a:xfrm>
              <a:off x="4194176" y="3235325"/>
              <a:ext cx="60325" cy="142875"/>
            </a:xfrm>
            <a:custGeom>
              <a:avLst/>
              <a:gdLst/>
              <a:ahLst/>
              <a:cxnLst>
                <a:cxn ang="0">
                  <a:pos x="143" y="1"/>
                </a:cxn>
                <a:cxn ang="0">
                  <a:pos x="143" y="1"/>
                </a:cxn>
                <a:cxn ang="0">
                  <a:pos x="131" y="16"/>
                </a:cxn>
                <a:cxn ang="0">
                  <a:pos x="122" y="31"/>
                </a:cxn>
                <a:cxn ang="0">
                  <a:pos x="113" y="48"/>
                </a:cxn>
                <a:cxn ang="0">
                  <a:pos x="106" y="65"/>
                </a:cxn>
                <a:cxn ang="0">
                  <a:pos x="106" y="65"/>
                </a:cxn>
                <a:cxn ang="0">
                  <a:pos x="96" y="92"/>
                </a:cxn>
                <a:cxn ang="0">
                  <a:pos x="84" y="119"/>
                </a:cxn>
                <a:cxn ang="0">
                  <a:pos x="62" y="171"/>
                </a:cxn>
                <a:cxn ang="0">
                  <a:pos x="62" y="171"/>
                </a:cxn>
                <a:cxn ang="0">
                  <a:pos x="42" y="217"/>
                </a:cxn>
                <a:cxn ang="0">
                  <a:pos x="24" y="262"/>
                </a:cxn>
                <a:cxn ang="0">
                  <a:pos x="16" y="285"/>
                </a:cxn>
                <a:cxn ang="0">
                  <a:pos x="8" y="307"/>
                </a:cxn>
                <a:cxn ang="0">
                  <a:pos x="4" y="332"/>
                </a:cxn>
                <a:cxn ang="0">
                  <a:pos x="0" y="356"/>
                </a:cxn>
                <a:cxn ang="0">
                  <a:pos x="0" y="356"/>
                </a:cxn>
                <a:cxn ang="0">
                  <a:pos x="0" y="358"/>
                </a:cxn>
                <a:cxn ang="0">
                  <a:pos x="1" y="360"/>
                </a:cxn>
                <a:cxn ang="0">
                  <a:pos x="4" y="361"/>
                </a:cxn>
                <a:cxn ang="0">
                  <a:pos x="5" y="361"/>
                </a:cxn>
                <a:cxn ang="0">
                  <a:pos x="9" y="360"/>
                </a:cxn>
                <a:cxn ang="0">
                  <a:pos x="10" y="358"/>
                </a:cxn>
                <a:cxn ang="0">
                  <a:pos x="12" y="356"/>
                </a:cxn>
                <a:cxn ang="0">
                  <a:pos x="12" y="356"/>
                </a:cxn>
                <a:cxn ang="0">
                  <a:pos x="14" y="334"/>
                </a:cxn>
                <a:cxn ang="0">
                  <a:pos x="20" y="311"/>
                </a:cxn>
                <a:cxn ang="0">
                  <a:pos x="26" y="289"/>
                </a:cxn>
                <a:cxn ang="0">
                  <a:pos x="33" y="268"/>
                </a:cxn>
                <a:cxn ang="0">
                  <a:pos x="51" y="225"/>
                </a:cxn>
                <a:cxn ang="0">
                  <a:pos x="69" y="183"/>
                </a:cxn>
                <a:cxn ang="0">
                  <a:pos x="69" y="183"/>
                </a:cxn>
                <a:cxn ang="0">
                  <a:pos x="88" y="140"/>
                </a:cxn>
                <a:cxn ang="0">
                  <a:pos x="107" y="95"/>
                </a:cxn>
                <a:cxn ang="0">
                  <a:pos x="107" y="95"/>
                </a:cxn>
                <a:cxn ang="0">
                  <a:pos x="115" y="73"/>
                </a:cxn>
                <a:cxn ang="0">
                  <a:pos x="124" y="51"/>
                </a:cxn>
                <a:cxn ang="0">
                  <a:pos x="130" y="41"/>
                </a:cxn>
                <a:cxn ang="0">
                  <a:pos x="136" y="30"/>
                </a:cxn>
                <a:cxn ang="0">
                  <a:pos x="143" y="20"/>
                </a:cxn>
                <a:cxn ang="0">
                  <a:pos x="150" y="10"/>
                </a:cxn>
                <a:cxn ang="0">
                  <a:pos x="150" y="10"/>
                </a:cxn>
                <a:cxn ang="0">
                  <a:pos x="152" y="8"/>
                </a:cxn>
                <a:cxn ang="0">
                  <a:pos x="152" y="5"/>
                </a:cxn>
                <a:cxn ang="0">
                  <a:pos x="150" y="1"/>
                </a:cxn>
                <a:cxn ang="0">
                  <a:pos x="147" y="0"/>
                </a:cxn>
                <a:cxn ang="0">
                  <a:pos x="145" y="0"/>
                </a:cxn>
                <a:cxn ang="0">
                  <a:pos x="143" y="1"/>
                </a:cxn>
                <a:cxn ang="0">
                  <a:pos x="143" y="1"/>
                </a:cxn>
              </a:cxnLst>
              <a:rect l="0" t="0" r="r" b="b"/>
              <a:pathLst>
                <a:path w="152" h="361">
                  <a:moveTo>
                    <a:pt x="143" y="1"/>
                  </a:moveTo>
                  <a:lnTo>
                    <a:pt x="143" y="1"/>
                  </a:lnTo>
                  <a:lnTo>
                    <a:pt x="131" y="16"/>
                  </a:lnTo>
                  <a:lnTo>
                    <a:pt x="122" y="31"/>
                  </a:lnTo>
                  <a:lnTo>
                    <a:pt x="113" y="48"/>
                  </a:lnTo>
                  <a:lnTo>
                    <a:pt x="106" y="65"/>
                  </a:lnTo>
                  <a:lnTo>
                    <a:pt x="106" y="65"/>
                  </a:lnTo>
                  <a:lnTo>
                    <a:pt x="96" y="92"/>
                  </a:lnTo>
                  <a:lnTo>
                    <a:pt x="84" y="119"/>
                  </a:lnTo>
                  <a:lnTo>
                    <a:pt x="62" y="171"/>
                  </a:lnTo>
                  <a:lnTo>
                    <a:pt x="62" y="171"/>
                  </a:lnTo>
                  <a:lnTo>
                    <a:pt x="42" y="217"/>
                  </a:lnTo>
                  <a:lnTo>
                    <a:pt x="24" y="262"/>
                  </a:lnTo>
                  <a:lnTo>
                    <a:pt x="16" y="285"/>
                  </a:lnTo>
                  <a:lnTo>
                    <a:pt x="8" y="307"/>
                  </a:lnTo>
                  <a:lnTo>
                    <a:pt x="4" y="332"/>
                  </a:lnTo>
                  <a:lnTo>
                    <a:pt x="0" y="356"/>
                  </a:lnTo>
                  <a:lnTo>
                    <a:pt x="0" y="356"/>
                  </a:lnTo>
                  <a:lnTo>
                    <a:pt x="0" y="358"/>
                  </a:lnTo>
                  <a:lnTo>
                    <a:pt x="1" y="360"/>
                  </a:lnTo>
                  <a:lnTo>
                    <a:pt x="4" y="361"/>
                  </a:lnTo>
                  <a:lnTo>
                    <a:pt x="5" y="361"/>
                  </a:lnTo>
                  <a:lnTo>
                    <a:pt x="9" y="360"/>
                  </a:lnTo>
                  <a:lnTo>
                    <a:pt x="10" y="358"/>
                  </a:lnTo>
                  <a:lnTo>
                    <a:pt x="12" y="356"/>
                  </a:lnTo>
                  <a:lnTo>
                    <a:pt x="12" y="356"/>
                  </a:lnTo>
                  <a:lnTo>
                    <a:pt x="14" y="334"/>
                  </a:lnTo>
                  <a:lnTo>
                    <a:pt x="20" y="311"/>
                  </a:lnTo>
                  <a:lnTo>
                    <a:pt x="26" y="289"/>
                  </a:lnTo>
                  <a:lnTo>
                    <a:pt x="33" y="268"/>
                  </a:lnTo>
                  <a:lnTo>
                    <a:pt x="51" y="225"/>
                  </a:lnTo>
                  <a:lnTo>
                    <a:pt x="69" y="183"/>
                  </a:lnTo>
                  <a:lnTo>
                    <a:pt x="69" y="183"/>
                  </a:lnTo>
                  <a:lnTo>
                    <a:pt x="88" y="140"/>
                  </a:lnTo>
                  <a:lnTo>
                    <a:pt x="107" y="95"/>
                  </a:lnTo>
                  <a:lnTo>
                    <a:pt x="107" y="95"/>
                  </a:lnTo>
                  <a:lnTo>
                    <a:pt x="115" y="73"/>
                  </a:lnTo>
                  <a:lnTo>
                    <a:pt x="124" y="51"/>
                  </a:lnTo>
                  <a:lnTo>
                    <a:pt x="130" y="41"/>
                  </a:lnTo>
                  <a:lnTo>
                    <a:pt x="136" y="30"/>
                  </a:lnTo>
                  <a:lnTo>
                    <a:pt x="143" y="20"/>
                  </a:lnTo>
                  <a:lnTo>
                    <a:pt x="150" y="10"/>
                  </a:lnTo>
                  <a:lnTo>
                    <a:pt x="150" y="10"/>
                  </a:lnTo>
                  <a:lnTo>
                    <a:pt x="152" y="8"/>
                  </a:lnTo>
                  <a:lnTo>
                    <a:pt x="152" y="5"/>
                  </a:lnTo>
                  <a:lnTo>
                    <a:pt x="150" y="1"/>
                  </a:lnTo>
                  <a:lnTo>
                    <a:pt x="147" y="0"/>
                  </a:lnTo>
                  <a:lnTo>
                    <a:pt x="145" y="0"/>
                  </a:lnTo>
                  <a:lnTo>
                    <a:pt x="143" y="1"/>
                  </a:lnTo>
                  <a:lnTo>
                    <a:pt x="143"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6" name="chenying0907 794">
              <a:extLst>
                <a:ext uri="{FF2B5EF4-FFF2-40B4-BE49-F238E27FC236}">
                  <a16:creationId xmlns:a16="http://schemas.microsoft.com/office/drawing/2014/main" id="{63585255-6551-4C86-A891-1AD3293C5E11}"/>
                </a:ext>
              </a:extLst>
            </p:cNvPr>
            <p:cNvSpPr>
              <a:spLocks/>
            </p:cNvSpPr>
            <p:nvPr/>
          </p:nvSpPr>
          <p:spPr bwMode="auto">
            <a:xfrm>
              <a:off x="4233863" y="3203575"/>
              <a:ext cx="58738" cy="160338"/>
            </a:xfrm>
            <a:custGeom>
              <a:avLst/>
              <a:gdLst/>
              <a:ahLst/>
              <a:cxnLst>
                <a:cxn ang="0">
                  <a:pos x="140" y="2"/>
                </a:cxn>
                <a:cxn ang="0">
                  <a:pos x="140" y="2"/>
                </a:cxn>
                <a:cxn ang="0">
                  <a:pos x="134" y="4"/>
                </a:cxn>
                <a:cxn ang="0">
                  <a:pos x="131" y="7"/>
                </a:cxn>
                <a:cxn ang="0">
                  <a:pos x="130" y="11"/>
                </a:cxn>
                <a:cxn ang="0">
                  <a:pos x="130" y="11"/>
                </a:cxn>
                <a:cxn ang="0">
                  <a:pos x="126" y="24"/>
                </a:cxn>
                <a:cxn ang="0">
                  <a:pos x="121" y="36"/>
                </a:cxn>
                <a:cxn ang="0">
                  <a:pos x="109" y="60"/>
                </a:cxn>
                <a:cxn ang="0">
                  <a:pos x="109" y="60"/>
                </a:cxn>
                <a:cxn ang="0">
                  <a:pos x="87" y="123"/>
                </a:cxn>
                <a:cxn ang="0">
                  <a:pos x="74" y="155"/>
                </a:cxn>
                <a:cxn ang="0">
                  <a:pos x="61" y="185"/>
                </a:cxn>
                <a:cxn ang="0">
                  <a:pos x="61" y="185"/>
                </a:cxn>
                <a:cxn ang="0">
                  <a:pos x="48" y="211"/>
                </a:cxn>
                <a:cxn ang="0">
                  <a:pos x="37" y="237"/>
                </a:cxn>
                <a:cxn ang="0">
                  <a:pos x="27" y="263"/>
                </a:cxn>
                <a:cxn ang="0">
                  <a:pos x="17" y="291"/>
                </a:cxn>
                <a:cxn ang="0">
                  <a:pos x="11" y="317"/>
                </a:cxn>
                <a:cxn ang="0">
                  <a:pos x="6" y="344"/>
                </a:cxn>
                <a:cxn ang="0">
                  <a:pos x="2" y="373"/>
                </a:cxn>
                <a:cxn ang="0">
                  <a:pos x="0" y="402"/>
                </a:cxn>
                <a:cxn ang="0">
                  <a:pos x="0" y="402"/>
                </a:cxn>
                <a:cxn ang="0">
                  <a:pos x="0" y="404"/>
                </a:cxn>
                <a:cxn ang="0">
                  <a:pos x="2" y="406"/>
                </a:cxn>
                <a:cxn ang="0">
                  <a:pos x="6" y="407"/>
                </a:cxn>
                <a:cxn ang="0">
                  <a:pos x="10" y="406"/>
                </a:cxn>
                <a:cxn ang="0">
                  <a:pos x="11" y="404"/>
                </a:cxn>
                <a:cxn ang="0">
                  <a:pos x="11" y="402"/>
                </a:cxn>
                <a:cxn ang="0">
                  <a:pos x="11" y="402"/>
                </a:cxn>
                <a:cxn ang="0">
                  <a:pos x="14" y="373"/>
                </a:cxn>
                <a:cxn ang="0">
                  <a:pos x="16" y="345"/>
                </a:cxn>
                <a:cxn ang="0">
                  <a:pos x="21" y="319"/>
                </a:cxn>
                <a:cxn ang="0">
                  <a:pos x="29" y="293"/>
                </a:cxn>
                <a:cxn ang="0">
                  <a:pos x="37" y="267"/>
                </a:cxn>
                <a:cxn ang="0">
                  <a:pos x="48" y="242"/>
                </a:cxn>
                <a:cxn ang="0">
                  <a:pos x="58" y="216"/>
                </a:cxn>
                <a:cxn ang="0">
                  <a:pos x="70" y="191"/>
                </a:cxn>
                <a:cxn ang="0">
                  <a:pos x="70" y="191"/>
                </a:cxn>
                <a:cxn ang="0">
                  <a:pos x="80" y="169"/>
                </a:cxn>
                <a:cxn ang="0">
                  <a:pos x="89" y="147"/>
                </a:cxn>
                <a:cxn ang="0">
                  <a:pos x="106" y="101"/>
                </a:cxn>
                <a:cxn ang="0">
                  <a:pos x="106" y="101"/>
                </a:cxn>
                <a:cxn ang="0">
                  <a:pos x="117" y="73"/>
                </a:cxn>
                <a:cxn ang="0">
                  <a:pos x="127" y="46"/>
                </a:cxn>
                <a:cxn ang="0">
                  <a:pos x="127" y="46"/>
                </a:cxn>
                <a:cxn ang="0">
                  <a:pos x="135" y="28"/>
                </a:cxn>
                <a:cxn ang="0">
                  <a:pos x="140" y="17"/>
                </a:cxn>
                <a:cxn ang="0">
                  <a:pos x="143" y="13"/>
                </a:cxn>
                <a:cxn ang="0">
                  <a:pos x="146" y="11"/>
                </a:cxn>
                <a:cxn ang="0">
                  <a:pos x="146" y="11"/>
                </a:cxn>
                <a:cxn ang="0">
                  <a:pos x="148" y="9"/>
                </a:cxn>
                <a:cxn ang="0">
                  <a:pos x="148" y="8"/>
                </a:cxn>
                <a:cxn ang="0">
                  <a:pos x="148" y="5"/>
                </a:cxn>
                <a:cxn ang="0">
                  <a:pos x="148" y="4"/>
                </a:cxn>
                <a:cxn ang="0">
                  <a:pos x="144" y="2"/>
                </a:cxn>
                <a:cxn ang="0">
                  <a:pos x="143" y="0"/>
                </a:cxn>
                <a:cxn ang="0">
                  <a:pos x="140" y="2"/>
                </a:cxn>
                <a:cxn ang="0">
                  <a:pos x="140" y="2"/>
                </a:cxn>
              </a:cxnLst>
              <a:rect l="0" t="0" r="r" b="b"/>
              <a:pathLst>
                <a:path w="148" h="407">
                  <a:moveTo>
                    <a:pt x="140" y="2"/>
                  </a:moveTo>
                  <a:lnTo>
                    <a:pt x="140" y="2"/>
                  </a:lnTo>
                  <a:lnTo>
                    <a:pt x="134" y="4"/>
                  </a:lnTo>
                  <a:lnTo>
                    <a:pt x="131" y="7"/>
                  </a:lnTo>
                  <a:lnTo>
                    <a:pt x="130" y="11"/>
                  </a:lnTo>
                  <a:lnTo>
                    <a:pt x="130" y="11"/>
                  </a:lnTo>
                  <a:lnTo>
                    <a:pt x="126" y="24"/>
                  </a:lnTo>
                  <a:lnTo>
                    <a:pt x="121" y="36"/>
                  </a:lnTo>
                  <a:lnTo>
                    <a:pt x="109" y="60"/>
                  </a:lnTo>
                  <a:lnTo>
                    <a:pt x="109" y="60"/>
                  </a:lnTo>
                  <a:lnTo>
                    <a:pt x="87" y="123"/>
                  </a:lnTo>
                  <a:lnTo>
                    <a:pt x="74" y="155"/>
                  </a:lnTo>
                  <a:lnTo>
                    <a:pt x="61" y="185"/>
                  </a:lnTo>
                  <a:lnTo>
                    <a:pt x="61" y="185"/>
                  </a:lnTo>
                  <a:lnTo>
                    <a:pt x="48" y="211"/>
                  </a:lnTo>
                  <a:lnTo>
                    <a:pt x="37" y="237"/>
                  </a:lnTo>
                  <a:lnTo>
                    <a:pt x="27" y="263"/>
                  </a:lnTo>
                  <a:lnTo>
                    <a:pt x="17" y="291"/>
                  </a:lnTo>
                  <a:lnTo>
                    <a:pt x="11" y="317"/>
                  </a:lnTo>
                  <a:lnTo>
                    <a:pt x="6" y="344"/>
                  </a:lnTo>
                  <a:lnTo>
                    <a:pt x="2" y="373"/>
                  </a:lnTo>
                  <a:lnTo>
                    <a:pt x="0" y="402"/>
                  </a:lnTo>
                  <a:lnTo>
                    <a:pt x="0" y="402"/>
                  </a:lnTo>
                  <a:lnTo>
                    <a:pt x="0" y="404"/>
                  </a:lnTo>
                  <a:lnTo>
                    <a:pt x="2" y="406"/>
                  </a:lnTo>
                  <a:lnTo>
                    <a:pt x="6" y="407"/>
                  </a:lnTo>
                  <a:lnTo>
                    <a:pt x="10" y="406"/>
                  </a:lnTo>
                  <a:lnTo>
                    <a:pt x="11" y="404"/>
                  </a:lnTo>
                  <a:lnTo>
                    <a:pt x="11" y="402"/>
                  </a:lnTo>
                  <a:lnTo>
                    <a:pt x="11" y="402"/>
                  </a:lnTo>
                  <a:lnTo>
                    <a:pt x="14" y="373"/>
                  </a:lnTo>
                  <a:lnTo>
                    <a:pt x="16" y="345"/>
                  </a:lnTo>
                  <a:lnTo>
                    <a:pt x="21" y="319"/>
                  </a:lnTo>
                  <a:lnTo>
                    <a:pt x="29" y="293"/>
                  </a:lnTo>
                  <a:lnTo>
                    <a:pt x="37" y="267"/>
                  </a:lnTo>
                  <a:lnTo>
                    <a:pt x="48" y="242"/>
                  </a:lnTo>
                  <a:lnTo>
                    <a:pt x="58" y="216"/>
                  </a:lnTo>
                  <a:lnTo>
                    <a:pt x="70" y="191"/>
                  </a:lnTo>
                  <a:lnTo>
                    <a:pt x="70" y="191"/>
                  </a:lnTo>
                  <a:lnTo>
                    <a:pt x="80" y="169"/>
                  </a:lnTo>
                  <a:lnTo>
                    <a:pt x="89" y="147"/>
                  </a:lnTo>
                  <a:lnTo>
                    <a:pt x="106" y="101"/>
                  </a:lnTo>
                  <a:lnTo>
                    <a:pt x="106" y="101"/>
                  </a:lnTo>
                  <a:lnTo>
                    <a:pt x="117" y="73"/>
                  </a:lnTo>
                  <a:lnTo>
                    <a:pt x="127" y="46"/>
                  </a:lnTo>
                  <a:lnTo>
                    <a:pt x="127" y="46"/>
                  </a:lnTo>
                  <a:lnTo>
                    <a:pt x="135" y="28"/>
                  </a:lnTo>
                  <a:lnTo>
                    <a:pt x="140" y="17"/>
                  </a:lnTo>
                  <a:lnTo>
                    <a:pt x="143" y="13"/>
                  </a:lnTo>
                  <a:lnTo>
                    <a:pt x="146" y="11"/>
                  </a:lnTo>
                  <a:lnTo>
                    <a:pt x="146" y="11"/>
                  </a:lnTo>
                  <a:lnTo>
                    <a:pt x="148" y="9"/>
                  </a:lnTo>
                  <a:lnTo>
                    <a:pt x="148" y="8"/>
                  </a:lnTo>
                  <a:lnTo>
                    <a:pt x="148" y="5"/>
                  </a:lnTo>
                  <a:lnTo>
                    <a:pt x="148" y="4"/>
                  </a:lnTo>
                  <a:lnTo>
                    <a:pt x="144" y="2"/>
                  </a:lnTo>
                  <a:lnTo>
                    <a:pt x="143" y="0"/>
                  </a:lnTo>
                  <a:lnTo>
                    <a:pt x="140" y="2"/>
                  </a:lnTo>
                  <a:lnTo>
                    <a:pt x="140"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7" name="chenying0907 795">
              <a:extLst>
                <a:ext uri="{FF2B5EF4-FFF2-40B4-BE49-F238E27FC236}">
                  <a16:creationId xmlns:a16="http://schemas.microsoft.com/office/drawing/2014/main" id="{F582A1DB-8F5F-44A6-A8DB-A493F2A72BF4}"/>
                </a:ext>
              </a:extLst>
            </p:cNvPr>
            <p:cNvSpPr>
              <a:spLocks/>
            </p:cNvSpPr>
            <p:nvPr/>
          </p:nvSpPr>
          <p:spPr bwMode="auto">
            <a:xfrm>
              <a:off x="4260851" y="3186113"/>
              <a:ext cx="68263" cy="142875"/>
            </a:xfrm>
            <a:custGeom>
              <a:avLst/>
              <a:gdLst/>
              <a:ahLst/>
              <a:cxnLst>
                <a:cxn ang="0">
                  <a:pos x="163" y="2"/>
                </a:cxn>
                <a:cxn ang="0">
                  <a:pos x="163" y="2"/>
                </a:cxn>
                <a:cxn ang="0">
                  <a:pos x="147" y="20"/>
                </a:cxn>
                <a:cxn ang="0">
                  <a:pos x="134" y="40"/>
                </a:cxn>
                <a:cxn ang="0">
                  <a:pos x="122" y="61"/>
                </a:cxn>
                <a:cxn ang="0">
                  <a:pos x="112" y="81"/>
                </a:cxn>
                <a:cxn ang="0">
                  <a:pos x="102" y="102"/>
                </a:cxn>
                <a:cxn ang="0">
                  <a:pos x="95" y="125"/>
                </a:cxn>
                <a:cxn ang="0">
                  <a:pos x="79" y="169"/>
                </a:cxn>
                <a:cxn ang="0">
                  <a:pos x="79" y="169"/>
                </a:cxn>
                <a:cxn ang="0">
                  <a:pos x="70" y="197"/>
                </a:cxn>
                <a:cxn ang="0">
                  <a:pos x="59" y="223"/>
                </a:cxn>
                <a:cxn ang="0">
                  <a:pos x="49" y="249"/>
                </a:cxn>
                <a:cxn ang="0">
                  <a:pos x="37" y="275"/>
                </a:cxn>
                <a:cxn ang="0">
                  <a:pos x="37" y="275"/>
                </a:cxn>
                <a:cxn ang="0">
                  <a:pos x="27" y="295"/>
                </a:cxn>
                <a:cxn ang="0">
                  <a:pos x="16" y="314"/>
                </a:cxn>
                <a:cxn ang="0">
                  <a:pos x="7" y="334"/>
                </a:cxn>
                <a:cxn ang="0">
                  <a:pos x="4" y="344"/>
                </a:cxn>
                <a:cxn ang="0">
                  <a:pos x="0" y="355"/>
                </a:cxn>
                <a:cxn ang="0">
                  <a:pos x="0" y="355"/>
                </a:cxn>
                <a:cxn ang="0">
                  <a:pos x="0" y="357"/>
                </a:cxn>
                <a:cxn ang="0">
                  <a:pos x="2" y="359"/>
                </a:cxn>
                <a:cxn ang="0">
                  <a:pos x="6" y="361"/>
                </a:cxn>
                <a:cxn ang="0">
                  <a:pos x="10" y="361"/>
                </a:cxn>
                <a:cxn ang="0">
                  <a:pos x="11" y="360"/>
                </a:cxn>
                <a:cxn ang="0">
                  <a:pos x="12" y="357"/>
                </a:cxn>
                <a:cxn ang="0">
                  <a:pos x="12" y="357"/>
                </a:cxn>
                <a:cxn ang="0">
                  <a:pos x="15" y="347"/>
                </a:cxn>
                <a:cxn ang="0">
                  <a:pos x="19" y="335"/>
                </a:cxn>
                <a:cxn ang="0">
                  <a:pos x="29" y="314"/>
                </a:cxn>
                <a:cxn ang="0">
                  <a:pos x="40" y="293"/>
                </a:cxn>
                <a:cxn ang="0">
                  <a:pos x="51" y="272"/>
                </a:cxn>
                <a:cxn ang="0">
                  <a:pos x="51" y="272"/>
                </a:cxn>
                <a:cxn ang="0">
                  <a:pos x="59" y="253"/>
                </a:cxn>
                <a:cxn ang="0">
                  <a:pos x="68" y="232"/>
                </a:cxn>
                <a:cxn ang="0">
                  <a:pos x="84" y="190"/>
                </a:cxn>
                <a:cxn ang="0">
                  <a:pos x="84" y="190"/>
                </a:cxn>
                <a:cxn ang="0">
                  <a:pos x="101" y="143"/>
                </a:cxn>
                <a:cxn ang="0">
                  <a:pos x="119" y="96"/>
                </a:cxn>
                <a:cxn ang="0">
                  <a:pos x="129" y="74"/>
                </a:cxn>
                <a:cxn ang="0">
                  <a:pos x="140" y="51"/>
                </a:cxn>
                <a:cxn ang="0">
                  <a:pos x="154" y="30"/>
                </a:cxn>
                <a:cxn ang="0">
                  <a:pos x="171" y="10"/>
                </a:cxn>
                <a:cxn ang="0">
                  <a:pos x="171" y="10"/>
                </a:cxn>
                <a:cxn ang="0">
                  <a:pos x="172" y="8"/>
                </a:cxn>
                <a:cxn ang="0">
                  <a:pos x="172" y="6"/>
                </a:cxn>
                <a:cxn ang="0">
                  <a:pos x="171" y="2"/>
                </a:cxn>
                <a:cxn ang="0">
                  <a:pos x="167" y="0"/>
                </a:cxn>
                <a:cxn ang="0">
                  <a:pos x="164" y="0"/>
                </a:cxn>
                <a:cxn ang="0">
                  <a:pos x="163" y="2"/>
                </a:cxn>
                <a:cxn ang="0">
                  <a:pos x="163" y="2"/>
                </a:cxn>
              </a:cxnLst>
              <a:rect l="0" t="0" r="r" b="b"/>
              <a:pathLst>
                <a:path w="172" h="361">
                  <a:moveTo>
                    <a:pt x="163" y="2"/>
                  </a:moveTo>
                  <a:lnTo>
                    <a:pt x="163" y="2"/>
                  </a:lnTo>
                  <a:lnTo>
                    <a:pt x="147" y="20"/>
                  </a:lnTo>
                  <a:lnTo>
                    <a:pt x="134" y="40"/>
                  </a:lnTo>
                  <a:lnTo>
                    <a:pt x="122" y="61"/>
                  </a:lnTo>
                  <a:lnTo>
                    <a:pt x="112" y="81"/>
                  </a:lnTo>
                  <a:lnTo>
                    <a:pt x="102" y="102"/>
                  </a:lnTo>
                  <a:lnTo>
                    <a:pt x="95" y="125"/>
                  </a:lnTo>
                  <a:lnTo>
                    <a:pt x="79" y="169"/>
                  </a:lnTo>
                  <a:lnTo>
                    <a:pt x="79" y="169"/>
                  </a:lnTo>
                  <a:lnTo>
                    <a:pt x="70" y="197"/>
                  </a:lnTo>
                  <a:lnTo>
                    <a:pt x="59" y="223"/>
                  </a:lnTo>
                  <a:lnTo>
                    <a:pt x="49" y="249"/>
                  </a:lnTo>
                  <a:lnTo>
                    <a:pt x="37" y="275"/>
                  </a:lnTo>
                  <a:lnTo>
                    <a:pt x="37" y="275"/>
                  </a:lnTo>
                  <a:lnTo>
                    <a:pt x="27" y="295"/>
                  </a:lnTo>
                  <a:lnTo>
                    <a:pt x="16" y="314"/>
                  </a:lnTo>
                  <a:lnTo>
                    <a:pt x="7" y="334"/>
                  </a:lnTo>
                  <a:lnTo>
                    <a:pt x="4" y="344"/>
                  </a:lnTo>
                  <a:lnTo>
                    <a:pt x="0" y="355"/>
                  </a:lnTo>
                  <a:lnTo>
                    <a:pt x="0" y="355"/>
                  </a:lnTo>
                  <a:lnTo>
                    <a:pt x="0" y="357"/>
                  </a:lnTo>
                  <a:lnTo>
                    <a:pt x="2" y="359"/>
                  </a:lnTo>
                  <a:lnTo>
                    <a:pt x="6" y="361"/>
                  </a:lnTo>
                  <a:lnTo>
                    <a:pt x="10" y="361"/>
                  </a:lnTo>
                  <a:lnTo>
                    <a:pt x="11" y="360"/>
                  </a:lnTo>
                  <a:lnTo>
                    <a:pt x="12" y="357"/>
                  </a:lnTo>
                  <a:lnTo>
                    <a:pt x="12" y="357"/>
                  </a:lnTo>
                  <a:lnTo>
                    <a:pt x="15" y="347"/>
                  </a:lnTo>
                  <a:lnTo>
                    <a:pt x="19" y="335"/>
                  </a:lnTo>
                  <a:lnTo>
                    <a:pt x="29" y="314"/>
                  </a:lnTo>
                  <a:lnTo>
                    <a:pt x="40" y="293"/>
                  </a:lnTo>
                  <a:lnTo>
                    <a:pt x="51" y="272"/>
                  </a:lnTo>
                  <a:lnTo>
                    <a:pt x="51" y="272"/>
                  </a:lnTo>
                  <a:lnTo>
                    <a:pt x="59" y="253"/>
                  </a:lnTo>
                  <a:lnTo>
                    <a:pt x="68" y="232"/>
                  </a:lnTo>
                  <a:lnTo>
                    <a:pt x="84" y="190"/>
                  </a:lnTo>
                  <a:lnTo>
                    <a:pt x="84" y="190"/>
                  </a:lnTo>
                  <a:lnTo>
                    <a:pt x="101" y="143"/>
                  </a:lnTo>
                  <a:lnTo>
                    <a:pt x="119" y="96"/>
                  </a:lnTo>
                  <a:lnTo>
                    <a:pt x="129" y="74"/>
                  </a:lnTo>
                  <a:lnTo>
                    <a:pt x="140" y="51"/>
                  </a:lnTo>
                  <a:lnTo>
                    <a:pt x="154" y="30"/>
                  </a:lnTo>
                  <a:lnTo>
                    <a:pt x="171" y="10"/>
                  </a:lnTo>
                  <a:lnTo>
                    <a:pt x="171" y="10"/>
                  </a:lnTo>
                  <a:lnTo>
                    <a:pt x="172" y="8"/>
                  </a:lnTo>
                  <a:lnTo>
                    <a:pt x="172" y="6"/>
                  </a:lnTo>
                  <a:lnTo>
                    <a:pt x="171" y="2"/>
                  </a:lnTo>
                  <a:lnTo>
                    <a:pt x="167" y="0"/>
                  </a:lnTo>
                  <a:lnTo>
                    <a:pt x="164" y="0"/>
                  </a:lnTo>
                  <a:lnTo>
                    <a:pt x="163" y="2"/>
                  </a:lnTo>
                  <a:lnTo>
                    <a:pt x="163"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8" name="chenying0907 796">
              <a:extLst>
                <a:ext uri="{FF2B5EF4-FFF2-40B4-BE49-F238E27FC236}">
                  <a16:creationId xmlns:a16="http://schemas.microsoft.com/office/drawing/2014/main" id="{D6D66ED6-9AD6-409A-948A-405B31361C16}"/>
                </a:ext>
              </a:extLst>
            </p:cNvPr>
            <p:cNvSpPr>
              <a:spLocks/>
            </p:cNvSpPr>
            <p:nvPr/>
          </p:nvSpPr>
          <p:spPr bwMode="auto">
            <a:xfrm>
              <a:off x="4303713" y="3165475"/>
              <a:ext cx="65088" cy="142875"/>
            </a:xfrm>
            <a:custGeom>
              <a:avLst/>
              <a:gdLst/>
              <a:ahLst/>
              <a:cxnLst>
                <a:cxn ang="0">
                  <a:pos x="153" y="2"/>
                </a:cxn>
                <a:cxn ang="0">
                  <a:pos x="153" y="2"/>
                </a:cxn>
                <a:cxn ang="0">
                  <a:pos x="140" y="23"/>
                </a:cxn>
                <a:cxn ang="0">
                  <a:pos x="128" y="43"/>
                </a:cxn>
                <a:cxn ang="0">
                  <a:pos x="108" y="85"/>
                </a:cxn>
                <a:cxn ang="0">
                  <a:pos x="70" y="170"/>
                </a:cxn>
                <a:cxn ang="0">
                  <a:pos x="70" y="170"/>
                </a:cxn>
                <a:cxn ang="0">
                  <a:pos x="49" y="216"/>
                </a:cxn>
                <a:cxn ang="0">
                  <a:pos x="30" y="261"/>
                </a:cxn>
                <a:cxn ang="0">
                  <a:pos x="21" y="284"/>
                </a:cxn>
                <a:cxn ang="0">
                  <a:pos x="13" y="307"/>
                </a:cxn>
                <a:cxn ang="0">
                  <a:pos x="5" y="331"/>
                </a:cxn>
                <a:cxn ang="0">
                  <a:pos x="0" y="354"/>
                </a:cxn>
                <a:cxn ang="0">
                  <a:pos x="0" y="354"/>
                </a:cxn>
                <a:cxn ang="0">
                  <a:pos x="0" y="357"/>
                </a:cxn>
                <a:cxn ang="0">
                  <a:pos x="0" y="359"/>
                </a:cxn>
                <a:cxn ang="0">
                  <a:pos x="4" y="361"/>
                </a:cxn>
                <a:cxn ang="0">
                  <a:pos x="8" y="361"/>
                </a:cxn>
                <a:cxn ang="0">
                  <a:pos x="9" y="359"/>
                </a:cxn>
                <a:cxn ang="0">
                  <a:pos x="10" y="357"/>
                </a:cxn>
                <a:cxn ang="0">
                  <a:pos x="10" y="357"/>
                </a:cxn>
                <a:cxn ang="0">
                  <a:pos x="17" y="335"/>
                </a:cxn>
                <a:cxn ang="0">
                  <a:pos x="23" y="311"/>
                </a:cxn>
                <a:cxn ang="0">
                  <a:pos x="31" y="287"/>
                </a:cxn>
                <a:cxn ang="0">
                  <a:pos x="40" y="265"/>
                </a:cxn>
                <a:cxn ang="0">
                  <a:pos x="60" y="219"/>
                </a:cxn>
                <a:cxn ang="0">
                  <a:pos x="80" y="176"/>
                </a:cxn>
                <a:cxn ang="0">
                  <a:pos x="80" y="176"/>
                </a:cxn>
                <a:cxn ang="0">
                  <a:pos x="99" y="133"/>
                </a:cxn>
                <a:cxn ang="0">
                  <a:pos x="119" y="91"/>
                </a:cxn>
                <a:cxn ang="0">
                  <a:pos x="138" y="49"/>
                </a:cxn>
                <a:cxn ang="0">
                  <a:pos x="150" y="29"/>
                </a:cxn>
                <a:cxn ang="0">
                  <a:pos x="162" y="9"/>
                </a:cxn>
                <a:cxn ang="0">
                  <a:pos x="162" y="9"/>
                </a:cxn>
                <a:cxn ang="0">
                  <a:pos x="163" y="6"/>
                </a:cxn>
                <a:cxn ang="0">
                  <a:pos x="163" y="4"/>
                </a:cxn>
                <a:cxn ang="0">
                  <a:pos x="161" y="1"/>
                </a:cxn>
                <a:cxn ang="0">
                  <a:pos x="155" y="0"/>
                </a:cxn>
                <a:cxn ang="0">
                  <a:pos x="154" y="1"/>
                </a:cxn>
                <a:cxn ang="0">
                  <a:pos x="153" y="2"/>
                </a:cxn>
                <a:cxn ang="0">
                  <a:pos x="153" y="2"/>
                </a:cxn>
              </a:cxnLst>
              <a:rect l="0" t="0" r="r" b="b"/>
              <a:pathLst>
                <a:path w="163" h="361">
                  <a:moveTo>
                    <a:pt x="153" y="2"/>
                  </a:moveTo>
                  <a:lnTo>
                    <a:pt x="153" y="2"/>
                  </a:lnTo>
                  <a:lnTo>
                    <a:pt x="140" y="23"/>
                  </a:lnTo>
                  <a:lnTo>
                    <a:pt x="128" y="43"/>
                  </a:lnTo>
                  <a:lnTo>
                    <a:pt x="108" y="85"/>
                  </a:lnTo>
                  <a:lnTo>
                    <a:pt x="70" y="170"/>
                  </a:lnTo>
                  <a:lnTo>
                    <a:pt x="70" y="170"/>
                  </a:lnTo>
                  <a:lnTo>
                    <a:pt x="49" y="216"/>
                  </a:lnTo>
                  <a:lnTo>
                    <a:pt x="30" y="261"/>
                  </a:lnTo>
                  <a:lnTo>
                    <a:pt x="21" y="284"/>
                  </a:lnTo>
                  <a:lnTo>
                    <a:pt x="13" y="307"/>
                  </a:lnTo>
                  <a:lnTo>
                    <a:pt x="5" y="331"/>
                  </a:lnTo>
                  <a:lnTo>
                    <a:pt x="0" y="354"/>
                  </a:lnTo>
                  <a:lnTo>
                    <a:pt x="0" y="354"/>
                  </a:lnTo>
                  <a:lnTo>
                    <a:pt x="0" y="357"/>
                  </a:lnTo>
                  <a:lnTo>
                    <a:pt x="0" y="359"/>
                  </a:lnTo>
                  <a:lnTo>
                    <a:pt x="4" y="361"/>
                  </a:lnTo>
                  <a:lnTo>
                    <a:pt x="8" y="361"/>
                  </a:lnTo>
                  <a:lnTo>
                    <a:pt x="9" y="359"/>
                  </a:lnTo>
                  <a:lnTo>
                    <a:pt x="10" y="357"/>
                  </a:lnTo>
                  <a:lnTo>
                    <a:pt x="10" y="357"/>
                  </a:lnTo>
                  <a:lnTo>
                    <a:pt x="17" y="335"/>
                  </a:lnTo>
                  <a:lnTo>
                    <a:pt x="23" y="311"/>
                  </a:lnTo>
                  <a:lnTo>
                    <a:pt x="31" y="287"/>
                  </a:lnTo>
                  <a:lnTo>
                    <a:pt x="40" y="265"/>
                  </a:lnTo>
                  <a:lnTo>
                    <a:pt x="60" y="219"/>
                  </a:lnTo>
                  <a:lnTo>
                    <a:pt x="80" y="176"/>
                  </a:lnTo>
                  <a:lnTo>
                    <a:pt x="80" y="176"/>
                  </a:lnTo>
                  <a:lnTo>
                    <a:pt x="99" y="133"/>
                  </a:lnTo>
                  <a:lnTo>
                    <a:pt x="119" y="91"/>
                  </a:lnTo>
                  <a:lnTo>
                    <a:pt x="138" y="49"/>
                  </a:lnTo>
                  <a:lnTo>
                    <a:pt x="150" y="29"/>
                  </a:lnTo>
                  <a:lnTo>
                    <a:pt x="162" y="9"/>
                  </a:lnTo>
                  <a:lnTo>
                    <a:pt x="162" y="9"/>
                  </a:lnTo>
                  <a:lnTo>
                    <a:pt x="163" y="6"/>
                  </a:lnTo>
                  <a:lnTo>
                    <a:pt x="163" y="4"/>
                  </a:lnTo>
                  <a:lnTo>
                    <a:pt x="161" y="1"/>
                  </a:lnTo>
                  <a:lnTo>
                    <a:pt x="155" y="0"/>
                  </a:lnTo>
                  <a:lnTo>
                    <a:pt x="154" y="1"/>
                  </a:lnTo>
                  <a:lnTo>
                    <a:pt x="153" y="2"/>
                  </a:lnTo>
                  <a:lnTo>
                    <a:pt x="153"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39" name="chenying0907 797">
              <a:extLst>
                <a:ext uri="{FF2B5EF4-FFF2-40B4-BE49-F238E27FC236}">
                  <a16:creationId xmlns:a16="http://schemas.microsoft.com/office/drawing/2014/main" id="{EA558A89-5661-488F-95DA-EE662B55A8DA}"/>
                </a:ext>
              </a:extLst>
            </p:cNvPr>
            <p:cNvSpPr>
              <a:spLocks/>
            </p:cNvSpPr>
            <p:nvPr/>
          </p:nvSpPr>
          <p:spPr bwMode="auto">
            <a:xfrm>
              <a:off x="4344988" y="3162300"/>
              <a:ext cx="53975" cy="125413"/>
            </a:xfrm>
            <a:custGeom>
              <a:avLst/>
              <a:gdLst/>
              <a:ahLst/>
              <a:cxnLst>
                <a:cxn ang="0">
                  <a:pos x="123" y="3"/>
                </a:cxn>
                <a:cxn ang="0">
                  <a:pos x="123" y="3"/>
                </a:cxn>
                <a:cxn ang="0">
                  <a:pos x="112" y="20"/>
                </a:cxn>
                <a:cxn ang="0">
                  <a:pos x="103" y="38"/>
                </a:cxn>
                <a:cxn ang="0">
                  <a:pos x="95" y="58"/>
                </a:cxn>
                <a:cxn ang="0">
                  <a:pos x="89" y="77"/>
                </a:cxn>
                <a:cxn ang="0">
                  <a:pos x="76" y="118"/>
                </a:cxn>
                <a:cxn ang="0">
                  <a:pos x="64" y="157"/>
                </a:cxn>
                <a:cxn ang="0">
                  <a:pos x="64" y="157"/>
                </a:cxn>
                <a:cxn ang="0">
                  <a:pos x="49" y="202"/>
                </a:cxn>
                <a:cxn ang="0">
                  <a:pos x="40" y="224"/>
                </a:cxn>
                <a:cxn ang="0">
                  <a:pos x="31" y="245"/>
                </a:cxn>
                <a:cxn ang="0">
                  <a:pos x="31" y="245"/>
                </a:cxn>
                <a:cxn ang="0">
                  <a:pos x="14" y="276"/>
                </a:cxn>
                <a:cxn ang="0">
                  <a:pos x="6" y="292"/>
                </a:cxn>
                <a:cxn ang="0">
                  <a:pos x="0" y="308"/>
                </a:cxn>
                <a:cxn ang="0">
                  <a:pos x="0" y="308"/>
                </a:cxn>
                <a:cxn ang="0">
                  <a:pos x="0" y="310"/>
                </a:cxn>
                <a:cxn ang="0">
                  <a:pos x="0" y="313"/>
                </a:cxn>
                <a:cxn ang="0">
                  <a:pos x="2" y="314"/>
                </a:cxn>
                <a:cxn ang="0">
                  <a:pos x="4" y="315"/>
                </a:cxn>
                <a:cxn ang="0">
                  <a:pos x="8" y="314"/>
                </a:cxn>
                <a:cxn ang="0">
                  <a:pos x="10" y="313"/>
                </a:cxn>
                <a:cxn ang="0">
                  <a:pos x="11" y="311"/>
                </a:cxn>
                <a:cxn ang="0">
                  <a:pos x="11" y="311"/>
                </a:cxn>
                <a:cxn ang="0">
                  <a:pos x="18" y="293"/>
                </a:cxn>
                <a:cxn ang="0">
                  <a:pos x="27" y="276"/>
                </a:cxn>
                <a:cxn ang="0">
                  <a:pos x="44" y="243"/>
                </a:cxn>
                <a:cxn ang="0">
                  <a:pos x="44" y="243"/>
                </a:cxn>
                <a:cxn ang="0">
                  <a:pos x="52" y="225"/>
                </a:cxn>
                <a:cxn ang="0">
                  <a:pos x="59" y="207"/>
                </a:cxn>
                <a:cxn ang="0">
                  <a:pos x="72" y="170"/>
                </a:cxn>
                <a:cxn ang="0">
                  <a:pos x="72" y="170"/>
                </a:cxn>
                <a:cxn ang="0">
                  <a:pos x="79" y="151"/>
                </a:cxn>
                <a:cxn ang="0">
                  <a:pos x="85" y="130"/>
                </a:cxn>
                <a:cxn ang="0">
                  <a:pos x="98" y="87"/>
                </a:cxn>
                <a:cxn ang="0">
                  <a:pos x="104" y="67"/>
                </a:cxn>
                <a:cxn ang="0">
                  <a:pos x="112" y="46"/>
                </a:cxn>
                <a:cxn ang="0">
                  <a:pos x="121" y="26"/>
                </a:cxn>
                <a:cxn ang="0">
                  <a:pos x="132" y="8"/>
                </a:cxn>
                <a:cxn ang="0">
                  <a:pos x="132" y="8"/>
                </a:cxn>
                <a:cxn ang="0">
                  <a:pos x="133" y="5"/>
                </a:cxn>
                <a:cxn ang="0">
                  <a:pos x="133" y="4"/>
                </a:cxn>
                <a:cxn ang="0">
                  <a:pos x="132" y="2"/>
                </a:cxn>
                <a:cxn ang="0">
                  <a:pos x="130" y="0"/>
                </a:cxn>
                <a:cxn ang="0">
                  <a:pos x="127" y="0"/>
                </a:cxn>
                <a:cxn ang="0">
                  <a:pos x="124" y="0"/>
                </a:cxn>
                <a:cxn ang="0">
                  <a:pos x="123" y="3"/>
                </a:cxn>
                <a:cxn ang="0">
                  <a:pos x="123" y="3"/>
                </a:cxn>
              </a:cxnLst>
              <a:rect l="0" t="0" r="r" b="b"/>
              <a:pathLst>
                <a:path w="133" h="315">
                  <a:moveTo>
                    <a:pt x="123" y="3"/>
                  </a:moveTo>
                  <a:lnTo>
                    <a:pt x="123" y="3"/>
                  </a:lnTo>
                  <a:lnTo>
                    <a:pt x="112" y="20"/>
                  </a:lnTo>
                  <a:lnTo>
                    <a:pt x="103" y="38"/>
                  </a:lnTo>
                  <a:lnTo>
                    <a:pt x="95" y="58"/>
                  </a:lnTo>
                  <a:lnTo>
                    <a:pt x="89" y="77"/>
                  </a:lnTo>
                  <a:lnTo>
                    <a:pt x="76" y="118"/>
                  </a:lnTo>
                  <a:lnTo>
                    <a:pt x="64" y="157"/>
                  </a:lnTo>
                  <a:lnTo>
                    <a:pt x="64" y="157"/>
                  </a:lnTo>
                  <a:lnTo>
                    <a:pt x="49" y="202"/>
                  </a:lnTo>
                  <a:lnTo>
                    <a:pt x="40" y="224"/>
                  </a:lnTo>
                  <a:lnTo>
                    <a:pt x="31" y="245"/>
                  </a:lnTo>
                  <a:lnTo>
                    <a:pt x="31" y="245"/>
                  </a:lnTo>
                  <a:lnTo>
                    <a:pt x="14" y="276"/>
                  </a:lnTo>
                  <a:lnTo>
                    <a:pt x="6" y="292"/>
                  </a:lnTo>
                  <a:lnTo>
                    <a:pt x="0" y="308"/>
                  </a:lnTo>
                  <a:lnTo>
                    <a:pt x="0" y="308"/>
                  </a:lnTo>
                  <a:lnTo>
                    <a:pt x="0" y="310"/>
                  </a:lnTo>
                  <a:lnTo>
                    <a:pt x="0" y="313"/>
                  </a:lnTo>
                  <a:lnTo>
                    <a:pt x="2" y="314"/>
                  </a:lnTo>
                  <a:lnTo>
                    <a:pt x="4" y="315"/>
                  </a:lnTo>
                  <a:lnTo>
                    <a:pt x="8" y="314"/>
                  </a:lnTo>
                  <a:lnTo>
                    <a:pt x="10" y="313"/>
                  </a:lnTo>
                  <a:lnTo>
                    <a:pt x="11" y="311"/>
                  </a:lnTo>
                  <a:lnTo>
                    <a:pt x="11" y="311"/>
                  </a:lnTo>
                  <a:lnTo>
                    <a:pt x="18" y="293"/>
                  </a:lnTo>
                  <a:lnTo>
                    <a:pt x="27" y="276"/>
                  </a:lnTo>
                  <a:lnTo>
                    <a:pt x="44" y="243"/>
                  </a:lnTo>
                  <a:lnTo>
                    <a:pt x="44" y="243"/>
                  </a:lnTo>
                  <a:lnTo>
                    <a:pt x="52" y="225"/>
                  </a:lnTo>
                  <a:lnTo>
                    <a:pt x="59" y="207"/>
                  </a:lnTo>
                  <a:lnTo>
                    <a:pt x="72" y="170"/>
                  </a:lnTo>
                  <a:lnTo>
                    <a:pt x="72" y="170"/>
                  </a:lnTo>
                  <a:lnTo>
                    <a:pt x="79" y="151"/>
                  </a:lnTo>
                  <a:lnTo>
                    <a:pt x="85" y="130"/>
                  </a:lnTo>
                  <a:lnTo>
                    <a:pt x="98" y="87"/>
                  </a:lnTo>
                  <a:lnTo>
                    <a:pt x="104" y="67"/>
                  </a:lnTo>
                  <a:lnTo>
                    <a:pt x="112" y="46"/>
                  </a:lnTo>
                  <a:lnTo>
                    <a:pt x="121" y="26"/>
                  </a:lnTo>
                  <a:lnTo>
                    <a:pt x="132" y="8"/>
                  </a:lnTo>
                  <a:lnTo>
                    <a:pt x="132" y="8"/>
                  </a:lnTo>
                  <a:lnTo>
                    <a:pt x="133" y="5"/>
                  </a:lnTo>
                  <a:lnTo>
                    <a:pt x="133" y="4"/>
                  </a:lnTo>
                  <a:lnTo>
                    <a:pt x="132" y="2"/>
                  </a:lnTo>
                  <a:lnTo>
                    <a:pt x="130" y="0"/>
                  </a:lnTo>
                  <a:lnTo>
                    <a:pt x="127" y="0"/>
                  </a:lnTo>
                  <a:lnTo>
                    <a:pt x="124" y="0"/>
                  </a:lnTo>
                  <a:lnTo>
                    <a:pt x="123" y="3"/>
                  </a:lnTo>
                  <a:lnTo>
                    <a:pt x="123"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0" name="chenying0907 798">
              <a:extLst>
                <a:ext uri="{FF2B5EF4-FFF2-40B4-BE49-F238E27FC236}">
                  <a16:creationId xmlns:a16="http://schemas.microsoft.com/office/drawing/2014/main" id="{5BD08C61-1CF9-47D2-A801-44090813F5B3}"/>
                </a:ext>
              </a:extLst>
            </p:cNvPr>
            <p:cNvSpPr>
              <a:spLocks/>
            </p:cNvSpPr>
            <p:nvPr/>
          </p:nvSpPr>
          <p:spPr bwMode="auto">
            <a:xfrm>
              <a:off x="4391026" y="3178175"/>
              <a:ext cx="33338" cy="66675"/>
            </a:xfrm>
            <a:custGeom>
              <a:avLst/>
              <a:gdLst/>
              <a:ahLst/>
              <a:cxnLst>
                <a:cxn ang="0">
                  <a:pos x="75" y="2"/>
                </a:cxn>
                <a:cxn ang="0">
                  <a:pos x="75" y="2"/>
                </a:cxn>
                <a:cxn ang="0">
                  <a:pos x="68" y="10"/>
                </a:cxn>
                <a:cxn ang="0">
                  <a:pos x="63" y="18"/>
                </a:cxn>
                <a:cxn ang="0">
                  <a:pos x="53" y="35"/>
                </a:cxn>
                <a:cxn ang="0">
                  <a:pos x="46" y="53"/>
                </a:cxn>
                <a:cxn ang="0">
                  <a:pos x="40" y="73"/>
                </a:cxn>
                <a:cxn ang="0">
                  <a:pos x="40" y="73"/>
                </a:cxn>
                <a:cxn ang="0">
                  <a:pos x="31" y="95"/>
                </a:cxn>
                <a:cxn ang="0">
                  <a:pos x="20" y="117"/>
                </a:cxn>
                <a:cxn ang="0">
                  <a:pos x="10" y="138"/>
                </a:cxn>
                <a:cxn ang="0">
                  <a:pos x="2" y="161"/>
                </a:cxn>
                <a:cxn ang="0">
                  <a:pos x="2" y="161"/>
                </a:cxn>
                <a:cxn ang="0">
                  <a:pos x="0" y="163"/>
                </a:cxn>
                <a:cxn ang="0">
                  <a:pos x="2" y="165"/>
                </a:cxn>
                <a:cxn ang="0">
                  <a:pos x="3" y="166"/>
                </a:cxn>
                <a:cxn ang="0">
                  <a:pos x="4" y="167"/>
                </a:cxn>
                <a:cxn ang="0">
                  <a:pos x="10" y="167"/>
                </a:cxn>
                <a:cxn ang="0">
                  <a:pos x="11" y="166"/>
                </a:cxn>
                <a:cxn ang="0">
                  <a:pos x="12" y="163"/>
                </a:cxn>
                <a:cxn ang="0">
                  <a:pos x="12" y="163"/>
                </a:cxn>
                <a:cxn ang="0">
                  <a:pos x="19" y="146"/>
                </a:cxn>
                <a:cxn ang="0">
                  <a:pos x="28" y="129"/>
                </a:cxn>
                <a:cxn ang="0">
                  <a:pos x="36" y="112"/>
                </a:cxn>
                <a:cxn ang="0">
                  <a:pos x="44" y="95"/>
                </a:cxn>
                <a:cxn ang="0">
                  <a:pos x="44" y="95"/>
                </a:cxn>
                <a:cxn ang="0">
                  <a:pos x="51" y="73"/>
                </a:cxn>
                <a:cxn ang="0">
                  <a:pos x="59" y="51"/>
                </a:cxn>
                <a:cxn ang="0">
                  <a:pos x="65" y="40"/>
                </a:cxn>
                <a:cxn ang="0">
                  <a:pos x="70" y="30"/>
                </a:cxn>
                <a:cxn ang="0">
                  <a:pos x="75" y="19"/>
                </a:cxn>
                <a:cxn ang="0">
                  <a:pos x="83" y="10"/>
                </a:cxn>
                <a:cxn ang="0">
                  <a:pos x="83" y="10"/>
                </a:cxn>
                <a:cxn ang="0">
                  <a:pos x="84" y="8"/>
                </a:cxn>
                <a:cxn ang="0">
                  <a:pos x="84" y="6"/>
                </a:cxn>
                <a:cxn ang="0">
                  <a:pos x="83" y="2"/>
                </a:cxn>
                <a:cxn ang="0">
                  <a:pos x="79" y="0"/>
                </a:cxn>
                <a:cxn ang="0">
                  <a:pos x="76" y="1"/>
                </a:cxn>
                <a:cxn ang="0">
                  <a:pos x="75" y="2"/>
                </a:cxn>
                <a:cxn ang="0">
                  <a:pos x="75" y="2"/>
                </a:cxn>
              </a:cxnLst>
              <a:rect l="0" t="0" r="r" b="b"/>
              <a:pathLst>
                <a:path w="84" h="167">
                  <a:moveTo>
                    <a:pt x="75" y="2"/>
                  </a:moveTo>
                  <a:lnTo>
                    <a:pt x="75" y="2"/>
                  </a:lnTo>
                  <a:lnTo>
                    <a:pt x="68" y="10"/>
                  </a:lnTo>
                  <a:lnTo>
                    <a:pt x="63" y="18"/>
                  </a:lnTo>
                  <a:lnTo>
                    <a:pt x="53" y="35"/>
                  </a:lnTo>
                  <a:lnTo>
                    <a:pt x="46" y="53"/>
                  </a:lnTo>
                  <a:lnTo>
                    <a:pt x="40" y="73"/>
                  </a:lnTo>
                  <a:lnTo>
                    <a:pt x="40" y="73"/>
                  </a:lnTo>
                  <a:lnTo>
                    <a:pt x="31" y="95"/>
                  </a:lnTo>
                  <a:lnTo>
                    <a:pt x="20" y="117"/>
                  </a:lnTo>
                  <a:lnTo>
                    <a:pt x="10" y="138"/>
                  </a:lnTo>
                  <a:lnTo>
                    <a:pt x="2" y="161"/>
                  </a:lnTo>
                  <a:lnTo>
                    <a:pt x="2" y="161"/>
                  </a:lnTo>
                  <a:lnTo>
                    <a:pt x="0" y="163"/>
                  </a:lnTo>
                  <a:lnTo>
                    <a:pt x="2" y="165"/>
                  </a:lnTo>
                  <a:lnTo>
                    <a:pt x="3" y="166"/>
                  </a:lnTo>
                  <a:lnTo>
                    <a:pt x="4" y="167"/>
                  </a:lnTo>
                  <a:lnTo>
                    <a:pt x="10" y="167"/>
                  </a:lnTo>
                  <a:lnTo>
                    <a:pt x="11" y="166"/>
                  </a:lnTo>
                  <a:lnTo>
                    <a:pt x="12" y="163"/>
                  </a:lnTo>
                  <a:lnTo>
                    <a:pt x="12" y="163"/>
                  </a:lnTo>
                  <a:lnTo>
                    <a:pt x="19" y="146"/>
                  </a:lnTo>
                  <a:lnTo>
                    <a:pt x="28" y="129"/>
                  </a:lnTo>
                  <a:lnTo>
                    <a:pt x="36" y="112"/>
                  </a:lnTo>
                  <a:lnTo>
                    <a:pt x="44" y="95"/>
                  </a:lnTo>
                  <a:lnTo>
                    <a:pt x="44" y="95"/>
                  </a:lnTo>
                  <a:lnTo>
                    <a:pt x="51" y="73"/>
                  </a:lnTo>
                  <a:lnTo>
                    <a:pt x="59" y="51"/>
                  </a:lnTo>
                  <a:lnTo>
                    <a:pt x="65" y="40"/>
                  </a:lnTo>
                  <a:lnTo>
                    <a:pt x="70" y="30"/>
                  </a:lnTo>
                  <a:lnTo>
                    <a:pt x="75" y="19"/>
                  </a:lnTo>
                  <a:lnTo>
                    <a:pt x="83" y="10"/>
                  </a:lnTo>
                  <a:lnTo>
                    <a:pt x="83" y="10"/>
                  </a:lnTo>
                  <a:lnTo>
                    <a:pt x="84" y="8"/>
                  </a:lnTo>
                  <a:lnTo>
                    <a:pt x="84" y="6"/>
                  </a:lnTo>
                  <a:lnTo>
                    <a:pt x="83" y="2"/>
                  </a:lnTo>
                  <a:lnTo>
                    <a:pt x="79" y="0"/>
                  </a:lnTo>
                  <a:lnTo>
                    <a:pt x="76" y="1"/>
                  </a:lnTo>
                  <a:lnTo>
                    <a:pt x="75" y="2"/>
                  </a:lnTo>
                  <a:lnTo>
                    <a:pt x="75"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1" name="chenying0907 799">
              <a:extLst>
                <a:ext uri="{FF2B5EF4-FFF2-40B4-BE49-F238E27FC236}">
                  <a16:creationId xmlns:a16="http://schemas.microsoft.com/office/drawing/2014/main" id="{5B25C45D-1E40-4A9D-BC6C-2D4F4916AED1}"/>
                </a:ext>
              </a:extLst>
            </p:cNvPr>
            <p:cNvSpPr>
              <a:spLocks/>
            </p:cNvSpPr>
            <p:nvPr/>
          </p:nvSpPr>
          <p:spPr bwMode="auto">
            <a:xfrm>
              <a:off x="4416426" y="3190875"/>
              <a:ext cx="14288" cy="26988"/>
            </a:xfrm>
            <a:custGeom>
              <a:avLst/>
              <a:gdLst/>
              <a:ahLst/>
              <a:cxnLst>
                <a:cxn ang="0">
                  <a:pos x="22" y="5"/>
                </a:cxn>
                <a:cxn ang="0">
                  <a:pos x="22" y="5"/>
                </a:cxn>
                <a:cxn ang="0">
                  <a:pos x="21" y="13"/>
                </a:cxn>
                <a:cxn ang="0">
                  <a:pos x="17" y="20"/>
                </a:cxn>
                <a:cxn ang="0">
                  <a:pos x="17" y="20"/>
                </a:cxn>
                <a:cxn ang="0">
                  <a:pos x="14" y="30"/>
                </a:cxn>
                <a:cxn ang="0">
                  <a:pos x="14" y="30"/>
                </a:cxn>
                <a:cxn ang="0">
                  <a:pos x="8" y="46"/>
                </a:cxn>
                <a:cxn ang="0">
                  <a:pos x="0" y="60"/>
                </a:cxn>
                <a:cxn ang="0">
                  <a:pos x="0" y="60"/>
                </a:cxn>
                <a:cxn ang="0">
                  <a:pos x="0" y="62"/>
                </a:cxn>
                <a:cxn ang="0">
                  <a:pos x="0" y="64"/>
                </a:cxn>
                <a:cxn ang="0">
                  <a:pos x="2" y="67"/>
                </a:cxn>
                <a:cxn ang="0">
                  <a:pos x="6" y="68"/>
                </a:cxn>
                <a:cxn ang="0">
                  <a:pos x="9" y="67"/>
                </a:cxn>
                <a:cxn ang="0">
                  <a:pos x="10" y="66"/>
                </a:cxn>
                <a:cxn ang="0">
                  <a:pos x="10" y="66"/>
                </a:cxn>
                <a:cxn ang="0">
                  <a:pos x="18" y="50"/>
                </a:cxn>
                <a:cxn ang="0">
                  <a:pos x="25" y="33"/>
                </a:cxn>
                <a:cxn ang="0">
                  <a:pos x="25" y="33"/>
                </a:cxn>
                <a:cxn ang="0">
                  <a:pos x="30" y="20"/>
                </a:cxn>
                <a:cxn ang="0">
                  <a:pos x="33" y="12"/>
                </a:cxn>
                <a:cxn ang="0">
                  <a:pos x="34" y="5"/>
                </a:cxn>
                <a:cxn ang="0">
                  <a:pos x="34" y="5"/>
                </a:cxn>
                <a:cxn ang="0">
                  <a:pos x="34" y="3"/>
                </a:cxn>
                <a:cxn ang="0">
                  <a:pos x="33" y="1"/>
                </a:cxn>
                <a:cxn ang="0">
                  <a:pos x="31" y="0"/>
                </a:cxn>
                <a:cxn ang="0">
                  <a:pos x="29" y="0"/>
                </a:cxn>
                <a:cxn ang="0">
                  <a:pos x="25" y="1"/>
                </a:cxn>
                <a:cxn ang="0">
                  <a:pos x="23" y="3"/>
                </a:cxn>
                <a:cxn ang="0">
                  <a:pos x="22" y="5"/>
                </a:cxn>
                <a:cxn ang="0">
                  <a:pos x="22" y="5"/>
                </a:cxn>
              </a:cxnLst>
              <a:rect l="0" t="0" r="r" b="b"/>
              <a:pathLst>
                <a:path w="34" h="68">
                  <a:moveTo>
                    <a:pt x="22" y="5"/>
                  </a:moveTo>
                  <a:lnTo>
                    <a:pt x="22" y="5"/>
                  </a:lnTo>
                  <a:lnTo>
                    <a:pt x="21" y="13"/>
                  </a:lnTo>
                  <a:lnTo>
                    <a:pt x="17" y="20"/>
                  </a:lnTo>
                  <a:lnTo>
                    <a:pt x="17" y="20"/>
                  </a:lnTo>
                  <a:lnTo>
                    <a:pt x="14" y="30"/>
                  </a:lnTo>
                  <a:lnTo>
                    <a:pt x="14" y="30"/>
                  </a:lnTo>
                  <a:lnTo>
                    <a:pt x="8" y="46"/>
                  </a:lnTo>
                  <a:lnTo>
                    <a:pt x="0" y="60"/>
                  </a:lnTo>
                  <a:lnTo>
                    <a:pt x="0" y="60"/>
                  </a:lnTo>
                  <a:lnTo>
                    <a:pt x="0" y="62"/>
                  </a:lnTo>
                  <a:lnTo>
                    <a:pt x="0" y="64"/>
                  </a:lnTo>
                  <a:lnTo>
                    <a:pt x="2" y="67"/>
                  </a:lnTo>
                  <a:lnTo>
                    <a:pt x="6" y="68"/>
                  </a:lnTo>
                  <a:lnTo>
                    <a:pt x="9" y="67"/>
                  </a:lnTo>
                  <a:lnTo>
                    <a:pt x="10" y="66"/>
                  </a:lnTo>
                  <a:lnTo>
                    <a:pt x="10" y="66"/>
                  </a:lnTo>
                  <a:lnTo>
                    <a:pt x="18" y="50"/>
                  </a:lnTo>
                  <a:lnTo>
                    <a:pt x="25" y="33"/>
                  </a:lnTo>
                  <a:lnTo>
                    <a:pt x="25" y="33"/>
                  </a:lnTo>
                  <a:lnTo>
                    <a:pt x="30" y="20"/>
                  </a:lnTo>
                  <a:lnTo>
                    <a:pt x="33" y="12"/>
                  </a:lnTo>
                  <a:lnTo>
                    <a:pt x="34" y="5"/>
                  </a:lnTo>
                  <a:lnTo>
                    <a:pt x="34" y="5"/>
                  </a:lnTo>
                  <a:lnTo>
                    <a:pt x="34" y="3"/>
                  </a:lnTo>
                  <a:lnTo>
                    <a:pt x="33" y="1"/>
                  </a:lnTo>
                  <a:lnTo>
                    <a:pt x="31" y="0"/>
                  </a:lnTo>
                  <a:lnTo>
                    <a:pt x="29" y="0"/>
                  </a:lnTo>
                  <a:lnTo>
                    <a:pt x="25" y="1"/>
                  </a:lnTo>
                  <a:lnTo>
                    <a:pt x="23" y="3"/>
                  </a:lnTo>
                  <a:lnTo>
                    <a:pt x="22" y="5"/>
                  </a:lnTo>
                  <a:lnTo>
                    <a:pt x="22"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2" name="chenying0907 800">
              <a:extLst>
                <a:ext uri="{FF2B5EF4-FFF2-40B4-BE49-F238E27FC236}">
                  <a16:creationId xmlns:a16="http://schemas.microsoft.com/office/drawing/2014/main" id="{3DAA0447-ABDA-4CC2-B943-1BA3BB18E657}"/>
                </a:ext>
              </a:extLst>
            </p:cNvPr>
            <p:cNvSpPr>
              <a:spLocks/>
            </p:cNvSpPr>
            <p:nvPr/>
          </p:nvSpPr>
          <p:spPr bwMode="auto">
            <a:xfrm>
              <a:off x="4371976" y="3368675"/>
              <a:ext cx="15875" cy="26988"/>
            </a:xfrm>
            <a:custGeom>
              <a:avLst/>
              <a:gdLst/>
              <a:ahLst/>
              <a:cxnLst>
                <a:cxn ang="0">
                  <a:pos x="27" y="3"/>
                </a:cxn>
                <a:cxn ang="0">
                  <a:pos x="27" y="3"/>
                </a:cxn>
                <a:cxn ang="0">
                  <a:pos x="25" y="11"/>
                </a:cxn>
                <a:cxn ang="0">
                  <a:pos x="21" y="17"/>
                </a:cxn>
                <a:cxn ang="0">
                  <a:pos x="17" y="24"/>
                </a:cxn>
                <a:cxn ang="0">
                  <a:pos x="13" y="30"/>
                </a:cxn>
                <a:cxn ang="0">
                  <a:pos x="13" y="30"/>
                </a:cxn>
                <a:cxn ang="0">
                  <a:pos x="1" y="64"/>
                </a:cxn>
                <a:cxn ang="0">
                  <a:pos x="1" y="64"/>
                </a:cxn>
                <a:cxn ang="0">
                  <a:pos x="0" y="67"/>
                </a:cxn>
                <a:cxn ang="0">
                  <a:pos x="1" y="68"/>
                </a:cxn>
                <a:cxn ang="0">
                  <a:pos x="4" y="71"/>
                </a:cxn>
                <a:cxn ang="0">
                  <a:pos x="9" y="71"/>
                </a:cxn>
                <a:cxn ang="0">
                  <a:pos x="10" y="69"/>
                </a:cxn>
                <a:cxn ang="0">
                  <a:pos x="11" y="67"/>
                </a:cxn>
                <a:cxn ang="0">
                  <a:pos x="11" y="67"/>
                </a:cxn>
                <a:cxn ang="0">
                  <a:pos x="23" y="37"/>
                </a:cxn>
                <a:cxn ang="0">
                  <a:pos x="23" y="37"/>
                </a:cxn>
                <a:cxn ang="0">
                  <a:pos x="26" y="29"/>
                </a:cxn>
                <a:cxn ang="0">
                  <a:pos x="31" y="21"/>
                </a:cxn>
                <a:cxn ang="0">
                  <a:pos x="35" y="15"/>
                </a:cxn>
                <a:cxn ang="0">
                  <a:pos x="38" y="7"/>
                </a:cxn>
                <a:cxn ang="0">
                  <a:pos x="38" y="7"/>
                </a:cxn>
                <a:cxn ang="0">
                  <a:pos x="39" y="4"/>
                </a:cxn>
                <a:cxn ang="0">
                  <a:pos x="38" y="1"/>
                </a:cxn>
                <a:cxn ang="0">
                  <a:pos x="36" y="0"/>
                </a:cxn>
                <a:cxn ang="0">
                  <a:pos x="35" y="0"/>
                </a:cxn>
                <a:cxn ang="0">
                  <a:pos x="30" y="0"/>
                </a:cxn>
                <a:cxn ang="0">
                  <a:pos x="28" y="1"/>
                </a:cxn>
                <a:cxn ang="0">
                  <a:pos x="27" y="3"/>
                </a:cxn>
                <a:cxn ang="0">
                  <a:pos x="27" y="3"/>
                </a:cxn>
              </a:cxnLst>
              <a:rect l="0" t="0" r="r" b="b"/>
              <a:pathLst>
                <a:path w="39" h="71">
                  <a:moveTo>
                    <a:pt x="27" y="3"/>
                  </a:moveTo>
                  <a:lnTo>
                    <a:pt x="27" y="3"/>
                  </a:lnTo>
                  <a:lnTo>
                    <a:pt x="25" y="11"/>
                  </a:lnTo>
                  <a:lnTo>
                    <a:pt x="21" y="17"/>
                  </a:lnTo>
                  <a:lnTo>
                    <a:pt x="17" y="24"/>
                  </a:lnTo>
                  <a:lnTo>
                    <a:pt x="13" y="30"/>
                  </a:lnTo>
                  <a:lnTo>
                    <a:pt x="13" y="30"/>
                  </a:lnTo>
                  <a:lnTo>
                    <a:pt x="1" y="64"/>
                  </a:lnTo>
                  <a:lnTo>
                    <a:pt x="1" y="64"/>
                  </a:lnTo>
                  <a:lnTo>
                    <a:pt x="0" y="67"/>
                  </a:lnTo>
                  <a:lnTo>
                    <a:pt x="1" y="68"/>
                  </a:lnTo>
                  <a:lnTo>
                    <a:pt x="4" y="71"/>
                  </a:lnTo>
                  <a:lnTo>
                    <a:pt x="9" y="71"/>
                  </a:lnTo>
                  <a:lnTo>
                    <a:pt x="10" y="69"/>
                  </a:lnTo>
                  <a:lnTo>
                    <a:pt x="11" y="67"/>
                  </a:lnTo>
                  <a:lnTo>
                    <a:pt x="11" y="67"/>
                  </a:lnTo>
                  <a:lnTo>
                    <a:pt x="23" y="37"/>
                  </a:lnTo>
                  <a:lnTo>
                    <a:pt x="23" y="37"/>
                  </a:lnTo>
                  <a:lnTo>
                    <a:pt x="26" y="29"/>
                  </a:lnTo>
                  <a:lnTo>
                    <a:pt x="31" y="21"/>
                  </a:lnTo>
                  <a:lnTo>
                    <a:pt x="35" y="15"/>
                  </a:lnTo>
                  <a:lnTo>
                    <a:pt x="38" y="7"/>
                  </a:lnTo>
                  <a:lnTo>
                    <a:pt x="38" y="7"/>
                  </a:lnTo>
                  <a:lnTo>
                    <a:pt x="39" y="4"/>
                  </a:lnTo>
                  <a:lnTo>
                    <a:pt x="38" y="1"/>
                  </a:lnTo>
                  <a:lnTo>
                    <a:pt x="36" y="0"/>
                  </a:lnTo>
                  <a:lnTo>
                    <a:pt x="35" y="0"/>
                  </a:lnTo>
                  <a:lnTo>
                    <a:pt x="30" y="0"/>
                  </a:lnTo>
                  <a:lnTo>
                    <a:pt x="28" y="1"/>
                  </a:lnTo>
                  <a:lnTo>
                    <a:pt x="27" y="3"/>
                  </a:lnTo>
                  <a:lnTo>
                    <a:pt x="27"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3" name="chenying0907 801">
              <a:extLst>
                <a:ext uri="{FF2B5EF4-FFF2-40B4-BE49-F238E27FC236}">
                  <a16:creationId xmlns:a16="http://schemas.microsoft.com/office/drawing/2014/main" id="{DA15C926-135E-4102-A5E8-E09689CEA0EC}"/>
                </a:ext>
              </a:extLst>
            </p:cNvPr>
            <p:cNvSpPr>
              <a:spLocks/>
            </p:cNvSpPr>
            <p:nvPr/>
          </p:nvSpPr>
          <p:spPr bwMode="auto">
            <a:xfrm>
              <a:off x="4394201" y="3375025"/>
              <a:ext cx="12700" cy="25400"/>
            </a:xfrm>
            <a:custGeom>
              <a:avLst/>
              <a:gdLst/>
              <a:ahLst/>
              <a:cxnLst>
                <a:cxn ang="0">
                  <a:pos x="24" y="4"/>
                </a:cxn>
                <a:cxn ang="0">
                  <a:pos x="24" y="4"/>
                </a:cxn>
                <a:cxn ang="0">
                  <a:pos x="23" y="8"/>
                </a:cxn>
                <a:cxn ang="0">
                  <a:pos x="21" y="11"/>
                </a:cxn>
                <a:cxn ang="0">
                  <a:pos x="17" y="16"/>
                </a:cxn>
                <a:cxn ang="0">
                  <a:pos x="17" y="16"/>
                </a:cxn>
                <a:cxn ang="0">
                  <a:pos x="13" y="23"/>
                </a:cxn>
                <a:cxn ang="0">
                  <a:pos x="11" y="29"/>
                </a:cxn>
                <a:cxn ang="0">
                  <a:pos x="11" y="29"/>
                </a:cxn>
                <a:cxn ang="0">
                  <a:pos x="7" y="36"/>
                </a:cxn>
                <a:cxn ang="0">
                  <a:pos x="3" y="44"/>
                </a:cxn>
                <a:cxn ang="0">
                  <a:pos x="2" y="51"/>
                </a:cxn>
                <a:cxn ang="0">
                  <a:pos x="0" y="59"/>
                </a:cxn>
                <a:cxn ang="0">
                  <a:pos x="0" y="59"/>
                </a:cxn>
                <a:cxn ang="0">
                  <a:pos x="0" y="62"/>
                </a:cxn>
                <a:cxn ang="0">
                  <a:pos x="2" y="63"/>
                </a:cxn>
                <a:cxn ang="0">
                  <a:pos x="6" y="65"/>
                </a:cxn>
                <a:cxn ang="0">
                  <a:pos x="9" y="63"/>
                </a:cxn>
                <a:cxn ang="0">
                  <a:pos x="11" y="62"/>
                </a:cxn>
                <a:cxn ang="0">
                  <a:pos x="12" y="59"/>
                </a:cxn>
                <a:cxn ang="0">
                  <a:pos x="12" y="59"/>
                </a:cxn>
                <a:cxn ang="0">
                  <a:pos x="13" y="51"/>
                </a:cxn>
                <a:cxn ang="0">
                  <a:pos x="15" y="44"/>
                </a:cxn>
                <a:cxn ang="0">
                  <a:pos x="15" y="44"/>
                </a:cxn>
                <a:cxn ang="0">
                  <a:pos x="20" y="37"/>
                </a:cxn>
                <a:cxn ang="0">
                  <a:pos x="23" y="33"/>
                </a:cxn>
                <a:cxn ang="0">
                  <a:pos x="23" y="31"/>
                </a:cxn>
                <a:cxn ang="0">
                  <a:pos x="23" y="31"/>
                </a:cxn>
                <a:cxn ang="0">
                  <a:pos x="25" y="24"/>
                </a:cxn>
                <a:cxn ang="0">
                  <a:pos x="29" y="19"/>
                </a:cxn>
                <a:cxn ang="0">
                  <a:pos x="33" y="14"/>
                </a:cxn>
                <a:cxn ang="0">
                  <a:pos x="34" y="7"/>
                </a:cxn>
                <a:cxn ang="0">
                  <a:pos x="34" y="7"/>
                </a:cxn>
                <a:cxn ang="0">
                  <a:pos x="34" y="4"/>
                </a:cxn>
                <a:cxn ang="0">
                  <a:pos x="33" y="3"/>
                </a:cxn>
                <a:cxn ang="0">
                  <a:pos x="30" y="0"/>
                </a:cxn>
                <a:cxn ang="0">
                  <a:pos x="28" y="0"/>
                </a:cxn>
                <a:cxn ang="0">
                  <a:pos x="26" y="0"/>
                </a:cxn>
                <a:cxn ang="0">
                  <a:pos x="24" y="2"/>
                </a:cxn>
                <a:cxn ang="0">
                  <a:pos x="24" y="4"/>
                </a:cxn>
                <a:cxn ang="0">
                  <a:pos x="24" y="4"/>
                </a:cxn>
              </a:cxnLst>
              <a:rect l="0" t="0" r="r" b="b"/>
              <a:pathLst>
                <a:path w="34" h="65">
                  <a:moveTo>
                    <a:pt x="24" y="4"/>
                  </a:moveTo>
                  <a:lnTo>
                    <a:pt x="24" y="4"/>
                  </a:lnTo>
                  <a:lnTo>
                    <a:pt x="23" y="8"/>
                  </a:lnTo>
                  <a:lnTo>
                    <a:pt x="21" y="11"/>
                  </a:lnTo>
                  <a:lnTo>
                    <a:pt x="17" y="16"/>
                  </a:lnTo>
                  <a:lnTo>
                    <a:pt x="17" y="16"/>
                  </a:lnTo>
                  <a:lnTo>
                    <a:pt x="13" y="23"/>
                  </a:lnTo>
                  <a:lnTo>
                    <a:pt x="11" y="29"/>
                  </a:lnTo>
                  <a:lnTo>
                    <a:pt x="11" y="29"/>
                  </a:lnTo>
                  <a:lnTo>
                    <a:pt x="7" y="36"/>
                  </a:lnTo>
                  <a:lnTo>
                    <a:pt x="3" y="44"/>
                  </a:lnTo>
                  <a:lnTo>
                    <a:pt x="2" y="51"/>
                  </a:lnTo>
                  <a:lnTo>
                    <a:pt x="0" y="59"/>
                  </a:lnTo>
                  <a:lnTo>
                    <a:pt x="0" y="59"/>
                  </a:lnTo>
                  <a:lnTo>
                    <a:pt x="0" y="62"/>
                  </a:lnTo>
                  <a:lnTo>
                    <a:pt x="2" y="63"/>
                  </a:lnTo>
                  <a:lnTo>
                    <a:pt x="6" y="65"/>
                  </a:lnTo>
                  <a:lnTo>
                    <a:pt x="9" y="63"/>
                  </a:lnTo>
                  <a:lnTo>
                    <a:pt x="11" y="62"/>
                  </a:lnTo>
                  <a:lnTo>
                    <a:pt x="12" y="59"/>
                  </a:lnTo>
                  <a:lnTo>
                    <a:pt x="12" y="59"/>
                  </a:lnTo>
                  <a:lnTo>
                    <a:pt x="13" y="51"/>
                  </a:lnTo>
                  <a:lnTo>
                    <a:pt x="15" y="44"/>
                  </a:lnTo>
                  <a:lnTo>
                    <a:pt x="15" y="44"/>
                  </a:lnTo>
                  <a:lnTo>
                    <a:pt x="20" y="37"/>
                  </a:lnTo>
                  <a:lnTo>
                    <a:pt x="23" y="33"/>
                  </a:lnTo>
                  <a:lnTo>
                    <a:pt x="23" y="31"/>
                  </a:lnTo>
                  <a:lnTo>
                    <a:pt x="23" y="31"/>
                  </a:lnTo>
                  <a:lnTo>
                    <a:pt x="25" y="24"/>
                  </a:lnTo>
                  <a:lnTo>
                    <a:pt x="29" y="19"/>
                  </a:lnTo>
                  <a:lnTo>
                    <a:pt x="33" y="14"/>
                  </a:lnTo>
                  <a:lnTo>
                    <a:pt x="34" y="7"/>
                  </a:lnTo>
                  <a:lnTo>
                    <a:pt x="34" y="7"/>
                  </a:lnTo>
                  <a:lnTo>
                    <a:pt x="34" y="4"/>
                  </a:lnTo>
                  <a:lnTo>
                    <a:pt x="33" y="3"/>
                  </a:lnTo>
                  <a:lnTo>
                    <a:pt x="30" y="0"/>
                  </a:lnTo>
                  <a:lnTo>
                    <a:pt x="28" y="0"/>
                  </a:lnTo>
                  <a:lnTo>
                    <a:pt x="26" y="0"/>
                  </a:lnTo>
                  <a:lnTo>
                    <a:pt x="24" y="2"/>
                  </a:lnTo>
                  <a:lnTo>
                    <a:pt x="24" y="4"/>
                  </a:lnTo>
                  <a:lnTo>
                    <a:pt x="24"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4" name="chenying0907 802">
              <a:extLst>
                <a:ext uri="{FF2B5EF4-FFF2-40B4-BE49-F238E27FC236}">
                  <a16:creationId xmlns:a16="http://schemas.microsoft.com/office/drawing/2014/main" id="{0ADC8CE4-D9EB-4AE3-8D62-6B355CDC34EF}"/>
                </a:ext>
              </a:extLst>
            </p:cNvPr>
            <p:cNvSpPr>
              <a:spLocks/>
            </p:cNvSpPr>
            <p:nvPr/>
          </p:nvSpPr>
          <p:spPr bwMode="auto">
            <a:xfrm>
              <a:off x="4421188" y="3376613"/>
              <a:ext cx="14288" cy="28575"/>
            </a:xfrm>
            <a:custGeom>
              <a:avLst/>
              <a:gdLst/>
              <a:ahLst/>
              <a:cxnLst>
                <a:cxn ang="0">
                  <a:pos x="27" y="3"/>
                </a:cxn>
                <a:cxn ang="0">
                  <a:pos x="27" y="3"/>
                </a:cxn>
                <a:cxn ang="0">
                  <a:pos x="17" y="17"/>
                </a:cxn>
                <a:cxn ang="0">
                  <a:pos x="8" y="33"/>
                </a:cxn>
                <a:cxn ang="0">
                  <a:pos x="4" y="41"/>
                </a:cxn>
                <a:cxn ang="0">
                  <a:pos x="1" y="48"/>
                </a:cxn>
                <a:cxn ang="0">
                  <a:pos x="0" y="58"/>
                </a:cxn>
                <a:cxn ang="0">
                  <a:pos x="0" y="68"/>
                </a:cxn>
                <a:cxn ang="0">
                  <a:pos x="0" y="68"/>
                </a:cxn>
                <a:cxn ang="0">
                  <a:pos x="0" y="69"/>
                </a:cxn>
                <a:cxn ang="0">
                  <a:pos x="1" y="72"/>
                </a:cxn>
                <a:cxn ang="0">
                  <a:pos x="5" y="73"/>
                </a:cxn>
                <a:cxn ang="0">
                  <a:pos x="9" y="72"/>
                </a:cxn>
                <a:cxn ang="0">
                  <a:pos x="10" y="69"/>
                </a:cxn>
                <a:cxn ang="0">
                  <a:pos x="10" y="68"/>
                </a:cxn>
                <a:cxn ang="0">
                  <a:pos x="10" y="68"/>
                </a:cxn>
                <a:cxn ang="0">
                  <a:pos x="11" y="59"/>
                </a:cxn>
                <a:cxn ang="0">
                  <a:pos x="13" y="51"/>
                </a:cxn>
                <a:cxn ang="0">
                  <a:pos x="15" y="45"/>
                </a:cxn>
                <a:cxn ang="0">
                  <a:pos x="18" y="37"/>
                </a:cxn>
                <a:cxn ang="0">
                  <a:pos x="26" y="24"/>
                </a:cxn>
                <a:cxn ang="0">
                  <a:pos x="35" y="11"/>
                </a:cxn>
                <a:cxn ang="0">
                  <a:pos x="35" y="11"/>
                </a:cxn>
                <a:cxn ang="0">
                  <a:pos x="36" y="8"/>
                </a:cxn>
                <a:cxn ang="0">
                  <a:pos x="36" y="7"/>
                </a:cxn>
                <a:cxn ang="0">
                  <a:pos x="35" y="3"/>
                </a:cxn>
                <a:cxn ang="0">
                  <a:pos x="34" y="1"/>
                </a:cxn>
                <a:cxn ang="0">
                  <a:pos x="31" y="0"/>
                </a:cxn>
                <a:cxn ang="0">
                  <a:pos x="30" y="1"/>
                </a:cxn>
                <a:cxn ang="0">
                  <a:pos x="27" y="3"/>
                </a:cxn>
                <a:cxn ang="0">
                  <a:pos x="27" y="3"/>
                </a:cxn>
              </a:cxnLst>
              <a:rect l="0" t="0" r="r" b="b"/>
              <a:pathLst>
                <a:path w="36" h="73">
                  <a:moveTo>
                    <a:pt x="27" y="3"/>
                  </a:moveTo>
                  <a:lnTo>
                    <a:pt x="27" y="3"/>
                  </a:lnTo>
                  <a:lnTo>
                    <a:pt x="17" y="17"/>
                  </a:lnTo>
                  <a:lnTo>
                    <a:pt x="8" y="33"/>
                  </a:lnTo>
                  <a:lnTo>
                    <a:pt x="4" y="41"/>
                  </a:lnTo>
                  <a:lnTo>
                    <a:pt x="1" y="48"/>
                  </a:lnTo>
                  <a:lnTo>
                    <a:pt x="0" y="58"/>
                  </a:lnTo>
                  <a:lnTo>
                    <a:pt x="0" y="68"/>
                  </a:lnTo>
                  <a:lnTo>
                    <a:pt x="0" y="68"/>
                  </a:lnTo>
                  <a:lnTo>
                    <a:pt x="0" y="69"/>
                  </a:lnTo>
                  <a:lnTo>
                    <a:pt x="1" y="72"/>
                  </a:lnTo>
                  <a:lnTo>
                    <a:pt x="5" y="73"/>
                  </a:lnTo>
                  <a:lnTo>
                    <a:pt x="9" y="72"/>
                  </a:lnTo>
                  <a:lnTo>
                    <a:pt x="10" y="69"/>
                  </a:lnTo>
                  <a:lnTo>
                    <a:pt x="10" y="68"/>
                  </a:lnTo>
                  <a:lnTo>
                    <a:pt x="10" y="68"/>
                  </a:lnTo>
                  <a:lnTo>
                    <a:pt x="11" y="59"/>
                  </a:lnTo>
                  <a:lnTo>
                    <a:pt x="13" y="51"/>
                  </a:lnTo>
                  <a:lnTo>
                    <a:pt x="15" y="45"/>
                  </a:lnTo>
                  <a:lnTo>
                    <a:pt x="18" y="37"/>
                  </a:lnTo>
                  <a:lnTo>
                    <a:pt x="26" y="24"/>
                  </a:lnTo>
                  <a:lnTo>
                    <a:pt x="35" y="11"/>
                  </a:lnTo>
                  <a:lnTo>
                    <a:pt x="35" y="11"/>
                  </a:lnTo>
                  <a:lnTo>
                    <a:pt x="36" y="8"/>
                  </a:lnTo>
                  <a:lnTo>
                    <a:pt x="36" y="7"/>
                  </a:lnTo>
                  <a:lnTo>
                    <a:pt x="35" y="3"/>
                  </a:lnTo>
                  <a:lnTo>
                    <a:pt x="34" y="1"/>
                  </a:lnTo>
                  <a:lnTo>
                    <a:pt x="31" y="0"/>
                  </a:lnTo>
                  <a:lnTo>
                    <a:pt x="30" y="1"/>
                  </a:lnTo>
                  <a:lnTo>
                    <a:pt x="27" y="3"/>
                  </a:lnTo>
                  <a:lnTo>
                    <a:pt x="27"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5" name="chenying0907 803">
              <a:extLst>
                <a:ext uri="{FF2B5EF4-FFF2-40B4-BE49-F238E27FC236}">
                  <a16:creationId xmlns:a16="http://schemas.microsoft.com/office/drawing/2014/main" id="{F3631291-2EEA-4412-A958-593C43C2D4D1}"/>
                </a:ext>
              </a:extLst>
            </p:cNvPr>
            <p:cNvSpPr>
              <a:spLocks/>
            </p:cNvSpPr>
            <p:nvPr/>
          </p:nvSpPr>
          <p:spPr bwMode="auto">
            <a:xfrm>
              <a:off x="4446588" y="3363913"/>
              <a:ext cx="19050" cy="31750"/>
            </a:xfrm>
            <a:custGeom>
              <a:avLst/>
              <a:gdLst/>
              <a:ahLst/>
              <a:cxnLst>
                <a:cxn ang="0">
                  <a:pos x="35" y="3"/>
                </a:cxn>
                <a:cxn ang="0">
                  <a:pos x="35" y="3"/>
                </a:cxn>
                <a:cxn ang="0">
                  <a:pos x="25" y="20"/>
                </a:cxn>
                <a:cxn ang="0">
                  <a:pos x="15" y="38"/>
                </a:cxn>
                <a:cxn ang="0">
                  <a:pos x="8" y="57"/>
                </a:cxn>
                <a:cxn ang="0">
                  <a:pos x="0" y="76"/>
                </a:cxn>
                <a:cxn ang="0">
                  <a:pos x="0" y="76"/>
                </a:cxn>
                <a:cxn ang="0">
                  <a:pos x="0" y="79"/>
                </a:cxn>
                <a:cxn ang="0">
                  <a:pos x="0" y="80"/>
                </a:cxn>
                <a:cxn ang="0">
                  <a:pos x="2" y="81"/>
                </a:cxn>
                <a:cxn ang="0">
                  <a:pos x="4" y="83"/>
                </a:cxn>
                <a:cxn ang="0">
                  <a:pos x="8" y="83"/>
                </a:cxn>
                <a:cxn ang="0">
                  <a:pos x="10" y="81"/>
                </a:cxn>
                <a:cxn ang="0">
                  <a:pos x="12" y="79"/>
                </a:cxn>
                <a:cxn ang="0">
                  <a:pos x="12" y="79"/>
                </a:cxn>
                <a:cxn ang="0">
                  <a:pos x="18" y="61"/>
                </a:cxn>
                <a:cxn ang="0">
                  <a:pos x="26" y="42"/>
                </a:cxn>
                <a:cxn ang="0">
                  <a:pos x="35" y="25"/>
                </a:cxn>
                <a:cxn ang="0">
                  <a:pos x="44" y="8"/>
                </a:cxn>
                <a:cxn ang="0">
                  <a:pos x="44" y="8"/>
                </a:cxn>
                <a:cxn ang="0">
                  <a:pos x="46" y="6"/>
                </a:cxn>
                <a:cxn ang="0">
                  <a:pos x="46" y="4"/>
                </a:cxn>
                <a:cxn ang="0">
                  <a:pos x="43" y="0"/>
                </a:cxn>
                <a:cxn ang="0">
                  <a:pos x="39" y="0"/>
                </a:cxn>
                <a:cxn ang="0">
                  <a:pos x="36" y="0"/>
                </a:cxn>
                <a:cxn ang="0">
                  <a:pos x="35" y="3"/>
                </a:cxn>
                <a:cxn ang="0">
                  <a:pos x="35" y="3"/>
                </a:cxn>
              </a:cxnLst>
              <a:rect l="0" t="0" r="r" b="b"/>
              <a:pathLst>
                <a:path w="46" h="83">
                  <a:moveTo>
                    <a:pt x="35" y="3"/>
                  </a:moveTo>
                  <a:lnTo>
                    <a:pt x="35" y="3"/>
                  </a:lnTo>
                  <a:lnTo>
                    <a:pt x="25" y="20"/>
                  </a:lnTo>
                  <a:lnTo>
                    <a:pt x="15" y="38"/>
                  </a:lnTo>
                  <a:lnTo>
                    <a:pt x="8" y="57"/>
                  </a:lnTo>
                  <a:lnTo>
                    <a:pt x="0" y="76"/>
                  </a:lnTo>
                  <a:lnTo>
                    <a:pt x="0" y="76"/>
                  </a:lnTo>
                  <a:lnTo>
                    <a:pt x="0" y="79"/>
                  </a:lnTo>
                  <a:lnTo>
                    <a:pt x="0" y="80"/>
                  </a:lnTo>
                  <a:lnTo>
                    <a:pt x="2" y="81"/>
                  </a:lnTo>
                  <a:lnTo>
                    <a:pt x="4" y="83"/>
                  </a:lnTo>
                  <a:lnTo>
                    <a:pt x="8" y="83"/>
                  </a:lnTo>
                  <a:lnTo>
                    <a:pt x="10" y="81"/>
                  </a:lnTo>
                  <a:lnTo>
                    <a:pt x="12" y="79"/>
                  </a:lnTo>
                  <a:lnTo>
                    <a:pt x="12" y="79"/>
                  </a:lnTo>
                  <a:lnTo>
                    <a:pt x="18" y="61"/>
                  </a:lnTo>
                  <a:lnTo>
                    <a:pt x="26" y="42"/>
                  </a:lnTo>
                  <a:lnTo>
                    <a:pt x="35" y="25"/>
                  </a:lnTo>
                  <a:lnTo>
                    <a:pt x="44" y="8"/>
                  </a:lnTo>
                  <a:lnTo>
                    <a:pt x="44" y="8"/>
                  </a:lnTo>
                  <a:lnTo>
                    <a:pt x="46" y="6"/>
                  </a:lnTo>
                  <a:lnTo>
                    <a:pt x="46" y="4"/>
                  </a:lnTo>
                  <a:lnTo>
                    <a:pt x="43" y="0"/>
                  </a:lnTo>
                  <a:lnTo>
                    <a:pt x="39" y="0"/>
                  </a:lnTo>
                  <a:lnTo>
                    <a:pt x="36" y="0"/>
                  </a:lnTo>
                  <a:lnTo>
                    <a:pt x="35" y="3"/>
                  </a:lnTo>
                  <a:lnTo>
                    <a:pt x="35"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6" name="chenying0907 804">
              <a:extLst>
                <a:ext uri="{FF2B5EF4-FFF2-40B4-BE49-F238E27FC236}">
                  <a16:creationId xmlns:a16="http://schemas.microsoft.com/office/drawing/2014/main" id="{19D1C9CA-37DE-43A1-8AE5-3CAD20182CE0}"/>
                </a:ext>
              </a:extLst>
            </p:cNvPr>
            <p:cNvSpPr>
              <a:spLocks/>
            </p:cNvSpPr>
            <p:nvPr/>
          </p:nvSpPr>
          <p:spPr bwMode="auto">
            <a:xfrm>
              <a:off x="4476751" y="3340100"/>
              <a:ext cx="14288" cy="33338"/>
            </a:xfrm>
            <a:custGeom>
              <a:avLst/>
              <a:gdLst/>
              <a:ahLst/>
              <a:cxnLst>
                <a:cxn ang="0">
                  <a:pos x="23" y="4"/>
                </a:cxn>
                <a:cxn ang="0">
                  <a:pos x="23" y="4"/>
                </a:cxn>
                <a:cxn ang="0">
                  <a:pos x="19" y="21"/>
                </a:cxn>
                <a:cxn ang="0">
                  <a:pos x="19" y="21"/>
                </a:cxn>
                <a:cxn ang="0">
                  <a:pos x="15" y="30"/>
                </a:cxn>
                <a:cxn ang="0">
                  <a:pos x="11" y="38"/>
                </a:cxn>
                <a:cxn ang="0">
                  <a:pos x="11" y="38"/>
                </a:cxn>
                <a:cxn ang="0">
                  <a:pos x="7" y="56"/>
                </a:cxn>
                <a:cxn ang="0">
                  <a:pos x="5" y="67"/>
                </a:cxn>
                <a:cxn ang="0">
                  <a:pos x="1" y="74"/>
                </a:cxn>
                <a:cxn ang="0">
                  <a:pos x="1" y="74"/>
                </a:cxn>
                <a:cxn ang="0">
                  <a:pos x="0" y="77"/>
                </a:cxn>
                <a:cxn ang="0">
                  <a:pos x="0" y="80"/>
                </a:cxn>
                <a:cxn ang="0">
                  <a:pos x="2" y="82"/>
                </a:cxn>
                <a:cxn ang="0">
                  <a:pos x="7" y="84"/>
                </a:cxn>
                <a:cxn ang="0">
                  <a:pos x="9" y="82"/>
                </a:cxn>
                <a:cxn ang="0">
                  <a:pos x="10" y="81"/>
                </a:cxn>
                <a:cxn ang="0">
                  <a:pos x="10" y="81"/>
                </a:cxn>
                <a:cxn ang="0">
                  <a:pos x="14" y="72"/>
                </a:cxn>
                <a:cxn ang="0">
                  <a:pos x="18" y="63"/>
                </a:cxn>
                <a:cxn ang="0">
                  <a:pos x="22" y="44"/>
                </a:cxn>
                <a:cxn ang="0">
                  <a:pos x="22" y="44"/>
                </a:cxn>
                <a:cxn ang="0">
                  <a:pos x="24" y="36"/>
                </a:cxn>
                <a:cxn ang="0">
                  <a:pos x="28" y="29"/>
                </a:cxn>
                <a:cxn ang="0">
                  <a:pos x="28" y="29"/>
                </a:cxn>
                <a:cxn ang="0">
                  <a:pos x="31" y="18"/>
                </a:cxn>
                <a:cxn ang="0">
                  <a:pos x="34" y="6"/>
                </a:cxn>
                <a:cxn ang="0">
                  <a:pos x="34" y="6"/>
                </a:cxn>
                <a:cxn ang="0">
                  <a:pos x="34" y="4"/>
                </a:cxn>
                <a:cxn ang="0">
                  <a:pos x="34" y="2"/>
                </a:cxn>
                <a:cxn ang="0">
                  <a:pos x="30" y="0"/>
                </a:cxn>
                <a:cxn ang="0">
                  <a:pos x="26" y="0"/>
                </a:cxn>
                <a:cxn ang="0">
                  <a:pos x="24" y="1"/>
                </a:cxn>
                <a:cxn ang="0">
                  <a:pos x="23" y="4"/>
                </a:cxn>
                <a:cxn ang="0">
                  <a:pos x="23" y="4"/>
                </a:cxn>
              </a:cxnLst>
              <a:rect l="0" t="0" r="r" b="b"/>
              <a:pathLst>
                <a:path w="34" h="84">
                  <a:moveTo>
                    <a:pt x="23" y="4"/>
                  </a:moveTo>
                  <a:lnTo>
                    <a:pt x="23" y="4"/>
                  </a:lnTo>
                  <a:lnTo>
                    <a:pt x="19" y="21"/>
                  </a:lnTo>
                  <a:lnTo>
                    <a:pt x="19" y="21"/>
                  </a:lnTo>
                  <a:lnTo>
                    <a:pt x="15" y="30"/>
                  </a:lnTo>
                  <a:lnTo>
                    <a:pt x="11" y="38"/>
                  </a:lnTo>
                  <a:lnTo>
                    <a:pt x="11" y="38"/>
                  </a:lnTo>
                  <a:lnTo>
                    <a:pt x="7" y="56"/>
                  </a:lnTo>
                  <a:lnTo>
                    <a:pt x="5" y="67"/>
                  </a:lnTo>
                  <a:lnTo>
                    <a:pt x="1" y="74"/>
                  </a:lnTo>
                  <a:lnTo>
                    <a:pt x="1" y="74"/>
                  </a:lnTo>
                  <a:lnTo>
                    <a:pt x="0" y="77"/>
                  </a:lnTo>
                  <a:lnTo>
                    <a:pt x="0" y="80"/>
                  </a:lnTo>
                  <a:lnTo>
                    <a:pt x="2" y="82"/>
                  </a:lnTo>
                  <a:lnTo>
                    <a:pt x="7" y="84"/>
                  </a:lnTo>
                  <a:lnTo>
                    <a:pt x="9" y="82"/>
                  </a:lnTo>
                  <a:lnTo>
                    <a:pt x="10" y="81"/>
                  </a:lnTo>
                  <a:lnTo>
                    <a:pt x="10" y="81"/>
                  </a:lnTo>
                  <a:lnTo>
                    <a:pt x="14" y="72"/>
                  </a:lnTo>
                  <a:lnTo>
                    <a:pt x="18" y="63"/>
                  </a:lnTo>
                  <a:lnTo>
                    <a:pt x="22" y="44"/>
                  </a:lnTo>
                  <a:lnTo>
                    <a:pt x="22" y="44"/>
                  </a:lnTo>
                  <a:lnTo>
                    <a:pt x="24" y="36"/>
                  </a:lnTo>
                  <a:lnTo>
                    <a:pt x="28" y="29"/>
                  </a:lnTo>
                  <a:lnTo>
                    <a:pt x="28" y="29"/>
                  </a:lnTo>
                  <a:lnTo>
                    <a:pt x="31" y="18"/>
                  </a:lnTo>
                  <a:lnTo>
                    <a:pt x="34" y="6"/>
                  </a:lnTo>
                  <a:lnTo>
                    <a:pt x="34" y="6"/>
                  </a:lnTo>
                  <a:lnTo>
                    <a:pt x="34" y="4"/>
                  </a:lnTo>
                  <a:lnTo>
                    <a:pt x="34" y="2"/>
                  </a:lnTo>
                  <a:lnTo>
                    <a:pt x="30" y="0"/>
                  </a:lnTo>
                  <a:lnTo>
                    <a:pt x="26" y="0"/>
                  </a:lnTo>
                  <a:lnTo>
                    <a:pt x="24" y="1"/>
                  </a:lnTo>
                  <a:lnTo>
                    <a:pt x="23" y="4"/>
                  </a:lnTo>
                  <a:lnTo>
                    <a:pt x="23"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7" name="chenying0907 805">
              <a:extLst>
                <a:ext uri="{FF2B5EF4-FFF2-40B4-BE49-F238E27FC236}">
                  <a16:creationId xmlns:a16="http://schemas.microsoft.com/office/drawing/2014/main" id="{210BCB1C-7480-40FE-8B8B-D67A8EE89C29}"/>
                </a:ext>
              </a:extLst>
            </p:cNvPr>
            <p:cNvSpPr>
              <a:spLocks/>
            </p:cNvSpPr>
            <p:nvPr/>
          </p:nvSpPr>
          <p:spPr bwMode="auto">
            <a:xfrm>
              <a:off x="4522788" y="3330575"/>
              <a:ext cx="11113" cy="25400"/>
            </a:xfrm>
            <a:custGeom>
              <a:avLst/>
              <a:gdLst/>
              <a:ahLst/>
              <a:cxnLst>
                <a:cxn ang="0">
                  <a:pos x="19" y="3"/>
                </a:cxn>
                <a:cxn ang="0">
                  <a:pos x="19" y="3"/>
                </a:cxn>
                <a:cxn ang="0">
                  <a:pos x="10" y="15"/>
                </a:cxn>
                <a:cxn ang="0">
                  <a:pos x="5" y="28"/>
                </a:cxn>
                <a:cxn ang="0">
                  <a:pos x="1" y="41"/>
                </a:cxn>
                <a:cxn ang="0">
                  <a:pos x="0" y="57"/>
                </a:cxn>
                <a:cxn ang="0">
                  <a:pos x="0" y="57"/>
                </a:cxn>
                <a:cxn ang="0">
                  <a:pos x="0" y="58"/>
                </a:cxn>
                <a:cxn ang="0">
                  <a:pos x="1" y="60"/>
                </a:cxn>
                <a:cxn ang="0">
                  <a:pos x="5" y="62"/>
                </a:cxn>
                <a:cxn ang="0">
                  <a:pos x="9" y="60"/>
                </a:cxn>
                <a:cxn ang="0">
                  <a:pos x="10" y="58"/>
                </a:cxn>
                <a:cxn ang="0">
                  <a:pos x="10" y="57"/>
                </a:cxn>
                <a:cxn ang="0">
                  <a:pos x="10" y="57"/>
                </a:cxn>
                <a:cxn ang="0">
                  <a:pos x="12" y="43"/>
                </a:cxn>
                <a:cxn ang="0">
                  <a:pos x="15" y="32"/>
                </a:cxn>
                <a:cxn ang="0">
                  <a:pos x="21" y="20"/>
                </a:cxn>
                <a:cxn ang="0">
                  <a:pos x="29" y="11"/>
                </a:cxn>
                <a:cxn ang="0">
                  <a:pos x="29" y="11"/>
                </a:cxn>
                <a:cxn ang="0">
                  <a:pos x="30" y="8"/>
                </a:cxn>
                <a:cxn ang="0">
                  <a:pos x="30" y="5"/>
                </a:cxn>
                <a:cxn ang="0">
                  <a:pos x="27" y="3"/>
                </a:cxn>
                <a:cxn ang="0">
                  <a:pos x="23" y="0"/>
                </a:cxn>
                <a:cxn ang="0">
                  <a:pos x="22" y="2"/>
                </a:cxn>
                <a:cxn ang="0">
                  <a:pos x="19" y="3"/>
                </a:cxn>
                <a:cxn ang="0">
                  <a:pos x="19" y="3"/>
                </a:cxn>
              </a:cxnLst>
              <a:rect l="0" t="0" r="r" b="b"/>
              <a:pathLst>
                <a:path w="30" h="62">
                  <a:moveTo>
                    <a:pt x="19" y="3"/>
                  </a:moveTo>
                  <a:lnTo>
                    <a:pt x="19" y="3"/>
                  </a:lnTo>
                  <a:lnTo>
                    <a:pt x="10" y="15"/>
                  </a:lnTo>
                  <a:lnTo>
                    <a:pt x="5" y="28"/>
                  </a:lnTo>
                  <a:lnTo>
                    <a:pt x="1" y="41"/>
                  </a:lnTo>
                  <a:lnTo>
                    <a:pt x="0" y="57"/>
                  </a:lnTo>
                  <a:lnTo>
                    <a:pt x="0" y="57"/>
                  </a:lnTo>
                  <a:lnTo>
                    <a:pt x="0" y="58"/>
                  </a:lnTo>
                  <a:lnTo>
                    <a:pt x="1" y="60"/>
                  </a:lnTo>
                  <a:lnTo>
                    <a:pt x="5" y="62"/>
                  </a:lnTo>
                  <a:lnTo>
                    <a:pt x="9" y="60"/>
                  </a:lnTo>
                  <a:lnTo>
                    <a:pt x="10" y="58"/>
                  </a:lnTo>
                  <a:lnTo>
                    <a:pt x="10" y="57"/>
                  </a:lnTo>
                  <a:lnTo>
                    <a:pt x="10" y="57"/>
                  </a:lnTo>
                  <a:lnTo>
                    <a:pt x="12" y="43"/>
                  </a:lnTo>
                  <a:lnTo>
                    <a:pt x="15" y="32"/>
                  </a:lnTo>
                  <a:lnTo>
                    <a:pt x="21" y="20"/>
                  </a:lnTo>
                  <a:lnTo>
                    <a:pt x="29" y="11"/>
                  </a:lnTo>
                  <a:lnTo>
                    <a:pt x="29" y="11"/>
                  </a:lnTo>
                  <a:lnTo>
                    <a:pt x="30" y="8"/>
                  </a:lnTo>
                  <a:lnTo>
                    <a:pt x="30" y="5"/>
                  </a:lnTo>
                  <a:lnTo>
                    <a:pt x="27" y="3"/>
                  </a:lnTo>
                  <a:lnTo>
                    <a:pt x="23" y="0"/>
                  </a:lnTo>
                  <a:lnTo>
                    <a:pt x="22" y="2"/>
                  </a:lnTo>
                  <a:lnTo>
                    <a:pt x="19" y="3"/>
                  </a:lnTo>
                  <a:lnTo>
                    <a:pt x="19"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8" name="chenying0907 806">
              <a:extLst>
                <a:ext uri="{FF2B5EF4-FFF2-40B4-BE49-F238E27FC236}">
                  <a16:creationId xmlns:a16="http://schemas.microsoft.com/office/drawing/2014/main" id="{65C78627-F952-4ACA-BAC8-FC3692564982}"/>
                </a:ext>
              </a:extLst>
            </p:cNvPr>
            <p:cNvSpPr>
              <a:spLocks/>
            </p:cNvSpPr>
            <p:nvPr/>
          </p:nvSpPr>
          <p:spPr bwMode="auto">
            <a:xfrm>
              <a:off x="4552951" y="3344863"/>
              <a:ext cx="7938" cy="25400"/>
            </a:xfrm>
            <a:custGeom>
              <a:avLst/>
              <a:gdLst/>
              <a:ahLst/>
              <a:cxnLst>
                <a:cxn ang="0">
                  <a:pos x="11" y="4"/>
                </a:cxn>
                <a:cxn ang="0">
                  <a:pos x="11" y="4"/>
                </a:cxn>
                <a:cxn ang="0">
                  <a:pos x="9" y="11"/>
                </a:cxn>
                <a:cxn ang="0">
                  <a:pos x="7" y="17"/>
                </a:cxn>
                <a:cxn ang="0">
                  <a:pos x="6" y="30"/>
                </a:cxn>
                <a:cxn ang="0">
                  <a:pos x="4" y="43"/>
                </a:cxn>
                <a:cxn ang="0">
                  <a:pos x="2" y="50"/>
                </a:cxn>
                <a:cxn ang="0">
                  <a:pos x="0" y="57"/>
                </a:cxn>
                <a:cxn ang="0">
                  <a:pos x="0" y="57"/>
                </a:cxn>
                <a:cxn ang="0">
                  <a:pos x="0" y="59"/>
                </a:cxn>
                <a:cxn ang="0">
                  <a:pos x="0" y="62"/>
                </a:cxn>
                <a:cxn ang="0">
                  <a:pos x="2" y="64"/>
                </a:cxn>
                <a:cxn ang="0">
                  <a:pos x="5" y="66"/>
                </a:cxn>
                <a:cxn ang="0">
                  <a:pos x="6" y="66"/>
                </a:cxn>
                <a:cxn ang="0">
                  <a:pos x="9" y="64"/>
                </a:cxn>
                <a:cxn ang="0">
                  <a:pos x="10" y="63"/>
                </a:cxn>
                <a:cxn ang="0">
                  <a:pos x="10" y="63"/>
                </a:cxn>
                <a:cxn ang="0">
                  <a:pos x="13" y="57"/>
                </a:cxn>
                <a:cxn ang="0">
                  <a:pos x="14" y="50"/>
                </a:cxn>
                <a:cxn ang="0">
                  <a:pos x="15" y="36"/>
                </a:cxn>
                <a:cxn ang="0">
                  <a:pos x="18" y="23"/>
                </a:cxn>
                <a:cxn ang="0">
                  <a:pos x="19" y="16"/>
                </a:cxn>
                <a:cxn ang="0">
                  <a:pos x="22" y="9"/>
                </a:cxn>
                <a:cxn ang="0">
                  <a:pos x="22" y="9"/>
                </a:cxn>
                <a:cxn ang="0">
                  <a:pos x="22" y="7"/>
                </a:cxn>
                <a:cxn ang="0">
                  <a:pos x="22" y="6"/>
                </a:cxn>
                <a:cxn ang="0">
                  <a:pos x="19" y="2"/>
                </a:cxn>
                <a:cxn ang="0">
                  <a:pos x="17" y="0"/>
                </a:cxn>
                <a:cxn ang="0">
                  <a:pos x="14" y="0"/>
                </a:cxn>
                <a:cxn ang="0">
                  <a:pos x="13" y="2"/>
                </a:cxn>
                <a:cxn ang="0">
                  <a:pos x="11" y="4"/>
                </a:cxn>
                <a:cxn ang="0">
                  <a:pos x="11" y="4"/>
                </a:cxn>
              </a:cxnLst>
              <a:rect l="0" t="0" r="r" b="b"/>
              <a:pathLst>
                <a:path w="22" h="66">
                  <a:moveTo>
                    <a:pt x="11" y="4"/>
                  </a:moveTo>
                  <a:lnTo>
                    <a:pt x="11" y="4"/>
                  </a:lnTo>
                  <a:lnTo>
                    <a:pt x="9" y="11"/>
                  </a:lnTo>
                  <a:lnTo>
                    <a:pt x="7" y="17"/>
                  </a:lnTo>
                  <a:lnTo>
                    <a:pt x="6" y="30"/>
                  </a:lnTo>
                  <a:lnTo>
                    <a:pt x="4" y="43"/>
                  </a:lnTo>
                  <a:lnTo>
                    <a:pt x="2" y="50"/>
                  </a:lnTo>
                  <a:lnTo>
                    <a:pt x="0" y="57"/>
                  </a:lnTo>
                  <a:lnTo>
                    <a:pt x="0" y="57"/>
                  </a:lnTo>
                  <a:lnTo>
                    <a:pt x="0" y="59"/>
                  </a:lnTo>
                  <a:lnTo>
                    <a:pt x="0" y="62"/>
                  </a:lnTo>
                  <a:lnTo>
                    <a:pt x="2" y="64"/>
                  </a:lnTo>
                  <a:lnTo>
                    <a:pt x="5" y="66"/>
                  </a:lnTo>
                  <a:lnTo>
                    <a:pt x="6" y="66"/>
                  </a:lnTo>
                  <a:lnTo>
                    <a:pt x="9" y="64"/>
                  </a:lnTo>
                  <a:lnTo>
                    <a:pt x="10" y="63"/>
                  </a:lnTo>
                  <a:lnTo>
                    <a:pt x="10" y="63"/>
                  </a:lnTo>
                  <a:lnTo>
                    <a:pt x="13" y="57"/>
                  </a:lnTo>
                  <a:lnTo>
                    <a:pt x="14" y="50"/>
                  </a:lnTo>
                  <a:lnTo>
                    <a:pt x="15" y="36"/>
                  </a:lnTo>
                  <a:lnTo>
                    <a:pt x="18" y="23"/>
                  </a:lnTo>
                  <a:lnTo>
                    <a:pt x="19" y="16"/>
                  </a:lnTo>
                  <a:lnTo>
                    <a:pt x="22" y="9"/>
                  </a:lnTo>
                  <a:lnTo>
                    <a:pt x="22" y="9"/>
                  </a:lnTo>
                  <a:lnTo>
                    <a:pt x="22" y="7"/>
                  </a:lnTo>
                  <a:lnTo>
                    <a:pt x="22" y="6"/>
                  </a:lnTo>
                  <a:lnTo>
                    <a:pt x="19" y="2"/>
                  </a:lnTo>
                  <a:lnTo>
                    <a:pt x="17" y="0"/>
                  </a:lnTo>
                  <a:lnTo>
                    <a:pt x="14" y="0"/>
                  </a:lnTo>
                  <a:lnTo>
                    <a:pt x="13" y="2"/>
                  </a:lnTo>
                  <a:lnTo>
                    <a:pt x="11" y="4"/>
                  </a:lnTo>
                  <a:lnTo>
                    <a:pt x="11"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49" name="chenying0907 807">
              <a:extLst>
                <a:ext uri="{FF2B5EF4-FFF2-40B4-BE49-F238E27FC236}">
                  <a16:creationId xmlns:a16="http://schemas.microsoft.com/office/drawing/2014/main" id="{3423FFE1-08D7-4F7A-B916-4F37E3104324}"/>
                </a:ext>
              </a:extLst>
            </p:cNvPr>
            <p:cNvSpPr>
              <a:spLocks/>
            </p:cNvSpPr>
            <p:nvPr/>
          </p:nvSpPr>
          <p:spPr bwMode="auto">
            <a:xfrm>
              <a:off x="4575176" y="3357563"/>
              <a:ext cx="12700" cy="23813"/>
            </a:xfrm>
            <a:custGeom>
              <a:avLst/>
              <a:gdLst/>
              <a:ahLst/>
              <a:cxnLst>
                <a:cxn ang="0">
                  <a:pos x="19" y="4"/>
                </a:cxn>
                <a:cxn ang="0">
                  <a:pos x="19" y="4"/>
                </a:cxn>
                <a:cxn ang="0">
                  <a:pos x="14" y="17"/>
                </a:cxn>
                <a:cxn ang="0">
                  <a:pos x="8" y="28"/>
                </a:cxn>
                <a:cxn ang="0">
                  <a:pos x="2" y="42"/>
                </a:cxn>
                <a:cxn ang="0">
                  <a:pos x="1" y="48"/>
                </a:cxn>
                <a:cxn ang="0">
                  <a:pos x="0" y="55"/>
                </a:cxn>
                <a:cxn ang="0">
                  <a:pos x="0" y="55"/>
                </a:cxn>
                <a:cxn ang="0">
                  <a:pos x="1" y="57"/>
                </a:cxn>
                <a:cxn ang="0">
                  <a:pos x="2" y="59"/>
                </a:cxn>
                <a:cxn ang="0">
                  <a:pos x="6" y="60"/>
                </a:cxn>
                <a:cxn ang="0">
                  <a:pos x="10" y="59"/>
                </a:cxn>
                <a:cxn ang="0">
                  <a:pos x="12" y="57"/>
                </a:cxn>
                <a:cxn ang="0">
                  <a:pos x="12" y="55"/>
                </a:cxn>
                <a:cxn ang="0">
                  <a:pos x="12" y="55"/>
                </a:cxn>
                <a:cxn ang="0">
                  <a:pos x="13" y="48"/>
                </a:cxn>
                <a:cxn ang="0">
                  <a:pos x="14" y="42"/>
                </a:cxn>
                <a:cxn ang="0">
                  <a:pos x="19" y="30"/>
                </a:cxn>
                <a:cxn ang="0">
                  <a:pos x="26" y="18"/>
                </a:cxn>
                <a:cxn ang="0">
                  <a:pos x="30" y="6"/>
                </a:cxn>
                <a:cxn ang="0">
                  <a:pos x="30" y="6"/>
                </a:cxn>
                <a:cxn ang="0">
                  <a:pos x="31" y="4"/>
                </a:cxn>
                <a:cxn ang="0">
                  <a:pos x="30" y="2"/>
                </a:cxn>
                <a:cxn ang="0">
                  <a:pos x="26" y="0"/>
                </a:cxn>
                <a:cxn ang="0">
                  <a:pos x="22" y="0"/>
                </a:cxn>
                <a:cxn ang="0">
                  <a:pos x="21" y="1"/>
                </a:cxn>
                <a:cxn ang="0">
                  <a:pos x="19" y="4"/>
                </a:cxn>
                <a:cxn ang="0">
                  <a:pos x="19" y="4"/>
                </a:cxn>
              </a:cxnLst>
              <a:rect l="0" t="0" r="r" b="b"/>
              <a:pathLst>
                <a:path w="31" h="60">
                  <a:moveTo>
                    <a:pt x="19" y="4"/>
                  </a:moveTo>
                  <a:lnTo>
                    <a:pt x="19" y="4"/>
                  </a:lnTo>
                  <a:lnTo>
                    <a:pt x="14" y="17"/>
                  </a:lnTo>
                  <a:lnTo>
                    <a:pt x="8" y="28"/>
                  </a:lnTo>
                  <a:lnTo>
                    <a:pt x="2" y="42"/>
                  </a:lnTo>
                  <a:lnTo>
                    <a:pt x="1" y="48"/>
                  </a:lnTo>
                  <a:lnTo>
                    <a:pt x="0" y="55"/>
                  </a:lnTo>
                  <a:lnTo>
                    <a:pt x="0" y="55"/>
                  </a:lnTo>
                  <a:lnTo>
                    <a:pt x="1" y="57"/>
                  </a:lnTo>
                  <a:lnTo>
                    <a:pt x="2" y="59"/>
                  </a:lnTo>
                  <a:lnTo>
                    <a:pt x="6" y="60"/>
                  </a:lnTo>
                  <a:lnTo>
                    <a:pt x="10" y="59"/>
                  </a:lnTo>
                  <a:lnTo>
                    <a:pt x="12" y="57"/>
                  </a:lnTo>
                  <a:lnTo>
                    <a:pt x="12" y="55"/>
                  </a:lnTo>
                  <a:lnTo>
                    <a:pt x="12" y="55"/>
                  </a:lnTo>
                  <a:lnTo>
                    <a:pt x="13" y="48"/>
                  </a:lnTo>
                  <a:lnTo>
                    <a:pt x="14" y="42"/>
                  </a:lnTo>
                  <a:lnTo>
                    <a:pt x="19" y="30"/>
                  </a:lnTo>
                  <a:lnTo>
                    <a:pt x="26" y="18"/>
                  </a:lnTo>
                  <a:lnTo>
                    <a:pt x="30" y="6"/>
                  </a:lnTo>
                  <a:lnTo>
                    <a:pt x="30" y="6"/>
                  </a:lnTo>
                  <a:lnTo>
                    <a:pt x="31" y="4"/>
                  </a:lnTo>
                  <a:lnTo>
                    <a:pt x="30" y="2"/>
                  </a:lnTo>
                  <a:lnTo>
                    <a:pt x="26" y="0"/>
                  </a:lnTo>
                  <a:lnTo>
                    <a:pt x="22" y="0"/>
                  </a:lnTo>
                  <a:lnTo>
                    <a:pt x="21" y="1"/>
                  </a:lnTo>
                  <a:lnTo>
                    <a:pt x="19" y="4"/>
                  </a:lnTo>
                  <a:lnTo>
                    <a:pt x="19"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0" name="chenying0907 809">
              <a:extLst>
                <a:ext uri="{FF2B5EF4-FFF2-40B4-BE49-F238E27FC236}">
                  <a16:creationId xmlns:a16="http://schemas.microsoft.com/office/drawing/2014/main" id="{6AEEB827-6E6F-41A8-ACF2-5B00D5F5C89B}"/>
                </a:ext>
              </a:extLst>
            </p:cNvPr>
            <p:cNvSpPr>
              <a:spLocks/>
            </p:cNvSpPr>
            <p:nvPr/>
          </p:nvSpPr>
          <p:spPr bwMode="auto">
            <a:xfrm>
              <a:off x="4598988" y="3362326"/>
              <a:ext cx="7938" cy="22225"/>
            </a:xfrm>
            <a:custGeom>
              <a:avLst/>
              <a:gdLst/>
              <a:ahLst/>
              <a:cxnLst>
                <a:cxn ang="0">
                  <a:pos x="8" y="6"/>
                </a:cxn>
                <a:cxn ang="0">
                  <a:pos x="8" y="6"/>
                </a:cxn>
                <a:cxn ang="0">
                  <a:pos x="7" y="16"/>
                </a:cxn>
                <a:cxn ang="0">
                  <a:pos x="6" y="28"/>
                </a:cxn>
                <a:cxn ang="0">
                  <a:pos x="0" y="50"/>
                </a:cxn>
                <a:cxn ang="0">
                  <a:pos x="0" y="50"/>
                </a:cxn>
                <a:cxn ang="0">
                  <a:pos x="0" y="53"/>
                </a:cxn>
                <a:cxn ang="0">
                  <a:pos x="2" y="54"/>
                </a:cxn>
                <a:cxn ang="0">
                  <a:pos x="4" y="57"/>
                </a:cxn>
                <a:cxn ang="0">
                  <a:pos x="8" y="57"/>
                </a:cxn>
                <a:cxn ang="0">
                  <a:pos x="11" y="55"/>
                </a:cxn>
                <a:cxn ang="0">
                  <a:pos x="11" y="53"/>
                </a:cxn>
                <a:cxn ang="0">
                  <a:pos x="11" y="53"/>
                </a:cxn>
                <a:cxn ang="0">
                  <a:pos x="16" y="29"/>
                </a:cxn>
                <a:cxn ang="0">
                  <a:pos x="19" y="17"/>
                </a:cxn>
                <a:cxn ang="0">
                  <a:pos x="19" y="6"/>
                </a:cxn>
                <a:cxn ang="0">
                  <a:pos x="19" y="6"/>
                </a:cxn>
                <a:cxn ang="0">
                  <a:pos x="19" y="3"/>
                </a:cxn>
                <a:cxn ang="0">
                  <a:pos x="17" y="2"/>
                </a:cxn>
                <a:cxn ang="0">
                  <a:pos x="13" y="0"/>
                </a:cxn>
                <a:cxn ang="0">
                  <a:pos x="9" y="2"/>
                </a:cxn>
                <a:cxn ang="0">
                  <a:pos x="8" y="3"/>
                </a:cxn>
                <a:cxn ang="0">
                  <a:pos x="8" y="6"/>
                </a:cxn>
                <a:cxn ang="0">
                  <a:pos x="8" y="6"/>
                </a:cxn>
              </a:cxnLst>
              <a:rect l="0" t="0" r="r" b="b"/>
              <a:pathLst>
                <a:path w="19" h="57">
                  <a:moveTo>
                    <a:pt x="8" y="6"/>
                  </a:moveTo>
                  <a:lnTo>
                    <a:pt x="8" y="6"/>
                  </a:lnTo>
                  <a:lnTo>
                    <a:pt x="7" y="16"/>
                  </a:lnTo>
                  <a:lnTo>
                    <a:pt x="6" y="28"/>
                  </a:lnTo>
                  <a:lnTo>
                    <a:pt x="0" y="50"/>
                  </a:lnTo>
                  <a:lnTo>
                    <a:pt x="0" y="50"/>
                  </a:lnTo>
                  <a:lnTo>
                    <a:pt x="0" y="53"/>
                  </a:lnTo>
                  <a:lnTo>
                    <a:pt x="2" y="54"/>
                  </a:lnTo>
                  <a:lnTo>
                    <a:pt x="4" y="57"/>
                  </a:lnTo>
                  <a:lnTo>
                    <a:pt x="8" y="57"/>
                  </a:lnTo>
                  <a:lnTo>
                    <a:pt x="11" y="55"/>
                  </a:lnTo>
                  <a:lnTo>
                    <a:pt x="11" y="53"/>
                  </a:lnTo>
                  <a:lnTo>
                    <a:pt x="11" y="53"/>
                  </a:lnTo>
                  <a:lnTo>
                    <a:pt x="16" y="29"/>
                  </a:lnTo>
                  <a:lnTo>
                    <a:pt x="19" y="17"/>
                  </a:lnTo>
                  <a:lnTo>
                    <a:pt x="19" y="6"/>
                  </a:lnTo>
                  <a:lnTo>
                    <a:pt x="19" y="6"/>
                  </a:lnTo>
                  <a:lnTo>
                    <a:pt x="19" y="3"/>
                  </a:lnTo>
                  <a:lnTo>
                    <a:pt x="17" y="2"/>
                  </a:lnTo>
                  <a:lnTo>
                    <a:pt x="13" y="0"/>
                  </a:lnTo>
                  <a:lnTo>
                    <a:pt x="9" y="2"/>
                  </a:lnTo>
                  <a:lnTo>
                    <a:pt x="8" y="3"/>
                  </a:lnTo>
                  <a:lnTo>
                    <a:pt x="8" y="6"/>
                  </a:lnTo>
                  <a:lnTo>
                    <a:pt x="8"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1" name="chenying0907 810">
              <a:extLst>
                <a:ext uri="{FF2B5EF4-FFF2-40B4-BE49-F238E27FC236}">
                  <a16:creationId xmlns:a16="http://schemas.microsoft.com/office/drawing/2014/main" id="{21EDDD77-E9E3-4BF6-A3DA-26AE20F2D576}"/>
                </a:ext>
              </a:extLst>
            </p:cNvPr>
            <p:cNvSpPr>
              <a:spLocks/>
            </p:cNvSpPr>
            <p:nvPr/>
          </p:nvSpPr>
          <p:spPr bwMode="auto">
            <a:xfrm>
              <a:off x="4630738" y="3368676"/>
              <a:ext cx="14288" cy="23813"/>
            </a:xfrm>
            <a:custGeom>
              <a:avLst/>
              <a:gdLst/>
              <a:ahLst/>
              <a:cxnLst>
                <a:cxn ang="0">
                  <a:pos x="24" y="3"/>
                </a:cxn>
                <a:cxn ang="0">
                  <a:pos x="24" y="3"/>
                </a:cxn>
                <a:cxn ang="0">
                  <a:pos x="17" y="20"/>
                </a:cxn>
                <a:cxn ang="0">
                  <a:pos x="11" y="35"/>
                </a:cxn>
                <a:cxn ang="0">
                  <a:pos x="11" y="35"/>
                </a:cxn>
                <a:cxn ang="0">
                  <a:pos x="4" y="46"/>
                </a:cxn>
                <a:cxn ang="0">
                  <a:pos x="1" y="51"/>
                </a:cxn>
                <a:cxn ang="0">
                  <a:pos x="0" y="58"/>
                </a:cxn>
                <a:cxn ang="0">
                  <a:pos x="0" y="58"/>
                </a:cxn>
                <a:cxn ang="0">
                  <a:pos x="0" y="60"/>
                </a:cxn>
                <a:cxn ang="0">
                  <a:pos x="1" y="62"/>
                </a:cxn>
                <a:cxn ang="0">
                  <a:pos x="3" y="63"/>
                </a:cxn>
                <a:cxn ang="0">
                  <a:pos x="5" y="63"/>
                </a:cxn>
                <a:cxn ang="0">
                  <a:pos x="9" y="62"/>
                </a:cxn>
                <a:cxn ang="0">
                  <a:pos x="11" y="60"/>
                </a:cxn>
                <a:cxn ang="0">
                  <a:pos x="12" y="58"/>
                </a:cxn>
                <a:cxn ang="0">
                  <a:pos x="12" y="58"/>
                </a:cxn>
                <a:cxn ang="0">
                  <a:pos x="13" y="51"/>
                </a:cxn>
                <a:cxn ang="0">
                  <a:pos x="17" y="45"/>
                </a:cxn>
                <a:cxn ang="0">
                  <a:pos x="21" y="38"/>
                </a:cxn>
                <a:cxn ang="0">
                  <a:pos x="25" y="33"/>
                </a:cxn>
                <a:cxn ang="0">
                  <a:pos x="25" y="33"/>
                </a:cxn>
                <a:cxn ang="0">
                  <a:pos x="30" y="20"/>
                </a:cxn>
                <a:cxn ang="0">
                  <a:pos x="34" y="7"/>
                </a:cxn>
                <a:cxn ang="0">
                  <a:pos x="34" y="7"/>
                </a:cxn>
                <a:cxn ang="0">
                  <a:pos x="34" y="4"/>
                </a:cxn>
                <a:cxn ang="0">
                  <a:pos x="34" y="1"/>
                </a:cxn>
                <a:cxn ang="0">
                  <a:pos x="30" y="0"/>
                </a:cxn>
                <a:cxn ang="0">
                  <a:pos x="26" y="0"/>
                </a:cxn>
                <a:cxn ang="0">
                  <a:pos x="25" y="1"/>
                </a:cxn>
                <a:cxn ang="0">
                  <a:pos x="24" y="3"/>
                </a:cxn>
                <a:cxn ang="0">
                  <a:pos x="24" y="3"/>
                </a:cxn>
              </a:cxnLst>
              <a:rect l="0" t="0" r="r" b="b"/>
              <a:pathLst>
                <a:path w="34" h="63">
                  <a:moveTo>
                    <a:pt x="24" y="3"/>
                  </a:moveTo>
                  <a:lnTo>
                    <a:pt x="24" y="3"/>
                  </a:lnTo>
                  <a:lnTo>
                    <a:pt x="17" y="20"/>
                  </a:lnTo>
                  <a:lnTo>
                    <a:pt x="11" y="35"/>
                  </a:lnTo>
                  <a:lnTo>
                    <a:pt x="11" y="35"/>
                  </a:lnTo>
                  <a:lnTo>
                    <a:pt x="4" y="46"/>
                  </a:lnTo>
                  <a:lnTo>
                    <a:pt x="1" y="51"/>
                  </a:lnTo>
                  <a:lnTo>
                    <a:pt x="0" y="58"/>
                  </a:lnTo>
                  <a:lnTo>
                    <a:pt x="0" y="58"/>
                  </a:lnTo>
                  <a:lnTo>
                    <a:pt x="0" y="60"/>
                  </a:lnTo>
                  <a:lnTo>
                    <a:pt x="1" y="62"/>
                  </a:lnTo>
                  <a:lnTo>
                    <a:pt x="3" y="63"/>
                  </a:lnTo>
                  <a:lnTo>
                    <a:pt x="5" y="63"/>
                  </a:lnTo>
                  <a:lnTo>
                    <a:pt x="9" y="62"/>
                  </a:lnTo>
                  <a:lnTo>
                    <a:pt x="11" y="60"/>
                  </a:lnTo>
                  <a:lnTo>
                    <a:pt x="12" y="58"/>
                  </a:lnTo>
                  <a:lnTo>
                    <a:pt x="12" y="58"/>
                  </a:lnTo>
                  <a:lnTo>
                    <a:pt x="13" y="51"/>
                  </a:lnTo>
                  <a:lnTo>
                    <a:pt x="17" y="45"/>
                  </a:lnTo>
                  <a:lnTo>
                    <a:pt x="21" y="38"/>
                  </a:lnTo>
                  <a:lnTo>
                    <a:pt x="25" y="33"/>
                  </a:lnTo>
                  <a:lnTo>
                    <a:pt x="25" y="33"/>
                  </a:lnTo>
                  <a:lnTo>
                    <a:pt x="30" y="20"/>
                  </a:lnTo>
                  <a:lnTo>
                    <a:pt x="34" y="7"/>
                  </a:lnTo>
                  <a:lnTo>
                    <a:pt x="34" y="7"/>
                  </a:lnTo>
                  <a:lnTo>
                    <a:pt x="34" y="4"/>
                  </a:lnTo>
                  <a:lnTo>
                    <a:pt x="34" y="1"/>
                  </a:lnTo>
                  <a:lnTo>
                    <a:pt x="30" y="0"/>
                  </a:lnTo>
                  <a:lnTo>
                    <a:pt x="26" y="0"/>
                  </a:lnTo>
                  <a:lnTo>
                    <a:pt x="25" y="1"/>
                  </a:lnTo>
                  <a:lnTo>
                    <a:pt x="24" y="3"/>
                  </a:lnTo>
                  <a:lnTo>
                    <a:pt x="24"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2" name="chenying0907 811">
              <a:extLst>
                <a:ext uri="{FF2B5EF4-FFF2-40B4-BE49-F238E27FC236}">
                  <a16:creationId xmlns:a16="http://schemas.microsoft.com/office/drawing/2014/main" id="{674BE99D-2BEF-405F-84C2-50D39580409C}"/>
                </a:ext>
              </a:extLst>
            </p:cNvPr>
            <p:cNvSpPr>
              <a:spLocks/>
            </p:cNvSpPr>
            <p:nvPr/>
          </p:nvSpPr>
          <p:spPr bwMode="auto">
            <a:xfrm>
              <a:off x="4657726" y="3365501"/>
              <a:ext cx="12700" cy="28575"/>
            </a:xfrm>
            <a:custGeom>
              <a:avLst/>
              <a:gdLst/>
              <a:ahLst/>
              <a:cxnLst>
                <a:cxn ang="0">
                  <a:pos x="20" y="6"/>
                </a:cxn>
                <a:cxn ang="0">
                  <a:pos x="20" y="6"/>
                </a:cxn>
                <a:cxn ang="0">
                  <a:pos x="18" y="9"/>
                </a:cxn>
                <a:cxn ang="0">
                  <a:pos x="17" y="13"/>
                </a:cxn>
                <a:cxn ang="0">
                  <a:pos x="13" y="20"/>
                </a:cxn>
                <a:cxn ang="0">
                  <a:pos x="8" y="25"/>
                </a:cxn>
                <a:cxn ang="0">
                  <a:pos x="5" y="33"/>
                </a:cxn>
                <a:cxn ang="0">
                  <a:pos x="5" y="33"/>
                </a:cxn>
                <a:cxn ang="0">
                  <a:pos x="3" y="40"/>
                </a:cxn>
                <a:cxn ang="0">
                  <a:pos x="1" y="50"/>
                </a:cxn>
                <a:cxn ang="0">
                  <a:pos x="0" y="67"/>
                </a:cxn>
                <a:cxn ang="0">
                  <a:pos x="0" y="67"/>
                </a:cxn>
                <a:cxn ang="0">
                  <a:pos x="1" y="69"/>
                </a:cxn>
                <a:cxn ang="0">
                  <a:pos x="3" y="71"/>
                </a:cxn>
                <a:cxn ang="0">
                  <a:pos x="7" y="72"/>
                </a:cxn>
                <a:cxn ang="0">
                  <a:pos x="11" y="71"/>
                </a:cxn>
                <a:cxn ang="0">
                  <a:pos x="12" y="69"/>
                </a:cxn>
                <a:cxn ang="0">
                  <a:pos x="12" y="67"/>
                </a:cxn>
                <a:cxn ang="0">
                  <a:pos x="12" y="67"/>
                </a:cxn>
                <a:cxn ang="0">
                  <a:pos x="12" y="57"/>
                </a:cxn>
                <a:cxn ang="0">
                  <a:pos x="13" y="47"/>
                </a:cxn>
                <a:cxn ang="0">
                  <a:pos x="15" y="38"/>
                </a:cxn>
                <a:cxn ang="0">
                  <a:pos x="18" y="29"/>
                </a:cxn>
                <a:cxn ang="0">
                  <a:pos x="18" y="29"/>
                </a:cxn>
                <a:cxn ang="0">
                  <a:pos x="26" y="18"/>
                </a:cxn>
                <a:cxn ang="0">
                  <a:pos x="29" y="13"/>
                </a:cxn>
                <a:cxn ang="0">
                  <a:pos x="32" y="6"/>
                </a:cxn>
                <a:cxn ang="0">
                  <a:pos x="32" y="6"/>
                </a:cxn>
                <a:cxn ang="0">
                  <a:pos x="30" y="4"/>
                </a:cxn>
                <a:cxn ang="0">
                  <a:pos x="30" y="1"/>
                </a:cxn>
                <a:cxn ang="0">
                  <a:pos x="28" y="1"/>
                </a:cxn>
                <a:cxn ang="0">
                  <a:pos x="26" y="0"/>
                </a:cxn>
                <a:cxn ang="0">
                  <a:pos x="22" y="1"/>
                </a:cxn>
                <a:cxn ang="0">
                  <a:pos x="21" y="4"/>
                </a:cxn>
                <a:cxn ang="0">
                  <a:pos x="20" y="6"/>
                </a:cxn>
                <a:cxn ang="0">
                  <a:pos x="20" y="6"/>
                </a:cxn>
              </a:cxnLst>
              <a:rect l="0" t="0" r="r" b="b"/>
              <a:pathLst>
                <a:path w="32" h="72">
                  <a:moveTo>
                    <a:pt x="20" y="6"/>
                  </a:moveTo>
                  <a:lnTo>
                    <a:pt x="20" y="6"/>
                  </a:lnTo>
                  <a:lnTo>
                    <a:pt x="18" y="9"/>
                  </a:lnTo>
                  <a:lnTo>
                    <a:pt x="17" y="13"/>
                  </a:lnTo>
                  <a:lnTo>
                    <a:pt x="13" y="20"/>
                  </a:lnTo>
                  <a:lnTo>
                    <a:pt x="8" y="25"/>
                  </a:lnTo>
                  <a:lnTo>
                    <a:pt x="5" y="33"/>
                  </a:lnTo>
                  <a:lnTo>
                    <a:pt x="5" y="33"/>
                  </a:lnTo>
                  <a:lnTo>
                    <a:pt x="3" y="40"/>
                  </a:lnTo>
                  <a:lnTo>
                    <a:pt x="1" y="50"/>
                  </a:lnTo>
                  <a:lnTo>
                    <a:pt x="0" y="67"/>
                  </a:lnTo>
                  <a:lnTo>
                    <a:pt x="0" y="67"/>
                  </a:lnTo>
                  <a:lnTo>
                    <a:pt x="1" y="69"/>
                  </a:lnTo>
                  <a:lnTo>
                    <a:pt x="3" y="71"/>
                  </a:lnTo>
                  <a:lnTo>
                    <a:pt x="7" y="72"/>
                  </a:lnTo>
                  <a:lnTo>
                    <a:pt x="11" y="71"/>
                  </a:lnTo>
                  <a:lnTo>
                    <a:pt x="12" y="69"/>
                  </a:lnTo>
                  <a:lnTo>
                    <a:pt x="12" y="67"/>
                  </a:lnTo>
                  <a:lnTo>
                    <a:pt x="12" y="67"/>
                  </a:lnTo>
                  <a:lnTo>
                    <a:pt x="12" y="57"/>
                  </a:lnTo>
                  <a:lnTo>
                    <a:pt x="13" y="47"/>
                  </a:lnTo>
                  <a:lnTo>
                    <a:pt x="15" y="38"/>
                  </a:lnTo>
                  <a:lnTo>
                    <a:pt x="18" y="29"/>
                  </a:lnTo>
                  <a:lnTo>
                    <a:pt x="18" y="29"/>
                  </a:lnTo>
                  <a:lnTo>
                    <a:pt x="26" y="18"/>
                  </a:lnTo>
                  <a:lnTo>
                    <a:pt x="29" y="13"/>
                  </a:lnTo>
                  <a:lnTo>
                    <a:pt x="32" y="6"/>
                  </a:lnTo>
                  <a:lnTo>
                    <a:pt x="32" y="6"/>
                  </a:lnTo>
                  <a:lnTo>
                    <a:pt x="30" y="4"/>
                  </a:lnTo>
                  <a:lnTo>
                    <a:pt x="30" y="1"/>
                  </a:lnTo>
                  <a:lnTo>
                    <a:pt x="28" y="1"/>
                  </a:lnTo>
                  <a:lnTo>
                    <a:pt x="26" y="0"/>
                  </a:lnTo>
                  <a:lnTo>
                    <a:pt x="22" y="1"/>
                  </a:lnTo>
                  <a:lnTo>
                    <a:pt x="21" y="4"/>
                  </a:lnTo>
                  <a:lnTo>
                    <a:pt x="20" y="6"/>
                  </a:lnTo>
                  <a:lnTo>
                    <a:pt x="20"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3" name="chenying0907 812">
              <a:extLst>
                <a:ext uri="{FF2B5EF4-FFF2-40B4-BE49-F238E27FC236}">
                  <a16:creationId xmlns:a16="http://schemas.microsoft.com/office/drawing/2014/main" id="{AB2ABAFC-37B3-423C-B84C-539DD0746BC4}"/>
                </a:ext>
              </a:extLst>
            </p:cNvPr>
            <p:cNvSpPr>
              <a:spLocks/>
            </p:cNvSpPr>
            <p:nvPr/>
          </p:nvSpPr>
          <p:spPr bwMode="auto">
            <a:xfrm>
              <a:off x="4687888" y="3367088"/>
              <a:ext cx="7938" cy="23813"/>
            </a:xfrm>
            <a:custGeom>
              <a:avLst/>
              <a:gdLst/>
              <a:ahLst/>
              <a:cxnLst>
                <a:cxn ang="0">
                  <a:pos x="11" y="6"/>
                </a:cxn>
                <a:cxn ang="0">
                  <a:pos x="11" y="6"/>
                </a:cxn>
                <a:cxn ang="0">
                  <a:pos x="10" y="16"/>
                </a:cxn>
                <a:cxn ang="0">
                  <a:pos x="7" y="26"/>
                </a:cxn>
                <a:cxn ang="0">
                  <a:pos x="7" y="26"/>
                </a:cxn>
                <a:cxn ang="0">
                  <a:pos x="4" y="38"/>
                </a:cxn>
                <a:cxn ang="0">
                  <a:pos x="0" y="48"/>
                </a:cxn>
                <a:cxn ang="0">
                  <a:pos x="0" y="48"/>
                </a:cxn>
                <a:cxn ang="0">
                  <a:pos x="0" y="51"/>
                </a:cxn>
                <a:cxn ang="0">
                  <a:pos x="0" y="53"/>
                </a:cxn>
                <a:cxn ang="0">
                  <a:pos x="3" y="56"/>
                </a:cxn>
                <a:cxn ang="0">
                  <a:pos x="6" y="57"/>
                </a:cxn>
                <a:cxn ang="0">
                  <a:pos x="7" y="57"/>
                </a:cxn>
                <a:cxn ang="0">
                  <a:pos x="10" y="56"/>
                </a:cxn>
                <a:cxn ang="0">
                  <a:pos x="11" y="55"/>
                </a:cxn>
                <a:cxn ang="0">
                  <a:pos x="11" y="55"/>
                </a:cxn>
                <a:cxn ang="0">
                  <a:pos x="15" y="43"/>
                </a:cxn>
                <a:cxn ang="0">
                  <a:pos x="17" y="31"/>
                </a:cxn>
                <a:cxn ang="0">
                  <a:pos x="17" y="31"/>
                </a:cxn>
                <a:cxn ang="0">
                  <a:pos x="20" y="18"/>
                </a:cxn>
                <a:cxn ang="0">
                  <a:pos x="23" y="6"/>
                </a:cxn>
                <a:cxn ang="0">
                  <a:pos x="23" y="6"/>
                </a:cxn>
                <a:cxn ang="0">
                  <a:pos x="23" y="4"/>
                </a:cxn>
                <a:cxn ang="0">
                  <a:pos x="21" y="1"/>
                </a:cxn>
                <a:cxn ang="0">
                  <a:pos x="20" y="1"/>
                </a:cxn>
                <a:cxn ang="0">
                  <a:pos x="17" y="0"/>
                </a:cxn>
                <a:cxn ang="0">
                  <a:pos x="13" y="1"/>
                </a:cxn>
                <a:cxn ang="0">
                  <a:pos x="12" y="4"/>
                </a:cxn>
                <a:cxn ang="0">
                  <a:pos x="11" y="6"/>
                </a:cxn>
                <a:cxn ang="0">
                  <a:pos x="11" y="6"/>
                </a:cxn>
              </a:cxnLst>
              <a:rect l="0" t="0" r="r" b="b"/>
              <a:pathLst>
                <a:path w="23" h="57">
                  <a:moveTo>
                    <a:pt x="11" y="6"/>
                  </a:moveTo>
                  <a:lnTo>
                    <a:pt x="11" y="6"/>
                  </a:lnTo>
                  <a:lnTo>
                    <a:pt x="10" y="16"/>
                  </a:lnTo>
                  <a:lnTo>
                    <a:pt x="7" y="26"/>
                  </a:lnTo>
                  <a:lnTo>
                    <a:pt x="7" y="26"/>
                  </a:lnTo>
                  <a:lnTo>
                    <a:pt x="4" y="38"/>
                  </a:lnTo>
                  <a:lnTo>
                    <a:pt x="0" y="48"/>
                  </a:lnTo>
                  <a:lnTo>
                    <a:pt x="0" y="48"/>
                  </a:lnTo>
                  <a:lnTo>
                    <a:pt x="0" y="51"/>
                  </a:lnTo>
                  <a:lnTo>
                    <a:pt x="0" y="53"/>
                  </a:lnTo>
                  <a:lnTo>
                    <a:pt x="3" y="56"/>
                  </a:lnTo>
                  <a:lnTo>
                    <a:pt x="6" y="57"/>
                  </a:lnTo>
                  <a:lnTo>
                    <a:pt x="7" y="57"/>
                  </a:lnTo>
                  <a:lnTo>
                    <a:pt x="10" y="56"/>
                  </a:lnTo>
                  <a:lnTo>
                    <a:pt x="11" y="55"/>
                  </a:lnTo>
                  <a:lnTo>
                    <a:pt x="11" y="55"/>
                  </a:lnTo>
                  <a:lnTo>
                    <a:pt x="15" y="43"/>
                  </a:lnTo>
                  <a:lnTo>
                    <a:pt x="17" y="31"/>
                  </a:lnTo>
                  <a:lnTo>
                    <a:pt x="17" y="31"/>
                  </a:lnTo>
                  <a:lnTo>
                    <a:pt x="20" y="18"/>
                  </a:lnTo>
                  <a:lnTo>
                    <a:pt x="23" y="6"/>
                  </a:lnTo>
                  <a:lnTo>
                    <a:pt x="23" y="6"/>
                  </a:lnTo>
                  <a:lnTo>
                    <a:pt x="23" y="4"/>
                  </a:lnTo>
                  <a:lnTo>
                    <a:pt x="21" y="1"/>
                  </a:lnTo>
                  <a:lnTo>
                    <a:pt x="20" y="1"/>
                  </a:lnTo>
                  <a:lnTo>
                    <a:pt x="17" y="0"/>
                  </a:lnTo>
                  <a:lnTo>
                    <a:pt x="13" y="1"/>
                  </a:lnTo>
                  <a:lnTo>
                    <a:pt x="12" y="4"/>
                  </a:lnTo>
                  <a:lnTo>
                    <a:pt x="11" y="6"/>
                  </a:lnTo>
                  <a:lnTo>
                    <a:pt x="11"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4" name="chenying0907 813">
              <a:extLst>
                <a:ext uri="{FF2B5EF4-FFF2-40B4-BE49-F238E27FC236}">
                  <a16:creationId xmlns:a16="http://schemas.microsoft.com/office/drawing/2014/main" id="{9A0A4DBB-CCA8-4449-8867-71F059960EBE}"/>
                </a:ext>
              </a:extLst>
            </p:cNvPr>
            <p:cNvSpPr>
              <a:spLocks/>
            </p:cNvSpPr>
            <p:nvPr/>
          </p:nvSpPr>
          <p:spPr bwMode="auto">
            <a:xfrm>
              <a:off x="4667251" y="3168651"/>
              <a:ext cx="19050" cy="55563"/>
            </a:xfrm>
            <a:custGeom>
              <a:avLst/>
              <a:gdLst/>
              <a:ahLst/>
              <a:cxnLst>
                <a:cxn ang="0">
                  <a:pos x="35" y="2"/>
                </a:cxn>
                <a:cxn ang="0">
                  <a:pos x="35" y="2"/>
                </a:cxn>
                <a:cxn ang="0">
                  <a:pos x="30" y="10"/>
                </a:cxn>
                <a:cxn ang="0">
                  <a:pos x="27" y="17"/>
                </a:cxn>
                <a:cxn ang="0">
                  <a:pos x="22" y="32"/>
                </a:cxn>
                <a:cxn ang="0">
                  <a:pos x="19" y="48"/>
                </a:cxn>
                <a:cxn ang="0">
                  <a:pos x="15" y="65"/>
                </a:cxn>
                <a:cxn ang="0">
                  <a:pos x="15" y="65"/>
                </a:cxn>
                <a:cxn ang="0">
                  <a:pos x="5" y="99"/>
                </a:cxn>
                <a:cxn ang="0">
                  <a:pos x="1" y="117"/>
                </a:cxn>
                <a:cxn ang="0">
                  <a:pos x="0" y="134"/>
                </a:cxn>
                <a:cxn ang="0">
                  <a:pos x="0" y="134"/>
                </a:cxn>
                <a:cxn ang="0">
                  <a:pos x="0" y="137"/>
                </a:cxn>
                <a:cxn ang="0">
                  <a:pos x="1" y="140"/>
                </a:cxn>
                <a:cxn ang="0">
                  <a:pos x="5" y="141"/>
                </a:cxn>
                <a:cxn ang="0">
                  <a:pos x="9" y="140"/>
                </a:cxn>
                <a:cxn ang="0">
                  <a:pos x="10" y="137"/>
                </a:cxn>
                <a:cxn ang="0">
                  <a:pos x="11" y="134"/>
                </a:cxn>
                <a:cxn ang="0">
                  <a:pos x="11" y="134"/>
                </a:cxn>
                <a:cxn ang="0">
                  <a:pos x="13" y="117"/>
                </a:cxn>
                <a:cxn ang="0">
                  <a:pos x="17" y="102"/>
                </a:cxn>
                <a:cxn ang="0">
                  <a:pos x="22" y="85"/>
                </a:cxn>
                <a:cxn ang="0">
                  <a:pos x="26" y="68"/>
                </a:cxn>
                <a:cxn ang="0">
                  <a:pos x="26" y="68"/>
                </a:cxn>
                <a:cxn ang="0">
                  <a:pos x="32" y="38"/>
                </a:cxn>
                <a:cxn ang="0">
                  <a:pos x="38" y="22"/>
                </a:cxn>
                <a:cxn ang="0">
                  <a:pos x="40" y="15"/>
                </a:cxn>
                <a:cxn ang="0">
                  <a:pos x="44" y="9"/>
                </a:cxn>
                <a:cxn ang="0">
                  <a:pos x="44" y="9"/>
                </a:cxn>
                <a:cxn ang="0">
                  <a:pos x="45" y="6"/>
                </a:cxn>
                <a:cxn ang="0">
                  <a:pos x="45" y="4"/>
                </a:cxn>
                <a:cxn ang="0">
                  <a:pos x="44" y="2"/>
                </a:cxn>
                <a:cxn ang="0">
                  <a:pos x="43" y="1"/>
                </a:cxn>
                <a:cxn ang="0">
                  <a:pos x="39" y="0"/>
                </a:cxn>
                <a:cxn ang="0">
                  <a:pos x="36" y="1"/>
                </a:cxn>
                <a:cxn ang="0">
                  <a:pos x="35" y="2"/>
                </a:cxn>
                <a:cxn ang="0">
                  <a:pos x="35" y="2"/>
                </a:cxn>
              </a:cxnLst>
              <a:rect l="0" t="0" r="r" b="b"/>
              <a:pathLst>
                <a:path w="45" h="141">
                  <a:moveTo>
                    <a:pt x="35" y="2"/>
                  </a:moveTo>
                  <a:lnTo>
                    <a:pt x="35" y="2"/>
                  </a:lnTo>
                  <a:lnTo>
                    <a:pt x="30" y="10"/>
                  </a:lnTo>
                  <a:lnTo>
                    <a:pt x="27" y="17"/>
                  </a:lnTo>
                  <a:lnTo>
                    <a:pt x="22" y="32"/>
                  </a:lnTo>
                  <a:lnTo>
                    <a:pt x="19" y="48"/>
                  </a:lnTo>
                  <a:lnTo>
                    <a:pt x="15" y="65"/>
                  </a:lnTo>
                  <a:lnTo>
                    <a:pt x="15" y="65"/>
                  </a:lnTo>
                  <a:lnTo>
                    <a:pt x="5" y="99"/>
                  </a:lnTo>
                  <a:lnTo>
                    <a:pt x="1" y="117"/>
                  </a:lnTo>
                  <a:lnTo>
                    <a:pt x="0" y="134"/>
                  </a:lnTo>
                  <a:lnTo>
                    <a:pt x="0" y="134"/>
                  </a:lnTo>
                  <a:lnTo>
                    <a:pt x="0" y="137"/>
                  </a:lnTo>
                  <a:lnTo>
                    <a:pt x="1" y="140"/>
                  </a:lnTo>
                  <a:lnTo>
                    <a:pt x="5" y="141"/>
                  </a:lnTo>
                  <a:lnTo>
                    <a:pt x="9" y="140"/>
                  </a:lnTo>
                  <a:lnTo>
                    <a:pt x="10" y="137"/>
                  </a:lnTo>
                  <a:lnTo>
                    <a:pt x="11" y="134"/>
                  </a:lnTo>
                  <a:lnTo>
                    <a:pt x="11" y="134"/>
                  </a:lnTo>
                  <a:lnTo>
                    <a:pt x="13" y="117"/>
                  </a:lnTo>
                  <a:lnTo>
                    <a:pt x="17" y="102"/>
                  </a:lnTo>
                  <a:lnTo>
                    <a:pt x="22" y="85"/>
                  </a:lnTo>
                  <a:lnTo>
                    <a:pt x="26" y="68"/>
                  </a:lnTo>
                  <a:lnTo>
                    <a:pt x="26" y="68"/>
                  </a:lnTo>
                  <a:lnTo>
                    <a:pt x="32" y="38"/>
                  </a:lnTo>
                  <a:lnTo>
                    <a:pt x="38" y="22"/>
                  </a:lnTo>
                  <a:lnTo>
                    <a:pt x="40" y="15"/>
                  </a:lnTo>
                  <a:lnTo>
                    <a:pt x="44" y="9"/>
                  </a:lnTo>
                  <a:lnTo>
                    <a:pt x="44" y="9"/>
                  </a:lnTo>
                  <a:lnTo>
                    <a:pt x="45" y="6"/>
                  </a:lnTo>
                  <a:lnTo>
                    <a:pt x="45" y="4"/>
                  </a:lnTo>
                  <a:lnTo>
                    <a:pt x="44" y="2"/>
                  </a:lnTo>
                  <a:lnTo>
                    <a:pt x="43" y="1"/>
                  </a:lnTo>
                  <a:lnTo>
                    <a:pt x="39" y="0"/>
                  </a:lnTo>
                  <a:lnTo>
                    <a:pt x="36" y="1"/>
                  </a:lnTo>
                  <a:lnTo>
                    <a:pt x="35" y="2"/>
                  </a:lnTo>
                  <a:lnTo>
                    <a:pt x="35"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5" name="chenying0907 814">
              <a:extLst>
                <a:ext uri="{FF2B5EF4-FFF2-40B4-BE49-F238E27FC236}">
                  <a16:creationId xmlns:a16="http://schemas.microsoft.com/office/drawing/2014/main" id="{344E460C-BB3E-46C1-A7F4-100D6610D316}"/>
                </a:ext>
              </a:extLst>
            </p:cNvPr>
            <p:cNvSpPr>
              <a:spLocks/>
            </p:cNvSpPr>
            <p:nvPr/>
          </p:nvSpPr>
          <p:spPr bwMode="auto">
            <a:xfrm>
              <a:off x="4686301" y="3151188"/>
              <a:ext cx="34925" cy="95250"/>
            </a:xfrm>
            <a:custGeom>
              <a:avLst/>
              <a:gdLst/>
              <a:ahLst/>
              <a:cxnLst>
                <a:cxn ang="0">
                  <a:pos x="79" y="1"/>
                </a:cxn>
                <a:cxn ang="0">
                  <a:pos x="79" y="1"/>
                </a:cxn>
                <a:cxn ang="0">
                  <a:pos x="73" y="8"/>
                </a:cxn>
                <a:cxn ang="0">
                  <a:pos x="69" y="15"/>
                </a:cxn>
                <a:cxn ang="0">
                  <a:pos x="62" y="30"/>
                </a:cxn>
                <a:cxn ang="0">
                  <a:pos x="56" y="46"/>
                </a:cxn>
                <a:cxn ang="0">
                  <a:pos x="52" y="63"/>
                </a:cxn>
                <a:cxn ang="0">
                  <a:pos x="46" y="97"/>
                </a:cxn>
                <a:cxn ang="0">
                  <a:pos x="42" y="112"/>
                </a:cxn>
                <a:cxn ang="0">
                  <a:pos x="37" y="129"/>
                </a:cxn>
                <a:cxn ang="0">
                  <a:pos x="37" y="129"/>
                </a:cxn>
                <a:cxn ang="0">
                  <a:pos x="25" y="167"/>
                </a:cxn>
                <a:cxn ang="0">
                  <a:pos x="17" y="185"/>
                </a:cxn>
                <a:cxn ang="0">
                  <a:pos x="9" y="204"/>
                </a:cxn>
                <a:cxn ang="0">
                  <a:pos x="9" y="204"/>
                </a:cxn>
                <a:cxn ang="0">
                  <a:pos x="5" y="210"/>
                </a:cxn>
                <a:cxn ang="0">
                  <a:pos x="3" y="218"/>
                </a:cxn>
                <a:cxn ang="0">
                  <a:pos x="0" y="227"/>
                </a:cxn>
                <a:cxn ang="0">
                  <a:pos x="0" y="231"/>
                </a:cxn>
                <a:cxn ang="0">
                  <a:pos x="1" y="235"/>
                </a:cxn>
                <a:cxn ang="0">
                  <a:pos x="1" y="235"/>
                </a:cxn>
                <a:cxn ang="0">
                  <a:pos x="3" y="238"/>
                </a:cxn>
                <a:cxn ang="0">
                  <a:pos x="4" y="239"/>
                </a:cxn>
                <a:cxn ang="0">
                  <a:pos x="8" y="239"/>
                </a:cxn>
                <a:cxn ang="0">
                  <a:pos x="12" y="236"/>
                </a:cxn>
                <a:cxn ang="0">
                  <a:pos x="12" y="235"/>
                </a:cxn>
                <a:cxn ang="0">
                  <a:pos x="12" y="233"/>
                </a:cxn>
                <a:cxn ang="0">
                  <a:pos x="12" y="233"/>
                </a:cxn>
                <a:cxn ang="0">
                  <a:pos x="12" y="229"/>
                </a:cxn>
                <a:cxn ang="0">
                  <a:pos x="12" y="225"/>
                </a:cxn>
                <a:cxn ang="0">
                  <a:pos x="16" y="216"/>
                </a:cxn>
                <a:cxn ang="0">
                  <a:pos x="20" y="209"/>
                </a:cxn>
                <a:cxn ang="0">
                  <a:pos x="24" y="201"/>
                </a:cxn>
                <a:cxn ang="0">
                  <a:pos x="24" y="201"/>
                </a:cxn>
                <a:cxn ang="0">
                  <a:pos x="33" y="171"/>
                </a:cxn>
                <a:cxn ang="0">
                  <a:pos x="45" y="141"/>
                </a:cxn>
                <a:cxn ang="0">
                  <a:pos x="45" y="141"/>
                </a:cxn>
                <a:cxn ang="0">
                  <a:pos x="54" y="114"/>
                </a:cxn>
                <a:cxn ang="0">
                  <a:pos x="62" y="85"/>
                </a:cxn>
                <a:cxn ang="0">
                  <a:pos x="62" y="85"/>
                </a:cxn>
                <a:cxn ang="0">
                  <a:pos x="65" y="65"/>
                </a:cxn>
                <a:cxn ang="0">
                  <a:pos x="69" y="46"/>
                </a:cxn>
                <a:cxn ang="0">
                  <a:pos x="72" y="36"/>
                </a:cxn>
                <a:cxn ang="0">
                  <a:pos x="75" y="27"/>
                </a:cxn>
                <a:cxn ang="0">
                  <a:pos x="80" y="18"/>
                </a:cxn>
                <a:cxn ang="0">
                  <a:pos x="86" y="10"/>
                </a:cxn>
                <a:cxn ang="0">
                  <a:pos x="86" y="10"/>
                </a:cxn>
                <a:cxn ang="0">
                  <a:pos x="88" y="8"/>
                </a:cxn>
                <a:cxn ang="0">
                  <a:pos x="88" y="5"/>
                </a:cxn>
                <a:cxn ang="0">
                  <a:pos x="86" y="1"/>
                </a:cxn>
                <a:cxn ang="0">
                  <a:pos x="82" y="0"/>
                </a:cxn>
                <a:cxn ang="0">
                  <a:pos x="81" y="0"/>
                </a:cxn>
                <a:cxn ang="0">
                  <a:pos x="79" y="1"/>
                </a:cxn>
                <a:cxn ang="0">
                  <a:pos x="79" y="1"/>
                </a:cxn>
              </a:cxnLst>
              <a:rect l="0" t="0" r="r" b="b"/>
              <a:pathLst>
                <a:path w="88" h="239">
                  <a:moveTo>
                    <a:pt x="79" y="1"/>
                  </a:moveTo>
                  <a:lnTo>
                    <a:pt x="79" y="1"/>
                  </a:lnTo>
                  <a:lnTo>
                    <a:pt x="73" y="8"/>
                  </a:lnTo>
                  <a:lnTo>
                    <a:pt x="69" y="15"/>
                  </a:lnTo>
                  <a:lnTo>
                    <a:pt x="62" y="30"/>
                  </a:lnTo>
                  <a:lnTo>
                    <a:pt x="56" y="46"/>
                  </a:lnTo>
                  <a:lnTo>
                    <a:pt x="52" y="63"/>
                  </a:lnTo>
                  <a:lnTo>
                    <a:pt x="46" y="97"/>
                  </a:lnTo>
                  <a:lnTo>
                    <a:pt x="42" y="112"/>
                  </a:lnTo>
                  <a:lnTo>
                    <a:pt x="37" y="129"/>
                  </a:lnTo>
                  <a:lnTo>
                    <a:pt x="37" y="129"/>
                  </a:lnTo>
                  <a:lnTo>
                    <a:pt x="25" y="167"/>
                  </a:lnTo>
                  <a:lnTo>
                    <a:pt x="17" y="185"/>
                  </a:lnTo>
                  <a:lnTo>
                    <a:pt x="9" y="204"/>
                  </a:lnTo>
                  <a:lnTo>
                    <a:pt x="9" y="204"/>
                  </a:lnTo>
                  <a:lnTo>
                    <a:pt x="5" y="210"/>
                  </a:lnTo>
                  <a:lnTo>
                    <a:pt x="3" y="218"/>
                  </a:lnTo>
                  <a:lnTo>
                    <a:pt x="0" y="227"/>
                  </a:lnTo>
                  <a:lnTo>
                    <a:pt x="0" y="231"/>
                  </a:lnTo>
                  <a:lnTo>
                    <a:pt x="1" y="235"/>
                  </a:lnTo>
                  <a:lnTo>
                    <a:pt x="1" y="235"/>
                  </a:lnTo>
                  <a:lnTo>
                    <a:pt x="3" y="238"/>
                  </a:lnTo>
                  <a:lnTo>
                    <a:pt x="4" y="239"/>
                  </a:lnTo>
                  <a:lnTo>
                    <a:pt x="8" y="239"/>
                  </a:lnTo>
                  <a:lnTo>
                    <a:pt x="12" y="236"/>
                  </a:lnTo>
                  <a:lnTo>
                    <a:pt x="12" y="235"/>
                  </a:lnTo>
                  <a:lnTo>
                    <a:pt x="12" y="233"/>
                  </a:lnTo>
                  <a:lnTo>
                    <a:pt x="12" y="233"/>
                  </a:lnTo>
                  <a:lnTo>
                    <a:pt x="12" y="229"/>
                  </a:lnTo>
                  <a:lnTo>
                    <a:pt x="12" y="225"/>
                  </a:lnTo>
                  <a:lnTo>
                    <a:pt x="16" y="216"/>
                  </a:lnTo>
                  <a:lnTo>
                    <a:pt x="20" y="209"/>
                  </a:lnTo>
                  <a:lnTo>
                    <a:pt x="24" y="201"/>
                  </a:lnTo>
                  <a:lnTo>
                    <a:pt x="24" y="201"/>
                  </a:lnTo>
                  <a:lnTo>
                    <a:pt x="33" y="171"/>
                  </a:lnTo>
                  <a:lnTo>
                    <a:pt x="45" y="141"/>
                  </a:lnTo>
                  <a:lnTo>
                    <a:pt x="45" y="141"/>
                  </a:lnTo>
                  <a:lnTo>
                    <a:pt x="54" y="114"/>
                  </a:lnTo>
                  <a:lnTo>
                    <a:pt x="62" y="85"/>
                  </a:lnTo>
                  <a:lnTo>
                    <a:pt x="62" y="85"/>
                  </a:lnTo>
                  <a:lnTo>
                    <a:pt x="65" y="65"/>
                  </a:lnTo>
                  <a:lnTo>
                    <a:pt x="69" y="46"/>
                  </a:lnTo>
                  <a:lnTo>
                    <a:pt x="72" y="36"/>
                  </a:lnTo>
                  <a:lnTo>
                    <a:pt x="75" y="27"/>
                  </a:lnTo>
                  <a:lnTo>
                    <a:pt x="80" y="18"/>
                  </a:lnTo>
                  <a:lnTo>
                    <a:pt x="86" y="10"/>
                  </a:lnTo>
                  <a:lnTo>
                    <a:pt x="86" y="10"/>
                  </a:lnTo>
                  <a:lnTo>
                    <a:pt x="88" y="8"/>
                  </a:lnTo>
                  <a:lnTo>
                    <a:pt x="88" y="5"/>
                  </a:lnTo>
                  <a:lnTo>
                    <a:pt x="86" y="1"/>
                  </a:lnTo>
                  <a:lnTo>
                    <a:pt x="82" y="0"/>
                  </a:lnTo>
                  <a:lnTo>
                    <a:pt x="81" y="0"/>
                  </a:lnTo>
                  <a:lnTo>
                    <a:pt x="79" y="1"/>
                  </a:lnTo>
                  <a:lnTo>
                    <a:pt x="79"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6" name="chenying0907 815">
              <a:extLst>
                <a:ext uri="{FF2B5EF4-FFF2-40B4-BE49-F238E27FC236}">
                  <a16:creationId xmlns:a16="http://schemas.microsoft.com/office/drawing/2014/main" id="{86442209-615F-439F-9C11-5363C3633C46}"/>
                </a:ext>
              </a:extLst>
            </p:cNvPr>
            <p:cNvSpPr>
              <a:spLocks/>
            </p:cNvSpPr>
            <p:nvPr/>
          </p:nvSpPr>
          <p:spPr bwMode="auto">
            <a:xfrm>
              <a:off x="4711701" y="3162301"/>
              <a:ext cx="38100" cy="98425"/>
            </a:xfrm>
            <a:custGeom>
              <a:avLst/>
              <a:gdLst/>
              <a:ahLst/>
              <a:cxnLst>
                <a:cxn ang="0">
                  <a:pos x="85" y="3"/>
                </a:cxn>
                <a:cxn ang="0">
                  <a:pos x="85" y="3"/>
                </a:cxn>
                <a:cxn ang="0">
                  <a:pos x="77" y="17"/>
                </a:cxn>
                <a:cxn ang="0">
                  <a:pos x="70" y="32"/>
                </a:cxn>
                <a:cxn ang="0">
                  <a:pos x="58" y="62"/>
                </a:cxn>
                <a:cxn ang="0">
                  <a:pos x="49" y="92"/>
                </a:cxn>
                <a:cxn ang="0">
                  <a:pos x="39" y="123"/>
                </a:cxn>
                <a:cxn ang="0">
                  <a:pos x="39" y="123"/>
                </a:cxn>
                <a:cxn ang="0">
                  <a:pos x="15" y="181"/>
                </a:cxn>
                <a:cxn ang="0">
                  <a:pos x="10" y="195"/>
                </a:cxn>
                <a:cxn ang="0">
                  <a:pos x="6" y="211"/>
                </a:cxn>
                <a:cxn ang="0">
                  <a:pos x="2" y="225"/>
                </a:cxn>
                <a:cxn ang="0">
                  <a:pos x="0" y="241"/>
                </a:cxn>
                <a:cxn ang="0">
                  <a:pos x="0" y="241"/>
                </a:cxn>
                <a:cxn ang="0">
                  <a:pos x="0" y="243"/>
                </a:cxn>
                <a:cxn ang="0">
                  <a:pos x="1" y="245"/>
                </a:cxn>
                <a:cxn ang="0">
                  <a:pos x="3" y="246"/>
                </a:cxn>
                <a:cxn ang="0">
                  <a:pos x="5" y="246"/>
                </a:cxn>
                <a:cxn ang="0">
                  <a:pos x="9" y="245"/>
                </a:cxn>
                <a:cxn ang="0">
                  <a:pos x="10" y="243"/>
                </a:cxn>
                <a:cxn ang="0">
                  <a:pos x="11" y="241"/>
                </a:cxn>
                <a:cxn ang="0">
                  <a:pos x="11" y="241"/>
                </a:cxn>
                <a:cxn ang="0">
                  <a:pos x="14" y="226"/>
                </a:cxn>
                <a:cxn ang="0">
                  <a:pos x="17" y="211"/>
                </a:cxn>
                <a:cxn ang="0">
                  <a:pos x="22" y="196"/>
                </a:cxn>
                <a:cxn ang="0">
                  <a:pos x="27" y="182"/>
                </a:cxn>
                <a:cxn ang="0">
                  <a:pos x="38" y="155"/>
                </a:cxn>
                <a:cxn ang="0">
                  <a:pos x="49" y="126"/>
                </a:cxn>
                <a:cxn ang="0">
                  <a:pos x="49" y="126"/>
                </a:cxn>
                <a:cxn ang="0">
                  <a:pos x="60" y="96"/>
                </a:cxn>
                <a:cxn ang="0">
                  <a:pos x="70" y="66"/>
                </a:cxn>
                <a:cxn ang="0">
                  <a:pos x="81" y="37"/>
                </a:cxn>
                <a:cxn ang="0">
                  <a:pos x="87" y="22"/>
                </a:cxn>
                <a:cxn ang="0">
                  <a:pos x="94" y="8"/>
                </a:cxn>
                <a:cxn ang="0">
                  <a:pos x="94" y="8"/>
                </a:cxn>
                <a:cxn ang="0">
                  <a:pos x="95" y="5"/>
                </a:cxn>
                <a:cxn ang="0">
                  <a:pos x="95" y="4"/>
                </a:cxn>
                <a:cxn ang="0">
                  <a:pos x="92" y="0"/>
                </a:cxn>
                <a:cxn ang="0">
                  <a:pos x="89" y="0"/>
                </a:cxn>
                <a:cxn ang="0">
                  <a:pos x="86" y="0"/>
                </a:cxn>
                <a:cxn ang="0">
                  <a:pos x="85" y="3"/>
                </a:cxn>
                <a:cxn ang="0">
                  <a:pos x="85" y="3"/>
                </a:cxn>
              </a:cxnLst>
              <a:rect l="0" t="0" r="r" b="b"/>
              <a:pathLst>
                <a:path w="95" h="246">
                  <a:moveTo>
                    <a:pt x="85" y="3"/>
                  </a:moveTo>
                  <a:lnTo>
                    <a:pt x="85" y="3"/>
                  </a:lnTo>
                  <a:lnTo>
                    <a:pt x="77" y="17"/>
                  </a:lnTo>
                  <a:lnTo>
                    <a:pt x="70" y="32"/>
                  </a:lnTo>
                  <a:lnTo>
                    <a:pt x="58" y="62"/>
                  </a:lnTo>
                  <a:lnTo>
                    <a:pt x="49" y="92"/>
                  </a:lnTo>
                  <a:lnTo>
                    <a:pt x="39" y="123"/>
                  </a:lnTo>
                  <a:lnTo>
                    <a:pt x="39" y="123"/>
                  </a:lnTo>
                  <a:lnTo>
                    <a:pt x="15" y="181"/>
                  </a:lnTo>
                  <a:lnTo>
                    <a:pt x="10" y="195"/>
                  </a:lnTo>
                  <a:lnTo>
                    <a:pt x="6" y="211"/>
                  </a:lnTo>
                  <a:lnTo>
                    <a:pt x="2" y="225"/>
                  </a:lnTo>
                  <a:lnTo>
                    <a:pt x="0" y="241"/>
                  </a:lnTo>
                  <a:lnTo>
                    <a:pt x="0" y="241"/>
                  </a:lnTo>
                  <a:lnTo>
                    <a:pt x="0" y="243"/>
                  </a:lnTo>
                  <a:lnTo>
                    <a:pt x="1" y="245"/>
                  </a:lnTo>
                  <a:lnTo>
                    <a:pt x="3" y="246"/>
                  </a:lnTo>
                  <a:lnTo>
                    <a:pt x="5" y="246"/>
                  </a:lnTo>
                  <a:lnTo>
                    <a:pt x="9" y="245"/>
                  </a:lnTo>
                  <a:lnTo>
                    <a:pt x="10" y="243"/>
                  </a:lnTo>
                  <a:lnTo>
                    <a:pt x="11" y="241"/>
                  </a:lnTo>
                  <a:lnTo>
                    <a:pt x="11" y="241"/>
                  </a:lnTo>
                  <a:lnTo>
                    <a:pt x="14" y="226"/>
                  </a:lnTo>
                  <a:lnTo>
                    <a:pt x="17" y="211"/>
                  </a:lnTo>
                  <a:lnTo>
                    <a:pt x="22" y="196"/>
                  </a:lnTo>
                  <a:lnTo>
                    <a:pt x="27" y="182"/>
                  </a:lnTo>
                  <a:lnTo>
                    <a:pt x="38" y="155"/>
                  </a:lnTo>
                  <a:lnTo>
                    <a:pt x="49" y="126"/>
                  </a:lnTo>
                  <a:lnTo>
                    <a:pt x="49" y="126"/>
                  </a:lnTo>
                  <a:lnTo>
                    <a:pt x="60" y="96"/>
                  </a:lnTo>
                  <a:lnTo>
                    <a:pt x="70" y="66"/>
                  </a:lnTo>
                  <a:lnTo>
                    <a:pt x="81" y="37"/>
                  </a:lnTo>
                  <a:lnTo>
                    <a:pt x="87" y="22"/>
                  </a:lnTo>
                  <a:lnTo>
                    <a:pt x="94" y="8"/>
                  </a:lnTo>
                  <a:lnTo>
                    <a:pt x="94" y="8"/>
                  </a:lnTo>
                  <a:lnTo>
                    <a:pt x="95" y="5"/>
                  </a:lnTo>
                  <a:lnTo>
                    <a:pt x="95" y="4"/>
                  </a:lnTo>
                  <a:lnTo>
                    <a:pt x="92" y="0"/>
                  </a:lnTo>
                  <a:lnTo>
                    <a:pt x="89" y="0"/>
                  </a:lnTo>
                  <a:lnTo>
                    <a:pt x="86" y="0"/>
                  </a:lnTo>
                  <a:lnTo>
                    <a:pt x="85" y="3"/>
                  </a:lnTo>
                  <a:lnTo>
                    <a:pt x="85"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7" name="chenying0907 816">
              <a:extLst>
                <a:ext uri="{FF2B5EF4-FFF2-40B4-BE49-F238E27FC236}">
                  <a16:creationId xmlns:a16="http://schemas.microsoft.com/office/drawing/2014/main" id="{7BA2CE27-F093-41C2-BE35-2C792FB9F861}"/>
                </a:ext>
              </a:extLst>
            </p:cNvPr>
            <p:cNvSpPr>
              <a:spLocks/>
            </p:cNvSpPr>
            <p:nvPr/>
          </p:nvSpPr>
          <p:spPr bwMode="auto">
            <a:xfrm>
              <a:off x="4737101" y="3182938"/>
              <a:ext cx="33338" cy="90488"/>
            </a:xfrm>
            <a:custGeom>
              <a:avLst/>
              <a:gdLst/>
              <a:ahLst/>
              <a:cxnLst>
                <a:cxn ang="0">
                  <a:pos x="72" y="3"/>
                </a:cxn>
                <a:cxn ang="0">
                  <a:pos x="72" y="3"/>
                </a:cxn>
                <a:cxn ang="0">
                  <a:pos x="69" y="15"/>
                </a:cxn>
                <a:cxn ang="0">
                  <a:pos x="64" y="28"/>
                </a:cxn>
                <a:cxn ang="0">
                  <a:pos x="54" y="51"/>
                </a:cxn>
                <a:cxn ang="0">
                  <a:pos x="54" y="51"/>
                </a:cxn>
                <a:cxn ang="0">
                  <a:pos x="41" y="85"/>
                </a:cxn>
                <a:cxn ang="0">
                  <a:pos x="27" y="119"/>
                </a:cxn>
                <a:cxn ang="0">
                  <a:pos x="27" y="119"/>
                </a:cxn>
                <a:cxn ang="0">
                  <a:pos x="16" y="143"/>
                </a:cxn>
                <a:cxn ang="0">
                  <a:pos x="8" y="168"/>
                </a:cxn>
                <a:cxn ang="0">
                  <a:pos x="4" y="181"/>
                </a:cxn>
                <a:cxn ang="0">
                  <a:pos x="1" y="194"/>
                </a:cxn>
                <a:cxn ang="0">
                  <a:pos x="0" y="207"/>
                </a:cxn>
                <a:cxn ang="0">
                  <a:pos x="0" y="222"/>
                </a:cxn>
                <a:cxn ang="0">
                  <a:pos x="0" y="222"/>
                </a:cxn>
                <a:cxn ang="0">
                  <a:pos x="0" y="224"/>
                </a:cxn>
                <a:cxn ang="0">
                  <a:pos x="1" y="227"/>
                </a:cxn>
                <a:cxn ang="0">
                  <a:pos x="5" y="228"/>
                </a:cxn>
                <a:cxn ang="0">
                  <a:pos x="9" y="227"/>
                </a:cxn>
                <a:cxn ang="0">
                  <a:pos x="10" y="224"/>
                </a:cxn>
                <a:cxn ang="0">
                  <a:pos x="10" y="222"/>
                </a:cxn>
                <a:cxn ang="0">
                  <a:pos x="10" y="222"/>
                </a:cxn>
                <a:cxn ang="0">
                  <a:pos x="12" y="206"/>
                </a:cxn>
                <a:cxn ang="0">
                  <a:pos x="14" y="190"/>
                </a:cxn>
                <a:cxn ang="0">
                  <a:pos x="17" y="176"/>
                </a:cxn>
                <a:cxn ang="0">
                  <a:pos x="22" y="162"/>
                </a:cxn>
                <a:cxn ang="0">
                  <a:pos x="33" y="133"/>
                </a:cxn>
                <a:cxn ang="0">
                  <a:pos x="46" y="104"/>
                </a:cxn>
                <a:cxn ang="0">
                  <a:pos x="46" y="104"/>
                </a:cxn>
                <a:cxn ang="0">
                  <a:pos x="58" y="71"/>
                </a:cxn>
                <a:cxn ang="0">
                  <a:pos x="64" y="54"/>
                </a:cxn>
                <a:cxn ang="0">
                  <a:pos x="71" y="39"/>
                </a:cxn>
                <a:cxn ang="0">
                  <a:pos x="71" y="39"/>
                </a:cxn>
                <a:cxn ang="0">
                  <a:pos x="78" y="23"/>
                </a:cxn>
                <a:cxn ang="0">
                  <a:pos x="81" y="15"/>
                </a:cxn>
                <a:cxn ang="0">
                  <a:pos x="84" y="7"/>
                </a:cxn>
                <a:cxn ang="0">
                  <a:pos x="84" y="7"/>
                </a:cxn>
                <a:cxn ang="0">
                  <a:pos x="84" y="5"/>
                </a:cxn>
                <a:cxn ang="0">
                  <a:pos x="82" y="2"/>
                </a:cxn>
                <a:cxn ang="0">
                  <a:pos x="78" y="0"/>
                </a:cxn>
                <a:cxn ang="0">
                  <a:pos x="77" y="0"/>
                </a:cxn>
                <a:cxn ang="0">
                  <a:pos x="75" y="1"/>
                </a:cxn>
                <a:cxn ang="0">
                  <a:pos x="73" y="2"/>
                </a:cxn>
                <a:cxn ang="0">
                  <a:pos x="72" y="3"/>
                </a:cxn>
                <a:cxn ang="0">
                  <a:pos x="72" y="3"/>
                </a:cxn>
              </a:cxnLst>
              <a:rect l="0" t="0" r="r" b="b"/>
              <a:pathLst>
                <a:path w="84" h="228">
                  <a:moveTo>
                    <a:pt x="72" y="3"/>
                  </a:moveTo>
                  <a:lnTo>
                    <a:pt x="72" y="3"/>
                  </a:lnTo>
                  <a:lnTo>
                    <a:pt x="69" y="15"/>
                  </a:lnTo>
                  <a:lnTo>
                    <a:pt x="64" y="28"/>
                  </a:lnTo>
                  <a:lnTo>
                    <a:pt x="54" y="51"/>
                  </a:lnTo>
                  <a:lnTo>
                    <a:pt x="54" y="51"/>
                  </a:lnTo>
                  <a:lnTo>
                    <a:pt x="41" y="85"/>
                  </a:lnTo>
                  <a:lnTo>
                    <a:pt x="27" y="119"/>
                  </a:lnTo>
                  <a:lnTo>
                    <a:pt x="27" y="119"/>
                  </a:lnTo>
                  <a:lnTo>
                    <a:pt x="16" y="143"/>
                  </a:lnTo>
                  <a:lnTo>
                    <a:pt x="8" y="168"/>
                  </a:lnTo>
                  <a:lnTo>
                    <a:pt x="4" y="181"/>
                  </a:lnTo>
                  <a:lnTo>
                    <a:pt x="1" y="194"/>
                  </a:lnTo>
                  <a:lnTo>
                    <a:pt x="0" y="207"/>
                  </a:lnTo>
                  <a:lnTo>
                    <a:pt x="0" y="222"/>
                  </a:lnTo>
                  <a:lnTo>
                    <a:pt x="0" y="222"/>
                  </a:lnTo>
                  <a:lnTo>
                    <a:pt x="0" y="224"/>
                  </a:lnTo>
                  <a:lnTo>
                    <a:pt x="1" y="227"/>
                  </a:lnTo>
                  <a:lnTo>
                    <a:pt x="5" y="228"/>
                  </a:lnTo>
                  <a:lnTo>
                    <a:pt x="9" y="227"/>
                  </a:lnTo>
                  <a:lnTo>
                    <a:pt x="10" y="224"/>
                  </a:lnTo>
                  <a:lnTo>
                    <a:pt x="10" y="222"/>
                  </a:lnTo>
                  <a:lnTo>
                    <a:pt x="10" y="222"/>
                  </a:lnTo>
                  <a:lnTo>
                    <a:pt x="12" y="206"/>
                  </a:lnTo>
                  <a:lnTo>
                    <a:pt x="14" y="190"/>
                  </a:lnTo>
                  <a:lnTo>
                    <a:pt x="17" y="176"/>
                  </a:lnTo>
                  <a:lnTo>
                    <a:pt x="22" y="162"/>
                  </a:lnTo>
                  <a:lnTo>
                    <a:pt x="33" y="133"/>
                  </a:lnTo>
                  <a:lnTo>
                    <a:pt x="46" y="104"/>
                  </a:lnTo>
                  <a:lnTo>
                    <a:pt x="46" y="104"/>
                  </a:lnTo>
                  <a:lnTo>
                    <a:pt x="58" y="71"/>
                  </a:lnTo>
                  <a:lnTo>
                    <a:pt x="64" y="54"/>
                  </a:lnTo>
                  <a:lnTo>
                    <a:pt x="71" y="39"/>
                  </a:lnTo>
                  <a:lnTo>
                    <a:pt x="71" y="39"/>
                  </a:lnTo>
                  <a:lnTo>
                    <a:pt x="78" y="23"/>
                  </a:lnTo>
                  <a:lnTo>
                    <a:pt x="81" y="15"/>
                  </a:lnTo>
                  <a:lnTo>
                    <a:pt x="84" y="7"/>
                  </a:lnTo>
                  <a:lnTo>
                    <a:pt x="84" y="7"/>
                  </a:lnTo>
                  <a:lnTo>
                    <a:pt x="84" y="5"/>
                  </a:lnTo>
                  <a:lnTo>
                    <a:pt x="82" y="2"/>
                  </a:lnTo>
                  <a:lnTo>
                    <a:pt x="78" y="0"/>
                  </a:lnTo>
                  <a:lnTo>
                    <a:pt x="77" y="0"/>
                  </a:lnTo>
                  <a:lnTo>
                    <a:pt x="75" y="1"/>
                  </a:lnTo>
                  <a:lnTo>
                    <a:pt x="73" y="2"/>
                  </a:lnTo>
                  <a:lnTo>
                    <a:pt x="72" y="3"/>
                  </a:lnTo>
                  <a:lnTo>
                    <a:pt x="72"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8" name="chenying0907 817">
              <a:extLst>
                <a:ext uri="{FF2B5EF4-FFF2-40B4-BE49-F238E27FC236}">
                  <a16:creationId xmlns:a16="http://schemas.microsoft.com/office/drawing/2014/main" id="{B6C29553-C706-4310-BA59-B6E7EF3C2262}"/>
                </a:ext>
              </a:extLst>
            </p:cNvPr>
            <p:cNvSpPr>
              <a:spLocks/>
            </p:cNvSpPr>
            <p:nvPr/>
          </p:nvSpPr>
          <p:spPr bwMode="auto">
            <a:xfrm>
              <a:off x="4762501" y="3200401"/>
              <a:ext cx="26988" cy="95250"/>
            </a:xfrm>
            <a:custGeom>
              <a:avLst/>
              <a:gdLst/>
              <a:ahLst/>
              <a:cxnLst>
                <a:cxn ang="0">
                  <a:pos x="59" y="2"/>
                </a:cxn>
                <a:cxn ang="0">
                  <a:pos x="59" y="2"/>
                </a:cxn>
                <a:cxn ang="0">
                  <a:pos x="47" y="38"/>
                </a:cxn>
                <a:cxn ang="0">
                  <a:pos x="35" y="72"/>
                </a:cxn>
                <a:cxn ang="0">
                  <a:pos x="15" y="142"/>
                </a:cxn>
                <a:cxn ang="0">
                  <a:pos x="15" y="142"/>
                </a:cxn>
                <a:cxn ang="0">
                  <a:pos x="9" y="164"/>
                </a:cxn>
                <a:cxn ang="0">
                  <a:pos x="2" y="191"/>
                </a:cxn>
                <a:cxn ang="0">
                  <a:pos x="0" y="204"/>
                </a:cxn>
                <a:cxn ang="0">
                  <a:pos x="0" y="217"/>
                </a:cxn>
                <a:cxn ang="0">
                  <a:pos x="1" y="229"/>
                </a:cxn>
                <a:cxn ang="0">
                  <a:pos x="4" y="235"/>
                </a:cxn>
                <a:cxn ang="0">
                  <a:pos x="6" y="239"/>
                </a:cxn>
                <a:cxn ang="0">
                  <a:pos x="6" y="239"/>
                </a:cxn>
                <a:cxn ang="0">
                  <a:pos x="8" y="242"/>
                </a:cxn>
                <a:cxn ang="0">
                  <a:pos x="10" y="242"/>
                </a:cxn>
                <a:cxn ang="0">
                  <a:pos x="14" y="242"/>
                </a:cxn>
                <a:cxn ang="0">
                  <a:pos x="17" y="238"/>
                </a:cxn>
                <a:cxn ang="0">
                  <a:pos x="17" y="236"/>
                </a:cxn>
                <a:cxn ang="0">
                  <a:pos x="15" y="234"/>
                </a:cxn>
                <a:cxn ang="0">
                  <a:pos x="15" y="234"/>
                </a:cxn>
                <a:cxn ang="0">
                  <a:pos x="13" y="227"/>
                </a:cxn>
                <a:cxn ang="0">
                  <a:pos x="12" y="222"/>
                </a:cxn>
                <a:cxn ang="0">
                  <a:pos x="12" y="215"/>
                </a:cxn>
                <a:cxn ang="0">
                  <a:pos x="13" y="209"/>
                </a:cxn>
                <a:cxn ang="0">
                  <a:pos x="18" y="183"/>
                </a:cxn>
                <a:cxn ang="0">
                  <a:pos x="18" y="183"/>
                </a:cxn>
                <a:cxn ang="0">
                  <a:pos x="21" y="166"/>
                </a:cxn>
                <a:cxn ang="0">
                  <a:pos x="26" y="149"/>
                </a:cxn>
                <a:cxn ang="0">
                  <a:pos x="35" y="116"/>
                </a:cxn>
                <a:cxn ang="0">
                  <a:pos x="35" y="116"/>
                </a:cxn>
                <a:cxn ang="0">
                  <a:pos x="51" y="61"/>
                </a:cxn>
                <a:cxn ang="0">
                  <a:pos x="60" y="34"/>
                </a:cxn>
                <a:cxn ang="0">
                  <a:pos x="69" y="6"/>
                </a:cxn>
                <a:cxn ang="0">
                  <a:pos x="69" y="6"/>
                </a:cxn>
                <a:cxn ang="0">
                  <a:pos x="70" y="4"/>
                </a:cxn>
                <a:cxn ang="0">
                  <a:pos x="69" y="1"/>
                </a:cxn>
                <a:cxn ang="0">
                  <a:pos x="68" y="0"/>
                </a:cxn>
                <a:cxn ang="0">
                  <a:pos x="66" y="0"/>
                </a:cxn>
                <a:cxn ang="0">
                  <a:pos x="61" y="0"/>
                </a:cxn>
                <a:cxn ang="0">
                  <a:pos x="60" y="1"/>
                </a:cxn>
                <a:cxn ang="0">
                  <a:pos x="59" y="2"/>
                </a:cxn>
                <a:cxn ang="0">
                  <a:pos x="59" y="2"/>
                </a:cxn>
              </a:cxnLst>
              <a:rect l="0" t="0" r="r" b="b"/>
              <a:pathLst>
                <a:path w="70" h="242">
                  <a:moveTo>
                    <a:pt x="59" y="2"/>
                  </a:moveTo>
                  <a:lnTo>
                    <a:pt x="59" y="2"/>
                  </a:lnTo>
                  <a:lnTo>
                    <a:pt x="47" y="38"/>
                  </a:lnTo>
                  <a:lnTo>
                    <a:pt x="35" y="72"/>
                  </a:lnTo>
                  <a:lnTo>
                    <a:pt x="15" y="142"/>
                  </a:lnTo>
                  <a:lnTo>
                    <a:pt x="15" y="142"/>
                  </a:lnTo>
                  <a:lnTo>
                    <a:pt x="9" y="164"/>
                  </a:lnTo>
                  <a:lnTo>
                    <a:pt x="2" y="191"/>
                  </a:lnTo>
                  <a:lnTo>
                    <a:pt x="0" y="204"/>
                  </a:lnTo>
                  <a:lnTo>
                    <a:pt x="0" y="217"/>
                  </a:lnTo>
                  <a:lnTo>
                    <a:pt x="1" y="229"/>
                  </a:lnTo>
                  <a:lnTo>
                    <a:pt x="4" y="235"/>
                  </a:lnTo>
                  <a:lnTo>
                    <a:pt x="6" y="239"/>
                  </a:lnTo>
                  <a:lnTo>
                    <a:pt x="6" y="239"/>
                  </a:lnTo>
                  <a:lnTo>
                    <a:pt x="8" y="242"/>
                  </a:lnTo>
                  <a:lnTo>
                    <a:pt x="10" y="242"/>
                  </a:lnTo>
                  <a:lnTo>
                    <a:pt x="14" y="242"/>
                  </a:lnTo>
                  <a:lnTo>
                    <a:pt x="17" y="238"/>
                  </a:lnTo>
                  <a:lnTo>
                    <a:pt x="17" y="236"/>
                  </a:lnTo>
                  <a:lnTo>
                    <a:pt x="15" y="234"/>
                  </a:lnTo>
                  <a:lnTo>
                    <a:pt x="15" y="234"/>
                  </a:lnTo>
                  <a:lnTo>
                    <a:pt x="13" y="227"/>
                  </a:lnTo>
                  <a:lnTo>
                    <a:pt x="12" y="222"/>
                  </a:lnTo>
                  <a:lnTo>
                    <a:pt x="12" y="215"/>
                  </a:lnTo>
                  <a:lnTo>
                    <a:pt x="13" y="209"/>
                  </a:lnTo>
                  <a:lnTo>
                    <a:pt x="18" y="183"/>
                  </a:lnTo>
                  <a:lnTo>
                    <a:pt x="18" y="183"/>
                  </a:lnTo>
                  <a:lnTo>
                    <a:pt x="21" y="166"/>
                  </a:lnTo>
                  <a:lnTo>
                    <a:pt x="26" y="149"/>
                  </a:lnTo>
                  <a:lnTo>
                    <a:pt x="35" y="116"/>
                  </a:lnTo>
                  <a:lnTo>
                    <a:pt x="35" y="116"/>
                  </a:lnTo>
                  <a:lnTo>
                    <a:pt x="51" y="61"/>
                  </a:lnTo>
                  <a:lnTo>
                    <a:pt x="60" y="34"/>
                  </a:lnTo>
                  <a:lnTo>
                    <a:pt x="69" y="6"/>
                  </a:lnTo>
                  <a:lnTo>
                    <a:pt x="69" y="6"/>
                  </a:lnTo>
                  <a:lnTo>
                    <a:pt x="70" y="4"/>
                  </a:lnTo>
                  <a:lnTo>
                    <a:pt x="69" y="1"/>
                  </a:lnTo>
                  <a:lnTo>
                    <a:pt x="68" y="0"/>
                  </a:lnTo>
                  <a:lnTo>
                    <a:pt x="66" y="0"/>
                  </a:lnTo>
                  <a:lnTo>
                    <a:pt x="61" y="0"/>
                  </a:lnTo>
                  <a:lnTo>
                    <a:pt x="60" y="1"/>
                  </a:lnTo>
                  <a:lnTo>
                    <a:pt x="59" y="2"/>
                  </a:lnTo>
                  <a:lnTo>
                    <a:pt x="59"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59" name="chenying0907 818">
              <a:extLst>
                <a:ext uri="{FF2B5EF4-FFF2-40B4-BE49-F238E27FC236}">
                  <a16:creationId xmlns:a16="http://schemas.microsoft.com/office/drawing/2014/main" id="{18747BBE-EA3F-4DB3-B56C-5AE19A2B5C48}"/>
                </a:ext>
              </a:extLst>
            </p:cNvPr>
            <p:cNvSpPr>
              <a:spLocks/>
            </p:cNvSpPr>
            <p:nvPr/>
          </p:nvSpPr>
          <p:spPr bwMode="auto">
            <a:xfrm>
              <a:off x="4786313" y="3222626"/>
              <a:ext cx="31750" cy="88900"/>
            </a:xfrm>
            <a:custGeom>
              <a:avLst/>
              <a:gdLst/>
              <a:ahLst/>
              <a:cxnLst>
                <a:cxn ang="0">
                  <a:pos x="69" y="3"/>
                </a:cxn>
                <a:cxn ang="0">
                  <a:pos x="69" y="3"/>
                </a:cxn>
                <a:cxn ang="0">
                  <a:pos x="61" y="13"/>
                </a:cxn>
                <a:cxn ang="0">
                  <a:pos x="56" y="25"/>
                </a:cxn>
                <a:cxn ang="0">
                  <a:pos x="45" y="48"/>
                </a:cxn>
                <a:cxn ang="0">
                  <a:pos x="36" y="73"/>
                </a:cxn>
                <a:cxn ang="0">
                  <a:pos x="28" y="98"/>
                </a:cxn>
                <a:cxn ang="0">
                  <a:pos x="28" y="98"/>
                </a:cxn>
                <a:cxn ang="0">
                  <a:pos x="19" y="128"/>
                </a:cxn>
                <a:cxn ang="0">
                  <a:pos x="10" y="157"/>
                </a:cxn>
                <a:cxn ang="0">
                  <a:pos x="6" y="173"/>
                </a:cxn>
                <a:cxn ang="0">
                  <a:pos x="2" y="187"/>
                </a:cxn>
                <a:cxn ang="0">
                  <a:pos x="1" y="203"/>
                </a:cxn>
                <a:cxn ang="0">
                  <a:pos x="0" y="218"/>
                </a:cxn>
                <a:cxn ang="0">
                  <a:pos x="0" y="218"/>
                </a:cxn>
                <a:cxn ang="0">
                  <a:pos x="0" y="221"/>
                </a:cxn>
                <a:cxn ang="0">
                  <a:pos x="1" y="222"/>
                </a:cxn>
                <a:cxn ang="0">
                  <a:pos x="5" y="224"/>
                </a:cxn>
                <a:cxn ang="0">
                  <a:pos x="9" y="222"/>
                </a:cxn>
                <a:cxn ang="0">
                  <a:pos x="10" y="221"/>
                </a:cxn>
                <a:cxn ang="0">
                  <a:pos x="10" y="218"/>
                </a:cxn>
                <a:cxn ang="0">
                  <a:pos x="10" y="218"/>
                </a:cxn>
                <a:cxn ang="0">
                  <a:pos x="11" y="204"/>
                </a:cxn>
                <a:cxn ang="0">
                  <a:pos x="14" y="190"/>
                </a:cxn>
                <a:cxn ang="0">
                  <a:pos x="17" y="176"/>
                </a:cxn>
                <a:cxn ang="0">
                  <a:pos x="19" y="163"/>
                </a:cxn>
                <a:cxn ang="0">
                  <a:pos x="28" y="137"/>
                </a:cxn>
                <a:cxn ang="0">
                  <a:pos x="37" y="110"/>
                </a:cxn>
                <a:cxn ang="0">
                  <a:pos x="37" y="110"/>
                </a:cxn>
                <a:cxn ang="0">
                  <a:pos x="45" y="84"/>
                </a:cxn>
                <a:cxn ang="0">
                  <a:pos x="54" y="57"/>
                </a:cxn>
                <a:cxn ang="0">
                  <a:pos x="65" y="33"/>
                </a:cxn>
                <a:cxn ang="0">
                  <a:pos x="71" y="20"/>
                </a:cxn>
                <a:cxn ang="0">
                  <a:pos x="78" y="8"/>
                </a:cxn>
                <a:cxn ang="0">
                  <a:pos x="78" y="8"/>
                </a:cxn>
                <a:cxn ang="0">
                  <a:pos x="79" y="6"/>
                </a:cxn>
                <a:cxn ang="0">
                  <a:pos x="79" y="4"/>
                </a:cxn>
                <a:cxn ang="0">
                  <a:pos x="78" y="3"/>
                </a:cxn>
                <a:cxn ang="0">
                  <a:pos x="77" y="1"/>
                </a:cxn>
                <a:cxn ang="0">
                  <a:pos x="73" y="0"/>
                </a:cxn>
                <a:cxn ang="0">
                  <a:pos x="70" y="1"/>
                </a:cxn>
                <a:cxn ang="0">
                  <a:pos x="69" y="3"/>
                </a:cxn>
                <a:cxn ang="0">
                  <a:pos x="69" y="3"/>
                </a:cxn>
              </a:cxnLst>
              <a:rect l="0" t="0" r="r" b="b"/>
              <a:pathLst>
                <a:path w="79" h="224">
                  <a:moveTo>
                    <a:pt x="69" y="3"/>
                  </a:moveTo>
                  <a:lnTo>
                    <a:pt x="69" y="3"/>
                  </a:lnTo>
                  <a:lnTo>
                    <a:pt x="61" y="13"/>
                  </a:lnTo>
                  <a:lnTo>
                    <a:pt x="56" y="25"/>
                  </a:lnTo>
                  <a:lnTo>
                    <a:pt x="45" y="48"/>
                  </a:lnTo>
                  <a:lnTo>
                    <a:pt x="36" y="73"/>
                  </a:lnTo>
                  <a:lnTo>
                    <a:pt x="28" y="98"/>
                  </a:lnTo>
                  <a:lnTo>
                    <a:pt x="28" y="98"/>
                  </a:lnTo>
                  <a:lnTo>
                    <a:pt x="19" y="128"/>
                  </a:lnTo>
                  <a:lnTo>
                    <a:pt x="10" y="157"/>
                  </a:lnTo>
                  <a:lnTo>
                    <a:pt x="6" y="173"/>
                  </a:lnTo>
                  <a:lnTo>
                    <a:pt x="2" y="187"/>
                  </a:lnTo>
                  <a:lnTo>
                    <a:pt x="1" y="203"/>
                  </a:lnTo>
                  <a:lnTo>
                    <a:pt x="0" y="218"/>
                  </a:lnTo>
                  <a:lnTo>
                    <a:pt x="0" y="218"/>
                  </a:lnTo>
                  <a:lnTo>
                    <a:pt x="0" y="221"/>
                  </a:lnTo>
                  <a:lnTo>
                    <a:pt x="1" y="222"/>
                  </a:lnTo>
                  <a:lnTo>
                    <a:pt x="5" y="224"/>
                  </a:lnTo>
                  <a:lnTo>
                    <a:pt x="9" y="222"/>
                  </a:lnTo>
                  <a:lnTo>
                    <a:pt x="10" y="221"/>
                  </a:lnTo>
                  <a:lnTo>
                    <a:pt x="10" y="218"/>
                  </a:lnTo>
                  <a:lnTo>
                    <a:pt x="10" y="218"/>
                  </a:lnTo>
                  <a:lnTo>
                    <a:pt x="11" y="204"/>
                  </a:lnTo>
                  <a:lnTo>
                    <a:pt x="14" y="190"/>
                  </a:lnTo>
                  <a:lnTo>
                    <a:pt x="17" y="176"/>
                  </a:lnTo>
                  <a:lnTo>
                    <a:pt x="19" y="163"/>
                  </a:lnTo>
                  <a:lnTo>
                    <a:pt x="28" y="137"/>
                  </a:lnTo>
                  <a:lnTo>
                    <a:pt x="37" y="110"/>
                  </a:lnTo>
                  <a:lnTo>
                    <a:pt x="37" y="110"/>
                  </a:lnTo>
                  <a:lnTo>
                    <a:pt x="45" y="84"/>
                  </a:lnTo>
                  <a:lnTo>
                    <a:pt x="54" y="57"/>
                  </a:lnTo>
                  <a:lnTo>
                    <a:pt x="65" y="33"/>
                  </a:lnTo>
                  <a:lnTo>
                    <a:pt x="71" y="20"/>
                  </a:lnTo>
                  <a:lnTo>
                    <a:pt x="78" y="8"/>
                  </a:lnTo>
                  <a:lnTo>
                    <a:pt x="78" y="8"/>
                  </a:lnTo>
                  <a:lnTo>
                    <a:pt x="79" y="6"/>
                  </a:lnTo>
                  <a:lnTo>
                    <a:pt x="79" y="4"/>
                  </a:lnTo>
                  <a:lnTo>
                    <a:pt x="78" y="3"/>
                  </a:lnTo>
                  <a:lnTo>
                    <a:pt x="77" y="1"/>
                  </a:lnTo>
                  <a:lnTo>
                    <a:pt x="73" y="0"/>
                  </a:lnTo>
                  <a:lnTo>
                    <a:pt x="70" y="1"/>
                  </a:lnTo>
                  <a:lnTo>
                    <a:pt x="69" y="3"/>
                  </a:lnTo>
                  <a:lnTo>
                    <a:pt x="69"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0" name="chenying0907 819">
              <a:extLst>
                <a:ext uri="{FF2B5EF4-FFF2-40B4-BE49-F238E27FC236}">
                  <a16:creationId xmlns:a16="http://schemas.microsoft.com/office/drawing/2014/main" id="{2782C3C3-124E-4CE5-81B9-077D063FBC16}"/>
                </a:ext>
              </a:extLst>
            </p:cNvPr>
            <p:cNvSpPr>
              <a:spLocks/>
            </p:cNvSpPr>
            <p:nvPr/>
          </p:nvSpPr>
          <p:spPr bwMode="auto">
            <a:xfrm>
              <a:off x="4808538" y="3241676"/>
              <a:ext cx="34925" cy="90488"/>
            </a:xfrm>
            <a:custGeom>
              <a:avLst/>
              <a:gdLst/>
              <a:ahLst/>
              <a:cxnLst>
                <a:cxn ang="0">
                  <a:pos x="77" y="4"/>
                </a:cxn>
                <a:cxn ang="0">
                  <a:pos x="77" y="4"/>
                </a:cxn>
                <a:cxn ang="0">
                  <a:pos x="52" y="65"/>
                </a:cxn>
                <a:cxn ang="0">
                  <a:pos x="40" y="95"/>
                </a:cxn>
                <a:cxn ang="0">
                  <a:pos x="27" y="125"/>
                </a:cxn>
                <a:cxn ang="0">
                  <a:pos x="27" y="125"/>
                </a:cxn>
                <a:cxn ang="0">
                  <a:pos x="17" y="149"/>
                </a:cxn>
                <a:cxn ang="0">
                  <a:pos x="9" y="172"/>
                </a:cxn>
                <a:cxn ang="0">
                  <a:pos x="2" y="197"/>
                </a:cxn>
                <a:cxn ang="0">
                  <a:pos x="1" y="209"/>
                </a:cxn>
                <a:cxn ang="0">
                  <a:pos x="0" y="222"/>
                </a:cxn>
                <a:cxn ang="0">
                  <a:pos x="0" y="222"/>
                </a:cxn>
                <a:cxn ang="0">
                  <a:pos x="1" y="225"/>
                </a:cxn>
                <a:cxn ang="0">
                  <a:pos x="2" y="226"/>
                </a:cxn>
                <a:cxn ang="0">
                  <a:pos x="6" y="227"/>
                </a:cxn>
                <a:cxn ang="0">
                  <a:pos x="10" y="226"/>
                </a:cxn>
                <a:cxn ang="0">
                  <a:pos x="12" y="225"/>
                </a:cxn>
                <a:cxn ang="0">
                  <a:pos x="12" y="222"/>
                </a:cxn>
                <a:cxn ang="0">
                  <a:pos x="12" y="222"/>
                </a:cxn>
                <a:cxn ang="0">
                  <a:pos x="13" y="208"/>
                </a:cxn>
                <a:cxn ang="0">
                  <a:pos x="15" y="194"/>
                </a:cxn>
                <a:cxn ang="0">
                  <a:pos x="18" y="183"/>
                </a:cxn>
                <a:cxn ang="0">
                  <a:pos x="22" y="170"/>
                </a:cxn>
                <a:cxn ang="0">
                  <a:pos x="31" y="146"/>
                </a:cxn>
                <a:cxn ang="0">
                  <a:pos x="42" y="120"/>
                </a:cxn>
                <a:cxn ang="0">
                  <a:pos x="42" y="120"/>
                </a:cxn>
                <a:cxn ang="0">
                  <a:pos x="87" y="6"/>
                </a:cxn>
                <a:cxn ang="0">
                  <a:pos x="87" y="6"/>
                </a:cxn>
                <a:cxn ang="0">
                  <a:pos x="87" y="4"/>
                </a:cxn>
                <a:cxn ang="0">
                  <a:pos x="87" y="2"/>
                </a:cxn>
                <a:cxn ang="0">
                  <a:pos x="86" y="1"/>
                </a:cxn>
                <a:cxn ang="0">
                  <a:pos x="84" y="0"/>
                </a:cxn>
                <a:cxn ang="0">
                  <a:pos x="80" y="0"/>
                </a:cxn>
                <a:cxn ang="0">
                  <a:pos x="78" y="1"/>
                </a:cxn>
                <a:cxn ang="0">
                  <a:pos x="77" y="4"/>
                </a:cxn>
                <a:cxn ang="0">
                  <a:pos x="77" y="4"/>
                </a:cxn>
              </a:cxnLst>
              <a:rect l="0" t="0" r="r" b="b"/>
              <a:pathLst>
                <a:path w="87" h="227">
                  <a:moveTo>
                    <a:pt x="77" y="4"/>
                  </a:moveTo>
                  <a:lnTo>
                    <a:pt x="77" y="4"/>
                  </a:lnTo>
                  <a:lnTo>
                    <a:pt x="52" y="65"/>
                  </a:lnTo>
                  <a:lnTo>
                    <a:pt x="40" y="95"/>
                  </a:lnTo>
                  <a:lnTo>
                    <a:pt x="27" y="125"/>
                  </a:lnTo>
                  <a:lnTo>
                    <a:pt x="27" y="125"/>
                  </a:lnTo>
                  <a:lnTo>
                    <a:pt x="17" y="149"/>
                  </a:lnTo>
                  <a:lnTo>
                    <a:pt x="9" y="172"/>
                  </a:lnTo>
                  <a:lnTo>
                    <a:pt x="2" y="197"/>
                  </a:lnTo>
                  <a:lnTo>
                    <a:pt x="1" y="209"/>
                  </a:lnTo>
                  <a:lnTo>
                    <a:pt x="0" y="222"/>
                  </a:lnTo>
                  <a:lnTo>
                    <a:pt x="0" y="222"/>
                  </a:lnTo>
                  <a:lnTo>
                    <a:pt x="1" y="225"/>
                  </a:lnTo>
                  <a:lnTo>
                    <a:pt x="2" y="226"/>
                  </a:lnTo>
                  <a:lnTo>
                    <a:pt x="6" y="227"/>
                  </a:lnTo>
                  <a:lnTo>
                    <a:pt x="10" y="226"/>
                  </a:lnTo>
                  <a:lnTo>
                    <a:pt x="12" y="225"/>
                  </a:lnTo>
                  <a:lnTo>
                    <a:pt x="12" y="222"/>
                  </a:lnTo>
                  <a:lnTo>
                    <a:pt x="12" y="222"/>
                  </a:lnTo>
                  <a:lnTo>
                    <a:pt x="13" y="208"/>
                  </a:lnTo>
                  <a:lnTo>
                    <a:pt x="15" y="194"/>
                  </a:lnTo>
                  <a:lnTo>
                    <a:pt x="18" y="183"/>
                  </a:lnTo>
                  <a:lnTo>
                    <a:pt x="22" y="170"/>
                  </a:lnTo>
                  <a:lnTo>
                    <a:pt x="31" y="146"/>
                  </a:lnTo>
                  <a:lnTo>
                    <a:pt x="42" y="120"/>
                  </a:lnTo>
                  <a:lnTo>
                    <a:pt x="42" y="120"/>
                  </a:lnTo>
                  <a:lnTo>
                    <a:pt x="87" y="6"/>
                  </a:lnTo>
                  <a:lnTo>
                    <a:pt x="87" y="6"/>
                  </a:lnTo>
                  <a:lnTo>
                    <a:pt x="87" y="4"/>
                  </a:lnTo>
                  <a:lnTo>
                    <a:pt x="87" y="2"/>
                  </a:lnTo>
                  <a:lnTo>
                    <a:pt x="86" y="1"/>
                  </a:lnTo>
                  <a:lnTo>
                    <a:pt x="84" y="0"/>
                  </a:lnTo>
                  <a:lnTo>
                    <a:pt x="80" y="0"/>
                  </a:lnTo>
                  <a:lnTo>
                    <a:pt x="78" y="1"/>
                  </a:lnTo>
                  <a:lnTo>
                    <a:pt x="77" y="4"/>
                  </a:lnTo>
                  <a:lnTo>
                    <a:pt x="77"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1" name="chenying0907 820">
              <a:extLst>
                <a:ext uri="{FF2B5EF4-FFF2-40B4-BE49-F238E27FC236}">
                  <a16:creationId xmlns:a16="http://schemas.microsoft.com/office/drawing/2014/main" id="{73033AC1-42AE-44B2-BEE5-E1963CFCB99D}"/>
                </a:ext>
              </a:extLst>
            </p:cNvPr>
            <p:cNvSpPr>
              <a:spLocks/>
            </p:cNvSpPr>
            <p:nvPr/>
          </p:nvSpPr>
          <p:spPr bwMode="auto">
            <a:xfrm>
              <a:off x="4840288" y="3263901"/>
              <a:ext cx="23813" cy="85725"/>
            </a:xfrm>
            <a:custGeom>
              <a:avLst/>
              <a:gdLst/>
              <a:ahLst/>
              <a:cxnLst>
                <a:cxn ang="0">
                  <a:pos x="45" y="6"/>
                </a:cxn>
                <a:cxn ang="0">
                  <a:pos x="45" y="6"/>
                </a:cxn>
                <a:cxn ang="0">
                  <a:pos x="43" y="19"/>
                </a:cxn>
                <a:cxn ang="0">
                  <a:pos x="39" y="34"/>
                </a:cxn>
                <a:cxn ang="0">
                  <a:pos x="35" y="47"/>
                </a:cxn>
                <a:cxn ang="0">
                  <a:pos x="31" y="61"/>
                </a:cxn>
                <a:cxn ang="0">
                  <a:pos x="31" y="61"/>
                </a:cxn>
                <a:cxn ang="0">
                  <a:pos x="21" y="116"/>
                </a:cxn>
                <a:cxn ang="0">
                  <a:pos x="21" y="116"/>
                </a:cxn>
                <a:cxn ang="0">
                  <a:pos x="14" y="140"/>
                </a:cxn>
                <a:cxn ang="0">
                  <a:pos x="7" y="162"/>
                </a:cxn>
                <a:cxn ang="0">
                  <a:pos x="2" y="184"/>
                </a:cxn>
                <a:cxn ang="0">
                  <a:pos x="1" y="196"/>
                </a:cxn>
                <a:cxn ang="0">
                  <a:pos x="0" y="208"/>
                </a:cxn>
                <a:cxn ang="0">
                  <a:pos x="0" y="208"/>
                </a:cxn>
                <a:cxn ang="0">
                  <a:pos x="1" y="210"/>
                </a:cxn>
                <a:cxn ang="0">
                  <a:pos x="2" y="212"/>
                </a:cxn>
                <a:cxn ang="0">
                  <a:pos x="6" y="213"/>
                </a:cxn>
                <a:cxn ang="0">
                  <a:pos x="10" y="212"/>
                </a:cxn>
                <a:cxn ang="0">
                  <a:pos x="11" y="210"/>
                </a:cxn>
                <a:cxn ang="0">
                  <a:pos x="11" y="208"/>
                </a:cxn>
                <a:cxn ang="0">
                  <a:pos x="11" y="208"/>
                </a:cxn>
                <a:cxn ang="0">
                  <a:pos x="13" y="196"/>
                </a:cxn>
                <a:cxn ang="0">
                  <a:pos x="14" y="183"/>
                </a:cxn>
                <a:cxn ang="0">
                  <a:pos x="19" y="159"/>
                </a:cxn>
                <a:cxn ang="0">
                  <a:pos x="27" y="135"/>
                </a:cxn>
                <a:cxn ang="0">
                  <a:pos x="32" y="111"/>
                </a:cxn>
                <a:cxn ang="0">
                  <a:pos x="32" y="111"/>
                </a:cxn>
                <a:cxn ang="0">
                  <a:pos x="44" y="55"/>
                </a:cxn>
                <a:cxn ang="0">
                  <a:pos x="44" y="55"/>
                </a:cxn>
                <a:cxn ang="0">
                  <a:pos x="47" y="43"/>
                </a:cxn>
                <a:cxn ang="0">
                  <a:pos x="51" y="31"/>
                </a:cxn>
                <a:cxn ang="0">
                  <a:pos x="55" y="18"/>
                </a:cxn>
                <a:cxn ang="0">
                  <a:pos x="57" y="6"/>
                </a:cxn>
                <a:cxn ang="0">
                  <a:pos x="57" y="6"/>
                </a:cxn>
                <a:cxn ang="0">
                  <a:pos x="57" y="4"/>
                </a:cxn>
                <a:cxn ang="0">
                  <a:pos x="56" y="2"/>
                </a:cxn>
                <a:cxn ang="0">
                  <a:pos x="55" y="1"/>
                </a:cxn>
                <a:cxn ang="0">
                  <a:pos x="52" y="0"/>
                </a:cxn>
                <a:cxn ang="0">
                  <a:pos x="48" y="2"/>
                </a:cxn>
                <a:cxn ang="0">
                  <a:pos x="47" y="4"/>
                </a:cxn>
                <a:cxn ang="0">
                  <a:pos x="45" y="6"/>
                </a:cxn>
                <a:cxn ang="0">
                  <a:pos x="45" y="6"/>
                </a:cxn>
              </a:cxnLst>
              <a:rect l="0" t="0" r="r" b="b"/>
              <a:pathLst>
                <a:path w="57" h="213">
                  <a:moveTo>
                    <a:pt x="45" y="6"/>
                  </a:moveTo>
                  <a:lnTo>
                    <a:pt x="45" y="6"/>
                  </a:lnTo>
                  <a:lnTo>
                    <a:pt x="43" y="19"/>
                  </a:lnTo>
                  <a:lnTo>
                    <a:pt x="39" y="34"/>
                  </a:lnTo>
                  <a:lnTo>
                    <a:pt x="35" y="47"/>
                  </a:lnTo>
                  <a:lnTo>
                    <a:pt x="31" y="61"/>
                  </a:lnTo>
                  <a:lnTo>
                    <a:pt x="31" y="61"/>
                  </a:lnTo>
                  <a:lnTo>
                    <a:pt x="21" y="116"/>
                  </a:lnTo>
                  <a:lnTo>
                    <a:pt x="21" y="116"/>
                  </a:lnTo>
                  <a:lnTo>
                    <a:pt x="14" y="140"/>
                  </a:lnTo>
                  <a:lnTo>
                    <a:pt x="7" y="162"/>
                  </a:lnTo>
                  <a:lnTo>
                    <a:pt x="2" y="184"/>
                  </a:lnTo>
                  <a:lnTo>
                    <a:pt x="1" y="196"/>
                  </a:lnTo>
                  <a:lnTo>
                    <a:pt x="0" y="208"/>
                  </a:lnTo>
                  <a:lnTo>
                    <a:pt x="0" y="208"/>
                  </a:lnTo>
                  <a:lnTo>
                    <a:pt x="1" y="210"/>
                  </a:lnTo>
                  <a:lnTo>
                    <a:pt x="2" y="212"/>
                  </a:lnTo>
                  <a:lnTo>
                    <a:pt x="6" y="213"/>
                  </a:lnTo>
                  <a:lnTo>
                    <a:pt x="10" y="212"/>
                  </a:lnTo>
                  <a:lnTo>
                    <a:pt x="11" y="210"/>
                  </a:lnTo>
                  <a:lnTo>
                    <a:pt x="11" y="208"/>
                  </a:lnTo>
                  <a:lnTo>
                    <a:pt x="11" y="208"/>
                  </a:lnTo>
                  <a:lnTo>
                    <a:pt x="13" y="196"/>
                  </a:lnTo>
                  <a:lnTo>
                    <a:pt x="14" y="183"/>
                  </a:lnTo>
                  <a:lnTo>
                    <a:pt x="19" y="159"/>
                  </a:lnTo>
                  <a:lnTo>
                    <a:pt x="27" y="135"/>
                  </a:lnTo>
                  <a:lnTo>
                    <a:pt x="32" y="111"/>
                  </a:lnTo>
                  <a:lnTo>
                    <a:pt x="32" y="111"/>
                  </a:lnTo>
                  <a:lnTo>
                    <a:pt x="44" y="55"/>
                  </a:lnTo>
                  <a:lnTo>
                    <a:pt x="44" y="55"/>
                  </a:lnTo>
                  <a:lnTo>
                    <a:pt x="47" y="43"/>
                  </a:lnTo>
                  <a:lnTo>
                    <a:pt x="51" y="31"/>
                  </a:lnTo>
                  <a:lnTo>
                    <a:pt x="55" y="18"/>
                  </a:lnTo>
                  <a:lnTo>
                    <a:pt x="57" y="6"/>
                  </a:lnTo>
                  <a:lnTo>
                    <a:pt x="57" y="6"/>
                  </a:lnTo>
                  <a:lnTo>
                    <a:pt x="57" y="4"/>
                  </a:lnTo>
                  <a:lnTo>
                    <a:pt x="56" y="2"/>
                  </a:lnTo>
                  <a:lnTo>
                    <a:pt x="55" y="1"/>
                  </a:lnTo>
                  <a:lnTo>
                    <a:pt x="52" y="0"/>
                  </a:lnTo>
                  <a:lnTo>
                    <a:pt x="48" y="2"/>
                  </a:lnTo>
                  <a:lnTo>
                    <a:pt x="47" y="4"/>
                  </a:lnTo>
                  <a:lnTo>
                    <a:pt x="45" y="6"/>
                  </a:lnTo>
                  <a:lnTo>
                    <a:pt x="45"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2" name="chenying0907 821">
              <a:extLst>
                <a:ext uri="{FF2B5EF4-FFF2-40B4-BE49-F238E27FC236}">
                  <a16:creationId xmlns:a16="http://schemas.microsoft.com/office/drawing/2014/main" id="{EFC0AA47-464C-42AA-96CC-66FA2E0DD96A}"/>
                </a:ext>
              </a:extLst>
            </p:cNvPr>
            <p:cNvSpPr>
              <a:spLocks/>
            </p:cNvSpPr>
            <p:nvPr/>
          </p:nvSpPr>
          <p:spPr bwMode="auto">
            <a:xfrm>
              <a:off x="4862513" y="3275013"/>
              <a:ext cx="20638" cy="84138"/>
            </a:xfrm>
            <a:custGeom>
              <a:avLst/>
              <a:gdLst/>
              <a:ahLst/>
              <a:cxnLst>
                <a:cxn ang="0">
                  <a:pos x="42" y="6"/>
                </a:cxn>
                <a:cxn ang="0">
                  <a:pos x="42" y="6"/>
                </a:cxn>
                <a:cxn ang="0">
                  <a:pos x="41" y="19"/>
                </a:cxn>
                <a:cxn ang="0">
                  <a:pos x="38" y="33"/>
                </a:cxn>
                <a:cxn ang="0">
                  <a:pos x="33" y="60"/>
                </a:cxn>
                <a:cxn ang="0">
                  <a:pos x="25" y="87"/>
                </a:cxn>
                <a:cxn ang="0">
                  <a:pos x="19" y="114"/>
                </a:cxn>
                <a:cxn ang="0">
                  <a:pos x="19" y="114"/>
                </a:cxn>
                <a:cxn ang="0">
                  <a:pos x="8" y="160"/>
                </a:cxn>
                <a:cxn ang="0">
                  <a:pos x="3" y="183"/>
                </a:cxn>
                <a:cxn ang="0">
                  <a:pos x="0" y="207"/>
                </a:cxn>
                <a:cxn ang="0">
                  <a:pos x="0" y="207"/>
                </a:cxn>
                <a:cxn ang="0">
                  <a:pos x="0" y="210"/>
                </a:cxn>
                <a:cxn ang="0">
                  <a:pos x="2" y="211"/>
                </a:cxn>
                <a:cxn ang="0">
                  <a:pos x="5" y="212"/>
                </a:cxn>
                <a:cxn ang="0">
                  <a:pos x="9" y="211"/>
                </a:cxn>
                <a:cxn ang="0">
                  <a:pos x="11" y="210"/>
                </a:cxn>
                <a:cxn ang="0">
                  <a:pos x="12" y="207"/>
                </a:cxn>
                <a:cxn ang="0">
                  <a:pos x="12" y="207"/>
                </a:cxn>
                <a:cxn ang="0">
                  <a:pos x="15" y="182"/>
                </a:cxn>
                <a:cxn ang="0">
                  <a:pos x="20" y="156"/>
                </a:cxn>
                <a:cxn ang="0">
                  <a:pos x="26" y="131"/>
                </a:cxn>
                <a:cxn ang="0">
                  <a:pos x="33" y="106"/>
                </a:cxn>
                <a:cxn ang="0">
                  <a:pos x="39" y="81"/>
                </a:cxn>
                <a:cxn ang="0">
                  <a:pos x="46" y="57"/>
                </a:cxn>
                <a:cxn ang="0">
                  <a:pos x="51" y="30"/>
                </a:cxn>
                <a:cxn ang="0">
                  <a:pos x="54" y="6"/>
                </a:cxn>
                <a:cxn ang="0">
                  <a:pos x="54" y="6"/>
                </a:cxn>
                <a:cxn ang="0">
                  <a:pos x="54" y="3"/>
                </a:cxn>
                <a:cxn ang="0">
                  <a:pos x="53" y="2"/>
                </a:cxn>
                <a:cxn ang="0">
                  <a:pos x="49" y="0"/>
                </a:cxn>
                <a:cxn ang="0">
                  <a:pos x="45" y="2"/>
                </a:cxn>
                <a:cxn ang="0">
                  <a:pos x="43" y="3"/>
                </a:cxn>
                <a:cxn ang="0">
                  <a:pos x="42" y="6"/>
                </a:cxn>
                <a:cxn ang="0">
                  <a:pos x="42" y="6"/>
                </a:cxn>
              </a:cxnLst>
              <a:rect l="0" t="0" r="r" b="b"/>
              <a:pathLst>
                <a:path w="54" h="212">
                  <a:moveTo>
                    <a:pt x="42" y="6"/>
                  </a:moveTo>
                  <a:lnTo>
                    <a:pt x="42" y="6"/>
                  </a:lnTo>
                  <a:lnTo>
                    <a:pt x="41" y="19"/>
                  </a:lnTo>
                  <a:lnTo>
                    <a:pt x="38" y="33"/>
                  </a:lnTo>
                  <a:lnTo>
                    <a:pt x="33" y="60"/>
                  </a:lnTo>
                  <a:lnTo>
                    <a:pt x="25" y="87"/>
                  </a:lnTo>
                  <a:lnTo>
                    <a:pt x="19" y="114"/>
                  </a:lnTo>
                  <a:lnTo>
                    <a:pt x="19" y="114"/>
                  </a:lnTo>
                  <a:lnTo>
                    <a:pt x="8" y="160"/>
                  </a:lnTo>
                  <a:lnTo>
                    <a:pt x="3" y="183"/>
                  </a:lnTo>
                  <a:lnTo>
                    <a:pt x="0" y="207"/>
                  </a:lnTo>
                  <a:lnTo>
                    <a:pt x="0" y="207"/>
                  </a:lnTo>
                  <a:lnTo>
                    <a:pt x="0" y="210"/>
                  </a:lnTo>
                  <a:lnTo>
                    <a:pt x="2" y="211"/>
                  </a:lnTo>
                  <a:lnTo>
                    <a:pt x="5" y="212"/>
                  </a:lnTo>
                  <a:lnTo>
                    <a:pt x="9" y="211"/>
                  </a:lnTo>
                  <a:lnTo>
                    <a:pt x="11" y="210"/>
                  </a:lnTo>
                  <a:lnTo>
                    <a:pt x="12" y="207"/>
                  </a:lnTo>
                  <a:lnTo>
                    <a:pt x="12" y="207"/>
                  </a:lnTo>
                  <a:lnTo>
                    <a:pt x="15" y="182"/>
                  </a:lnTo>
                  <a:lnTo>
                    <a:pt x="20" y="156"/>
                  </a:lnTo>
                  <a:lnTo>
                    <a:pt x="26" y="131"/>
                  </a:lnTo>
                  <a:lnTo>
                    <a:pt x="33" y="106"/>
                  </a:lnTo>
                  <a:lnTo>
                    <a:pt x="39" y="81"/>
                  </a:lnTo>
                  <a:lnTo>
                    <a:pt x="46" y="57"/>
                  </a:lnTo>
                  <a:lnTo>
                    <a:pt x="51" y="30"/>
                  </a:lnTo>
                  <a:lnTo>
                    <a:pt x="54" y="6"/>
                  </a:lnTo>
                  <a:lnTo>
                    <a:pt x="54" y="6"/>
                  </a:lnTo>
                  <a:lnTo>
                    <a:pt x="54" y="3"/>
                  </a:lnTo>
                  <a:lnTo>
                    <a:pt x="53" y="2"/>
                  </a:lnTo>
                  <a:lnTo>
                    <a:pt x="49" y="0"/>
                  </a:lnTo>
                  <a:lnTo>
                    <a:pt x="45" y="2"/>
                  </a:lnTo>
                  <a:lnTo>
                    <a:pt x="43" y="3"/>
                  </a:lnTo>
                  <a:lnTo>
                    <a:pt x="42" y="6"/>
                  </a:lnTo>
                  <a:lnTo>
                    <a:pt x="42"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3" name="chenying0907 822">
              <a:extLst>
                <a:ext uri="{FF2B5EF4-FFF2-40B4-BE49-F238E27FC236}">
                  <a16:creationId xmlns:a16="http://schemas.microsoft.com/office/drawing/2014/main" id="{BA65D9E7-4AE9-4B00-9952-8E0D230F889A}"/>
                </a:ext>
              </a:extLst>
            </p:cNvPr>
            <p:cNvSpPr>
              <a:spLocks/>
            </p:cNvSpPr>
            <p:nvPr/>
          </p:nvSpPr>
          <p:spPr bwMode="auto">
            <a:xfrm>
              <a:off x="4884738" y="3289301"/>
              <a:ext cx="25400" cy="73025"/>
            </a:xfrm>
            <a:custGeom>
              <a:avLst/>
              <a:gdLst/>
              <a:ahLst/>
              <a:cxnLst>
                <a:cxn ang="0">
                  <a:pos x="53" y="3"/>
                </a:cxn>
                <a:cxn ang="0">
                  <a:pos x="53" y="3"/>
                </a:cxn>
                <a:cxn ang="0">
                  <a:pos x="44" y="24"/>
                </a:cxn>
                <a:cxn ang="0">
                  <a:pos x="36" y="46"/>
                </a:cxn>
                <a:cxn ang="0">
                  <a:pos x="30" y="68"/>
                </a:cxn>
                <a:cxn ang="0">
                  <a:pos x="23" y="91"/>
                </a:cxn>
                <a:cxn ang="0">
                  <a:pos x="13" y="135"/>
                </a:cxn>
                <a:cxn ang="0">
                  <a:pos x="6" y="157"/>
                </a:cxn>
                <a:cxn ang="0">
                  <a:pos x="0" y="180"/>
                </a:cxn>
                <a:cxn ang="0">
                  <a:pos x="0" y="180"/>
                </a:cxn>
                <a:cxn ang="0">
                  <a:pos x="0" y="182"/>
                </a:cxn>
                <a:cxn ang="0">
                  <a:pos x="0" y="183"/>
                </a:cxn>
                <a:cxn ang="0">
                  <a:pos x="4" y="186"/>
                </a:cxn>
                <a:cxn ang="0">
                  <a:pos x="8" y="186"/>
                </a:cxn>
                <a:cxn ang="0">
                  <a:pos x="10" y="185"/>
                </a:cxn>
                <a:cxn ang="0">
                  <a:pos x="10" y="182"/>
                </a:cxn>
                <a:cxn ang="0">
                  <a:pos x="10" y="182"/>
                </a:cxn>
                <a:cxn ang="0">
                  <a:pos x="17" y="161"/>
                </a:cxn>
                <a:cxn ang="0">
                  <a:pos x="23" y="139"/>
                </a:cxn>
                <a:cxn ang="0">
                  <a:pos x="34" y="94"/>
                </a:cxn>
                <a:cxn ang="0">
                  <a:pos x="40" y="72"/>
                </a:cxn>
                <a:cxn ang="0">
                  <a:pos x="47" y="51"/>
                </a:cxn>
                <a:cxn ang="0">
                  <a:pos x="55" y="29"/>
                </a:cxn>
                <a:cxn ang="0">
                  <a:pos x="64" y="8"/>
                </a:cxn>
                <a:cxn ang="0">
                  <a:pos x="64" y="8"/>
                </a:cxn>
                <a:cxn ang="0">
                  <a:pos x="64" y="7"/>
                </a:cxn>
                <a:cxn ang="0">
                  <a:pos x="64" y="4"/>
                </a:cxn>
                <a:cxn ang="0">
                  <a:pos x="61" y="0"/>
                </a:cxn>
                <a:cxn ang="0">
                  <a:pos x="59" y="0"/>
                </a:cxn>
                <a:cxn ang="0">
                  <a:pos x="57" y="0"/>
                </a:cxn>
                <a:cxn ang="0">
                  <a:pos x="55" y="2"/>
                </a:cxn>
                <a:cxn ang="0">
                  <a:pos x="53" y="3"/>
                </a:cxn>
                <a:cxn ang="0">
                  <a:pos x="53" y="3"/>
                </a:cxn>
              </a:cxnLst>
              <a:rect l="0" t="0" r="r" b="b"/>
              <a:pathLst>
                <a:path w="64" h="186">
                  <a:moveTo>
                    <a:pt x="53" y="3"/>
                  </a:moveTo>
                  <a:lnTo>
                    <a:pt x="53" y="3"/>
                  </a:lnTo>
                  <a:lnTo>
                    <a:pt x="44" y="24"/>
                  </a:lnTo>
                  <a:lnTo>
                    <a:pt x="36" y="46"/>
                  </a:lnTo>
                  <a:lnTo>
                    <a:pt x="30" y="68"/>
                  </a:lnTo>
                  <a:lnTo>
                    <a:pt x="23" y="91"/>
                  </a:lnTo>
                  <a:lnTo>
                    <a:pt x="13" y="135"/>
                  </a:lnTo>
                  <a:lnTo>
                    <a:pt x="6" y="157"/>
                  </a:lnTo>
                  <a:lnTo>
                    <a:pt x="0" y="180"/>
                  </a:lnTo>
                  <a:lnTo>
                    <a:pt x="0" y="180"/>
                  </a:lnTo>
                  <a:lnTo>
                    <a:pt x="0" y="182"/>
                  </a:lnTo>
                  <a:lnTo>
                    <a:pt x="0" y="183"/>
                  </a:lnTo>
                  <a:lnTo>
                    <a:pt x="4" y="186"/>
                  </a:lnTo>
                  <a:lnTo>
                    <a:pt x="8" y="186"/>
                  </a:lnTo>
                  <a:lnTo>
                    <a:pt x="10" y="185"/>
                  </a:lnTo>
                  <a:lnTo>
                    <a:pt x="10" y="182"/>
                  </a:lnTo>
                  <a:lnTo>
                    <a:pt x="10" y="182"/>
                  </a:lnTo>
                  <a:lnTo>
                    <a:pt x="17" y="161"/>
                  </a:lnTo>
                  <a:lnTo>
                    <a:pt x="23" y="139"/>
                  </a:lnTo>
                  <a:lnTo>
                    <a:pt x="34" y="94"/>
                  </a:lnTo>
                  <a:lnTo>
                    <a:pt x="40" y="72"/>
                  </a:lnTo>
                  <a:lnTo>
                    <a:pt x="47" y="51"/>
                  </a:lnTo>
                  <a:lnTo>
                    <a:pt x="55" y="29"/>
                  </a:lnTo>
                  <a:lnTo>
                    <a:pt x="64" y="8"/>
                  </a:lnTo>
                  <a:lnTo>
                    <a:pt x="64" y="8"/>
                  </a:lnTo>
                  <a:lnTo>
                    <a:pt x="64" y="7"/>
                  </a:lnTo>
                  <a:lnTo>
                    <a:pt x="64" y="4"/>
                  </a:lnTo>
                  <a:lnTo>
                    <a:pt x="61" y="0"/>
                  </a:lnTo>
                  <a:lnTo>
                    <a:pt x="59" y="0"/>
                  </a:lnTo>
                  <a:lnTo>
                    <a:pt x="57" y="0"/>
                  </a:lnTo>
                  <a:lnTo>
                    <a:pt x="55" y="2"/>
                  </a:lnTo>
                  <a:lnTo>
                    <a:pt x="53" y="3"/>
                  </a:lnTo>
                  <a:lnTo>
                    <a:pt x="53"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4" name="chenying0907 823">
              <a:extLst>
                <a:ext uri="{FF2B5EF4-FFF2-40B4-BE49-F238E27FC236}">
                  <a16:creationId xmlns:a16="http://schemas.microsoft.com/office/drawing/2014/main" id="{764A39A9-91E2-4C8D-A89C-181220FFD536}"/>
                </a:ext>
              </a:extLst>
            </p:cNvPr>
            <p:cNvSpPr>
              <a:spLocks/>
            </p:cNvSpPr>
            <p:nvPr/>
          </p:nvSpPr>
          <p:spPr bwMode="auto">
            <a:xfrm>
              <a:off x="4305301" y="3478213"/>
              <a:ext cx="9525" cy="25400"/>
            </a:xfrm>
            <a:custGeom>
              <a:avLst/>
              <a:gdLst/>
              <a:ahLst/>
              <a:cxnLst>
                <a:cxn ang="0">
                  <a:pos x="14" y="4"/>
                </a:cxn>
                <a:cxn ang="0">
                  <a:pos x="14" y="4"/>
                </a:cxn>
                <a:cxn ang="0">
                  <a:pos x="10" y="17"/>
                </a:cxn>
                <a:cxn ang="0">
                  <a:pos x="5" y="30"/>
                </a:cxn>
                <a:cxn ang="0">
                  <a:pos x="1" y="45"/>
                </a:cxn>
                <a:cxn ang="0">
                  <a:pos x="0" y="59"/>
                </a:cxn>
                <a:cxn ang="0">
                  <a:pos x="0" y="59"/>
                </a:cxn>
                <a:cxn ang="0">
                  <a:pos x="0" y="62"/>
                </a:cxn>
                <a:cxn ang="0">
                  <a:pos x="1" y="63"/>
                </a:cxn>
                <a:cxn ang="0">
                  <a:pos x="5" y="64"/>
                </a:cxn>
                <a:cxn ang="0">
                  <a:pos x="9" y="63"/>
                </a:cxn>
                <a:cxn ang="0">
                  <a:pos x="10" y="62"/>
                </a:cxn>
                <a:cxn ang="0">
                  <a:pos x="10" y="59"/>
                </a:cxn>
                <a:cxn ang="0">
                  <a:pos x="10" y="59"/>
                </a:cxn>
                <a:cxn ang="0">
                  <a:pos x="13" y="45"/>
                </a:cxn>
                <a:cxn ang="0">
                  <a:pos x="17" y="33"/>
                </a:cxn>
                <a:cxn ang="0">
                  <a:pos x="21" y="20"/>
                </a:cxn>
                <a:cxn ang="0">
                  <a:pos x="26" y="7"/>
                </a:cxn>
                <a:cxn ang="0">
                  <a:pos x="26" y="7"/>
                </a:cxn>
                <a:cxn ang="0">
                  <a:pos x="26" y="4"/>
                </a:cxn>
                <a:cxn ang="0">
                  <a:pos x="24" y="3"/>
                </a:cxn>
                <a:cxn ang="0">
                  <a:pos x="22" y="0"/>
                </a:cxn>
                <a:cxn ang="0">
                  <a:pos x="17" y="0"/>
                </a:cxn>
                <a:cxn ang="0">
                  <a:pos x="15" y="2"/>
                </a:cxn>
                <a:cxn ang="0">
                  <a:pos x="14" y="4"/>
                </a:cxn>
                <a:cxn ang="0">
                  <a:pos x="14" y="4"/>
                </a:cxn>
              </a:cxnLst>
              <a:rect l="0" t="0" r="r" b="b"/>
              <a:pathLst>
                <a:path w="26" h="64">
                  <a:moveTo>
                    <a:pt x="14" y="4"/>
                  </a:moveTo>
                  <a:lnTo>
                    <a:pt x="14" y="4"/>
                  </a:lnTo>
                  <a:lnTo>
                    <a:pt x="10" y="17"/>
                  </a:lnTo>
                  <a:lnTo>
                    <a:pt x="5" y="30"/>
                  </a:lnTo>
                  <a:lnTo>
                    <a:pt x="1" y="45"/>
                  </a:lnTo>
                  <a:lnTo>
                    <a:pt x="0" y="59"/>
                  </a:lnTo>
                  <a:lnTo>
                    <a:pt x="0" y="59"/>
                  </a:lnTo>
                  <a:lnTo>
                    <a:pt x="0" y="62"/>
                  </a:lnTo>
                  <a:lnTo>
                    <a:pt x="1" y="63"/>
                  </a:lnTo>
                  <a:lnTo>
                    <a:pt x="5" y="64"/>
                  </a:lnTo>
                  <a:lnTo>
                    <a:pt x="9" y="63"/>
                  </a:lnTo>
                  <a:lnTo>
                    <a:pt x="10" y="62"/>
                  </a:lnTo>
                  <a:lnTo>
                    <a:pt x="10" y="59"/>
                  </a:lnTo>
                  <a:lnTo>
                    <a:pt x="10" y="59"/>
                  </a:lnTo>
                  <a:lnTo>
                    <a:pt x="13" y="45"/>
                  </a:lnTo>
                  <a:lnTo>
                    <a:pt x="17" y="33"/>
                  </a:lnTo>
                  <a:lnTo>
                    <a:pt x="21" y="20"/>
                  </a:lnTo>
                  <a:lnTo>
                    <a:pt x="26" y="7"/>
                  </a:lnTo>
                  <a:lnTo>
                    <a:pt x="26" y="7"/>
                  </a:lnTo>
                  <a:lnTo>
                    <a:pt x="26" y="4"/>
                  </a:lnTo>
                  <a:lnTo>
                    <a:pt x="24" y="3"/>
                  </a:lnTo>
                  <a:lnTo>
                    <a:pt x="22" y="0"/>
                  </a:lnTo>
                  <a:lnTo>
                    <a:pt x="17" y="0"/>
                  </a:lnTo>
                  <a:lnTo>
                    <a:pt x="15" y="2"/>
                  </a:lnTo>
                  <a:lnTo>
                    <a:pt x="14" y="4"/>
                  </a:lnTo>
                  <a:lnTo>
                    <a:pt x="14"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5" name="chenying0907 824">
              <a:extLst>
                <a:ext uri="{FF2B5EF4-FFF2-40B4-BE49-F238E27FC236}">
                  <a16:creationId xmlns:a16="http://schemas.microsoft.com/office/drawing/2014/main" id="{BA319987-DC10-4F01-AC93-4F01E2C3D91C}"/>
                </a:ext>
              </a:extLst>
            </p:cNvPr>
            <p:cNvSpPr>
              <a:spLocks/>
            </p:cNvSpPr>
            <p:nvPr/>
          </p:nvSpPr>
          <p:spPr bwMode="auto">
            <a:xfrm>
              <a:off x="4319588" y="3497263"/>
              <a:ext cx="9525" cy="31750"/>
            </a:xfrm>
            <a:custGeom>
              <a:avLst/>
              <a:gdLst/>
              <a:ahLst/>
              <a:cxnLst>
                <a:cxn ang="0">
                  <a:pos x="10" y="5"/>
                </a:cxn>
                <a:cxn ang="0">
                  <a:pos x="10" y="5"/>
                </a:cxn>
                <a:cxn ang="0">
                  <a:pos x="10" y="22"/>
                </a:cxn>
                <a:cxn ang="0">
                  <a:pos x="7" y="39"/>
                </a:cxn>
                <a:cxn ang="0">
                  <a:pos x="4" y="55"/>
                </a:cxn>
                <a:cxn ang="0">
                  <a:pos x="0" y="72"/>
                </a:cxn>
                <a:cxn ang="0">
                  <a:pos x="0" y="72"/>
                </a:cxn>
                <a:cxn ang="0">
                  <a:pos x="0" y="75"/>
                </a:cxn>
                <a:cxn ang="0">
                  <a:pos x="0" y="76"/>
                </a:cxn>
                <a:cxn ang="0">
                  <a:pos x="4" y="79"/>
                </a:cxn>
                <a:cxn ang="0">
                  <a:pos x="7" y="79"/>
                </a:cxn>
                <a:cxn ang="0">
                  <a:pos x="9" y="77"/>
                </a:cxn>
                <a:cxn ang="0">
                  <a:pos x="10" y="75"/>
                </a:cxn>
                <a:cxn ang="0">
                  <a:pos x="10" y="75"/>
                </a:cxn>
                <a:cxn ang="0">
                  <a:pos x="15" y="58"/>
                </a:cxn>
                <a:cxn ang="0">
                  <a:pos x="19" y="41"/>
                </a:cxn>
                <a:cxn ang="0">
                  <a:pos x="21" y="22"/>
                </a:cxn>
                <a:cxn ang="0">
                  <a:pos x="22" y="5"/>
                </a:cxn>
                <a:cxn ang="0">
                  <a:pos x="22" y="5"/>
                </a:cxn>
                <a:cxn ang="0">
                  <a:pos x="22" y="3"/>
                </a:cxn>
                <a:cxn ang="0">
                  <a:pos x="21" y="1"/>
                </a:cxn>
                <a:cxn ang="0">
                  <a:pos x="17" y="0"/>
                </a:cxn>
                <a:cxn ang="0">
                  <a:pos x="13" y="1"/>
                </a:cxn>
                <a:cxn ang="0">
                  <a:pos x="11" y="3"/>
                </a:cxn>
                <a:cxn ang="0">
                  <a:pos x="10" y="5"/>
                </a:cxn>
                <a:cxn ang="0">
                  <a:pos x="10" y="5"/>
                </a:cxn>
              </a:cxnLst>
              <a:rect l="0" t="0" r="r" b="b"/>
              <a:pathLst>
                <a:path w="22" h="79">
                  <a:moveTo>
                    <a:pt x="10" y="5"/>
                  </a:moveTo>
                  <a:lnTo>
                    <a:pt x="10" y="5"/>
                  </a:lnTo>
                  <a:lnTo>
                    <a:pt x="10" y="22"/>
                  </a:lnTo>
                  <a:lnTo>
                    <a:pt x="7" y="39"/>
                  </a:lnTo>
                  <a:lnTo>
                    <a:pt x="4" y="55"/>
                  </a:lnTo>
                  <a:lnTo>
                    <a:pt x="0" y="72"/>
                  </a:lnTo>
                  <a:lnTo>
                    <a:pt x="0" y="72"/>
                  </a:lnTo>
                  <a:lnTo>
                    <a:pt x="0" y="75"/>
                  </a:lnTo>
                  <a:lnTo>
                    <a:pt x="0" y="76"/>
                  </a:lnTo>
                  <a:lnTo>
                    <a:pt x="4" y="79"/>
                  </a:lnTo>
                  <a:lnTo>
                    <a:pt x="7" y="79"/>
                  </a:lnTo>
                  <a:lnTo>
                    <a:pt x="9" y="77"/>
                  </a:lnTo>
                  <a:lnTo>
                    <a:pt x="10" y="75"/>
                  </a:lnTo>
                  <a:lnTo>
                    <a:pt x="10" y="75"/>
                  </a:lnTo>
                  <a:lnTo>
                    <a:pt x="15" y="58"/>
                  </a:lnTo>
                  <a:lnTo>
                    <a:pt x="19" y="41"/>
                  </a:lnTo>
                  <a:lnTo>
                    <a:pt x="21" y="22"/>
                  </a:lnTo>
                  <a:lnTo>
                    <a:pt x="22" y="5"/>
                  </a:lnTo>
                  <a:lnTo>
                    <a:pt x="22" y="5"/>
                  </a:lnTo>
                  <a:lnTo>
                    <a:pt x="22" y="3"/>
                  </a:lnTo>
                  <a:lnTo>
                    <a:pt x="21" y="1"/>
                  </a:lnTo>
                  <a:lnTo>
                    <a:pt x="17" y="0"/>
                  </a:lnTo>
                  <a:lnTo>
                    <a:pt x="13" y="1"/>
                  </a:lnTo>
                  <a:lnTo>
                    <a:pt x="11" y="3"/>
                  </a:lnTo>
                  <a:lnTo>
                    <a:pt x="10" y="5"/>
                  </a:lnTo>
                  <a:lnTo>
                    <a:pt x="1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6" name="chenying0907 825">
              <a:extLst>
                <a:ext uri="{FF2B5EF4-FFF2-40B4-BE49-F238E27FC236}">
                  <a16:creationId xmlns:a16="http://schemas.microsoft.com/office/drawing/2014/main" id="{BC5A72D9-EA73-4904-A048-594CB03675FF}"/>
                </a:ext>
              </a:extLst>
            </p:cNvPr>
            <p:cNvSpPr>
              <a:spLocks/>
            </p:cNvSpPr>
            <p:nvPr/>
          </p:nvSpPr>
          <p:spPr bwMode="auto">
            <a:xfrm>
              <a:off x="4338638" y="3503613"/>
              <a:ext cx="7938" cy="31750"/>
            </a:xfrm>
            <a:custGeom>
              <a:avLst/>
              <a:gdLst/>
              <a:ahLst/>
              <a:cxnLst>
                <a:cxn ang="0">
                  <a:pos x="11" y="6"/>
                </a:cxn>
                <a:cxn ang="0">
                  <a:pos x="11" y="6"/>
                </a:cxn>
                <a:cxn ang="0">
                  <a:pos x="10" y="24"/>
                </a:cxn>
                <a:cxn ang="0">
                  <a:pos x="6" y="41"/>
                </a:cxn>
                <a:cxn ang="0">
                  <a:pos x="2" y="58"/>
                </a:cxn>
                <a:cxn ang="0">
                  <a:pos x="0" y="75"/>
                </a:cxn>
                <a:cxn ang="0">
                  <a:pos x="0" y="75"/>
                </a:cxn>
                <a:cxn ang="0">
                  <a:pos x="0" y="78"/>
                </a:cxn>
                <a:cxn ang="0">
                  <a:pos x="2" y="79"/>
                </a:cxn>
                <a:cxn ang="0">
                  <a:pos x="6" y="80"/>
                </a:cxn>
                <a:cxn ang="0">
                  <a:pos x="10" y="79"/>
                </a:cxn>
                <a:cxn ang="0">
                  <a:pos x="11" y="78"/>
                </a:cxn>
                <a:cxn ang="0">
                  <a:pos x="11" y="75"/>
                </a:cxn>
                <a:cxn ang="0">
                  <a:pos x="11" y="75"/>
                </a:cxn>
                <a:cxn ang="0">
                  <a:pos x="13" y="58"/>
                </a:cxn>
                <a:cxn ang="0">
                  <a:pos x="17" y="41"/>
                </a:cxn>
                <a:cxn ang="0">
                  <a:pos x="20" y="24"/>
                </a:cxn>
                <a:cxn ang="0">
                  <a:pos x="23" y="6"/>
                </a:cxn>
                <a:cxn ang="0">
                  <a:pos x="23" y="6"/>
                </a:cxn>
                <a:cxn ang="0">
                  <a:pos x="23" y="4"/>
                </a:cxn>
                <a:cxn ang="0">
                  <a:pos x="21" y="2"/>
                </a:cxn>
                <a:cxn ang="0">
                  <a:pos x="17" y="0"/>
                </a:cxn>
                <a:cxn ang="0">
                  <a:pos x="13" y="2"/>
                </a:cxn>
                <a:cxn ang="0">
                  <a:pos x="12" y="4"/>
                </a:cxn>
                <a:cxn ang="0">
                  <a:pos x="11" y="6"/>
                </a:cxn>
                <a:cxn ang="0">
                  <a:pos x="11" y="6"/>
                </a:cxn>
              </a:cxnLst>
              <a:rect l="0" t="0" r="r" b="b"/>
              <a:pathLst>
                <a:path w="23" h="80">
                  <a:moveTo>
                    <a:pt x="11" y="6"/>
                  </a:moveTo>
                  <a:lnTo>
                    <a:pt x="11" y="6"/>
                  </a:lnTo>
                  <a:lnTo>
                    <a:pt x="10" y="24"/>
                  </a:lnTo>
                  <a:lnTo>
                    <a:pt x="6" y="41"/>
                  </a:lnTo>
                  <a:lnTo>
                    <a:pt x="2" y="58"/>
                  </a:lnTo>
                  <a:lnTo>
                    <a:pt x="0" y="75"/>
                  </a:lnTo>
                  <a:lnTo>
                    <a:pt x="0" y="75"/>
                  </a:lnTo>
                  <a:lnTo>
                    <a:pt x="0" y="78"/>
                  </a:lnTo>
                  <a:lnTo>
                    <a:pt x="2" y="79"/>
                  </a:lnTo>
                  <a:lnTo>
                    <a:pt x="6" y="80"/>
                  </a:lnTo>
                  <a:lnTo>
                    <a:pt x="10" y="79"/>
                  </a:lnTo>
                  <a:lnTo>
                    <a:pt x="11" y="78"/>
                  </a:lnTo>
                  <a:lnTo>
                    <a:pt x="11" y="75"/>
                  </a:lnTo>
                  <a:lnTo>
                    <a:pt x="11" y="75"/>
                  </a:lnTo>
                  <a:lnTo>
                    <a:pt x="13" y="58"/>
                  </a:lnTo>
                  <a:lnTo>
                    <a:pt x="17" y="41"/>
                  </a:lnTo>
                  <a:lnTo>
                    <a:pt x="20" y="24"/>
                  </a:lnTo>
                  <a:lnTo>
                    <a:pt x="23" y="6"/>
                  </a:lnTo>
                  <a:lnTo>
                    <a:pt x="23" y="6"/>
                  </a:lnTo>
                  <a:lnTo>
                    <a:pt x="23" y="4"/>
                  </a:lnTo>
                  <a:lnTo>
                    <a:pt x="21" y="2"/>
                  </a:lnTo>
                  <a:lnTo>
                    <a:pt x="17" y="0"/>
                  </a:lnTo>
                  <a:lnTo>
                    <a:pt x="13" y="2"/>
                  </a:lnTo>
                  <a:lnTo>
                    <a:pt x="12" y="4"/>
                  </a:lnTo>
                  <a:lnTo>
                    <a:pt x="11" y="6"/>
                  </a:lnTo>
                  <a:lnTo>
                    <a:pt x="11"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7" name="chenying0907 826">
              <a:extLst>
                <a:ext uri="{FF2B5EF4-FFF2-40B4-BE49-F238E27FC236}">
                  <a16:creationId xmlns:a16="http://schemas.microsoft.com/office/drawing/2014/main" id="{AF4A3813-F7D8-4D25-B48E-E0BBB81E8DBB}"/>
                </a:ext>
              </a:extLst>
            </p:cNvPr>
            <p:cNvSpPr>
              <a:spLocks/>
            </p:cNvSpPr>
            <p:nvPr/>
          </p:nvSpPr>
          <p:spPr bwMode="auto">
            <a:xfrm>
              <a:off x="4364038" y="3490913"/>
              <a:ext cx="4763" cy="22225"/>
            </a:xfrm>
            <a:custGeom>
              <a:avLst/>
              <a:gdLst/>
              <a:ahLst/>
              <a:cxnLst>
                <a:cxn ang="0">
                  <a:pos x="0" y="6"/>
                </a:cxn>
                <a:cxn ang="0">
                  <a:pos x="0" y="51"/>
                </a:cxn>
                <a:cxn ang="0">
                  <a:pos x="0" y="51"/>
                </a:cxn>
                <a:cxn ang="0">
                  <a:pos x="0" y="54"/>
                </a:cxn>
                <a:cxn ang="0">
                  <a:pos x="2" y="55"/>
                </a:cxn>
                <a:cxn ang="0">
                  <a:pos x="6" y="57"/>
                </a:cxn>
                <a:cxn ang="0">
                  <a:pos x="10" y="55"/>
                </a:cxn>
                <a:cxn ang="0">
                  <a:pos x="11" y="54"/>
                </a:cxn>
                <a:cxn ang="0">
                  <a:pos x="12" y="51"/>
                </a:cxn>
                <a:cxn ang="0">
                  <a:pos x="12" y="6"/>
                </a:cxn>
                <a:cxn ang="0">
                  <a:pos x="12" y="6"/>
                </a:cxn>
                <a:cxn ang="0">
                  <a:pos x="11" y="3"/>
                </a:cxn>
                <a:cxn ang="0">
                  <a:pos x="10" y="2"/>
                </a:cxn>
                <a:cxn ang="0">
                  <a:pos x="6" y="0"/>
                </a:cxn>
                <a:cxn ang="0">
                  <a:pos x="2" y="2"/>
                </a:cxn>
                <a:cxn ang="0">
                  <a:pos x="0" y="3"/>
                </a:cxn>
                <a:cxn ang="0">
                  <a:pos x="0" y="6"/>
                </a:cxn>
                <a:cxn ang="0">
                  <a:pos x="0" y="6"/>
                </a:cxn>
              </a:cxnLst>
              <a:rect l="0" t="0" r="r" b="b"/>
              <a:pathLst>
                <a:path w="12" h="57">
                  <a:moveTo>
                    <a:pt x="0" y="6"/>
                  </a:moveTo>
                  <a:lnTo>
                    <a:pt x="0" y="51"/>
                  </a:lnTo>
                  <a:lnTo>
                    <a:pt x="0" y="51"/>
                  </a:lnTo>
                  <a:lnTo>
                    <a:pt x="0" y="54"/>
                  </a:lnTo>
                  <a:lnTo>
                    <a:pt x="2" y="55"/>
                  </a:lnTo>
                  <a:lnTo>
                    <a:pt x="6" y="57"/>
                  </a:lnTo>
                  <a:lnTo>
                    <a:pt x="10" y="55"/>
                  </a:lnTo>
                  <a:lnTo>
                    <a:pt x="11" y="54"/>
                  </a:lnTo>
                  <a:lnTo>
                    <a:pt x="12" y="51"/>
                  </a:lnTo>
                  <a:lnTo>
                    <a:pt x="12" y="6"/>
                  </a:lnTo>
                  <a:lnTo>
                    <a:pt x="12" y="6"/>
                  </a:lnTo>
                  <a:lnTo>
                    <a:pt x="11" y="3"/>
                  </a:lnTo>
                  <a:lnTo>
                    <a:pt x="10" y="2"/>
                  </a:lnTo>
                  <a:lnTo>
                    <a:pt x="6" y="0"/>
                  </a:lnTo>
                  <a:lnTo>
                    <a:pt x="2" y="2"/>
                  </a:lnTo>
                  <a:lnTo>
                    <a:pt x="0" y="3"/>
                  </a:lnTo>
                  <a:lnTo>
                    <a:pt x="0" y="6"/>
                  </a:lnTo>
                  <a:lnTo>
                    <a:pt x="0"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8" name="chenying0907 827">
              <a:extLst>
                <a:ext uri="{FF2B5EF4-FFF2-40B4-BE49-F238E27FC236}">
                  <a16:creationId xmlns:a16="http://schemas.microsoft.com/office/drawing/2014/main" id="{2B40FAF9-B803-4269-9AF5-893ECCCBC4A6}"/>
                </a:ext>
              </a:extLst>
            </p:cNvPr>
            <p:cNvSpPr>
              <a:spLocks/>
            </p:cNvSpPr>
            <p:nvPr/>
          </p:nvSpPr>
          <p:spPr bwMode="auto">
            <a:xfrm>
              <a:off x="4368801" y="3552826"/>
              <a:ext cx="6350" cy="28575"/>
            </a:xfrm>
            <a:custGeom>
              <a:avLst/>
              <a:gdLst/>
              <a:ahLst/>
              <a:cxnLst>
                <a:cxn ang="0">
                  <a:pos x="8" y="5"/>
                </a:cxn>
                <a:cxn ang="0">
                  <a:pos x="8" y="5"/>
                </a:cxn>
                <a:cxn ang="0">
                  <a:pos x="7" y="21"/>
                </a:cxn>
                <a:cxn ang="0">
                  <a:pos x="4" y="37"/>
                </a:cxn>
                <a:cxn ang="0">
                  <a:pos x="2" y="51"/>
                </a:cxn>
                <a:cxn ang="0">
                  <a:pos x="0" y="67"/>
                </a:cxn>
                <a:cxn ang="0">
                  <a:pos x="0" y="67"/>
                </a:cxn>
                <a:cxn ang="0">
                  <a:pos x="0" y="69"/>
                </a:cxn>
                <a:cxn ang="0">
                  <a:pos x="2" y="71"/>
                </a:cxn>
                <a:cxn ang="0">
                  <a:pos x="5" y="72"/>
                </a:cxn>
                <a:cxn ang="0">
                  <a:pos x="9" y="71"/>
                </a:cxn>
                <a:cxn ang="0">
                  <a:pos x="11" y="69"/>
                </a:cxn>
                <a:cxn ang="0">
                  <a:pos x="11" y="67"/>
                </a:cxn>
                <a:cxn ang="0">
                  <a:pos x="11" y="67"/>
                </a:cxn>
                <a:cxn ang="0">
                  <a:pos x="12" y="51"/>
                </a:cxn>
                <a:cxn ang="0">
                  <a:pos x="15" y="37"/>
                </a:cxn>
                <a:cxn ang="0">
                  <a:pos x="17" y="21"/>
                </a:cxn>
                <a:cxn ang="0">
                  <a:pos x="19" y="5"/>
                </a:cxn>
                <a:cxn ang="0">
                  <a:pos x="19" y="5"/>
                </a:cxn>
                <a:cxn ang="0">
                  <a:pos x="19" y="4"/>
                </a:cxn>
                <a:cxn ang="0">
                  <a:pos x="17" y="1"/>
                </a:cxn>
                <a:cxn ang="0">
                  <a:pos x="13" y="0"/>
                </a:cxn>
                <a:cxn ang="0">
                  <a:pos x="9" y="1"/>
                </a:cxn>
                <a:cxn ang="0">
                  <a:pos x="8" y="4"/>
                </a:cxn>
                <a:cxn ang="0">
                  <a:pos x="8" y="5"/>
                </a:cxn>
                <a:cxn ang="0">
                  <a:pos x="8" y="5"/>
                </a:cxn>
              </a:cxnLst>
              <a:rect l="0" t="0" r="r" b="b"/>
              <a:pathLst>
                <a:path w="19" h="72">
                  <a:moveTo>
                    <a:pt x="8" y="5"/>
                  </a:moveTo>
                  <a:lnTo>
                    <a:pt x="8" y="5"/>
                  </a:lnTo>
                  <a:lnTo>
                    <a:pt x="7" y="21"/>
                  </a:lnTo>
                  <a:lnTo>
                    <a:pt x="4" y="37"/>
                  </a:lnTo>
                  <a:lnTo>
                    <a:pt x="2" y="51"/>
                  </a:lnTo>
                  <a:lnTo>
                    <a:pt x="0" y="67"/>
                  </a:lnTo>
                  <a:lnTo>
                    <a:pt x="0" y="67"/>
                  </a:lnTo>
                  <a:lnTo>
                    <a:pt x="0" y="69"/>
                  </a:lnTo>
                  <a:lnTo>
                    <a:pt x="2" y="71"/>
                  </a:lnTo>
                  <a:lnTo>
                    <a:pt x="5" y="72"/>
                  </a:lnTo>
                  <a:lnTo>
                    <a:pt x="9" y="71"/>
                  </a:lnTo>
                  <a:lnTo>
                    <a:pt x="11" y="69"/>
                  </a:lnTo>
                  <a:lnTo>
                    <a:pt x="11" y="67"/>
                  </a:lnTo>
                  <a:lnTo>
                    <a:pt x="11" y="67"/>
                  </a:lnTo>
                  <a:lnTo>
                    <a:pt x="12" y="51"/>
                  </a:lnTo>
                  <a:lnTo>
                    <a:pt x="15" y="37"/>
                  </a:lnTo>
                  <a:lnTo>
                    <a:pt x="17" y="21"/>
                  </a:lnTo>
                  <a:lnTo>
                    <a:pt x="19" y="5"/>
                  </a:lnTo>
                  <a:lnTo>
                    <a:pt x="19" y="5"/>
                  </a:lnTo>
                  <a:lnTo>
                    <a:pt x="19" y="4"/>
                  </a:lnTo>
                  <a:lnTo>
                    <a:pt x="17" y="1"/>
                  </a:lnTo>
                  <a:lnTo>
                    <a:pt x="13" y="0"/>
                  </a:lnTo>
                  <a:lnTo>
                    <a:pt x="9" y="1"/>
                  </a:lnTo>
                  <a:lnTo>
                    <a:pt x="8" y="4"/>
                  </a:lnTo>
                  <a:lnTo>
                    <a:pt x="8" y="5"/>
                  </a:lnTo>
                  <a:lnTo>
                    <a:pt x="8"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69" name="chenying0907 828">
              <a:extLst>
                <a:ext uri="{FF2B5EF4-FFF2-40B4-BE49-F238E27FC236}">
                  <a16:creationId xmlns:a16="http://schemas.microsoft.com/office/drawing/2014/main" id="{8E0CE11F-7594-4D9D-9B42-645E88B4393D}"/>
                </a:ext>
              </a:extLst>
            </p:cNvPr>
            <p:cNvSpPr>
              <a:spLocks/>
            </p:cNvSpPr>
            <p:nvPr/>
          </p:nvSpPr>
          <p:spPr bwMode="auto">
            <a:xfrm>
              <a:off x="4384676" y="3568701"/>
              <a:ext cx="7938" cy="31750"/>
            </a:xfrm>
            <a:custGeom>
              <a:avLst/>
              <a:gdLst/>
              <a:ahLst/>
              <a:cxnLst>
                <a:cxn ang="0">
                  <a:pos x="9" y="6"/>
                </a:cxn>
                <a:cxn ang="0">
                  <a:pos x="9" y="6"/>
                </a:cxn>
                <a:cxn ang="0">
                  <a:pos x="6" y="13"/>
                </a:cxn>
                <a:cxn ang="0">
                  <a:pos x="5" y="21"/>
                </a:cxn>
                <a:cxn ang="0">
                  <a:pos x="2" y="29"/>
                </a:cxn>
                <a:cxn ang="0">
                  <a:pos x="1" y="37"/>
                </a:cxn>
                <a:cxn ang="0">
                  <a:pos x="1" y="37"/>
                </a:cxn>
                <a:cxn ang="0">
                  <a:pos x="0" y="55"/>
                </a:cxn>
                <a:cxn ang="0">
                  <a:pos x="1" y="74"/>
                </a:cxn>
                <a:cxn ang="0">
                  <a:pos x="1" y="74"/>
                </a:cxn>
                <a:cxn ang="0">
                  <a:pos x="1" y="77"/>
                </a:cxn>
                <a:cxn ang="0">
                  <a:pos x="2" y="78"/>
                </a:cxn>
                <a:cxn ang="0">
                  <a:pos x="6" y="80"/>
                </a:cxn>
                <a:cxn ang="0">
                  <a:pos x="10" y="78"/>
                </a:cxn>
                <a:cxn ang="0">
                  <a:pos x="12" y="77"/>
                </a:cxn>
                <a:cxn ang="0">
                  <a:pos x="12" y="74"/>
                </a:cxn>
                <a:cxn ang="0">
                  <a:pos x="12" y="40"/>
                </a:cxn>
                <a:cxn ang="0">
                  <a:pos x="12" y="40"/>
                </a:cxn>
                <a:cxn ang="0">
                  <a:pos x="13" y="31"/>
                </a:cxn>
                <a:cxn ang="0">
                  <a:pos x="15" y="23"/>
                </a:cxn>
                <a:cxn ang="0">
                  <a:pos x="18" y="14"/>
                </a:cxn>
                <a:cxn ang="0">
                  <a:pos x="19" y="6"/>
                </a:cxn>
                <a:cxn ang="0">
                  <a:pos x="19" y="6"/>
                </a:cxn>
                <a:cxn ang="0">
                  <a:pos x="19" y="4"/>
                </a:cxn>
                <a:cxn ang="0">
                  <a:pos x="18" y="1"/>
                </a:cxn>
                <a:cxn ang="0">
                  <a:pos x="17" y="1"/>
                </a:cxn>
                <a:cxn ang="0">
                  <a:pos x="14" y="0"/>
                </a:cxn>
                <a:cxn ang="0">
                  <a:pos x="10" y="1"/>
                </a:cxn>
                <a:cxn ang="0">
                  <a:pos x="9" y="4"/>
                </a:cxn>
                <a:cxn ang="0">
                  <a:pos x="9" y="6"/>
                </a:cxn>
                <a:cxn ang="0">
                  <a:pos x="9" y="6"/>
                </a:cxn>
              </a:cxnLst>
              <a:rect l="0" t="0" r="r" b="b"/>
              <a:pathLst>
                <a:path w="19" h="80">
                  <a:moveTo>
                    <a:pt x="9" y="6"/>
                  </a:moveTo>
                  <a:lnTo>
                    <a:pt x="9" y="6"/>
                  </a:lnTo>
                  <a:lnTo>
                    <a:pt x="6" y="13"/>
                  </a:lnTo>
                  <a:lnTo>
                    <a:pt x="5" y="21"/>
                  </a:lnTo>
                  <a:lnTo>
                    <a:pt x="2" y="29"/>
                  </a:lnTo>
                  <a:lnTo>
                    <a:pt x="1" y="37"/>
                  </a:lnTo>
                  <a:lnTo>
                    <a:pt x="1" y="37"/>
                  </a:lnTo>
                  <a:lnTo>
                    <a:pt x="0" y="55"/>
                  </a:lnTo>
                  <a:lnTo>
                    <a:pt x="1" y="74"/>
                  </a:lnTo>
                  <a:lnTo>
                    <a:pt x="1" y="74"/>
                  </a:lnTo>
                  <a:lnTo>
                    <a:pt x="1" y="77"/>
                  </a:lnTo>
                  <a:lnTo>
                    <a:pt x="2" y="78"/>
                  </a:lnTo>
                  <a:lnTo>
                    <a:pt x="6" y="80"/>
                  </a:lnTo>
                  <a:lnTo>
                    <a:pt x="10" y="78"/>
                  </a:lnTo>
                  <a:lnTo>
                    <a:pt x="12" y="77"/>
                  </a:lnTo>
                  <a:lnTo>
                    <a:pt x="12" y="74"/>
                  </a:lnTo>
                  <a:lnTo>
                    <a:pt x="12" y="40"/>
                  </a:lnTo>
                  <a:lnTo>
                    <a:pt x="12" y="40"/>
                  </a:lnTo>
                  <a:lnTo>
                    <a:pt x="13" y="31"/>
                  </a:lnTo>
                  <a:lnTo>
                    <a:pt x="15" y="23"/>
                  </a:lnTo>
                  <a:lnTo>
                    <a:pt x="18" y="14"/>
                  </a:lnTo>
                  <a:lnTo>
                    <a:pt x="19" y="6"/>
                  </a:lnTo>
                  <a:lnTo>
                    <a:pt x="19" y="6"/>
                  </a:lnTo>
                  <a:lnTo>
                    <a:pt x="19" y="4"/>
                  </a:lnTo>
                  <a:lnTo>
                    <a:pt x="18" y="1"/>
                  </a:lnTo>
                  <a:lnTo>
                    <a:pt x="17" y="1"/>
                  </a:lnTo>
                  <a:lnTo>
                    <a:pt x="14" y="0"/>
                  </a:lnTo>
                  <a:lnTo>
                    <a:pt x="10" y="1"/>
                  </a:lnTo>
                  <a:lnTo>
                    <a:pt x="9" y="4"/>
                  </a:lnTo>
                  <a:lnTo>
                    <a:pt x="9" y="6"/>
                  </a:lnTo>
                  <a:lnTo>
                    <a:pt x="9"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0" name="chenying0907 829">
              <a:extLst>
                <a:ext uri="{FF2B5EF4-FFF2-40B4-BE49-F238E27FC236}">
                  <a16:creationId xmlns:a16="http://schemas.microsoft.com/office/drawing/2014/main" id="{1E28DD91-41BD-4986-8958-D90AF0752A53}"/>
                </a:ext>
              </a:extLst>
            </p:cNvPr>
            <p:cNvSpPr>
              <a:spLocks/>
            </p:cNvSpPr>
            <p:nvPr/>
          </p:nvSpPr>
          <p:spPr bwMode="auto">
            <a:xfrm>
              <a:off x="4400551" y="3581401"/>
              <a:ext cx="4763" cy="22225"/>
            </a:xfrm>
            <a:custGeom>
              <a:avLst/>
              <a:gdLst/>
              <a:ahLst/>
              <a:cxnLst>
                <a:cxn ang="0">
                  <a:pos x="0" y="6"/>
                </a:cxn>
                <a:cxn ang="0">
                  <a:pos x="0" y="48"/>
                </a:cxn>
                <a:cxn ang="0">
                  <a:pos x="0" y="48"/>
                </a:cxn>
                <a:cxn ang="0">
                  <a:pos x="0" y="51"/>
                </a:cxn>
                <a:cxn ang="0">
                  <a:pos x="1" y="52"/>
                </a:cxn>
                <a:cxn ang="0">
                  <a:pos x="5" y="54"/>
                </a:cxn>
                <a:cxn ang="0">
                  <a:pos x="9" y="52"/>
                </a:cxn>
                <a:cxn ang="0">
                  <a:pos x="10" y="51"/>
                </a:cxn>
                <a:cxn ang="0">
                  <a:pos x="12" y="48"/>
                </a:cxn>
                <a:cxn ang="0">
                  <a:pos x="12" y="6"/>
                </a:cxn>
                <a:cxn ang="0">
                  <a:pos x="12" y="6"/>
                </a:cxn>
                <a:cxn ang="0">
                  <a:pos x="10" y="4"/>
                </a:cxn>
                <a:cxn ang="0">
                  <a:pos x="9" y="3"/>
                </a:cxn>
                <a:cxn ang="0">
                  <a:pos x="5" y="0"/>
                </a:cxn>
                <a:cxn ang="0">
                  <a:pos x="1" y="3"/>
                </a:cxn>
                <a:cxn ang="0">
                  <a:pos x="0" y="4"/>
                </a:cxn>
                <a:cxn ang="0">
                  <a:pos x="0" y="6"/>
                </a:cxn>
                <a:cxn ang="0">
                  <a:pos x="0" y="6"/>
                </a:cxn>
              </a:cxnLst>
              <a:rect l="0" t="0" r="r" b="b"/>
              <a:pathLst>
                <a:path w="12" h="54">
                  <a:moveTo>
                    <a:pt x="0" y="6"/>
                  </a:moveTo>
                  <a:lnTo>
                    <a:pt x="0" y="48"/>
                  </a:lnTo>
                  <a:lnTo>
                    <a:pt x="0" y="48"/>
                  </a:lnTo>
                  <a:lnTo>
                    <a:pt x="0" y="51"/>
                  </a:lnTo>
                  <a:lnTo>
                    <a:pt x="1" y="52"/>
                  </a:lnTo>
                  <a:lnTo>
                    <a:pt x="5" y="54"/>
                  </a:lnTo>
                  <a:lnTo>
                    <a:pt x="9" y="52"/>
                  </a:lnTo>
                  <a:lnTo>
                    <a:pt x="10" y="51"/>
                  </a:lnTo>
                  <a:lnTo>
                    <a:pt x="12" y="48"/>
                  </a:lnTo>
                  <a:lnTo>
                    <a:pt x="12" y="6"/>
                  </a:lnTo>
                  <a:lnTo>
                    <a:pt x="12" y="6"/>
                  </a:lnTo>
                  <a:lnTo>
                    <a:pt x="10" y="4"/>
                  </a:lnTo>
                  <a:lnTo>
                    <a:pt x="9" y="3"/>
                  </a:lnTo>
                  <a:lnTo>
                    <a:pt x="5" y="0"/>
                  </a:lnTo>
                  <a:lnTo>
                    <a:pt x="1" y="3"/>
                  </a:lnTo>
                  <a:lnTo>
                    <a:pt x="0" y="4"/>
                  </a:lnTo>
                  <a:lnTo>
                    <a:pt x="0" y="6"/>
                  </a:lnTo>
                  <a:lnTo>
                    <a:pt x="0"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1" name="chenying0907 830">
              <a:extLst>
                <a:ext uri="{FF2B5EF4-FFF2-40B4-BE49-F238E27FC236}">
                  <a16:creationId xmlns:a16="http://schemas.microsoft.com/office/drawing/2014/main" id="{ECFB08CB-653A-41B2-818A-9BDAAD5CD34C}"/>
                </a:ext>
              </a:extLst>
            </p:cNvPr>
            <p:cNvSpPr>
              <a:spLocks/>
            </p:cNvSpPr>
            <p:nvPr/>
          </p:nvSpPr>
          <p:spPr bwMode="auto">
            <a:xfrm>
              <a:off x="4422776" y="3571876"/>
              <a:ext cx="4763" cy="14288"/>
            </a:xfrm>
            <a:custGeom>
              <a:avLst/>
              <a:gdLst/>
              <a:ahLst/>
              <a:cxnLst>
                <a:cxn ang="0">
                  <a:pos x="0" y="5"/>
                </a:cxn>
                <a:cxn ang="0">
                  <a:pos x="0" y="32"/>
                </a:cxn>
                <a:cxn ang="0">
                  <a:pos x="0" y="32"/>
                </a:cxn>
                <a:cxn ang="0">
                  <a:pos x="2" y="35"/>
                </a:cxn>
                <a:cxn ang="0">
                  <a:pos x="3" y="36"/>
                </a:cxn>
                <a:cxn ang="0">
                  <a:pos x="7" y="38"/>
                </a:cxn>
                <a:cxn ang="0">
                  <a:pos x="11" y="36"/>
                </a:cxn>
                <a:cxn ang="0">
                  <a:pos x="12" y="35"/>
                </a:cxn>
                <a:cxn ang="0">
                  <a:pos x="12" y="32"/>
                </a:cxn>
                <a:cxn ang="0">
                  <a:pos x="12" y="5"/>
                </a:cxn>
                <a:cxn ang="0">
                  <a:pos x="12" y="5"/>
                </a:cxn>
                <a:cxn ang="0">
                  <a:pos x="12" y="2"/>
                </a:cxn>
                <a:cxn ang="0">
                  <a:pos x="11" y="1"/>
                </a:cxn>
                <a:cxn ang="0">
                  <a:pos x="7" y="0"/>
                </a:cxn>
                <a:cxn ang="0">
                  <a:pos x="3" y="1"/>
                </a:cxn>
                <a:cxn ang="0">
                  <a:pos x="2" y="2"/>
                </a:cxn>
                <a:cxn ang="0">
                  <a:pos x="0" y="5"/>
                </a:cxn>
                <a:cxn ang="0">
                  <a:pos x="0" y="5"/>
                </a:cxn>
              </a:cxnLst>
              <a:rect l="0" t="0" r="r" b="b"/>
              <a:pathLst>
                <a:path w="12" h="38">
                  <a:moveTo>
                    <a:pt x="0" y="5"/>
                  </a:moveTo>
                  <a:lnTo>
                    <a:pt x="0" y="32"/>
                  </a:lnTo>
                  <a:lnTo>
                    <a:pt x="0" y="32"/>
                  </a:lnTo>
                  <a:lnTo>
                    <a:pt x="2" y="35"/>
                  </a:lnTo>
                  <a:lnTo>
                    <a:pt x="3" y="36"/>
                  </a:lnTo>
                  <a:lnTo>
                    <a:pt x="7" y="38"/>
                  </a:lnTo>
                  <a:lnTo>
                    <a:pt x="11" y="36"/>
                  </a:lnTo>
                  <a:lnTo>
                    <a:pt x="12" y="35"/>
                  </a:lnTo>
                  <a:lnTo>
                    <a:pt x="12" y="32"/>
                  </a:lnTo>
                  <a:lnTo>
                    <a:pt x="12" y="5"/>
                  </a:lnTo>
                  <a:lnTo>
                    <a:pt x="12" y="5"/>
                  </a:lnTo>
                  <a:lnTo>
                    <a:pt x="12" y="2"/>
                  </a:lnTo>
                  <a:lnTo>
                    <a:pt x="11" y="1"/>
                  </a:lnTo>
                  <a:lnTo>
                    <a:pt x="7" y="0"/>
                  </a:lnTo>
                  <a:lnTo>
                    <a:pt x="3" y="1"/>
                  </a:lnTo>
                  <a:lnTo>
                    <a:pt x="2" y="2"/>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2" name="chenying0907 831">
              <a:extLst>
                <a:ext uri="{FF2B5EF4-FFF2-40B4-BE49-F238E27FC236}">
                  <a16:creationId xmlns:a16="http://schemas.microsoft.com/office/drawing/2014/main" id="{A59445D3-FECC-4915-8E69-08D266C5D2A0}"/>
                </a:ext>
              </a:extLst>
            </p:cNvPr>
            <p:cNvSpPr>
              <a:spLocks/>
            </p:cNvSpPr>
            <p:nvPr/>
          </p:nvSpPr>
          <p:spPr bwMode="auto">
            <a:xfrm>
              <a:off x="4430713" y="3629026"/>
              <a:ext cx="11113" cy="23813"/>
            </a:xfrm>
            <a:custGeom>
              <a:avLst/>
              <a:gdLst/>
              <a:ahLst/>
              <a:cxnLst>
                <a:cxn ang="0">
                  <a:pos x="16" y="3"/>
                </a:cxn>
                <a:cxn ang="0">
                  <a:pos x="16" y="3"/>
                </a:cxn>
                <a:cxn ang="0">
                  <a:pos x="9" y="14"/>
                </a:cxn>
                <a:cxn ang="0">
                  <a:pos x="4" y="27"/>
                </a:cxn>
                <a:cxn ang="0">
                  <a:pos x="1" y="40"/>
                </a:cxn>
                <a:cxn ang="0">
                  <a:pos x="0" y="55"/>
                </a:cxn>
                <a:cxn ang="0">
                  <a:pos x="0" y="55"/>
                </a:cxn>
                <a:cxn ang="0">
                  <a:pos x="0" y="57"/>
                </a:cxn>
                <a:cxn ang="0">
                  <a:pos x="1" y="59"/>
                </a:cxn>
                <a:cxn ang="0">
                  <a:pos x="5" y="60"/>
                </a:cxn>
                <a:cxn ang="0">
                  <a:pos x="9" y="59"/>
                </a:cxn>
                <a:cxn ang="0">
                  <a:pos x="10" y="57"/>
                </a:cxn>
                <a:cxn ang="0">
                  <a:pos x="12" y="55"/>
                </a:cxn>
                <a:cxn ang="0">
                  <a:pos x="12" y="55"/>
                </a:cxn>
                <a:cxn ang="0">
                  <a:pos x="12" y="42"/>
                </a:cxn>
                <a:cxn ang="0">
                  <a:pos x="14" y="30"/>
                </a:cxn>
                <a:cxn ang="0">
                  <a:pos x="20" y="18"/>
                </a:cxn>
                <a:cxn ang="0">
                  <a:pos x="26" y="8"/>
                </a:cxn>
                <a:cxn ang="0">
                  <a:pos x="26" y="8"/>
                </a:cxn>
                <a:cxn ang="0">
                  <a:pos x="27" y="5"/>
                </a:cxn>
                <a:cxn ang="0">
                  <a:pos x="26" y="4"/>
                </a:cxn>
                <a:cxn ang="0">
                  <a:pos x="26" y="3"/>
                </a:cxn>
                <a:cxn ang="0">
                  <a:pos x="23" y="0"/>
                </a:cxn>
                <a:cxn ang="0">
                  <a:pos x="20" y="0"/>
                </a:cxn>
                <a:cxn ang="0">
                  <a:pos x="18" y="0"/>
                </a:cxn>
                <a:cxn ang="0">
                  <a:pos x="16" y="3"/>
                </a:cxn>
                <a:cxn ang="0">
                  <a:pos x="16" y="3"/>
                </a:cxn>
              </a:cxnLst>
              <a:rect l="0" t="0" r="r" b="b"/>
              <a:pathLst>
                <a:path w="27" h="60">
                  <a:moveTo>
                    <a:pt x="16" y="3"/>
                  </a:moveTo>
                  <a:lnTo>
                    <a:pt x="16" y="3"/>
                  </a:lnTo>
                  <a:lnTo>
                    <a:pt x="9" y="14"/>
                  </a:lnTo>
                  <a:lnTo>
                    <a:pt x="4" y="27"/>
                  </a:lnTo>
                  <a:lnTo>
                    <a:pt x="1" y="40"/>
                  </a:lnTo>
                  <a:lnTo>
                    <a:pt x="0" y="55"/>
                  </a:lnTo>
                  <a:lnTo>
                    <a:pt x="0" y="55"/>
                  </a:lnTo>
                  <a:lnTo>
                    <a:pt x="0" y="57"/>
                  </a:lnTo>
                  <a:lnTo>
                    <a:pt x="1" y="59"/>
                  </a:lnTo>
                  <a:lnTo>
                    <a:pt x="5" y="60"/>
                  </a:lnTo>
                  <a:lnTo>
                    <a:pt x="9" y="59"/>
                  </a:lnTo>
                  <a:lnTo>
                    <a:pt x="10" y="57"/>
                  </a:lnTo>
                  <a:lnTo>
                    <a:pt x="12" y="55"/>
                  </a:lnTo>
                  <a:lnTo>
                    <a:pt x="12" y="55"/>
                  </a:lnTo>
                  <a:lnTo>
                    <a:pt x="12" y="42"/>
                  </a:lnTo>
                  <a:lnTo>
                    <a:pt x="14" y="30"/>
                  </a:lnTo>
                  <a:lnTo>
                    <a:pt x="20" y="18"/>
                  </a:lnTo>
                  <a:lnTo>
                    <a:pt x="26" y="8"/>
                  </a:lnTo>
                  <a:lnTo>
                    <a:pt x="26" y="8"/>
                  </a:lnTo>
                  <a:lnTo>
                    <a:pt x="27" y="5"/>
                  </a:lnTo>
                  <a:lnTo>
                    <a:pt x="26" y="4"/>
                  </a:lnTo>
                  <a:lnTo>
                    <a:pt x="26" y="3"/>
                  </a:lnTo>
                  <a:lnTo>
                    <a:pt x="23" y="0"/>
                  </a:lnTo>
                  <a:lnTo>
                    <a:pt x="20" y="0"/>
                  </a:lnTo>
                  <a:lnTo>
                    <a:pt x="18" y="0"/>
                  </a:lnTo>
                  <a:lnTo>
                    <a:pt x="16" y="3"/>
                  </a:lnTo>
                  <a:lnTo>
                    <a:pt x="16"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3" name="chenying0907 832">
              <a:extLst>
                <a:ext uri="{FF2B5EF4-FFF2-40B4-BE49-F238E27FC236}">
                  <a16:creationId xmlns:a16="http://schemas.microsoft.com/office/drawing/2014/main" id="{06D67FD2-C5B0-4A98-BACE-BB9D2D0165CC}"/>
                </a:ext>
              </a:extLst>
            </p:cNvPr>
            <p:cNvSpPr>
              <a:spLocks/>
            </p:cNvSpPr>
            <p:nvPr/>
          </p:nvSpPr>
          <p:spPr bwMode="auto">
            <a:xfrm>
              <a:off x="4441826" y="3636963"/>
              <a:ext cx="11113" cy="25400"/>
            </a:xfrm>
            <a:custGeom>
              <a:avLst/>
              <a:gdLst/>
              <a:ahLst/>
              <a:cxnLst>
                <a:cxn ang="0">
                  <a:pos x="16" y="4"/>
                </a:cxn>
                <a:cxn ang="0">
                  <a:pos x="16" y="4"/>
                </a:cxn>
                <a:cxn ang="0">
                  <a:pos x="12" y="19"/>
                </a:cxn>
                <a:cxn ang="0">
                  <a:pos x="7" y="32"/>
                </a:cxn>
                <a:cxn ang="0">
                  <a:pos x="3" y="45"/>
                </a:cxn>
                <a:cxn ang="0">
                  <a:pos x="1" y="53"/>
                </a:cxn>
                <a:cxn ang="0">
                  <a:pos x="0" y="59"/>
                </a:cxn>
                <a:cxn ang="0">
                  <a:pos x="0" y="59"/>
                </a:cxn>
                <a:cxn ang="0">
                  <a:pos x="1" y="62"/>
                </a:cxn>
                <a:cxn ang="0">
                  <a:pos x="3" y="63"/>
                </a:cxn>
                <a:cxn ang="0">
                  <a:pos x="7" y="64"/>
                </a:cxn>
                <a:cxn ang="0">
                  <a:pos x="10" y="63"/>
                </a:cxn>
                <a:cxn ang="0">
                  <a:pos x="12" y="62"/>
                </a:cxn>
                <a:cxn ang="0">
                  <a:pos x="12" y="59"/>
                </a:cxn>
                <a:cxn ang="0">
                  <a:pos x="12" y="59"/>
                </a:cxn>
                <a:cxn ang="0">
                  <a:pos x="13" y="53"/>
                </a:cxn>
                <a:cxn ang="0">
                  <a:pos x="14" y="46"/>
                </a:cxn>
                <a:cxn ang="0">
                  <a:pos x="18" y="33"/>
                </a:cxn>
                <a:cxn ang="0">
                  <a:pos x="22" y="21"/>
                </a:cxn>
                <a:cxn ang="0">
                  <a:pos x="27" y="8"/>
                </a:cxn>
                <a:cxn ang="0">
                  <a:pos x="27" y="8"/>
                </a:cxn>
                <a:cxn ang="0">
                  <a:pos x="27" y="5"/>
                </a:cxn>
                <a:cxn ang="0">
                  <a:pos x="26" y="3"/>
                </a:cxn>
                <a:cxn ang="0">
                  <a:pos x="22" y="0"/>
                </a:cxn>
                <a:cxn ang="0">
                  <a:pos x="18" y="2"/>
                </a:cxn>
                <a:cxn ang="0">
                  <a:pos x="17" y="3"/>
                </a:cxn>
                <a:cxn ang="0">
                  <a:pos x="16" y="4"/>
                </a:cxn>
                <a:cxn ang="0">
                  <a:pos x="16" y="4"/>
                </a:cxn>
              </a:cxnLst>
              <a:rect l="0" t="0" r="r" b="b"/>
              <a:pathLst>
                <a:path w="27" h="64">
                  <a:moveTo>
                    <a:pt x="16" y="4"/>
                  </a:moveTo>
                  <a:lnTo>
                    <a:pt x="16" y="4"/>
                  </a:lnTo>
                  <a:lnTo>
                    <a:pt x="12" y="19"/>
                  </a:lnTo>
                  <a:lnTo>
                    <a:pt x="7" y="32"/>
                  </a:lnTo>
                  <a:lnTo>
                    <a:pt x="3" y="45"/>
                  </a:lnTo>
                  <a:lnTo>
                    <a:pt x="1" y="53"/>
                  </a:lnTo>
                  <a:lnTo>
                    <a:pt x="0" y="59"/>
                  </a:lnTo>
                  <a:lnTo>
                    <a:pt x="0" y="59"/>
                  </a:lnTo>
                  <a:lnTo>
                    <a:pt x="1" y="62"/>
                  </a:lnTo>
                  <a:lnTo>
                    <a:pt x="3" y="63"/>
                  </a:lnTo>
                  <a:lnTo>
                    <a:pt x="7" y="64"/>
                  </a:lnTo>
                  <a:lnTo>
                    <a:pt x="10" y="63"/>
                  </a:lnTo>
                  <a:lnTo>
                    <a:pt x="12" y="62"/>
                  </a:lnTo>
                  <a:lnTo>
                    <a:pt x="12" y="59"/>
                  </a:lnTo>
                  <a:lnTo>
                    <a:pt x="12" y="59"/>
                  </a:lnTo>
                  <a:lnTo>
                    <a:pt x="13" y="53"/>
                  </a:lnTo>
                  <a:lnTo>
                    <a:pt x="14" y="46"/>
                  </a:lnTo>
                  <a:lnTo>
                    <a:pt x="18" y="33"/>
                  </a:lnTo>
                  <a:lnTo>
                    <a:pt x="22" y="21"/>
                  </a:lnTo>
                  <a:lnTo>
                    <a:pt x="27" y="8"/>
                  </a:lnTo>
                  <a:lnTo>
                    <a:pt x="27" y="8"/>
                  </a:lnTo>
                  <a:lnTo>
                    <a:pt x="27" y="5"/>
                  </a:lnTo>
                  <a:lnTo>
                    <a:pt x="26" y="3"/>
                  </a:lnTo>
                  <a:lnTo>
                    <a:pt x="22" y="0"/>
                  </a:lnTo>
                  <a:lnTo>
                    <a:pt x="18" y="2"/>
                  </a:lnTo>
                  <a:lnTo>
                    <a:pt x="17" y="3"/>
                  </a:lnTo>
                  <a:lnTo>
                    <a:pt x="16" y="4"/>
                  </a:lnTo>
                  <a:lnTo>
                    <a:pt x="16"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4" name="chenying0907 833">
              <a:extLst>
                <a:ext uri="{FF2B5EF4-FFF2-40B4-BE49-F238E27FC236}">
                  <a16:creationId xmlns:a16="http://schemas.microsoft.com/office/drawing/2014/main" id="{BFF04246-DACE-4652-978D-3810CBD703DD}"/>
                </a:ext>
              </a:extLst>
            </p:cNvPr>
            <p:cNvSpPr>
              <a:spLocks/>
            </p:cNvSpPr>
            <p:nvPr/>
          </p:nvSpPr>
          <p:spPr bwMode="auto">
            <a:xfrm>
              <a:off x="4467226" y="3646488"/>
              <a:ext cx="4763" cy="25400"/>
            </a:xfrm>
            <a:custGeom>
              <a:avLst/>
              <a:gdLst/>
              <a:ahLst/>
              <a:cxnLst>
                <a:cxn ang="0">
                  <a:pos x="0" y="5"/>
                </a:cxn>
                <a:cxn ang="0">
                  <a:pos x="0" y="59"/>
                </a:cxn>
                <a:cxn ang="0">
                  <a:pos x="0" y="59"/>
                </a:cxn>
                <a:cxn ang="0">
                  <a:pos x="0" y="60"/>
                </a:cxn>
                <a:cxn ang="0">
                  <a:pos x="2" y="62"/>
                </a:cxn>
                <a:cxn ang="0">
                  <a:pos x="6" y="64"/>
                </a:cxn>
                <a:cxn ang="0">
                  <a:pos x="10" y="62"/>
                </a:cxn>
                <a:cxn ang="0">
                  <a:pos x="11" y="60"/>
                </a:cxn>
                <a:cxn ang="0">
                  <a:pos x="12" y="59"/>
                </a:cxn>
                <a:cxn ang="0">
                  <a:pos x="12" y="5"/>
                </a:cxn>
                <a:cxn ang="0">
                  <a:pos x="12" y="5"/>
                </a:cxn>
                <a:cxn ang="0">
                  <a:pos x="11" y="2"/>
                </a:cxn>
                <a:cxn ang="0">
                  <a:pos x="10" y="1"/>
                </a:cxn>
                <a:cxn ang="0">
                  <a:pos x="6" y="0"/>
                </a:cxn>
                <a:cxn ang="0">
                  <a:pos x="2" y="1"/>
                </a:cxn>
                <a:cxn ang="0">
                  <a:pos x="0" y="2"/>
                </a:cxn>
                <a:cxn ang="0">
                  <a:pos x="0" y="5"/>
                </a:cxn>
                <a:cxn ang="0">
                  <a:pos x="0" y="5"/>
                </a:cxn>
              </a:cxnLst>
              <a:rect l="0" t="0" r="r" b="b"/>
              <a:pathLst>
                <a:path w="12" h="64">
                  <a:moveTo>
                    <a:pt x="0" y="5"/>
                  </a:moveTo>
                  <a:lnTo>
                    <a:pt x="0" y="59"/>
                  </a:lnTo>
                  <a:lnTo>
                    <a:pt x="0" y="59"/>
                  </a:lnTo>
                  <a:lnTo>
                    <a:pt x="0" y="60"/>
                  </a:lnTo>
                  <a:lnTo>
                    <a:pt x="2" y="62"/>
                  </a:lnTo>
                  <a:lnTo>
                    <a:pt x="6" y="64"/>
                  </a:lnTo>
                  <a:lnTo>
                    <a:pt x="10" y="62"/>
                  </a:lnTo>
                  <a:lnTo>
                    <a:pt x="11" y="60"/>
                  </a:lnTo>
                  <a:lnTo>
                    <a:pt x="12" y="59"/>
                  </a:lnTo>
                  <a:lnTo>
                    <a:pt x="12" y="5"/>
                  </a:lnTo>
                  <a:lnTo>
                    <a:pt x="12" y="5"/>
                  </a:lnTo>
                  <a:lnTo>
                    <a:pt x="11" y="2"/>
                  </a:lnTo>
                  <a:lnTo>
                    <a:pt x="10" y="1"/>
                  </a:lnTo>
                  <a:lnTo>
                    <a:pt x="6" y="0"/>
                  </a:lnTo>
                  <a:lnTo>
                    <a:pt x="2" y="1"/>
                  </a:lnTo>
                  <a:lnTo>
                    <a:pt x="0" y="2"/>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5" name="chenying0907 834">
              <a:extLst>
                <a:ext uri="{FF2B5EF4-FFF2-40B4-BE49-F238E27FC236}">
                  <a16:creationId xmlns:a16="http://schemas.microsoft.com/office/drawing/2014/main" id="{99C58CE3-0DF8-402E-9A24-74E8D20909D9}"/>
                </a:ext>
              </a:extLst>
            </p:cNvPr>
            <p:cNvSpPr>
              <a:spLocks/>
            </p:cNvSpPr>
            <p:nvPr/>
          </p:nvSpPr>
          <p:spPr bwMode="auto">
            <a:xfrm>
              <a:off x="4483101" y="3641726"/>
              <a:ext cx="6350" cy="15875"/>
            </a:xfrm>
            <a:custGeom>
              <a:avLst/>
              <a:gdLst/>
              <a:ahLst/>
              <a:cxnLst>
                <a:cxn ang="0">
                  <a:pos x="4" y="3"/>
                </a:cxn>
                <a:cxn ang="0">
                  <a:pos x="4" y="3"/>
                </a:cxn>
                <a:cxn ang="0">
                  <a:pos x="2" y="9"/>
                </a:cxn>
                <a:cxn ang="0">
                  <a:pos x="0" y="17"/>
                </a:cxn>
                <a:cxn ang="0">
                  <a:pos x="0" y="31"/>
                </a:cxn>
                <a:cxn ang="0">
                  <a:pos x="0" y="31"/>
                </a:cxn>
                <a:cxn ang="0">
                  <a:pos x="0" y="34"/>
                </a:cxn>
                <a:cxn ang="0">
                  <a:pos x="2" y="37"/>
                </a:cxn>
                <a:cxn ang="0">
                  <a:pos x="6" y="38"/>
                </a:cxn>
                <a:cxn ang="0">
                  <a:pos x="9" y="37"/>
                </a:cxn>
                <a:cxn ang="0">
                  <a:pos x="11" y="34"/>
                </a:cxn>
                <a:cxn ang="0">
                  <a:pos x="12" y="31"/>
                </a:cxn>
                <a:cxn ang="0">
                  <a:pos x="12" y="31"/>
                </a:cxn>
                <a:cxn ang="0">
                  <a:pos x="12" y="20"/>
                </a:cxn>
                <a:cxn ang="0">
                  <a:pos x="12" y="14"/>
                </a:cxn>
                <a:cxn ang="0">
                  <a:pos x="15" y="8"/>
                </a:cxn>
                <a:cxn ang="0">
                  <a:pos x="15" y="8"/>
                </a:cxn>
                <a:cxn ang="0">
                  <a:pos x="15" y="5"/>
                </a:cxn>
                <a:cxn ang="0">
                  <a:pos x="15" y="4"/>
                </a:cxn>
                <a:cxn ang="0">
                  <a:pos x="12" y="0"/>
                </a:cxn>
                <a:cxn ang="0">
                  <a:pos x="9" y="0"/>
                </a:cxn>
                <a:cxn ang="0">
                  <a:pos x="8" y="0"/>
                </a:cxn>
                <a:cxn ang="0">
                  <a:pos x="6" y="0"/>
                </a:cxn>
                <a:cxn ang="0">
                  <a:pos x="4" y="3"/>
                </a:cxn>
                <a:cxn ang="0">
                  <a:pos x="4" y="3"/>
                </a:cxn>
              </a:cxnLst>
              <a:rect l="0" t="0" r="r" b="b"/>
              <a:pathLst>
                <a:path w="15" h="38">
                  <a:moveTo>
                    <a:pt x="4" y="3"/>
                  </a:moveTo>
                  <a:lnTo>
                    <a:pt x="4" y="3"/>
                  </a:lnTo>
                  <a:lnTo>
                    <a:pt x="2" y="9"/>
                  </a:lnTo>
                  <a:lnTo>
                    <a:pt x="0" y="17"/>
                  </a:lnTo>
                  <a:lnTo>
                    <a:pt x="0" y="31"/>
                  </a:lnTo>
                  <a:lnTo>
                    <a:pt x="0" y="31"/>
                  </a:lnTo>
                  <a:lnTo>
                    <a:pt x="0" y="34"/>
                  </a:lnTo>
                  <a:lnTo>
                    <a:pt x="2" y="37"/>
                  </a:lnTo>
                  <a:lnTo>
                    <a:pt x="6" y="38"/>
                  </a:lnTo>
                  <a:lnTo>
                    <a:pt x="9" y="37"/>
                  </a:lnTo>
                  <a:lnTo>
                    <a:pt x="11" y="34"/>
                  </a:lnTo>
                  <a:lnTo>
                    <a:pt x="12" y="31"/>
                  </a:lnTo>
                  <a:lnTo>
                    <a:pt x="12" y="31"/>
                  </a:lnTo>
                  <a:lnTo>
                    <a:pt x="12" y="20"/>
                  </a:lnTo>
                  <a:lnTo>
                    <a:pt x="12" y="14"/>
                  </a:lnTo>
                  <a:lnTo>
                    <a:pt x="15" y="8"/>
                  </a:lnTo>
                  <a:lnTo>
                    <a:pt x="15" y="8"/>
                  </a:lnTo>
                  <a:lnTo>
                    <a:pt x="15" y="5"/>
                  </a:lnTo>
                  <a:lnTo>
                    <a:pt x="15" y="4"/>
                  </a:lnTo>
                  <a:lnTo>
                    <a:pt x="12" y="0"/>
                  </a:lnTo>
                  <a:lnTo>
                    <a:pt x="9" y="0"/>
                  </a:lnTo>
                  <a:lnTo>
                    <a:pt x="8" y="0"/>
                  </a:lnTo>
                  <a:lnTo>
                    <a:pt x="6" y="0"/>
                  </a:lnTo>
                  <a:lnTo>
                    <a:pt x="4" y="3"/>
                  </a:lnTo>
                  <a:lnTo>
                    <a:pt x="4"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6" name="chenying0907 835">
              <a:extLst>
                <a:ext uri="{FF2B5EF4-FFF2-40B4-BE49-F238E27FC236}">
                  <a16:creationId xmlns:a16="http://schemas.microsoft.com/office/drawing/2014/main" id="{B927C7A2-760C-4D86-A610-78E5B4DE4F5C}"/>
                </a:ext>
              </a:extLst>
            </p:cNvPr>
            <p:cNvSpPr>
              <a:spLocks/>
            </p:cNvSpPr>
            <p:nvPr/>
          </p:nvSpPr>
          <p:spPr bwMode="auto">
            <a:xfrm>
              <a:off x="4492626" y="3687763"/>
              <a:ext cx="4763" cy="20638"/>
            </a:xfrm>
            <a:custGeom>
              <a:avLst/>
              <a:gdLst/>
              <a:ahLst/>
              <a:cxnLst>
                <a:cxn ang="0">
                  <a:pos x="0" y="5"/>
                </a:cxn>
                <a:cxn ang="0">
                  <a:pos x="0" y="47"/>
                </a:cxn>
                <a:cxn ang="0">
                  <a:pos x="0" y="47"/>
                </a:cxn>
                <a:cxn ang="0">
                  <a:pos x="1" y="49"/>
                </a:cxn>
                <a:cxn ang="0">
                  <a:pos x="2" y="52"/>
                </a:cxn>
                <a:cxn ang="0">
                  <a:pos x="6" y="53"/>
                </a:cxn>
                <a:cxn ang="0">
                  <a:pos x="10" y="52"/>
                </a:cxn>
                <a:cxn ang="0">
                  <a:pos x="11" y="49"/>
                </a:cxn>
                <a:cxn ang="0">
                  <a:pos x="11" y="47"/>
                </a:cxn>
                <a:cxn ang="0">
                  <a:pos x="11" y="5"/>
                </a:cxn>
                <a:cxn ang="0">
                  <a:pos x="11" y="5"/>
                </a:cxn>
                <a:cxn ang="0">
                  <a:pos x="11" y="4"/>
                </a:cxn>
                <a:cxn ang="0">
                  <a:pos x="10" y="1"/>
                </a:cxn>
                <a:cxn ang="0">
                  <a:pos x="6" y="0"/>
                </a:cxn>
                <a:cxn ang="0">
                  <a:pos x="2" y="1"/>
                </a:cxn>
                <a:cxn ang="0">
                  <a:pos x="1" y="4"/>
                </a:cxn>
                <a:cxn ang="0">
                  <a:pos x="0" y="5"/>
                </a:cxn>
                <a:cxn ang="0">
                  <a:pos x="0" y="5"/>
                </a:cxn>
              </a:cxnLst>
              <a:rect l="0" t="0" r="r" b="b"/>
              <a:pathLst>
                <a:path w="11" h="53">
                  <a:moveTo>
                    <a:pt x="0" y="5"/>
                  </a:moveTo>
                  <a:lnTo>
                    <a:pt x="0" y="47"/>
                  </a:lnTo>
                  <a:lnTo>
                    <a:pt x="0" y="47"/>
                  </a:lnTo>
                  <a:lnTo>
                    <a:pt x="1" y="49"/>
                  </a:lnTo>
                  <a:lnTo>
                    <a:pt x="2" y="52"/>
                  </a:lnTo>
                  <a:lnTo>
                    <a:pt x="6" y="53"/>
                  </a:lnTo>
                  <a:lnTo>
                    <a:pt x="10" y="52"/>
                  </a:lnTo>
                  <a:lnTo>
                    <a:pt x="11" y="49"/>
                  </a:lnTo>
                  <a:lnTo>
                    <a:pt x="11" y="47"/>
                  </a:lnTo>
                  <a:lnTo>
                    <a:pt x="11" y="5"/>
                  </a:lnTo>
                  <a:lnTo>
                    <a:pt x="11" y="5"/>
                  </a:lnTo>
                  <a:lnTo>
                    <a:pt x="11" y="4"/>
                  </a:lnTo>
                  <a:lnTo>
                    <a:pt x="10" y="1"/>
                  </a:lnTo>
                  <a:lnTo>
                    <a:pt x="6" y="0"/>
                  </a:lnTo>
                  <a:lnTo>
                    <a:pt x="2" y="1"/>
                  </a:lnTo>
                  <a:lnTo>
                    <a:pt x="1" y="4"/>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7" name="chenying0907 836">
              <a:extLst>
                <a:ext uri="{FF2B5EF4-FFF2-40B4-BE49-F238E27FC236}">
                  <a16:creationId xmlns:a16="http://schemas.microsoft.com/office/drawing/2014/main" id="{4BDF2E8F-1068-4693-BFBD-135B32F63760}"/>
                </a:ext>
              </a:extLst>
            </p:cNvPr>
            <p:cNvSpPr>
              <a:spLocks/>
            </p:cNvSpPr>
            <p:nvPr/>
          </p:nvSpPr>
          <p:spPr bwMode="auto">
            <a:xfrm>
              <a:off x="4505326" y="3698876"/>
              <a:ext cx="4763" cy="30163"/>
            </a:xfrm>
            <a:custGeom>
              <a:avLst/>
              <a:gdLst/>
              <a:ahLst/>
              <a:cxnLst>
                <a:cxn ang="0">
                  <a:pos x="13" y="43"/>
                </a:cxn>
                <a:cxn ang="0">
                  <a:pos x="13" y="43"/>
                </a:cxn>
                <a:cxn ang="0">
                  <a:pos x="15" y="25"/>
                </a:cxn>
                <a:cxn ang="0">
                  <a:pos x="13" y="6"/>
                </a:cxn>
                <a:cxn ang="0">
                  <a:pos x="13" y="6"/>
                </a:cxn>
                <a:cxn ang="0">
                  <a:pos x="13" y="4"/>
                </a:cxn>
                <a:cxn ang="0">
                  <a:pos x="12" y="2"/>
                </a:cxn>
                <a:cxn ang="0">
                  <a:pos x="8" y="0"/>
                </a:cxn>
                <a:cxn ang="0">
                  <a:pos x="4" y="2"/>
                </a:cxn>
                <a:cxn ang="0">
                  <a:pos x="3" y="4"/>
                </a:cxn>
                <a:cxn ang="0">
                  <a:pos x="3" y="6"/>
                </a:cxn>
                <a:cxn ang="0">
                  <a:pos x="3" y="6"/>
                </a:cxn>
                <a:cxn ang="0">
                  <a:pos x="3" y="26"/>
                </a:cxn>
                <a:cxn ang="0">
                  <a:pos x="2" y="46"/>
                </a:cxn>
                <a:cxn ang="0">
                  <a:pos x="2" y="46"/>
                </a:cxn>
                <a:cxn ang="0">
                  <a:pos x="0" y="59"/>
                </a:cxn>
                <a:cxn ang="0">
                  <a:pos x="0" y="65"/>
                </a:cxn>
                <a:cxn ang="0">
                  <a:pos x="3" y="72"/>
                </a:cxn>
                <a:cxn ang="0">
                  <a:pos x="3" y="72"/>
                </a:cxn>
                <a:cxn ang="0">
                  <a:pos x="4" y="74"/>
                </a:cxn>
                <a:cxn ang="0">
                  <a:pos x="5" y="76"/>
                </a:cxn>
                <a:cxn ang="0">
                  <a:pos x="9" y="76"/>
                </a:cxn>
                <a:cxn ang="0">
                  <a:pos x="12" y="74"/>
                </a:cxn>
                <a:cxn ang="0">
                  <a:pos x="13" y="73"/>
                </a:cxn>
                <a:cxn ang="0">
                  <a:pos x="13" y="72"/>
                </a:cxn>
                <a:cxn ang="0">
                  <a:pos x="13" y="69"/>
                </a:cxn>
                <a:cxn ang="0">
                  <a:pos x="13" y="69"/>
                </a:cxn>
                <a:cxn ang="0">
                  <a:pos x="12" y="63"/>
                </a:cxn>
                <a:cxn ang="0">
                  <a:pos x="12" y="56"/>
                </a:cxn>
                <a:cxn ang="0">
                  <a:pos x="13" y="43"/>
                </a:cxn>
                <a:cxn ang="0">
                  <a:pos x="13" y="43"/>
                </a:cxn>
              </a:cxnLst>
              <a:rect l="0" t="0" r="r" b="b"/>
              <a:pathLst>
                <a:path w="15" h="76">
                  <a:moveTo>
                    <a:pt x="13" y="43"/>
                  </a:moveTo>
                  <a:lnTo>
                    <a:pt x="13" y="43"/>
                  </a:lnTo>
                  <a:lnTo>
                    <a:pt x="15" y="25"/>
                  </a:lnTo>
                  <a:lnTo>
                    <a:pt x="13" y="6"/>
                  </a:lnTo>
                  <a:lnTo>
                    <a:pt x="13" y="6"/>
                  </a:lnTo>
                  <a:lnTo>
                    <a:pt x="13" y="4"/>
                  </a:lnTo>
                  <a:lnTo>
                    <a:pt x="12" y="2"/>
                  </a:lnTo>
                  <a:lnTo>
                    <a:pt x="8" y="0"/>
                  </a:lnTo>
                  <a:lnTo>
                    <a:pt x="4" y="2"/>
                  </a:lnTo>
                  <a:lnTo>
                    <a:pt x="3" y="4"/>
                  </a:lnTo>
                  <a:lnTo>
                    <a:pt x="3" y="6"/>
                  </a:lnTo>
                  <a:lnTo>
                    <a:pt x="3" y="6"/>
                  </a:lnTo>
                  <a:lnTo>
                    <a:pt x="3" y="26"/>
                  </a:lnTo>
                  <a:lnTo>
                    <a:pt x="2" y="46"/>
                  </a:lnTo>
                  <a:lnTo>
                    <a:pt x="2" y="46"/>
                  </a:lnTo>
                  <a:lnTo>
                    <a:pt x="0" y="59"/>
                  </a:lnTo>
                  <a:lnTo>
                    <a:pt x="0" y="65"/>
                  </a:lnTo>
                  <a:lnTo>
                    <a:pt x="3" y="72"/>
                  </a:lnTo>
                  <a:lnTo>
                    <a:pt x="3" y="72"/>
                  </a:lnTo>
                  <a:lnTo>
                    <a:pt x="4" y="74"/>
                  </a:lnTo>
                  <a:lnTo>
                    <a:pt x="5" y="76"/>
                  </a:lnTo>
                  <a:lnTo>
                    <a:pt x="9" y="76"/>
                  </a:lnTo>
                  <a:lnTo>
                    <a:pt x="12" y="74"/>
                  </a:lnTo>
                  <a:lnTo>
                    <a:pt x="13" y="73"/>
                  </a:lnTo>
                  <a:lnTo>
                    <a:pt x="13" y="72"/>
                  </a:lnTo>
                  <a:lnTo>
                    <a:pt x="13" y="69"/>
                  </a:lnTo>
                  <a:lnTo>
                    <a:pt x="13" y="69"/>
                  </a:lnTo>
                  <a:lnTo>
                    <a:pt x="12" y="63"/>
                  </a:lnTo>
                  <a:lnTo>
                    <a:pt x="12" y="56"/>
                  </a:lnTo>
                  <a:lnTo>
                    <a:pt x="13" y="43"/>
                  </a:lnTo>
                  <a:lnTo>
                    <a:pt x="13" y="4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8" name="chenying0907 837">
              <a:extLst>
                <a:ext uri="{FF2B5EF4-FFF2-40B4-BE49-F238E27FC236}">
                  <a16:creationId xmlns:a16="http://schemas.microsoft.com/office/drawing/2014/main" id="{1BF1440F-D529-47A4-9D78-4B30C23F15C7}"/>
                </a:ext>
              </a:extLst>
            </p:cNvPr>
            <p:cNvSpPr>
              <a:spLocks/>
            </p:cNvSpPr>
            <p:nvPr/>
          </p:nvSpPr>
          <p:spPr bwMode="auto">
            <a:xfrm>
              <a:off x="4522788" y="3714751"/>
              <a:ext cx="6350" cy="19050"/>
            </a:xfrm>
            <a:custGeom>
              <a:avLst/>
              <a:gdLst/>
              <a:ahLst/>
              <a:cxnLst>
                <a:cxn ang="0">
                  <a:pos x="16" y="5"/>
                </a:cxn>
                <a:cxn ang="0">
                  <a:pos x="16" y="5"/>
                </a:cxn>
                <a:cxn ang="0">
                  <a:pos x="16" y="3"/>
                </a:cxn>
                <a:cxn ang="0">
                  <a:pos x="15" y="1"/>
                </a:cxn>
                <a:cxn ang="0">
                  <a:pos x="11" y="0"/>
                </a:cxn>
                <a:cxn ang="0">
                  <a:pos x="7" y="1"/>
                </a:cxn>
                <a:cxn ang="0">
                  <a:pos x="6" y="3"/>
                </a:cxn>
                <a:cxn ang="0">
                  <a:pos x="4" y="5"/>
                </a:cxn>
                <a:cxn ang="0">
                  <a:pos x="4" y="5"/>
                </a:cxn>
                <a:cxn ang="0">
                  <a:pos x="3" y="14"/>
                </a:cxn>
                <a:cxn ang="0">
                  <a:pos x="2" y="25"/>
                </a:cxn>
                <a:cxn ang="0">
                  <a:pos x="0" y="34"/>
                </a:cxn>
                <a:cxn ang="0">
                  <a:pos x="0" y="39"/>
                </a:cxn>
                <a:cxn ang="0">
                  <a:pos x="2" y="44"/>
                </a:cxn>
                <a:cxn ang="0">
                  <a:pos x="2" y="44"/>
                </a:cxn>
                <a:cxn ang="0">
                  <a:pos x="3" y="47"/>
                </a:cxn>
                <a:cxn ang="0">
                  <a:pos x="4" y="48"/>
                </a:cxn>
                <a:cxn ang="0">
                  <a:pos x="8" y="48"/>
                </a:cxn>
                <a:cxn ang="0">
                  <a:pos x="12" y="46"/>
                </a:cxn>
                <a:cxn ang="0">
                  <a:pos x="12" y="44"/>
                </a:cxn>
                <a:cxn ang="0">
                  <a:pos x="12" y="42"/>
                </a:cxn>
                <a:cxn ang="0">
                  <a:pos x="12" y="42"/>
                </a:cxn>
                <a:cxn ang="0">
                  <a:pos x="11" y="37"/>
                </a:cxn>
                <a:cxn ang="0">
                  <a:pos x="11" y="33"/>
                </a:cxn>
                <a:cxn ang="0">
                  <a:pos x="14" y="24"/>
                </a:cxn>
                <a:cxn ang="0">
                  <a:pos x="15" y="14"/>
                </a:cxn>
                <a:cxn ang="0">
                  <a:pos x="16" y="5"/>
                </a:cxn>
                <a:cxn ang="0">
                  <a:pos x="16" y="5"/>
                </a:cxn>
              </a:cxnLst>
              <a:rect l="0" t="0" r="r" b="b"/>
              <a:pathLst>
                <a:path w="16" h="48">
                  <a:moveTo>
                    <a:pt x="16" y="5"/>
                  </a:moveTo>
                  <a:lnTo>
                    <a:pt x="16" y="5"/>
                  </a:lnTo>
                  <a:lnTo>
                    <a:pt x="16" y="3"/>
                  </a:lnTo>
                  <a:lnTo>
                    <a:pt x="15" y="1"/>
                  </a:lnTo>
                  <a:lnTo>
                    <a:pt x="11" y="0"/>
                  </a:lnTo>
                  <a:lnTo>
                    <a:pt x="7" y="1"/>
                  </a:lnTo>
                  <a:lnTo>
                    <a:pt x="6" y="3"/>
                  </a:lnTo>
                  <a:lnTo>
                    <a:pt x="4" y="5"/>
                  </a:lnTo>
                  <a:lnTo>
                    <a:pt x="4" y="5"/>
                  </a:lnTo>
                  <a:lnTo>
                    <a:pt x="3" y="14"/>
                  </a:lnTo>
                  <a:lnTo>
                    <a:pt x="2" y="25"/>
                  </a:lnTo>
                  <a:lnTo>
                    <a:pt x="0" y="34"/>
                  </a:lnTo>
                  <a:lnTo>
                    <a:pt x="0" y="39"/>
                  </a:lnTo>
                  <a:lnTo>
                    <a:pt x="2" y="44"/>
                  </a:lnTo>
                  <a:lnTo>
                    <a:pt x="2" y="44"/>
                  </a:lnTo>
                  <a:lnTo>
                    <a:pt x="3" y="47"/>
                  </a:lnTo>
                  <a:lnTo>
                    <a:pt x="4" y="48"/>
                  </a:lnTo>
                  <a:lnTo>
                    <a:pt x="8" y="48"/>
                  </a:lnTo>
                  <a:lnTo>
                    <a:pt x="12" y="46"/>
                  </a:lnTo>
                  <a:lnTo>
                    <a:pt x="12" y="44"/>
                  </a:lnTo>
                  <a:lnTo>
                    <a:pt x="12" y="42"/>
                  </a:lnTo>
                  <a:lnTo>
                    <a:pt x="12" y="42"/>
                  </a:lnTo>
                  <a:lnTo>
                    <a:pt x="11" y="37"/>
                  </a:lnTo>
                  <a:lnTo>
                    <a:pt x="11" y="33"/>
                  </a:lnTo>
                  <a:lnTo>
                    <a:pt x="14" y="24"/>
                  </a:lnTo>
                  <a:lnTo>
                    <a:pt x="15" y="14"/>
                  </a:lnTo>
                  <a:lnTo>
                    <a:pt x="16" y="5"/>
                  </a:lnTo>
                  <a:lnTo>
                    <a:pt x="16"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79" name="chenying0907 838">
              <a:extLst>
                <a:ext uri="{FF2B5EF4-FFF2-40B4-BE49-F238E27FC236}">
                  <a16:creationId xmlns:a16="http://schemas.microsoft.com/office/drawing/2014/main" id="{6C32EE8E-7793-41C7-9828-F1E542A01CF9}"/>
                </a:ext>
              </a:extLst>
            </p:cNvPr>
            <p:cNvSpPr>
              <a:spLocks/>
            </p:cNvSpPr>
            <p:nvPr/>
          </p:nvSpPr>
          <p:spPr bwMode="auto">
            <a:xfrm>
              <a:off x="4538663" y="3703638"/>
              <a:ext cx="4763" cy="19050"/>
            </a:xfrm>
            <a:custGeom>
              <a:avLst/>
              <a:gdLst/>
              <a:ahLst/>
              <a:cxnLst>
                <a:cxn ang="0">
                  <a:pos x="0" y="5"/>
                </a:cxn>
                <a:cxn ang="0">
                  <a:pos x="0" y="40"/>
                </a:cxn>
                <a:cxn ang="0">
                  <a:pos x="0" y="40"/>
                </a:cxn>
                <a:cxn ang="0">
                  <a:pos x="0" y="41"/>
                </a:cxn>
                <a:cxn ang="0">
                  <a:pos x="1" y="44"/>
                </a:cxn>
                <a:cxn ang="0">
                  <a:pos x="5" y="45"/>
                </a:cxn>
                <a:cxn ang="0">
                  <a:pos x="9" y="44"/>
                </a:cxn>
                <a:cxn ang="0">
                  <a:pos x="10" y="41"/>
                </a:cxn>
                <a:cxn ang="0">
                  <a:pos x="10" y="40"/>
                </a:cxn>
                <a:cxn ang="0">
                  <a:pos x="10" y="5"/>
                </a:cxn>
                <a:cxn ang="0">
                  <a:pos x="10" y="5"/>
                </a:cxn>
                <a:cxn ang="0">
                  <a:pos x="10" y="3"/>
                </a:cxn>
                <a:cxn ang="0">
                  <a:pos x="9" y="1"/>
                </a:cxn>
                <a:cxn ang="0">
                  <a:pos x="5" y="0"/>
                </a:cxn>
                <a:cxn ang="0">
                  <a:pos x="1" y="1"/>
                </a:cxn>
                <a:cxn ang="0">
                  <a:pos x="0" y="3"/>
                </a:cxn>
                <a:cxn ang="0">
                  <a:pos x="0" y="5"/>
                </a:cxn>
                <a:cxn ang="0">
                  <a:pos x="0" y="5"/>
                </a:cxn>
              </a:cxnLst>
              <a:rect l="0" t="0" r="r" b="b"/>
              <a:pathLst>
                <a:path w="10" h="45">
                  <a:moveTo>
                    <a:pt x="0" y="5"/>
                  </a:moveTo>
                  <a:lnTo>
                    <a:pt x="0" y="40"/>
                  </a:lnTo>
                  <a:lnTo>
                    <a:pt x="0" y="40"/>
                  </a:lnTo>
                  <a:lnTo>
                    <a:pt x="0" y="41"/>
                  </a:lnTo>
                  <a:lnTo>
                    <a:pt x="1" y="44"/>
                  </a:lnTo>
                  <a:lnTo>
                    <a:pt x="5" y="45"/>
                  </a:lnTo>
                  <a:lnTo>
                    <a:pt x="9" y="44"/>
                  </a:lnTo>
                  <a:lnTo>
                    <a:pt x="10" y="41"/>
                  </a:lnTo>
                  <a:lnTo>
                    <a:pt x="10" y="40"/>
                  </a:lnTo>
                  <a:lnTo>
                    <a:pt x="10" y="5"/>
                  </a:lnTo>
                  <a:lnTo>
                    <a:pt x="10" y="5"/>
                  </a:lnTo>
                  <a:lnTo>
                    <a:pt x="10" y="3"/>
                  </a:lnTo>
                  <a:lnTo>
                    <a:pt x="9" y="1"/>
                  </a:lnTo>
                  <a:lnTo>
                    <a:pt x="5" y="0"/>
                  </a:lnTo>
                  <a:lnTo>
                    <a:pt x="1" y="1"/>
                  </a:lnTo>
                  <a:lnTo>
                    <a:pt x="0" y="3"/>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0" name="chenying0907 839">
              <a:extLst>
                <a:ext uri="{FF2B5EF4-FFF2-40B4-BE49-F238E27FC236}">
                  <a16:creationId xmlns:a16="http://schemas.microsoft.com/office/drawing/2014/main" id="{40524DCF-CBCF-47A0-8249-62E994BC6BE6}"/>
                </a:ext>
              </a:extLst>
            </p:cNvPr>
            <p:cNvSpPr>
              <a:spLocks/>
            </p:cNvSpPr>
            <p:nvPr/>
          </p:nvSpPr>
          <p:spPr bwMode="auto">
            <a:xfrm>
              <a:off x="4575176" y="3678238"/>
              <a:ext cx="6350" cy="19050"/>
            </a:xfrm>
            <a:custGeom>
              <a:avLst/>
              <a:gdLst/>
              <a:ahLst/>
              <a:cxnLst>
                <a:cxn ang="0">
                  <a:pos x="16" y="42"/>
                </a:cxn>
                <a:cxn ang="0">
                  <a:pos x="16" y="42"/>
                </a:cxn>
                <a:cxn ang="0">
                  <a:pos x="13" y="33"/>
                </a:cxn>
                <a:cxn ang="0">
                  <a:pos x="12" y="24"/>
                </a:cxn>
                <a:cxn ang="0">
                  <a:pos x="12" y="6"/>
                </a:cxn>
                <a:cxn ang="0">
                  <a:pos x="12" y="6"/>
                </a:cxn>
                <a:cxn ang="0">
                  <a:pos x="12" y="3"/>
                </a:cxn>
                <a:cxn ang="0">
                  <a:pos x="10" y="2"/>
                </a:cxn>
                <a:cxn ang="0">
                  <a:pos x="6" y="0"/>
                </a:cxn>
                <a:cxn ang="0">
                  <a:pos x="2" y="2"/>
                </a:cxn>
                <a:cxn ang="0">
                  <a:pos x="1" y="3"/>
                </a:cxn>
                <a:cxn ang="0">
                  <a:pos x="0" y="6"/>
                </a:cxn>
                <a:cxn ang="0">
                  <a:pos x="0" y="6"/>
                </a:cxn>
                <a:cxn ang="0">
                  <a:pos x="1" y="25"/>
                </a:cxn>
                <a:cxn ang="0">
                  <a:pos x="2" y="36"/>
                </a:cxn>
                <a:cxn ang="0">
                  <a:pos x="4" y="45"/>
                </a:cxn>
                <a:cxn ang="0">
                  <a:pos x="4" y="45"/>
                </a:cxn>
                <a:cxn ang="0">
                  <a:pos x="5" y="48"/>
                </a:cxn>
                <a:cxn ang="0">
                  <a:pos x="8" y="49"/>
                </a:cxn>
                <a:cxn ang="0">
                  <a:pos x="12" y="49"/>
                </a:cxn>
                <a:cxn ang="0">
                  <a:pos x="14" y="46"/>
                </a:cxn>
                <a:cxn ang="0">
                  <a:pos x="16" y="45"/>
                </a:cxn>
                <a:cxn ang="0">
                  <a:pos x="16" y="42"/>
                </a:cxn>
                <a:cxn ang="0">
                  <a:pos x="16" y="42"/>
                </a:cxn>
              </a:cxnLst>
              <a:rect l="0" t="0" r="r" b="b"/>
              <a:pathLst>
                <a:path w="16" h="49">
                  <a:moveTo>
                    <a:pt x="16" y="42"/>
                  </a:moveTo>
                  <a:lnTo>
                    <a:pt x="16" y="42"/>
                  </a:lnTo>
                  <a:lnTo>
                    <a:pt x="13" y="33"/>
                  </a:lnTo>
                  <a:lnTo>
                    <a:pt x="12" y="24"/>
                  </a:lnTo>
                  <a:lnTo>
                    <a:pt x="12" y="6"/>
                  </a:lnTo>
                  <a:lnTo>
                    <a:pt x="12" y="6"/>
                  </a:lnTo>
                  <a:lnTo>
                    <a:pt x="12" y="3"/>
                  </a:lnTo>
                  <a:lnTo>
                    <a:pt x="10" y="2"/>
                  </a:lnTo>
                  <a:lnTo>
                    <a:pt x="6" y="0"/>
                  </a:lnTo>
                  <a:lnTo>
                    <a:pt x="2" y="2"/>
                  </a:lnTo>
                  <a:lnTo>
                    <a:pt x="1" y="3"/>
                  </a:lnTo>
                  <a:lnTo>
                    <a:pt x="0" y="6"/>
                  </a:lnTo>
                  <a:lnTo>
                    <a:pt x="0" y="6"/>
                  </a:lnTo>
                  <a:lnTo>
                    <a:pt x="1" y="25"/>
                  </a:lnTo>
                  <a:lnTo>
                    <a:pt x="2" y="36"/>
                  </a:lnTo>
                  <a:lnTo>
                    <a:pt x="4" y="45"/>
                  </a:lnTo>
                  <a:lnTo>
                    <a:pt x="4" y="45"/>
                  </a:lnTo>
                  <a:lnTo>
                    <a:pt x="5" y="48"/>
                  </a:lnTo>
                  <a:lnTo>
                    <a:pt x="8" y="49"/>
                  </a:lnTo>
                  <a:lnTo>
                    <a:pt x="12" y="49"/>
                  </a:lnTo>
                  <a:lnTo>
                    <a:pt x="14" y="46"/>
                  </a:lnTo>
                  <a:lnTo>
                    <a:pt x="16" y="45"/>
                  </a:lnTo>
                  <a:lnTo>
                    <a:pt x="16" y="42"/>
                  </a:lnTo>
                  <a:lnTo>
                    <a:pt x="16" y="4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1" name="chenying0907 840">
              <a:extLst>
                <a:ext uri="{FF2B5EF4-FFF2-40B4-BE49-F238E27FC236}">
                  <a16:creationId xmlns:a16="http://schemas.microsoft.com/office/drawing/2014/main" id="{893135F5-93AD-45C6-BB42-0BA9DCB926A0}"/>
                </a:ext>
              </a:extLst>
            </p:cNvPr>
            <p:cNvSpPr>
              <a:spLocks/>
            </p:cNvSpPr>
            <p:nvPr/>
          </p:nvSpPr>
          <p:spPr bwMode="auto">
            <a:xfrm>
              <a:off x="4592638" y="3678238"/>
              <a:ext cx="6350" cy="17463"/>
            </a:xfrm>
            <a:custGeom>
              <a:avLst/>
              <a:gdLst/>
              <a:ahLst/>
              <a:cxnLst>
                <a:cxn ang="0">
                  <a:pos x="15" y="34"/>
                </a:cxn>
                <a:cxn ang="0">
                  <a:pos x="15" y="34"/>
                </a:cxn>
                <a:cxn ang="0">
                  <a:pos x="13" y="28"/>
                </a:cxn>
                <a:cxn ang="0">
                  <a:pos x="11" y="20"/>
                </a:cxn>
                <a:cxn ang="0">
                  <a:pos x="11" y="6"/>
                </a:cxn>
                <a:cxn ang="0">
                  <a:pos x="11" y="6"/>
                </a:cxn>
                <a:cxn ang="0">
                  <a:pos x="11" y="3"/>
                </a:cxn>
                <a:cxn ang="0">
                  <a:pos x="10" y="2"/>
                </a:cxn>
                <a:cxn ang="0">
                  <a:pos x="6" y="0"/>
                </a:cxn>
                <a:cxn ang="0">
                  <a:pos x="2" y="2"/>
                </a:cxn>
                <a:cxn ang="0">
                  <a:pos x="1" y="3"/>
                </a:cxn>
                <a:cxn ang="0">
                  <a:pos x="0" y="6"/>
                </a:cxn>
                <a:cxn ang="0">
                  <a:pos x="0" y="6"/>
                </a:cxn>
                <a:cxn ang="0">
                  <a:pos x="1" y="21"/>
                </a:cxn>
                <a:cxn ang="0">
                  <a:pos x="2" y="29"/>
                </a:cxn>
                <a:cxn ang="0">
                  <a:pos x="4" y="37"/>
                </a:cxn>
                <a:cxn ang="0">
                  <a:pos x="4" y="37"/>
                </a:cxn>
                <a:cxn ang="0">
                  <a:pos x="5" y="40"/>
                </a:cxn>
                <a:cxn ang="0">
                  <a:pos x="7" y="41"/>
                </a:cxn>
                <a:cxn ang="0">
                  <a:pos x="11" y="41"/>
                </a:cxn>
                <a:cxn ang="0">
                  <a:pos x="14" y="38"/>
                </a:cxn>
                <a:cxn ang="0">
                  <a:pos x="15" y="37"/>
                </a:cxn>
                <a:cxn ang="0">
                  <a:pos x="15" y="34"/>
                </a:cxn>
                <a:cxn ang="0">
                  <a:pos x="15" y="34"/>
                </a:cxn>
              </a:cxnLst>
              <a:rect l="0" t="0" r="r" b="b"/>
              <a:pathLst>
                <a:path w="15" h="41">
                  <a:moveTo>
                    <a:pt x="15" y="34"/>
                  </a:moveTo>
                  <a:lnTo>
                    <a:pt x="15" y="34"/>
                  </a:lnTo>
                  <a:lnTo>
                    <a:pt x="13" y="28"/>
                  </a:lnTo>
                  <a:lnTo>
                    <a:pt x="11" y="20"/>
                  </a:lnTo>
                  <a:lnTo>
                    <a:pt x="11" y="6"/>
                  </a:lnTo>
                  <a:lnTo>
                    <a:pt x="11" y="6"/>
                  </a:lnTo>
                  <a:lnTo>
                    <a:pt x="11" y="3"/>
                  </a:lnTo>
                  <a:lnTo>
                    <a:pt x="10" y="2"/>
                  </a:lnTo>
                  <a:lnTo>
                    <a:pt x="6" y="0"/>
                  </a:lnTo>
                  <a:lnTo>
                    <a:pt x="2" y="2"/>
                  </a:lnTo>
                  <a:lnTo>
                    <a:pt x="1" y="3"/>
                  </a:lnTo>
                  <a:lnTo>
                    <a:pt x="0" y="6"/>
                  </a:lnTo>
                  <a:lnTo>
                    <a:pt x="0" y="6"/>
                  </a:lnTo>
                  <a:lnTo>
                    <a:pt x="1" y="21"/>
                  </a:lnTo>
                  <a:lnTo>
                    <a:pt x="2" y="29"/>
                  </a:lnTo>
                  <a:lnTo>
                    <a:pt x="4" y="37"/>
                  </a:lnTo>
                  <a:lnTo>
                    <a:pt x="4" y="37"/>
                  </a:lnTo>
                  <a:lnTo>
                    <a:pt x="5" y="40"/>
                  </a:lnTo>
                  <a:lnTo>
                    <a:pt x="7" y="41"/>
                  </a:lnTo>
                  <a:lnTo>
                    <a:pt x="11" y="41"/>
                  </a:lnTo>
                  <a:lnTo>
                    <a:pt x="14" y="38"/>
                  </a:lnTo>
                  <a:lnTo>
                    <a:pt x="15" y="37"/>
                  </a:lnTo>
                  <a:lnTo>
                    <a:pt x="15" y="34"/>
                  </a:lnTo>
                  <a:lnTo>
                    <a:pt x="15" y="3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2" name="chenying0907 841">
              <a:extLst>
                <a:ext uri="{FF2B5EF4-FFF2-40B4-BE49-F238E27FC236}">
                  <a16:creationId xmlns:a16="http://schemas.microsoft.com/office/drawing/2014/main" id="{65C90BA3-F9FB-4018-9109-015B06AE6850}"/>
                </a:ext>
              </a:extLst>
            </p:cNvPr>
            <p:cNvSpPr>
              <a:spLocks/>
            </p:cNvSpPr>
            <p:nvPr/>
          </p:nvSpPr>
          <p:spPr bwMode="auto">
            <a:xfrm>
              <a:off x="4608513" y="3670301"/>
              <a:ext cx="4763" cy="19050"/>
            </a:xfrm>
            <a:custGeom>
              <a:avLst/>
              <a:gdLst/>
              <a:ahLst/>
              <a:cxnLst>
                <a:cxn ang="0">
                  <a:pos x="12" y="22"/>
                </a:cxn>
                <a:cxn ang="0">
                  <a:pos x="12" y="22"/>
                </a:cxn>
                <a:cxn ang="0">
                  <a:pos x="13" y="5"/>
                </a:cxn>
                <a:cxn ang="0">
                  <a:pos x="13" y="5"/>
                </a:cxn>
                <a:cxn ang="0">
                  <a:pos x="13" y="4"/>
                </a:cxn>
                <a:cxn ang="0">
                  <a:pos x="12" y="1"/>
                </a:cxn>
                <a:cxn ang="0">
                  <a:pos x="8" y="0"/>
                </a:cxn>
                <a:cxn ang="0">
                  <a:pos x="4" y="1"/>
                </a:cxn>
                <a:cxn ang="0">
                  <a:pos x="3" y="4"/>
                </a:cxn>
                <a:cxn ang="0">
                  <a:pos x="2" y="5"/>
                </a:cxn>
                <a:cxn ang="0">
                  <a:pos x="2" y="5"/>
                </a:cxn>
                <a:cxn ang="0">
                  <a:pos x="0" y="25"/>
                </a:cxn>
                <a:cxn ang="0">
                  <a:pos x="0" y="34"/>
                </a:cxn>
                <a:cxn ang="0">
                  <a:pos x="3" y="43"/>
                </a:cxn>
                <a:cxn ang="0">
                  <a:pos x="3" y="43"/>
                </a:cxn>
                <a:cxn ang="0">
                  <a:pos x="4" y="44"/>
                </a:cxn>
                <a:cxn ang="0">
                  <a:pos x="5" y="46"/>
                </a:cxn>
                <a:cxn ang="0">
                  <a:pos x="8" y="46"/>
                </a:cxn>
                <a:cxn ang="0">
                  <a:pos x="9" y="44"/>
                </a:cxn>
                <a:cxn ang="0">
                  <a:pos x="13" y="42"/>
                </a:cxn>
                <a:cxn ang="0">
                  <a:pos x="13" y="39"/>
                </a:cxn>
                <a:cxn ang="0">
                  <a:pos x="13" y="36"/>
                </a:cxn>
                <a:cxn ang="0">
                  <a:pos x="13" y="36"/>
                </a:cxn>
                <a:cxn ang="0">
                  <a:pos x="12" y="34"/>
                </a:cxn>
                <a:cxn ang="0">
                  <a:pos x="12" y="30"/>
                </a:cxn>
                <a:cxn ang="0">
                  <a:pos x="12" y="22"/>
                </a:cxn>
                <a:cxn ang="0">
                  <a:pos x="12" y="22"/>
                </a:cxn>
              </a:cxnLst>
              <a:rect l="0" t="0" r="r" b="b"/>
              <a:pathLst>
                <a:path w="13" h="46">
                  <a:moveTo>
                    <a:pt x="12" y="22"/>
                  </a:moveTo>
                  <a:lnTo>
                    <a:pt x="12" y="22"/>
                  </a:lnTo>
                  <a:lnTo>
                    <a:pt x="13" y="5"/>
                  </a:lnTo>
                  <a:lnTo>
                    <a:pt x="13" y="5"/>
                  </a:lnTo>
                  <a:lnTo>
                    <a:pt x="13" y="4"/>
                  </a:lnTo>
                  <a:lnTo>
                    <a:pt x="12" y="1"/>
                  </a:lnTo>
                  <a:lnTo>
                    <a:pt x="8" y="0"/>
                  </a:lnTo>
                  <a:lnTo>
                    <a:pt x="4" y="1"/>
                  </a:lnTo>
                  <a:lnTo>
                    <a:pt x="3" y="4"/>
                  </a:lnTo>
                  <a:lnTo>
                    <a:pt x="2" y="5"/>
                  </a:lnTo>
                  <a:lnTo>
                    <a:pt x="2" y="5"/>
                  </a:lnTo>
                  <a:lnTo>
                    <a:pt x="0" y="25"/>
                  </a:lnTo>
                  <a:lnTo>
                    <a:pt x="0" y="34"/>
                  </a:lnTo>
                  <a:lnTo>
                    <a:pt x="3" y="43"/>
                  </a:lnTo>
                  <a:lnTo>
                    <a:pt x="3" y="43"/>
                  </a:lnTo>
                  <a:lnTo>
                    <a:pt x="4" y="44"/>
                  </a:lnTo>
                  <a:lnTo>
                    <a:pt x="5" y="46"/>
                  </a:lnTo>
                  <a:lnTo>
                    <a:pt x="8" y="46"/>
                  </a:lnTo>
                  <a:lnTo>
                    <a:pt x="9" y="44"/>
                  </a:lnTo>
                  <a:lnTo>
                    <a:pt x="13" y="42"/>
                  </a:lnTo>
                  <a:lnTo>
                    <a:pt x="13" y="39"/>
                  </a:lnTo>
                  <a:lnTo>
                    <a:pt x="13" y="36"/>
                  </a:lnTo>
                  <a:lnTo>
                    <a:pt x="13" y="36"/>
                  </a:lnTo>
                  <a:lnTo>
                    <a:pt x="12" y="34"/>
                  </a:lnTo>
                  <a:lnTo>
                    <a:pt x="12" y="30"/>
                  </a:lnTo>
                  <a:lnTo>
                    <a:pt x="12" y="22"/>
                  </a:lnTo>
                  <a:lnTo>
                    <a:pt x="12" y="2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3" name="chenying0907 842">
              <a:extLst>
                <a:ext uri="{FF2B5EF4-FFF2-40B4-BE49-F238E27FC236}">
                  <a16:creationId xmlns:a16="http://schemas.microsoft.com/office/drawing/2014/main" id="{288D5682-C7C7-4AC9-B1E1-64B598893208}"/>
                </a:ext>
              </a:extLst>
            </p:cNvPr>
            <p:cNvSpPr>
              <a:spLocks/>
            </p:cNvSpPr>
            <p:nvPr/>
          </p:nvSpPr>
          <p:spPr bwMode="auto">
            <a:xfrm>
              <a:off x="4629151" y="3640138"/>
              <a:ext cx="4763" cy="22225"/>
            </a:xfrm>
            <a:custGeom>
              <a:avLst/>
              <a:gdLst/>
              <a:ahLst/>
              <a:cxnLst>
                <a:cxn ang="0">
                  <a:pos x="0" y="5"/>
                </a:cxn>
                <a:cxn ang="0">
                  <a:pos x="0" y="51"/>
                </a:cxn>
                <a:cxn ang="0">
                  <a:pos x="0" y="51"/>
                </a:cxn>
                <a:cxn ang="0">
                  <a:pos x="0" y="54"/>
                </a:cxn>
                <a:cxn ang="0">
                  <a:pos x="2" y="55"/>
                </a:cxn>
                <a:cxn ang="0">
                  <a:pos x="5" y="56"/>
                </a:cxn>
                <a:cxn ang="0">
                  <a:pos x="9" y="55"/>
                </a:cxn>
                <a:cxn ang="0">
                  <a:pos x="11" y="54"/>
                </a:cxn>
                <a:cxn ang="0">
                  <a:pos x="12" y="51"/>
                </a:cxn>
                <a:cxn ang="0">
                  <a:pos x="12" y="5"/>
                </a:cxn>
                <a:cxn ang="0">
                  <a:pos x="12" y="5"/>
                </a:cxn>
                <a:cxn ang="0">
                  <a:pos x="11" y="3"/>
                </a:cxn>
                <a:cxn ang="0">
                  <a:pos x="9" y="1"/>
                </a:cxn>
                <a:cxn ang="0">
                  <a:pos x="5" y="0"/>
                </a:cxn>
                <a:cxn ang="0">
                  <a:pos x="2" y="1"/>
                </a:cxn>
                <a:cxn ang="0">
                  <a:pos x="0" y="3"/>
                </a:cxn>
                <a:cxn ang="0">
                  <a:pos x="0" y="5"/>
                </a:cxn>
                <a:cxn ang="0">
                  <a:pos x="0" y="5"/>
                </a:cxn>
              </a:cxnLst>
              <a:rect l="0" t="0" r="r" b="b"/>
              <a:pathLst>
                <a:path w="12" h="56">
                  <a:moveTo>
                    <a:pt x="0" y="5"/>
                  </a:moveTo>
                  <a:lnTo>
                    <a:pt x="0" y="51"/>
                  </a:lnTo>
                  <a:lnTo>
                    <a:pt x="0" y="51"/>
                  </a:lnTo>
                  <a:lnTo>
                    <a:pt x="0" y="54"/>
                  </a:lnTo>
                  <a:lnTo>
                    <a:pt x="2" y="55"/>
                  </a:lnTo>
                  <a:lnTo>
                    <a:pt x="5" y="56"/>
                  </a:lnTo>
                  <a:lnTo>
                    <a:pt x="9" y="55"/>
                  </a:lnTo>
                  <a:lnTo>
                    <a:pt x="11" y="54"/>
                  </a:lnTo>
                  <a:lnTo>
                    <a:pt x="12" y="51"/>
                  </a:lnTo>
                  <a:lnTo>
                    <a:pt x="12" y="5"/>
                  </a:lnTo>
                  <a:lnTo>
                    <a:pt x="12" y="5"/>
                  </a:lnTo>
                  <a:lnTo>
                    <a:pt x="11" y="3"/>
                  </a:lnTo>
                  <a:lnTo>
                    <a:pt x="9" y="1"/>
                  </a:lnTo>
                  <a:lnTo>
                    <a:pt x="5" y="0"/>
                  </a:lnTo>
                  <a:lnTo>
                    <a:pt x="2" y="1"/>
                  </a:lnTo>
                  <a:lnTo>
                    <a:pt x="0" y="3"/>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4" name="chenying0907 843">
              <a:extLst>
                <a:ext uri="{FF2B5EF4-FFF2-40B4-BE49-F238E27FC236}">
                  <a16:creationId xmlns:a16="http://schemas.microsoft.com/office/drawing/2014/main" id="{35A3FAC6-E636-4BE7-B132-9A5C4FCE2FE8}"/>
                </a:ext>
              </a:extLst>
            </p:cNvPr>
            <p:cNvSpPr>
              <a:spLocks/>
            </p:cNvSpPr>
            <p:nvPr/>
          </p:nvSpPr>
          <p:spPr bwMode="auto">
            <a:xfrm>
              <a:off x="4648201" y="3641726"/>
              <a:ext cx="6350" cy="17463"/>
            </a:xfrm>
            <a:custGeom>
              <a:avLst/>
              <a:gdLst/>
              <a:ahLst/>
              <a:cxnLst>
                <a:cxn ang="0">
                  <a:pos x="12" y="5"/>
                </a:cxn>
                <a:cxn ang="0">
                  <a:pos x="12" y="5"/>
                </a:cxn>
                <a:cxn ang="0">
                  <a:pos x="10" y="3"/>
                </a:cxn>
                <a:cxn ang="0">
                  <a:pos x="9" y="1"/>
                </a:cxn>
                <a:cxn ang="0">
                  <a:pos x="5" y="0"/>
                </a:cxn>
                <a:cxn ang="0">
                  <a:pos x="1" y="1"/>
                </a:cxn>
                <a:cxn ang="0">
                  <a:pos x="0" y="3"/>
                </a:cxn>
                <a:cxn ang="0">
                  <a:pos x="0" y="5"/>
                </a:cxn>
                <a:cxn ang="0">
                  <a:pos x="0" y="5"/>
                </a:cxn>
                <a:cxn ang="0">
                  <a:pos x="1" y="21"/>
                </a:cxn>
                <a:cxn ang="0">
                  <a:pos x="4" y="35"/>
                </a:cxn>
                <a:cxn ang="0">
                  <a:pos x="4" y="35"/>
                </a:cxn>
                <a:cxn ang="0">
                  <a:pos x="4" y="38"/>
                </a:cxn>
                <a:cxn ang="0">
                  <a:pos x="5" y="40"/>
                </a:cxn>
                <a:cxn ang="0">
                  <a:pos x="9" y="42"/>
                </a:cxn>
                <a:cxn ang="0">
                  <a:pos x="13" y="40"/>
                </a:cxn>
                <a:cxn ang="0">
                  <a:pos x="14" y="38"/>
                </a:cxn>
                <a:cxn ang="0">
                  <a:pos x="16" y="35"/>
                </a:cxn>
                <a:cxn ang="0">
                  <a:pos x="16" y="35"/>
                </a:cxn>
                <a:cxn ang="0">
                  <a:pos x="13" y="21"/>
                </a:cxn>
                <a:cxn ang="0">
                  <a:pos x="12" y="5"/>
                </a:cxn>
                <a:cxn ang="0">
                  <a:pos x="12" y="5"/>
                </a:cxn>
              </a:cxnLst>
              <a:rect l="0" t="0" r="r" b="b"/>
              <a:pathLst>
                <a:path w="16" h="42">
                  <a:moveTo>
                    <a:pt x="12" y="5"/>
                  </a:moveTo>
                  <a:lnTo>
                    <a:pt x="12" y="5"/>
                  </a:lnTo>
                  <a:lnTo>
                    <a:pt x="10" y="3"/>
                  </a:lnTo>
                  <a:lnTo>
                    <a:pt x="9" y="1"/>
                  </a:lnTo>
                  <a:lnTo>
                    <a:pt x="5" y="0"/>
                  </a:lnTo>
                  <a:lnTo>
                    <a:pt x="1" y="1"/>
                  </a:lnTo>
                  <a:lnTo>
                    <a:pt x="0" y="3"/>
                  </a:lnTo>
                  <a:lnTo>
                    <a:pt x="0" y="5"/>
                  </a:lnTo>
                  <a:lnTo>
                    <a:pt x="0" y="5"/>
                  </a:lnTo>
                  <a:lnTo>
                    <a:pt x="1" y="21"/>
                  </a:lnTo>
                  <a:lnTo>
                    <a:pt x="4" y="35"/>
                  </a:lnTo>
                  <a:lnTo>
                    <a:pt x="4" y="35"/>
                  </a:lnTo>
                  <a:lnTo>
                    <a:pt x="4" y="38"/>
                  </a:lnTo>
                  <a:lnTo>
                    <a:pt x="5" y="40"/>
                  </a:lnTo>
                  <a:lnTo>
                    <a:pt x="9" y="42"/>
                  </a:lnTo>
                  <a:lnTo>
                    <a:pt x="13" y="40"/>
                  </a:lnTo>
                  <a:lnTo>
                    <a:pt x="14" y="38"/>
                  </a:lnTo>
                  <a:lnTo>
                    <a:pt x="16" y="35"/>
                  </a:lnTo>
                  <a:lnTo>
                    <a:pt x="16" y="35"/>
                  </a:lnTo>
                  <a:lnTo>
                    <a:pt x="13" y="21"/>
                  </a:lnTo>
                  <a:lnTo>
                    <a:pt x="12" y="5"/>
                  </a:lnTo>
                  <a:lnTo>
                    <a:pt x="12"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5" name="chenying0907 844">
              <a:extLst>
                <a:ext uri="{FF2B5EF4-FFF2-40B4-BE49-F238E27FC236}">
                  <a16:creationId xmlns:a16="http://schemas.microsoft.com/office/drawing/2014/main" id="{B134BCEA-9C81-40DD-9D96-F9441BEAC9F9}"/>
                </a:ext>
              </a:extLst>
            </p:cNvPr>
            <p:cNvSpPr>
              <a:spLocks/>
            </p:cNvSpPr>
            <p:nvPr/>
          </p:nvSpPr>
          <p:spPr bwMode="auto">
            <a:xfrm>
              <a:off x="4668838" y="3640138"/>
              <a:ext cx="4763" cy="14288"/>
            </a:xfrm>
            <a:custGeom>
              <a:avLst/>
              <a:gdLst/>
              <a:ahLst/>
              <a:cxnLst>
                <a:cxn ang="0">
                  <a:pos x="0" y="5"/>
                </a:cxn>
                <a:cxn ang="0">
                  <a:pos x="0" y="33"/>
                </a:cxn>
                <a:cxn ang="0">
                  <a:pos x="0" y="33"/>
                </a:cxn>
                <a:cxn ang="0">
                  <a:pos x="0" y="34"/>
                </a:cxn>
                <a:cxn ang="0">
                  <a:pos x="1" y="37"/>
                </a:cxn>
                <a:cxn ang="0">
                  <a:pos x="5" y="38"/>
                </a:cxn>
                <a:cxn ang="0">
                  <a:pos x="9" y="37"/>
                </a:cxn>
                <a:cxn ang="0">
                  <a:pos x="10" y="34"/>
                </a:cxn>
                <a:cxn ang="0">
                  <a:pos x="10" y="33"/>
                </a:cxn>
                <a:cxn ang="0">
                  <a:pos x="10" y="5"/>
                </a:cxn>
                <a:cxn ang="0">
                  <a:pos x="10" y="5"/>
                </a:cxn>
                <a:cxn ang="0">
                  <a:pos x="10" y="3"/>
                </a:cxn>
                <a:cxn ang="0">
                  <a:pos x="9" y="1"/>
                </a:cxn>
                <a:cxn ang="0">
                  <a:pos x="5" y="0"/>
                </a:cxn>
                <a:cxn ang="0">
                  <a:pos x="1" y="1"/>
                </a:cxn>
                <a:cxn ang="0">
                  <a:pos x="0" y="3"/>
                </a:cxn>
                <a:cxn ang="0">
                  <a:pos x="0" y="5"/>
                </a:cxn>
                <a:cxn ang="0">
                  <a:pos x="0" y="5"/>
                </a:cxn>
              </a:cxnLst>
              <a:rect l="0" t="0" r="r" b="b"/>
              <a:pathLst>
                <a:path w="10" h="38">
                  <a:moveTo>
                    <a:pt x="0" y="5"/>
                  </a:moveTo>
                  <a:lnTo>
                    <a:pt x="0" y="33"/>
                  </a:lnTo>
                  <a:lnTo>
                    <a:pt x="0" y="33"/>
                  </a:lnTo>
                  <a:lnTo>
                    <a:pt x="0" y="34"/>
                  </a:lnTo>
                  <a:lnTo>
                    <a:pt x="1" y="37"/>
                  </a:lnTo>
                  <a:lnTo>
                    <a:pt x="5" y="38"/>
                  </a:lnTo>
                  <a:lnTo>
                    <a:pt x="9" y="37"/>
                  </a:lnTo>
                  <a:lnTo>
                    <a:pt x="10" y="34"/>
                  </a:lnTo>
                  <a:lnTo>
                    <a:pt x="10" y="33"/>
                  </a:lnTo>
                  <a:lnTo>
                    <a:pt x="10" y="5"/>
                  </a:lnTo>
                  <a:lnTo>
                    <a:pt x="10" y="5"/>
                  </a:lnTo>
                  <a:lnTo>
                    <a:pt x="10" y="3"/>
                  </a:lnTo>
                  <a:lnTo>
                    <a:pt x="9" y="1"/>
                  </a:lnTo>
                  <a:lnTo>
                    <a:pt x="5" y="0"/>
                  </a:lnTo>
                  <a:lnTo>
                    <a:pt x="1" y="1"/>
                  </a:lnTo>
                  <a:lnTo>
                    <a:pt x="0" y="3"/>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6" name="chenying0907 845">
              <a:extLst>
                <a:ext uri="{FF2B5EF4-FFF2-40B4-BE49-F238E27FC236}">
                  <a16:creationId xmlns:a16="http://schemas.microsoft.com/office/drawing/2014/main" id="{1B38D989-8AB1-4327-AB6B-67D02F5EB0FB}"/>
                </a:ext>
              </a:extLst>
            </p:cNvPr>
            <p:cNvSpPr>
              <a:spLocks/>
            </p:cNvSpPr>
            <p:nvPr/>
          </p:nvSpPr>
          <p:spPr bwMode="auto">
            <a:xfrm>
              <a:off x="4689476" y="3586163"/>
              <a:ext cx="6350" cy="23813"/>
            </a:xfrm>
            <a:custGeom>
              <a:avLst/>
              <a:gdLst/>
              <a:ahLst/>
              <a:cxnLst>
                <a:cxn ang="0">
                  <a:pos x="7" y="1"/>
                </a:cxn>
                <a:cxn ang="0">
                  <a:pos x="7" y="1"/>
                </a:cxn>
                <a:cxn ang="0">
                  <a:pos x="4" y="6"/>
                </a:cxn>
                <a:cxn ang="0">
                  <a:pos x="1" y="13"/>
                </a:cxn>
                <a:cxn ang="0">
                  <a:pos x="1" y="19"/>
                </a:cxn>
                <a:cxn ang="0">
                  <a:pos x="0" y="26"/>
                </a:cxn>
                <a:cxn ang="0">
                  <a:pos x="1" y="51"/>
                </a:cxn>
                <a:cxn ang="0">
                  <a:pos x="1" y="51"/>
                </a:cxn>
                <a:cxn ang="0">
                  <a:pos x="2" y="53"/>
                </a:cxn>
                <a:cxn ang="0">
                  <a:pos x="4" y="56"/>
                </a:cxn>
                <a:cxn ang="0">
                  <a:pos x="7" y="57"/>
                </a:cxn>
                <a:cxn ang="0">
                  <a:pos x="11" y="56"/>
                </a:cxn>
                <a:cxn ang="0">
                  <a:pos x="13" y="53"/>
                </a:cxn>
                <a:cxn ang="0">
                  <a:pos x="13" y="51"/>
                </a:cxn>
                <a:cxn ang="0">
                  <a:pos x="13" y="51"/>
                </a:cxn>
                <a:cxn ang="0">
                  <a:pos x="13" y="31"/>
                </a:cxn>
                <a:cxn ang="0">
                  <a:pos x="13" y="31"/>
                </a:cxn>
                <a:cxn ang="0">
                  <a:pos x="11" y="19"/>
                </a:cxn>
                <a:cxn ang="0">
                  <a:pos x="13" y="14"/>
                </a:cxn>
                <a:cxn ang="0">
                  <a:pos x="15" y="10"/>
                </a:cxn>
                <a:cxn ang="0">
                  <a:pos x="15" y="10"/>
                </a:cxn>
                <a:cxn ang="0">
                  <a:pos x="17" y="8"/>
                </a:cxn>
                <a:cxn ang="0">
                  <a:pos x="17" y="5"/>
                </a:cxn>
                <a:cxn ang="0">
                  <a:pos x="14" y="1"/>
                </a:cxn>
                <a:cxn ang="0">
                  <a:pos x="13" y="0"/>
                </a:cxn>
                <a:cxn ang="0">
                  <a:pos x="11" y="0"/>
                </a:cxn>
                <a:cxn ang="0">
                  <a:pos x="9" y="0"/>
                </a:cxn>
                <a:cxn ang="0">
                  <a:pos x="7" y="1"/>
                </a:cxn>
                <a:cxn ang="0">
                  <a:pos x="7" y="1"/>
                </a:cxn>
              </a:cxnLst>
              <a:rect l="0" t="0" r="r" b="b"/>
              <a:pathLst>
                <a:path w="17" h="57">
                  <a:moveTo>
                    <a:pt x="7" y="1"/>
                  </a:moveTo>
                  <a:lnTo>
                    <a:pt x="7" y="1"/>
                  </a:lnTo>
                  <a:lnTo>
                    <a:pt x="4" y="6"/>
                  </a:lnTo>
                  <a:lnTo>
                    <a:pt x="1" y="13"/>
                  </a:lnTo>
                  <a:lnTo>
                    <a:pt x="1" y="19"/>
                  </a:lnTo>
                  <a:lnTo>
                    <a:pt x="0" y="26"/>
                  </a:lnTo>
                  <a:lnTo>
                    <a:pt x="1" y="51"/>
                  </a:lnTo>
                  <a:lnTo>
                    <a:pt x="1" y="51"/>
                  </a:lnTo>
                  <a:lnTo>
                    <a:pt x="2" y="53"/>
                  </a:lnTo>
                  <a:lnTo>
                    <a:pt x="4" y="56"/>
                  </a:lnTo>
                  <a:lnTo>
                    <a:pt x="7" y="57"/>
                  </a:lnTo>
                  <a:lnTo>
                    <a:pt x="11" y="56"/>
                  </a:lnTo>
                  <a:lnTo>
                    <a:pt x="13" y="53"/>
                  </a:lnTo>
                  <a:lnTo>
                    <a:pt x="13" y="51"/>
                  </a:lnTo>
                  <a:lnTo>
                    <a:pt x="13" y="51"/>
                  </a:lnTo>
                  <a:lnTo>
                    <a:pt x="13" y="31"/>
                  </a:lnTo>
                  <a:lnTo>
                    <a:pt x="13" y="31"/>
                  </a:lnTo>
                  <a:lnTo>
                    <a:pt x="11" y="19"/>
                  </a:lnTo>
                  <a:lnTo>
                    <a:pt x="13" y="14"/>
                  </a:lnTo>
                  <a:lnTo>
                    <a:pt x="15" y="10"/>
                  </a:lnTo>
                  <a:lnTo>
                    <a:pt x="15" y="10"/>
                  </a:lnTo>
                  <a:lnTo>
                    <a:pt x="17" y="8"/>
                  </a:lnTo>
                  <a:lnTo>
                    <a:pt x="17" y="5"/>
                  </a:lnTo>
                  <a:lnTo>
                    <a:pt x="14" y="1"/>
                  </a:lnTo>
                  <a:lnTo>
                    <a:pt x="13" y="0"/>
                  </a:lnTo>
                  <a:lnTo>
                    <a:pt x="11" y="0"/>
                  </a:lnTo>
                  <a:lnTo>
                    <a:pt x="9" y="0"/>
                  </a:lnTo>
                  <a:lnTo>
                    <a:pt x="7" y="1"/>
                  </a:lnTo>
                  <a:lnTo>
                    <a:pt x="7" y="1"/>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7" name="chenying0907 846">
              <a:extLst>
                <a:ext uri="{FF2B5EF4-FFF2-40B4-BE49-F238E27FC236}">
                  <a16:creationId xmlns:a16="http://schemas.microsoft.com/office/drawing/2014/main" id="{A0E4AB18-6BF9-4ABD-B6C1-4104945B8773}"/>
                </a:ext>
              </a:extLst>
            </p:cNvPr>
            <p:cNvSpPr>
              <a:spLocks/>
            </p:cNvSpPr>
            <p:nvPr/>
          </p:nvSpPr>
          <p:spPr bwMode="auto">
            <a:xfrm>
              <a:off x="4702176" y="3587751"/>
              <a:ext cx="9525" cy="25400"/>
            </a:xfrm>
            <a:custGeom>
              <a:avLst/>
              <a:gdLst/>
              <a:ahLst/>
              <a:cxnLst>
                <a:cxn ang="0">
                  <a:pos x="10" y="4"/>
                </a:cxn>
                <a:cxn ang="0">
                  <a:pos x="10" y="4"/>
                </a:cxn>
                <a:cxn ang="0">
                  <a:pos x="5" y="17"/>
                </a:cxn>
                <a:cxn ang="0">
                  <a:pos x="1" y="31"/>
                </a:cxn>
                <a:cxn ang="0">
                  <a:pos x="0" y="38"/>
                </a:cxn>
                <a:cxn ang="0">
                  <a:pos x="0" y="44"/>
                </a:cxn>
                <a:cxn ang="0">
                  <a:pos x="1" y="51"/>
                </a:cxn>
                <a:cxn ang="0">
                  <a:pos x="2" y="57"/>
                </a:cxn>
                <a:cxn ang="0">
                  <a:pos x="2" y="57"/>
                </a:cxn>
                <a:cxn ang="0">
                  <a:pos x="4" y="60"/>
                </a:cxn>
                <a:cxn ang="0">
                  <a:pos x="6" y="61"/>
                </a:cxn>
                <a:cxn ang="0">
                  <a:pos x="7" y="61"/>
                </a:cxn>
                <a:cxn ang="0">
                  <a:pos x="10" y="60"/>
                </a:cxn>
                <a:cxn ang="0">
                  <a:pos x="13" y="57"/>
                </a:cxn>
                <a:cxn ang="0">
                  <a:pos x="13" y="55"/>
                </a:cxn>
                <a:cxn ang="0">
                  <a:pos x="13" y="52"/>
                </a:cxn>
                <a:cxn ang="0">
                  <a:pos x="13" y="52"/>
                </a:cxn>
                <a:cxn ang="0">
                  <a:pos x="11" y="47"/>
                </a:cxn>
                <a:cxn ang="0">
                  <a:pos x="10" y="40"/>
                </a:cxn>
                <a:cxn ang="0">
                  <a:pos x="11" y="35"/>
                </a:cxn>
                <a:cxn ang="0">
                  <a:pos x="13" y="28"/>
                </a:cxn>
                <a:cxn ang="0">
                  <a:pos x="17" y="18"/>
                </a:cxn>
                <a:cxn ang="0">
                  <a:pos x="21" y="7"/>
                </a:cxn>
                <a:cxn ang="0">
                  <a:pos x="21" y="7"/>
                </a:cxn>
                <a:cxn ang="0">
                  <a:pos x="21" y="5"/>
                </a:cxn>
                <a:cxn ang="0">
                  <a:pos x="21" y="2"/>
                </a:cxn>
                <a:cxn ang="0">
                  <a:pos x="19" y="1"/>
                </a:cxn>
                <a:cxn ang="0">
                  <a:pos x="17" y="0"/>
                </a:cxn>
                <a:cxn ang="0">
                  <a:pos x="13" y="1"/>
                </a:cxn>
                <a:cxn ang="0">
                  <a:pos x="11" y="2"/>
                </a:cxn>
                <a:cxn ang="0">
                  <a:pos x="10" y="4"/>
                </a:cxn>
                <a:cxn ang="0">
                  <a:pos x="10" y="4"/>
                </a:cxn>
              </a:cxnLst>
              <a:rect l="0" t="0" r="r" b="b"/>
              <a:pathLst>
                <a:path w="21" h="61">
                  <a:moveTo>
                    <a:pt x="10" y="4"/>
                  </a:moveTo>
                  <a:lnTo>
                    <a:pt x="10" y="4"/>
                  </a:lnTo>
                  <a:lnTo>
                    <a:pt x="5" y="17"/>
                  </a:lnTo>
                  <a:lnTo>
                    <a:pt x="1" y="31"/>
                  </a:lnTo>
                  <a:lnTo>
                    <a:pt x="0" y="38"/>
                  </a:lnTo>
                  <a:lnTo>
                    <a:pt x="0" y="44"/>
                  </a:lnTo>
                  <a:lnTo>
                    <a:pt x="1" y="51"/>
                  </a:lnTo>
                  <a:lnTo>
                    <a:pt x="2" y="57"/>
                  </a:lnTo>
                  <a:lnTo>
                    <a:pt x="2" y="57"/>
                  </a:lnTo>
                  <a:lnTo>
                    <a:pt x="4" y="60"/>
                  </a:lnTo>
                  <a:lnTo>
                    <a:pt x="6" y="61"/>
                  </a:lnTo>
                  <a:lnTo>
                    <a:pt x="7" y="61"/>
                  </a:lnTo>
                  <a:lnTo>
                    <a:pt x="10" y="60"/>
                  </a:lnTo>
                  <a:lnTo>
                    <a:pt x="13" y="57"/>
                  </a:lnTo>
                  <a:lnTo>
                    <a:pt x="13" y="55"/>
                  </a:lnTo>
                  <a:lnTo>
                    <a:pt x="13" y="52"/>
                  </a:lnTo>
                  <a:lnTo>
                    <a:pt x="13" y="52"/>
                  </a:lnTo>
                  <a:lnTo>
                    <a:pt x="11" y="47"/>
                  </a:lnTo>
                  <a:lnTo>
                    <a:pt x="10" y="40"/>
                  </a:lnTo>
                  <a:lnTo>
                    <a:pt x="11" y="35"/>
                  </a:lnTo>
                  <a:lnTo>
                    <a:pt x="13" y="28"/>
                  </a:lnTo>
                  <a:lnTo>
                    <a:pt x="17" y="18"/>
                  </a:lnTo>
                  <a:lnTo>
                    <a:pt x="21" y="7"/>
                  </a:lnTo>
                  <a:lnTo>
                    <a:pt x="21" y="7"/>
                  </a:lnTo>
                  <a:lnTo>
                    <a:pt x="21" y="5"/>
                  </a:lnTo>
                  <a:lnTo>
                    <a:pt x="21" y="2"/>
                  </a:lnTo>
                  <a:lnTo>
                    <a:pt x="19" y="1"/>
                  </a:lnTo>
                  <a:lnTo>
                    <a:pt x="17" y="0"/>
                  </a:lnTo>
                  <a:lnTo>
                    <a:pt x="13" y="1"/>
                  </a:lnTo>
                  <a:lnTo>
                    <a:pt x="11" y="2"/>
                  </a:lnTo>
                  <a:lnTo>
                    <a:pt x="10" y="4"/>
                  </a:lnTo>
                  <a:lnTo>
                    <a:pt x="10"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8" name="chenying0907 847">
              <a:extLst>
                <a:ext uri="{FF2B5EF4-FFF2-40B4-BE49-F238E27FC236}">
                  <a16:creationId xmlns:a16="http://schemas.microsoft.com/office/drawing/2014/main" id="{87246BC6-DA4C-485A-9614-C79E47405574}"/>
                </a:ext>
              </a:extLst>
            </p:cNvPr>
            <p:cNvSpPr>
              <a:spLocks/>
            </p:cNvSpPr>
            <p:nvPr/>
          </p:nvSpPr>
          <p:spPr bwMode="auto">
            <a:xfrm>
              <a:off x="4721226" y="3589338"/>
              <a:ext cx="6350" cy="25400"/>
            </a:xfrm>
            <a:custGeom>
              <a:avLst/>
              <a:gdLst/>
              <a:ahLst/>
              <a:cxnLst>
                <a:cxn ang="0">
                  <a:pos x="17" y="5"/>
                </a:cxn>
                <a:cxn ang="0">
                  <a:pos x="17" y="5"/>
                </a:cxn>
                <a:cxn ang="0">
                  <a:pos x="17" y="2"/>
                </a:cxn>
                <a:cxn ang="0">
                  <a:pos x="16" y="1"/>
                </a:cxn>
                <a:cxn ang="0">
                  <a:pos x="12" y="0"/>
                </a:cxn>
                <a:cxn ang="0">
                  <a:pos x="8" y="1"/>
                </a:cxn>
                <a:cxn ang="0">
                  <a:pos x="7" y="2"/>
                </a:cxn>
                <a:cxn ang="0">
                  <a:pos x="7" y="5"/>
                </a:cxn>
                <a:cxn ang="0">
                  <a:pos x="7" y="5"/>
                </a:cxn>
                <a:cxn ang="0">
                  <a:pos x="4" y="18"/>
                </a:cxn>
                <a:cxn ang="0">
                  <a:pos x="2" y="31"/>
                </a:cxn>
                <a:cxn ang="0">
                  <a:pos x="0" y="37"/>
                </a:cxn>
                <a:cxn ang="0">
                  <a:pos x="0" y="44"/>
                </a:cxn>
                <a:cxn ang="0">
                  <a:pos x="2" y="51"/>
                </a:cxn>
                <a:cxn ang="0">
                  <a:pos x="3" y="57"/>
                </a:cxn>
                <a:cxn ang="0">
                  <a:pos x="3" y="57"/>
                </a:cxn>
                <a:cxn ang="0">
                  <a:pos x="4" y="60"/>
                </a:cxn>
                <a:cxn ang="0">
                  <a:pos x="7" y="60"/>
                </a:cxn>
                <a:cxn ang="0">
                  <a:pos x="8" y="61"/>
                </a:cxn>
                <a:cxn ang="0">
                  <a:pos x="11" y="60"/>
                </a:cxn>
                <a:cxn ang="0">
                  <a:pos x="14" y="56"/>
                </a:cxn>
                <a:cxn ang="0">
                  <a:pos x="14" y="54"/>
                </a:cxn>
                <a:cxn ang="0">
                  <a:pos x="14" y="52"/>
                </a:cxn>
                <a:cxn ang="0">
                  <a:pos x="14" y="52"/>
                </a:cxn>
                <a:cxn ang="0">
                  <a:pos x="12" y="47"/>
                </a:cxn>
                <a:cxn ang="0">
                  <a:pos x="11" y="40"/>
                </a:cxn>
                <a:cxn ang="0">
                  <a:pos x="14" y="28"/>
                </a:cxn>
                <a:cxn ang="0">
                  <a:pos x="16" y="17"/>
                </a:cxn>
                <a:cxn ang="0">
                  <a:pos x="17" y="5"/>
                </a:cxn>
                <a:cxn ang="0">
                  <a:pos x="17" y="5"/>
                </a:cxn>
              </a:cxnLst>
              <a:rect l="0" t="0" r="r" b="b"/>
              <a:pathLst>
                <a:path w="17" h="61">
                  <a:moveTo>
                    <a:pt x="17" y="5"/>
                  </a:moveTo>
                  <a:lnTo>
                    <a:pt x="17" y="5"/>
                  </a:lnTo>
                  <a:lnTo>
                    <a:pt x="17" y="2"/>
                  </a:lnTo>
                  <a:lnTo>
                    <a:pt x="16" y="1"/>
                  </a:lnTo>
                  <a:lnTo>
                    <a:pt x="12" y="0"/>
                  </a:lnTo>
                  <a:lnTo>
                    <a:pt x="8" y="1"/>
                  </a:lnTo>
                  <a:lnTo>
                    <a:pt x="7" y="2"/>
                  </a:lnTo>
                  <a:lnTo>
                    <a:pt x="7" y="5"/>
                  </a:lnTo>
                  <a:lnTo>
                    <a:pt x="7" y="5"/>
                  </a:lnTo>
                  <a:lnTo>
                    <a:pt x="4" y="18"/>
                  </a:lnTo>
                  <a:lnTo>
                    <a:pt x="2" y="31"/>
                  </a:lnTo>
                  <a:lnTo>
                    <a:pt x="0" y="37"/>
                  </a:lnTo>
                  <a:lnTo>
                    <a:pt x="0" y="44"/>
                  </a:lnTo>
                  <a:lnTo>
                    <a:pt x="2" y="51"/>
                  </a:lnTo>
                  <a:lnTo>
                    <a:pt x="3" y="57"/>
                  </a:lnTo>
                  <a:lnTo>
                    <a:pt x="3" y="57"/>
                  </a:lnTo>
                  <a:lnTo>
                    <a:pt x="4" y="60"/>
                  </a:lnTo>
                  <a:lnTo>
                    <a:pt x="7" y="60"/>
                  </a:lnTo>
                  <a:lnTo>
                    <a:pt x="8" y="61"/>
                  </a:lnTo>
                  <a:lnTo>
                    <a:pt x="11" y="60"/>
                  </a:lnTo>
                  <a:lnTo>
                    <a:pt x="14" y="56"/>
                  </a:lnTo>
                  <a:lnTo>
                    <a:pt x="14" y="54"/>
                  </a:lnTo>
                  <a:lnTo>
                    <a:pt x="14" y="52"/>
                  </a:lnTo>
                  <a:lnTo>
                    <a:pt x="14" y="52"/>
                  </a:lnTo>
                  <a:lnTo>
                    <a:pt x="12" y="47"/>
                  </a:lnTo>
                  <a:lnTo>
                    <a:pt x="11" y="40"/>
                  </a:lnTo>
                  <a:lnTo>
                    <a:pt x="14" y="28"/>
                  </a:lnTo>
                  <a:lnTo>
                    <a:pt x="16" y="17"/>
                  </a:lnTo>
                  <a:lnTo>
                    <a:pt x="17" y="5"/>
                  </a:lnTo>
                  <a:lnTo>
                    <a:pt x="17"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89" name="chenying0907 848">
              <a:extLst>
                <a:ext uri="{FF2B5EF4-FFF2-40B4-BE49-F238E27FC236}">
                  <a16:creationId xmlns:a16="http://schemas.microsoft.com/office/drawing/2014/main" id="{26B42A9A-71BE-462A-A228-F389FF25A525}"/>
                </a:ext>
              </a:extLst>
            </p:cNvPr>
            <p:cNvSpPr>
              <a:spLocks/>
            </p:cNvSpPr>
            <p:nvPr/>
          </p:nvSpPr>
          <p:spPr bwMode="auto">
            <a:xfrm>
              <a:off x="4748213" y="3521076"/>
              <a:ext cx="3175" cy="30163"/>
            </a:xfrm>
            <a:custGeom>
              <a:avLst/>
              <a:gdLst/>
              <a:ahLst/>
              <a:cxnLst>
                <a:cxn ang="0">
                  <a:pos x="0" y="5"/>
                </a:cxn>
                <a:cxn ang="0">
                  <a:pos x="0" y="71"/>
                </a:cxn>
                <a:cxn ang="0">
                  <a:pos x="0" y="71"/>
                </a:cxn>
                <a:cxn ang="0">
                  <a:pos x="0" y="73"/>
                </a:cxn>
                <a:cxn ang="0">
                  <a:pos x="1" y="75"/>
                </a:cxn>
                <a:cxn ang="0">
                  <a:pos x="5" y="76"/>
                </a:cxn>
                <a:cxn ang="0">
                  <a:pos x="9" y="75"/>
                </a:cxn>
                <a:cxn ang="0">
                  <a:pos x="11" y="73"/>
                </a:cxn>
                <a:cxn ang="0">
                  <a:pos x="12" y="71"/>
                </a:cxn>
                <a:cxn ang="0">
                  <a:pos x="12" y="5"/>
                </a:cxn>
                <a:cxn ang="0">
                  <a:pos x="12" y="5"/>
                </a:cxn>
                <a:cxn ang="0">
                  <a:pos x="11" y="3"/>
                </a:cxn>
                <a:cxn ang="0">
                  <a:pos x="9" y="2"/>
                </a:cxn>
                <a:cxn ang="0">
                  <a:pos x="5" y="0"/>
                </a:cxn>
                <a:cxn ang="0">
                  <a:pos x="1" y="2"/>
                </a:cxn>
                <a:cxn ang="0">
                  <a:pos x="0" y="3"/>
                </a:cxn>
                <a:cxn ang="0">
                  <a:pos x="0" y="5"/>
                </a:cxn>
                <a:cxn ang="0">
                  <a:pos x="0" y="5"/>
                </a:cxn>
              </a:cxnLst>
              <a:rect l="0" t="0" r="r" b="b"/>
              <a:pathLst>
                <a:path w="12" h="76">
                  <a:moveTo>
                    <a:pt x="0" y="5"/>
                  </a:moveTo>
                  <a:lnTo>
                    <a:pt x="0" y="71"/>
                  </a:lnTo>
                  <a:lnTo>
                    <a:pt x="0" y="71"/>
                  </a:lnTo>
                  <a:lnTo>
                    <a:pt x="0" y="73"/>
                  </a:lnTo>
                  <a:lnTo>
                    <a:pt x="1" y="75"/>
                  </a:lnTo>
                  <a:lnTo>
                    <a:pt x="5" y="76"/>
                  </a:lnTo>
                  <a:lnTo>
                    <a:pt x="9" y="75"/>
                  </a:lnTo>
                  <a:lnTo>
                    <a:pt x="11" y="73"/>
                  </a:lnTo>
                  <a:lnTo>
                    <a:pt x="12" y="71"/>
                  </a:lnTo>
                  <a:lnTo>
                    <a:pt x="12" y="5"/>
                  </a:lnTo>
                  <a:lnTo>
                    <a:pt x="12" y="5"/>
                  </a:lnTo>
                  <a:lnTo>
                    <a:pt x="11" y="3"/>
                  </a:lnTo>
                  <a:lnTo>
                    <a:pt x="9" y="2"/>
                  </a:lnTo>
                  <a:lnTo>
                    <a:pt x="5" y="0"/>
                  </a:lnTo>
                  <a:lnTo>
                    <a:pt x="1" y="2"/>
                  </a:lnTo>
                  <a:lnTo>
                    <a:pt x="0" y="3"/>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0" name="chenying0907 849">
              <a:extLst>
                <a:ext uri="{FF2B5EF4-FFF2-40B4-BE49-F238E27FC236}">
                  <a16:creationId xmlns:a16="http://schemas.microsoft.com/office/drawing/2014/main" id="{3A4F1A0B-AA61-4C8A-9B12-22C8ACEA795E}"/>
                </a:ext>
              </a:extLst>
            </p:cNvPr>
            <p:cNvSpPr>
              <a:spLocks/>
            </p:cNvSpPr>
            <p:nvPr/>
          </p:nvSpPr>
          <p:spPr bwMode="auto">
            <a:xfrm>
              <a:off x="4762501" y="3519488"/>
              <a:ext cx="6350" cy="25400"/>
            </a:xfrm>
            <a:custGeom>
              <a:avLst/>
              <a:gdLst/>
              <a:ahLst/>
              <a:cxnLst>
                <a:cxn ang="0">
                  <a:pos x="14" y="53"/>
                </a:cxn>
                <a:cxn ang="0">
                  <a:pos x="14" y="53"/>
                </a:cxn>
                <a:cxn ang="0">
                  <a:pos x="13" y="47"/>
                </a:cxn>
                <a:cxn ang="0">
                  <a:pos x="12" y="41"/>
                </a:cxn>
                <a:cxn ang="0">
                  <a:pos x="11" y="29"/>
                </a:cxn>
                <a:cxn ang="0">
                  <a:pos x="12" y="6"/>
                </a:cxn>
                <a:cxn ang="0">
                  <a:pos x="12" y="6"/>
                </a:cxn>
                <a:cxn ang="0">
                  <a:pos x="12" y="4"/>
                </a:cxn>
                <a:cxn ang="0">
                  <a:pos x="11" y="2"/>
                </a:cxn>
                <a:cxn ang="0">
                  <a:pos x="7" y="0"/>
                </a:cxn>
                <a:cxn ang="0">
                  <a:pos x="3" y="2"/>
                </a:cxn>
                <a:cxn ang="0">
                  <a:pos x="1" y="4"/>
                </a:cxn>
                <a:cxn ang="0">
                  <a:pos x="0" y="6"/>
                </a:cxn>
                <a:cxn ang="0">
                  <a:pos x="0" y="6"/>
                </a:cxn>
                <a:cxn ang="0">
                  <a:pos x="0" y="33"/>
                </a:cxn>
                <a:cxn ang="0">
                  <a:pos x="1" y="46"/>
                </a:cxn>
                <a:cxn ang="0">
                  <a:pos x="3" y="53"/>
                </a:cxn>
                <a:cxn ang="0">
                  <a:pos x="5" y="58"/>
                </a:cxn>
                <a:cxn ang="0">
                  <a:pos x="5" y="58"/>
                </a:cxn>
                <a:cxn ang="0">
                  <a:pos x="7" y="60"/>
                </a:cxn>
                <a:cxn ang="0">
                  <a:pos x="8" y="62"/>
                </a:cxn>
                <a:cxn ang="0">
                  <a:pos x="11" y="62"/>
                </a:cxn>
                <a:cxn ang="0">
                  <a:pos x="12" y="60"/>
                </a:cxn>
                <a:cxn ang="0">
                  <a:pos x="14" y="58"/>
                </a:cxn>
                <a:cxn ang="0">
                  <a:pos x="16" y="55"/>
                </a:cxn>
                <a:cxn ang="0">
                  <a:pos x="14" y="53"/>
                </a:cxn>
                <a:cxn ang="0">
                  <a:pos x="14" y="53"/>
                </a:cxn>
              </a:cxnLst>
              <a:rect l="0" t="0" r="r" b="b"/>
              <a:pathLst>
                <a:path w="16" h="62">
                  <a:moveTo>
                    <a:pt x="14" y="53"/>
                  </a:moveTo>
                  <a:lnTo>
                    <a:pt x="14" y="53"/>
                  </a:lnTo>
                  <a:lnTo>
                    <a:pt x="13" y="47"/>
                  </a:lnTo>
                  <a:lnTo>
                    <a:pt x="12" y="41"/>
                  </a:lnTo>
                  <a:lnTo>
                    <a:pt x="11" y="29"/>
                  </a:lnTo>
                  <a:lnTo>
                    <a:pt x="12" y="6"/>
                  </a:lnTo>
                  <a:lnTo>
                    <a:pt x="12" y="6"/>
                  </a:lnTo>
                  <a:lnTo>
                    <a:pt x="12" y="4"/>
                  </a:lnTo>
                  <a:lnTo>
                    <a:pt x="11" y="2"/>
                  </a:lnTo>
                  <a:lnTo>
                    <a:pt x="7" y="0"/>
                  </a:lnTo>
                  <a:lnTo>
                    <a:pt x="3" y="2"/>
                  </a:lnTo>
                  <a:lnTo>
                    <a:pt x="1" y="4"/>
                  </a:lnTo>
                  <a:lnTo>
                    <a:pt x="0" y="6"/>
                  </a:lnTo>
                  <a:lnTo>
                    <a:pt x="0" y="6"/>
                  </a:lnTo>
                  <a:lnTo>
                    <a:pt x="0" y="33"/>
                  </a:lnTo>
                  <a:lnTo>
                    <a:pt x="1" y="46"/>
                  </a:lnTo>
                  <a:lnTo>
                    <a:pt x="3" y="53"/>
                  </a:lnTo>
                  <a:lnTo>
                    <a:pt x="5" y="58"/>
                  </a:lnTo>
                  <a:lnTo>
                    <a:pt x="5" y="58"/>
                  </a:lnTo>
                  <a:lnTo>
                    <a:pt x="7" y="60"/>
                  </a:lnTo>
                  <a:lnTo>
                    <a:pt x="8" y="62"/>
                  </a:lnTo>
                  <a:lnTo>
                    <a:pt x="11" y="62"/>
                  </a:lnTo>
                  <a:lnTo>
                    <a:pt x="12" y="60"/>
                  </a:lnTo>
                  <a:lnTo>
                    <a:pt x="14" y="58"/>
                  </a:lnTo>
                  <a:lnTo>
                    <a:pt x="16" y="55"/>
                  </a:lnTo>
                  <a:lnTo>
                    <a:pt x="14" y="53"/>
                  </a:lnTo>
                  <a:lnTo>
                    <a:pt x="14" y="5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1" name="chenying0907 850">
              <a:extLst>
                <a:ext uri="{FF2B5EF4-FFF2-40B4-BE49-F238E27FC236}">
                  <a16:creationId xmlns:a16="http://schemas.microsoft.com/office/drawing/2014/main" id="{FA8AFA7F-4CF4-40B9-885A-93FF6DA57041}"/>
                </a:ext>
              </a:extLst>
            </p:cNvPr>
            <p:cNvSpPr>
              <a:spLocks/>
            </p:cNvSpPr>
            <p:nvPr/>
          </p:nvSpPr>
          <p:spPr bwMode="auto">
            <a:xfrm>
              <a:off x="4776788" y="3514726"/>
              <a:ext cx="6350" cy="22225"/>
            </a:xfrm>
            <a:custGeom>
              <a:avLst/>
              <a:gdLst/>
              <a:ahLst/>
              <a:cxnLst>
                <a:cxn ang="0">
                  <a:pos x="15" y="47"/>
                </a:cxn>
                <a:cxn ang="0">
                  <a:pos x="15" y="47"/>
                </a:cxn>
                <a:cxn ang="0">
                  <a:pos x="14" y="43"/>
                </a:cxn>
                <a:cxn ang="0">
                  <a:pos x="13" y="38"/>
                </a:cxn>
                <a:cxn ang="0">
                  <a:pos x="11" y="26"/>
                </a:cxn>
                <a:cxn ang="0">
                  <a:pos x="13" y="5"/>
                </a:cxn>
                <a:cxn ang="0">
                  <a:pos x="13" y="5"/>
                </a:cxn>
                <a:cxn ang="0">
                  <a:pos x="13" y="3"/>
                </a:cxn>
                <a:cxn ang="0">
                  <a:pos x="11" y="1"/>
                </a:cxn>
                <a:cxn ang="0">
                  <a:pos x="8" y="0"/>
                </a:cxn>
                <a:cxn ang="0">
                  <a:pos x="4" y="1"/>
                </a:cxn>
                <a:cxn ang="0">
                  <a:pos x="2" y="3"/>
                </a:cxn>
                <a:cxn ang="0">
                  <a:pos x="1" y="5"/>
                </a:cxn>
                <a:cxn ang="0">
                  <a:pos x="1" y="5"/>
                </a:cxn>
                <a:cxn ang="0">
                  <a:pos x="0" y="30"/>
                </a:cxn>
                <a:cxn ang="0">
                  <a:pos x="1" y="42"/>
                </a:cxn>
                <a:cxn ang="0">
                  <a:pos x="4" y="48"/>
                </a:cxn>
                <a:cxn ang="0">
                  <a:pos x="6" y="54"/>
                </a:cxn>
                <a:cxn ang="0">
                  <a:pos x="6" y="54"/>
                </a:cxn>
                <a:cxn ang="0">
                  <a:pos x="8" y="55"/>
                </a:cxn>
                <a:cxn ang="0">
                  <a:pos x="10" y="56"/>
                </a:cxn>
                <a:cxn ang="0">
                  <a:pos x="14" y="55"/>
                </a:cxn>
                <a:cxn ang="0">
                  <a:pos x="17" y="52"/>
                </a:cxn>
                <a:cxn ang="0">
                  <a:pos x="17" y="50"/>
                </a:cxn>
                <a:cxn ang="0">
                  <a:pos x="15" y="47"/>
                </a:cxn>
                <a:cxn ang="0">
                  <a:pos x="15" y="47"/>
                </a:cxn>
              </a:cxnLst>
              <a:rect l="0" t="0" r="r" b="b"/>
              <a:pathLst>
                <a:path w="17" h="56">
                  <a:moveTo>
                    <a:pt x="15" y="47"/>
                  </a:moveTo>
                  <a:lnTo>
                    <a:pt x="15" y="47"/>
                  </a:lnTo>
                  <a:lnTo>
                    <a:pt x="14" y="43"/>
                  </a:lnTo>
                  <a:lnTo>
                    <a:pt x="13" y="38"/>
                  </a:lnTo>
                  <a:lnTo>
                    <a:pt x="11" y="26"/>
                  </a:lnTo>
                  <a:lnTo>
                    <a:pt x="13" y="5"/>
                  </a:lnTo>
                  <a:lnTo>
                    <a:pt x="13" y="5"/>
                  </a:lnTo>
                  <a:lnTo>
                    <a:pt x="13" y="3"/>
                  </a:lnTo>
                  <a:lnTo>
                    <a:pt x="11" y="1"/>
                  </a:lnTo>
                  <a:lnTo>
                    <a:pt x="8" y="0"/>
                  </a:lnTo>
                  <a:lnTo>
                    <a:pt x="4" y="1"/>
                  </a:lnTo>
                  <a:lnTo>
                    <a:pt x="2" y="3"/>
                  </a:lnTo>
                  <a:lnTo>
                    <a:pt x="1" y="5"/>
                  </a:lnTo>
                  <a:lnTo>
                    <a:pt x="1" y="5"/>
                  </a:lnTo>
                  <a:lnTo>
                    <a:pt x="0" y="30"/>
                  </a:lnTo>
                  <a:lnTo>
                    <a:pt x="1" y="42"/>
                  </a:lnTo>
                  <a:lnTo>
                    <a:pt x="4" y="48"/>
                  </a:lnTo>
                  <a:lnTo>
                    <a:pt x="6" y="54"/>
                  </a:lnTo>
                  <a:lnTo>
                    <a:pt x="6" y="54"/>
                  </a:lnTo>
                  <a:lnTo>
                    <a:pt x="8" y="55"/>
                  </a:lnTo>
                  <a:lnTo>
                    <a:pt x="10" y="56"/>
                  </a:lnTo>
                  <a:lnTo>
                    <a:pt x="14" y="55"/>
                  </a:lnTo>
                  <a:lnTo>
                    <a:pt x="17" y="52"/>
                  </a:lnTo>
                  <a:lnTo>
                    <a:pt x="17" y="50"/>
                  </a:lnTo>
                  <a:lnTo>
                    <a:pt x="15" y="47"/>
                  </a:lnTo>
                  <a:lnTo>
                    <a:pt x="15" y="4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2" name="chenying0907 851">
              <a:extLst>
                <a:ext uri="{FF2B5EF4-FFF2-40B4-BE49-F238E27FC236}">
                  <a16:creationId xmlns:a16="http://schemas.microsoft.com/office/drawing/2014/main" id="{449FFBC5-5666-4E05-934F-1D07A1849D02}"/>
                </a:ext>
              </a:extLst>
            </p:cNvPr>
            <p:cNvSpPr>
              <a:spLocks/>
            </p:cNvSpPr>
            <p:nvPr/>
          </p:nvSpPr>
          <p:spPr bwMode="auto">
            <a:xfrm>
              <a:off x="4498976" y="3473451"/>
              <a:ext cx="7938" cy="22225"/>
            </a:xfrm>
            <a:custGeom>
              <a:avLst/>
              <a:gdLst/>
              <a:ahLst/>
              <a:cxnLst>
                <a:cxn ang="0">
                  <a:pos x="9" y="4"/>
                </a:cxn>
                <a:cxn ang="0">
                  <a:pos x="9" y="4"/>
                </a:cxn>
                <a:cxn ang="0">
                  <a:pos x="5" y="15"/>
                </a:cxn>
                <a:cxn ang="0">
                  <a:pos x="1" y="27"/>
                </a:cxn>
                <a:cxn ang="0">
                  <a:pos x="0" y="40"/>
                </a:cxn>
                <a:cxn ang="0">
                  <a:pos x="0" y="47"/>
                </a:cxn>
                <a:cxn ang="0">
                  <a:pos x="1" y="52"/>
                </a:cxn>
                <a:cxn ang="0">
                  <a:pos x="1" y="52"/>
                </a:cxn>
                <a:cxn ang="0">
                  <a:pos x="2" y="55"/>
                </a:cxn>
                <a:cxn ang="0">
                  <a:pos x="4" y="56"/>
                </a:cxn>
                <a:cxn ang="0">
                  <a:pos x="8" y="56"/>
                </a:cxn>
                <a:cxn ang="0">
                  <a:pos x="12" y="53"/>
                </a:cxn>
                <a:cxn ang="0">
                  <a:pos x="13" y="52"/>
                </a:cxn>
                <a:cxn ang="0">
                  <a:pos x="12" y="49"/>
                </a:cxn>
                <a:cxn ang="0">
                  <a:pos x="12" y="49"/>
                </a:cxn>
                <a:cxn ang="0">
                  <a:pos x="12" y="44"/>
                </a:cxn>
                <a:cxn ang="0">
                  <a:pos x="12" y="39"/>
                </a:cxn>
                <a:cxn ang="0">
                  <a:pos x="13" y="27"/>
                </a:cxn>
                <a:cxn ang="0">
                  <a:pos x="19" y="6"/>
                </a:cxn>
                <a:cxn ang="0">
                  <a:pos x="19" y="6"/>
                </a:cxn>
                <a:cxn ang="0">
                  <a:pos x="19" y="5"/>
                </a:cxn>
                <a:cxn ang="0">
                  <a:pos x="19" y="2"/>
                </a:cxn>
                <a:cxn ang="0">
                  <a:pos x="16" y="0"/>
                </a:cxn>
                <a:cxn ang="0">
                  <a:pos x="12" y="0"/>
                </a:cxn>
                <a:cxn ang="0">
                  <a:pos x="10" y="1"/>
                </a:cxn>
                <a:cxn ang="0">
                  <a:pos x="9" y="4"/>
                </a:cxn>
                <a:cxn ang="0">
                  <a:pos x="9" y="4"/>
                </a:cxn>
              </a:cxnLst>
              <a:rect l="0" t="0" r="r" b="b"/>
              <a:pathLst>
                <a:path w="19" h="56">
                  <a:moveTo>
                    <a:pt x="9" y="4"/>
                  </a:moveTo>
                  <a:lnTo>
                    <a:pt x="9" y="4"/>
                  </a:lnTo>
                  <a:lnTo>
                    <a:pt x="5" y="15"/>
                  </a:lnTo>
                  <a:lnTo>
                    <a:pt x="1" y="27"/>
                  </a:lnTo>
                  <a:lnTo>
                    <a:pt x="0" y="40"/>
                  </a:lnTo>
                  <a:lnTo>
                    <a:pt x="0" y="47"/>
                  </a:lnTo>
                  <a:lnTo>
                    <a:pt x="1" y="52"/>
                  </a:lnTo>
                  <a:lnTo>
                    <a:pt x="1" y="52"/>
                  </a:lnTo>
                  <a:lnTo>
                    <a:pt x="2" y="55"/>
                  </a:lnTo>
                  <a:lnTo>
                    <a:pt x="4" y="56"/>
                  </a:lnTo>
                  <a:lnTo>
                    <a:pt x="8" y="56"/>
                  </a:lnTo>
                  <a:lnTo>
                    <a:pt x="12" y="53"/>
                  </a:lnTo>
                  <a:lnTo>
                    <a:pt x="13" y="52"/>
                  </a:lnTo>
                  <a:lnTo>
                    <a:pt x="12" y="49"/>
                  </a:lnTo>
                  <a:lnTo>
                    <a:pt x="12" y="49"/>
                  </a:lnTo>
                  <a:lnTo>
                    <a:pt x="12" y="44"/>
                  </a:lnTo>
                  <a:lnTo>
                    <a:pt x="12" y="39"/>
                  </a:lnTo>
                  <a:lnTo>
                    <a:pt x="13" y="27"/>
                  </a:lnTo>
                  <a:lnTo>
                    <a:pt x="19" y="6"/>
                  </a:lnTo>
                  <a:lnTo>
                    <a:pt x="19" y="6"/>
                  </a:lnTo>
                  <a:lnTo>
                    <a:pt x="19" y="5"/>
                  </a:lnTo>
                  <a:lnTo>
                    <a:pt x="19" y="2"/>
                  </a:lnTo>
                  <a:lnTo>
                    <a:pt x="16" y="0"/>
                  </a:lnTo>
                  <a:lnTo>
                    <a:pt x="12" y="0"/>
                  </a:lnTo>
                  <a:lnTo>
                    <a:pt x="10" y="1"/>
                  </a:lnTo>
                  <a:lnTo>
                    <a:pt x="9" y="4"/>
                  </a:lnTo>
                  <a:lnTo>
                    <a:pt x="9"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3" name="chenying0907 852">
              <a:extLst>
                <a:ext uri="{FF2B5EF4-FFF2-40B4-BE49-F238E27FC236}">
                  <a16:creationId xmlns:a16="http://schemas.microsoft.com/office/drawing/2014/main" id="{CBF656C5-19B8-4B1A-805E-0A653B7B49C1}"/>
                </a:ext>
              </a:extLst>
            </p:cNvPr>
            <p:cNvSpPr>
              <a:spLocks/>
            </p:cNvSpPr>
            <p:nvPr/>
          </p:nvSpPr>
          <p:spPr bwMode="auto">
            <a:xfrm>
              <a:off x="4521201" y="3486151"/>
              <a:ext cx="7938" cy="38100"/>
            </a:xfrm>
            <a:custGeom>
              <a:avLst/>
              <a:gdLst/>
              <a:ahLst/>
              <a:cxnLst>
                <a:cxn ang="0">
                  <a:pos x="8" y="2"/>
                </a:cxn>
                <a:cxn ang="0">
                  <a:pos x="8" y="2"/>
                </a:cxn>
                <a:cxn ang="0">
                  <a:pos x="4" y="10"/>
                </a:cxn>
                <a:cxn ang="0">
                  <a:pos x="2" y="18"/>
                </a:cxn>
                <a:cxn ang="0">
                  <a:pos x="2" y="26"/>
                </a:cxn>
                <a:cxn ang="0">
                  <a:pos x="2" y="34"/>
                </a:cxn>
                <a:cxn ang="0">
                  <a:pos x="2" y="34"/>
                </a:cxn>
                <a:cxn ang="0">
                  <a:pos x="2" y="48"/>
                </a:cxn>
                <a:cxn ang="0">
                  <a:pos x="1" y="61"/>
                </a:cxn>
                <a:cxn ang="0">
                  <a:pos x="0" y="75"/>
                </a:cxn>
                <a:cxn ang="0">
                  <a:pos x="0" y="89"/>
                </a:cxn>
                <a:cxn ang="0">
                  <a:pos x="0" y="89"/>
                </a:cxn>
                <a:cxn ang="0">
                  <a:pos x="0" y="91"/>
                </a:cxn>
                <a:cxn ang="0">
                  <a:pos x="1" y="94"/>
                </a:cxn>
                <a:cxn ang="0">
                  <a:pos x="5" y="95"/>
                </a:cxn>
                <a:cxn ang="0">
                  <a:pos x="9" y="94"/>
                </a:cxn>
                <a:cxn ang="0">
                  <a:pos x="10" y="91"/>
                </a:cxn>
                <a:cxn ang="0">
                  <a:pos x="10" y="89"/>
                </a:cxn>
                <a:cxn ang="0">
                  <a:pos x="10" y="89"/>
                </a:cxn>
                <a:cxn ang="0">
                  <a:pos x="13" y="66"/>
                </a:cxn>
                <a:cxn ang="0">
                  <a:pos x="14" y="45"/>
                </a:cxn>
                <a:cxn ang="0">
                  <a:pos x="14" y="45"/>
                </a:cxn>
                <a:cxn ang="0">
                  <a:pos x="14" y="35"/>
                </a:cxn>
                <a:cxn ang="0">
                  <a:pos x="13" y="26"/>
                </a:cxn>
                <a:cxn ang="0">
                  <a:pos x="14" y="17"/>
                </a:cxn>
                <a:cxn ang="0">
                  <a:pos x="16" y="13"/>
                </a:cxn>
                <a:cxn ang="0">
                  <a:pos x="18" y="9"/>
                </a:cxn>
                <a:cxn ang="0">
                  <a:pos x="18" y="9"/>
                </a:cxn>
                <a:cxn ang="0">
                  <a:pos x="18" y="6"/>
                </a:cxn>
                <a:cxn ang="0">
                  <a:pos x="18" y="4"/>
                </a:cxn>
                <a:cxn ang="0">
                  <a:pos x="18" y="2"/>
                </a:cxn>
                <a:cxn ang="0">
                  <a:pos x="16" y="1"/>
                </a:cxn>
                <a:cxn ang="0">
                  <a:pos x="12" y="0"/>
                </a:cxn>
                <a:cxn ang="0">
                  <a:pos x="9" y="1"/>
                </a:cxn>
                <a:cxn ang="0">
                  <a:pos x="8" y="2"/>
                </a:cxn>
                <a:cxn ang="0">
                  <a:pos x="8" y="2"/>
                </a:cxn>
              </a:cxnLst>
              <a:rect l="0" t="0" r="r" b="b"/>
              <a:pathLst>
                <a:path w="18" h="95">
                  <a:moveTo>
                    <a:pt x="8" y="2"/>
                  </a:moveTo>
                  <a:lnTo>
                    <a:pt x="8" y="2"/>
                  </a:lnTo>
                  <a:lnTo>
                    <a:pt x="4" y="10"/>
                  </a:lnTo>
                  <a:lnTo>
                    <a:pt x="2" y="18"/>
                  </a:lnTo>
                  <a:lnTo>
                    <a:pt x="2" y="26"/>
                  </a:lnTo>
                  <a:lnTo>
                    <a:pt x="2" y="34"/>
                  </a:lnTo>
                  <a:lnTo>
                    <a:pt x="2" y="34"/>
                  </a:lnTo>
                  <a:lnTo>
                    <a:pt x="2" y="48"/>
                  </a:lnTo>
                  <a:lnTo>
                    <a:pt x="1" y="61"/>
                  </a:lnTo>
                  <a:lnTo>
                    <a:pt x="0" y="75"/>
                  </a:lnTo>
                  <a:lnTo>
                    <a:pt x="0" y="89"/>
                  </a:lnTo>
                  <a:lnTo>
                    <a:pt x="0" y="89"/>
                  </a:lnTo>
                  <a:lnTo>
                    <a:pt x="0" y="91"/>
                  </a:lnTo>
                  <a:lnTo>
                    <a:pt x="1" y="94"/>
                  </a:lnTo>
                  <a:lnTo>
                    <a:pt x="5" y="95"/>
                  </a:lnTo>
                  <a:lnTo>
                    <a:pt x="9" y="94"/>
                  </a:lnTo>
                  <a:lnTo>
                    <a:pt x="10" y="91"/>
                  </a:lnTo>
                  <a:lnTo>
                    <a:pt x="10" y="89"/>
                  </a:lnTo>
                  <a:lnTo>
                    <a:pt x="10" y="89"/>
                  </a:lnTo>
                  <a:lnTo>
                    <a:pt x="13" y="66"/>
                  </a:lnTo>
                  <a:lnTo>
                    <a:pt x="14" y="45"/>
                  </a:lnTo>
                  <a:lnTo>
                    <a:pt x="14" y="45"/>
                  </a:lnTo>
                  <a:lnTo>
                    <a:pt x="14" y="35"/>
                  </a:lnTo>
                  <a:lnTo>
                    <a:pt x="13" y="26"/>
                  </a:lnTo>
                  <a:lnTo>
                    <a:pt x="14" y="17"/>
                  </a:lnTo>
                  <a:lnTo>
                    <a:pt x="16" y="13"/>
                  </a:lnTo>
                  <a:lnTo>
                    <a:pt x="18" y="9"/>
                  </a:lnTo>
                  <a:lnTo>
                    <a:pt x="18" y="9"/>
                  </a:lnTo>
                  <a:lnTo>
                    <a:pt x="18" y="6"/>
                  </a:lnTo>
                  <a:lnTo>
                    <a:pt x="18" y="4"/>
                  </a:lnTo>
                  <a:lnTo>
                    <a:pt x="18" y="2"/>
                  </a:lnTo>
                  <a:lnTo>
                    <a:pt x="16" y="1"/>
                  </a:lnTo>
                  <a:lnTo>
                    <a:pt x="12" y="0"/>
                  </a:lnTo>
                  <a:lnTo>
                    <a:pt x="9" y="1"/>
                  </a:lnTo>
                  <a:lnTo>
                    <a:pt x="8" y="2"/>
                  </a:lnTo>
                  <a:lnTo>
                    <a:pt x="8" y="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4" name="chenying0907 853">
              <a:extLst>
                <a:ext uri="{FF2B5EF4-FFF2-40B4-BE49-F238E27FC236}">
                  <a16:creationId xmlns:a16="http://schemas.microsoft.com/office/drawing/2014/main" id="{C4D6CCC7-3AF3-438A-B452-978D7F5E4B84}"/>
                </a:ext>
              </a:extLst>
            </p:cNvPr>
            <p:cNvSpPr>
              <a:spLocks/>
            </p:cNvSpPr>
            <p:nvPr/>
          </p:nvSpPr>
          <p:spPr bwMode="auto">
            <a:xfrm>
              <a:off x="4540251" y="3524251"/>
              <a:ext cx="6350" cy="30163"/>
            </a:xfrm>
            <a:custGeom>
              <a:avLst/>
              <a:gdLst/>
              <a:ahLst/>
              <a:cxnLst>
                <a:cxn ang="0">
                  <a:pos x="4" y="5"/>
                </a:cxn>
                <a:cxn ang="0">
                  <a:pos x="4" y="5"/>
                </a:cxn>
                <a:cxn ang="0">
                  <a:pos x="3" y="38"/>
                </a:cxn>
                <a:cxn ang="0">
                  <a:pos x="0" y="71"/>
                </a:cxn>
                <a:cxn ang="0">
                  <a:pos x="0" y="71"/>
                </a:cxn>
                <a:cxn ang="0">
                  <a:pos x="2" y="72"/>
                </a:cxn>
                <a:cxn ang="0">
                  <a:pos x="3" y="75"/>
                </a:cxn>
                <a:cxn ang="0">
                  <a:pos x="7" y="76"/>
                </a:cxn>
                <a:cxn ang="0">
                  <a:pos x="11" y="75"/>
                </a:cxn>
                <a:cxn ang="0">
                  <a:pos x="12" y="72"/>
                </a:cxn>
                <a:cxn ang="0">
                  <a:pos x="12" y="71"/>
                </a:cxn>
                <a:cxn ang="0">
                  <a:pos x="12" y="71"/>
                </a:cxn>
                <a:cxn ang="0">
                  <a:pos x="15" y="38"/>
                </a:cxn>
                <a:cxn ang="0">
                  <a:pos x="16" y="5"/>
                </a:cxn>
                <a:cxn ang="0">
                  <a:pos x="16" y="5"/>
                </a:cxn>
                <a:cxn ang="0">
                  <a:pos x="16" y="3"/>
                </a:cxn>
                <a:cxn ang="0">
                  <a:pos x="15" y="1"/>
                </a:cxn>
                <a:cxn ang="0">
                  <a:pos x="11" y="0"/>
                </a:cxn>
                <a:cxn ang="0">
                  <a:pos x="7" y="1"/>
                </a:cxn>
                <a:cxn ang="0">
                  <a:pos x="5" y="3"/>
                </a:cxn>
                <a:cxn ang="0">
                  <a:pos x="4" y="5"/>
                </a:cxn>
                <a:cxn ang="0">
                  <a:pos x="4" y="5"/>
                </a:cxn>
              </a:cxnLst>
              <a:rect l="0" t="0" r="r" b="b"/>
              <a:pathLst>
                <a:path w="16" h="76">
                  <a:moveTo>
                    <a:pt x="4" y="5"/>
                  </a:moveTo>
                  <a:lnTo>
                    <a:pt x="4" y="5"/>
                  </a:lnTo>
                  <a:lnTo>
                    <a:pt x="3" y="38"/>
                  </a:lnTo>
                  <a:lnTo>
                    <a:pt x="0" y="71"/>
                  </a:lnTo>
                  <a:lnTo>
                    <a:pt x="0" y="71"/>
                  </a:lnTo>
                  <a:lnTo>
                    <a:pt x="2" y="72"/>
                  </a:lnTo>
                  <a:lnTo>
                    <a:pt x="3" y="75"/>
                  </a:lnTo>
                  <a:lnTo>
                    <a:pt x="7" y="76"/>
                  </a:lnTo>
                  <a:lnTo>
                    <a:pt x="11" y="75"/>
                  </a:lnTo>
                  <a:lnTo>
                    <a:pt x="12" y="72"/>
                  </a:lnTo>
                  <a:lnTo>
                    <a:pt x="12" y="71"/>
                  </a:lnTo>
                  <a:lnTo>
                    <a:pt x="12" y="71"/>
                  </a:lnTo>
                  <a:lnTo>
                    <a:pt x="15" y="38"/>
                  </a:lnTo>
                  <a:lnTo>
                    <a:pt x="16" y="5"/>
                  </a:lnTo>
                  <a:lnTo>
                    <a:pt x="16" y="5"/>
                  </a:lnTo>
                  <a:lnTo>
                    <a:pt x="16" y="3"/>
                  </a:lnTo>
                  <a:lnTo>
                    <a:pt x="15" y="1"/>
                  </a:lnTo>
                  <a:lnTo>
                    <a:pt x="11" y="0"/>
                  </a:lnTo>
                  <a:lnTo>
                    <a:pt x="7" y="1"/>
                  </a:lnTo>
                  <a:lnTo>
                    <a:pt x="5" y="3"/>
                  </a:lnTo>
                  <a:lnTo>
                    <a:pt x="4" y="5"/>
                  </a:lnTo>
                  <a:lnTo>
                    <a:pt x="4"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5" name="chenying0907 854">
              <a:extLst>
                <a:ext uri="{FF2B5EF4-FFF2-40B4-BE49-F238E27FC236}">
                  <a16:creationId xmlns:a16="http://schemas.microsoft.com/office/drawing/2014/main" id="{5A6E7B08-9BEE-400A-95F6-399F9499BAB8}"/>
                </a:ext>
              </a:extLst>
            </p:cNvPr>
            <p:cNvSpPr>
              <a:spLocks/>
            </p:cNvSpPr>
            <p:nvPr/>
          </p:nvSpPr>
          <p:spPr bwMode="auto">
            <a:xfrm>
              <a:off x="4629151" y="3451226"/>
              <a:ext cx="4763" cy="25400"/>
            </a:xfrm>
            <a:custGeom>
              <a:avLst/>
              <a:gdLst/>
              <a:ahLst/>
              <a:cxnLst>
                <a:cxn ang="0">
                  <a:pos x="0" y="7"/>
                </a:cxn>
                <a:cxn ang="0">
                  <a:pos x="0" y="59"/>
                </a:cxn>
                <a:cxn ang="0">
                  <a:pos x="0" y="59"/>
                </a:cxn>
                <a:cxn ang="0">
                  <a:pos x="0" y="62"/>
                </a:cxn>
                <a:cxn ang="0">
                  <a:pos x="2" y="63"/>
                </a:cxn>
                <a:cxn ang="0">
                  <a:pos x="5" y="65"/>
                </a:cxn>
                <a:cxn ang="0">
                  <a:pos x="9" y="63"/>
                </a:cxn>
                <a:cxn ang="0">
                  <a:pos x="11" y="62"/>
                </a:cxn>
                <a:cxn ang="0">
                  <a:pos x="12" y="59"/>
                </a:cxn>
                <a:cxn ang="0">
                  <a:pos x="12" y="7"/>
                </a:cxn>
                <a:cxn ang="0">
                  <a:pos x="12" y="7"/>
                </a:cxn>
                <a:cxn ang="0">
                  <a:pos x="11" y="4"/>
                </a:cxn>
                <a:cxn ang="0">
                  <a:pos x="9" y="1"/>
                </a:cxn>
                <a:cxn ang="0">
                  <a:pos x="5" y="0"/>
                </a:cxn>
                <a:cxn ang="0">
                  <a:pos x="2" y="1"/>
                </a:cxn>
                <a:cxn ang="0">
                  <a:pos x="0" y="4"/>
                </a:cxn>
                <a:cxn ang="0">
                  <a:pos x="0" y="7"/>
                </a:cxn>
                <a:cxn ang="0">
                  <a:pos x="0" y="7"/>
                </a:cxn>
              </a:cxnLst>
              <a:rect l="0" t="0" r="r" b="b"/>
              <a:pathLst>
                <a:path w="12" h="65">
                  <a:moveTo>
                    <a:pt x="0" y="7"/>
                  </a:moveTo>
                  <a:lnTo>
                    <a:pt x="0" y="59"/>
                  </a:lnTo>
                  <a:lnTo>
                    <a:pt x="0" y="59"/>
                  </a:lnTo>
                  <a:lnTo>
                    <a:pt x="0" y="62"/>
                  </a:lnTo>
                  <a:lnTo>
                    <a:pt x="2" y="63"/>
                  </a:lnTo>
                  <a:lnTo>
                    <a:pt x="5" y="65"/>
                  </a:lnTo>
                  <a:lnTo>
                    <a:pt x="9" y="63"/>
                  </a:lnTo>
                  <a:lnTo>
                    <a:pt x="11" y="62"/>
                  </a:lnTo>
                  <a:lnTo>
                    <a:pt x="12" y="59"/>
                  </a:lnTo>
                  <a:lnTo>
                    <a:pt x="12" y="7"/>
                  </a:lnTo>
                  <a:lnTo>
                    <a:pt x="12" y="7"/>
                  </a:lnTo>
                  <a:lnTo>
                    <a:pt x="11" y="4"/>
                  </a:lnTo>
                  <a:lnTo>
                    <a:pt x="9" y="1"/>
                  </a:lnTo>
                  <a:lnTo>
                    <a:pt x="5" y="0"/>
                  </a:lnTo>
                  <a:lnTo>
                    <a:pt x="2" y="1"/>
                  </a:lnTo>
                  <a:lnTo>
                    <a:pt x="0" y="4"/>
                  </a:lnTo>
                  <a:lnTo>
                    <a:pt x="0" y="7"/>
                  </a:lnTo>
                  <a:lnTo>
                    <a:pt x="0" y="7"/>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6" name="chenying0907 855">
              <a:extLst>
                <a:ext uri="{FF2B5EF4-FFF2-40B4-BE49-F238E27FC236}">
                  <a16:creationId xmlns:a16="http://schemas.microsoft.com/office/drawing/2014/main" id="{08C8B954-FB4B-4783-B7A7-9F7848536E3C}"/>
                </a:ext>
              </a:extLst>
            </p:cNvPr>
            <p:cNvSpPr>
              <a:spLocks/>
            </p:cNvSpPr>
            <p:nvPr/>
          </p:nvSpPr>
          <p:spPr bwMode="auto">
            <a:xfrm>
              <a:off x="4657726" y="3457576"/>
              <a:ext cx="6350" cy="20638"/>
            </a:xfrm>
            <a:custGeom>
              <a:avLst/>
              <a:gdLst/>
              <a:ahLst/>
              <a:cxnLst>
                <a:cxn ang="0">
                  <a:pos x="4" y="4"/>
                </a:cxn>
                <a:cxn ang="0">
                  <a:pos x="4" y="4"/>
                </a:cxn>
                <a:cxn ang="0">
                  <a:pos x="3" y="14"/>
                </a:cxn>
                <a:cxn ang="0">
                  <a:pos x="1" y="25"/>
                </a:cxn>
                <a:cxn ang="0">
                  <a:pos x="0" y="47"/>
                </a:cxn>
                <a:cxn ang="0">
                  <a:pos x="0" y="47"/>
                </a:cxn>
                <a:cxn ang="0">
                  <a:pos x="1" y="49"/>
                </a:cxn>
                <a:cxn ang="0">
                  <a:pos x="3" y="51"/>
                </a:cxn>
                <a:cxn ang="0">
                  <a:pos x="7" y="52"/>
                </a:cxn>
                <a:cxn ang="0">
                  <a:pos x="11" y="51"/>
                </a:cxn>
                <a:cxn ang="0">
                  <a:pos x="12" y="49"/>
                </a:cxn>
                <a:cxn ang="0">
                  <a:pos x="12" y="47"/>
                </a:cxn>
                <a:cxn ang="0">
                  <a:pos x="12" y="47"/>
                </a:cxn>
                <a:cxn ang="0">
                  <a:pos x="13" y="27"/>
                </a:cxn>
                <a:cxn ang="0">
                  <a:pos x="13" y="17"/>
                </a:cxn>
                <a:cxn ang="0">
                  <a:pos x="16" y="6"/>
                </a:cxn>
                <a:cxn ang="0">
                  <a:pos x="16" y="6"/>
                </a:cxn>
                <a:cxn ang="0">
                  <a:pos x="16" y="4"/>
                </a:cxn>
                <a:cxn ang="0">
                  <a:pos x="15" y="2"/>
                </a:cxn>
                <a:cxn ang="0">
                  <a:pos x="12" y="0"/>
                </a:cxn>
                <a:cxn ang="0">
                  <a:pos x="7" y="0"/>
                </a:cxn>
                <a:cxn ang="0">
                  <a:pos x="5" y="1"/>
                </a:cxn>
                <a:cxn ang="0">
                  <a:pos x="4" y="4"/>
                </a:cxn>
                <a:cxn ang="0">
                  <a:pos x="4" y="4"/>
                </a:cxn>
              </a:cxnLst>
              <a:rect l="0" t="0" r="r" b="b"/>
              <a:pathLst>
                <a:path w="16" h="52">
                  <a:moveTo>
                    <a:pt x="4" y="4"/>
                  </a:moveTo>
                  <a:lnTo>
                    <a:pt x="4" y="4"/>
                  </a:lnTo>
                  <a:lnTo>
                    <a:pt x="3" y="14"/>
                  </a:lnTo>
                  <a:lnTo>
                    <a:pt x="1" y="25"/>
                  </a:lnTo>
                  <a:lnTo>
                    <a:pt x="0" y="47"/>
                  </a:lnTo>
                  <a:lnTo>
                    <a:pt x="0" y="47"/>
                  </a:lnTo>
                  <a:lnTo>
                    <a:pt x="1" y="49"/>
                  </a:lnTo>
                  <a:lnTo>
                    <a:pt x="3" y="51"/>
                  </a:lnTo>
                  <a:lnTo>
                    <a:pt x="7" y="52"/>
                  </a:lnTo>
                  <a:lnTo>
                    <a:pt x="11" y="51"/>
                  </a:lnTo>
                  <a:lnTo>
                    <a:pt x="12" y="49"/>
                  </a:lnTo>
                  <a:lnTo>
                    <a:pt x="12" y="47"/>
                  </a:lnTo>
                  <a:lnTo>
                    <a:pt x="12" y="47"/>
                  </a:lnTo>
                  <a:lnTo>
                    <a:pt x="13" y="27"/>
                  </a:lnTo>
                  <a:lnTo>
                    <a:pt x="13" y="17"/>
                  </a:lnTo>
                  <a:lnTo>
                    <a:pt x="16" y="6"/>
                  </a:lnTo>
                  <a:lnTo>
                    <a:pt x="16" y="6"/>
                  </a:lnTo>
                  <a:lnTo>
                    <a:pt x="16" y="4"/>
                  </a:lnTo>
                  <a:lnTo>
                    <a:pt x="15" y="2"/>
                  </a:lnTo>
                  <a:lnTo>
                    <a:pt x="12" y="0"/>
                  </a:lnTo>
                  <a:lnTo>
                    <a:pt x="7" y="0"/>
                  </a:lnTo>
                  <a:lnTo>
                    <a:pt x="5" y="1"/>
                  </a:lnTo>
                  <a:lnTo>
                    <a:pt x="4" y="4"/>
                  </a:lnTo>
                  <a:lnTo>
                    <a:pt x="4"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7" name="chenying0907 856">
              <a:extLst>
                <a:ext uri="{FF2B5EF4-FFF2-40B4-BE49-F238E27FC236}">
                  <a16:creationId xmlns:a16="http://schemas.microsoft.com/office/drawing/2014/main" id="{96014D57-4C41-4D3F-A527-B9A8EC4E7916}"/>
                </a:ext>
              </a:extLst>
            </p:cNvPr>
            <p:cNvSpPr>
              <a:spLocks/>
            </p:cNvSpPr>
            <p:nvPr/>
          </p:nvSpPr>
          <p:spPr bwMode="auto">
            <a:xfrm>
              <a:off x="4686301" y="3459163"/>
              <a:ext cx="4763" cy="28575"/>
            </a:xfrm>
            <a:custGeom>
              <a:avLst/>
              <a:gdLst/>
              <a:ahLst/>
              <a:cxnLst>
                <a:cxn ang="0">
                  <a:pos x="4" y="5"/>
                </a:cxn>
                <a:cxn ang="0">
                  <a:pos x="4" y="5"/>
                </a:cxn>
                <a:cxn ang="0">
                  <a:pos x="2" y="19"/>
                </a:cxn>
                <a:cxn ang="0">
                  <a:pos x="0" y="27"/>
                </a:cxn>
                <a:cxn ang="0">
                  <a:pos x="0" y="35"/>
                </a:cxn>
                <a:cxn ang="0">
                  <a:pos x="0" y="66"/>
                </a:cxn>
                <a:cxn ang="0">
                  <a:pos x="0" y="66"/>
                </a:cxn>
                <a:cxn ang="0">
                  <a:pos x="0" y="68"/>
                </a:cxn>
                <a:cxn ang="0">
                  <a:pos x="2" y="70"/>
                </a:cxn>
                <a:cxn ang="0">
                  <a:pos x="6" y="72"/>
                </a:cxn>
                <a:cxn ang="0">
                  <a:pos x="10" y="70"/>
                </a:cxn>
                <a:cxn ang="0">
                  <a:pos x="11" y="68"/>
                </a:cxn>
                <a:cxn ang="0">
                  <a:pos x="11" y="66"/>
                </a:cxn>
                <a:cxn ang="0">
                  <a:pos x="11" y="35"/>
                </a:cxn>
                <a:cxn ang="0">
                  <a:pos x="11" y="35"/>
                </a:cxn>
                <a:cxn ang="0">
                  <a:pos x="12" y="27"/>
                </a:cxn>
                <a:cxn ang="0">
                  <a:pos x="14" y="19"/>
                </a:cxn>
                <a:cxn ang="0">
                  <a:pos x="15" y="5"/>
                </a:cxn>
                <a:cxn ang="0">
                  <a:pos x="15" y="5"/>
                </a:cxn>
                <a:cxn ang="0">
                  <a:pos x="15" y="2"/>
                </a:cxn>
                <a:cxn ang="0">
                  <a:pos x="14" y="1"/>
                </a:cxn>
                <a:cxn ang="0">
                  <a:pos x="12" y="0"/>
                </a:cxn>
                <a:cxn ang="0">
                  <a:pos x="10" y="0"/>
                </a:cxn>
                <a:cxn ang="0">
                  <a:pos x="6" y="1"/>
                </a:cxn>
                <a:cxn ang="0">
                  <a:pos x="4" y="2"/>
                </a:cxn>
                <a:cxn ang="0">
                  <a:pos x="4" y="5"/>
                </a:cxn>
                <a:cxn ang="0">
                  <a:pos x="4" y="5"/>
                </a:cxn>
              </a:cxnLst>
              <a:rect l="0" t="0" r="r" b="b"/>
              <a:pathLst>
                <a:path w="15" h="72">
                  <a:moveTo>
                    <a:pt x="4" y="5"/>
                  </a:moveTo>
                  <a:lnTo>
                    <a:pt x="4" y="5"/>
                  </a:lnTo>
                  <a:lnTo>
                    <a:pt x="2" y="19"/>
                  </a:lnTo>
                  <a:lnTo>
                    <a:pt x="0" y="27"/>
                  </a:lnTo>
                  <a:lnTo>
                    <a:pt x="0" y="35"/>
                  </a:lnTo>
                  <a:lnTo>
                    <a:pt x="0" y="66"/>
                  </a:lnTo>
                  <a:lnTo>
                    <a:pt x="0" y="66"/>
                  </a:lnTo>
                  <a:lnTo>
                    <a:pt x="0" y="68"/>
                  </a:lnTo>
                  <a:lnTo>
                    <a:pt x="2" y="70"/>
                  </a:lnTo>
                  <a:lnTo>
                    <a:pt x="6" y="72"/>
                  </a:lnTo>
                  <a:lnTo>
                    <a:pt x="10" y="70"/>
                  </a:lnTo>
                  <a:lnTo>
                    <a:pt x="11" y="68"/>
                  </a:lnTo>
                  <a:lnTo>
                    <a:pt x="11" y="66"/>
                  </a:lnTo>
                  <a:lnTo>
                    <a:pt x="11" y="35"/>
                  </a:lnTo>
                  <a:lnTo>
                    <a:pt x="11" y="35"/>
                  </a:lnTo>
                  <a:lnTo>
                    <a:pt x="12" y="27"/>
                  </a:lnTo>
                  <a:lnTo>
                    <a:pt x="14" y="19"/>
                  </a:lnTo>
                  <a:lnTo>
                    <a:pt x="15" y="5"/>
                  </a:lnTo>
                  <a:lnTo>
                    <a:pt x="15" y="5"/>
                  </a:lnTo>
                  <a:lnTo>
                    <a:pt x="15" y="2"/>
                  </a:lnTo>
                  <a:lnTo>
                    <a:pt x="14" y="1"/>
                  </a:lnTo>
                  <a:lnTo>
                    <a:pt x="12" y="0"/>
                  </a:lnTo>
                  <a:lnTo>
                    <a:pt x="10" y="0"/>
                  </a:lnTo>
                  <a:lnTo>
                    <a:pt x="6" y="1"/>
                  </a:lnTo>
                  <a:lnTo>
                    <a:pt x="4" y="2"/>
                  </a:lnTo>
                  <a:lnTo>
                    <a:pt x="4" y="5"/>
                  </a:lnTo>
                  <a:lnTo>
                    <a:pt x="4"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8" name="chenying0907 857">
              <a:extLst>
                <a:ext uri="{FF2B5EF4-FFF2-40B4-BE49-F238E27FC236}">
                  <a16:creationId xmlns:a16="http://schemas.microsoft.com/office/drawing/2014/main" id="{9715B095-87F3-47FF-9978-80EE38C65C53}"/>
                </a:ext>
              </a:extLst>
            </p:cNvPr>
            <p:cNvSpPr>
              <a:spLocks/>
            </p:cNvSpPr>
            <p:nvPr/>
          </p:nvSpPr>
          <p:spPr bwMode="auto">
            <a:xfrm>
              <a:off x="4621213" y="3276601"/>
              <a:ext cx="4763" cy="22225"/>
            </a:xfrm>
            <a:custGeom>
              <a:avLst/>
              <a:gdLst/>
              <a:ahLst/>
              <a:cxnLst>
                <a:cxn ang="0">
                  <a:pos x="10" y="5"/>
                </a:cxn>
                <a:cxn ang="0">
                  <a:pos x="10" y="5"/>
                </a:cxn>
                <a:cxn ang="0">
                  <a:pos x="10" y="3"/>
                </a:cxn>
                <a:cxn ang="0">
                  <a:pos x="9" y="2"/>
                </a:cxn>
                <a:cxn ang="0">
                  <a:pos x="5" y="0"/>
                </a:cxn>
                <a:cxn ang="0">
                  <a:pos x="1" y="2"/>
                </a:cxn>
                <a:cxn ang="0">
                  <a:pos x="0" y="3"/>
                </a:cxn>
                <a:cxn ang="0">
                  <a:pos x="0" y="5"/>
                </a:cxn>
                <a:cxn ang="0">
                  <a:pos x="0" y="5"/>
                </a:cxn>
                <a:cxn ang="0">
                  <a:pos x="1" y="28"/>
                </a:cxn>
                <a:cxn ang="0">
                  <a:pos x="4" y="51"/>
                </a:cxn>
                <a:cxn ang="0">
                  <a:pos x="4" y="51"/>
                </a:cxn>
                <a:cxn ang="0">
                  <a:pos x="4" y="54"/>
                </a:cxn>
                <a:cxn ang="0">
                  <a:pos x="5" y="55"/>
                </a:cxn>
                <a:cxn ang="0">
                  <a:pos x="9" y="56"/>
                </a:cxn>
                <a:cxn ang="0">
                  <a:pos x="13" y="55"/>
                </a:cxn>
                <a:cxn ang="0">
                  <a:pos x="14" y="54"/>
                </a:cxn>
                <a:cxn ang="0">
                  <a:pos x="14" y="51"/>
                </a:cxn>
                <a:cxn ang="0">
                  <a:pos x="14" y="51"/>
                </a:cxn>
                <a:cxn ang="0">
                  <a:pos x="13" y="28"/>
                </a:cxn>
                <a:cxn ang="0">
                  <a:pos x="10" y="5"/>
                </a:cxn>
                <a:cxn ang="0">
                  <a:pos x="10" y="5"/>
                </a:cxn>
              </a:cxnLst>
              <a:rect l="0" t="0" r="r" b="b"/>
              <a:pathLst>
                <a:path w="14" h="56">
                  <a:moveTo>
                    <a:pt x="10" y="5"/>
                  </a:moveTo>
                  <a:lnTo>
                    <a:pt x="10" y="5"/>
                  </a:lnTo>
                  <a:lnTo>
                    <a:pt x="10" y="3"/>
                  </a:lnTo>
                  <a:lnTo>
                    <a:pt x="9" y="2"/>
                  </a:lnTo>
                  <a:lnTo>
                    <a:pt x="5" y="0"/>
                  </a:lnTo>
                  <a:lnTo>
                    <a:pt x="1" y="2"/>
                  </a:lnTo>
                  <a:lnTo>
                    <a:pt x="0" y="3"/>
                  </a:lnTo>
                  <a:lnTo>
                    <a:pt x="0" y="5"/>
                  </a:lnTo>
                  <a:lnTo>
                    <a:pt x="0" y="5"/>
                  </a:lnTo>
                  <a:lnTo>
                    <a:pt x="1" y="28"/>
                  </a:lnTo>
                  <a:lnTo>
                    <a:pt x="4" y="51"/>
                  </a:lnTo>
                  <a:lnTo>
                    <a:pt x="4" y="51"/>
                  </a:lnTo>
                  <a:lnTo>
                    <a:pt x="4" y="54"/>
                  </a:lnTo>
                  <a:lnTo>
                    <a:pt x="5" y="55"/>
                  </a:lnTo>
                  <a:lnTo>
                    <a:pt x="9" y="56"/>
                  </a:lnTo>
                  <a:lnTo>
                    <a:pt x="13" y="55"/>
                  </a:lnTo>
                  <a:lnTo>
                    <a:pt x="14" y="54"/>
                  </a:lnTo>
                  <a:lnTo>
                    <a:pt x="14" y="51"/>
                  </a:lnTo>
                  <a:lnTo>
                    <a:pt x="14" y="51"/>
                  </a:lnTo>
                  <a:lnTo>
                    <a:pt x="13" y="28"/>
                  </a:lnTo>
                  <a:lnTo>
                    <a:pt x="10" y="5"/>
                  </a:lnTo>
                  <a:lnTo>
                    <a:pt x="1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199" name="chenying0907 858">
              <a:extLst>
                <a:ext uri="{FF2B5EF4-FFF2-40B4-BE49-F238E27FC236}">
                  <a16:creationId xmlns:a16="http://schemas.microsoft.com/office/drawing/2014/main" id="{76ADE8B0-19FB-4FA1-A792-8C4270FB64CC}"/>
                </a:ext>
              </a:extLst>
            </p:cNvPr>
            <p:cNvSpPr>
              <a:spLocks/>
            </p:cNvSpPr>
            <p:nvPr/>
          </p:nvSpPr>
          <p:spPr bwMode="auto">
            <a:xfrm>
              <a:off x="4646613" y="3281363"/>
              <a:ext cx="7938" cy="19050"/>
            </a:xfrm>
            <a:custGeom>
              <a:avLst/>
              <a:gdLst/>
              <a:ahLst/>
              <a:cxnLst>
                <a:cxn ang="0">
                  <a:pos x="8" y="3"/>
                </a:cxn>
                <a:cxn ang="0">
                  <a:pos x="8" y="3"/>
                </a:cxn>
                <a:cxn ang="0">
                  <a:pos x="3" y="22"/>
                </a:cxn>
                <a:cxn ang="0">
                  <a:pos x="1" y="33"/>
                </a:cxn>
                <a:cxn ang="0">
                  <a:pos x="0" y="43"/>
                </a:cxn>
                <a:cxn ang="0">
                  <a:pos x="0" y="43"/>
                </a:cxn>
                <a:cxn ang="0">
                  <a:pos x="0" y="46"/>
                </a:cxn>
                <a:cxn ang="0">
                  <a:pos x="1" y="47"/>
                </a:cxn>
                <a:cxn ang="0">
                  <a:pos x="5" y="48"/>
                </a:cxn>
                <a:cxn ang="0">
                  <a:pos x="9" y="47"/>
                </a:cxn>
                <a:cxn ang="0">
                  <a:pos x="11" y="46"/>
                </a:cxn>
                <a:cxn ang="0">
                  <a:pos x="12" y="43"/>
                </a:cxn>
                <a:cxn ang="0">
                  <a:pos x="12" y="43"/>
                </a:cxn>
                <a:cxn ang="0">
                  <a:pos x="12" y="34"/>
                </a:cxn>
                <a:cxn ang="0">
                  <a:pos x="14" y="25"/>
                </a:cxn>
                <a:cxn ang="0">
                  <a:pos x="20" y="7"/>
                </a:cxn>
                <a:cxn ang="0">
                  <a:pos x="20" y="7"/>
                </a:cxn>
                <a:cxn ang="0">
                  <a:pos x="20" y="4"/>
                </a:cxn>
                <a:cxn ang="0">
                  <a:pos x="18" y="1"/>
                </a:cxn>
                <a:cxn ang="0">
                  <a:pos x="16" y="0"/>
                </a:cxn>
                <a:cxn ang="0">
                  <a:pos x="11" y="0"/>
                </a:cxn>
                <a:cxn ang="0">
                  <a:pos x="9" y="1"/>
                </a:cxn>
                <a:cxn ang="0">
                  <a:pos x="8" y="3"/>
                </a:cxn>
                <a:cxn ang="0">
                  <a:pos x="8" y="3"/>
                </a:cxn>
              </a:cxnLst>
              <a:rect l="0" t="0" r="r" b="b"/>
              <a:pathLst>
                <a:path w="20" h="48">
                  <a:moveTo>
                    <a:pt x="8" y="3"/>
                  </a:moveTo>
                  <a:lnTo>
                    <a:pt x="8" y="3"/>
                  </a:lnTo>
                  <a:lnTo>
                    <a:pt x="3" y="22"/>
                  </a:lnTo>
                  <a:lnTo>
                    <a:pt x="1" y="33"/>
                  </a:lnTo>
                  <a:lnTo>
                    <a:pt x="0" y="43"/>
                  </a:lnTo>
                  <a:lnTo>
                    <a:pt x="0" y="43"/>
                  </a:lnTo>
                  <a:lnTo>
                    <a:pt x="0" y="46"/>
                  </a:lnTo>
                  <a:lnTo>
                    <a:pt x="1" y="47"/>
                  </a:lnTo>
                  <a:lnTo>
                    <a:pt x="5" y="48"/>
                  </a:lnTo>
                  <a:lnTo>
                    <a:pt x="9" y="47"/>
                  </a:lnTo>
                  <a:lnTo>
                    <a:pt x="11" y="46"/>
                  </a:lnTo>
                  <a:lnTo>
                    <a:pt x="12" y="43"/>
                  </a:lnTo>
                  <a:lnTo>
                    <a:pt x="12" y="43"/>
                  </a:lnTo>
                  <a:lnTo>
                    <a:pt x="12" y="34"/>
                  </a:lnTo>
                  <a:lnTo>
                    <a:pt x="14" y="25"/>
                  </a:lnTo>
                  <a:lnTo>
                    <a:pt x="20" y="7"/>
                  </a:lnTo>
                  <a:lnTo>
                    <a:pt x="20" y="7"/>
                  </a:lnTo>
                  <a:lnTo>
                    <a:pt x="20" y="4"/>
                  </a:lnTo>
                  <a:lnTo>
                    <a:pt x="18" y="1"/>
                  </a:lnTo>
                  <a:lnTo>
                    <a:pt x="16" y="0"/>
                  </a:lnTo>
                  <a:lnTo>
                    <a:pt x="11" y="0"/>
                  </a:lnTo>
                  <a:lnTo>
                    <a:pt x="9" y="1"/>
                  </a:lnTo>
                  <a:lnTo>
                    <a:pt x="8" y="3"/>
                  </a:lnTo>
                  <a:lnTo>
                    <a:pt x="8" y="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0" name="chenying0907 859">
              <a:extLst>
                <a:ext uri="{FF2B5EF4-FFF2-40B4-BE49-F238E27FC236}">
                  <a16:creationId xmlns:a16="http://schemas.microsoft.com/office/drawing/2014/main" id="{C1C23E20-6D3A-41E8-8302-F9DCAD8E5847}"/>
                </a:ext>
              </a:extLst>
            </p:cNvPr>
            <p:cNvSpPr>
              <a:spLocks/>
            </p:cNvSpPr>
            <p:nvPr/>
          </p:nvSpPr>
          <p:spPr bwMode="auto">
            <a:xfrm>
              <a:off x="4673601" y="3286126"/>
              <a:ext cx="6350" cy="22225"/>
            </a:xfrm>
            <a:custGeom>
              <a:avLst/>
              <a:gdLst/>
              <a:ahLst/>
              <a:cxnLst>
                <a:cxn ang="0">
                  <a:pos x="4" y="6"/>
                </a:cxn>
                <a:cxn ang="0">
                  <a:pos x="4" y="6"/>
                </a:cxn>
                <a:cxn ang="0">
                  <a:pos x="3" y="29"/>
                </a:cxn>
                <a:cxn ang="0">
                  <a:pos x="0" y="51"/>
                </a:cxn>
                <a:cxn ang="0">
                  <a:pos x="0" y="51"/>
                </a:cxn>
                <a:cxn ang="0">
                  <a:pos x="1" y="54"/>
                </a:cxn>
                <a:cxn ang="0">
                  <a:pos x="3" y="55"/>
                </a:cxn>
                <a:cxn ang="0">
                  <a:pos x="7" y="58"/>
                </a:cxn>
                <a:cxn ang="0">
                  <a:pos x="11" y="55"/>
                </a:cxn>
                <a:cxn ang="0">
                  <a:pos x="12" y="54"/>
                </a:cxn>
                <a:cxn ang="0">
                  <a:pos x="12" y="51"/>
                </a:cxn>
                <a:cxn ang="0">
                  <a:pos x="12" y="51"/>
                </a:cxn>
                <a:cxn ang="0">
                  <a:pos x="14" y="29"/>
                </a:cxn>
                <a:cxn ang="0">
                  <a:pos x="16" y="6"/>
                </a:cxn>
                <a:cxn ang="0">
                  <a:pos x="16" y="6"/>
                </a:cxn>
                <a:cxn ang="0">
                  <a:pos x="16" y="4"/>
                </a:cxn>
                <a:cxn ang="0">
                  <a:pos x="14" y="2"/>
                </a:cxn>
                <a:cxn ang="0">
                  <a:pos x="11" y="0"/>
                </a:cxn>
                <a:cxn ang="0">
                  <a:pos x="7" y="2"/>
                </a:cxn>
                <a:cxn ang="0">
                  <a:pos x="5" y="4"/>
                </a:cxn>
                <a:cxn ang="0">
                  <a:pos x="4" y="6"/>
                </a:cxn>
                <a:cxn ang="0">
                  <a:pos x="4" y="6"/>
                </a:cxn>
              </a:cxnLst>
              <a:rect l="0" t="0" r="r" b="b"/>
              <a:pathLst>
                <a:path w="16" h="58">
                  <a:moveTo>
                    <a:pt x="4" y="6"/>
                  </a:moveTo>
                  <a:lnTo>
                    <a:pt x="4" y="6"/>
                  </a:lnTo>
                  <a:lnTo>
                    <a:pt x="3" y="29"/>
                  </a:lnTo>
                  <a:lnTo>
                    <a:pt x="0" y="51"/>
                  </a:lnTo>
                  <a:lnTo>
                    <a:pt x="0" y="51"/>
                  </a:lnTo>
                  <a:lnTo>
                    <a:pt x="1" y="54"/>
                  </a:lnTo>
                  <a:lnTo>
                    <a:pt x="3" y="55"/>
                  </a:lnTo>
                  <a:lnTo>
                    <a:pt x="7" y="58"/>
                  </a:lnTo>
                  <a:lnTo>
                    <a:pt x="11" y="55"/>
                  </a:lnTo>
                  <a:lnTo>
                    <a:pt x="12" y="54"/>
                  </a:lnTo>
                  <a:lnTo>
                    <a:pt x="12" y="51"/>
                  </a:lnTo>
                  <a:lnTo>
                    <a:pt x="12" y="51"/>
                  </a:lnTo>
                  <a:lnTo>
                    <a:pt x="14" y="29"/>
                  </a:lnTo>
                  <a:lnTo>
                    <a:pt x="16" y="6"/>
                  </a:lnTo>
                  <a:lnTo>
                    <a:pt x="16" y="6"/>
                  </a:lnTo>
                  <a:lnTo>
                    <a:pt x="16" y="4"/>
                  </a:lnTo>
                  <a:lnTo>
                    <a:pt x="14" y="2"/>
                  </a:lnTo>
                  <a:lnTo>
                    <a:pt x="11" y="0"/>
                  </a:lnTo>
                  <a:lnTo>
                    <a:pt x="7" y="2"/>
                  </a:lnTo>
                  <a:lnTo>
                    <a:pt x="5" y="4"/>
                  </a:lnTo>
                  <a:lnTo>
                    <a:pt x="4" y="6"/>
                  </a:lnTo>
                  <a:lnTo>
                    <a:pt x="4" y="6"/>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1" name="chenying0907 860">
              <a:extLst>
                <a:ext uri="{FF2B5EF4-FFF2-40B4-BE49-F238E27FC236}">
                  <a16:creationId xmlns:a16="http://schemas.microsoft.com/office/drawing/2014/main" id="{22AABE46-4F50-4438-B7C1-3997E00F58DF}"/>
                </a:ext>
              </a:extLst>
            </p:cNvPr>
            <p:cNvSpPr>
              <a:spLocks/>
            </p:cNvSpPr>
            <p:nvPr/>
          </p:nvSpPr>
          <p:spPr bwMode="auto">
            <a:xfrm>
              <a:off x="4757738" y="3371851"/>
              <a:ext cx="4763" cy="26988"/>
            </a:xfrm>
            <a:custGeom>
              <a:avLst/>
              <a:gdLst/>
              <a:ahLst/>
              <a:cxnLst>
                <a:cxn ang="0">
                  <a:pos x="0" y="5"/>
                </a:cxn>
                <a:cxn ang="0">
                  <a:pos x="0" y="62"/>
                </a:cxn>
                <a:cxn ang="0">
                  <a:pos x="0" y="62"/>
                </a:cxn>
                <a:cxn ang="0">
                  <a:pos x="2" y="65"/>
                </a:cxn>
                <a:cxn ang="0">
                  <a:pos x="3" y="66"/>
                </a:cxn>
                <a:cxn ang="0">
                  <a:pos x="7" y="68"/>
                </a:cxn>
                <a:cxn ang="0">
                  <a:pos x="11" y="66"/>
                </a:cxn>
                <a:cxn ang="0">
                  <a:pos x="12" y="65"/>
                </a:cxn>
                <a:cxn ang="0">
                  <a:pos x="12" y="62"/>
                </a:cxn>
                <a:cxn ang="0">
                  <a:pos x="12" y="5"/>
                </a:cxn>
                <a:cxn ang="0">
                  <a:pos x="12" y="5"/>
                </a:cxn>
                <a:cxn ang="0">
                  <a:pos x="12" y="2"/>
                </a:cxn>
                <a:cxn ang="0">
                  <a:pos x="11" y="1"/>
                </a:cxn>
                <a:cxn ang="0">
                  <a:pos x="7" y="0"/>
                </a:cxn>
                <a:cxn ang="0">
                  <a:pos x="3" y="1"/>
                </a:cxn>
                <a:cxn ang="0">
                  <a:pos x="2" y="2"/>
                </a:cxn>
                <a:cxn ang="0">
                  <a:pos x="0" y="5"/>
                </a:cxn>
                <a:cxn ang="0">
                  <a:pos x="0" y="5"/>
                </a:cxn>
              </a:cxnLst>
              <a:rect l="0" t="0" r="r" b="b"/>
              <a:pathLst>
                <a:path w="12" h="68">
                  <a:moveTo>
                    <a:pt x="0" y="5"/>
                  </a:moveTo>
                  <a:lnTo>
                    <a:pt x="0" y="62"/>
                  </a:lnTo>
                  <a:lnTo>
                    <a:pt x="0" y="62"/>
                  </a:lnTo>
                  <a:lnTo>
                    <a:pt x="2" y="65"/>
                  </a:lnTo>
                  <a:lnTo>
                    <a:pt x="3" y="66"/>
                  </a:lnTo>
                  <a:lnTo>
                    <a:pt x="7" y="68"/>
                  </a:lnTo>
                  <a:lnTo>
                    <a:pt x="11" y="66"/>
                  </a:lnTo>
                  <a:lnTo>
                    <a:pt x="12" y="65"/>
                  </a:lnTo>
                  <a:lnTo>
                    <a:pt x="12" y="62"/>
                  </a:lnTo>
                  <a:lnTo>
                    <a:pt x="12" y="5"/>
                  </a:lnTo>
                  <a:lnTo>
                    <a:pt x="12" y="5"/>
                  </a:lnTo>
                  <a:lnTo>
                    <a:pt x="12" y="2"/>
                  </a:lnTo>
                  <a:lnTo>
                    <a:pt x="11" y="1"/>
                  </a:lnTo>
                  <a:lnTo>
                    <a:pt x="7" y="0"/>
                  </a:lnTo>
                  <a:lnTo>
                    <a:pt x="3" y="1"/>
                  </a:lnTo>
                  <a:lnTo>
                    <a:pt x="2" y="2"/>
                  </a:lnTo>
                  <a:lnTo>
                    <a:pt x="0" y="5"/>
                  </a:lnTo>
                  <a:lnTo>
                    <a:pt x="0" y="5"/>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2" name="chenying0907 861">
              <a:extLst>
                <a:ext uri="{FF2B5EF4-FFF2-40B4-BE49-F238E27FC236}">
                  <a16:creationId xmlns:a16="http://schemas.microsoft.com/office/drawing/2014/main" id="{AE61B2D3-8FC8-4335-ACF7-730B2EDAFB51}"/>
                </a:ext>
              </a:extLst>
            </p:cNvPr>
            <p:cNvSpPr>
              <a:spLocks/>
            </p:cNvSpPr>
            <p:nvPr/>
          </p:nvSpPr>
          <p:spPr bwMode="auto">
            <a:xfrm>
              <a:off x="4781551" y="3379788"/>
              <a:ext cx="7938" cy="14288"/>
            </a:xfrm>
            <a:custGeom>
              <a:avLst/>
              <a:gdLst/>
              <a:ahLst/>
              <a:cxnLst>
                <a:cxn ang="0">
                  <a:pos x="8" y="4"/>
                </a:cxn>
                <a:cxn ang="0">
                  <a:pos x="8" y="4"/>
                </a:cxn>
                <a:cxn ang="0">
                  <a:pos x="4" y="14"/>
                </a:cxn>
                <a:cxn ang="0">
                  <a:pos x="1" y="26"/>
                </a:cxn>
                <a:cxn ang="0">
                  <a:pos x="1" y="26"/>
                </a:cxn>
                <a:cxn ang="0">
                  <a:pos x="0" y="29"/>
                </a:cxn>
                <a:cxn ang="0">
                  <a:pos x="0" y="31"/>
                </a:cxn>
                <a:cxn ang="0">
                  <a:pos x="4" y="34"/>
                </a:cxn>
                <a:cxn ang="0">
                  <a:pos x="5" y="35"/>
                </a:cxn>
                <a:cxn ang="0">
                  <a:pos x="8" y="35"/>
                </a:cxn>
                <a:cxn ang="0">
                  <a:pos x="9" y="34"/>
                </a:cxn>
                <a:cxn ang="0">
                  <a:pos x="10" y="31"/>
                </a:cxn>
                <a:cxn ang="0">
                  <a:pos x="10" y="31"/>
                </a:cxn>
                <a:cxn ang="0">
                  <a:pos x="14" y="21"/>
                </a:cxn>
                <a:cxn ang="0">
                  <a:pos x="18" y="9"/>
                </a:cxn>
                <a:cxn ang="0">
                  <a:pos x="18" y="9"/>
                </a:cxn>
                <a:cxn ang="0">
                  <a:pos x="18" y="6"/>
                </a:cxn>
                <a:cxn ang="0">
                  <a:pos x="18" y="4"/>
                </a:cxn>
                <a:cxn ang="0">
                  <a:pos x="15" y="1"/>
                </a:cxn>
                <a:cxn ang="0">
                  <a:pos x="13" y="0"/>
                </a:cxn>
                <a:cxn ang="0">
                  <a:pos x="12" y="0"/>
                </a:cxn>
                <a:cxn ang="0">
                  <a:pos x="10" y="1"/>
                </a:cxn>
                <a:cxn ang="0">
                  <a:pos x="8" y="4"/>
                </a:cxn>
                <a:cxn ang="0">
                  <a:pos x="8" y="4"/>
                </a:cxn>
              </a:cxnLst>
              <a:rect l="0" t="0" r="r" b="b"/>
              <a:pathLst>
                <a:path w="18" h="35">
                  <a:moveTo>
                    <a:pt x="8" y="4"/>
                  </a:moveTo>
                  <a:lnTo>
                    <a:pt x="8" y="4"/>
                  </a:lnTo>
                  <a:lnTo>
                    <a:pt x="4" y="14"/>
                  </a:lnTo>
                  <a:lnTo>
                    <a:pt x="1" y="26"/>
                  </a:lnTo>
                  <a:lnTo>
                    <a:pt x="1" y="26"/>
                  </a:lnTo>
                  <a:lnTo>
                    <a:pt x="0" y="29"/>
                  </a:lnTo>
                  <a:lnTo>
                    <a:pt x="0" y="31"/>
                  </a:lnTo>
                  <a:lnTo>
                    <a:pt x="4" y="34"/>
                  </a:lnTo>
                  <a:lnTo>
                    <a:pt x="5" y="35"/>
                  </a:lnTo>
                  <a:lnTo>
                    <a:pt x="8" y="35"/>
                  </a:lnTo>
                  <a:lnTo>
                    <a:pt x="9" y="34"/>
                  </a:lnTo>
                  <a:lnTo>
                    <a:pt x="10" y="31"/>
                  </a:lnTo>
                  <a:lnTo>
                    <a:pt x="10" y="31"/>
                  </a:lnTo>
                  <a:lnTo>
                    <a:pt x="14" y="21"/>
                  </a:lnTo>
                  <a:lnTo>
                    <a:pt x="18" y="9"/>
                  </a:lnTo>
                  <a:lnTo>
                    <a:pt x="18" y="9"/>
                  </a:lnTo>
                  <a:lnTo>
                    <a:pt x="18" y="6"/>
                  </a:lnTo>
                  <a:lnTo>
                    <a:pt x="18" y="4"/>
                  </a:lnTo>
                  <a:lnTo>
                    <a:pt x="15" y="1"/>
                  </a:lnTo>
                  <a:lnTo>
                    <a:pt x="13" y="0"/>
                  </a:lnTo>
                  <a:lnTo>
                    <a:pt x="12" y="0"/>
                  </a:lnTo>
                  <a:lnTo>
                    <a:pt x="10" y="1"/>
                  </a:lnTo>
                  <a:lnTo>
                    <a:pt x="8" y="4"/>
                  </a:lnTo>
                  <a:lnTo>
                    <a:pt x="8" y="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3" name="chenying0907 862">
              <a:extLst>
                <a:ext uri="{FF2B5EF4-FFF2-40B4-BE49-F238E27FC236}">
                  <a16:creationId xmlns:a16="http://schemas.microsoft.com/office/drawing/2014/main" id="{7FF23E66-C6EF-47A6-B519-7A308974E479}"/>
                </a:ext>
              </a:extLst>
            </p:cNvPr>
            <p:cNvSpPr>
              <a:spLocks/>
            </p:cNvSpPr>
            <p:nvPr/>
          </p:nvSpPr>
          <p:spPr bwMode="auto">
            <a:xfrm>
              <a:off x="4351338" y="3216276"/>
              <a:ext cx="368300" cy="204788"/>
            </a:xfrm>
            <a:custGeom>
              <a:avLst/>
              <a:gdLst/>
              <a:ahLst/>
              <a:cxnLst>
                <a:cxn ang="0">
                  <a:pos x="865" y="427"/>
                </a:cxn>
                <a:cxn ang="0">
                  <a:pos x="804" y="438"/>
                </a:cxn>
                <a:cxn ang="0">
                  <a:pos x="707" y="431"/>
                </a:cxn>
                <a:cxn ang="0">
                  <a:pos x="576" y="403"/>
                </a:cxn>
                <a:cxn ang="0">
                  <a:pos x="508" y="378"/>
                </a:cxn>
                <a:cxn ang="0">
                  <a:pos x="437" y="336"/>
                </a:cxn>
                <a:cxn ang="0">
                  <a:pos x="418" y="323"/>
                </a:cxn>
                <a:cxn ang="0">
                  <a:pos x="407" y="319"/>
                </a:cxn>
                <a:cxn ang="0">
                  <a:pos x="384" y="329"/>
                </a:cxn>
                <a:cxn ang="0">
                  <a:pos x="365" y="348"/>
                </a:cxn>
                <a:cxn ang="0">
                  <a:pos x="343" y="377"/>
                </a:cxn>
                <a:cxn ang="0">
                  <a:pos x="274" y="431"/>
                </a:cxn>
                <a:cxn ang="0">
                  <a:pos x="228" y="457"/>
                </a:cxn>
                <a:cxn ang="0">
                  <a:pos x="159" y="470"/>
                </a:cxn>
                <a:cxn ang="0">
                  <a:pos x="96" y="451"/>
                </a:cxn>
                <a:cxn ang="0">
                  <a:pos x="53" y="400"/>
                </a:cxn>
                <a:cxn ang="0">
                  <a:pos x="45" y="355"/>
                </a:cxn>
                <a:cxn ang="0">
                  <a:pos x="63" y="308"/>
                </a:cxn>
                <a:cxn ang="0">
                  <a:pos x="121" y="250"/>
                </a:cxn>
                <a:cxn ang="0">
                  <a:pos x="185" y="198"/>
                </a:cxn>
                <a:cxn ang="0">
                  <a:pos x="255" y="140"/>
                </a:cxn>
                <a:cxn ang="0">
                  <a:pos x="334" y="76"/>
                </a:cxn>
                <a:cxn ang="0">
                  <a:pos x="393" y="58"/>
                </a:cxn>
                <a:cxn ang="0">
                  <a:pos x="541" y="55"/>
                </a:cxn>
                <a:cxn ang="0">
                  <a:pos x="648" y="54"/>
                </a:cxn>
                <a:cxn ang="0">
                  <a:pos x="773" y="49"/>
                </a:cxn>
                <a:cxn ang="0">
                  <a:pos x="811" y="59"/>
                </a:cxn>
                <a:cxn ang="0">
                  <a:pos x="838" y="49"/>
                </a:cxn>
                <a:cxn ang="0">
                  <a:pos x="839" y="25"/>
                </a:cxn>
                <a:cxn ang="0">
                  <a:pos x="824" y="9"/>
                </a:cxn>
                <a:cxn ang="0">
                  <a:pos x="784" y="3"/>
                </a:cxn>
                <a:cxn ang="0">
                  <a:pos x="610" y="8"/>
                </a:cxn>
                <a:cxn ang="0">
                  <a:pos x="512" y="11"/>
                </a:cxn>
                <a:cxn ang="0">
                  <a:pos x="384" y="12"/>
                </a:cxn>
                <a:cxn ang="0">
                  <a:pos x="323" y="29"/>
                </a:cxn>
                <a:cxn ang="0">
                  <a:pos x="267" y="67"/>
                </a:cxn>
                <a:cxn ang="0">
                  <a:pos x="68" y="236"/>
                </a:cxn>
                <a:cxn ang="0">
                  <a:pos x="24" y="285"/>
                </a:cxn>
                <a:cxn ang="0">
                  <a:pos x="6" y="330"/>
                </a:cxn>
                <a:cxn ang="0">
                  <a:pos x="2" y="378"/>
                </a:cxn>
                <a:cxn ang="0">
                  <a:pos x="11" y="419"/>
                </a:cxn>
                <a:cxn ang="0">
                  <a:pos x="33" y="461"/>
                </a:cxn>
                <a:cxn ang="0">
                  <a:pos x="68" y="493"/>
                </a:cxn>
                <a:cxn ang="0">
                  <a:pos x="112" y="513"/>
                </a:cxn>
                <a:cxn ang="0">
                  <a:pos x="159" y="516"/>
                </a:cxn>
                <a:cxn ang="0">
                  <a:pos x="238" y="499"/>
                </a:cxn>
                <a:cxn ang="0">
                  <a:pos x="284" y="479"/>
                </a:cxn>
                <a:cxn ang="0">
                  <a:pos x="363" y="419"/>
                </a:cxn>
                <a:cxn ang="0">
                  <a:pos x="395" y="389"/>
                </a:cxn>
                <a:cxn ang="0">
                  <a:pos x="405" y="373"/>
                </a:cxn>
                <a:cxn ang="0">
                  <a:pos x="435" y="385"/>
                </a:cxn>
                <a:cxn ang="0">
                  <a:pos x="508" y="429"/>
                </a:cxn>
                <a:cxn ang="0">
                  <a:pos x="588" y="451"/>
                </a:cxn>
                <a:cxn ang="0">
                  <a:pos x="696" y="476"/>
                </a:cxn>
                <a:cxn ang="0">
                  <a:pos x="811" y="484"/>
                </a:cxn>
                <a:cxn ang="0">
                  <a:pos x="874" y="472"/>
                </a:cxn>
                <a:cxn ang="0">
                  <a:pos x="916" y="453"/>
                </a:cxn>
                <a:cxn ang="0">
                  <a:pos x="925" y="437"/>
                </a:cxn>
                <a:cxn ang="0">
                  <a:pos x="917" y="414"/>
                </a:cxn>
                <a:cxn ang="0">
                  <a:pos x="902" y="410"/>
                </a:cxn>
              </a:cxnLst>
              <a:rect l="0" t="0" r="r" b="b"/>
              <a:pathLst>
                <a:path w="926" h="517">
                  <a:moveTo>
                    <a:pt x="892" y="412"/>
                  </a:moveTo>
                  <a:lnTo>
                    <a:pt x="892" y="412"/>
                  </a:lnTo>
                  <a:lnTo>
                    <a:pt x="879" y="420"/>
                  </a:lnTo>
                  <a:lnTo>
                    <a:pt x="865" y="427"/>
                  </a:lnTo>
                  <a:lnTo>
                    <a:pt x="849" y="432"/>
                  </a:lnTo>
                  <a:lnTo>
                    <a:pt x="835" y="436"/>
                  </a:lnTo>
                  <a:lnTo>
                    <a:pt x="819" y="437"/>
                  </a:lnTo>
                  <a:lnTo>
                    <a:pt x="804" y="438"/>
                  </a:lnTo>
                  <a:lnTo>
                    <a:pt x="788" y="438"/>
                  </a:lnTo>
                  <a:lnTo>
                    <a:pt x="771" y="438"/>
                  </a:lnTo>
                  <a:lnTo>
                    <a:pt x="739" y="436"/>
                  </a:lnTo>
                  <a:lnTo>
                    <a:pt x="707" y="431"/>
                  </a:lnTo>
                  <a:lnTo>
                    <a:pt x="647" y="419"/>
                  </a:lnTo>
                  <a:lnTo>
                    <a:pt x="647" y="419"/>
                  </a:lnTo>
                  <a:lnTo>
                    <a:pt x="611" y="412"/>
                  </a:lnTo>
                  <a:lnTo>
                    <a:pt x="576" y="403"/>
                  </a:lnTo>
                  <a:lnTo>
                    <a:pt x="542" y="393"/>
                  </a:lnTo>
                  <a:lnTo>
                    <a:pt x="525" y="386"/>
                  </a:lnTo>
                  <a:lnTo>
                    <a:pt x="508" y="378"/>
                  </a:lnTo>
                  <a:lnTo>
                    <a:pt x="508" y="378"/>
                  </a:lnTo>
                  <a:lnTo>
                    <a:pt x="488" y="368"/>
                  </a:lnTo>
                  <a:lnTo>
                    <a:pt x="467" y="355"/>
                  </a:lnTo>
                  <a:lnTo>
                    <a:pt x="448" y="342"/>
                  </a:lnTo>
                  <a:lnTo>
                    <a:pt x="437" y="336"/>
                  </a:lnTo>
                  <a:lnTo>
                    <a:pt x="427" y="331"/>
                  </a:lnTo>
                  <a:lnTo>
                    <a:pt x="427" y="331"/>
                  </a:lnTo>
                  <a:lnTo>
                    <a:pt x="423" y="327"/>
                  </a:lnTo>
                  <a:lnTo>
                    <a:pt x="418" y="323"/>
                  </a:lnTo>
                  <a:lnTo>
                    <a:pt x="418" y="323"/>
                  </a:lnTo>
                  <a:lnTo>
                    <a:pt x="412" y="321"/>
                  </a:lnTo>
                  <a:lnTo>
                    <a:pt x="407" y="319"/>
                  </a:lnTo>
                  <a:lnTo>
                    <a:pt x="407" y="319"/>
                  </a:lnTo>
                  <a:lnTo>
                    <a:pt x="399" y="318"/>
                  </a:lnTo>
                  <a:lnTo>
                    <a:pt x="393" y="321"/>
                  </a:lnTo>
                  <a:lnTo>
                    <a:pt x="388" y="323"/>
                  </a:lnTo>
                  <a:lnTo>
                    <a:pt x="384" y="329"/>
                  </a:lnTo>
                  <a:lnTo>
                    <a:pt x="384" y="329"/>
                  </a:lnTo>
                  <a:lnTo>
                    <a:pt x="376" y="334"/>
                  </a:lnTo>
                  <a:lnTo>
                    <a:pt x="371" y="340"/>
                  </a:lnTo>
                  <a:lnTo>
                    <a:pt x="365" y="348"/>
                  </a:lnTo>
                  <a:lnTo>
                    <a:pt x="360" y="356"/>
                  </a:lnTo>
                  <a:lnTo>
                    <a:pt x="360" y="356"/>
                  </a:lnTo>
                  <a:lnTo>
                    <a:pt x="354" y="366"/>
                  </a:lnTo>
                  <a:lnTo>
                    <a:pt x="343" y="377"/>
                  </a:lnTo>
                  <a:lnTo>
                    <a:pt x="333" y="387"/>
                  </a:lnTo>
                  <a:lnTo>
                    <a:pt x="321" y="397"/>
                  </a:lnTo>
                  <a:lnTo>
                    <a:pt x="296" y="415"/>
                  </a:lnTo>
                  <a:lnTo>
                    <a:pt x="274" y="431"/>
                  </a:lnTo>
                  <a:lnTo>
                    <a:pt x="274" y="431"/>
                  </a:lnTo>
                  <a:lnTo>
                    <a:pt x="259" y="441"/>
                  </a:lnTo>
                  <a:lnTo>
                    <a:pt x="244" y="450"/>
                  </a:lnTo>
                  <a:lnTo>
                    <a:pt x="228" y="457"/>
                  </a:lnTo>
                  <a:lnTo>
                    <a:pt x="211" y="463"/>
                  </a:lnTo>
                  <a:lnTo>
                    <a:pt x="193" y="467"/>
                  </a:lnTo>
                  <a:lnTo>
                    <a:pt x="176" y="468"/>
                  </a:lnTo>
                  <a:lnTo>
                    <a:pt x="159" y="470"/>
                  </a:lnTo>
                  <a:lnTo>
                    <a:pt x="142" y="467"/>
                  </a:lnTo>
                  <a:lnTo>
                    <a:pt x="126" y="465"/>
                  </a:lnTo>
                  <a:lnTo>
                    <a:pt x="110" y="459"/>
                  </a:lnTo>
                  <a:lnTo>
                    <a:pt x="96" y="451"/>
                  </a:lnTo>
                  <a:lnTo>
                    <a:pt x="83" y="442"/>
                  </a:lnTo>
                  <a:lnTo>
                    <a:pt x="71" y="431"/>
                  </a:lnTo>
                  <a:lnTo>
                    <a:pt x="61" y="416"/>
                  </a:lnTo>
                  <a:lnTo>
                    <a:pt x="53" y="400"/>
                  </a:lnTo>
                  <a:lnTo>
                    <a:pt x="47" y="382"/>
                  </a:lnTo>
                  <a:lnTo>
                    <a:pt x="47" y="382"/>
                  </a:lnTo>
                  <a:lnTo>
                    <a:pt x="45" y="368"/>
                  </a:lnTo>
                  <a:lnTo>
                    <a:pt x="45" y="355"/>
                  </a:lnTo>
                  <a:lnTo>
                    <a:pt x="47" y="342"/>
                  </a:lnTo>
                  <a:lnTo>
                    <a:pt x="51" y="330"/>
                  </a:lnTo>
                  <a:lnTo>
                    <a:pt x="57" y="318"/>
                  </a:lnTo>
                  <a:lnTo>
                    <a:pt x="63" y="308"/>
                  </a:lnTo>
                  <a:lnTo>
                    <a:pt x="71" y="297"/>
                  </a:lnTo>
                  <a:lnTo>
                    <a:pt x="80" y="287"/>
                  </a:lnTo>
                  <a:lnTo>
                    <a:pt x="100" y="268"/>
                  </a:lnTo>
                  <a:lnTo>
                    <a:pt x="121" y="250"/>
                  </a:lnTo>
                  <a:lnTo>
                    <a:pt x="143" y="233"/>
                  </a:lnTo>
                  <a:lnTo>
                    <a:pt x="161" y="217"/>
                  </a:lnTo>
                  <a:lnTo>
                    <a:pt x="161" y="217"/>
                  </a:lnTo>
                  <a:lnTo>
                    <a:pt x="185" y="198"/>
                  </a:lnTo>
                  <a:lnTo>
                    <a:pt x="208" y="179"/>
                  </a:lnTo>
                  <a:lnTo>
                    <a:pt x="233" y="160"/>
                  </a:lnTo>
                  <a:lnTo>
                    <a:pt x="255" y="140"/>
                  </a:lnTo>
                  <a:lnTo>
                    <a:pt x="255" y="140"/>
                  </a:lnTo>
                  <a:lnTo>
                    <a:pt x="280" y="117"/>
                  </a:lnTo>
                  <a:lnTo>
                    <a:pt x="306" y="96"/>
                  </a:lnTo>
                  <a:lnTo>
                    <a:pt x="320" y="85"/>
                  </a:lnTo>
                  <a:lnTo>
                    <a:pt x="334" y="76"/>
                  </a:lnTo>
                  <a:lnTo>
                    <a:pt x="348" y="70"/>
                  </a:lnTo>
                  <a:lnTo>
                    <a:pt x="365" y="64"/>
                  </a:lnTo>
                  <a:lnTo>
                    <a:pt x="365" y="64"/>
                  </a:lnTo>
                  <a:lnTo>
                    <a:pt x="393" y="58"/>
                  </a:lnTo>
                  <a:lnTo>
                    <a:pt x="422" y="54"/>
                  </a:lnTo>
                  <a:lnTo>
                    <a:pt x="452" y="53"/>
                  </a:lnTo>
                  <a:lnTo>
                    <a:pt x="480" y="54"/>
                  </a:lnTo>
                  <a:lnTo>
                    <a:pt x="541" y="55"/>
                  </a:lnTo>
                  <a:lnTo>
                    <a:pt x="569" y="56"/>
                  </a:lnTo>
                  <a:lnTo>
                    <a:pt x="598" y="56"/>
                  </a:lnTo>
                  <a:lnTo>
                    <a:pt x="598" y="56"/>
                  </a:lnTo>
                  <a:lnTo>
                    <a:pt x="648" y="54"/>
                  </a:lnTo>
                  <a:lnTo>
                    <a:pt x="698" y="50"/>
                  </a:lnTo>
                  <a:lnTo>
                    <a:pt x="724" y="47"/>
                  </a:lnTo>
                  <a:lnTo>
                    <a:pt x="749" y="47"/>
                  </a:lnTo>
                  <a:lnTo>
                    <a:pt x="773" y="49"/>
                  </a:lnTo>
                  <a:lnTo>
                    <a:pt x="798" y="50"/>
                  </a:lnTo>
                  <a:lnTo>
                    <a:pt x="798" y="50"/>
                  </a:lnTo>
                  <a:lnTo>
                    <a:pt x="804" y="55"/>
                  </a:lnTo>
                  <a:lnTo>
                    <a:pt x="811" y="59"/>
                  </a:lnTo>
                  <a:lnTo>
                    <a:pt x="818" y="59"/>
                  </a:lnTo>
                  <a:lnTo>
                    <a:pt x="826" y="58"/>
                  </a:lnTo>
                  <a:lnTo>
                    <a:pt x="832" y="54"/>
                  </a:lnTo>
                  <a:lnTo>
                    <a:pt x="838" y="49"/>
                  </a:lnTo>
                  <a:lnTo>
                    <a:pt x="840" y="42"/>
                  </a:lnTo>
                  <a:lnTo>
                    <a:pt x="840" y="38"/>
                  </a:lnTo>
                  <a:lnTo>
                    <a:pt x="840" y="33"/>
                  </a:lnTo>
                  <a:lnTo>
                    <a:pt x="839" y="25"/>
                  </a:lnTo>
                  <a:lnTo>
                    <a:pt x="839" y="25"/>
                  </a:lnTo>
                  <a:lnTo>
                    <a:pt x="836" y="19"/>
                  </a:lnTo>
                  <a:lnTo>
                    <a:pt x="831" y="13"/>
                  </a:lnTo>
                  <a:lnTo>
                    <a:pt x="824" y="9"/>
                  </a:lnTo>
                  <a:lnTo>
                    <a:pt x="818" y="7"/>
                  </a:lnTo>
                  <a:lnTo>
                    <a:pt x="818" y="7"/>
                  </a:lnTo>
                  <a:lnTo>
                    <a:pt x="801" y="4"/>
                  </a:lnTo>
                  <a:lnTo>
                    <a:pt x="784" y="3"/>
                  </a:lnTo>
                  <a:lnTo>
                    <a:pt x="750" y="0"/>
                  </a:lnTo>
                  <a:lnTo>
                    <a:pt x="716" y="2"/>
                  </a:lnTo>
                  <a:lnTo>
                    <a:pt x="681" y="3"/>
                  </a:lnTo>
                  <a:lnTo>
                    <a:pt x="610" y="8"/>
                  </a:lnTo>
                  <a:lnTo>
                    <a:pt x="575" y="11"/>
                  </a:lnTo>
                  <a:lnTo>
                    <a:pt x="542" y="12"/>
                  </a:lnTo>
                  <a:lnTo>
                    <a:pt x="542" y="12"/>
                  </a:lnTo>
                  <a:lnTo>
                    <a:pt x="512" y="11"/>
                  </a:lnTo>
                  <a:lnTo>
                    <a:pt x="480" y="11"/>
                  </a:lnTo>
                  <a:lnTo>
                    <a:pt x="448" y="9"/>
                  </a:lnTo>
                  <a:lnTo>
                    <a:pt x="415" y="9"/>
                  </a:lnTo>
                  <a:lnTo>
                    <a:pt x="384" y="12"/>
                  </a:lnTo>
                  <a:lnTo>
                    <a:pt x="368" y="15"/>
                  </a:lnTo>
                  <a:lnTo>
                    <a:pt x="352" y="19"/>
                  </a:lnTo>
                  <a:lnTo>
                    <a:pt x="338" y="24"/>
                  </a:lnTo>
                  <a:lnTo>
                    <a:pt x="323" y="29"/>
                  </a:lnTo>
                  <a:lnTo>
                    <a:pt x="309" y="37"/>
                  </a:lnTo>
                  <a:lnTo>
                    <a:pt x="296" y="45"/>
                  </a:lnTo>
                  <a:lnTo>
                    <a:pt x="296" y="45"/>
                  </a:lnTo>
                  <a:lnTo>
                    <a:pt x="267" y="67"/>
                  </a:lnTo>
                  <a:lnTo>
                    <a:pt x="238" y="90"/>
                  </a:lnTo>
                  <a:lnTo>
                    <a:pt x="181" y="139"/>
                  </a:lnTo>
                  <a:lnTo>
                    <a:pt x="68" y="236"/>
                  </a:lnTo>
                  <a:lnTo>
                    <a:pt x="68" y="236"/>
                  </a:lnTo>
                  <a:lnTo>
                    <a:pt x="47" y="255"/>
                  </a:lnTo>
                  <a:lnTo>
                    <a:pt x="40" y="266"/>
                  </a:lnTo>
                  <a:lnTo>
                    <a:pt x="32" y="275"/>
                  </a:lnTo>
                  <a:lnTo>
                    <a:pt x="24" y="285"/>
                  </a:lnTo>
                  <a:lnTo>
                    <a:pt x="17" y="296"/>
                  </a:lnTo>
                  <a:lnTo>
                    <a:pt x="12" y="308"/>
                  </a:lnTo>
                  <a:lnTo>
                    <a:pt x="8" y="318"/>
                  </a:lnTo>
                  <a:lnTo>
                    <a:pt x="6" y="330"/>
                  </a:lnTo>
                  <a:lnTo>
                    <a:pt x="3" y="342"/>
                  </a:lnTo>
                  <a:lnTo>
                    <a:pt x="2" y="353"/>
                  </a:lnTo>
                  <a:lnTo>
                    <a:pt x="0" y="366"/>
                  </a:lnTo>
                  <a:lnTo>
                    <a:pt x="2" y="378"/>
                  </a:lnTo>
                  <a:lnTo>
                    <a:pt x="3" y="391"/>
                  </a:lnTo>
                  <a:lnTo>
                    <a:pt x="7" y="406"/>
                  </a:lnTo>
                  <a:lnTo>
                    <a:pt x="11" y="419"/>
                  </a:lnTo>
                  <a:lnTo>
                    <a:pt x="11" y="419"/>
                  </a:lnTo>
                  <a:lnTo>
                    <a:pt x="15" y="431"/>
                  </a:lnTo>
                  <a:lnTo>
                    <a:pt x="20" y="441"/>
                  </a:lnTo>
                  <a:lnTo>
                    <a:pt x="27" y="450"/>
                  </a:lnTo>
                  <a:lnTo>
                    <a:pt x="33" y="461"/>
                  </a:lnTo>
                  <a:lnTo>
                    <a:pt x="41" y="470"/>
                  </a:lnTo>
                  <a:lnTo>
                    <a:pt x="49" y="478"/>
                  </a:lnTo>
                  <a:lnTo>
                    <a:pt x="58" y="485"/>
                  </a:lnTo>
                  <a:lnTo>
                    <a:pt x="68" y="493"/>
                  </a:lnTo>
                  <a:lnTo>
                    <a:pt x="79" y="499"/>
                  </a:lnTo>
                  <a:lnTo>
                    <a:pt x="89" y="505"/>
                  </a:lnTo>
                  <a:lnTo>
                    <a:pt x="100" y="509"/>
                  </a:lnTo>
                  <a:lnTo>
                    <a:pt x="112" y="513"/>
                  </a:lnTo>
                  <a:lnTo>
                    <a:pt x="123" y="516"/>
                  </a:lnTo>
                  <a:lnTo>
                    <a:pt x="135" y="517"/>
                  </a:lnTo>
                  <a:lnTo>
                    <a:pt x="147" y="517"/>
                  </a:lnTo>
                  <a:lnTo>
                    <a:pt x="159" y="516"/>
                  </a:lnTo>
                  <a:lnTo>
                    <a:pt x="159" y="516"/>
                  </a:lnTo>
                  <a:lnTo>
                    <a:pt x="191" y="510"/>
                  </a:lnTo>
                  <a:lnTo>
                    <a:pt x="223" y="502"/>
                  </a:lnTo>
                  <a:lnTo>
                    <a:pt x="238" y="499"/>
                  </a:lnTo>
                  <a:lnTo>
                    <a:pt x="254" y="493"/>
                  </a:lnTo>
                  <a:lnTo>
                    <a:pt x="269" y="487"/>
                  </a:lnTo>
                  <a:lnTo>
                    <a:pt x="284" y="479"/>
                  </a:lnTo>
                  <a:lnTo>
                    <a:pt x="284" y="479"/>
                  </a:lnTo>
                  <a:lnTo>
                    <a:pt x="297" y="471"/>
                  </a:lnTo>
                  <a:lnTo>
                    <a:pt x="312" y="461"/>
                  </a:lnTo>
                  <a:lnTo>
                    <a:pt x="337" y="440"/>
                  </a:lnTo>
                  <a:lnTo>
                    <a:pt x="363" y="419"/>
                  </a:lnTo>
                  <a:lnTo>
                    <a:pt x="388" y="398"/>
                  </a:lnTo>
                  <a:lnTo>
                    <a:pt x="388" y="398"/>
                  </a:lnTo>
                  <a:lnTo>
                    <a:pt x="393" y="393"/>
                  </a:lnTo>
                  <a:lnTo>
                    <a:pt x="395" y="389"/>
                  </a:lnTo>
                  <a:lnTo>
                    <a:pt x="399" y="381"/>
                  </a:lnTo>
                  <a:lnTo>
                    <a:pt x="401" y="378"/>
                  </a:lnTo>
                  <a:lnTo>
                    <a:pt x="402" y="376"/>
                  </a:lnTo>
                  <a:lnTo>
                    <a:pt x="405" y="373"/>
                  </a:lnTo>
                  <a:lnTo>
                    <a:pt x="408" y="373"/>
                  </a:lnTo>
                  <a:lnTo>
                    <a:pt x="408" y="373"/>
                  </a:lnTo>
                  <a:lnTo>
                    <a:pt x="422" y="378"/>
                  </a:lnTo>
                  <a:lnTo>
                    <a:pt x="435" y="385"/>
                  </a:lnTo>
                  <a:lnTo>
                    <a:pt x="458" y="400"/>
                  </a:lnTo>
                  <a:lnTo>
                    <a:pt x="483" y="416"/>
                  </a:lnTo>
                  <a:lnTo>
                    <a:pt x="496" y="423"/>
                  </a:lnTo>
                  <a:lnTo>
                    <a:pt x="508" y="429"/>
                  </a:lnTo>
                  <a:lnTo>
                    <a:pt x="508" y="429"/>
                  </a:lnTo>
                  <a:lnTo>
                    <a:pt x="528" y="436"/>
                  </a:lnTo>
                  <a:lnTo>
                    <a:pt x="547" y="442"/>
                  </a:lnTo>
                  <a:lnTo>
                    <a:pt x="588" y="451"/>
                  </a:lnTo>
                  <a:lnTo>
                    <a:pt x="627" y="461"/>
                  </a:lnTo>
                  <a:lnTo>
                    <a:pt x="667" y="470"/>
                  </a:lnTo>
                  <a:lnTo>
                    <a:pt x="667" y="470"/>
                  </a:lnTo>
                  <a:lnTo>
                    <a:pt x="696" y="476"/>
                  </a:lnTo>
                  <a:lnTo>
                    <a:pt x="728" y="482"/>
                  </a:lnTo>
                  <a:lnTo>
                    <a:pt x="760" y="484"/>
                  </a:lnTo>
                  <a:lnTo>
                    <a:pt x="794" y="485"/>
                  </a:lnTo>
                  <a:lnTo>
                    <a:pt x="811" y="484"/>
                  </a:lnTo>
                  <a:lnTo>
                    <a:pt x="827" y="483"/>
                  </a:lnTo>
                  <a:lnTo>
                    <a:pt x="843" y="480"/>
                  </a:lnTo>
                  <a:lnTo>
                    <a:pt x="858" y="476"/>
                  </a:lnTo>
                  <a:lnTo>
                    <a:pt x="874" y="472"/>
                  </a:lnTo>
                  <a:lnTo>
                    <a:pt x="889" y="466"/>
                  </a:lnTo>
                  <a:lnTo>
                    <a:pt x="903" y="459"/>
                  </a:lnTo>
                  <a:lnTo>
                    <a:pt x="916" y="453"/>
                  </a:lnTo>
                  <a:lnTo>
                    <a:pt x="916" y="453"/>
                  </a:lnTo>
                  <a:lnTo>
                    <a:pt x="920" y="449"/>
                  </a:lnTo>
                  <a:lnTo>
                    <a:pt x="923" y="445"/>
                  </a:lnTo>
                  <a:lnTo>
                    <a:pt x="924" y="441"/>
                  </a:lnTo>
                  <a:lnTo>
                    <a:pt x="925" y="437"/>
                  </a:lnTo>
                  <a:lnTo>
                    <a:pt x="926" y="432"/>
                  </a:lnTo>
                  <a:lnTo>
                    <a:pt x="925" y="428"/>
                  </a:lnTo>
                  <a:lnTo>
                    <a:pt x="923" y="420"/>
                  </a:lnTo>
                  <a:lnTo>
                    <a:pt x="917" y="414"/>
                  </a:lnTo>
                  <a:lnTo>
                    <a:pt x="913" y="411"/>
                  </a:lnTo>
                  <a:lnTo>
                    <a:pt x="909" y="410"/>
                  </a:lnTo>
                  <a:lnTo>
                    <a:pt x="906" y="408"/>
                  </a:lnTo>
                  <a:lnTo>
                    <a:pt x="902" y="410"/>
                  </a:lnTo>
                  <a:lnTo>
                    <a:pt x="896" y="410"/>
                  </a:lnTo>
                  <a:lnTo>
                    <a:pt x="892" y="412"/>
                  </a:lnTo>
                  <a:lnTo>
                    <a:pt x="892" y="41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4" name="chenying0907 863">
              <a:extLst>
                <a:ext uri="{FF2B5EF4-FFF2-40B4-BE49-F238E27FC236}">
                  <a16:creationId xmlns:a16="http://schemas.microsoft.com/office/drawing/2014/main" id="{089E83AB-AF56-425E-970B-669E6565E75E}"/>
                </a:ext>
              </a:extLst>
            </p:cNvPr>
            <p:cNvSpPr>
              <a:spLocks noEditPoints="1"/>
            </p:cNvSpPr>
            <p:nvPr/>
          </p:nvSpPr>
          <p:spPr bwMode="auto">
            <a:xfrm>
              <a:off x="4281488" y="3422651"/>
              <a:ext cx="115888" cy="122238"/>
            </a:xfrm>
            <a:custGeom>
              <a:avLst/>
              <a:gdLst/>
              <a:ahLst/>
              <a:cxnLst>
                <a:cxn ang="0">
                  <a:pos x="261" y="242"/>
                </a:cxn>
                <a:cxn ang="0">
                  <a:pos x="284" y="213"/>
                </a:cxn>
                <a:cxn ang="0">
                  <a:pos x="293" y="175"/>
                </a:cxn>
                <a:cxn ang="0">
                  <a:pos x="287" y="140"/>
                </a:cxn>
                <a:cxn ang="0">
                  <a:pos x="266" y="93"/>
                </a:cxn>
                <a:cxn ang="0">
                  <a:pos x="233" y="51"/>
                </a:cxn>
                <a:cxn ang="0">
                  <a:pos x="211" y="31"/>
                </a:cxn>
                <a:cxn ang="0">
                  <a:pos x="176" y="12"/>
                </a:cxn>
                <a:cxn ang="0">
                  <a:pos x="133" y="0"/>
                </a:cxn>
                <a:cxn ang="0">
                  <a:pos x="117" y="0"/>
                </a:cxn>
                <a:cxn ang="0">
                  <a:pos x="89" y="9"/>
                </a:cxn>
                <a:cxn ang="0">
                  <a:pos x="55" y="38"/>
                </a:cxn>
                <a:cxn ang="0">
                  <a:pos x="31" y="61"/>
                </a:cxn>
                <a:cxn ang="0">
                  <a:pos x="23" y="70"/>
                </a:cxn>
                <a:cxn ang="0">
                  <a:pos x="16" y="81"/>
                </a:cxn>
                <a:cxn ang="0">
                  <a:pos x="7" y="97"/>
                </a:cxn>
                <a:cxn ang="0">
                  <a:pos x="0" y="133"/>
                </a:cxn>
                <a:cxn ang="0">
                  <a:pos x="3" y="159"/>
                </a:cxn>
                <a:cxn ang="0">
                  <a:pos x="17" y="199"/>
                </a:cxn>
                <a:cxn ang="0">
                  <a:pos x="49" y="243"/>
                </a:cxn>
                <a:cxn ang="0">
                  <a:pos x="70" y="267"/>
                </a:cxn>
                <a:cxn ang="0">
                  <a:pos x="104" y="291"/>
                </a:cxn>
                <a:cxn ang="0">
                  <a:pos x="146" y="306"/>
                </a:cxn>
                <a:cxn ang="0">
                  <a:pos x="176" y="306"/>
                </a:cxn>
                <a:cxn ang="0">
                  <a:pos x="210" y="290"/>
                </a:cxn>
                <a:cxn ang="0">
                  <a:pos x="241" y="261"/>
                </a:cxn>
                <a:cxn ang="0">
                  <a:pos x="189" y="250"/>
                </a:cxn>
                <a:cxn ang="0">
                  <a:pos x="161" y="261"/>
                </a:cxn>
                <a:cxn ang="0">
                  <a:pos x="135" y="257"/>
                </a:cxn>
                <a:cxn ang="0">
                  <a:pos x="104" y="234"/>
                </a:cxn>
                <a:cxn ang="0">
                  <a:pos x="66" y="188"/>
                </a:cxn>
                <a:cxn ang="0">
                  <a:pos x="49" y="157"/>
                </a:cxn>
                <a:cxn ang="0">
                  <a:pos x="49" y="121"/>
                </a:cxn>
                <a:cxn ang="0">
                  <a:pos x="57" y="107"/>
                </a:cxn>
                <a:cxn ang="0">
                  <a:pos x="65" y="99"/>
                </a:cxn>
                <a:cxn ang="0">
                  <a:pos x="71" y="86"/>
                </a:cxn>
                <a:cxn ang="0">
                  <a:pos x="116" y="48"/>
                </a:cxn>
                <a:cxn ang="0">
                  <a:pos x="129" y="46"/>
                </a:cxn>
                <a:cxn ang="0">
                  <a:pos x="154" y="49"/>
                </a:cxn>
                <a:cxn ang="0">
                  <a:pos x="189" y="73"/>
                </a:cxn>
                <a:cxn ang="0">
                  <a:pos x="214" y="98"/>
                </a:cxn>
                <a:cxn ang="0">
                  <a:pos x="232" y="127"/>
                </a:cxn>
                <a:cxn ang="0">
                  <a:pos x="248" y="170"/>
                </a:cxn>
                <a:cxn ang="0">
                  <a:pos x="246" y="187"/>
                </a:cxn>
                <a:cxn ang="0">
                  <a:pos x="228" y="214"/>
                </a:cxn>
                <a:cxn ang="0">
                  <a:pos x="189" y="250"/>
                </a:cxn>
              </a:cxnLst>
              <a:rect l="0" t="0" r="r" b="b"/>
              <a:pathLst>
                <a:path w="293" h="307">
                  <a:moveTo>
                    <a:pt x="241" y="261"/>
                  </a:moveTo>
                  <a:lnTo>
                    <a:pt x="241" y="261"/>
                  </a:lnTo>
                  <a:lnTo>
                    <a:pt x="261" y="242"/>
                  </a:lnTo>
                  <a:lnTo>
                    <a:pt x="270" y="233"/>
                  </a:lnTo>
                  <a:lnTo>
                    <a:pt x="278" y="223"/>
                  </a:lnTo>
                  <a:lnTo>
                    <a:pt x="284" y="213"/>
                  </a:lnTo>
                  <a:lnTo>
                    <a:pt x="290" y="201"/>
                  </a:lnTo>
                  <a:lnTo>
                    <a:pt x="293" y="189"/>
                  </a:lnTo>
                  <a:lnTo>
                    <a:pt x="293" y="175"/>
                  </a:lnTo>
                  <a:lnTo>
                    <a:pt x="293" y="175"/>
                  </a:lnTo>
                  <a:lnTo>
                    <a:pt x="292" y="157"/>
                  </a:lnTo>
                  <a:lnTo>
                    <a:pt x="287" y="140"/>
                  </a:lnTo>
                  <a:lnTo>
                    <a:pt x="282" y="124"/>
                  </a:lnTo>
                  <a:lnTo>
                    <a:pt x="274" y="108"/>
                  </a:lnTo>
                  <a:lnTo>
                    <a:pt x="266" y="93"/>
                  </a:lnTo>
                  <a:lnTo>
                    <a:pt x="256" y="78"/>
                  </a:lnTo>
                  <a:lnTo>
                    <a:pt x="245" y="64"/>
                  </a:lnTo>
                  <a:lnTo>
                    <a:pt x="233" y="51"/>
                  </a:lnTo>
                  <a:lnTo>
                    <a:pt x="233" y="51"/>
                  </a:lnTo>
                  <a:lnTo>
                    <a:pt x="223" y="40"/>
                  </a:lnTo>
                  <a:lnTo>
                    <a:pt x="211" y="31"/>
                  </a:lnTo>
                  <a:lnTo>
                    <a:pt x="199" y="23"/>
                  </a:lnTo>
                  <a:lnTo>
                    <a:pt x="188" y="17"/>
                  </a:lnTo>
                  <a:lnTo>
                    <a:pt x="176" y="12"/>
                  </a:lnTo>
                  <a:lnTo>
                    <a:pt x="161" y="6"/>
                  </a:lnTo>
                  <a:lnTo>
                    <a:pt x="148" y="2"/>
                  </a:lnTo>
                  <a:lnTo>
                    <a:pt x="133" y="0"/>
                  </a:lnTo>
                  <a:lnTo>
                    <a:pt x="133" y="0"/>
                  </a:lnTo>
                  <a:lnTo>
                    <a:pt x="125" y="0"/>
                  </a:lnTo>
                  <a:lnTo>
                    <a:pt x="117" y="0"/>
                  </a:lnTo>
                  <a:lnTo>
                    <a:pt x="110" y="1"/>
                  </a:lnTo>
                  <a:lnTo>
                    <a:pt x="103" y="2"/>
                  </a:lnTo>
                  <a:lnTo>
                    <a:pt x="89" y="9"/>
                  </a:lnTo>
                  <a:lnTo>
                    <a:pt x="78" y="17"/>
                  </a:lnTo>
                  <a:lnTo>
                    <a:pt x="66" y="27"/>
                  </a:lnTo>
                  <a:lnTo>
                    <a:pt x="55" y="38"/>
                  </a:lnTo>
                  <a:lnTo>
                    <a:pt x="33" y="59"/>
                  </a:lnTo>
                  <a:lnTo>
                    <a:pt x="33" y="59"/>
                  </a:lnTo>
                  <a:lnTo>
                    <a:pt x="31" y="61"/>
                  </a:lnTo>
                  <a:lnTo>
                    <a:pt x="27" y="65"/>
                  </a:lnTo>
                  <a:lnTo>
                    <a:pt x="27" y="65"/>
                  </a:lnTo>
                  <a:lnTo>
                    <a:pt x="23" y="70"/>
                  </a:lnTo>
                  <a:lnTo>
                    <a:pt x="20" y="77"/>
                  </a:lnTo>
                  <a:lnTo>
                    <a:pt x="20" y="77"/>
                  </a:lnTo>
                  <a:lnTo>
                    <a:pt x="16" y="81"/>
                  </a:lnTo>
                  <a:lnTo>
                    <a:pt x="14" y="85"/>
                  </a:lnTo>
                  <a:lnTo>
                    <a:pt x="7" y="97"/>
                  </a:lnTo>
                  <a:lnTo>
                    <a:pt x="7" y="97"/>
                  </a:lnTo>
                  <a:lnTo>
                    <a:pt x="3" y="108"/>
                  </a:lnTo>
                  <a:lnTo>
                    <a:pt x="2" y="120"/>
                  </a:lnTo>
                  <a:lnTo>
                    <a:pt x="0" y="133"/>
                  </a:lnTo>
                  <a:lnTo>
                    <a:pt x="0" y="145"/>
                  </a:lnTo>
                  <a:lnTo>
                    <a:pt x="0" y="145"/>
                  </a:lnTo>
                  <a:lnTo>
                    <a:pt x="3" y="159"/>
                  </a:lnTo>
                  <a:lnTo>
                    <a:pt x="7" y="172"/>
                  </a:lnTo>
                  <a:lnTo>
                    <a:pt x="11" y="185"/>
                  </a:lnTo>
                  <a:lnTo>
                    <a:pt x="17" y="199"/>
                  </a:lnTo>
                  <a:lnTo>
                    <a:pt x="24" y="210"/>
                  </a:lnTo>
                  <a:lnTo>
                    <a:pt x="32" y="222"/>
                  </a:lnTo>
                  <a:lnTo>
                    <a:pt x="49" y="243"/>
                  </a:lnTo>
                  <a:lnTo>
                    <a:pt x="49" y="243"/>
                  </a:lnTo>
                  <a:lnTo>
                    <a:pt x="59" y="255"/>
                  </a:lnTo>
                  <a:lnTo>
                    <a:pt x="70" y="267"/>
                  </a:lnTo>
                  <a:lnTo>
                    <a:pt x="80" y="276"/>
                  </a:lnTo>
                  <a:lnTo>
                    <a:pt x="92" y="285"/>
                  </a:lnTo>
                  <a:lnTo>
                    <a:pt x="104" y="291"/>
                  </a:lnTo>
                  <a:lnTo>
                    <a:pt x="117" y="298"/>
                  </a:lnTo>
                  <a:lnTo>
                    <a:pt x="131" y="303"/>
                  </a:lnTo>
                  <a:lnTo>
                    <a:pt x="146" y="306"/>
                  </a:lnTo>
                  <a:lnTo>
                    <a:pt x="146" y="306"/>
                  </a:lnTo>
                  <a:lnTo>
                    <a:pt x="161" y="307"/>
                  </a:lnTo>
                  <a:lnTo>
                    <a:pt x="176" y="306"/>
                  </a:lnTo>
                  <a:lnTo>
                    <a:pt x="188" y="302"/>
                  </a:lnTo>
                  <a:lnTo>
                    <a:pt x="199" y="297"/>
                  </a:lnTo>
                  <a:lnTo>
                    <a:pt x="210" y="290"/>
                  </a:lnTo>
                  <a:lnTo>
                    <a:pt x="220" y="281"/>
                  </a:lnTo>
                  <a:lnTo>
                    <a:pt x="231" y="272"/>
                  </a:lnTo>
                  <a:lnTo>
                    <a:pt x="241" y="261"/>
                  </a:lnTo>
                  <a:lnTo>
                    <a:pt x="241" y="261"/>
                  </a:lnTo>
                  <a:close/>
                  <a:moveTo>
                    <a:pt x="189" y="250"/>
                  </a:moveTo>
                  <a:lnTo>
                    <a:pt x="189" y="250"/>
                  </a:lnTo>
                  <a:lnTo>
                    <a:pt x="180" y="256"/>
                  </a:lnTo>
                  <a:lnTo>
                    <a:pt x="171" y="260"/>
                  </a:lnTo>
                  <a:lnTo>
                    <a:pt x="161" y="261"/>
                  </a:lnTo>
                  <a:lnTo>
                    <a:pt x="152" y="263"/>
                  </a:lnTo>
                  <a:lnTo>
                    <a:pt x="144" y="260"/>
                  </a:lnTo>
                  <a:lnTo>
                    <a:pt x="135" y="257"/>
                  </a:lnTo>
                  <a:lnTo>
                    <a:pt x="127" y="252"/>
                  </a:lnTo>
                  <a:lnTo>
                    <a:pt x="120" y="247"/>
                  </a:lnTo>
                  <a:lnTo>
                    <a:pt x="104" y="234"/>
                  </a:lnTo>
                  <a:lnTo>
                    <a:pt x="89" y="218"/>
                  </a:lnTo>
                  <a:lnTo>
                    <a:pt x="66" y="188"/>
                  </a:lnTo>
                  <a:lnTo>
                    <a:pt x="66" y="188"/>
                  </a:lnTo>
                  <a:lnTo>
                    <a:pt x="59" y="179"/>
                  </a:lnTo>
                  <a:lnTo>
                    <a:pt x="54" y="168"/>
                  </a:lnTo>
                  <a:lnTo>
                    <a:pt x="49" y="157"/>
                  </a:lnTo>
                  <a:lnTo>
                    <a:pt x="48" y="145"/>
                  </a:lnTo>
                  <a:lnTo>
                    <a:pt x="46" y="133"/>
                  </a:lnTo>
                  <a:lnTo>
                    <a:pt x="49" y="121"/>
                  </a:lnTo>
                  <a:lnTo>
                    <a:pt x="50" y="116"/>
                  </a:lnTo>
                  <a:lnTo>
                    <a:pt x="54" y="111"/>
                  </a:lnTo>
                  <a:lnTo>
                    <a:pt x="57" y="107"/>
                  </a:lnTo>
                  <a:lnTo>
                    <a:pt x="62" y="103"/>
                  </a:lnTo>
                  <a:lnTo>
                    <a:pt x="62" y="103"/>
                  </a:lnTo>
                  <a:lnTo>
                    <a:pt x="65" y="99"/>
                  </a:lnTo>
                  <a:lnTo>
                    <a:pt x="67" y="95"/>
                  </a:lnTo>
                  <a:lnTo>
                    <a:pt x="71" y="86"/>
                  </a:lnTo>
                  <a:lnTo>
                    <a:pt x="71" y="86"/>
                  </a:lnTo>
                  <a:lnTo>
                    <a:pt x="92" y="65"/>
                  </a:lnTo>
                  <a:lnTo>
                    <a:pt x="104" y="56"/>
                  </a:lnTo>
                  <a:lnTo>
                    <a:pt x="116" y="48"/>
                  </a:lnTo>
                  <a:lnTo>
                    <a:pt x="116" y="48"/>
                  </a:lnTo>
                  <a:lnTo>
                    <a:pt x="122" y="47"/>
                  </a:lnTo>
                  <a:lnTo>
                    <a:pt x="129" y="46"/>
                  </a:lnTo>
                  <a:lnTo>
                    <a:pt x="135" y="44"/>
                  </a:lnTo>
                  <a:lnTo>
                    <a:pt x="142" y="46"/>
                  </a:lnTo>
                  <a:lnTo>
                    <a:pt x="154" y="49"/>
                  </a:lnTo>
                  <a:lnTo>
                    <a:pt x="167" y="56"/>
                  </a:lnTo>
                  <a:lnTo>
                    <a:pt x="178" y="64"/>
                  </a:lnTo>
                  <a:lnTo>
                    <a:pt x="189" y="73"/>
                  </a:lnTo>
                  <a:lnTo>
                    <a:pt x="207" y="90"/>
                  </a:lnTo>
                  <a:lnTo>
                    <a:pt x="207" y="90"/>
                  </a:lnTo>
                  <a:lnTo>
                    <a:pt x="214" y="98"/>
                  </a:lnTo>
                  <a:lnTo>
                    <a:pt x="220" y="107"/>
                  </a:lnTo>
                  <a:lnTo>
                    <a:pt x="227" y="117"/>
                  </a:lnTo>
                  <a:lnTo>
                    <a:pt x="232" y="127"/>
                  </a:lnTo>
                  <a:lnTo>
                    <a:pt x="241" y="148"/>
                  </a:lnTo>
                  <a:lnTo>
                    <a:pt x="248" y="170"/>
                  </a:lnTo>
                  <a:lnTo>
                    <a:pt x="248" y="170"/>
                  </a:lnTo>
                  <a:lnTo>
                    <a:pt x="249" y="175"/>
                  </a:lnTo>
                  <a:lnTo>
                    <a:pt x="248" y="180"/>
                  </a:lnTo>
                  <a:lnTo>
                    <a:pt x="246" y="187"/>
                  </a:lnTo>
                  <a:lnTo>
                    <a:pt x="245" y="192"/>
                  </a:lnTo>
                  <a:lnTo>
                    <a:pt x="237" y="202"/>
                  </a:lnTo>
                  <a:lnTo>
                    <a:pt x="228" y="214"/>
                  </a:lnTo>
                  <a:lnTo>
                    <a:pt x="218" y="225"/>
                  </a:lnTo>
                  <a:lnTo>
                    <a:pt x="207" y="234"/>
                  </a:lnTo>
                  <a:lnTo>
                    <a:pt x="189" y="250"/>
                  </a:lnTo>
                  <a:lnTo>
                    <a:pt x="189" y="25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5" name="chenying0907 864">
              <a:extLst>
                <a:ext uri="{FF2B5EF4-FFF2-40B4-BE49-F238E27FC236}">
                  <a16:creationId xmlns:a16="http://schemas.microsoft.com/office/drawing/2014/main" id="{E9DB3712-83AB-43E5-87FB-6F9E0EE86278}"/>
                </a:ext>
              </a:extLst>
            </p:cNvPr>
            <p:cNvSpPr>
              <a:spLocks noEditPoints="1"/>
            </p:cNvSpPr>
            <p:nvPr/>
          </p:nvSpPr>
          <p:spPr bwMode="auto">
            <a:xfrm>
              <a:off x="4343401" y="3497263"/>
              <a:ext cx="115888" cy="122238"/>
            </a:xfrm>
            <a:custGeom>
              <a:avLst/>
              <a:gdLst/>
              <a:ahLst/>
              <a:cxnLst>
                <a:cxn ang="0">
                  <a:pos x="261" y="242"/>
                </a:cxn>
                <a:cxn ang="0">
                  <a:pos x="286" y="213"/>
                </a:cxn>
                <a:cxn ang="0">
                  <a:pos x="293" y="175"/>
                </a:cxn>
                <a:cxn ang="0">
                  <a:pos x="288" y="141"/>
                </a:cxn>
                <a:cxn ang="0">
                  <a:pos x="266" y="93"/>
                </a:cxn>
                <a:cxn ang="0">
                  <a:pos x="233" y="52"/>
                </a:cxn>
                <a:cxn ang="0">
                  <a:pos x="211" y="31"/>
                </a:cxn>
                <a:cxn ang="0">
                  <a:pos x="176" y="12"/>
                </a:cxn>
                <a:cxn ang="0">
                  <a:pos x="133" y="0"/>
                </a:cxn>
                <a:cxn ang="0">
                  <a:pos x="118" y="0"/>
                </a:cxn>
                <a:cxn ang="0">
                  <a:pos x="91" y="9"/>
                </a:cxn>
                <a:cxn ang="0">
                  <a:pos x="55" y="38"/>
                </a:cxn>
                <a:cxn ang="0">
                  <a:pos x="31" y="62"/>
                </a:cxn>
                <a:cxn ang="0">
                  <a:pos x="23" y="71"/>
                </a:cxn>
                <a:cxn ang="0">
                  <a:pos x="17" y="81"/>
                </a:cxn>
                <a:cxn ang="0">
                  <a:pos x="7" y="97"/>
                </a:cxn>
                <a:cxn ang="0">
                  <a:pos x="0" y="133"/>
                </a:cxn>
                <a:cxn ang="0">
                  <a:pos x="3" y="160"/>
                </a:cxn>
                <a:cxn ang="0">
                  <a:pos x="17" y="199"/>
                </a:cxn>
                <a:cxn ang="0">
                  <a:pos x="49" y="243"/>
                </a:cxn>
                <a:cxn ang="0">
                  <a:pos x="70" y="267"/>
                </a:cxn>
                <a:cxn ang="0">
                  <a:pos x="104" y="293"/>
                </a:cxn>
                <a:cxn ang="0">
                  <a:pos x="147" y="306"/>
                </a:cxn>
                <a:cxn ang="0">
                  <a:pos x="176" y="306"/>
                </a:cxn>
                <a:cxn ang="0">
                  <a:pos x="211" y="290"/>
                </a:cxn>
                <a:cxn ang="0">
                  <a:pos x="241" y="262"/>
                </a:cxn>
                <a:cxn ang="0">
                  <a:pos x="189" y="250"/>
                </a:cxn>
                <a:cxn ang="0">
                  <a:pos x="161" y="263"/>
                </a:cxn>
                <a:cxn ang="0">
                  <a:pos x="135" y="258"/>
                </a:cxn>
                <a:cxn ang="0">
                  <a:pos x="104" y="234"/>
                </a:cxn>
                <a:cxn ang="0">
                  <a:pos x="66" y="188"/>
                </a:cxn>
                <a:cxn ang="0">
                  <a:pos x="50" y="157"/>
                </a:cxn>
                <a:cxn ang="0">
                  <a:pos x="49" y="122"/>
                </a:cxn>
                <a:cxn ang="0">
                  <a:pos x="57" y="107"/>
                </a:cxn>
                <a:cxn ang="0">
                  <a:pos x="65" y="99"/>
                </a:cxn>
                <a:cxn ang="0">
                  <a:pos x="71" y="86"/>
                </a:cxn>
                <a:cxn ang="0">
                  <a:pos x="117" y="48"/>
                </a:cxn>
                <a:cxn ang="0">
                  <a:pos x="129" y="46"/>
                </a:cxn>
                <a:cxn ang="0">
                  <a:pos x="153" y="50"/>
                </a:cxn>
                <a:cxn ang="0">
                  <a:pos x="189" y="73"/>
                </a:cxn>
                <a:cxn ang="0">
                  <a:pos x="214" y="98"/>
                </a:cxn>
                <a:cxn ang="0">
                  <a:pos x="232" y="128"/>
                </a:cxn>
                <a:cxn ang="0">
                  <a:pos x="248" y="170"/>
                </a:cxn>
                <a:cxn ang="0">
                  <a:pos x="248" y="187"/>
                </a:cxn>
                <a:cxn ang="0">
                  <a:pos x="228" y="215"/>
                </a:cxn>
                <a:cxn ang="0">
                  <a:pos x="189" y="250"/>
                </a:cxn>
              </a:cxnLst>
              <a:rect l="0" t="0" r="r" b="b"/>
              <a:pathLst>
                <a:path w="293" h="307">
                  <a:moveTo>
                    <a:pt x="241" y="262"/>
                  </a:moveTo>
                  <a:lnTo>
                    <a:pt x="241" y="262"/>
                  </a:lnTo>
                  <a:lnTo>
                    <a:pt x="261" y="242"/>
                  </a:lnTo>
                  <a:lnTo>
                    <a:pt x="270" y="233"/>
                  </a:lnTo>
                  <a:lnTo>
                    <a:pt x="278" y="224"/>
                  </a:lnTo>
                  <a:lnTo>
                    <a:pt x="286" y="213"/>
                  </a:lnTo>
                  <a:lnTo>
                    <a:pt x="291" y="201"/>
                  </a:lnTo>
                  <a:lnTo>
                    <a:pt x="293" y="190"/>
                  </a:lnTo>
                  <a:lnTo>
                    <a:pt x="293" y="175"/>
                  </a:lnTo>
                  <a:lnTo>
                    <a:pt x="293" y="175"/>
                  </a:lnTo>
                  <a:lnTo>
                    <a:pt x="292" y="158"/>
                  </a:lnTo>
                  <a:lnTo>
                    <a:pt x="288" y="141"/>
                  </a:lnTo>
                  <a:lnTo>
                    <a:pt x="282" y="124"/>
                  </a:lnTo>
                  <a:lnTo>
                    <a:pt x="274" y="109"/>
                  </a:lnTo>
                  <a:lnTo>
                    <a:pt x="266" y="93"/>
                  </a:lnTo>
                  <a:lnTo>
                    <a:pt x="256" y="79"/>
                  </a:lnTo>
                  <a:lnTo>
                    <a:pt x="245" y="65"/>
                  </a:lnTo>
                  <a:lnTo>
                    <a:pt x="233" y="52"/>
                  </a:lnTo>
                  <a:lnTo>
                    <a:pt x="233" y="52"/>
                  </a:lnTo>
                  <a:lnTo>
                    <a:pt x="223" y="42"/>
                  </a:lnTo>
                  <a:lnTo>
                    <a:pt x="211" y="31"/>
                  </a:lnTo>
                  <a:lnTo>
                    <a:pt x="201" y="24"/>
                  </a:lnTo>
                  <a:lnTo>
                    <a:pt x="187" y="17"/>
                  </a:lnTo>
                  <a:lnTo>
                    <a:pt x="176" y="12"/>
                  </a:lnTo>
                  <a:lnTo>
                    <a:pt x="163" y="7"/>
                  </a:lnTo>
                  <a:lnTo>
                    <a:pt x="148" y="3"/>
                  </a:lnTo>
                  <a:lnTo>
                    <a:pt x="133" y="0"/>
                  </a:lnTo>
                  <a:lnTo>
                    <a:pt x="133" y="0"/>
                  </a:lnTo>
                  <a:lnTo>
                    <a:pt x="125" y="0"/>
                  </a:lnTo>
                  <a:lnTo>
                    <a:pt x="118" y="0"/>
                  </a:lnTo>
                  <a:lnTo>
                    <a:pt x="110" y="1"/>
                  </a:lnTo>
                  <a:lnTo>
                    <a:pt x="104" y="3"/>
                  </a:lnTo>
                  <a:lnTo>
                    <a:pt x="91" y="9"/>
                  </a:lnTo>
                  <a:lnTo>
                    <a:pt x="78" y="18"/>
                  </a:lnTo>
                  <a:lnTo>
                    <a:pt x="66" y="28"/>
                  </a:lnTo>
                  <a:lnTo>
                    <a:pt x="55" y="38"/>
                  </a:lnTo>
                  <a:lnTo>
                    <a:pt x="34" y="59"/>
                  </a:lnTo>
                  <a:lnTo>
                    <a:pt x="34" y="59"/>
                  </a:lnTo>
                  <a:lnTo>
                    <a:pt x="31" y="62"/>
                  </a:lnTo>
                  <a:lnTo>
                    <a:pt x="28" y="65"/>
                  </a:lnTo>
                  <a:lnTo>
                    <a:pt x="28" y="65"/>
                  </a:lnTo>
                  <a:lnTo>
                    <a:pt x="23" y="71"/>
                  </a:lnTo>
                  <a:lnTo>
                    <a:pt x="21" y="79"/>
                  </a:lnTo>
                  <a:lnTo>
                    <a:pt x="21" y="79"/>
                  </a:lnTo>
                  <a:lnTo>
                    <a:pt x="17" y="81"/>
                  </a:lnTo>
                  <a:lnTo>
                    <a:pt x="14" y="86"/>
                  </a:lnTo>
                  <a:lnTo>
                    <a:pt x="7" y="97"/>
                  </a:lnTo>
                  <a:lnTo>
                    <a:pt x="7" y="97"/>
                  </a:lnTo>
                  <a:lnTo>
                    <a:pt x="3" y="109"/>
                  </a:lnTo>
                  <a:lnTo>
                    <a:pt x="2" y="120"/>
                  </a:lnTo>
                  <a:lnTo>
                    <a:pt x="0" y="133"/>
                  </a:lnTo>
                  <a:lnTo>
                    <a:pt x="2" y="147"/>
                  </a:lnTo>
                  <a:lnTo>
                    <a:pt x="2" y="147"/>
                  </a:lnTo>
                  <a:lnTo>
                    <a:pt x="3" y="160"/>
                  </a:lnTo>
                  <a:lnTo>
                    <a:pt x="7" y="173"/>
                  </a:lnTo>
                  <a:lnTo>
                    <a:pt x="11" y="186"/>
                  </a:lnTo>
                  <a:lnTo>
                    <a:pt x="17" y="199"/>
                  </a:lnTo>
                  <a:lnTo>
                    <a:pt x="24" y="211"/>
                  </a:lnTo>
                  <a:lnTo>
                    <a:pt x="32" y="222"/>
                  </a:lnTo>
                  <a:lnTo>
                    <a:pt x="49" y="243"/>
                  </a:lnTo>
                  <a:lnTo>
                    <a:pt x="49" y="243"/>
                  </a:lnTo>
                  <a:lnTo>
                    <a:pt x="59" y="255"/>
                  </a:lnTo>
                  <a:lnTo>
                    <a:pt x="70" y="267"/>
                  </a:lnTo>
                  <a:lnTo>
                    <a:pt x="80" y="276"/>
                  </a:lnTo>
                  <a:lnTo>
                    <a:pt x="92" y="285"/>
                  </a:lnTo>
                  <a:lnTo>
                    <a:pt x="104" y="293"/>
                  </a:lnTo>
                  <a:lnTo>
                    <a:pt x="117" y="298"/>
                  </a:lnTo>
                  <a:lnTo>
                    <a:pt x="131" y="303"/>
                  </a:lnTo>
                  <a:lnTo>
                    <a:pt x="147" y="306"/>
                  </a:lnTo>
                  <a:lnTo>
                    <a:pt x="147" y="306"/>
                  </a:lnTo>
                  <a:lnTo>
                    <a:pt x="161" y="307"/>
                  </a:lnTo>
                  <a:lnTo>
                    <a:pt x="176" y="306"/>
                  </a:lnTo>
                  <a:lnTo>
                    <a:pt x="187" y="302"/>
                  </a:lnTo>
                  <a:lnTo>
                    <a:pt x="199" y="297"/>
                  </a:lnTo>
                  <a:lnTo>
                    <a:pt x="211" y="290"/>
                  </a:lnTo>
                  <a:lnTo>
                    <a:pt x="222" y="283"/>
                  </a:lnTo>
                  <a:lnTo>
                    <a:pt x="232" y="272"/>
                  </a:lnTo>
                  <a:lnTo>
                    <a:pt x="241" y="262"/>
                  </a:lnTo>
                  <a:lnTo>
                    <a:pt x="241" y="262"/>
                  </a:lnTo>
                  <a:close/>
                  <a:moveTo>
                    <a:pt x="189" y="250"/>
                  </a:moveTo>
                  <a:lnTo>
                    <a:pt x="189" y="250"/>
                  </a:lnTo>
                  <a:lnTo>
                    <a:pt x="180" y="256"/>
                  </a:lnTo>
                  <a:lnTo>
                    <a:pt x="170" y="260"/>
                  </a:lnTo>
                  <a:lnTo>
                    <a:pt x="161" y="263"/>
                  </a:lnTo>
                  <a:lnTo>
                    <a:pt x="152" y="263"/>
                  </a:lnTo>
                  <a:lnTo>
                    <a:pt x="144" y="260"/>
                  </a:lnTo>
                  <a:lnTo>
                    <a:pt x="135" y="258"/>
                  </a:lnTo>
                  <a:lnTo>
                    <a:pt x="127" y="254"/>
                  </a:lnTo>
                  <a:lnTo>
                    <a:pt x="119" y="247"/>
                  </a:lnTo>
                  <a:lnTo>
                    <a:pt x="104" y="234"/>
                  </a:lnTo>
                  <a:lnTo>
                    <a:pt x="91" y="218"/>
                  </a:lnTo>
                  <a:lnTo>
                    <a:pt x="66" y="188"/>
                  </a:lnTo>
                  <a:lnTo>
                    <a:pt x="66" y="188"/>
                  </a:lnTo>
                  <a:lnTo>
                    <a:pt x="59" y="179"/>
                  </a:lnTo>
                  <a:lnTo>
                    <a:pt x="54" y="169"/>
                  </a:lnTo>
                  <a:lnTo>
                    <a:pt x="50" y="157"/>
                  </a:lnTo>
                  <a:lnTo>
                    <a:pt x="48" y="145"/>
                  </a:lnTo>
                  <a:lnTo>
                    <a:pt x="46" y="133"/>
                  </a:lnTo>
                  <a:lnTo>
                    <a:pt x="49" y="122"/>
                  </a:lnTo>
                  <a:lnTo>
                    <a:pt x="51" y="116"/>
                  </a:lnTo>
                  <a:lnTo>
                    <a:pt x="54" y="113"/>
                  </a:lnTo>
                  <a:lnTo>
                    <a:pt x="57" y="107"/>
                  </a:lnTo>
                  <a:lnTo>
                    <a:pt x="62" y="103"/>
                  </a:lnTo>
                  <a:lnTo>
                    <a:pt x="62" y="103"/>
                  </a:lnTo>
                  <a:lnTo>
                    <a:pt x="65" y="99"/>
                  </a:lnTo>
                  <a:lnTo>
                    <a:pt x="67" y="96"/>
                  </a:lnTo>
                  <a:lnTo>
                    <a:pt x="71" y="86"/>
                  </a:lnTo>
                  <a:lnTo>
                    <a:pt x="71" y="86"/>
                  </a:lnTo>
                  <a:lnTo>
                    <a:pt x="92" y="65"/>
                  </a:lnTo>
                  <a:lnTo>
                    <a:pt x="104" y="56"/>
                  </a:lnTo>
                  <a:lnTo>
                    <a:pt x="117" y="48"/>
                  </a:lnTo>
                  <a:lnTo>
                    <a:pt x="117" y="48"/>
                  </a:lnTo>
                  <a:lnTo>
                    <a:pt x="122" y="47"/>
                  </a:lnTo>
                  <a:lnTo>
                    <a:pt x="129" y="46"/>
                  </a:lnTo>
                  <a:lnTo>
                    <a:pt x="135" y="46"/>
                  </a:lnTo>
                  <a:lnTo>
                    <a:pt x="142" y="46"/>
                  </a:lnTo>
                  <a:lnTo>
                    <a:pt x="153" y="50"/>
                  </a:lnTo>
                  <a:lnTo>
                    <a:pt x="167" y="56"/>
                  </a:lnTo>
                  <a:lnTo>
                    <a:pt x="178" y="64"/>
                  </a:lnTo>
                  <a:lnTo>
                    <a:pt x="189" y="73"/>
                  </a:lnTo>
                  <a:lnTo>
                    <a:pt x="207" y="90"/>
                  </a:lnTo>
                  <a:lnTo>
                    <a:pt x="207" y="90"/>
                  </a:lnTo>
                  <a:lnTo>
                    <a:pt x="214" y="98"/>
                  </a:lnTo>
                  <a:lnTo>
                    <a:pt x="222" y="107"/>
                  </a:lnTo>
                  <a:lnTo>
                    <a:pt x="227" y="118"/>
                  </a:lnTo>
                  <a:lnTo>
                    <a:pt x="232" y="128"/>
                  </a:lnTo>
                  <a:lnTo>
                    <a:pt x="241" y="149"/>
                  </a:lnTo>
                  <a:lnTo>
                    <a:pt x="248" y="170"/>
                  </a:lnTo>
                  <a:lnTo>
                    <a:pt x="248" y="170"/>
                  </a:lnTo>
                  <a:lnTo>
                    <a:pt x="249" y="175"/>
                  </a:lnTo>
                  <a:lnTo>
                    <a:pt x="249" y="182"/>
                  </a:lnTo>
                  <a:lnTo>
                    <a:pt x="248" y="187"/>
                  </a:lnTo>
                  <a:lnTo>
                    <a:pt x="245" y="192"/>
                  </a:lnTo>
                  <a:lnTo>
                    <a:pt x="237" y="203"/>
                  </a:lnTo>
                  <a:lnTo>
                    <a:pt x="228" y="215"/>
                  </a:lnTo>
                  <a:lnTo>
                    <a:pt x="219" y="225"/>
                  </a:lnTo>
                  <a:lnTo>
                    <a:pt x="207" y="234"/>
                  </a:lnTo>
                  <a:lnTo>
                    <a:pt x="189" y="250"/>
                  </a:lnTo>
                  <a:lnTo>
                    <a:pt x="189" y="25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6" name="chenying0907 865">
              <a:extLst>
                <a:ext uri="{FF2B5EF4-FFF2-40B4-BE49-F238E27FC236}">
                  <a16:creationId xmlns:a16="http://schemas.microsoft.com/office/drawing/2014/main" id="{CE4F642A-2026-4456-BCD1-AE07D5831835}"/>
                </a:ext>
              </a:extLst>
            </p:cNvPr>
            <p:cNvSpPr>
              <a:spLocks noEditPoints="1"/>
            </p:cNvSpPr>
            <p:nvPr/>
          </p:nvSpPr>
          <p:spPr bwMode="auto">
            <a:xfrm>
              <a:off x="4410076" y="3570288"/>
              <a:ext cx="106363" cy="111125"/>
            </a:xfrm>
            <a:custGeom>
              <a:avLst/>
              <a:gdLst/>
              <a:ahLst/>
              <a:cxnLst>
                <a:cxn ang="0">
                  <a:pos x="238" y="222"/>
                </a:cxn>
                <a:cxn ang="0">
                  <a:pos x="260" y="195"/>
                </a:cxn>
                <a:cxn ang="0">
                  <a:pos x="268" y="160"/>
                </a:cxn>
                <a:cxn ang="0">
                  <a:pos x="262" y="128"/>
                </a:cxn>
                <a:cxn ang="0">
                  <a:pos x="243" y="85"/>
                </a:cxn>
                <a:cxn ang="0">
                  <a:pos x="213" y="47"/>
                </a:cxn>
                <a:cxn ang="0">
                  <a:pos x="193" y="29"/>
                </a:cxn>
                <a:cxn ang="0">
                  <a:pos x="159" y="11"/>
                </a:cxn>
                <a:cxn ang="0">
                  <a:pos x="121" y="0"/>
                </a:cxn>
                <a:cxn ang="0">
                  <a:pos x="107" y="0"/>
                </a:cxn>
                <a:cxn ang="0">
                  <a:pos x="82" y="8"/>
                </a:cxn>
                <a:cxn ang="0">
                  <a:pos x="49" y="35"/>
                </a:cxn>
                <a:cxn ang="0">
                  <a:pos x="27" y="56"/>
                </a:cxn>
                <a:cxn ang="0">
                  <a:pos x="20" y="66"/>
                </a:cxn>
                <a:cxn ang="0">
                  <a:pos x="15" y="75"/>
                </a:cxn>
                <a:cxn ang="0">
                  <a:pos x="6" y="88"/>
                </a:cxn>
                <a:cxn ang="0">
                  <a:pos x="0" y="122"/>
                </a:cxn>
                <a:cxn ang="0">
                  <a:pos x="2" y="147"/>
                </a:cxn>
                <a:cxn ang="0">
                  <a:pos x="15" y="182"/>
                </a:cxn>
                <a:cxn ang="0">
                  <a:pos x="44" y="224"/>
                </a:cxn>
                <a:cxn ang="0">
                  <a:pos x="73" y="253"/>
                </a:cxn>
                <a:cxn ang="0">
                  <a:pos x="107" y="273"/>
                </a:cxn>
                <a:cxn ang="0">
                  <a:pos x="133" y="280"/>
                </a:cxn>
                <a:cxn ang="0">
                  <a:pos x="171" y="277"/>
                </a:cxn>
                <a:cxn ang="0">
                  <a:pos x="201" y="258"/>
                </a:cxn>
                <a:cxn ang="0">
                  <a:pos x="172" y="229"/>
                </a:cxn>
                <a:cxn ang="0">
                  <a:pos x="155" y="238"/>
                </a:cxn>
                <a:cxn ang="0">
                  <a:pos x="130" y="239"/>
                </a:cxn>
                <a:cxn ang="0">
                  <a:pos x="108" y="226"/>
                </a:cxn>
                <a:cxn ang="0">
                  <a:pos x="60" y="173"/>
                </a:cxn>
                <a:cxn ang="0">
                  <a:pos x="48" y="154"/>
                </a:cxn>
                <a:cxn ang="0">
                  <a:pos x="43" y="122"/>
                </a:cxn>
                <a:cxn ang="0">
                  <a:pos x="52" y="98"/>
                </a:cxn>
                <a:cxn ang="0">
                  <a:pos x="58" y="92"/>
                </a:cxn>
                <a:cxn ang="0">
                  <a:pos x="64" y="80"/>
                </a:cxn>
                <a:cxn ang="0">
                  <a:pos x="106" y="45"/>
                </a:cxn>
                <a:cxn ang="0">
                  <a:pos x="117" y="42"/>
                </a:cxn>
                <a:cxn ang="0">
                  <a:pos x="141" y="46"/>
                </a:cxn>
                <a:cxn ang="0">
                  <a:pos x="172" y="67"/>
                </a:cxn>
                <a:cxn ang="0">
                  <a:pos x="196" y="90"/>
                </a:cxn>
                <a:cxn ang="0">
                  <a:pos x="221" y="136"/>
                </a:cxn>
                <a:cxn ang="0">
                  <a:pos x="227" y="161"/>
                </a:cxn>
                <a:cxn ang="0">
                  <a:pos x="223" y="175"/>
                </a:cxn>
                <a:cxn ang="0">
                  <a:pos x="200" y="205"/>
                </a:cxn>
                <a:cxn ang="0">
                  <a:pos x="172" y="229"/>
                </a:cxn>
              </a:cxnLst>
              <a:rect l="0" t="0" r="r" b="b"/>
              <a:pathLst>
                <a:path w="268" h="281">
                  <a:moveTo>
                    <a:pt x="221" y="239"/>
                  </a:moveTo>
                  <a:lnTo>
                    <a:pt x="221" y="239"/>
                  </a:lnTo>
                  <a:lnTo>
                    <a:pt x="238" y="222"/>
                  </a:lnTo>
                  <a:lnTo>
                    <a:pt x="247" y="213"/>
                  </a:lnTo>
                  <a:lnTo>
                    <a:pt x="253" y="204"/>
                  </a:lnTo>
                  <a:lnTo>
                    <a:pt x="260" y="195"/>
                  </a:lnTo>
                  <a:lnTo>
                    <a:pt x="265" y="185"/>
                  </a:lnTo>
                  <a:lnTo>
                    <a:pt x="268" y="174"/>
                  </a:lnTo>
                  <a:lnTo>
                    <a:pt x="268" y="160"/>
                  </a:lnTo>
                  <a:lnTo>
                    <a:pt x="268" y="160"/>
                  </a:lnTo>
                  <a:lnTo>
                    <a:pt x="266" y="144"/>
                  </a:lnTo>
                  <a:lnTo>
                    <a:pt x="262" y="128"/>
                  </a:lnTo>
                  <a:lnTo>
                    <a:pt x="257" y="114"/>
                  </a:lnTo>
                  <a:lnTo>
                    <a:pt x="251" y="100"/>
                  </a:lnTo>
                  <a:lnTo>
                    <a:pt x="243" y="85"/>
                  </a:lnTo>
                  <a:lnTo>
                    <a:pt x="234" y="72"/>
                  </a:lnTo>
                  <a:lnTo>
                    <a:pt x="223" y="59"/>
                  </a:lnTo>
                  <a:lnTo>
                    <a:pt x="213" y="47"/>
                  </a:lnTo>
                  <a:lnTo>
                    <a:pt x="213" y="47"/>
                  </a:lnTo>
                  <a:lnTo>
                    <a:pt x="204" y="38"/>
                  </a:lnTo>
                  <a:lnTo>
                    <a:pt x="193" y="29"/>
                  </a:lnTo>
                  <a:lnTo>
                    <a:pt x="183" y="22"/>
                  </a:lnTo>
                  <a:lnTo>
                    <a:pt x="171" y="16"/>
                  </a:lnTo>
                  <a:lnTo>
                    <a:pt x="159" y="11"/>
                  </a:lnTo>
                  <a:lnTo>
                    <a:pt x="147" y="7"/>
                  </a:lnTo>
                  <a:lnTo>
                    <a:pt x="134" y="3"/>
                  </a:lnTo>
                  <a:lnTo>
                    <a:pt x="121" y="0"/>
                  </a:lnTo>
                  <a:lnTo>
                    <a:pt x="121" y="0"/>
                  </a:lnTo>
                  <a:lnTo>
                    <a:pt x="113" y="0"/>
                  </a:lnTo>
                  <a:lnTo>
                    <a:pt x="107" y="0"/>
                  </a:lnTo>
                  <a:lnTo>
                    <a:pt x="100" y="1"/>
                  </a:lnTo>
                  <a:lnTo>
                    <a:pt x="94" y="3"/>
                  </a:lnTo>
                  <a:lnTo>
                    <a:pt x="82" y="8"/>
                  </a:lnTo>
                  <a:lnTo>
                    <a:pt x="70" y="16"/>
                  </a:lnTo>
                  <a:lnTo>
                    <a:pt x="60" y="25"/>
                  </a:lnTo>
                  <a:lnTo>
                    <a:pt x="49" y="35"/>
                  </a:lnTo>
                  <a:lnTo>
                    <a:pt x="30" y="54"/>
                  </a:lnTo>
                  <a:lnTo>
                    <a:pt x="30" y="54"/>
                  </a:lnTo>
                  <a:lnTo>
                    <a:pt x="27" y="56"/>
                  </a:lnTo>
                  <a:lnTo>
                    <a:pt x="24" y="59"/>
                  </a:lnTo>
                  <a:lnTo>
                    <a:pt x="24" y="59"/>
                  </a:lnTo>
                  <a:lnTo>
                    <a:pt x="20" y="66"/>
                  </a:lnTo>
                  <a:lnTo>
                    <a:pt x="18" y="71"/>
                  </a:lnTo>
                  <a:lnTo>
                    <a:pt x="18" y="71"/>
                  </a:lnTo>
                  <a:lnTo>
                    <a:pt x="15" y="75"/>
                  </a:lnTo>
                  <a:lnTo>
                    <a:pt x="11" y="79"/>
                  </a:lnTo>
                  <a:lnTo>
                    <a:pt x="6" y="88"/>
                  </a:lnTo>
                  <a:lnTo>
                    <a:pt x="6" y="88"/>
                  </a:lnTo>
                  <a:lnTo>
                    <a:pt x="2" y="100"/>
                  </a:lnTo>
                  <a:lnTo>
                    <a:pt x="1" y="111"/>
                  </a:lnTo>
                  <a:lnTo>
                    <a:pt x="0" y="122"/>
                  </a:lnTo>
                  <a:lnTo>
                    <a:pt x="1" y="134"/>
                  </a:lnTo>
                  <a:lnTo>
                    <a:pt x="1" y="134"/>
                  </a:lnTo>
                  <a:lnTo>
                    <a:pt x="2" y="147"/>
                  </a:lnTo>
                  <a:lnTo>
                    <a:pt x="5" y="158"/>
                  </a:lnTo>
                  <a:lnTo>
                    <a:pt x="10" y="170"/>
                  </a:lnTo>
                  <a:lnTo>
                    <a:pt x="15" y="182"/>
                  </a:lnTo>
                  <a:lnTo>
                    <a:pt x="22" y="192"/>
                  </a:lnTo>
                  <a:lnTo>
                    <a:pt x="28" y="203"/>
                  </a:lnTo>
                  <a:lnTo>
                    <a:pt x="44" y="224"/>
                  </a:lnTo>
                  <a:lnTo>
                    <a:pt x="44" y="224"/>
                  </a:lnTo>
                  <a:lnTo>
                    <a:pt x="62" y="243"/>
                  </a:lnTo>
                  <a:lnTo>
                    <a:pt x="73" y="253"/>
                  </a:lnTo>
                  <a:lnTo>
                    <a:pt x="83" y="260"/>
                  </a:lnTo>
                  <a:lnTo>
                    <a:pt x="94" y="268"/>
                  </a:lnTo>
                  <a:lnTo>
                    <a:pt x="107" y="273"/>
                  </a:lnTo>
                  <a:lnTo>
                    <a:pt x="119" y="277"/>
                  </a:lnTo>
                  <a:lnTo>
                    <a:pt x="133" y="280"/>
                  </a:lnTo>
                  <a:lnTo>
                    <a:pt x="133" y="280"/>
                  </a:lnTo>
                  <a:lnTo>
                    <a:pt x="147" y="281"/>
                  </a:lnTo>
                  <a:lnTo>
                    <a:pt x="160" y="280"/>
                  </a:lnTo>
                  <a:lnTo>
                    <a:pt x="171" y="277"/>
                  </a:lnTo>
                  <a:lnTo>
                    <a:pt x="181" y="272"/>
                  </a:lnTo>
                  <a:lnTo>
                    <a:pt x="192" y="266"/>
                  </a:lnTo>
                  <a:lnTo>
                    <a:pt x="201" y="258"/>
                  </a:lnTo>
                  <a:lnTo>
                    <a:pt x="221" y="239"/>
                  </a:lnTo>
                  <a:lnTo>
                    <a:pt x="221" y="239"/>
                  </a:lnTo>
                  <a:close/>
                  <a:moveTo>
                    <a:pt x="172" y="229"/>
                  </a:moveTo>
                  <a:lnTo>
                    <a:pt x="172" y="229"/>
                  </a:lnTo>
                  <a:lnTo>
                    <a:pt x="164" y="234"/>
                  </a:lnTo>
                  <a:lnTo>
                    <a:pt x="155" y="238"/>
                  </a:lnTo>
                  <a:lnTo>
                    <a:pt x="147" y="241"/>
                  </a:lnTo>
                  <a:lnTo>
                    <a:pt x="140" y="241"/>
                  </a:lnTo>
                  <a:lnTo>
                    <a:pt x="130" y="239"/>
                  </a:lnTo>
                  <a:lnTo>
                    <a:pt x="124" y="236"/>
                  </a:lnTo>
                  <a:lnTo>
                    <a:pt x="116" y="232"/>
                  </a:lnTo>
                  <a:lnTo>
                    <a:pt x="108" y="226"/>
                  </a:lnTo>
                  <a:lnTo>
                    <a:pt x="95" y="215"/>
                  </a:lnTo>
                  <a:lnTo>
                    <a:pt x="82" y="200"/>
                  </a:lnTo>
                  <a:lnTo>
                    <a:pt x="60" y="173"/>
                  </a:lnTo>
                  <a:lnTo>
                    <a:pt x="60" y="173"/>
                  </a:lnTo>
                  <a:lnTo>
                    <a:pt x="53" y="164"/>
                  </a:lnTo>
                  <a:lnTo>
                    <a:pt x="48" y="154"/>
                  </a:lnTo>
                  <a:lnTo>
                    <a:pt x="44" y="144"/>
                  </a:lnTo>
                  <a:lnTo>
                    <a:pt x="43" y="134"/>
                  </a:lnTo>
                  <a:lnTo>
                    <a:pt x="43" y="122"/>
                  </a:lnTo>
                  <a:lnTo>
                    <a:pt x="44" y="111"/>
                  </a:lnTo>
                  <a:lnTo>
                    <a:pt x="48" y="102"/>
                  </a:lnTo>
                  <a:lnTo>
                    <a:pt x="52" y="98"/>
                  </a:lnTo>
                  <a:lnTo>
                    <a:pt x="56" y="94"/>
                  </a:lnTo>
                  <a:lnTo>
                    <a:pt x="56" y="94"/>
                  </a:lnTo>
                  <a:lnTo>
                    <a:pt x="58" y="92"/>
                  </a:lnTo>
                  <a:lnTo>
                    <a:pt x="61" y="88"/>
                  </a:lnTo>
                  <a:lnTo>
                    <a:pt x="64" y="80"/>
                  </a:lnTo>
                  <a:lnTo>
                    <a:pt x="64" y="80"/>
                  </a:lnTo>
                  <a:lnTo>
                    <a:pt x="83" y="60"/>
                  </a:lnTo>
                  <a:lnTo>
                    <a:pt x="94" y="52"/>
                  </a:lnTo>
                  <a:lnTo>
                    <a:pt x="106" y="45"/>
                  </a:lnTo>
                  <a:lnTo>
                    <a:pt x="106" y="45"/>
                  </a:lnTo>
                  <a:lnTo>
                    <a:pt x="111" y="43"/>
                  </a:lnTo>
                  <a:lnTo>
                    <a:pt x="117" y="42"/>
                  </a:lnTo>
                  <a:lnTo>
                    <a:pt x="123" y="42"/>
                  </a:lnTo>
                  <a:lnTo>
                    <a:pt x="129" y="42"/>
                  </a:lnTo>
                  <a:lnTo>
                    <a:pt x="141" y="46"/>
                  </a:lnTo>
                  <a:lnTo>
                    <a:pt x="151" y="51"/>
                  </a:lnTo>
                  <a:lnTo>
                    <a:pt x="162" y="59"/>
                  </a:lnTo>
                  <a:lnTo>
                    <a:pt x="172" y="67"/>
                  </a:lnTo>
                  <a:lnTo>
                    <a:pt x="188" y="83"/>
                  </a:lnTo>
                  <a:lnTo>
                    <a:pt x="188" y="83"/>
                  </a:lnTo>
                  <a:lnTo>
                    <a:pt x="196" y="90"/>
                  </a:lnTo>
                  <a:lnTo>
                    <a:pt x="201" y="98"/>
                  </a:lnTo>
                  <a:lnTo>
                    <a:pt x="211" y="117"/>
                  </a:lnTo>
                  <a:lnTo>
                    <a:pt x="221" y="136"/>
                  </a:lnTo>
                  <a:lnTo>
                    <a:pt x="226" y="156"/>
                  </a:lnTo>
                  <a:lnTo>
                    <a:pt x="226" y="156"/>
                  </a:lnTo>
                  <a:lnTo>
                    <a:pt x="227" y="161"/>
                  </a:lnTo>
                  <a:lnTo>
                    <a:pt x="227" y="166"/>
                  </a:lnTo>
                  <a:lnTo>
                    <a:pt x="226" y="171"/>
                  </a:lnTo>
                  <a:lnTo>
                    <a:pt x="223" y="175"/>
                  </a:lnTo>
                  <a:lnTo>
                    <a:pt x="217" y="186"/>
                  </a:lnTo>
                  <a:lnTo>
                    <a:pt x="209" y="196"/>
                  </a:lnTo>
                  <a:lnTo>
                    <a:pt x="200" y="205"/>
                  </a:lnTo>
                  <a:lnTo>
                    <a:pt x="189" y="215"/>
                  </a:lnTo>
                  <a:lnTo>
                    <a:pt x="172" y="229"/>
                  </a:lnTo>
                  <a:lnTo>
                    <a:pt x="172" y="229"/>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7" name="chenying0907 866">
              <a:extLst>
                <a:ext uri="{FF2B5EF4-FFF2-40B4-BE49-F238E27FC236}">
                  <a16:creationId xmlns:a16="http://schemas.microsoft.com/office/drawing/2014/main" id="{44454EA4-8F70-4B47-945F-A9DACAA978AD}"/>
                </a:ext>
              </a:extLst>
            </p:cNvPr>
            <p:cNvSpPr>
              <a:spLocks noEditPoints="1"/>
            </p:cNvSpPr>
            <p:nvPr/>
          </p:nvSpPr>
          <p:spPr bwMode="auto">
            <a:xfrm>
              <a:off x="4471988" y="3636963"/>
              <a:ext cx="96838" cy="103188"/>
            </a:xfrm>
            <a:custGeom>
              <a:avLst/>
              <a:gdLst/>
              <a:ahLst/>
              <a:cxnLst>
                <a:cxn ang="0">
                  <a:pos x="219" y="205"/>
                </a:cxn>
                <a:cxn ang="0">
                  <a:pos x="240" y="180"/>
                </a:cxn>
                <a:cxn ang="0">
                  <a:pos x="247" y="148"/>
                </a:cxn>
                <a:cxn ang="0">
                  <a:pos x="242" y="119"/>
                </a:cxn>
                <a:cxn ang="0">
                  <a:pos x="223" y="80"/>
                </a:cxn>
                <a:cxn ang="0">
                  <a:pos x="196" y="44"/>
                </a:cxn>
                <a:cxn ang="0">
                  <a:pos x="178" y="27"/>
                </a:cxn>
                <a:cxn ang="0">
                  <a:pos x="147" y="10"/>
                </a:cxn>
                <a:cxn ang="0">
                  <a:pos x="111" y="1"/>
                </a:cxn>
                <a:cxn ang="0">
                  <a:pos x="98" y="0"/>
                </a:cxn>
                <a:cxn ang="0">
                  <a:pos x="64" y="16"/>
                </a:cxn>
                <a:cxn ang="0">
                  <a:pos x="28" y="51"/>
                </a:cxn>
                <a:cxn ang="0">
                  <a:pos x="22" y="55"/>
                </a:cxn>
                <a:cxn ang="0">
                  <a:pos x="16" y="67"/>
                </a:cxn>
                <a:cxn ang="0">
                  <a:pos x="9" y="73"/>
                </a:cxn>
                <a:cxn ang="0">
                  <a:pos x="2" y="93"/>
                </a:cxn>
                <a:cxn ang="0">
                  <a:pos x="0" y="124"/>
                </a:cxn>
                <a:cxn ang="0">
                  <a:pos x="4" y="146"/>
                </a:cxn>
                <a:cxn ang="0">
                  <a:pos x="26" y="188"/>
                </a:cxn>
                <a:cxn ang="0">
                  <a:pos x="58" y="226"/>
                </a:cxn>
                <a:cxn ang="0">
                  <a:pos x="87" y="247"/>
                </a:cxn>
                <a:cxn ang="0">
                  <a:pos x="123" y="259"/>
                </a:cxn>
                <a:cxn ang="0">
                  <a:pos x="147" y="259"/>
                </a:cxn>
                <a:cxn ang="0">
                  <a:pos x="177" y="246"/>
                </a:cxn>
                <a:cxn ang="0">
                  <a:pos x="203" y="221"/>
                </a:cxn>
                <a:cxn ang="0">
                  <a:pos x="151" y="217"/>
                </a:cxn>
                <a:cxn ang="0">
                  <a:pos x="128" y="222"/>
                </a:cxn>
                <a:cxn ang="0">
                  <a:pos x="106" y="214"/>
                </a:cxn>
                <a:cxn ang="0">
                  <a:pos x="75" y="186"/>
                </a:cxn>
                <a:cxn ang="0">
                  <a:pos x="49" y="152"/>
                </a:cxn>
                <a:cxn ang="0">
                  <a:pos x="38" y="123"/>
                </a:cxn>
                <a:cxn ang="0">
                  <a:pos x="45" y="95"/>
                </a:cxn>
                <a:cxn ang="0">
                  <a:pos x="56" y="81"/>
                </a:cxn>
                <a:cxn ang="0">
                  <a:pos x="77" y="56"/>
                </a:cxn>
                <a:cxn ang="0">
                  <a:pos x="97" y="42"/>
                </a:cxn>
                <a:cxn ang="0">
                  <a:pos x="113" y="39"/>
                </a:cxn>
                <a:cxn ang="0">
                  <a:pos x="139" y="48"/>
                </a:cxn>
                <a:cxn ang="0">
                  <a:pos x="173" y="77"/>
                </a:cxn>
                <a:cxn ang="0">
                  <a:pos x="186" y="91"/>
                </a:cxn>
                <a:cxn ang="0">
                  <a:pos x="208" y="145"/>
                </a:cxn>
                <a:cxn ang="0">
                  <a:pos x="208" y="153"/>
                </a:cxn>
                <a:cxn ang="0">
                  <a:pos x="193" y="182"/>
                </a:cxn>
                <a:cxn ang="0">
                  <a:pos x="159" y="212"/>
                </a:cxn>
              </a:cxnLst>
              <a:rect l="0" t="0" r="r" b="b"/>
              <a:pathLst>
                <a:path w="247" h="260">
                  <a:moveTo>
                    <a:pt x="203" y="221"/>
                  </a:moveTo>
                  <a:lnTo>
                    <a:pt x="203" y="221"/>
                  </a:lnTo>
                  <a:lnTo>
                    <a:pt x="219" y="205"/>
                  </a:lnTo>
                  <a:lnTo>
                    <a:pt x="227" y="197"/>
                  </a:lnTo>
                  <a:lnTo>
                    <a:pt x="234" y="189"/>
                  </a:lnTo>
                  <a:lnTo>
                    <a:pt x="240" y="180"/>
                  </a:lnTo>
                  <a:lnTo>
                    <a:pt x="244" y="171"/>
                  </a:lnTo>
                  <a:lnTo>
                    <a:pt x="246" y="161"/>
                  </a:lnTo>
                  <a:lnTo>
                    <a:pt x="247" y="148"/>
                  </a:lnTo>
                  <a:lnTo>
                    <a:pt x="247" y="148"/>
                  </a:lnTo>
                  <a:lnTo>
                    <a:pt x="245" y="133"/>
                  </a:lnTo>
                  <a:lnTo>
                    <a:pt x="242" y="119"/>
                  </a:lnTo>
                  <a:lnTo>
                    <a:pt x="237" y="106"/>
                  </a:lnTo>
                  <a:lnTo>
                    <a:pt x="230" y="91"/>
                  </a:lnTo>
                  <a:lnTo>
                    <a:pt x="223" y="80"/>
                  </a:lnTo>
                  <a:lnTo>
                    <a:pt x="215" y="67"/>
                  </a:lnTo>
                  <a:lnTo>
                    <a:pt x="206" y="55"/>
                  </a:lnTo>
                  <a:lnTo>
                    <a:pt x="196" y="44"/>
                  </a:lnTo>
                  <a:lnTo>
                    <a:pt x="196" y="44"/>
                  </a:lnTo>
                  <a:lnTo>
                    <a:pt x="187" y="35"/>
                  </a:lnTo>
                  <a:lnTo>
                    <a:pt x="178" y="27"/>
                  </a:lnTo>
                  <a:lnTo>
                    <a:pt x="168" y="21"/>
                  </a:lnTo>
                  <a:lnTo>
                    <a:pt x="157" y="16"/>
                  </a:lnTo>
                  <a:lnTo>
                    <a:pt x="147" y="10"/>
                  </a:lnTo>
                  <a:lnTo>
                    <a:pt x="136" y="6"/>
                  </a:lnTo>
                  <a:lnTo>
                    <a:pt x="124" y="2"/>
                  </a:lnTo>
                  <a:lnTo>
                    <a:pt x="111" y="1"/>
                  </a:lnTo>
                  <a:lnTo>
                    <a:pt x="111" y="1"/>
                  </a:lnTo>
                  <a:lnTo>
                    <a:pt x="105" y="0"/>
                  </a:lnTo>
                  <a:lnTo>
                    <a:pt x="98" y="0"/>
                  </a:lnTo>
                  <a:lnTo>
                    <a:pt x="87" y="4"/>
                  </a:lnTo>
                  <a:lnTo>
                    <a:pt x="75" y="9"/>
                  </a:lnTo>
                  <a:lnTo>
                    <a:pt x="64" y="16"/>
                  </a:lnTo>
                  <a:lnTo>
                    <a:pt x="55" y="23"/>
                  </a:lnTo>
                  <a:lnTo>
                    <a:pt x="46" y="33"/>
                  </a:lnTo>
                  <a:lnTo>
                    <a:pt x="28" y="51"/>
                  </a:lnTo>
                  <a:lnTo>
                    <a:pt x="28" y="51"/>
                  </a:lnTo>
                  <a:lnTo>
                    <a:pt x="25" y="52"/>
                  </a:lnTo>
                  <a:lnTo>
                    <a:pt x="22" y="55"/>
                  </a:lnTo>
                  <a:lnTo>
                    <a:pt x="22" y="55"/>
                  </a:lnTo>
                  <a:lnTo>
                    <a:pt x="19" y="60"/>
                  </a:lnTo>
                  <a:lnTo>
                    <a:pt x="16" y="67"/>
                  </a:lnTo>
                  <a:lnTo>
                    <a:pt x="16" y="67"/>
                  </a:lnTo>
                  <a:lnTo>
                    <a:pt x="13" y="69"/>
                  </a:lnTo>
                  <a:lnTo>
                    <a:pt x="9" y="73"/>
                  </a:lnTo>
                  <a:lnTo>
                    <a:pt x="5" y="82"/>
                  </a:lnTo>
                  <a:lnTo>
                    <a:pt x="5" y="82"/>
                  </a:lnTo>
                  <a:lnTo>
                    <a:pt x="2" y="93"/>
                  </a:lnTo>
                  <a:lnTo>
                    <a:pt x="0" y="103"/>
                  </a:lnTo>
                  <a:lnTo>
                    <a:pt x="0" y="112"/>
                  </a:lnTo>
                  <a:lnTo>
                    <a:pt x="0" y="124"/>
                  </a:lnTo>
                  <a:lnTo>
                    <a:pt x="0" y="124"/>
                  </a:lnTo>
                  <a:lnTo>
                    <a:pt x="2" y="136"/>
                  </a:lnTo>
                  <a:lnTo>
                    <a:pt x="4" y="146"/>
                  </a:lnTo>
                  <a:lnTo>
                    <a:pt x="8" y="158"/>
                  </a:lnTo>
                  <a:lnTo>
                    <a:pt x="13" y="169"/>
                  </a:lnTo>
                  <a:lnTo>
                    <a:pt x="26" y="188"/>
                  </a:lnTo>
                  <a:lnTo>
                    <a:pt x="41" y="206"/>
                  </a:lnTo>
                  <a:lnTo>
                    <a:pt x="41" y="206"/>
                  </a:lnTo>
                  <a:lnTo>
                    <a:pt x="58" y="226"/>
                  </a:lnTo>
                  <a:lnTo>
                    <a:pt x="67" y="234"/>
                  </a:lnTo>
                  <a:lnTo>
                    <a:pt x="76" y="240"/>
                  </a:lnTo>
                  <a:lnTo>
                    <a:pt x="87" y="247"/>
                  </a:lnTo>
                  <a:lnTo>
                    <a:pt x="97" y="252"/>
                  </a:lnTo>
                  <a:lnTo>
                    <a:pt x="110" y="256"/>
                  </a:lnTo>
                  <a:lnTo>
                    <a:pt x="123" y="259"/>
                  </a:lnTo>
                  <a:lnTo>
                    <a:pt x="123" y="259"/>
                  </a:lnTo>
                  <a:lnTo>
                    <a:pt x="135" y="260"/>
                  </a:lnTo>
                  <a:lnTo>
                    <a:pt x="147" y="259"/>
                  </a:lnTo>
                  <a:lnTo>
                    <a:pt x="157" y="256"/>
                  </a:lnTo>
                  <a:lnTo>
                    <a:pt x="168" y="251"/>
                  </a:lnTo>
                  <a:lnTo>
                    <a:pt x="177" y="246"/>
                  </a:lnTo>
                  <a:lnTo>
                    <a:pt x="186" y="239"/>
                  </a:lnTo>
                  <a:lnTo>
                    <a:pt x="203" y="221"/>
                  </a:lnTo>
                  <a:lnTo>
                    <a:pt x="203" y="221"/>
                  </a:lnTo>
                  <a:close/>
                  <a:moveTo>
                    <a:pt x="159" y="212"/>
                  </a:moveTo>
                  <a:lnTo>
                    <a:pt x="159" y="212"/>
                  </a:lnTo>
                  <a:lnTo>
                    <a:pt x="151" y="217"/>
                  </a:lnTo>
                  <a:lnTo>
                    <a:pt x="143" y="221"/>
                  </a:lnTo>
                  <a:lnTo>
                    <a:pt x="135" y="222"/>
                  </a:lnTo>
                  <a:lnTo>
                    <a:pt x="128" y="222"/>
                  </a:lnTo>
                  <a:lnTo>
                    <a:pt x="121" y="221"/>
                  </a:lnTo>
                  <a:lnTo>
                    <a:pt x="114" y="218"/>
                  </a:lnTo>
                  <a:lnTo>
                    <a:pt x="106" y="214"/>
                  </a:lnTo>
                  <a:lnTo>
                    <a:pt x="100" y="209"/>
                  </a:lnTo>
                  <a:lnTo>
                    <a:pt x="87" y="199"/>
                  </a:lnTo>
                  <a:lnTo>
                    <a:pt x="75" y="186"/>
                  </a:lnTo>
                  <a:lnTo>
                    <a:pt x="55" y="159"/>
                  </a:lnTo>
                  <a:lnTo>
                    <a:pt x="55" y="159"/>
                  </a:lnTo>
                  <a:lnTo>
                    <a:pt x="49" y="152"/>
                  </a:lnTo>
                  <a:lnTo>
                    <a:pt x="45" y="142"/>
                  </a:lnTo>
                  <a:lnTo>
                    <a:pt x="41" y="133"/>
                  </a:lnTo>
                  <a:lnTo>
                    <a:pt x="38" y="123"/>
                  </a:lnTo>
                  <a:lnTo>
                    <a:pt x="38" y="114"/>
                  </a:lnTo>
                  <a:lnTo>
                    <a:pt x="41" y="103"/>
                  </a:lnTo>
                  <a:lnTo>
                    <a:pt x="45" y="95"/>
                  </a:lnTo>
                  <a:lnTo>
                    <a:pt x="51" y="87"/>
                  </a:lnTo>
                  <a:lnTo>
                    <a:pt x="51" y="87"/>
                  </a:lnTo>
                  <a:lnTo>
                    <a:pt x="56" y="81"/>
                  </a:lnTo>
                  <a:lnTo>
                    <a:pt x="59" y="74"/>
                  </a:lnTo>
                  <a:lnTo>
                    <a:pt x="59" y="74"/>
                  </a:lnTo>
                  <a:lnTo>
                    <a:pt x="77" y="56"/>
                  </a:lnTo>
                  <a:lnTo>
                    <a:pt x="87" y="48"/>
                  </a:lnTo>
                  <a:lnTo>
                    <a:pt x="97" y="42"/>
                  </a:lnTo>
                  <a:lnTo>
                    <a:pt x="97" y="42"/>
                  </a:lnTo>
                  <a:lnTo>
                    <a:pt x="102" y="40"/>
                  </a:lnTo>
                  <a:lnTo>
                    <a:pt x="107" y="39"/>
                  </a:lnTo>
                  <a:lnTo>
                    <a:pt x="113" y="39"/>
                  </a:lnTo>
                  <a:lnTo>
                    <a:pt x="118" y="39"/>
                  </a:lnTo>
                  <a:lnTo>
                    <a:pt x="128" y="43"/>
                  </a:lnTo>
                  <a:lnTo>
                    <a:pt x="139" y="48"/>
                  </a:lnTo>
                  <a:lnTo>
                    <a:pt x="149" y="55"/>
                  </a:lnTo>
                  <a:lnTo>
                    <a:pt x="159" y="63"/>
                  </a:lnTo>
                  <a:lnTo>
                    <a:pt x="173" y="77"/>
                  </a:lnTo>
                  <a:lnTo>
                    <a:pt x="173" y="77"/>
                  </a:lnTo>
                  <a:lnTo>
                    <a:pt x="179" y="84"/>
                  </a:lnTo>
                  <a:lnTo>
                    <a:pt x="186" y="91"/>
                  </a:lnTo>
                  <a:lnTo>
                    <a:pt x="195" y="108"/>
                  </a:lnTo>
                  <a:lnTo>
                    <a:pt x="203" y="125"/>
                  </a:lnTo>
                  <a:lnTo>
                    <a:pt x="208" y="145"/>
                  </a:lnTo>
                  <a:lnTo>
                    <a:pt x="208" y="145"/>
                  </a:lnTo>
                  <a:lnTo>
                    <a:pt x="210" y="149"/>
                  </a:lnTo>
                  <a:lnTo>
                    <a:pt x="208" y="153"/>
                  </a:lnTo>
                  <a:lnTo>
                    <a:pt x="206" y="163"/>
                  </a:lnTo>
                  <a:lnTo>
                    <a:pt x="200" y="172"/>
                  </a:lnTo>
                  <a:lnTo>
                    <a:pt x="193" y="182"/>
                  </a:lnTo>
                  <a:lnTo>
                    <a:pt x="183" y="191"/>
                  </a:lnTo>
                  <a:lnTo>
                    <a:pt x="174" y="199"/>
                  </a:lnTo>
                  <a:lnTo>
                    <a:pt x="159" y="212"/>
                  </a:lnTo>
                  <a:lnTo>
                    <a:pt x="159" y="212"/>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8" name="chenying0907 867">
              <a:extLst>
                <a:ext uri="{FF2B5EF4-FFF2-40B4-BE49-F238E27FC236}">
                  <a16:creationId xmlns:a16="http://schemas.microsoft.com/office/drawing/2014/main" id="{10A966A7-64C5-4FA3-97DD-D6C685AB06F3}"/>
                </a:ext>
              </a:extLst>
            </p:cNvPr>
            <p:cNvSpPr>
              <a:spLocks/>
            </p:cNvSpPr>
            <p:nvPr/>
          </p:nvSpPr>
          <p:spPr bwMode="auto">
            <a:xfrm>
              <a:off x="4233863" y="3363913"/>
              <a:ext cx="76200" cy="95250"/>
            </a:xfrm>
            <a:custGeom>
              <a:avLst/>
              <a:gdLst/>
              <a:ahLst/>
              <a:cxnLst>
                <a:cxn ang="0">
                  <a:pos x="174" y="184"/>
                </a:cxn>
                <a:cxn ang="0">
                  <a:pos x="174" y="184"/>
                </a:cxn>
                <a:cxn ang="0">
                  <a:pos x="168" y="163"/>
                </a:cxn>
                <a:cxn ang="0">
                  <a:pos x="160" y="142"/>
                </a:cxn>
                <a:cxn ang="0">
                  <a:pos x="151" y="121"/>
                </a:cxn>
                <a:cxn ang="0">
                  <a:pos x="140" y="102"/>
                </a:cxn>
                <a:cxn ang="0">
                  <a:pos x="140" y="102"/>
                </a:cxn>
                <a:cxn ang="0">
                  <a:pos x="131" y="89"/>
                </a:cxn>
                <a:cxn ang="0">
                  <a:pos x="122" y="76"/>
                </a:cxn>
                <a:cxn ang="0">
                  <a:pos x="110" y="62"/>
                </a:cxn>
                <a:cxn ang="0">
                  <a:pos x="99" y="51"/>
                </a:cxn>
                <a:cxn ang="0">
                  <a:pos x="72" y="27"/>
                </a:cxn>
                <a:cxn ang="0">
                  <a:pos x="48" y="6"/>
                </a:cxn>
                <a:cxn ang="0">
                  <a:pos x="48" y="6"/>
                </a:cxn>
                <a:cxn ang="0">
                  <a:pos x="40" y="0"/>
                </a:cxn>
                <a:cxn ang="0">
                  <a:pos x="40" y="0"/>
                </a:cxn>
                <a:cxn ang="0">
                  <a:pos x="0" y="28"/>
                </a:cxn>
                <a:cxn ang="0">
                  <a:pos x="0" y="28"/>
                </a:cxn>
                <a:cxn ang="0">
                  <a:pos x="28" y="49"/>
                </a:cxn>
                <a:cxn ang="0">
                  <a:pos x="28" y="49"/>
                </a:cxn>
                <a:cxn ang="0">
                  <a:pos x="49" y="68"/>
                </a:cxn>
                <a:cxn ang="0">
                  <a:pos x="67" y="87"/>
                </a:cxn>
                <a:cxn ang="0">
                  <a:pos x="83" y="107"/>
                </a:cxn>
                <a:cxn ang="0">
                  <a:pos x="97" y="127"/>
                </a:cxn>
                <a:cxn ang="0">
                  <a:pos x="109" y="149"/>
                </a:cxn>
                <a:cxn ang="0">
                  <a:pos x="121" y="171"/>
                </a:cxn>
                <a:cxn ang="0">
                  <a:pos x="130" y="196"/>
                </a:cxn>
                <a:cxn ang="0">
                  <a:pos x="139" y="222"/>
                </a:cxn>
                <a:cxn ang="0">
                  <a:pos x="139" y="222"/>
                </a:cxn>
                <a:cxn ang="0">
                  <a:pos x="142" y="227"/>
                </a:cxn>
                <a:cxn ang="0">
                  <a:pos x="144" y="231"/>
                </a:cxn>
                <a:cxn ang="0">
                  <a:pos x="148" y="235"/>
                </a:cxn>
                <a:cxn ang="0">
                  <a:pos x="152" y="238"/>
                </a:cxn>
                <a:cxn ang="0">
                  <a:pos x="157" y="239"/>
                </a:cxn>
                <a:cxn ang="0">
                  <a:pos x="163" y="239"/>
                </a:cxn>
                <a:cxn ang="0">
                  <a:pos x="168" y="238"/>
                </a:cxn>
                <a:cxn ang="0">
                  <a:pos x="173" y="236"/>
                </a:cxn>
                <a:cxn ang="0">
                  <a:pos x="173" y="236"/>
                </a:cxn>
                <a:cxn ang="0">
                  <a:pos x="181" y="230"/>
                </a:cxn>
                <a:cxn ang="0">
                  <a:pos x="185" y="222"/>
                </a:cxn>
                <a:cxn ang="0">
                  <a:pos x="187" y="214"/>
                </a:cxn>
                <a:cxn ang="0">
                  <a:pos x="190" y="205"/>
                </a:cxn>
                <a:cxn ang="0">
                  <a:pos x="190" y="205"/>
                </a:cxn>
                <a:cxn ang="0">
                  <a:pos x="189" y="197"/>
                </a:cxn>
                <a:cxn ang="0">
                  <a:pos x="186" y="191"/>
                </a:cxn>
                <a:cxn ang="0">
                  <a:pos x="181" y="187"/>
                </a:cxn>
                <a:cxn ang="0">
                  <a:pos x="174" y="184"/>
                </a:cxn>
                <a:cxn ang="0">
                  <a:pos x="174" y="184"/>
                </a:cxn>
              </a:cxnLst>
              <a:rect l="0" t="0" r="r" b="b"/>
              <a:pathLst>
                <a:path w="190" h="239">
                  <a:moveTo>
                    <a:pt x="174" y="184"/>
                  </a:moveTo>
                  <a:lnTo>
                    <a:pt x="174" y="184"/>
                  </a:lnTo>
                  <a:lnTo>
                    <a:pt x="168" y="163"/>
                  </a:lnTo>
                  <a:lnTo>
                    <a:pt x="160" y="142"/>
                  </a:lnTo>
                  <a:lnTo>
                    <a:pt x="151" y="121"/>
                  </a:lnTo>
                  <a:lnTo>
                    <a:pt x="140" y="102"/>
                  </a:lnTo>
                  <a:lnTo>
                    <a:pt x="140" y="102"/>
                  </a:lnTo>
                  <a:lnTo>
                    <a:pt x="131" y="89"/>
                  </a:lnTo>
                  <a:lnTo>
                    <a:pt x="122" y="76"/>
                  </a:lnTo>
                  <a:lnTo>
                    <a:pt x="110" y="62"/>
                  </a:lnTo>
                  <a:lnTo>
                    <a:pt x="99" y="51"/>
                  </a:lnTo>
                  <a:lnTo>
                    <a:pt x="72" y="27"/>
                  </a:lnTo>
                  <a:lnTo>
                    <a:pt x="48" y="6"/>
                  </a:lnTo>
                  <a:lnTo>
                    <a:pt x="48" y="6"/>
                  </a:lnTo>
                  <a:lnTo>
                    <a:pt x="40" y="0"/>
                  </a:lnTo>
                  <a:lnTo>
                    <a:pt x="40" y="0"/>
                  </a:lnTo>
                  <a:lnTo>
                    <a:pt x="0" y="28"/>
                  </a:lnTo>
                  <a:lnTo>
                    <a:pt x="0" y="28"/>
                  </a:lnTo>
                  <a:lnTo>
                    <a:pt x="28" y="49"/>
                  </a:lnTo>
                  <a:lnTo>
                    <a:pt x="28" y="49"/>
                  </a:lnTo>
                  <a:lnTo>
                    <a:pt x="49" y="68"/>
                  </a:lnTo>
                  <a:lnTo>
                    <a:pt x="67" y="87"/>
                  </a:lnTo>
                  <a:lnTo>
                    <a:pt x="83" y="107"/>
                  </a:lnTo>
                  <a:lnTo>
                    <a:pt x="97" y="127"/>
                  </a:lnTo>
                  <a:lnTo>
                    <a:pt x="109" y="149"/>
                  </a:lnTo>
                  <a:lnTo>
                    <a:pt x="121" y="171"/>
                  </a:lnTo>
                  <a:lnTo>
                    <a:pt x="130" y="196"/>
                  </a:lnTo>
                  <a:lnTo>
                    <a:pt x="139" y="222"/>
                  </a:lnTo>
                  <a:lnTo>
                    <a:pt x="139" y="222"/>
                  </a:lnTo>
                  <a:lnTo>
                    <a:pt x="142" y="227"/>
                  </a:lnTo>
                  <a:lnTo>
                    <a:pt x="144" y="231"/>
                  </a:lnTo>
                  <a:lnTo>
                    <a:pt x="148" y="235"/>
                  </a:lnTo>
                  <a:lnTo>
                    <a:pt x="152" y="238"/>
                  </a:lnTo>
                  <a:lnTo>
                    <a:pt x="157" y="239"/>
                  </a:lnTo>
                  <a:lnTo>
                    <a:pt x="163" y="239"/>
                  </a:lnTo>
                  <a:lnTo>
                    <a:pt x="168" y="238"/>
                  </a:lnTo>
                  <a:lnTo>
                    <a:pt x="173" y="236"/>
                  </a:lnTo>
                  <a:lnTo>
                    <a:pt x="173" y="236"/>
                  </a:lnTo>
                  <a:lnTo>
                    <a:pt x="181" y="230"/>
                  </a:lnTo>
                  <a:lnTo>
                    <a:pt x="185" y="222"/>
                  </a:lnTo>
                  <a:lnTo>
                    <a:pt x="187" y="214"/>
                  </a:lnTo>
                  <a:lnTo>
                    <a:pt x="190" y="205"/>
                  </a:lnTo>
                  <a:lnTo>
                    <a:pt x="190" y="205"/>
                  </a:lnTo>
                  <a:lnTo>
                    <a:pt x="189" y="197"/>
                  </a:lnTo>
                  <a:lnTo>
                    <a:pt x="186" y="191"/>
                  </a:lnTo>
                  <a:lnTo>
                    <a:pt x="181" y="187"/>
                  </a:lnTo>
                  <a:lnTo>
                    <a:pt x="174" y="184"/>
                  </a:lnTo>
                  <a:lnTo>
                    <a:pt x="174" y="18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09" name="chenying0907 868">
              <a:extLst>
                <a:ext uri="{FF2B5EF4-FFF2-40B4-BE49-F238E27FC236}">
                  <a16:creationId xmlns:a16="http://schemas.microsoft.com/office/drawing/2014/main" id="{F6EAAE41-263C-4E59-9FAE-2872F6FF8C75}"/>
                </a:ext>
              </a:extLst>
            </p:cNvPr>
            <p:cNvSpPr>
              <a:spLocks/>
            </p:cNvSpPr>
            <p:nvPr/>
          </p:nvSpPr>
          <p:spPr bwMode="auto">
            <a:xfrm>
              <a:off x="4421188" y="3222626"/>
              <a:ext cx="46038" cy="36513"/>
            </a:xfrm>
            <a:custGeom>
              <a:avLst/>
              <a:gdLst/>
              <a:ahLst/>
              <a:cxnLst>
                <a:cxn ang="0">
                  <a:pos x="102" y="49"/>
                </a:cxn>
                <a:cxn ang="0">
                  <a:pos x="102" y="49"/>
                </a:cxn>
                <a:cxn ang="0">
                  <a:pos x="94" y="45"/>
                </a:cxn>
                <a:cxn ang="0">
                  <a:pos x="86" y="41"/>
                </a:cxn>
                <a:cxn ang="0">
                  <a:pos x="71" y="30"/>
                </a:cxn>
                <a:cxn ang="0">
                  <a:pos x="54" y="15"/>
                </a:cxn>
                <a:cxn ang="0">
                  <a:pos x="38" y="0"/>
                </a:cxn>
                <a:cxn ang="0">
                  <a:pos x="38" y="0"/>
                </a:cxn>
                <a:cxn ang="0">
                  <a:pos x="0" y="24"/>
                </a:cxn>
                <a:cxn ang="0">
                  <a:pos x="0" y="24"/>
                </a:cxn>
                <a:cxn ang="0">
                  <a:pos x="9" y="31"/>
                </a:cxn>
                <a:cxn ang="0">
                  <a:pos x="9" y="31"/>
                </a:cxn>
                <a:cxn ang="0">
                  <a:pos x="21" y="39"/>
                </a:cxn>
                <a:cxn ang="0">
                  <a:pos x="30" y="47"/>
                </a:cxn>
                <a:cxn ang="0">
                  <a:pos x="48" y="65"/>
                </a:cxn>
                <a:cxn ang="0">
                  <a:pos x="58" y="74"/>
                </a:cxn>
                <a:cxn ang="0">
                  <a:pos x="67" y="81"/>
                </a:cxn>
                <a:cxn ang="0">
                  <a:pos x="79" y="87"/>
                </a:cxn>
                <a:cxn ang="0">
                  <a:pos x="90" y="92"/>
                </a:cxn>
                <a:cxn ang="0">
                  <a:pos x="90" y="92"/>
                </a:cxn>
                <a:cxn ang="0">
                  <a:pos x="96" y="94"/>
                </a:cxn>
                <a:cxn ang="0">
                  <a:pos x="101" y="94"/>
                </a:cxn>
                <a:cxn ang="0">
                  <a:pos x="105" y="92"/>
                </a:cxn>
                <a:cxn ang="0">
                  <a:pos x="109" y="91"/>
                </a:cxn>
                <a:cxn ang="0">
                  <a:pos x="111" y="89"/>
                </a:cxn>
                <a:cxn ang="0">
                  <a:pos x="114" y="85"/>
                </a:cxn>
                <a:cxn ang="0">
                  <a:pos x="118" y="77"/>
                </a:cxn>
                <a:cxn ang="0">
                  <a:pos x="119" y="69"/>
                </a:cxn>
                <a:cxn ang="0">
                  <a:pos x="118" y="64"/>
                </a:cxn>
                <a:cxn ang="0">
                  <a:pos x="116" y="60"/>
                </a:cxn>
                <a:cxn ang="0">
                  <a:pos x="114" y="57"/>
                </a:cxn>
                <a:cxn ang="0">
                  <a:pos x="111" y="53"/>
                </a:cxn>
                <a:cxn ang="0">
                  <a:pos x="107" y="51"/>
                </a:cxn>
                <a:cxn ang="0">
                  <a:pos x="102" y="49"/>
                </a:cxn>
                <a:cxn ang="0">
                  <a:pos x="102" y="49"/>
                </a:cxn>
              </a:cxnLst>
              <a:rect l="0" t="0" r="r" b="b"/>
              <a:pathLst>
                <a:path w="119" h="94">
                  <a:moveTo>
                    <a:pt x="102" y="49"/>
                  </a:moveTo>
                  <a:lnTo>
                    <a:pt x="102" y="49"/>
                  </a:lnTo>
                  <a:lnTo>
                    <a:pt x="94" y="45"/>
                  </a:lnTo>
                  <a:lnTo>
                    <a:pt x="86" y="41"/>
                  </a:lnTo>
                  <a:lnTo>
                    <a:pt x="71" y="30"/>
                  </a:lnTo>
                  <a:lnTo>
                    <a:pt x="54" y="15"/>
                  </a:lnTo>
                  <a:lnTo>
                    <a:pt x="38" y="0"/>
                  </a:lnTo>
                  <a:lnTo>
                    <a:pt x="38" y="0"/>
                  </a:lnTo>
                  <a:lnTo>
                    <a:pt x="0" y="24"/>
                  </a:lnTo>
                  <a:lnTo>
                    <a:pt x="0" y="24"/>
                  </a:lnTo>
                  <a:lnTo>
                    <a:pt x="9" y="31"/>
                  </a:lnTo>
                  <a:lnTo>
                    <a:pt x="9" y="31"/>
                  </a:lnTo>
                  <a:lnTo>
                    <a:pt x="21" y="39"/>
                  </a:lnTo>
                  <a:lnTo>
                    <a:pt x="30" y="47"/>
                  </a:lnTo>
                  <a:lnTo>
                    <a:pt x="48" y="65"/>
                  </a:lnTo>
                  <a:lnTo>
                    <a:pt x="58" y="74"/>
                  </a:lnTo>
                  <a:lnTo>
                    <a:pt x="67" y="81"/>
                  </a:lnTo>
                  <a:lnTo>
                    <a:pt x="79" y="87"/>
                  </a:lnTo>
                  <a:lnTo>
                    <a:pt x="90" y="92"/>
                  </a:lnTo>
                  <a:lnTo>
                    <a:pt x="90" y="92"/>
                  </a:lnTo>
                  <a:lnTo>
                    <a:pt x="96" y="94"/>
                  </a:lnTo>
                  <a:lnTo>
                    <a:pt x="101" y="94"/>
                  </a:lnTo>
                  <a:lnTo>
                    <a:pt x="105" y="92"/>
                  </a:lnTo>
                  <a:lnTo>
                    <a:pt x="109" y="91"/>
                  </a:lnTo>
                  <a:lnTo>
                    <a:pt x="111" y="89"/>
                  </a:lnTo>
                  <a:lnTo>
                    <a:pt x="114" y="85"/>
                  </a:lnTo>
                  <a:lnTo>
                    <a:pt x="118" y="77"/>
                  </a:lnTo>
                  <a:lnTo>
                    <a:pt x="119" y="69"/>
                  </a:lnTo>
                  <a:lnTo>
                    <a:pt x="118" y="64"/>
                  </a:lnTo>
                  <a:lnTo>
                    <a:pt x="116" y="60"/>
                  </a:lnTo>
                  <a:lnTo>
                    <a:pt x="114" y="57"/>
                  </a:lnTo>
                  <a:lnTo>
                    <a:pt x="111" y="53"/>
                  </a:lnTo>
                  <a:lnTo>
                    <a:pt x="107" y="51"/>
                  </a:lnTo>
                  <a:lnTo>
                    <a:pt x="102" y="49"/>
                  </a:lnTo>
                  <a:lnTo>
                    <a:pt x="102" y="49"/>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10" name="chenying0907 869">
              <a:extLst>
                <a:ext uri="{FF2B5EF4-FFF2-40B4-BE49-F238E27FC236}">
                  <a16:creationId xmlns:a16="http://schemas.microsoft.com/office/drawing/2014/main" id="{782B9445-9AE2-4661-8E04-7BD5D0435FA9}"/>
                </a:ext>
              </a:extLst>
            </p:cNvPr>
            <p:cNvSpPr>
              <a:spLocks noEditPoints="1"/>
            </p:cNvSpPr>
            <p:nvPr/>
          </p:nvSpPr>
          <p:spPr bwMode="auto">
            <a:xfrm>
              <a:off x="4148138" y="3128963"/>
              <a:ext cx="312738" cy="266700"/>
            </a:xfrm>
            <a:custGeom>
              <a:avLst/>
              <a:gdLst/>
              <a:ahLst/>
              <a:cxnLst>
                <a:cxn ang="0">
                  <a:pos x="764" y="150"/>
                </a:cxn>
                <a:cxn ang="0">
                  <a:pos x="758" y="142"/>
                </a:cxn>
                <a:cxn ang="0">
                  <a:pos x="713" y="99"/>
                </a:cxn>
                <a:cxn ang="0">
                  <a:pos x="638" y="37"/>
                </a:cxn>
                <a:cxn ang="0">
                  <a:pos x="603" y="6"/>
                </a:cxn>
                <a:cxn ang="0">
                  <a:pos x="587" y="2"/>
                </a:cxn>
                <a:cxn ang="0">
                  <a:pos x="570" y="2"/>
                </a:cxn>
                <a:cxn ang="0">
                  <a:pos x="542" y="23"/>
                </a:cxn>
                <a:cxn ang="0">
                  <a:pos x="433" y="108"/>
                </a:cxn>
                <a:cxn ang="0">
                  <a:pos x="308" y="201"/>
                </a:cxn>
                <a:cxn ang="0">
                  <a:pos x="227" y="256"/>
                </a:cxn>
                <a:cxn ang="0">
                  <a:pos x="120" y="345"/>
                </a:cxn>
                <a:cxn ang="0">
                  <a:pos x="31" y="411"/>
                </a:cxn>
                <a:cxn ang="0">
                  <a:pos x="1" y="451"/>
                </a:cxn>
                <a:cxn ang="0">
                  <a:pos x="4" y="469"/>
                </a:cxn>
                <a:cxn ang="0">
                  <a:pos x="9" y="482"/>
                </a:cxn>
                <a:cxn ang="0">
                  <a:pos x="30" y="515"/>
                </a:cxn>
                <a:cxn ang="0">
                  <a:pos x="64" y="558"/>
                </a:cxn>
                <a:cxn ang="0">
                  <a:pos x="109" y="613"/>
                </a:cxn>
                <a:cxn ang="0">
                  <a:pos x="137" y="639"/>
                </a:cxn>
                <a:cxn ang="0">
                  <a:pos x="143" y="650"/>
                </a:cxn>
                <a:cxn ang="0">
                  <a:pos x="153" y="665"/>
                </a:cxn>
                <a:cxn ang="0">
                  <a:pos x="171" y="670"/>
                </a:cxn>
                <a:cxn ang="0">
                  <a:pos x="191" y="659"/>
                </a:cxn>
                <a:cxn ang="0">
                  <a:pos x="283" y="584"/>
                </a:cxn>
                <a:cxn ang="0">
                  <a:pos x="336" y="549"/>
                </a:cxn>
                <a:cxn ang="0">
                  <a:pos x="366" y="520"/>
                </a:cxn>
                <a:cxn ang="0">
                  <a:pos x="422" y="477"/>
                </a:cxn>
                <a:cxn ang="0">
                  <a:pos x="525" y="406"/>
                </a:cxn>
                <a:cxn ang="0">
                  <a:pos x="658" y="303"/>
                </a:cxn>
                <a:cxn ang="0">
                  <a:pos x="726" y="258"/>
                </a:cxn>
                <a:cxn ang="0">
                  <a:pos x="773" y="215"/>
                </a:cxn>
                <a:cxn ang="0">
                  <a:pos x="784" y="176"/>
                </a:cxn>
                <a:cxn ang="0">
                  <a:pos x="765" y="150"/>
                </a:cxn>
                <a:cxn ang="0">
                  <a:pos x="723" y="202"/>
                </a:cxn>
                <a:cxn ang="0">
                  <a:pos x="694" y="217"/>
                </a:cxn>
                <a:cxn ang="0">
                  <a:pos x="631" y="269"/>
                </a:cxn>
                <a:cxn ang="0">
                  <a:pos x="576" y="308"/>
                </a:cxn>
                <a:cxn ang="0">
                  <a:pos x="491" y="372"/>
                </a:cxn>
                <a:cxn ang="0">
                  <a:pos x="380" y="449"/>
                </a:cxn>
                <a:cxn ang="0">
                  <a:pos x="226" y="575"/>
                </a:cxn>
                <a:cxn ang="0">
                  <a:pos x="168" y="609"/>
                </a:cxn>
                <a:cxn ang="0">
                  <a:pos x="104" y="536"/>
                </a:cxn>
                <a:cxn ang="0">
                  <a:pos x="57" y="479"/>
                </a:cxn>
                <a:cxn ang="0">
                  <a:pos x="47" y="460"/>
                </a:cxn>
                <a:cxn ang="0">
                  <a:pos x="62" y="443"/>
                </a:cxn>
                <a:cxn ang="0">
                  <a:pos x="100" y="419"/>
                </a:cxn>
                <a:cxn ang="0">
                  <a:pos x="205" y="333"/>
                </a:cxn>
                <a:cxn ang="0">
                  <a:pos x="320" y="249"/>
                </a:cxn>
                <a:cxn ang="0">
                  <a:pos x="421" y="180"/>
                </a:cxn>
                <a:cxn ang="0">
                  <a:pos x="480" y="126"/>
                </a:cxn>
                <a:cxn ang="0">
                  <a:pos x="582" y="53"/>
                </a:cxn>
                <a:cxn ang="0">
                  <a:pos x="658" y="108"/>
                </a:cxn>
                <a:cxn ang="0">
                  <a:pos x="732" y="184"/>
                </a:cxn>
                <a:cxn ang="0">
                  <a:pos x="737" y="190"/>
                </a:cxn>
                <a:cxn ang="0">
                  <a:pos x="727" y="198"/>
                </a:cxn>
              </a:cxnLst>
              <a:rect l="0" t="0" r="r" b="b"/>
              <a:pathLst>
                <a:path w="786" h="670">
                  <a:moveTo>
                    <a:pt x="765" y="150"/>
                  </a:moveTo>
                  <a:lnTo>
                    <a:pt x="765" y="150"/>
                  </a:lnTo>
                  <a:lnTo>
                    <a:pt x="761" y="145"/>
                  </a:lnTo>
                  <a:lnTo>
                    <a:pt x="764" y="150"/>
                  </a:lnTo>
                  <a:lnTo>
                    <a:pt x="764" y="150"/>
                  </a:lnTo>
                  <a:lnTo>
                    <a:pt x="762" y="149"/>
                  </a:lnTo>
                  <a:lnTo>
                    <a:pt x="762" y="149"/>
                  </a:lnTo>
                  <a:lnTo>
                    <a:pt x="758" y="142"/>
                  </a:lnTo>
                  <a:lnTo>
                    <a:pt x="753" y="136"/>
                  </a:lnTo>
                  <a:lnTo>
                    <a:pt x="739" y="121"/>
                  </a:lnTo>
                  <a:lnTo>
                    <a:pt x="724" y="109"/>
                  </a:lnTo>
                  <a:lnTo>
                    <a:pt x="713" y="99"/>
                  </a:lnTo>
                  <a:lnTo>
                    <a:pt x="713" y="99"/>
                  </a:lnTo>
                  <a:lnTo>
                    <a:pt x="689" y="75"/>
                  </a:lnTo>
                  <a:lnTo>
                    <a:pt x="664" y="56"/>
                  </a:lnTo>
                  <a:lnTo>
                    <a:pt x="638" y="37"/>
                  </a:lnTo>
                  <a:lnTo>
                    <a:pt x="612" y="19"/>
                  </a:lnTo>
                  <a:lnTo>
                    <a:pt x="612" y="19"/>
                  </a:lnTo>
                  <a:lnTo>
                    <a:pt x="608" y="11"/>
                  </a:lnTo>
                  <a:lnTo>
                    <a:pt x="603" y="6"/>
                  </a:lnTo>
                  <a:lnTo>
                    <a:pt x="595" y="2"/>
                  </a:lnTo>
                  <a:lnTo>
                    <a:pt x="591" y="2"/>
                  </a:lnTo>
                  <a:lnTo>
                    <a:pt x="587" y="2"/>
                  </a:lnTo>
                  <a:lnTo>
                    <a:pt x="587" y="2"/>
                  </a:lnTo>
                  <a:lnTo>
                    <a:pt x="582" y="1"/>
                  </a:lnTo>
                  <a:lnTo>
                    <a:pt x="578" y="0"/>
                  </a:lnTo>
                  <a:lnTo>
                    <a:pt x="574" y="1"/>
                  </a:lnTo>
                  <a:lnTo>
                    <a:pt x="570" y="2"/>
                  </a:lnTo>
                  <a:lnTo>
                    <a:pt x="563" y="6"/>
                  </a:lnTo>
                  <a:lnTo>
                    <a:pt x="559" y="14"/>
                  </a:lnTo>
                  <a:lnTo>
                    <a:pt x="559" y="14"/>
                  </a:lnTo>
                  <a:lnTo>
                    <a:pt x="542" y="23"/>
                  </a:lnTo>
                  <a:lnTo>
                    <a:pt x="525" y="34"/>
                  </a:lnTo>
                  <a:lnTo>
                    <a:pt x="493" y="58"/>
                  </a:lnTo>
                  <a:lnTo>
                    <a:pt x="463" y="83"/>
                  </a:lnTo>
                  <a:lnTo>
                    <a:pt x="433" y="108"/>
                  </a:lnTo>
                  <a:lnTo>
                    <a:pt x="433" y="108"/>
                  </a:lnTo>
                  <a:lnTo>
                    <a:pt x="393" y="141"/>
                  </a:lnTo>
                  <a:lnTo>
                    <a:pt x="351" y="172"/>
                  </a:lnTo>
                  <a:lnTo>
                    <a:pt x="308" y="201"/>
                  </a:lnTo>
                  <a:lnTo>
                    <a:pt x="265" y="230"/>
                  </a:lnTo>
                  <a:lnTo>
                    <a:pt x="265" y="230"/>
                  </a:lnTo>
                  <a:lnTo>
                    <a:pt x="246" y="241"/>
                  </a:lnTo>
                  <a:lnTo>
                    <a:pt x="227" y="256"/>
                  </a:lnTo>
                  <a:lnTo>
                    <a:pt x="191" y="285"/>
                  </a:lnTo>
                  <a:lnTo>
                    <a:pt x="155" y="315"/>
                  </a:lnTo>
                  <a:lnTo>
                    <a:pt x="120" y="345"/>
                  </a:lnTo>
                  <a:lnTo>
                    <a:pt x="120" y="345"/>
                  </a:lnTo>
                  <a:lnTo>
                    <a:pt x="99" y="362"/>
                  </a:lnTo>
                  <a:lnTo>
                    <a:pt x="77" y="379"/>
                  </a:lnTo>
                  <a:lnTo>
                    <a:pt x="31" y="411"/>
                  </a:lnTo>
                  <a:lnTo>
                    <a:pt x="31" y="411"/>
                  </a:lnTo>
                  <a:lnTo>
                    <a:pt x="21" y="419"/>
                  </a:lnTo>
                  <a:lnTo>
                    <a:pt x="13" y="428"/>
                  </a:lnTo>
                  <a:lnTo>
                    <a:pt x="6" y="439"/>
                  </a:lnTo>
                  <a:lnTo>
                    <a:pt x="1" y="451"/>
                  </a:lnTo>
                  <a:lnTo>
                    <a:pt x="1" y="451"/>
                  </a:lnTo>
                  <a:lnTo>
                    <a:pt x="0" y="459"/>
                  </a:lnTo>
                  <a:lnTo>
                    <a:pt x="1" y="464"/>
                  </a:lnTo>
                  <a:lnTo>
                    <a:pt x="4" y="469"/>
                  </a:lnTo>
                  <a:lnTo>
                    <a:pt x="7" y="473"/>
                  </a:lnTo>
                  <a:lnTo>
                    <a:pt x="7" y="473"/>
                  </a:lnTo>
                  <a:lnTo>
                    <a:pt x="7" y="478"/>
                  </a:lnTo>
                  <a:lnTo>
                    <a:pt x="9" y="482"/>
                  </a:lnTo>
                  <a:lnTo>
                    <a:pt x="9" y="482"/>
                  </a:lnTo>
                  <a:lnTo>
                    <a:pt x="13" y="491"/>
                  </a:lnTo>
                  <a:lnTo>
                    <a:pt x="18" y="499"/>
                  </a:lnTo>
                  <a:lnTo>
                    <a:pt x="30" y="515"/>
                  </a:lnTo>
                  <a:lnTo>
                    <a:pt x="30" y="515"/>
                  </a:lnTo>
                  <a:lnTo>
                    <a:pt x="45" y="537"/>
                  </a:lnTo>
                  <a:lnTo>
                    <a:pt x="55" y="548"/>
                  </a:lnTo>
                  <a:lnTo>
                    <a:pt x="64" y="558"/>
                  </a:lnTo>
                  <a:lnTo>
                    <a:pt x="64" y="558"/>
                  </a:lnTo>
                  <a:lnTo>
                    <a:pt x="75" y="570"/>
                  </a:lnTo>
                  <a:lnTo>
                    <a:pt x="87" y="584"/>
                  </a:lnTo>
                  <a:lnTo>
                    <a:pt x="109" y="613"/>
                  </a:lnTo>
                  <a:lnTo>
                    <a:pt x="109" y="613"/>
                  </a:lnTo>
                  <a:lnTo>
                    <a:pt x="117" y="619"/>
                  </a:lnTo>
                  <a:lnTo>
                    <a:pt x="126" y="630"/>
                  </a:lnTo>
                  <a:lnTo>
                    <a:pt x="137" y="639"/>
                  </a:lnTo>
                  <a:lnTo>
                    <a:pt x="140" y="643"/>
                  </a:lnTo>
                  <a:lnTo>
                    <a:pt x="142" y="646"/>
                  </a:lnTo>
                  <a:lnTo>
                    <a:pt x="142" y="646"/>
                  </a:lnTo>
                  <a:lnTo>
                    <a:pt x="143" y="650"/>
                  </a:lnTo>
                  <a:lnTo>
                    <a:pt x="146" y="653"/>
                  </a:lnTo>
                  <a:lnTo>
                    <a:pt x="146" y="653"/>
                  </a:lnTo>
                  <a:lnTo>
                    <a:pt x="149" y="660"/>
                  </a:lnTo>
                  <a:lnTo>
                    <a:pt x="153" y="665"/>
                  </a:lnTo>
                  <a:lnTo>
                    <a:pt x="159" y="669"/>
                  </a:lnTo>
                  <a:lnTo>
                    <a:pt x="167" y="670"/>
                  </a:lnTo>
                  <a:lnTo>
                    <a:pt x="171" y="670"/>
                  </a:lnTo>
                  <a:lnTo>
                    <a:pt x="171" y="670"/>
                  </a:lnTo>
                  <a:lnTo>
                    <a:pt x="178" y="669"/>
                  </a:lnTo>
                  <a:lnTo>
                    <a:pt x="184" y="667"/>
                  </a:lnTo>
                  <a:lnTo>
                    <a:pt x="188" y="663"/>
                  </a:lnTo>
                  <a:lnTo>
                    <a:pt x="191" y="659"/>
                  </a:lnTo>
                  <a:lnTo>
                    <a:pt x="191" y="659"/>
                  </a:lnTo>
                  <a:lnTo>
                    <a:pt x="214" y="640"/>
                  </a:lnTo>
                  <a:lnTo>
                    <a:pt x="238" y="622"/>
                  </a:lnTo>
                  <a:lnTo>
                    <a:pt x="283" y="584"/>
                  </a:lnTo>
                  <a:lnTo>
                    <a:pt x="283" y="584"/>
                  </a:lnTo>
                  <a:lnTo>
                    <a:pt x="300" y="572"/>
                  </a:lnTo>
                  <a:lnTo>
                    <a:pt x="317" y="561"/>
                  </a:lnTo>
                  <a:lnTo>
                    <a:pt x="336" y="549"/>
                  </a:lnTo>
                  <a:lnTo>
                    <a:pt x="344" y="542"/>
                  </a:lnTo>
                  <a:lnTo>
                    <a:pt x="350" y="536"/>
                  </a:lnTo>
                  <a:lnTo>
                    <a:pt x="350" y="536"/>
                  </a:lnTo>
                  <a:lnTo>
                    <a:pt x="366" y="520"/>
                  </a:lnTo>
                  <a:lnTo>
                    <a:pt x="384" y="504"/>
                  </a:lnTo>
                  <a:lnTo>
                    <a:pt x="404" y="489"/>
                  </a:lnTo>
                  <a:lnTo>
                    <a:pt x="422" y="477"/>
                  </a:lnTo>
                  <a:lnTo>
                    <a:pt x="422" y="477"/>
                  </a:lnTo>
                  <a:lnTo>
                    <a:pt x="440" y="466"/>
                  </a:lnTo>
                  <a:lnTo>
                    <a:pt x="459" y="456"/>
                  </a:lnTo>
                  <a:lnTo>
                    <a:pt x="493" y="431"/>
                  </a:lnTo>
                  <a:lnTo>
                    <a:pt x="525" y="406"/>
                  </a:lnTo>
                  <a:lnTo>
                    <a:pt x="558" y="379"/>
                  </a:lnTo>
                  <a:lnTo>
                    <a:pt x="591" y="353"/>
                  </a:lnTo>
                  <a:lnTo>
                    <a:pt x="624" y="326"/>
                  </a:lnTo>
                  <a:lnTo>
                    <a:pt x="658" y="303"/>
                  </a:lnTo>
                  <a:lnTo>
                    <a:pt x="692" y="281"/>
                  </a:lnTo>
                  <a:lnTo>
                    <a:pt x="692" y="281"/>
                  </a:lnTo>
                  <a:lnTo>
                    <a:pt x="706" y="272"/>
                  </a:lnTo>
                  <a:lnTo>
                    <a:pt x="726" y="258"/>
                  </a:lnTo>
                  <a:lnTo>
                    <a:pt x="745" y="241"/>
                  </a:lnTo>
                  <a:lnTo>
                    <a:pt x="756" y="234"/>
                  </a:lnTo>
                  <a:lnTo>
                    <a:pt x="765" y="224"/>
                  </a:lnTo>
                  <a:lnTo>
                    <a:pt x="773" y="215"/>
                  </a:lnTo>
                  <a:lnTo>
                    <a:pt x="779" y="205"/>
                  </a:lnTo>
                  <a:lnTo>
                    <a:pt x="783" y="196"/>
                  </a:lnTo>
                  <a:lnTo>
                    <a:pt x="786" y="187"/>
                  </a:lnTo>
                  <a:lnTo>
                    <a:pt x="784" y="176"/>
                  </a:lnTo>
                  <a:lnTo>
                    <a:pt x="783" y="172"/>
                  </a:lnTo>
                  <a:lnTo>
                    <a:pt x="782" y="167"/>
                  </a:lnTo>
                  <a:lnTo>
                    <a:pt x="775" y="159"/>
                  </a:lnTo>
                  <a:lnTo>
                    <a:pt x="765" y="150"/>
                  </a:lnTo>
                  <a:lnTo>
                    <a:pt x="765" y="150"/>
                  </a:lnTo>
                  <a:close/>
                  <a:moveTo>
                    <a:pt x="727" y="198"/>
                  </a:moveTo>
                  <a:lnTo>
                    <a:pt x="727" y="198"/>
                  </a:lnTo>
                  <a:lnTo>
                    <a:pt x="723" y="202"/>
                  </a:lnTo>
                  <a:lnTo>
                    <a:pt x="719" y="205"/>
                  </a:lnTo>
                  <a:lnTo>
                    <a:pt x="707" y="209"/>
                  </a:lnTo>
                  <a:lnTo>
                    <a:pt x="707" y="209"/>
                  </a:lnTo>
                  <a:lnTo>
                    <a:pt x="694" y="217"/>
                  </a:lnTo>
                  <a:lnTo>
                    <a:pt x="681" y="226"/>
                  </a:lnTo>
                  <a:lnTo>
                    <a:pt x="668" y="236"/>
                  </a:lnTo>
                  <a:lnTo>
                    <a:pt x="656" y="248"/>
                  </a:lnTo>
                  <a:lnTo>
                    <a:pt x="631" y="269"/>
                  </a:lnTo>
                  <a:lnTo>
                    <a:pt x="618" y="279"/>
                  </a:lnTo>
                  <a:lnTo>
                    <a:pt x="605" y="289"/>
                  </a:lnTo>
                  <a:lnTo>
                    <a:pt x="605" y="289"/>
                  </a:lnTo>
                  <a:lnTo>
                    <a:pt x="576" y="308"/>
                  </a:lnTo>
                  <a:lnTo>
                    <a:pt x="548" y="329"/>
                  </a:lnTo>
                  <a:lnTo>
                    <a:pt x="519" y="351"/>
                  </a:lnTo>
                  <a:lnTo>
                    <a:pt x="491" y="372"/>
                  </a:lnTo>
                  <a:lnTo>
                    <a:pt x="491" y="372"/>
                  </a:lnTo>
                  <a:lnTo>
                    <a:pt x="463" y="392"/>
                  </a:lnTo>
                  <a:lnTo>
                    <a:pt x="435" y="410"/>
                  </a:lnTo>
                  <a:lnTo>
                    <a:pt x="406" y="430"/>
                  </a:lnTo>
                  <a:lnTo>
                    <a:pt x="380" y="449"/>
                  </a:lnTo>
                  <a:lnTo>
                    <a:pt x="380" y="449"/>
                  </a:lnTo>
                  <a:lnTo>
                    <a:pt x="328" y="491"/>
                  </a:lnTo>
                  <a:lnTo>
                    <a:pt x="277" y="533"/>
                  </a:lnTo>
                  <a:lnTo>
                    <a:pt x="226" y="575"/>
                  </a:lnTo>
                  <a:lnTo>
                    <a:pt x="174" y="616"/>
                  </a:lnTo>
                  <a:lnTo>
                    <a:pt x="174" y="616"/>
                  </a:lnTo>
                  <a:lnTo>
                    <a:pt x="168" y="609"/>
                  </a:lnTo>
                  <a:lnTo>
                    <a:pt x="168" y="609"/>
                  </a:lnTo>
                  <a:lnTo>
                    <a:pt x="147" y="585"/>
                  </a:lnTo>
                  <a:lnTo>
                    <a:pt x="126" y="561"/>
                  </a:lnTo>
                  <a:lnTo>
                    <a:pt x="126" y="561"/>
                  </a:lnTo>
                  <a:lnTo>
                    <a:pt x="104" y="536"/>
                  </a:lnTo>
                  <a:lnTo>
                    <a:pt x="82" y="511"/>
                  </a:lnTo>
                  <a:lnTo>
                    <a:pt x="82" y="511"/>
                  </a:lnTo>
                  <a:lnTo>
                    <a:pt x="66" y="491"/>
                  </a:lnTo>
                  <a:lnTo>
                    <a:pt x="57" y="479"/>
                  </a:lnTo>
                  <a:lnTo>
                    <a:pt x="52" y="470"/>
                  </a:lnTo>
                  <a:lnTo>
                    <a:pt x="52" y="470"/>
                  </a:lnTo>
                  <a:lnTo>
                    <a:pt x="49" y="465"/>
                  </a:lnTo>
                  <a:lnTo>
                    <a:pt x="47" y="460"/>
                  </a:lnTo>
                  <a:lnTo>
                    <a:pt x="47" y="460"/>
                  </a:lnTo>
                  <a:lnTo>
                    <a:pt x="51" y="455"/>
                  </a:lnTo>
                  <a:lnTo>
                    <a:pt x="56" y="448"/>
                  </a:lnTo>
                  <a:lnTo>
                    <a:pt x="62" y="443"/>
                  </a:lnTo>
                  <a:lnTo>
                    <a:pt x="70" y="438"/>
                  </a:lnTo>
                  <a:lnTo>
                    <a:pt x="87" y="428"/>
                  </a:lnTo>
                  <a:lnTo>
                    <a:pt x="100" y="419"/>
                  </a:lnTo>
                  <a:lnTo>
                    <a:pt x="100" y="419"/>
                  </a:lnTo>
                  <a:lnTo>
                    <a:pt x="134" y="392"/>
                  </a:lnTo>
                  <a:lnTo>
                    <a:pt x="168" y="363"/>
                  </a:lnTo>
                  <a:lnTo>
                    <a:pt x="168" y="363"/>
                  </a:lnTo>
                  <a:lnTo>
                    <a:pt x="205" y="333"/>
                  </a:lnTo>
                  <a:lnTo>
                    <a:pt x="242" y="303"/>
                  </a:lnTo>
                  <a:lnTo>
                    <a:pt x="280" y="274"/>
                  </a:lnTo>
                  <a:lnTo>
                    <a:pt x="299" y="261"/>
                  </a:lnTo>
                  <a:lnTo>
                    <a:pt x="320" y="249"/>
                  </a:lnTo>
                  <a:lnTo>
                    <a:pt x="320" y="249"/>
                  </a:lnTo>
                  <a:lnTo>
                    <a:pt x="354" y="227"/>
                  </a:lnTo>
                  <a:lnTo>
                    <a:pt x="388" y="205"/>
                  </a:lnTo>
                  <a:lnTo>
                    <a:pt x="421" y="180"/>
                  </a:lnTo>
                  <a:lnTo>
                    <a:pt x="437" y="167"/>
                  </a:lnTo>
                  <a:lnTo>
                    <a:pt x="451" y="153"/>
                  </a:lnTo>
                  <a:lnTo>
                    <a:pt x="451" y="153"/>
                  </a:lnTo>
                  <a:lnTo>
                    <a:pt x="480" y="126"/>
                  </a:lnTo>
                  <a:lnTo>
                    <a:pt x="512" y="99"/>
                  </a:lnTo>
                  <a:lnTo>
                    <a:pt x="546" y="74"/>
                  </a:lnTo>
                  <a:lnTo>
                    <a:pt x="565" y="64"/>
                  </a:lnTo>
                  <a:lnTo>
                    <a:pt x="582" y="53"/>
                  </a:lnTo>
                  <a:lnTo>
                    <a:pt x="582" y="53"/>
                  </a:lnTo>
                  <a:lnTo>
                    <a:pt x="608" y="70"/>
                  </a:lnTo>
                  <a:lnTo>
                    <a:pt x="633" y="88"/>
                  </a:lnTo>
                  <a:lnTo>
                    <a:pt x="658" y="108"/>
                  </a:lnTo>
                  <a:lnTo>
                    <a:pt x="669" y="120"/>
                  </a:lnTo>
                  <a:lnTo>
                    <a:pt x="680" y="132"/>
                  </a:lnTo>
                  <a:lnTo>
                    <a:pt x="680" y="132"/>
                  </a:lnTo>
                  <a:lnTo>
                    <a:pt x="732" y="184"/>
                  </a:lnTo>
                  <a:lnTo>
                    <a:pt x="732" y="184"/>
                  </a:lnTo>
                  <a:lnTo>
                    <a:pt x="739" y="189"/>
                  </a:lnTo>
                  <a:lnTo>
                    <a:pt x="739" y="190"/>
                  </a:lnTo>
                  <a:lnTo>
                    <a:pt x="737" y="190"/>
                  </a:lnTo>
                  <a:lnTo>
                    <a:pt x="733" y="192"/>
                  </a:lnTo>
                  <a:lnTo>
                    <a:pt x="730" y="194"/>
                  </a:lnTo>
                  <a:lnTo>
                    <a:pt x="727" y="198"/>
                  </a:lnTo>
                  <a:lnTo>
                    <a:pt x="727" y="198"/>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11" name="chenying0907 870">
              <a:extLst>
                <a:ext uri="{FF2B5EF4-FFF2-40B4-BE49-F238E27FC236}">
                  <a16:creationId xmlns:a16="http://schemas.microsoft.com/office/drawing/2014/main" id="{CCE85A16-4A38-4373-AA41-98794EA6571D}"/>
                </a:ext>
              </a:extLst>
            </p:cNvPr>
            <p:cNvSpPr>
              <a:spLocks noEditPoints="1"/>
            </p:cNvSpPr>
            <p:nvPr/>
          </p:nvSpPr>
          <p:spPr bwMode="auto">
            <a:xfrm>
              <a:off x="4635501" y="3128963"/>
              <a:ext cx="311150" cy="266700"/>
            </a:xfrm>
            <a:custGeom>
              <a:avLst/>
              <a:gdLst/>
              <a:ahLst/>
              <a:cxnLst>
                <a:cxn ang="0">
                  <a:pos x="162" y="326"/>
                </a:cxn>
                <a:cxn ang="0">
                  <a:pos x="293" y="431"/>
                </a:cxn>
                <a:cxn ang="0">
                  <a:pos x="364" y="477"/>
                </a:cxn>
                <a:cxn ang="0">
                  <a:pos x="436" y="536"/>
                </a:cxn>
                <a:cxn ang="0">
                  <a:pos x="469" y="561"/>
                </a:cxn>
                <a:cxn ang="0">
                  <a:pos x="548" y="622"/>
                </a:cxn>
                <a:cxn ang="0">
                  <a:pos x="598" y="663"/>
                </a:cxn>
                <a:cxn ang="0">
                  <a:pos x="619" y="670"/>
                </a:cxn>
                <a:cxn ang="0">
                  <a:pos x="637" y="660"/>
                </a:cxn>
                <a:cxn ang="0">
                  <a:pos x="644" y="646"/>
                </a:cxn>
                <a:cxn ang="0">
                  <a:pos x="660" y="630"/>
                </a:cxn>
                <a:cxn ang="0">
                  <a:pos x="699" y="584"/>
                </a:cxn>
                <a:cxn ang="0">
                  <a:pos x="732" y="548"/>
                </a:cxn>
                <a:cxn ang="0">
                  <a:pos x="768" y="499"/>
                </a:cxn>
                <a:cxn ang="0">
                  <a:pos x="779" y="478"/>
                </a:cxn>
                <a:cxn ang="0">
                  <a:pos x="785" y="464"/>
                </a:cxn>
                <a:cxn ang="0">
                  <a:pos x="781" y="439"/>
                </a:cxn>
                <a:cxn ang="0">
                  <a:pos x="755" y="411"/>
                </a:cxn>
                <a:cxn ang="0">
                  <a:pos x="666" y="345"/>
                </a:cxn>
                <a:cxn ang="0">
                  <a:pos x="541" y="241"/>
                </a:cxn>
                <a:cxn ang="0">
                  <a:pos x="435" y="172"/>
                </a:cxn>
                <a:cxn ang="0">
                  <a:pos x="323" y="83"/>
                </a:cxn>
                <a:cxn ang="0">
                  <a:pos x="227" y="14"/>
                </a:cxn>
                <a:cxn ang="0">
                  <a:pos x="212" y="1"/>
                </a:cxn>
                <a:cxn ang="0">
                  <a:pos x="200" y="2"/>
                </a:cxn>
                <a:cxn ang="0">
                  <a:pos x="178" y="11"/>
                </a:cxn>
                <a:cxn ang="0">
                  <a:pos x="122" y="56"/>
                </a:cxn>
                <a:cxn ang="0">
                  <a:pos x="62" y="109"/>
                </a:cxn>
                <a:cxn ang="0">
                  <a:pos x="24" y="149"/>
                </a:cxn>
                <a:cxn ang="0">
                  <a:pos x="25" y="145"/>
                </a:cxn>
                <a:cxn ang="0">
                  <a:pos x="4" y="167"/>
                </a:cxn>
                <a:cxn ang="0">
                  <a:pos x="3" y="196"/>
                </a:cxn>
                <a:cxn ang="0">
                  <a:pos x="30" y="234"/>
                </a:cxn>
                <a:cxn ang="0">
                  <a:pos x="94" y="281"/>
                </a:cxn>
                <a:cxn ang="0">
                  <a:pos x="106" y="132"/>
                </a:cxn>
                <a:cxn ang="0">
                  <a:pos x="153" y="88"/>
                </a:cxn>
                <a:cxn ang="0">
                  <a:pos x="221" y="64"/>
                </a:cxn>
                <a:cxn ang="0">
                  <a:pos x="335" y="153"/>
                </a:cxn>
                <a:cxn ang="0">
                  <a:pos x="398" y="205"/>
                </a:cxn>
                <a:cxn ang="0">
                  <a:pos x="487" y="261"/>
                </a:cxn>
                <a:cxn ang="0">
                  <a:pos x="618" y="363"/>
                </a:cxn>
                <a:cxn ang="0">
                  <a:pos x="686" y="419"/>
                </a:cxn>
                <a:cxn ang="0">
                  <a:pos x="730" y="448"/>
                </a:cxn>
                <a:cxn ang="0">
                  <a:pos x="737" y="465"/>
                </a:cxn>
                <a:cxn ang="0">
                  <a:pos x="720" y="491"/>
                </a:cxn>
                <a:cxn ang="0">
                  <a:pos x="660" y="561"/>
                </a:cxn>
                <a:cxn ang="0">
                  <a:pos x="618" y="609"/>
                </a:cxn>
                <a:cxn ang="0">
                  <a:pos x="509" y="533"/>
                </a:cxn>
                <a:cxn ang="0">
                  <a:pos x="380" y="430"/>
                </a:cxn>
                <a:cxn ang="0">
                  <a:pos x="295" y="372"/>
                </a:cxn>
                <a:cxn ang="0">
                  <a:pos x="181" y="289"/>
                </a:cxn>
                <a:cxn ang="0">
                  <a:pos x="131" y="248"/>
                </a:cxn>
                <a:cxn ang="0">
                  <a:pos x="79" y="209"/>
                </a:cxn>
                <a:cxn ang="0">
                  <a:pos x="60" y="198"/>
                </a:cxn>
                <a:cxn ang="0">
                  <a:pos x="49" y="190"/>
                </a:cxn>
                <a:cxn ang="0">
                  <a:pos x="54" y="184"/>
                </a:cxn>
              </a:cxnLst>
              <a:rect l="0" t="0" r="r" b="b"/>
              <a:pathLst>
                <a:path w="786" h="670">
                  <a:moveTo>
                    <a:pt x="94" y="281"/>
                  </a:moveTo>
                  <a:lnTo>
                    <a:pt x="94" y="281"/>
                  </a:lnTo>
                  <a:lnTo>
                    <a:pt x="130" y="303"/>
                  </a:lnTo>
                  <a:lnTo>
                    <a:pt x="162" y="326"/>
                  </a:lnTo>
                  <a:lnTo>
                    <a:pt x="195" y="353"/>
                  </a:lnTo>
                  <a:lnTo>
                    <a:pt x="228" y="379"/>
                  </a:lnTo>
                  <a:lnTo>
                    <a:pt x="261" y="406"/>
                  </a:lnTo>
                  <a:lnTo>
                    <a:pt x="293" y="431"/>
                  </a:lnTo>
                  <a:lnTo>
                    <a:pt x="329" y="456"/>
                  </a:lnTo>
                  <a:lnTo>
                    <a:pt x="346" y="466"/>
                  </a:lnTo>
                  <a:lnTo>
                    <a:pt x="364" y="477"/>
                  </a:lnTo>
                  <a:lnTo>
                    <a:pt x="364" y="477"/>
                  </a:lnTo>
                  <a:lnTo>
                    <a:pt x="382" y="489"/>
                  </a:lnTo>
                  <a:lnTo>
                    <a:pt x="402" y="504"/>
                  </a:lnTo>
                  <a:lnTo>
                    <a:pt x="420" y="520"/>
                  </a:lnTo>
                  <a:lnTo>
                    <a:pt x="436" y="536"/>
                  </a:lnTo>
                  <a:lnTo>
                    <a:pt x="436" y="536"/>
                  </a:lnTo>
                  <a:lnTo>
                    <a:pt x="444" y="542"/>
                  </a:lnTo>
                  <a:lnTo>
                    <a:pt x="452" y="549"/>
                  </a:lnTo>
                  <a:lnTo>
                    <a:pt x="469" y="561"/>
                  </a:lnTo>
                  <a:lnTo>
                    <a:pt x="487" y="572"/>
                  </a:lnTo>
                  <a:lnTo>
                    <a:pt x="503" y="584"/>
                  </a:lnTo>
                  <a:lnTo>
                    <a:pt x="503" y="584"/>
                  </a:lnTo>
                  <a:lnTo>
                    <a:pt x="548" y="622"/>
                  </a:lnTo>
                  <a:lnTo>
                    <a:pt x="572" y="640"/>
                  </a:lnTo>
                  <a:lnTo>
                    <a:pt x="595" y="659"/>
                  </a:lnTo>
                  <a:lnTo>
                    <a:pt x="595" y="659"/>
                  </a:lnTo>
                  <a:lnTo>
                    <a:pt x="598" y="663"/>
                  </a:lnTo>
                  <a:lnTo>
                    <a:pt x="602" y="667"/>
                  </a:lnTo>
                  <a:lnTo>
                    <a:pt x="609" y="669"/>
                  </a:lnTo>
                  <a:lnTo>
                    <a:pt x="615" y="670"/>
                  </a:lnTo>
                  <a:lnTo>
                    <a:pt x="619" y="670"/>
                  </a:lnTo>
                  <a:lnTo>
                    <a:pt x="619" y="670"/>
                  </a:lnTo>
                  <a:lnTo>
                    <a:pt x="627" y="669"/>
                  </a:lnTo>
                  <a:lnTo>
                    <a:pt x="633" y="665"/>
                  </a:lnTo>
                  <a:lnTo>
                    <a:pt x="637" y="660"/>
                  </a:lnTo>
                  <a:lnTo>
                    <a:pt x="640" y="653"/>
                  </a:lnTo>
                  <a:lnTo>
                    <a:pt x="640" y="653"/>
                  </a:lnTo>
                  <a:lnTo>
                    <a:pt x="643" y="650"/>
                  </a:lnTo>
                  <a:lnTo>
                    <a:pt x="644" y="646"/>
                  </a:lnTo>
                  <a:lnTo>
                    <a:pt x="644" y="646"/>
                  </a:lnTo>
                  <a:lnTo>
                    <a:pt x="646" y="643"/>
                  </a:lnTo>
                  <a:lnTo>
                    <a:pt x="650" y="639"/>
                  </a:lnTo>
                  <a:lnTo>
                    <a:pt x="660" y="630"/>
                  </a:lnTo>
                  <a:lnTo>
                    <a:pt x="669" y="619"/>
                  </a:lnTo>
                  <a:lnTo>
                    <a:pt x="677" y="613"/>
                  </a:lnTo>
                  <a:lnTo>
                    <a:pt x="677" y="613"/>
                  </a:lnTo>
                  <a:lnTo>
                    <a:pt x="699" y="584"/>
                  </a:lnTo>
                  <a:lnTo>
                    <a:pt x="711" y="570"/>
                  </a:lnTo>
                  <a:lnTo>
                    <a:pt x="722" y="558"/>
                  </a:lnTo>
                  <a:lnTo>
                    <a:pt x="722" y="558"/>
                  </a:lnTo>
                  <a:lnTo>
                    <a:pt x="732" y="548"/>
                  </a:lnTo>
                  <a:lnTo>
                    <a:pt x="741" y="537"/>
                  </a:lnTo>
                  <a:lnTo>
                    <a:pt x="756" y="515"/>
                  </a:lnTo>
                  <a:lnTo>
                    <a:pt x="756" y="515"/>
                  </a:lnTo>
                  <a:lnTo>
                    <a:pt x="768" y="499"/>
                  </a:lnTo>
                  <a:lnTo>
                    <a:pt x="773" y="491"/>
                  </a:lnTo>
                  <a:lnTo>
                    <a:pt x="777" y="482"/>
                  </a:lnTo>
                  <a:lnTo>
                    <a:pt x="777" y="482"/>
                  </a:lnTo>
                  <a:lnTo>
                    <a:pt x="779" y="478"/>
                  </a:lnTo>
                  <a:lnTo>
                    <a:pt x="779" y="473"/>
                  </a:lnTo>
                  <a:lnTo>
                    <a:pt x="779" y="473"/>
                  </a:lnTo>
                  <a:lnTo>
                    <a:pt x="783" y="469"/>
                  </a:lnTo>
                  <a:lnTo>
                    <a:pt x="785" y="464"/>
                  </a:lnTo>
                  <a:lnTo>
                    <a:pt x="786" y="459"/>
                  </a:lnTo>
                  <a:lnTo>
                    <a:pt x="785" y="451"/>
                  </a:lnTo>
                  <a:lnTo>
                    <a:pt x="785" y="451"/>
                  </a:lnTo>
                  <a:lnTo>
                    <a:pt x="781" y="439"/>
                  </a:lnTo>
                  <a:lnTo>
                    <a:pt x="773" y="428"/>
                  </a:lnTo>
                  <a:lnTo>
                    <a:pt x="766" y="419"/>
                  </a:lnTo>
                  <a:lnTo>
                    <a:pt x="755" y="411"/>
                  </a:lnTo>
                  <a:lnTo>
                    <a:pt x="755" y="411"/>
                  </a:lnTo>
                  <a:lnTo>
                    <a:pt x="709" y="379"/>
                  </a:lnTo>
                  <a:lnTo>
                    <a:pt x="687" y="362"/>
                  </a:lnTo>
                  <a:lnTo>
                    <a:pt x="666" y="345"/>
                  </a:lnTo>
                  <a:lnTo>
                    <a:pt x="666" y="345"/>
                  </a:lnTo>
                  <a:lnTo>
                    <a:pt x="631" y="315"/>
                  </a:lnTo>
                  <a:lnTo>
                    <a:pt x="595" y="285"/>
                  </a:lnTo>
                  <a:lnTo>
                    <a:pt x="559" y="256"/>
                  </a:lnTo>
                  <a:lnTo>
                    <a:pt x="541" y="241"/>
                  </a:lnTo>
                  <a:lnTo>
                    <a:pt x="521" y="230"/>
                  </a:lnTo>
                  <a:lnTo>
                    <a:pt x="521" y="230"/>
                  </a:lnTo>
                  <a:lnTo>
                    <a:pt x="478" y="201"/>
                  </a:lnTo>
                  <a:lnTo>
                    <a:pt x="435" y="172"/>
                  </a:lnTo>
                  <a:lnTo>
                    <a:pt x="393" y="141"/>
                  </a:lnTo>
                  <a:lnTo>
                    <a:pt x="353" y="108"/>
                  </a:lnTo>
                  <a:lnTo>
                    <a:pt x="353" y="108"/>
                  </a:lnTo>
                  <a:lnTo>
                    <a:pt x="323" y="83"/>
                  </a:lnTo>
                  <a:lnTo>
                    <a:pt x="293" y="58"/>
                  </a:lnTo>
                  <a:lnTo>
                    <a:pt x="261" y="34"/>
                  </a:lnTo>
                  <a:lnTo>
                    <a:pt x="244" y="23"/>
                  </a:lnTo>
                  <a:lnTo>
                    <a:pt x="227" y="14"/>
                  </a:lnTo>
                  <a:lnTo>
                    <a:pt x="227" y="14"/>
                  </a:lnTo>
                  <a:lnTo>
                    <a:pt x="223" y="6"/>
                  </a:lnTo>
                  <a:lnTo>
                    <a:pt x="216" y="2"/>
                  </a:lnTo>
                  <a:lnTo>
                    <a:pt x="212" y="1"/>
                  </a:lnTo>
                  <a:lnTo>
                    <a:pt x="208" y="0"/>
                  </a:lnTo>
                  <a:lnTo>
                    <a:pt x="204" y="1"/>
                  </a:lnTo>
                  <a:lnTo>
                    <a:pt x="200" y="2"/>
                  </a:lnTo>
                  <a:lnTo>
                    <a:pt x="200" y="2"/>
                  </a:lnTo>
                  <a:lnTo>
                    <a:pt x="195" y="2"/>
                  </a:lnTo>
                  <a:lnTo>
                    <a:pt x="191" y="2"/>
                  </a:lnTo>
                  <a:lnTo>
                    <a:pt x="183" y="6"/>
                  </a:lnTo>
                  <a:lnTo>
                    <a:pt x="178" y="11"/>
                  </a:lnTo>
                  <a:lnTo>
                    <a:pt x="174" y="19"/>
                  </a:lnTo>
                  <a:lnTo>
                    <a:pt x="174" y="19"/>
                  </a:lnTo>
                  <a:lnTo>
                    <a:pt x="148" y="37"/>
                  </a:lnTo>
                  <a:lnTo>
                    <a:pt x="122" y="56"/>
                  </a:lnTo>
                  <a:lnTo>
                    <a:pt x="98" y="75"/>
                  </a:lnTo>
                  <a:lnTo>
                    <a:pt x="74" y="99"/>
                  </a:lnTo>
                  <a:lnTo>
                    <a:pt x="74" y="99"/>
                  </a:lnTo>
                  <a:lnTo>
                    <a:pt x="62" y="109"/>
                  </a:lnTo>
                  <a:lnTo>
                    <a:pt x="47" y="121"/>
                  </a:lnTo>
                  <a:lnTo>
                    <a:pt x="34" y="136"/>
                  </a:lnTo>
                  <a:lnTo>
                    <a:pt x="28" y="142"/>
                  </a:lnTo>
                  <a:lnTo>
                    <a:pt x="24" y="149"/>
                  </a:lnTo>
                  <a:lnTo>
                    <a:pt x="24" y="149"/>
                  </a:lnTo>
                  <a:lnTo>
                    <a:pt x="24" y="150"/>
                  </a:lnTo>
                  <a:lnTo>
                    <a:pt x="24" y="150"/>
                  </a:lnTo>
                  <a:lnTo>
                    <a:pt x="25" y="145"/>
                  </a:lnTo>
                  <a:lnTo>
                    <a:pt x="21" y="150"/>
                  </a:lnTo>
                  <a:lnTo>
                    <a:pt x="21" y="150"/>
                  </a:lnTo>
                  <a:lnTo>
                    <a:pt x="11" y="159"/>
                  </a:lnTo>
                  <a:lnTo>
                    <a:pt x="4" y="167"/>
                  </a:lnTo>
                  <a:lnTo>
                    <a:pt x="3" y="172"/>
                  </a:lnTo>
                  <a:lnTo>
                    <a:pt x="2" y="176"/>
                  </a:lnTo>
                  <a:lnTo>
                    <a:pt x="0" y="187"/>
                  </a:lnTo>
                  <a:lnTo>
                    <a:pt x="3" y="196"/>
                  </a:lnTo>
                  <a:lnTo>
                    <a:pt x="8" y="205"/>
                  </a:lnTo>
                  <a:lnTo>
                    <a:pt x="13" y="215"/>
                  </a:lnTo>
                  <a:lnTo>
                    <a:pt x="21" y="224"/>
                  </a:lnTo>
                  <a:lnTo>
                    <a:pt x="30" y="234"/>
                  </a:lnTo>
                  <a:lnTo>
                    <a:pt x="41" y="241"/>
                  </a:lnTo>
                  <a:lnTo>
                    <a:pt x="60" y="258"/>
                  </a:lnTo>
                  <a:lnTo>
                    <a:pt x="80" y="272"/>
                  </a:lnTo>
                  <a:lnTo>
                    <a:pt x="94" y="281"/>
                  </a:lnTo>
                  <a:lnTo>
                    <a:pt x="94" y="281"/>
                  </a:lnTo>
                  <a:close/>
                  <a:moveTo>
                    <a:pt x="54" y="184"/>
                  </a:moveTo>
                  <a:lnTo>
                    <a:pt x="54" y="184"/>
                  </a:lnTo>
                  <a:lnTo>
                    <a:pt x="106" y="132"/>
                  </a:lnTo>
                  <a:lnTo>
                    <a:pt x="106" y="132"/>
                  </a:lnTo>
                  <a:lnTo>
                    <a:pt x="117" y="120"/>
                  </a:lnTo>
                  <a:lnTo>
                    <a:pt x="128" y="108"/>
                  </a:lnTo>
                  <a:lnTo>
                    <a:pt x="153" y="88"/>
                  </a:lnTo>
                  <a:lnTo>
                    <a:pt x="178" y="70"/>
                  </a:lnTo>
                  <a:lnTo>
                    <a:pt x="204" y="53"/>
                  </a:lnTo>
                  <a:lnTo>
                    <a:pt x="204" y="53"/>
                  </a:lnTo>
                  <a:lnTo>
                    <a:pt x="221" y="64"/>
                  </a:lnTo>
                  <a:lnTo>
                    <a:pt x="240" y="74"/>
                  </a:lnTo>
                  <a:lnTo>
                    <a:pt x="274" y="99"/>
                  </a:lnTo>
                  <a:lnTo>
                    <a:pt x="306" y="126"/>
                  </a:lnTo>
                  <a:lnTo>
                    <a:pt x="335" y="153"/>
                  </a:lnTo>
                  <a:lnTo>
                    <a:pt x="335" y="153"/>
                  </a:lnTo>
                  <a:lnTo>
                    <a:pt x="350" y="167"/>
                  </a:lnTo>
                  <a:lnTo>
                    <a:pt x="365" y="180"/>
                  </a:lnTo>
                  <a:lnTo>
                    <a:pt x="398" y="205"/>
                  </a:lnTo>
                  <a:lnTo>
                    <a:pt x="432" y="227"/>
                  </a:lnTo>
                  <a:lnTo>
                    <a:pt x="466" y="249"/>
                  </a:lnTo>
                  <a:lnTo>
                    <a:pt x="466" y="249"/>
                  </a:lnTo>
                  <a:lnTo>
                    <a:pt x="487" y="261"/>
                  </a:lnTo>
                  <a:lnTo>
                    <a:pt x="507" y="274"/>
                  </a:lnTo>
                  <a:lnTo>
                    <a:pt x="544" y="303"/>
                  </a:lnTo>
                  <a:lnTo>
                    <a:pt x="581" y="333"/>
                  </a:lnTo>
                  <a:lnTo>
                    <a:pt x="618" y="363"/>
                  </a:lnTo>
                  <a:lnTo>
                    <a:pt x="618" y="363"/>
                  </a:lnTo>
                  <a:lnTo>
                    <a:pt x="652" y="392"/>
                  </a:lnTo>
                  <a:lnTo>
                    <a:pt x="686" y="419"/>
                  </a:lnTo>
                  <a:lnTo>
                    <a:pt x="686" y="419"/>
                  </a:lnTo>
                  <a:lnTo>
                    <a:pt x="700" y="428"/>
                  </a:lnTo>
                  <a:lnTo>
                    <a:pt x="716" y="438"/>
                  </a:lnTo>
                  <a:lnTo>
                    <a:pt x="724" y="443"/>
                  </a:lnTo>
                  <a:lnTo>
                    <a:pt x="730" y="448"/>
                  </a:lnTo>
                  <a:lnTo>
                    <a:pt x="737" y="455"/>
                  </a:lnTo>
                  <a:lnTo>
                    <a:pt x="741" y="460"/>
                  </a:lnTo>
                  <a:lnTo>
                    <a:pt x="741" y="460"/>
                  </a:lnTo>
                  <a:lnTo>
                    <a:pt x="737" y="465"/>
                  </a:lnTo>
                  <a:lnTo>
                    <a:pt x="734" y="470"/>
                  </a:lnTo>
                  <a:lnTo>
                    <a:pt x="734" y="470"/>
                  </a:lnTo>
                  <a:lnTo>
                    <a:pt x="729" y="479"/>
                  </a:lnTo>
                  <a:lnTo>
                    <a:pt x="720" y="491"/>
                  </a:lnTo>
                  <a:lnTo>
                    <a:pt x="704" y="511"/>
                  </a:lnTo>
                  <a:lnTo>
                    <a:pt x="704" y="511"/>
                  </a:lnTo>
                  <a:lnTo>
                    <a:pt x="682" y="536"/>
                  </a:lnTo>
                  <a:lnTo>
                    <a:pt x="660" y="561"/>
                  </a:lnTo>
                  <a:lnTo>
                    <a:pt x="660" y="561"/>
                  </a:lnTo>
                  <a:lnTo>
                    <a:pt x="639" y="585"/>
                  </a:lnTo>
                  <a:lnTo>
                    <a:pt x="618" y="609"/>
                  </a:lnTo>
                  <a:lnTo>
                    <a:pt x="618" y="609"/>
                  </a:lnTo>
                  <a:lnTo>
                    <a:pt x="612" y="616"/>
                  </a:lnTo>
                  <a:lnTo>
                    <a:pt x="612" y="616"/>
                  </a:lnTo>
                  <a:lnTo>
                    <a:pt x="560" y="575"/>
                  </a:lnTo>
                  <a:lnTo>
                    <a:pt x="509" y="533"/>
                  </a:lnTo>
                  <a:lnTo>
                    <a:pt x="458" y="491"/>
                  </a:lnTo>
                  <a:lnTo>
                    <a:pt x="406" y="449"/>
                  </a:lnTo>
                  <a:lnTo>
                    <a:pt x="406" y="449"/>
                  </a:lnTo>
                  <a:lnTo>
                    <a:pt x="380" y="430"/>
                  </a:lnTo>
                  <a:lnTo>
                    <a:pt x="351" y="410"/>
                  </a:lnTo>
                  <a:lnTo>
                    <a:pt x="323" y="392"/>
                  </a:lnTo>
                  <a:lnTo>
                    <a:pt x="295" y="372"/>
                  </a:lnTo>
                  <a:lnTo>
                    <a:pt x="295" y="372"/>
                  </a:lnTo>
                  <a:lnTo>
                    <a:pt x="267" y="351"/>
                  </a:lnTo>
                  <a:lnTo>
                    <a:pt x="238" y="329"/>
                  </a:lnTo>
                  <a:lnTo>
                    <a:pt x="210" y="308"/>
                  </a:lnTo>
                  <a:lnTo>
                    <a:pt x="181" y="289"/>
                  </a:lnTo>
                  <a:lnTo>
                    <a:pt x="181" y="289"/>
                  </a:lnTo>
                  <a:lnTo>
                    <a:pt x="168" y="279"/>
                  </a:lnTo>
                  <a:lnTo>
                    <a:pt x="155" y="269"/>
                  </a:lnTo>
                  <a:lnTo>
                    <a:pt x="131" y="248"/>
                  </a:lnTo>
                  <a:lnTo>
                    <a:pt x="118" y="236"/>
                  </a:lnTo>
                  <a:lnTo>
                    <a:pt x="105" y="226"/>
                  </a:lnTo>
                  <a:lnTo>
                    <a:pt x="92" y="217"/>
                  </a:lnTo>
                  <a:lnTo>
                    <a:pt x="79" y="209"/>
                  </a:lnTo>
                  <a:lnTo>
                    <a:pt x="79" y="209"/>
                  </a:lnTo>
                  <a:lnTo>
                    <a:pt x="67" y="205"/>
                  </a:lnTo>
                  <a:lnTo>
                    <a:pt x="63" y="202"/>
                  </a:lnTo>
                  <a:lnTo>
                    <a:pt x="60" y="198"/>
                  </a:lnTo>
                  <a:lnTo>
                    <a:pt x="60" y="198"/>
                  </a:lnTo>
                  <a:lnTo>
                    <a:pt x="57" y="194"/>
                  </a:lnTo>
                  <a:lnTo>
                    <a:pt x="53" y="192"/>
                  </a:lnTo>
                  <a:lnTo>
                    <a:pt x="49" y="190"/>
                  </a:lnTo>
                  <a:lnTo>
                    <a:pt x="47" y="190"/>
                  </a:lnTo>
                  <a:lnTo>
                    <a:pt x="49" y="189"/>
                  </a:lnTo>
                  <a:lnTo>
                    <a:pt x="54" y="184"/>
                  </a:lnTo>
                  <a:lnTo>
                    <a:pt x="54" y="184"/>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12" name="chenying0907 871">
              <a:extLst>
                <a:ext uri="{FF2B5EF4-FFF2-40B4-BE49-F238E27FC236}">
                  <a16:creationId xmlns:a16="http://schemas.microsoft.com/office/drawing/2014/main" id="{BE15C934-3D3D-4C39-AA17-1F586E1C5BE9}"/>
                </a:ext>
              </a:extLst>
            </p:cNvPr>
            <p:cNvSpPr>
              <a:spLocks/>
            </p:cNvSpPr>
            <p:nvPr/>
          </p:nvSpPr>
          <p:spPr bwMode="auto">
            <a:xfrm>
              <a:off x="4554538" y="3389313"/>
              <a:ext cx="261938" cy="327025"/>
            </a:xfrm>
            <a:custGeom>
              <a:avLst/>
              <a:gdLst/>
              <a:ahLst/>
              <a:cxnLst>
                <a:cxn ang="0">
                  <a:pos x="547" y="135"/>
                </a:cxn>
                <a:cxn ang="0">
                  <a:pos x="476" y="71"/>
                </a:cxn>
                <a:cxn ang="0">
                  <a:pos x="417" y="33"/>
                </a:cxn>
                <a:cxn ang="0">
                  <a:pos x="405" y="11"/>
                </a:cxn>
                <a:cxn ang="0">
                  <a:pos x="388" y="0"/>
                </a:cxn>
                <a:cxn ang="0">
                  <a:pos x="363" y="14"/>
                </a:cxn>
                <a:cxn ang="0">
                  <a:pos x="366" y="41"/>
                </a:cxn>
                <a:cxn ang="0">
                  <a:pos x="414" y="85"/>
                </a:cxn>
                <a:cxn ang="0">
                  <a:pos x="480" y="132"/>
                </a:cxn>
                <a:cxn ang="0">
                  <a:pos x="557" y="212"/>
                </a:cxn>
                <a:cxn ang="0">
                  <a:pos x="600" y="290"/>
                </a:cxn>
                <a:cxn ang="0">
                  <a:pos x="592" y="337"/>
                </a:cxn>
                <a:cxn ang="0">
                  <a:pos x="554" y="364"/>
                </a:cxn>
                <a:cxn ang="0">
                  <a:pos x="498" y="373"/>
                </a:cxn>
                <a:cxn ang="0">
                  <a:pos x="471" y="387"/>
                </a:cxn>
                <a:cxn ang="0">
                  <a:pos x="473" y="429"/>
                </a:cxn>
                <a:cxn ang="0">
                  <a:pos x="480" y="488"/>
                </a:cxn>
                <a:cxn ang="0">
                  <a:pos x="466" y="517"/>
                </a:cxn>
                <a:cxn ang="0">
                  <a:pos x="433" y="538"/>
                </a:cxn>
                <a:cxn ang="0">
                  <a:pos x="370" y="532"/>
                </a:cxn>
                <a:cxn ang="0">
                  <a:pos x="337" y="536"/>
                </a:cxn>
                <a:cxn ang="0">
                  <a:pos x="323" y="564"/>
                </a:cxn>
                <a:cxn ang="0">
                  <a:pos x="318" y="616"/>
                </a:cxn>
                <a:cxn ang="0">
                  <a:pos x="284" y="660"/>
                </a:cxn>
                <a:cxn ang="0">
                  <a:pos x="227" y="672"/>
                </a:cxn>
                <a:cxn ang="0">
                  <a:pos x="190" y="666"/>
                </a:cxn>
                <a:cxn ang="0">
                  <a:pos x="173" y="683"/>
                </a:cxn>
                <a:cxn ang="0">
                  <a:pos x="163" y="730"/>
                </a:cxn>
                <a:cxn ang="0">
                  <a:pos x="128" y="768"/>
                </a:cxn>
                <a:cxn ang="0">
                  <a:pos x="61" y="777"/>
                </a:cxn>
                <a:cxn ang="0">
                  <a:pos x="18" y="773"/>
                </a:cxn>
                <a:cxn ang="0">
                  <a:pos x="0" y="794"/>
                </a:cxn>
                <a:cxn ang="0">
                  <a:pos x="4" y="811"/>
                </a:cxn>
                <a:cxn ang="0">
                  <a:pos x="23" y="821"/>
                </a:cxn>
                <a:cxn ang="0">
                  <a:pos x="115" y="819"/>
                </a:cxn>
                <a:cxn ang="0">
                  <a:pos x="183" y="794"/>
                </a:cxn>
                <a:cxn ang="0">
                  <a:pos x="213" y="743"/>
                </a:cxn>
                <a:cxn ang="0">
                  <a:pos x="242" y="719"/>
                </a:cxn>
                <a:cxn ang="0">
                  <a:pos x="306" y="704"/>
                </a:cxn>
                <a:cxn ang="0">
                  <a:pos x="349" y="664"/>
                </a:cxn>
                <a:cxn ang="0">
                  <a:pos x="366" y="616"/>
                </a:cxn>
                <a:cxn ang="0">
                  <a:pos x="391" y="590"/>
                </a:cxn>
                <a:cxn ang="0">
                  <a:pos x="443" y="581"/>
                </a:cxn>
                <a:cxn ang="0">
                  <a:pos x="513" y="530"/>
                </a:cxn>
                <a:cxn ang="0">
                  <a:pos x="528" y="484"/>
                </a:cxn>
                <a:cxn ang="0">
                  <a:pos x="520" y="420"/>
                </a:cxn>
                <a:cxn ang="0">
                  <a:pos x="560" y="412"/>
                </a:cxn>
                <a:cxn ang="0">
                  <a:pos x="609" y="387"/>
                </a:cxn>
                <a:cxn ang="0">
                  <a:pos x="651" y="334"/>
                </a:cxn>
                <a:cxn ang="0">
                  <a:pos x="659" y="296"/>
                </a:cxn>
                <a:cxn ang="0">
                  <a:pos x="637" y="249"/>
                </a:cxn>
              </a:cxnLst>
              <a:rect l="0" t="0" r="r" b="b"/>
              <a:pathLst>
                <a:path w="659" h="823">
                  <a:moveTo>
                    <a:pt x="607" y="213"/>
                  </a:moveTo>
                  <a:lnTo>
                    <a:pt x="607" y="213"/>
                  </a:lnTo>
                  <a:lnTo>
                    <a:pt x="587" y="186"/>
                  </a:lnTo>
                  <a:lnTo>
                    <a:pt x="568" y="160"/>
                  </a:lnTo>
                  <a:lnTo>
                    <a:pt x="547" y="135"/>
                  </a:lnTo>
                  <a:lnTo>
                    <a:pt x="522" y="111"/>
                  </a:lnTo>
                  <a:lnTo>
                    <a:pt x="522" y="111"/>
                  </a:lnTo>
                  <a:lnTo>
                    <a:pt x="500" y="90"/>
                  </a:lnTo>
                  <a:lnTo>
                    <a:pt x="488" y="80"/>
                  </a:lnTo>
                  <a:lnTo>
                    <a:pt x="476" y="71"/>
                  </a:lnTo>
                  <a:lnTo>
                    <a:pt x="476" y="71"/>
                  </a:lnTo>
                  <a:lnTo>
                    <a:pt x="458" y="60"/>
                  </a:lnTo>
                  <a:lnTo>
                    <a:pt x="437" y="47"/>
                  </a:lnTo>
                  <a:lnTo>
                    <a:pt x="426" y="41"/>
                  </a:lnTo>
                  <a:lnTo>
                    <a:pt x="417" y="33"/>
                  </a:lnTo>
                  <a:lnTo>
                    <a:pt x="411" y="25"/>
                  </a:lnTo>
                  <a:lnTo>
                    <a:pt x="408" y="20"/>
                  </a:lnTo>
                  <a:lnTo>
                    <a:pt x="407" y="16"/>
                  </a:lnTo>
                  <a:lnTo>
                    <a:pt x="407" y="16"/>
                  </a:lnTo>
                  <a:lnTo>
                    <a:pt x="405" y="11"/>
                  </a:lnTo>
                  <a:lnTo>
                    <a:pt x="403" y="7"/>
                  </a:lnTo>
                  <a:lnTo>
                    <a:pt x="399" y="4"/>
                  </a:lnTo>
                  <a:lnTo>
                    <a:pt x="396" y="1"/>
                  </a:lnTo>
                  <a:lnTo>
                    <a:pt x="392" y="0"/>
                  </a:lnTo>
                  <a:lnTo>
                    <a:pt x="388" y="0"/>
                  </a:lnTo>
                  <a:lnTo>
                    <a:pt x="379" y="0"/>
                  </a:lnTo>
                  <a:lnTo>
                    <a:pt x="371" y="4"/>
                  </a:lnTo>
                  <a:lnTo>
                    <a:pt x="369" y="7"/>
                  </a:lnTo>
                  <a:lnTo>
                    <a:pt x="366" y="11"/>
                  </a:lnTo>
                  <a:lnTo>
                    <a:pt x="363" y="14"/>
                  </a:lnTo>
                  <a:lnTo>
                    <a:pt x="362" y="18"/>
                  </a:lnTo>
                  <a:lnTo>
                    <a:pt x="362" y="22"/>
                  </a:lnTo>
                  <a:lnTo>
                    <a:pt x="362" y="28"/>
                  </a:lnTo>
                  <a:lnTo>
                    <a:pt x="362" y="28"/>
                  </a:lnTo>
                  <a:lnTo>
                    <a:pt x="366" y="41"/>
                  </a:lnTo>
                  <a:lnTo>
                    <a:pt x="373" y="52"/>
                  </a:lnTo>
                  <a:lnTo>
                    <a:pt x="382" y="62"/>
                  </a:lnTo>
                  <a:lnTo>
                    <a:pt x="392" y="71"/>
                  </a:lnTo>
                  <a:lnTo>
                    <a:pt x="403" y="79"/>
                  </a:lnTo>
                  <a:lnTo>
                    <a:pt x="414" y="85"/>
                  </a:lnTo>
                  <a:lnTo>
                    <a:pt x="438" y="99"/>
                  </a:lnTo>
                  <a:lnTo>
                    <a:pt x="438" y="99"/>
                  </a:lnTo>
                  <a:lnTo>
                    <a:pt x="452" y="109"/>
                  </a:lnTo>
                  <a:lnTo>
                    <a:pt x="467" y="120"/>
                  </a:lnTo>
                  <a:lnTo>
                    <a:pt x="480" y="132"/>
                  </a:lnTo>
                  <a:lnTo>
                    <a:pt x="493" y="145"/>
                  </a:lnTo>
                  <a:lnTo>
                    <a:pt x="519" y="171"/>
                  </a:lnTo>
                  <a:lnTo>
                    <a:pt x="543" y="198"/>
                  </a:lnTo>
                  <a:lnTo>
                    <a:pt x="543" y="198"/>
                  </a:lnTo>
                  <a:lnTo>
                    <a:pt x="557" y="212"/>
                  </a:lnTo>
                  <a:lnTo>
                    <a:pt x="570" y="230"/>
                  </a:lnTo>
                  <a:lnTo>
                    <a:pt x="583" y="250"/>
                  </a:lnTo>
                  <a:lnTo>
                    <a:pt x="594" y="271"/>
                  </a:lnTo>
                  <a:lnTo>
                    <a:pt x="598" y="281"/>
                  </a:lnTo>
                  <a:lnTo>
                    <a:pt x="600" y="290"/>
                  </a:lnTo>
                  <a:lnTo>
                    <a:pt x="602" y="301"/>
                  </a:lnTo>
                  <a:lnTo>
                    <a:pt x="602" y="311"/>
                  </a:lnTo>
                  <a:lnTo>
                    <a:pt x="600" y="320"/>
                  </a:lnTo>
                  <a:lnTo>
                    <a:pt x="598" y="330"/>
                  </a:lnTo>
                  <a:lnTo>
                    <a:pt x="592" y="337"/>
                  </a:lnTo>
                  <a:lnTo>
                    <a:pt x="585" y="344"/>
                  </a:lnTo>
                  <a:lnTo>
                    <a:pt x="585" y="344"/>
                  </a:lnTo>
                  <a:lnTo>
                    <a:pt x="569" y="356"/>
                  </a:lnTo>
                  <a:lnTo>
                    <a:pt x="561" y="361"/>
                  </a:lnTo>
                  <a:lnTo>
                    <a:pt x="554" y="364"/>
                  </a:lnTo>
                  <a:lnTo>
                    <a:pt x="537" y="369"/>
                  </a:lnTo>
                  <a:lnTo>
                    <a:pt x="518" y="373"/>
                  </a:lnTo>
                  <a:lnTo>
                    <a:pt x="518" y="373"/>
                  </a:lnTo>
                  <a:lnTo>
                    <a:pt x="507" y="373"/>
                  </a:lnTo>
                  <a:lnTo>
                    <a:pt x="498" y="373"/>
                  </a:lnTo>
                  <a:lnTo>
                    <a:pt x="489" y="374"/>
                  </a:lnTo>
                  <a:lnTo>
                    <a:pt x="480" y="379"/>
                  </a:lnTo>
                  <a:lnTo>
                    <a:pt x="480" y="379"/>
                  </a:lnTo>
                  <a:lnTo>
                    <a:pt x="475" y="383"/>
                  </a:lnTo>
                  <a:lnTo>
                    <a:pt x="471" y="387"/>
                  </a:lnTo>
                  <a:lnTo>
                    <a:pt x="468" y="392"/>
                  </a:lnTo>
                  <a:lnTo>
                    <a:pt x="468" y="399"/>
                  </a:lnTo>
                  <a:lnTo>
                    <a:pt x="468" y="399"/>
                  </a:lnTo>
                  <a:lnTo>
                    <a:pt x="469" y="415"/>
                  </a:lnTo>
                  <a:lnTo>
                    <a:pt x="473" y="429"/>
                  </a:lnTo>
                  <a:lnTo>
                    <a:pt x="477" y="445"/>
                  </a:lnTo>
                  <a:lnTo>
                    <a:pt x="480" y="459"/>
                  </a:lnTo>
                  <a:lnTo>
                    <a:pt x="481" y="473"/>
                  </a:lnTo>
                  <a:lnTo>
                    <a:pt x="481" y="480"/>
                  </a:lnTo>
                  <a:lnTo>
                    <a:pt x="480" y="488"/>
                  </a:lnTo>
                  <a:lnTo>
                    <a:pt x="479" y="496"/>
                  </a:lnTo>
                  <a:lnTo>
                    <a:pt x="475" y="502"/>
                  </a:lnTo>
                  <a:lnTo>
                    <a:pt x="471" y="510"/>
                  </a:lnTo>
                  <a:lnTo>
                    <a:pt x="466" y="517"/>
                  </a:lnTo>
                  <a:lnTo>
                    <a:pt x="466" y="517"/>
                  </a:lnTo>
                  <a:lnTo>
                    <a:pt x="459" y="523"/>
                  </a:lnTo>
                  <a:lnTo>
                    <a:pt x="452" y="530"/>
                  </a:lnTo>
                  <a:lnTo>
                    <a:pt x="446" y="534"/>
                  </a:lnTo>
                  <a:lnTo>
                    <a:pt x="439" y="536"/>
                  </a:lnTo>
                  <a:lnTo>
                    <a:pt x="433" y="538"/>
                  </a:lnTo>
                  <a:lnTo>
                    <a:pt x="425" y="539"/>
                  </a:lnTo>
                  <a:lnTo>
                    <a:pt x="412" y="539"/>
                  </a:lnTo>
                  <a:lnTo>
                    <a:pt x="397" y="538"/>
                  </a:lnTo>
                  <a:lnTo>
                    <a:pt x="383" y="535"/>
                  </a:lnTo>
                  <a:lnTo>
                    <a:pt x="370" y="532"/>
                  </a:lnTo>
                  <a:lnTo>
                    <a:pt x="356" y="531"/>
                  </a:lnTo>
                  <a:lnTo>
                    <a:pt x="356" y="531"/>
                  </a:lnTo>
                  <a:lnTo>
                    <a:pt x="349" y="532"/>
                  </a:lnTo>
                  <a:lnTo>
                    <a:pt x="344" y="534"/>
                  </a:lnTo>
                  <a:lnTo>
                    <a:pt x="337" y="536"/>
                  </a:lnTo>
                  <a:lnTo>
                    <a:pt x="332" y="540"/>
                  </a:lnTo>
                  <a:lnTo>
                    <a:pt x="328" y="545"/>
                  </a:lnTo>
                  <a:lnTo>
                    <a:pt x="324" y="552"/>
                  </a:lnTo>
                  <a:lnTo>
                    <a:pt x="323" y="557"/>
                  </a:lnTo>
                  <a:lnTo>
                    <a:pt x="323" y="564"/>
                  </a:lnTo>
                  <a:lnTo>
                    <a:pt x="323" y="564"/>
                  </a:lnTo>
                  <a:lnTo>
                    <a:pt x="323" y="578"/>
                  </a:lnTo>
                  <a:lnTo>
                    <a:pt x="323" y="592"/>
                  </a:lnTo>
                  <a:lnTo>
                    <a:pt x="320" y="604"/>
                  </a:lnTo>
                  <a:lnTo>
                    <a:pt x="318" y="616"/>
                  </a:lnTo>
                  <a:lnTo>
                    <a:pt x="312" y="628"/>
                  </a:lnTo>
                  <a:lnTo>
                    <a:pt x="307" y="637"/>
                  </a:lnTo>
                  <a:lnTo>
                    <a:pt x="301" y="646"/>
                  </a:lnTo>
                  <a:lnTo>
                    <a:pt x="293" y="654"/>
                  </a:lnTo>
                  <a:lnTo>
                    <a:pt x="284" y="660"/>
                  </a:lnTo>
                  <a:lnTo>
                    <a:pt x="275" y="666"/>
                  </a:lnTo>
                  <a:lnTo>
                    <a:pt x="264" y="670"/>
                  </a:lnTo>
                  <a:lnTo>
                    <a:pt x="252" y="672"/>
                  </a:lnTo>
                  <a:lnTo>
                    <a:pt x="241" y="672"/>
                  </a:lnTo>
                  <a:lnTo>
                    <a:pt x="227" y="672"/>
                  </a:lnTo>
                  <a:lnTo>
                    <a:pt x="214" y="670"/>
                  </a:lnTo>
                  <a:lnTo>
                    <a:pt x="200" y="666"/>
                  </a:lnTo>
                  <a:lnTo>
                    <a:pt x="200" y="666"/>
                  </a:lnTo>
                  <a:lnTo>
                    <a:pt x="195" y="664"/>
                  </a:lnTo>
                  <a:lnTo>
                    <a:pt x="190" y="666"/>
                  </a:lnTo>
                  <a:lnTo>
                    <a:pt x="184" y="667"/>
                  </a:lnTo>
                  <a:lnTo>
                    <a:pt x="180" y="670"/>
                  </a:lnTo>
                  <a:lnTo>
                    <a:pt x="176" y="674"/>
                  </a:lnTo>
                  <a:lnTo>
                    <a:pt x="174" y="677"/>
                  </a:lnTo>
                  <a:lnTo>
                    <a:pt x="173" y="683"/>
                  </a:lnTo>
                  <a:lnTo>
                    <a:pt x="171" y="688"/>
                  </a:lnTo>
                  <a:lnTo>
                    <a:pt x="171" y="688"/>
                  </a:lnTo>
                  <a:lnTo>
                    <a:pt x="170" y="704"/>
                  </a:lnTo>
                  <a:lnTo>
                    <a:pt x="167" y="718"/>
                  </a:lnTo>
                  <a:lnTo>
                    <a:pt x="163" y="730"/>
                  </a:lnTo>
                  <a:lnTo>
                    <a:pt x="158" y="740"/>
                  </a:lnTo>
                  <a:lnTo>
                    <a:pt x="152" y="749"/>
                  </a:lnTo>
                  <a:lnTo>
                    <a:pt x="145" y="756"/>
                  </a:lnTo>
                  <a:lnTo>
                    <a:pt x="137" y="762"/>
                  </a:lnTo>
                  <a:lnTo>
                    <a:pt x="128" y="768"/>
                  </a:lnTo>
                  <a:lnTo>
                    <a:pt x="119" y="770"/>
                  </a:lnTo>
                  <a:lnTo>
                    <a:pt x="108" y="773"/>
                  </a:lnTo>
                  <a:lnTo>
                    <a:pt x="97" y="776"/>
                  </a:lnTo>
                  <a:lnTo>
                    <a:pt x="86" y="777"/>
                  </a:lnTo>
                  <a:lnTo>
                    <a:pt x="61" y="777"/>
                  </a:lnTo>
                  <a:lnTo>
                    <a:pt x="36" y="776"/>
                  </a:lnTo>
                  <a:lnTo>
                    <a:pt x="36" y="776"/>
                  </a:lnTo>
                  <a:lnTo>
                    <a:pt x="30" y="774"/>
                  </a:lnTo>
                  <a:lnTo>
                    <a:pt x="25" y="773"/>
                  </a:lnTo>
                  <a:lnTo>
                    <a:pt x="18" y="773"/>
                  </a:lnTo>
                  <a:lnTo>
                    <a:pt x="13" y="774"/>
                  </a:lnTo>
                  <a:lnTo>
                    <a:pt x="8" y="777"/>
                  </a:lnTo>
                  <a:lnTo>
                    <a:pt x="4" y="782"/>
                  </a:lnTo>
                  <a:lnTo>
                    <a:pt x="1" y="787"/>
                  </a:lnTo>
                  <a:lnTo>
                    <a:pt x="0" y="794"/>
                  </a:lnTo>
                  <a:lnTo>
                    <a:pt x="0" y="798"/>
                  </a:lnTo>
                  <a:lnTo>
                    <a:pt x="0" y="798"/>
                  </a:lnTo>
                  <a:lnTo>
                    <a:pt x="0" y="803"/>
                  </a:lnTo>
                  <a:lnTo>
                    <a:pt x="1" y="807"/>
                  </a:lnTo>
                  <a:lnTo>
                    <a:pt x="4" y="811"/>
                  </a:lnTo>
                  <a:lnTo>
                    <a:pt x="6" y="815"/>
                  </a:lnTo>
                  <a:lnTo>
                    <a:pt x="10" y="817"/>
                  </a:lnTo>
                  <a:lnTo>
                    <a:pt x="14" y="819"/>
                  </a:lnTo>
                  <a:lnTo>
                    <a:pt x="18" y="820"/>
                  </a:lnTo>
                  <a:lnTo>
                    <a:pt x="23" y="821"/>
                  </a:lnTo>
                  <a:lnTo>
                    <a:pt x="23" y="821"/>
                  </a:lnTo>
                  <a:lnTo>
                    <a:pt x="61" y="823"/>
                  </a:lnTo>
                  <a:lnTo>
                    <a:pt x="80" y="823"/>
                  </a:lnTo>
                  <a:lnTo>
                    <a:pt x="97" y="821"/>
                  </a:lnTo>
                  <a:lnTo>
                    <a:pt x="115" y="819"/>
                  </a:lnTo>
                  <a:lnTo>
                    <a:pt x="132" y="815"/>
                  </a:lnTo>
                  <a:lnTo>
                    <a:pt x="150" y="810"/>
                  </a:lnTo>
                  <a:lnTo>
                    <a:pt x="169" y="802"/>
                  </a:lnTo>
                  <a:lnTo>
                    <a:pt x="169" y="802"/>
                  </a:lnTo>
                  <a:lnTo>
                    <a:pt x="183" y="794"/>
                  </a:lnTo>
                  <a:lnTo>
                    <a:pt x="193" y="786"/>
                  </a:lnTo>
                  <a:lnTo>
                    <a:pt x="201" y="776"/>
                  </a:lnTo>
                  <a:lnTo>
                    <a:pt x="207" y="765"/>
                  </a:lnTo>
                  <a:lnTo>
                    <a:pt x="210" y="755"/>
                  </a:lnTo>
                  <a:lnTo>
                    <a:pt x="213" y="743"/>
                  </a:lnTo>
                  <a:lnTo>
                    <a:pt x="214" y="730"/>
                  </a:lnTo>
                  <a:lnTo>
                    <a:pt x="216" y="717"/>
                  </a:lnTo>
                  <a:lnTo>
                    <a:pt x="216" y="717"/>
                  </a:lnTo>
                  <a:lnTo>
                    <a:pt x="229" y="718"/>
                  </a:lnTo>
                  <a:lnTo>
                    <a:pt x="242" y="719"/>
                  </a:lnTo>
                  <a:lnTo>
                    <a:pt x="256" y="719"/>
                  </a:lnTo>
                  <a:lnTo>
                    <a:pt x="269" y="717"/>
                  </a:lnTo>
                  <a:lnTo>
                    <a:pt x="282" y="714"/>
                  </a:lnTo>
                  <a:lnTo>
                    <a:pt x="294" y="709"/>
                  </a:lnTo>
                  <a:lnTo>
                    <a:pt x="306" y="704"/>
                  </a:lnTo>
                  <a:lnTo>
                    <a:pt x="318" y="696"/>
                  </a:lnTo>
                  <a:lnTo>
                    <a:pt x="318" y="696"/>
                  </a:lnTo>
                  <a:lnTo>
                    <a:pt x="331" y="684"/>
                  </a:lnTo>
                  <a:lnTo>
                    <a:pt x="343" y="672"/>
                  </a:lnTo>
                  <a:lnTo>
                    <a:pt x="349" y="664"/>
                  </a:lnTo>
                  <a:lnTo>
                    <a:pt x="353" y="658"/>
                  </a:lnTo>
                  <a:lnTo>
                    <a:pt x="357" y="650"/>
                  </a:lnTo>
                  <a:lnTo>
                    <a:pt x="361" y="642"/>
                  </a:lnTo>
                  <a:lnTo>
                    <a:pt x="361" y="642"/>
                  </a:lnTo>
                  <a:lnTo>
                    <a:pt x="366" y="616"/>
                  </a:lnTo>
                  <a:lnTo>
                    <a:pt x="369" y="600"/>
                  </a:lnTo>
                  <a:lnTo>
                    <a:pt x="370" y="586"/>
                  </a:lnTo>
                  <a:lnTo>
                    <a:pt x="370" y="586"/>
                  </a:lnTo>
                  <a:lnTo>
                    <a:pt x="380" y="589"/>
                  </a:lnTo>
                  <a:lnTo>
                    <a:pt x="391" y="590"/>
                  </a:lnTo>
                  <a:lnTo>
                    <a:pt x="401" y="590"/>
                  </a:lnTo>
                  <a:lnTo>
                    <a:pt x="412" y="590"/>
                  </a:lnTo>
                  <a:lnTo>
                    <a:pt x="422" y="587"/>
                  </a:lnTo>
                  <a:lnTo>
                    <a:pt x="433" y="585"/>
                  </a:lnTo>
                  <a:lnTo>
                    <a:pt x="443" y="581"/>
                  </a:lnTo>
                  <a:lnTo>
                    <a:pt x="454" y="577"/>
                  </a:lnTo>
                  <a:lnTo>
                    <a:pt x="473" y="566"/>
                  </a:lnTo>
                  <a:lnTo>
                    <a:pt x="492" y="552"/>
                  </a:lnTo>
                  <a:lnTo>
                    <a:pt x="506" y="538"/>
                  </a:lnTo>
                  <a:lnTo>
                    <a:pt x="513" y="530"/>
                  </a:lnTo>
                  <a:lnTo>
                    <a:pt x="518" y="521"/>
                  </a:lnTo>
                  <a:lnTo>
                    <a:pt x="518" y="521"/>
                  </a:lnTo>
                  <a:lnTo>
                    <a:pt x="523" y="509"/>
                  </a:lnTo>
                  <a:lnTo>
                    <a:pt x="527" y="497"/>
                  </a:lnTo>
                  <a:lnTo>
                    <a:pt x="528" y="484"/>
                  </a:lnTo>
                  <a:lnTo>
                    <a:pt x="528" y="471"/>
                  </a:lnTo>
                  <a:lnTo>
                    <a:pt x="528" y="456"/>
                  </a:lnTo>
                  <a:lnTo>
                    <a:pt x="526" y="443"/>
                  </a:lnTo>
                  <a:lnTo>
                    <a:pt x="520" y="420"/>
                  </a:lnTo>
                  <a:lnTo>
                    <a:pt x="520" y="420"/>
                  </a:lnTo>
                  <a:lnTo>
                    <a:pt x="519" y="417"/>
                  </a:lnTo>
                  <a:lnTo>
                    <a:pt x="519" y="417"/>
                  </a:lnTo>
                  <a:lnTo>
                    <a:pt x="532" y="416"/>
                  </a:lnTo>
                  <a:lnTo>
                    <a:pt x="532" y="416"/>
                  </a:lnTo>
                  <a:lnTo>
                    <a:pt x="560" y="412"/>
                  </a:lnTo>
                  <a:lnTo>
                    <a:pt x="574" y="409"/>
                  </a:lnTo>
                  <a:lnTo>
                    <a:pt x="586" y="403"/>
                  </a:lnTo>
                  <a:lnTo>
                    <a:pt x="586" y="403"/>
                  </a:lnTo>
                  <a:lnTo>
                    <a:pt x="598" y="395"/>
                  </a:lnTo>
                  <a:lnTo>
                    <a:pt x="609" y="387"/>
                  </a:lnTo>
                  <a:lnTo>
                    <a:pt x="620" y="378"/>
                  </a:lnTo>
                  <a:lnTo>
                    <a:pt x="629" y="368"/>
                  </a:lnTo>
                  <a:lnTo>
                    <a:pt x="638" y="357"/>
                  </a:lnTo>
                  <a:lnTo>
                    <a:pt x="645" y="345"/>
                  </a:lnTo>
                  <a:lnTo>
                    <a:pt x="651" y="334"/>
                  </a:lnTo>
                  <a:lnTo>
                    <a:pt x="656" y="320"/>
                  </a:lnTo>
                  <a:lnTo>
                    <a:pt x="656" y="320"/>
                  </a:lnTo>
                  <a:lnTo>
                    <a:pt x="658" y="311"/>
                  </a:lnTo>
                  <a:lnTo>
                    <a:pt x="659" y="303"/>
                  </a:lnTo>
                  <a:lnTo>
                    <a:pt x="659" y="296"/>
                  </a:lnTo>
                  <a:lnTo>
                    <a:pt x="658" y="288"/>
                  </a:lnTo>
                  <a:lnTo>
                    <a:pt x="655" y="281"/>
                  </a:lnTo>
                  <a:lnTo>
                    <a:pt x="653" y="275"/>
                  </a:lnTo>
                  <a:lnTo>
                    <a:pt x="646" y="262"/>
                  </a:lnTo>
                  <a:lnTo>
                    <a:pt x="637" y="249"/>
                  </a:lnTo>
                  <a:lnTo>
                    <a:pt x="626" y="237"/>
                  </a:lnTo>
                  <a:lnTo>
                    <a:pt x="616" y="225"/>
                  </a:lnTo>
                  <a:lnTo>
                    <a:pt x="607" y="213"/>
                  </a:lnTo>
                  <a:lnTo>
                    <a:pt x="607" y="213"/>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sp>
          <p:nvSpPr>
            <p:cNvPr id="213" name="chenying0907 872">
              <a:extLst>
                <a:ext uri="{FF2B5EF4-FFF2-40B4-BE49-F238E27FC236}">
                  <a16:creationId xmlns:a16="http://schemas.microsoft.com/office/drawing/2014/main" id="{C4045DC1-AF6E-48A5-B3EA-18859596C446}"/>
                </a:ext>
              </a:extLst>
            </p:cNvPr>
            <p:cNvSpPr>
              <a:spLocks/>
            </p:cNvSpPr>
            <p:nvPr/>
          </p:nvSpPr>
          <p:spPr bwMode="auto">
            <a:xfrm>
              <a:off x="4781551" y="3371851"/>
              <a:ext cx="85725" cy="120650"/>
            </a:xfrm>
            <a:custGeom>
              <a:avLst/>
              <a:gdLst/>
              <a:ahLst/>
              <a:cxnLst>
                <a:cxn ang="0">
                  <a:pos x="190" y="0"/>
                </a:cxn>
                <a:cxn ang="0">
                  <a:pos x="182" y="1"/>
                </a:cxn>
                <a:cxn ang="0">
                  <a:pos x="172" y="10"/>
                </a:cxn>
                <a:cxn ang="0">
                  <a:pos x="168" y="17"/>
                </a:cxn>
                <a:cxn ang="0">
                  <a:pos x="154" y="68"/>
                </a:cxn>
                <a:cxn ang="0">
                  <a:pos x="133" y="119"/>
                </a:cxn>
                <a:cxn ang="0">
                  <a:pos x="106" y="165"/>
                </a:cxn>
                <a:cxn ang="0">
                  <a:pos x="80" y="196"/>
                </a:cxn>
                <a:cxn ang="0">
                  <a:pos x="71" y="205"/>
                </a:cxn>
                <a:cxn ang="0">
                  <a:pos x="62" y="217"/>
                </a:cxn>
                <a:cxn ang="0">
                  <a:pos x="51" y="227"/>
                </a:cxn>
                <a:cxn ang="0">
                  <a:pos x="45" y="231"/>
                </a:cxn>
                <a:cxn ang="0">
                  <a:pos x="34" y="239"/>
                </a:cxn>
                <a:cxn ang="0">
                  <a:pos x="36" y="243"/>
                </a:cxn>
                <a:cxn ang="0">
                  <a:pos x="40" y="244"/>
                </a:cxn>
                <a:cxn ang="0">
                  <a:pos x="27" y="247"/>
                </a:cxn>
                <a:cxn ang="0">
                  <a:pos x="17" y="256"/>
                </a:cxn>
                <a:cxn ang="0">
                  <a:pos x="14" y="258"/>
                </a:cxn>
                <a:cxn ang="0">
                  <a:pos x="7" y="261"/>
                </a:cxn>
                <a:cxn ang="0">
                  <a:pos x="2" y="272"/>
                </a:cxn>
                <a:cxn ang="0">
                  <a:pos x="3" y="288"/>
                </a:cxn>
                <a:cxn ang="0">
                  <a:pos x="10" y="297"/>
                </a:cxn>
                <a:cxn ang="0">
                  <a:pos x="17" y="301"/>
                </a:cxn>
                <a:cxn ang="0">
                  <a:pos x="23" y="301"/>
                </a:cxn>
                <a:cxn ang="0">
                  <a:pos x="40" y="298"/>
                </a:cxn>
                <a:cxn ang="0">
                  <a:pos x="51" y="286"/>
                </a:cxn>
                <a:cxn ang="0">
                  <a:pos x="63" y="281"/>
                </a:cxn>
                <a:cxn ang="0">
                  <a:pos x="88" y="261"/>
                </a:cxn>
                <a:cxn ang="0">
                  <a:pos x="120" y="226"/>
                </a:cxn>
                <a:cxn ang="0">
                  <a:pos x="134" y="207"/>
                </a:cxn>
                <a:cxn ang="0">
                  <a:pos x="157" y="166"/>
                </a:cxn>
                <a:cxn ang="0">
                  <a:pos x="178" y="125"/>
                </a:cxn>
                <a:cxn ang="0">
                  <a:pos x="195" y="84"/>
                </a:cxn>
                <a:cxn ang="0">
                  <a:pos x="210" y="40"/>
                </a:cxn>
                <a:cxn ang="0">
                  <a:pos x="214" y="35"/>
                </a:cxn>
                <a:cxn ang="0">
                  <a:pos x="216" y="22"/>
                </a:cxn>
                <a:cxn ang="0">
                  <a:pos x="212" y="9"/>
                </a:cxn>
                <a:cxn ang="0">
                  <a:pos x="202" y="1"/>
                </a:cxn>
                <a:cxn ang="0">
                  <a:pos x="194" y="0"/>
                </a:cxn>
              </a:cxnLst>
              <a:rect l="0" t="0" r="r" b="b"/>
              <a:pathLst>
                <a:path w="216" h="301">
                  <a:moveTo>
                    <a:pt x="194" y="0"/>
                  </a:moveTo>
                  <a:lnTo>
                    <a:pt x="190" y="0"/>
                  </a:lnTo>
                  <a:lnTo>
                    <a:pt x="190" y="0"/>
                  </a:lnTo>
                  <a:lnTo>
                    <a:pt x="182" y="1"/>
                  </a:lnTo>
                  <a:lnTo>
                    <a:pt x="176" y="5"/>
                  </a:lnTo>
                  <a:lnTo>
                    <a:pt x="172" y="10"/>
                  </a:lnTo>
                  <a:lnTo>
                    <a:pt x="168" y="17"/>
                  </a:lnTo>
                  <a:lnTo>
                    <a:pt x="168" y="17"/>
                  </a:lnTo>
                  <a:lnTo>
                    <a:pt x="161" y="43"/>
                  </a:lnTo>
                  <a:lnTo>
                    <a:pt x="154" y="68"/>
                  </a:lnTo>
                  <a:lnTo>
                    <a:pt x="144" y="94"/>
                  </a:lnTo>
                  <a:lnTo>
                    <a:pt x="133" y="119"/>
                  </a:lnTo>
                  <a:lnTo>
                    <a:pt x="121" y="142"/>
                  </a:lnTo>
                  <a:lnTo>
                    <a:pt x="106" y="165"/>
                  </a:lnTo>
                  <a:lnTo>
                    <a:pt x="89" y="186"/>
                  </a:lnTo>
                  <a:lnTo>
                    <a:pt x="80" y="196"/>
                  </a:lnTo>
                  <a:lnTo>
                    <a:pt x="71" y="205"/>
                  </a:lnTo>
                  <a:lnTo>
                    <a:pt x="71" y="205"/>
                  </a:lnTo>
                  <a:lnTo>
                    <a:pt x="66" y="210"/>
                  </a:lnTo>
                  <a:lnTo>
                    <a:pt x="62" y="217"/>
                  </a:lnTo>
                  <a:lnTo>
                    <a:pt x="58" y="224"/>
                  </a:lnTo>
                  <a:lnTo>
                    <a:pt x="51" y="227"/>
                  </a:lnTo>
                  <a:lnTo>
                    <a:pt x="51" y="227"/>
                  </a:lnTo>
                  <a:lnTo>
                    <a:pt x="45" y="231"/>
                  </a:lnTo>
                  <a:lnTo>
                    <a:pt x="37" y="237"/>
                  </a:lnTo>
                  <a:lnTo>
                    <a:pt x="34" y="239"/>
                  </a:lnTo>
                  <a:lnTo>
                    <a:pt x="33" y="242"/>
                  </a:lnTo>
                  <a:lnTo>
                    <a:pt x="36" y="243"/>
                  </a:lnTo>
                  <a:lnTo>
                    <a:pt x="40" y="244"/>
                  </a:lnTo>
                  <a:lnTo>
                    <a:pt x="40" y="244"/>
                  </a:lnTo>
                  <a:lnTo>
                    <a:pt x="33" y="244"/>
                  </a:lnTo>
                  <a:lnTo>
                    <a:pt x="27" y="247"/>
                  </a:lnTo>
                  <a:lnTo>
                    <a:pt x="21" y="251"/>
                  </a:lnTo>
                  <a:lnTo>
                    <a:pt x="17" y="256"/>
                  </a:lnTo>
                  <a:lnTo>
                    <a:pt x="17" y="256"/>
                  </a:lnTo>
                  <a:lnTo>
                    <a:pt x="14" y="258"/>
                  </a:lnTo>
                  <a:lnTo>
                    <a:pt x="10" y="259"/>
                  </a:lnTo>
                  <a:lnTo>
                    <a:pt x="7" y="261"/>
                  </a:lnTo>
                  <a:lnTo>
                    <a:pt x="4" y="265"/>
                  </a:lnTo>
                  <a:lnTo>
                    <a:pt x="2" y="272"/>
                  </a:lnTo>
                  <a:lnTo>
                    <a:pt x="0" y="280"/>
                  </a:lnTo>
                  <a:lnTo>
                    <a:pt x="3" y="288"/>
                  </a:lnTo>
                  <a:lnTo>
                    <a:pt x="7" y="294"/>
                  </a:lnTo>
                  <a:lnTo>
                    <a:pt x="10" y="297"/>
                  </a:lnTo>
                  <a:lnTo>
                    <a:pt x="14" y="299"/>
                  </a:lnTo>
                  <a:lnTo>
                    <a:pt x="17" y="301"/>
                  </a:lnTo>
                  <a:lnTo>
                    <a:pt x="23" y="301"/>
                  </a:lnTo>
                  <a:lnTo>
                    <a:pt x="23" y="301"/>
                  </a:lnTo>
                  <a:lnTo>
                    <a:pt x="33" y="301"/>
                  </a:lnTo>
                  <a:lnTo>
                    <a:pt x="40" y="298"/>
                  </a:lnTo>
                  <a:lnTo>
                    <a:pt x="46" y="293"/>
                  </a:lnTo>
                  <a:lnTo>
                    <a:pt x="51" y="286"/>
                  </a:lnTo>
                  <a:lnTo>
                    <a:pt x="51" y="286"/>
                  </a:lnTo>
                  <a:lnTo>
                    <a:pt x="63" y="281"/>
                  </a:lnTo>
                  <a:lnTo>
                    <a:pt x="76" y="272"/>
                  </a:lnTo>
                  <a:lnTo>
                    <a:pt x="88" y="261"/>
                  </a:lnTo>
                  <a:lnTo>
                    <a:pt x="99" y="250"/>
                  </a:lnTo>
                  <a:lnTo>
                    <a:pt x="120" y="226"/>
                  </a:lnTo>
                  <a:lnTo>
                    <a:pt x="134" y="207"/>
                  </a:lnTo>
                  <a:lnTo>
                    <a:pt x="134" y="207"/>
                  </a:lnTo>
                  <a:lnTo>
                    <a:pt x="147" y="187"/>
                  </a:lnTo>
                  <a:lnTo>
                    <a:pt x="157" y="166"/>
                  </a:lnTo>
                  <a:lnTo>
                    <a:pt x="169" y="146"/>
                  </a:lnTo>
                  <a:lnTo>
                    <a:pt x="178" y="125"/>
                  </a:lnTo>
                  <a:lnTo>
                    <a:pt x="188" y="106"/>
                  </a:lnTo>
                  <a:lnTo>
                    <a:pt x="195" y="84"/>
                  </a:lnTo>
                  <a:lnTo>
                    <a:pt x="203" y="63"/>
                  </a:lnTo>
                  <a:lnTo>
                    <a:pt x="210" y="40"/>
                  </a:lnTo>
                  <a:lnTo>
                    <a:pt x="210" y="40"/>
                  </a:lnTo>
                  <a:lnTo>
                    <a:pt x="214" y="35"/>
                  </a:lnTo>
                  <a:lnTo>
                    <a:pt x="215" y="29"/>
                  </a:lnTo>
                  <a:lnTo>
                    <a:pt x="216" y="22"/>
                  </a:lnTo>
                  <a:lnTo>
                    <a:pt x="215" y="16"/>
                  </a:lnTo>
                  <a:lnTo>
                    <a:pt x="212" y="9"/>
                  </a:lnTo>
                  <a:lnTo>
                    <a:pt x="207" y="5"/>
                  </a:lnTo>
                  <a:lnTo>
                    <a:pt x="202" y="1"/>
                  </a:lnTo>
                  <a:lnTo>
                    <a:pt x="194" y="0"/>
                  </a:lnTo>
                  <a:lnTo>
                    <a:pt x="194" y="0"/>
                  </a:lnTo>
                  <a:close/>
                </a:path>
              </a:pathLst>
            </a:custGeom>
            <a:grpFill/>
            <a:ln w="9525">
              <a:noFill/>
              <a:round/>
              <a:headEnd/>
              <a:tailEnd/>
            </a:ln>
          </p:spPr>
          <p:txBody>
            <a:bodyPr vert="horz" wrap="square" lIns="162510" tIns="81255" rIns="162510" bIns="81255" numCol="1" anchor="t" anchorCtr="0" compatLnSpc="1">
              <a:prstTxWarp prst="textNoShape">
                <a:avLst/>
              </a:prstTxWarp>
            </a:bodyPr>
            <a:lstStyle/>
            <a:p>
              <a:endParaRPr lang="zh-CN" altLang="en-US" sz="3199">
                <a:latin typeface="微软雅黑" pitchFamily="34" charset="-122"/>
                <a:ea typeface="微软雅黑" pitchFamily="34" charset="-122"/>
              </a:endParaRPr>
            </a:p>
          </p:txBody>
        </p:sp>
      </p:grpSp>
      <p:sp>
        <p:nvSpPr>
          <p:cNvPr id="214" name="PA_椭圆 31">
            <a:extLst>
              <a:ext uri="{FF2B5EF4-FFF2-40B4-BE49-F238E27FC236}">
                <a16:creationId xmlns:a16="http://schemas.microsoft.com/office/drawing/2014/main" id="{71F280E4-FB22-43E9-BDFF-E3F3B985DA10}"/>
              </a:ext>
            </a:extLst>
          </p:cNvPr>
          <p:cNvSpPr/>
          <p:nvPr>
            <p:custDataLst>
              <p:tags r:id="rId4"/>
            </p:custDataLst>
          </p:nvPr>
        </p:nvSpPr>
        <p:spPr>
          <a:xfrm>
            <a:off x="3047649" y="2492896"/>
            <a:ext cx="2880000" cy="2227960"/>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38100" cap="rnd">
            <a:solidFill>
              <a:schemeClr val="accent2"/>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82" tIns="60941" rIns="121882" bIns="60941" numCol="1" spcCol="0" rtlCol="0" fromWordArt="0" anchor="ctr" anchorCtr="0" forceAA="0" compatLnSpc="1">
            <a:prstTxWarp prst="textNoShape">
              <a:avLst/>
            </a:prstTxWarp>
            <a:noAutofit/>
          </a:bodyPr>
          <a:lstStyle/>
          <a:p>
            <a:pPr algn="ctr"/>
            <a:endParaRPr lang="zh-CN" altLang="en-US" sz="2399">
              <a:solidFill>
                <a:schemeClr val="tx1"/>
              </a:solidFill>
              <a:latin typeface="微软雅黑" pitchFamily="34" charset="-122"/>
              <a:ea typeface="微软雅黑" pitchFamily="34" charset="-122"/>
            </a:endParaRPr>
          </a:p>
        </p:txBody>
      </p:sp>
      <p:sp>
        <p:nvSpPr>
          <p:cNvPr id="215" name="PA_矩形 216">
            <a:extLst>
              <a:ext uri="{FF2B5EF4-FFF2-40B4-BE49-F238E27FC236}">
                <a16:creationId xmlns:a16="http://schemas.microsoft.com/office/drawing/2014/main" id="{7CAF9A37-9D79-432C-AB92-8A97A3C1A7A5}"/>
              </a:ext>
            </a:extLst>
          </p:cNvPr>
          <p:cNvSpPr/>
          <p:nvPr>
            <p:custDataLst>
              <p:tags r:id="rId5"/>
            </p:custDataLst>
          </p:nvPr>
        </p:nvSpPr>
        <p:spPr>
          <a:xfrm>
            <a:off x="3218563" y="3171978"/>
            <a:ext cx="2532463" cy="1450397"/>
          </a:xfrm>
          <a:prstGeom prst="rect">
            <a:avLst/>
          </a:prstGeom>
        </p:spPr>
        <p:txBody>
          <a:bodyPr wrap="square">
            <a:spAutoFit/>
          </a:bodyPr>
          <a:lstStyle/>
          <a:p>
            <a:pPr marL="171450" lvl="1" indent="-171450" algn="just" defTabSz="844550">
              <a:lnSpc>
                <a:spcPct val="90000"/>
              </a:lnSpc>
              <a:spcBef>
                <a:spcPts val="600"/>
              </a:spcBef>
              <a:spcAft>
                <a:spcPct val="15000"/>
              </a:spcAft>
              <a:buFont typeface="Arial" panose="020B0604020202020204" pitchFamily="34" charset="0"/>
              <a:buChar char="••"/>
            </a:pP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在校學業成績排名在</a:t>
            </a:r>
            <a:r>
              <a:rPr lang="zh-TW" altLang="zh-TW" sz="1500" b="1" dirty="0">
                <a:latin typeface="微軟正黑體" panose="020B0604030504040204" pitchFamily="34" charset="-120"/>
                <a:ea typeface="微軟正黑體" panose="020B0604030504040204" pitchFamily="34" charset="-120"/>
                <a:cs typeface="Times New Roman" panose="02020603050405020304" pitchFamily="18" charset="0"/>
              </a:rPr>
              <a:t>各科（組）、學程前</a:t>
            </a:r>
            <a:r>
              <a:rPr lang="en-US" altLang="zh-TW" sz="1500" b="1" dirty="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zh-TW" sz="1500" b="1" dirty="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（非指被推薦生所屬群別排名之前</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a:t>
            </a:r>
          </a:p>
          <a:p>
            <a:pPr marL="171450" lvl="1" indent="-171450" algn="just" defTabSz="844550">
              <a:lnSpc>
                <a:spcPct val="90000"/>
              </a:lnSpc>
              <a:spcBef>
                <a:spcPts val="600"/>
              </a:spcBef>
              <a:spcAft>
                <a:spcPct val="15000"/>
              </a:spcAft>
              <a:buFont typeface="Arial" panose="020B0604020202020204" pitchFamily="34" charset="0"/>
              <a:buChar char="••"/>
            </a:pP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採計至畢業前一學期之各學期學業成績平均</a:t>
            </a:r>
          </a:p>
        </p:txBody>
      </p:sp>
      <p:sp>
        <p:nvSpPr>
          <p:cNvPr id="216" name="PA_文本框 226">
            <a:extLst>
              <a:ext uri="{FF2B5EF4-FFF2-40B4-BE49-F238E27FC236}">
                <a16:creationId xmlns:a16="http://schemas.microsoft.com/office/drawing/2014/main" id="{9AE80311-F7EB-4DD6-B3DC-01B354194DD1}"/>
              </a:ext>
            </a:extLst>
          </p:cNvPr>
          <p:cNvSpPr txBox="1"/>
          <p:nvPr>
            <p:custDataLst>
              <p:tags r:id="rId6"/>
            </p:custDataLst>
          </p:nvPr>
        </p:nvSpPr>
        <p:spPr>
          <a:xfrm>
            <a:off x="3297627" y="2579028"/>
            <a:ext cx="2812326" cy="502573"/>
          </a:xfrm>
          <a:prstGeom prst="rect">
            <a:avLst/>
          </a:prstGeom>
          <a:noFill/>
        </p:spPr>
        <p:txBody>
          <a:bodyPr wrap="square" rtlCol="0">
            <a:spAutoFit/>
          </a:bodyPr>
          <a:lstStyle/>
          <a:p>
            <a:r>
              <a:rPr lang="zh-TW" altLang="en-US" sz="2600" b="1" u="wavy" dirty="0">
                <a:latin typeface="微軟正黑體" panose="020B0604030504040204" pitchFamily="34" charset="-120"/>
                <a:ea typeface="微軟正黑體" panose="020B0604030504040204" pitchFamily="34" charset="-120"/>
                <a:cs typeface="落落补 汤圆" pitchFamily="2" charset="-128"/>
              </a:rPr>
              <a:t>學業成績前</a:t>
            </a:r>
            <a:r>
              <a:rPr lang="en-US" altLang="zh-TW" sz="2600" b="1" u="wavy" dirty="0">
                <a:latin typeface="微軟正黑體" panose="020B0604030504040204" pitchFamily="34" charset="-120"/>
                <a:ea typeface="微軟正黑體" panose="020B0604030504040204" pitchFamily="34" charset="-120"/>
                <a:cs typeface="落落补 汤圆" pitchFamily="2" charset="-128"/>
              </a:rPr>
              <a:t>30%</a:t>
            </a:r>
            <a:endParaRPr lang="zh-CN" altLang="en-US" sz="2600" b="1" u="wavy" dirty="0">
              <a:latin typeface="微軟正黑體" panose="020B0604030504040204" pitchFamily="34" charset="-120"/>
              <a:ea typeface="微軟正黑體" panose="020B0604030504040204" pitchFamily="34" charset="-120"/>
              <a:cs typeface="落落补 汤圆" pitchFamily="2" charset="-128"/>
            </a:endParaRPr>
          </a:p>
        </p:txBody>
      </p:sp>
      <p:sp>
        <p:nvSpPr>
          <p:cNvPr id="217" name="PA_椭圆 31">
            <a:extLst>
              <a:ext uri="{FF2B5EF4-FFF2-40B4-BE49-F238E27FC236}">
                <a16:creationId xmlns:a16="http://schemas.microsoft.com/office/drawing/2014/main" id="{8FC81791-B6DE-4DEE-A696-A8CB656B2DAF}"/>
              </a:ext>
            </a:extLst>
          </p:cNvPr>
          <p:cNvSpPr/>
          <p:nvPr>
            <p:custDataLst>
              <p:tags r:id="rId7"/>
            </p:custDataLst>
          </p:nvPr>
        </p:nvSpPr>
        <p:spPr>
          <a:xfrm>
            <a:off x="118572" y="2492896"/>
            <a:ext cx="2827412" cy="2196062"/>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38100" cap="rnd">
            <a:solidFill>
              <a:schemeClr val="accent2">
                <a:lumMod val="60000"/>
                <a:lumOff val="4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82" tIns="60941" rIns="121882" bIns="60941" numCol="1" spcCol="0" rtlCol="0" fromWordArt="0" anchor="ctr" anchorCtr="0" forceAA="0" compatLnSpc="1">
            <a:prstTxWarp prst="textNoShape">
              <a:avLst/>
            </a:prstTxWarp>
            <a:noAutofit/>
          </a:bodyPr>
          <a:lstStyle/>
          <a:p>
            <a:pPr algn="ctr"/>
            <a:endParaRPr lang="zh-CN" altLang="en-US" sz="2399">
              <a:solidFill>
                <a:schemeClr val="tx1"/>
              </a:solidFill>
              <a:latin typeface="微软雅黑" pitchFamily="34" charset="-122"/>
              <a:ea typeface="微软雅黑" pitchFamily="34" charset="-122"/>
            </a:endParaRPr>
          </a:p>
        </p:txBody>
      </p:sp>
      <p:sp>
        <p:nvSpPr>
          <p:cNvPr id="218" name="PA_矩形 228">
            <a:extLst>
              <a:ext uri="{FF2B5EF4-FFF2-40B4-BE49-F238E27FC236}">
                <a16:creationId xmlns:a16="http://schemas.microsoft.com/office/drawing/2014/main" id="{DE3EBDD9-EC9B-4F14-AEAF-5E492FC2C067}"/>
              </a:ext>
            </a:extLst>
          </p:cNvPr>
          <p:cNvSpPr/>
          <p:nvPr>
            <p:custDataLst>
              <p:tags r:id="rId8"/>
            </p:custDataLst>
          </p:nvPr>
        </p:nvSpPr>
        <p:spPr>
          <a:xfrm>
            <a:off x="221135" y="3186189"/>
            <a:ext cx="2592017" cy="1034899"/>
          </a:xfrm>
          <a:prstGeom prst="rect">
            <a:avLst/>
          </a:prstGeom>
        </p:spPr>
        <p:txBody>
          <a:bodyPr wrap="square">
            <a:spAutoFit/>
          </a:bodyPr>
          <a:lstStyle/>
          <a:p>
            <a:pPr marL="171450" lvl="1" indent="-171450" algn="just" defTabSz="844550">
              <a:lnSpc>
                <a:spcPct val="90000"/>
              </a:lnSpc>
              <a:spcAft>
                <a:spcPct val="15000"/>
              </a:spcAft>
              <a:buChar char="••"/>
            </a:pP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技</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普</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高中專業群科</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112</a:t>
            </a: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altLang="zh-TW" sz="1500" b="1" dirty="0">
                <a:latin typeface="微軟正黑體" panose="020B0604030504040204" pitchFamily="34" charset="-120"/>
                <a:ea typeface="微軟正黑體" panose="020B0604030504040204" pitchFamily="34" charset="-120"/>
                <a:cs typeface="Times New Roman" panose="02020603050405020304" pitchFamily="18" charset="0"/>
              </a:rPr>
              <a:t>應屆畢業生</a:t>
            </a:r>
            <a:endPar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just" defTabSz="844550">
              <a:lnSpc>
                <a:spcPct val="90000"/>
              </a:lnSpc>
              <a:spcBef>
                <a:spcPts val="600"/>
              </a:spcBef>
              <a:spcAft>
                <a:spcPct val="15000"/>
              </a:spcAft>
              <a:buChar char="••"/>
            </a:pP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綜合</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型</a:t>
            </a: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高中修畢專門學程科目</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學分以上</a:t>
            </a:r>
          </a:p>
        </p:txBody>
      </p:sp>
      <p:sp>
        <p:nvSpPr>
          <p:cNvPr id="219" name="PA_文本框 229">
            <a:extLst>
              <a:ext uri="{FF2B5EF4-FFF2-40B4-BE49-F238E27FC236}">
                <a16:creationId xmlns:a16="http://schemas.microsoft.com/office/drawing/2014/main" id="{9CEB3BA9-9DD3-4C78-91A0-4764E4EC28FF}"/>
              </a:ext>
            </a:extLst>
          </p:cNvPr>
          <p:cNvSpPr txBox="1"/>
          <p:nvPr>
            <p:custDataLst>
              <p:tags r:id="rId9"/>
            </p:custDataLst>
          </p:nvPr>
        </p:nvSpPr>
        <p:spPr>
          <a:xfrm>
            <a:off x="501683" y="2595426"/>
            <a:ext cx="2372675" cy="502573"/>
          </a:xfrm>
          <a:prstGeom prst="rect">
            <a:avLst/>
          </a:prstGeom>
          <a:noFill/>
        </p:spPr>
        <p:txBody>
          <a:bodyPr wrap="square" rtlCol="0">
            <a:spAutoFit/>
          </a:bodyPr>
          <a:lstStyle/>
          <a:p>
            <a:r>
              <a:rPr lang="zh-TW" altLang="en-US" sz="2600" b="1" u="wavy" dirty="0">
                <a:latin typeface="微軟正黑體" panose="020B0604030504040204" pitchFamily="34" charset="-120"/>
                <a:ea typeface="微軟正黑體" panose="020B0604030504040204" pitchFamily="34" charset="-120"/>
                <a:cs typeface="落落补 汤圆" pitchFamily="2" charset="-128"/>
              </a:rPr>
              <a:t>應屆畢業生</a:t>
            </a:r>
            <a:endParaRPr lang="zh-CN" altLang="en-US" sz="2600" b="1" u="wavy" dirty="0">
              <a:latin typeface="微軟正黑體" panose="020B0604030504040204" pitchFamily="34" charset="-120"/>
              <a:ea typeface="微軟正黑體" panose="020B0604030504040204" pitchFamily="34" charset="-120"/>
              <a:cs typeface="落落补 汤圆" pitchFamily="2" charset="-128"/>
            </a:endParaRPr>
          </a:p>
        </p:txBody>
      </p:sp>
      <p:sp>
        <p:nvSpPr>
          <p:cNvPr id="220" name="PA_椭圆 31">
            <a:extLst>
              <a:ext uri="{FF2B5EF4-FFF2-40B4-BE49-F238E27FC236}">
                <a16:creationId xmlns:a16="http://schemas.microsoft.com/office/drawing/2014/main" id="{AD5525BF-B33B-4947-B280-6C70AFB85A45}"/>
              </a:ext>
            </a:extLst>
          </p:cNvPr>
          <p:cNvSpPr/>
          <p:nvPr>
            <p:custDataLst>
              <p:tags r:id="rId10"/>
            </p:custDataLst>
          </p:nvPr>
        </p:nvSpPr>
        <p:spPr>
          <a:xfrm>
            <a:off x="6097819" y="2492896"/>
            <a:ext cx="2952000" cy="2568202"/>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38100" cap="rnd">
            <a:solidFill>
              <a:schemeClr val="accent5">
                <a:lumMod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882" tIns="60941" rIns="121882" bIns="60941" numCol="1" spcCol="0" rtlCol="0" fromWordArt="0" anchor="ctr" anchorCtr="0" forceAA="0" compatLnSpc="1">
            <a:prstTxWarp prst="textNoShape">
              <a:avLst/>
            </a:prstTxWarp>
            <a:noAutofit/>
          </a:bodyPr>
          <a:lstStyle/>
          <a:p>
            <a:pPr algn="ctr"/>
            <a:endParaRPr lang="zh-CN" altLang="en-US" sz="2399">
              <a:solidFill>
                <a:schemeClr val="tx1"/>
              </a:solidFill>
              <a:latin typeface="微软雅黑" pitchFamily="34" charset="-122"/>
              <a:ea typeface="微软雅黑" pitchFamily="34" charset="-122"/>
            </a:endParaRPr>
          </a:p>
        </p:txBody>
      </p:sp>
      <p:sp>
        <p:nvSpPr>
          <p:cNvPr id="221" name="PA_矩形 231">
            <a:extLst>
              <a:ext uri="{FF2B5EF4-FFF2-40B4-BE49-F238E27FC236}">
                <a16:creationId xmlns:a16="http://schemas.microsoft.com/office/drawing/2014/main" id="{D4A9A32A-0422-45CB-8BF6-994D240166AD}"/>
              </a:ext>
            </a:extLst>
          </p:cNvPr>
          <p:cNvSpPr/>
          <p:nvPr>
            <p:custDataLst>
              <p:tags r:id="rId11"/>
            </p:custDataLst>
          </p:nvPr>
        </p:nvSpPr>
        <p:spPr>
          <a:xfrm>
            <a:off x="6145430" y="3171453"/>
            <a:ext cx="2879998" cy="1769715"/>
          </a:xfrm>
          <a:prstGeom prst="rect">
            <a:avLst/>
          </a:prstGeom>
        </p:spPr>
        <p:txBody>
          <a:bodyPr wrap="square">
            <a:spAutoFit/>
          </a:bodyPr>
          <a:lstStyle/>
          <a:p>
            <a:pPr marL="171450" lvl="1" indent="-171450" algn="just" defTabSz="844550">
              <a:lnSpc>
                <a:spcPct val="90000"/>
              </a:lnSpc>
              <a:spcBef>
                <a:spcPts val="600"/>
              </a:spcBef>
              <a:spcAft>
                <a:spcPct val="15000"/>
              </a:spcAft>
              <a:buFont typeface="Arial" panose="020B0604020202020204" pitchFamily="34" charset="0"/>
              <a:buChar char="••"/>
            </a:pP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學生高一、高二及高三全程學籍均於國內同一學校之事實</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500" b="1" dirty="0">
                <a:latin typeface="微軟正黑體" panose="020B0604030504040204" pitchFamily="34" charset="-120"/>
                <a:ea typeface="微軟正黑體" panose="020B0604030504040204" pitchFamily="34" charset="-120"/>
                <a:cs typeface="Times New Roman" panose="02020603050405020304" pitchFamily="18" charset="0"/>
              </a:rPr>
              <a:t>含不同學制、科別間之轉換。</a:t>
            </a:r>
          </a:p>
          <a:p>
            <a:pPr marL="171450" lvl="1" indent="-171450" algn="just" defTabSz="844550">
              <a:lnSpc>
                <a:spcPct val="90000"/>
              </a:lnSpc>
              <a:spcBef>
                <a:spcPts val="600"/>
              </a:spcBef>
              <a:spcAft>
                <a:spcPct val="15000"/>
              </a:spcAft>
              <a:buFont typeface="Arial" panose="020B0604020202020204" pitchFamily="34" charset="0"/>
              <a:buChar char="••"/>
            </a:pPr>
            <a:r>
              <a:rPr lang="zh-TW" altLang="zh-TW" sz="1500" dirty="0">
                <a:latin typeface="微軟正黑體" panose="020B0604030504040204" pitchFamily="34" charset="-120"/>
                <a:ea typeface="微軟正黑體" panose="020B0604030504040204" pitchFamily="34" charset="-120"/>
                <a:cs typeface="Times New Roman" panose="02020603050405020304" pitchFamily="18" charset="0"/>
              </a:rPr>
              <a:t>在校學業成績及基本學科之評量方式一致</a:t>
            </a:r>
            <a:endPar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just" defTabSz="844550">
              <a:lnSpc>
                <a:spcPct val="90000"/>
              </a:lnSpc>
              <a:spcBef>
                <a:spcPts val="600"/>
              </a:spcBef>
              <a:spcAft>
                <a:spcPct val="15000"/>
              </a:spcAft>
              <a:buFont typeface="Arial" panose="020B0604020202020204" pitchFamily="34" charset="0"/>
              <a:buChar char="••"/>
            </a:pPr>
            <a:r>
              <a:rPr lang="zh-TW" altLang="zh-TW" sz="1500" b="1" dirty="0">
                <a:latin typeface="微軟正黑體" panose="020B0604030504040204" pitchFamily="34" charset="-120"/>
                <a:ea typeface="微軟正黑體" panose="020B0604030504040204" pitchFamily="34" charset="-120"/>
                <a:cs typeface="Times New Roman" panose="02020603050405020304" pitchFamily="18" charset="0"/>
              </a:rPr>
              <a:t>校內推薦機制</a:t>
            </a:r>
            <a:r>
              <a:rPr lang="zh-TW" altLang="en-US" sz="1500" b="1" dirty="0">
                <a:latin typeface="微軟正黑體" panose="020B0604030504040204" pitchFamily="34" charset="-120"/>
                <a:ea typeface="微軟正黑體" panose="020B0604030504040204" pitchFamily="34" charset="-120"/>
                <a:cs typeface="Times New Roman" panose="02020603050405020304" pitchFamily="18" charset="0"/>
              </a:rPr>
              <a:t>，須經</a:t>
            </a:r>
            <a:r>
              <a:rPr lang="zh-TW" altLang="zh-TW" sz="1500" b="1" dirty="0">
                <a:latin typeface="微軟正黑體" panose="020B0604030504040204" pitchFamily="34" charset="-120"/>
                <a:ea typeface="微軟正黑體" panose="020B0604030504040204" pitchFamily="34" charset="-120"/>
                <a:cs typeface="Times New Roman" panose="02020603050405020304" pitchFamily="18" charset="0"/>
              </a:rPr>
              <a:t>相關會議審議</a:t>
            </a:r>
            <a:r>
              <a:rPr lang="zh-CN" altLang="en-US" sz="1500" b="1" dirty="0">
                <a:solidFill>
                  <a:schemeClr val="tx1">
                    <a:lumMod val="50000"/>
                    <a:lumOff val="50000"/>
                  </a:schemeClr>
                </a:solidFill>
                <a:latin typeface="微软雅黑" pitchFamily="34" charset="-122"/>
                <a:ea typeface="微软雅黑" pitchFamily="34" charset="-122"/>
              </a:rPr>
              <a:t>。 </a:t>
            </a:r>
          </a:p>
        </p:txBody>
      </p:sp>
      <p:sp>
        <p:nvSpPr>
          <p:cNvPr id="222" name="PA_文本框 232">
            <a:extLst>
              <a:ext uri="{FF2B5EF4-FFF2-40B4-BE49-F238E27FC236}">
                <a16:creationId xmlns:a16="http://schemas.microsoft.com/office/drawing/2014/main" id="{55CDB968-944E-4469-A1F4-620D191EB8FE}"/>
              </a:ext>
            </a:extLst>
          </p:cNvPr>
          <p:cNvSpPr txBox="1"/>
          <p:nvPr>
            <p:custDataLst>
              <p:tags r:id="rId12"/>
            </p:custDataLst>
          </p:nvPr>
        </p:nvSpPr>
        <p:spPr>
          <a:xfrm>
            <a:off x="6160686" y="2611057"/>
            <a:ext cx="2879999" cy="492443"/>
          </a:xfrm>
          <a:prstGeom prst="rect">
            <a:avLst/>
          </a:prstGeom>
          <a:noFill/>
        </p:spPr>
        <p:txBody>
          <a:bodyPr wrap="square" rtlCol="0">
            <a:spAutoFit/>
          </a:bodyPr>
          <a:lstStyle/>
          <a:p>
            <a:r>
              <a:rPr lang="zh-TW" altLang="en-US" sz="2600" b="1" u="wavy" dirty="0">
                <a:latin typeface="微軟正黑體" panose="020B0604030504040204" pitchFamily="34" charset="-120"/>
                <a:ea typeface="微軟正黑體" panose="020B0604030504040204" pitchFamily="34" charset="-120"/>
                <a:cs typeface="落落补 汤圆" pitchFamily="2" charset="-128"/>
              </a:rPr>
              <a:t>全程就讀同一學校</a:t>
            </a:r>
            <a:endParaRPr lang="zh-CN" altLang="en-US" sz="2600" b="1" u="wavy" dirty="0">
              <a:latin typeface="微軟正黑體" panose="020B0604030504040204" pitchFamily="34" charset="-120"/>
              <a:ea typeface="微軟正黑體" panose="020B0604030504040204" pitchFamily="34" charset="-120"/>
              <a:cs typeface="落落补 汤圆" pitchFamily="2" charset="-128"/>
            </a:endParaRPr>
          </a:p>
        </p:txBody>
      </p:sp>
      <p:sp>
        <p:nvSpPr>
          <p:cNvPr id="441" name="PA_矩形 206">
            <a:extLst>
              <a:ext uri="{FF2B5EF4-FFF2-40B4-BE49-F238E27FC236}">
                <a16:creationId xmlns:a16="http://schemas.microsoft.com/office/drawing/2014/main" id="{242CBE9F-7480-42DE-9557-A56920F8519B}"/>
              </a:ext>
            </a:extLst>
          </p:cNvPr>
          <p:cNvSpPr/>
          <p:nvPr>
            <p:custDataLst>
              <p:tags r:id="rId13"/>
            </p:custDataLst>
          </p:nvPr>
        </p:nvSpPr>
        <p:spPr>
          <a:xfrm>
            <a:off x="214513" y="5301208"/>
            <a:ext cx="8714974" cy="903005"/>
          </a:xfrm>
          <a:prstGeom prst="rect">
            <a:avLst/>
          </a:prstGeom>
          <a:solidFill>
            <a:srgbClr val="FEF0CE"/>
          </a:solidFill>
          <a:ln w="38100">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rtlCol="0" anchor="ctr"/>
          <a:lstStyle/>
          <a:p>
            <a:pPr algn="ctr"/>
            <a:endParaRPr lang="zh-CN" altLang="en-US" sz="2399" dirty="0">
              <a:latin typeface="微软雅黑" panose="020B0503020204020204" pitchFamily="34" charset="-122"/>
              <a:ea typeface="微软雅黑" panose="020B0503020204020204" pitchFamily="34" charset="-122"/>
            </a:endParaRPr>
          </a:p>
        </p:txBody>
      </p:sp>
      <p:sp>
        <p:nvSpPr>
          <p:cNvPr id="442" name="文字方塊 441">
            <a:extLst>
              <a:ext uri="{FF2B5EF4-FFF2-40B4-BE49-F238E27FC236}">
                <a16:creationId xmlns:a16="http://schemas.microsoft.com/office/drawing/2014/main" id="{EC01817A-CD5D-4192-AE76-05AC90AC1E7C}"/>
              </a:ext>
            </a:extLst>
          </p:cNvPr>
          <p:cNvSpPr txBox="1"/>
          <p:nvPr/>
        </p:nvSpPr>
        <p:spPr>
          <a:xfrm>
            <a:off x="256435" y="5373216"/>
            <a:ext cx="8673052" cy="830997"/>
          </a:xfrm>
          <a:prstGeom prst="rect">
            <a:avLst/>
          </a:prstGeom>
          <a:noFill/>
        </p:spPr>
        <p:txBody>
          <a:bodyPr wrap="square">
            <a:spAutoFit/>
          </a:bodyPr>
          <a:lstStyle/>
          <a:p>
            <a:r>
              <a:rPr lang="zh-TW" altLang="en-US" sz="1600" b="1" dirty="0">
                <a:latin typeface="微軟正黑體" panose="020B0604030504040204" pitchFamily="34" charset="-120"/>
                <a:ea typeface="微軟正黑體" panose="020B0604030504040204" pitchFamily="34" charset="-120"/>
              </a:rPr>
              <a:t>依據教育部</a:t>
            </a:r>
            <a:r>
              <a:rPr lang="en-US" altLang="zh-TW" sz="1600" b="1" dirty="0">
                <a:latin typeface="微軟正黑體" panose="020B0604030504040204" pitchFamily="34" charset="-120"/>
                <a:ea typeface="微軟正黑體" panose="020B0604030504040204" pitchFamily="34" charset="-120"/>
              </a:rPr>
              <a:t>99</a:t>
            </a:r>
            <a:r>
              <a:rPr lang="zh-TW" altLang="en-US" sz="1600" b="1" dirty="0">
                <a:latin typeface="微軟正黑體" panose="020B0604030504040204" pitchFamily="34" charset="-120"/>
                <a:ea typeface="微軟正黑體" panose="020B0604030504040204" pitchFamily="34" charset="-120"/>
              </a:rPr>
              <a:t>年</a:t>
            </a:r>
            <a:r>
              <a:rPr lang="en-US" altLang="zh-TW" sz="1600" b="1" dirty="0">
                <a:latin typeface="微軟正黑體" panose="020B0604030504040204" pitchFamily="34" charset="-120"/>
                <a:ea typeface="微軟正黑體" panose="020B0604030504040204" pitchFamily="34" charset="-120"/>
              </a:rPr>
              <a:t>8</a:t>
            </a:r>
            <a:r>
              <a:rPr lang="zh-TW" altLang="en-US" sz="1600" b="1" dirty="0">
                <a:latin typeface="微軟正黑體" panose="020B0604030504040204" pitchFamily="34" charset="-120"/>
                <a:ea typeface="微軟正黑體" panose="020B0604030504040204" pitchFamily="34" charset="-120"/>
              </a:rPr>
              <a:t>月</a:t>
            </a:r>
            <a:r>
              <a:rPr lang="en-US" altLang="zh-TW" sz="1600" b="1" dirty="0">
                <a:latin typeface="微軟正黑體" panose="020B0604030504040204" pitchFamily="34" charset="-120"/>
                <a:ea typeface="微軟正黑體" panose="020B0604030504040204" pitchFamily="34" charset="-120"/>
              </a:rPr>
              <a:t>4</a:t>
            </a:r>
            <a:r>
              <a:rPr lang="zh-TW" altLang="en-US" sz="1600" b="1" dirty="0">
                <a:latin typeface="微軟正黑體" panose="020B0604030504040204" pitchFamily="34" charset="-120"/>
                <a:ea typeface="微軟正黑體" panose="020B0604030504040204" pitchFamily="34" charset="-120"/>
              </a:rPr>
              <a:t>日臺技（二）字第</a:t>
            </a:r>
            <a:r>
              <a:rPr lang="en-US" altLang="zh-TW" sz="1600" b="1" dirty="0">
                <a:latin typeface="微軟正黑體" panose="020B0604030504040204" pitchFamily="34" charset="-120"/>
                <a:ea typeface="微軟正黑體" panose="020B0604030504040204" pitchFamily="34" charset="-120"/>
              </a:rPr>
              <a:t>0990129340B</a:t>
            </a:r>
            <a:r>
              <a:rPr lang="zh-TW" altLang="en-US" sz="1600" b="1" dirty="0">
                <a:latin typeface="微軟正黑體" panose="020B0604030504040204" pitchFamily="34" charset="-120"/>
                <a:ea typeface="微軟正黑體" panose="020B0604030504040204" pitchFamily="34" charset="-120"/>
              </a:rPr>
              <a:t>號函示規定：各高中職學校推薦學生報名「科技校院繁星計畫」，應落實建立「校內推薦機制」，相關辦法應完成校內行政程序後公布週知並維持辦法之穩定性，以符公平、公正、公開之原則。</a:t>
            </a:r>
          </a:p>
        </p:txBody>
      </p:sp>
      <p:sp>
        <p:nvSpPr>
          <p:cNvPr id="443" name="標題 1">
            <a:extLst>
              <a:ext uri="{FF2B5EF4-FFF2-40B4-BE49-F238E27FC236}">
                <a16:creationId xmlns:a16="http://schemas.microsoft.com/office/drawing/2014/main" id="{70C98E95-B160-4BB4-B1F3-058F16294147}"/>
              </a:ext>
            </a:extLst>
          </p:cNvPr>
          <p:cNvSpPr txBox="1">
            <a:spLocks/>
          </p:cNvSpPr>
          <p:nvPr/>
        </p:nvSpPr>
        <p:spPr bwMode="auto">
          <a:xfrm>
            <a:off x="0" y="194645"/>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kern="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肆、推薦資格</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r>
              <a:rPr lang="zh-TW" altLang="en-US"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Tree>
    <p:extLst>
      <p:ext uri="{BB962C8B-B14F-4D97-AF65-F5344CB8AC3E}">
        <p14:creationId xmlns:p14="http://schemas.microsoft.com/office/powerpoint/2010/main" val="14307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30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53" presetClass="entr" presetSubtype="16" fill="hold" nodeType="withEffect">
                                  <p:stCondLst>
                                    <p:cond delay="60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nodeType="withEffect">
                                  <p:stCondLst>
                                    <p:cond delay="900"/>
                                  </p:stCondLst>
                                  <p:childTnLst>
                                    <p:set>
                                      <p:cBhvr>
                                        <p:cTn id="16" dur="1" fill="hold">
                                          <p:stCondLst>
                                            <p:cond delay="0"/>
                                          </p:stCondLst>
                                        </p:cTn>
                                        <p:tgtEl>
                                          <p:spTgt spid="132"/>
                                        </p:tgtEl>
                                        <p:attrNameLst>
                                          <p:attrName>style.visibility</p:attrName>
                                        </p:attrNameLst>
                                      </p:cBhvr>
                                      <p:to>
                                        <p:strVal val="visible"/>
                                      </p:to>
                                    </p:set>
                                    <p:anim calcmode="lin" valueType="num">
                                      <p:cBhvr>
                                        <p:cTn id="17" dur="500" fill="hold"/>
                                        <p:tgtEl>
                                          <p:spTgt spid="132"/>
                                        </p:tgtEl>
                                        <p:attrNameLst>
                                          <p:attrName>ppt_w</p:attrName>
                                        </p:attrNameLst>
                                      </p:cBhvr>
                                      <p:tavLst>
                                        <p:tav tm="0">
                                          <p:val>
                                            <p:fltVal val="0"/>
                                          </p:val>
                                        </p:tav>
                                        <p:tav tm="100000">
                                          <p:val>
                                            <p:strVal val="#ppt_w"/>
                                          </p:val>
                                        </p:tav>
                                      </p:tavLst>
                                    </p:anim>
                                    <p:anim calcmode="lin" valueType="num">
                                      <p:cBhvr>
                                        <p:cTn id="18" dur="500" fill="hold"/>
                                        <p:tgtEl>
                                          <p:spTgt spid="132"/>
                                        </p:tgtEl>
                                        <p:attrNameLst>
                                          <p:attrName>ppt_h</p:attrName>
                                        </p:attrNameLst>
                                      </p:cBhvr>
                                      <p:tavLst>
                                        <p:tav tm="0">
                                          <p:val>
                                            <p:fltVal val="0"/>
                                          </p:val>
                                        </p:tav>
                                        <p:tav tm="100000">
                                          <p:val>
                                            <p:strVal val="#ppt_h"/>
                                          </p:val>
                                        </p:tav>
                                      </p:tavLst>
                                    </p:anim>
                                    <p:animEffect transition="in" filter="fade">
                                      <p:cBhvr>
                                        <p:cTn id="19" dur="500"/>
                                        <p:tgtEl>
                                          <p:spTgt spid="132"/>
                                        </p:tgtEl>
                                      </p:cBhvr>
                                    </p:animEffect>
                                  </p:childTnLst>
                                </p:cTn>
                              </p:par>
                              <p:par>
                                <p:cTn id="20" presetID="22" presetClass="entr" presetSubtype="8" fill="hold" grpId="0" nodeType="withEffect">
                                  <p:stCondLst>
                                    <p:cond delay="1200"/>
                                  </p:stCondLst>
                                  <p:childTnLst>
                                    <p:set>
                                      <p:cBhvr>
                                        <p:cTn id="21" dur="1" fill="hold">
                                          <p:stCondLst>
                                            <p:cond delay="0"/>
                                          </p:stCondLst>
                                        </p:cTn>
                                        <p:tgtEl>
                                          <p:spTgt spid="214"/>
                                        </p:tgtEl>
                                        <p:attrNameLst>
                                          <p:attrName>style.visibility</p:attrName>
                                        </p:attrNameLst>
                                      </p:cBhvr>
                                      <p:to>
                                        <p:strVal val="visible"/>
                                      </p:to>
                                    </p:set>
                                    <p:animEffect transition="in" filter="wipe(left)">
                                      <p:cBhvr>
                                        <p:cTn id="22" dur="500"/>
                                        <p:tgtEl>
                                          <p:spTgt spid="214"/>
                                        </p:tgtEl>
                                      </p:cBhvr>
                                    </p:animEffect>
                                  </p:childTnLst>
                                </p:cTn>
                              </p:par>
                              <p:par>
                                <p:cTn id="23" presetID="22" presetClass="entr" presetSubtype="8" fill="hold" grpId="0" nodeType="withEffect">
                                  <p:stCondLst>
                                    <p:cond delay="1500"/>
                                  </p:stCondLst>
                                  <p:childTnLst>
                                    <p:set>
                                      <p:cBhvr>
                                        <p:cTn id="24" dur="1" fill="hold">
                                          <p:stCondLst>
                                            <p:cond delay="0"/>
                                          </p:stCondLst>
                                        </p:cTn>
                                        <p:tgtEl>
                                          <p:spTgt spid="215"/>
                                        </p:tgtEl>
                                        <p:attrNameLst>
                                          <p:attrName>style.visibility</p:attrName>
                                        </p:attrNameLst>
                                      </p:cBhvr>
                                      <p:to>
                                        <p:strVal val="visible"/>
                                      </p:to>
                                    </p:set>
                                    <p:animEffect transition="in" filter="wipe(left)">
                                      <p:cBhvr>
                                        <p:cTn id="25" dur="500"/>
                                        <p:tgtEl>
                                          <p:spTgt spid="215"/>
                                        </p:tgtEl>
                                      </p:cBhvr>
                                    </p:animEffect>
                                  </p:childTnLst>
                                </p:cTn>
                              </p:par>
                              <p:par>
                                <p:cTn id="26" presetID="22" presetClass="entr" presetSubtype="8" fill="hold" grpId="0" nodeType="withEffect">
                                  <p:stCondLst>
                                    <p:cond delay="1800"/>
                                  </p:stCondLst>
                                  <p:childTnLst>
                                    <p:set>
                                      <p:cBhvr>
                                        <p:cTn id="27" dur="1" fill="hold">
                                          <p:stCondLst>
                                            <p:cond delay="0"/>
                                          </p:stCondLst>
                                        </p:cTn>
                                        <p:tgtEl>
                                          <p:spTgt spid="216"/>
                                        </p:tgtEl>
                                        <p:attrNameLst>
                                          <p:attrName>style.visibility</p:attrName>
                                        </p:attrNameLst>
                                      </p:cBhvr>
                                      <p:to>
                                        <p:strVal val="visible"/>
                                      </p:to>
                                    </p:set>
                                    <p:animEffect transition="in" filter="wipe(left)">
                                      <p:cBhvr>
                                        <p:cTn id="28" dur="500"/>
                                        <p:tgtEl>
                                          <p:spTgt spid="216"/>
                                        </p:tgtEl>
                                      </p:cBhvr>
                                    </p:animEffect>
                                  </p:childTnLst>
                                </p:cTn>
                              </p:par>
                              <p:par>
                                <p:cTn id="29" presetID="22" presetClass="entr" presetSubtype="8" fill="hold" grpId="0" nodeType="withEffect">
                                  <p:stCondLst>
                                    <p:cond delay="2100"/>
                                  </p:stCondLst>
                                  <p:childTnLst>
                                    <p:set>
                                      <p:cBhvr>
                                        <p:cTn id="30" dur="1" fill="hold">
                                          <p:stCondLst>
                                            <p:cond delay="0"/>
                                          </p:stCondLst>
                                        </p:cTn>
                                        <p:tgtEl>
                                          <p:spTgt spid="217"/>
                                        </p:tgtEl>
                                        <p:attrNameLst>
                                          <p:attrName>style.visibility</p:attrName>
                                        </p:attrNameLst>
                                      </p:cBhvr>
                                      <p:to>
                                        <p:strVal val="visible"/>
                                      </p:to>
                                    </p:set>
                                    <p:animEffect transition="in" filter="wipe(left)">
                                      <p:cBhvr>
                                        <p:cTn id="31" dur="500"/>
                                        <p:tgtEl>
                                          <p:spTgt spid="217"/>
                                        </p:tgtEl>
                                      </p:cBhvr>
                                    </p:animEffect>
                                  </p:childTnLst>
                                </p:cTn>
                              </p:par>
                              <p:par>
                                <p:cTn id="32" presetID="22" presetClass="entr" presetSubtype="8" fill="hold" grpId="0" nodeType="withEffect">
                                  <p:stCondLst>
                                    <p:cond delay="2400"/>
                                  </p:stCondLst>
                                  <p:childTnLst>
                                    <p:set>
                                      <p:cBhvr>
                                        <p:cTn id="33" dur="1" fill="hold">
                                          <p:stCondLst>
                                            <p:cond delay="0"/>
                                          </p:stCondLst>
                                        </p:cTn>
                                        <p:tgtEl>
                                          <p:spTgt spid="218"/>
                                        </p:tgtEl>
                                        <p:attrNameLst>
                                          <p:attrName>style.visibility</p:attrName>
                                        </p:attrNameLst>
                                      </p:cBhvr>
                                      <p:to>
                                        <p:strVal val="visible"/>
                                      </p:to>
                                    </p:set>
                                    <p:animEffect transition="in" filter="wipe(left)">
                                      <p:cBhvr>
                                        <p:cTn id="34" dur="500"/>
                                        <p:tgtEl>
                                          <p:spTgt spid="218"/>
                                        </p:tgtEl>
                                      </p:cBhvr>
                                    </p:animEffect>
                                  </p:childTnLst>
                                </p:cTn>
                              </p:par>
                              <p:par>
                                <p:cTn id="35" presetID="22" presetClass="entr" presetSubtype="8" fill="hold" grpId="0" nodeType="withEffect">
                                  <p:stCondLst>
                                    <p:cond delay="2700"/>
                                  </p:stCondLst>
                                  <p:childTnLst>
                                    <p:set>
                                      <p:cBhvr>
                                        <p:cTn id="36" dur="1" fill="hold">
                                          <p:stCondLst>
                                            <p:cond delay="0"/>
                                          </p:stCondLst>
                                        </p:cTn>
                                        <p:tgtEl>
                                          <p:spTgt spid="219"/>
                                        </p:tgtEl>
                                        <p:attrNameLst>
                                          <p:attrName>style.visibility</p:attrName>
                                        </p:attrNameLst>
                                      </p:cBhvr>
                                      <p:to>
                                        <p:strVal val="visible"/>
                                      </p:to>
                                    </p:set>
                                    <p:animEffect transition="in" filter="wipe(left)">
                                      <p:cBhvr>
                                        <p:cTn id="37" dur="500"/>
                                        <p:tgtEl>
                                          <p:spTgt spid="219"/>
                                        </p:tgtEl>
                                      </p:cBhvr>
                                    </p:animEffect>
                                  </p:childTnLst>
                                </p:cTn>
                              </p:par>
                              <p:par>
                                <p:cTn id="38" presetID="22" presetClass="entr" presetSubtype="8" fill="hold" grpId="0" nodeType="withEffect">
                                  <p:stCondLst>
                                    <p:cond delay="3000"/>
                                  </p:stCondLst>
                                  <p:childTnLst>
                                    <p:set>
                                      <p:cBhvr>
                                        <p:cTn id="39" dur="1" fill="hold">
                                          <p:stCondLst>
                                            <p:cond delay="0"/>
                                          </p:stCondLst>
                                        </p:cTn>
                                        <p:tgtEl>
                                          <p:spTgt spid="220"/>
                                        </p:tgtEl>
                                        <p:attrNameLst>
                                          <p:attrName>style.visibility</p:attrName>
                                        </p:attrNameLst>
                                      </p:cBhvr>
                                      <p:to>
                                        <p:strVal val="visible"/>
                                      </p:to>
                                    </p:set>
                                    <p:animEffect transition="in" filter="wipe(left)">
                                      <p:cBhvr>
                                        <p:cTn id="40" dur="500"/>
                                        <p:tgtEl>
                                          <p:spTgt spid="220"/>
                                        </p:tgtEl>
                                      </p:cBhvr>
                                    </p:animEffect>
                                  </p:childTnLst>
                                </p:cTn>
                              </p:par>
                              <p:par>
                                <p:cTn id="41" presetID="22" presetClass="entr" presetSubtype="8" fill="hold" grpId="0" nodeType="withEffect">
                                  <p:stCondLst>
                                    <p:cond delay="3300"/>
                                  </p:stCondLst>
                                  <p:childTnLst>
                                    <p:set>
                                      <p:cBhvr>
                                        <p:cTn id="42" dur="1" fill="hold">
                                          <p:stCondLst>
                                            <p:cond delay="0"/>
                                          </p:stCondLst>
                                        </p:cTn>
                                        <p:tgtEl>
                                          <p:spTgt spid="221"/>
                                        </p:tgtEl>
                                        <p:attrNameLst>
                                          <p:attrName>style.visibility</p:attrName>
                                        </p:attrNameLst>
                                      </p:cBhvr>
                                      <p:to>
                                        <p:strVal val="visible"/>
                                      </p:to>
                                    </p:set>
                                    <p:animEffect transition="in" filter="wipe(left)">
                                      <p:cBhvr>
                                        <p:cTn id="43" dur="500"/>
                                        <p:tgtEl>
                                          <p:spTgt spid="221"/>
                                        </p:tgtEl>
                                      </p:cBhvr>
                                    </p:animEffect>
                                  </p:childTnLst>
                                </p:cTn>
                              </p:par>
                              <p:par>
                                <p:cTn id="44" presetID="22" presetClass="entr" presetSubtype="8" fill="hold" grpId="0" nodeType="withEffect">
                                  <p:stCondLst>
                                    <p:cond delay="3600"/>
                                  </p:stCondLst>
                                  <p:childTnLst>
                                    <p:set>
                                      <p:cBhvr>
                                        <p:cTn id="45" dur="1" fill="hold">
                                          <p:stCondLst>
                                            <p:cond delay="0"/>
                                          </p:stCondLst>
                                        </p:cTn>
                                        <p:tgtEl>
                                          <p:spTgt spid="222"/>
                                        </p:tgtEl>
                                        <p:attrNameLst>
                                          <p:attrName>style.visibility</p:attrName>
                                        </p:attrNameLst>
                                      </p:cBhvr>
                                      <p:to>
                                        <p:strVal val="visible"/>
                                      </p:to>
                                    </p:set>
                                    <p:animEffect transition="in" filter="wipe(left)">
                                      <p:cBhvr>
                                        <p:cTn id="46" dur="500"/>
                                        <p:tgtEl>
                                          <p:spTgt spid="222"/>
                                        </p:tgtEl>
                                      </p:cBhvr>
                                    </p:animEffect>
                                  </p:childTnLst>
                                </p:cTn>
                              </p:par>
                              <p:par>
                                <p:cTn id="47" presetID="10" presetClass="entr" presetSubtype="0" fill="hold" grpId="0" nodeType="withEffect">
                                  <p:stCondLst>
                                    <p:cond delay="1800"/>
                                  </p:stCondLst>
                                  <p:childTnLst>
                                    <p:set>
                                      <p:cBhvr>
                                        <p:cTn id="48" dur="1" fill="hold">
                                          <p:stCondLst>
                                            <p:cond delay="0"/>
                                          </p:stCondLst>
                                        </p:cTn>
                                        <p:tgtEl>
                                          <p:spTgt spid="441"/>
                                        </p:tgtEl>
                                        <p:attrNameLst>
                                          <p:attrName>style.visibility</p:attrName>
                                        </p:attrNameLst>
                                      </p:cBhvr>
                                      <p:to>
                                        <p:strVal val="visible"/>
                                      </p:to>
                                    </p:set>
                                    <p:animEffect transition="in" filter="fade">
                                      <p:cBhvr>
                                        <p:cTn id="49" dur="500"/>
                                        <p:tgtEl>
                                          <p:spTgt spid="4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animBg="1"/>
      <p:bldP spid="215" grpId="0"/>
      <p:bldP spid="216" grpId="0"/>
      <p:bldP spid="217" grpId="0" animBg="1"/>
      <p:bldP spid="218" grpId="0"/>
      <p:bldP spid="219" grpId="0"/>
      <p:bldP spid="220" grpId="0" animBg="1"/>
      <p:bldP spid="221" grpId="0"/>
      <p:bldP spid="222" grpId="0"/>
      <p:bldP spid="44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A" val="v3.0.0"/>
</p:tagLst>
</file>

<file path=ppt/tags/tag10.xml><?xml version="1.0" encoding="utf-8"?>
<p:tagLst xmlns:a="http://schemas.openxmlformats.org/drawingml/2006/main" xmlns:r="http://schemas.openxmlformats.org/officeDocument/2006/relationships" xmlns:p="http://schemas.openxmlformats.org/presentationml/2006/main">
  <p:tag name="PA" val="v3.0.0"/>
</p:tagLst>
</file>

<file path=ppt/tags/tag11.xml><?xml version="1.0" encoding="utf-8"?>
<p:tagLst xmlns:a="http://schemas.openxmlformats.org/drawingml/2006/main" xmlns:r="http://schemas.openxmlformats.org/officeDocument/2006/relationships" xmlns:p="http://schemas.openxmlformats.org/presentationml/2006/main">
  <p:tag name="PA" val="v3.0.0"/>
</p:tagLst>
</file>

<file path=ppt/tags/tag12.xml><?xml version="1.0" encoding="utf-8"?>
<p:tagLst xmlns:a="http://schemas.openxmlformats.org/drawingml/2006/main" xmlns:r="http://schemas.openxmlformats.org/officeDocument/2006/relationships" xmlns:p="http://schemas.openxmlformats.org/presentationml/2006/main">
  <p:tag name="PA" val="v3.0.0"/>
</p:tagLst>
</file>

<file path=ppt/tags/tag13.xml><?xml version="1.0" encoding="utf-8"?>
<p:tagLst xmlns:a="http://schemas.openxmlformats.org/drawingml/2006/main" xmlns:r="http://schemas.openxmlformats.org/officeDocument/2006/relationships" xmlns:p="http://schemas.openxmlformats.org/presentationml/2006/main">
  <p:tag name="PA" val="v3.0.0"/>
</p:tagLst>
</file>

<file path=ppt/tags/tag2.xml><?xml version="1.0" encoding="utf-8"?>
<p:tagLst xmlns:a="http://schemas.openxmlformats.org/drawingml/2006/main" xmlns:r="http://schemas.openxmlformats.org/officeDocument/2006/relationships" xmlns:p="http://schemas.openxmlformats.org/presentationml/2006/main">
  <p:tag name="PA" val="v3.0.0"/>
</p:tagLst>
</file>

<file path=ppt/tags/tag3.xml><?xml version="1.0" encoding="utf-8"?>
<p:tagLst xmlns:a="http://schemas.openxmlformats.org/drawingml/2006/main" xmlns:r="http://schemas.openxmlformats.org/officeDocument/2006/relationships" xmlns:p="http://schemas.openxmlformats.org/presentationml/2006/main">
  <p:tag name="PA" val="v3.0.0"/>
</p:tagLst>
</file>

<file path=ppt/tags/tag4.xml><?xml version="1.0" encoding="utf-8"?>
<p:tagLst xmlns:a="http://schemas.openxmlformats.org/drawingml/2006/main" xmlns:r="http://schemas.openxmlformats.org/officeDocument/2006/relationships" xmlns:p="http://schemas.openxmlformats.org/presentationml/2006/main">
  <p:tag name="PA" val="v3.0.0"/>
</p:tagLst>
</file>

<file path=ppt/tags/tag5.xml><?xml version="1.0" encoding="utf-8"?>
<p:tagLst xmlns:a="http://schemas.openxmlformats.org/drawingml/2006/main" xmlns:r="http://schemas.openxmlformats.org/officeDocument/2006/relationships" xmlns:p="http://schemas.openxmlformats.org/presentationml/2006/main">
  <p:tag name="PA" val="v3.0.0"/>
</p:tagLst>
</file>

<file path=ppt/tags/tag6.xml><?xml version="1.0" encoding="utf-8"?>
<p:tagLst xmlns:a="http://schemas.openxmlformats.org/drawingml/2006/main" xmlns:r="http://schemas.openxmlformats.org/officeDocument/2006/relationships" xmlns:p="http://schemas.openxmlformats.org/presentationml/2006/main">
  <p:tag name="PA" val="v3.0.0"/>
</p:tagLst>
</file>

<file path=ppt/tags/tag7.xml><?xml version="1.0" encoding="utf-8"?>
<p:tagLst xmlns:a="http://schemas.openxmlformats.org/drawingml/2006/main" xmlns:r="http://schemas.openxmlformats.org/officeDocument/2006/relationships" xmlns:p="http://schemas.openxmlformats.org/presentationml/2006/main">
  <p:tag name="PA" val="v3.0.0"/>
</p:tagLst>
</file>

<file path=ppt/tags/tag8.xml><?xml version="1.0" encoding="utf-8"?>
<p:tagLst xmlns:a="http://schemas.openxmlformats.org/drawingml/2006/main" xmlns:r="http://schemas.openxmlformats.org/officeDocument/2006/relationships" xmlns:p="http://schemas.openxmlformats.org/presentationml/2006/main">
  <p:tag name="PA" val="v3.0.0"/>
</p:tagLst>
</file>

<file path=ppt/tags/tag9.xml><?xml version="1.0" encoding="utf-8"?>
<p:tagLst xmlns:a="http://schemas.openxmlformats.org/drawingml/2006/main" xmlns:r="http://schemas.openxmlformats.org/officeDocument/2006/relationships" xmlns:p="http://schemas.openxmlformats.org/presentationml/2006/main">
  <p:tag name="PA" val="v3.0.0"/>
</p:tagLst>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lipFill rotWithShape="0">
          <a:blip xmlns:r="http://schemas.openxmlformats.org/officeDocument/2006/relationships" r:embed="rId1"/>
          <a:stretch>
            <a:fillRect l="-1303" t="-1279" r="-1466" b="-2772"/>
          </a:stretch>
        </a:blipFill>
        <a:ln>
          <a:noFill/>
        </a:ln>
        <a:extLst>
          <a:ext uri="{91240B29-F687-4F45-9708-019B960494DF}">
            <a14:hiddenLine xmlns:a14="http://schemas.microsoft.com/office/drawing/2010/main" w="9525">
              <a:solidFill>
                <a:srgbClr val="000000"/>
              </a:solidFill>
              <a:miter lim="800000"/>
              <a:headEnd/>
              <a:tailEnd/>
            </a14:hiddenLine>
          </a:ext>
        </a:extLst>
      </a:spPr>
      <a:bodyPr/>
      <a:lstStyle>
        <a:defPPr>
          <a:defRPr>
            <a:noFill/>
          </a:defRPr>
        </a:defPPr>
      </a:lstStyle>
    </a:spDef>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123701</TotalTime>
  <Words>7745</Words>
  <Application>Microsoft Office PowerPoint</Application>
  <PresentationFormat>如螢幕大小 (4:3)</PresentationFormat>
  <Paragraphs>1497</Paragraphs>
  <Slides>34</Slides>
  <Notes>18</Notes>
  <HiddenSlides>0</HiddenSlides>
  <MMClips>0</MMClips>
  <ScaleCrop>false</ScaleCrop>
  <HeadingPairs>
    <vt:vector size="6" baseType="variant">
      <vt:variant>
        <vt:lpstr>使用字型</vt:lpstr>
      </vt:variant>
      <vt:variant>
        <vt:i4>15</vt:i4>
      </vt:variant>
      <vt:variant>
        <vt:lpstr>佈景主題</vt:lpstr>
      </vt:variant>
      <vt:variant>
        <vt:i4>1</vt:i4>
      </vt:variant>
      <vt:variant>
        <vt:lpstr>投影片標題</vt:lpstr>
      </vt:variant>
      <vt:variant>
        <vt:i4>34</vt:i4>
      </vt:variant>
    </vt:vector>
  </HeadingPairs>
  <TitlesOfParts>
    <vt:vector size="50" baseType="lpstr">
      <vt:lpstr>微软雅黑</vt:lpstr>
      <vt:lpstr>細明體</vt:lpstr>
      <vt:lpstr>華康中黑體</vt:lpstr>
      <vt:lpstr>華康行書體</vt:lpstr>
      <vt:lpstr>華康超明體</vt:lpstr>
      <vt:lpstr>微軟正黑體</vt:lpstr>
      <vt:lpstr>標楷體</vt:lpstr>
      <vt:lpstr>Arial</vt:lpstr>
      <vt:lpstr>Arial Black</vt:lpstr>
      <vt:lpstr>Arial Rounded MT Bold</vt:lpstr>
      <vt:lpstr>Bahnschrift Light</vt:lpstr>
      <vt:lpstr>Book Antiqua</vt:lpstr>
      <vt:lpstr>Calibri</vt:lpstr>
      <vt:lpstr>Times New Roman</vt:lpstr>
      <vt:lpstr>Wingdings</vt:lpstr>
      <vt:lpstr>自訂設計</vt:lpstr>
      <vt:lpstr>113學年度科技校院繁星計畫 聯合推薦甄選入學招生</vt:lpstr>
      <vt:lpstr>四技二專多元入學招生管道一覽表</vt:lpstr>
      <vt:lpstr>PowerPoint 簡報</vt:lpstr>
      <vt:lpstr>壹、近三年招生概況</vt:lpstr>
      <vt:lpstr>貳、招生名額 (1/2)</vt:lpstr>
      <vt:lpstr>貳、招生名額(2/2)</vt:lpstr>
      <vt:lpstr>參、重要日程表（1/2）</vt:lpstr>
      <vt:lpstr>參、重要日程表（2/2）</vt:lpstr>
      <vt:lpstr>PowerPoint 簡報</vt:lpstr>
      <vt:lpstr>肆、推薦資格（2/2）</vt:lpstr>
      <vt:lpstr>PowerPoint 簡報</vt:lpstr>
      <vt:lpstr>陸、甄選規定（1/11）</vt:lpstr>
      <vt:lpstr>PowerPoint 簡報</vt:lpstr>
      <vt:lpstr>陸、甄選規定（3/11）</vt:lpstr>
      <vt:lpstr>陸、甄選規定（4/11）</vt:lpstr>
      <vt:lpstr>陸、甄選規定（5/11）</vt:lpstr>
      <vt:lpstr>陸、甄選規定（6/11）</vt:lpstr>
      <vt:lpstr>陸、甄選規定-第7比序（7/11）</vt:lpstr>
      <vt:lpstr>陸、甄選規定-第7比序（8/11）</vt:lpstr>
      <vt:lpstr>PowerPoint 簡報</vt:lpstr>
      <vt:lpstr>PowerPoint 簡報</vt:lpstr>
      <vt:lpstr>PowerPoint 簡報</vt:lpstr>
      <vt:lpstr>柒、分發方式及錄取規定（1/4）</vt:lpstr>
      <vt:lpstr>PowerPoint 簡報</vt:lpstr>
      <vt:lpstr>柒、分發方式及錄取規定（3/4）</vt:lpstr>
      <vt:lpstr>柒、分發方式及錄取規定（4/4）</vt:lpstr>
      <vt:lpstr>捌、作業流程注意事項（1/7）</vt:lpstr>
      <vt:lpstr>捌、作業流程注意事項（2/7）</vt:lpstr>
      <vt:lpstr>捌、作業流程注意事項（3/7）</vt:lpstr>
      <vt:lpstr>捌、作業流程注意事項（4/7）</vt:lpstr>
      <vt:lpstr>捌、作業流程注意事項（5/7）</vt:lpstr>
      <vt:lpstr>捌、作業流程注意事項（6/7）</vt:lpstr>
      <vt:lpstr>捌、作業流程注意事項（7/7）</vt:lpstr>
      <vt:lpstr>意見交流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E111科技繁星-12月宣導簡報檔</dc:title>
  <dc:creator>User</dc:creator>
  <cp:lastModifiedBy>張嘉珮</cp:lastModifiedBy>
  <cp:revision>1902</cp:revision>
  <cp:lastPrinted>2022-11-28T03:59:05Z</cp:lastPrinted>
  <dcterms:created xsi:type="dcterms:W3CDTF">2010-11-29T05:36:38Z</dcterms:created>
  <dcterms:modified xsi:type="dcterms:W3CDTF">2023-11-28T08:44:12Z</dcterms:modified>
</cp:coreProperties>
</file>