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76"/>
  </p:notesMasterIdLst>
  <p:handoutMasterIdLst>
    <p:handoutMasterId r:id="rId77"/>
  </p:handoutMasterIdLst>
  <p:sldIdLst>
    <p:sldId id="434" r:id="rId2"/>
    <p:sldId id="538" r:id="rId3"/>
    <p:sldId id="542" r:id="rId4"/>
    <p:sldId id="526" r:id="rId5"/>
    <p:sldId id="527" r:id="rId6"/>
    <p:sldId id="487" r:id="rId7"/>
    <p:sldId id="480" r:id="rId8"/>
    <p:sldId id="481" r:id="rId9"/>
    <p:sldId id="482" r:id="rId10"/>
    <p:sldId id="483" r:id="rId11"/>
    <p:sldId id="484" r:id="rId12"/>
    <p:sldId id="486" r:id="rId13"/>
    <p:sldId id="488" r:id="rId14"/>
    <p:sldId id="490" r:id="rId15"/>
    <p:sldId id="491" r:id="rId16"/>
    <p:sldId id="492" r:id="rId17"/>
    <p:sldId id="494" r:id="rId18"/>
    <p:sldId id="495" r:id="rId19"/>
    <p:sldId id="497" r:id="rId20"/>
    <p:sldId id="498" r:id="rId21"/>
    <p:sldId id="499" r:id="rId22"/>
    <p:sldId id="500" r:id="rId23"/>
    <p:sldId id="501" r:id="rId24"/>
    <p:sldId id="502" r:id="rId25"/>
    <p:sldId id="503" r:id="rId26"/>
    <p:sldId id="504" r:id="rId27"/>
    <p:sldId id="505" r:id="rId28"/>
    <p:sldId id="506" r:id="rId29"/>
    <p:sldId id="507" r:id="rId30"/>
    <p:sldId id="509" r:id="rId31"/>
    <p:sldId id="511" r:id="rId32"/>
    <p:sldId id="513" r:id="rId33"/>
    <p:sldId id="514" r:id="rId34"/>
    <p:sldId id="541" r:id="rId35"/>
    <p:sldId id="523" r:id="rId36"/>
    <p:sldId id="524" r:id="rId37"/>
    <p:sldId id="522" r:id="rId38"/>
    <p:sldId id="525" r:id="rId39"/>
    <p:sldId id="529" r:id="rId40"/>
    <p:sldId id="530" r:id="rId41"/>
    <p:sldId id="533" r:id="rId42"/>
    <p:sldId id="531" r:id="rId43"/>
    <p:sldId id="532" r:id="rId44"/>
    <p:sldId id="534" r:id="rId45"/>
    <p:sldId id="535" r:id="rId46"/>
    <p:sldId id="536" r:id="rId47"/>
    <p:sldId id="539" r:id="rId48"/>
    <p:sldId id="543" r:id="rId49"/>
    <p:sldId id="461" r:id="rId50"/>
    <p:sldId id="528" r:id="rId51"/>
    <p:sldId id="519" r:id="rId52"/>
    <p:sldId id="544" r:id="rId53"/>
    <p:sldId id="521" r:id="rId54"/>
    <p:sldId id="462" r:id="rId55"/>
    <p:sldId id="463" r:id="rId56"/>
    <p:sldId id="464" r:id="rId57"/>
    <p:sldId id="465" r:id="rId58"/>
    <p:sldId id="466" r:id="rId59"/>
    <p:sldId id="467" r:id="rId60"/>
    <p:sldId id="468" r:id="rId61"/>
    <p:sldId id="469" r:id="rId62"/>
    <p:sldId id="470" r:id="rId63"/>
    <p:sldId id="471" r:id="rId64"/>
    <p:sldId id="472" r:id="rId65"/>
    <p:sldId id="520" r:id="rId66"/>
    <p:sldId id="473" r:id="rId67"/>
    <p:sldId id="518" r:id="rId68"/>
    <p:sldId id="517" r:id="rId69"/>
    <p:sldId id="474" r:id="rId70"/>
    <p:sldId id="475" r:id="rId71"/>
    <p:sldId id="476" r:id="rId72"/>
    <p:sldId id="477" r:id="rId73"/>
    <p:sldId id="478" r:id="rId74"/>
    <p:sldId id="272" r:id="rId75"/>
  </p:sldIdLst>
  <p:sldSz cx="12192000" cy="6858000"/>
  <p:notesSz cx="6797675" cy="9926638"/>
  <p:embeddedFontLst>
    <p:embeddedFont>
      <p:font typeface="Book Antiqua" panose="02040602050305030304" pitchFamily="18" charset="0"/>
      <p:regular r:id="rId78"/>
      <p:bold r:id="rId79"/>
      <p:italic r:id="rId80"/>
      <p:boldItalic r:id="rId81"/>
    </p:embeddedFont>
    <p:embeddedFont>
      <p:font typeface="Bookman Old Style" panose="02050604050505020204" pitchFamily="18" charset="0"/>
      <p:regular r:id="rId82"/>
      <p:bold r:id="rId83"/>
      <p:italic r:id="rId84"/>
      <p:boldItalic r:id="rId85"/>
    </p:embeddedFont>
    <p:embeddedFont>
      <p:font typeface="Calibri" panose="020F0502020204030204" pitchFamily="34" charset="0"/>
      <p:regular r:id="rId86"/>
      <p:bold r:id="rId87"/>
      <p:italic r:id="rId88"/>
      <p:boldItalic r:id="rId89"/>
    </p:embeddedFont>
    <p:embeddedFont>
      <p:font typeface="Calibri Light" panose="020F0302020204030204" pitchFamily="34" charset="0"/>
      <p:regular r:id="rId90"/>
      <p:italic r:id="rId91"/>
    </p:embeddedFont>
    <p:embeddedFont>
      <p:font typeface="華康正顏楷體W5" panose="03000509000000000000" pitchFamily="65" charset="-120"/>
      <p:regular r:id="rId92"/>
    </p:embeddedFont>
    <p:embeddedFont>
      <p:font typeface="華康新篆體" panose="030F0509000000000000" pitchFamily="65" charset="-120"/>
      <p:regular r:id="rId93"/>
    </p:embeddedFont>
    <p:embeddedFont>
      <p:font typeface="華康隸書體W7" panose="03000709000000000000" pitchFamily="65" charset="-120"/>
      <p:regular r:id="rId94"/>
    </p:embeddedFont>
    <p:embeddedFont>
      <p:font typeface="華康儷楷書" panose="03000509000000000000" pitchFamily="65" charset="-120"/>
      <p:regular r:id="rId95"/>
    </p:embeddedFont>
    <p:embeddedFont>
      <p:font typeface="微軟正黑體" panose="020B0604030504040204" pitchFamily="34" charset="-120"/>
      <p:regular r:id="rId96"/>
      <p:bold r:id="rId97"/>
    </p:embeddedFont>
  </p:embeddedFontLst>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未命名的章節" id="{EDC9F220-C8E2-4E91-A19C-3CA020B38E52}">
          <p14:sldIdLst>
            <p14:sldId id="434"/>
            <p14:sldId id="538"/>
            <p14:sldId id="542"/>
            <p14:sldId id="526"/>
            <p14:sldId id="527"/>
            <p14:sldId id="487"/>
            <p14:sldId id="480"/>
            <p14:sldId id="481"/>
            <p14:sldId id="482"/>
            <p14:sldId id="483"/>
            <p14:sldId id="484"/>
            <p14:sldId id="486"/>
            <p14:sldId id="488"/>
            <p14:sldId id="490"/>
            <p14:sldId id="491"/>
            <p14:sldId id="492"/>
            <p14:sldId id="494"/>
            <p14:sldId id="495"/>
            <p14:sldId id="497"/>
            <p14:sldId id="498"/>
            <p14:sldId id="499"/>
            <p14:sldId id="500"/>
            <p14:sldId id="501"/>
            <p14:sldId id="502"/>
            <p14:sldId id="503"/>
            <p14:sldId id="504"/>
            <p14:sldId id="505"/>
            <p14:sldId id="506"/>
            <p14:sldId id="507"/>
            <p14:sldId id="509"/>
            <p14:sldId id="511"/>
            <p14:sldId id="513"/>
            <p14:sldId id="514"/>
            <p14:sldId id="541"/>
            <p14:sldId id="523"/>
            <p14:sldId id="524"/>
            <p14:sldId id="522"/>
            <p14:sldId id="525"/>
            <p14:sldId id="529"/>
            <p14:sldId id="530"/>
            <p14:sldId id="533"/>
            <p14:sldId id="531"/>
            <p14:sldId id="532"/>
            <p14:sldId id="534"/>
            <p14:sldId id="535"/>
            <p14:sldId id="536"/>
            <p14:sldId id="539"/>
            <p14:sldId id="543"/>
            <p14:sldId id="461"/>
            <p14:sldId id="528"/>
            <p14:sldId id="519"/>
            <p14:sldId id="544"/>
            <p14:sldId id="521"/>
            <p14:sldId id="462"/>
            <p14:sldId id="463"/>
            <p14:sldId id="464"/>
            <p14:sldId id="465"/>
            <p14:sldId id="466"/>
            <p14:sldId id="467"/>
            <p14:sldId id="468"/>
            <p14:sldId id="469"/>
            <p14:sldId id="470"/>
            <p14:sldId id="471"/>
            <p14:sldId id="472"/>
            <p14:sldId id="520"/>
            <p14:sldId id="473"/>
            <p14:sldId id="518"/>
            <p14:sldId id="517"/>
            <p14:sldId id="474"/>
            <p14:sldId id="475"/>
            <p14:sldId id="476"/>
            <p14:sldId id="477"/>
            <p14:sldId id="478"/>
          </p14:sldIdLst>
        </p14:section>
        <p14:section name="未命名的章節" id="{C0E8CFFC-7822-4021-8267-68E87A9C38EC}">
          <p14:sldIdLst>
            <p14:sldId id="272"/>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84C888"/>
    <a:srgbClr val="FA9A98"/>
    <a:srgbClr val="FAA2A0"/>
    <a:srgbClr val="9999FF"/>
    <a:srgbClr val="9966FF"/>
    <a:srgbClr val="0000FF"/>
    <a:srgbClr val="11C1FF"/>
    <a:srgbClr val="00B0FF"/>
    <a:srgbClr val="6B68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淺色樣式 1 - 輔色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3296810-A885-4BE3-A3E7-6D5BEEA58F35}" styleName="中等深淺樣式 2 - 輔色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8FB837D-C827-4EFA-A057-4D05807E0F7C}" styleName="佈景主題樣式 1 - 輔色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D5ABB26-0587-4C30-8999-92F81FD0307C}" styleName="無樣式、無格線">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E171933-4619-4E11-9A3F-F7608DF75F80}" styleName="中等深淺樣式 1 - 輔色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5FD0F851-EC5A-4D38-B0AD-8093EC10F338}" styleName="淺色樣式 1 - 輔色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淺色樣式 1 - 輔色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D083AE6-46FA-4A59-8FB0-9F97EB10719F}" styleName="淺色樣式 3 - 輔色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957" autoAdjust="0"/>
    <p:restoredTop sz="96353" autoAdjust="0"/>
  </p:normalViewPr>
  <p:slideViewPr>
    <p:cSldViewPr snapToGrid="0">
      <p:cViewPr varScale="1">
        <p:scale>
          <a:sx n="110" d="100"/>
          <a:sy n="110" d="100"/>
        </p:scale>
        <p:origin x="750" y="78"/>
      </p:cViewPr>
      <p:guideLst>
        <p:guide orient="horz" pos="2160"/>
        <p:guide pos="3840"/>
      </p:guideLst>
    </p:cSldViewPr>
  </p:slideViewPr>
  <p:notesTextViewPr>
    <p:cViewPr>
      <p:scale>
        <a:sx n="3" d="2"/>
        <a:sy n="3" d="2"/>
      </p:scale>
      <p:origin x="0" y="0"/>
    </p:cViewPr>
  </p:notesTextViewPr>
  <p:sorterViewPr>
    <p:cViewPr varScale="1">
      <p:scale>
        <a:sx n="1" d="1"/>
        <a:sy n="1" d="1"/>
      </p:scale>
      <p:origin x="0" y="-2796"/>
    </p:cViewPr>
  </p:sorterViewPr>
  <p:notesViewPr>
    <p:cSldViewPr snapToGrid="0">
      <p:cViewPr varScale="1">
        <p:scale>
          <a:sx n="82" d="100"/>
          <a:sy n="82" d="100"/>
        </p:scale>
        <p:origin x="3888" y="10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7.fntdata"/><Relationship Id="rId89" Type="http://schemas.openxmlformats.org/officeDocument/2006/relationships/font" Target="fonts/font12.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2.fntdata"/><Relationship Id="rId5" Type="http://schemas.openxmlformats.org/officeDocument/2006/relationships/slide" Target="slides/slide4.xml"/><Relationship Id="rId90" Type="http://schemas.openxmlformats.org/officeDocument/2006/relationships/font" Target="fonts/font13.fntdata"/><Relationship Id="rId95" Type="http://schemas.openxmlformats.org/officeDocument/2006/relationships/font" Target="fonts/font18.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font" Target="fonts/font3.fntdata"/><Relationship Id="rId85" Type="http://schemas.openxmlformats.org/officeDocument/2006/relationships/font" Target="fonts/font8.fntdata"/><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6.fntdata"/><Relationship Id="rId88" Type="http://schemas.openxmlformats.org/officeDocument/2006/relationships/font" Target="fonts/font11.fntdata"/><Relationship Id="rId91" Type="http://schemas.openxmlformats.org/officeDocument/2006/relationships/font" Target="fonts/font14.fntdata"/><Relationship Id="rId96"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1.fntdata"/><Relationship Id="rId81" Type="http://schemas.openxmlformats.org/officeDocument/2006/relationships/font" Target="fonts/font4.fntdata"/><Relationship Id="rId86" Type="http://schemas.openxmlformats.org/officeDocument/2006/relationships/font" Target="fonts/font9.fntdata"/><Relationship Id="rId94" Type="http://schemas.openxmlformats.org/officeDocument/2006/relationships/font" Target="fonts/font17.fntdata"/><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97" Type="http://schemas.openxmlformats.org/officeDocument/2006/relationships/font" Target="fonts/font20.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5.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10.fntdata"/><Relationship Id="rId61" Type="http://schemas.openxmlformats.org/officeDocument/2006/relationships/slide" Target="slides/slide60.xml"/><Relationship Id="rId82" Type="http://schemas.openxmlformats.org/officeDocument/2006/relationships/font" Target="fonts/font5.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handoutMaster" Target="handoutMasters/handoutMaster1.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16.fntdata"/><Relationship Id="rId98" Type="http://schemas.openxmlformats.org/officeDocument/2006/relationships/presProps" Target="presProps.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6400" cy="49792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3849688" y="0"/>
            <a:ext cx="2946400" cy="497928"/>
          </a:xfrm>
          <a:prstGeom prst="rect">
            <a:avLst/>
          </a:prstGeom>
        </p:spPr>
        <p:txBody>
          <a:bodyPr vert="horz" lIns="91440" tIns="45720" rIns="91440" bIns="45720" rtlCol="0"/>
          <a:lstStyle>
            <a:lvl1pPr algn="r">
              <a:defRPr sz="1200"/>
            </a:lvl1pPr>
          </a:lstStyle>
          <a:p>
            <a:fld id="{88E3B514-5CD5-4443-B0A1-EC5556F74914}" type="datetimeFigureOut">
              <a:rPr lang="zh-TW" altLang="en-US" smtClean="0"/>
              <a:pPr/>
              <a:t>2023/12/15</a:t>
            </a:fld>
            <a:endParaRPr lang="zh-TW" altLang="en-US"/>
          </a:p>
        </p:txBody>
      </p:sp>
      <p:sp>
        <p:nvSpPr>
          <p:cNvPr id="4" name="頁尾版面配置區 3"/>
          <p:cNvSpPr>
            <a:spLocks noGrp="1"/>
          </p:cNvSpPr>
          <p:nvPr>
            <p:ph type="ftr" sz="quarter" idx="2"/>
          </p:nvPr>
        </p:nvSpPr>
        <p:spPr>
          <a:xfrm>
            <a:off x="0" y="9428710"/>
            <a:ext cx="2946400" cy="497928"/>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49688" y="9428710"/>
            <a:ext cx="2946400" cy="497928"/>
          </a:xfrm>
          <a:prstGeom prst="rect">
            <a:avLst/>
          </a:prstGeom>
        </p:spPr>
        <p:txBody>
          <a:bodyPr vert="horz" lIns="91440" tIns="45720" rIns="91440" bIns="45720" rtlCol="0" anchor="b"/>
          <a:lstStyle>
            <a:lvl1pPr algn="r">
              <a:defRPr sz="1200"/>
            </a:lvl1pPr>
          </a:lstStyle>
          <a:p>
            <a:fld id="{617406E5-0587-441E-AEA5-C70E18A021C2}" type="slidenum">
              <a:rPr lang="zh-TW" altLang="en-US" smtClean="0"/>
              <a:pPr/>
              <a:t>‹#›</a:t>
            </a:fld>
            <a:endParaRPr lang="zh-TW" altLang="en-US"/>
          </a:p>
        </p:txBody>
      </p:sp>
    </p:spTree>
    <p:extLst>
      <p:ext uri="{BB962C8B-B14F-4D97-AF65-F5344CB8AC3E}">
        <p14:creationId xmlns:p14="http://schemas.microsoft.com/office/powerpoint/2010/main" val="31941976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5" y="2"/>
            <a:ext cx="2945659" cy="496332"/>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50447" y="2"/>
            <a:ext cx="2945659" cy="496332"/>
          </a:xfrm>
          <a:prstGeom prst="rect">
            <a:avLst/>
          </a:prstGeom>
        </p:spPr>
        <p:txBody>
          <a:bodyPr vert="horz" lIns="91440" tIns="45720" rIns="91440" bIns="45720" rtlCol="0"/>
          <a:lstStyle>
            <a:lvl1pPr algn="r">
              <a:defRPr sz="1200"/>
            </a:lvl1pPr>
          </a:lstStyle>
          <a:p>
            <a:fld id="{DFC00BE1-CDB0-4679-A6D2-2B941F4D0401}" type="datetimeFigureOut">
              <a:rPr lang="zh-TW" altLang="en-US" smtClean="0"/>
              <a:pPr/>
              <a:t>2023/12/15</a:t>
            </a:fld>
            <a:endParaRPr lang="zh-TW" altLang="en-US"/>
          </a:p>
        </p:txBody>
      </p:sp>
      <p:sp>
        <p:nvSpPr>
          <p:cNvPr id="4" name="投影片圖像版面配置區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5" y="9428584"/>
            <a:ext cx="2945659" cy="496332"/>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50447" y="9428584"/>
            <a:ext cx="2945659" cy="496332"/>
          </a:xfrm>
          <a:prstGeom prst="rect">
            <a:avLst/>
          </a:prstGeom>
        </p:spPr>
        <p:txBody>
          <a:bodyPr vert="horz" lIns="91440" tIns="45720" rIns="91440" bIns="45720" rtlCol="0" anchor="b"/>
          <a:lstStyle>
            <a:lvl1pPr algn="r">
              <a:defRPr sz="1200"/>
            </a:lvl1pPr>
          </a:lstStyle>
          <a:p>
            <a:fld id="{281AA877-E2ED-4309-AC5F-AEC13F2FE9E7}" type="slidenum">
              <a:rPr lang="zh-TW" altLang="en-US" smtClean="0"/>
              <a:pPr/>
              <a:t>‹#›</a:t>
            </a:fld>
            <a:endParaRPr lang="zh-TW" altLang="en-US"/>
          </a:p>
        </p:txBody>
      </p:sp>
    </p:spTree>
    <p:extLst>
      <p:ext uri="{BB962C8B-B14F-4D97-AF65-F5344CB8AC3E}">
        <p14:creationId xmlns:p14="http://schemas.microsoft.com/office/powerpoint/2010/main" val="33389004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TextEdit="1"/>
          </p:cNvSpPr>
          <p:nvPr>
            <p:ph type="sldImg"/>
          </p:nvPr>
        </p:nvSpPr>
        <p:spPr bwMode="auto">
          <a:xfrm>
            <a:off x="90488" y="744538"/>
            <a:ext cx="6616700" cy="3722687"/>
          </a:xfrm>
          <a:noFill/>
          <a:ln>
            <a:solidFill>
              <a:srgbClr val="000000"/>
            </a:solidFill>
            <a:miter lim="800000"/>
            <a:headEnd/>
            <a:tailEnd/>
          </a:ln>
        </p:spPr>
      </p:sp>
      <p:sp>
        <p:nvSpPr>
          <p:cNvPr id="60419" name="Rectangle 3"/>
          <p:cNvSpPr>
            <a:spLocks noGrp="1"/>
          </p:cNvSpPr>
          <p:nvPr>
            <p:ph type="body" idx="1"/>
          </p:nvPr>
        </p:nvSpPr>
        <p:spPr bwMode="auto">
          <a:noFill/>
        </p:spPr>
        <p:txBody>
          <a:bodyPr wrap="square" numCol="1" anchor="t" anchorCtr="0" compatLnSpc="1">
            <a:prstTxWarp prst="textNoShape">
              <a:avLst/>
            </a:prstTxWarp>
          </a:bodyPr>
          <a:lstStyle/>
          <a:p>
            <a:endParaRPr lang="zh-TW" altLang="en-US" dirty="0"/>
          </a:p>
        </p:txBody>
      </p:sp>
    </p:spTree>
    <p:extLst>
      <p:ext uri="{BB962C8B-B14F-4D97-AF65-F5344CB8AC3E}">
        <p14:creationId xmlns:p14="http://schemas.microsoft.com/office/powerpoint/2010/main" val="41904519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10240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12AFB00F-350F-4627-9099-CFCAD9219719}" type="slidenum">
              <a:rPr lang="zh-TW" altLang="en-US" smtClean="0">
                <a:latin typeface="Arial" charset="0"/>
              </a:rPr>
              <a:pPr eaLnBrk="1" hangingPunct="1">
                <a:spcBef>
                  <a:spcPct val="0"/>
                </a:spcBef>
              </a:pPr>
              <a:t>10</a:t>
            </a:fld>
            <a:endParaRPr lang="en-US" altLang="zh-TW">
              <a:latin typeface="Arial" charset="0"/>
            </a:endParaRPr>
          </a:p>
        </p:txBody>
      </p:sp>
    </p:spTree>
    <p:extLst>
      <p:ext uri="{BB962C8B-B14F-4D97-AF65-F5344CB8AC3E}">
        <p14:creationId xmlns:p14="http://schemas.microsoft.com/office/powerpoint/2010/main" val="19325273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10342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023371A5-756E-476A-9BEB-53EB2B6A1099}" type="slidenum">
              <a:rPr lang="zh-TW" altLang="en-US" smtClean="0">
                <a:latin typeface="Arial" charset="0"/>
              </a:rPr>
              <a:pPr eaLnBrk="1" hangingPunct="1">
                <a:spcBef>
                  <a:spcPct val="0"/>
                </a:spcBef>
              </a:pPr>
              <a:t>11</a:t>
            </a:fld>
            <a:endParaRPr lang="en-US" altLang="zh-TW">
              <a:latin typeface="Arial" charset="0"/>
            </a:endParaRPr>
          </a:p>
        </p:txBody>
      </p:sp>
    </p:spTree>
    <p:extLst>
      <p:ext uri="{BB962C8B-B14F-4D97-AF65-F5344CB8AC3E}">
        <p14:creationId xmlns:p14="http://schemas.microsoft.com/office/powerpoint/2010/main" val="41771214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331D8A67-3AB2-4319-9E95-AD3ADCC231AE}" type="slidenum">
              <a:rPr lang="zh-TW" altLang="en-US" smtClean="0"/>
              <a:pPr>
                <a:defRPr/>
              </a:pPr>
              <a:t>12</a:t>
            </a:fld>
            <a:endParaRPr lang="zh-TW" altLang="en-US"/>
          </a:p>
        </p:txBody>
      </p:sp>
    </p:spTree>
    <p:extLst>
      <p:ext uri="{BB962C8B-B14F-4D97-AF65-F5344CB8AC3E}">
        <p14:creationId xmlns:p14="http://schemas.microsoft.com/office/powerpoint/2010/main" val="31435845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10650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EF6DD3F2-21D5-4A10-A7AC-F8C6C5DF477B}" type="slidenum">
              <a:rPr lang="zh-TW" altLang="en-US" smtClean="0">
                <a:latin typeface="Arial" charset="0"/>
              </a:rPr>
              <a:pPr eaLnBrk="1" hangingPunct="1">
                <a:spcBef>
                  <a:spcPct val="0"/>
                </a:spcBef>
              </a:pPr>
              <a:t>13</a:t>
            </a:fld>
            <a:endParaRPr lang="en-US" altLang="zh-TW">
              <a:latin typeface="Arial" charset="0"/>
            </a:endParaRPr>
          </a:p>
        </p:txBody>
      </p:sp>
    </p:spTree>
    <p:extLst>
      <p:ext uri="{BB962C8B-B14F-4D97-AF65-F5344CB8AC3E}">
        <p14:creationId xmlns:p14="http://schemas.microsoft.com/office/powerpoint/2010/main" val="5881851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1085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1BF6E295-51A1-4423-A4E8-CF888A30EF80}" type="slidenum">
              <a:rPr lang="zh-TW" altLang="en-US" smtClean="0">
                <a:latin typeface="Arial" charset="0"/>
              </a:rPr>
              <a:pPr eaLnBrk="1" hangingPunct="1">
                <a:spcBef>
                  <a:spcPct val="0"/>
                </a:spcBef>
              </a:pPr>
              <a:t>14</a:t>
            </a:fld>
            <a:endParaRPr lang="en-US" altLang="zh-TW">
              <a:latin typeface="Arial" charset="0"/>
            </a:endParaRPr>
          </a:p>
        </p:txBody>
      </p:sp>
    </p:spTree>
    <p:extLst>
      <p:ext uri="{BB962C8B-B14F-4D97-AF65-F5344CB8AC3E}">
        <p14:creationId xmlns:p14="http://schemas.microsoft.com/office/powerpoint/2010/main" val="41742800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10957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C5BAA964-9590-481E-A22D-7962147F33D0}" type="slidenum">
              <a:rPr lang="zh-TW" altLang="en-US" smtClean="0">
                <a:latin typeface="Arial" charset="0"/>
              </a:rPr>
              <a:pPr eaLnBrk="1" hangingPunct="1">
                <a:spcBef>
                  <a:spcPct val="0"/>
                </a:spcBef>
              </a:pPr>
              <a:t>15</a:t>
            </a:fld>
            <a:endParaRPr lang="en-US" altLang="zh-TW">
              <a:latin typeface="Arial" charset="0"/>
            </a:endParaRPr>
          </a:p>
        </p:txBody>
      </p:sp>
    </p:spTree>
    <p:extLst>
      <p:ext uri="{BB962C8B-B14F-4D97-AF65-F5344CB8AC3E}">
        <p14:creationId xmlns:p14="http://schemas.microsoft.com/office/powerpoint/2010/main" val="34252340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1105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EEED4277-9386-47EB-B594-6DE20A92FA5C}" type="slidenum">
              <a:rPr lang="zh-TW" altLang="en-US" smtClean="0">
                <a:latin typeface="Arial" charset="0"/>
              </a:rPr>
              <a:pPr eaLnBrk="1" hangingPunct="1">
                <a:spcBef>
                  <a:spcPct val="0"/>
                </a:spcBef>
              </a:pPr>
              <a:t>16</a:t>
            </a:fld>
            <a:endParaRPr lang="en-US" altLang="zh-TW">
              <a:latin typeface="Arial" charset="0"/>
            </a:endParaRPr>
          </a:p>
        </p:txBody>
      </p:sp>
    </p:spTree>
    <p:extLst>
      <p:ext uri="{BB962C8B-B14F-4D97-AF65-F5344CB8AC3E}">
        <p14:creationId xmlns:p14="http://schemas.microsoft.com/office/powerpoint/2010/main" val="13977671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11264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76C86470-0B34-4E09-B795-8ACADF16CDB5}" type="slidenum">
              <a:rPr lang="zh-TW" altLang="en-US" smtClean="0">
                <a:latin typeface="Arial" charset="0"/>
              </a:rPr>
              <a:pPr eaLnBrk="1" hangingPunct="1">
                <a:spcBef>
                  <a:spcPct val="0"/>
                </a:spcBef>
              </a:pPr>
              <a:t>17</a:t>
            </a:fld>
            <a:endParaRPr lang="en-US" altLang="zh-TW">
              <a:latin typeface="Arial" charset="0"/>
            </a:endParaRPr>
          </a:p>
        </p:txBody>
      </p:sp>
    </p:spTree>
    <p:extLst>
      <p:ext uri="{BB962C8B-B14F-4D97-AF65-F5344CB8AC3E}">
        <p14:creationId xmlns:p14="http://schemas.microsoft.com/office/powerpoint/2010/main" val="24983861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dirty="0"/>
          </a:p>
        </p:txBody>
      </p:sp>
      <p:sp>
        <p:nvSpPr>
          <p:cNvPr id="11366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B9F95B2D-253E-4AF2-B6B7-22C7E2EB60E3}" type="slidenum">
              <a:rPr lang="zh-TW" altLang="en-US" smtClean="0">
                <a:latin typeface="Arial" charset="0"/>
              </a:rPr>
              <a:pPr eaLnBrk="1" hangingPunct="1">
                <a:spcBef>
                  <a:spcPct val="0"/>
                </a:spcBef>
              </a:pPr>
              <a:t>18</a:t>
            </a:fld>
            <a:endParaRPr lang="en-US" altLang="zh-TW">
              <a:latin typeface="Arial" charset="0"/>
            </a:endParaRPr>
          </a:p>
        </p:txBody>
      </p:sp>
    </p:spTree>
    <p:extLst>
      <p:ext uri="{BB962C8B-B14F-4D97-AF65-F5344CB8AC3E}">
        <p14:creationId xmlns:p14="http://schemas.microsoft.com/office/powerpoint/2010/main" val="25884929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11571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0A7AA47-0FBD-424D-8530-7BBAD8F43623}" type="slidenum">
              <a:rPr lang="zh-TW" altLang="en-US" smtClean="0">
                <a:latin typeface="Arial" charset="0"/>
              </a:rPr>
              <a:pPr eaLnBrk="1" hangingPunct="1">
                <a:spcBef>
                  <a:spcPct val="0"/>
                </a:spcBef>
              </a:pPr>
              <a:t>19</a:t>
            </a:fld>
            <a:endParaRPr lang="en-US" altLang="zh-TW">
              <a:latin typeface="Arial" charset="0"/>
            </a:endParaRPr>
          </a:p>
        </p:txBody>
      </p:sp>
    </p:spTree>
    <p:extLst>
      <p:ext uri="{BB962C8B-B14F-4D97-AF65-F5344CB8AC3E}">
        <p14:creationId xmlns:p14="http://schemas.microsoft.com/office/powerpoint/2010/main" val="2782244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TextEdit="1"/>
          </p:cNvSpPr>
          <p:nvPr>
            <p:ph type="sldImg"/>
          </p:nvPr>
        </p:nvSpPr>
        <p:spPr bwMode="auto">
          <a:xfrm>
            <a:off x="90488" y="744538"/>
            <a:ext cx="6616700" cy="3722687"/>
          </a:xfrm>
          <a:noFill/>
          <a:ln>
            <a:solidFill>
              <a:srgbClr val="000000"/>
            </a:solidFill>
            <a:miter lim="800000"/>
            <a:headEnd/>
            <a:tailEnd/>
          </a:ln>
        </p:spPr>
      </p:sp>
      <p:sp>
        <p:nvSpPr>
          <p:cNvPr id="60419" name="Rectangle 3"/>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Tree>
    <p:extLst>
      <p:ext uri="{BB962C8B-B14F-4D97-AF65-F5344CB8AC3E}">
        <p14:creationId xmlns:p14="http://schemas.microsoft.com/office/powerpoint/2010/main" val="29079472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11674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3B178C08-F39C-4521-8380-07BE72A5FA2F}" type="slidenum">
              <a:rPr lang="zh-TW" altLang="en-US" smtClean="0">
                <a:latin typeface="Arial" charset="0"/>
              </a:rPr>
              <a:pPr eaLnBrk="1" hangingPunct="1">
                <a:spcBef>
                  <a:spcPct val="0"/>
                </a:spcBef>
              </a:pPr>
              <a:t>20</a:t>
            </a:fld>
            <a:endParaRPr lang="en-US" altLang="zh-TW">
              <a:latin typeface="Arial" charset="0"/>
            </a:endParaRPr>
          </a:p>
        </p:txBody>
      </p:sp>
    </p:spTree>
    <p:extLst>
      <p:ext uri="{BB962C8B-B14F-4D97-AF65-F5344CB8AC3E}">
        <p14:creationId xmlns:p14="http://schemas.microsoft.com/office/powerpoint/2010/main" val="23963242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11776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7C01F6FA-74F8-4236-8B70-FC5047F4F194}" type="slidenum">
              <a:rPr lang="zh-TW" altLang="en-US" smtClean="0">
                <a:latin typeface="Arial" charset="0"/>
              </a:rPr>
              <a:pPr eaLnBrk="1" hangingPunct="1">
                <a:spcBef>
                  <a:spcPct val="0"/>
                </a:spcBef>
              </a:pPr>
              <a:t>21</a:t>
            </a:fld>
            <a:endParaRPr lang="en-US" altLang="zh-TW">
              <a:latin typeface="Arial" charset="0"/>
            </a:endParaRPr>
          </a:p>
        </p:txBody>
      </p:sp>
    </p:spTree>
    <p:extLst>
      <p:ext uri="{BB962C8B-B14F-4D97-AF65-F5344CB8AC3E}">
        <p14:creationId xmlns:p14="http://schemas.microsoft.com/office/powerpoint/2010/main" val="7864326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11981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A12689B-ECFC-4CBE-B7F3-9401E4981492}" type="slidenum">
              <a:rPr lang="zh-TW" altLang="en-US" smtClean="0">
                <a:latin typeface="Arial" charset="0"/>
              </a:rPr>
              <a:pPr eaLnBrk="1" hangingPunct="1">
                <a:spcBef>
                  <a:spcPct val="0"/>
                </a:spcBef>
              </a:pPr>
              <a:t>22</a:t>
            </a:fld>
            <a:endParaRPr lang="en-US" altLang="zh-TW">
              <a:latin typeface="Arial" charset="0"/>
            </a:endParaRPr>
          </a:p>
        </p:txBody>
      </p:sp>
    </p:spTree>
    <p:extLst>
      <p:ext uri="{BB962C8B-B14F-4D97-AF65-F5344CB8AC3E}">
        <p14:creationId xmlns:p14="http://schemas.microsoft.com/office/powerpoint/2010/main" val="27281337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331D8A67-3AB2-4319-9E95-AD3ADCC231AE}" type="slidenum">
              <a:rPr lang="zh-TW" altLang="en-US" smtClean="0"/>
              <a:pPr>
                <a:defRPr/>
              </a:pPr>
              <a:t>23</a:t>
            </a:fld>
            <a:endParaRPr lang="zh-TW" altLang="en-US"/>
          </a:p>
        </p:txBody>
      </p:sp>
    </p:spTree>
    <p:extLst>
      <p:ext uri="{BB962C8B-B14F-4D97-AF65-F5344CB8AC3E}">
        <p14:creationId xmlns:p14="http://schemas.microsoft.com/office/powerpoint/2010/main" val="24087018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12186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8AE4B064-9AD6-4AAE-A091-6865ED138925}" type="slidenum">
              <a:rPr lang="zh-TW" altLang="en-US" smtClean="0">
                <a:latin typeface="Arial" charset="0"/>
              </a:rPr>
              <a:pPr eaLnBrk="1" hangingPunct="1">
                <a:spcBef>
                  <a:spcPct val="0"/>
                </a:spcBef>
              </a:pPr>
              <a:t>24</a:t>
            </a:fld>
            <a:endParaRPr lang="en-US" altLang="zh-TW">
              <a:latin typeface="Arial" charset="0"/>
            </a:endParaRPr>
          </a:p>
        </p:txBody>
      </p:sp>
    </p:spTree>
    <p:extLst>
      <p:ext uri="{BB962C8B-B14F-4D97-AF65-F5344CB8AC3E}">
        <p14:creationId xmlns:p14="http://schemas.microsoft.com/office/powerpoint/2010/main" val="7514883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12288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5665AB42-D510-4D33-BCB2-616B1DAC42A7}" type="slidenum">
              <a:rPr lang="zh-TW" altLang="en-US" smtClean="0">
                <a:latin typeface="Arial" charset="0"/>
              </a:rPr>
              <a:pPr eaLnBrk="1" hangingPunct="1">
                <a:spcBef>
                  <a:spcPct val="0"/>
                </a:spcBef>
              </a:pPr>
              <a:t>25</a:t>
            </a:fld>
            <a:endParaRPr lang="en-US" altLang="zh-TW">
              <a:latin typeface="Arial" charset="0"/>
            </a:endParaRPr>
          </a:p>
        </p:txBody>
      </p:sp>
    </p:spTree>
    <p:extLst>
      <p:ext uri="{BB962C8B-B14F-4D97-AF65-F5344CB8AC3E}">
        <p14:creationId xmlns:p14="http://schemas.microsoft.com/office/powerpoint/2010/main" val="108999601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12390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E2244C5E-B1E8-4B23-8673-58C10ED96B24}" type="slidenum">
              <a:rPr lang="zh-TW" altLang="en-US" smtClean="0">
                <a:latin typeface="Arial" charset="0"/>
              </a:rPr>
              <a:pPr eaLnBrk="1" hangingPunct="1">
                <a:spcBef>
                  <a:spcPct val="0"/>
                </a:spcBef>
              </a:pPr>
              <a:t>26</a:t>
            </a:fld>
            <a:endParaRPr lang="en-US" altLang="zh-TW">
              <a:latin typeface="Arial" charset="0"/>
            </a:endParaRPr>
          </a:p>
        </p:txBody>
      </p:sp>
    </p:spTree>
    <p:extLst>
      <p:ext uri="{BB962C8B-B14F-4D97-AF65-F5344CB8AC3E}">
        <p14:creationId xmlns:p14="http://schemas.microsoft.com/office/powerpoint/2010/main" val="41219714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12493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629D5075-73EE-4C76-B2DE-7CC2AF265A8A}" type="slidenum">
              <a:rPr lang="zh-TW" altLang="en-US" smtClean="0">
                <a:latin typeface="Arial" charset="0"/>
              </a:rPr>
              <a:pPr eaLnBrk="1" hangingPunct="1">
                <a:spcBef>
                  <a:spcPct val="0"/>
                </a:spcBef>
              </a:pPr>
              <a:t>27</a:t>
            </a:fld>
            <a:endParaRPr lang="en-US" altLang="zh-TW">
              <a:latin typeface="Arial" charset="0"/>
            </a:endParaRPr>
          </a:p>
        </p:txBody>
      </p:sp>
    </p:spTree>
    <p:extLst>
      <p:ext uri="{BB962C8B-B14F-4D97-AF65-F5344CB8AC3E}">
        <p14:creationId xmlns:p14="http://schemas.microsoft.com/office/powerpoint/2010/main" val="4458364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12698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99F4E729-ED85-4E71-8DEB-A6D29DD01AF8}" type="slidenum">
              <a:rPr lang="zh-TW" altLang="en-US" smtClean="0">
                <a:latin typeface="Arial" charset="0"/>
              </a:rPr>
              <a:pPr eaLnBrk="1" hangingPunct="1">
                <a:spcBef>
                  <a:spcPct val="0"/>
                </a:spcBef>
              </a:pPr>
              <a:t>28</a:t>
            </a:fld>
            <a:endParaRPr lang="en-US" altLang="zh-TW">
              <a:latin typeface="Arial" charset="0"/>
            </a:endParaRPr>
          </a:p>
        </p:txBody>
      </p:sp>
    </p:spTree>
    <p:extLst>
      <p:ext uri="{BB962C8B-B14F-4D97-AF65-F5344CB8AC3E}">
        <p14:creationId xmlns:p14="http://schemas.microsoft.com/office/powerpoint/2010/main" val="17858421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12800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7C29B198-071E-4393-A331-0778ACE9D53B}" type="slidenum">
              <a:rPr lang="zh-TW" altLang="en-US" smtClean="0">
                <a:latin typeface="Arial" charset="0"/>
              </a:rPr>
              <a:pPr eaLnBrk="1" hangingPunct="1">
                <a:spcBef>
                  <a:spcPct val="0"/>
                </a:spcBef>
              </a:pPr>
              <a:t>29</a:t>
            </a:fld>
            <a:endParaRPr lang="en-US" altLang="zh-TW">
              <a:latin typeface="Arial" charset="0"/>
            </a:endParaRPr>
          </a:p>
        </p:txBody>
      </p:sp>
    </p:spTree>
    <p:extLst>
      <p:ext uri="{BB962C8B-B14F-4D97-AF65-F5344CB8AC3E}">
        <p14:creationId xmlns:p14="http://schemas.microsoft.com/office/powerpoint/2010/main" val="1025061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9523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CBBF0C07-6FCD-4FC9-8680-379851DE90FD}" type="slidenum">
              <a:rPr lang="zh-TW" altLang="en-US" smtClean="0">
                <a:latin typeface="Arial" charset="0"/>
              </a:rPr>
              <a:pPr eaLnBrk="1" hangingPunct="1">
                <a:spcBef>
                  <a:spcPct val="0"/>
                </a:spcBef>
              </a:pPr>
              <a:t>3</a:t>
            </a:fld>
            <a:endParaRPr lang="en-US" altLang="zh-TW">
              <a:latin typeface="Arial" charset="0"/>
            </a:endParaRPr>
          </a:p>
        </p:txBody>
      </p:sp>
    </p:spTree>
    <p:extLst>
      <p:ext uri="{BB962C8B-B14F-4D97-AF65-F5344CB8AC3E}">
        <p14:creationId xmlns:p14="http://schemas.microsoft.com/office/powerpoint/2010/main" val="1237801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13005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6086951A-2D6F-444E-AEBC-A16A3C9B7614}" type="slidenum">
              <a:rPr lang="zh-TW" altLang="en-US" smtClean="0">
                <a:latin typeface="Arial" charset="0"/>
              </a:rPr>
              <a:pPr eaLnBrk="1" hangingPunct="1">
                <a:spcBef>
                  <a:spcPct val="0"/>
                </a:spcBef>
              </a:pPr>
              <a:t>30</a:t>
            </a:fld>
            <a:endParaRPr lang="en-US" altLang="zh-TW">
              <a:latin typeface="Arial" charset="0"/>
            </a:endParaRPr>
          </a:p>
        </p:txBody>
      </p:sp>
    </p:spTree>
    <p:extLst>
      <p:ext uri="{BB962C8B-B14F-4D97-AF65-F5344CB8AC3E}">
        <p14:creationId xmlns:p14="http://schemas.microsoft.com/office/powerpoint/2010/main" val="19491304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13210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D6ADDCE0-1F4A-4541-89AA-8BD1799AF6B0}" type="slidenum">
              <a:rPr lang="zh-TW" altLang="en-US" smtClean="0">
                <a:latin typeface="Arial" charset="0"/>
              </a:rPr>
              <a:pPr eaLnBrk="1" hangingPunct="1">
                <a:spcBef>
                  <a:spcPct val="0"/>
                </a:spcBef>
              </a:pPr>
              <a:t>31</a:t>
            </a:fld>
            <a:endParaRPr lang="en-US" altLang="zh-TW">
              <a:latin typeface="Arial" charset="0"/>
            </a:endParaRPr>
          </a:p>
        </p:txBody>
      </p:sp>
    </p:spTree>
    <p:extLst>
      <p:ext uri="{BB962C8B-B14F-4D97-AF65-F5344CB8AC3E}">
        <p14:creationId xmlns:p14="http://schemas.microsoft.com/office/powerpoint/2010/main" val="2509917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1341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A4FA9927-07A2-4B9A-921C-D1377815B306}" type="slidenum">
              <a:rPr lang="zh-TW" altLang="en-US" smtClean="0">
                <a:latin typeface="Arial" charset="0"/>
              </a:rPr>
              <a:pPr eaLnBrk="1" hangingPunct="1">
                <a:spcBef>
                  <a:spcPct val="0"/>
                </a:spcBef>
              </a:pPr>
              <a:t>32</a:t>
            </a:fld>
            <a:endParaRPr lang="en-US" altLang="zh-TW">
              <a:latin typeface="Arial" charset="0"/>
            </a:endParaRPr>
          </a:p>
        </p:txBody>
      </p:sp>
    </p:spTree>
    <p:extLst>
      <p:ext uri="{BB962C8B-B14F-4D97-AF65-F5344CB8AC3E}">
        <p14:creationId xmlns:p14="http://schemas.microsoft.com/office/powerpoint/2010/main" val="11600320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13517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78A4A852-0529-4B09-B0D9-74D252D7CB86}" type="slidenum">
              <a:rPr lang="zh-TW" altLang="en-US" smtClean="0">
                <a:latin typeface="Arial" charset="0"/>
              </a:rPr>
              <a:pPr eaLnBrk="1" hangingPunct="1">
                <a:spcBef>
                  <a:spcPct val="0"/>
                </a:spcBef>
              </a:pPr>
              <a:t>33</a:t>
            </a:fld>
            <a:endParaRPr lang="en-US" altLang="zh-TW">
              <a:latin typeface="Arial" charset="0"/>
            </a:endParaRPr>
          </a:p>
        </p:txBody>
      </p:sp>
    </p:spTree>
    <p:extLst>
      <p:ext uri="{BB962C8B-B14F-4D97-AF65-F5344CB8AC3E}">
        <p14:creationId xmlns:p14="http://schemas.microsoft.com/office/powerpoint/2010/main" val="2018091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TextEdit="1"/>
          </p:cNvSpPr>
          <p:nvPr>
            <p:ph type="sldImg"/>
          </p:nvPr>
        </p:nvSpPr>
        <p:spPr bwMode="auto">
          <a:xfrm>
            <a:off x="90488" y="744538"/>
            <a:ext cx="6616700" cy="3722687"/>
          </a:xfrm>
          <a:noFill/>
          <a:ln>
            <a:solidFill>
              <a:srgbClr val="000000"/>
            </a:solidFill>
            <a:miter lim="800000"/>
            <a:headEnd/>
            <a:tailEnd/>
          </a:ln>
        </p:spPr>
      </p:sp>
      <p:sp>
        <p:nvSpPr>
          <p:cNvPr id="60419" name="Rectangle 3"/>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Tree>
    <p:extLst>
      <p:ext uri="{BB962C8B-B14F-4D97-AF65-F5344CB8AC3E}">
        <p14:creationId xmlns:p14="http://schemas.microsoft.com/office/powerpoint/2010/main" val="25826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TextEdit="1"/>
          </p:cNvSpPr>
          <p:nvPr>
            <p:ph type="sldImg"/>
          </p:nvPr>
        </p:nvSpPr>
        <p:spPr bwMode="auto">
          <a:xfrm>
            <a:off x="90488" y="744538"/>
            <a:ext cx="6616700" cy="3722687"/>
          </a:xfrm>
          <a:noFill/>
          <a:ln>
            <a:solidFill>
              <a:srgbClr val="000000"/>
            </a:solidFill>
            <a:miter lim="800000"/>
            <a:headEnd/>
            <a:tailEnd/>
          </a:ln>
        </p:spPr>
      </p:sp>
      <p:sp>
        <p:nvSpPr>
          <p:cNvPr id="60419" name="Rectangle 3"/>
          <p:cNvSpPr>
            <a:spLocks noGrp="1"/>
          </p:cNvSpPr>
          <p:nvPr>
            <p:ph type="body" idx="1"/>
          </p:nvPr>
        </p:nvSpPr>
        <p:spPr bwMode="auto">
          <a:noFill/>
        </p:spPr>
        <p:txBody>
          <a:bodyPr wrap="square" numCol="1" anchor="t" anchorCtr="0" compatLnSpc="1">
            <a:prstTxWarp prst="textNoShape">
              <a:avLst/>
            </a:prstTxWarp>
          </a:bodyPr>
          <a:lstStyle/>
          <a:p>
            <a:endParaRPr lang="zh-TW" altLang="en-US"/>
          </a:p>
        </p:txBody>
      </p:sp>
    </p:spTree>
    <p:extLst>
      <p:ext uri="{BB962C8B-B14F-4D97-AF65-F5344CB8AC3E}">
        <p14:creationId xmlns:p14="http://schemas.microsoft.com/office/powerpoint/2010/main" val="35909815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090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8E8A0DE5-7D7E-4CF6-A39E-2E4E3BF80FF2}" type="slidenum">
              <a:rPr lang="zh-TW" altLang="en-US" smtClean="0">
                <a:latin typeface="Arial" charset="0"/>
              </a:rPr>
              <a:pPr eaLnBrk="1" hangingPunct="1">
                <a:spcBef>
                  <a:spcPct val="0"/>
                </a:spcBef>
              </a:pPr>
              <a:t>48</a:t>
            </a:fld>
            <a:endParaRPr lang="en-US" altLang="zh-TW">
              <a:latin typeface="Arial" charset="0"/>
            </a:endParaRPr>
          </a:p>
        </p:txBody>
      </p:sp>
    </p:spTree>
    <p:extLst>
      <p:ext uri="{BB962C8B-B14F-4D97-AF65-F5344CB8AC3E}">
        <p14:creationId xmlns:p14="http://schemas.microsoft.com/office/powerpoint/2010/main" val="33730514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090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8E8A0DE5-7D7E-4CF6-A39E-2E4E3BF80FF2}" type="slidenum">
              <a:rPr lang="zh-TW" altLang="en-US" smtClean="0">
                <a:latin typeface="Arial" charset="0"/>
              </a:rPr>
              <a:pPr eaLnBrk="1" hangingPunct="1">
                <a:spcBef>
                  <a:spcPct val="0"/>
                </a:spcBef>
              </a:pPr>
              <a:t>49</a:t>
            </a:fld>
            <a:endParaRPr lang="en-US" altLang="zh-TW">
              <a:latin typeface="Arial" charset="0"/>
            </a:endParaRPr>
          </a:p>
        </p:txBody>
      </p:sp>
    </p:spTree>
    <p:extLst>
      <p:ext uri="{BB962C8B-B14F-4D97-AF65-F5344CB8AC3E}">
        <p14:creationId xmlns:p14="http://schemas.microsoft.com/office/powerpoint/2010/main" val="24305489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090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8E8A0DE5-7D7E-4CF6-A39E-2E4E3BF80FF2}" type="slidenum">
              <a:rPr lang="zh-TW" altLang="en-US" smtClean="0">
                <a:latin typeface="Arial" charset="0"/>
              </a:rPr>
              <a:pPr eaLnBrk="1" hangingPunct="1">
                <a:spcBef>
                  <a:spcPct val="0"/>
                </a:spcBef>
              </a:pPr>
              <a:t>50</a:t>
            </a:fld>
            <a:endParaRPr lang="en-US" altLang="zh-TW">
              <a:latin typeface="Arial" charset="0"/>
            </a:endParaRPr>
          </a:p>
        </p:txBody>
      </p:sp>
    </p:spTree>
    <p:extLst>
      <p:ext uri="{BB962C8B-B14F-4D97-AF65-F5344CB8AC3E}">
        <p14:creationId xmlns:p14="http://schemas.microsoft.com/office/powerpoint/2010/main" val="40352767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192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4E268899-D569-44D4-AC0B-03207D7278B6}" type="slidenum">
              <a:rPr lang="zh-TW" altLang="en-US" smtClean="0">
                <a:latin typeface="Arial" charset="0"/>
              </a:rPr>
              <a:pPr eaLnBrk="1" hangingPunct="1">
                <a:spcBef>
                  <a:spcPct val="0"/>
                </a:spcBef>
              </a:pPr>
              <a:t>54</a:t>
            </a:fld>
            <a:endParaRPr lang="en-US" altLang="zh-TW">
              <a:latin typeface="Arial" charset="0"/>
            </a:endParaRPr>
          </a:p>
        </p:txBody>
      </p:sp>
    </p:spTree>
    <p:extLst>
      <p:ext uri="{BB962C8B-B14F-4D97-AF65-F5344CB8AC3E}">
        <p14:creationId xmlns:p14="http://schemas.microsoft.com/office/powerpoint/2010/main" val="3121486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9523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CBBF0C07-6FCD-4FC9-8680-379851DE90FD}" type="slidenum">
              <a:rPr lang="zh-TW" altLang="en-US" smtClean="0">
                <a:latin typeface="Arial" charset="0"/>
              </a:rPr>
              <a:pPr eaLnBrk="1" hangingPunct="1">
                <a:spcBef>
                  <a:spcPct val="0"/>
                </a:spcBef>
              </a:pPr>
              <a:t>4</a:t>
            </a:fld>
            <a:endParaRPr lang="en-US" altLang="zh-TW">
              <a:latin typeface="Arial" charset="0"/>
            </a:endParaRPr>
          </a:p>
        </p:txBody>
      </p:sp>
    </p:spTree>
    <p:extLst>
      <p:ext uri="{BB962C8B-B14F-4D97-AF65-F5344CB8AC3E}">
        <p14:creationId xmlns:p14="http://schemas.microsoft.com/office/powerpoint/2010/main" val="28903783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192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4E268899-D569-44D4-AC0B-03207D7278B6}" type="slidenum">
              <a:rPr lang="zh-TW" altLang="en-US" smtClean="0">
                <a:latin typeface="Arial" charset="0"/>
              </a:rPr>
              <a:pPr eaLnBrk="1" hangingPunct="1">
                <a:spcBef>
                  <a:spcPct val="0"/>
                </a:spcBef>
              </a:pPr>
              <a:t>55</a:t>
            </a:fld>
            <a:endParaRPr lang="en-US" altLang="zh-TW">
              <a:latin typeface="Arial" charset="0"/>
            </a:endParaRPr>
          </a:p>
        </p:txBody>
      </p:sp>
    </p:spTree>
    <p:extLst>
      <p:ext uri="{BB962C8B-B14F-4D97-AF65-F5344CB8AC3E}">
        <p14:creationId xmlns:p14="http://schemas.microsoft.com/office/powerpoint/2010/main" val="5178403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294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F51856F6-ABA0-4139-9D97-0D545DA89D2E}" type="slidenum">
              <a:rPr lang="zh-TW" altLang="en-US" smtClean="0">
                <a:latin typeface="Arial" charset="0"/>
              </a:rPr>
              <a:pPr eaLnBrk="1" hangingPunct="1">
                <a:spcBef>
                  <a:spcPct val="0"/>
                </a:spcBef>
              </a:pPr>
              <a:t>56</a:t>
            </a:fld>
            <a:endParaRPr lang="en-US" altLang="zh-TW">
              <a:latin typeface="Arial" charset="0"/>
            </a:endParaRPr>
          </a:p>
        </p:txBody>
      </p:sp>
    </p:spTree>
    <p:extLst>
      <p:ext uri="{BB962C8B-B14F-4D97-AF65-F5344CB8AC3E}">
        <p14:creationId xmlns:p14="http://schemas.microsoft.com/office/powerpoint/2010/main" val="163884581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397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30CE959C-F8F3-4A88-853D-F45CFF514563}" type="slidenum">
              <a:rPr lang="zh-TW" altLang="en-US" smtClean="0">
                <a:latin typeface="Arial" charset="0"/>
              </a:rPr>
              <a:pPr eaLnBrk="1" hangingPunct="1">
                <a:spcBef>
                  <a:spcPct val="0"/>
                </a:spcBef>
              </a:pPr>
              <a:t>57</a:t>
            </a:fld>
            <a:endParaRPr lang="en-US" altLang="zh-TW">
              <a:latin typeface="Arial" charset="0"/>
            </a:endParaRPr>
          </a:p>
        </p:txBody>
      </p:sp>
    </p:spTree>
    <p:extLst>
      <p:ext uri="{BB962C8B-B14F-4D97-AF65-F5344CB8AC3E}">
        <p14:creationId xmlns:p14="http://schemas.microsoft.com/office/powerpoint/2010/main" val="40140198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499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6A6E4B2E-3F56-4AA3-B32F-E24FCE3F7AFC}" type="slidenum">
              <a:rPr lang="zh-TW" altLang="en-US" smtClean="0">
                <a:latin typeface="Arial" charset="0"/>
              </a:rPr>
              <a:pPr eaLnBrk="1" hangingPunct="1">
                <a:spcBef>
                  <a:spcPct val="0"/>
                </a:spcBef>
              </a:pPr>
              <a:t>58</a:t>
            </a:fld>
            <a:endParaRPr lang="en-US" altLang="zh-TW">
              <a:latin typeface="Arial" charset="0"/>
            </a:endParaRPr>
          </a:p>
        </p:txBody>
      </p:sp>
    </p:spTree>
    <p:extLst>
      <p:ext uri="{BB962C8B-B14F-4D97-AF65-F5344CB8AC3E}">
        <p14:creationId xmlns:p14="http://schemas.microsoft.com/office/powerpoint/2010/main" val="28389626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602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77FFC890-4445-42D4-8503-CED61EAF1A7E}" type="slidenum">
              <a:rPr lang="zh-TW" altLang="en-US" smtClean="0">
                <a:latin typeface="Arial" charset="0"/>
              </a:rPr>
              <a:pPr eaLnBrk="1" hangingPunct="1">
                <a:spcBef>
                  <a:spcPct val="0"/>
                </a:spcBef>
              </a:pPr>
              <a:t>59</a:t>
            </a:fld>
            <a:endParaRPr lang="en-US" altLang="zh-TW">
              <a:latin typeface="Arial" charset="0"/>
            </a:endParaRPr>
          </a:p>
        </p:txBody>
      </p:sp>
    </p:spTree>
    <p:extLst>
      <p:ext uri="{BB962C8B-B14F-4D97-AF65-F5344CB8AC3E}">
        <p14:creationId xmlns:p14="http://schemas.microsoft.com/office/powerpoint/2010/main" val="33357716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602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77FFC890-4445-42D4-8503-CED61EAF1A7E}" type="slidenum">
              <a:rPr lang="zh-TW" altLang="en-US" smtClean="0">
                <a:latin typeface="Arial" charset="0"/>
              </a:rPr>
              <a:pPr eaLnBrk="1" hangingPunct="1">
                <a:spcBef>
                  <a:spcPct val="0"/>
                </a:spcBef>
              </a:pPr>
              <a:t>60</a:t>
            </a:fld>
            <a:endParaRPr lang="en-US" altLang="zh-TW">
              <a:latin typeface="Arial" charset="0"/>
            </a:endParaRPr>
          </a:p>
        </p:txBody>
      </p:sp>
    </p:spTree>
    <p:extLst>
      <p:ext uri="{BB962C8B-B14F-4D97-AF65-F5344CB8AC3E}">
        <p14:creationId xmlns:p14="http://schemas.microsoft.com/office/powerpoint/2010/main" val="32491451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602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77FFC890-4445-42D4-8503-CED61EAF1A7E}" type="slidenum">
              <a:rPr lang="zh-TW" altLang="en-US" smtClean="0">
                <a:latin typeface="Arial" charset="0"/>
              </a:rPr>
              <a:pPr eaLnBrk="1" hangingPunct="1">
                <a:spcBef>
                  <a:spcPct val="0"/>
                </a:spcBef>
              </a:pPr>
              <a:t>61</a:t>
            </a:fld>
            <a:endParaRPr lang="en-US" altLang="zh-TW">
              <a:latin typeface="Arial" charset="0"/>
            </a:endParaRPr>
          </a:p>
        </p:txBody>
      </p:sp>
    </p:spTree>
    <p:extLst>
      <p:ext uri="{BB962C8B-B14F-4D97-AF65-F5344CB8AC3E}">
        <p14:creationId xmlns:p14="http://schemas.microsoft.com/office/powerpoint/2010/main" val="40596046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704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1E827841-B94F-40E0-8134-D2205B414E35}" type="slidenum">
              <a:rPr lang="zh-TW" altLang="en-US" smtClean="0">
                <a:latin typeface="Arial" charset="0"/>
              </a:rPr>
              <a:pPr eaLnBrk="1" hangingPunct="1">
                <a:spcBef>
                  <a:spcPct val="0"/>
                </a:spcBef>
              </a:pPr>
              <a:t>62</a:t>
            </a:fld>
            <a:endParaRPr lang="en-US" altLang="zh-TW">
              <a:latin typeface="Arial" charset="0"/>
            </a:endParaRPr>
          </a:p>
        </p:txBody>
      </p:sp>
    </p:spTree>
    <p:extLst>
      <p:ext uri="{BB962C8B-B14F-4D97-AF65-F5344CB8AC3E}">
        <p14:creationId xmlns:p14="http://schemas.microsoft.com/office/powerpoint/2010/main" val="23741612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704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1E827841-B94F-40E0-8134-D2205B414E35}" type="slidenum">
              <a:rPr lang="zh-TW" altLang="en-US" smtClean="0">
                <a:latin typeface="Arial" charset="0"/>
              </a:rPr>
              <a:pPr eaLnBrk="1" hangingPunct="1">
                <a:spcBef>
                  <a:spcPct val="0"/>
                </a:spcBef>
              </a:pPr>
              <a:t>63</a:t>
            </a:fld>
            <a:endParaRPr lang="en-US" altLang="zh-TW">
              <a:latin typeface="Arial" charset="0"/>
            </a:endParaRPr>
          </a:p>
        </p:txBody>
      </p:sp>
    </p:spTree>
    <p:extLst>
      <p:ext uri="{BB962C8B-B14F-4D97-AF65-F5344CB8AC3E}">
        <p14:creationId xmlns:p14="http://schemas.microsoft.com/office/powerpoint/2010/main" val="320070626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704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1E827841-B94F-40E0-8134-D2205B414E35}" type="slidenum">
              <a:rPr lang="zh-TW" altLang="en-US" smtClean="0">
                <a:latin typeface="Arial" charset="0"/>
              </a:rPr>
              <a:pPr eaLnBrk="1" hangingPunct="1">
                <a:spcBef>
                  <a:spcPct val="0"/>
                </a:spcBef>
              </a:pPr>
              <a:t>64</a:t>
            </a:fld>
            <a:endParaRPr lang="en-US" altLang="zh-TW">
              <a:latin typeface="Arial" charset="0"/>
            </a:endParaRPr>
          </a:p>
        </p:txBody>
      </p:sp>
    </p:spTree>
    <p:extLst>
      <p:ext uri="{BB962C8B-B14F-4D97-AF65-F5344CB8AC3E}">
        <p14:creationId xmlns:p14="http://schemas.microsoft.com/office/powerpoint/2010/main" val="35381550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9523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CBBF0C07-6FCD-4FC9-8680-379851DE90FD}" type="slidenum">
              <a:rPr lang="zh-TW" altLang="en-US" smtClean="0">
                <a:latin typeface="Arial" charset="0"/>
              </a:rPr>
              <a:pPr eaLnBrk="1" hangingPunct="1">
                <a:spcBef>
                  <a:spcPct val="0"/>
                </a:spcBef>
              </a:pPr>
              <a:t>5</a:t>
            </a:fld>
            <a:endParaRPr lang="en-US" altLang="zh-TW">
              <a:latin typeface="Arial" charset="0"/>
            </a:endParaRPr>
          </a:p>
        </p:txBody>
      </p:sp>
    </p:spTree>
    <p:extLst>
      <p:ext uri="{BB962C8B-B14F-4D97-AF65-F5344CB8AC3E}">
        <p14:creationId xmlns:p14="http://schemas.microsoft.com/office/powerpoint/2010/main" val="37299495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704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1E827841-B94F-40E0-8134-D2205B414E35}" type="slidenum">
              <a:rPr lang="zh-TW" altLang="en-US" smtClean="0">
                <a:latin typeface="Arial" charset="0"/>
              </a:rPr>
              <a:pPr eaLnBrk="1" hangingPunct="1">
                <a:spcBef>
                  <a:spcPct val="0"/>
                </a:spcBef>
              </a:pPr>
              <a:t>66</a:t>
            </a:fld>
            <a:endParaRPr lang="en-US" altLang="zh-TW">
              <a:latin typeface="Arial" charset="0"/>
            </a:endParaRPr>
          </a:p>
        </p:txBody>
      </p:sp>
    </p:spTree>
    <p:extLst>
      <p:ext uri="{BB962C8B-B14F-4D97-AF65-F5344CB8AC3E}">
        <p14:creationId xmlns:p14="http://schemas.microsoft.com/office/powerpoint/2010/main" val="19012313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704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1E827841-B94F-40E0-8134-D2205B414E35}" type="slidenum">
              <a:rPr lang="zh-TW" altLang="en-US" smtClean="0">
                <a:latin typeface="Arial" charset="0"/>
              </a:rPr>
              <a:pPr eaLnBrk="1" hangingPunct="1">
                <a:spcBef>
                  <a:spcPct val="0"/>
                </a:spcBef>
              </a:pPr>
              <a:t>67</a:t>
            </a:fld>
            <a:endParaRPr lang="en-US" altLang="zh-TW">
              <a:latin typeface="Arial" charset="0"/>
            </a:endParaRPr>
          </a:p>
        </p:txBody>
      </p:sp>
    </p:spTree>
    <p:extLst>
      <p:ext uri="{BB962C8B-B14F-4D97-AF65-F5344CB8AC3E}">
        <p14:creationId xmlns:p14="http://schemas.microsoft.com/office/powerpoint/2010/main" val="27887161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704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1E827841-B94F-40E0-8134-D2205B414E35}" type="slidenum">
              <a:rPr lang="zh-TW" altLang="en-US" smtClean="0">
                <a:latin typeface="Arial" charset="0"/>
              </a:rPr>
              <a:pPr eaLnBrk="1" hangingPunct="1">
                <a:spcBef>
                  <a:spcPct val="0"/>
                </a:spcBef>
              </a:pPr>
              <a:t>68</a:t>
            </a:fld>
            <a:endParaRPr lang="en-US" altLang="zh-TW">
              <a:latin typeface="Arial" charset="0"/>
            </a:endParaRPr>
          </a:p>
        </p:txBody>
      </p:sp>
    </p:spTree>
    <p:extLst>
      <p:ext uri="{BB962C8B-B14F-4D97-AF65-F5344CB8AC3E}">
        <p14:creationId xmlns:p14="http://schemas.microsoft.com/office/powerpoint/2010/main" val="4772295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8704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1E827841-B94F-40E0-8134-D2205B414E35}" type="slidenum">
              <a:rPr lang="zh-TW" altLang="en-US" smtClean="0">
                <a:latin typeface="Arial" charset="0"/>
              </a:rPr>
              <a:pPr eaLnBrk="1" hangingPunct="1">
                <a:spcBef>
                  <a:spcPct val="0"/>
                </a:spcBef>
              </a:pPr>
              <a:t>69</a:t>
            </a:fld>
            <a:endParaRPr lang="en-US" altLang="zh-TW">
              <a:latin typeface="Arial" charset="0"/>
            </a:endParaRPr>
          </a:p>
        </p:txBody>
      </p:sp>
    </p:spTree>
    <p:extLst>
      <p:ext uri="{BB962C8B-B14F-4D97-AF65-F5344CB8AC3E}">
        <p14:creationId xmlns:p14="http://schemas.microsoft.com/office/powerpoint/2010/main" val="12735256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9011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6D9F6C84-32AE-4FD2-9037-173240430876}" type="slidenum">
              <a:rPr lang="zh-TW" altLang="en-US" smtClean="0">
                <a:latin typeface="Arial" charset="0"/>
              </a:rPr>
              <a:pPr eaLnBrk="1" hangingPunct="1">
                <a:spcBef>
                  <a:spcPct val="0"/>
                </a:spcBef>
              </a:pPr>
              <a:t>70</a:t>
            </a:fld>
            <a:endParaRPr lang="en-US" altLang="zh-TW">
              <a:latin typeface="Arial" charset="0"/>
            </a:endParaRPr>
          </a:p>
        </p:txBody>
      </p:sp>
    </p:spTree>
    <p:extLst>
      <p:ext uri="{BB962C8B-B14F-4D97-AF65-F5344CB8AC3E}">
        <p14:creationId xmlns:p14="http://schemas.microsoft.com/office/powerpoint/2010/main" val="71244118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9114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3572C1FD-ADF8-4271-A7C3-0C801B761B81}" type="slidenum">
              <a:rPr lang="zh-TW" altLang="en-US" smtClean="0">
                <a:latin typeface="Arial" charset="0"/>
              </a:rPr>
              <a:pPr eaLnBrk="1" hangingPunct="1">
                <a:spcBef>
                  <a:spcPct val="0"/>
                </a:spcBef>
              </a:pPr>
              <a:t>71</a:t>
            </a:fld>
            <a:endParaRPr lang="en-US" altLang="zh-TW">
              <a:latin typeface="Arial" charset="0"/>
            </a:endParaRPr>
          </a:p>
        </p:txBody>
      </p:sp>
    </p:spTree>
    <p:extLst>
      <p:ext uri="{BB962C8B-B14F-4D97-AF65-F5344CB8AC3E}">
        <p14:creationId xmlns:p14="http://schemas.microsoft.com/office/powerpoint/2010/main" val="316978066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9216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D022B94C-A737-462C-A3E3-03C35E24297A}" type="slidenum">
              <a:rPr lang="zh-TW" altLang="en-US" smtClean="0">
                <a:latin typeface="Arial" charset="0"/>
              </a:rPr>
              <a:pPr eaLnBrk="1" hangingPunct="1">
                <a:spcBef>
                  <a:spcPct val="0"/>
                </a:spcBef>
              </a:pPr>
              <a:t>72</a:t>
            </a:fld>
            <a:endParaRPr lang="en-US" altLang="zh-TW">
              <a:latin typeface="Arial" charset="0"/>
            </a:endParaRPr>
          </a:p>
        </p:txBody>
      </p:sp>
    </p:spTree>
    <p:extLst>
      <p:ext uri="{BB962C8B-B14F-4D97-AF65-F5344CB8AC3E}">
        <p14:creationId xmlns:p14="http://schemas.microsoft.com/office/powerpoint/2010/main" val="317643534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pPr>
              <a:defRPr/>
            </a:pPr>
            <a:fld id="{331D8A67-3AB2-4319-9E95-AD3ADCC231AE}" type="slidenum">
              <a:rPr lang="zh-TW" altLang="en-US" smtClean="0"/>
              <a:pPr>
                <a:defRPr/>
              </a:pPr>
              <a:t>73</a:t>
            </a:fld>
            <a:endParaRPr lang="zh-TW" altLang="en-US"/>
          </a:p>
        </p:txBody>
      </p:sp>
    </p:spTree>
    <p:extLst>
      <p:ext uri="{BB962C8B-B14F-4D97-AF65-F5344CB8AC3E}">
        <p14:creationId xmlns:p14="http://schemas.microsoft.com/office/powerpoint/2010/main" val="372177062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a:xfrm>
            <a:off x="90488" y="744538"/>
            <a:ext cx="6616700" cy="3722687"/>
          </a:xfrm>
        </p:spPr>
      </p:sp>
      <p:sp>
        <p:nvSpPr>
          <p:cNvPr id="3" name="備忘稿版面配置區 2"/>
          <p:cNvSpPr>
            <a:spLocks noGrp="1"/>
          </p:cNvSpPr>
          <p:nvPr>
            <p:ph type="body" idx="1"/>
          </p:nvPr>
        </p:nvSpPr>
        <p:spPr/>
        <p:txBody>
          <a:bodyPr/>
          <a:lstStyle/>
          <a:p>
            <a:endParaRPr lang="zh-TW" altLang="en-US"/>
          </a:p>
        </p:txBody>
      </p:sp>
      <p:sp>
        <p:nvSpPr>
          <p:cNvPr id="4" name="日期版面配置區 3"/>
          <p:cNvSpPr>
            <a:spLocks noGrp="1"/>
          </p:cNvSpPr>
          <p:nvPr>
            <p:ph type="dt" idx="10"/>
          </p:nvPr>
        </p:nvSpPr>
        <p:spPr/>
        <p:txBody>
          <a:bodyPr/>
          <a:lstStyle/>
          <a:p>
            <a:endParaRPr lang="zh-TW" altLang="en-US"/>
          </a:p>
        </p:txBody>
      </p:sp>
      <p:sp>
        <p:nvSpPr>
          <p:cNvPr id="5" name="投影片編號版面配置區 4"/>
          <p:cNvSpPr>
            <a:spLocks noGrp="1"/>
          </p:cNvSpPr>
          <p:nvPr>
            <p:ph type="sldNum" sz="quarter" idx="11"/>
          </p:nvPr>
        </p:nvSpPr>
        <p:spPr/>
        <p:txBody>
          <a:bodyPr/>
          <a:lstStyle/>
          <a:p>
            <a:fld id="{AF1C8DE8-BA2A-400C-A20D-12712466775A}" type="slidenum">
              <a:rPr lang="zh-TW" altLang="en-US" smtClean="0"/>
              <a:pPr/>
              <a:t>74</a:t>
            </a:fld>
            <a:endParaRPr lang="zh-TW" altLang="en-US"/>
          </a:p>
        </p:txBody>
      </p:sp>
    </p:spTree>
    <p:extLst>
      <p:ext uri="{BB962C8B-B14F-4D97-AF65-F5344CB8AC3E}">
        <p14:creationId xmlns:p14="http://schemas.microsoft.com/office/powerpoint/2010/main" val="13511519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10547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C346CE88-DAA1-4158-9DE3-61B73F6D6788}" type="slidenum">
              <a:rPr lang="zh-TW" altLang="en-US" smtClean="0">
                <a:latin typeface="Arial" charset="0"/>
              </a:rPr>
              <a:pPr eaLnBrk="1" hangingPunct="1">
                <a:spcBef>
                  <a:spcPct val="0"/>
                </a:spcBef>
              </a:pPr>
              <a:t>6</a:t>
            </a:fld>
            <a:endParaRPr lang="en-US" altLang="zh-TW">
              <a:latin typeface="Arial" charset="0"/>
            </a:endParaRPr>
          </a:p>
        </p:txBody>
      </p:sp>
    </p:spTree>
    <p:extLst>
      <p:ext uri="{BB962C8B-B14F-4D97-AF65-F5344CB8AC3E}">
        <p14:creationId xmlns:p14="http://schemas.microsoft.com/office/powerpoint/2010/main" val="134513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9728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91B9DABD-CDEF-43DB-8EF2-0FC0265FD388}" type="slidenum">
              <a:rPr lang="zh-TW" altLang="en-US" smtClean="0">
                <a:latin typeface="Arial" charset="0"/>
              </a:rPr>
              <a:pPr eaLnBrk="1" hangingPunct="1">
                <a:spcBef>
                  <a:spcPct val="0"/>
                </a:spcBef>
              </a:pPr>
              <a:t>7</a:t>
            </a:fld>
            <a:endParaRPr lang="en-US" altLang="zh-TW">
              <a:latin typeface="Arial" charset="0"/>
            </a:endParaRPr>
          </a:p>
        </p:txBody>
      </p:sp>
    </p:spTree>
    <p:extLst>
      <p:ext uri="{BB962C8B-B14F-4D97-AF65-F5344CB8AC3E}">
        <p14:creationId xmlns:p14="http://schemas.microsoft.com/office/powerpoint/2010/main" val="38268473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100356"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AC8342C8-0857-4F94-8416-8B69745061B3}" type="slidenum">
              <a:rPr lang="zh-TW" altLang="en-US" smtClean="0">
                <a:latin typeface="Arial" charset="0"/>
              </a:rPr>
              <a:pPr eaLnBrk="1" hangingPunct="1">
                <a:spcBef>
                  <a:spcPct val="0"/>
                </a:spcBef>
              </a:pPr>
              <a:t>8</a:t>
            </a:fld>
            <a:endParaRPr lang="en-US" altLang="zh-TW">
              <a:latin typeface="Arial" charset="0"/>
            </a:endParaRPr>
          </a:p>
        </p:txBody>
      </p:sp>
    </p:spTree>
    <p:extLst>
      <p:ext uri="{BB962C8B-B14F-4D97-AF65-F5344CB8AC3E}">
        <p14:creationId xmlns:p14="http://schemas.microsoft.com/office/powerpoint/2010/main" val="2900583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zh-TW" altLang="en-US"/>
          </a:p>
        </p:txBody>
      </p:sp>
      <p:sp>
        <p:nvSpPr>
          <p:cNvPr id="10138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ea typeface="新細明體" charset="-120"/>
              </a:defRPr>
            </a:lvl1pPr>
            <a:lvl2pPr marL="716680" indent="-275646" eaLnBrk="0" hangingPunct="0">
              <a:spcBef>
                <a:spcPct val="30000"/>
              </a:spcBef>
              <a:defRPr sz="1200">
                <a:solidFill>
                  <a:schemeClr val="tx1"/>
                </a:solidFill>
                <a:latin typeface="Calibri" pitchFamily="34" charset="0"/>
                <a:ea typeface="新細明體" charset="-120"/>
              </a:defRPr>
            </a:lvl2pPr>
            <a:lvl3pPr marL="1102587" indent="-220517" eaLnBrk="0" hangingPunct="0">
              <a:spcBef>
                <a:spcPct val="30000"/>
              </a:spcBef>
              <a:defRPr sz="1200">
                <a:solidFill>
                  <a:schemeClr val="tx1"/>
                </a:solidFill>
                <a:latin typeface="Calibri" pitchFamily="34" charset="0"/>
                <a:ea typeface="新細明體" charset="-120"/>
              </a:defRPr>
            </a:lvl3pPr>
            <a:lvl4pPr marL="1543622" indent="-220517" eaLnBrk="0" hangingPunct="0">
              <a:spcBef>
                <a:spcPct val="30000"/>
              </a:spcBef>
              <a:defRPr sz="1200">
                <a:solidFill>
                  <a:schemeClr val="tx1"/>
                </a:solidFill>
                <a:latin typeface="Calibri" pitchFamily="34" charset="0"/>
                <a:ea typeface="新細明體" charset="-120"/>
              </a:defRPr>
            </a:lvl4pPr>
            <a:lvl5pPr marL="1984656" indent="-220517" eaLnBrk="0" hangingPunct="0">
              <a:spcBef>
                <a:spcPct val="30000"/>
              </a:spcBef>
              <a:defRPr sz="1200">
                <a:solidFill>
                  <a:schemeClr val="tx1"/>
                </a:solidFill>
                <a:latin typeface="Calibri" pitchFamily="34" charset="0"/>
                <a:ea typeface="新細明體" charset="-120"/>
              </a:defRPr>
            </a:lvl5pPr>
            <a:lvl6pPr marL="2425691" indent="-220517" eaLnBrk="0" fontAlgn="base" hangingPunct="0">
              <a:spcBef>
                <a:spcPct val="30000"/>
              </a:spcBef>
              <a:spcAft>
                <a:spcPct val="0"/>
              </a:spcAft>
              <a:defRPr sz="1200">
                <a:solidFill>
                  <a:schemeClr val="tx1"/>
                </a:solidFill>
                <a:latin typeface="Calibri" pitchFamily="34" charset="0"/>
                <a:ea typeface="新細明體" charset="-120"/>
              </a:defRPr>
            </a:lvl6pPr>
            <a:lvl7pPr marL="2866727" indent="-220517" eaLnBrk="0" fontAlgn="base" hangingPunct="0">
              <a:spcBef>
                <a:spcPct val="30000"/>
              </a:spcBef>
              <a:spcAft>
                <a:spcPct val="0"/>
              </a:spcAft>
              <a:defRPr sz="1200">
                <a:solidFill>
                  <a:schemeClr val="tx1"/>
                </a:solidFill>
                <a:latin typeface="Calibri" pitchFamily="34" charset="0"/>
                <a:ea typeface="新細明體" charset="-120"/>
              </a:defRPr>
            </a:lvl7pPr>
            <a:lvl8pPr marL="3307761" indent="-220517" eaLnBrk="0" fontAlgn="base" hangingPunct="0">
              <a:spcBef>
                <a:spcPct val="30000"/>
              </a:spcBef>
              <a:spcAft>
                <a:spcPct val="0"/>
              </a:spcAft>
              <a:defRPr sz="1200">
                <a:solidFill>
                  <a:schemeClr val="tx1"/>
                </a:solidFill>
                <a:latin typeface="Calibri" pitchFamily="34" charset="0"/>
                <a:ea typeface="新細明體" charset="-120"/>
              </a:defRPr>
            </a:lvl8pPr>
            <a:lvl9pPr marL="3748796" indent="-220517" eaLnBrk="0" fontAlgn="base" hangingPunct="0">
              <a:spcBef>
                <a:spcPct val="30000"/>
              </a:spcBef>
              <a:spcAft>
                <a:spcPct val="0"/>
              </a:spcAft>
              <a:defRPr sz="1200">
                <a:solidFill>
                  <a:schemeClr val="tx1"/>
                </a:solidFill>
                <a:latin typeface="Calibri" pitchFamily="34" charset="0"/>
                <a:ea typeface="新細明體" charset="-120"/>
              </a:defRPr>
            </a:lvl9pPr>
          </a:lstStyle>
          <a:p>
            <a:pPr eaLnBrk="1" hangingPunct="1">
              <a:spcBef>
                <a:spcPct val="0"/>
              </a:spcBef>
            </a:pPr>
            <a:fld id="{32457C23-8EA1-4CF5-88D6-9D60CD6C8AC9}" type="slidenum">
              <a:rPr lang="zh-TW" altLang="en-US" smtClean="0">
                <a:latin typeface="Arial" charset="0"/>
              </a:rPr>
              <a:pPr eaLnBrk="1" hangingPunct="1">
                <a:spcBef>
                  <a:spcPct val="0"/>
                </a:spcBef>
              </a:pPr>
              <a:t>9</a:t>
            </a:fld>
            <a:endParaRPr lang="en-US" altLang="zh-TW">
              <a:latin typeface="Arial" charset="0"/>
            </a:endParaRPr>
          </a:p>
        </p:txBody>
      </p:sp>
    </p:spTree>
    <p:extLst>
      <p:ext uri="{BB962C8B-B14F-4D97-AF65-F5344CB8AC3E}">
        <p14:creationId xmlns:p14="http://schemas.microsoft.com/office/powerpoint/2010/main" val="40442274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FB0B933C-5C64-4D32-AC82-166FD3604BDA}" type="datetime1">
              <a:rPr lang="zh-TW" altLang="en-US" smtClean="0"/>
              <a:pPr/>
              <a:t>2023/12/15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10" name="投影片編號版面配置區 5"/>
          <p:cNvSpPr>
            <a:spLocks noGrp="1"/>
          </p:cNvSpPr>
          <p:nvPr>
            <p:ph type="sldNum" sz="quarter" idx="12"/>
          </p:nvPr>
        </p:nvSpPr>
        <p:spPr>
          <a:xfrm>
            <a:off x="9142228" y="6404913"/>
            <a:ext cx="2743200" cy="365125"/>
          </a:xfrm>
        </p:spPr>
        <p:txBody>
          <a:bodyPr/>
          <a:lstStyle>
            <a:lvl1pPr>
              <a:defRPr sz="2200" b="1" u="sng">
                <a:solidFill>
                  <a:schemeClr val="tx1">
                    <a:lumMod val="85000"/>
                    <a:lumOff val="15000"/>
                  </a:schemeClr>
                </a:solidFill>
                <a:latin typeface="Bookman Old Style" panose="02050604050505020204" pitchFamily="18" charset="0"/>
              </a:defRPr>
            </a:lvl1pPr>
          </a:lstStyle>
          <a:p>
            <a:fld id="{BFD9D296-0923-4B30-8558-81C121D8C7E7}" type="slidenum">
              <a:rPr lang="zh-TW" altLang="en-US" smtClean="0"/>
              <a:pPr/>
              <a:t>‹#›</a:t>
            </a:fld>
            <a:endParaRPr lang="zh-TW" altLang="en-US" dirty="0"/>
          </a:p>
        </p:txBody>
      </p:sp>
      <p:pic>
        <p:nvPicPr>
          <p:cNvPr id="11" name="Picture 2" descr="https://caac.jctv.ntut.edu.tw/105generalquery/image/applyLogo.gif"/>
          <p:cNvPicPr>
            <a:picLocks noChangeAspect="1" noChangeArrowheads="1"/>
          </p:cNvPicPr>
          <p:nvPr userDrawn="1"/>
        </p:nvPicPr>
        <p:blipFill>
          <a:blip r:embed="rId2" cstate="print"/>
          <a:srcRect/>
          <a:stretch>
            <a:fillRect/>
          </a:stretch>
        </p:blipFill>
        <p:spPr bwMode="auto">
          <a:xfrm>
            <a:off x="132490" y="6007239"/>
            <a:ext cx="649419" cy="660125"/>
          </a:xfrm>
          <a:prstGeom prst="rect">
            <a:avLst/>
          </a:prstGeom>
          <a:noFill/>
          <a:effectLst>
            <a:outerShdw blurRad="50800" dist="38100" dir="2700000" algn="tl" rotWithShape="0">
              <a:prstClr val="black">
                <a:alpha val="40000"/>
              </a:prstClr>
            </a:outerShdw>
          </a:effectLst>
        </p:spPr>
      </p:pic>
      <p:grpSp>
        <p:nvGrpSpPr>
          <p:cNvPr id="12" name="群組 11"/>
          <p:cNvGrpSpPr/>
          <p:nvPr userDrawn="1"/>
        </p:nvGrpSpPr>
        <p:grpSpPr>
          <a:xfrm>
            <a:off x="0" y="76202"/>
            <a:ext cx="12192000" cy="631371"/>
            <a:chOff x="0" y="76202"/>
            <a:chExt cx="12192000" cy="631371"/>
          </a:xfrm>
        </p:grpSpPr>
        <p:sp>
          <p:nvSpPr>
            <p:cNvPr id="13" name="矩形 12"/>
            <p:cNvSpPr/>
            <p:nvPr userDrawn="1"/>
          </p:nvSpPr>
          <p:spPr>
            <a:xfrm>
              <a:off x="0" y="76202"/>
              <a:ext cx="12192000" cy="631371"/>
            </a:xfrm>
            <a:prstGeom prst="rect">
              <a:avLst/>
            </a:prstGeom>
            <a:solidFill>
              <a:srgbClr val="FFE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userDrawn="1"/>
          </p:nvSpPr>
          <p:spPr>
            <a:xfrm>
              <a:off x="24667" y="239879"/>
              <a:ext cx="1056839" cy="323165"/>
            </a:xfrm>
            <a:prstGeom prst="rect">
              <a:avLst/>
            </a:prstGeom>
          </p:spPr>
          <p:txBody>
            <a:bodyPr wrap="square">
              <a:spAutoFit/>
            </a:bodyPr>
            <a:lstStyle/>
            <a:p>
              <a:r>
                <a:rPr lang="en-US" altLang="zh-TW" sz="1500" b="1" dirty="0">
                  <a:solidFill>
                    <a:schemeClr val="bg1"/>
                  </a:solidFill>
                </a:rPr>
                <a:t>113-EP</a:t>
              </a:r>
              <a:endParaRPr lang="zh-TW" altLang="en-US" sz="1500" b="1" dirty="0">
                <a:solidFill>
                  <a:schemeClr val="bg1"/>
                </a:solidFill>
              </a:endParaRPr>
            </a:p>
          </p:txBody>
        </p:sp>
      </p:grpSp>
      <p:sp>
        <p:nvSpPr>
          <p:cNvPr id="16" name="文字方塊 15"/>
          <p:cNvSpPr txBox="1"/>
          <p:nvPr userDrawn="1"/>
        </p:nvSpPr>
        <p:spPr>
          <a:xfrm>
            <a:off x="245618" y="4006933"/>
            <a:ext cx="384721" cy="2343083"/>
          </a:xfrm>
          <a:prstGeom prst="rect">
            <a:avLst/>
          </a:prstGeom>
          <a:noFill/>
        </p:spPr>
        <p:txBody>
          <a:bodyPr vert="eaVert" wrap="square" rtlCol="0">
            <a:spAutoFit/>
          </a:bodyPr>
          <a:lstStyle/>
          <a:p>
            <a:pPr algn="ctr"/>
            <a:r>
              <a:rPr lang="zh-TW" altLang="en-US" sz="1300" b="1" dirty="0">
                <a:solidFill>
                  <a:schemeClr val="tx1">
                    <a:lumMod val="65000"/>
                    <a:lumOff val="35000"/>
                  </a:schemeClr>
                </a:solidFill>
                <a:latin typeface="華康新篆體" panose="030F0509000000000000" pitchFamily="65" charset="-120"/>
                <a:ea typeface="華康新篆體" panose="030F0509000000000000" pitchFamily="65" charset="-120"/>
              </a:rPr>
              <a:t>技專校院招生委員會聯合會</a:t>
            </a:r>
          </a:p>
        </p:txBody>
      </p:sp>
      <p:sp>
        <p:nvSpPr>
          <p:cNvPr id="17" name="文字方塊 16">
            <a:extLst>
              <a:ext uri="{FF2B5EF4-FFF2-40B4-BE49-F238E27FC236}">
                <a16:creationId xmlns:a16="http://schemas.microsoft.com/office/drawing/2014/main" id="{E33E5C49-9304-4509-B271-1C2B19046386}"/>
              </a:ext>
            </a:extLst>
          </p:cNvPr>
          <p:cNvSpPr txBox="1"/>
          <p:nvPr userDrawn="1"/>
        </p:nvSpPr>
        <p:spPr>
          <a:xfrm>
            <a:off x="11521003" y="68721"/>
            <a:ext cx="646331" cy="646331"/>
          </a:xfrm>
          <a:prstGeom prst="rect">
            <a:avLst/>
          </a:prstGeom>
          <a:noFill/>
        </p:spPr>
        <p:txBody>
          <a:bodyPr wrap="none" rtlCol="0">
            <a:spAutoFit/>
          </a:bodyPr>
          <a:lstStyle/>
          <a:p>
            <a:pPr algn="ctr"/>
            <a:r>
              <a:rPr lang="zh-TW" altLang="en-US" sz="1800" dirty="0">
                <a:solidFill>
                  <a:schemeClr val="accent2">
                    <a:lumMod val="75000"/>
                  </a:schemeClr>
                </a:solidFill>
                <a:latin typeface="華康新篆體" panose="030F0509000000000000" pitchFamily="65" charset="-120"/>
                <a:ea typeface="華康新篆體" panose="030F0509000000000000" pitchFamily="65" charset="-120"/>
              </a:rPr>
              <a:t>技優</a:t>
            </a:r>
            <a:endParaRPr lang="en-US" altLang="zh-TW" sz="1800" dirty="0">
              <a:solidFill>
                <a:schemeClr val="accent2">
                  <a:lumMod val="75000"/>
                </a:schemeClr>
              </a:solidFill>
              <a:latin typeface="華康新篆體" panose="030F0509000000000000" pitchFamily="65" charset="-120"/>
              <a:ea typeface="華康新篆體" panose="030F0509000000000000" pitchFamily="65" charset="-120"/>
            </a:endParaRPr>
          </a:p>
          <a:p>
            <a:pPr algn="ctr"/>
            <a:r>
              <a:rPr lang="zh-TW" altLang="en-US" sz="1800" dirty="0">
                <a:solidFill>
                  <a:schemeClr val="accent2">
                    <a:lumMod val="75000"/>
                  </a:schemeClr>
                </a:solidFill>
                <a:latin typeface="華康新篆體" panose="030F0509000000000000" pitchFamily="65" charset="-120"/>
                <a:ea typeface="華康新篆體" panose="030F0509000000000000" pitchFamily="65" charset="-120"/>
              </a:rPr>
              <a:t>入學</a:t>
            </a:r>
          </a:p>
        </p:txBody>
      </p:sp>
    </p:spTree>
    <p:extLst>
      <p:ext uri="{BB962C8B-B14F-4D97-AF65-F5344CB8AC3E}">
        <p14:creationId xmlns:p14="http://schemas.microsoft.com/office/powerpoint/2010/main" val="2744062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2E9CCBBE-43CF-4A78-88AE-28F316077B2F}" type="datetime1">
              <a:rPr lang="zh-TW" altLang="en-US" smtClean="0"/>
              <a:pPr/>
              <a:t>2023/12/15</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BFD9D296-0923-4B30-8558-81C121D8C7E7}" type="slidenum">
              <a:rPr lang="zh-TW" altLang="en-US" smtClean="0"/>
              <a:pPr/>
              <a:t>‹#›</a:t>
            </a:fld>
            <a:endParaRPr lang="zh-TW" altLang="en-US"/>
          </a:p>
        </p:txBody>
      </p:sp>
    </p:spTree>
    <p:extLst>
      <p:ext uri="{BB962C8B-B14F-4D97-AF65-F5344CB8AC3E}">
        <p14:creationId xmlns:p14="http://schemas.microsoft.com/office/powerpoint/2010/main" val="703098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9C1B7D43-4BE5-4BB8-B447-E01A9C70FB01}" type="datetime1">
              <a:rPr lang="zh-TW" altLang="en-US" smtClean="0"/>
              <a:pPr/>
              <a:t>2023/12/15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FD9D296-0923-4B30-8558-81C121D8C7E7}" type="slidenum">
              <a:rPr lang="zh-TW" altLang="en-US" smtClean="0"/>
              <a:pPr/>
              <a:t>‹#›</a:t>
            </a:fld>
            <a:endParaRPr lang="zh-TW" altLang="en-US"/>
          </a:p>
        </p:txBody>
      </p:sp>
    </p:spTree>
    <p:extLst>
      <p:ext uri="{BB962C8B-B14F-4D97-AF65-F5344CB8AC3E}">
        <p14:creationId xmlns:p14="http://schemas.microsoft.com/office/powerpoint/2010/main" val="11994640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838200" y="365125"/>
            <a:ext cx="7734300" cy="5811838"/>
          </a:xfrm>
        </p:spPr>
        <p:txBody>
          <a:bodyPr vert="eaVe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5CD9063B-1193-4DEC-9F68-B132F359ED75}" type="datetime1">
              <a:rPr lang="zh-TW" altLang="en-US" smtClean="0"/>
              <a:pPr/>
              <a:t>2023/12/15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FD9D296-0923-4B30-8558-81C121D8C7E7}" type="slidenum">
              <a:rPr lang="zh-TW" altLang="en-US" smtClean="0"/>
              <a:pPr/>
              <a:t>‹#›</a:t>
            </a:fld>
            <a:endParaRPr lang="zh-TW" altLang="en-US"/>
          </a:p>
        </p:txBody>
      </p:sp>
    </p:spTree>
    <p:extLst>
      <p:ext uri="{BB962C8B-B14F-4D97-AF65-F5344CB8AC3E}">
        <p14:creationId xmlns:p14="http://schemas.microsoft.com/office/powerpoint/2010/main" val="20912152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p>
            <a:r>
              <a:rPr lang="zh-TW" altLang="en-US"/>
              <a:t>按一下以編輯母片標題樣式</a:t>
            </a:r>
          </a:p>
        </p:txBody>
      </p:sp>
      <p:sp>
        <p:nvSpPr>
          <p:cNvPr id="3" name="表格版面配置區 2"/>
          <p:cNvSpPr>
            <a:spLocks noGrp="1"/>
          </p:cNvSpPr>
          <p:nvPr>
            <p:ph type="tbl" idx="1"/>
          </p:nvPr>
        </p:nvSpPr>
        <p:spPr>
          <a:xfrm>
            <a:off x="609600" y="1600201"/>
            <a:ext cx="10972800" cy="4525963"/>
          </a:xfrm>
        </p:spPr>
        <p:txBody>
          <a:bodyPr/>
          <a:lstStyle/>
          <a:p>
            <a:pPr lvl="0"/>
            <a:endParaRPr lang="zh-TW" altLang="en-US" noProof="0"/>
          </a:p>
        </p:txBody>
      </p:sp>
      <p:sp>
        <p:nvSpPr>
          <p:cNvPr id="4"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pPr>
              <a:defRPr/>
            </a:pPr>
            <a:fld id="{D6AA8FAB-159B-463B-B2B8-D9C50939D111}" type="datetime1">
              <a:rPr lang="zh-TW" altLang="en-US" smtClean="0"/>
              <a:pPr>
                <a:defRPr/>
              </a:pPr>
              <a:t>2023/12/15</a:t>
            </a:fld>
            <a:endParaRPr lang="en-US" altLang="zh-TW"/>
          </a:p>
        </p:txBody>
      </p:sp>
      <p:sp>
        <p:nvSpPr>
          <p:cNvPr id="5" name="Rectangle 5"/>
          <p:cNvSpPr>
            <a:spLocks noGrp="1" noChangeArrowheads="1"/>
          </p:cNvSpPr>
          <p:nvPr>
            <p:ph type="ftr" sz="quarter" idx="11"/>
          </p:nvPr>
        </p:nvSpPr>
        <p:spPr/>
        <p:txBody>
          <a:bodyPr/>
          <a:lstStyle>
            <a:lvl1pPr>
              <a:defRPr>
                <a:latin typeface="Arial" charset="0"/>
                <a:ea typeface="新細明體" charset="-12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vl1pPr>
          </a:lstStyle>
          <a:p>
            <a:pPr>
              <a:defRPr/>
            </a:pPr>
            <a:fld id="{8637D89E-1D42-404A-91EF-60F8155F3F22}" type="slidenum">
              <a:rPr lang="en-US" altLang="zh-TW"/>
              <a:pPr>
                <a:defRPr/>
              </a:pPr>
              <a:t>‹#›</a:t>
            </a:fld>
            <a:endParaRPr lang="en-US" altLang="zh-TW"/>
          </a:p>
        </p:txBody>
      </p:sp>
    </p:spTree>
    <p:extLst>
      <p:ext uri="{BB962C8B-B14F-4D97-AF65-F5344CB8AC3E}">
        <p14:creationId xmlns:p14="http://schemas.microsoft.com/office/powerpoint/2010/main" val="3729704463"/>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OverObj">
  <p:cSld name="標題及文字在物件之上">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609600" y="1600200"/>
            <a:ext cx="10972800" cy="21859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09600" y="3938589"/>
            <a:ext cx="10972800" cy="2187575"/>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pPr>
              <a:defRPr/>
            </a:pPr>
            <a:fld id="{5D5C7B8F-DA9A-4FB7-B756-5F299B2E50AD}" type="datetime1">
              <a:rPr lang="zh-TW" altLang="en-US" smtClean="0"/>
              <a:pPr>
                <a:defRPr/>
              </a:pPr>
              <a:t>2023/12/15</a:t>
            </a:fld>
            <a:endParaRPr lang="en-US" altLang="zh-TW"/>
          </a:p>
        </p:txBody>
      </p:sp>
      <p:sp>
        <p:nvSpPr>
          <p:cNvPr id="6" name="Rectangle 5"/>
          <p:cNvSpPr>
            <a:spLocks noGrp="1" noChangeArrowheads="1"/>
          </p:cNvSpPr>
          <p:nvPr>
            <p:ph type="ftr" sz="quarter" idx="11"/>
          </p:nvPr>
        </p:nvSpPr>
        <p:spPr/>
        <p:txBody>
          <a:bodyPr/>
          <a:lstStyle>
            <a:lvl1pPr>
              <a:defRPr>
                <a:latin typeface="Arial" charset="0"/>
                <a:ea typeface="新細明體" charset="-12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vl1pPr>
          </a:lstStyle>
          <a:p>
            <a:pPr>
              <a:defRPr/>
            </a:pPr>
            <a:fld id="{CF3D107B-D40D-4A8D-8F5F-F8B098E846B7}" type="slidenum">
              <a:rPr lang="en-US" altLang="zh-TW"/>
              <a:pPr>
                <a:defRPr/>
              </a:pPr>
              <a:t>‹#›</a:t>
            </a:fld>
            <a:endParaRPr lang="en-US" altLang="zh-TW"/>
          </a:p>
        </p:txBody>
      </p:sp>
    </p:spTree>
    <p:extLst>
      <p:ext uri="{BB962C8B-B14F-4D97-AF65-F5344CB8AC3E}">
        <p14:creationId xmlns:p14="http://schemas.microsoft.com/office/powerpoint/2010/main" val="3048488106"/>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標題，文字及物件">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p>
            <a:r>
              <a:rPr lang="zh-TW" altLang="en-US"/>
              <a:t>按一下以編輯母片標題樣式</a:t>
            </a:r>
          </a:p>
        </p:txBody>
      </p:sp>
      <p:sp>
        <p:nvSpPr>
          <p:cNvPr id="3" name="文字版面配置區 2"/>
          <p:cNvSpPr>
            <a:spLocks noGrp="1"/>
          </p:cNvSpPr>
          <p:nvPr>
            <p:ph type="body" sz="half" idx="1"/>
          </p:nvPr>
        </p:nvSpPr>
        <p:spPr>
          <a:xfrm>
            <a:off x="609600" y="1600201"/>
            <a:ext cx="53848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1"/>
            <a:ext cx="5384800" cy="4525963"/>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xfrm>
            <a:off x="609600" y="6245225"/>
            <a:ext cx="2844800" cy="476250"/>
          </a:xfrm>
          <a:prstGeom prst="rect">
            <a:avLst/>
          </a:prstGeom>
        </p:spPr>
        <p:txBody>
          <a:bodyPr/>
          <a:lstStyle>
            <a:lvl1pPr>
              <a:defRPr>
                <a:latin typeface="Arial" charset="0"/>
                <a:ea typeface="新細明體" charset="-120"/>
              </a:defRPr>
            </a:lvl1pPr>
          </a:lstStyle>
          <a:p>
            <a:pPr>
              <a:defRPr/>
            </a:pPr>
            <a:fld id="{DFE8A91A-40ED-4499-8F6F-858CE1320A2A}" type="datetime1">
              <a:rPr lang="zh-TW" altLang="en-US" smtClean="0"/>
              <a:pPr>
                <a:defRPr/>
              </a:pPr>
              <a:t>2023/12/15</a:t>
            </a:fld>
            <a:endParaRPr lang="en-US" altLang="zh-TW"/>
          </a:p>
        </p:txBody>
      </p:sp>
      <p:sp>
        <p:nvSpPr>
          <p:cNvPr id="6" name="Rectangle 5"/>
          <p:cNvSpPr>
            <a:spLocks noGrp="1" noChangeArrowheads="1"/>
          </p:cNvSpPr>
          <p:nvPr>
            <p:ph type="ftr" sz="quarter" idx="11"/>
          </p:nvPr>
        </p:nvSpPr>
        <p:spPr/>
        <p:txBody>
          <a:bodyPr/>
          <a:lstStyle>
            <a:lvl1pPr>
              <a:defRPr>
                <a:latin typeface="Arial" charset="0"/>
                <a:ea typeface="新細明體" charset="-12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vl1pPr>
          </a:lstStyle>
          <a:p>
            <a:pPr>
              <a:defRPr/>
            </a:pPr>
            <a:fld id="{BE7B6768-4C0B-4587-B68B-C5EAAD545ABD}" type="slidenum">
              <a:rPr lang="en-US" altLang="zh-TW"/>
              <a:pPr>
                <a:defRPr/>
              </a:pPr>
              <a:t>‹#›</a:t>
            </a:fld>
            <a:endParaRPr lang="en-US" altLang="zh-TW"/>
          </a:p>
        </p:txBody>
      </p:sp>
    </p:spTree>
    <p:extLst>
      <p:ext uri="{BB962C8B-B14F-4D97-AF65-F5344CB8AC3E}">
        <p14:creationId xmlns:p14="http://schemas.microsoft.com/office/powerpoint/2010/main" val="100953669"/>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按一下以編輯母片標題樣式</a:t>
            </a:r>
          </a:p>
        </p:txBody>
      </p:sp>
      <p:sp>
        <p:nvSpPr>
          <p:cNvPr id="3" name="內容版面配置區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DCB2189F-1E0F-4A71-AD41-16E5D1D59EA3}" type="datetime1">
              <a:rPr lang="zh-TW" altLang="en-US" smtClean="0"/>
              <a:pPr/>
              <a:t>2023/12/15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a:xfrm>
            <a:off x="9142228" y="6396600"/>
            <a:ext cx="2743200" cy="365125"/>
          </a:xfrm>
        </p:spPr>
        <p:txBody>
          <a:bodyPr/>
          <a:lstStyle>
            <a:lvl1pPr>
              <a:defRPr sz="2200" b="1" u="sng">
                <a:solidFill>
                  <a:schemeClr val="tx1">
                    <a:lumMod val="85000"/>
                    <a:lumOff val="15000"/>
                  </a:schemeClr>
                </a:solidFill>
                <a:latin typeface="Bookman Old Style" panose="02050604050505020204" pitchFamily="18" charset="0"/>
              </a:defRPr>
            </a:lvl1pPr>
          </a:lstStyle>
          <a:p>
            <a:fld id="{BFD9D296-0923-4B30-8558-81C121D8C7E7}" type="slidenum">
              <a:rPr lang="zh-TW" altLang="en-US" smtClean="0"/>
              <a:pPr/>
              <a:t>‹#›</a:t>
            </a:fld>
            <a:endParaRPr lang="zh-TW" altLang="en-US" dirty="0"/>
          </a:p>
        </p:txBody>
      </p:sp>
      <p:pic>
        <p:nvPicPr>
          <p:cNvPr id="7" name="Picture 2" descr="https://caac.jctv.ntut.edu.tw/105generalquery/image/applyLogo.gif"/>
          <p:cNvPicPr>
            <a:picLocks noChangeAspect="1" noChangeArrowheads="1"/>
          </p:cNvPicPr>
          <p:nvPr userDrawn="1"/>
        </p:nvPicPr>
        <p:blipFill>
          <a:blip r:embed="rId2" cstate="print"/>
          <a:srcRect/>
          <a:stretch>
            <a:fillRect/>
          </a:stretch>
        </p:blipFill>
        <p:spPr bwMode="auto">
          <a:xfrm>
            <a:off x="132490" y="6007239"/>
            <a:ext cx="649419" cy="660125"/>
          </a:xfrm>
          <a:prstGeom prst="rect">
            <a:avLst/>
          </a:prstGeom>
          <a:noFill/>
          <a:effectLst>
            <a:outerShdw blurRad="50800" dist="38100" dir="2700000" algn="tl" rotWithShape="0">
              <a:prstClr val="black">
                <a:alpha val="40000"/>
              </a:prstClr>
            </a:outerShdw>
          </a:effectLst>
        </p:spPr>
      </p:pic>
      <p:grpSp>
        <p:nvGrpSpPr>
          <p:cNvPr id="13" name="群組 12"/>
          <p:cNvGrpSpPr/>
          <p:nvPr userDrawn="1"/>
        </p:nvGrpSpPr>
        <p:grpSpPr>
          <a:xfrm>
            <a:off x="0" y="76202"/>
            <a:ext cx="12192000" cy="631371"/>
            <a:chOff x="0" y="76202"/>
            <a:chExt cx="12192000" cy="631371"/>
          </a:xfrm>
        </p:grpSpPr>
        <p:sp>
          <p:nvSpPr>
            <p:cNvPr id="10" name="矩形 9"/>
            <p:cNvSpPr/>
            <p:nvPr userDrawn="1"/>
          </p:nvSpPr>
          <p:spPr>
            <a:xfrm>
              <a:off x="0" y="76202"/>
              <a:ext cx="12192000" cy="631371"/>
            </a:xfrm>
            <a:prstGeom prst="rect">
              <a:avLst/>
            </a:prstGeom>
            <a:solidFill>
              <a:srgbClr val="FFE1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userDrawn="1"/>
          </p:nvSpPr>
          <p:spPr>
            <a:xfrm>
              <a:off x="24667" y="239879"/>
              <a:ext cx="1056839" cy="323165"/>
            </a:xfrm>
            <a:prstGeom prst="rect">
              <a:avLst/>
            </a:prstGeom>
          </p:spPr>
          <p:txBody>
            <a:bodyPr wrap="square">
              <a:spAutoFit/>
            </a:bodyPr>
            <a:lstStyle/>
            <a:p>
              <a:r>
                <a:rPr lang="en-US" altLang="zh-TW" sz="1500" b="1" dirty="0">
                  <a:solidFill>
                    <a:schemeClr val="bg1"/>
                  </a:solidFill>
                </a:rPr>
                <a:t>113-EP</a:t>
              </a:r>
              <a:endParaRPr lang="zh-TW" altLang="en-US" sz="1500" b="1" dirty="0">
                <a:solidFill>
                  <a:schemeClr val="bg1"/>
                </a:solidFill>
              </a:endParaRPr>
            </a:p>
          </p:txBody>
        </p:sp>
      </p:grpSp>
      <p:sp>
        <p:nvSpPr>
          <p:cNvPr id="12" name="文字方塊 11"/>
          <p:cNvSpPr txBox="1"/>
          <p:nvPr userDrawn="1"/>
        </p:nvSpPr>
        <p:spPr>
          <a:xfrm>
            <a:off x="245618" y="4006933"/>
            <a:ext cx="384721" cy="2343083"/>
          </a:xfrm>
          <a:prstGeom prst="rect">
            <a:avLst/>
          </a:prstGeom>
          <a:noFill/>
        </p:spPr>
        <p:txBody>
          <a:bodyPr vert="eaVert" wrap="square" rtlCol="0">
            <a:spAutoFit/>
          </a:bodyPr>
          <a:lstStyle/>
          <a:p>
            <a:pPr algn="ctr"/>
            <a:r>
              <a:rPr lang="zh-TW" altLang="en-US" sz="1300" b="1" dirty="0">
                <a:solidFill>
                  <a:schemeClr val="tx1">
                    <a:lumMod val="65000"/>
                    <a:lumOff val="35000"/>
                  </a:schemeClr>
                </a:solidFill>
                <a:latin typeface="華康新篆體" panose="030F0509000000000000" pitchFamily="65" charset="-120"/>
                <a:ea typeface="華康新篆體" panose="030F0509000000000000" pitchFamily="65" charset="-120"/>
              </a:rPr>
              <a:t>技專校院招生委員會聯合會</a:t>
            </a:r>
          </a:p>
        </p:txBody>
      </p:sp>
      <p:sp>
        <p:nvSpPr>
          <p:cNvPr id="14" name="文字方塊 13"/>
          <p:cNvSpPr txBox="1"/>
          <p:nvPr userDrawn="1"/>
        </p:nvSpPr>
        <p:spPr>
          <a:xfrm>
            <a:off x="-181064" y="688290"/>
            <a:ext cx="1200329" cy="3450389"/>
          </a:xfrm>
          <a:prstGeom prst="rect">
            <a:avLst/>
          </a:prstGeom>
          <a:noFill/>
        </p:spPr>
        <p:txBody>
          <a:bodyPr vert="eaVert" wrap="square" rtlCol="0">
            <a:spAutoFit/>
          </a:bodyPr>
          <a:lstStyle/>
          <a:p>
            <a:r>
              <a:rPr lang="zh-TW" altLang="en-US" sz="6600" dirty="0">
                <a:solidFill>
                  <a:schemeClr val="bg1">
                    <a:lumMod val="85000"/>
                  </a:schemeClr>
                </a:solidFill>
                <a:latin typeface="華康正顏楷體W5" panose="03000509000000000000" pitchFamily="65" charset="-120"/>
                <a:ea typeface="華康正顏楷體W5" panose="03000509000000000000" pitchFamily="65" charset="-120"/>
              </a:rPr>
              <a:t>技優入學</a:t>
            </a:r>
          </a:p>
        </p:txBody>
      </p:sp>
      <p:sp>
        <p:nvSpPr>
          <p:cNvPr id="15" name="文字方塊 14">
            <a:extLst>
              <a:ext uri="{FF2B5EF4-FFF2-40B4-BE49-F238E27FC236}">
                <a16:creationId xmlns:a16="http://schemas.microsoft.com/office/drawing/2014/main" id="{876CF962-B3AE-440F-9178-B2A819A635C8}"/>
              </a:ext>
            </a:extLst>
          </p:cNvPr>
          <p:cNvSpPr txBox="1"/>
          <p:nvPr userDrawn="1"/>
        </p:nvSpPr>
        <p:spPr>
          <a:xfrm>
            <a:off x="11521003" y="68721"/>
            <a:ext cx="646331" cy="646331"/>
          </a:xfrm>
          <a:prstGeom prst="rect">
            <a:avLst/>
          </a:prstGeom>
          <a:noFill/>
        </p:spPr>
        <p:txBody>
          <a:bodyPr wrap="none" rtlCol="0">
            <a:spAutoFit/>
          </a:bodyPr>
          <a:lstStyle/>
          <a:p>
            <a:pPr algn="ctr"/>
            <a:r>
              <a:rPr lang="zh-TW" altLang="en-US" sz="1800" dirty="0">
                <a:solidFill>
                  <a:schemeClr val="accent2">
                    <a:lumMod val="75000"/>
                  </a:schemeClr>
                </a:solidFill>
                <a:latin typeface="華康新篆體" panose="030F0509000000000000" pitchFamily="65" charset="-120"/>
                <a:ea typeface="華康新篆體" panose="030F0509000000000000" pitchFamily="65" charset="-120"/>
              </a:rPr>
              <a:t>技優</a:t>
            </a:r>
            <a:endParaRPr lang="en-US" altLang="zh-TW" sz="1800" dirty="0">
              <a:solidFill>
                <a:schemeClr val="accent2">
                  <a:lumMod val="75000"/>
                </a:schemeClr>
              </a:solidFill>
              <a:latin typeface="華康新篆體" panose="030F0509000000000000" pitchFamily="65" charset="-120"/>
              <a:ea typeface="華康新篆體" panose="030F0509000000000000" pitchFamily="65" charset="-120"/>
            </a:endParaRPr>
          </a:p>
          <a:p>
            <a:pPr algn="ctr"/>
            <a:r>
              <a:rPr lang="zh-TW" altLang="en-US" sz="1800" dirty="0">
                <a:solidFill>
                  <a:schemeClr val="accent2">
                    <a:lumMod val="75000"/>
                  </a:schemeClr>
                </a:solidFill>
                <a:latin typeface="華康新篆體" panose="030F0509000000000000" pitchFamily="65" charset="-120"/>
                <a:ea typeface="華康新篆體" panose="030F0509000000000000" pitchFamily="65" charset="-120"/>
              </a:rPr>
              <a:t>入學</a:t>
            </a:r>
          </a:p>
        </p:txBody>
      </p:sp>
    </p:spTree>
    <p:extLst>
      <p:ext uri="{BB962C8B-B14F-4D97-AF65-F5344CB8AC3E}">
        <p14:creationId xmlns:p14="http://schemas.microsoft.com/office/powerpoint/2010/main" val="762489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TW" altLang="en-US"/>
              <a:t>編輯母片文字樣式</a:t>
            </a:r>
          </a:p>
        </p:txBody>
      </p:sp>
      <p:sp>
        <p:nvSpPr>
          <p:cNvPr id="4" name="日期版面配置區 3"/>
          <p:cNvSpPr>
            <a:spLocks noGrp="1"/>
          </p:cNvSpPr>
          <p:nvPr>
            <p:ph type="dt" sz="half" idx="10"/>
          </p:nvPr>
        </p:nvSpPr>
        <p:spPr/>
        <p:txBody>
          <a:bodyPr/>
          <a:lstStyle/>
          <a:p>
            <a:fld id="{4210FA1F-828B-40D3-8399-3194710DBAF3}" type="datetime1">
              <a:rPr lang="zh-TW" altLang="en-US" smtClean="0"/>
              <a:pPr/>
              <a:t>2023/12/15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BFD9D296-0923-4B30-8558-81C121D8C7E7}" type="slidenum">
              <a:rPr lang="zh-TW" altLang="en-US" smtClean="0"/>
              <a:pPr/>
              <a:t>‹#›</a:t>
            </a:fld>
            <a:endParaRPr lang="zh-TW" altLang="en-US"/>
          </a:p>
        </p:txBody>
      </p:sp>
    </p:spTree>
    <p:extLst>
      <p:ext uri="{BB962C8B-B14F-4D97-AF65-F5344CB8AC3E}">
        <p14:creationId xmlns:p14="http://schemas.microsoft.com/office/powerpoint/2010/main" val="1043017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838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72200" y="1825625"/>
            <a:ext cx="5181600" cy="435133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AE4DF4B5-FA78-4C01-8C86-4054C5E92FA3}" type="datetime1">
              <a:rPr lang="zh-TW" altLang="en-US" smtClean="0"/>
              <a:pPr/>
              <a:t>2023/12/15</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BFD9D296-0923-4B30-8558-81C121D8C7E7}" type="slidenum">
              <a:rPr lang="zh-TW" altLang="en-US" smtClean="0"/>
              <a:pPr/>
              <a:t>‹#›</a:t>
            </a:fld>
            <a:endParaRPr lang="zh-TW" altLang="en-US"/>
          </a:p>
        </p:txBody>
      </p:sp>
    </p:spTree>
    <p:extLst>
      <p:ext uri="{BB962C8B-B14F-4D97-AF65-F5344CB8AC3E}">
        <p14:creationId xmlns:p14="http://schemas.microsoft.com/office/powerpoint/2010/main" val="32789030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內容版面配置區 3"/>
          <p:cNvSpPr>
            <a:spLocks noGrp="1"/>
          </p:cNvSpPr>
          <p:nvPr>
            <p:ph sz="half" idx="2"/>
          </p:nvPr>
        </p:nvSpPr>
        <p:spPr>
          <a:xfrm>
            <a:off x="839788" y="2505075"/>
            <a:ext cx="5157787"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內容版面配置區 5"/>
          <p:cNvSpPr>
            <a:spLocks noGrp="1"/>
          </p:cNvSpPr>
          <p:nvPr>
            <p:ph sz="quarter" idx="4"/>
          </p:nvPr>
        </p:nvSpPr>
        <p:spPr>
          <a:xfrm>
            <a:off x="6172200" y="2505075"/>
            <a:ext cx="5183188" cy="3684588"/>
          </a:xfrm>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AC599065-A784-4F9A-81DF-10477C1AA90C}" type="datetime1">
              <a:rPr lang="zh-TW" altLang="en-US" smtClean="0"/>
              <a:pPr/>
              <a:t>2023/12/15</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BFD9D296-0923-4B30-8558-81C121D8C7E7}" type="slidenum">
              <a:rPr lang="zh-TW" altLang="en-US" smtClean="0"/>
              <a:pPr/>
              <a:t>‹#›</a:t>
            </a:fld>
            <a:endParaRPr lang="zh-TW" altLang="en-US"/>
          </a:p>
        </p:txBody>
      </p:sp>
    </p:spTree>
    <p:extLst>
      <p:ext uri="{BB962C8B-B14F-4D97-AF65-F5344CB8AC3E}">
        <p14:creationId xmlns:p14="http://schemas.microsoft.com/office/powerpoint/2010/main" val="878715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7CAD5AD6-A804-4233-A1B8-26514C32C90C}" type="datetime1">
              <a:rPr lang="zh-TW" altLang="en-US" smtClean="0"/>
              <a:pPr/>
              <a:t>2023/12/15</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8" name="投影片編號版面配置區 5"/>
          <p:cNvSpPr txBox="1">
            <a:spLocks/>
          </p:cNvSpPr>
          <p:nvPr userDrawn="1"/>
        </p:nvSpPr>
        <p:spPr>
          <a:xfrm>
            <a:off x="9142228" y="6404916"/>
            <a:ext cx="2743200" cy="365125"/>
          </a:xfrm>
          <a:prstGeom prst="rect">
            <a:avLst/>
          </a:prstGeom>
        </p:spPr>
        <p:txBody>
          <a:bodyPr vert="horz" lIns="91440" tIns="45720" rIns="91440" bIns="45720" rtlCol="0" anchor="ctr"/>
          <a:lstStyle>
            <a:defPPr>
              <a:defRPr lang="zh-TW"/>
            </a:defPPr>
            <a:lvl1pPr marL="0" algn="r" defTabSz="914400" rtl="0" eaLnBrk="1" latinLnBrk="0" hangingPunct="1">
              <a:defRPr sz="2200" b="1" u="sng" kern="1200">
                <a:solidFill>
                  <a:schemeClr val="tx1">
                    <a:lumMod val="75000"/>
                    <a:lumOff val="25000"/>
                  </a:schemeClr>
                </a:solidFill>
                <a:latin typeface="Bookman Old Style" panose="020506040505050202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D9D296-0923-4B30-8558-81C121D8C7E7}" type="slidenum">
              <a:rPr lang="zh-TW" altLang="en-US" smtClean="0"/>
              <a:pPr/>
              <a:t>‹#›</a:t>
            </a:fld>
            <a:endParaRPr lang="zh-TW" altLang="en-US" dirty="0"/>
          </a:p>
        </p:txBody>
      </p:sp>
      <p:pic>
        <p:nvPicPr>
          <p:cNvPr id="14" name="Picture 2" descr="https://caac.jctv.ntut.edu.tw/105generalquery/image/applyLogo.gif"/>
          <p:cNvPicPr>
            <a:picLocks noChangeAspect="1" noChangeArrowheads="1"/>
          </p:cNvPicPr>
          <p:nvPr userDrawn="1"/>
        </p:nvPicPr>
        <p:blipFill>
          <a:blip r:embed="rId2" cstate="print"/>
          <a:srcRect/>
          <a:stretch>
            <a:fillRect/>
          </a:stretch>
        </p:blipFill>
        <p:spPr bwMode="auto">
          <a:xfrm>
            <a:off x="132490" y="6007239"/>
            <a:ext cx="649419" cy="660125"/>
          </a:xfrm>
          <a:prstGeom prst="rect">
            <a:avLst/>
          </a:prstGeom>
          <a:noFill/>
          <a:effectLst>
            <a:outerShdw blurRad="50800" dist="38100" dir="2700000" algn="tl" rotWithShape="0">
              <a:prstClr val="black">
                <a:alpha val="40000"/>
              </a:prstClr>
            </a:outerShdw>
          </a:effectLst>
        </p:spPr>
      </p:pic>
      <p:grpSp>
        <p:nvGrpSpPr>
          <p:cNvPr id="15" name="群組 14"/>
          <p:cNvGrpSpPr/>
          <p:nvPr userDrawn="1"/>
        </p:nvGrpSpPr>
        <p:grpSpPr>
          <a:xfrm>
            <a:off x="0" y="76202"/>
            <a:ext cx="12192000" cy="631371"/>
            <a:chOff x="0" y="76202"/>
            <a:chExt cx="12192000" cy="631371"/>
          </a:xfrm>
        </p:grpSpPr>
        <p:sp>
          <p:nvSpPr>
            <p:cNvPr id="16" name="矩形 15"/>
            <p:cNvSpPr/>
            <p:nvPr userDrawn="1"/>
          </p:nvSpPr>
          <p:spPr>
            <a:xfrm>
              <a:off x="0" y="76202"/>
              <a:ext cx="12192000" cy="631371"/>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17"/>
            <p:cNvSpPr/>
            <p:nvPr userDrawn="1"/>
          </p:nvSpPr>
          <p:spPr>
            <a:xfrm>
              <a:off x="24667" y="239879"/>
              <a:ext cx="1056839" cy="323165"/>
            </a:xfrm>
            <a:prstGeom prst="rect">
              <a:avLst/>
            </a:prstGeom>
          </p:spPr>
          <p:txBody>
            <a:bodyPr wrap="square">
              <a:spAutoFit/>
            </a:bodyPr>
            <a:lstStyle/>
            <a:p>
              <a:r>
                <a:rPr lang="en-US" altLang="zh-TW" sz="1500" b="1" dirty="0">
                  <a:solidFill>
                    <a:schemeClr val="bg1"/>
                  </a:solidFill>
                </a:rPr>
                <a:t>113-EP</a:t>
              </a:r>
              <a:endParaRPr lang="zh-TW" altLang="en-US" sz="1500" b="1" dirty="0">
                <a:solidFill>
                  <a:schemeClr val="bg1"/>
                </a:solidFill>
              </a:endParaRPr>
            </a:p>
          </p:txBody>
        </p:sp>
      </p:grpSp>
      <p:sp>
        <p:nvSpPr>
          <p:cNvPr id="12" name="文字方塊 11"/>
          <p:cNvSpPr txBox="1"/>
          <p:nvPr userDrawn="1"/>
        </p:nvSpPr>
        <p:spPr>
          <a:xfrm>
            <a:off x="245618" y="4006933"/>
            <a:ext cx="384721" cy="2343083"/>
          </a:xfrm>
          <a:prstGeom prst="rect">
            <a:avLst/>
          </a:prstGeom>
          <a:noFill/>
        </p:spPr>
        <p:txBody>
          <a:bodyPr vert="eaVert" wrap="square" rtlCol="0">
            <a:spAutoFit/>
          </a:bodyPr>
          <a:lstStyle/>
          <a:p>
            <a:pPr algn="ctr"/>
            <a:r>
              <a:rPr lang="zh-TW" altLang="en-US" sz="1300" b="1" dirty="0">
                <a:solidFill>
                  <a:schemeClr val="tx1">
                    <a:lumMod val="65000"/>
                    <a:lumOff val="35000"/>
                  </a:schemeClr>
                </a:solidFill>
                <a:latin typeface="華康新篆體" panose="030F0509000000000000" pitchFamily="65" charset="-120"/>
                <a:ea typeface="華康新篆體" panose="030F0509000000000000" pitchFamily="65" charset="-120"/>
              </a:rPr>
              <a:t>技專校院招生委員會聯合會</a:t>
            </a:r>
          </a:p>
        </p:txBody>
      </p:sp>
      <p:sp>
        <p:nvSpPr>
          <p:cNvPr id="6" name="文字方塊 5"/>
          <p:cNvSpPr txBox="1"/>
          <p:nvPr userDrawn="1"/>
        </p:nvSpPr>
        <p:spPr>
          <a:xfrm>
            <a:off x="-181064" y="688290"/>
            <a:ext cx="1200329" cy="3450389"/>
          </a:xfrm>
          <a:prstGeom prst="rect">
            <a:avLst/>
          </a:prstGeom>
          <a:noFill/>
        </p:spPr>
        <p:txBody>
          <a:bodyPr vert="eaVert" wrap="square" rtlCol="0">
            <a:spAutoFit/>
          </a:bodyPr>
          <a:lstStyle/>
          <a:p>
            <a:r>
              <a:rPr lang="zh-TW" altLang="en-US" sz="6600" dirty="0">
                <a:solidFill>
                  <a:schemeClr val="bg1">
                    <a:lumMod val="85000"/>
                  </a:schemeClr>
                </a:solidFill>
                <a:latin typeface="華康正顏楷體W5" panose="03000509000000000000" pitchFamily="65" charset="-120"/>
                <a:ea typeface="華康正顏楷體W5" panose="03000509000000000000" pitchFamily="65" charset="-120"/>
              </a:rPr>
              <a:t>技優入學</a:t>
            </a:r>
          </a:p>
        </p:txBody>
      </p:sp>
      <p:sp>
        <p:nvSpPr>
          <p:cNvPr id="13" name="文字方塊 12">
            <a:extLst>
              <a:ext uri="{FF2B5EF4-FFF2-40B4-BE49-F238E27FC236}">
                <a16:creationId xmlns:a16="http://schemas.microsoft.com/office/drawing/2014/main" id="{0EB36EB5-2991-4DFF-BF21-1639D6374381}"/>
              </a:ext>
            </a:extLst>
          </p:cNvPr>
          <p:cNvSpPr txBox="1"/>
          <p:nvPr userDrawn="1"/>
        </p:nvSpPr>
        <p:spPr>
          <a:xfrm>
            <a:off x="11521003" y="68721"/>
            <a:ext cx="646331" cy="646331"/>
          </a:xfrm>
          <a:prstGeom prst="rect">
            <a:avLst/>
          </a:prstGeom>
          <a:noFill/>
        </p:spPr>
        <p:txBody>
          <a:bodyPr wrap="none" rtlCol="0">
            <a:spAutoFit/>
          </a:bodyPr>
          <a:lstStyle/>
          <a:p>
            <a:pPr algn="ctr"/>
            <a:r>
              <a:rPr lang="zh-TW" altLang="en-US" sz="1800" dirty="0">
                <a:solidFill>
                  <a:schemeClr val="accent2">
                    <a:lumMod val="75000"/>
                  </a:schemeClr>
                </a:solidFill>
                <a:latin typeface="華康新篆體" panose="030F0509000000000000" pitchFamily="65" charset="-120"/>
                <a:ea typeface="華康新篆體" panose="030F0509000000000000" pitchFamily="65" charset="-120"/>
              </a:rPr>
              <a:t>技優</a:t>
            </a:r>
            <a:endParaRPr lang="en-US" altLang="zh-TW" sz="1800" dirty="0">
              <a:solidFill>
                <a:schemeClr val="accent2">
                  <a:lumMod val="75000"/>
                </a:schemeClr>
              </a:solidFill>
              <a:latin typeface="華康新篆體" panose="030F0509000000000000" pitchFamily="65" charset="-120"/>
              <a:ea typeface="華康新篆體" panose="030F0509000000000000" pitchFamily="65" charset="-120"/>
            </a:endParaRPr>
          </a:p>
          <a:p>
            <a:pPr algn="ctr"/>
            <a:r>
              <a:rPr lang="zh-TW" altLang="en-US" sz="1800" dirty="0">
                <a:solidFill>
                  <a:schemeClr val="accent2">
                    <a:lumMod val="75000"/>
                  </a:schemeClr>
                </a:solidFill>
                <a:latin typeface="華康新篆體" panose="030F0509000000000000" pitchFamily="65" charset="-120"/>
                <a:ea typeface="華康新篆體" panose="030F0509000000000000" pitchFamily="65" charset="-120"/>
              </a:rPr>
              <a:t>入學</a:t>
            </a:r>
          </a:p>
        </p:txBody>
      </p:sp>
    </p:spTree>
    <p:extLst>
      <p:ext uri="{BB962C8B-B14F-4D97-AF65-F5344CB8AC3E}">
        <p14:creationId xmlns:p14="http://schemas.microsoft.com/office/powerpoint/2010/main" val="3058734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84A07929-F5B3-4B3A-AEC0-FF2F0968C410}" type="datetime1">
              <a:rPr lang="zh-TW" altLang="en-US" smtClean="0"/>
              <a:pPr/>
              <a:t>2023/12/15</a:t>
            </a:fld>
            <a:endParaRPr lang="zh-TW" altLang="en-US"/>
          </a:p>
        </p:txBody>
      </p:sp>
      <p:sp>
        <p:nvSpPr>
          <p:cNvPr id="3" name="頁尾版面配置區 2"/>
          <p:cNvSpPr>
            <a:spLocks noGrp="1"/>
          </p:cNvSpPr>
          <p:nvPr>
            <p:ph type="ftr" sz="quarter" idx="11"/>
          </p:nvPr>
        </p:nvSpPr>
        <p:spPr/>
        <p:txBody>
          <a:bodyPr/>
          <a:lstStyle/>
          <a:p>
            <a:endParaRPr lang="zh-TW" altLang="en-US"/>
          </a:p>
        </p:txBody>
      </p:sp>
      <p:pic>
        <p:nvPicPr>
          <p:cNvPr id="5" name="Picture 2" descr="https://caac.jctv.ntut.edu.tw/105generalquery/image/applyLogo.gif"/>
          <p:cNvPicPr>
            <a:picLocks noChangeAspect="1" noChangeArrowheads="1"/>
          </p:cNvPicPr>
          <p:nvPr userDrawn="1"/>
        </p:nvPicPr>
        <p:blipFill>
          <a:blip r:embed="rId2" cstate="print"/>
          <a:srcRect/>
          <a:stretch>
            <a:fillRect/>
          </a:stretch>
        </p:blipFill>
        <p:spPr bwMode="auto">
          <a:xfrm>
            <a:off x="132490" y="6007239"/>
            <a:ext cx="649419" cy="660125"/>
          </a:xfrm>
          <a:prstGeom prst="rect">
            <a:avLst/>
          </a:prstGeom>
          <a:noFill/>
          <a:effectLst>
            <a:outerShdw blurRad="50800" dist="38100" dir="2700000" algn="tl" rotWithShape="0">
              <a:prstClr val="black">
                <a:alpha val="40000"/>
              </a:prstClr>
            </a:outerShdw>
          </a:effectLst>
        </p:spPr>
      </p:pic>
      <p:grpSp>
        <p:nvGrpSpPr>
          <p:cNvPr id="6" name="群組 5"/>
          <p:cNvGrpSpPr/>
          <p:nvPr userDrawn="1"/>
        </p:nvGrpSpPr>
        <p:grpSpPr>
          <a:xfrm>
            <a:off x="0" y="76202"/>
            <a:ext cx="12192000" cy="631371"/>
            <a:chOff x="0" y="76202"/>
            <a:chExt cx="12192000" cy="631371"/>
          </a:xfrm>
        </p:grpSpPr>
        <p:sp>
          <p:nvSpPr>
            <p:cNvPr id="7" name="矩形 6"/>
            <p:cNvSpPr/>
            <p:nvPr userDrawn="1"/>
          </p:nvSpPr>
          <p:spPr>
            <a:xfrm>
              <a:off x="0" y="76202"/>
              <a:ext cx="12192000" cy="631371"/>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userDrawn="1"/>
          </p:nvSpPr>
          <p:spPr>
            <a:xfrm>
              <a:off x="24667" y="239879"/>
              <a:ext cx="1056839" cy="323165"/>
            </a:xfrm>
            <a:prstGeom prst="rect">
              <a:avLst/>
            </a:prstGeom>
          </p:spPr>
          <p:txBody>
            <a:bodyPr wrap="square">
              <a:spAutoFit/>
            </a:bodyPr>
            <a:lstStyle/>
            <a:p>
              <a:r>
                <a:rPr lang="en-US" altLang="zh-TW" sz="1500" b="1" dirty="0">
                  <a:solidFill>
                    <a:schemeClr val="bg1"/>
                  </a:solidFill>
                </a:rPr>
                <a:t>113-EP</a:t>
              </a:r>
              <a:endParaRPr lang="zh-TW" altLang="en-US" sz="1500" b="1" dirty="0">
                <a:solidFill>
                  <a:schemeClr val="bg1"/>
                </a:solidFill>
              </a:endParaRPr>
            </a:p>
          </p:txBody>
        </p:sp>
      </p:grpSp>
      <p:sp>
        <p:nvSpPr>
          <p:cNvPr id="10" name="文字方塊 9"/>
          <p:cNvSpPr txBox="1"/>
          <p:nvPr userDrawn="1"/>
        </p:nvSpPr>
        <p:spPr>
          <a:xfrm>
            <a:off x="245618" y="4006933"/>
            <a:ext cx="384721" cy="2343083"/>
          </a:xfrm>
          <a:prstGeom prst="rect">
            <a:avLst/>
          </a:prstGeom>
          <a:noFill/>
        </p:spPr>
        <p:txBody>
          <a:bodyPr vert="eaVert" wrap="square" rtlCol="0">
            <a:spAutoFit/>
          </a:bodyPr>
          <a:lstStyle/>
          <a:p>
            <a:pPr algn="ctr"/>
            <a:r>
              <a:rPr lang="zh-TW" altLang="en-US" sz="1300" b="1" dirty="0">
                <a:solidFill>
                  <a:schemeClr val="tx1">
                    <a:lumMod val="65000"/>
                    <a:lumOff val="35000"/>
                  </a:schemeClr>
                </a:solidFill>
                <a:latin typeface="華康新篆體" panose="030F0509000000000000" pitchFamily="65" charset="-120"/>
                <a:ea typeface="華康新篆體" panose="030F0509000000000000" pitchFamily="65" charset="-120"/>
              </a:rPr>
              <a:t>技專校院招生委員會聯合會</a:t>
            </a:r>
          </a:p>
        </p:txBody>
      </p:sp>
      <p:sp>
        <p:nvSpPr>
          <p:cNvPr id="11" name="文字方塊 10"/>
          <p:cNvSpPr txBox="1"/>
          <p:nvPr userDrawn="1"/>
        </p:nvSpPr>
        <p:spPr>
          <a:xfrm>
            <a:off x="-181064" y="688290"/>
            <a:ext cx="1200329" cy="3450389"/>
          </a:xfrm>
          <a:prstGeom prst="rect">
            <a:avLst/>
          </a:prstGeom>
          <a:noFill/>
        </p:spPr>
        <p:txBody>
          <a:bodyPr vert="eaVert" wrap="square" rtlCol="0">
            <a:spAutoFit/>
          </a:bodyPr>
          <a:lstStyle/>
          <a:p>
            <a:r>
              <a:rPr lang="zh-TW" altLang="en-US" sz="6600" dirty="0">
                <a:solidFill>
                  <a:schemeClr val="bg1">
                    <a:lumMod val="85000"/>
                  </a:schemeClr>
                </a:solidFill>
                <a:latin typeface="華康正顏楷體W5" panose="03000509000000000000" pitchFamily="65" charset="-120"/>
                <a:ea typeface="華康正顏楷體W5" panose="03000509000000000000" pitchFamily="65" charset="-120"/>
              </a:rPr>
              <a:t>技優</a:t>
            </a:r>
            <a:r>
              <a:rPr lang="zh-TW" altLang="en-US" sz="6600" b="1" cap="none" spc="0" dirty="0">
                <a:ln w="22225">
                  <a:solidFill>
                    <a:schemeClr val="accent2"/>
                  </a:solidFill>
                  <a:prstDash val="solid"/>
                </a:ln>
                <a:solidFill>
                  <a:schemeClr val="accent2">
                    <a:lumMod val="40000"/>
                    <a:lumOff val="60000"/>
                  </a:schemeClr>
                </a:solidFill>
                <a:effectLst/>
                <a:latin typeface="華康正顏楷體W5" panose="03000509000000000000" pitchFamily="65" charset="-120"/>
                <a:ea typeface="華康正顏楷體W5" panose="03000509000000000000" pitchFamily="65" charset="-120"/>
              </a:rPr>
              <a:t>甄審</a:t>
            </a:r>
            <a:endParaRPr lang="zh-TW" altLang="en-US" sz="6600" dirty="0">
              <a:ln>
                <a:solidFill>
                  <a:srgbClr val="7030A0"/>
                </a:solidFill>
              </a:ln>
              <a:solidFill>
                <a:schemeClr val="accent2">
                  <a:lumMod val="75000"/>
                </a:schemeClr>
              </a:solidFill>
              <a:latin typeface="華康正顏楷體W5" panose="03000509000000000000" pitchFamily="65" charset="-120"/>
              <a:ea typeface="華康正顏楷體W5" panose="03000509000000000000" pitchFamily="65" charset="-120"/>
            </a:endParaRPr>
          </a:p>
        </p:txBody>
      </p:sp>
      <p:sp>
        <p:nvSpPr>
          <p:cNvPr id="12" name="投影片編號版面配置區 5"/>
          <p:cNvSpPr txBox="1">
            <a:spLocks/>
          </p:cNvSpPr>
          <p:nvPr userDrawn="1"/>
        </p:nvSpPr>
        <p:spPr>
          <a:xfrm>
            <a:off x="9142228" y="6413225"/>
            <a:ext cx="2743200" cy="365125"/>
          </a:xfrm>
          <a:prstGeom prst="rect">
            <a:avLst/>
          </a:prstGeom>
        </p:spPr>
        <p:txBody>
          <a:bodyPr vert="horz" lIns="91440" tIns="45720" rIns="91440" bIns="45720" rtlCol="0" anchor="ctr"/>
          <a:lstStyle>
            <a:defPPr>
              <a:defRPr lang="zh-TW"/>
            </a:defPPr>
            <a:lvl1pPr marL="0" algn="r" defTabSz="914400" rtl="0" eaLnBrk="1" latinLnBrk="0" hangingPunct="1">
              <a:defRPr sz="2200" b="1" u="sng" kern="1200">
                <a:solidFill>
                  <a:schemeClr val="tx1">
                    <a:lumMod val="75000"/>
                    <a:lumOff val="25000"/>
                  </a:schemeClr>
                </a:solidFill>
                <a:latin typeface="Bookman Old Style" panose="020506040505050202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D9D296-0923-4B30-8558-81C121D8C7E7}" type="slidenum">
              <a:rPr lang="zh-TW" altLang="en-US" smtClean="0"/>
              <a:pPr/>
              <a:t>‹#›</a:t>
            </a:fld>
            <a:endParaRPr lang="zh-TW" altLang="en-US" dirty="0"/>
          </a:p>
        </p:txBody>
      </p:sp>
      <p:sp>
        <p:nvSpPr>
          <p:cNvPr id="13" name="文字方塊 12">
            <a:extLst>
              <a:ext uri="{FF2B5EF4-FFF2-40B4-BE49-F238E27FC236}">
                <a16:creationId xmlns:a16="http://schemas.microsoft.com/office/drawing/2014/main" id="{EFACC8B8-074E-4139-9BE1-ABF99BDAF1ED}"/>
              </a:ext>
            </a:extLst>
          </p:cNvPr>
          <p:cNvSpPr txBox="1"/>
          <p:nvPr userDrawn="1"/>
        </p:nvSpPr>
        <p:spPr>
          <a:xfrm>
            <a:off x="11521003" y="68721"/>
            <a:ext cx="646331" cy="646331"/>
          </a:xfrm>
          <a:prstGeom prst="rect">
            <a:avLst/>
          </a:prstGeom>
          <a:noFill/>
        </p:spPr>
        <p:txBody>
          <a:bodyPr wrap="none" rtlCol="0">
            <a:spAutoFit/>
          </a:bodyPr>
          <a:lstStyle/>
          <a:p>
            <a:pPr algn="ctr"/>
            <a:r>
              <a:rPr lang="zh-TW" altLang="en-US" sz="1800" dirty="0">
                <a:solidFill>
                  <a:schemeClr val="accent2">
                    <a:lumMod val="75000"/>
                  </a:schemeClr>
                </a:solidFill>
                <a:latin typeface="華康新篆體" panose="030F0509000000000000" pitchFamily="65" charset="-120"/>
                <a:ea typeface="華康新篆體" panose="030F0509000000000000" pitchFamily="65" charset="-120"/>
              </a:rPr>
              <a:t>技優</a:t>
            </a:r>
            <a:endParaRPr lang="en-US" altLang="zh-TW" sz="1800" dirty="0">
              <a:solidFill>
                <a:schemeClr val="accent2">
                  <a:lumMod val="75000"/>
                </a:schemeClr>
              </a:solidFill>
              <a:latin typeface="華康新篆體" panose="030F0509000000000000" pitchFamily="65" charset="-120"/>
              <a:ea typeface="華康新篆體" panose="030F0509000000000000" pitchFamily="65" charset="-120"/>
            </a:endParaRPr>
          </a:p>
          <a:p>
            <a:pPr algn="ctr"/>
            <a:r>
              <a:rPr lang="zh-TW" altLang="en-US" sz="1800" dirty="0">
                <a:solidFill>
                  <a:schemeClr val="accent2">
                    <a:lumMod val="75000"/>
                  </a:schemeClr>
                </a:solidFill>
                <a:latin typeface="華康新篆體" panose="030F0509000000000000" pitchFamily="65" charset="-120"/>
                <a:ea typeface="華康新篆體" panose="030F0509000000000000" pitchFamily="65" charset="-120"/>
              </a:rPr>
              <a:t>入學</a:t>
            </a:r>
          </a:p>
        </p:txBody>
      </p:sp>
    </p:spTree>
    <p:extLst>
      <p:ext uri="{BB962C8B-B14F-4D97-AF65-F5344CB8AC3E}">
        <p14:creationId xmlns:p14="http://schemas.microsoft.com/office/powerpoint/2010/main" val="4106239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6276D79A-CFFE-445B-B6DD-6F39C6CD8B75}" type="datetime1">
              <a:rPr lang="zh-TW" altLang="en-US" smtClean="0"/>
              <a:pPr/>
              <a:t>2023/12/15</a:t>
            </a:fld>
            <a:endParaRPr lang="zh-TW" altLang="en-US"/>
          </a:p>
        </p:txBody>
      </p:sp>
      <p:sp>
        <p:nvSpPr>
          <p:cNvPr id="3" name="頁尾版面配置區 2"/>
          <p:cNvSpPr>
            <a:spLocks noGrp="1"/>
          </p:cNvSpPr>
          <p:nvPr>
            <p:ph type="ftr" sz="quarter" idx="11"/>
          </p:nvPr>
        </p:nvSpPr>
        <p:spPr/>
        <p:txBody>
          <a:bodyPr/>
          <a:lstStyle/>
          <a:p>
            <a:endParaRPr lang="zh-TW" altLang="en-US"/>
          </a:p>
        </p:txBody>
      </p:sp>
      <p:pic>
        <p:nvPicPr>
          <p:cNvPr id="5" name="Picture 2" descr="https://caac.jctv.ntut.edu.tw/105generalquery/image/applyLogo.gif"/>
          <p:cNvPicPr>
            <a:picLocks noChangeAspect="1" noChangeArrowheads="1"/>
          </p:cNvPicPr>
          <p:nvPr userDrawn="1"/>
        </p:nvPicPr>
        <p:blipFill>
          <a:blip r:embed="rId2" cstate="print"/>
          <a:srcRect/>
          <a:stretch>
            <a:fillRect/>
          </a:stretch>
        </p:blipFill>
        <p:spPr bwMode="auto">
          <a:xfrm>
            <a:off x="132490" y="6007239"/>
            <a:ext cx="649419" cy="660125"/>
          </a:xfrm>
          <a:prstGeom prst="rect">
            <a:avLst/>
          </a:prstGeom>
          <a:noFill/>
          <a:effectLst>
            <a:outerShdw blurRad="50800" dist="38100" dir="2700000" algn="tl" rotWithShape="0">
              <a:prstClr val="black">
                <a:alpha val="40000"/>
              </a:prstClr>
            </a:outerShdw>
          </a:effectLst>
        </p:spPr>
      </p:pic>
      <p:grpSp>
        <p:nvGrpSpPr>
          <p:cNvPr id="6" name="群組 5"/>
          <p:cNvGrpSpPr/>
          <p:nvPr userDrawn="1"/>
        </p:nvGrpSpPr>
        <p:grpSpPr>
          <a:xfrm>
            <a:off x="0" y="76202"/>
            <a:ext cx="12192000" cy="631371"/>
            <a:chOff x="0" y="76202"/>
            <a:chExt cx="12192000" cy="631371"/>
          </a:xfrm>
        </p:grpSpPr>
        <p:sp>
          <p:nvSpPr>
            <p:cNvPr id="7" name="矩形 6"/>
            <p:cNvSpPr/>
            <p:nvPr userDrawn="1"/>
          </p:nvSpPr>
          <p:spPr>
            <a:xfrm>
              <a:off x="0" y="76202"/>
              <a:ext cx="12192000" cy="631371"/>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p:cNvSpPr/>
            <p:nvPr userDrawn="1"/>
          </p:nvSpPr>
          <p:spPr>
            <a:xfrm>
              <a:off x="24667" y="239879"/>
              <a:ext cx="1056839" cy="323165"/>
            </a:xfrm>
            <a:prstGeom prst="rect">
              <a:avLst/>
            </a:prstGeom>
          </p:spPr>
          <p:txBody>
            <a:bodyPr wrap="square">
              <a:spAutoFit/>
            </a:bodyPr>
            <a:lstStyle/>
            <a:p>
              <a:r>
                <a:rPr lang="en-US" altLang="zh-TW" sz="1500" b="1" dirty="0">
                  <a:solidFill>
                    <a:schemeClr val="bg1"/>
                  </a:solidFill>
                </a:rPr>
                <a:t>113</a:t>
              </a:r>
              <a:endParaRPr lang="zh-TW" altLang="en-US" sz="1500" b="1" dirty="0">
                <a:solidFill>
                  <a:schemeClr val="bg1"/>
                </a:solidFill>
              </a:endParaRPr>
            </a:p>
          </p:txBody>
        </p:sp>
      </p:grpSp>
      <p:sp>
        <p:nvSpPr>
          <p:cNvPr id="10" name="文字方塊 9"/>
          <p:cNvSpPr txBox="1"/>
          <p:nvPr userDrawn="1"/>
        </p:nvSpPr>
        <p:spPr>
          <a:xfrm>
            <a:off x="245618" y="4006933"/>
            <a:ext cx="384721" cy="2343083"/>
          </a:xfrm>
          <a:prstGeom prst="rect">
            <a:avLst/>
          </a:prstGeom>
          <a:noFill/>
        </p:spPr>
        <p:txBody>
          <a:bodyPr vert="eaVert" wrap="square" rtlCol="0">
            <a:spAutoFit/>
          </a:bodyPr>
          <a:lstStyle/>
          <a:p>
            <a:pPr algn="ctr"/>
            <a:r>
              <a:rPr lang="zh-TW" altLang="en-US" sz="1300" b="1" dirty="0">
                <a:solidFill>
                  <a:schemeClr val="tx1">
                    <a:lumMod val="65000"/>
                    <a:lumOff val="35000"/>
                  </a:schemeClr>
                </a:solidFill>
                <a:latin typeface="華康新篆體" panose="030F0509000000000000" pitchFamily="65" charset="-120"/>
                <a:ea typeface="華康新篆體" panose="030F0509000000000000" pitchFamily="65" charset="-120"/>
              </a:rPr>
              <a:t>技專校院招生委員會聯合會</a:t>
            </a:r>
          </a:p>
        </p:txBody>
      </p:sp>
      <p:sp>
        <p:nvSpPr>
          <p:cNvPr id="11" name="文字方塊 10"/>
          <p:cNvSpPr txBox="1"/>
          <p:nvPr userDrawn="1"/>
        </p:nvSpPr>
        <p:spPr>
          <a:xfrm>
            <a:off x="-181064" y="688290"/>
            <a:ext cx="1200329" cy="3450389"/>
          </a:xfrm>
          <a:prstGeom prst="rect">
            <a:avLst/>
          </a:prstGeom>
          <a:noFill/>
        </p:spPr>
        <p:txBody>
          <a:bodyPr vert="eaVert" wrap="square" rtlCol="0">
            <a:spAutoFit/>
          </a:bodyPr>
          <a:lstStyle/>
          <a:p>
            <a:r>
              <a:rPr lang="zh-TW" altLang="en-US" sz="6600" dirty="0">
                <a:solidFill>
                  <a:schemeClr val="bg1">
                    <a:lumMod val="85000"/>
                  </a:schemeClr>
                </a:solidFill>
                <a:latin typeface="華康正顏楷體W5" panose="03000509000000000000" pitchFamily="65" charset="-120"/>
                <a:ea typeface="華康正顏楷體W5" panose="03000509000000000000" pitchFamily="65" charset="-120"/>
              </a:rPr>
              <a:t>技優</a:t>
            </a:r>
            <a:r>
              <a:rPr lang="zh-TW" altLang="en-US" sz="66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latin typeface="華康正顏楷體W5" panose="03000509000000000000" pitchFamily="65" charset="-120"/>
                <a:ea typeface="華康正顏楷體W5" panose="03000509000000000000" pitchFamily="65" charset="-120"/>
              </a:rPr>
              <a:t>保送</a:t>
            </a:r>
          </a:p>
        </p:txBody>
      </p:sp>
      <p:sp>
        <p:nvSpPr>
          <p:cNvPr id="12" name="投影片編號版面配置區 5"/>
          <p:cNvSpPr txBox="1">
            <a:spLocks/>
          </p:cNvSpPr>
          <p:nvPr userDrawn="1"/>
        </p:nvSpPr>
        <p:spPr>
          <a:xfrm>
            <a:off x="9142228" y="6404913"/>
            <a:ext cx="2743200" cy="365125"/>
          </a:xfrm>
          <a:prstGeom prst="rect">
            <a:avLst/>
          </a:prstGeom>
        </p:spPr>
        <p:txBody>
          <a:bodyPr vert="horz" lIns="91440" tIns="45720" rIns="91440" bIns="45720" rtlCol="0" anchor="ctr"/>
          <a:lstStyle>
            <a:defPPr>
              <a:defRPr lang="zh-TW"/>
            </a:defPPr>
            <a:lvl1pPr marL="0" algn="r" defTabSz="914400" rtl="0" eaLnBrk="1" latinLnBrk="0" hangingPunct="1">
              <a:defRPr sz="2200" b="1" u="sng" kern="1200">
                <a:solidFill>
                  <a:schemeClr val="tx1">
                    <a:lumMod val="75000"/>
                    <a:lumOff val="25000"/>
                  </a:schemeClr>
                </a:solidFill>
                <a:latin typeface="Bookman Old Style" panose="02050604050505020204" pitchFamily="18"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D9D296-0923-4B30-8558-81C121D8C7E7}" type="slidenum">
              <a:rPr lang="zh-TW" altLang="en-US" smtClean="0"/>
              <a:pPr/>
              <a:t>‹#›</a:t>
            </a:fld>
            <a:endParaRPr lang="zh-TW" altLang="en-US" dirty="0"/>
          </a:p>
        </p:txBody>
      </p:sp>
      <p:sp>
        <p:nvSpPr>
          <p:cNvPr id="13" name="文字方塊 12">
            <a:extLst>
              <a:ext uri="{FF2B5EF4-FFF2-40B4-BE49-F238E27FC236}">
                <a16:creationId xmlns:a16="http://schemas.microsoft.com/office/drawing/2014/main" id="{77AC1243-5B80-4D70-AA93-766C275CA18A}"/>
              </a:ext>
            </a:extLst>
          </p:cNvPr>
          <p:cNvSpPr txBox="1"/>
          <p:nvPr userDrawn="1"/>
        </p:nvSpPr>
        <p:spPr>
          <a:xfrm>
            <a:off x="11521003" y="68721"/>
            <a:ext cx="646331" cy="646331"/>
          </a:xfrm>
          <a:prstGeom prst="rect">
            <a:avLst/>
          </a:prstGeom>
          <a:noFill/>
        </p:spPr>
        <p:txBody>
          <a:bodyPr wrap="none" rtlCol="0">
            <a:spAutoFit/>
          </a:bodyPr>
          <a:lstStyle/>
          <a:p>
            <a:pPr algn="ctr"/>
            <a:r>
              <a:rPr lang="zh-TW" altLang="en-US" sz="1800" dirty="0">
                <a:solidFill>
                  <a:schemeClr val="accent2">
                    <a:lumMod val="75000"/>
                  </a:schemeClr>
                </a:solidFill>
                <a:latin typeface="華康新篆體" panose="030F0509000000000000" pitchFamily="65" charset="-120"/>
                <a:ea typeface="華康新篆體" panose="030F0509000000000000" pitchFamily="65" charset="-120"/>
              </a:rPr>
              <a:t>技優</a:t>
            </a:r>
            <a:endParaRPr lang="en-US" altLang="zh-TW" sz="1800" dirty="0">
              <a:solidFill>
                <a:schemeClr val="accent2">
                  <a:lumMod val="75000"/>
                </a:schemeClr>
              </a:solidFill>
              <a:latin typeface="華康新篆體" panose="030F0509000000000000" pitchFamily="65" charset="-120"/>
              <a:ea typeface="華康新篆體" panose="030F0509000000000000" pitchFamily="65" charset="-120"/>
            </a:endParaRPr>
          </a:p>
          <a:p>
            <a:pPr algn="ctr"/>
            <a:r>
              <a:rPr lang="zh-TW" altLang="en-US" sz="1800" dirty="0">
                <a:solidFill>
                  <a:schemeClr val="accent2">
                    <a:lumMod val="75000"/>
                  </a:schemeClr>
                </a:solidFill>
                <a:latin typeface="華康新篆體" panose="030F0509000000000000" pitchFamily="65" charset="-120"/>
                <a:ea typeface="華康新篆體" panose="030F0509000000000000" pitchFamily="65" charset="-120"/>
              </a:rPr>
              <a:t>入學</a:t>
            </a:r>
          </a:p>
        </p:txBody>
      </p:sp>
      <p:sp>
        <p:nvSpPr>
          <p:cNvPr id="14" name="文字方塊 13">
            <a:extLst>
              <a:ext uri="{FF2B5EF4-FFF2-40B4-BE49-F238E27FC236}">
                <a16:creationId xmlns:a16="http://schemas.microsoft.com/office/drawing/2014/main" id="{B32D029E-F75C-41D4-98D3-DC77539D9AB0}"/>
              </a:ext>
            </a:extLst>
          </p:cNvPr>
          <p:cNvSpPr txBox="1"/>
          <p:nvPr userDrawn="1"/>
        </p:nvSpPr>
        <p:spPr>
          <a:xfrm>
            <a:off x="2925901" y="6612870"/>
            <a:ext cx="6340197" cy="246221"/>
          </a:xfrm>
          <a:prstGeom prst="rect">
            <a:avLst/>
          </a:prstGeom>
          <a:noFill/>
        </p:spPr>
        <p:txBody>
          <a:bodyPr wrap="none" rtlCol="0">
            <a:spAutoFit/>
          </a:bodyPr>
          <a:lstStyle/>
          <a:p>
            <a:pPr algn="ctr"/>
            <a:r>
              <a:rPr lang="zh-TW" altLang="en-US" sz="1000" b="1" dirty="0">
                <a:solidFill>
                  <a:srgbClr val="C00000"/>
                </a:solidFill>
                <a:latin typeface="微軟正黑體" panose="020B0604030504040204" pitchFamily="34" charset="-120"/>
                <a:ea typeface="微軟正黑體" panose="020B0604030504040204" pitchFamily="34" charset="-120"/>
              </a:rPr>
              <a:t>提醒考生請勿使用手機或平板電腦登入使用本招生各系統，避免畫面資訊閱覽不完全，漏登資料而影響權益。</a:t>
            </a:r>
          </a:p>
        </p:txBody>
      </p:sp>
    </p:spTree>
    <p:extLst>
      <p:ext uri="{BB962C8B-B14F-4D97-AF65-F5344CB8AC3E}">
        <p14:creationId xmlns:p14="http://schemas.microsoft.com/office/powerpoint/2010/main" val="195107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編輯母片文字樣式</a:t>
            </a:r>
          </a:p>
        </p:txBody>
      </p:sp>
      <p:sp>
        <p:nvSpPr>
          <p:cNvPr id="5" name="日期版面配置區 4"/>
          <p:cNvSpPr>
            <a:spLocks noGrp="1"/>
          </p:cNvSpPr>
          <p:nvPr>
            <p:ph type="dt" sz="half" idx="10"/>
          </p:nvPr>
        </p:nvSpPr>
        <p:spPr/>
        <p:txBody>
          <a:bodyPr/>
          <a:lstStyle/>
          <a:p>
            <a:fld id="{FEFCD21D-414F-462F-B595-A0553A1F4149}" type="datetime1">
              <a:rPr lang="zh-TW" altLang="en-US" smtClean="0"/>
              <a:pPr/>
              <a:t>2023/12/15</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BFD9D296-0923-4B30-8558-81C121D8C7E7}" type="slidenum">
              <a:rPr lang="zh-TW" altLang="en-US" smtClean="0"/>
              <a:pPr/>
              <a:t>‹#›</a:t>
            </a:fld>
            <a:endParaRPr lang="zh-TW" altLang="en-US"/>
          </a:p>
        </p:txBody>
      </p:sp>
    </p:spTree>
    <p:extLst>
      <p:ext uri="{BB962C8B-B14F-4D97-AF65-F5344CB8AC3E}">
        <p14:creationId xmlns:p14="http://schemas.microsoft.com/office/powerpoint/2010/main" val="36334325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D6DBC-D705-4FA2-B8ED-C82899E8C7C8}" type="datetime1">
              <a:rPr lang="zh-TW" altLang="en-US" smtClean="0"/>
              <a:pPr/>
              <a:t>2023/12/15</a:t>
            </a:fld>
            <a:endParaRPr lang="zh-TW" altLang="en-US"/>
          </a:p>
        </p:txBody>
      </p:sp>
      <p:sp>
        <p:nvSpPr>
          <p:cNvPr id="5" name="頁尾版面配置區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D9D296-0923-4B30-8558-81C121D8C7E7}" type="slidenum">
              <a:rPr lang="zh-TW" altLang="en-US" smtClean="0"/>
              <a:pPr/>
              <a:t>‹#›</a:t>
            </a:fld>
            <a:endParaRPr lang="zh-TW" altLang="en-US"/>
          </a:p>
        </p:txBody>
      </p:sp>
    </p:spTree>
    <p:extLst>
      <p:ext uri="{BB962C8B-B14F-4D97-AF65-F5344CB8AC3E}">
        <p14:creationId xmlns:p14="http://schemas.microsoft.com/office/powerpoint/2010/main" val="10676868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3"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8.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14.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8.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8.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22.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25.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openxmlformats.org/officeDocument/2006/relationships/image" Target="../media/image27.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image" Target="../media/image29.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8.xml"/><Relationship Id="rId5" Type="http://schemas.openxmlformats.org/officeDocument/2006/relationships/image" Target="../media/image33.pn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8.xml"/><Relationship Id="rId5" Type="http://schemas.openxmlformats.org/officeDocument/2006/relationships/image" Target="../media/image8.png"/><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8.xml"/><Relationship Id="rId5" Type="http://schemas.openxmlformats.org/officeDocument/2006/relationships/image" Target="../media/image8.png"/><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8.xml"/><Relationship Id="rId5" Type="http://schemas.openxmlformats.org/officeDocument/2006/relationships/image" Target="../media/image8.pn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8.xml"/><Relationship Id="rId5" Type="http://schemas.openxmlformats.org/officeDocument/2006/relationships/image" Target="../media/image42.png"/><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8.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5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7.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8.xml"/><Relationship Id="rId1" Type="http://schemas.openxmlformats.org/officeDocument/2006/relationships/slideLayout" Target="../slideLayouts/slideLayout1.xml"/><Relationship Id="rId5" Type="http://schemas.openxmlformats.org/officeDocument/2006/relationships/image" Target="../media/image61.jpeg"/><Relationship Id="rId4" Type="http://schemas.openxmlformats.org/officeDocument/2006/relationships/image" Target="../media/image1.gif"/></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6"/>
          <p:cNvSpPr txBox="1">
            <a:spLocks noChangeArrowheads="1"/>
          </p:cNvSpPr>
          <p:nvPr/>
        </p:nvSpPr>
        <p:spPr bwMode="auto">
          <a:xfrm>
            <a:off x="623" y="5663496"/>
            <a:ext cx="12191377" cy="5040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eaLnBrk="1" hangingPunct="1"/>
            <a:r>
              <a:rPr lang="en-US" altLang="zh-TW" sz="3600" b="1" dirty="0">
                <a:effectLst>
                  <a:glow rad="127000">
                    <a:schemeClr val="bg1">
                      <a:alpha val="80000"/>
                    </a:schemeClr>
                  </a:glow>
                </a:effectLst>
                <a:latin typeface="Book Antiqua" panose="02040602050305030304" pitchFamily="18" charset="0"/>
                <a:ea typeface="華康儷楷書" panose="03000509000000000000" pitchFamily="65" charset="-120"/>
                <a:cs typeface="華康儷楷書" panose="03000509000000000000" pitchFamily="65" charset="-120"/>
              </a:rPr>
              <a:t>112</a:t>
            </a:r>
            <a:r>
              <a:rPr lang="zh-TW" altLang="en-US" sz="3300" b="1" dirty="0">
                <a:effectLst>
                  <a:glow rad="127000">
                    <a:schemeClr val="bg1">
                      <a:alpha val="80000"/>
                    </a:schemeClr>
                  </a:glow>
                </a:effectLst>
                <a:latin typeface="Book Antiqua" panose="02040602050305030304" pitchFamily="18" charset="0"/>
                <a:ea typeface="華康儷楷書" panose="03000509000000000000" pitchFamily="65" charset="-120"/>
                <a:cs typeface="華康儷楷書" panose="03000509000000000000" pitchFamily="65" charset="-120"/>
              </a:rPr>
              <a:t>  </a:t>
            </a:r>
            <a:r>
              <a:rPr lang="zh-TW" altLang="en-US" sz="2800" dirty="0">
                <a:solidFill>
                  <a:schemeClr val="tx1">
                    <a:lumMod val="85000"/>
                    <a:lumOff val="15000"/>
                  </a:schemeClr>
                </a:solidFill>
                <a:latin typeface="華康隸書體W7" panose="03000709000000000000" pitchFamily="65" charset="-120"/>
                <a:ea typeface="華康隸書體W7" panose="03000709000000000000" pitchFamily="65" charset="-120"/>
              </a:rPr>
              <a:t>年</a:t>
            </a:r>
            <a:r>
              <a:rPr lang="zh-TW" altLang="en-US" sz="3300" b="1" dirty="0">
                <a:effectLst>
                  <a:glow rad="127000">
                    <a:schemeClr val="bg1">
                      <a:alpha val="80000"/>
                    </a:schemeClr>
                  </a:glow>
                </a:effectLst>
                <a:latin typeface="Book Antiqua" panose="02040602050305030304" pitchFamily="18" charset="0"/>
                <a:ea typeface="華康儷楷書" panose="03000509000000000000" pitchFamily="65" charset="-120"/>
                <a:cs typeface="華康儷楷書" panose="03000509000000000000" pitchFamily="65" charset="-120"/>
              </a:rPr>
              <a:t>  </a:t>
            </a:r>
            <a:r>
              <a:rPr lang="en-US" altLang="zh-TW" sz="3600" b="1" dirty="0">
                <a:effectLst>
                  <a:glow rad="127000">
                    <a:schemeClr val="bg1">
                      <a:alpha val="80000"/>
                    </a:schemeClr>
                  </a:glow>
                </a:effectLst>
                <a:latin typeface="Book Antiqua" panose="02040602050305030304" pitchFamily="18" charset="0"/>
                <a:ea typeface="華康儷楷書" panose="03000509000000000000" pitchFamily="65" charset="-120"/>
                <a:cs typeface="華康儷楷書" panose="03000509000000000000" pitchFamily="65" charset="-120"/>
              </a:rPr>
              <a:t>12</a:t>
            </a:r>
            <a:r>
              <a:rPr lang="zh-TW" altLang="en-US" sz="3300" b="1" dirty="0">
                <a:effectLst>
                  <a:glow rad="127000">
                    <a:schemeClr val="bg1">
                      <a:alpha val="80000"/>
                    </a:schemeClr>
                  </a:glow>
                </a:effectLst>
                <a:latin typeface="Book Antiqua" panose="02040602050305030304" pitchFamily="18" charset="0"/>
                <a:ea typeface="華康儷楷書" panose="03000509000000000000" pitchFamily="65" charset="-120"/>
                <a:cs typeface="華康儷楷書" panose="03000509000000000000" pitchFamily="65" charset="-120"/>
              </a:rPr>
              <a:t> </a:t>
            </a:r>
            <a:r>
              <a:rPr lang="en-US" altLang="zh-TW" sz="3300" b="1" dirty="0">
                <a:effectLst>
                  <a:glow rad="127000">
                    <a:schemeClr val="bg1">
                      <a:alpha val="80000"/>
                    </a:schemeClr>
                  </a:glow>
                </a:effectLst>
                <a:latin typeface="Book Antiqua" panose="02040602050305030304" pitchFamily="18" charset="0"/>
                <a:ea typeface="華康儷楷書" panose="03000509000000000000" pitchFamily="65" charset="-120"/>
                <a:cs typeface="華康儷楷書" panose="03000509000000000000" pitchFamily="65" charset="-120"/>
              </a:rPr>
              <a:t> </a:t>
            </a:r>
            <a:r>
              <a:rPr lang="zh-TW" altLang="en-US" sz="2800" dirty="0">
                <a:solidFill>
                  <a:schemeClr val="tx1">
                    <a:lumMod val="85000"/>
                    <a:lumOff val="15000"/>
                  </a:schemeClr>
                </a:solidFill>
                <a:latin typeface="華康隸書體W7" panose="03000709000000000000" pitchFamily="65" charset="-120"/>
                <a:ea typeface="華康隸書體W7" panose="03000709000000000000" pitchFamily="65" charset="-120"/>
              </a:rPr>
              <a:t>月</a:t>
            </a:r>
            <a:r>
              <a:rPr lang="zh-TW" altLang="en-US" sz="3300" b="1" dirty="0">
                <a:effectLst>
                  <a:glow rad="127000">
                    <a:schemeClr val="bg1">
                      <a:alpha val="80000"/>
                    </a:schemeClr>
                  </a:glow>
                </a:effectLst>
                <a:latin typeface="Book Antiqua" panose="02040602050305030304" pitchFamily="18" charset="0"/>
                <a:ea typeface="華康儷楷書" panose="03000509000000000000" pitchFamily="65" charset="-120"/>
                <a:cs typeface="華康儷楷書" panose="03000509000000000000" pitchFamily="65" charset="-120"/>
              </a:rPr>
              <a:t>  </a:t>
            </a:r>
            <a:r>
              <a:rPr lang="en-US" altLang="zh-TW" sz="3600" b="1" dirty="0">
                <a:effectLst>
                  <a:glow rad="127000">
                    <a:schemeClr val="bg1">
                      <a:alpha val="80000"/>
                    </a:schemeClr>
                  </a:glow>
                </a:effectLst>
                <a:latin typeface="Book Antiqua" panose="02040602050305030304" pitchFamily="18" charset="0"/>
                <a:ea typeface="華康儷楷書" panose="03000509000000000000" pitchFamily="65" charset="-120"/>
                <a:cs typeface="華康儷楷書" panose="03000509000000000000" pitchFamily="65" charset="-120"/>
              </a:rPr>
              <a:t>14~25</a:t>
            </a:r>
            <a:r>
              <a:rPr lang="zh-TW" altLang="en-US" sz="3300" b="1" dirty="0">
                <a:effectLst>
                  <a:glow rad="127000">
                    <a:schemeClr val="bg1">
                      <a:alpha val="80000"/>
                    </a:schemeClr>
                  </a:glow>
                </a:effectLst>
                <a:latin typeface="Book Antiqua" panose="02040602050305030304" pitchFamily="18" charset="0"/>
                <a:ea typeface="華康儷楷書" panose="03000509000000000000" pitchFamily="65" charset="-120"/>
                <a:cs typeface="華康儷楷書" panose="03000509000000000000" pitchFamily="65" charset="-120"/>
              </a:rPr>
              <a:t>  </a:t>
            </a:r>
            <a:r>
              <a:rPr lang="zh-TW" altLang="en-US" sz="2800" dirty="0">
                <a:solidFill>
                  <a:schemeClr val="tx1">
                    <a:lumMod val="85000"/>
                    <a:lumOff val="15000"/>
                  </a:schemeClr>
                </a:solidFill>
                <a:latin typeface="華康隸書體W7" panose="03000709000000000000" pitchFamily="65" charset="-120"/>
                <a:ea typeface="華康隸書體W7" panose="03000709000000000000" pitchFamily="65" charset="-120"/>
              </a:rPr>
              <a:t>日</a:t>
            </a:r>
          </a:p>
        </p:txBody>
      </p:sp>
      <p:pic>
        <p:nvPicPr>
          <p:cNvPr id="15" name="圖片 14"/>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444605" y="4644168"/>
            <a:ext cx="1295930" cy="1238534"/>
          </a:xfrm>
          <a:prstGeom prst="rect">
            <a:avLst/>
          </a:prstGeom>
        </p:spPr>
      </p:pic>
      <p:sp>
        <p:nvSpPr>
          <p:cNvPr id="18" name="矩形 17"/>
          <p:cNvSpPr/>
          <p:nvPr/>
        </p:nvSpPr>
        <p:spPr>
          <a:xfrm>
            <a:off x="1" y="1139183"/>
            <a:ext cx="12192000" cy="2123658"/>
          </a:xfrm>
          <a:prstGeom prst="rect">
            <a:avLst/>
          </a:prstGeom>
          <a:solidFill>
            <a:schemeClr val="accent4">
              <a:lumMod val="60000"/>
              <a:lumOff val="40000"/>
            </a:schemeClr>
          </a:solidFill>
        </p:spPr>
        <p:txBody>
          <a:bodyPr wrap="square" anchor="ctr">
            <a:spAutoFit/>
          </a:bodyPr>
          <a:lstStyle/>
          <a:p>
            <a:pPr algn="ctr">
              <a:lnSpc>
                <a:spcPct val="110000"/>
              </a:lnSpc>
            </a:pPr>
            <a:r>
              <a:rPr lang="en-US" altLang="zh-TW" sz="4000" b="1"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rPr>
              <a:t>113</a:t>
            </a:r>
            <a:r>
              <a:rPr lang="zh-TW" altLang="en-US" sz="4000" b="1"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rPr>
              <a:t>學年度</a:t>
            </a:r>
            <a:endParaRPr lang="en-US" altLang="zh-TW" sz="4000" b="1"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endParaRPr>
          </a:p>
          <a:p>
            <a:pPr algn="ctr">
              <a:lnSpc>
                <a:spcPct val="110000"/>
              </a:lnSpc>
            </a:pPr>
            <a:r>
              <a:rPr lang="zh-TW" altLang="en-US" sz="4000" b="1"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rPr>
              <a:t>四技二專</a:t>
            </a:r>
            <a:r>
              <a:rPr lang="zh-TW" altLang="en-US" sz="4000" b="1" dirty="0">
                <a:solidFill>
                  <a:srgbClr val="FF0000"/>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rPr>
              <a:t>技優</a:t>
            </a:r>
            <a:r>
              <a:rPr lang="en-US" altLang="zh-TW" sz="4000" b="1" dirty="0">
                <a:solidFill>
                  <a:srgbClr val="FF0000"/>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rPr>
              <a:t>(</a:t>
            </a:r>
            <a:r>
              <a:rPr lang="zh-TW" altLang="en-US" sz="4000" b="1" dirty="0">
                <a:solidFill>
                  <a:srgbClr val="FF0000"/>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rPr>
              <a:t>保送、甄審</a:t>
            </a:r>
            <a:r>
              <a:rPr lang="en-US" altLang="zh-TW" sz="4000" b="1" dirty="0">
                <a:solidFill>
                  <a:srgbClr val="FF0000"/>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rPr>
              <a:t>)</a:t>
            </a:r>
            <a:r>
              <a:rPr lang="zh-TW" altLang="en-US" sz="4000" b="1" dirty="0">
                <a:solidFill>
                  <a:srgbClr val="FF0000"/>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rPr>
              <a:t>入學</a:t>
            </a:r>
            <a:r>
              <a:rPr lang="zh-TW" altLang="en-US" sz="4000" b="1"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rPr>
              <a:t>招生</a:t>
            </a:r>
            <a:endParaRPr lang="en-US" altLang="zh-TW" sz="4000" b="1"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endParaRPr>
          </a:p>
          <a:p>
            <a:pPr algn="ctr">
              <a:lnSpc>
                <a:spcPct val="110000"/>
              </a:lnSpc>
            </a:pPr>
            <a:r>
              <a:rPr lang="zh-TW" altLang="en-US" sz="4000" b="1"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rPr>
              <a:t>試務作業流程宣導說明會</a:t>
            </a:r>
            <a:endParaRPr lang="en-US" altLang="zh-TW" sz="4000" b="1"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endParaRPr>
          </a:p>
        </p:txBody>
      </p:sp>
      <p:pic>
        <p:nvPicPr>
          <p:cNvPr id="21" name="Picture 2"/>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80660" y="4700465"/>
            <a:ext cx="803380" cy="123596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副標題 2"/>
          <p:cNvSpPr txBox="1">
            <a:spLocks/>
          </p:cNvSpPr>
          <p:nvPr/>
        </p:nvSpPr>
        <p:spPr bwMode="auto">
          <a:xfrm>
            <a:off x="2714888" y="5240602"/>
            <a:ext cx="6729717" cy="67492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a:spcBef>
                <a:spcPts val="1200"/>
              </a:spcBef>
              <a:spcAft>
                <a:spcPts val="1200"/>
              </a:spcAft>
            </a:pPr>
            <a:r>
              <a:rPr lang="zh-TW" altLang="en-US" sz="3000" dirty="0">
                <a:solidFill>
                  <a:schemeClr val="tx1">
                    <a:lumMod val="85000"/>
                    <a:lumOff val="15000"/>
                  </a:schemeClr>
                </a:solidFill>
                <a:latin typeface="華康隸書體W7" panose="03000709000000000000" pitchFamily="65" charset="-120"/>
                <a:ea typeface="華康隸書體W7" panose="03000709000000000000" pitchFamily="65" charset="-120"/>
              </a:rPr>
              <a:t>技專校院招生委員會聯合會</a:t>
            </a:r>
          </a:p>
        </p:txBody>
      </p:sp>
      <p:sp>
        <p:nvSpPr>
          <p:cNvPr id="11" name="矩形 10"/>
          <p:cNvSpPr/>
          <p:nvPr/>
        </p:nvSpPr>
        <p:spPr>
          <a:xfrm>
            <a:off x="-2855" y="981871"/>
            <a:ext cx="12194855" cy="124008"/>
          </a:xfrm>
          <a:prstGeom prst="rect">
            <a:avLst/>
          </a:prstGeom>
          <a:solidFill>
            <a:schemeClr val="accent4">
              <a:lumMod val="20000"/>
              <a:lumOff val="80000"/>
            </a:schemeClr>
          </a:solidFill>
        </p:spPr>
        <p:txBody>
          <a:bodyPr wrap="square" anchor="ctr">
            <a:spAutoFit/>
          </a:bodyPr>
          <a:lstStyle/>
          <a:p>
            <a:pPr algn="ctr">
              <a:lnSpc>
                <a:spcPct val="110000"/>
              </a:lnSpc>
            </a:pPr>
            <a:endParaRPr lang="en-US" altLang="zh-TW" sz="4600" b="1" spc="300"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endParaRPr>
          </a:p>
        </p:txBody>
      </p:sp>
      <p:sp>
        <p:nvSpPr>
          <p:cNvPr id="12" name="矩形 11"/>
          <p:cNvSpPr/>
          <p:nvPr/>
        </p:nvSpPr>
        <p:spPr>
          <a:xfrm>
            <a:off x="-2856" y="3296145"/>
            <a:ext cx="12194855" cy="124008"/>
          </a:xfrm>
          <a:prstGeom prst="rect">
            <a:avLst/>
          </a:prstGeom>
          <a:solidFill>
            <a:schemeClr val="accent4">
              <a:lumMod val="20000"/>
              <a:lumOff val="80000"/>
            </a:schemeClr>
          </a:solidFill>
        </p:spPr>
        <p:txBody>
          <a:bodyPr wrap="square" anchor="ctr">
            <a:spAutoFit/>
          </a:bodyPr>
          <a:lstStyle/>
          <a:p>
            <a:pPr algn="ctr">
              <a:lnSpc>
                <a:spcPct val="110000"/>
              </a:lnSpc>
            </a:pPr>
            <a:endParaRPr lang="en-US" altLang="zh-TW" sz="4600" b="1" spc="300"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endParaRPr>
          </a:p>
        </p:txBody>
      </p:sp>
      <p:sp>
        <p:nvSpPr>
          <p:cNvPr id="3" name="矩形 2"/>
          <p:cNvSpPr/>
          <p:nvPr/>
        </p:nvSpPr>
        <p:spPr>
          <a:xfrm>
            <a:off x="-2856" y="21335"/>
            <a:ext cx="12194856" cy="8435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9" name="圖片 1" descr="聯合會logo"/>
          <p:cNvPicPr>
            <a:picLocks noChangeAspect="1" noChangeArrowheads="1"/>
          </p:cNvPicPr>
          <p:nvPr/>
        </p:nvPicPr>
        <p:blipFill>
          <a:blip r:embed="rId5" cstate="print"/>
          <a:srcRect/>
          <a:stretch>
            <a:fillRect/>
          </a:stretch>
        </p:blipFill>
        <p:spPr bwMode="auto">
          <a:xfrm>
            <a:off x="400729" y="167630"/>
            <a:ext cx="3687765" cy="633535"/>
          </a:xfrm>
          <a:prstGeom prst="rect">
            <a:avLst/>
          </a:prstGeom>
          <a:noFill/>
          <a:ln w="9525">
            <a:noFill/>
            <a:miter lim="800000"/>
            <a:headEnd/>
            <a:tailEnd/>
          </a:ln>
        </p:spPr>
      </p:pic>
      <p:sp>
        <p:nvSpPr>
          <p:cNvPr id="2" name="投影片編號版面配置區 1"/>
          <p:cNvSpPr>
            <a:spLocks noGrp="1"/>
          </p:cNvSpPr>
          <p:nvPr>
            <p:ph type="sldNum" sz="quarter" idx="12"/>
          </p:nvPr>
        </p:nvSpPr>
        <p:spPr/>
        <p:txBody>
          <a:bodyPr/>
          <a:lstStyle/>
          <a:p>
            <a:fld id="{BFD9D296-0923-4B30-8558-81C121D8C7E7}" type="slidenum">
              <a:rPr lang="zh-TW" altLang="en-US" smtClean="0"/>
              <a:pPr/>
              <a:t>1</a:t>
            </a:fld>
            <a:endParaRPr lang="zh-TW" altLang="en-US" dirty="0"/>
          </a:p>
        </p:txBody>
      </p:sp>
    </p:spTree>
    <p:extLst>
      <p:ext uri="{BB962C8B-B14F-4D97-AF65-F5344CB8AC3E}">
        <p14:creationId xmlns:p14="http://schemas.microsoft.com/office/powerpoint/2010/main" val="3877629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435">
                                          <p:stCondLst>
                                            <p:cond delay="0"/>
                                          </p:stCondLst>
                                        </p:cTn>
                                        <p:tgtEl>
                                          <p:spTgt spid="21"/>
                                        </p:tgtEl>
                                      </p:cBhvr>
                                    </p:animEffect>
                                    <p:anim calcmode="lin" valueType="num">
                                      <p:cBhvr>
                                        <p:cTn id="8" dur="1366"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21"/>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21"/>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21"/>
                                        </p:tgtEl>
                                        <p:attrNameLst>
                                          <p:attrName>ppt_y</p:attrName>
                                        </p:attrNameLst>
                                      </p:cBhvr>
                                      <p:tavLst>
                                        <p:tav tm="0" fmla="#ppt_y-sin(pi*$)/81">
                                          <p:val>
                                            <p:fltVal val="0"/>
                                          </p:val>
                                        </p:tav>
                                        <p:tav tm="100000">
                                          <p:val>
                                            <p:fltVal val="1"/>
                                          </p:val>
                                        </p:tav>
                                      </p:tavLst>
                                    </p:anim>
                                    <p:animScale>
                                      <p:cBhvr>
                                        <p:cTn id="13" dur="19">
                                          <p:stCondLst>
                                            <p:cond delay="487"/>
                                          </p:stCondLst>
                                        </p:cTn>
                                        <p:tgtEl>
                                          <p:spTgt spid="21"/>
                                        </p:tgtEl>
                                      </p:cBhvr>
                                      <p:to x="100000" y="60000"/>
                                    </p:animScale>
                                    <p:animScale>
                                      <p:cBhvr>
                                        <p:cTn id="14" dur="124" decel="50000">
                                          <p:stCondLst>
                                            <p:cond delay="507"/>
                                          </p:stCondLst>
                                        </p:cTn>
                                        <p:tgtEl>
                                          <p:spTgt spid="21"/>
                                        </p:tgtEl>
                                      </p:cBhvr>
                                      <p:to x="100000" y="100000"/>
                                    </p:animScale>
                                    <p:animScale>
                                      <p:cBhvr>
                                        <p:cTn id="15" dur="19">
                                          <p:stCondLst>
                                            <p:cond delay="984"/>
                                          </p:stCondLst>
                                        </p:cTn>
                                        <p:tgtEl>
                                          <p:spTgt spid="21"/>
                                        </p:tgtEl>
                                      </p:cBhvr>
                                      <p:to x="100000" y="80000"/>
                                    </p:animScale>
                                    <p:animScale>
                                      <p:cBhvr>
                                        <p:cTn id="16" dur="124" decel="50000">
                                          <p:stCondLst>
                                            <p:cond delay="1003"/>
                                          </p:stCondLst>
                                        </p:cTn>
                                        <p:tgtEl>
                                          <p:spTgt spid="21"/>
                                        </p:tgtEl>
                                      </p:cBhvr>
                                      <p:to x="100000" y="100000"/>
                                    </p:animScale>
                                    <p:animScale>
                                      <p:cBhvr>
                                        <p:cTn id="17" dur="19">
                                          <p:stCondLst>
                                            <p:cond delay="1231"/>
                                          </p:stCondLst>
                                        </p:cTn>
                                        <p:tgtEl>
                                          <p:spTgt spid="21"/>
                                        </p:tgtEl>
                                      </p:cBhvr>
                                      <p:to x="100000" y="90000"/>
                                    </p:animScale>
                                    <p:animScale>
                                      <p:cBhvr>
                                        <p:cTn id="18" dur="124" decel="50000">
                                          <p:stCondLst>
                                            <p:cond delay="1251"/>
                                          </p:stCondLst>
                                        </p:cTn>
                                        <p:tgtEl>
                                          <p:spTgt spid="21"/>
                                        </p:tgtEl>
                                      </p:cBhvr>
                                      <p:to x="100000" y="100000"/>
                                    </p:animScale>
                                    <p:animScale>
                                      <p:cBhvr>
                                        <p:cTn id="19" dur="19">
                                          <p:stCondLst>
                                            <p:cond delay="1356"/>
                                          </p:stCondLst>
                                        </p:cTn>
                                        <p:tgtEl>
                                          <p:spTgt spid="21"/>
                                        </p:tgtEl>
                                      </p:cBhvr>
                                      <p:to x="100000" y="95000"/>
                                    </p:animScale>
                                    <p:animScale>
                                      <p:cBhvr>
                                        <p:cTn id="20" dur="124" decel="50000">
                                          <p:stCondLst>
                                            <p:cond delay="1376"/>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1C24CCA1-F240-4C06-8E48-CC27DDE7E4C4}"/>
              </a:ext>
            </a:extLst>
          </p:cNvPr>
          <p:cNvSpPr/>
          <p:nvPr/>
        </p:nvSpPr>
        <p:spPr>
          <a:xfrm>
            <a:off x="1453861" y="3189947"/>
            <a:ext cx="9888394" cy="800162"/>
          </a:xfrm>
          <a:prstGeom prst="rect">
            <a:avLst/>
          </a:prstGeom>
          <a:solidFill>
            <a:srgbClr val="FFF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39939" name="Rectangle 3"/>
          <p:cNvSpPr>
            <a:spLocks noGrp="1" noChangeArrowheads="1"/>
          </p:cNvSpPr>
          <p:nvPr>
            <p:ph idx="4294967295"/>
          </p:nvPr>
        </p:nvSpPr>
        <p:spPr>
          <a:xfrm>
            <a:off x="1209675" y="2030140"/>
            <a:ext cx="10426700" cy="4222877"/>
          </a:xfrm>
        </p:spPr>
        <p:txBody>
          <a:bodyPr>
            <a:normAutofit/>
          </a:bodyPr>
          <a:lstStyle/>
          <a:p>
            <a:pPr eaLnBrk="1" hangingPunct="1">
              <a:lnSpc>
                <a:spcPct val="150000"/>
              </a:lnSpc>
              <a:buFontTx/>
              <a:buBlip>
                <a:blip r:embed="rId3"/>
              </a:buBlip>
            </a:pP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考生至多選填</a:t>
            </a:r>
            <a:r>
              <a:rPr lang="en-US" altLang="zh-TW" sz="2000" b="1" u="sng"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50</a:t>
            </a:r>
            <a:r>
              <a:rPr lang="zh-TW" altLang="en-US" sz="2000" b="1" u="sng"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個</a:t>
            </a: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志願</a:t>
            </a: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含「不限類別」志願</a:t>
            </a: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rPr>
              <a:t>)</a:t>
            </a:r>
          </a:p>
          <a:p>
            <a:pPr eaLnBrk="1" hangingPunct="1">
              <a:lnSpc>
                <a:spcPct val="150000"/>
              </a:lnSpc>
              <a:buFontTx/>
              <a:buBlip>
                <a:blip r:embed="rId3"/>
              </a:buBlip>
            </a:pP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考生於系統所選填之志願，在未確定送出前皆可修改或暫存</a:t>
            </a:r>
            <a:endPar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endParaRPr>
          </a:p>
          <a:p>
            <a:pPr marL="288000" lvl="1" indent="0">
              <a:lnSpc>
                <a:spcPct val="150000"/>
              </a:lnSpc>
              <a:buNone/>
            </a:pPr>
            <a:r>
              <a:rPr lang="zh-TW" altLang="en-US" sz="1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一旦確定送出後即完成志願登記</a:t>
            </a:r>
            <a:r>
              <a:rPr lang="zh-TW" altLang="en-US" sz="18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，不得以任何理由要求修改或重新登記，僅能上網確定送出</a:t>
            </a:r>
            <a:r>
              <a:rPr lang="en-US" altLang="zh-TW" sz="18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18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次，請務必審慎考慮後再行送出資料，請考生特別注意</a:t>
            </a:r>
            <a:endParaRPr lang="en-US" altLang="zh-TW" sz="18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eaLnBrk="1" hangingPunct="1">
              <a:lnSpc>
                <a:spcPct val="150000"/>
              </a:lnSpc>
              <a:buFontTx/>
              <a:buBlip>
                <a:blip r:embed="rId3"/>
              </a:buBlip>
            </a:pPr>
            <a:r>
              <a:rPr lang="zh-TW" altLang="en-US" sz="20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凡於規定時間內未上網登記志願</a:t>
            </a: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或</a:t>
            </a:r>
            <a:r>
              <a:rPr lang="zh-TW" altLang="en-US" sz="20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雖有上網登記志願但僅暫存未確定送出者</a:t>
            </a: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，以未選填論，喪失登記資格與分發機會</a:t>
            </a:r>
          </a:p>
          <a:p>
            <a:pPr>
              <a:lnSpc>
                <a:spcPct val="150000"/>
              </a:lnSpc>
              <a:buBlip>
                <a:blip r:embed="rId3"/>
              </a:buBlip>
            </a:pP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完成志願登記「確定送出」後，應</a:t>
            </a:r>
            <a:r>
              <a:rPr lang="zh-TW" altLang="en-US" sz="2000" b="1" u="sng"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自行存檔或列印留存</a:t>
            </a: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登記志願表</a:t>
            </a: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」備查</a:t>
            </a:r>
            <a:b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rPr>
            </a:b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1800" b="1"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800" b="1" dirty="0">
                <a:latin typeface="微軟正黑體" panose="020B0604030504040204" pitchFamily="34" charset="-120"/>
                <a:ea typeface="微軟正黑體" panose="020B0604030504040204" pitchFamily="34" charset="-120"/>
                <a:cs typeface="Times New Roman" panose="02020603050405020304" pitchFamily="18" charset="0"/>
              </a:rPr>
              <a:t>系統關閉後，無法再提供登記志願表下載</a:t>
            </a:r>
            <a:r>
              <a:rPr lang="en-US" altLang="zh-TW" sz="1800" b="1"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800" b="1" dirty="0">
                <a:latin typeface="微軟正黑體" panose="020B0604030504040204" pitchFamily="34" charset="-120"/>
                <a:ea typeface="微軟正黑體" panose="020B0604030504040204" pitchFamily="34" charset="-120"/>
                <a:cs typeface="Times New Roman" panose="02020603050405020304" pitchFamily="18" charset="0"/>
              </a:rPr>
              <a:t>                                         </a:t>
            </a:r>
            <a:endPar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3" name="圓角矩形 12"/>
          <p:cNvSpPr/>
          <p:nvPr/>
        </p:nvSpPr>
        <p:spPr bwMode="auto">
          <a:xfrm>
            <a:off x="1141494" y="922986"/>
            <a:ext cx="2357438" cy="500063"/>
          </a:xfrm>
          <a:prstGeom prst="round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ctr">
              <a:defRPr/>
            </a:pPr>
            <a:endParaRPr lang="zh-TW" altLang="en-US" sz="2400">
              <a:solidFill>
                <a:schemeClr val="bg1"/>
              </a:solidFill>
              <a:latin typeface="華康儷楷書" panose="03000509000000000000" pitchFamily="65" charset="-120"/>
              <a:ea typeface="華康儷楷書" panose="03000509000000000000" pitchFamily="65" charset="-120"/>
            </a:endParaRPr>
          </a:p>
        </p:txBody>
      </p:sp>
      <p:sp>
        <p:nvSpPr>
          <p:cNvPr id="14" name="矩形 13"/>
          <p:cNvSpPr/>
          <p:nvPr/>
        </p:nvSpPr>
        <p:spPr>
          <a:xfrm>
            <a:off x="1305007" y="978548"/>
            <a:ext cx="2032000" cy="387350"/>
          </a:xfrm>
          <a:prstGeom prst="rect">
            <a:avLst/>
          </a:prstGeom>
        </p:spPr>
        <p:txBody>
          <a:bodyPr wrap="none">
            <a:spAutoFit/>
          </a:bodyPr>
          <a:lstStyle/>
          <a:p>
            <a:pPr marL="342900" indent="-342900">
              <a:lnSpc>
                <a:spcPct val="80000"/>
              </a:lnSpc>
              <a:spcBef>
                <a:spcPct val="20000"/>
              </a:spcBef>
              <a:defRPr/>
            </a:pPr>
            <a:r>
              <a:rPr lang="zh-TW" altLang="en-US" sz="2400" dirty="0">
                <a:solidFill>
                  <a:schemeClr val="bg1"/>
                </a:solidFill>
                <a:latin typeface="微軟正黑體" panose="020B0604030504040204" pitchFamily="34" charset="-120"/>
                <a:ea typeface="微軟正黑體" panose="020B0604030504040204" pitchFamily="34" charset="-120"/>
                <a:cs typeface="華康中黑體" pitchFamily="49" charset="-120"/>
              </a:rPr>
              <a:t>網路登記志願</a:t>
            </a:r>
            <a:endParaRPr lang="zh-TW" altLang="en-US" sz="2400" kern="0" dirty="0">
              <a:solidFill>
                <a:schemeClr val="bg1"/>
              </a:solidFill>
              <a:latin typeface="微軟正黑體" panose="020B0604030504040204" pitchFamily="34" charset="-120"/>
              <a:ea typeface="微軟正黑體" panose="020B0604030504040204" pitchFamily="34" charset="-120"/>
              <a:cs typeface="華康中黑體" pitchFamily="49" charset="-120"/>
            </a:endParaRPr>
          </a:p>
        </p:txBody>
      </p:sp>
      <p:sp>
        <p:nvSpPr>
          <p:cNvPr id="85001" name="矩形 23"/>
          <p:cNvSpPr>
            <a:spLocks noChangeArrowheads="1"/>
          </p:cNvSpPr>
          <p:nvPr/>
        </p:nvSpPr>
        <p:spPr bwMode="auto">
          <a:xfrm>
            <a:off x="977921" y="1513845"/>
            <a:ext cx="61063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eaLnBrk="1" hangingPunct="1">
              <a:spcBef>
                <a:spcPct val="0"/>
              </a:spcBef>
              <a:buFontTx/>
              <a:buNone/>
              <a:defRPr/>
            </a:pPr>
            <a:r>
              <a:rPr lang="en-US" altLang="zh-TW" sz="24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【113.3.11(</a:t>
            </a:r>
            <a:r>
              <a:rPr lang="zh-TW" altLang="en-US" sz="24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一</a:t>
            </a:r>
            <a:r>
              <a:rPr lang="en-US" altLang="zh-TW" sz="24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)10:00-113.</a:t>
            </a:r>
            <a:r>
              <a:rPr lang="en-US" altLang="zh-TW" sz="24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3.13(</a:t>
            </a:r>
            <a:r>
              <a:rPr lang="zh-TW" altLang="en-US" sz="24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三</a:t>
            </a:r>
            <a:r>
              <a:rPr lang="en-US" altLang="zh-TW" sz="24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)17:00</a:t>
            </a:r>
            <a:r>
              <a:rPr lang="zh-TW" altLang="en-US" sz="24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止</a:t>
            </a:r>
            <a:r>
              <a:rPr lang="en-US" altLang="zh-TW" sz="24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24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pSp>
        <p:nvGrpSpPr>
          <p:cNvPr id="20" name="群組 19"/>
          <p:cNvGrpSpPr/>
          <p:nvPr/>
        </p:nvGrpSpPr>
        <p:grpSpPr>
          <a:xfrm>
            <a:off x="9363075" y="815704"/>
            <a:ext cx="2630488" cy="1214437"/>
            <a:chOff x="7896225" y="115889"/>
            <a:chExt cx="2630488" cy="1214437"/>
          </a:xfrm>
        </p:grpSpPr>
        <p:grpSp>
          <p:nvGrpSpPr>
            <p:cNvPr id="29" name="群組 26"/>
            <p:cNvGrpSpPr>
              <a:grpSpLocks/>
            </p:cNvGrpSpPr>
            <p:nvPr/>
          </p:nvGrpSpPr>
          <p:grpSpPr bwMode="auto">
            <a:xfrm>
              <a:off x="7896225" y="115889"/>
              <a:ext cx="2630488" cy="1214437"/>
              <a:chOff x="6228184" y="1071563"/>
              <a:chExt cx="2630066" cy="1214437"/>
            </a:xfrm>
          </p:grpSpPr>
          <p:sp>
            <p:nvSpPr>
              <p:cNvPr id="31" name="圓角矩形 30"/>
              <p:cNvSpPr/>
              <p:nvPr/>
            </p:nvSpPr>
            <p:spPr bwMode="auto">
              <a:xfrm>
                <a:off x="6228184" y="1071563"/>
                <a:ext cx="357131"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報名</a:t>
                </a:r>
              </a:p>
            </p:txBody>
          </p:sp>
          <p:sp>
            <p:nvSpPr>
              <p:cNvPr id="32" name="圓角矩形 31"/>
              <p:cNvSpPr/>
              <p:nvPr/>
            </p:nvSpPr>
            <p:spPr bwMode="auto">
              <a:xfrm>
                <a:off x="7337667" y="1071563"/>
                <a:ext cx="398400"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繳交報名費</a:t>
                </a:r>
                <a:endParaRPr lang="en-US" altLang="zh-TW" sz="1400" dirty="0">
                  <a:solidFill>
                    <a:schemeClr val="tx1"/>
                  </a:solidFill>
                  <a:latin typeface="華康儷楷書" panose="03000509000000000000" pitchFamily="65" charset="-120"/>
                  <a:ea typeface="華康儷楷書" panose="03000509000000000000" pitchFamily="65" charset="-120"/>
                </a:endParaRPr>
              </a:p>
            </p:txBody>
          </p:sp>
          <p:sp>
            <p:nvSpPr>
              <p:cNvPr id="33" name="圓角矩形 32"/>
              <p:cNvSpPr/>
              <p:nvPr/>
            </p:nvSpPr>
            <p:spPr bwMode="auto">
              <a:xfrm>
                <a:off x="7882095" y="1071563"/>
                <a:ext cx="447507" cy="1214437"/>
              </a:xfrm>
              <a:prstGeom prst="roundRect">
                <a:avLst/>
              </a:prstGeom>
              <a:solidFill>
                <a:schemeClr val="accent6">
                  <a:lumMod val="75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bg1"/>
                    </a:solidFill>
                    <a:latin typeface="華康儷楷書" panose="03000509000000000000" pitchFamily="65" charset="-120"/>
                    <a:ea typeface="華康儷楷書" panose="03000509000000000000" pitchFamily="65" charset="-120"/>
                  </a:rPr>
                  <a:t>網路登記志願</a:t>
                </a:r>
              </a:p>
            </p:txBody>
          </p:sp>
          <p:sp>
            <p:nvSpPr>
              <p:cNvPr id="34" name="圓角矩形 33"/>
              <p:cNvSpPr/>
              <p:nvPr/>
            </p:nvSpPr>
            <p:spPr bwMode="auto">
              <a:xfrm>
                <a:off x="8501119" y="1071563"/>
                <a:ext cx="357131"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分發放榜</a:t>
                </a:r>
              </a:p>
            </p:txBody>
          </p:sp>
          <p:cxnSp>
            <p:nvCxnSpPr>
              <p:cNvPr id="39" name="直線單箭頭接點 38"/>
              <p:cNvCxnSpPr>
                <a:stCxn id="31" idx="3"/>
              </p:cNvCxnSpPr>
              <p:nvPr/>
            </p:nvCxnSpPr>
            <p:spPr bwMode="auto">
              <a:xfrm>
                <a:off x="6585315" y="1679575"/>
                <a:ext cx="147613"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40" name="直線單箭頭接點 39"/>
              <p:cNvCxnSpPr>
                <a:endCxn id="32" idx="1"/>
              </p:cNvCxnSpPr>
              <p:nvPr/>
            </p:nvCxnSpPr>
            <p:spPr bwMode="auto">
              <a:xfrm>
                <a:off x="7090059" y="1678782"/>
                <a:ext cx="247608"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41" name="直線單箭頭接點 40"/>
              <p:cNvCxnSpPr>
                <a:stCxn id="32" idx="3"/>
                <a:endCxn id="33" idx="1"/>
              </p:cNvCxnSpPr>
              <p:nvPr/>
            </p:nvCxnSpPr>
            <p:spPr bwMode="auto">
              <a:xfrm>
                <a:off x="7736067" y="1678782"/>
                <a:ext cx="146028"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42" name="直線單箭頭接點 41"/>
              <p:cNvCxnSpPr>
                <a:stCxn id="33" idx="3"/>
                <a:endCxn id="34" idx="1"/>
              </p:cNvCxnSpPr>
              <p:nvPr/>
            </p:nvCxnSpPr>
            <p:spPr bwMode="auto">
              <a:xfrm>
                <a:off x="8329602" y="1678782"/>
                <a:ext cx="171517"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grpSp>
        <p:sp>
          <p:nvSpPr>
            <p:cNvPr id="30" name="圓角矩形 29"/>
            <p:cNvSpPr/>
            <p:nvPr/>
          </p:nvSpPr>
          <p:spPr bwMode="auto">
            <a:xfrm>
              <a:off x="8401050" y="115889"/>
              <a:ext cx="457201"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成績排名</a:t>
              </a:r>
            </a:p>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資格審查</a:t>
              </a:r>
            </a:p>
          </p:txBody>
        </p:sp>
      </p:grpSp>
      <p:sp>
        <p:nvSpPr>
          <p:cNvPr id="54"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500" b="1" spc="-75" dirty="0">
                <a:solidFill>
                  <a:prstClr val="black"/>
                </a:solidFill>
                <a:latin typeface="微軟正黑體" panose="020B0604030504040204" pitchFamily="34" charset="-120"/>
                <a:ea typeface="微軟正黑體" panose="020B0604030504040204" pitchFamily="34" charset="-120"/>
              </a:rPr>
              <a:t>技優保送入學招生作業流程</a:t>
            </a:r>
          </a:p>
        </p:txBody>
      </p:sp>
    </p:spTree>
    <p:extLst>
      <p:ext uri="{BB962C8B-B14F-4D97-AF65-F5344CB8AC3E}">
        <p14:creationId xmlns:p14="http://schemas.microsoft.com/office/powerpoint/2010/main" val="12628684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p:cNvSpPr>
            <a:spLocks noGrp="1" noChangeArrowheads="1"/>
          </p:cNvSpPr>
          <p:nvPr>
            <p:ph idx="4294967295"/>
          </p:nvPr>
        </p:nvSpPr>
        <p:spPr>
          <a:xfrm>
            <a:off x="844227" y="1856043"/>
            <a:ext cx="11153504" cy="4701101"/>
          </a:xfrm>
        </p:spPr>
        <p:txBody>
          <a:bodyPr>
            <a:noAutofit/>
          </a:bodyPr>
          <a:lstStyle/>
          <a:p>
            <a:pPr marL="358775" indent="-358775">
              <a:lnSpc>
                <a:spcPct val="100000"/>
              </a:lnSpc>
              <a:spcBef>
                <a:spcPts val="600"/>
              </a:spcBef>
              <a:buBlip>
                <a:blip r:embed="rId3"/>
              </a:buBlip>
            </a:pPr>
            <a:r>
              <a:rPr lang="zh-TW" altLang="en-US" sz="1800" dirty="0">
                <a:latin typeface="微軟正黑體" panose="020B0604030504040204" pitchFamily="34" charset="-120"/>
                <a:ea typeface="微軟正黑體" panose="020B0604030504040204" pitchFamily="34" charset="-120"/>
              </a:rPr>
              <a:t>本委員會網站公告錄取名單</a:t>
            </a:r>
            <a:endParaRPr lang="en-US" altLang="zh-TW" sz="1800" dirty="0">
              <a:latin typeface="微軟正黑體" panose="020B0604030504040204" pitchFamily="34" charset="-120"/>
              <a:ea typeface="微軟正黑體" panose="020B0604030504040204" pitchFamily="34" charset="-120"/>
            </a:endParaRPr>
          </a:p>
          <a:p>
            <a:pPr marL="358775" indent="-358775">
              <a:lnSpc>
                <a:spcPct val="100000"/>
              </a:lnSpc>
              <a:spcBef>
                <a:spcPts val="600"/>
              </a:spcBef>
              <a:buBlip>
                <a:blip r:embed="rId3"/>
              </a:buBlip>
            </a:pPr>
            <a:r>
              <a:rPr lang="zh-TW" altLang="zh-TW" sz="1800" dirty="0">
                <a:latin typeface="微軟正黑體" panose="020B0604030504040204" pitchFamily="34" charset="-120"/>
                <a:ea typeface="微軟正黑體" panose="020B0604030504040204" pitchFamily="34" charset="-120"/>
              </a:rPr>
              <a:t>各錄取學校於各校網站公告</a:t>
            </a:r>
            <a:r>
              <a:rPr lang="zh-TW" altLang="zh-TW" sz="1800" b="1" dirty="0">
                <a:solidFill>
                  <a:srgbClr val="0000FF"/>
                </a:solidFill>
                <a:latin typeface="微軟正黑體" panose="020B0604030504040204" pitchFamily="34" charset="-120"/>
                <a:ea typeface="微軟正黑體" panose="020B0604030504040204" pitchFamily="34" charset="-120"/>
              </a:rPr>
              <a:t>報到時間</a:t>
            </a:r>
            <a:r>
              <a:rPr lang="zh-TW" altLang="zh-TW" sz="1800" dirty="0">
                <a:latin typeface="微軟正黑體" panose="020B0604030504040204" pitchFamily="34" charset="-120"/>
                <a:ea typeface="微軟正黑體" panose="020B0604030504040204" pitchFamily="34" charset="-120"/>
              </a:rPr>
              <a:t>、</a:t>
            </a:r>
            <a:r>
              <a:rPr lang="zh-TW" altLang="zh-TW" sz="1800" b="1" dirty="0">
                <a:solidFill>
                  <a:srgbClr val="0000FF"/>
                </a:solidFill>
                <a:latin typeface="微軟正黑體" panose="020B0604030504040204" pitchFamily="34" charset="-120"/>
                <a:ea typeface="微軟正黑體" panose="020B0604030504040204" pitchFamily="34" charset="-120"/>
              </a:rPr>
              <a:t>方式</a:t>
            </a:r>
            <a:r>
              <a:rPr lang="zh-TW" altLang="zh-TW" sz="1800" dirty="0">
                <a:latin typeface="微軟正黑體" panose="020B0604030504040204" pitchFamily="34" charset="-120"/>
                <a:ea typeface="微軟正黑體" panose="020B0604030504040204" pitchFamily="34" charset="-120"/>
              </a:rPr>
              <a:t>及</a:t>
            </a:r>
            <a:r>
              <a:rPr lang="zh-TW" altLang="zh-TW" sz="1800" b="1" dirty="0">
                <a:solidFill>
                  <a:srgbClr val="0000FF"/>
                </a:solidFill>
                <a:latin typeface="微軟正黑體" panose="020B0604030504040204" pitchFamily="34" charset="-120"/>
                <a:ea typeface="微軟正黑體" panose="020B0604030504040204" pitchFamily="34" charset="-120"/>
              </a:rPr>
              <a:t>注意事項</a:t>
            </a:r>
            <a:r>
              <a:rPr lang="zh-TW" altLang="zh-TW" sz="1800" dirty="0">
                <a:latin typeface="微軟正黑體" panose="020B0604030504040204" pitchFamily="34" charset="-120"/>
                <a:ea typeface="微軟正黑體" panose="020B0604030504040204" pitchFamily="34" charset="-120"/>
              </a:rPr>
              <a:t>，</a:t>
            </a:r>
            <a:r>
              <a:rPr lang="zh-TW" altLang="zh-TW" sz="1800" b="1" dirty="0">
                <a:solidFill>
                  <a:srgbClr val="FF0000"/>
                </a:solidFill>
                <a:latin typeface="微軟正黑體" panose="020B0604030504040204" pitchFamily="34" charset="-120"/>
                <a:ea typeface="微軟正黑體" panose="020B0604030504040204" pitchFamily="34" charset="-120"/>
              </a:rPr>
              <a:t>分發錄取生須自行至錄取學校網站查詢</a:t>
            </a:r>
            <a:r>
              <a:rPr lang="zh-TW" altLang="zh-TW" sz="1800" dirty="0">
                <a:latin typeface="微軟正黑體" panose="020B0604030504040204" pitchFamily="34" charset="-120"/>
                <a:ea typeface="微軟正黑體" panose="020B0604030504040204" pitchFamily="34" charset="-120"/>
              </a:rPr>
              <a:t>；</a:t>
            </a:r>
            <a:r>
              <a:rPr lang="zh-TW" altLang="zh-TW" sz="1800" b="1" dirty="0">
                <a:solidFill>
                  <a:srgbClr val="0000FF"/>
                </a:solidFill>
                <a:latin typeface="微軟正黑體" panose="020B0604030504040204" pitchFamily="34" charset="-120"/>
                <a:ea typeface="微軟正黑體" panose="020B0604030504040204" pitchFamily="34" charset="-120"/>
              </a:rPr>
              <a:t>未上網查詢而致影響錄取及入學權益者，概由分發錄取生自行負責</a:t>
            </a:r>
            <a:endParaRPr lang="en-US" altLang="zh-TW" sz="1800" b="1" dirty="0">
              <a:solidFill>
                <a:srgbClr val="0000FF"/>
              </a:solidFill>
              <a:latin typeface="微軟正黑體" panose="020B0604030504040204" pitchFamily="34" charset="-120"/>
              <a:ea typeface="微軟正黑體" panose="020B0604030504040204" pitchFamily="34" charset="-120"/>
            </a:endParaRPr>
          </a:p>
          <a:p>
            <a:pPr marL="358775" indent="-358775">
              <a:lnSpc>
                <a:spcPct val="100000"/>
              </a:lnSpc>
              <a:spcBef>
                <a:spcPts val="600"/>
              </a:spcBef>
              <a:buBlip>
                <a:blip r:embed="rId3"/>
              </a:buBlip>
            </a:pPr>
            <a:r>
              <a:rPr lang="zh-TW" altLang="en-US" sz="1800" dirty="0">
                <a:latin typeface="微軟正黑體" panose="020B0604030504040204" pitchFamily="34" charset="-120"/>
                <a:ea typeface="微軟正黑體" panose="020B0604030504040204" pitchFamily="34" charset="-120"/>
              </a:rPr>
              <a:t>分發錄取生應</a:t>
            </a:r>
            <a:r>
              <a:rPr lang="zh-TW" altLang="en-US" sz="1800" b="1" dirty="0">
                <a:latin typeface="微軟正黑體" panose="020B0604030504040204" pitchFamily="34" charset="-120"/>
                <a:ea typeface="微軟正黑體" panose="020B0604030504040204" pitchFamily="34" charset="-120"/>
              </a:rPr>
              <a:t>依所錄取學校規定時間及方式</a:t>
            </a:r>
            <a:r>
              <a:rPr lang="zh-TW" altLang="en-US" sz="1800" dirty="0">
                <a:latin typeface="微軟正黑體" panose="020B0604030504040204" pitchFamily="34" charset="-120"/>
                <a:ea typeface="微軟正黑體" panose="020B0604030504040204" pitchFamily="34" charset="-120"/>
              </a:rPr>
              <a:t>（不得為電話方式），攜帶「學歷（力）證件」、「身分證」及「</a:t>
            </a:r>
            <a:r>
              <a:rPr lang="zh-TW" altLang="en-US" sz="1800" dirty="0">
                <a:solidFill>
                  <a:srgbClr val="FF0000"/>
                </a:solidFill>
                <a:latin typeface="微軟正黑體" panose="020B0604030504040204" pitchFamily="34" charset="-120"/>
                <a:ea typeface="微軟正黑體" panose="020B0604030504040204" pitchFamily="34" charset="-120"/>
              </a:rPr>
              <a:t>競賽獲獎證明</a:t>
            </a:r>
            <a:r>
              <a:rPr lang="zh-TW" altLang="en-US" sz="1800" dirty="0">
                <a:latin typeface="微軟正黑體" panose="020B0604030504040204" pitchFamily="34" charset="-120"/>
                <a:ea typeface="微軟正黑體" panose="020B0604030504040204" pitchFamily="34" charset="-120"/>
              </a:rPr>
              <a:t>」等文件</a:t>
            </a:r>
            <a:r>
              <a:rPr lang="zh-TW" altLang="en-US" sz="1800" b="1" u="sng" dirty="0">
                <a:solidFill>
                  <a:srgbClr val="FF0000"/>
                </a:solidFill>
                <a:latin typeface="微軟正黑體" panose="020B0604030504040204" pitchFamily="34" charset="-120"/>
                <a:ea typeface="微軟正黑體" panose="020B0604030504040204" pitchFamily="34" charset="-120"/>
              </a:rPr>
              <a:t>正本</a:t>
            </a:r>
            <a:r>
              <a:rPr lang="zh-TW" altLang="en-US" sz="1800" dirty="0">
                <a:latin typeface="微軟正黑體" panose="020B0604030504040204" pitchFamily="34" charset="-120"/>
                <a:ea typeface="微軟正黑體" panose="020B0604030504040204" pitchFamily="34" charset="-120"/>
              </a:rPr>
              <a:t>辦理報到</a:t>
            </a:r>
            <a:endParaRPr lang="en-US" altLang="zh-TW" sz="1800" dirty="0">
              <a:latin typeface="微軟正黑體" panose="020B0604030504040204" pitchFamily="34" charset="-120"/>
              <a:ea typeface="微軟正黑體" panose="020B0604030504040204" pitchFamily="34" charset="-120"/>
            </a:endParaRPr>
          </a:p>
          <a:p>
            <a:pPr marL="358775" indent="-358775">
              <a:lnSpc>
                <a:spcPct val="100000"/>
              </a:lnSpc>
              <a:spcBef>
                <a:spcPts val="600"/>
              </a:spcBef>
              <a:buBlip>
                <a:blip r:embed="rId3"/>
              </a:buBlip>
            </a:pPr>
            <a:r>
              <a:rPr lang="zh-TW" altLang="en-US" sz="1800" dirty="0">
                <a:latin typeface="微軟正黑體" panose="020B0604030504040204" pitchFamily="34" charset="-120"/>
                <a:ea typeface="微軟正黑體" panose="020B0604030504040204" pitchFamily="34" charset="-120"/>
              </a:rPr>
              <a:t>上述證件如有不實或不符合簡章規定者，取消其錄取資格</a:t>
            </a:r>
            <a:endParaRPr lang="en-US" altLang="zh-TW" sz="1800" dirty="0">
              <a:latin typeface="微軟正黑體" panose="020B0604030504040204" pitchFamily="34" charset="-120"/>
              <a:ea typeface="微軟正黑體" panose="020B0604030504040204" pitchFamily="34" charset="-120"/>
            </a:endParaRPr>
          </a:p>
          <a:p>
            <a:pPr marL="358775" indent="-358775">
              <a:lnSpc>
                <a:spcPct val="100000"/>
              </a:lnSpc>
              <a:spcBef>
                <a:spcPts val="600"/>
              </a:spcBef>
              <a:buBlip>
                <a:blip r:embed="rId3"/>
              </a:buBlip>
            </a:pPr>
            <a:r>
              <a:rPr lang="zh-TW" altLang="en-US" sz="1800" dirty="0">
                <a:solidFill>
                  <a:srgbClr val="FF0000"/>
                </a:solidFill>
                <a:latin typeface="微軟正黑體" panose="020B0604030504040204" pitchFamily="34" charset="-120"/>
                <a:ea typeface="微軟正黑體" panose="020B0604030504040204" pitchFamily="34" charset="-120"/>
              </a:rPr>
              <a:t>分發錄取生</a:t>
            </a:r>
            <a:r>
              <a:rPr lang="zh-TW" altLang="en-US" sz="1800" b="1" dirty="0">
                <a:solidFill>
                  <a:srgbClr val="FF0000"/>
                </a:solidFill>
                <a:latin typeface="微軟正黑體" panose="020B0604030504040204" pitchFamily="34" charset="-120"/>
                <a:ea typeface="微軟正黑體" panose="020B0604030504040204" pitchFamily="34" charset="-120"/>
              </a:rPr>
              <a:t>完成報到後</a:t>
            </a:r>
            <a:r>
              <a:rPr lang="zh-TW" altLang="en-US" sz="1800" dirty="0">
                <a:solidFill>
                  <a:srgbClr val="FF0000"/>
                </a:solidFill>
                <a:latin typeface="微軟正黑體" panose="020B0604030504040204" pitchFamily="34" charset="-120"/>
                <a:ea typeface="微軟正黑體" panose="020B0604030504040204" pitchFamily="34" charset="-120"/>
              </a:rPr>
              <a:t>，</a:t>
            </a:r>
            <a:r>
              <a:rPr lang="zh-TW" altLang="en-US" sz="1800" u="sng" dirty="0">
                <a:solidFill>
                  <a:srgbClr val="FF0000"/>
                </a:solidFill>
                <a:latin typeface="微軟正黑體" panose="020B0604030504040204" pitchFamily="34" charset="-120"/>
                <a:ea typeface="微軟正黑體" panose="020B0604030504040204" pitchFamily="34" charset="-120"/>
              </a:rPr>
              <a:t>未在簡章規定時間內辦理放棄錄取</a:t>
            </a:r>
            <a:r>
              <a:rPr lang="zh-TW" altLang="en-US" sz="1800" dirty="0">
                <a:solidFill>
                  <a:srgbClr val="FF0000"/>
                </a:solidFill>
                <a:latin typeface="微軟正黑體" panose="020B0604030504040204" pitchFamily="34" charset="-120"/>
                <a:ea typeface="微軟正黑體" panose="020B0604030504040204" pitchFamily="34" charset="-120"/>
              </a:rPr>
              <a:t>，</a:t>
            </a:r>
            <a:r>
              <a:rPr lang="zh-TW" altLang="en-US" sz="1800" b="1" dirty="0">
                <a:solidFill>
                  <a:srgbClr val="FF0000"/>
                </a:solidFill>
                <a:latin typeface="微軟正黑體" panose="020B0604030504040204" pitchFamily="34" charset="-120"/>
                <a:ea typeface="微軟正黑體" panose="020B0604030504040204" pitchFamily="34" charset="-120"/>
              </a:rPr>
              <a:t>即不得</a:t>
            </a:r>
            <a:r>
              <a:rPr lang="zh-TW" altLang="en-US" sz="1800" dirty="0">
                <a:solidFill>
                  <a:srgbClr val="FF0000"/>
                </a:solidFill>
                <a:latin typeface="微軟正黑體" panose="020B0604030504040204" pitchFamily="34" charset="-120"/>
                <a:ea typeface="微軟正黑體" panose="020B0604030504040204" pitchFamily="34" charset="-120"/>
              </a:rPr>
              <a:t>再參加本學年度繁星計畫聯合推薦甄選入學、四技申請入學聯合招生、四技二專技優甄審入學、甄選入學、日間部聯合登記分發入學、各四技二專學校及大學校院之招生，違者取消保送錄取及入學資格</a:t>
            </a:r>
            <a:endParaRPr lang="en-US" altLang="zh-TW" sz="1800" dirty="0">
              <a:solidFill>
                <a:srgbClr val="FF0000"/>
              </a:solidFill>
              <a:latin typeface="微軟正黑體" panose="020B0604030504040204" pitchFamily="34" charset="-120"/>
              <a:ea typeface="微軟正黑體" panose="020B0604030504040204" pitchFamily="34" charset="-120"/>
            </a:endParaRPr>
          </a:p>
          <a:p>
            <a:pPr marL="358775" indent="-358775">
              <a:lnSpc>
                <a:spcPct val="100000"/>
              </a:lnSpc>
              <a:spcBef>
                <a:spcPts val="600"/>
              </a:spcBef>
              <a:buBlip>
                <a:blip r:embed="rId3"/>
              </a:buBlip>
            </a:pPr>
            <a:r>
              <a:rPr lang="zh-TW" altLang="en-US" sz="1800" b="1" dirty="0">
                <a:solidFill>
                  <a:srgbClr val="0000FF"/>
                </a:solidFill>
                <a:latin typeface="微軟正黑體" panose="020B0604030504040204" pitchFamily="34" charset="-120"/>
                <a:ea typeface="微軟正黑體" panose="020B0604030504040204" pitchFamily="34" charset="-120"/>
              </a:rPr>
              <a:t>分發錄取生無論已否註冊入學</a:t>
            </a:r>
            <a:r>
              <a:rPr lang="zh-TW" altLang="en-US" sz="1800" dirty="0">
                <a:solidFill>
                  <a:srgbClr val="0000FF"/>
                </a:solidFill>
                <a:latin typeface="微軟正黑體" panose="020B0604030504040204" pitchFamily="34" charset="-120"/>
                <a:ea typeface="微軟正黑體" panose="020B0604030504040204" pitchFamily="34" charset="-120"/>
              </a:rPr>
              <a:t>，</a:t>
            </a:r>
            <a:r>
              <a:rPr lang="zh-TW" altLang="en-US" sz="1800" b="1" dirty="0">
                <a:solidFill>
                  <a:srgbClr val="0000FF"/>
                </a:solidFill>
                <a:latin typeface="微軟正黑體" panose="020B0604030504040204" pitchFamily="34" charset="-120"/>
                <a:ea typeface="微軟正黑體" panose="020B0604030504040204" pitchFamily="34" charset="-120"/>
              </a:rPr>
              <a:t>均不得再以同一證件或競賽、展覽獎項參加次一學年度及其以後之四技二專學校及大學校院相關學系技優入學</a:t>
            </a:r>
            <a:r>
              <a:rPr lang="zh-TW" altLang="en-US" sz="1800" dirty="0">
                <a:solidFill>
                  <a:srgbClr val="0000FF"/>
                </a:solidFill>
                <a:latin typeface="微軟正黑體" panose="020B0604030504040204" pitchFamily="34" charset="-120"/>
                <a:ea typeface="微軟正黑體" panose="020B0604030504040204" pitchFamily="34" charset="-120"/>
              </a:rPr>
              <a:t>，違者取消其報名及錄取入學資格</a:t>
            </a:r>
            <a:endParaRPr lang="en-US" altLang="zh-TW" sz="1800" dirty="0">
              <a:solidFill>
                <a:srgbClr val="0000FF"/>
              </a:solidFill>
              <a:latin typeface="微軟正黑體" panose="020B0604030504040204" pitchFamily="34" charset="-120"/>
              <a:ea typeface="微軟正黑體" panose="020B0604030504040204" pitchFamily="34" charset="-120"/>
            </a:endParaRPr>
          </a:p>
          <a:p>
            <a:pPr marL="0" lvl="1" indent="0">
              <a:lnSpc>
                <a:spcPct val="100000"/>
              </a:lnSpc>
              <a:spcBef>
                <a:spcPts val="600"/>
              </a:spcBef>
              <a:buNone/>
            </a:pPr>
            <a:r>
              <a:rPr lang="zh-TW" altLang="en-US" sz="1800" b="1" dirty="0">
                <a:latin typeface="微軟正黑體" panose="020B0604030504040204" pitchFamily="34" charset="-120"/>
                <a:ea typeface="微軟正黑體" panose="020B0604030504040204" pitchFamily="34" charset="-120"/>
              </a:rPr>
              <a:t>   說明：</a:t>
            </a:r>
            <a:endParaRPr lang="en-US" altLang="zh-TW" sz="1800" b="1" dirty="0">
              <a:latin typeface="微軟正黑體" panose="020B0604030504040204" pitchFamily="34" charset="-120"/>
              <a:ea typeface="微軟正黑體" panose="020B0604030504040204" pitchFamily="34" charset="-120"/>
            </a:endParaRPr>
          </a:p>
          <a:p>
            <a:pPr marL="457200" lvl="2" indent="0">
              <a:lnSpc>
                <a:spcPct val="100000"/>
              </a:lnSpc>
              <a:spcBef>
                <a:spcPts val="600"/>
              </a:spcBef>
              <a:buNone/>
            </a:pPr>
            <a:r>
              <a:rPr lang="zh-TW" altLang="en-US" sz="1800" dirty="0">
                <a:latin typeface="微軟正黑體" panose="020B0604030504040204" pitchFamily="34" charset="-120"/>
                <a:ea typeface="微軟正黑體" panose="020B0604030504040204" pitchFamily="34" charset="-120"/>
              </a:rPr>
              <a:t>本學年度某生</a:t>
            </a:r>
            <a:r>
              <a:rPr lang="zh-TW" altLang="en-US" sz="1800" dirty="0">
                <a:solidFill>
                  <a:srgbClr val="FF0000"/>
                </a:solidFill>
                <a:latin typeface="微軟正黑體" panose="020B0604030504040204" pitchFamily="34" charset="-120"/>
                <a:ea typeface="微軟正黑體" panose="020B0604030504040204" pitchFamily="34" charset="-120"/>
              </a:rPr>
              <a:t>錄取保送，但放棄報到</a:t>
            </a:r>
            <a:r>
              <a:rPr lang="zh-TW" altLang="en-US" sz="1800" dirty="0">
                <a:latin typeface="微軟正黑體" panose="020B0604030504040204" pitchFamily="34" charset="-120"/>
                <a:ea typeface="微軟正黑體" panose="020B0604030504040204" pitchFamily="34" charset="-120"/>
              </a:rPr>
              <a:t>，則可持同一證件報名</a:t>
            </a:r>
            <a:r>
              <a:rPr lang="en-US" altLang="zh-TW" sz="1800" dirty="0">
                <a:latin typeface="微軟正黑體" panose="020B0604030504040204" pitchFamily="34" charset="-120"/>
                <a:ea typeface="微軟正黑體" panose="020B0604030504040204" pitchFamily="34" charset="-120"/>
              </a:rPr>
              <a:t>113</a:t>
            </a:r>
            <a:r>
              <a:rPr lang="zh-TW" altLang="en-US" sz="1800" dirty="0">
                <a:latin typeface="微軟正黑體" panose="020B0604030504040204" pitchFamily="34" charset="-120"/>
                <a:ea typeface="微軟正黑體" panose="020B0604030504040204" pitchFamily="34" charset="-120"/>
              </a:rPr>
              <a:t>學年度四技二專技優甄審入學</a:t>
            </a:r>
            <a:br>
              <a:rPr lang="en-US" altLang="zh-TW" sz="1800" dirty="0">
                <a:latin typeface="微軟正黑體" panose="020B0604030504040204" pitchFamily="34" charset="-120"/>
                <a:ea typeface="微軟正黑體" panose="020B0604030504040204" pitchFamily="34" charset="-120"/>
              </a:rPr>
            </a:br>
            <a:r>
              <a:rPr lang="zh-TW" altLang="en-US" sz="1800" dirty="0">
                <a:latin typeface="微軟正黑體" panose="020B0604030504040204" pitchFamily="34" charset="-120"/>
                <a:ea typeface="微軟正黑體" panose="020B0604030504040204" pitchFamily="34" charset="-120"/>
              </a:rPr>
              <a:t>但不管本學年度四技二專技優甄審是否錄取，均</a:t>
            </a:r>
            <a:r>
              <a:rPr lang="zh-TW" altLang="en-US" sz="1800" b="1" dirty="0">
                <a:solidFill>
                  <a:srgbClr val="FF0000"/>
                </a:solidFill>
                <a:latin typeface="微軟正黑體" panose="020B0604030504040204" pitchFamily="34" charset="-120"/>
                <a:ea typeface="微軟正黑體" panose="020B0604030504040204" pitchFamily="34" charset="-120"/>
              </a:rPr>
              <a:t>不可</a:t>
            </a:r>
            <a:r>
              <a:rPr lang="zh-TW" altLang="en-US" sz="1800" dirty="0">
                <a:solidFill>
                  <a:srgbClr val="FF0000"/>
                </a:solidFill>
                <a:latin typeface="微軟正黑體" panose="020B0604030504040204" pitchFamily="34" charset="-120"/>
                <a:ea typeface="微軟正黑體" panose="020B0604030504040204" pitchFamily="34" charset="-120"/>
              </a:rPr>
              <a:t>持同一證件報名下一學年度及其以後的技優保送及甄審入學招生</a:t>
            </a:r>
          </a:p>
        </p:txBody>
      </p:sp>
      <p:sp>
        <p:nvSpPr>
          <p:cNvPr id="18" name="圓角矩形 17"/>
          <p:cNvSpPr/>
          <p:nvPr/>
        </p:nvSpPr>
        <p:spPr bwMode="auto">
          <a:xfrm>
            <a:off x="968280" y="788917"/>
            <a:ext cx="2357437" cy="500063"/>
          </a:xfrm>
          <a:prstGeom prst="round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ctr">
              <a:defRPr/>
            </a:pPr>
            <a:endParaRPr lang="zh-TW" altLang="en-US" sz="2400">
              <a:solidFill>
                <a:schemeClr val="bg1"/>
              </a:solidFill>
              <a:latin typeface="華康儷楷書" panose="03000509000000000000" pitchFamily="65" charset="-120"/>
              <a:ea typeface="華康儷楷書" panose="03000509000000000000" pitchFamily="65" charset="-120"/>
            </a:endParaRPr>
          </a:p>
        </p:txBody>
      </p:sp>
      <p:sp>
        <p:nvSpPr>
          <p:cNvPr id="40968" name="矩形 18"/>
          <p:cNvSpPr>
            <a:spLocks noChangeArrowheads="1"/>
          </p:cNvSpPr>
          <p:nvPr/>
        </p:nvSpPr>
        <p:spPr bwMode="auto">
          <a:xfrm>
            <a:off x="911922" y="808115"/>
            <a:ext cx="247015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algn="ctr" eaLnBrk="1" hangingPunct="1">
              <a:spcBef>
                <a:spcPct val="0"/>
              </a:spcBef>
              <a:buFontTx/>
              <a:buNone/>
            </a:pPr>
            <a:r>
              <a:rPr lang="zh-TW" altLang="en-US" sz="2400" dirty="0">
                <a:solidFill>
                  <a:schemeClr val="bg1"/>
                </a:solidFill>
                <a:latin typeface="微軟正黑體" panose="020B0604030504040204" pitchFamily="34" charset="-120"/>
                <a:ea typeface="微軟正黑體" panose="020B0604030504040204" pitchFamily="34" charset="-120"/>
              </a:rPr>
              <a:t>分發放榜</a:t>
            </a:r>
          </a:p>
        </p:txBody>
      </p:sp>
      <p:sp>
        <p:nvSpPr>
          <p:cNvPr id="86025" name="矩形 26"/>
          <p:cNvSpPr>
            <a:spLocks noChangeArrowheads="1"/>
          </p:cNvSpPr>
          <p:nvPr/>
        </p:nvSpPr>
        <p:spPr bwMode="auto">
          <a:xfrm>
            <a:off x="840059" y="1460142"/>
            <a:ext cx="3692761" cy="38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eaLnBrk="1" hangingPunct="1">
              <a:lnSpc>
                <a:spcPct val="80000"/>
              </a:lnSpc>
              <a:spcBef>
                <a:spcPct val="0"/>
              </a:spcBef>
              <a:buFontTx/>
              <a:buNone/>
              <a:defRPr/>
            </a:pPr>
            <a:r>
              <a:rPr lang="en-US" altLang="zh-TW" sz="24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【113.3.19(</a:t>
            </a:r>
            <a:r>
              <a:rPr lang="zh-TW" altLang="en-US" sz="24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二</a:t>
            </a:r>
            <a:r>
              <a:rPr lang="en-US" altLang="zh-TW" sz="24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)10:00</a:t>
            </a:r>
            <a:r>
              <a:rPr lang="zh-TW" altLang="en-US" sz="24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起</a:t>
            </a:r>
            <a:r>
              <a:rPr lang="en-US" altLang="zh-TW" sz="24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a:t>
            </a:r>
          </a:p>
        </p:txBody>
      </p:sp>
      <p:grpSp>
        <p:nvGrpSpPr>
          <p:cNvPr id="3" name="群組 2"/>
          <p:cNvGrpSpPr/>
          <p:nvPr/>
        </p:nvGrpSpPr>
        <p:grpSpPr>
          <a:xfrm>
            <a:off x="9363075" y="815704"/>
            <a:ext cx="2630488" cy="1214437"/>
            <a:chOff x="7896225" y="115889"/>
            <a:chExt cx="2630488" cy="1214437"/>
          </a:xfrm>
        </p:grpSpPr>
        <p:grpSp>
          <p:nvGrpSpPr>
            <p:cNvPr id="40971" name="群組 26"/>
            <p:cNvGrpSpPr>
              <a:grpSpLocks/>
            </p:cNvGrpSpPr>
            <p:nvPr/>
          </p:nvGrpSpPr>
          <p:grpSpPr bwMode="auto">
            <a:xfrm>
              <a:off x="7896225" y="115889"/>
              <a:ext cx="2630488" cy="1214437"/>
              <a:chOff x="6228184" y="1071563"/>
              <a:chExt cx="2630066" cy="1214437"/>
            </a:xfrm>
          </p:grpSpPr>
          <p:sp>
            <p:nvSpPr>
              <p:cNvPr id="22" name="圓角矩形 21"/>
              <p:cNvSpPr/>
              <p:nvPr/>
            </p:nvSpPr>
            <p:spPr bwMode="auto">
              <a:xfrm>
                <a:off x="6228184" y="1071563"/>
                <a:ext cx="357131"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報名</a:t>
                </a:r>
              </a:p>
            </p:txBody>
          </p:sp>
          <p:sp>
            <p:nvSpPr>
              <p:cNvPr id="24" name="圓角矩形 23"/>
              <p:cNvSpPr/>
              <p:nvPr/>
            </p:nvSpPr>
            <p:spPr bwMode="auto">
              <a:xfrm>
                <a:off x="7337667" y="1071563"/>
                <a:ext cx="398400"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繳交報名費</a:t>
                </a:r>
                <a:endParaRPr lang="en-US" altLang="zh-TW" sz="1400" dirty="0">
                  <a:solidFill>
                    <a:schemeClr val="tx1"/>
                  </a:solidFill>
                  <a:latin typeface="華康儷楷書" panose="03000509000000000000" pitchFamily="65" charset="-120"/>
                  <a:ea typeface="華康儷楷書" panose="03000509000000000000" pitchFamily="65" charset="-120"/>
                </a:endParaRPr>
              </a:p>
            </p:txBody>
          </p:sp>
          <p:sp>
            <p:nvSpPr>
              <p:cNvPr id="25" name="圓角矩形 24"/>
              <p:cNvSpPr/>
              <p:nvPr/>
            </p:nvSpPr>
            <p:spPr bwMode="auto">
              <a:xfrm>
                <a:off x="7882095" y="1071563"/>
                <a:ext cx="447507"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網路登記志願</a:t>
                </a:r>
              </a:p>
            </p:txBody>
          </p:sp>
          <p:sp>
            <p:nvSpPr>
              <p:cNvPr id="26" name="圓角矩形 25"/>
              <p:cNvSpPr/>
              <p:nvPr/>
            </p:nvSpPr>
            <p:spPr bwMode="auto">
              <a:xfrm>
                <a:off x="8501119" y="1071563"/>
                <a:ext cx="357131" cy="1214437"/>
              </a:xfrm>
              <a:prstGeom prst="roundRect">
                <a:avLst/>
              </a:prstGeom>
              <a:solidFill>
                <a:schemeClr val="accent6">
                  <a:lumMod val="75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bg1"/>
                    </a:solidFill>
                    <a:latin typeface="華康儷楷書" panose="03000509000000000000" pitchFamily="65" charset="-120"/>
                    <a:ea typeface="華康儷楷書" panose="03000509000000000000" pitchFamily="65" charset="-120"/>
                  </a:rPr>
                  <a:t>分發放榜</a:t>
                </a:r>
              </a:p>
            </p:txBody>
          </p:sp>
          <p:cxnSp>
            <p:nvCxnSpPr>
              <p:cNvPr id="27" name="直線單箭頭接點 26"/>
              <p:cNvCxnSpPr>
                <a:stCxn id="22" idx="3"/>
              </p:cNvCxnSpPr>
              <p:nvPr/>
            </p:nvCxnSpPr>
            <p:spPr bwMode="auto">
              <a:xfrm>
                <a:off x="6585315" y="1679575"/>
                <a:ext cx="147613"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28" name="直線單箭頭接點 27"/>
              <p:cNvCxnSpPr>
                <a:endCxn id="24" idx="1"/>
              </p:cNvCxnSpPr>
              <p:nvPr/>
            </p:nvCxnSpPr>
            <p:spPr bwMode="auto">
              <a:xfrm>
                <a:off x="7090059" y="1678782"/>
                <a:ext cx="247608"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38" name="直線單箭頭接點 37"/>
              <p:cNvCxnSpPr>
                <a:stCxn id="24" idx="3"/>
                <a:endCxn id="25" idx="1"/>
              </p:cNvCxnSpPr>
              <p:nvPr/>
            </p:nvCxnSpPr>
            <p:spPr bwMode="auto">
              <a:xfrm>
                <a:off x="7736067" y="1678782"/>
                <a:ext cx="146028"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39" name="直線單箭頭接點 38"/>
              <p:cNvCxnSpPr>
                <a:stCxn id="25" idx="3"/>
                <a:endCxn id="26" idx="1"/>
              </p:cNvCxnSpPr>
              <p:nvPr/>
            </p:nvCxnSpPr>
            <p:spPr bwMode="auto">
              <a:xfrm>
                <a:off x="8329602" y="1678782"/>
                <a:ext cx="171517"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grpSp>
        <p:sp>
          <p:nvSpPr>
            <p:cNvPr id="29" name="圓角矩形 28"/>
            <p:cNvSpPr/>
            <p:nvPr/>
          </p:nvSpPr>
          <p:spPr bwMode="auto">
            <a:xfrm>
              <a:off x="8401050" y="115889"/>
              <a:ext cx="457201"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成績排名</a:t>
              </a:r>
            </a:p>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資格審查</a:t>
              </a:r>
            </a:p>
          </p:txBody>
        </p:sp>
      </p:grpSp>
      <p:sp>
        <p:nvSpPr>
          <p:cNvPr id="33"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500" b="1" spc="-75" dirty="0">
                <a:solidFill>
                  <a:prstClr val="black"/>
                </a:solidFill>
                <a:latin typeface="微軟正黑體" panose="020B0604030504040204" pitchFamily="34" charset="-120"/>
                <a:ea typeface="微軟正黑體" panose="020B0604030504040204" pitchFamily="34" charset="-120"/>
              </a:rPr>
              <a:t>技優保送入學招生作業流程</a:t>
            </a:r>
          </a:p>
        </p:txBody>
      </p:sp>
    </p:spTree>
    <p:extLst>
      <p:ext uri="{BB962C8B-B14F-4D97-AF65-F5344CB8AC3E}">
        <p14:creationId xmlns:p14="http://schemas.microsoft.com/office/powerpoint/2010/main" val="13923177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12349C4B-4306-4316-BF54-FBB75C1F98C5}"/>
              </a:ext>
            </a:extLst>
          </p:cNvPr>
          <p:cNvPicPr>
            <a:picLocks noChangeAspect="1"/>
          </p:cNvPicPr>
          <p:nvPr/>
        </p:nvPicPr>
        <p:blipFill>
          <a:blip r:embed="rId3"/>
          <a:stretch>
            <a:fillRect/>
          </a:stretch>
        </p:blipFill>
        <p:spPr>
          <a:xfrm>
            <a:off x="5286474" y="738909"/>
            <a:ext cx="5815451" cy="5904140"/>
          </a:xfrm>
          <a:prstGeom prst="rect">
            <a:avLst/>
          </a:prstGeom>
        </p:spPr>
      </p:pic>
      <p:sp>
        <p:nvSpPr>
          <p:cNvPr id="6" name="Rectangle 3"/>
          <p:cNvSpPr txBox="1">
            <a:spLocks noChangeArrowheads="1"/>
          </p:cNvSpPr>
          <p:nvPr/>
        </p:nvSpPr>
        <p:spPr bwMode="auto">
          <a:xfrm>
            <a:off x="945812" y="823611"/>
            <a:ext cx="3864522" cy="1655762"/>
          </a:xfrm>
          <a:prstGeom prst="rect">
            <a:avLst/>
          </a:prstGeom>
          <a:noFill/>
          <a:ln w="9525">
            <a:noFill/>
            <a:miter lim="800000"/>
            <a:headEnd/>
            <a:tailEnd/>
          </a:ln>
        </p:spPr>
        <p:txBody>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363538" indent="-363538" eaLnBrk="1" hangingPunct="1">
              <a:lnSpc>
                <a:spcPct val="130000"/>
              </a:lnSpc>
              <a:spcBef>
                <a:spcPts val="300"/>
              </a:spcBef>
              <a:spcAft>
                <a:spcPts val="300"/>
              </a:spcAft>
              <a:buClr>
                <a:schemeClr val="tx1"/>
              </a:buClr>
              <a:buBlip>
                <a:blip r:embed="rId4"/>
              </a:buBlip>
              <a:defRPr/>
            </a:pPr>
            <a:r>
              <a:rPr lang="zh-TW" altLang="en-US" sz="2200" dirty="0">
                <a:latin typeface="微軟正黑體" panose="020B0604030504040204" pitchFamily="34" charset="-120"/>
                <a:ea typeface="微軟正黑體" panose="020B0604030504040204" pitchFamily="34" charset="-120"/>
              </a:rPr>
              <a:t>練習版開放時間</a:t>
            </a:r>
            <a:endParaRPr lang="en-US" altLang="zh-TW" sz="2200" dirty="0">
              <a:latin typeface="微軟正黑體" panose="020B0604030504040204" pitchFamily="34" charset="-120"/>
              <a:ea typeface="微軟正黑體" panose="020B0604030504040204" pitchFamily="34" charset="-120"/>
            </a:endParaRPr>
          </a:p>
          <a:p>
            <a:pPr marL="0" indent="0" algn="just" eaLnBrk="1" hangingPunct="1">
              <a:lnSpc>
                <a:spcPct val="110000"/>
              </a:lnSpc>
              <a:spcBef>
                <a:spcPts val="0"/>
              </a:spcBef>
              <a:buClr>
                <a:schemeClr val="tx1"/>
              </a:buClr>
              <a:buNone/>
              <a:defRPr/>
            </a:pPr>
            <a:r>
              <a:rPr lang="en-US" altLang="zh-TW" sz="22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113.1.15(</a:t>
            </a:r>
            <a:r>
              <a:rPr lang="zh-TW" altLang="en-US" sz="22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一</a:t>
            </a:r>
            <a:r>
              <a:rPr lang="en-US" altLang="zh-TW" sz="22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)10:00</a:t>
            </a:r>
            <a:r>
              <a:rPr lang="zh-TW" altLang="en-US" sz="22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起至</a:t>
            </a:r>
            <a:endParaRPr lang="en-US" altLang="zh-TW" sz="22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0" indent="0" algn="just" eaLnBrk="1" hangingPunct="1">
              <a:lnSpc>
                <a:spcPct val="110000"/>
              </a:lnSpc>
              <a:spcBef>
                <a:spcPts val="0"/>
              </a:spcBef>
              <a:buClr>
                <a:schemeClr val="tx1"/>
              </a:buClr>
              <a:buNone/>
              <a:defRPr/>
            </a:pPr>
            <a:r>
              <a:rPr lang="en-US" altLang="zh-TW" sz="22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113.2.15(</a:t>
            </a:r>
            <a:r>
              <a:rPr lang="zh-TW" altLang="en-US" sz="22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四</a:t>
            </a:r>
            <a:r>
              <a:rPr lang="en-US" altLang="zh-TW" sz="22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)17:00</a:t>
            </a:r>
            <a:r>
              <a:rPr lang="zh-TW" altLang="en-US" sz="22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止</a:t>
            </a:r>
          </a:p>
        </p:txBody>
      </p:sp>
      <p:sp>
        <p:nvSpPr>
          <p:cNvPr id="10" name="Rectangle 3"/>
          <p:cNvSpPr txBox="1">
            <a:spLocks noChangeArrowheads="1"/>
          </p:cNvSpPr>
          <p:nvPr/>
        </p:nvSpPr>
        <p:spPr bwMode="auto">
          <a:xfrm>
            <a:off x="945812" y="4665548"/>
            <a:ext cx="3288838" cy="1485462"/>
          </a:xfrm>
          <a:prstGeom prst="rect">
            <a:avLst/>
          </a:prstGeom>
          <a:noFill/>
          <a:ln w="9525">
            <a:noFill/>
            <a:miter lim="800000"/>
            <a:headEnd/>
            <a:tailEnd/>
          </a:ln>
        </p:spPr>
        <p:txBody>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363538" indent="-363538" algn="just" eaLnBrk="1" hangingPunct="1">
              <a:spcBef>
                <a:spcPts val="0"/>
              </a:spcBef>
              <a:spcAft>
                <a:spcPts val="0"/>
              </a:spcAft>
              <a:buClr>
                <a:schemeClr val="tx1"/>
              </a:buClr>
              <a:buBlip>
                <a:blip r:embed="rId4"/>
              </a:buBlip>
              <a:defRPr/>
            </a:pP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113</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學年度四技二專技優保送報名相關資訊，已於</a:t>
            </a:r>
            <a:r>
              <a:rPr lang="en-US" altLang="zh-TW" sz="22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112</a:t>
            </a:r>
            <a:r>
              <a:rPr lang="zh-TW" altLang="en-US" sz="22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2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12</a:t>
            </a:r>
            <a:r>
              <a:rPr lang="zh-TW" altLang="en-US" sz="22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月</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函知各高中職學校</a:t>
            </a:r>
          </a:p>
        </p:txBody>
      </p:sp>
      <p:sp>
        <p:nvSpPr>
          <p:cNvPr id="8" name="矩形 7">
            <a:extLst>
              <a:ext uri="{FF2B5EF4-FFF2-40B4-BE49-F238E27FC236}">
                <a16:creationId xmlns:a16="http://schemas.microsoft.com/office/drawing/2014/main" id="{1B272E89-1789-4218-AEC6-F06B928413D6}"/>
              </a:ext>
            </a:extLst>
          </p:cNvPr>
          <p:cNvSpPr/>
          <p:nvPr/>
        </p:nvSpPr>
        <p:spPr>
          <a:xfrm>
            <a:off x="5558079" y="5218545"/>
            <a:ext cx="1101339" cy="19261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Freeform: Shape 27">
            <a:extLst>
              <a:ext uri="{FF2B5EF4-FFF2-40B4-BE49-F238E27FC236}">
                <a16:creationId xmlns:a16="http://schemas.microsoft.com/office/drawing/2014/main" id="{E292B19D-DA64-487C-8F03-AE4ED3D6AC8E}"/>
              </a:ext>
            </a:extLst>
          </p:cNvPr>
          <p:cNvSpPr/>
          <p:nvPr/>
        </p:nvSpPr>
        <p:spPr>
          <a:xfrm rot="16200000">
            <a:off x="1669085" y="1289996"/>
            <a:ext cx="2417977" cy="3864522"/>
          </a:xfrm>
          <a:custGeom>
            <a:avLst/>
            <a:gdLst>
              <a:gd name="connsiteX0" fmla="*/ 330976 w 2497282"/>
              <a:gd name="connsiteY0" fmla="*/ 0 h 2364509"/>
              <a:gd name="connsiteX1" fmla="*/ 1654842 w 2497282"/>
              <a:gd name="connsiteY1" fmla="*/ 0 h 2364509"/>
              <a:gd name="connsiteX2" fmla="*/ 1979094 w 2497282"/>
              <a:gd name="connsiteY2" fmla="*/ 264273 h 2364509"/>
              <a:gd name="connsiteX3" fmla="*/ 1983586 w 2497282"/>
              <a:gd name="connsiteY3" fmla="*/ 308830 h 2364509"/>
              <a:gd name="connsiteX4" fmla="*/ 1985963 w 2497282"/>
              <a:gd name="connsiteY4" fmla="*/ 320606 h 2364509"/>
              <a:gd name="connsiteX5" fmla="*/ 1985963 w 2497282"/>
              <a:gd name="connsiteY5" fmla="*/ 651813 h 2364509"/>
              <a:gd name="connsiteX6" fmla="*/ 1985818 w 2497282"/>
              <a:gd name="connsiteY6" fmla="*/ 652531 h 2364509"/>
              <a:gd name="connsiteX7" fmla="*/ 1985818 w 2497282"/>
              <a:gd name="connsiteY7" fmla="*/ 657949 h 2364509"/>
              <a:gd name="connsiteX8" fmla="*/ 1984724 w 2497282"/>
              <a:gd name="connsiteY8" fmla="*/ 657949 h 2364509"/>
              <a:gd name="connsiteX9" fmla="*/ 1980349 w 2497282"/>
              <a:gd name="connsiteY9" fmla="*/ 679620 h 2364509"/>
              <a:gd name="connsiteX10" fmla="*/ 1914525 w 2497282"/>
              <a:gd name="connsiteY10" fmla="*/ 723251 h 2364509"/>
              <a:gd name="connsiteX11" fmla="*/ 1848701 w 2497282"/>
              <a:gd name="connsiteY11" fmla="*/ 679620 h 2364509"/>
              <a:gd name="connsiteX12" fmla="*/ 1844326 w 2497282"/>
              <a:gd name="connsiteY12" fmla="*/ 657949 h 2364509"/>
              <a:gd name="connsiteX13" fmla="*/ 1842311 w 2497282"/>
              <a:gd name="connsiteY13" fmla="*/ 657949 h 2364509"/>
              <a:gd name="connsiteX14" fmla="*/ 1842311 w 2497282"/>
              <a:gd name="connsiteY14" fmla="*/ 380114 h 2364509"/>
              <a:gd name="connsiteX15" fmla="*/ 1633069 w 2497282"/>
              <a:gd name="connsiteY15" fmla="*/ 170872 h 2364509"/>
              <a:gd name="connsiteX16" fmla="*/ 352748 w 2497282"/>
              <a:gd name="connsiteY16" fmla="*/ 170872 h 2364509"/>
              <a:gd name="connsiteX17" fmla="*/ 143506 w 2497282"/>
              <a:gd name="connsiteY17" fmla="*/ 380114 h 2364509"/>
              <a:gd name="connsiteX18" fmla="*/ 143506 w 2497282"/>
              <a:gd name="connsiteY18" fmla="*/ 1984393 h 2364509"/>
              <a:gd name="connsiteX19" fmla="*/ 352748 w 2497282"/>
              <a:gd name="connsiteY19" fmla="*/ 2193635 h 2364509"/>
              <a:gd name="connsiteX20" fmla="*/ 1633069 w 2497282"/>
              <a:gd name="connsiteY20" fmla="*/ 2193635 h 2364509"/>
              <a:gd name="connsiteX21" fmla="*/ 1842311 w 2497282"/>
              <a:gd name="connsiteY21" fmla="*/ 1984393 h 2364509"/>
              <a:gd name="connsiteX22" fmla="*/ 1842311 w 2497282"/>
              <a:gd name="connsiteY22" fmla="*/ 1799217 h 2364509"/>
              <a:gd name="connsiteX23" fmla="*/ 1841500 w 2497282"/>
              <a:gd name="connsiteY23" fmla="*/ 1799217 h 2364509"/>
              <a:gd name="connsiteX24" fmla="*/ 1841500 w 2497282"/>
              <a:gd name="connsiteY24" fmla="*/ 1208198 h 2364509"/>
              <a:gd name="connsiteX25" fmla="*/ 2128405 w 2497282"/>
              <a:gd name="connsiteY25" fmla="*/ 921293 h 2364509"/>
              <a:gd name="connsiteX26" fmla="*/ 2333337 w 2497282"/>
              <a:gd name="connsiteY26" fmla="*/ 921294 h 2364509"/>
              <a:gd name="connsiteX27" fmla="*/ 2333337 w 2497282"/>
              <a:gd name="connsiteY27" fmla="*/ 829399 h 2364509"/>
              <a:gd name="connsiteX28" fmla="*/ 2497282 w 2497282"/>
              <a:gd name="connsiteY28" fmla="*/ 993345 h 2364509"/>
              <a:gd name="connsiteX29" fmla="*/ 2333337 w 2497282"/>
              <a:gd name="connsiteY29" fmla="*/ 1157290 h 2364509"/>
              <a:gd name="connsiteX30" fmla="*/ 2333337 w 2497282"/>
              <a:gd name="connsiteY30" fmla="*/ 1065395 h 2364509"/>
              <a:gd name="connsiteX31" fmla="*/ 2128405 w 2497282"/>
              <a:gd name="connsiteY31" fmla="*/ 1065395 h 2364509"/>
              <a:gd name="connsiteX32" fmla="*/ 1985602 w 2497282"/>
              <a:gd name="connsiteY32" fmla="*/ 1208198 h 2364509"/>
              <a:gd name="connsiteX33" fmla="*/ 1985602 w 2497282"/>
              <a:gd name="connsiteY33" fmla="*/ 1546949 h 2364509"/>
              <a:gd name="connsiteX34" fmla="*/ 1985818 w 2497282"/>
              <a:gd name="connsiteY34" fmla="*/ 1546949 h 2364509"/>
              <a:gd name="connsiteX35" fmla="*/ 1985818 w 2497282"/>
              <a:gd name="connsiteY35" fmla="*/ 2033533 h 2364509"/>
              <a:gd name="connsiteX36" fmla="*/ 1654842 w 2497282"/>
              <a:gd name="connsiteY36" fmla="*/ 2364509 h 2364509"/>
              <a:gd name="connsiteX37" fmla="*/ 330976 w 2497282"/>
              <a:gd name="connsiteY37" fmla="*/ 2364509 h 2364509"/>
              <a:gd name="connsiteX38" fmla="*/ 0 w 2497282"/>
              <a:gd name="connsiteY38" fmla="*/ 2033533 h 2364509"/>
              <a:gd name="connsiteX39" fmla="*/ 0 w 2497282"/>
              <a:gd name="connsiteY39" fmla="*/ 330976 h 2364509"/>
              <a:gd name="connsiteX40" fmla="*/ 330976 w 2497282"/>
              <a:gd name="connsiteY40" fmla="*/ 0 h 2364509"/>
              <a:gd name="connsiteX0" fmla="*/ 330976 w 2497282"/>
              <a:gd name="connsiteY0" fmla="*/ 0 h 2364509"/>
              <a:gd name="connsiteX1" fmla="*/ 1654842 w 2497282"/>
              <a:gd name="connsiteY1" fmla="*/ 0 h 2364509"/>
              <a:gd name="connsiteX2" fmla="*/ 1979094 w 2497282"/>
              <a:gd name="connsiteY2" fmla="*/ 264273 h 2364509"/>
              <a:gd name="connsiteX3" fmla="*/ 1985963 w 2497282"/>
              <a:gd name="connsiteY3" fmla="*/ 320606 h 2364509"/>
              <a:gd name="connsiteX4" fmla="*/ 1985963 w 2497282"/>
              <a:gd name="connsiteY4" fmla="*/ 651813 h 2364509"/>
              <a:gd name="connsiteX5" fmla="*/ 1985818 w 2497282"/>
              <a:gd name="connsiteY5" fmla="*/ 652531 h 2364509"/>
              <a:gd name="connsiteX6" fmla="*/ 1985818 w 2497282"/>
              <a:gd name="connsiteY6" fmla="*/ 657949 h 2364509"/>
              <a:gd name="connsiteX7" fmla="*/ 1984724 w 2497282"/>
              <a:gd name="connsiteY7" fmla="*/ 657949 h 2364509"/>
              <a:gd name="connsiteX8" fmla="*/ 1980349 w 2497282"/>
              <a:gd name="connsiteY8" fmla="*/ 679620 h 2364509"/>
              <a:gd name="connsiteX9" fmla="*/ 1914525 w 2497282"/>
              <a:gd name="connsiteY9" fmla="*/ 723251 h 2364509"/>
              <a:gd name="connsiteX10" fmla="*/ 1848701 w 2497282"/>
              <a:gd name="connsiteY10" fmla="*/ 679620 h 2364509"/>
              <a:gd name="connsiteX11" fmla="*/ 1844326 w 2497282"/>
              <a:gd name="connsiteY11" fmla="*/ 657949 h 2364509"/>
              <a:gd name="connsiteX12" fmla="*/ 1842311 w 2497282"/>
              <a:gd name="connsiteY12" fmla="*/ 657949 h 2364509"/>
              <a:gd name="connsiteX13" fmla="*/ 1842311 w 2497282"/>
              <a:gd name="connsiteY13" fmla="*/ 380114 h 2364509"/>
              <a:gd name="connsiteX14" fmla="*/ 1633069 w 2497282"/>
              <a:gd name="connsiteY14" fmla="*/ 170872 h 2364509"/>
              <a:gd name="connsiteX15" fmla="*/ 352748 w 2497282"/>
              <a:gd name="connsiteY15" fmla="*/ 170872 h 2364509"/>
              <a:gd name="connsiteX16" fmla="*/ 143506 w 2497282"/>
              <a:gd name="connsiteY16" fmla="*/ 380114 h 2364509"/>
              <a:gd name="connsiteX17" fmla="*/ 143506 w 2497282"/>
              <a:gd name="connsiteY17" fmla="*/ 1984393 h 2364509"/>
              <a:gd name="connsiteX18" fmla="*/ 352748 w 2497282"/>
              <a:gd name="connsiteY18" fmla="*/ 2193635 h 2364509"/>
              <a:gd name="connsiteX19" fmla="*/ 1633069 w 2497282"/>
              <a:gd name="connsiteY19" fmla="*/ 2193635 h 2364509"/>
              <a:gd name="connsiteX20" fmla="*/ 1842311 w 2497282"/>
              <a:gd name="connsiteY20" fmla="*/ 1984393 h 2364509"/>
              <a:gd name="connsiteX21" fmla="*/ 1842311 w 2497282"/>
              <a:gd name="connsiteY21" fmla="*/ 1799217 h 2364509"/>
              <a:gd name="connsiteX22" fmla="*/ 1841500 w 2497282"/>
              <a:gd name="connsiteY22" fmla="*/ 1799217 h 2364509"/>
              <a:gd name="connsiteX23" fmla="*/ 1841500 w 2497282"/>
              <a:gd name="connsiteY23" fmla="*/ 1208198 h 2364509"/>
              <a:gd name="connsiteX24" fmla="*/ 2128405 w 2497282"/>
              <a:gd name="connsiteY24" fmla="*/ 921293 h 2364509"/>
              <a:gd name="connsiteX25" fmla="*/ 2333337 w 2497282"/>
              <a:gd name="connsiteY25" fmla="*/ 921294 h 2364509"/>
              <a:gd name="connsiteX26" fmla="*/ 2333337 w 2497282"/>
              <a:gd name="connsiteY26" fmla="*/ 829399 h 2364509"/>
              <a:gd name="connsiteX27" fmla="*/ 2497282 w 2497282"/>
              <a:gd name="connsiteY27" fmla="*/ 993345 h 2364509"/>
              <a:gd name="connsiteX28" fmla="*/ 2333337 w 2497282"/>
              <a:gd name="connsiteY28" fmla="*/ 1157290 h 2364509"/>
              <a:gd name="connsiteX29" fmla="*/ 2333337 w 2497282"/>
              <a:gd name="connsiteY29" fmla="*/ 1065395 h 2364509"/>
              <a:gd name="connsiteX30" fmla="*/ 2128405 w 2497282"/>
              <a:gd name="connsiteY30" fmla="*/ 1065395 h 2364509"/>
              <a:gd name="connsiteX31" fmla="*/ 1985602 w 2497282"/>
              <a:gd name="connsiteY31" fmla="*/ 1208198 h 2364509"/>
              <a:gd name="connsiteX32" fmla="*/ 1985602 w 2497282"/>
              <a:gd name="connsiteY32" fmla="*/ 1546949 h 2364509"/>
              <a:gd name="connsiteX33" fmla="*/ 1985818 w 2497282"/>
              <a:gd name="connsiteY33" fmla="*/ 1546949 h 2364509"/>
              <a:gd name="connsiteX34" fmla="*/ 1985818 w 2497282"/>
              <a:gd name="connsiteY34" fmla="*/ 2033533 h 2364509"/>
              <a:gd name="connsiteX35" fmla="*/ 1654842 w 2497282"/>
              <a:gd name="connsiteY35" fmla="*/ 2364509 h 2364509"/>
              <a:gd name="connsiteX36" fmla="*/ 330976 w 2497282"/>
              <a:gd name="connsiteY36" fmla="*/ 2364509 h 2364509"/>
              <a:gd name="connsiteX37" fmla="*/ 0 w 2497282"/>
              <a:gd name="connsiteY37" fmla="*/ 2033533 h 2364509"/>
              <a:gd name="connsiteX38" fmla="*/ 0 w 2497282"/>
              <a:gd name="connsiteY38" fmla="*/ 330976 h 2364509"/>
              <a:gd name="connsiteX39" fmla="*/ 330976 w 2497282"/>
              <a:gd name="connsiteY39" fmla="*/ 0 h 2364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497282" h="2364509">
                <a:moveTo>
                  <a:pt x="330976" y="0"/>
                </a:moveTo>
                <a:lnTo>
                  <a:pt x="1654842" y="0"/>
                </a:lnTo>
                <a:cubicBezTo>
                  <a:pt x="1814786" y="0"/>
                  <a:pt x="1948232" y="113453"/>
                  <a:pt x="1979094" y="264273"/>
                </a:cubicBezTo>
                <a:lnTo>
                  <a:pt x="1985963" y="320606"/>
                </a:lnTo>
                <a:lnTo>
                  <a:pt x="1985963" y="651813"/>
                </a:lnTo>
                <a:cubicBezTo>
                  <a:pt x="1985915" y="652052"/>
                  <a:pt x="1985866" y="652292"/>
                  <a:pt x="1985818" y="652531"/>
                </a:cubicBezTo>
                <a:lnTo>
                  <a:pt x="1985818" y="657949"/>
                </a:lnTo>
                <a:lnTo>
                  <a:pt x="1984724" y="657949"/>
                </a:lnTo>
                <a:lnTo>
                  <a:pt x="1980349" y="679620"/>
                </a:lnTo>
                <a:cubicBezTo>
                  <a:pt x="1969504" y="705260"/>
                  <a:pt x="1944116" y="723251"/>
                  <a:pt x="1914525" y="723251"/>
                </a:cubicBezTo>
                <a:cubicBezTo>
                  <a:pt x="1884935" y="723251"/>
                  <a:pt x="1859546" y="705260"/>
                  <a:pt x="1848701" y="679620"/>
                </a:cubicBezTo>
                <a:lnTo>
                  <a:pt x="1844326" y="657949"/>
                </a:lnTo>
                <a:lnTo>
                  <a:pt x="1842311" y="657949"/>
                </a:lnTo>
                <a:lnTo>
                  <a:pt x="1842311" y="380114"/>
                </a:lnTo>
                <a:cubicBezTo>
                  <a:pt x="1842311" y="264553"/>
                  <a:pt x="1748630" y="170872"/>
                  <a:pt x="1633069" y="170872"/>
                </a:cubicBezTo>
                <a:lnTo>
                  <a:pt x="352748" y="170872"/>
                </a:lnTo>
                <a:cubicBezTo>
                  <a:pt x="237187" y="170872"/>
                  <a:pt x="143506" y="264553"/>
                  <a:pt x="143506" y="380114"/>
                </a:cubicBezTo>
                <a:lnTo>
                  <a:pt x="143506" y="1984393"/>
                </a:lnTo>
                <a:cubicBezTo>
                  <a:pt x="143506" y="2099954"/>
                  <a:pt x="237187" y="2193635"/>
                  <a:pt x="352748" y="2193635"/>
                </a:cubicBezTo>
                <a:lnTo>
                  <a:pt x="1633069" y="2193635"/>
                </a:lnTo>
                <a:cubicBezTo>
                  <a:pt x="1748630" y="2193635"/>
                  <a:pt x="1842311" y="2099954"/>
                  <a:pt x="1842311" y="1984393"/>
                </a:cubicBezTo>
                <a:lnTo>
                  <a:pt x="1842311" y="1799217"/>
                </a:lnTo>
                <a:lnTo>
                  <a:pt x="1841500" y="1799217"/>
                </a:lnTo>
                <a:lnTo>
                  <a:pt x="1841500" y="1208198"/>
                </a:lnTo>
                <a:cubicBezTo>
                  <a:pt x="1841500" y="1049745"/>
                  <a:pt x="1969952" y="921293"/>
                  <a:pt x="2128405" y="921293"/>
                </a:cubicBezTo>
                <a:lnTo>
                  <a:pt x="2333337" y="921294"/>
                </a:lnTo>
                <a:lnTo>
                  <a:pt x="2333337" y="829399"/>
                </a:lnTo>
                <a:lnTo>
                  <a:pt x="2497282" y="993345"/>
                </a:lnTo>
                <a:lnTo>
                  <a:pt x="2333337" y="1157290"/>
                </a:lnTo>
                <a:lnTo>
                  <a:pt x="2333337" y="1065395"/>
                </a:lnTo>
                <a:lnTo>
                  <a:pt x="2128405" y="1065395"/>
                </a:lnTo>
                <a:cubicBezTo>
                  <a:pt x="2049537" y="1065395"/>
                  <a:pt x="1985602" y="1129330"/>
                  <a:pt x="1985602" y="1208198"/>
                </a:cubicBezTo>
                <a:lnTo>
                  <a:pt x="1985602" y="1546949"/>
                </a:lnTo>
                <a:lnTo>
                  <a:pt x="1985818" y="1546949"/>
                </a:lnTo>
                <a:lnTo>
                  <a:pt x="1985818" y="2033533"/>
                </a:lnTo>
                <a:cubicBezTo>
                  <a:pt x="1985818" y="2216326"/>
                  <a:pt x="1837635" y="2364509"/>
                  <a:pt x="1654842" y="2364509"/>
                </a:cubicBezTo>
                <a:lnTo>
                  <a:pt x="330976" y="2364509"/>
                </a:lnTo>
                <a:cubicBezTo>
                  <a:pt x="148183" y="2364509"/>
                  <a:pt x="0" y="2216326"/>
                  <a:pt x="0" y="2033533"/>
                </a:cubicBezTo>
                <a:lnTo>
                  <a:pt x="0" y="330976"/>
                </a:lnTo>
                <a:cubicBezTo>
                  <a:pt x="0" y="148183"/>
                  <a:pt x="148183" y="0"/>
                  <a:pt x="330976"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7" name="矩形 6">
            <a:extLst>
              <a:ext uri="{FF2B5EF4-FFF2-40B4-BE49-F238E27FC236}">
                <a16:creationId xmlns:a16="http://schemas.microsoft.com/office/drawing/2014/main" id="{B1318C45-5A54-41DD-ABF2-4281444460AA}"/>
              </a:ext>
            </a:extLst>
          </p:cNvPr>
          <p:cNvSpPr/>
          <p:nvPr/>
        </p:nvSpPr>
        <p:spPr>
          <a:xfrm>
            <a:off x="4234651" y="5411156"/>
            <a:ext cx="2103647" cy="371799"/>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marL="0" indent="0" algn="ctr" eaLnBrk="1" hangingPunct="1">
              <a:buClr>
                <a:schemeClr val="tx1"/>
              </a:buClr>
              <a:buNone/>
              <a:defRPr/>
            </a:pPr>
            <a:r>
              <a:rPr lang="zh-TW" altLang="en-US" b="1" dirty="0">
                <a:solidFill>
                  <a:schemeClr val="tx1"/>
                </a:solidFill>
                <a:latin typeface="微軟正黑體" panose="020B0604030504040204" pitchFamily="34" charset="-120"/>
                <a:ea typeface="微軟正黑體" panose="020B0604030504040204" pitchFamily="34" charset="-120"/>
              </a:rPr>
              <a:t>技優</a:t>
            </a:r>
            <a:r>
              <a:rPr lang="zh-TW" altLang="en-US" b="1" dirty="0">
                <a:solidFill>
                  <a:srgbClr val="0000FF"/>
                </a:solidFill>
                <a:latin typeface="微軟正黑體" panose="020B0604030504040204" pitchFamily="34" charset="-120"/>
                <a:ea typeface="微軟正黑體" panose="020B0604030504040204" pitchFamily="34" charset="-120"/>
              </a:rPr>
              <a:t>保送</a:t>
            </a:r>
            <a:r>
              <a:rPr lang="zh-TW" altLang="en-US" b="1" dirty="0">
                <a:solidFill>
                  <a:schemeClr val="tx1"/>
                </a:solidFill>
                <a:latin typeface="微軟正黑體" panose="020B0604030504040204" pitchFamily="34" charset="-120"/>
                <a:ea typeface="微軟正黑體" panose="020B0604030504040204" pitchFamily="34" charset="-120"/>
              </a:rPr>
              <a:t>作業系統</a:t>
            </a:r>
          </a:p>
        </p:txBody>
      </p:sp>
      <p:sp>
        <p:nvSpPr>
          <p:cNvPr id="14" name="Rectangle 3">
            <a:extLst>
              <a:ext uri="{FF2B5EF4-FFF2-40B4-BE49-F238E27FC236}">
                <a16:creationId xmlns:a16="http://schemas.microsoft.com/office/drawing/2014/main" id="{555759DA-0B3B-4CA1-8AA5-C340EF31C203}"/>
              </a:ext>
            </a:extLst>
          </p:cNvPr>
          <p:cNvSpPr txBox="1">
            <a:spLocks noChangeArrowheads="1"/>
          </p:cNvSpPr>
          <p:nvPr/>
        </p:nvSpPr>
        <p:spPr bwMode="auto">
          <a:xfrm>
            <a:off x="1370171" y="2713675"/>
            <a:ext cx="3097437" cy="1483269"/>
          </a:xfrm>
          <a:prstGeom prst="rect">
            <a:avLst/>
          </a:prstGeom>
          <a:noFill/>
          <a:ln w="9525">
            <a:noFill/>
            <a:miter lim="800000"/>
            <a:headEnd/>
            <a:tailEnd/>
          </a:ln>
        </p:spPr>
        <p:txBody>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363538" indent="-363538" algn="just" eaLnBrk="1" hangingPunct="1">
              <a:spcBef>
                <a:spcPts val="0"/>
              </a:spcBef>
              <a:spcAft>
                <a:spcPts val="0"/>
              </a:spcAft>
              <a:buClr>
                <a:schemeClr val="tx1"/>
              </a:buClr>
              <a:buBlip>
                <a:blip r:embed="rId4"/>
              </a:buBlip>
              <a:defRPr/>
            </a:pPr>
            <a:r>
              <a:rPr lang="zh-TW" altLang="en-US" sz="2200" b="1" dirty="0">
                <a:latin typeface="微軟正黑體" panose="020B0604030504040204" pitchFamily="34" charset="-120"/>
                <a:ea typeface="微軟正黑體" panose="020B0604030504040204" pitchFamily="34" charset="-120"/>
                <a:cs typeface="Times New Roman" panose="02020603050405020304" pitchFamily="18" charset="0"/>
              </a:rPr>
              <a:t>報名系統</a:t>
            </a:r>
            <a:endParaRPr lang="en-US" altLang="zh-TW" sz="2200" b="1" dirty="0">
              <a:latin typeface="微軟正黑體" panose="020B0604030504040204" pitchFamily="34" charset="-120"/>
              <a:ea typeface="微軟正黑體" panose="020B0604030504040204" pitchFamily="34" charset="-120"/>
              <a:cs typeface="Times New Roman" panose="02020603050405020304" pitchFamily="18" charset="0"/>
            </a:endParaRPr>
          </a:p>
          <a:p>
            <a:pPr marL="363538" indent="-363538" algn="just" eaLnBrk="1" hangingPunct="1">
              <a:spcBef>
                <a:spcPts val="0"/>
              </a:spcBef>
              <a:spcAft>
                <a:spcPts val="0"/>
              </a:spcAft>
              <a:buClr>
                <a:schemeClr val="tx1"/>
              </a:buClr>
              <a:buBlip>
                <a:blip r:embed="rId4"/>
              </a:buBlip>
              <a:defRPr/>
            </a:pPr>
            <a:r>
              <a:rPr lang="zh-TW" altLang="en-US" sz="2200" b="1" dirty="0">
                <a:latin typeface="微軟正黑體" panose="020B0604030504040204" pitchFamily="34" charset="-120"/>
                <a:ea typeface="微軟正黑體" panose="020B0604030504040204" pitchFamily="34" charset="-120"/>
                <a:cs typeface="Times New Roman" panose="02020603050405020304" pitchFamily="18" charset="0"/>
              </a:rPr>
              <a:t>繳款帳號查詢及</a:t>
            </a:r>
            <a:endParaRPr lang="en-US" altLang="zh-TW" sz="2200" b="1" dirty="0">
              <a:latin typeface="微軟正黑體" panose="020B0604030504040204" pitchFamily="34" charset="-120"/>
              <a:ea typeface="微軟正黑體" panose="020B0604030504040204" pitchFamily="34" charset="-120"/>
              <a:cs typeface="Times New Roman" panose="02020603050405020304" pitchFamily="18" charset="0"/>
            </a:endParaRPr>
          </a:p>
          <a:p>
            <a:pPr marL="0" indent="0" algn="just" eaLnBrk="1" hangingPunct="1">
              <a:spcBef>
                <a:spcPts val="0"/>
              </a:spcBef>
              <a:spcAft>
                <a:spcPts val="0"/>
              </a:spcAft>
              <a:buClr>
                <a:schemeClr val="tx1"/>
              </a:buClr>
              <a:buNone/>
              <a:defRPr/>
            </a:pPr>
            <a:r>
              <a:rPr lang="en-US" altLang="zh-TW" sz="2200" b="1" dirty="0">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en-US" sz="2200" b="1" dirty="0">
                <a:latin typeface="微軟正黑體" panose="020B0604030504040204" pitchFamily="34" charset="-120"/>
                <a:ea typeface="微軟正黑體" panose="020B0604030504040204" pitchFamily="34" charset="-120"/>
                <a:cs typeface="Times New Roman" panose="02020603050405020304" pitchFamily="18" charset="0"/>
              </a:rPr>
              <a:t>繳款單列印系統</a:t>
            </a:r>
            <a:endParaRPr lang="en-US" altLang="zh-TW" sz="2200" b="1" dirty="0">
              <a:latin typeface="微軟正黑體" panose="020B0604030504040204" pitchFamily="34" charset="-120"/>
              <a:ea typeface="微軟正黑體" panose="020B0604030504040204" pitchFamily="34" charset="-120"/>
              <a:cs typeface="Times New Roman" panose="02020603050405020304" pitchFamily="18" charset="0"/>
            </a:endParaRPr>
          </a:p>
          <a:p>
            <a:pPr marL="363538" indent="-363538" algn="just" eaLnBrk="1" hangingPunct="1">
              <a:spcBef>
                <a:spcPts val="0"/>
              </a:spcBef>
              <a:spcAft>
                <a:spcPts val="0"/>
              </a:spcAft>
              <a:buClr>
                <a:schemeClr val="tx1"/>
              </a:buClr>
              <a:buBlip>
                <a:blip r:embed="rId4"/>
              </a:buBlip>
              <a:defRPr/>
            </a:pPr>
            <a:r>
              <a:rPr lang="zh-TW" altLang="en-US" sz="2200" b="1" dirty="0">
                <a:latin typeface="微軟正黑體" panose="020B0604030504040204" pitchFamily="34" charset="-120"/>
                <a:ea typeface="微軟正黑體" panose="020B0604030504040204" pitchFamily="34" charset="-120"/>
                <a:cs typeface="Times New Roman" panose="02020603050405020304" pitchFamily="18" charset="0"/>
              </a:rPr>
              <a:t>網路登記志願序系統</a:t>
            </a:r>
          </a:p>
        </p:txBody>
      </p:sp>
      <p:sp>
        <p:nvSpPr>
          <p:cNvPr id="12" name="Rectangle 199">
            <a:extLst>
              <a:ext uri="{FF2B5EF4-FFF2-40B4-BE49-F238E27FC236}">
                <a16:creationId xmlns:a16="http://schemas.microsoft.com/office/drawing/2014/main" id="{E3F979F5-CE6A-40AD-88CF-B4DEBD71428A}"/>
              </a:ext>
            </a:extLst>
          </p:cNvPr>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500" b="1" spc="-75" dirty="0">
                <a:solidFill>
                  <a:prstClr val="black"/>
                </a:solidFill>
                <a:latin typeface="微軟正黑體" panose="020B0604030504040204" pitchFamily="34" charset="-120"/>
                <a:ea typeface="微軟正黑體" panose="020B0604030504040204" pitchFamily="34" charset="-120"/>
              </a:rPr>
              <a:t>技優保送入學招生作業流程</a:t>
            </a:r>
            <a:r>
              <a:rPr lang="en-US" altLang="zh-TW" sz="2500" b="1" spc="-75" dirty="0">
                <a:solidFill>
                  <a:prstClr val="black"/>
                </a:solidFill>
                <a:latin typeface="微軟正黑體" panose="020B0604030504040204" pitchFamily="34" charset="-120"/>
                <a:ea typeface="微軟正黑體" panose="020B0604030504040204" pitchFamily="34" charset="-120"/>
              </a:rPr>
              <a:t>-</a:t>
            </a:r>
            <a:r>
              <a:rPr lang="zh-TW" altLang="en-US" sz="2500" b="1" spc="-75" dirty="0">
                <a:solidFill>
                  <a:prstClr val="black"/>
                </a:solidFill>
                <a:latin typeface="微軟正黑體" panose="020B0604030504040204" pitchFamily="34" charset="-120"/>
                <a:ea typeface="微軟正黑體" panose="020B0604030504040204" pitchFamily="34" charset="-120"/>
              </a:rPr>
              <a:t>系統練習版</a:t>
            </a:r>
          </a:p>
        </p:txBody>
      </p:sp>
    </p:spTree>
    <p:extLst>
      <p:ext uri="{BB962C8B-B14F-4D97-AF65-F5344CB8AC3E}">
        <p14:creationId xmlns:p14="http://schemas.microsoft.com/office/powerpoint/2010/main" val="27097347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a:extLst>
              <a:ext uri="{FF2B5EF4-FFF2-40B4-BE49-F238E27FC236}">
                <a16:creationId xmlns:a16="http://schemas.microsoft.com/office/drawing/2014/main" id="{E0D6C0F3-744F-4FC9-9542-0CE9058E8325}"/>
              </a:ext>
            </a:extLst>
          </p:cNvPr>
          <p:cNvPicPr>
            <a:picLocks noChangeAspect="1"/>
          </p:cNvPicPr>
          <p:nvPr/>
        </p:nvPicPr>
        <p:blipFill>
          <a:blip r:embed="rId3"/>
          <a:stretch>
            <a:fillRect/>
          </a:stretch>
        </p:blipFill>
        <p:spPr>
          <a:xfrm>
            <a:off x="6945000" y="2384915"/>
            <a:ext cx="4731253" cy="3983903"/>
          </a:xfrm>
          <a:prstGeom prst="rect">
            <a:avLst/>
          </a:prstGeom>
        </p:spPr>
      </p:pic>
      <p:pic>
        <p:nvPicPr>
          <p:cNvPr id="4" name="圖片 3">
            <a:extLst>
              <a:ext uri="{FF2B5EF4-FFF2-40B4-BE49-F238E27FC236}">
                <a16:creationId xmlns:a16="http://schemas.microsoft.com/office/drawing/2014/main" id="{6B936B74-4EDA-40E5-8C0B-A332616A6B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291" y="1418682"/>
            <a:ext cx="5485574" cy="4878965"/>
          </a:xfrm>
          <a:prstGeom prst="rect">
            <a:avLst/>
          </a:prstGeom>
        </p:spPr>
      </p:pic>
      <p:sp>
        <p:nvSpPr>
          <p:cNvPr id="45063" name="內容版面配置區 8"/>
          <p:cNvSpPr>
            <a:spLocks noGrp="1"/>
          </p:cNvSpPr>
          <p:nvPr>
            <p:ph idx="4294967295"/>
          </p:nvPr>
        </p:nvSpPr>
        <p:spPr>
          <a:xfrm>
            <a:off x="922409" y="917416"/>
            <a:ext cx="3662218" cy="614362"/>
          </a:xfrm>
        </p:spPr>
        <p:txBody>
          <a:bodyPr>
            <a:normAutofit/>
          </a:bodyPr>
          <a:lstStyle/>
          <a:p>
            <a:pPr>
              <a:buFontTx/>
              <a:buBlip>
                <a:blip r:embed="rId5"/>
              </a:buBlip>
            </a:pPr>
            <a:r>
              <a:rPr lang="zh-TW" altLang="zh-TW" sz="2100" b="1" spc="-75" dirty="0">
                <a:solidFill>
                  <a:prstClr val="black"/>
                </a:solidFill>
                <a:latin typeface="微軟正黑體" panose="020B0604030504040204" pitchFamily="34" charset="-120"/>
                <a:ea typeface="微軟正黑體" panose="020B0604030504040204" pitchFamily="34" charset="-120"/>
                <a:cs typeface="+mj-cs"/>
              </a:rPr>
              <a:t>登入畫面</a:t>
            </a:r>
            <a:endParaRPr lang="zh-TW" altLang="en-US" sz="2100" b="1" spc="-75" dirty="0">
              <a:solidFill>
                <a:prstClr val="black"/>
              </a:solidFill>
              <a:latin typeface="微軟正黑體" panose="020B0604030504040204" pitchFamily="34" charset="-120"/>
              <a:ea typeface="微軟正黑體" panose="020B0604030504040204" pitchFamily="34" charset="-120"/>
              <a:cs typeface="+mj-cs"/>
            </a:endParaRPr>
          </a:p>
        </p:txBody>
      </p:sp>
      <p:sp>
        <p:nvSpPr>
          <p:cNvPr id="8" name="Rectangle 2"/>
          <p:cNvSpPr txBox="1">
            <a:spLocks noChangeArrowheads="1"/>
          </p:cNvSpPr>
          <p:nvPr/>
        </p:nvSpPr>
        <p:spPr bwMode="auto">
          <a:xfrm>
            <a:off x="734291" y="126856"/>
            <a:ext cx="8229600" cy="582612"/>
          </a:xfrm>
          <a:prstGeom prst="rect">
            <a:avLst/>
          </a:prstGeom>
          <a:noFill/>
          <a:ln w="9525">
            <a:noFill/>
            <a:miter lim="800000"/>
            <a:headEnd/>
            <a:tailEnd/>
          </a:ln>
        </p:spPr>
        <p:txBody>
          <a:bodyPr anchor="ctr"/>
          <a:lstStyle/>
          <a:p>
            <a:pPr>
              <a:lnSpc>
                <a:spcPct val="90000"/>
              </a:lnSpc>
              <a:spcBef>
                <a:spcPct val="0"/>
              </a:spcBef>
              <a:defRPr/>
            </a:pP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報名系統操作說明</a:t>
            </a:r>
          </a:p>
        </p:txBody>
      </p:sp>
      <p:sp>
        <p:nvSpPr>
          <p:cNvPr id="10" name="內容版面配置區 8"/>
          <p:cNvSpPr txBox="1">
            <a:spLocks/>
          </p:cNvSpPr>
          <p:nvPr/>
        </p:nvSpPr>
        <p:spPr>
          <a:xfrm>
            <a:off x="6867820" y="2003841"/>
            <a:ext cx="3662218" cy="3810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Blip>
                <a:blip r:embed="rId5"/>
              </a:buBlip>
            </a:pP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隱私權保護政策聲明</a:t>
            </a:r>
          </a:p>
        </p:txBody>
      </p:sp>
      <p:sp>
        <p:nvSpPr>
          <p:cNvPr id="6" name="矩形 5">
            <a:extLst>
              <a:ext uri="{FF2B5EF4-FFF2-40B4-BE49-F238E27FC236}">
                <a16:creationId xmlns:a16="http://schemas.microsoft.com/office/drawing/2014/main" id="{7B994401-C55B-47EC-84CA-96B22701BC47}"/>
              </a:ext>
            </a:extLst>
          </p:cNvPr>
          <p:cNvSpPr/>
          <p:nvPr/>
        </p:nvSpPr>
        <p:spPr>
          <a:xfrm>
            <a:off x="2753518" y="4614595"/>
            <a:ext cx="1793290" cy="274910"/>
          </a:xfrm>
          <a:prstGeom prst="rect">
            <a:avLst/>
          </a:prstGeom>
          <a:noFill/>
          <a:ln w="28575">
            <a:solidFill>
              <a:srgbClr val="16A0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a:extLst>
              <a:ext uri="{FF2B5EF4-FFF2-40B4-BE49-F238E27FC236}">
                <a16:creationId xmlns:a16="http://schemas.microsoft.com/office/drawing/2014/main" id="{065573C3-EFCA-45EB-A420-BAE1BF066550}"/>
              </a:ext>
            </a:extLst>
          </p:cNvPr>
          <p:cNvSpPr/>
          <p:nvPr/>
        </p:nvSpPr>
        <p:spPr>
          <a:xfrm>
            <a:off x="7019634" y="5962171"/>
            <a:ext cx="3510403" cy="150920"/>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a:extLst>
              <a:ext uri="{FF2B5EF4-FFF2-40B4-BE49-F238E27FC236}">
                <a16:creationId xmlns:a16="http://schemas.microsoft.com/office/drawing/2014/main" id="{81C7792E-84F3-4295-B221-9B6F385D4D5C}"/>
              </a:ext>
            </a:extLst>
          </p:cNvPr>
          <p:cNvSpPr/>
          <p:nvPr/>
        </p:nvSpPr>
        <p:spPr>
          <a:xfrm>
            <a:off x="8331199" y="6132051"/>
            <a:ext cx="774401" cy="165595"/>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a:extLst>
              <a:ext uri="{FF2B5EF4-FFF2-40B4-BE49-F238E27FC236}">
                <a16:creationId xmlns:a16="http://schemas.microsoft.com/office/drawing/2014/main" id="{9E6E4042-9991-4CE6-9C05-F5FD886009C8}"/>
              </a:ext>
            </a:extLst>
          </p:cNvPr>
          <p:cNvSpPr/>
          <p:nvPr/>
        </p:nvSpPr>
        <p:spPr>
          <a:xfrm>
            <a:off x="6081224" y="5011244"/>
            <a:ext cx="901093" cy="1120807"/>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詳讀說明後</a:t>
            </a:r>
            <a:endParaRPr lang="en-US" altLang="zh-TW" b="1" dirty="0">
              <a:solidFill>
                <a:schemeClr val="tx1"/>
              </a:solidFill>
              <a:latin typeface="微軟正黑體" panose="020B0604030504040204" pitchFamily="34" charset="-120"/>
              <a:ea typeface="微軟正黑體" panose="020B0604030504040204" pitchFamily="34" charset="-120"/>
            </a:endParaRPr>
          </a:p>
          <a:p>
            <a:pPr algn="ctr"/>
            <a:r>
              <a:rPr lang="zh-TW" altLang="en-US" b="1" dirty="0">
                <a:solidFill>
                  <a:schemeClr val="tx1"/>
                </a:solidFill>
                <a:latin typeface="微軟正黑體" panose="020B0604030504040204" pitchFamily="34" charset="-120"/>
                <a:ea typeface="微軟正黑體" panose="020B0604030504040204" pitchFamily="34" charset="-120"/>
              </a:rPr>
              <a:t>請勾選</a:t>
            </a:r>
          </a:p>
        </p:txBody>
      </p:sp>
      <p:sp>
        <p:nvSpPr>
          <p:cNvPr id="14" name="向右箭號 19">
            <a:extLst>
              <a:ext uri="{FF2B5EF4-FFF2-40B4-BE49-F238E27FC236}">
                <a16:creationId xmlns:a16="http://schemas.microsoft.com/office/drawing/2014/main" id="{311B77A8-CC08-461A-8167-89946F1A8235}"/>
              </a:ext>
            </a:extLst>
          </p:cNvPr>
          <p:cNvSpPr/>
          <p:nvPr/>
        </p:nvSpPr>
        <p:spPr bwMode="auto">
          <a:xfrm>
            <a:off x="6484834" y="5937510"/>
            <a:ext cx="434157" cy="218419"/>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sz="1400"/>
          </a:p>
        </p:txBody>
      </p:sp>
      <p:sp>
        <p:nvSpPr>
          <p:cNvPr id="15" name="向右箭號 19">
            <a:extLst>
              <a:ext uri="{FF2B5EF4-FFF2-40B4-BE49-F238E27FC236}">
                <a16:creationId xmlns:a16="http://schemas.microsoft.com/office/drawing/2014/main" id="{19B96309-444A-48AA-9727-587440B90A82}"/>
              </a:ext>
            </a:extLst>
          </p:cNvPr>
          <p:cNvSpPr/>
          <p:nvPr/>
        </p:nvSpPr>
        <p:spPr bwMode="auto">
          <a:xfrm>
            <a:off x="2438057" y="4622831"/>
            <a:ext cx="306225" cy="209640"/>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sz="1400">
              <a:solidFill>
                <a:srgbClr val="C00000"/>
              </a:solidFill>
            </a:endParaRPr>
          </a:p>
        </p:txBody>
      </p:sp>
      <p:grpSp>
        <p:nvGrpSpPr>
          <p:cNvPr id="17" name="群組 16">
            <a:extLst>
              <a:ext uri="{FF2B5EF4-FFF2-40B4-BE49-F238E27FC236}">
                <a16:creationId xmlns:a16="http://schemas.microsoft.com/office/drawing/2014/main" id="{9F6176A2-740F-44C8-8789-8A14E803B0BE}"/>
              </a:ext>
            </a:extLst>
          </p:cNvPr>
          <p:cNvGrpSpPr/>
          <p:nvPr/>
        </p:nvGrpSpPr>
        <p:grpSpPr>
          <a:xfrm>
            <a:off x="8736724" y="728429"/>
            <a:ext cx="3329299" cy="1214437"/>
            <a:chOff x="952500" y="1263379"/>
            <a:chExt cx="3329299" cy="1214437"/>
          </a:xfrm>
        </p:grpSpPr>
        <p:grpSp>
          <p:nvGrpSpPr>
            <p:cNvPr id="18" name="群組 17">
              <a:extLst>
                <a:ext uri="{FF2B5EF4-FFF2-40B4-BE49-F238E27FC236}">
                  <a16:creationId xmlns:a16="http://schemas.microsoft.com/office/drawing/2014/main" id="{CA122316-7D73-4DED-A3C7-8F0CDEB294AF}"/>
                </a:ext>
              </a:extLst>
            </p:cNvPr>
            <p:cNvGrpSpPr/>
            <p:nvPr/>
          </p:nvGrpSpPr>
          <p:grpSpPr>
            <a:xfrm>
              <a:off x="952500" y="1263379"/>
              <a:ext cx="2719699" cy="1214437"/>
              <a:chOff x="7896225" y="115889"/>
              <a:chExt cx="2719699" cy="1214437"/>
            </a:xfrm>
          </p:grpSpPr>
          <p:grpSp>
            <p:nvGrpSpPr>
              <p:cNvPr id="21" name="群組 26">
                <a:extLst>
                  <a:ext uri="{FF2B5EF4-FFF2-40B4-BE49-F238E27FC236}">
                    <a16:creationId xmlns:a16="http://schemas.microsoft.com/office/drawing/2014/main" id="{0CD0B6AD-9E21-4D12-B975-A197E069D37F}"/>
                  </a:ext>
                </a:extLst>
              </p:cNvPr>
              <p:cNvGrpSpPr>
                <a:grpSpLocks/>
              </p:cNvGrpSpPr>
              <p:nvPr/>
            </p:nvGrpSpPr>
            <p:grpSpPr bwMode="auto">
              <a:xfrm>
                <a:off x="7896225" y="115889"/>
                <a:ext cx="2719699" cy="1214437"/>
                <a:chOff x="6228184" y="1071563"/>
                <a:chExt cx="2719263" cy="1214437"/>
              </a:xfrm>
            </p:grpSpPr>
            <p:sp>
              <p:nvSpPr>
                <p:cNvPr id="23" name="圓角矩形 30">
                  <a:extLst>
                    <a:ext uri="{FF2B5EF4-FFF2-40B4-BE49-F238E27FC236}">
                      <a16:creationId xmlns:a16="http://schemas.microsoft.com/office/drawing/2014/main" id="{4A40052A-2B25-4F93-B820-EE7FF9BD31D1}"/>
                    </a:ext>
                  </a:extLst>
                </p:cNvPr>
                <p:cNvSpPr/>
                <p:nvPr/>
              </p:nvSpPr>
              <p:spPr bwMode="auto">
                <a:xfrm>
                  <a:off x="6228184" y="1071563"/>
                  <a:ext cx="357131" cy="1214437"/>
                </a:xfrm>
                <a:prstGeom prst="roundRect">
                  <a:avLst/>
                </a:prstGeom>
                <a:solidFill>
                  <a:schemeClr val="accent6">
                    <a:lumMod val="75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bg1"/>
                      </a:solidFill>
                      <a:latin typeface="華康儷楷書" panose="03000509000000000000" pitchFamily="65" charset="-120"/>
                      <a:ea typeface="華康儷楷書" panose="03000509000000000000" pitchFamily="65" charset="-120"/>
                    </a:rPr>
                    <a:t>設定通行碼</a:t>
                  </a:r>
                </a:p>
              </p:txBody>
            </p:sp>
            <p:sp>
              <p:nvSpPr>
                <p:cNvPr id="24" name="圓角矩形 31">
                  <a:extLst>
                    <a:ext uri="{FF2B5EF4-FFF2-40B4-BE49-F238E27FC236}">
                      <a16:creationId xmlns:a16="http://schemas.microsoft.com/office/drawing/2014/main" id="{481F7FAE-F2B1-4906-9B7F-8B2551C3477D}"/>
                    </a:ext>
                  </a:extLst>
                </p:cNvPr>
                <p:cNvSpPr/>
                <p:nvPr/>
              </p:nvSpPr>
              <p:spPr bwMode="auto">
                <a:xfrm>
                  <a:off x="7337667" y="1071563"/>
                  <a:ext cx="398400"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輸入報名資料</a:t>
                  </a:r>
                  <a:endParaRPr lang="en-US" altLang="zh-TW" sz="1400" dirty="0">
                    <a:solidFill>
                      <a:schemeClr val="tx1"/>
                    </a:solidFill>
                    <a:latin typeface="華康儷楷書" panose="03000509000000000000" pitchFamily="65" charset="-120"/>
                    <a:ea typeface="華康儷楷書" panose="03000509000000000000" pitchFamily="65" charset="-120"/>
                  </a:endParaRPr>
                </a:p>
              </p:txBody>
            </p:sp>
            <p:sp>
              <p:nvSpPr>
                <p:cNvPr id="25" name="圓角矩形 32">
                  <a:extLst>
                    <a:ext uri="{FF2B5EF4-FFF2-40B4-BE49-F238E27FC236}">
                      <a16:creationId xmlns:a16="http://schemas.microsoft.com/office/drawing/2014/main" id="{4C967A0D-5EA9-41DF-9196-4018E4C93B08}"/>
                    </a:ext>
                  </a:extLst>
                </p:cNvPr>
                <p:cNvSpPr/>
                <p:nvPr/>
              </p:nvSpPr>
              <p:spPr bwMode="auto">
                <a:xfrm>
                  <a:off x="7882095" y="1071563"/>
                  <a:ext cx="447507"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確定送出</a:t>
                  </a:r>
                  <a:br>
                    <a:rPr lang="en-US" altLang="zh-TW" sz="1400" dirty="0">
                      <a:solidFill>
                        <a:schemeClr val="tx1"/>
                      </a:solidFill>
                      <a:latin typeface="華康儷楷書" panose="03000509000000000000" pitchFamily="65" charset="-120"/>
                      <a:ea typeface="華康儷楷書" panose="03000509000000000000" pitchFamily="65" charset="-120"/>
                    </a:rPr>
                  </a:br>
                  <a:r>
                    <a:rPr lang="zh-TW" altLang="en-US" sz="1400" dirty="0">
                      <a:solidFill>
                        <a:schemeClr val="tx1"/>
                      </a:solidFill>
                      <a:latin typeface="華康儷楷書" panose="03000509000000000000" pitchFamily="65" charset="-120"/>
                      <a:ea typeface="華康儷楷書" panose="03000509000000000000" pitchFamily="65" charset="-120"/>
                    </a:rPr>
                    <a:t>確認資料</a:t>
                  </a:r>
                </a:p>
              </p:txBody>
            </p:sp>
            <p:sp>
              <p:nvSpPr>
                <p:cNvPr id="26" name="圓角矩形 33">
                  <a:extLst>
                    <a:ext uri="{FF2B5EF4-FFF2-40B4-BE49-F238E27FC236}">
                      <a16:creationId xmlns:a16="http://schemas.microsoft.com/office/drawing/2014/main" id="{05E91156-D8C3-4B23-BD65-0BB8B06F9EC5}"/>
                    </a:ext>
                  </a:extLst>
                </p:cNvPr>
                <p:cNvSpPr/>
                <p:nvPr/>
              </p:nvSpPr>
              <p:spPr bwMode="auto">
                <a:xfrm>
                  <a:off x="8501119" y="1071563"/>
                  <a:ext cx="446328"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en-US" altLang="zh-TW" sz="1400" dirty="0">
                      <a:solidFill>
                        <a:schemeClr val="tx1"/>
                      </a:solidFill>
                      <a:latin typeface="華康儷楷書" panose="03000509000000000000" pitchFamily="65" charset="-120"/>
                      <a:ea typeface="華康儷楷書" panose="03000509000000000000" pitchFamily="65" charset="-120"/>
                    </a:rPr>
                    <a:t>&amp;</a:t>
                  </a:r>
                  <a:r>
                    <a:rPr lang="zh-TW" altLang="en-US" sz="1400" dirty="0">
                      <a:solidFill>
                        <a:schemeClr val="tx1"/>
                      </a:solidFill>
                      <a:latin typeface="華康儷楷書" panose="03000509000000000000" pitchFamily="65" charset="-120"/>
                      <a:ea typeface="華康儷楷書" panose="03000509000000000000" pitchFamily="65" charset="-120"/>
                    </a:rPr>
                    <a:t>考生資料表列印信封封面</a:t>
                  </a:r>
                </a:p>
              </p:txBody>
            </p:sp>
            <p:cxnSp>
              <p:nvCxnSpPr>
                <p:cNvPr id="27" name="直線單箭頭接點 26">
                  <a:extLst>
                    <a:ext uri="{FF2B5EF4-FFF2-40B4-BE49-F238E27FC236}">
                      <a16:creationId xmlns:a16="http://schemas.microsoft.com/office/drawing/2014/main" id="{4A8E46D1-8BBE-46B5-A843-AC4A48512788}"/>
                    </a:ext>
                  </a:extLst>
                </p:cNvPr>
                <p:cNvCxnSpPr>
                  <a:stCxn id="23" idx="3"/>
                </p:cNvCxnSpPr>
                <p:nvPr/>
              </p:nvCxnSpPr>
              <p:spPr bwMode="auto">
                <a:xfrm>
                  <a:off x="6585315" y="1679575"/>
                  <a:ext cx="147613"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28" name="直線單箭頭接點 27">
                  <a:extLst>
                    <a:ext uri="{FF2B5EF4-FFF2-40B4-BE49-F238E27FC236}">
                      <a16:creationId xmlns:a16="http://schemas.microsoft.com/office/drawing/2014/main" id="{02E0AEF4-F149-4D27-B4E4-754450BCA689}"/>
                    </a:ext>
                  </a:extLst>
                </p:cNvPr>
                <p:cNvCxnSpPr>
                  <a:endCxn id="24" idx="1"/>
                </p:cNvCxnSpPr>
                <p:nvPr/>
              </p:nvCxnSpPr>
              <p:spPr bwMode="auto">
                <a:xfrm>
                  <a:off x="7090059" y="1678782"/>
                  <a:ext cx="247608"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29" name="直線單箭頭接點 28">
                  <a:extLst>
                    <a:ext uri="{FF2B5EF4-FFF2-40B4-BE49-F238E27FC236}">
                      <a16:creationId xmlns:a16="http://schemas.microsoft.com/office/drawing/2014/main" id="{E52CD387-BFE7-4741-9323-C6060C510D98}"/>
                    </a:ext>
                  </a:extLst>
                </p:cNvPr>
                <p:cNvCxnSpPr>
                  <a:stCxn id="24" idx="3"/>
                  <a:endCxn id="25" idx="1"/>
                </p:cNvCxnSpPr>
                <p:nvPr/>
              </p:nvCxnSpPr>
              <p:spPr bwMode="auto">
                <a:xfrm>
                  <a:off x="7736067" y="1678782"/>
                  <a:ext cx="146028"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30" name="直線單箭頭接點 29">
                  <a:extLst>
                    <a:ext uri="{FF2B5EF4-FFF2-40B4-BE49-F238E27FC236}">
                      <a16:creationId xmlns:a16="http://schemas.microsoft.com/office/drawing/2014/main" id="{DB856B81-8214-4330-AAE3-4A495DE10A1E}"/>
                    </a:ext>
                  </a:extLst>
                </p:cNvPr>
                <p:cNvCxnSpPr>
                  <a:stCxn id="25" idx="3"/>
                  <a:endCxn id="26" idx="1"/>
                </p:cNvCxnSpPr>
                <p:nvPr/>
              </p:nvCxnSpPr>
              <p:spPr bwMode="auto">
                <a:xfrm>
                  <a:off x="8329602" y="1678782"/>
                  <a:ext cx="171516"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grpSp>
          <p:sp>
            <p:nvSpPr>
              <p:cNvPr id="22" name="圓角矩形 29">
                <a:extLst>
                  <a:ext uri="{FF2B5EF4-FFF2-40B4-BE49-F238E27FC236}">
                    <a16:creationId xmlns:a16="http://schemas.microsoft.com/office/drawing/2014/main" id="{7084BED5-73B7-44A9-A3E4-27E7D919B2FA}"/>
                  </a:ext>
                </a:extLst>
              </p:cNvPr>
              <p:cNvSpPr/>
              <p:nvPr/>
            </p:nvSpPr>
            <p:spPr bwMode="auto">
              <a:xfrm>
                <a:off x="8401050" y="115889"/>
                <a:ext cx="457201"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登入報名系統</a:t>
                </a:r>
              </a:p>
            </p:txBody>
          </p:sp>
        </p:grpSp>
        <p:sp>
          <p:nvSpPr>
            <p:cNvPr id="19" name="圓角矩形 33">
              <a:extLst>
                <a:ext uri="{FF2B5EF4-FFF2-40B4-BE49-F238E27FC236}">
                  <a16:creationId xmlns:a16="http://schemas.microsoft.com/office/drawing/2014/main" id="{C61F0FB4-6443-40F6-A003-4F8537443AE4}"/>
                </a:ext>
              </a:extLst>
            </p:cNvPr>
            <p:cNvSpPr/>
            <p:nvPr/>
          </p:nvSpPr>
          <p:spPr bwMode="auto">
            <a:xfrm>
              <a:off x="3835399" y="1263379"/>
              <a:ext cx="446400"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050" dirty="0">
                  <a:solidFill>
                    <a:schemeClr val="tx1"/>
                  </a:solidFill>
                  <a:latin typeface="華康儷楷書" panose="03000509000000000000" pitchFamily="65" charset="-120"/>
                  <a:ea typeface="華康儷楷書" panose="03000509000000000000" pitchFamily="65" charset="-120"/>
                </a:rPr>
                <a:t>並限掛或快遞寄送</a:t>
              </a:r>
              <a:br>
                <a:rPr lang="en-US" altLang="zh-TW" sz="1050" dirty="0">
                  <a:solidFill>
                    <a:schemeClr val="tx1"/>
                  </a:solidFill>
                  <a:latin typeface="華康儷楷書" panose="03000509000000000000" pitchFamily="65" charset="-120"/>
                  <a:ea typeface="華康儷楷書" panose="03000509000000000000" pitchFamily="65" charset="-120"/>
                </a:rPr>
              </a:br>
              <a:r>
                <a:rPr lang="zh-TW" altLang="en-US" sz="1050" dirty="0">
                  <a:solidFill>
                    <a:schemeClr val="tx1"/>
                  </a:solidFill>
                  <a:latin typeface="華康儷楷書" panose="03000509000000000000" pitchFamily="65" charset="-120"/>
                  <a:ea typeface="華康儷楷書" panose="03000509000000000000" pitchFamily="65" charset="-120"/>
                </a:rPr>
                <a:t>確認粘貼證明文件</a:t>
              </a:r>
            </a:p>
          </p:txBody>
        </p:sp>
        <p:cxnSp>
          <p:nvCxnSpPr>
            <p:cNvPr id="20" name="直線單箭頭接點 19">
              <a:extLst>
                <a:ext uri="{FF2B5EF4-FFF2-40B4-BE49-F238E27FC236}">
                  <a16:creationId xmlns:a16="http://schemas.microsoft.com/office/drawing/2014/main" id="{CC7F518F-A9C1-4B59-9B25-43F6EB75A65B}"/>
                </a:ext>
              </a:extLst>
            </p:cNvPr>
            <p:cNvCxnSpPr>
              <a:endCxn id="19" idx="1"/>
            </p:cNvCxnSpPr>
            <p:nvPr/>
          </p:nvCxnSpPr>
          <p:spPr bwMode="auto">
            <a:xfrm>
              <a:off x="3663855" y="1870598"/>
              <a:ext cx="171544"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grpSp>
      <p:grpSp>
        <p:nvGrpSpPr>
          <p:cNvPr id="5" name="群組 4">
            <a:extLst>
              <a:ext uri="{FF2B5EF4-FFF2-40B4-BE49-F238E27FC236}">
                <a16:creationId xmlns:a16="http://schemas.microsoft.com/office/drawing/2014/main" id="{258A84CC-B67E-4B07-8251-8A5CEBBCC372}"/>
              </a:ext>
            </a:extLst>
          </p:cNvPr>
          <p:cNvGrpSpPr/>
          <p:nvPr/>
        </p:nvGrpSpPr>
        <p:grpSpPr>
          <a:xfrm>
            <a:off x="1875591" y="4475238"/>
            <a:ext cx="562466" cy="504825"/>
            <a:chOff x="1291423" y="5327760"/>
            <a:chExt cx="562466" cy="504825"/>
          </a:xfrm>
        </p:grpSpPr>
        <p:grpSp>
          <p:nvGrpSpPr>
            <p:cNvPr id="2" name="群組 1">
              <a:extLst>
                <a:ext uri="{FF2B5EF4-FFF2-40B4-BE49-F238E27FC236}">
                  <a16:creationId xmlns:a16="http://schemas.microsoft.com/office/drawing/2014/main" id="{D3E271C2-F16E-46E1-A8C1-095306EC0672}"/>
                </a:ext>
              </a:extLst>
            </p:cNvPr>
            <p:cNvGrpSpPr/>
            <p:nvPr/>
          </p:nvGrpSpPr>
          <p:grpSpPr>
            <a:xfrm>
              <a:off x="1291423" y="5327760"/>
              <a:ext cx="562466" cy="504825"/>
              <a:chOff x="9528660" y="3534102"/>
              <a:chExt cx="562466" cy="504825"/>
            </a:xfrm>
            <a:solidFill>
              <a:srgbClr val="FFFF00"/>
            </a:solidFill>
          </p:grpSpPr>
          <p:sp>
            <p:nvSpPr>
              <p:cNvPr id="34" name="Freeform 120">
                <a:extLst>
                  <a:ext uri="{FF2B5EF4-FFF2-40B4-BE49-F238E27FC236}">
                    <a16:creationId xmlns:a16="http://schemas.microsoft.com/office/drawing/2014/main" id="{4B64B0E4-8173-4B0B-A68B-D07FBE3F7E43}"/>
                  </a:ext>
                </a:extLst>
              </p:cNvPr>
              <p:cNvSpPr>
                <a:spLocks/>
              </p:cNvSpPr>
              <p:nvPr/>
            </p:nvSpPr>
            <p:spPr bwMode="auto">
              <a:xfrm>
                <a:off x="9528660" y="3534102"/>
                <a:ext cx="433388" cy="504825"/>
              </a:xfrm>
              <a:custGeom>
                <a:avLst/>
                <a:gdLst>
                  <a:gd name="T0" fmla="*/ 152 w 152"/>
                  <a:gd name="T1" fmla="*/ 154 h 177"/>
                  <a:gd name="T2" fmla="*/ 152 w 152"/>
                  <a:gd name="T3" fmla="*/ 163 h 177"/>
                  <a:gd name="T4" fmla="*/ 138 w 152"/>
                  <a:gd name="T5" fmla="*/ 177 h 177"/>
                  <a:gd name="T6" fmla="*/ 13 w 152"/>
                  <a:gd name="T7" fmla="*/ 177 h 177"/>
                  <a:gd name="T8" fmla="*/ 0 w 152"/>
                  <a:gd name="T9" fmla="*/ 163 h 177"/>
                  <a:gd name="T10" fmla="*/ 0 w 152"/>
                  <a:gd name="T11" fmla="*/ 13 h 177"/>
                  <a:gd name="T12" fmla="*/ 13 w 152"/>
                  <a:gd name="T13" fmla="*/ 0 h 177"/>
                  <a:gd name="T14" fmla="*/ 138 w 152"/>
                  <a:gd name="T15" fmla="*/ 0 h 177"/>
                  <a:gd name="T16" fmla="*/ 152 w 152"/>
                  <a:gd name="T17" fmla="*/ 13 h 177"/>
                  <a:gd name="T18" fmla="*/ 152 w 152"/>
                  <a:gd name="T19" fmla="*/ 37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 h="177">
                    <a:moveTo>
                      <a:pt x="152" y="154"/>
                    </a:moveTo>
                    <a:cubicBezTo>
                      <a:pt x="152" y="163"/>
                      <a:pt x="152" y="163"/>
                      <a:pt x="152" y="163"/>
                    </a:cubicBezTo>
                    <a:cubicBezTo>
                      <a:pt x="152" y="171"/>
                      <a:pt x="145" y="177"/>
                      <a:pt x="138" y="177"/>
                    </a:cubicBezTo>
                    <a:cubicBezTo>
                      <a:pt x="13" y="177"/>
                      <a:pt x="13" y="177"/>
                      <a:pt x="13" y="177"/>
                    </a:cubicBezTo>
                    <a:cubicBezTo>
                      <a:pt x="6" y="177"/>
                      <a:pt x="0" y="171"/>
                      <a:pt x="0" y="163"/>
                    </a:cubicBezTo>
                    <a:cubicBezTo>
                      <a:pt x="0" y="13"/>
                      <a:pt x="0" y="13"/>
                      <a:pt x="0" y="13"/>
                    </a:cubicBezTo>
                    <a:cubicBezTo>
                      <a:pt x="0" y="6"/>
                      <a:pt x="6" y="0"/>
                      <a:pt x="13" y="0"/>
                    </a:cubicBezTo>
                    <a:cubicBezTo>
                      <a:pt x="138" y="0"/>
                      <a:pt x="138" y="0"/>
                      <a:pt x="138" y="0"/>
                    </a:cubicBezTo>
                    <a:cubicBezTo>
                      <a:pt x="145" y="0"/>
                      <a:pt x="152" y="6"/>
                      <a:pt x="152" y="13"/>
                    </a:cubicBezTo>
                    <a:cubicBezTo>
                      <a:pt x="152" y="37"/>
                      <a:pt x="152" y="37"/>
                      <a:pt x="152" y="37"/>
                    </a:cubicBezTo>
                  </a:path>
                </a:pathLst>
              </a:custGeom>
              <a:grpFill/>
              <a:ln w="23813"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dirty="0"/>
              </a:p>
            </p:txBody>
          </p:sp>
          <p:sp>
            <p:nvSpPr>
              <p:cNvPr id="32" name="Line 118">
                <a:extLst>
                  <a:ext uri="{FF2B5EF4-FFF2-40B4-BE49-F238E27FC236}">
                    <a16:creationId xmlns:a16="http://schemas.microsoft.com/office/drawing/2014/main" id="{DE8FC5D8-C621-4F89-A6D5-203E22DC3D86}"/>
                  </a:ext>
                </a:extLst>
              </p:cNvPr>
              <p:cNvSpPr>
                <a:spLocks noChangeShapeType="1"/>
              </p:cNvSpPr>
              <p:nvPr/>
            </p:nvSpPr>
            <p:spPr bwMode="auto">
              <a:xfrm>
                <a:off x="9857764" y="3759110"/>
                <a:ext cx="92075" cy="85725"/>
              </a:xfrm>
              <a:prstGeom prst="line">
                <a:avLst/>
              </a:prstGeom>
              <a:grpFill/>
              <a:ln w="23813"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33" name="Line 119">
                <a:extLst>
                  <a:ext uri="{FF2B5EF4-FFF2-40B4-BE49-F238E27FC236}">
                    <a16:creationId xmlns:a16="http://schemas.microsoft.com/office/drawing/2014/main" id="{911DD4AE-ECF9-425E-B625-C640B9726398}"/>
                  </a:ext>
                </a:extLst>
              </p:cNvPr>
              <p:cNvSpPr>
                <a:spLocks noChangeShapeType="1"/>
              </p:cNvSpPr>
              <p:nvPr/>
            </p:nvSpPr>
            <p:spPr bwMode="auto">
              <a:xfrm flipH="1">
                <a:off x="9932376" y="3686085"/>
                <a:ext cx="158750" cy="158750"/>
              </a:xfrm>
              <a:prstGeom prst="line">
                <a:avLst/>
              </a:prstGeom>
              <a:grpFill/>
              <a:ln w="23813"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grpSp>
        <p:sp>
          <p:nvSpPr>
            <p:cNvPr id="3" name="文字方塊 2">
              <a:extLst>
                <a:ext uri="{FF2B5EF4-FFF2-40B4-BE49-F238E27FC236}">
                  <a16:creationId xmlns:a16="http://schemas.microsoft.com/office/drawing/2014/main" id="{165F8402-3F12-46E4-99F2-0D9227714345}"/>
                </a:ext>
              </a:extLst>
            </p:cNvPr>
            <p:cNvSpPr txBox="1"/>
            <p:nvPr/>
          </p:nvSpPr>
          <p:spPr>
            <a:xfrm>
              <a:off x="1351308" y="5371840"/>
              <a:ext cx="336952" cy="400110"/>
            </a:xfrm>
            <a:prstGeom prst="rect">
              <a:avLst/>
            </a:prstGeom>
            <a:noFill/>
          </p:spPr>
          <p:txBody>
            <a:bodyPr wrap="none" rtlCol="0">
              <a:spAutoFit/>
            </a:bodyPr>
            <a:lstStyle/>
            <a:p>
              <a:r>
                <a:rPr lang="en-US" altLang="zh-TW" sz="2000" b="1" dirty="0">
                  <a:solidFill>
                    <a:srgbClr val="C00000"/>
                  </a:solidFill>
                  <a:latin typeface="微軟正黑體" panose="020B0604030504040204" pitchFamily="34" charset="-120"/>
                  <a:ea typeface="微軟正黑體" panose="020B0604030504040204" pitchFamily="34" charset="-120"/>
                </a:rPr>
                <a:t>1</a:t>
              </a:r>
              <a:endParaRPr lang="zh-TW" altLang="en-US" b="1" dirty="0">
                <a:solidFill>
                  <a:srgbClr val="C00000"/>
                </a:solidFill>
                <a:latin typeface="微軟正黑體" panose="020B0604030504040204" pitchFamily="34" charset="-120"/>
                <a:ea typeface="微軟正黑體" panose="020B0604030504040204" pitchFamily="34" charset="-120"/>
              </a:endParaRPr>
            </a:p>
          </p:txBody>
        </p:sp>
      </p:grpSp>
      <p:grpSp>
        <p:nvGrpSpPr>
          <p:cNvPr id="35" name="群組 34">
            <a:extLst>
              <a:ext uri="{FF2B5EF4-FFF2-40B4-BE49-F238E27FC236}">
                <a16:creationId xmlns:a16="http://schemas.microsoft.com/office/drawing/2014/main" id="{73C4E135-E7E3-42DA-97D9-545686E6E85A}"/>
              </a:ext>
            </a:extLst>
          </p:cNvPr>
          <p:cNvGrpSpPr/>
          <p:nvPr/>
        </p:nvGrpSpPr>
        <p:grpSpPr>
          <a:xfrm>
            <a:off x="6703470" y="1771405"/>
            <a:ext cx="562466" cy="504825"/>
            <a:chOff x="1291423" y="5327760"/>
            <a:chExt cx="562466" cy="504825"/>
          </a:xfrm>
        </p:grpSpPr>
        <p:grpSp>
          <p:nvGrpSpPr>
            <p:cNvPr id="36" name="群組 35">
              <a:extLst>
                <a:ext uri="{FF2B5EF4-FFF2-40B4-BE49-F238E27FC236}">
                  <a16:creationId xmlns:a16="http://schemas.microsoft.com/office/drawing/2014/main" id="{1B39D999-837F-47B9-AC87-BB60CFA3DAE3}"/>
                </a:ext>
              </a:extLst>
            </p:cNvPr>
            <p:cNvGrpSpPr/>
            <p:nvPr/>
          </p:nvGrpSpPr>
          <p:grpSpPr>
            <a:xfrm>
              <a:off x="1291423" y="5327760"/>
              <a:ext cx="562466" cy="504825"/>
              <a:chOff x="9528660" y="3534102"/>
              <a:chExt cx="562466" cy="504825"/>
            </a:xfrm>
            <a:solidFill>
              <a:srgbClr val="FFFF00"/>
            </a:solidFill>
          </p:grpSpPr>
          <p:sp>
            <p:nvSpPr>
              <p:cNvPr id="38" name="Freeform 120">
                <a:extLst>
                  <a:ext uri="{FF2B5EF4-FFF2-40B4-BE49-F238E27FC236}">
                    <a16:creationId xmlns:a16="http://schemas.microsoft.com/office/drawing/2014/main" id="{554B9A45-738F-4461-A64F-15799ED37EAC}"/>
                  </a:ext>
                </a:extLst>
              </p:cNvPr>
              <p:cNvSpPr>
                <a:spLocks/>
              </p:cNvSpPr>
              <p:nvPr/>
            </p:nvSpPr>
            <p:spPr bwMode="auto">
              <a:xfrm>
                <a:off x="9528660" y="3534102"/>
                <a:ext cx="433388" cy="504825"/>
              </a:xfrm>
              <a:custGeom>
                <a:avLst/>
                <a:gdLst>
                  <a:gd name="T0" fmla="*/ 152 w 152"/>
                  <a:gd name="T1" fmla="*/ 154 h 177"/>
                  <a:gd name="T2" fmla="*/ 152 w 152"/>
                  <a:gd name="T3" fmla="*/ 163 h 177"/>
                  <a:gd name="T4" fmla="*/ 138 w 152"/>
                  <a:gd name="T5" fmla="*/ 177 h 177"/>
                  <a:gd name="T6" fmla="*/ 13 w 152"/>
                  <a:gd name="T7" fmla="*/ 177 h 177"/>
                  <a:gd name="T8" fmla="*/ 0 w 152"/>
                  <a:gd name="T9" fmla="*/ 163 h 177"/>
                  <a:gd name="T10" fmla="*/ 0 w 152"/>
                  <a:gd name="T11" fmla="*/ 13 h 177"/>
                  <a:gd name="T12" fmla="*/ 13 w 152"/>
                  <a:gd name="T13" fmla="*/ 0 h 177"/>
                  <a:gd name="T14" fmla="*/ 138 w 152"/>
                  <a:gd name="T15" fmla="*/ 0 h 177"/>
                  <a:gd name="T16" fmla="*/ 152 w 152"/>
                  <a:gd name="T17" fmla="*/ 13 h 177"/>
                  <a:gd name="T18" fmla="*/ 152 w 152"/>
                  <a:gd name="T19" fmla="*/ 37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 h="177">
                    <a:moveTo>
                      <a:pt x="152" y="154"/>
                    </a:moveTo>
                    <a:cubicBezTo>
                      <a:pt x="152" y="163"/>
                      <a:pt x="152" y="163"/>
                      <a:pt x="152" y="163"/>
                    </a:cubicBezTo>
                    <a:cubicBezTo>
                      <a:pt x="152" y="171"/>
                      <a:pt x="145" y="177"/>
                      <a:pt x="138" y="177"/>
                    </a:cubicBezTo>
                    <a:cubicBezTo>
                      <a:pt x="13" y="177"/>
                      <a:pt x="13" y="177"/>
                      <a:pt x="13" y="177"/>
                    </a:cubicBezTo>
                    <a:cubicBezTo>
                      <a:pt x="6" y="177"/>
                      <a:pt x="0" y="171"/>
                      <a:pt x="0" y="163"/>
                    </a:cubicBezTo>
                    <a:cubicBezTo>
                      <a:pt x="0" y="13"/>
                      <a:pt x="0" y="13"/>
                      <a:pt x="0" y="13"/>
                    </a:cubicBezTo>
                    <a:cubicBezTo>
                      <a:pt x="0" y="6"/>
                      <a:pt x="6" y="0"/>
                      <a:pt x="13" y="0"/>
                    </a:cubicBezTo>
                    <a:cubicBezTo>
                      <a:pt x="138" y="0"/>
                      <a:pt x="138" y="0"/>
                      <a:pt x="138" y="0"/>
                    </a:cubicBezTo>
                    <a:cubicBezTo>
                      <a:pt x="145" y="0"/>
                      <a:pt x="152" y="6"/>
                      <a:pt x="152" y="13"/>
                    </a:cubicBezTo>
                    <a:cubicBezTo>
                      <a:pt x="152" y="37"/>
                      <a:pt x="152" y="37"/>
                      <a:pt x="152" y="37"/>
                    </a:cubicBezTo>
                  </a:path>
                </a:pathLst>
              </a:custGeom>
              <a:grpFill/>
              <a:ln w="23813"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dirty="0"/>
              </a:p>
            </p:txBody>
          </p:sp>
          <p:sp>
            <p:nvSpPr>
              <p:cNvPr id="39" name="Line 118">
                <a:extLst>
                  <a:ext uri="{FF2B5EF4-FFF2-40B4-BE49-F238E27FC236}">
                    <a16:creationId xmlns:a16="http://schemas.microsoft.com/office/drawing/2014/main" id="{222EB3C5-037A-41BF-9A23-E56C56EE4F94}"/>
                  </a:ext>
                </a:extLst>
              </p:cNvPr>
              <p:cNvSpPr>
                <a:spLocks noChangeShapeType="1"/>
              </p:cNvSpPr>
              <p:nvPr/>
            </p:nvSpPr>
            <p:spPr bwMode="auto">
              <a:xfrm>
                <a:off x="9857764" y="3759110"/>
                <a:ext cx="92075" cy="85725"/>
              </a:xfrm>
              <a:prstGeom prst="line">
                <a:avLst/>
              </a:prstGeom>
              <a:grpFill/>
              <a:ln w="23813"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40" name="Line 119">
                <a:extLst>
                  <a:ext uri="{FF2B5EF4-FFF2-40B4-BE49-F238E27FC236}">
                    <a16:creationId xmlns:a16="http://schemas.microsoft.com/office/drawing/2014/main" id="{731A2321-08C9-468C-9BC2-093FA5DA97FC}"/>
                  </a:ext>
                </a:extLst>
              </p:cNvPr>
              <p:cNvSpPr>
                <a:spLocks noChangeShapeType="1"/>
              </p:cNvSpPr>
              <p:nvPr/>
            </p:nvSpPr>
            <p:spPr bwMode="auto">
              <a:xfrm flipH="1">
                <a:off x="9932376" y="3686085"/>
                <a:ext cx="158750" cy="158750"/>
              </a:xfrm>
              <a:prstGeom prst="line">
                <a:avLst/>
              </a:prstGeom>
              <a:grpFill/>
              <a:ln w="23813"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grpSp>
        <p:sp>
          <p:nvSpPr>
            <p:cNvPr id="37" name="文字方塊 36">
              <a:extLst>
                <a:ext uri="{FF2B5EF4-FFF2-40B4-BE49-F238E27FC236}">
                  <a16:creationId xmlns:a16="http://schemas.microsoft.com/office/drawing/2014/main" id="{1C94E4A6-5BCD-464E-A052-06A9F687F4F2}"/>
                </a:ext>
              </a:extLst>
            </p:cNvPr>
            <p:cNvSpPr txBox="1"/>
            <p:nvPr/>
          </p:nvSpPr>
          <p:spPr>
            <a:xfrm>
              <a:off x="1351308" y="5371840"/>
              <a:ext cx="336952" cy="400110"/>
            </a:xfrm>
            <a:prstGeom prst="rect">
              <a:avLst/>
            </a:prstGeom>
            <a:noFill/>
          </p:spPr>
          <p:txBody>
            <a:bodyPr wrap="none" rtlCol="0">
              <a:spAutoFit/>
            </a:bodyPr>
            <a:lstStyle/>
            <a:p>
              <a:r>
                <a:rPr lang="en-US" altLang="zh-TW" sz="2000" b="1" dirty="0">
                  <a:solidFill>
                    <a:srgbClr val="C00000"/>
                  </a:solidFill>
                  <a:latin typeface="微軟正黑體" panose="020B0604030504040204" pitchFamily="34" charset="-120"/>
                  <a:ea typeface="微軟正黑體" panose="020B0604030504040204" pitchFamily="34" charset="-120"/>
                </a:rPr>
                <a:t>2</a:t>
              </a:r>
              <a:endParaRPr lang="zh-TW" altLang="en-US" b="1" dirty="0">
                <a:solidFill>
                  <a:srgbClr val="C00000"/>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8181430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ED3454A8-D736-40A1-8C2E-2A20D6D48221}"/>
              </a:ext>
            </a:extLst>
          </p:cNvPr>
          <p:cNvPicPr>
            <a:picLocks noChangeAspect="1"/>
          </p:cNvPicPr>
          <p:nvPr/>
        </p:nvPicPr>
        <p:blipFill>
          <a:blip r:embed="rId3"/>
          <a:stretch>
            <a:fillRect/>
          </a:stretch>
        </p:blipFill>
        <p:spPr>
          <a:xfrm>
            <a:off x="1268729" y="1119033"/>
            <a:ext cx="6870638" cy="5088353"/>
          </a:xfrm>
          <a:prstGeom prst="rect">
            <a:avLst/>
          </a:prstGeom>
        </p:spPr>
      </p:pic>
      <p:sp>
        <p:nvSpPr>
          <p:cNvPr id="47107" name="內容版面配置區 7"/>
          <p:cNvSpPr>
            <a:spLocks noGrp="1"/>
          </p:cNvSpPr>
          <p:nvPr>
            <p:ph idx="4294967295"/>
          </p:nvPr>
        </p:nvSpPr>
        <p:spPr>
          <a:xfrm>
            <a:off x="963683" y="747338"/>
            <a:ext cx="4221019" cy="503237"/>
          </a:xfrm>
        </p:spPr>
        <p:txBody>
          <a:bodyPr>
            <a:normAutofit/>
          </a:bodyPr>
          <a:lstStyle/>
          <a:p>
            <a:pPr>
              <a:buBlip>
                <a:blip r:embed="rId4"/>
              </a:buBlip>
            </a:pPr>
            <a:r>
              <a:rPr lang="zh-TW" altLang="zh-TW" sz="2100" b="1" spc="-75" dirty="0">
                <a:solidFill>
                  <a:prstClr val="black"/>
                </a:solidFill>
                <a:latin typeface="微軟正黑體" panose="020B0604030504040204" pitchFamily="34" charset="-120"/>
                <a:ea typeface="微軟正黑體" panose="020B0604030504040204" pitchFamily="34" charset="-120"/>
                <a:cs typeface="+mj-cs"/>
              </a:rPr>
              <a:t>設定通行碼</a:t>
            </a:r>
            <a:endParaRPr lang="zh-TW" altLang="en-US" sz="2100" b="1" spc="-75" dirty="0">
              <a:solidFill>
                <a:prstClr val="black"/>
              </a:solidFill>
              <a:latin typeface="微軟正黑體" panose="020B0604030504040204" pitchFamily="34" charset="-120"/>
              <a:ea typeface="微軟正黑體" panose="020B0604030504040204" pitchFamily="34" charset="-120"/>
              <a:cs typeface="+mj-cs"/>
            </a:endParaRPr>
          </a:p>
        </p:txBody>
      </p:sp>
      <p:sp>
        <p:nvSpPr>
          <p:cNvPr id="8" name="Rectangle 2"/>
          <p:cNvSpPr txBox="1">
            <a:spLocks noChangeArrowheads="1"/>
          </p:cNvSpPr>
          <p:nvPr/>
        </p:nvSpPr>
        <p:spPr bwMode="auto">
          <a:xfrm>
            <a:off x="734291" y="126856"/>
            <a:ext cx="8229600" cy="582612"/>
          </a:xfrm>
          <a:prstGeom prst="rect">
            <a:avLst/>
          </a:prstGeom>
          <a:noFill/>
          <a:ln w="9525">
            <a:noFill/>
            <a:miter lim="800000"/>
            <a:headEnd/>
            <a:tailEnd/>
          </a:ln>
        </p:spPr>
        <p:txBody>
          <a:bodyPr anchor="ctr"/>
          <a:lstStyle/>
          <a:p>
            <a:pPr>
              <a:lnSpc>
                <a:spcPct val="90000"/>
              </a:lnSpc>
              <a:spcBef>
                <a:spcPct val="0"/>
              </a:spcBef>
              <a:defRPr/>
            </a:pP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報名系統操作說明</a:t>
            </a:r>
          </a:p>
        </p:txBody>
      </p:sp>
      <p:sp>
        <p:nvSpPr>
          <p:cNvPr id="7" name="矩形 6">
            <a:extLst>
              <a:ext uri="{FF2B5EF4-FFF2-40B4-BE49-F238E27FC236}">
                <a16:creationId xmlns:a16="http://schemas.microsoft.com/office/drawing/2014/main" id="{A1401681-4430-4770-A356-497B1717293C}"/>
              </a:ext>
            </a:extLst>
          </p:cNvPr>
          <p:cNvSpPr/>
          <p:nvPr/>
        </p:nvSpPr>
        <p:spPr>
          <a:xfrm>
            <a:off x="1376218" y="3038764"/>
            <a:ext cx="6391564" cy="2028816"/>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a:extLst>
              <a:ext uri="{FF2B5EF4-FFF2-40B4-BE49-F238E27FC236}">
                <a16:creationId xmlns:a16="http://schemas.microsoft.com/office/drawing/2014/main" id="{0A4AB238-8DC5-4D91-B3C9-1A467CDD1C75}"/>
              </a:ext>
            </a:extLst>
          </p:cNvPr>
          <p:cNvSpPr/>
          <p:nvPr/>
        </p:nvSpPr>
        <p:spPr>
          <a:xfrm>
            <a:off x="3353177" y="5853524"/>
            <a:ext cx="923260" cy="303711"/>
          </a:xfrm>
          <a:prstGeom prst="rect">
            <a:avLst/>
          </a:prstGeom>
          <a:noFill/>
          <a:ln w="28575">
            <a:solidFill>
              <a:srgbClr val="16A0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向右箭號 19">
            <a:extLst>
              <a:ext uri="{FF2B5EF4-FFF2-40B4-BE49-F238E27FC236}">
                <a16:creationId xmlns:a16="http://schemas.microsoft.com/office/drawing/2014/main" id="{ADBC2C21-5DAE-48B6-8F18-12ED4D56C002}"/>
              </a:ext>
            </a:extLst>
          </p:cNvPr>
          <p:cNvSpPr/>
          <p:nvPr/>
        </p:nvSpPr>
        <p:spPr bwMode="auto">
          <a:xfrm>
            <a:off x="2880229" y="5938816"/>
            <a:ext cx="434157" cy="218419"/>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sz="1400"/>
          </a:p>
        </p:txBody>
      </p:sp>
      <p:sp>
        <p:nvSpPr>
          <p:cNvPr id="11" name="矩形 10">
            <a:extLst>
              <a:ext uri="{FF2B5EF4-FFF2-40B4-BE49-F238E27FC236}">
                <a16:creationId xmlns:a16="http://schemas.microsoft.com/office/drawing/2014/main" id="{65DB1E35-AFAF-4C92-8AFE-7A9D1F609DB4}"/>
              </a:ext>
            </a:extLst>
          </p:cNvPr>
          <p:cNvSpPr/>
          <p:nvPr/>
        </p:nvSpPr>
        <p:spPr>
          <a:xfrm>
            <a:off x="8261938" y="3400367"/>
            <a:ext cx="2110191" cy="803366"/>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algn="just"/>
            <a:r>
              <a:rPr lang="zh-TW" altLang="en-US" b="1" dirty="0">
                <a:solidFill>
                  <a:srgbClr val="0000FF"/>
                </a:solidFill>
                <a:latin typeface="微軟正黑體" panose="020B0604030504040204" pitchFamily="34" charset="-120"/>
                <a:ea typeface="微軟正黑體" panose="020B0604030504040204" pitchFamily="34" charset="-120"/>
              </a:rPr>
              <a:t>輸入</a:t>
            </a:r>
            <a:r>
              <a:rPr lang="zh-TW" altLang="en-US" b="1" dirty="0">
                <a:solidFill>
                  <a:schemeClr val="tx1"/>
                </a:solidFill>
                <a:latin typeface="微軟正黑體" panose="020B0604030504040204" pitchFamily="34" charset="-120"/>
                <a:ea typeface="微軟正黑體" panose="020B0604030504040204" pitchFamily="34" charset="-120"/>
              </a:rPr>
              <a:t>個人基本資料及</a:t>
            </a:r>
            <a:r>
              <a:rPr lang="zh-TW" altLang="en-US" b="1" dirty="0">
                <a:solidFill>
                  <a:srgbClr val="0000FF"/>
                </a:solidFill>
                <a:latin typeface="微軟正黑體" panose="020B0604030504040204" pitchFamily="34" charset="-120"/>
                <a:ea typeface="微軟正黑體" panose="020B0604030504040204" pitchFamily="34" charset="-120"/>
              </a:rPr>
              <a:t>自行設定通行碼</a:t>
            </a:r>
          </a:p>
        </p:txBody>
      </p:sp>
      <p:sp>
        <p:nvSpPr>
          <p:cNvPr id="12" name="向右箭號 19">
            <a:extLst>
              <a:ext uri="{FF2B5EF4-FFF2-40B4-BE49-F238E27FC236}">
                <a16:creationId xmlns:a16="http://schemas.microsoft.com/office/drawing/2014/main" id="{D0058007-BB97-4775-9F7E-D7E25A3ED074}"/>
              </a:ext>
            </a:extLst>
          </p:cNvPr>
          <p:cNvSpPr/>
          <p:nvPr/>
        </p:nvSpPr>
        <p:spPr bwMode="auto">
          <a:xfrm flipH="1">
            <a:off x="7812699" y="3692840"/>
            <a:ext cx="434157" cy="218419"/>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sz="1400"/>
          </a:p>
        </p:txBody>
      </p:sp>
      <p:grpSp>
        <p:nvGrpSpPr>
          <p:cNvPr id="27" name="群組 26">
            <a:extLst>
              <a:ext uri="{FF2B5EF4-FFF2-40B4-BE49-F238E27FC236}">
                <a16:creationId xmlns:a16="http://schemas.microsoft.com/office/drawing/2014/main" id="{D067AEBE-65A6-4C9B-B0A8-0FFC3479D320}"/>
              </a:ext>
            </a:extLst>
          </p:cNvPr>
          <p:cNvGrpSpPr/>
          <p:nvPr/>
        </p:nvGrpSpPr>
        <p:grpSpPr>
          <a:xfrm>
            <a:off x="8736724" y="728429"/>
            <a:ext cx="3329299" cy="1214437"/>
            <a:chOff x="952500" y="1263379"/>
            <a:chExt cx="3329299" cy="1214437"/>
          </a:xfrm>
        </p:grpSpPr>
        <p:grpSp>
          <p:nvGrpSpPr>
            <p:cNvPr id="28" name="群組 27">
              <a:extLst>
                <a:ext uri="{FF2B5EF4-FFF2-40B4-BE49-F238E27FC236}">
                  <a16:creationId xmlns:a16="http://schemas.microsoft.com/office/drawing/2014/main" id="{56EEF1E4-5C71-4483-BCC0-02C00284F8F3}"/>
                </a:ext>
              </a:extLst>
            </p:cNvPr>
            <p:cNvGrpSpPr/>
            <p:nvPr/>
          </p:nvGrpSpPr>
          <p:grpSpPr>
            <a:xfrm>
              <a:off x="952500" y="1263379"/>
              <a:ext cx="2719699" cy="1214437"/>
              <a:chOff x="7896225" y="115889"/>
              <a:chExt cx="2719699" cy="1214437"/>
            </a:xfrm>
          </p:grpSpPr>
          <p:grpSp>
            <p:nvGrpSpPr>
              <p:cNvPr id="31" name="群組 26">
                <a:extLst>
                  <a:ext uri="{FF2B5EF4-FFF2-40B4-BE49-F238E27FC236}">
                    <a16:creationId xmlns:a16="http://schemas.microsoft.com/office/drawing/2014/main" id="{AC1B0DFF-E4EC-40AF-9647-E429CBA79D7C}"/>
                  </a:ext>
                </a:extLst>
              </p:cNvPr>
              <p:cNvGrpSpPr>
                <a:grpSpLocks/>
              </p:cNvGrpSpPr>
              <p:nvPr/>
            </p:nvGrpSpPr>
            <p:grpSpPr bwMode="auto">
              <a:xfrm>
                <a:off x="7896225" y="115889"/>
                <a:ext cx="2719699" cy="1214437"/>
                <a:chOff x="6228184" y="1071563"/>
                <a:chExt cx="2719263" cy="1214437"/>
              </a:xfrm>
            </p:grpSpPr>
            <p:sp>
              <p:nvSpPr>
                <p:cNvPr id="33" name="圓角矩形 30">
                  <a:extLst>
                    <a:ext uri="{FF2B5EF4-FFF2-40B4-BE49-F238E27FC236}">
                      <a16:creationId xmlns:a16="http://schemas.microsoft.com/office/drawing/2014/main" id="{E0FBFF68-67D4-459D-B723-A152A355BFAE}"/>
                    </a:ext>
                  </a:extLst>
                </p:cNvPr>
                <p:cNvSpPr/>
                <p:nvPr/>
              </p:nvSpPr>
              <p:spPr bwMode="auto">
                <a:xfrm>
                  <a:off x="6228184" y="1071563"/>
                  <a:ext cx="357131" cy="1214437"/>
                </a:xfrm>
                <a:prstGeom prst="roundRect">
                  <a:avLst/>
                </a:prstGeom>
                <a:solidFill>
                  <a:schemeClr val="accent6">
                    <a:lumMod val="75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bg1"/>
                      </a:solidFill>
                      <a:latin typeface="華康儷楷書" panose="03000509000000000000" pitchFamily="65" charset="-120"/>
                      <a:ea typeface="華康儷楷書" panose="03000509000000000000" pitchFamily="65" charset="-120"/>
                    </a:rPr>
                    <a:t>設定通行碼</a:t>
                  </a:r>
                </a:p>
              </p:txBody>
            </p:sp>
            <p:sp>
              <p:nvSpPr>
                <p:cNvPr id="34" name="圓角矩形 31">
                  <a:extLst>
                    <a:ext uri="{FF2B5EF4-FFF2-40B4-BE49-F238E27FC236}">
                      <a16:creationId xmlns:a16="http://schemas.microsoft.com/office/drawing/2014/main" id="{13C2953F-19D2-47D2-AB2C-35C05BCE57E1}"/>
                    </a:ext>
                  </a:extLst>
                </p:cNvPr>
                <p:cNvSpPr/>
                <p:nvPr/>
              </p:nvSpPr>
              <p:spPr bwMode="auto">
                <a:xfrm>
                  <a:off x="7337667" y="1071563"/>
                  <a:ext cx="398400"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輸入報名資料</a:t>
                  </a:r>
                  <a:endParaRPr lang="en-US" altLang="zh-TW" sz="1400" dirty="0">
                    <a:solidFill>
                      <a:schemeClr val="tx1"/>
                    </a:solidFill>
                    <a:latin typeface="華康儷楷書" panose="03000509000000000000" pitchFamily="65" charset="-120"/>
                    <a:ea typeface="華康儷楷書" panose="03000509000000000000" pitchFamily="65" charset="-120"/>
                  </a:endParaRPr>
                </a:p>
              </p:txBody>
            </p:sp>
            <p:sp>
              <p:nvSpPr>
                <p:cNvPr id="35" name="圓角矩形 32">
                  <a:extLst>
                    <a:ext uri="{FF2B5EF4-FFF2-40B4-BE49-F238E27FC236}">
                      <a16:creationId xmlns:a16="http://schemas.microsoft.com/office/drawing/2014/main" id="{CE6191F2-B64D-45AE-BBC5-8BCEE8924773}"/>
                    </a:ext>
                  </a:extLst>
                </p:cNvPr>
                <p:cNvSpPr/>
                <p:nvPr/>
              </p:nvSpPr>
              <p:spPr bwMode="auto">
                <a:xfrm>
                  <a:off x="7882095" y="1071563"/>
                  <a:ext cx="447507"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確定送出</a:t>
                  </a:r>
                  <a:br>
                    <a:rPr lang="en-US" altLang="zh-TW" sz="1400" dirty="0">
                      <a:solidFill>
                        <a:schemeClr val="tx1"/>
                      </a:solidFill>
                      <a:latin typeface="華康儷楷書" panose="03000509000000000000" pitchFamily="65" charset="-120"/>
                      <a:ea typeface="華康儷楷書" panose="03000509000000000000" pitchFamily="65" charset="-120"/>
                    </a:rPr>
                  </a:br>
                  <a:r>
                    <a:rPr lang="zh-TW" altLang="en-US" sz="1400" dirty="0">
                      <a:solidFill>
                        <a:schemeClr val="tx1"/>
                      </a:solidFill>
                      <a:latin typeface="華康儷楷書" panose="03000509000000000000" pitchFamily="65" charset="-120"/>
                      <a:ea typeface="華康儷楷書" panose="03000509000000000000" pitchFamily="65" charset="-120"/>
                    </a:rPr>
                    <a:t>確認資料</a:t>
                  </a:r>
                </a:p>
              </p:txBody>
            </p:sp>
            <p:sp>
              <p:nvSpPr>
                <p:cNvPr id="36" name="圓角矩形 33">
                  <a:extLst>
                    <a:ext uri="{FF2B5EF4-FFF2-40B4-BE49-F238E27FC236}">
                      <a16:creationId xmlns:a16="http://schemas.microsoft.com/office/drawing/2014/main" id="{FFE6F797-7B95-4B55-9093-BD2C8E0DCBBC}"/>
                    </a:ext>
                  </a:extLst>
                </p:cNvPr>
                <p:cNvSpPr/>
                <p:nvPr/>
              </p:nvSpPr>
              <p:spPr bwMode="auto">
                <a:xfrm>
                  <a:off x="8501119" y="1071563"/>
                  <a:ext cx="446328"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en-US" altLang="zh-TW" sz="1400" dirty="0">
                      <a:solidFill>
                        <a:schemeClr val="tx1"/>
                      </a:solidFill>
                      <a:latin typeface="華康儷楷書" panose="03000509000000000000" pitchFamily="65" charset="-120"/>
                      <a:ea typeface="華康儷楷書" panose="03000509000000000000" pitchFamily="65" charset="-120"/>
                    </a:rPr>
                    <a:t>&amp;</a:t>
                  </a:r>
                  <a:r>
                    <a:rPr lang="zh-TW" altLang="en-US" sz="1400" dirty="0">
                      <a:solidFill>
                        <a:schemeClr val="tx1"/>
                      </a:solidFill>
                      <a:latin typeface="華康儷楷書" panose="03000509000000000000" pitchFamily="65" charset="-120"/>
                      <a:ea typeface="華康儷楷書" panose="03000509000000000000" pitchFamily="65" charset="-120"/>
                    </a:rPr>
                    <a:t>考生資料表列印信封封面</a:t>
                  </a:r>
                </a:p>
              </p:txBody>
            </p:sp>
            <p:cxnSp>
              <p:nvCxnSpPr>
                <p:cNvPr id="37" name="直線單箭頭接點 36">
                  <a:extLst>
                    <a:ext uri="{FF2B5EF4-FFF2-40B4-BE49-F238E27FC236}">
                      <a16:creationId xmlns:a16="http://schemas.microsoft.com/office/drawing/2014/main" id="{3EEE547D-B9CC-4BBC-A265-1D39C6227113}"/>
                    </a:ext>
                  </a:extLst>
                </p:cNvPr>
                <p:cNvCxnSpPr>
                  <a:stCxn id="33" idx="3"/>
                </p:cNvCxnSpPr>
                <p:nvPr/>
              </p:nvCxnSpPr>
              <p:spPr bwMode="auto">
                <a:xfrm>
                  <a:off x="6585315" y="1679575"/>
                  <a:ext cx="147613"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38" name="直線單箭頭接點 37">
                  <a:extLst>
                    <a:ext uri="{FF2B5EF4-FFF2-40B4-BE49-F238E27FC236}">
                      <a16:creationId xmlns:a16="http://schemas.microsoft.com/office/drawing/2014/main" id="{75C47F9D-7A76-45D8-A6BF-0758011C8E61}"/>
                    </a:ext>
                  </a:extLst>
                </p:cNvPr>
                <p:cNvCxnSpPr>
                  <a:endCxn id="34" idx="1"/>
                </p:cNvCxnSpPr>
                <p:nvPr/>
              </p:nvCxnSpPr>
              <p:spPr bwMode="auto">
                <a:xfrm>
                  <a:off x="7090059" y="1678782"/>
                  <a:ext cx="247608"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39" name="直線單箭頭接點 38">
                  <a:extLst>
                    <a:ext uri="{FF2B5EF4-FFF2-40B4-BE49-F238E27FC236}">
                      <a16:creationId xmlns:a16="http://schemas.microsoft.com/office/drawing/2014/main" id="{30765BB3-B257-4BE9-94C3-30E390A73E05}"/>
                    </a:ext>
                  </a:extLst>
                </p:cNvPr>
                <p:cNvCxnSpPr>
                  <a:stCxn id="34" idx="3"/>
                  <a:endCxn id="35" idx="1"/>
                </p:cNvCxnSpPr>
                <p:nvPr/>
              </p:nvCxnSpPr>
              <p:spPr bwMode="auto">
                <a:xfrm>
                  <a:off x="7736067" y="1678782"/>
                  <a:ext cx="146028"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40" name="直線單箭頭接點 39">
                  <a:extLst>
                    <a:ext uri="{FF2B5EF4-FFF2-40B4-BE49-F238E27FC236}">
                      <a16:creationId xmlns:a16="http://schemas.microsoft.com/office/drawing/2014/main" id="{BD410C24-7942-4C4D-B2F4-0AE0129D4E1A}"/>
                    </a:ext>
                  </a:extLst>
                </p:cNvPr>
                <p:cNvCxnSpPr>
                  <a:stCxn id="35" idx="3"/>
                  <a:endCxn id="36" idx="1"/>
                </p:cNvCxnSpPr>
                <p:nvPr/>
              </p:nvCxnSpPr>
              <p:spPr bwMode="auto">
                <a:xfrm>
                  <a:off x="8329602" y="1678782"/>
                  <a:ext cx="171516"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grpSp>
          <p:sp>
            <p:nvSpPr>
              <p:cNvPr id="32" name="圓角矩形 29">
                <a:extLst>
                  <a:ext uri="{FF2B5EF4-FFF2-40B4-BE49-F238E27FC236}">
                    <a16:creationId xmlns:a16="http://schemas.microsoft.com/office/drawing/2014/main" id="{539DBF0A-2EE5-4F77-8D99-077638025B7D}"/>
                  </a:ext>
                </a:extLst>
              </p:cNvPr>
              <p:cNvSpPr/>
              <p:nvPr/>
            </p:nvSpPr>
            <p:spPr bwMode="auto">
              <a:xfrm>
                <a:off x="8401050" y="115889"/>
                <a:ext cx="457201"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登入報名系統</a:t>
                </a:r>
              </a:p>
            </p:txBody>
          </p:sp>
        </p:grpSp>
        <p:sp>
          <p:nvSpPr>
            <p:cNvPr id="29" name="圓角矩形 33">
              <a:extLst>
                <a:ext uri="{FF2B5EF4-FFF2-40B4-BE49-F238E27FC236}">
                  <a16:creationId xmlns:a16="http://schemas.microsoft.com/office/drawing/2014/main" id="{A477A4B8-9B4E-4D69-9E76-EFA70AA167C9}"/>
                </a:ext>
              </a:extLst>
            </p:cNvPr>
            <p:cNvSpPr/>
            <p:nvPr/>
          </p:nvSpPr>
          <p:spPr bwMode="auto">
            <a:xfrm>
              <a:off x="3835399" y="1263379"/>
              <a:ext cx="446400"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050" dirty="0">
                  <a:solidFill>
                    <a:schemeClr val="tx1"/>
                  </a:solidFill>
                  <a:latin typeface="華康儷楷書" panose="03000509000000000000" pitchFamily="65" charset="-120"/>
                  <a:ea typeface="華康儷楷書" panose="03000509000000000000" pitchFamily="65" charset="-120"/>
                </a:rPr>
                <a:t>並限掛或快遞寄送</a:t>
              </a:r>
              <a:br>
                <a:rPr lang="en-US" altLang="zh-TW" sz="1050" dirty="0">
                  <a:solidFill>
                    <a:schemeClr val="tx1"/>
                  </a:solidFill>
                  <a:latin typeface="華康儷楷書" panose="03000509000000000000" pitchFamily="65" charset="-120"/>
                  <a:ea typeface="華康儷楷書" panose="03000509000000000000" pitchFamily="65" charset="-120"/>
                </a:rPr>
              </a:br>
              <a:r>
                <a:rPr lang="zh-TW" altLang="en-US" sz="1050" dirty="0">
                  <a:solidFill>
                    <a:schemeClr val="tx1"/>
                  </a:solidFill>
                  <a:latin typeface="華康儷楷書" panose="03000509000000000000" pitchFamily="65" charset="-120"/>
                  <a:ea typeface="華康儷楷書" panose="03000509000000000000" pitchFamily="65" charset="-120"/>
                </a:rPr>
                <a:t>確認粘貼證明文件</a:t>
              </a:r>
            </a:p>
          </p:txBody>
        </p:sp>
        <p:cxnSp>
          <p:nvCxnSpPr>
            <p:cNvPr id="30" name="直線單箭頭接點 29">
              <a:extLst>
                <a:ext uri="{FF2B5EF4-FFF2-40B4-BE49-F238E27FC236}">
                  <a16:creationId xmlns:a16="http://schemas.microsoft.com/office/drawing/2014/main" id="{107990BB-29B0-4D27-A8AB-C343107C86EF}"/>
                </a:ext>
              </a:extLst>
            </p:cNvPr>
            <p:cNvCxnSpPr>
              <a:endCxn id="29" idx="1"/>
            </p:cNvCxnSpPr>
            <p:nvPr/>
          </p:nvCxnSpPr>
          <p:spPr bwMode="auto">
            <a:xfrm>
              <a:off x="3663855" y="1870598"/>
              <a:ext cx="171544"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grpSp>
      <p:sp>
        <p:nvSpPr>
          <p:cNvPr id="24" name="矩形 23">
            <a:extLst>
              <a:ext uri="{FF2B5EF4-FFF2-40B4-BE49-F238E27FC236}">
                <a16:creationId xmlns:a16="http://schemas.microsoft.com/office/drawing/2014/main" id="{8005E02A-5A7B-4B2F-BC3F-6AD41A221ADA}"/>
              </a:ext>
            </a:extLst>
          </p:cNvPr>
          <p:cNvSpPr/>
          <p:nvPr/>
        </p:nvSpPr>
        <p:spPr>
          <a:xfrm>
            <a:off x="1268729" y="6198674"/>
            <a:ext cx="8712679" cy="401683"/>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marL="0" indent="0" algn="just" eaLnBrk="1" hangingPunct="1">
              <a:buClr>
                <a:schemeClr val="tx1"/>
              </a:buClr>
              <a:buNone/>
              <a:defRPr/>
            </a:pPr>
            <a:r>
              <a:rPr lang="zh-TW" altLang="en-US" dirty="0">
                <a:solidFill>
                  <a:srgbClr val="0000FF"/>
                </a:solidFill>
                <a:latin typeface="微軟正黑體" panose="020B0604030504040204" pitchFamily="34" charset="-120"/>
                <a:ea typeface="微軟正黑體" panose="020B0604030504040204" pitchFamily="34" charset="-120"/>
              </a:rPr>
              <a:t>確認送出前，</a:t>
            </a:r>
            <a:r>
              <a:rPr lang="zh-TW" altLang="en-US" b="1" dirty="0">
                <a:solidFill>
                  <a:srgbClr val="FF0000"/>
                </a:solidFill>
                <a:latin typeface="微軟正黑體" panose="020B0604030504040204" pitchFamily="34" charset="-120"/>
                <a:ea typeface="微軟正黑體" panose="020B0604030504040204" pitchFamily="34" charset="-120"/>
              </a:rPr>
              <a:t>務必再次檢視</a:t>
            </a:r>
            <a:r>
              <a:rPr lang="zh-TW" altLang="en-US" dirty="0">
                <a:solidFill>
                  <a:srgbClr val="0000FF"/>
                </a:solidFill>
                <a:latin typeface="微軟正黑體" panose="020B0604030504040204" pitchFamily="34" charset="-120"/>
                <a:ea typeface="微軟正黑體" panose="020B0604030504040204" pitchFamily="34" charset="-120"/>
              </a:rPr>
              <a:t>輸入資料是否正確，點選「送出通行碼」，無法修正資料</a:t>
            </a:r>
            <a:endParaRPr lang="zh-TW" altLang="en-US" b="1" dirty="0">
              <a:solidFill>
                <a:srgbClr val="FF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89241092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761F6487-257B-483B-ACF1-9F86E3DC0C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148" y="1735419"/>
            <a:ext cx="8419405" cy="3773940"/>
          </a:xfrm>
          <a:prstGeom prst="rect">
            <a:avLst/>
          </a:prstGeom>
        </p:spPr>
      </p:pic>
      <p:sp>
        <p:nvSpPr>
          <p:cNvPr id="7" name="矩形 6"/>
          <p:cNvSpPr/>
          <p:nvPr/>
        </p:nvSpPr>
        <p:spPr>
          <a:xfrm>
            <a:off x="3770811" y="5155474"/>
            <a:ext cx="1463040" cy="409303"/>
          </a:xfrm>
          <a:prstGeom prst="rect">
            <a:avLst/>
          </a:prstGeom>
          <a:noFill/>
          <a:ln w="38100" cap="flat" cmpd="sng" algn="ctr">
            <a:solidFill>
              <a:srgbClr val="16A08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TW" altLang="en-US">
              <a:latin typeface="華康儷楷書" panose="03000509000000000000" pitchFamily="65" charset="-120"/>
              <a:ea typeface="華康儷楷書" panose="03000509000000000000" pitchFamily="65" charset="-120"/>
            </a:endParaRPr>
          </a:p>
        </p:txBody>
      </p:sp>
      <p:sp>
        <p:nvSpPr>
          <p:cNvPr id="14" name="矩形 13"/>
          <p:cNvSpPr/>
          <p:nvPr/>
        </p:nvSpPr>
        <p:spPr>
          <a:xfrm>
            <a:off x="937031" y="887064"/>
            <a:ext cx="5868914" cy="383182"/>
          </a:xfrm>
          <a:prstGeom prst="rect">
            <a:avLst/>
          </a:prstGeom>
        </p:spPr>
        <p:txBody>
          <a:bodyPr wrap="none">
            <a:spAutoFit/>
          </a:bodyPr>
          <a:lstStyle/>
          <a:p>
            <a:pPr marL="228600" indent="-228600">
              <a:lnSpc>
                <a:spcPct val="90000"/>
              </a:lnSpc>
              <a:spcBef>
                <a:spcPts val="1000"/>
              </a:spcBef>
              <a:buBlip>
                <a:blip r:embed="rId4"/>
              </a:buBlip>
              <a:defRPr/>
            </a:pPr>
            <a:r>
              <a:rPr lang="zh-TW" altLang="zh-TW" sz="2100" b="1" spc="-75" dirty="0">
                <a:solidFill>
                  <a:prstClr val="black"/>
                </a:solidFill>
                <a:latin typeface="微軟正黑體" panose="020B0604030504040204" pitchFamily="34" charset="-120"/>
                <a:ea typeface="微軟正黑體" panose="020B0604030504040204" pitchFamily="34" charset="-120"/>
                <a:cs typeface="+mj-cs"/>
              </a:rPr>
              <a:t>通行碼</a:t>
            </a: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設定成功、儲存或列印</a:t>
            </a:r>
            <a:r>
              <a:rPr lang="zh-TW" altLang="en-US" sz="2100" b="1" u="sng" spc="-75" dirty="0">
                <a:solidFill>
                  <a:srgbClr val="FF0000"/>
                </a:solidFill>
                <a:latin typeface="微軟正黑體" panose="020B0604030504040204" pitchFamily="34" charset="-120"/>
                <a:ea typeface="微軟正黑體" panose="020B0604030504040204" pitchFamily="34" charset="-120"/>
                <a:cs typeface="+mj-cs"/>
              </a:rPr>
              <a:t>通行碼確認單留存</a:t>
            </a:r>
          </a:p>
        </p:txBody>
      </p:sp>
      <p:sp>
        <p:nvSpPr>
          <p:cNvPr id="13" name="上彎箭號 12"/>
          <p:cNvSpPr/>
          <p:nvPr/>
        </p:nvSpPr>
        <p:spPr>
          <a:xfrm rot="5400000">
            <a:off x="5698584" y="4332400"/>
            <a:ext cx="432048" cy="2936930"/>
          </a:xfrm>
          <a:prstGeom prst="bentUp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latin typeface="華康儷楷書" panose="03000509000000000000" pitchFamily="65" charset="-120"/>
              <a:ea typeface="華康儷楷書" panose="03000509000000000000" pitchFamily="65" charset="-120"/>
            </a:endParaRPr>
          </a:p>
        </p:txBody>
      </p:sp>
      <p:sp>
        <p:nvSpPr>
          <p:cNvPr id="15" name="Rectangle 2"/>
          <p:cNvSpPr txBox="1">
            <a:spLocks noChangeArrowheads="1"/>
          </p:cNvSpPr>
          <p:nvPr/>
        </p:nvSpPr>
        <p:spPr bwMode="auto">
          <a:xfrm>
            <a:off x="734291" y="126856"/>
            <a:ext cx="8229600" cy="582612"/>
          </a:xfrm>
          <a:prstGeom prst="rect">
            <a:avLst/>
          </a:prstGeom>
          <a:noFill/>
          <a:ln w="9525">
            <a:noFill/>
            <a:miter lim="800000"/>
            <a:headEnd/>
            <a:tailEnd/>
          </a:ln>
        </p:spPr>
        <p:txBody>
          <a:bodyPr anchor="ctr"/>
          <a:lstStyle/>
          <a:p>
            <a:pPr>
              <a:lnSpc>
                <a:spcPct val="90000"/>
              </a:lnSpc>
              <a:spcBef>
                <a:spcPct val="0"/>
              </a:spcBef>
              <a:defRPr/>
            </a:pP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報名系統操作說明</a:t>
            </a:r>
          </a:p>
        </p:txBody>
      </p:sp>
      <p:pic>
        <p:nvPicPr>
          <p:cNvPr id="3" name="圖片 2">
            <a:extLst>
              <a:ext uri="{FF2B5EF4-FFF2-40B4-BE49-F238E27FC236}">
                <a16:creationId xmlns:a16="http://schemas.microsoft.com/office/drawing/2014/main" id="{7C3480AB-E62A-42DC-B0EE-22561E28D68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450296" y="2838994"/>
            <a:ext cx="4474253" cy="3519172"/>
          </a:xfrm>
          <a:prstGeom prst="rect">
            <a:avLst/>
          </a:prstGeom>
          <a:ln>
            <a:solidFill>
              <a:schemeClr val="tx1"/>
            </a:solidFill>
          </a:ln>
        </p:spPr>
      </p:pic>
      <p:grpSp>
        <p:nvGrpSpPr>
          <p:cNvPr id="10" name="群組 9">
            <a:extLst>
              <a:ext uri="{FF2B5EF4-FFF2-40B4-BE49-F238E27FC236}">
                <a16:creationId xmlns:a16="http://schemas.microsoft.com/office/drawing/2014/main" id="{784EBB05-933B-4A1B-A25E-0D78E94B1CD4}"/>
              </a:ext>
            </a:extLst>
          </p:cNvPr>
          <p:cNvGrpSpPr/>
          <p:nvPr/>
        </p:nvGrpSpPr>
        <p:grpSpPr>
          <a:xfrm>
            <a:off x="8736724" y="728429"/>
            <a:ext cx="3329299" cy="1214437"/>
            <a:chOff x="952500" y="1263379"/>
            <a:chExt cx="3329299" cy="1214437"/>
          </a:xfrm>
        </p:grpSpPr>
        <p:grpSp>
          <p:nvGrpSpPr>
            <p:cNvPr id="11" name="群組 10">
              <a:extLst>
                <a:ext uri="{FF2B5EF4-FFF2-40B4-BE49-F238E27FC236}">
                  <a16:creationId xmlns:a16="http://schemas.microsoft.com/office/drawing/2014/main" id="{FE11C5C2-FCFB-4F7A-BB52-DA556CA5E86F}"/>
                </a:ext>
              </a:extLst>
            </p:cNvPr>
            <p:cNvGrpSpPr/>
            <p:nvPr/>
          </p:nvGrpSpPr>
          <p:grpSpPr>
            <a:xfrm>
              <a:off x="952500" y="1263379"/>
              <a:ext cx="2719699" cy="1214437"/>
              <a:chOff x="7896225" y="115889"/>
              <a:chExt cx="2719699" cy="1214437"/>
            </a:xfrm>
          </p:grpSpPr>
          <p:grpSp>
            <p:nvGrpSpPr>
              <p:cNvPr id="17" name="群組 26">
                <a:extLst>
                  <a:ext uri="{FF2B5EF4-FFF2-40B4-BE49-F238E27FC236}">
                    <a16:creationId xmlns:a16="http://schemas.microsoft.com/office/drawing/2014/main" id="{357C2A62-58F8-4F96-9F38-6D57A27A2CAF}"/>
                  </a:ext>
                </a:extLst>
              </p:cNvPr>
              <p:cNvGrpSpPr>
                <a:grpSpLocks/>
              </p:cNvGrpSpPr>
              <p:nvPr/>
            </p:nvGrpSpPr>
            <p:grpSpPr bwMode="auto">
              <a:xfrm>
                <a:off x="7896225" y="115889"/>
                <a:ext cx="2719699" cy="1214437"/>
                <a:chOff x="6228184" y="1071563"/>
                <a:chExt cx="2719263" cy="1214437"/>
              </a:xfrm>
            </p:grpSpPr>
            <p:sp>
              <p:nvSpPr>
                <p:cNvPr id="19" name="圓角矩形 30">
                  <a:extLst>
                    <a:ext uri="{FF2B5EF4-FFF2-40B4-BE49-F238E27FC236}">
                      <a16:creationId xmlns:a16="http://schemas.microsoft.com/office/drawing/2014/main" id="{B5C5E571-A693-4EA8-9F98-A249B05A49A5}"/>
                    </a:ext>
                  </a:extLst>
                </p:cNvPr>
                <p:cNvSpPr/>
                <p:nvPr/>
              </p:nvSpPr>
              <p:spPr bwMode="auto">
                <a:xfrm>
                  <a:off x="6228184" y="1071563"/>
                  <a:ext cx="357131" cy="1214437"/>
                </a:xfrm>
                <a:prstGeom prst="roundRect">
                  <a:avLst/>
                </a:prstGeom>
                <a:solidFill>
                  <a:schemeClr val="accent6">
                    <a:lumMod val="75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bg1"/>
                      </a:solidFill>
                      <a:latin typeface="華康儷楷書" panose="03000509000000000000" pitchFamily="65" charset="-120"/>
                      <a:ea typeface="華康儷楷書" panose="03000509000000000000" pitchFamily="65" charset="-120"/>
                    </a:rPr>
                    <a:t>設定通行碼</a:t>
                  </a:r>
                </a:p>
              </p:txBody>
            </p:sp>
            <p:sp>
              <p:nvSpPr>
                <p:cNvPr id="20" name="圓角矩形 31">
                  <a:extLst>
                    <a:ext uri="{FF2B5EF4-FFF2-40B4-BE49-F238E27FC236}">
                      <a16:creationId xmlns:a16="http://schemas.microsoft.com/office/drawing/2014/main" id="{4B3C274B-4737-4610-A0AE-7C8BAE26FFB6}"/>
                    </a:ext>
                  </a:extLst>
                </p:cNvPr>
                <p:cNvSpPr/>
                <p:nvPr/>
              </p:nvSpPr>
              <p:spPr bwMode="auto">
                <a:xfrm>
                  <a:off x="7337667" y="1071563"/>
                  <a:ext cx="398400"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輸入報名資料</a:t>
                  </a:r>
                  <a:endParaRPr lang="en-US" altLang="zh-TW" sz="1400" dirty="0">
                    <a:solidFill>
                      <a:schemeClr val="tx1"/>
                    </a:solidFill>
                    <a:latin typeface="華康儷楷書" panose="03000509000000000000" pitchFamily="65" charset="-120"/>
                    <a:ea typeface="華康儷楷書" panose="03000509000000000000" pitchFamily="65" charset="-120"/>
                  </a:endParaRPr>
                </a:p>
              </p:txBody>
            </p:sp>
            <p:sp>
              <p:nvSpPr>
                <p:cNvPr id="21" name="圓角矩形 32">
                  <a:extLst>
                    <a:ext uri="{FF2B5EF4-FFF2-40B4-BE49-F238E27FC236}">
                      <a16:creationId xmlns:a16="http://schemas.microsoft.com/office/drawing/2014/main" id="{868F7550-33D0-4363-A666-6286BC440A4B}"/>
                    </a:ext>
                  </a:extLst>
                </p:cNvPr>
                <p:cNvSpPr/>
                <p:nvPr/>
              </p:nvSpPr>
              <p:spPr bwMode="auto">
                <a:xfrm>
                  <a:off x="7882095" y="1071563"/>
                  <a:ext cx="447507"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確定送出</a:t>
                  </a:r>
                  <a:br>
                    <a:rPr lang="en-US" altLang="zh-TW" sz="1400" dirty="0">
                      <a:solidFill>
                        <a:schemeClr val="tx1"/>
                      </a:solidFill>
                      <a:latin typeface="華康儷楷書" panose="03000509000000000000" pitchFamily="65" charset="-120"/>
                      <a:ea typeface="華康儷楷書" panose="03000509000000000000" pitchFamily="65" charset="-120"/>
                    </a:rPr>
                  </a:br>
                  <a:r>
                    <a:rPr lang="zh-TW" altLang="en-US" sz="1400" dirty="0">
                      <a:solidFill>
                        <a:schemeClr val="tx1"/>
                      </a:solidFill>
                      <a:latin typeface="華康儷楷書" panose="03000509000000000000" pitchFamily="65" charset="-120"/>
                      <a:ea typeface="華康儷楷書" panose="03000509000000000000" pitchFamily="65" charset="-120"/>
                    </a:rPr>
                    <a:t>確認資料</a:t>
                  </a:r>
                </a:p>
              </p:txBody>
            </p:sp>
            <p:sp>
              <p:nvSpPr>
                <p:cNvPr id="22" name="圓角矩形 33">
                  <a:extLst>
                    <a:ext uri="{FF2B5EF4-FFF2-40B4-BE49-F238E27FC236}">
                      <a16:creationId xmlns:a16="http://schemas.microsoft.com/office/drawing/2014/main" id="{E3ACE190-16D2-41CD-AF5A-B862FB79A11D}"/>
                    </a:ext>
                  </a:extLst>
                </p:cNvPr>
                <p:cNvSpPr/>
                <p:nvPr/>
              </p:nvSpPr>
              <p:spPr bwMode="auto">
                <a:xfrm>
                  <a:off x="8501119" y="1071563"/>
                  <a:ext cx="446328"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en-US" altLang="zh-TW" sz="1400" dirty="0">
                      <a:solidFill>
                        <a:schemeClr val="tx1"/>
                      </a:solidFill>
                      <a:latin typeface="華康儷楷書" panose="03000509000000000000" pitchFamily="65" charset="-120"/>
                      <a:ea typeface="華康儷楷書" panose="03000509000000000000" pitchFamily="65" charset="-120"/>
                    </a:rPr>
                    <a:t>&amp;</a:t>
                  </a:r>
                  <a:r>
                    <a:rPr lang="zh-TW" altLang="en-US" sz="1400" dirty="0">
                      <a:solidFill>
                        <a:schemeClr val="tx1"/>
                      </a:solidFill>
                      <a:latin typeface="華康儷楷書" panose="03000509000000000000" pitchFamily="65" charset="-120"/>
                      <a:ea typeface="華康儷楷書" panose="03000509000000000000" pitchFamily="65" charset="-120"/>
                    </a:rPr>
                    <a:t>考生資料表列印信封封面</a:t>
                  </a:r>
                </a:p>
              </p:txBody>
            </p:sp>
            <p:cxnSp>
              <p:nvCxnSpPr>
                <p:cNvPr id="23" name="直線單箭頭接點 22">
                  <a:extLst>
                    <a:ext uri="{FF2B5EF4-FFF2-40B4-BE49-F238E27FC236}">
                      <a16:creationId xmlns:a16="http://schemas.microsoft.com/office/drawing/2014/main" id="{57B8D92A-9C7D-4574-84E5-D7EA52F8107D}"/>
                    </a:ext>
                  </a:extLst>
                </p:cNvPr>
                <p:cNvCxnSpPr>
                  <a:stCxn id="19" idx="3"/>
                </p:cNvCxnSpPr>
                <p:nvPr/>
              </p:nvCxnSpPr>
              <p:spPr bwMode="auto">
                <a:xfrm>
                  <a:off x="6585315" y="1679575"/>
                  <a:ext cx="147613"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24" name="直線單箭頭接點 23">
                  <a:extLst>
                    <a:ext uri="{FF2B5EF4-FFF2-40B4-BE49-F238E27FC236}">
                      <a16:creationId xmlns:a16="http://schemas.microsoft.com/office/drawing/2014/main" id="{ACAAA11A-C3A4-4DA7-B361-D6A1B3A0F024}"/>
                    </a:ext>
                  </a:extLst>
                </p:cNvPr>
                <p:cNvCxnSpPr>
                  <a:endCxn id="20" idx="1"/>
                </p:cNvCxnSpPr>
                <p:nvPr/>
              </p:nvCxnSpPr>
              <p:spPr bwMode="auto">
                <a:xfrm>
                  <a:off x="7090059" y="1678782"/>
                  <a:ext cx="247608"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25" name="直線單箭頭接點 24">
                  <a:extLst>
                    <a:ext uri="{FF2B5EF4-FFF2-40B4-BE49-F238E27FC236}">
                      <a16:creationId xmlns:a16="http://schemas.microsoft.com/office/drawing/2014/main" id="{099C7666-8EF0-4005-915C-4500BCDCC345}"/>
                    </a:ext>
                  </a:extLst>
                </p:cNvPr>
                <p:cNvCxnSpPr>
                  <a:stCxn id="20" idx="3"/>
                  <a:endCxn id="21" idx="1"/>
                </p:cNvCxnSpPr>
                <p:nvPr/>
              </p:nvCxnSpPr>
              <p:spPr bwMode="auto">
                <a:xfrm>
                  <a:off x="7736067" y="1678782"/>
                  <a:ext cx="146028"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26" name="直線單箭頭接點 25">
                  <a:extLst>
                    <a:ext uri="{FF2B5EF4-FFF2-40B4-BE49-F238E27FC236}">
                      <a16:creationId xmlns:a16="http://schemas.microsoft.com/office/drawing/2014/main" id="{26C0644C-03DB-4C15-9CE5-E2DECA443F9F}"/>
                    </a:ext>
                  </a:extLst>
                </p:cNvPr>
                <p:cNvCxnSpPr>
                  <a:stCxn id="21" idx="3"/>
                  <a:endCxn id="22" idx="1"/>
                </p:cNvCxnSpPr>
                <p:nvPr/>
              </p:nvCxnSpPr>
              <p:spPr bwMode="auto">
                <a:xfrm>
                  <a:off x="8329602" y="1678782"/>
                  <a:ext cx="171516"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grpSp>
          <p:sp>
            <p:nvSpPr>
              <p:cNvPr id="18" name="圓角矩形 29">
                <a:extLst>
                  <a:ext uri="{FF2B5EF4-FFF2-40B4-BE49-F238E27FC236}">
                    <a16:creationId xmlns:a16="http://schemas.microsoft.com/office/drawing/2014/main" id="{29476FB2-280B-423C-AA69-3918858E0156}"/>
                  </a:ext>
                </a:extLst>
              </p:cNvPr>
              <p:cNvSpPr/>
              <p:nvPr/>
            </p:nvSpPr>
            <p:spPr bwMode="auto">
              <a:xfrm>
                <a:off x="8401050" y="115889"/>
                <a:ext cx="457201"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登入報名系統</a:t>
                </a:r>
              </a:p>
            </p:txBody>
          </p:sp>
        </p:grpSp>
        <p:sp>
          <p:nvSpPr>
            <p:cNvPr id="12" name="圓角矩形 33">
              <a:extLst>
                <a:ext uri="{FF2B5EF4-FFF2-40B4-BE49-F238E27FC236}">
                  <a16:creationId xmlns:a16="http://schemas.microsoft.com/office/drawing/2014/main" id="{7E81DF31-EFB9-4E10-BFCD-61C53F09892F}"/>
                </a:ext>
              </a:extLst>
            </p:cNvPr>
            <p:cNvSpPr/>
            <p:nvPr/>
          </p:nvSpPr>
          <p:spPr bwMode="auto">
            <a:xfrm>
              <a:off x="3835399" y="1263379"/>
              <a:ext cx="446400"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050" dirty="0">
                  <a:solidFill>
                    <a:schemeClr val="tx1"/>
                  </a:solidFill>
                  <a:latin typeface="華康儷楷書" panose="03000509000000000000" pitchFamily="65" charset="-120"/>
                  <a:ea typeface="華康儷楷書" panose="03000509000000000000" pitchFamily="65" charset="-120"/>
                </a:rPr>
                <a:t>並限掛或快遞寄送</a:t>
              </a:r>
              <a:br>
                <a:rPr lang="en-US" altLang="zh-TW" sz="1050" dirty="0">
                  <a:solidFill>
                    <a:schemeClr val="tx1"/>
                  </a:solidFill>
                  <a:latin typeface="華康儷楷書" panose="03000509000000000000" pitchFamily="65" charset="-120"/>
                  <a:ea typeface="華康儷楷書" panose="03000509000000000000" pitchFamily="65" charset="-120"/>
                </a:rPr>
              </a:br>
              <a:r>
                <a:rPr lang="zh-TW" altLang="en-US" sz="1050" dirty="0">
                  <a:solidFill>
                    <a:schemeClr val="tx1"/>
                  </a:solidFill>
                  <a:latin typeface="華康儷楷書" panose="03000509000000000000" pitchFamily="65" charset="-120"/>
                  <a:ea typeface="華康儷楷書" panose="03000509000000000000" pitchFamily="65" charset="-120"/>
                </a:rPr>
                <a:t>確認粘貼證明文件</a:t>
              </a:r>
            </a:p>
          </p:txBody>
        </p:sp>
        <p:cxnSp>
          <p:nvCxnSpPr>
            <p:cNvPr id="16" name="直線單箭頭接點 15">
              <a:extLst>
                <a:ext uri="{FF2B5EF4-FFF2-40B4-BE49-F238E27FC236}">
                  <a16:creationId xmlns:a16="http://schemas.microsoft.com/office/drawing/2014/main" id="{E788783D-D2D0-4A39-A068-5671A5801E56}"/>
                </a:ext>
              </a:extLst>
            </p:cNvPr>
            <p:cNvCxnSpPr>
              <a:endCxn id="12" idx="1"/>
            </p:cNvCxnSpPr>
            <p:nvPr/>
          </p:nvCxnSpPr>
          <p:spPr bwMode="auto">
            <a:xfrm>
              <a:off x="3663855" y="1870598"/>
              <a:ext cx="171544"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grpSp>
    </p:spTree>
    <p:extLst>
      <p:ext uri="{BB962C8B-B14F-4D97-AF65-F5344CB8AC3E}">
        <p14:creationId xmlns:p14="http://schemas.microsoft.com/office/powerpoint/2010/main" val="247411704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B33939F6-6EAB-4370-A7D2-21C4FC835C3B}"/>
              </a:ext>
            </a:extLst>
          </p:cNvPr>
          <p:cNvPicPr>
            <a:picLocks noChangeAspect="1"/>
          </p:cNvPicPr>
          <p:nvPr/>
        </p:nvPicPr>
        <p:blipFill>
          <a:blip r:embed="rId3"/>
          <a:stretch>
            <a:fillRect/>
          </a:stretch>
        </p:blipFill>
        <p:spPr>
          <a:xfrm>
            <a:off x="6099654" y="2505980"/>
            <a:ext cx="5931429" cy="3336847"/>
          </a:xfrm>
          <a:prstGeom prst="rect">
            <a:avLst/>
          </a:prstGeom>
        </p:spPr>
      </p:pic>
      <p:pic>
        <p:nvPicPr>
          <p:cNvPr id="3" name="圖片 2">
            <a:extLst>
              <a:ext uri="{FF2B5EF4-FFF2-40B4-BE49-F238E27FC236}">
                <a16:creationId xmlns:a16="http://schemas.microsoft.com/office/drawing/2014/main" id="{CA247675-451E-4731-BD97-B60F866EA881}"/>
              </a:ext>
            </a:extLst>
          </p:cNvPr>
          <p:cNvPicPr>
            <a:picLocks noChangeAspect="1"/>
          </p:cNvPicPr>
          <p:nvPr/>
        </p:nvPicPr>
        <p:blipFill rotWithShape="1">
          <a:blip r:embed="rId4"/>
          <a:srcRect l="1643"/>
          <a:stretch/>
        </p:blipFill>
        <p:spPr>
          <a:xfrm>
            <a:off x="770794" y="1419533"/>
            <a:ext cx="5281706" cy="4281055"/>
          </a:xfrm>
          <a:prstGeom prst="rect">
            <a:avLst/>
          </a:prstGeom>
        </p:spPr>
      </p:pic>
      <p:sp>
        <p:nvSpPr>
          <p:cNvPr id="68611" name="Rectangle 2"/>
          <p:cNvSpPr>
            <a:spLocks noGrp="1" noChangeArrowheads="1"/>
          </p:cNvSpPr>
          <p:nvPr>
            <p:ph type="title" idx="4294967295"/>
          </p:nvPr>
        </p:nvSpPr>
        <p:spPr>
          <a:xfrm>
            <a:off x="805039" y="886319"/>
            <a:ext cx="5998586" cy="468312"/>
          </a:xfrm>
          <a:ln w="19050">
            <a:round/>
          </a:ln>
        </p:spPr>
        <p:txBody>
          <a:bodyPr>
            <a:normAutofit/>
          </a:bodyPr>
          <a:lstStyle/>
          <a:p>
            <a:pPr marL="228600" indent="-228600">
              <a:spcBef>
                <a:spcPts val="1000"/>
              </a:spcBef>
              <a:buBlip>
                <a:blip r:embed="rId5"/>
              </a:buBlip>
              <a:defRPr/>
            </a:pPr>
            <a:r>
              <a:rPr lang="zh-TW" altLang="en-US" sz="2100" b="1" spc="-75" dirty="0">
                <a:solidFill>
                  <a:prstClr val="black"/>
                </a:solidFill>
                <a:latin typeface="微軟正黑體" panose="020B0604030504040204" pitchFamily="34" charset="-120"/>
                <a:ea typeface="微軟正黑體" panose="020B0604030504040204" pitchFamily="34" charset="-120"/>
              </a:rPr>
              <a:t>通行碼設定完成後登入系統</a:t>
            </a:r>
            <a:endParaRPr lang="zh-TW" altLang="zh-TW" sz="2100" b="1" spc="-75" dirty="0">
              <a:solidFill>
                <a:prstClr val="black"/>
              </a:solidFill>
              <a:latin typeface="微軟正黑體" panose="020B0604030504040204" pitchFamily="34" charset="-120"/>
              <a:ea typeface="微軟正黑體" panose="020B0604030504040204" pitchFamily="34" charset="-120"/>
            </a:endParaRPr>
          </a:p>
        </p:txBody>
      </p:sp>
      <p:sp>
        <p:nvSpPr>
          <p:cNvPr id="9" name="Rectangle 2"/>
          <p:cNvSpPr txBox="1">
            <a:spLocks noChangeArrowheads="1"/>
          </p:cNvSpPr>
          <p:nvPr/>
        </p:nvSpPr>
        <p:spPr bwMode="auto">
          <a:xfrm>
            <a:off x="734291" y="126856"/>
            <a:ext cx="8229600" cy="582612"/>
          </a:xfrm>
          <a:prstGeom prst="rect">
            <a:avLst/>
          </a:prstGeom>
          <a:noFill/>
          <a:ln w="9525">
            <a:noFill/>
            <a:miter lim="800000"/>
            <a:headEnd/>
            <a:tailEnd/>
          </a:ln>
        </p:spPr>
        <p:txBody>
          <a:bodyPr anchor="ctr"/>
          <a:lstStyle/>
          <a:p>
            <a:pPr>
              <a:lnSpc>
                <a:spcPct val="90000"/>
              </a:lnSpc>
              <a:spcBef>
                <a:spcPct val="0"/>
              </a:spcBef>
              <a:defRPr/>
            </a:pP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報名系統操作說明</a:t>
            </a:r>
          </a:p>
        </p:txBody>
      </p:sp>
      <p:sp>
        <p:nvSpPr>
          <p:cNvPr id="11" name="Rectangle 2"/>
          <p:cNvSpPr txBox="1">
            <a:spLocks noChangeArrowheads="1"/>
          </p:cNvSpPr>
          <p:nvPr/>
        </p:nvSpPr>
        <p:spPr>
          <a:xfrm>
            <a:off x="6687671" y="1957520"/>
            <a:ext cx="4978400" cy="466725"/>
          </a:xfrm>
          <a:prstGeom prst="rect">
            <a:avLst/>
          </a:prstGeom>
          <a:ln w="19050">
            <a:round/>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1000"/>
              </a:spcBef>
              <a:defRPr/>
            </a:pPr>
            <a:r>
              <a:rPr lang="zh-TW" altLang="en-US" sz="2100" b="1" spc="-75" dirty="0">
                <a:solidFill>
                  <a:prstClr val="black"/>
                </a:solidFill>
                <a:latin typeface="微軟正黑體" panose="020B0604030504040204" pitchFamily="34" charset="-120"/>
                <a:ea typeface="微軟正黑體" panose="020B0604030504040204" pitchFamily="34" charset="-120"/>
              </a:rPr>
              <a:t>技優保送報名系統</a:t>
            </a:r>
            <a:r>
              <a:rPr lang="en-US" altLang="zh-TW" sz="2100" b="1" spc="-75" dirty="0">
                <a:solidFill>
                  <a:prstClr val="black"/>
                </a:solidFill>
                <a:latin typeface="微軟正黑體" panose="020B0604030504040204" pitchFamily="34" charset="-120"/>
                <a:ea typeface="微軟正黑體" panose="020B0604030504040204" pitchFamily="34" charset="-120"/>
              </a:rPr>
              <a:t>-</a:t>
            </a:r>
            <a:r>
              <a:rPr lang="zh-TW" altLang="en-US" sz="2100" b="1" spc="-75" dirty="0">
                <a:solidFill>
                  <a:srgbClr val="FF0000"/>
                </a:solidFill>
                <a:latin typeface="微軟正黑體" panose="020B0604030504040204" pitchFamily="34" charset="-120"/>
                <a:ea typeface="微軟正黑體" panose="020B0604030504040204" pitchFamily="34" charset="-120"/>
              </a:rPr>
              <a:t>閱讀注意事項</a:t>
            </a:r>
            <a:endParaRPr lang="zh-TW" altLang="zh-TW" sz="2100" b="1" spc="-75" dirty="0">
              <a:solidFill>
                <a:srgbClr val="FF0000"/>
              </a:solidFill>
              <a:latin typeface="微軟正黑體" panose="020B0604030504040204" pitchFamily="34" charset="-120"/>
              <a:ea typeface="微軟正黑體" panose="020B0604030504040204" pitchFamily="34" charset="-120"/>
            </a:endParaRPr>
          </a:p>
        </p:txBody>
      </p:sp>
      <p:sp>
        <p:nvSpPr>
          <p:cNvPr id="13" name="矩形 12">
            <a:extLst>
              <a:ext uri="{FF2B5EF4-FFF2-40B4-BE49-F238E27FC236}">
                <a16:creationId xmlns:a16="http://schemas.microsoft.com/office/drawing/2014/main" id="{177B4EFE-CC6C-47E0-B11D-D40778754B4B}"/>
              </a:ext>
            </a:extLst>
          </p:cNvPr>
          <p:cNvSpPr/>
          <p:nvPr/>
        </p:nvSpPr>
        <p:spPr>
          <a:xfrm>
            <a:off x="2525486" y="5415934"/>
            <a:ext cx="1889496" cy="278675"/>
          </a:xfrm>
          <a:prstGeom prst="rect">
            <a:avLst/>
          </a:prstGeom>
          <a:noFill/>
          <a:ln w="28575">
            <a:solidFill>
              <a:srgbClr val="16A0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a:extLst>
              <a:ext uri="{FF2B5EF4-FFF2-40B4-BE49-F238E27FC236}">
                <a16:creationId xmlns:a16="http://schemas.microsoft.com/office/drawing/2014/main" id="{37A5DAAA-36FD-458C-9E77-BC52CE285BE7}"/>
              </a:ext>
            </a:extLst>
          </p:cNvPr>
          <p:cNvSpPr/>
          <p:nvPr/>
        </p:nvSpPr>
        <p:spPr>
          <a:xfrm>
            <a:off x="6181375" y="5326610"/>
            <a:ext cx="1993807" cy="209005"/>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a:extLst>
              <a:ext uri="{FF2B5EF4-FFF2-40B4-BE49-F238E27FC236}">
                <a16:creationId xmlns:a16="http://schemas.microsoft.com/office/drawing/2014/main" id="{44E55E25-42DB-4765-A513-CBECDDF21507}"/>
              </a:ext>
            </a:extLst>
          </p:cNvPr>
          <p:cNvSpPr/>
          <p:nvPr/>
        </p:nvSpPr>
        <p:spPr>
          <a:xfrm>
            <a:off x="8280790" y="5519273"/>
            <a:ext cx="664464" cy="258599"/>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a:extLst>
              <a:ext uri="{FF2B5EF4-FFF2-40B4-BE49-F238E27FC236}">
                <a16:creationId xmlns:a16="http://schemas.microsoft.com/office/drawing/2014/main" id="{30A0855F-2189-4FD1-B1AA-FD60AA7EC59F}"/>
              </a:ext>
            </a:extLst>
          </p:cNvPr>
          <p:cNvSpPr/>
          <p:nvPr/>
        </p:nvSpPr>
        <p:spPr>
          <a:xfrm>
            <a:off x="6221004" y="5730570"/>
            <a:ext cx="1165241" cy="878843"/>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b="1" dirty="0">
                <a:solidFill>
                  <a:schemeClr val="tx1"/>
                </a:solidFill>
                <a:latin typeface="微軟正黑體" panose="020B0604030504040204" pitchFamily="34" charset="-120"/>
                <a:ea typeface="微軟正黑體" panose="020B0604030504040204" pitchFamily="34" charset="-120"/>
              </a:rPr>
              <a:t>詳讀注意事項後</a:t>
            </a:r>
            <a:endParaRPr lang="en-US" altLang="zh-TW" b="1" dirty="0">
              <a:solidFill>
                <a:schemeClr val="tx1"/>
              </a:solidFill>
              <a:latin typeface="微軟正黑體" panose="020B0604030504040204" pitchFamily="34" charset="-120"/>
              <a:ea typeface="微軟正黑體" panose="020B0604030504040204" pitchFamily="34" charset="-120"/>
            </a:endParaRPr>
          </a:p>
          <a:p>
            <a:pPr algn="ctr"/>
            <a:r>
              <a:rPr lang="zh-TW" altLang="en-US" b="1" dirty="0">
                <a:solidFill>
                  <a:schemeClr val="tx1"/>
                </a:solidFill>
                <a:latin typeface="微軟正黑體" panose="020B0604030504040204" pitchFamily="34" charset="-120"/>
                <a:ea typeface="微軟正黑體" panose="020B0604030504040204" pitchFamily="34" charset="-120"/>
              </a:rPr>
              <a:t>請勾選</a:t>
            </a:r>
          </a:p>
        </p:txBody>
      </p:sp>
      <p:sp>
        <p:nvSpPr>
          <p:cNvPr id="17" name="向右箭號 19">
            <a:extLst>
              <a:ext uri="{FF2B5EF4-FFF2-40B4-BE49-F238E27FC236}">
                <a16:creationId xmlns:a16="http://schemas.microsoft.com/office/drawing/2014/main" id="{088DF237-D45A-4F5B-B4B3-F4527CAFB814}"/>
              </a:ext>
            </a:extLst>
          </p:cNvPr>
          <p:cNvSpPr/>
          <p:nvPr/>
        </p:nvSpPr>
        <p:spPr bwMode="auto">
          <a:xfrm rot="16200000">
            <a:off x="6048430" y="5645227"/>
            <a:ext cx="434157" cy="218419"/>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sz="1400"/>
          </a:p>
        </p:txBody>
      </p:sp>
      <p:sp>
        <p:nvSpPr>
          <p:cNvPr id="18" name="向右箭號 19">
            <a:extLst>
              <a:ext uri="{FF2B5EF4-FFF2-40B4-BE49-F238E27FC236}">
                <a16:creationId xmlns:a16="http://schemas.microsoft.com/office/drawing/2014/main" id="{11B5F23A-84D8-4024-8EDC-848838F23A9A}"/>
              </a:ext>
            </a:extLst>
          </p:cNvPr>
          <p:cNvSpPr/>
          <p:nvPr/>
        </p:nvSpPr>
        <p:spPr bwMode="auto">
          <a:xfrm>
            <a:off x="1936184" y="5469757"/>
            <a:ext cx="434157" cy="218419"/>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sz="1400"/>
          </a:p>
        </p:txBody>
      </p:sp>
      <p:sp>
        <p:nvSpPr>
          <p:cNvPr id="19" name="矩形 18">
            <a:extLst>
              <a:ext uri="{FF2B5EF4-FFF2-40B4-BE49-F238E27FC236}">
                <a16:creationId xmlns:a16="http://schemas.microsoft.com/office/drawing/2014/main" id="{721F4348-518B-4AFD-9631-AF3B4D8BF37E}"/>
              </a:ext>
            </a:extLst>
          </p:cNvPr>
          <p:cNvSpPr/>
          <p:nvPr/>
        </p:nvSpPr>
        <p:spPr>
          <a:xfrm>
            <a:off x="1746526" y="4392678"/>
            <a:ext cx="1416406" cy="971005"/>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20" name="群組 19">
            <a:extLst>
              <a:ext uri="{FF2B5EF4-FFF2-40B4-BE49-F238E27FC236}">
                <a16:creationId xmlns:a16="http://schemas.microsoft.com/office/drawing/2014/main" id="{A898748E-98DE-45C9-942F-2FF7F424DBAA}"/>
              </a:ext>
            </a:extLst>
          </p:cNvPr>
          <p:cNvGrpSpPr/>
          <p:nvPr/>
        </p:nvGrpSpPr>
        <p:grpSpPr>
          <a:xfrm>
            <a:off x="8736724" y="728429"/>
            <a:ext cx="3329299" cy="1214437"/>
            <a:chOff x="952500" y="1263379"/>
            <a:chExt cx="3329299" cy="1214437"/>
          </a:xfrm>
        </p:grpSpPr>
        <p:grpSp>
          <p:nvGrpSpPr>
            <p:cNvPr id="21" name="群組 20">
              <a:extLst>
                <a:ext uri="{FF2B5EF4-FFF2-40B4-BE49-F238E27FC236}">
                  <a16:creationId xmlns:a16="http://schemas.microsoft.com/office/drawing/2014/main" id="{AB644D87-D141-44DF-89CA-A8C1FA47B931}"/>
                </a:ext>
              </a:extLst>
            </p:cNvPr>
            <p:cNvGrpSpPr/>
            <p:nvPr/>
          </p:nvGrpSpPr>
          <p:grpSpPr>
            <a:xfrm>
              <a:off x="952500" y="1263379"/>
              <a:ext cx="2719699" cy="1214437"/>
              <a:chOff x="7896225" y="115889"/>
              <a:chExt cx="2719699" cy="1214437"/>
            </a:xfrm>
          </p:grpSpPr>
          <p:grpSp>
            <p:nvGrpSpPr>
              <p:cNvPr id="24" name="群組 26">
                <a:extLst>
                  <a:ext uri="{FF2B5EF4-FFF2-40B4-BE49-F238E27FC236}">
                    <a16:creationId xmlns:a16="http://schemas.microsoft.com/office/drawing/2014/main" id="{91A16441-7EB2-417F-B1F3-B586474A48C0}"/>
                  </a:ext>
                </a:extLst>
              </p:cNvPr>
              <p:cNvGrpSpPr>
                <a:grpSpLocks/>
              </p:cNvGrpSpPr>
              <p:nvPr/>
            </p:nvGrpSpPr>
            <p:grpSpPr bwMode="auto">
              <a:xfrm>
                <a:off x="7896225" y="115889"/>
                <a:ext cx="2719699" cy="1214437"/>
                <a:chOff x="6228184" y="1071563"/>
                <a:chExt cx="2719263" cy="1214437"/>
              </a:xfrm>
            </p:grpSpPr>
            <p:sp>
              <p:nvSpPr>
                <p:cNvPr id="26" name="圓角矩形 30">
                  <a:extLst>
                    <a:ext uri="{FF2B5EF4-FFF2-40B4-BE49-F238E27FC236}">
                      <a16:creationId xmlns:a16="http://schemas.microsoft.com/office/drawing/2014/main" id="{6A441529-C6BA-40B7-AC56-6047BFE04CCC}"/>
                    </a:ext>
                  </a:extLst>
                </p:cNvPr>
                <p:cNvSpPr/>
                <p:nvPr/>
              </p:nvSpPr>
              <p:spPr bwMode="auto">
                <a:xfrm>
                  <a:off x="6228184" y="1071563"/>
                  <a:ext cx="357131"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設定通行碼</a:t>
                  </a:r>
                </a:p>
              </p:txBody>
            </p:sp>
            <p:sp>
              <p:nvSpPr>
                <p:cNvPr id="27" name="圓角矩形 31">
                  <a:extLst>
                    <a:ext uri="{FF2B5EF4-FFF2-40B4-BE49-F238E27FC236}">
                      <a16:creationId xmlns:a16="http://schemas.microsoft.com/office/drawing/2014/main" id="{C4F8CD20-512E-4442-81FC-25772C2763C9}"/>
                    </a:ext>
                  </a:extLst>
                </p:cNvPr>
                <p:cNvSpPr/>
                <p:nvPr/>
              </p:nvSpPr>
              <p:spPr bwMode="auto">
                <a:xfrm>
                  <a:off x="7337667" y="1071563"/>
                  <a:ext cx="398400"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輸入報名資料</a:t>
                  </a:r>
                  <a:endParaRPr lang="en-US" altLang="zh-TW" sz="1400" dirty="0">
                    <a:solidFill>
                      <a:schemeClr val="tx1"/>
                    </a:solidFill>
                    <a:latin typeface="華康儷楷書" panose="03000509000000000000" pitchFamily="65" charset="-120"/>
                    <a:ea typeface="華康儷楷書" panose="03000509000000000000" pitchFamily="65" charset="-120"/>
                  </a:endParaRPr>
                </a:p>
              </p:txBody>
            </p:sp>
            <p:sp>
              <p:nvSpPr>
                <p:cNvPr id="28" name="圓角矩形 32">
                  <a:extLst>
                    <a:ext uri="{FF2B5EF4-FFF2-40B4-BE49-F238E27FC236}">
                      <a16:creationId xmlns:a16="http://schemas.microsoft.com/office/drawing/2014/main" id="{939BF6AB-47A0-408C-81F4-76284F2A1F16}"/>
                    </a:ext>
                  </a:extLst>
                </p:cNvPr>
                <p:cNvSpPr/>
                <p:nvPr/>
              </p:nvSpPr>
              <p:spPr bwMode="auto">
                <a:xfrm>
                  <a:off x="7882095" y="1071563"/>
                  <a:ext cx="447507"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確定送出</a:t>
                  </a:r>
                  <a:br>
                    <a:rPr lang="en-US" altLang="zh-TW" sz="1400" dirty="0">
                      <a:solidFill>
                        <a:schemeClr val="tx1"/>
                      </a:solidFill>
                      <a:latin typeface="華康儷楷書" panose="03000509000000000000" pitchFamily="65" charset="-120"/>
                      <a:ea typeface="華康儷楷書" panose="03000509000000000000" pitchFamily="65" charset="-120"/>
                    </a:rPr>
                  </a:br>
                  <a:r>
                    <a:rPr lang="zh-TW" altLang="en-US" sz="1400" dirty="0">
                      <a:solidFill>
                        <a:schemeClr val="tx1"/>
                      </a:solidFill>
                      <a:latin typeface="華康儷楷書" panose="03000509000000000000" pitchFamily="65" charset="-120"/>
                      <a:ea typeface="華康儷楷書" panose="03000509000000000000" pitchFamily="65" charset="-120"/>
                    </a:rPr>
                    <a:t>確認資料</a:t>
                  </a:r>
                </a:p>
              </p:txBody>
            </p:sp>
            <p:sp>
              <p:nvSpPr>
                <p:cNvPr id="29" name="圓角矩形 33">
                  <a:extLst>
                    <a:ext uri="{FF2B5EF4-FFF2-40B4-BE49-F238E27FC236}">
                      <a16:creationId xmlns:a16="http://schemas.microsoft.com/office/drawing/2014/main" id="{3119E1CC-1A37-4DCB-B0E2-61FEF4C54A84}"/>
                    </a:ext>
                  </a:extLst>
                </p:cNvPr>
                <p:cNvSpPr/>
                <p:nvPr/>
              </p:nvSpPr>
              <p:spPr bwMode="auto">
                <a:xfrm>
                  <a:off x="8501119" y="1071563"/>
                  <a:ext cx="446328"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en-US" altLang="zh-TW" sz="1400" dirty="0">
                      <a:solidFill>
                        <a:schemeClr val="tx1"/>
                      </a:solidFill>
                      <a:latin typeface="華康儷楷書" panose="03000509000000000000" pitchFamily="65" charset="-120"/>
                      <a:ea typeface="華康儷楷書" panose="03000509000000000000" pitchFamily="65" charset="-120"/>
                    </a:rPr>
                    <a:t>&amp;</a:t>
                  </a:r>
                  <a:r>
                    <a:rPr lang="zh-TW" altLang="en-US" sz="1400" dirty="0">
                      <a:solidFill>
                        <a:schemeClr val="tx1"/>
                      </a:solidFill>
                      <a:latin typeface="華康儷楷書" panose="03000509000000000000" pitchFamily="65" charset="-120"/>
                      <a:ea typeface="華康儷楷書" panose="03000509000000000000" pitchFamily="65" charset="-120"/>
                    </a:rPr>
                    <a:t>考生資料表列印信封封面</a:t>
                  </a:r>
                </a:p>
              </p:txBody>
            </p:sp>
            <p:cxnSp>
              <p:nvCxnSpPr>
                <p:cNvPr id="30" name="直線單箭頭接點 29">
                  <a:extLst>
                    <a:ext uri="{FF2B5EF4-FFF2-40B4-BE49-F238E27FC236}">
                      <a16:creationId xmlns:a16="http://schemas.microsoft.com/office/drawing/2014/main" id="{AFB08D03-739C-4E18-A56D-0A06D17CD7D9}"/>
                    </a:ext>
                  </a:extLst>
                </p:cNvPr>
                <p:cNvCxnSpPr>
                  <a:stCxn id="26" idx="3"/>
                </p:cNvCxnSpPr>
                <p:nvPr/>
              </p:nvCxnSpPr>
              <p:spPr bwMode="auto">
                <a:xfrm>
                  <a:off x="6585315" y="1679575"/>
                  <a:ext cx="147613"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31" name="直線單箭頭接點 30">
                  <a:extLst>
                    <a:ext uri="{FF2B5EF4-FFF2-40B4-BE49-F238E27FC236}">
                      <a16:creationId xmlns:a16="http://schemas.microsoft.com/office/drawing/2014/main" id="{3C241920-3190-4B28-9E20-74DC37008490}"/>
                    </a:ext>
                  </a:extLst>
                </p:cNvPr>
                <p:cNvCxnSpPr>
                  <a:endCxn id="27" idx="1"/>
                </p:cNvCxnSpPr>
                <p:nvPr/>
              </p:nvCxnSpPr>
              <p:spPr bwMode="auto">
                <a:xfrm>
                  <a:off x="7090059" y="1678782"/>
                  <a:ext cx="247608"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32" name="直線單箭頭接點 31">
                  <a:extLst>
                    <a:ext uri="{FF2B5EF4-FFF2-40B4-BE49-F238E27FC236}">
                      <a16:creationId xmlns:a16="http://schemas.microsoft.com/office/drawing/2014/main" id="{E59C6A7E-3690-428E-8087-6397D9B79774}"/>
                    </a:ext>
                  </a:extLst>
                </p:cNvPr>
                <p:cNvCxnSpPr>
                  <a:stCxn id="27" idx="3"/>
                  <a:endCxn id="28" idx="1"/>
                </p:cNvCxnSpPr>
                <p:nvPr/>
              </p:nvCxnSpPr>
              <p:spPr bwMode="auto">
                <a:xfrm>
                  <a:off x="7736067" y="1678782"/>
                  <a:ext cx="146028"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33" name="直線單箭頭接點 32">
                  <a:extLst>
                    <a:ext uri="{FF2B5EF4-FFF2-40B4-BE49-F238E27FC236}">
                      <a16:creationId xmlns:a16="http://schemas.microsoft.com/office/drawing/2014/main" id="{51E947EC-E608-4F64-9C35-DF175D58B45C}"/>
                    </a:ext>
                  </a:extLst>
                </p:cNvPr>
                <p:cNvCxnSpPr>
                  <a:stCxn id="28" idx="3"/>
                  <a:endCxn id="29" idx="1"/>
                </p:cNvCxnSpPr>
                <p:nvPr/>
              </p:nvCxnSpPr>
              <p:spPr bwMode="auto">
                <a:xfrm>
                  <a:off x="8329602" y="1678782"/>
                  <a:ext cx="171516"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grpSp>
          <p:sp>
            <p:nvSpPr>
              <p:cNvPr id="25" name="圓角矩形 29">
                <a:extLst>
                  <a:ext uri="{FF2B5EF4-FFF2-40B4-BE49-F238E27FC236}">
                    <a16:creationId xmlns:a16="http://schemas.microsoft.com/office/drawing/2014/main" id="{C0F5C4A5-1DA1-4630-8BD4-66F13C1EEFA6}"/>
                  </a:ext>
                </a:extLst>
              </p:cNvPr>
              <p:cNvSpPr/>
              <p:nvPr/>
            </p:nvSpPr>
            <p:spPr bwMode="auto">
              <a:xfrm>
                <a:off x="8401050" y="115889"/>
                <a:ext cx="457201" cy="1214437"/>
              </a:xfrm>
              <a:prstGeom prst="roundRect">
                <a:avLst/>
              </a:prstGeom>
              <a:solidFill>
                <a:schemeClr val="accent6">
                  <a:lumMod val="75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bg1"/>
                    </a:solidFill>
                    <a:latin typeface="華康儷楷書" panose="03000509000000000000" pitchFamily="65" charset="-120"/>
                    <a:ea typeface="華康儷楷書" panose="03000509000000000000" pitchFamily="65" charset="-120"/>
                  </a:rPr>
                  <a:t>登入報名系統</a:t>
                </a:r>
              </a:p>
            </p:txBody>
          </p:sp>
        </p:grpSp>
        <p:sp>
          <p:nvSpPr>
            <p:cNvPr id="22" name="圓角矩形 33">
              <a:extLst>
                <a:ext uri="{FF2B5EF4-FFF2-40B4-BE49-F238E27FC236}">
                  <a16:creationId xmlns:a16="http://schemas.microsoft.com/office/drawing/2014/main" id="{7A6A795D-D3B2-4A0B-8E0E-13742E4AEE6A}"/>
                </a:ext>
              </a:extLst>
            </p:cNvPr>
            <p:cNvSpPr/>
            <p:nvPr/>
          </p:nvSpPr>
          <p:spPr bwMode="auto">
            <a:xfrm>
              <a:off x="3835399" y="1263379"/>
              <a:ext cx="446400"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050" dirty="0">
                  <a:solidFill>
                    <a:schemeClr val="tx1"/>
                  </a:solidFill>
                  <a:latin typeface="華康儷楷書" panose="03000509000000000000" pitchFamily="65" charset="-120"/>
                  <a:ea typeface="華康儷楷書" panose="03000509000000000000" pitchFamily="65" charset="-120"/>
                </a:rPr>
                <a:t>並限掛或快遞寄送</a:t>
              </a:r>
              <a:br>
                <a:rPr lang="en-US" altLang="zh-TW" sz="1050" dirty="0">
                  <a:solidFill>
                    <a:schemeClr val="tx1"/>
                  </a:solidFill>
                  <a:latin typeface="華康儷楷書" panose="03000509000000000000" pitchFamily="65" charset="-120"/>
                  <a:ea typeface="華康儷楷書" panose="03000509000000000000" pitchFamily="65" charset="-120"/>
                </a:rPr>
              </a:br>
              <a:r>
                <a:rPr lang="zh-TW" altLang="en-US" sz="1050" dirty="0">
                  <a:solidFill>
                    <a:schemeClr val="tx1"/>
                  </a:solidFill>
                  <a:latin typeface="華康儷楷書" panose="03000509000000000000" pitchFamily="65" charset="-120"/>
                  <a:ea typeface="華康儷楷書" panose="03000509000000000000" pitchFamily="65" charset="-120"/>
                </a:rPr>
                <a:t>確認粘貼證明文件</a:t>
              </a:r>
            </a:p>
          </p:txBody>
        </p:sp>
        <p:cxnSp>
          <p:nvCxnSpPr>
            <p:cNvPr id="23" name="直線單箭頭接點 22">
              <a:extLst>
                <a:ext uri="{FF2B5EF4-FFF2-40B4-BE49-F238E27FC236}">
                  <a16:creationId xmlns:a16="http://schemas.microsoft.com/office/drawing/2014/main" id="{6CA1699F-6724-47E8-B89A-7626687B7619}"/>
                </a:ext>
              </a:extLst>
            </p:cNvPr>
            <p:cNvCxnSpPr>
              <a:endCxn id="22" idx="1"/>
            </p:cNvCxnSpPr>
            <p:nvPr/>
          </p:nvCxnSpPr>
          <p:spPr bwMode="auto">
            <a:xfrm>
              <a:off x="3663855" y="1870598"/>
              <a:ext cx="171544"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grpSp>
      <p:grpSp>
        <p:nvGrpSpPr>
          <p:cNvPr id="34" name="群組 33">
            <a:extLst>
              <a:ext uri="{FF2B5EF4-FFF2-40B4-BE49-F238E27FC236}">
                <a16:creationId xmlns:a16="http://schemas.microsoft.com/office/drawing/2014/main" id="{AE33BF70-EB43-4495-8289-A7A004AD0F55}"/>
              </a:ext>
            </a:extLst>
          </p:cNvPr>
          <p:cNvGrpSpPr/>
          <p:nvPr/>
        </p:nvGrpSpPr>
        <p:grpSpPr>
          <a:xfrm>
            <a:off x="1136906" y="4521592"/>
            <a:ext cx="562466" cy="504825"/>
            <a:chOff x="1291423" y="5327760"/>
            <a:chExt cx="562466" cy="504825"/>
          </a:xfrm>
        </p:grpSpPr>
        <p:grpSp>
          <p:nvGrpSpPr>
            <p:cNvPr id="35" name="群組 34">
              <a:extLst>
                <a:ext uri="{FF2B5EF4-FFF2-40B4-BE49-F238E27FC236}">
                  <a16:creationId xmlns:a16="http://schemas.microsoft.com/office/drawing/2014/main" id="{33720CE5-A3E4-4DF7-ADB4-EB81E5F28D90}"/>
                </a:ext>
              </a:extLst>
            </p:cNvPr>
            <p:cNvGrpSpPr/>
            <p:nvPr/>
          </p:nvGrpSpPr>
          <p:grpSpPr>
            <a:xfrm>
              <a:off x="1291423" y="5327760"/>
              <a:ext cx="562466" cy="504825"/>
              <a:chOff x="9528660" y="3534102"/>
              <a:chExt cx="562466" cy="504825"/>
            </a:xfrm>
            <a:solidFill>
              <a:srgbClr val="FFFF00"/>
            </a:solidFill>
          </p:grpSpPr>
          <p:sp>
            <p:nvSpPr>
              <p:cNvPr id="37" name="Freeform 120">
                <a:extLst>
                  <a:ext uri="{FF2B5EF4-FFF2-40B4-BE49-F238E27FC236}">
                    <a16:creationId xmlns:a16="http://schemas.microsoft.com/office/drawing/2014/main" id="{7D490D57-2E06-4207-9176-803EAC310E7E}"/>
                  </a:ext>
                </a:extLst>
              </p:cNvPr>
              <p:cNvSpPr>
                <a:spLocks/>
              </p:cNvSpPr>
              <p:nvPr/>
            </p:nvSpPr>
            <p:spPr bwMode="auto">
              <a:xfrm>
                <a:off x="9528660" y="3534102"/>
                <a:ext cx="433388" cy="504825"/>
              </a:xfrm>
              <a:custGeom>
                <a:avLst/>
                <a:gdLst>
                  <a:gd name="T0" fmla="*/ 152 w 152"/>
                  <a:gd name="T1" fmla="*/ 154 h 177"/>
                  <a:gd name="T2" fmla="*/ 152 w 152"/>
                  <a:gd name="T3" fmla="*/ 163 h 177"/>
                  <a:gd name="T4" fmla="*/ 138 w 152"/>
                  <a:gd name="T5" fmla="*/ 177 h 177"/>
                  <a:gd name="T6" fmla="*/ 13 w 152"/>
                  <a:gd name="T7" fmla="*/ 177 h 177"/>
                  <a:gd name="T8" fmla="*/ 0 w 152"/>
                  <a:gd name="T9" fmla="*/ 163 h 177"/>
                  <a:gd name="T10" fmla="*/ 0 w 152"/>
                  <a:gd name="T11" fmla="*/ 13 h 177"/>
                  <a:gd name="T12" fmla="*/ 13 w 152"/>
                  <a:gd name="T13" fmla="*/ 0 h 177"/>
                  <a:gd name="T14" fmla="*/ 138 w 152"/>
                  <a:gd name="T15" fmla="*/ 0 h 177"/>
                  <a:gd name="T16" fmla="*/ 152 w 152"/>
                  <a:gd name="T17" fmla="*/ 13 h 177"/>
                  <a:gd name="T18" fmla="*/ 152 w 152"/>
                  <a:gd name="T19" fmla="*/ 37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 h="177">
                    <a:moveTo>
                      <a:pt x="152" y="154"/>
                    </a:moveTo>
                    <a:cubicBezTo>
                      <a:pt x="152" y="163"/>
                      <a:pt x="152" y="163"/>
                      <a:pt x="152" y="163"/>
                    </a:cubicBezTo>
                    <a:cubicBezTo>
                      <a:pt x="152" y="171"/>
                      <a:pt x="145" y="177"/>
                      <a:pt x="138" y="177"/>
                    </a:cubicBezTo>
                    <a:cubicBezTo>
                      <a:pt x="13" y="177"/>
                      <a:pt x="13" y="177"/>
                      <a:pt x="13" y="177"/>
                    </a:cubicBezTo>
                    <a:cubicBezTo>
                      <a:pt x="6" y="177"/>
                      <a:pt x="0" y="171"/>
                      <a:pt x="0" y="163"/>
                    </a:cubicBezTo>
                    <a:cubicBezTo>
                      <a:pt x="0" y="13"/>
                      <a:pt x="0" y="13"/>
                      <a:pt x="0" y="13"/>
                    </a:cubicBezTo>
                    <a:cubicBezTo>
                      <a:pt x="0" y="6"/>
                      <a:pt x="6" y="0"/>
                      <a:pt x="13" y="0"/>
                    </a:cubicBezTo>
                    <a:cubicBezTo>
                      <a:pt x="138" y="0"/>
                      <a:pt x="138" y="0"/>
                      <a:pt x="138" y="0"/>
                    </a:cubicBezTo>
                    <a:cubicBezTo>
                      <a:pt x="145" y="0"/>
                      <a:pt x="152" y="6"/>
                      <a:pt x="152" y="13"/>
                    </a:cubicBezTo>
                    <a:cubicBezTo>
                      <a:pt x="152" y="37"/>
                      <a:pt x="152" y="37"/>
                      <a:pt x="152" y="37"/>
                    </a:cubicBezTo>
                  </a:path>
                </a:pathLst>
              </a:custGeom>
              <a:grpFill/>
              <a:ln w="23813"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dirty="0"/>
              </a:p>
            </p:txBody>
          </p:sp>
          <p:sp>
            <p:nvSpPr>
              <p:cNvPr id="38" name="Line 118">
                <a:extLst>
                  <a:ext uri="{FF2B5EF4-FFF2-40B4-BE49-F238E27FC236}">
                    <a16:creationId xmlns:a16="http://schemas.microsoft.com/office/drawing/2014/main" id="{C5FEA47F-C18F-468F-8D54-A8B0D7352DE7}"/>
                  </a:ext>
                </a:extLst>
              </p:cNvPr>
              <p:cNvSpPr>
                <a:spLocks noChangeShapeType="1"/>
              </p:cNvSpPr>
              <p:nvPr/>
            </p:nvSpPr>
            <p:spPr bwMode="auto">
              <a:xfrm>
                <a:off x="9857764" y="3759110"/>
                <a:ext cx="92075" cy="85725"/>
              </a:xfrm>
              <a:prstGeom prst="line">
                <a:avLst/>
              </a:prstGeom>
              <a:grpFill/>
              <a:ln w="23813"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39" name="Line 119">
                <a:extLst>
                  <a:ext uri="{FF2B5EF4-FFF2-40B4-BE49-F238E27FC236}">
                    <a16:creationId xmlns:a16="http://schemas.microsoft.com/office/drawing/2014/main" id="{523DE6E7-B1D2-4FA2-B472-B61081CC2153}"/>
                  </a:ext>
                </a:extLst>
              </p:cNvPr>
              <p:cNvSpPr>
                <a:spLocks noChangeShapeType="1"/>
              </p:cNvSpPr>
              <p:nvPr/>
            </p:nvSpPr>
            <p:spPr bwMode="auto">
              <a:xfrm flipH="1">
                <a:off x="9932376" y="3686085"/>
                <a:ext cx="158750" cy="158750"/>
              </a:xfrm>
              <a:prstGeom prst="line">
                <a:avLst/>
              </a:prstGeom>
              <a:grpFill/>
              <a:ln w="23813"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grpSp>
        <p:sp>
          <p:nvSpPr>
            <p:cNvPr id="36" name="文字方塊 35">
              <a:extLst>
                <a:ext uri="{FF2B5EF4-FFF2-40B4-BE49-F238E27FC236}">
                  <a16:creationId xmlns:a16="http://schemas.microsoft.com/office/drawing/2014/main" id="{ADEF6169-2740-415F-ADDC-9B5D93C70C78}"/>
                </a:ext>
              </a:extLst>
            </p:cNvPr>
            <p:cNvSpPr txBox="1"/>
            <p:nvPr/>
          </p:nvSpPr>
          <p:spPr>
            <a:xfrm>
              <a:off x="1351308" y="5371840"/>
              <a:ext cx="336952" cy="400110"/>
            </a:xfrm>
            <a:prstGeom prst="rect">
              <a:avLst/>
            </a:prstGeom>
            <a:noFill/>
          </p:spPr>
          <p:txBody>
            <a:bodyPr wrap="none" rtlCol="0">
              <a:spAutoFit/>
            </a:bodyPr>
            <a:lstStyle/>
            <a:p>
              <a:r>
                <a:rPr lang="en-US" altLang="zh-TW" sz="2000" b="1" dirty="0">
                  <a:solidFill>
                    <a:srgbClr val="C00000"/>
                  </a:solidFill>
                  <a:latin typeface="微軟正黑體" panose="020B0604030504040204" pitchFamily="34" charset="-120"/>
                  <a:ea typeface="微軟正黑體" panose="020B0604030504040204" pitchFamily="34" charset="-120"/>
                </a:rPr>
                <a:t>3</a:t>
              </a:r>
              <a:endParaRPr lang="zh-TW" altLang="en-US" b="1" dirty="0">
                <a:solidFill>
                  <a:srgbClr val="C00000"/>
                </a:solidFill>
                <a:latin typeface="微軟正黑體" panose="020B0604030504040204" pitchFamily="34" charset="-120"/>
                <a:ea typeface="微軟正黑體" panose="020B0604030504040204" pitchFamily="34" charset="-120"/>
              </a:endParaRPr>
            </a:p>
          </p:txBody>
        </p:sp>
      </p:grpSp>
      <p:grpSp>
        <p:nvGrpSpPr>
          <p:cNvPr id="40" name="群組 39">
            <a:extLst>
              <a:ext uri="{FF2B5EF4-FFF2-40B4-BE49-F238E27FC236}">
                <a16:creationId xmlns:a16="http://schemas.microsoft.com/office/drawing/2014/main" id="{473D8631-1FB0-4DD6-B6AE-412B4F4110A1}"/>
              </a:ext>
            </a:extLst>
          </p:cNvPr>
          <p:cNvGrpSpPr/>
          <p:nvPr/>
        </p:nvGrpSpPr>
        <p:grpSpPr>
          <a:xfrm>
            <a:off x="6194398" y="1868082"/>
            <a:ext cx="562466" cy="504825"/>
            <a:chOff x="1291423" y="5327760"/>
            <a:chExt cx="562466" cy="504825"/>
          </a:xfrm>
        </p:grpSpPr>
        <p:grpSp>
          <p:nvGrpSpPr>
            <p:cNvPr id="41" name="群組 40">
              <a:extLst>
                <a:ext uri="{FF2B5EF4-FFF2-40B4-BE49-F238E27FC236}">
                  <a16:creationId xmlns:a16="http://schemas.microsoft.com/office/drawing/2014/main" id="{81BE3AE0-BABE-4473-8485-37EF52BB8B39}"/>
                </a:ext>
              </a:extLst>
            </p:cNvPr>
            <p:cNvGrpSpPr/>
            <p:nvPr/>
          </p:nvGrpSpPr>
          <p:grpSpPr>
            <a:xfrm>
              <a:off x="1291423" y="5327760"/>
              <a:ext cx="562466" cy="504825"/>
              <a:chOff x="9528660" y="3534102"/>
              <a:chExt cx="562466" cy="504825"/>
            </a:xfrm>
            <a:solidFill>
              <a:srgbClr val="FFFF00"/>
            </a:solidFill>
          </p:grpSpPr>
          <p:sp>
            <p:nvSpPr>
              <p:cNvPr id="43" name="Freeform 120">
                <a:extLst>
                  <a:ext uri="{FF2B5EF4-FFF2-40B4-BE49-F238E27FC236}">
                    <a16:creationId xmlns:a16="http://schemas.microsoft.com/office/drawing/2014/main" id="{F54596EF-655F-480F-9687-01286B7B803A}"/>
                  </a:ext>
                </a:extLst>
              </p:cNvPr>
              <p:cNvSpPr>
                <a:spLocks/>
              </p:cNvSpPr>
              <p:nvPr/>
            </p:nvSpPr>
            <p:spPr bwMode="auto">
              <a:xfrm>
                <a:off x="9528660" y="3534102"/>
                <a:ext cx="433388" cy="504825"/>
              </a:xfrm>
              <a:custGeom>
                <a:avLst/>
                <a:gdLst>
                  <a:gd name="T0" fmla="*/ 152 w 152"/>
                  <a:gd name="T1" fmla="*/ 154 h 177"/>
                  <a:gd name="T2" fmla="*/ 152 w 152"/>
                  <a:gd name="T3" fmla="*/ 163 h 177"/>
                  <a:gd name="T4" fmla="*/ 138 w 152"/>
                  <a:gd name="T5" fmla="*/ 177 h 177"/>
                  <a:gd name="T6" fmla="*/ 13 w 152"/>
                  <a:gd name="T7" fmla="*/ 177 h 177"/>
                  <a:gd name="T8" fmla="*/ 0 w 152"/>
                  <a:gd name="T9" fmla="*/ 163 h 177"/>
                  <a:gd name="T10" fmla="*/ 0 w 152"/>
                  <a:gd name="T11" fmla="*/ 13 h 177"/>
                  <a:gd name="T12" fmla="*/ 13 w 152"/>
                  <a:gd name="T13" fmla="*/ 0 h 177"/>
                  <a:gd name="T14" fmla="*/ 138 w 152"/>
                  <a:gd name="T15" fmla="*/ 0 h 177"/>
                  <a:gd name="T16" fmla="*/ 152 w 152"/>
                  <a:gd name="T17" fmla="*/ 13 h 177"/>
                  <a:gd name="T18" fmla="*/ 152 w 152"/>
                  <a:gd name="T19" fmla="*/ 37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2" h="177">
                    <a:moveTo>
                      <a:pt x="152" y="154"/>
                    </a:moveTo>
                    <a:cubicBezTo>
                      <a:pt x="152" y="163"/>
                      <a:pt x="152" y="163"/>
                      <a:pt x="152" y="163"/>
                    </a:cubicBezTo>
                    <a:cubicBezTo>
                      <a:pt x="152" y="171"/>
                      <a:pt x="145" y="177"/>
                      <a:pt x="138" y="177"/>
                    </a:cubicBezTo>
                    <a:cubicBezTo>
                      <a:pt x="13" y="177"/>
                      <a:pt x="13" y="177"/>
                      <a:pt x="13" y="177"/>
                    </a:cubicBezTo>
                    <a:cubicBezTo>
                      <a:pt x="6" y="177"/>
                      <a:pt x="0" y="171"/>
                      <a:pt x="0" y="163"/>
                    </a:cubicBezTo>
                    <a:cubicBezTo>
                      <a:pt x="0" y="13"/>
                      <a:pt x="0" y="13"/>
                      <a:pt x="0" y="13"/>
                    </a:cubicBezTo>
                    <a:cubicBezTo>
                      <a:pt x="0" y="6"/>
                      <a:pt x="6" y="0"/>
                      <a:pt x="13" y="0"/>
                    </a:cubicBezTo>
                    <a:cubicBezTo>
                      <a:pt x="138" y="0"/>
                      <a:pt x="138" y="0"/>
                      <a:pt x="138" y="0"/>
                    </a:cubicBezTo>
                    <a:cubicBezTo>
                      <a:pt x="145" y="0"/>
                      <a:pt x="152" y="6"/>
                      <a:pt x="152" y="13"/>
                    </a:cubicBezTo>
                    <a:cubicBezTo>
                      <a:pt x="152" y="37"/>
                      <a:pt x="152" y="37"/>
                      <a:pt x="152" y="37"/>
                    </a:cubicBezTo>
                  </a:path>
                </a:pathLst>
              </a:custGeom>
              <a:grpFill/>
              <a:ln w="23813"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dirty="0"/>
              </a:p>
            </p:txBody>
          </p:sp>
          <p:sp>
            <p:nvSpPr>
              <p:cNvPr id="44" name="Line 118">
                <a:extLst>
                  <a:ext uri="{FF2B5EF4-FFF2-40B4-BE49-F238E27FC236}">
                    <a16:creationId xmlns:a16="http://schemas.microsoft.com/office/drawing/2014/main" id="{26AB6549-E3A5-45D9-8D15-5BB0CD5E8A09}"/>
                  </a:ext>
                </a:extLst>
              </p:cNvPr>
              <p:cNvSpPr>
                <a:spLocks noChangeShapeType="1"/>
              </p:cNvSpPr>
              <p:nvPr/>
            </p:nvSpPr>
            <p:spPr bwMode="auto">
              <a:xfrm>
                <a:off x="9857764" y="3759110"/>
                <a:ext cx="92075" cy="85725"/>
              </a:xfrm>
              <a:prstGeom prst="line">
                <a:avLst/>
              </a:prstGeom>
              <a:grpFill/>
              <a:ln w="23813"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45" name="Line 119">
                <a:extLst>
                  <a:ext uri="{FF2B5EF4-FFF2-40B4-BE49-F238E27FC236}">
                    <a16:creationId xmlns:a16="http://schemas.microsoft.com/office/drawing/2014/main" id="{8DE099FA-B9DF-4D70-BE4D-E096B2164A09}"/>
                  </a:ext>
                </a:extLst>
              </p:cNvPr>
              <p:cNvSpPr>
                <a:spLocks noChangeShapeType="1"/>
              </p:cNvSpPr>
              <p:nvPr/>
            </p:nvSpPr>
            <p:spPr bwMode="auto">
              <a:xfrm flipH="1">
                <a:off x="9932376" y="3686085"/>
                <a:ext cx="158750" cy="158750"/>
              </a:xfrm>
              <a:prstGeom prst="line">
                <a:avLst/>
              </a:prstGeom>
              <a:grpFill/>
              <a:ln w="23813" cap="flat">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zh-CN" altLang="en-US"/>
              </a:p>
            </p:txBody>
          </p:sp>
        </p:grpSp>
        <p:sp>
          <p:nvSpPr>
            <p:cNvPr id="42" name="文字方塊 41">
              <a:extLst>
                <a:ext uri="{FF2B5EF4-FFF2-40B4-BE49-F238E27FC236}">
                  <a16:creationId xmlns:a16="http://schemas.microsoft.com/office/drawing/2014/main" id="{26260491-9BB8-4016-A0E3-D7A4F588AF78}"/>
                </a:ext>
              </a:extLst>
            </p:cNvPr>
            <p:cNvSpPr txBox="1"/>
            <p:nvPr/>
          </p:nvSpPr>
          <p:spPr>
            <a:xfrm>
              <a:off x="1351308" y="5371840"/>
              <a:ext cx="336952" cy="400110"/>
            </a:xfrm>
            <a:prstGeom prst="rect">
              <a:avLst/>
            </a:prstGeom>
            <a:noFill/>
          </p:spPr>
          <p:txBody>
            <a:bodyPr wrap="none" rtlCol="0">
              <a:spAutoFit/>
            </a:bodyPr>
            <a:lstStyle/>
            <a:p>
              <a:r>
                <a:rPr lang="en-US" altLang="zh-TW" sz="2000" b="1" dirty="0">
                  <a:solidFill>
                    <a:srgbClr val="C00000"/>
                  </a:solidFill>
                  <a:latin typeface="微軟正黑體" panose="020B0604030504040204" pitchFamily="34" charset="-120"/>
                  <a:ea typeface="微軟正黑體" panose="020B0604030504040204" pitchFamily="34" charset="-120"/>
                </a:rPr>
                <a:t>4</a:t>
              </a:r>
              <a:endParaRPr lang="zh-TW" altLang="en-US" b="1" dirty="0">
                <a:solidFill>
                  <a:srgbClr val="C00000"/>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1182347716"/>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37F976FE-7281-4BB2-B050-B9A038DD3356}"/>
              </a:ext>
            </a:extLst>
          </p:cNvPr>
          <p:cNvPicPr>
            <a:picLocks noChangeAspect="1"/>
          </p:cNvPicPr>
          <p:nvPr/>
        </p:nvPicPr>
        <p:blipFill>
          <a:blip r:embed="rId3"/>
          <a:stretch>
            <a:fillRect/>
          </a:stretch>
        </p:blipFill>
        <p:spPr>
          <a:xfrm>
            <a:off x="1069001" y="1304924"/>
            <a:ext cx="8515350" cy="5324475"/>
          </a:xfrm>
          <a:prstGeom prst="rect">
            <a:avLst/>
          </a:prstGeom>
        </p:spPr>
      </p:pic>
      <p:sp>
        <p:nvSpPr>
          <p:cNvPr id="70658" name="Rectangle 2"/>
          <p:cNvSpPr>
            <a:spLocks noGrp="1" noChangeArrowheads="1"/>
          </p:cNvSpPr>
          <p:nvPr>
            <p:ph type="title" idx="4294967295"/>
          </p:nvPr>
        </p:nvSpPr>
        <p:spPr>
          <a:xfrm>
            <a:off x="999332" y="836612"/>
            <a:ext cx="5400675" cy="468312"/>
          </a:xfrm>
          <a:ln w="19050">
            <a:round/>
          </a:ln>
        </p:spPr>
        <p:txBody>
          <a:bodyPr>
            <a:normAutofit/>
          </a:bodyPr>
          <a:lstStyle/>
          <a:p>
            <a:pPr marL="228600" indent="-228600">
              <a:spcBef>
                <a:spcPts val="1000"/>
              </a:spcBef>
              <a:buBlip>
                <a:blip r:embed="rId4"/>
              </a:buBlip>
              <a:defRPr/>
            </a:pPr>
            <a:r>
              <a:rPr lang="zh-TW" altLang="en-US" sz="2100" b="1" spc="-75" dirty="0">
                <a:solidFill>
                  <a:prstClr val="black"/>
                </a:solidFill>
                <a:latin typeface="微軟正黑體" panose="020B0604030504040204" pitchFamily="34" charset="-120"/>
                <a:ea typeface="微軟正黑體" panose="020B0604030504040204" pitchFamily="34" charset="-120"/>
              </a:rPr>
              <a:t>考生獲獎和報名資料登錄</a:t>
            </a:r>
            <a:endParaRPr lang="zh-TW" altLang="zh-TW" sz="2100" b="1" spc="-75" dirty="0">
              <a:solidFill>
                <a:prstClr val="black"/>
              </a:solidFill>
              <a:latin typeface="微軟正黑體" panose="020B0604030504040204" pitchFamily="34" charset="-120"/>
              <a:ea typeface="微軟正黑體" panose="020B0604030504040204" pitchFamily="34" charset="-120"/>
            </a:endParaRPr>
          </a:p>
        </p:txBody>
      </p:sp>
      <p:sp>
        <p:nvSpPr>
          <p:cNvPr id="11" name="Rectangle 2"/>
          <p:cNvSpPr txBox="1">
            <a:spLocks noChangeArrowheads="1"/>
          </p:cNvSpPr>
          <p:nvPr/>
        </p:nvSpPr>
        <p:spPr bwMode="auto">
          <a:xfrm>
            <a:off x="734291" y="126856"/>
            <a:ext cx="8229600" cy="582612"/>
          </a:xfrm>
          <a:prstGeom prst="rect">
            <a:avLst/>
          </a:prstGeom>
          <a:noFill/>
          <a:ln w="9525">
            <a:noFill/>
            <a:miter lim="800000"/>
            <a:headEnd/>
            <a:tailEnd/>
          </a:ln>
        </p:spPr>
        <p:txBody>
          <a:bodyPr anchor="ctr"/>
          <a:lstStyle/>
          <a:p>
            <a:pPr>
              <a:lnSpc>
                <a:spcPct val="90000"/>
              </a:lnSpc>
              <a:spcBef>
                <a:spcPct val="0"/>
              </a:spcBef>
              <a:defRPr/>
            </a:pP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報名系統操作說明</a:t>
            </a:r>
          </a:p>
        </p:txBody>
      </p:sp>
      <p:sp>
        <p:nvSpPr>
          <p:cNvPr id="7" name="向右箭號 19">
            <a:extLst>
              <a:ext uri="{FF2B5EF4-FFF2-40B4-BE49-F238E27FC236}">
                <a16:creationId xmlns:a16="http://schemas.microsoft.com/office/drawing/2014/main" id="{932ED490-1BBE-431E-8CCC-277E6197D025}"/>
              </a:ext>
            </a:extLst>
          </p:cNvPr>
          <p:cNvSpPr/>
          <p:nvPr/>
        </p:nvSpPr>
        <p:spPr bwMode="auto">
          <a:xfrm rot="10800000">
            <a:off x="6598187" y="5592474"/>
            <a:ext cx="434157" cy="218419"/>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sz="1400"/>
          </a:p>
        </p:txBody>
      </p:sp>
      <p:sp>
        <p:nvSpPr>
          <p:cNvPr id="8" name="矩形 7">
            <a:extLst>
              <a:ext uri="{FF2B5EF4-FFF2-40B4-BE49-F238E27FC236}">
                <a16:creationId xmlns:a16="http://schemas.microsoft.com/office/drawing/2014/main" id="{5E4EC378-1A8C-440F-BBBE-94738DD2E861}"/>
              </a:ext>
            </a:extLst>
          </p:cNvPr>
          <p:cNvSpPr/>
          <p:nvPr/>
        </p:nvSpPr>
        <p:spPr>
          <a:xfrm>
            <a:off x="7080975" y="5289419"/>
            <a:ext cx="4042024" cy="1042950"/>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marL="0" indent="0" eaLnBrk="1" hangingPunct="1">
              <a:buClr>
                <a:schemeClr val="tx1"/>
              </a:buClr>
              <a:buNone/>
              <a:defRPr/>
            </a:pPr>
            <a:r>
              <a:rPr lang="en-US" altLang="zh-TW" sz="18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113</a:t>
            </a:r>
            <a:r>
              <a:rPr lang="zh-TW" altLang="en-US" sz="18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學年度</a:t>
            </a:r>
            <a:r>
              <a:rPr lang="zh-TW" altLang="en-US" sz="18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四技二專技優保送</a:t>
            </a:r>
            <a:endParaRPr lang="en-US" altLang="zh-TW" sz="18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0" indent="0" eaLnBrk="1" hangingPunct="1">
              <a:buClr>
                <a:schemeClr val="tx1"/>
              </a:buClr>
              <a:buNone/>
              <a:defRPr/>
            </a:pPr>
            <a:r>
              <a:rPr lang="zh-TW" altLang="en-US" sz="18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18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99</a:t>
            </a:r>
            <a:r>
              <a:rPr lang="zh-TW" altLang="en-US" sz="18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不限類別」無招生名額</a:t>
            </a:r>
            <a:endParaRPr lang="en-US" altLang="zh-TW" sz="18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0" indent="0" eaLnBrk="1" hangingPunct="1">
              <a:buClr>
                <a:schemeClr val="tx1"/>
              </a:buClr>
              <a:buNone/>
              <a:defRPr/>
            </a:pPr>
            <a:r>
              <a:rPr lang="zh-TW" altLang="en-US" sz="18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考生僅能選擇「保送類別」報名</a:t>
            </a:r>
            <a:endParaRPr lang="zh-TW" altLang="en-US" b="1" dirty="0">
              <a:solidFill>
                <a:schemeClr val="tx1"/>
              </a:solidFill>
              <a:latin typeface="微軟正黑體" panose="020B0604030504040204" pitchFamily="34" charset="-120"/>
              <a:ea typeface="微軟正黑體" panose="020B0604030504040204" pitchFamily="34" charset="-120"/>
            </a:endParaRPr>
          </a:p>
        </p:txBody>
      </p:sp>
      <p:grpSp>
        <p:nvGrpSpPr>
          <p:cNvPr id="9" name="群組 8">
            <a:extLst>
              <a:ext uri="{FF2B5EF4-FFF2-40B4-BE49-F238E27FC236}">
                <a16:creationId xmlns:a16="http://schemas.microsoft.com/office/drawing/2014/main" id="{DBEEF1B0-1137-47C6-BC36-DA5113F0094A}"/>
              </a:ext>
            </a:extLst>
          </p:cNvPr>
          <p:cNvGrpSpPr/>
          <p:nvPr/>
        </p:nvGrpSpPr>
        <p:grpSpPr>
          <a:xfrm>
            <a:off x="8201014" y="126856"/>
            <a:ext cx="3329299" cy="1214437"/>
            <a:chOff x="952500" y="1263379"/>
            <a:chExt cx="3329299" cy="1214437"/>
          </a:xfrm>
        </p:grpSpPr>
        <p:grpSp>
          <p:nvGrpSpPr>
            <p:cNvPr id="10" name="群組 9">
              <a:extLst>
                <a:ext uri="{FF2B5EF4-FFF2-40B4-BE49-F238E27FC236}">
                  <a16:creationId xmlns:a16="http://schemas.microsoft.com/office/drawing/2014/main" id="{F36FEECE-B4A4-4593-8A02-B9C8BB3E4A6A}"/>
                </a:ext>
              </a:extLst>
            </p:cNvPr>
            <p:cNvGrpSpPr/>
            <p:nvPr/>
          </p:nvGrpSpPr>
          <p:grpSpPr>
            <a:xfrm>
              <a:off x="952500" y="1263379"/>
              <a:ext cx="2719699" cy="1214437"/>
              <a:chOff x="7896225" y="115889"/>
              <a:chExt cx="2719699" cy="1214437"/>
            </a:xfrm>
          </p:grpSpPr>
          <p:grpSp>
            <p:nvGrpSpPr>
              <p:cNvPr id="14" name="群組 26">
                <a:extLst>
                  <a:ext uri="{FF2B5EF4-FFF2-40B4-BE49-F238E27FC236}">
                    <a16:creationId xmlns:a16="http://schemas.microsoft.com/office/drawing/2014/main" id="{9C38F86B-38AA-4F36-99D8-B9C24C4C4BA8}"/>
                  </a:ext>
                </a:extLst>
              </p:cNvPr>
              <p:cNvGrpSpPr>
                <a:grpSpLocks/>
              </p:cNvGrpSpPr>
              <p:nvPr/>
            </p:nvGrpSpPr>
            <p:grpSpPr bwMode="auto">
              <a:xfrm>
                <a:off x="7896225" y="115889"/>
                <a:ext cx="2719699" cy="1214437"/>
                <a:chOff x="6228184" y="1071563"/>
                <a:chExt cx="2719263" cy="1214437"/>
              </a:xfrm>
            </p:grpSpPr>
            <p:sp>
              <p:nvSpPr>
                <p:cNvPr id="16" name="圓角矩形 30">
                  <a:extLst>
                    <a:ext uri="{FF2B5EF4-FFF2-40B4-BE49-F238E27FC236}">
                      <a16:creationId xmlns:a16="http://schemas.microsoft.com/office/drawing/2014/main" id="{754B28CD-4C24-40DD-968A-E562AA3EF570}"/>
                    </a:ext>
                  </a:extLst>
                </p:cNvPr>
                <p:cNvSpPr/>
                <p:nvPr/>
              </p:nvSpPr>
              <p:spPr bwMode="auto">
                <a:xfrm>
                  <a:off x="6228184" y="1071563"/>
                  <a:ext cx="357131"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設定通行碼</a:t>
                  </a:r>
                </a:p>
              </p:txBody>
            </p:sp>
            <p:sp>
              <p:nvSpPr>
                <p:cNvPr id="17" name="圓角矩形 31">
                  <a:extLst>
                    <a:ext uri="{FF2B5EF4-FFF2-40B4-BE49-F238E27FC236}">
                      <a16:creationId xmlns:a16="http://schemas.microsoft.com/office/drawing/2014/main" id="{79C5591E-35D6-4F5C-8A29-391DB68C01F3}"/>
                    </a:ext>
                  </a:extLst>
                </p:cNvPr>
                <p:cNvSpPr/>
                <p:nvPr/>
              </p:nvSpPr>
              <p:spPr bwMode="auto">
                <a:xfrm>
                  <a:off x="7337667" y="1071563"/>
                  <a:ext cx="398400" cy="1214437"/>
                </a:xfrm>
                <a:prstGeom prst="roundRect">
                  <a:avLst/>
                </a:prstGeom>
                <a:solidFill>
                  <a:schemeClr val="accent6">
                    <a:lumMod val="75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bg1"/>
                      </a:solidFill>
                      <a:latin typeface="華康儷楷書" panose="03000509000000000000" pitchFamily="65" charset="-120"/>
                      <a:ea typeface="華康儷楷書" panose="03000509000000000000" pitchFamily="65" charset="-120"/>
                    </a:rPr>
                    <a:t>輸入報名資料</a:t>
                  </a:r>
                  <a:endParaRPr lang="en-US" altLang="zh-TW" sz="1400" dirty="0">
                    <a:solidFill>
                      <a:schemeClr val="bg1"/>
                    </a:solidFill>
                    <a:latin typeface="華康儷楷書" panose="03000509000000000000" pitchFamily="65" charset="-120"/>
                    <a:ea typeface="華康儷楷書" panose="03000509000000000000" pitchFamily="65" charset="-120"/>
                  </a:endParaRPr>
                </a:p>
              </p:txBody>
            </p:sp>
            <p:sp>
              <p:nvSpPr>
                <p:cNvPr id="18" name="圓角矩形 32">
                  <a:extLst>
                    <a:ext uri="{FF2B5EF4-FFF2-40B4-BE49-F238E27FC236}">
                      <a16:creationId xmlns:a16="http://schemas.microsoft.com/office/drawing/2014/main" id="{CBB0A995-811E-435F-A84A-19324E4440E7}"/>
                    </a:ext>
                  </a:extLst>
                </p:cNvPr>
                <p:cNvSpPr/>
                <p:nvPr/>
              </p:nvSpPr>
              <p:spPr bwMode="auto">
                <a:xfrm>
                  <a:off x="7882095" y="1071563"/>
                  <a:ext cx="447507"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確定送出</a:t>
                  </a:r>
                  <a:br>
                    <a:rPr lang="en-US" altLang="zh-TW" sz="1400" dirty="0">
                      <a:solidFill>
                        <a:schemeClr val="tx1"/>
                      </a:solidFill>
                      <a:latin typeface="華康儷楷書" panose="03000509000000000000" pitchFamily="65" charset="-120"/>
                      <a:ea typeface="華康儷楷書" panose="03000509000000000000" pitchFamily="65" charset="-120"/>
                    </a:rPr>
                  </a:br>
                  <a:r>
                    <a:rPr lang="zh-TW" altLang="en-US" sz="1400" dirty="0">
                      <a:solidFill>
                        <a:schemeClr val="tx1"/>
                      </a:solidFill>
                      <a:latin typeface="華康儷楷書" panose="03000509000000000000" pitchFamily="65" charset="-120"/>
                      <a:ea typeface="華康儷楷書" panose="03000509000000000000" pitchFamily="65" charset="-120"/>
                    </a:rPr>
                    <a:t>確認資料</a:t>
                  </a:r>
                </a:p>
              </p:txBody>
            </p:sp>
            <p:sp>
              <p:nvSpPr>
                <p:cNvPr id="19" name="圓角矩形 33">
                  <a:extLst>
                    <a:ext uri="{FF2B5EF4-FFF2-40B4-BE49-F238E27FC236}">
                      <a16:creationId xmlns:a16="http://schemas.microsoft.com/office/drawing/2014/main" id="{C4B1898F-4ABF-442E-88E9-74EBAFD78F56}"/>
                    </a:ext>
                  </a:extLst>
                </p:cNvPr>
                <p:cNvSpPr/>
                <p:nvPr/>
              </p:nvSpPr>
              <p:spPr bwMode="auto">
                <a:xfrm>
                  <a:off x="8501119" y="1071563"/>
                  <a:ext cx="446328"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en-US" altLang="zh-TW" sz="1400" dirty="0">
                      <a:solidFill>
                        <a:schemeClr val="tx1"/>
                      </a:solidFill>
                      <a:latin typeface="華康儷楷書" panose="03000509000000000000" pitchFamily="65" charset="-120"/>
                      <a:ea typeface="華康儷楷書" panose="03000509000000000000" pitchFamily="65" charset="-120"/>
                    </a:rPr>
                    <a:t>&amp;</a:t>
                  </a:r>
                  <a:r>
                    <a:rPr lang="zh-TW" altLang="en-US" sz="1400" dirty="0">
                      <a:solidFill>
                        <a:schemeClr val="tx1"/>
                      </a:solidFill>
                      <a:latin typeface="華康儷楷書" panose="03000509000000000000" pitchFamily="65" charset="-120"/>
                      <a:ea typeface="華康儷楷書" panose="03000509000000000000" pitchFamily="65" charset="-120"/>
                    </a:rPr>
                    <a:t>考生資料表列印信封封面</a:t>
                  </a:r>
                </a:p>
              </p:txBody>
            </p:sp>
            <p:cxnSp>
              <p:nvCxnSpPr>
                <p:cNvPr id="20" name="直線單箭頭接點 19">
                  <a:extLst>
                    <a:ext uri="{FF2B5EF4-FFF2-40B4-BE49-F238E27FC236}">
                      <a16:creationId xmlns:a16="http://schemas.microsoft.com/office/drawing/2014/main" id="{E87E16A5-767A-44E1-93FD-8A38C71661EB}"/>
                    </a:ext>
                  </a:extLst>
                </p:cNvPr>
                <p:cNvCxnSpPr>
                  <a:stCxn id="16" idx="3"/>
                </p:cNvCxnSpPr>
                <p:nvPr/>
              </p:nvCxnSpPr>
              <p:spPr bwMode="auto">
                <a:xfrm>
                  <a:off x="6585315" y="1679575"/>
                  <a:ext cx="147613"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21" name="直線單箭頭接點 20">
                  <a:extLst>
                    <a:ext uri="{FF2B5EF4-FFF2-40B4-BE49-F238E27FC236}">
                      <a16:creationId xmlns:a16="http://schemas.microsoft.com/office/drawing/2014/main" id="{9ACDCADE-0F65-4B6C-BAE0-E202FD583BB4}"/>
                    </a:ext>
                  </a:extLst>
                </p:cNvPr>
                <p:cNvCxnSpPr>
                  <a:endCxn id="17" idx="1"/>
                </p:cNvCxnSpPr>
                <p:nvPr/>
              </p:nvCxnSpPr>
              <p:spPr bwMode="auto">
                <a:xfrm>
                  <a:off x="7090059" y="1678782"/>
                  <a:ext cx="247608"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22" name="直線單箭頭接點 21">
                  <a:extLst>
                    <a:ext uri="{FF2B5EF4-FFF2-40B4-BE49-F238E27FC236}">
                      <a16:creationId xmlns:a16="http://schemas.microsoft.com/office/drawing/2014/main" id="{D70281B5-E4CD-42BD-804B-C5A6157045CE}"/>
                    </a:ext>
                  </a:extLst>
                </p:cNvPr>
                <p:cNvCxnSpPr>
                  <a:stCxn id="17" idx="3"/>
                  <a:endCxn id="18" idx="1"/>
                </p:cNvCxnSpPr>
                <p:nvPr/>
              </p:nvCxnSpPr>
              <p:spPr bwMode="auto">
                <a:xfrm>
                  <a:off x="7736067" y="1678782"/>
                  <a:ext cx="146028"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23" name="直線單箭頭接點 22">
                  <a:extLst>
                    <a:ext uri="{FF2B5EF4-FFF2-40B4-BE49-F238E27FC236}">
                      <a16:creationId xmlns:a16="http://schemas.microsoft.com/office/drawing/2014/main" id="{45601A71-EE8E-4035-A0DC-0AB90E483802}"/>
                    </a:ext>
                  </a:extLst>
                </p:cNvPr>
                <p:cNvCxnSpPr>
                  <a:stCxn id="18" idx="3"/>
                  <a:endCxn id="19" idx="1"/>
                </p:cNvCxnSpPr>
                <p:nvPr/>
              </p:nvCxnSpPr>
              <p:spPr bwMode="auto">
                <a:xfrm>
                  <a:off x="8329602" y="1678782"/>
                  <a:ext cx="171516"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grpSp>
          <p:sp>
            <p:nvSpPr>
              <p:cNvPr id="15" name="圓角矩形 29">
                <a:extLst>
                  <a:ext uri="{FF2B5EF4-FFF2-40B4-BE49-F238E27FC236}">
                    <a16:creationId xmlns:a16="http://schemas.microsoft.com/office/drawing/2014/main" id="{2AAF7990-9C3B-4078-A473-A2ED5728E4F2}"/>
                  </a:ext>
                </a:extLst>
              </p:cNvPr>
              <p:cNvSpPr/>
              <p:nvPr/>
            </p:nvSpPr>
            <p:spPr bwMode="auto">
              <a:xfrm>
                <a:off x="8401050" y="115889"/>
                <a:ext cx="457201"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登入報名系統</a:t>
                </a:r>
              </a:p>
            </p:txBody>
          </p:sp>
        </p:grpSp>
        <p:sp>
          <p:nvSpPr>
            <p:cNvPr id="12" name="圓角矩形 33">
              <a:extLst>
                <a:ext uri="{FF2B5EF4-FFF2-40B4-BE49-F238E27FC236}">
                  <a16:creationId xmlns:a16="http://schemas.microsoft.com/office/drawing/2014/main" id="{39E6235D-9B15-45CD-95E9-22A287B36DC0}"/>
                </a:ext>
              </a:extLst>
            </p:cNvPr>
            <p:cNvSpPr/>
            <p:nvPr/>
          </p:nvSpPr>
          <p:spPr bwMode="auto">
            <a:xfrm>
              <a:off x="3835399" y="1263379"/>
              <a:ext cx="446400"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050" dirty="0">
                  <a:solidFill>
                    <a:schemeClr val="tx1"/>
                  </a:solidFill>
                  <a:latin typeface="華康儷楷書" panose="03000509000000000000" pitchFamily="65" charset="-120"/>
                  <a:ea typeface="華康儷楷書" panose="03000509000000000000" pitchFamily="65" charset="-120"/>
                </a:rPr>
                <a:t>並限掛或快遞寄送</a:t>
              </a:r>
              <a:br>
                <a:rPr lang="en-US" altLang="zh-TW" sz="1050" dirty="0">
                  <a:solidFill>
                    <a:schemeClr val="tx1"/>
                  </a:solidFill>
                  <a:latin typeface="華康儷楷書" panose="03000509000000000000" pitchFamily="65" charset="-120"/>
                  <a:ea typeface="華康儷楷書" panose="03000509000000000000" pitchFamily="65" charset="-120"/>
                </a:rPr>
              </a:br>
              <a:r>
                <a:rPr lang="zh-TW" altLang="en-US" sz="1050" dirty="0">
                  <a:solidFill>
                    <a:schemeClr val="tx1"/>
                  </a:solidFill>
                  <a:latin typeface="華康儷楷書" panose="03000509000000000000" pitchFamily="65" charset="-120"/>
                  <a:ea typeface="華康儷楷書" panose="03000509000000000000" pitchFamily="65" charset="-120"/>
                </a:rPr>
                <a:t>確認粘貼證明文件</a:t>
              </a:r>
            </a:p>
          </p:txBody>
        </p:sp>
        <p:cxnSp>
          <p:nvCxnSpPr>
            <p:cNvPr id="13" name="直線單箭頭接點 12">
              <a:extLst>
                <a:ext uri="{FF2B5EF4-FFF2-40B4-BE49-F238E27FC236}">
                  <a16:creationId xmlns:a16="http://schemas.microsoft.com/office/drawing/2014/main" id="{D1D455A3-D1CC-41AA-A1A5-8DE6BD5033D2}"/>
                </a:ext>
              </a:extLst>
            </p:cNvPr>
            <p:cNvCxnSpPr>
              <a:endCxn id="12" idx="1"/>
            </p:cNvCxnSpPr>
            <p:nvPr/>
          </p:nvCxnSpPr>
          <p:spPr bwMode="auto">
            <a:xfrm>
              <a:off x="3663855" y="1870598"/>
              <a:ext cx="171544"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grpSp>
    </p:spTree>
    <p:extLst>
      <p:ext uri="{BB962C8B-B14F-4D97-AF65-F5344CB8AC3E}">
        <p14:creationId xmlns:p14="http://schemas.microsoft.com/office/powerpoint/2010/main" val="241678233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6D6102A8-9F8A-4C8C-90E2-8C0A8D931B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2926" y="1282240"/>
            <a:ext cx="5050745" cy="5500255"/>
          </a:xfrm>
          <a:prstGeom prst="rect">
            <a:avLst/>
          </a:prstGeom>
        </p:spPr>
      </p:pic>
      <p:pic>
        <p:nvPicPr>
          <p:cNvPr id="3" name="圖片 2">
            <a:extLst>
              <a:ext uri="{FF2B5EF4-FFF2-40B4-BE49-F238E27FC236}">
                <a16:creationId xmlns:a16="http://schemas.microsoft.com/office/drawing/2014/main" id="{76697D0D-2170-4F2D-A8AA-413B541F01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5749" y="1081811"/>
            <a:ext cx="5226946" cy="5692138"/>
          </a:xfrm>
          <a:prstGeom prst="rect">
            <a:avLst/>
          </a:prstGeom>
        </p:spPr>
      </p:pic>
      <p:sp>
        <p:nvSpPr>
          <p:cNvPr id="12" name="Rectangle 2"/>
          <p:cNvSpPr>
            <a:spLocks noGrp="1" noChangeArrowheads="1"/>
          </p:cNvSpPr>
          <p:nvPr>
            <p:ph type="title" idx="4294967295"/>
          </p:nvPr>
        </p:nvSpPr>
        <p:spPr>
          <a:xfrm>
            <a:off x="895749" y="687810"/>
            <a:ext cx="5133975" cy="468312"/>
          </a:xfrm>
          <a:ln w="19050">
            <a:round/>
          </a:ln>
        </p:spPr>
        <p:txBody>
          <a:bodyPr>
            <a:normAutofit/>
          </a:bodyPr>
          <a:lstStyle/>
          <a:p>
            <a:pPr marL="228600" indent="-228600">
              <a:spcBef>
                <a:spcPts val="1000"/>
              </a:spcBef>
              <a:buBlip>
                <a:blip r:embed="rId5"/>
              </a:buBlip>
              <a:defRPr/>
            </a:pPr>
            <a:r>
              <a:rPr lang="zh-TW" altLang="en-US" sz="2100" b="1" spc="-75" dirty="0">
                <a:solidFill>
                  <a:prstClr val="black"/>
                </a:solidFill>
                <a:latin typeface="微軟正黑體" panose="020B0604030504040204" pitchFamily="34" charset="-120"/>
                <a:ea typeface="微軟正黑體" panose="020B0604030504040204" pitchFamily="34" charset="-120"/>
              </a:rPr>
              <a:t>考生獲獎和報名資料登錄、報名資料</a:t>
            </a:r>
            <a:r>
              <a:rPr lang="zh-TW" altLang="en-US" sz="2100" b="1" spc="-75" dirty="0">
                <a:solidFill>
                  <a:srgbClr val="FF0000"/>
                </a:solidFill>
                <a:latin typeface="微軟正黑體" panose="020B0604030504040204" pitchFamily="34" charset="-120"/>
                <a:ea typeface="微軟正黑體" panose="020B0604030504040204" pitchFamily="34" charset="-120"/>
              </a:rPr>
              <a:t>暫存</a:t>
            </a:r>
            <a:endParaRPr lang="zh-TW" altLang="zh-TW" sz="2100" b="1" spc="-75" dirty="0">
              <a:solidFill>
                <a:srgbClr val="FF0000"/>
              </a:solidFill>
              <a:latin typeface="微軟正黑體" panose="020B0604030504040204" pitchFamily="34" charset="-120"/>
              <a:ea typeface="微軟正黑體" panose="020B0604030504040204" pitchFamily="34" charset="-120"/>
            </a:endParaRPr>
          </a:p>
        </p:txBody>
      </p:sp>
      <p:sp>
        <p:nvSpPr>
          <p:cNvPr id="13" name="Rectangle 2"/>
          <p:cNvSpPr txBox="1">
            <a:spLocks noChangeArrowheads="1"/>
          </p:cNvSpPr>
          <p:nvPr/>
        </p:nvSpPr>
        <p:spPr bwMode="auto">
          <a:xfrm>
            <a:off x="734291" y="126856"/>
            <a:ext cx="8229600" cy="582612"/>
          </a:xfrm>
          <a:prstGeom prst="rect">
            <a:avLst/>
          </a:prstGeom>
          <a:noFill/>
          <a:ln w="9525">
            <a:noFill/>
            <a:miter lim="800000"/>
            <a:headEnd/>
            <a:tailEnd/>
          </a:ln>
        </p:spPr>
        <p:txBody>
          <a:bodyPr anchor="ctr"/>
          <a:lstStyle/>
          <a:p>
            <a:pPr>
              <a:lnSpc>
                <a:spcPct val="90000"/>
              </a:lnSpc>
              <a:spcBef>
                <a:spcPct val="0"/>
              </a:spcBef>
              <a:defRPr/>
            </a:pP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報名系統操作說明</a:t>
            </a:r>
          </a:p>
        </p:txBody>
      </p:sp>
      <p:sp>
        <p:nvSpPr>
          <p:cNvPr id="18" name="矩形 17">
            <a:extLst>
              <a:ext uri="{FF2B5EF4-FFF2-40B4-BE49-F238E27FC236}">
                <a16:creationId xmlns:a16="http://schemas.microsoft.com/office/drawing/2014/main" id="{C42802CD-938C-47CB-9FFA-7E00E1D5EC97}"/>
              </a:ext>
            </a:extLst>
          </p:cNvPr>
          <p:cNvSpPr/>
          <p:nvPr/>
        </p:nvSpPr>
        <p:spPr>
          <a:xfrm>
            <a:off x="1890397" y="6470856"/>
            <a:ext cx="731520" cy="222419"/>
          </a:xfrm>
          <a:prstGeom prst="rect">
            <a:avLst/>
          </a:prstGeom>
          <a:noFill/>
          <a:ln w="38100" cap="flat" cmpd="sng" algn="ctr">
            <a:solidFill>
              <a:srgbClr val="0000FF"/>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TW" altLang="en-US">
              <a:latin typeface="華康儷楷書" panose="03000509000000000000" pitchFamily="65" charset="-120"/>
              <a:ea typeface="華康儷楷書" panose="03000509000000000000" pitchFamily="65" charset="-120"/>
            </a:endParaRPr>
          </a:p>
        </p:txBody>
      </p:sp>
      <p:pic>
        <p:nvPicPr>
          <p:cNvPr id="6" name="圖片 5">
            <a:extLst>
              <a:ext uri="{FF2B5EF4-FFF2-40B4-BE49-F238E27FC236}">
                <a16:creationId xmlns:a16="http://schemas.microsoft.com/office/drawing/2014/main" id="{D337F1BC-AEA4-450D-944F-93ABA364AD17}"/>
              </a:ext>
            </a:extLst>
          </p:cNvPr>
          <p:cNvPicPr>
            <a:picLocks noChangeAspect="1"/>
          </p:cNvPicPr>
          <p:nvPr/>
        </p:nvPicPr>
        <p:blipFill>
          <a:blip r:embed="rId6"/>
          <a:stretch>
            <a:fillRect/>
          </a:stretch>
        </p:blipFill>
        <p:spPr>
          <a:xfrm>
            <a:off x="2578564" y="5246539"/>
            <a:ext cx="4000591" cy="876300"/>
          </a:xfrm>
          <a:prstGeom prst="rect">
            <a:avLst/>
          </a:prstGeom>
          <a:ln w="28575">
            <a:solidFill>
              <a:srgbClr val="FF0000"/>
            </a:solidFill>
          </a:ln>
        </p:spPr>
      </p:pic>
      <p:sp>
        <p:nvSpPr>
          <p:cNvPr id="20" name="向右箭號 19">
            <a:extLst>
              <a:ext uri="{FF2B5EF4-FFF2-40B4-BE49-F238E27FC236}">
                <a16:creationId xmlns:a16="http://schemas.microsoft.com/office/drawing/2014/main" id="{A3B4D0E7-45AF-4CED-A90C-B627C0D75E41}"/>
              </a:ext>
            </a:extLst>
          </p:cNvPr>
          <p:cNvSpPr/>
          <p:nvPr/>
        </p:nvSpPr>
        <p:spPr bwMode="auto">
          <a:xfrm rot="19237977">
            <a:off x="2598579" y="6213398"/>
            <a:ext cx="434157" cy="218419"/>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sz="1400"/>
          </a:p>
        </p:txBody>
      </p:sp>
      <p:sp>
        <p:nvSpPr>
          <p:cNvPr id="21" name="矩形 20">
            <a:extLst>
              <a:ext uri="{FF2B5EF4-FFF2-40B4-BE49-F238E27FC236}">
                <a16:creationId xmlns:a16="http://schemas.microsoft.com/office/drawing/2014/main" id="{0450A1C2-0F0E-4528-9490-21F54C94608B}"/>
              </a:ext>
            </a:extLst>
          </p:cNvPr>
          <p:cNvSpPr/>
          <p:nvPr/>
        </p:nvSpPr>
        <p:spPr>
          <a:xfrm>
            <a:off x="9512551" y="6462324"/>
            <a:ext cx="956433" cy="238747"/>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向右箭號 19">
            <a:extLst>
              <a:ext uri="{FF2B5EF4-FFF2-40B4-BE49-F238E27FC236}">
                <a16:creationId xmlns:a16="http://schemas.microsoft.com/office/drawing/2014/main" id="{AF368554-82AC-414C-9E90-C869FDE201C1}"/>
              </a:ext>
            </a:extLst>
          </p:cNvPr>
          <p:cNvSpPr/>
          <p:nvPr/>
        </p:nvSpPr>
        <p:spPr bwMode="auto">
          <a:xfrm rot="10800000">
            <a:off x="10522136" y="6482652"/>
            <a:ext cx="434157" cy="218419"/>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sz="1400"/>
          </a:p>
        </p:txBody>
      </p:sp>
      <p:grpSp>
        <p:nvGrpSpPr>
          <p:cNvPr id="14" name="群組 13">
            <a:extLst>
              <a:ext uri="{FF2B5EF4-FFF2-40B4-BE49-F238E27FC236}">
                <a16:creationId xmlns:a16="http://schemas.microsoft.com/office/drawing/2014/main" id="{79767D63-901C-4C66-AE41-5E317E7FCC89}"/>
              </a:ext>
            </a:extLst>
          </p:cNvPr>
          <p:cNvGrpSpPr/>
          <p:nvPr/>
        </p:nvGrpSpPr>
        <p:grpSpPr>
          <a:xfrm>
            <a:off x="9121553" y="148622"/>
            <a:ext cx="2912786" cy="1073960"/>
            <a:chOff x="952500" y="1263379"/>
            <a:chExt cx="3329299" cy="1214437"/>
          </a:xfrm>
        </p:grpSpPr>
        <p:grpSp>
          <p:nvGrpSpPr>
            <p:cNvPr id="15" name="群組 14">
              <a:extLst>
                <a:ext uri="{FF2B5EF4-FFF2-40B4-BE49-F238E27FC236}">
                  <a16:creationId xmlns:a16="http://schemas.microsoft.com/office/drawing/2014/main" id="{B38B71CA-018B-4532-BDC7-3B4400C2E248}"/>
                </a:ext>
              </a:extLst>
            </p:cNvPr>
            <p:cNvGrpSpPr/>
            <p:nvPr/>
          </p:nvGrpSpPr>
          <p:grpSpPr>
            <a:xfrm>
              <a:off x="952500" y="1263379"/>
              <a:ext cx="2719699" cy="1214437"/>
              <a:chOff x="7896225" y="115889"/>
              <a:chExt cx="2719699" cy="1214437"/>
            </a:xfrm>
          </p:grpSpPr>
          <p:grpSp>
            <p:nvGrpSpPr>
              <p:cNvPr id="22" name="群組 26">
                <a:extLst>
                  <a:ext uri="{FF2B5EF4-FFF2-40B4-BE49-F238E27FC236}">
                    <a16:creationId xmlns:a16="http://schemas.microsoft.com/office/drawing/2014/main" id="{5CAC39DE-7212-454E-9F9C-AF08AC267ACC}"/>
                  </a:ext>
                </a:extLst>
              </p:cNvPr>
              <p:cNvGrpSpPr>
                <a:grpSpLocks/>
              </p:cNvGrpSpPr>
              <p:nvPr/>
            </p:nvGrpSpPr>
            <p:grpSpPr bwMode="auto">
              <a:xfrm>
                <a:off x="7896225" y="115889"/>
                <a:ext cx="2719699" cy="1214437"/>
                <a:chOff x="6228184" y="1071563"/>
                <a:chExt cx="2719263" cy="1214437"/>
              </a:xfrm>
            </p:grpSpPr>
            <p:sp>
              <p:nvSpPr>
                <p:cNvPr id="25" name="圓角矩形 30">
                  <a:extLst>
                    <a:ext uri="{FF2B5EF4-FFF2-40B4-BE49-F238E27FC236}">
                      <a16:creationId xmlns:a16="http://schemas.microsoft.com/office/drawing/2014/main" id="{0837B995-3A12-4C39-AF2F-42A754F05EE8}"/>
                    </a:ext>
                  </a:extLst>
                </p:cNvPr>
                <p:cNvSpPr/>
                <p:nvPr/>
              </p:nvSpPr>
              <p:spPr bwMode="auto">
                <a:xfrm>
                  <a:off x="6228184" y="1071563"/>
                  <a:ext cx="357131"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200" dirty="0">
                      <a:solidFill>
                        <a:schemeClr val="tx1"/>
                      </a:solidFill>
                      <a:latin typeface="華康儷楷書" panose="03000509000000000000" pitchFamily="65" charset="-120"/>
                      <a:ea typeface="華康儷楷書" panose="03000509000000000000" pitchFamily="65" charset="-120"/>
                    </a:rPr>
                    <a:t>設定通行碼</a:t>
                  </a:r>
                </a:p>
              </p:txBody>
            </p:sp>
            <p:sp>
              <p:nvSpPr>
                <p:cNvPr id="26" name="圓角矩形 31">
                  <a:extLst>
                    <a:ext uri="{FF2B5EF4-FFF2-40B4-BE49-F238E27FC236}">
                      <a16:creationId xmlns:a16="http://schemas.microsoft.com/office/drawing/2014/main" id="{953A955D-78AB-4900-831F-D0EB8640B4AA}"/>
                    </a:ext>
                  </a:extLst>
                </p:cNvPr>
                <p:cNvSpPr/>
                <p:nvPr/>
              </p:nvSpPr>
              <p:spPr bwMode="auto">
                <a:xfrm>
                  <a:off x="7337667" y="1071563"/>
                  <a:ext cx="398400" cy="1214437"/>
                </a:xfrm>
                <a:prstGeom prst="roundRect">
                  <a:avLst/>
                </a:prstGeom>
                <a:solidFill>
                  <a:schemeClr val="accent6">
                    <a:lumMod val="75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200" dirty="0">
                      <a:solidFill>
                        <a:schemeClr val="bg1"/>
                      </a:solidFill>
                      <a:latin typeface="華康儷楷書" panose="03000509000000000000" pitchFamily="65" charset="-120"/>
                      <a:ea typeface="華康儷楷書" panose="03000509000000000000" pitchFamily="65" charset="-120"/>
                    </a:rPr>
                    <a:t>輸入報名資料</a:t>
                  </a:r>
                  <a:endParaRPr lang="en-US" altLang="zh-TW" sz="1200" dirty="0">
                    <a:solidFill>
                      <a:schemeClr val="bg1"/>
                    </a:solidFill>
                    <a:latin typeface="華康儷楷書" panose="03000509000000000000" pitchFamily="65" charset="-120"/>
                    <a:ea typeface="華康儷楷書" panose="03000509000000000000" pitchFamily="65" charset="-120"/>
                  </a:endParaRPr>
                </a:p>
              </p:txBody>
            </p:sp>
            <p:sp>
              <p:nvSpPr>
                <p:cNvPr id="27" name="圓角矩形 32">
                  <a:extLst>
                    <a:ext uri="{FF2B5EF4-FFF2-40B4-BE49-F238E27FC236}">
                      <a16:creationId xmlns:a16="http://schemas.microsoft.com/office/drawing/2014/main" id="{75849EEE-A308-4C90-92D9-B961BCA26146}"/>
                    </a:ext>
                  </a:extLst>
                </p:cNvPr>
                <p:cNvSpPr/>
                <p:nvPr/>
              </p:nvSpPr>
              <p:spPr bwMode="auto">
                <a:xfrm>
                  <a:off x="7882095" y="1071563"/>
                  <a:ext cx="447507"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200" dirty="0">
                      <a:solidFill>
                        <a:schemeClr val="tx1"/>
                      </a:solidFill>
                      <a:latin typeface="華康儷楷書" panose="03000509000000000000" pitchFamily="65" charset="-120"/>
                      <a:ea typeface="華康儷楷書" panose="03000509000000000000" pitchFamily="65" charset="-120"/>
                    </a:rPr>
                    <a:t>確定送出</a:t>
                  </a:r>
                  <a:br>
                    <a:rPr lang="en-US" altLang="zh-TW" sz="1200" dirty="0">
                      <a:solidFill>
                        <a:schemeClr val="tx1"/>
                      </a:solidFill>
                      <a:latin typeface="華康儷楷書" panose="03000509000000000000" pitchFamily="65" charset="-120"/>
                      <a:ea typeface="華康儷楷書" panose="03000509000000000000" pitchFamily="65" charset="-120"/>
                    </a:rPr>
                  </a:br>
                  <a:r>
                    <a:rPr lang="zh-TW" altLang="en-US" sz="1200" dirty="0">
                      <a:solidFill>
                        <a:schemeClr val="tx1"/>
                      </a:solidFill>
                      <a:latin typeface="華康儷楷書" panose="03000509000000000000" pitchFamily="65" charset="-120"/>
                      <a:ea typeface="華康儷楷書" panose="03000509000000000000" pitchFamily="65" charset="-120"/>
                    </a:rPr>
                    <a:t>確認資料</a:t>
                  </a:r>
                </a:p>
              </p:txBody>
            </p:sp>
            <p:sp>
              <p:nvSpPr>
                <p:cNvPr id="28" name="圓角矩形 33">
                  <a:extLst>
                    <a:ext uri="{FF2B5EF4-FFF2-40B4-BE49-F238E27FC236}">
                      <a16:creationId xmlns:a16="http://schemas.microsoft.com/office/drawing/2014/main" id="{E1D4130C-8C30-4289-A568-B7595EBE3E95}"/>
                    </a:ext>
                  </a:extLst>
                </p:cNvPr>
                <p:cNvSpPr/>
                <p:nvPr/>
              </p:nvSpPr>
              <p:spPr bwMode="auto">
                <a:xfrm>
                  <a:off x="8501119" y="1071563"/>
                  <a:ext cx="446328"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en-US" altLang="zh-TW" sz="1200" dirty="0">
                      <a:solidFill>
                        <a:schemeClr val="tx1"/>
                      </a:solidFill>
                      <a:latin typeface="華康儷楷書" panose="03000509000000000000" pitchFamily="65" charset="-120"/>
                      <a:ea typeface="華康儷楷書" panose="03000509000000000000" pitchFamily="65" charset="-120"/>
                    </a:rPr>
                    <a:t>&amp;</a:t>
                  </a:r>
                  <a:r>
                    <a:rPr lang="zh-TW" altLang="en-US" sz="1200" dirty="0">
                      <a:solidFill>
                        <a:schemeClr val="tx1"/>
                      </a:solidFill>
                      <a:latin typeface="華康儷楷書" panose="03000509000000000000" pitchFamily="65" charset="-120"/>
                      <a:ea typeface="華康儷楷書" panose="03000509000000000000" pitchFamily="65" charset="-120"/>
                    </a:rPr>
                    <a:t>考生資料表列印信封封面</a:t>
                  </a:r>
                </a:p>
              </p:txBody>
            </p:sp>
            <p:cxnSp>
              <p:nvCxnSpPr>
                <p:cNvPr id="29" name="直線單箭頭接點 28">
                  <a:extLst>
                    <a:ext uri="{FF2B5EF4-FFF2-40B4-BE49-F238E27FC236}">
                      <a16:creationId xmlns:a16="http://schemas.microsoft.com/office/drawing/2014/main" id="{78C69FE3-FD27-4E1B-A638-7BC94B56F76B}"/>
                    </a:ext>
                  </a:extLst>
                </p:cNvPr>
                <p:cNvCxnSpPr>
                  <a:stCxn id="25" idx="3"/>
                </p:cNvCxnSpPr>
                <p:nvPr/>
              </p:nvCxnSpPr>
              <p:spPr bwMode="auto">
                <a:xfrm>
                  <a:off x="6585315" y="1679575"/>
                  <a:ext cx="147613"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30" name="直線單箭頭接點 29">
                  <a:extLst>
                    <a:ext uri="{FF2B5EF4-FFF2-40B4-BE49-F238E27FC236}">
                      <a16:creationId xmlns:a16="http://schemas.microsoft.com/office/drawing/2014/main" id="{E00A340E-C3D1-4706-B71F-E1934F8889DC}"/>
                    </a:ext>
                  </a:extLst>
                </p:cNvPr>
                <p:cNvCxnSpPr>
                  <a:endCxn id="26" idx="1"/>
                </p:cNvCxnSpPr>
                <p:nvPr/>
              </p:nvCxnSpPr>
              <p:spPr bwMode="auto">
                <a:xfrm>
                  <a:off x="7090059" y="1678782"/>
                  <a:ext cx="247608"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31" name="直線單箭頭接點 30">
                  <a:extLst>
                    <a:ext uri="{FF2B5EF4-FFF2-40B4-BE49-F238E27FC236}">
                      <a16:creationId xmlns:a16="http://schemas.microsoft.com/office/drawing/2014/main" id="{D7563C34-2D36-4AB4-8E0F-6B35E598F374}"/>
                    </a:ext>
                  </a:extLst>
                </p:cNvPr>
                <p:cNvCxnSpPr>
                  <a:stCxn id="26" idx="3"/>
                  <a:endCxn id="27" idx="1"/>
                </p:cNvCxnSpPr>
                <p:nvPr/>
              </p:nvCxnSpPr>
              <p:spPr bwMode="auto">
                <a:xfrm>
                  <a:off x="7736067" y="1678782"/>
                  <a:ext cx="146028"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32" name="直線單箭頭接點 31">
                  <a:extLst>
                    <a:ext uri="{FF2B5EF4-FFF2-40B4-BE49-F238E27FC236}">
                      <a16:creationId xmlns:a16="http://schemas.microsoft.com/office/drawing/2014/main" id="{6ACDF876-A6B0-48FC-B04A-FC8533DB9FB4}"/>
                    </a:ext>
                  </a:extLst>
                </p:cNvPr>
                <p:cNvCxnSpPr>
                  <a:stCxn id="27" idx="3"/>
                  <a:endCxn id="28" idx="1"/>
                </p:cNvCxnSpPr>
                <p:nvPr/>
              </p:nvCxnSpPr>
              <p:spPr bwMode="auto">
                <a:xfrm>
                  <a:off x="8329602" y="1678782"/>
                  <a:ext cx="171516"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grpSp>
          <p:sp>
            <p:nvSpPr>
              <p:cNvPr id="24" name="圓角矩形 29">
                <a:extLst>
                  <a:ext uri="{FF2B5EF4-FFF2-40B4-BE49-F238E27FC236}">
                    <a16:creationId xmlns:a16="http://schemas.microsoft.com/office/drawing/2014/main" id="{49F790CA-A820-4209-91A8-4C8F0BB4EE6E}"/>
                  </a:ext>
                </a:extLst>
              </p:cNvPr>
              <p:cNvSpPr/>
              <p:nvPr/>
            </p:nvSpPr>
            <p:spPr bwMode="auto">
              <a:xfrm>
                <a:off x="8401050" y="115889"/>
                <a:ext cx="457201"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200" dirty="0">
                    <a:solidFill>
                      <a:schemeClr val="tx1"/>
                    </a:solidFill>
                    <a:latin typeface="華康儷楷書" panose="03000509000000000000" pitchFamily="65" charset="-120"/>
                    <a:ea typeface="華康儷楷書" panose="03000509000000000000" pitchFamily="65" charset="-120"/>
                  </a:rPr>
                  <a:t>登入報名系統</a:t>
                </a:r>
              </a:p>
            </p:txBody>
          </p:sp>
        </p:grpSp>
        <p:sp>
          <p:nvSpPr>
            <p:cNvPr id="17" name="圓角矩形 33">
              <a:extLst>
                <a:ext uri="{FF2B5EF4-FFF2-40B4-BE49-F238E27FC236}">
                  <a16:creationId xmlns:a16="http://schemas.microsoft.com/office/drawing/2014/main" id="{8FD5D609-4AF6-4B1F-AE61-7CD39DFCF5A9}"/>
                </a:ext>
              </a:extLst>
            </p:cNvPr>
            <p:cNvSpPr/>
            <p:nvPr/>
          </p:nvSpPr>
          <p:spPr bwMode="auto">
            <a:xfrm>
              <a:off x="3835399" y="1263379"/>
              <a:ext cx="446400"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900" dirty="0">
                  <a:solidFill>
                    <a:schemeClr val="tx1"/>
                  </a:solidFill>
                  <a:latin typeface="華康儷楷書" panose="03000509000000000000" pitchFamily="65" charset="-120"/>
                  <a:ea typeface="華康儷楷書" panose="03000509000000000000" pitchFamily="65" charset="-120"/>
                </a:rPr>
                <a:t>並限掛或快遞寄送</a:t>
              </a:r>
              <a:br>
                <a:rPr lang="en-US" altLang="zh-TW" sz="900" dirty="0">
                  <a:solidFill>
                    <a:schemeClr val="tx1"/>
                  </a:solidFill>
                  <a:latin typeface="華康儷楷書" panose="03000509000000000000" pitchFamily="65" charset="-120"/>
                  <a:ea typeface="華康儷楷書" panose="03000509000000000000" pitchFamily="65" charset="-120"/>
                </a:rPr>
              </a:br>
              <a:r>
                <a:rPr lang="zh-TW" altLang="en-US" sz="900" dirty="0">
                  <a:solidFill>
                    <a:schemeClr val="tx1"/>
                  </a:solidFill>
                  <a:latin typeface="華康儷楷書" panose="03000509000000000000" pitchFamily="65" charset="-120"/>
                  <a:ea typeface="華康儷楷書" panose="03000509000000000000" pitchFamily="65" charset="-120"/>
                </a:rPr>
                <a:t>確認粘貼證明文件</a:t>
              </a:r>
            </a:p>
          </p:txBody>
        </p:sp>
        <p:cxnSp>
          <p:nvCxnSpPr>
            <p:cNvPr id="19" name="直線單箭頭接點 18">
              <a:extLst>
                <a:ext uri="{FF2B5EF4-FFF2-40B4-BE49-F238E27FC236}">
                  <a16:creationId xmlns:a16="http://schemas.microsoft.com/office/drawing/2014/main" id="{B4E9187D-80D7-4753-9362-830BE53C603E}"/>
                </a:ext>
              </a:extLst>
            </p:cNvPr>
            <p:cNvCxnSpPr>
              <a:endCxn id="17" idx="1"/>
            </p:cNvCxnSpPr>
            <p:nvPr/>
          </p:nvCxnSpPr>
          <p:spPr bwMode="auto">
            <a:xfrm>
              <a:off x="3663855" y="1870598"/>
              <a:ext cx="171544"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grpSp>
      <p:sp>
        <p:nvSpPr>
          <p:cNvPr id="16" name="Rectangle 2"/>
          <p:cNvSpPr txBox="1">
            <a:spLocks noChangeArrowheads="1"/>
          </p:cNvSpPr>
          <p:nvPr/>
        </p:nvSpPr>
        <p:spPr>
          <a:xfrm>
            <a:off x="6284153" y="828785"/>
            <a:ext cx="2837400" cy="468312"/>
          </a:xfrm>
          <a:prstGeom prst="rect">
            <a:avLst/>
          </a:prstGeom>
          <a:ln w="19050">
            <a:round/>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228600" indent="-228600">
              <a:spcBef>
                <a:spcPts val="1000"/>
              </a:spcBef>
              <a:buFontTx/>
              <a:buBlip>
                <a:blip r:embed="rId5"/>
              </a:buBlip>
              <a:defRPr/>
            </a:pPr>
            <a:r>
              <a:rPr lang="zh-TW" altLang="en-US" sz="2100" b="1" spc="-75" dirty="0">
                <a:solidFill>
                  <a:prstClr val="black"/>
                </a:solidFill>
                <a:latin typeface="微軟正黑體" panose="020B0604030504040204" pitchFamily="34" charset="-120"/>
                <a:ea typeface="微軟正黑體" panose="020B0604030504040204" pitchFamily="34" charset="-120"/>
              </a:rPr>
              <a:t>報名資料</a:t>
            </a:r>
            <a:r>
              <a:rPr lang="zh-TW" altLang="en-US" sz="2100" b="1" spc="-75" dirty="0">
                <a:solidFill>
                  <a:srgbClr val="FF0000"/>
                </a:solidFill>
                <a:latin typeface="微軟正黑體" panose="020B0604030504040204" pitchFamily="34" charset="-120"/>
                <a:ea typeface="微軟正黑體" panose="020B0604030504040204" pitchFamily="34" charset="-120"/>
              </a:rPr>
              <a:t>確定送出</a:t>
            </a:r>
            <a:endParaRPr lang="zh-TW" altLang="zh-TW" sz="2100" b="1" spc="-75" dirty="0">
              <a:solidFill>
                <a:srgbClr val="FF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5031820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7566FBF6-0ECE-4C99-8EF2-3FBE6A9B74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742" y="1183138"/>
            <a:ext cx="5146335" cy="5470189"/>
          </a:xfrm>
          <a:prstGeom prst="rect">
            <a:avLst/>
          </a:prstGeom>
        </p:spPr>
      </p:pic>
      <p:sp>
        <p:nvSpPr>
          <p:cNvPr id="73730" name="Rectangle 2"/>
          <p:cNvSpPr>
            <a:spLocks noGrp="1" noChangeArrowheads="1"/>
          </p:cNvSpPr>
          <p:nvPr>
            <p:ph type="title" idx="4294967295"/>
          </p:nvPr>
        </p:nvSpPr>
        <p:spPr>
          <a:xfrm>
            <a:off x="889072" y="714826"/>
            <a:ext cx="7920038" cy="468312"/>
          </a:xfrm>
          <a:ln w="19050">
            <a:round/>
          </a:ln>
        </p:spPr>
        <p:txBody>
          <a:bodyPr>
            <a:normAutofit/>
          </a:bodyPr>
          <a:lstStyle/>
          <a:p>
            <a:pPr marL="228600" indent="-228600">
              <a:spcBef>
                <a:spcPts val="1000"/>
              </a:spcBef>
              <a:buBlip>
                <a:blip r:embed="rId4"/>
              </a:buBlip>
              <a:defRPr/>
            </a:pPr>
            <a:r>
              <a:rPr lang="zh-TW" altLang="en-US" sz="2100" b="1" spc="-75" dirty="0">
                <a:solidFill>
                  <a:prstClr val="black"/>
                </a:solidFill>
                <a:latin typeface="微軟正黑體" panose="020B0604030504040204" pitchFamily="34" charset="-120"/>
                <a:ea typeface="微軟正黑體" panose="020B0604030504040204" pitchFamily="34" charset="-120"/>
              </a:rPr>
              <a:t>技優保送報名系統</a:t>
            </a:r>
            <a:r>
              <a:rPr lang="en-US" altLang="zh-TW" sz="2100" b="1" spc="-75" dirty="0">
                <a:solidFill>
                  <a:prstClr val="black"/>
                </a:solidFill>
                <a:latin typeface="微軟正黑體" panose="020B0604030504040204" pitchFamily="34" charset="-120"/>
                <a:ea typeface="微軟正黑體" panose="020B0604030504040204" pitchFamily="34" charset="-120"/>
              </a:rPr>
              <a:t>-</a:t>
            </a:r>
            <a:r>
              <a:rPr lang="zh-TW" altLang="en-US" sz="2100" b="1" spc="-75" dirty="0">
                <a:solidFill>
                  <a:prstClr val="black"/>
                </a:solidFill>
                <a:latin typeface="微軟正黑體" panose="020B0604030504040204" pitchFamily="34" charset="-120"/>
                <a:ea typeface="微軟正黑體" panose="020B0604030504040204" pitchFamily="34" charset="-120"/>
              </a:rPr>
              <a:t>確認登錄資料進行確定送出</a:t>
            </a:r>
            <a:endParaRPr lang="zh-TW" altLang="zh-TW" sz="2100" b="1" spc="-75" dirty="0">
              <a:solidFill>
                <a:prstClr val="black"/>
              </a:solidFill>
              <a:latin typeface="微軟正黑體" panose="020B0604030504040204" pitchFamily="34" charset="-120"/>
              <a:ea typeface="微軟正黑體" panose="020B0604030504040204" pitchFamily="34" charset="-120"/>
            </a:endParaRPr>
          </a:p>
        </p:txBody>
      </p:sp>
      <p:sp>
        <p:nvSpPr>
          <p:cNvPr id="10" name="Rectangle 2"/>
          <p:cNvSpPr txBox="1">
            <a:spLocks noChangeArrowheads="1"/>
          </p:cNvSpPr>
          <p:nvPr/>
        </p:nvSpPr>
        <p:spPr bwMode="auto">
          <a:xfrm>
            <a:off x="734291" y="126856"/>
            <a:ext cx="8229600" cy="582612"/>
          </a:xfrm>
          <a:prstGeom prst="rect">
            <a:avLst/>
          </a:prstGeom>
          <a:noFill/>
          <a:ln w="9525">
            <a:noFill/>
            <a:miter lim="800000"/>
            <a:headEnd/>
            <a:tailEnd/>
          </a:ln>
        </p:spPr>
        <p:txBody>
          <a:bodyPr anchor="ctr"/>
          <a:lstStyle/>
          <a:p>
            <a:pPr>
              <a:lnSpc>
                <a:spcPct val="90000"/>
              </a:lnSpc>
              <a:spcBef>
                <a:spcPct val="0"/>
              </a:spcBef>
              <a:defRPr/>
            </a:pP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報名系統操作說明</a:t>
            </a:r>
          </a:p>
        </p:txBody>
      </p:sp>
      <p:pic>
        <p:nvPicPr>
          <p:cNvPr id="4" name="圖片 3">
            <a:extLst>
              <a:ext uri="{FF2B5EF4-FFF2-40B4-BE49-F238E27FC236}">
                <a16:creationId xmlns:a16="http://schemas.microsoft.com/office/drawing/2014/main" id="{0B0391E9-A21C-40BA-AFB7-259EBD4CAB04}"/>
              </a:ext>
            </a:extLst>
          </p:cNvPr>
          <p:cNvPicPr>
            <a:picLocks noChangeAspect="1"/>
          </p:cNvPicPr>
          <p:nvPr/>
        </p:nvPicPr>
        <p:blipFill>
          <a:blip r:embed="rId5"/>
          <a:stretch>
            <a:fillRect/>
          </a:stretch>
        </p:blipFill>
        <p:spPr>
          <a:xfrm>
            <a:off x="6558859" y="5088861"/>
            <a:ext cx="4276725" cy="990600"/>
          </a:xfrm>
          <a:prstGeom prst="rect">
            <a:avLst/>
          </a:prstGeom>
          <a:ln w="28575">
            <a:solidFill>
              <a:srgbClr val="FF0000"/>
            </a:solidFill>
          </a:ln>
        </p:spPr>
      </p:pic>
      <p:sp>
        <p:nvSpPr>
          <p:cNvPr id="11" name="矩形 10">
            <a:extLst>
              <a:ext uri="{FF2B5EF4-FFF2-40B4-BE49-F238E27FC236}">
                <a16:creationId xmlns:a16="http://schemas.microsoft.com/office/drawing/2014/main" id="{C612BAA4-F9D6-447B-BBEE-3991A0D4F9B5}"/>
              </a:ext>
            </a:extLst>
          </p:cNvPr>
          <p:cNvSpPr/>
          <p:nvPr/>
        </p:nvSpPr>
        <p:spPr>
          <a:xfrm>
            <a:off x="5423799" y="6079461"/>
            <a:ext cx="727002" cy="222419"/>
          </a:xfrm>
          <a:prstGeom prst="rect">
            <a:avLst/>
          </a:prstGeom>
          <a:noFill/>
          <a:ln w="38100" cap="flat" cmpd="sng" algn="ctr">
            <a:solidFill>
              <a:srgbClr val="0000FF"/>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zh-TW" altLang="en-US">
              <a:latin typeface="華康儷楷書" panose="03000509000000000000" pitchFamily="65" charset="-120"/>
              <a:ea typeface="華康儷楷書" panose="03000509000000000000" pitchFamily="65" charset="-120"/>
            </a:endParaRPr>
          </a:p>
        </p:txBody>
      </p:sp>
      <p:sp>
        <p:nvSpPr>
          <p:cNvPr id="12" name="向右箭號 19">
            <a:extLst>
              <a:ext uri="{FF2B5EF4-FFF2-40B4-BE49-F238E27FC236}">
                <a16:creationId xmlns:a16="http://schemas.microsoft.com/office/drawing/2014/main" id="{2D54884E-4AEE-4FCB-9E4C-57D886363502}"/>
              </a:ext>
            </a:extLst>
          </p:cNvPr>
          <p:cNvSpPr/>
          <p:nvPr/>
        </p:nvSpPr>
        <p:spPr bwMode="auto">
          <a:xfrm rot="19664712">
            <a:off x="6104687" y="5876431"/>
            <a:ext cx="434157" cy="218419"/>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sz="1400"/>
          </a:p>
        </p:txBody>
      </p:sp>
      <p:sp>
        <p:nvSpPr>
          <p:cNvPr id="14" name="矩形 13">
            <a:extLst>
              <a:ext uri="{FF2B5EF4-FFF2-40B4-BE49-F238E27FC236}">
                <a16:creationId xmlns:a16="http://schemas.microsoft.com/office/drawing/2014/main" id="{ABAF50A2-1A60-4648-B52C-12B90306A9B1}"/>
              </a:ext>
            </a:extLst>
          </p:cNvPr>
          <p:cNvSpPr/>
          <p:nvPr/>
        </p:nvSpPr>
        <p:spPr>
          <a:xfrm>
            <a:off x="9334452" y="5590994"/>
            <a:ext cx="696687" cy="37287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9" name="群組 8">
            <a:extLst>
              <a:ext uri="{FF2B5EF4-FFF2-40B4-BE49-F238E27FC236}">
                <a16:creationId xmlns:a16="http://schemas.microsoft.com/office/drawing/2014/main" id="{AC8BB8ED-0FDA-4139-9EF0-ED973F1403FB}"/>
              </a:ext>
            </a:extLst>
          </p:cNvPr>
          <p:cNvGrpSpPr/>
          <p:nvPr/>
        </p:nvGrpSpPr>
        <p:grpSpPr>
          <a:xfrm>
            <a:off x="8472439" y="861669"/>
            <a:ext cx="3329299" cy="1214437"/>
            <a:chOff x="952500" y="1263379"/>
            <a:chExt cx="3329299" cy="1214437"/>
          </a:xfrm>
        </p:grpSpPr>
        <p:grpSp>
          <p:nvGrpSpPr>
            <p:cNvPr id="13" name="群組 12">
              <a:extLst>
                <a:ext uri="{FF2B5EF4-FFF2-40B4-BE49-F238E27FC236}">
                  <a16:creationId xmlns:a16="http://schemas.microsoft.com/office/drawing/2014/main" id="{F129E007-9D2C-4687-B537-F42BBAAD7ABF}"/>
                </a:ext>
              </a:extLst>
            </p:cNvPr>
            <p:cNvGrpSpPr/>
            <p:nvPr/>
          </p:nvGrpSpPr>
          <p:grpSpPr>
            <a:xfrm>
              <a:off x="952500" y="1263379"/>
              <a:ext cx="2719699" cy="1214437"/>
              <a:chOff x="7896225" y="115889"/>
              <a:chExt cx="2719699" cy="1214437"/>
            </a:xfrm>
          </p:grpSpPr>
          <p:grpSp>
            <p:nvGrpSpPr>
              <p:cNvPr id="17" name="群組 26">
                <a:extLst>
                  <a:ext uri="{FF2B5EF4-FFF2-40B4-BE49-F238E27FC236}">
                    <a16:creationId xmlns:a16="http://schemas.microsoft.com/office/drawing/2014/main" id="{D7937205-61BA-4DD2-BF00-D0A5E1EDA8B6}"/>
                  </a:ext>
                </a:extLst>
              </p:cNvPr>
              <p:cNvGrpSpPr>
                <a:grpSpLocks/>
              </p:cNvGrpSpPr>
              <p:nvPr/>
            </p:nvGrpSpPr>
            <p:grpSpPr bwMode="auto">
              <a:xfrm>
                <a:off x="7896225" y="115889"/>
                <a:ext cx="2719699" cy="1214437"/>
                <a:chOff x="6228184" y="1071563"/>
                <a:chExt cx="2719263" cy="1214437"/>
              </a:xfrm>
            </p:grpSpPr>
            <p:sp>
              <p:nvSpPr>
                <p:cNvPr id="19" name="圓角矩形 30">
                  <a:extLst>
                    <a:ext uri="{FF2B5EF4-FFF2-40B4-BE49-F238E27FC236}">
                      <a16:creationId xmlns:a16="http://schemas.microsoft.com/office/drawing/2014/main" id="{FA295A9E-1C86-4BBB-B47D-B635B80087B5}"/>
                    </a:ext>
                  </a:extLst>
                </p:cNvPr>
                <p:cNvSpPr/>
                <p:nvPr/>
              </p:nvSpPr>
              <p:spPr bwMode="auto">
                <a:xfrm>
                  <a:off x="6228184" y="1071563"/>
                  <a:ext cx="357131"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設定通行碼</a:t>
                  </a:r>
                </a:p>
              </p:txBody>
            </p:sp>
            <p:sp>
              <p:nvSpPr>
                <p:cNvPr id="20" name="圓角矩形 31">
                  <a:extLst>
                    <a:ext uri="{FF2B5EF4-FFF2-40B4-BE49-F238E27FC236}">
                      <a16:creationId xmlns:a16="http://schemas.microsoft.com/office/drawing/2014/main" id="{A980E9C9-37BA-481A-8DC2-0D8DD59B4347}"/>
                    </a:ext>
                  </a:extLst>
                </p:cNvPr>
                <p:cNvSpPr/>
                <p:nvPr/>
              </p:nvSpPr>
              <p:spPr bwMode="auto">
                <a:xfrm>
                  <a:off x="7337667" y="1071563"/>
                  <a:ext cx="398400"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輸入報名資料</a:t>
                  </a:r>
                  <a:endParaRPr lang="en-US" altLang="zh-TW" sz="1400" dirty="0">
                    <a:solidFill>
                      <a:schemeClr val="tx1"/>
                    </a:solidFill>
                    <a:latin typeface="華康儷楷書" panose="03000509000000000000" pitchFamily="65" charset="-120"/>
                    <a:ea typeface="華康儷楷書" panose="03000509000000000000" pitchFamily="65" charset="-120"/>
                  </a:endParaRPr>
                </a:p>
              </p:txBody>
            </p:sp>
            <p:sp>
              <p:nvSpPr>
                <p:cNvPr id="21" name="圓角矩形 32">
                  <a:extLst>
                    <a:ext uri="{FF2B5EF4-FFF2-40B4-BE49-F238E27FC236}">
                      <a16:creationId xmlns:a16="http://schemas.microsoft.com/office/drawing/2014/main" id="{AC445872-F6DE-4F36-96C5-24C8CBAC0717}"/>
                    </a:ext>
                  </a:extLst>
                </p:cNvPr>
                <p:cNvSpPr/>
                <p:nvPr/>
              </p:nvSpPr>
              <p:spPr bwMode="auto">
                <a:xfrm>
                  <a:off x="7882095" y="1071563"/>
                  <a:ext cx="447507" cy="1214437"/>
                </a:xfrm>
                <a:prstGeom prst="roundRect">
                  <a:avLst/>
                </a:prstGeom>
                <a:solidFill>
                  <a:schemeClr val="accent6">
                    <a:lumMod val="75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bg1"/>
                      </a:solidFill>
                      <a:latin typeface="華康儷楷書" panose="03000509000000000000" pitchFamily="65" charset="-120"/>
                      <a:ea typeface="華康儷楷書" panose="03000509000000000000" pitchFamily="65" charset="-120"/>
                    </a:rPr>
                    <a:t>確定送出</a:t>
                  </a:r>
                  <a:br>
                    <a:rPr lang="en-US" altLang="zh-TW" sz="1400" dirty="0">
                      <a:solidFill>
                        <a:schemeClr val="bg1"/>
                      </a:solidFill>
                      <a:latin typeface="華康儷楷書" panose="03000509000000000000" pitchFamily="65" charset="-120"/>
                      <a:ea typeface="華康儷楷書" panose="03000509000000000000" pitchFamily="65" charset="-120"/>
                    </a:rPr>
                  </a:br>
                  <a:r>
                    <a:rPr lang="zh-TW" altLang="en-US" sz="1400" dirty="0">
                      <a:solidFill>
                        <a:schemeClr val="bg1"/>
                      </a:solidFill>
                      <a:latin typeface="華康儷楷書" panose="03000509000000000000" pitchFamily="65" charset="-120"/>
                      <a:ea typeface="華康儷楷書" panose="03000509000000000000" pitchFamily="65" charset="-120"/>
                    </a:rPr>
                    <a:t>確認資料</a:t>
                  </a:r>
                </a:p>
              </p:txBody>
            </p:sp>
            <p:sp>
              <p:nvSpPr>
                <p:cNvPr id="22" name="圓角矩形 33">
                  <a:extLst>
                    <a:ext uri="{FF2B5EF4-FFF2-40B4-BE49-F238E27FC236}">
                      <a16:creationId xmlns:a16="http://schemas.microsoft.com/office/drawing/2014/main" id="{6BE1C2C9-19B9-4B3A-B65C-C4F4D4B371F2}"/>
                    </a:ext>
                  </a:extLst>
                </p:cNvPr>
                <p:cNvSpPr/>
                <p:nvPr/>
              </p:nvSpPr>
              <p:spPr bwMode="auto">
                <a:xfrm>
                  <a:off x="8501119" y="1071563"/>
                  <a:ext cx="446328"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en-US" altLang="zh-TW" sz="1400" dirty="0">
                      <a:solidFill>
                        <a:schemeClr val="tx1"/>
                      </a:solidFill>
                      <a:latin typeface="華康儷楷書" panose="03000509000000000000" pitchFamily="65" charset="-120"/>
                      <a:ea typeface="華康儷楷書" panose="03000509000000000000" pitchFamily="65" charset="-120"/>
                    </a:rPr>
                    <a:t>&amp;</a:t>
                  </a:r>
                  <a:r>
                    <a:rPr lang="zh-TW" altLang="en-US" sz="1400" dirty="0">
                      <a:solidFill>
                        <a:schemeClr val="tx1"/>
                      </a:solidFill>
                      <a:latin typeface="華康儷楷書" panose="03000509000000000000" pitchFamily="65" charset="-120"/>
                      <a:ea typeface="華康儷楷書" panose="03000509000000000000" pitchFamily="65" charset="-120"/>
                    </a:rPr>
                    <a:t>考生資料表列印信封封面</a:t>
                  </a:r>
                </a:p>
              </p:txBody>
            </p:sp>
            <p:cxnSp>
              <p:nvCxnSpPr>
                <p:cNvPr id="23" name="直線單箭頭接點 22">
                  <a:extLst>
                    <a:ext uri="{FF2B5EF4-FFF2-40B4-BE49-F238E27FC236}">
                      <a16:creationId xmlns:a16="http://schemas.microsoft.com/office/drawing/2014/main" id="{A1AA8F6E-307C-45E8-83D5-8B917E2E4CAD}"/>
                    </a:ext>
                  </a:extLst>
                </p:cNvPr>
                <p:cNvCxnSpPr>
                  <a:stCxn id="19" idx="3"/>
                </p:cNvCxnSpPr>
                <p:nvPr/>
              </p:nvCxnSpPr>
              <p:spPr bwMode="auto">
                <a:xfrm>
                  <a:off x="6585315" y="1679575"/>
                  <a:ext cx="147613"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24" name="直線單箭頭接點 23">
                  <a:extLst>
                    <a:ext uri="{FF2B5EF4-FFF2-40B4-BE49-F238E27FC236}">
                      <a16:creationId xmlns:a16="http://schemas.microsoft.com/office/drawing/2014/main" id="{A4CDB034-1322-4FAD-AB09-76D86A761C0D}"/>
                    </a:ext>
                  </a:extLst>
                </p:cNvPr>
                <p:cNvCxnSpPr>
                  <a:endCxn id="20" idx="1"/>
                </p:cNvCxnSpPr>
                <p:nvPr/>
              </p:nvCxnSpPr>
              <p:spPr bwMode="auto">
                <a:xfrm>
                  <a:off x="7090059" y="1678782"/>
                  <a:ext cx="247608"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25" name="直線單箭頭接點 24">
                  <a:extLst>
                    <a:ext uri="{FF2B5EF4-FFF2-40B4-BE49-F238E27FC236}">
                      <a16:creationId xmlns:a16="http://schemas.microsoft.com/office/drawing/2014/main" id="{62957B26-5961-4B32-AF65-371D78827668}"/>
                    </a:ext>
                  </a:extLst>
                </p:cNvPr>
                <p:cNvCxnSpPr>
                  <a:stCxn id="20" idx="3"/>
                  <a:endCxn id="21" idx="1"/>
                </p:cNvCxnSpPr>
                <p:nvPr/>
              </p:nvCxnSpPr>
              <p:spPr bwMode="auto">
                <a:xfrm>
                  <a:off x="7736067" y="1678782"/>
                  <a:ext cx="146028"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26" name="直線單箭頭接點 25">
                  <a:extLst>
                    <a:ext uri="{FF2B5EF4-FFF2-40B4-BE49-F238E27FC236}">
                      <a16:creationId xmlns:a16="http://schemas.microsoft.com/office/drawing/2014/main" id="{5280A20B-3BB1-4497-A744-F8EF261F6919}"/>
                    </a:ext>
                  </a:extLst>
                </p:cNvPr>
                <p:cNvCxnSpPr>
                  <a:stCxn id="21" idx="3"/>
                  <a:endCxn id="22" idx="1"/>
                </p:cNvCxnSpPr>
                <p:nvPr/>
              </p:nvCxnSpPr>
              <p:spPr bwMode="auto">
                <a:xfrm>
                  <a:off x="8329602" y="1678782"/>
                  <a:ext cx="171516"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grpSp>
          <p:sp>
            <p:nvSpPr>
              <p:cNvPr id="18" name="圓角矩形 29">
                <a:extLst>
                  <a:ext uri="{FF2B5EF4-FFF2-40B4-BE49-F238E27FC236}">
                    <a16:creationId xmlns:a16="http://schemas.microsoft.com/office/drawing/2014/main" id="{A701EF62-F9A4-4AD1-90CA-B0B01E55C818}"/>
                  </a:ext>
                </a:extLst>
              </p:cNvPr>
              <p:cNvSpPr/>
              <p:nvPr/>
            </p:nvSpPr>
            <p:spPr bwMode="auto">
              <a:xfrm>
                <a:off x="8401050" y="115889"/>
                <a:ext cx="457201"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登入報名系統</a:t>
                </a:r>
              </a:p>
            </p:txBody>
          </p:sp>
        </p:grpSp>
        <p:sp>
          <p:nvSpPr>
            <p:cNvPr id="15" name="圓角矩形 33">
              <a:extLst>
                <a:ext uri="{FF2B5EF4-FFF2-40B4-BE49-F238E27FC236}">
                  <a16:creationId xmlns:a16="http://schemas.microsoft.com/office/drawing/2014/main" id="{8BFB579B-E895-4066-8181-D1E5364600CA}"/>
                </a:ext>
              </a:extLst>
            </p:cNvPr>
            <p:cNvSpPr/>
            <p:nvPr/>
          </p:nvSpPr>
          <p:spPr bwMode="auto">
            <a:xfrm>
              <a:off x="3835399" y="1263379"/>
              <a:ext cx="446400"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050" dirty="0">
                  <a:solidFill>
                    <a:schemeClr val="tx1"/>
                  </a:solidFill>
                  <a:latin typeface="華康儷楷書" panose="03000509000000000000" pitchFamily="65" charset="-120"/>
                  <a:ea typeface="華康儷楷書" panose="03000509000000000000" pitchFamily="65" charset="-120"/>
                </a:rPr>
                <a:t>並限掛或快遞寄送</a:t>
              </a:r>
              <a:br>
                <a:rPr lang="en-US" altLang="zh-TW" sz="1050" dirty="0">
                  <a:solidFill>
                    <a:schemeClr val="tx1"/>
                  </a:solidFill>
                  <a:latin typeface="華康儷楷書" panose="03000509000000000000" pitchFamily="65" charset="-120"/>
                  <a:ea typeface="華康儷楷書" panose="03000509000000000000" pitchFamily="65" charset="-120"/>
                </a:rPr>
              </a:br>
              <a:r>
                <a:rPr lang="zh-TW" altLang="en-US" sz="1050" dirty="0">
                  <a:solidFill>
                    <a:schemeClr val="tx1"/>
                  </a:solidFill>
                  <a:latin typeface="華康儷楷書" panose="03000509000000000000" pitchFamily="65" charset="-120"/>
                  <a:ea typeface="華康儷楷書" panose="03000509000000000000" pitchFamily="65" charset="-120"/>
                </a:rPr>
                <a:t>確認粘貼證明文件</a:t>
              </a:r>
            </a:p>
          </p:txBody>
        </p:sp>
        <p:cxnSp>
          <p:nvCxnSpPr>
            <p:cNvPr id="16" name="直線單箭頭接點 15">
              <a:extLst>
                <a:ext uri="{FF2B5EF4-FFF2-40B4-BE49-F238E27FC236}">
                  <a16:creationId xmlns:a16="http://schemas.microsoft.com/office/drawing/2014/main" id="{476B83C9-2B81-42B8-B38A-82099C63F5CA}"/>
                </a:ext>
              </a:extLst>
            </p:cNvPr>
            <p:cNvCxnSpPr>
              <a:endCxn id="15" idx="1"/>
            </p:cNvCxnSpPr>
            <p:nvPr/>
          </p:nvCxnSpPr>
          <p:spPr bwMode="auto">
            <a:xfrm>
              <a:off x="3663855" y="1870598"/>
              <a:ext cx="171544"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grpSp>
      <p:sp>
        <p:nvSpPr>
          <p:cNvPr id="27" name="矩形 26">
            <a:extLst>
              <a:ext uri="{FF2B5EF4-FFF2-40B4-BE49-F238E27FC236}">
                <a16:creationId xmlns:a16="http://schemas.microsoft.com/office/drawing/2014/main" id="{93E7BEA6-C980-4599-AD24-FCB4350A2F50}"/>
              </a:ext>
            </a:extLst>
          </p:cNvPr>
          <p:cNvSpPr/>
          <p:nvPr/>
        </p:nvSpPr>
        <p:spPr>
          <a:xfrm>
            <a:off x="6558859" y="3551825"/>
            <a:ext cx="5047731" cy="787809"/>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marL="0" indent="0" algn="just" eaLnBrk="1" hangingPunct="1">
              <a:buClr>
                <a:schemeClr val="tx1"/>
              </a:buClr>
              <a:buNone/>
              <a:defRPr/>
            </a:pPr>
            <a:r>
              <a:rPr lang="zh-TW" altLang="en-US" dirty="0">
                <a:solidFill>
                  <a:srgbClr val="0000FF"/>
                </a:solidFill>
                <a:latin typeface="微軟正黑體" panose="020B0604030504040204" pitchFamily="34" charset="-120"/>
                <a:ea typeface="微軟正黑體" panose="020B0604030504040204" pitchFamily="34" charset="-120"/>
              </a:rPr>
              <a:t>確認送出前，</a:t>
            </a:r>
            <a:r>
              <a:rPr lang="zh-TW" altLang="en-US" b="1" dirty="0">
                <a:solidFill>
                  <a:srgbClr val="FF0000"/>
                </a:solidFill>
                <a:latin typeface="微軟正黑體" panose="020B0604030504040204" pitchFamily="34" charset="-120"/>
                <a:ea typeface="微軟正黑體" panose="020B0604030504040204" pitchFamily="34" charset="-120"/>
              </a:rPr>
              <a:t>務必再次檢視</a:t>
            </a:r>
            <a:r>
              <a:rPr lang="zh-TW" altLang="en-US" dirty="0">
                <a:solidFill>
                  <a:srgbClr val="0000FF"/>
                </a:solidFill>
                <a:latin typeface="微軟正黑體" panose="020B0604030504040204" pitchFamily="34" charset="-120"/>
                <a:ea typeface="微軟正黑體" panose="020B0604030504040204" pitchFamily="34" charset="-120"/>
              </a:rPr>
              <a:t>輸入資料是否正確，點選「確定送出」後，無法修改資料</a:t>
            </a:r>
            <a:endParaRPr lang="zh-TW" altLang="en-US" b="1" dirty="0">
              <a:solidFill>
                <a:srgbClr val="FF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67141736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2856" y="1942028"/>
            <a:ext cx="12192000" cy="2123658"/>
          </a:xfrm>
          <a:prstGeom prst="rect">
            <a:avLst/>
          </a:prstGeom>
          <a:solidFill>
            <a:schemeClr val="accent4">
              <a:lumMod val="60000"/>
              <a:lumOff val="40000"/>
            </a:schemeClr>
          </a:solidFill>
        </p:spPr>
        <p:txBody>
          <a:bodyPr wrap="square" anchor="ctr">
            <a:spAutoFit/>
          </a:bodyPr>
          <a:lstStyle/>
          <a:p>
            <a:pPr algn="ctr">
              <a:lnSpc>
                <a:spcPct val="110000"/>
              </a:lnSpc>
            </a:pPr>
            <a:r>
              <a:rPr lang="en-US" altLang="zh-TW" sz="4000" b="1"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rPr>
              <a:t>113</a:t>
            </a:r>
            <a:r>
              <a:rPr lang="zh-TW" altLang="en-US" sz="4000" b="1"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rPr>
              <a:t>學年度</a:t>
            </a:r>
            <a:endParaRPr lang="en-US" altLang="zh-TW" sz="4000" b="1"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endParaRPr>
          </a:p>
          <a:p>
            <a:pPr algn="ctr">
              <a:lnSpc>
                <a:spcPct val="110000"/>
              </a:lnSpc>
            </a:pPr>
            <a:r>
              <a:rPr lang="zh-TW" altLang="en-US" sz="4000" b="1"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rPr>
              <a:t>四技二專</a:t>
            </a:r>
            <a:r>
              <a:rPr lang="zh-TW" altLang="en-US" sz="4000" b="1" dirty="0">
                <a:solidFill>
                  <a:srgbClr val="FF0000"/>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rPr>
              <a:t>技優保送入學</a:t>
            </a:r>
            <a:r>
              <a:rPr lang="zh-TW" altLang="en-US" sz="4000" b="1"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rPr>
              <a:t>招生</a:t>
            </a:r>
            <a:endParaRPr lang="en-US" altLang="zh-TW" sz="4000" b="1"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endParaRPr>
          </a:p>
          <a:p>
            <a:pPr algn="ctr">
              <a:lnSpc>
                <a:spcPct val="110000"/>
              </a:lnSpc>
            </a:pPr>
            <a:r>
              <a:rPr lang="zh-TW" altLang="en-US" sz="4000" b="1"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rPr>
              <a:t>試務作業及系統操作流程</a:t>
            </a:r>
            <a:endParaRPr lang="en-US" altLang="zh-TW" sz="4000" b="1"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endParaRPr>
          </a:p>
        </p:txBody>
      </p:sp>
      <p:pic>
        <p:nvPicPr>
          <p:cNvPr id="21"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80660" y="4700465"/>
            <a:ext cx="803380" cy="123596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0"/>
          <p:cNvSpPr/>
          <p:nvPr/>
        </p:nvSpPr>
        <p:spPr>
          <a:xfrm>
            <a:off x="-5711" y="1816287"/>
            <a:ext cx="12194855" cy="124008"/>
          </a:xfrm>
          <a:prstGeom prst="rect">
            <a:avLst/>
          </a:prstGeom>
          <a:solidFill>
            <a:schemeClr val="accent4">
              <a:lumMod val="20000"/>
              <a:lumOff val="80000"/>
            </a:schemeClr>
          </a:solidFill>
        </p:spPr>
        <p:txBody>
          <a:bodyPr wrap="square" anchor="ctr">
            <a:spAutoFit/>
          </a:bodyPr>
          <a:lstStyle/>
          <a:p>
            <a:pPr algn="ctr">
              <a:lnSpc>
                <a:spcPct val="110000"/>
              </a:lnSpc>
            </a:pPr>
            <a:endParaRPr lang="en-US" altLang="zh-TW" sz="4600" b="1" spc="300"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endParaRPr>
          </a:p>
        </p:txBody>
      </p:sp>
      <p:sp>
        <p:nvSpPr>
          <p:cNvPr id="12" name="矩形 11"/>
          <p:cNvSpPr/>
          <p:nvPr/>
        </p:nvSpPr>
        <p:spPr>
          <a:xfrm>
            <a:off x="-2856" y="4065686"/>
            <a:ext cx="12194855" cy="124008"/>
          </a:xfrm>
          <a:prstGeom prst="rect">
            <a:avLst/>
          </a:prstGeom>
          <a:solidFill>
            <a:schemeClr val="accent4">
              <a:lumMod val="20000"/>
              <a:lumOff val="80000"/>
            </a:schemeClr>
          </a:solidFill>
        </p:spPr>
        <p:txBody>
          <a:bodyPr wrap="square" anchor="ctr">
            <a:spAutoFit/>
          </a:bodyPr>
          <a:lstStyle/>
          <a:p>
            <a:pPr algn="ctr">
              <a:lnSpc>
                <a:spcPct val="110000"/>
              </a:lnSpc>
            </a:pPr>
            <a:endParaRPr lang="en-US" altLang="zh-TW" sz="4600" b="1" spc="300"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endParaRPr>
          </a:p>
        </p:txBody>
      </p:sp>
      <p:sp>
        <p:nvSpPr>
          <p:cNvPr id="3" name="矩形 2"/>
          <p:cNvSpPr/>
          <p:nvPr/>
        </p:nvSpPr>
        <p:spPr>
          <a:xfrm>
            <a:off x="-2856" y="21335"/>
            <a:ext cx="12194856" cy="8435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9" name="圖片 1" descr="聯合會logo"/>
          <p:cNvPicPr>
            <a:picLocks noChangeAspect="1" noChangeArrowheads="1"/>
          </p:cNvPicPr>
          <p:nvPr/>
        </p:nvPicPr>
        <p:blipFill>
          <a:blip r:embed="rId4" cstate="print"/>
          <a:srcRect/>
          <a:stretch>
            <a:fillRect/>
          </a:stretch>
        </p:blipFill>
        <p:spPr bwMode="auto">
          <a:xfrm>
            <a:off x="400729" y="167630"/>
            <a:ext cx="3687765" cy="633535"/>
          </a:xfrm>
          <a:prstGeom prst="rect">
            <a:avLst/>
          </a:prstGeom>
          <a:noFill/>
          <a:ln w="9525">
            <a:noFill/>
            <a:miter lim="800000"/>
            <a:headEnd/>
            <a:tailEnd/>
          </a:ln>
        </p:spPr>
      </p:pic>
      <p:sp>
        <p:nvSpPr>
          <p:cNvPr id="2" name="投影片編號版面配置區 1"/>
          <p:cNvSpPr>
            <a:spLocks noGrp="1"/>
          </p:cNvSpPr>
          <p:nvPr>
            <p:ph type="sldNum" sz="quarter" idx="12"/>
          </p:nvPr>
        </p:nvSpPr>
        <p:spPr/>
        <p:txBody>
          <a:bodyPr/>
          <a:lstStyle/>
          <a:p>
            <a:fld id="{BFD9D296-0923-4B30-8558-81C121D8C7E7}" type="slidenum">
              <a:rPr lang="zh-TW" altLang="en-US" smtClean="0"/>
              <a:pPr/>
              <a:t>2</a:t>
            </a:fld>
            <a:endParaRPr lang="zh-TW" altLang="en-US" dirty="0"/>
          </a:p>
        </p:txBody>
      </p:sp>
    </p:spTree>
    <p:extLst>
      <p:ext uri="{BB962C8B-B14F-4D97-AF65-F5344CB8AC3E}">
        <p14:creationId xmlns:p14="http://schemas.microsoft.com/office/powerpoint/2010/main" val="1094374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435">
                                          <p:stCondLst>
                                            <p:cond delay="0"/>
                                          </p:stCondLst>
                                        </p:cTn>
                                        <p:tgtEl>
                                          <p:spTgt spid="21"/>
                                        </p:tgtEl>
                                      </p:cBhvr>
                                    </p:animEffect>
                                    <p:anim calcmode="lin" valueType="num">
                                      <p:cBhvr>
                                        <p:cTn id="8" dur="1366"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21"/>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21"/>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21"/>
                                        </p:tgtEl>
                                        <p:attrNameLst>
                                          <p:attrName>ppt_y</p:attrName>
                                        </p:attrNameLst>
                                      </p:cBhvr>
                                      <p:tavLst>
                                        <p:tav tm="0" fmla="#ppt_y-sin(pi*$)/81">
                                          <p:val>
                                            <p:fltVal val="0"/>
                                          </p:val>
                                        </p:tav>
                                        <p:tav tm="100000">
                                          <p:val>
                                            <p:fltVal val="1"/>
                                          </p:val>
                                        </p:tav>
                                      </p:tavLst>
                                    </p:anim>
                                    <p:animScale>
                                      <p:cBhvr>
                                        <p:cTn id="13" dur="19">
                                          <p:stCondLst>
                                            <p:cond delay="487"/>
                                          </p:stCondLst>
                                        </p:cTn>
                                        <p:tgtEl>
                                          <p:spTgt spid="21"/>
                                        </p:tgtEl>
                                      </p:cBhvr>
                                      <p:to x="100000" y="60000"/>
                                    </p:animScale>
                                    <p:animScale>
                                      <p:cBhvr>
                                        <p:cTn id="14" dur="124" decel="50000">
                                          <p:stCondLst>
                                            <p:cond delay="507"/>
                                          </p:stCondLst>
                                        </p:cTn>
                                        <p:tgtEl>
                                          <p:spTgt spid="21"/>
                                        </p:tgtEl>
                                      </p:cBhvr>
                                      <p:to x="100000" y="100000"/>
                                    </p:animScale>
                                    <p:animScale>
                                      <p:cBhvr>
                                        <p:cTn id="15" dur="19">
                                          <p:stCondLst>
                                            <p:cond delay="984"/>
                                          </p:stCondLst>
                                        </p:cTn>
                                        <p:tgtEl>
                                          <p:spTgt spid="21"/>
                                        </p:tgtEl>
                                      </p:cBhvr>
                                      <p:to x="100000" y="80000"/>
                                    </p:animScale>
                                    <p:animScale>
                                      <p:cBhvr>
                                        <p:cTn id="16" dur="124" decel="50000">
                                          <p:stCondLst>
                                            <p:cond delay="1003"/>
                                          </p:stCondLst>
                                        </p:cTn>
                                        <p:tgtEl>
                                          <p:spTgt spid="21"/>
                                        </p:tgtEl>
                                      </p:cBhvr>
                                      <p:to x="100000" y="100000"/>
                                    </p:animScale>
                                    <p:animScale>
                                      <p:cBhvr>
                                        <p:cTn id="17" dur="19">
                                          <p:stCondLst>
                                            <p:cond delay="1231"/>
                                          </p:stCondLst>
                                        </p:cTn>
                                        <p:tgtEl>
                                          <p:spTgt spid="21"/>
                                        </p:tgtEl>
                                      </p:cBhvr>
                                      <p:to x="100000" y="90000"/>
                                    </p:animScale>
                                    <p:animScale>
                                      <p:cBhvr>
                                        <p:cTn id="18" dur="124" decel="50000">
                                          <p:stCondLst>
                                            <p:cond delay="1251"/>
                                          </p:stCondLst>
                                        </p:cTn>
                                        <p:tgtEl>
                                          <p:spTgt spid="21"/>
                                        </p:tgtEl>
                                      </p:cBhvr>
                                      <p:to x="100000" y="100000"/>
                                    </p:animScale>
                                    <p:animScale>
                                      <p:cBhvr>
                                        <p:cTn id="19" dur="19">
                                          <p:stCondLst>
                                            <p:cond delay="1356"/>
                                          </p:stCondLst>
                                        </p:cTn>
                                        <p:tgtEl>
                                          <p:spTgt spid="21"/>
                                        </p:tgtEl>
                                      </p:cBhvr>
                                      <p:to x="100000" y="95000"/>
                                    </p:animScale>
                                    <p:animScale>
                                      <p:cBhvr>
                                        <p:cTn id="20" dur="124" decel="50000">
                                          <p:stCondLst>
                                            <p:cond delay="1376"/>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82181145-4CBE-4234-8E16-622BF2AFDD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5957" y="1047768"/>
            <a:ext cx="6563571" cy="5593720"/>
          </a:xfrm>
          <a:prstGeom prst="rect">
            <a:avLst/>
          </a:prstGeom>
        </p:spPr>
      </p:pic>
      <p:sp>
        <p:nvSpPr>
          <p:cNvPr id="4" name="Rectangle 2"/>
          <p:cNvSpPr txBox="1">
            <a:spLocks noChangeArrowheads="1"/>
          </p:cNvSpPr>
          <p:nvPr/>
        </p:nvSpPr>
        <p:spPr bwMode="auto">
          <a:xfrm>
            <a:off x="767067" y="122075"/>
            <a:ext cx="8229600" cy="582612"/>
          </a:xfrm>
          <a:prstGeom prst="rect">
            <a:avLst/>
          </a:prstGeom>
          <a:noFill/>
          <a:ln w="9525">
            <a:noFill/>
            <a:miter lim="800000"/>
            <a:headEnd/>
            <a:tailEnd/>
          </a:ln>
        </p:spPr>
        <p:txBody>
          <a:bodyPr anchor="ctr"/>
          <a:lstStyle/>
          <a:p>
            <a:pPr>
              <a:lnSpc>
                <a:spcPct val="90000"/>
              </a:lnSpc>
              <a:spcBef>
                <a:spcPct val="0"/>
              </a:spcBef>
              <a:defRPr/>
            </a:pP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報名系統操作說明</a:t>
            </a:r>
          </a:p>
        </p:txBody>
      </p:sp>
      <p:sp>
        <p:nvSpPr>
          <p:cNvPr id="55303" name="Rectangle 2"/>
          <p:cNvSpPr>
            <a:spLocks noChangeArrowheads="1"/>
          </p:cNvSpPr>
          <p:nvPr/>
        </p:nvSpPr>
        <p:spPr bwMode="auto">
          <a:xfrm>
            <a:off x="999862" y="674002"/>
            <a:ext cx="6264944"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round/>
                <a:headEnd/>
                <a:tailEnd/>
              </a14:hiddenLine>
            </a:ext>
          </a:extLst>
        </p:spPr>
        <p:txBody>
          <a:bodyPr anchor="ctr"/>
          <a:lstStyle>
            <a:lvl1pPr marL="342900" indent="-342900"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marL="228600" indent="-228600" eaLnBrk="1" hangingPunct="1">
              <a:lnSpc>
                <a:spcPct val="90000"/>
              </a:lnSpc>
              <a:spcBef>
                <a:spcPts val="1000"/>
              </a:spcBef>
              <a:buBlip>
                <a:blip r:embed="rId4"/>
              </a:buBlip>
              <a:defRPr/>
            </a:pP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報名確定作業完成</a:t>
            </a:r>
            <a:r>
              <a:rPr lang="en-US" altLang="zh-TW" sz="2100" b="1" spc="-75" dirty="0">
                <a:solidFill>
                  <a:prstClr val="black"/>
                </a:solidFill>
                <a:latin typeface="微軟正黑體" panose="020B0604030504040204" pitchFamily="34" charset="-120"/>
                <a:ea typeface="微軟正黑體" panose="020B0604030504040204" pitchFamily="34" charset="-120"/>
                <a:cs typeface="+mj-cs"/>
              </a:rPr>
              <a:t>-</a:t>
            </a:r>
            <a:r>
              <a:rPr lang="zh-TW" altLang="en-US" sz="2100" b="1" spc="-75" dirty="0">
                <a:solidFill>
                  <a:srgbClr val="FF0000"/>
                </a:solidFill>
                <a:latin typeface="微軟正黑體" panose="020B0604030504040204" pitchFamily="34" charset="-120"/>
                <a:ea typeface="微軟正黑體" panose="020B0604030504040204" pitchFamily="34" charset="-120"/>
                <a:cs typeface="+mj-cs"/>
              </a:rPr>
              <a:t>列印考生資料表</a:t>
            </a:r>
            <a:endParaRPr lang="zh-TW" altLang="zh-TW" sz="2100" b="1" spc="-75" dirty="0">
              <a:solidFill>
                <a:srgbClr val="FF0000"/>
              </a:solidFill>
              <a:latin typeface="微軟正黑體" panose="020B0604030504040204" pitchFamily="34" charset="-120"/>
              <a:ea typeface="微軟正黑體" panose="020B0604030504040204" pitchFamily="34" charset="-120"/>
              <a:cs typeface="+mj-cs"/>
            </a:endParaRPr>
          </a:p>
        </p:txBody>
      </p:sp>
      <p:sp>
        <p:nvSpPr>
          <p:cNvPr id="6" name="矩形 5">
            <a:extLst>
              <a:ext uri="{FF2B5EF4-FFF2-40B4-BE49-F238E27FC236}">
                <a16:creationId xmlns:a16="http://schemas.microsoft.com/office/drawing/2014/main" id="{7AD25044-DAEA-460A-ABC2-B3BAF96DC86A}"/>
              </a:ext>
            </a:extLst>
          </p:cNvPr>
          <p:cNvSpPr/>
          <p:nvPr/>
        </p:nvSpPr>
        <p:spPr>
          <a:xfrm>
            <a:off x="2562262" y="3171751"/>
            <a:ext cx="1820853" cy="3062796"/>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8" name="群組 7">
            <a:extLst>
              <a:ext uri="{FF2B5EF4-FFF2-40B4-BE49-F238E27FC236}">
                <a16:creationId xmlns:a16="http://schemas.microsoft.com/office/drawing/2014/main" id="{8DA70200-B7C4-4B5A-B81A-414316AB20F0}"/>
              </a:ext>
            </a:extLst>
          </p:cNvPr>
          <p:cNvGrpSpPr/>
          <p:nvPr/>
        </p:nvGrpSpPr>
        <p:grpSpPr>
          <a:xfrm>
            <a:off x="8472439" y="861669"/>
            <a:ext cx="3329299" cy="1214437"/>
            <a:chOff x="952500" y="1263379"/>
            <a:chExt cx="3329299" cy="1214437"/>
          </a:xfrm>
        </p:grpSpPr>
        <p:grpSp>
          <p:nvGrpSpPr>
            <p:cNvPr id="9" name="群組 8">
              <a:extLst>
                <a:ext uri="{FF2B5EF4-FFF2-40B4-BE49-F238E27FC236}">
                  <a16:creationId xmlns:a16="http://schemas.microsoft.com/office/drawing/2014/main" id="{A77CB620-05E7-4FDA-8865-F764957E8285}"/>
                </a:ext>
              </a:extLst>
            </p:cNvPr>
            <p:cNvGrpSpPr/>
            <p:nvPr/>
          </p:nvGrpSpPr>
          <p:grpSpPr>
            <a:xfrm>
              <a:off x="952500" y="1263379"/>
              <a:ext cx="2719699" cy="1214437"/>
              <a:chOff x="7896225" y="115889"/>
              <a:chExt cx="2719699" cy="1214437"/>
            </a:xfrm>
          </p:grpSpPr>
          <p:grpSp>
            <p:nvGrpSpPr>
              <p:cNvPr id="12" name="群組 26">
                <a:extLst>
                  <a:ext uri="{FF2B5EF4-FFF2-40B4-BE49-F238E27FC236}">
                    <a16:creationId xmlns:a16="http://schemas.microsoft.com/office/drawing/2014/main" id="{198CCA70-B4D7-4AB5-A2C5-A2DCD8AC4303}"/>
                  </a:ext>
                </a:extLst>
              </p:cNvPr>
              <p:cNvGrpSpPr>
                <a:grpSpLocks/>
              </p:cNvGrpSpPr>
              <p:nvPr/>
            </p:nvGrpSpPr>
            <p:grpSpPr bwMode="auto">
              <a:xfrm>
                <a:off x="7896225" y="115889"/>
                <a:ext cx="2719699" cy="1214437"/>
                <a:chOff x="6228184" y="1071563"/>
                <a:chExt cx="2719263" cy="1214437"/>
              </a:xfrm>
            </p:grpSpPr>
            <p:sp>
              <p:nvSpPr>
                <p:cNvPr id="14" name="圓角矩形 30">
                  <a:extLst>
                    <a:ext uri="{FF2B5EF4-FFF2-40B4-BE49-F238E27FC236}">
                      <a16:creationId xmlns:a16="http://schemas.microsoft.com/office/drawing/2014/main" id="{33C1593A-FFC7-46C9-B47F-A6450B3A7BDD}"/>
                    </a:ext>
                  </a:extLst>
                </p:cNvPr>
                <p:cNvSpPr/>
                <p:nvPr/>
              </p:nvSpPr>
              <p:spPr bwMode="auto">
                <a:xfrm>
                  <a:off x="6228184" y="1071563"/>
                  <a:ext cx="357131"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設定通行碼</a:t>
                  </a:r>
                </a:p>
              </p:txBody>
            </p:sp>
            <p:sp>
              <p:nvSpPr>
                <p:cNvPr id="15" name="圓角矩形 31">
                  <a:extLst>
                    <a:ext uri="{FF2B5EF4-FFF2-40B4-BE49-F238E27FC236}">
                      <a16:creationId xmlns:a16="http://schemas.microsoft.com/office/drawing/2014/main" id="{D03439D9-063B-41EB-ADFD-2E4776108505}"/>
                    </a:ext>
                  </a:extLst>
                </p:cNvPr>
                <p:cNvSpPr/>
                <p:nvPr/>
              </p:nvSpPr>
              <p:spPr bwMode="auto">
                <a:xfrm>
                  <a:off x="7337667" y="1071563"/>
                  <a:ext cx="398400"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輸入報名資料</a:t>
                  </a:r>
                  <a:endParaRPr lang="en-US" altLang="zh-TW" sz="1400" dirty="0">
                    <a:solidFill>
                      <a:schemeClr val="tx1"/>
                    </a:solidFill>
                    <a:latin typeface="華康儷楷書" panose="03000509000000000000" pitchFamily="65" charset="-120"/>
                    <a:ea typeface="華康儷楷書" panose="03000509000000000000" pitchFamily="65" charset="-120"/>
                  </a:endParaRPr>
                </a:p>
              </p:txBody>
            </p:sp>
            <p:sp>
              <p:nvSpPr>
                <p:cNvPr id="16" name="圓角矩形 32">
                  <a:extLst>
                    <a:ext uri="{FF2B5EF4-FFF2-40B4-BE49-F238E27FC236}">
                      <a16:creationId xmlns:a16="http://schemas.microsoft.com/office/drawing/2014/main" id="{E52ED7BF-D8C6-4242-AA46-0B01594A5E82}"/>
                    </a:ext>
                  </a:extLst>
                </p:cNvPr>
                <p:cNvSpPr/>
                <p:nvPr/>
              </p:nvSpPr>
              <p:spPr bwMode="auto">
                <a:xfrm>
                  <a:off x="7882095" y="1071563"/>
                  <a:ext cx="447507"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確定送出</a:t>
                  </a:r>
                  <a:br>
                    <a:rPr lang="en-US" altLang="zh-TW" sz="1400" dirty="0">
                      <a:solidFill>
                        <a:schemeClr val="tx1"/>
                      </a:solidFill>
                      <a:latin typeface="華康儷楷書" panose="03000509000000000000" pitchFamily="65" charset="-120"/>
                      <a:ea typeface="華康儷楷書" panose="03000509000000000000" pitchFamily="65" charset="-120"/>
                    </a:rPr>
                  </a:br>
                  <a:r>
                    <a:rPr lang="zh-TW" altLang="en-US" sz="1400" dirty="0">
                      <a:solidFill>
                        <a:schemeClr val="tx1"/>
                      </a:solidFill>
                      <a:latin typeface="華康儷楷書" panose="03000509000000000000" pitchFamily="65" charset="-120"/>
                      <a:ea typeface="華康儷楷書" panose="03000509000000000000" pitchFamily="65" charset="-120"/>
                    </a:rPr>
                    <a:t>確認資料</a:t>
                  </a:r>
                </a:p>
              </p:txBody>
            </p:sp>
            <p:sp>
              <p:nvSpPr>
                <p:cNvPr id="17" name="圓角矩形 33">
                  <a:extLst>
                    <a:ext uri="{FF2B5EF4-FFF2-40B4-BE49-F238E27FC236}">
                      <a16:creationId xmlns:a16="http://schemas.microsoft.com/office/drawing/2014/main" id="{67EE4037-527B-4780-856F-6A0100E74F8E}"/>
                    </a:ext>
                  </a:extLst>
                </p:cNvPr>
                <p:cNvSpPr/>
                <p:nvPr/>
              </p:nvSpPr>
              <p:spPr bwMode="auto">
                <a:xfrm>
                  <a:off x="8501119" y="1071563"/>
                  <a:ext cx="446328" cy="1214437"/>
                </a:xfrm>
                <a:prstGeom prst="roundRect">
                  <a:avLst/>
                </a:prstGeom>
                <a:solidFill>
                  <a:schemeClr val="accent6">
                    <a:lumMod val="75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en-US" altLang="zh-TW" sz="1400" dirty="0">
                      <a:solidFill>
                        <a:schemeClr val="bg1"/>
                      </a:solidFill>
                      <a:latin typeface="華康儷楷書" panose="03000509000000000000" pitchFamily="65" charset="-120"/>
                      <a:ea typeface="華康儷楷書" panose="03000509000000000000" pitchFamily="65" charset="-120"/>
                    </a:rPr>
                    <a:t>&amp;</a:t>
                  </a:r>
                  <a:r>
                    <a:rPr lang="zh-TW" altLang="en-US" sz="1400" dirty="0">
                      <a:solidFill>
                        <a:schemeClr val="bg1"/>
                      </a:solidFill>
                      <a:latin typeface="華康儷楷書" panose="03000509000000000000" pitchFamily="65" charset="-120"/>
                      <a:ea typeface="華康儷楷書" panose="03000509000000000000" pitchFamily="65" charset="-120"/>
                    </a:rPr>
                    <a:t>考生資料表列印信封封面</a:t>
                  </a:r>
                </a:p>
              </p:txBody>
            </p:sp>
            <p:cxnSp>
              <p:nvCxnSpPr>
                <p:cNvPr id="18" name="直線單箭頭接點 17">
                  <a:extLst>
                    <a:ext uri="{FF2B5EF4-FFF2-40B4-BE49-F238E27FC236}">
                      <a16:creationId xmlns:a16="http://schemas.microsoft.com/office/drawing/2014/main" id="{334DC0DD-080A-4F53-975D-8EF505B23F34}"/>
                    </a:ext>
                  </a:extLst>
                </p:cNvPr>
                <p:cNvCxnSpPr>
                  <a:stCxn id="14" idx="3"/>
                </p:cNvCxnSpPr>
                <p:nvPr/>
              </p:nvCxnSpPr>
              <p:spPr bwMode="auto">
                <a:xfrm>
                  <a:off x="6585315" y="1679575"/>
                  <a:ext cx="147613"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19" name="直線單箭頭接點 18">
                  <a:extLst>
                    <a:ext uri="{FF2B5EF4-FFF2-40B4-BE49-F238E27FC236}">
                      <a16:creationId xmlns:a16="http://schemas.microsoft.com/office/drawing/2014/main" id="{BFB09768-D7BD-40F9-B44E-2012CBF0746C}"/>
                    </a:ext>
                  </a:extLst>
                </p:cNvPr>
                <p:cNvCxnSpPr>
                  <a:endCxn id="15" idx="1"/>
                </p:cNvCxnSpPr>
                <p:nvPr/>
              </p:nvCxnSpPr>
              <p:spPr bwMode="auto">
                <a:xfrm>
                  <a:off x="7090059" y="1678782"/>
                  <a:ext cx="247608"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20" name="直線單箭頭接點 19">
                  <a:extLst>
                    <a:ext uri="{FF2B5EF4-FFF2-40B4-BE49-F238E27FC236}">
                      <a16:creationId xmlns:a16="http://schemas.microsoft.com/office/drawing/2014/main" id="{4B3B9BCE-4DDE-4954-A1B2-D92E428D2576}"/>
                    </a:ext>
                  </a:extLst>
                </p:cNvPr>
                <p:cNvCxnSpPr>
                  <a:stCxn id="15" idx="3"/>
                  <a:endCxn id="16" idx="1"/>
                </p:cNvCxnSpPr>
                <p:nvPr/>
              </p:nvCxnSpPr>
              <p:spPr bwMode="auto">
                <a:xfrm>
                  <a:off x="7736067" y="1678782"/>
                  <a:ext cx="146028"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21" name="直線單箭頭接點 20">
                  <a:extLst>
                    <a:ext uri="{FF2B5EF4-FFF2-40B4-BE49-F238E27FC236}">
                      <a16:creationId xmlns:a16="http://schemas.microsoft.com/office/drawing/2014/main" id="{FBC59310-DE86-49A4-B8E0-891B405E9608}"/>
                    </a:ext>
                  </a:extLst>
                </p:cNvPr>
                <p:cNvCxnSpPr>
                  <a:stCxn id="16" idx="3"/>
                  <a:endCxn id="17" idx="1"/>
                </p:cNvCxnSpPr>
                <p:nvPr/>
              </p:nvCxnSpPr>
              <p:spPr bwMode="auto">
                <a:xfrm>
                  <a:off x="8329602" y="1678782"/>
                  <a:ext cx="171516"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grpSp>
          <p:sp>
            <p:nvSpPr>
              <p:cNvPr id="13" name="圓角矩形 29">
                <a:extLst>
                  <a:ext uri="{FF2B5EF4-FFF2-40B4-BE49-F238E27FC236}">
                    <a16:creationId xmlns:a16="http://schemas.microsoft.com/office/drawing/2014/main" id="{E453957D-F388-4F7D-9F6A-60B37DAB38BE}"/>
                  </a:ext>
                </a:extLst>
              </p:cNvPr>
              <p:cNvSpPr/>
              <p:nvPr/>
            </p:nvSpPr>
            <p:spPr bwMode="auto">
              <a:xfrm>
                <a:off x="8401050" y="115889"/>
                <a:ext cx="457201"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登入報名系統</a:t>
                </a:r>
              </a:p>
            </p:txBody>
          </p:sp>
        </p:grpSp>
        <p:sp>
          <p:nvSpPr>
            <p:cNvPr id="10" name="圓角矩形 33">
              <a:extLst>
                <a:ext uri="{FF2B5EF4-FFF2-40B4-BE49-F238E27FC236}">
                  <a16:creationId xmlns:a16="http://schemas.microsoft.com/office/drawing/2014/main" id="{32F7A117-0FFA-4FEA-8DFA-D33B64761D38}"/>
                </a:ext>
              </a:extLst>
            </p:cNvPr>
            <p:cNvSpPr/>
            <p:nvPr/>
          </p:nvSpPr>
          <p:spPr bwMode="auto">
            <a:xfrm>
              <a:off x="3835399" y="1263379"/>
              <a:ext cx="446400"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050" dirty="0">
                  <a:solidFill>
                    <a:schemeClr val="tx1"/>
                  </a:solidFill>
                  <a:latin typeface="華康儷楷書" panose="03000509000000000000" pitchFamily="65" charset="-120"/>
                  <a:ea typeface="華康儷楷書" panose="03000509000000000000" pitchFamily="65" charset="-120"/>
                </a:rPr>
                <a:t>並限掛或快遞寄送</a:t>
              </a:r>
              <a:br>
                <a:rPr lang="en-US" altLang="zh-TW" sz="1050" dirty="0">
                  <a:solidFill>
                    <a:schemeClr val="tx1"/>
                  </a:solidFill>
                  <a:latin typeface="華康儷楷書" panose="03000509000000000000" pitchFamily="65" charset="-120"/>
                  <a:ea typeface="華康儷楷書" panose="03000509000000000000" pitchFamily="65" charset="-120"/>
                </a:rPr>
              </a:br>
              <a:r>
                <a:rPr lang="zh-TW" altLang="en-US" sz="1050" dirty="0">
                  <a:solidFill>
                    <a:schemeClr val="tx1"/>
                  </a:solidFill>
                  <a:latin typeface="華康儷楷書" panose="03000509000000000000" pitchFamily="65" charset="-120"/>
                  <a:ea typeface="華康儷楷書" panose="03000509000000000000" pitchFamily="65" charset="-120"/>
                </a:rPr>
                <a:t>確認粘貼證明文件</a:t>
              </a:r>
            </a:p>
          </p:txBody>
        </p:sp>
        <p:cxnSp>
          <p:nvCxnSpPr>
            <p:cNvPr id="11" name="直線單箭頭接點 10">
              <a:extLst>
                <a:ext uri="{FF2B5EF4-FFF2-40B4-BE49-F238E27FC236}">
                  <a16:creationId xmlns:a16="http://schemas.microsoft.com/office/drawing/2014/main" id="{CB037533-A7FA-4481-910C-58856D75FE5E}"/>
                </a:ext>
              </a:extLst>
            </p:cNvPr>
            <p:cNvCxnSpPr>
              <a:endCxn id="10" idx="1"/>
            </p:cNvCxnSpPr>
            <p:nvPr/>
          </p:nvCxnSpPr>
          <p:spPr bwMode="auto">
            <a:xfrm>
              <a:off x="3663855" y="1870598"/>
              <a:ext cx="171544"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grpSp>
      <p:sp>
        <p:nvSpPr>
          <p:cNvPr id="22" name="矩形 21">
            <a:extLst>
              <a:ext uri="{FF2B5EF4-FFF2-40B4-BE49-F238E27FC236}">
                <a16:creationId xmlns:a16="http://schemas.microsoft.com/office/drawing/2014/main" id="{8AC484D6-FBEF-4C24-8086-8EE5CCD9D3C5}"/>
              </a:ext>
            </a:extLst>
          </p:cNvPr>
          <p:cNvSpPr/>
          <p:nvPr/>
        </p:nvSpPr>
        <p:spPr>
          <a:xfrm>
            <a:off x="1378955" y="3094183"/>
            <a:ext cx="1107323" cy="386469"/>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marL="0" indent="0" algn="just" eaLnBrk="1" hangingPunct="1">
              <a:buClr>
                <a:schemeClr val="tx1"/>
              </a:buClr>
              <a:buNone/>
              <a:defRPr/>
            </a:pPr>
            <a:r>
              <a:rPr lang="zh-TW" altLang="en-US" b="1" dirty="0">
                <a:solidFill>
                  <a:srgbClr val="0000FF"/>
                </a:solidFill>
                <a:latin typeface="微軟正黑體" panose="020B0604030504040204" pitchFamily="34" charset="-120"/>
                <a:ea typeface="微軟正黑體" panose="020B0604030504040204" pitchFamily="34" charset="-120"/>
              </a:rPr>
              <a:t>自行留存</a:t>
            </a:r>
            <a:endParaRPr lang="zh-TW" altLang="en-US" b="1" dirty="0">
              <a:solidFill>
                <a:srgbClr val="FF0000"/>
              </a:solidFill>
              <a:latin typeface="微軟正黑體" panose="020B0604030504040204" pitchFamily="34" charset="-120"/>
              <a:ea typeface="微軟正黑體" panose="020B0604030504040204" pitchFamily="34" charset="-120"/>
            </a:endParaRPr>
          </a:p>
        </p:txBody>
      </p:sp>
      <p:sp>
        <p:nvSpPr>
          <p:cNvPr id="23" name="矩形 22">
            <a:extLst>
              <a:ext uri="{FF2B5EF4-FFF2-40B4-BE49-F238E27FC236}">
                <a16:creationId xmlns:a16="http://schemas.microsoft.com/office/drawing/2014/main" id="{12BD12E8-8C2A-479C-B350-F8EEF5EB20FD}"/>
              </a:ext>
            </a:extLst>
          </p:cNvPr>
          <p:cNvSpPr/>
          <p:nvPr/>
        </p:nvSpPr>
        <p:spPr>
          <a:xfrm>
            <a:off x="1467977" y="4316680"/>
            <a:ext cx="704195" cy="386469"/>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marL="0" indent="0" algn="ctr" eaLnBrk="1" hangingPunct="1">
              <a:buClr>
                <a:schemeClr val="tx1"/>
              </a:buClr>
              <a:buNone/>
              <a:defRPr/>
            </a:pPr>
            <a:r>
              <a:rPr lang="zh-TW" altLang="en-US" b="1" dirty="0">
                <a:solidFill>
                  <a:srgbClr val="C00000"/>
                </a:solidFill>
                <a:latin typeface="微軟正黑體" panose="020B0604030504040204" pitchFamily="34" charset="-120"/>
                <a:ea typeface="微軟正黑體" panose="020B0604030504040204" pitchFamily="34" charset="-120"/>
              </a:rPr>
              <a:t>必繳</a:t>
            </a:r>
          </a:p>
        </p:txBody>
      </p:sp>
      <p:sp>
        <p:nvSpPr>
          <p:cNvPr id="24" name="右大括弧 23">
            <a:extLst>
              <a:ext uri="{FF2B5EF4-FFF2-40B4-BE49-F238E27FC236}">
                <a16:creationId xmlns:a16="http://schemas.microsoft.com/office/drawing/2014/main" id="{9BF9CBE4-1E65-469D-A30C-D8BD0D516305}"/>
              </a:ext>
            </a:extLst>
          </p:cNvPr>
          <p:cNvSpPr/>
          <p:nvPr/>
        </p:nvSpPr>
        <p:spPr>
          <a:xfrm flipH="1">
            <a:off x="2341389" y="4100946"/>
            <a:ext cx="144888" cy="895929"/>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25" name="矩形 24">
            <a:extLst>
              <a:ext uri="{FF2B5EF4-FFF2-40B4-BE49-F238E27FC236}">
                <a16:creationId xmlns:a16="http://schemas.microsoft.com/office/drawing/2014/main" id="{1C7F66FB-9B37-4A85-948C-0AF0F275E517}"/>
              </a:ext>
            </a:extLst>
          </p:cNvPr>
          <p:cNvSpPr/>
          <p:nvPr/>
        </p:nvSpPr>
        <p:spPr>
          <a:xfrm>
            <a:off x="8326929" y="5107715"/>
            <a:ext cx="2972111" cy="914393"/>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marL="0" indent="0" algn="ctr" eaLnBrk="1" hangingPunct="1">
              <a:buClr>
                <a:schemeClr val="tx1"/>
              </a:buClr>
              <a:buNone/>
              <a:defRPr/>
            </a:pPr>
            <a:r>
              <a:rPr lang="zh-TW" altLang="en-US" b="1" dirty="0">
                <a:solidFill>
                  <a:srgbClr val="0000FF"/>
                </a:solidFill>
                <a:latin typeface="微軟正黑體" panose="020B0604030504040204" pitchFamily="34" charset="-120"/>
                <a:ea typeface="微軟正黑體" panose="020B0604030504040204" pitchFamily="34" charset="-120"/>
              </a:rPr>
              <a:t>低收入戶</a:t>
            </a: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en-US" b="1" dirty="0">
                <a:solidFill>
                  <a:srgbClr val="0000FF"/>
                </a:solidFill>
                <a:latin typeface="微軟正黑體" panose="020B0604030504040204" pitchFamily="34" charset="-120"/>
                <a:ea typeface="微軟正黑體" panose="020B0604030504040204" pitchFamily="34" charset="-120"/>
              </a:rPr>
              <a:t>或中低收入戶</a:t>
            </a:r>
            <a:r>
              <a:rPr lang="en-US" altLang="zh-TW" b="1" dirty="0">
                <a:solidFill>
                  <a:srgbClr val="0000FF"/>
                </a:solidFill>
                <a:latin typeface="微軟正黑體" panose="020B0604030504040204" pitchFamily="34" charset="-120"/>
                <a:ea typeface="微軟正黑體" panose="020B0604030504040204" pitchFamily="34" charset="-120"/>
              </a:rPr>
              <a:t>)</a:t>
            </a:r>
            <a:br>
              <a:rPr lang="en-US" altLang="zh-TW" b="1" dirty="0">
                <a:solidFill>
                  <a:srgbClr val="0000FF"/>
                </a:solidFill>
                <a:latin typeface="微軟正黑體" panose="020B0604030504040204" pitchFamily="34" charset="-120"/>
                <a:ea typeface="微軟正黑體" panose="020B0604030504040204" pitchFamily="34" charset="-120"/>
              </a:rPr>
            </a:br>
            <a:r>
              <a:rPr lang="zh-TW" altLang="en-US" b="1" dirty="0">
                <a:solidFill>
                  <a:srgbClr val="C00000"/>
                </a:solidFill>
                <a:latin typeface="微軟正黑體" panose="020B0604030504040204" pitchFamily="34" charset="-120"/>
                <a:ea typeface="微軟正黑體" panose="020B0604030504040204" pitchFamily="34" charset="-120"/>
              </a:rPr>
              <a:t>考生必繳</a:t>
            </a:r>
            <a:br>
              <a:rPr lang="en-US" altLang="zh-TW" b="1" dirty="0">
                <a:solidFill>
                  <a:srgbClr val="C00000"/>
                </a:solidFill>
                <a:latin typeface="微軟正黑體" panose="020B0604030504040204" pitchFamily="34" charset="-120"/>
                <a:ea typeface="微軟正黑體" panose="020B0604030504040204" pitchFamily="34" charset="-120"/>
              </a:rPr>
            </a:br>
            <a:r>
              <a:rPr lang="zh-TW" altLang="en-US" b="1" dirty="0">
                <a:solidFill>
                  <a:srgbClr val="C00000"/>
                </a:solidFill>
                <a:latin typeface="微軟正黑體" panose="020B0604030504040204" pitchFamily="34" charset="-120"/>
                <a:ea typeface="微軟正黑體" panose="020B0604030504040204" pitchFamily="34" charset="-120"/>
              </a:rPr>
              <a:t>務必檢附</a:t>
            </a:r>
            <a:r>
              <a:rPr lang="en-US" altLang="zh-TW" b="1" dirty="0">
                <a:solidFill>
                  <a:srgbClr val="0000FF"/>
                </a:solidFill>
                <a:latin typeface="微軟正黑體" panose="020B0604030504040204" pitchFamily="34" charset="-120"/>
                <a:ea typeface="微軟正黑體" panose="020B0604030504040204" pitchFamily="34" charset="-120"/>
              </a:rPr>
              <a:t>113</a:t>
            </a:r>
            <a:r>
              <a:rPr lang="zh-TW" altLang="en-US" b="1" dirty="0">
                <a:solidFill>
                  <a:srgbClr val="0000FF"/>
                </a:solidFill>
                <a:latin typeface="微軟正黑體" panose="020B0604030504040204" pitchFamily="34" charset="-120"/>
                <a:ea typeface="微軟正黑體" panose="020B0604030504040204" pitchFamily="34" charset="-120"/>
              </a:rPr>
              <a:t>年度</a:t>
            </a:r>
            <a:r>
              <a:rPr lang="zh-TW" altLang="en-US" b="1" dirty="0">
                <a:solidFill>
                  <a:srgbClr val="C00000"/>
                </a:solidFill>
                <a:latin typeface="微軟正黑體" panose="020B0604030504040204" pitchFamily="34" charset="-120"/>
                <a:ea typeface="微軟正黑體" panose="020B0604030504040204" pitchFamily="34" charset="-120"/>
              </a:rPr>
              <a:t>證明文件</a:t>
            </a:r>
          </a:p>
        </p:txBody>
      </p:sp>
    </p:spTree>
    <p:extLst>
      <p:ext uri="{BB962C8B-B14F-4D97-AF65-F5344CB8AC3E}">
        <p14:creationId xmlns:p14="http://schemas.microsoft.com/office/powerpoint/2010/main" val="172860550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176D9267-4DED-4B06-95D4-FAA1DAB03656}"/>
              </a:ext>
            </a:extLst>
          </p:cNvPr>
          <p:cNvPicPr>
            <a:picLocks noChangeAspect="1"/>
          </p:cNvPicPr>
          <p:nvPr/>
        </p:nvPicPr>
        <p:blipFill>
          <a:blip r:embed="rId3"/>
          <a:stretch>
            <a:fillRect/>
          </a:stretch>
        </p:blipFill>
        <p:spPr>
          <a:xfrm>
            <a:off x="1015867" y="1244271"/>
            <a:ext cx="4597255" cy="4602834"/>
          </a:xfrm>
          <a:prstGeom prst="rect">
            <a:avLst/>
          </a:prstGeom>
          <a:ln>
            <a:solidFill>
              <a:schemeClr val="tx1"/>
            </a:solidFill>
          </a:ln>
        </p:spPr>
      </p:pic>
      <p:sp>
        <p:nvSpPr>
          <p:cNvPr id="56325" name="Rectangle 2"/>
          <p:cNvSpPr>
            <a:spLocks noChangeArrowheads="1"/>
          </p:cNvSpPr>
          <p:nvPr/>
        </p:nvSpPr>
        <p:spPr bwMode="auto">
          <a:xfrm>
            <a:off x="962349" y="779019"/>
            <a:ext cx="4102621" cy="469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round/>
                <a:headEnd/>
                <a:tailEnd/>
              </a14:hiddenLine>
            </a:ext>
          </a:extLst>
        </p:spPr>
        <p:txBody>
          <a:bodyPr anchor="ctr"/>
          <a:lstStyle>
            <a:lvl1pPr marL="342900" indent="-342900"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marL="228600" indent="-228600" eaLnBrk="1" hangingPunct="1">
              <a:lnSpc>
                <a:spcPct val="90000"/>
              </a:lnSpc>
              <a:spcBef>
                <a:spcPts val="1000"/>
              </a:spcBef>
              <a:buBlip>
                <a:blip r:embed="rId4"/>
              </a:buBlip>
              <a:defRPr/>
            </a:pP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完成報名確認單</a:t>
            </a:r>
            <a:r>
              <a:rPr lang="en-US" altLang="zh-TW" sz="2100" b="1" spc="-75" dirty="0">
                <a:solidFill>
                  <a:prstClr val="black"/>
                </a:solidFill>
                <a:latin typeface="微軟正黑體" panose="020B0604030504040204" pitchFamily="34" charset="-120"/>
                <a:ea typeface="微軟正黑體" panose="020B0604030504040204" pitchFamily="34" charset="-120"/>
                <a:cs typeface="+mj-cs"/>
              </a:rPr>
              <a:t>(</a:t>
            </a: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樣張</a:t>
            </a:r>
            <a:r>
              <a:rPr lang="en-US" altLang="zh-TW" sz="2100" b="1" spc="-75" dirty="0">
                <a:solidFill>
                  <a:prstClr val="black"/>
                </a:solidFill>
                <a:latin typeface="微軟正黑體" panose="020B0604030504040204" pitchFamily="34" charset="-120"/>
                <a:ea typeface="微軟正黑體" panose="020B0604030504040204" pitchFamily="34" charset="-120"/>
                <a:cs typeface="+mj-cs"/>
              </a:rPr>
              <a:t>)</a:t>
            </a:r>
          </a:p>
        </p:txBody>
      </p:sp>
      <p:sp>
        <p:nvSpPr>
          <p:cNvPr id="9" name="Rectangle 2"/>
          <p:cNvSpPr txBox="1">
            <a:spLocks noChangeArrowheads="1"/>
          </p:cNvSpPr>
          <p:nvPr/>
        </p:nvSpPr>
        <p:spPr bwMode="auto">
          <a:xfrm>
            <a:off x="734291" y="126856"/>
            <a:ext cx="8229600" cy="582612"/>
          </a:xfrm>
          <a:prstGeom prst="rect">
            <a:avLst/>
          </a:prstGeom>
          <a:noFill/>
          <a:ln w="9525">
            <a:noFill/>
            <a:miter lim="800000"/>
            <a:headEnd/>
            <a:tailEnd/>
          </a:ln>
        </p:spPr>
        <p:txBody>
          <a:bodyPr anchor="ctr"/>
          <a:lstStyle/>
          <a:p>
            <a:pPr>
              <a:lnSpc>
                <a:spcPct val="90000"/>
              </a:lnSpc>
              <a:spcBef>
                <a:spcPct val="0"/>
              </a:spcBef>
              <a:defRPr/>
            </a:pP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報名系統操作說明</a:t>
            </a:r>
          </a:p>
        </p:txBody>
      </p:sp>
      <p:grpSp>
        <p:nvGrpSpPr>
          <p:cNvPr id="5" name="群組 4">
            <a:extLst>
              <a:ext uri="{FF2B5EF4-FFF2-40B4-BE49-F238E27FC236}">
                <a16:creationId xmlns:a16="http://schemas.microsoft.com/office/drawing/2014/main" id="{A1B5CFEC-CB2B-40A6-A805-919FCF181666}"/>
              </a:ext>
            </a:extLst>
          </p:cNvPr>
          <p:cNvGrpSpPr/>
          <p:nvPr/>
        </p:nvGrpSpPr>
        <p:grpSpPr>
          <a:xfrm>
            <a:off x="8260955" y="237380"/>
            <a:ext cx="3329299" cy="1214437"/>
            <a:chOff x="952500" y="1263379"/>
            <a:chExt cx="3329299" cy="1214437"/>
          </a:xfrm>
        </p:grpSpPr>
        <p:grpSp>
          <p:nvGrpSpPr>
            <p:cNvPr id="6" name="群組 5">
              <a:extLst>
                <a:ext uri="{FF2B5EF4-FFF2-40B4-BE49-F238E27FC236}">
                  <a16:creationId xmlns:a16="http://schemas.microsoft.com/office/drawing/2014/main" id="{27E29552-257F-4847-A3E6-236AC5A14A7B}"/>
                </a:ext>
              </a:extLst>
            </p:cNvPr>
            <p:cNvGrpSpPr/>
            <p:nvPr/>
          </p:nvGrpSpPr>
          <p:grpSpPr>
            <a:xfrm>
              <a:off x="952500" y="1263379"/>
              <a:ext cx="2719699" cy="1214437"/>
              <a:chOff x="7896225" y="115889"/>
              <a:chExt cx="2719699" cy="1214437"/>
            </a:xfrm>
          </p:grpSpPr>
          <p:grpSp>
            <p:nvGrpSpPr>
              <p:cNvPr id="10" name="群組 26">
                <a:extLst>
                  <a:ext uri="{FF2B5EF4-FFF2-40B4-BE49-F238E27FC236}">
                    <a16:creationId xmlns:a16="http://schemas.microsoft.com/office/drawing/2014/main" id="{5D39C786-9171-4C12-A28A-D561FB95F972}"/>
                  </a:ext>
                </a:extLst>
              </p:cNvPr>
              <p:cNvGrpSpPr>
                <a:grpSpLocks/>
              </p:cNvGrpSpPr>
              <p:nvPr/>
            </p:nvGrpSpPr>
            <p:grpSpPr bwMode="auto">
              <a:xfrm>
                <a:off x="7896225" y="115889"/>
                <a:ext cx="2719699" cy="1214437"/>
                <a:chOff x="6228184" y="1071563"/>
                <a:chExt cx="2719263" cy="1214437"/>
              </a:xfrm>
            </p:grpSpPr>
            <p:sp>
              <p:nvSpPr>
                <p:cNvPr id="12" name="圓角矩形 30">
                  <a:extLst>
                    <a:ext uri="{FF2B5EF4-FFF2-40B4-BE49-F238E27FC236}">
                      <a16:creationId xmlns:a16="http://schemas.microsoft.com/office/drawing/2014/main" id="{1B160C9A-04CB-454F-8B3D-94E631309F67}"/>
                    </a:ext>
                  </a:extLst>
                </p:cNvPr>
                <p:cNvSpPr/>
                <p:nvPr/>
              </p:nvSpPr>
              <p:spPr bwMode="auto">
                <a:xfrm>
                  <a:off x="6228184" y="1071563"/>
                  <a:ext cx="357131"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設定通行碼</a:t>
                  </a:r>
                </a:p>
              </p:txBody>
            </p:sp>
            <p:sp>
              <p:nvSpPr>
                <p:cNvPr id="13" name="圓角矩形 31">
                  <a:extLst>
                    <a:ext uri="{FF2B5EF4-FFF2-40B4-BE49-F238E27FC236}">
                      <a16:creationId xmlns:a16="http://schemas.microsoft.com/office/drawing/2014/main" id="{1E7DB81B-DB53-41E3-87FE-E02BE59A1BBB}"/>
                    </a:ext>
                  </a:extLst>
                </p:cNvPr>
                <p:cNvSpPr/>
                <p:nvPr/>
              </p:nvSpPr>
              <p:spPr bwMode="auto">
                <a:xfrm>
                  <a:off x="7337667" y="1071563"/>
                  <a:ext cx="398400"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輸入報名資料</a:t>
                  </a:r>
                  <a:endParaRPr lang="en-US" altLang="zh-TW" sz="1400" dirty="0">
                    <a:solidFill>
                      <a:schemeClr val="tx1"/>
                    </a:solidFill>
                    <a:latin typeface="華康儷楷書" panose="03000509000000000000" pitchFamily="65" charset="-120"/>
                    <a:ea typeface="華康儷楷書" panose="03000509000000000000" pitchFamily="65" charset="-120"/>
                  </a:endParaRPr>
                </a:p>
              </p:txBody>
            </p:sp>
            <p:sp>
              <p:nvSpPr>
                <p:cNvPr id="14" name="圓角矩形 32">
                  <a:extLst>
                    <a:ext uri="{FF2B5EF4-FFF2-40B4-BE49-F238E27FC236}">
                      <a16:creationId xmlns:a16="http://schemas.microsoft.com/office/drawing/2014/main" id="{DDFFE444-90F7-4603-965F-488862EC8E26}"/>
                    </a:ext>
                  </a:extLst>
                </p:cNvPr>
                <p:cNvSpPr/>
                <p:nvPr/>
              </p:nvSpPr>
              <p:spPr bwMode="auto">
                <a:xfrm>
                  <a:off x="7882095" y="1071563"/>
                  <a:ext cx="447507"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確定送出</a:t>
                  </a:r>
                  <a:br>
                    <a:rPr lang="en-US" altLang="zh-TW" sz="1400" dirty="0">
                      <a:solidFill>
                        <a:schemeClr val="tx1"/>
                      </a:solidFill>
                      <a:latin typeface="華康儷楷書" panose="03000509000000000000" pitchFamily="65" charset="-120"/>
                      <a:ea typeface="華康儷楷書" panose="03000509000000000000" pitchFamily="65" charset="-120"/>
                    </a:rPr>
                  </a:br>
                  <a:r>
                    <a:rPr lang="zh-TW" altLang="en-US" sz="1400" dirty="0">
                      <a:solidFill>
                        <a:schemeClr val="tx1"/>
                      </a:solidFill>
                      <a:latin typeface="華康儷楷書" panose="03000509000000000000" pitchFamily="65" charset="-120"/>
                      <a:ea typeface="華康儷楷書" panose="03000509000000000000" pitchFamily="65" charset="-120"/>
                    </a:rPr>
                    <a:t>確認資料</a:t>
                  </a:r>
                </a:p>
              </p:txBody>
            </p:sp>
            <p:sp>
              <p:nvSpPr>
                <p:cNvPr id="15" name="圓角矩形 33">
                  <a:extLst>
                    <a:ext uri="{FF2B5EF4-FFF2-40B4-BE49-F238E27FC236}">
                      <a16:creationId xmlns:a16="http://schemas.microsoft.com/office/drawing/2014/main" id="{5E6396EA-7268-4D8C-B920-CB7E90838002}"/>
                    </a:ext>
                  </a:extLst>
                </p:cNvPr>
                <p:cNvSpPr/>
                <p:nvPr/>
              </p:nvSpPr>
              <p:spPr bwMode="auto">
                <a:xfrm>
                  <a:off x="8501119" y="1071563"/>
                  <a:ext cx="446328" cy="1214437"/>
                </a:xfrm>
                <a:prstGeom prst="roundRect">
                  <a:avLst/>
                </a:prstGeom>
                <a:solidFill>
                  <a:schemeClr val="accent6">
                    <a:lumMod val="75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en-US" altLang="zh-TW" sz="1400" dirty="0">
                      <a:solidFill>
                        <a:schemeClr val="bg1"/>
                      </a:solidFill>
                      <a:latin typeface="華康儷楷書" panose="03000509000000000000" pitchFamily="65" charset="-120"/>
                      <a:ea typeface="華康儷楷書" panose="03000509000000000000" pitchFamily="65" charset="-120"/>
                    </a:rPr>
                    <a:t>&amp;</a:t>
                  </a:r>
                  <a:r>
                    <a:rPr lang="zh-TW" altLang="en-US" sz="1400" dirty="0">
                      <a:solidFill>
                        <a:schemeClr val="bg1"/>
                      </a:solidFill>
                      <a:latin typeface="華康儷楷書" panose="03000509000000000000" pitchFamily="65" charset="-120"/>
                      <a:ea typeface="華康儷楷書" panose="03000509000000000000" pitchFamily="65" charset="-120"/>
                    </a:rPr>
                    <a:t>考生資料表列印信封封面</a:t>
                  </a:r>
                </a:p>
              </p:txBody>
            </p:sp>
            <p:cxnSp>
              <p:nvCxnSpPr>
                <p:cNvPr id="16" name="直線單箭頭接點 15">
                  <a:extLst>
                    <a:ext uri="{FF2B5EF4-FFF2-40B4-BE49-F238E27FC236}">
                      <a16:creationId xmlns:a16="http://schemas.microsoft.com/office/drawing/2014/main" id="{CDB76C5E-FA74-480B-9984-C339617F6C95}"/>
                    </a:ext>
                  </a:extLst>
                </p:cNvPr>
                <p:cNvCxnSpPr>
                  <a:stCxn id="12" idx="3"/>
                </p:cNvCxnSpPr>
                <p:nvPr/>
              </p:nvCxnSpPr>
              <p:spPr bwMode="auto">
                <a:xfrm>
                  <a:off x="6585315" y="1679575"/>
                  <a:ext cx="147613"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17" name="直線單箭頭接點 16">
                  <a:extLst>
                    <a:ext uri="{FF2B5EF4-FFF2-40B4-BE49-F238E27FC236}">
                      <a16:creationId xmlns:a16="http://schemas.microsoft.com/office/drawing/2014/main" id="{234328F6-221F-4597-B5FD-1F1C6ACF1E2F}"/>
                    </a:ext>
                  </a:extLst>
                </p:cNvPr>
                <p:cNvCxnSpPr>
                  <a:endCxn id="13" idx="1"/>
                </p:cNvCxnSpPr>
                <p:nvPr/>
              </p:nvCxnSpPr>
              <p:spPr bwMode="auto">
                <a:xfrm>
                  <a:off x="7090059" y="1678782"/>
                  <a:ext cx="247608"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18" name="直線單箭頭接點 17">
                  <a:extLst>
                    <a:ext uri="{FF2B5EF4-FFF2-40B4-BE49-F238E27FC236}">
                      <a16:creationId xmlns:a16="http://schemas.microsoft.com/office/drawing/2014/main" id="{C53F1DDC-E667-4DE2-94EF-CCDE1C073A60}"/>
                    </a:ext>
                  </a:extLst>
                </p:cNvPr>
                <p:cNvCxnSpPr>
                  <a:stCxn id="13" idx="3"/>
                  <a:endCxn id="14" idx="1"/>
                </p:cNvCxnSpPr>
                <p:nvPr/>
              </p:nvCxnSpPr>
              <p:spPr bwMode="auto">
                <a:xfrm>
                  <a:off x="7736067" y="1678782"/>
                  <a:ext cx="146028"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19" name="直線單箭頭接點 18">
                  <a:extLst>
                    <a:ext uri="{FF2B5EF4-FFF2-40B4-BE49-F238E27FC236}">
                      <a16:creationId xmlns:a16="http://schemas.microsoft.com/office/drawing/2014/main" id="{CA9A8DA3-7BED-426C-868B-80F8CACB2475}"/>
                    </a:ext>
                  </a:extLst>
                </p:cNvPr>
                <p:cNvCxnSpPr>
                  <a:stCxn id="14" idx="3"/>
                  <a:endCxn id="15" idx="1"/>
                </p:cNvCxnSpPr>
                <p:nvPr/>
              </p:nvCxnSpPr>
              <p:spPr bwMode="auto">
                <a:xfrm>
                  <a:off x="8329602" y="1678782"/>
                  <a:ext cx="171516"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grpSp>
          <p:sp>
            <p:nvSpPr>
              <p:cNvPr id="11" name="圓角矩形 29">
                <a:extLst>
                  <a:ext uri="{FF2B5EF4-FFF2-40B4-BE49-F238E27FC236}">
                    <a16:creationId xmlns:a16="http://schemas.microsoft.com/office/drawing/2014/main" id="{9CFD5D1D-4F4F-4F2E-B89E-DBB28F5AE629}"/>
                  </a:ext>
                </a:extLst>
              </p:cNvPr>
              <p:cNvSpPr/>
              <p:nvPr/>
            </p:nvSpPr>
            <p:spPr bwMode="auto">
              <a:xfrm>
                <a:off x="8401050" y="115889"/>
                <a:ext cx="457201"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登入報名系統</a:t>
                </a:r>
              </a:p>
            </p:txBody>
          </p:sp>
        </p:grpSp>
        <p:sp>
          <p:nvSpPr>
            <p:cNvPr id="7" name="圓角矩形 33">
              <a:extLst>
                <a:ext uri="{FF2B5EF4-FFF2-40B4-BE49-F238E27FC236}">
                  <a16:creationId xmlns:a16="http://schemas.microsoft.com/office/drawing/2014/main" id="{50959FD2-92E3-47C1-A604-66DE59909F0E}"/>
                </a:ext>
              </a:extLst>
            </p:cNvPr>
            <p:cNvSpPr/>
            <p:nvPr/>
          </p:nvSpPr>
          <p:spPr bwMode="auto">
            <a:xfrm>
              <a:off x="3835399" y="1263379"/>
              <a:ext cx="446400"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050" dirty="0">
                  <a:solidFill>
                    <a:schemeClr val="tx1"/>
                  </a:solidFill>
                  <a:latin typeface="華康儷楷書" panose="03000509000000000000" pitchFamily="65" charset="-120"/>
                  <a:ea typeface="華康儷楷書" panose="03000509000000000000" pitchFamily="65" charset="-120"/>
                </a:rPr>
                <a:t>並限掛或快遞寄送</a:t>
              </a:r>
              <a:br>
                <a:rPr lang="en-US" altLang="zh-TW" sz="1050" dirty="0">
                  <a:solidFill>
                    <a:schemeClr val="tx1"/>
                  </a:solidFill>
                  <a:latin typeface="華康儷楷書" panose="03000509000000000000" pitchFamily="65" charset="-120"/>
                  <a:ea typeface="華康儷楷書" panose="03000509000000000000" pitchFamily="65" charset="-120"/>
                </a:rPr>
              </a:br>
              <a:r>
                <a:rPr lang="zh-TW" altLang="en-US" sz="1050" dirty="0">
                  <a:solidFill>
                    <a:schemeClr val="tx1"/>
                  </a:solidFill>
                  <a:latin typeface="華康儷楷書" panose="03000509000000000000" pitchFamily="65" charset="-120"/>
                  <a:ea typeface="華康儷楷書" panose="03000509000000000000" pitchFamily="65" charset="-120"/>
                </a:rPr>
                <a:t>確認粘貼證明文件</a:t>
              </a:r>
            </a:p>
          </p:txBody>
        </p:sp>
        <p:cxnSp>
          <p:nvCxnSpPr>
            <p:cNvPr id="8" name="直線單箭頭接點 7">
              <a:extLst>
                <a:ext uri="{FF2B5EF4-FFF2-40B4-BE49-F238E27FC236}">
                  <a16:creationId xmlns:a16="http://schemas.microsoft.com/office/drawing/2014/main" id="{3FA5FB3D-7280-4163-98AD-E8B6992A8D5D}"/>
                </a:ext>
              </a:extLst>
            </p:cNvPr>
            <p:cNvCxnSpPr>
              <a:endCxn id="7" idx="1"/>
            </p:cNvCxnSpPr>
            <p:nvPr/>
          </p:nvCxnSpPr>
          <p:spPr bwMode="auto">
            <a:xfrm>
              <a:off x="3663855" y="1870598"/>
              <a:ext cx="171544"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grpSp>
      <p:sp>
        <p:nvSpPr>
          <p:cNvPr id="20" name="矩形 19">
            <a:extLst>
              <a:ext uri="{FF2B5EF4-FFF2-40B4-BE49-F238E27FC236}">
                <a16:creationId xmlns:a16="http://schemas.microsoft.com/office/drawing/2014/main" id="{13C87255-3A32-4825-B0DE-C4CF79ED4FFC}"/>
              </a:ext>
            </a:extLst>
          </p:cNvPr>
          <p:cNvSpPr/>
          <p:nvPr/>
        </p:nvSpPr>
        <p:spPr>
          <a:xfrm>
            <a:off x="1015867" y="5460636"/>
            <a:ext cx="1107323" cy="386469"/>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marL="0" indent="0" algn="just" eaLnBrk="1" hangingPunct="1">
              <a:buClr>
                <a:schemeClr val="tx1"/>
              </a:buClr>
              <a:buNone/>
              <a:defRPr/>
            </a:pPr>
            <a:r>
              <a:rPr lang="zh-TW" altLang="en-US" b="1" dirty="0">
                <a:solidFill>
                  <a:srgbClr val="0000FF"/>
                </a:solidFill>
                <a:latin typeface="微軟正黑體" panose="020B0604030504040204" pitchFamily="34" charset="-120"/>
                <a:ea typeface="微軟正黑體" panose="020B0604030504040204" pitchFamily="34" charset="-120"/>
              </a:rPr>
              <a:t>自行留存</a:t>
            </a:r>
            <a:endParaRPr lang="zh-TW" altLang="en-US" b="1" dirty="0">
              <a:solidFill>
                <a:srgbClr val="FF0000"/>
              </a:solidFill>
              <a:latin typeface="微軟正黑體" panose="020B0604030504040204" pitchFamily="34" charset="-120"/>
              <a:ea typeface="微軟正黑體" panose="020B0604030504040204" pitchFamily="34" charset="-120"/>
            </a:endParaRPr>
          </a:p>
        </p:txBody>
      </p:sp>
      <p:pic>
        <p:nvPicPr>
          <p:cNvPr id="21" name="圖片 20">
            <a:extLst>
              <a:ext uri="{FF2B5EF4-FFF2-40B4-BE49-F238E27FC236}">
                <a16:creationId xmlns:a16="http://schemas.microsoft.com/office/drawing/2014/main" id="{96880142-1D2C-4904-807D-2ACE0CFD39F1}"/>
              </a:ext>
            </a:extLst>
          </p:cNvPr>
          <p:cNvPicPr>
            <a:picLocks noChangeAspect="1"/>
          </p:cNvPicPr>
          <p:nvPr/>
        </p:nvPicPr>
        <p:blipFill>
          <a:blip r:embed="rId5"/>
          <a:stretch>
            <a:fillRect/>
          </a:stretch>
        </p:blipFill>
        <p:spPr>
          <a:xfrm rot="16200000">
            <a:off x="6387897" y="1811215"/>
            <a:ext cx="4225888" cy="5392921"/>
          </a:xfrm>
          <a:prstGeom prst="rect">
            <a:avLst/>
          </a:prstGeom>
        </p:spPr>
      </p:pic>
      <p:sp>
        <p:nvSpPr>
          <p:cNvPr id="22" name="矩形 21">
            <a:extLst>
              <a:ext uri="{FF2B5EF4-FFF2-40B4-BE49-F238E27FC236}">
                <a16:creationId xmlns:a16="http://schemas.microsoft.com/office/drawing/2014/main" id="{1879F8DE-4EEC-4B7A-9B81-5DE04C29C262}"/>
              </a:ext>
            </a:extLst>
          </p:cNvPr>
          <p:cNvSpPr/>
          <p:nvPr/>
        </p:nvSpPr>
        <p:spPr>
          <a:xfrm>
            <a:off x="6280727" y="3679503"/>
            <a:ext cx="98115" cy="79247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矩形 22">
            <a:extLst>
              <a:ext uri="{FF2B5EF4-FFF2-40B4-BE49-F238E27FC236}">
                <a16:creationId xmlns:a16="http://schemas.microsoft.com/office/drawing/2014/main" id="{5E49DF43-A413-4CC7-BEE5-DFABC37D65C8}"/>
              </a:ext>
            </a:extLst>
          </p:cNvPr>
          <p:cNvSpPr/>
          <p:nvPr/>
        </p:nvSpPr>
        <p:spPr>
          <a:xfrm>
            <a:off x="10003061" y="3860799"/>
            <a:ext cx="951266" cy="46181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4" name="矩形 23">
            <a:extLst>
              <a:ext uri="{FF2B5EF4-FFF2-40B4-BE49-F238E27FC236}">
                <a16:creationId xmlns:a16="http://schemas.microsoft.com/office/drawing/2014/main" id="{FA5DD624-3D6C-4629-B1FD-427855C9F9BA}"/>
              </a:ext>
            </a:extLst>
          </p:cNvPr>
          <p:cNvSpPr/>
          <p:nvPr/>
        </p:nvSpPr>
        <p:spPr>
          <a:xfrm>
            <a:off x="7707716" y="2769510"/>
            <a:ext cx="1820853" cy="11321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5" name="矩形 24">
            <a:extLst>
              <a:ext uri="{FF2B5EF4-FFF2-40B4-BE49-F238E27FC236}">
                <a16:creationId xmlns:a16="http://schemas.microsoft.com/office/drawing/2014/main" id="{4406FD64-A405-4A02-9DA9-D56EF520B7C7}"/>
              </a:ext>
            </a:extLst>
          </p:cNvPr>
          <p:cNvSpPr/>
          <p:nvPr/>
        </p:nvSpPr>
        <p:spPr>
          <a:xfrm>
            <a:off x="9874169" y="4370382"/>
            <a:ext cx="1148625" cy="382594"/>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marL="0" indent="0" eaLnBrk="1" hangingPunct="1">
              <a:buClr>
                <a:schemeClr val="tx1"/>
              </a:buClr>
              <a:buNone/>
              <a:defRPr/>
            </a:pPr>
            <a:r>
              <a:rPr lang="zh-TW" altLang="en-US" sz="18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考生簽名</a:t>
            </a:r>
            <a:endParaRPr lang="zh-TW" altLang="en-US" b="1" dirty="0">
              <a:solidFill>
                <a:schemeClr val="tx1"/>
              </a:solidFill>
              <a:latin typeface="微軟正黑體" panose="020B0604030504040204" pitchFamily="34" charset="-120"/>
              <a:ea typeface="微軟正黑體" panose="020B0604030504040204" pitchFamily="34" charset="-120"/>
            </a:endParaRPr>
          </a:p>
        </p:txBody>
      </p:sp>
      <p:sp>
        <p:nvSpPr>
          <p:cNvPr id="26" name="Rectangle 2">
            <a:extLst>
              <a:ext uri="{FF2B5EF4-FFF2-40B4-BE49-F238E27FC236}">
                <a16:creationId xmlns:a16="http://schemas.microsoft.com/office/drawing/2014/main" id="{140F35D6-6E3B-493D-B7A5-76904A243FD6}"/>
              </a:ext>
            </a:extLst>
          </p:cNvPr>
          <p:cNvSpPr>
            <a:spLocks noChangeArrowheads="1"/>
          </p:cNvSpPr>
          <p:nvPr/>
        </p:nvSpPr>
        <p:spPr bwMode="auto">
          <a:xfrm>
            <a:off x="5851233" y="1530865"/>
            <a:ext cx="3519383" cy="94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round/>
                <a:headEnd/>
                <a:tailEnd/>
              </a14:hiddenLine>
            </a:ext>
          </a:extLst>
        </p:spPr>
        <p:txBody>
          <a:bodyPr anchor="ctr"/>
          <a:lstStyle>
            <a:lvl1pPr marL="342900" indent="-342900"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marL="228600" indent="-228600" eaLnBrk="1" hangingPunct="1">
              <a:lnSpc>
                <a:spcPct val="90000"/>
              </a:lnSpc>
              <a:spcBef>
                <a:spcPts val="1000"/>
              </a:spcBef>
              <a:buBlip>
                <a:blip r:embed="rId4"/>
              </a:buBlip>
              <a:defRPr/>
            </a:pPr>
            <a:r>
              <a:rPr lang="zh-TW" altLang="en-US" sz="2100" b="1" spc="-75" dirty="0">
                <a:solidFill>
                  <a:srgbClr val="FF0000"/>
                </a:solidFill>
                <a:latin typeface="微軟正黑體" panose="020B0604030504040204" pitchFamily="34" charset="-120"/>
                <a:ea typeface="微軟正黑體" panose="020B0604030504040204" pitchFamily="34" charset="-120"/>
                <a:cs typeface="+mj-cs"/>
              </a:rPr>
              <a:t>報名專用信封封面</a:t>
            </a:r>
            <a:r>
              <a:rPr lang="en-US" altLang="zh-TW" sz="2100" b="1" spc="-75" dirty="0">
                <a:solidFill>
                  <a:prstClr val="black"/>
                </a:solidFill>
                <a:latin typeface="微軟正黑體" panose="020B0604030504040204" pitchFamily="34" charset="-120"/>
                <a:ea typeface="微軟正黑體" panose="020B0604030504040204" pitchFamily="34" charset="-120"/>
                <a:cs typeface="+mj-cs"/>
              </a:rPr>
              <a:t>(</a:t>
            </a: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樣張</a:t>
            </a:r>
            <a:r>
              <a:rPr lang="en-US" altLang="zh-TW" sz="2100" b="1" spc="-75" dirty="0">
                <a:solidFill>
                  <a:prstClr val="black"/>
                </a:solidFill>
                <a:latin typeface="微軟正黑體" panose="020B0604030504040204" pitchFamily="34" charset="-120"/>
                <a:ea typeface="微軟正黑體" panose="020B0604030504040204" pitchFamily="34" charset="-120"/>
                <a:cs typeface="+mj-cs"/>
              </a:rPr>
              <a:t>)-</a:t>
            </a:r>
          </a:p>
          <a:p>
            <a:pPr marL="0" indent="0" eaLnBrk="1" hangingPunct="1">
              <a:lnSpc>
                <a:spcPct val="90000"/>
              </a:lnSpc>
              <a:spcBef>
                <a:spcPts val="1000"/>
              </a:spcBef>
              <a:buNone/>
              <a:defRPr/>
            </a:pPr>
            <a:r>
              <a:rPr lang="zh-TW" altLang="en-US" sz="2100" b="1" u="sng" spc="-75" dirty="0">
                <a:solidFill>
                  <a:srgbClr val="0000FF"/>
                </a:solidFill>
                <a:latin typeface="微軟正黑體" panose="020B0604030504040204" pitchFamily="34" charset="-120"/>
                <a:ea typeface="微軟正黑體" panose="020B0604030504040204" pitchFamily="34" charset="-120"/>
                <a:cs typeface="+mj-cs"/>
              </a:rPr>
              <a:t>黏貼</a:t>
            </a:r>
            <a:r>
              <a:rPr lang="en-US" altLang="zh-TW" sz="2100" b="1" u="sng" spc="-75" dirty="0">
                <a:solidFill>
                  <a:srgbClr val="0000FF"/>
                </a:solidFill>
                <a:latin typeface="微軟正黑體" panose="020B0604030504040204" pitchFamily="34" charset="-120"/>
                <a:ea typeface="微軟正黑體" panose="020B0604030504040204" pitchFamily="34" charset="-120"/>
                <a:cs typeface="+mj-cs"/>
              </a:rPr>
              <a:t>A4(</a:t>
            </a:r>
            <a:r>
              <a:rPr lang="zh-TW" altLang="en-US" sz="2100" b="1" u="sng" spc="-75" dirty="0">
                <a:solidFill>
                  <a:srgbClr val="0000FF"/>
                </a:solidFill>
                <a:latin typeface="微軟正黑體" panose="020B0604030504040204" pitchFamily="34" charset="-120"/>
                <a:ea typeface="微軟正黑體" panose="020B0604030504040204" pitchFamily="34" charset="-120"/>
                <a:cs typeface="+mj-cs"/>
              </a:rPr>
              <a:t>含</a:t>
            </a:r>
            <a:r>
              <a:rPr lang="en-US" altLang="zh-TW" sz="2100" b="1" u="sng" spc="-75" dirty="0">
                <a:solidFill>
                  <a:srgbClr val="0000FF"/>
                </a:solidFill>
                <a:latin typeface="微軟正黑體" panose="020B0604030504040204" pitchFamily="34" charset="-120"/>
                <a:ea typeface="微軟正黑體" panose="020B0604030504040204" pitchFamily="34" charset="-120"/>
                <a:cs typeface="+mj-cs"/>
              </a:rPr>
              <a:t>)</a:t>
            </a:r>
            <a:r>
              <a:rPr lang="zh-TW" altLang="en-US" sz="2100" b="1" u="sng" spc="-75" dirty="0">
                <a:solidFill>
                  <a:srgbClr val="0000FF"/>
                </a:solidFill>
                <a:latin typeface="微軟正黑體" panose="020B0604030504040204" pitchFamily="34" charset="-120"/>
                <a:ea typeface="微軟正黑體" panose="020B0604030504040204" pitchFamily="34" charset="-120"/>
                <a:cs typeface="+mj-cs"/>
              </a:rPr>
              <a:t>以上尺寸信封上</a:t>
            </a:r>
            <a:endParaRPr lang="zh-TW" altLang="zh-TW" sz="2100" b="1" u="sng" spc="-75" dirty="0">
              <a:solidFill>
                <a:srgbClr val="0000FF"/>
              </a:solidFill>
              <a:latin typeface="微軟正黑體" panose="020B0604030504040204" pitchFamily="34" charset="-120"/>
              <a:ea typeface="微軟正黑體" panose="020B0604030504040204" pitchFamily="34" charset="-120"/>
              <a:cs typeface="+mj-cs"/>
            </a:endParaRPr>
          </a:p>
        </p:txBody>
      </p:sp>
    </p:spTree>
    <p:extLst>
      <p:ext uri="{BB962C8B-B14F-4D97-AF65-F5344CB8AC3E}">
        <p14:creationId xmlns:p14="http://schemas.microsoft.com/office/powerpoint/2010/main" val="892093289"/>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4" name="Rectangle 2"/>
          <p:cNvSpPr>
            <a:spLocks noChangeArrowheads="1"/>
          </p:cNvSpPr>
          <p:nvPr/>
        </p:nvSpPr>
        <p:spPr bwMode="auto">
          <a:xfrm>
            <a:off x="837679" y="723805"/>
            <a:ext cx="5763766" cy="7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round/>
                <a:headEnd/>
                <a:tailEnd/>
              </a14:hiddenLine>
            </a:ext>
          </a:extLst>
        </p:spPr>
        <p:txBody>
          <a:bodyPr/>
          <a:lstStyle>
            <a:lvl1pPr marL="342900" indent="-342900"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marL="228600" indent="-228600" eaLnBrk="1" hangingPunct="1">
              <a:lnSpc>
                <a:spcPct val="90000"/>
              </a:lnSpc>
              <a:spcBef>
                <a:spcPts val="1000"/>
              </a:spcBef>
              <a:buBlip>
                <a:blip r:embed="rId3"/>
              </a:buBlip>
              <a:defRPr/>
            </a:pP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考生報名表</a:t>
            </a:r>
            <a:r>
              <a:rPr lang="en-US" altLang="zh-TW" sz="2100" b="1" spc="-75" dirty="0">
                <a:solidFill>
                  <a:prstClr val="black"/>
                </a:solidFill>
                <a:latin typeface="微軟正黑體" panose="020B0604030504040204" pitchFamily="34" charset="-120"/>
                <a:ea typeface="微軟正黑體" panose="020B0604030504040204" pitchFamily="34" charset="-120"/>
                <a:cs typeface="+mj-cs"/>
              </a:rPr>
              <a:t>(</a:t>
            </a: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樣張</a:t>
            </a:r>
            <a:r>
              <a:rPr lang="en-US" altLang="zh-TW" sz="2100" b="1" spc="-75" dirty="0">
                <a:solidFill>
                  <a:prstClr val="black"/>
                </a:solidFill>
                <a:latin typeface="微軟正黑體" panose="020B0604030504040204" pitchFamily="34" charset="-120"/>
                <a:ea typeface="微軟正黑體" panose="020B0604030504040204" pitchFamily="34" charset="-120"/>
                <a:cs typeface="+mj-cs"/>
              </a:rPr>
              <a:t>)-</a:t>
            </a:r>
          </a:p>
          <a:p>
            <a:pPr marL="0" indent="0" eaLnBrk="1" hangingPunct="1">
              <a:lnSpc>
                <a:spcPct val="90000"/>
              </a:lnSpc>
              <a:spcBef>
                <a:spcPts val="1000"/>
              </a:spcBef>
              <a:buNone/>
              <a:defRPr/>
            </a:pP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黏上相片、身分證正</a:t>
            </a:r>
            <a:r>
              <a:rPr lang="en-US" altLang="zh-TW" sz="2100" b="1" spc="-75" dirty="0">
                <a:solidFill>
                  <a:prstClr val="black"/>
                </a:solidFill>
                <a:latin typeface="微軟正黑體" panose="020B0604030504040204" pitchFamily="34" charset="-120"/>
                <a:ea typeface="微軟正黑體" panose="020B0604030504040204" pitchFamily="34" charset="-120"/>
                <a:cs typeface="+mj-cs"/>
              </a:rPr>
              <a:t>(</a:t>
            </a: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反</a:t>
            </a:r>
            <a:r>
              <a:rPr lang="en-US" altLang="zh-TW" sz="2100" b="1" spc="-75" dirty="0">
                <a:solidFill>
                  <a:prstClr val="black"/>
                </a:solidFill>
                <a:latin typeface="微軟正黑體" panose="020B0604030504040204" pitchFamily="34" charset="-120"/>
                <a:ea typeface="微軟正黑體" panose="020B0604030504040204" pitchFamily="34" charset="-120"/>
                <a:cs typeface="+mj-cs"/>
              </a:rPr>
              <a:t>)</a:t>
            </a: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面影本、考生簽名</a:t>
            </a:r>
            <a:endParaRPr lang="zh-TW" altLang="zh-TW" sz="2100" b="1" spc="-75" dirty="0">
              <a:solidFill>
                <a:prstClr val="black"/>
              </a:solidFill>
              <a:latin typeface="微軟正黑體" panose="020B0604030504040204" pitchFamily="34" charset="-120"/>
              <a:ea typeface="微軟正黑體" panose="020B0604030504040204" pitchFamily="34" charset="-120"/>
              <a:cs typeface="+mj-cs"/>
            </a:endParaRPr>
          </a:p>
        </p:txBody>
      </p:sp>
      <p:sp>
        <p:nvSpPr>
          <p:cNvPr id="12" name="Rectangle 2"/>
          <p:cNvSpPr txBox="1">
            <a:spLocks noChangeArrowheads="1"/>
          </p:cNvSpPr>
          <p:nvPr/>
        </p:nvSpPr>
        <p:spPr bwMode="auto">
          <a:xfrm>
            <a:off x="734291" y="126856"/>
            <a:ext cx="8229600" cy="582612"/>
          </a:xfrm>
          <a:prstGeom prst="rect">
            <a:avLst/>
          </a:prstGeom>
          <a:noFill/>
          <a:ln w="9525">
            <a:noFill/>
            <a:miter lim="800000"/>
            <a:headEnd/>
            <a:tailEnd/>
          </a:ln>
        </p:spPr>
        <p:txBody>
          <a:bodyPr anchor="ctr"/>
          <a:lstStyle/>
          <a:p>
            <a:pPr>
              <a:lnSpc>
                <a:spcPct val="90000"/>
              </a:lnSpc>
              <a:spcBef>
                <a:spcPct val="0"/>
              </a:spcBef>
              <a:defRPr/>
            </a:pP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報名系統操作說明</a:t>
            </a:r>
          </a:p>
        </p:txBody>
      </p:sp>
      <p:grpSp>
        <p:nvGrpSpPr>
          <p:cNvPr id="22" name="群組 21">
            <a:extLst>
              <a:ext uri="{FF2B5EF4-FFF2-40B4-BE49-F238E27FC236}">
                <a16:creationId xmlns:a16="http://schemas.microsoft.com/office/drawing/2014/main" id="{4B43AFE8-22F0-4DF9-A8B0-79798D55A033}"/>
              </a:ext>
            </a:extLst>
          </p:cNvPr>
          <p:cNvGrpSpPr/>
          <p:nvPr/>
        </p:nvGrpSpPr>
        <p:grpSpPr>
          <a:xfrm>
            <a:off x="8166144" y="176141"/>
            <a:ext cx="3329299" cy="1214437"/>
            <a:chOff x="952500" y="1263379"/>
            <a:chExt cx="3329299" cy="1214437"/>
          </a:xfrm>
        </p:grpSpPr>
        <p:grpSp>
          <p:nvGrpSpPr>
            <p:cNvPr id="23" name="群組 22">
              <a:extLst>
                <a:ext uri="{FF2B5EF4-FFF2-40B4-BE49-F238E27FC236}">
                  <a16:creationId xmlns:a16="http://schemas.microsoft.com/office/drawing/2014/main" id="{3150C5CD-9167-498E-9870-ADAB7B7839E5}"/>
                </a:ext>
              </a:extLst>
            </p:cNvPr>
            <p:cNvGrpSpPr/>
            <p:nvPr/>
          </p:nvGrpSpPr>
          <p:grpSpPr>
            <a:xfrm>
              <a:off x="952500" y="1263379"/>
              <a:ext cx="2719699" cy="1214437"/>
              <a:chOff x="7896225" y="115889"/>
              <a:chExt cx="2719699" cy="1214437"/>
            </a:xfrm>
          </p:grpSpPr>
          <p:grpSp>
            <p:nvGrpSpPr>
              <p:cNvPr id="26" name="群組 26">
                <a:extLst>
                  <a:ext uri="{FF2B5EF4-FFF2-40B4-BE49-F238E27FC236}">
                    <a16:creationId xmlns:a16="http://schemas.microsoft.com/office/drawing/2014/main" id="{B7295704-8B89-4B0E-A50D-A904FF198D21}"/>
                  </a:ext>
                </a:extLst>
              </p:cNvPr>
              <p:cNvGrpSpPr>
                <a:grpSpLocks/>
              </p:cNvGrpSpPr>
              <p:nvPr/>
            </p:nvGrpSpPr>
            <p:grpSpPr bwMode="auto">
              <a:xfrm>
                <a:off x="7896225" y="115889"/>
                <a:ext cx="2719699" cy="1214437"/>
                <a:chOff x="6228184" y="1071563"/>
                <a:chExt cx="2719263" cy="1214437"/>
              </a:xfrm>
            </p:grpSpPr>
            <p:sp>
              <p:nvSpPr>
                <p:cNvPr id="28" name="圓角矩形 30">
                  <a:extLst>
                    <a:ext uri="{FF2B5EF4-FFF2-40B4-BE49-F238E27FC236}">
                      <a16:creationId xmlns:a16="http://schemas.microsoft.com/office/drawing/2014/main" id="{29E29E8C-06A4-44B4-89E8-7076BB9C7865}"/>
                    </a:ext>
                  </a:extLst>
                </p:cNvPr>
                <p:cNvSpPr/>
                <p:nvPr/>
              </p:nvSpPr>
              <p:spPr bwMode="auto">
                <a:xfrm>
                  <a:off x="6228184" y="1071563"/>
                  <a:ext cx="357131"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設定通行碼</a:t>
                  </a:r>
                </a:p>
              </p:txBody>
            </p:sp>
            <p:sp>
              <p:nvSpPr>
                <p:cNvPr id="29" name="圓角矩形 31">
                  <a:extLst>
                    <a:ext uri="{FF2B5EF4-FFF2-40B4-BE49-F238E27FC236}">
                      <a16:creationId xmlns:a16="http://schemas.microsoft.com/office/drawing/2014/main" id="{3153A8A3-6266-4FF0-982E-CE22D066C466}"/>
                    </a:ext>
                  </a:extLst>
                </p:cNvPr>
                <p:cNvSpPr/>
                <p:nvPr/>
              </p:nvSpPr>
              <p:spPr bwMode="auto">
                <a:xfrm>
                  <a:off x="7337667" y="1071563"/>
                  <a:ext cx="398400"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輸入報名資料</a:t>
                  </a:r>
                  <a:endParaRPr lang="en-US" altLang="zh-TW" sz="1400" dirty="0">
                    <a:solidFill>
                      <a:schemeClr val="tx1"/>
                    </a:solidFill>
                    <a:latin typeface="華康儷楷書" panose="03000509000000000000" pitchFamily="65" charset="-120"/>
                    <a:ea typeface="華康儷楷書" panose="03000509000000000000" pitchFamily="65" charset="-120"/>
                  </a:endParaRPr>
                </a:p>
              </p:txBody>
            </p:sp>
            <p:sp>
              <p:nvSpPr>
                <p:cNvPr id="30" name="圓角矩形 32">
                  <a:extLst>
                    <a:ext uri="{FF2B5EF4-FFF2-40B4-BE49-F238E27FC236}">
                      <a16:creationId xmlns:a16="http://schemas.microsoft.com/office/drawing/2014/main" id="{7322C2F9-D669-42F6-A4E1-B43BA099ECD5}"/>
                    </a:ext>
                  </a:extLst>
                </p:cNvPr>
                <p:cNvSpPr/>
                <p:nvPr/>
              </p:nvSpPr>
              <p:spPr bwMode="auto">
                <a:xfrm>
                  <a:off x="7882095" y="1071563"/>
                  <a:ext cx="447507"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確定送出</a:t>
                  </a:r>
                  <a:br>
                    <a:rPr lang="en-US" altLang="zh-TW" sz="1400" dirty="0">
                      <a:solidFill>
                        <a:schemeClr val="tx1"/>
                      </a:solidFill>
                      <a:latin typeface="華康儷楷書" panose="03000509000000000000" pitchFamily="65" charset="-120"/>
                      <a:ea typeface="華康儷楷書" panose="03000509000000000000" pitchFamily="65" charset="-120"/>
                    </a:rPr>
                  </a:br>
                  <a:r>
                    <a:rPr lang="zh-TW" altLang="en-US" sz="1400" dirty="0">
                      <a:solidFill>
                        <a:schemeClr val="tx1"/>
                      </a:solidFill>
                      <a:latin typeface="華康儷楷書" panose="03000509000000000000" pitchFamily="65" charset="-120"/>
                      <a:ea typeface="華康儷楷書" panose="03000509000000000000" pitchFamily="65" charset="-120"/>
                    </a:rPr>
                    <a:t>確認資料</a:t>
                  </a:r>
                </a:p>
              </p:txBody>
            </p:sp>
            <p:sp>
              <p:nvSpPr>
                <p:cNvPr id="31" name="圓角矩形 33">
                  <a:extLst>
                    <a:ext uri="{FF2B5EF4-FFF2-40B4-BE49-F238E27FC236}">
                      <a16:creationId xmlns:a16="http://schemas.microsoft.com/office/drawing/2014/main" id="{3ECCECBE-3B2E-4168-B2FD-BA8B04362588}"/>
                    </a:ext>
                  </a:extLst>
                </p:cNvPr>
                <p:cNvSpPr/>
                <p:nvPr/>
              </p:nvSpPr>
              <p:spPr bwMode="auto">
                <a:xfrm>
                  <a:off x="8501119" y="1071563"/>
                  <a:ext cx="446328"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en-US" altLang="zh-TW" sz="1400" dirty="0">
                      <a:solidFill>
                        <a:schemeClr val="tx1"/>
                      </a:solidFill>
                      <a:latin typeface="華康儷楷書" panose="03000509000000000000" pitchFamily="65" charset="-120"/>
                      <a:ea typeface="華康儷楷書" panose="03000509000000000000" pitchFamily="65" charset="-120"/>
                    </a:rPr>
                    <a:t>&amp;</a:t>
                  </a:r>
                  <a:r>
                    <a:rPr lang="zh-TW" altLang="en-US" sz="1400" dirty="0">
                      <a:solidFill>
                        <a:schemeClr val="tx1"/>
                      </a:solidFill>
                      <a:latin typeface="華康儷楷書" panose="03000509000000000000" pitchFamily="65" charset="-120"/>
                      <a:ea typeface="華康儷楷書" panose="03000509000000000000" pitchFamily="65" charset="-120"/>
                    </a:rPr>
                    <a:t>考生資料表列印信封封面</a:t>
                  </a:r>
                </a:p>
              </p:txBody>
            </p:sp>
            <p:cxnSp>
              <p:nvCxnSpPr>
                <p:cNvPr id="32" name="直線單箭頭接點 31">
                  <a:extLst>
                    <a:ext uri="{FF2B5EF4-FFF2-40B4-BE49-F238E27FC236}">
                      <a16:creationId xmlns:a16="http://schemas.microsoft.com/office/drawing/2014/main" id="{29FB1F3B-AFD4-4EF4-9233-AE345DB5F079}"/>
                    </a:ext>
                  </a:extLst>
                </p:cNvPr>
                <p:cNvCxnSpPr>
                  <a:stCxn id="28" idx="3"/>
                </p:cNvCxnSpPr>
                <p:nvPr/>
              </p:nvCxnSpPr>
              <p:spPr bwMode="auto">
                <a:xfrm>
                  <a:off x="6585315" y="1679575"/>
                  <a:ext cx="147613"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33" name="直線單箭頭接點 32">
                  <a:extLst>
                    <a:ext uri="{FF2B5EF4-FFF2-40B4-BE49-F238E27FC236}">
                      <a16:creationId xmlns:a16="http://schemas.microsoft.com/office/drawing/2014/main" id="{9BB14736-330C-457E-B6D0-47F18A65D094}"/>
                    </a:ext>
                  </a:extLst>
                </p:cNvPr>
                <p:cNvCxnSpPr>
                  <a:endCxn id="29" idx="1"/>
                </p:cNvCxnSpPr>
                <p:nvPr/>
              </p:nvCxnSpPr>
              <p:spPr bwMode="auto">
                <a:xfrm>
                  <a:off x="7090059" y="1678782"/>
                  <a:ext cx="247608"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34" name="直線單箭頭接點 33">
                  <a:extLst>
                    <a:ext uri="{FF2B5EF4-FFF2-40B4-BE49-F238E27FC236}">
                      <a16:creationId xmlns:a16="http://schemas.microsoft.com/office/drawing/2014/main" id="{5981575E-1CB3-47C5-9338-1EBB45C04CCA}"/>
                    </a:ext>
                  </a:extLst>
                </p:cNvPr>
                <p:cNvCxnSpPr>
                  <a:stCxn id="29" idx="3"/>
                  <a:endCxn id="30" idx="1"/>
                </p:cNvCxnSpPr>
                <p:nvPr/>
              </p:nvCxnSpPr>
              <p:spPr bwMode="auto">
                <a:xfrm>
                  <a:off x="7736067" y="1678782"/>
                  <a:ext cx="146028"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35" name="直線單箭頭接點 34">
                  <a:extLst>
                    <a:ext uri="{FF2B5EF4-FFF2-40B4-BE49-F238E27FC236}">
                      <a16:creationId xmlns:a16="http://schemas.microsoft.com/office/drawing/2014/main" id="{1F0CC035-675C-49F1-8D0B-2714AD970299}"/>
                    </a:ext>
                  </a:extLst>
                </p:cNvPr>
                <p:cNvCxnSpPr>
                  <a:stCxn id="30" idx="3"/>
                  <a:endCxn id="31" idx="1"/>
                </p:cNvCxnSpPr>
                <p:nvPr/>
              </p:nvCxnSpPr>
              <p:spPr bwMode="auto">
                <a:xfrm>
                  <a:off x="8329602" y="1678782"/>
                  <a:ext cx="171516"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grpSp>
          <p:sp>
            <p:nvSpPr>
              <p:cNvPr id="27" name="圓角矩形 29">
                <a:extLst>
                  <a:ext uri="{FF2B5EF4-FFF2-40B4-BE49-F238E27FC236}">
                    <a16:creationId xmlns:a16="http://schemas.microsoft.com/office/drawing/2014/main" id="{AF4340BC-AEF6-4D7E-BC55-5E27AF8E62FE}"/>
                  </a:ext>
                </a:extLst>
              </p:cNvPr>
              <p:cNvSpPr/>
              <p:nvPr/>
            </p:nvSpPr>
            <p:spPr bwMode="auto">
              <a:xfrm>
                <a:off x="8401050" y="115889"/>
                <a:ext cx="457201"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登入報名系統</a:t>
                </a:r>
              </a:p>
            </p:txBody>
          </p:sp>
        </p:grpSp>
        <p:sp>
          <p:nvSpPr>
            <p:cNvPr id="24" name="圓角矩形 33">
              <a:extLst>
                <a:ext uri="{FF2B5EF4-FFF2-40B4-BE49-F238E27FC236}">
                  <a16:creationId xmlns:a16="http://schemas.microsoft.com/office/drawing/2014/main" id="{1AE8E0C1-2D78-4154-B1E8-A2E5C82DC1C1}"/>
                </a:ext>
              </a:extLst>
            </p:cNvPr>
            <p:cNvSpPr/>
            <p:nvPr/>
          </p:nvSpPr>
          <p:spPr bwMode="auto">
            <a:xfrm>
              <a:off x="3835399" y="1263379"/>
              <a:ext cx="446400" cy="1214437"/>
            </a:xfrm>
            <a:prstGeom prst="roundRect">
              <a:avLst/>
            </a:prstGeom>
            <a:solidFill>
              <a:schemeClr val="accent6">
                <a:lumMod val="75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050" dirty="0">
                  <a:solidFill>
                    <a:schemeClr val="bg1"/>
                  </a:solidFill>
                  <a:latin typeface="華康儷楷書" panose="03000509000000000000" pitchFamily="65" charset="-120"/>
                  <a:ea typeface="華康儷楷書" panose="03000509000000000000" pitchFamily="65" charset="-120"/>
                </a:rPr>
                <a:t>並限掛或快遞寄送</a:t>
              </a:r>
              <a:br>
                <a:rPr lang="en-US" altLang="zh-TW" sz="1050" dirty="0">
                  <a:solidFill>
                    <a:schemeClr val="bg1"/>
                  </a:solidFill>
                  <a:latin typeface="華康儷楷書" panose="03000509000000000000" pitchFamily="65" charset="-120"/>
                  <a:ea typeface="華康儷楷書" panose="03000509000000000000" pitchFamily="65" charset="-120"/>
                </a:rPr>
              </a:br>
              <a:r>
                <a:rPr lang="zh-TW" altLang="en-US" sz="1050" dirty="0">
                  <a:solidFill>
                    <a:schemeClr val="bg1"/>
                  </a:solidFill>
                  <a:latin typeface="華康儷楷書" panose="03000509000000000000" pitchFamily="65" charset="-120"/>
                  <a:ea typeface="華康儷楷書" panose="03000509000000000000" pitchFamily="65" charset="-120"/>
                </a:rPr>
                <a:t>確認粘貼證明文件</a:t>
              </a:r>
            </a:p>
          </p:txBody>
        </p:sp>
        <p:cxnSp>
          <p:nvCxnSpPr>
            <p:cNvPr id="25" name="直線單箭頭接點 24">
              <a:extLst>
                <a:ext uri="{FF2B5EF4-FFF2-40B4-BE49-F238E27FC236}">
                  <a16:creationId xmlns:a16="http://schemas.microsoft.com/office/drawing/2014/main" id="{F1D9EE38-3B2F-49B5-BF5A-B0077A8DDA81}"/>
                </a:ext>
              </a:extLst>
            </p:cNvPr>
            <p:cNvCxnSpPr>
              <a:endCxn id="24" idx="1"/>
            </p:cNvCxnSpPr>
            <p:nvPr/>
          </p:nvCxnSpPr>
          <p:spPr bwMode="auto">
            <a:xfrm>
              <a:off x="3663855" y="1870598"/>
              <a:ext cx="171544"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grpSp>
      <p:pic>
        <p:nvPicPr>
          <p:cNvPr id="3" name="圖片 2">
            <a:extLst>
              <a:ext uri="{FF2B5EF4-FFF2-40B4-BE49-F238E27FC236}">
                <a16:creationId xmlns:a16="http://schemas.microsoft.com/office/drawing/2014/main" id="{3E4EE03E-8AED-49F8-9DB4-93BAF7472D52}"/>
              </a:ext>
            </a:extLst>
          </p:cNvPr>
          <p:cNvPicPr>
            <a:picLocks noChangeAspect="1"/>
          </p:cNvPicPr>
          <p:nvPr/>
        </p:nvPicPr>
        <p:blipFill>
          <a:blip r:embed="rId4"/>
          <a:stretch>
            <a:fillRect/>
          </a:stretch>
        </p:blipFill>
        <p:spPr>
          <a:xfrm>
            <a:off x="1052157" y="1539467"/>
            <a:ext cx="3810930" cy="5053135"/>
          </a:xfrm>
          <a:prstGeom prst="rect">
            <a:avLst/>
          </a:prstGeom>
        </p:spPr>
      </p:pic>
      <p:sp>
        <p:nvSpPr>
          <p:cNvPr id="11" name="矩形 10">
            <a:extLst>
              <a:ext uri="{FF2B5EF4-FFF2-40B4-BE49-F238E27FC236}">
                <a16:creationId xmlns:a16="http://schemas.microsoft.com/office/drawing/2014/main" id="{C6B0377F-DF06-4E89-AAA7-630B8B138D64}"/>
              </a:ext>
            </a:extLst>
          </p:cNvPr>
          <p:cNvSpPr/>
          <p:nvPr/>
        </p:nvSpPr>
        <p:spPr>
          <a:xfrm>
            <a:off x="1154545" y="4692114"/>
            <a:ext cx="3605064" cy="130229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a:extLst>
              <a:ext uri="{FF2B5EF4-FFF2-40B4-BE49-F238E27FC236}">
                <a16:creationId xmlns:a16="http://schemas.microsoft.com/office/drawing/2014/main" id="{A773D283-EE59-4DB0-AB50-0A75208802C5}"/>
              </a:ext>
            </a:extLst>
          </p:cNvPr>
          <p:cNvSpPr/>
          <p:nvPr/>
        </p:nvSpPr>
        <p:spPr>
          <a:xfrm>
            <a:off x="3159547" y="6294587"/>
            <a:ext cx="1495580" cy="27809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a:extLst>
              <a:ext uri="{FF2B5EF4-FFF2-40B4-BE49-F238E27FC236}">
                <a16:creationId xmlns:a16="http://schemas.microsoft.com/office/drawing/2014/main" id="{48A58EEB-CB35-40C7-80E5-D036BFDEAE5D}"/>
              </a:ext>
            </a:extLst>
          </p:cNvPr>
          <p:cNvSpPr/>
          <p:nvPr/>
        </p:nvSpPr>
        <p:spPr>
          <a:xfrm>
            <a:off x="3897460" y="2209540"/>
            <a:ext cx="853440" cy="11495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17">
            <a:extLst>
              <a:ext uri="{FF2B5EF4-FFF2-40B4-BE49-F238E27FC236}">
                <a16:creationId xmlns:a16="http://schemas.microsoft.com/office/drawing/2014/main" id="{F906D1DF-E9CC-4B7B-9031-F7120233256C}"/>
              </a:ext>
            </a:extLst>
          </p:cNvPr>
          <p:cNvSpPr/>
          <p:nvPr/>
        </p:nvSpPr>
        <p:spPr>
          <a:xfrm>
            <a:off x="4392692" y="6249051"/>
            <a:ext cx="1148625" cy="382594"/>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marL="0" indent="0" eaLnBrk="1" hangingPunct="1">
              <a:buClr>
                <a:schemeClr val="tx1"/>
              </a:buClr>
              <a:buNone/>
              <a:defRPr/>
            </a:pPr>
            <a:r>
              <a:rPr lang="zh-TW" altLang="en-US" sz="18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考生簽名</a:t>
            </a:r>
            <a:endParaRPr lang="zh-TW" altLang="en-US" b="1" dirty="0">
              <a:solidFill>
                <a:schemeClr val="tx1"/>
              </a:solidFill>
              <a:latin typeface="微軟正黑體" panose="020B0604030504040204" pitchFamily="34" charset="-120"/>
              <a:ea typeface="微軟正黑體" panose="020B0604030504040204" pitchFamily="34" charset="-120"/>
            </a:endParaRPr>
          </a:p>
        </p:txBody>
      </p:sp>
      <p:sp>
        <p:nvSpPr>
          <p:cNvPr id="20" name="矩形 19">
            <a:extLst>
              <a:ext uri="{FF2B5EF4-FFF2-40B4-BE49-F238E27FC236}">
                <a16:creationId xmlns:a16="http://schemas.microsoft.com/office/drawing/2014/main" id="{8D2DA974-578A-46B4-9FC7-36155128668D}"/>
              </a:ext>
            </a:extLst>
          </p:cNvPr>
          <p:cNvSpPr/>
          <p:nvPr/>
        </p:nvSpPr>
        <p:spPr>
          <a:xfrm>
            <a:off x="1684327" y="5528382"/>
            <a:ext cx="2708366" cy="382594"/>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marL="0" indent="0" eaLnBrk="1" hangingPunct="1">
              <a:buClr>
                <a:schemeClr val="tx1"/>
              </a:buClr>
              <a:buNone/>
              <a:defRPr/>
            </a:pPr>
            <a:r>
              <a:rPr lang="zh-TW" altLang="en-US" sz="18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黏貼身分證正、反面影本</a:t>
            </a:r>
            <a:endParaRPr lang="zh-TW" altLang="en-US" b="1" dirty="0">
              <a:solidFill>
                <a:schemeClr val="tx1"/>
              </a:solidFill>
              <a:latin typeface="微軟正黑體" panose="020B0604030504040204" pitchFamily="34" charset="-120"/>
              <a:ea typeface="微軟正黑體" panose="020B0604030504040204" pitchFamily="34" charset="-120"/>
            </a:endParaRPr>
          </a:p>
        </p:txBody>
      </p:sp>
      <p:sp>
        <p:nvSpPr>
          <p:cNvPr id="21" name="矩形 20">
            <a:extLst>
              <a:ext uri="{FF2B5EF4-FFF2-40B4-BE49-F238E27FC236}">
                <a16:creationId xmlns:a16="http://schemas.microsoft.com/office/drawing/2014/main" id="{9D5AB3D4-30F3-4ADE-B8E5-CF6791E0637A}"/>
              </a:ext>
            </a:extLst>
          </p:cNvPr>
          <p:cNvSpPr/>
          <p:nvPr/>
        </p:nvSpPr>
        <p:spPr>
          <a:xfrm>
            <a:off x="3431784" y="2898393"/>
            <a:ext cx="1921817" cy="382594"/>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marL="0" indent="0" eaLnBrk="1" hangingPunct="1">
              <a:buClr>
                <a:schemeClr val="tx1"/>
              </a:buClr>
              <a:buNone/>
              <a:defRPr/>
            </a:pPr>
            <a:r>
              <a:rPr lang="zh-TW" altLang="en-US" sz="18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黏粘考生</a:t>
            </a:r>
            <a:r>
              <a:rPr lang="en-US" altLang="zh-TW" sz="18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18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吋照片</a:t>
            </a:r>
            <a:endParaRPr lang="zh-TW" altLang="en-US" b="1" dirty="0">
              <a:solidFill>
                <a:schemeClr val="tx1"/>
              </a:solidFill>
              <a:latin typeface="微軟正黑體" panose="020B0604030504040204" pitchFamily="34" charset="-120"/>
              <a:ea typeface="微軟正黑體" panose="020B0604030504040204" pitchFamily="34" charset="-120"/>
            </a:endParaRPr>
          </a:p>
        </p:txBody>
      </p:sp>
      <p:pic>
        <p:nvPicPr>
          <p:cNvPr id="36" name="圖片 35">
            <a:extLst>
              <a:ext uri="{FF2B5EF4-FFF2-40B4-BE49-F238E27FC236}">
                <a16:creationId xmlns:a16="http://schemas.microsoft.com/office/drawing/2014/main" id="{2CC7D67F-9028-4456-A626-8A20E6172608}"/>
              </a:ext>
            </a:extLst>
          </p:cNvPr>
          <p:cNvPicPr>
            <a:picLocks noChangeAspect="1"/>
          </p:cNvPicPr>
          <p:nvPr/>
        </p:nvPicPr>
        <p:blipFill>
          <a:blip r:embed="rId5"/>
          <a:stretch>
            <a:fillRect/>
          </a:stretch>
        </p:blipFill>
        <p:spPr>
          <a:xfrm>
            <a:off x="6152273" y="1766132"/>
            <a:ext cx="3810930" cy="4834437"/>
          </a:xfrm>
          <a:prstGeom prst="rect">
            <a:avLst/>
          </a:prstGeom>
        </p:spPr>
      </p:pic>
      <p:sp>
        <p:nvSpPr>
          <p:cNvPr id="37" name="Rectangle 2">
            <a:extLst>
              <a:ext uri="{FF2B5EF4-FFF2-40B4-BE49-F238E27FC236}">
                <a16:creationId xmlns:a16="http://schemas.microsoft.com/office/drawing/2014/main" id="{7838C4E9-B087-4B62-B69D-6A508145DA5B}"/>
              </a:ext>
            </a:extLst>
          </p:cNvPr>
          <p:cNvSpPr>
            <a:spLocks noChangeArrowheads="1"/>
          </p:cNvSpPr>
          <p:nvPr/>
        </p:nvSpPr>
        <p:spPr bwMode="auto">
          <a:xfrm>
            <a:off x="6031336" y="1348478"/>
            <a:ext cx="3096834" cy="574667"/>
          </a:xfrm>
          <a:prstGeom prst="rect">
            <a:avLst/>
          </a:prstGeom>
          <a:noFill/>
          <a:ln w="19050">
            <a:noFill/>
            <a:round/>
            <a:headEnd/>
            <a:tailEnd/>
          </a:ln>
        </p:spPr>
        <p:txBody>
          <a:bodyPr anchor="ctr"/>
          <a:lstStyle/>
          <a:p>
            <a:pPr marL="228600" indent="-228600">
              <a:lnSpc>
                <a:spcPct val="90000"/>
              </a:lnSpc>
              <a:spcBef>
                <a:spcPts val="1000"/>
              </a:spcBef>
              <a:buBlip>
                <a:blip r:embed="rId3"/>
              </a:buBlip>
              <a:defRPr/>
            </a:pP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獲獎證明黏貼表</a:t>
            </a:r>
            <a:r>
              <a:rPr lang="en-US" altLang="zh-TW" sz="2100" b="1" spc="-75" dirty="0">
                <a:solidFill>
                  <a:prstClr val="black"/>
                </a:solidFill>
                <a:latin typeface="微軟正黑體" panose="020B0604030504040204" pitchFamily="34" charset="-120"/>
                <a:ea typeface="微軟正黑體" panose="020B0604030504040204" pitchFamily="34" charset="-120"/>
                <a:cs typeface="+mj-cs"/>
              </a:rPr>
              <a:t>(</a:t>
            </a: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樣張</a:t>
            </a:r>
            <a:r>
              <a:rPr lang="en-US" altLang="zh-TW" sz="2100" b="1" spc="-75" dirty="0">
                <a:solidFill>
                  <a:prstClr val="black"/>
                </a:solidFill>
                <a:latin typeface="微軟正黑體" panose="020B0604030504040204" pitchFamily="34" charset="-120"/>
                <a:ea typeface="微軟正黑體" panose="020B0604030504040204" pitchFamily="34" charset="-120"/>
                <a:cs typeface="+mj-cs"/>
              </a:rPr>
              <a:t>)</a:t>
            </a:r>
            <a:endParaRPr lang="zh-TW" altLang="zh-TW" sz="2100" b="1" spc="-75" dirty="0">
              <a:solidFill>
                <a:prstClr val="black"/>
              </a:solidFill>
              <a:latin typeface="微軟正黑體" panose="020B0604030504040204" pitchFamily="34" charset="-120"/>
              <a:ea typeface="微軟正黑體" panose="020B0604030504040204" pitchFamily="34" charset="-120"/>
              <a:cs typeface="+mj-cs"/>
            </a:endParaRPr>
          </a:p>
        </p:txBody>
      </p:sp>
      <p:sp>
        <p:nvSpPr>
          <p:cNvPr id="38" name="矩形 37">
            <a:extLst>
              <a:ext uri="{FF2B5EF4-FFF2-40B4-BE49-F238E27FC236}">
                <a16:creationId xmlns:a16="http://schemas.microsoft.com/office/drawing/2014/main" id="{CF305341-E457-49A6-B8DE-C95FF18AE13E}"/>
              </a:ext>
            </a:extLst>
          </p:cNvPr>
          <p:cNvSpPr/>
          <p:nvPr/>
        </p:nvSpPr>
        <p:spPr>
          <a:xfrm>
            <a:off x="6764358" y="5203552"/>
            <a:ext cx="2586759" cy="371799"/>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marL="0" indent="0" eaLnBrk="1" hangingPunct="1">
              <a:buClr>
                <a:schemeClr val="tx1"/>
              </a:buClr>
              <a:buNone/>
              <a:defRPr/>
            </a:pPr>
            <a:r>
              <a:rPr lang="zh-TW" altLang="en-US" b="1" dirty="0">
                <a:solidFill>
                  <a:schemeClr val="tx1"/>
                </a:solidFill>
                <a:latin typeface="微軟正黑體" panose="020B0604030504040204" pitchFamily="34" charset="-120"/>
                <a:ea typeface="微軟正黑體" panose="020B0604030504040204" pitchFamily="34" charset="-120"/>
              </a:rPr>
              <a:t>黏貼</a:t>
            </a:r>
            <a:r>
              <a:rPr lang="zh-TW" altLang="en-US" b="1" u="sng" dirty="0">
                <a:solidFill>
                  <a:srgbClr val="FF0000"/>
                </a:solidFill>
                <a:latin typeface="微軟正黑體" panose="020B0604030504040204" pitchFamily="34" charset="-120"/>
                <a:ea typeface="微軟正黑體" panose="020B0604030504040204" pitchFamily="34" charset="-120"/>
              </a:rPr>
              <a:t>獲獎證明資料</a:t>
            </a:r>
            <a:r>
              <a:rPr lang="zh-TW" altLang="en-US" b="1" dirty="0">
                <a:solidFill>
                  <a:schemeClr val="tx1"/>
                </a:solidFill>
                <a:latin typeface="微軟正黑體" panose="020B0604030504040204" pitchFamily="34" charset="-120"/>
                <a:ea typeface="微軟正黑體" panose="020B0604030504040204" pitchFamily="34" charset="-120"/>
              </a:rPr>
              <a:t>影本</a:t>
            </a:r>
          </a:p>
        </p:txBody>
      </p:sp>
    </p:spTree>
    <p:extLst>
      <p:ext uri="{BB962C8B-B14F-4D97-AF65-F5344CB8AC3E}">
        <p14:creationId xmlns:p14="http://schemas.microsoft.com/office/powerpoint/2010/main" val="3898678571"/>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圖片 27">
            <a:extLst>
              <a:ext uri="{FF2B5EF4-FFF2-40B4-BE49-F238E27FC236}">
                <a16:creationId xmlns:a16="http://schemas.microsoft.com/office/drawing/2014/main" id="{A423BBB4-160E-4939-BE6D-144DA998D3E3}"/>
              </a:ext>
            </a:extLst>
          </p:cNvPr>
          <p:cNvPicPr>
            <a:picLocks noChangeAspect="1"/>
          </p:cNvPicPr>
          <p:nvPr/>
        </p:nvPicPr>
        <p:blipFill>
          <a:blip r:embed="rId3"/>
          <a:stretch>
            <a:fillRect/>
          </a:stretch>
        </p:blipFill>
        <p:spPr>
          <a:xfrm>
            <a:off x="1110897" y="1220856"/>
            <a:ext cx="4273027" cy="5458290"/>
          </a:xfrm>
          <a:prstGeom prst="rect">
            <a:avLst/>
          </a:prstGeom>
        </p:spPr>
      </p:pic>
      <p:sp>
        <p:nvSpPr>
          <p:cNvPr id="59399" name="Rectangle 2"/>
          <p:cNvSpPr>
            <a:spLocks noChangeArrowheads="1"/>
          </p:cNvSpPr>
          <p:nvPr/>
        </p:nvSpPr>
        <p:spPr bwMode="auto">
          <a:xfrm>
            <a:off x="1014814" y="857251"/>
            <a:ext cx="4223059" cy="575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round/>
                <a:headEnd/>
                <a:tailEnd/>
              </a14:hiddenLine>
            </a:ext>
          </a:extLst>
        </p:spPr>
        <p:txBody>
          <a:bodyPr/>
          <a:lstStyle>
            <a:lvl1pPr marL="342900" indent="-342900"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marL="228600" indent="-228600" eaLnBrk="1" hangingPunct="1">
              <a:lnSpc>
                <a:spcPct val="90000"/>
              </a:lnSpc>
              <a:spcBef>
                <a:spcPts val="1000"/>
              </a:spcBef>
              <a:buBlip>
                <a:blip r:embed="rId4"/>
              </a:buBlip>
              <a:defRPr/>
            </a:pP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學歷</a:t>
            </a:r>
            <a:r>
              <a:rPr lang="en-US" altLang="zh-TW" sz="2100" b="1" spc="-75" dirty="0">
                <a:solidFill>
                  <a:prstClr val="black"/>
                </a:solidFill>
                <a:latin typeface="微軟正黑體" panose="020B0604030504040204" pitchFamily="34" charset="-120"/>
                <a:ea typeface="微軟正黑體" panose="020B0604030504040204" pitchFamily="34" charset="-120"/>
                <a:cs typeface="+mj-cs"/>
              </a:rPr>
              <a:t>(</a:t>
            </a: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力</a:t>
            </a:r>
            <a:r>
              <a:rPr lang="en-US" altLang="zh-TW" sz="2100" b="1" spc="-75" dirty="0">
                <a:solidFill>
                  <a:prstClr val="black"/>
                </a:solidFill>
                <a:latin typeface="微軟正黑體" panose="020B0604030504040204" pitchFamily="34" charset="-120"/>
                <a:ea typeface="微軟正黑體" panose="020B0604030504040204" pitchFamily="34" charset="-120"/>
                <a:cs typeface="+mj-cs"/>
              </a:rPr>
              <a:t>)</a:t>
            </a: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證明文件</a:t>
            </a:r>
            <a:r>
              <a:rPr lang="en-US" altLang="zh-TW" sz="2100" b="1" spc="-75" dirty="0">
                <a:solidFill>
                  <a:prstClr val="black"/>
                </a:solidFill>
                <a:latin typeface="微軟正黑體" panose="020B0604030504040204" pitchFamily="34" charset="-120"/>
                <a:ea typeface="微軟正黑體" panose="020B0604030504040204" pitchFamily="34" charset="-120"/>
                <a:cs typeface="+mj-cs"/>
              </a:rPr>
              <a:t>(</a:t>
            </a: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樣張</a:t>
            </a:r>
            <a:r>
              <a:rPr lang="en-US" altLang="zh-TW" sz="2100" b="1" spc="-75" dirty="0">
                <a:solidFill>
                  <a:prstClr val="black"/>
                </a:solidFill>
                <a:latin typeface="微軟正黑體" panose="020B0604030504040204" pitchFamily="34" charset="-120"/>
                <a:ea typeface="微軟正黑體" panose="020B0604030504040204" pitchFamily="34" charset="-120"/>
                <a:cs typeface="+mj-cs"/>
              </a:rPr>
              <a:t>)</a:t>
            </a:r>
            <a:endParaRPr lang="zh-TW" altLang="zh-TW" sz="2100" b="1" spc="-75" dirty="0">
              <a:solidFill>
                <a:prstClr val="black"/>
              </a:solidFill>
              <a:latin typeface="微軟正黑體" panose="020B0604030504040204" pitchFamily="34" charset="-120"/>
              <a:ea typeface="微軟正黑體" panose="020B0604030504040204" pitchFamily="34" charset="-120"/>
              <a:cs typeface="+mj-cs"/>
            </a:endParaRPr>
          </a:p>
        </p:txBody>
      </p:sp>
      <p:sp>
        <p:nvSpPr>
          <p:cNvPr id="10" name="Rectangle 2"/>
          <p:cNvSpPr txBox="1">
            <a:spLocks noChangeArrowheads="1"/>
          </p:cNvSpPr>
          <p:nvPr/>
        </p:nvSpPr>
        <p:spPr bwMode="auto">
          <a:xfrm>
            <a:off x="734291" y="126856"/>
            <a:ext cx="8229600" cy="582612"/>
          </a:xfrm>
          <a:prstGeom prst="rect">
            <a:avLst/>
          </a:prstGeom>
          <a:noFill/>
          <a:ln w="9525">
            <a:noFill/>
            <a:miter lim="800000"/>
            <a:headEnd/>
            <a:tailEnd/>
          </a:ln>
        </p:spPr>
        <p:txBody>
          <a:bodyPr anchor="ctr"/>
          <a:lstStyle/>
          <a:p>
            <a:pPr>
              <a:lnSpc>
                <a:spcPct val="90000"/>
              </a:lnSpc>
              <a:spcBef>
                <a:spcPct val="0"/>
              </a:spcBef>
              <a:defRPr/>
            </a:pP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報名系統操作說明</a:t>
            </a:r>
          </a:p>
        </p:txBody>
      </p:sp>
      <p:sp>
        <p:nvSpPr>
          <p:cNvPr id="12" name="矩形 11">
            <a:extLst>
              <a:ext uri="{FF2B5EF4-FFF2-40B4-BE49-F238E27FC236}">
                <a16:creationId xmlns:a16="http://schemas.microsoft.com/office/drawing/2014/main" id="{457FEF3D-3365-46E6-94FD-FAE050A343B8}"/>
              </a:ext>
            </a:extLst>
          </p:cNvPr>
          <p:cNvSpPr/>
          <p:nvPr/>
        </p:nvSpPr>
        <p:spPr>
          <a:xfrm>
            <a:off x="1181825" y="4130605"/>
            <a:ext cx="3776843" cy="911941"/>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marL="0" indent="0" eaLnBrk="1" hangingPunct="1">
              <a:buClr>
                <a:schemeClr val="tx1"/>
              </a:buClr>
              <a:buNone/>
              <a:defRPr/>
            </a:pPr>
            <a:r>
              <a:rPr lang="zh-TW" altLang="en-US" b="1" dirty="0">
                <a:solidFill>
                  <a:srgbClr val="0000FF"/>
                </a:solidFill>
                <a:latin typeface="微軟正黑體" panose="020B0604030504040204" pitchFamily="34" charset="-120"/>
                <a:ea typeface="微軟正黑體" panose="020B0604030504040204" pitchFamily="34" charset="-120"/>
              </a:rPr>
              <a:t>應屆畢業生</a:t>
            </a:r>
            <a:r>
              <a:rPr lang="zh-TW" altLang="en-US" b="1" dirty="0">
                <a:solidFill>
                  <a:schemeClr val="tx1"/>
                </a:solidFill>
                <a:latin typeface="微軟正黑體" panose="020B0604030504040204" pitchFamily="34" charset="-120"/>
                <a:ea typeface="微軟正黑體" panose="020B0604030504040204" pitchFamily="34" charset="-120"/>
              </a:rPr>
              <a:t>黏貼</a:t>
            </a:r>
            <a:r>
              <a:rPr lang="en-US" altLang="zh-TW" b="1" u="sng" dirty="0">
                <a:solidFill>
                  <a:srgbClr val="FF0000"/>
                </a:solidFill>
                <a:latin typeface="微軟正黑體" panose="020B0604030504040204" pitchFamily="34" charset="-120"/>
                <a:ea typeface="微軟正黑體" panose="020B0604030504040204" pitchFamily="34" charset="-120"/>
              </a:rPr>
              <a:t>112</a:t>
            </a:r>
            <a:r>
              <a:rPr lang="zh-TW" altLang="en-US" b="1" u="sng" dirty="0">
                <a:solidFill>
                  <a:srgbClr val="FF0000"/>
                </a:solidFill>
                <a:latin typeface="微軟正黑體" panose="020B0604030504040204" pitchFamily="34" charset="-120"/>
                <a:ea typeface="微軟正黑體" panose="020B0604030504040204" pitchFamily="34" charset="-120"/>
              </a:rPr>
              <a:t>學年度第</a:t>
            </a:r>
            <a:r>
              <a:rPr lang="en-US" altLang="zh-TW" b="1" u="sng" dirty="0">
                <a:solidFill>
                  <a:srgbClr val="FF0000"/>
                </a:solidFill>
                <a:latin typeface="微軟正黑體" panose="020B0604030504040204" pitchFamily="34" charset="-120"/>
                <a:ea typeface="微軟正黑體" panose="020B0604030504040204" pitchFamily="34" charset="-120"/>
              </a:rPr>
              <a:t>2</a:t>
            </a:r>
            <a:r>
              <a:rPr lang="zh-TW" altLang="en-US" b="1" u="sng" dirty="0">
                <a:solidFill>
                  <a:srgbClr val="FF0000"/>
                </a:solidFill>
                <a:latin typeface="微軟正黑體" panose="020B0604030504040204" pitchFamily="34" charset="-120"/>
                <a:ea typeface="微軟正黑體" panose="020B0604030504040204" pitchFamily="34" charset="-120"/>
              </a:rPr>
              <a:t>學期</a:t>
            </a:r>
            <a:r>
              <a:rPr lang="zh-TW" altLang="en-US" b="1" dirty="0">
                <a:solidFill>
                  <a:srgbClr val="FF0000"/>
                </a:solidFill>
                <a:latin typeface="微軟正黑體" panose="020B0604030504040204" pitchFamily="34" charset="-120"/>
                <a:ea typeface="微軟正黑體" panose="020B0604030504040204" pitchFamily="34" charset="-120"/>
              </a:rPr>
              <a:t>註冊章</a:t>
            </a:r>
            <a:r>
              <a:rPr lang="zh-TW" altLang="en-US" b="1" dirty="0">
                <a:solidFill>
                  <a:schemeClr val="tx1"/>
                </a:solidFill>
                <a:latin typeface="微軟正黑體" panose="020B0604030504040204" pitchFamily="34" charset="-120"/>
                <a:ea typeface="微軟正黑體" panose="020B0604030504040204" pitchFamily="34" charset="-120"/>
              </a:rPr>
              <a:t>之學生證正、反面影本，或由就讀學校</a:t>
            </a:r>
            <a:r>
              <a:rPr lang="zh-TW" altLang="en-US" b="1" u="sng" dirty="0">
                <a:solidFill>
                  <a:srgbClr val="FF0000"/>
                </a:solidFill>
                <a:latin typeface="微軟正黑體" panose="020B0604030504040204" pitchFamily="34" charset="-120"/>
                <a:ea typeface="微軟正黑體" panose="020B0604030504040204" pitchFamily="34" charset="-120"/>
              </a:rPr>
              <a:t>開立在學證明</a:t>
            </a:r>
          </a:p>
        </p:txBody>
      </p:sp>
      <p:sp>
        <p:nvSpPr>
          <p:cNvPr id="14" name="矩形 13">
            <a:extLst>
              <a:ext uri="{FF2B5EF4-FFF2-40B4-BE49-F238E27FC236}">
                <a16:creationId xmlns:a16="http://schemas.microsoft.com/office/drawing/2014/main" id="{776C27F7-A8C3-4E9C-BD71-E20392E71FE4}"/>
              </a:ext>
            </a:extLst>
          </p:cNvPr>
          <p:cNvSpPr/>
          <p:nvPr/>
        </p:nvSpPr>
        <p:spPr>
          <a:xfrm>
            <a:off x="1181825" y="5179866"/>
            <a:ext cx="3776843" cy="357595"/>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marL="0" indent="0" eaLnBrk="1" hangingPunct="1">
              <a:buClr>
                <a:schemeClr val="tx1"/>
              </a:buClr>
              <a:buNone/>
              <a:defRPr/>
            </a:pPr>
            <a:r>
              <a:rPr lang="zh-TW" altLang="en-US" b="1" dirty="0">
                <a:solidFill>
                  <a:srgbClr val="0000FF"/>
                </a:solidFill>
                <a:latin typeface="微軟正黑體" panose="020B0604030504040204" pitchFamily="34" charset="-120"/>
                <a:ea typeface="微軟正黑體" panose="020B0604030504040204" pitchFamily="34" charset="-120"/>
              </a:rPr>
              <a:t>畢業生</a:t>
            </a:r>
            <a:r>
              <a:rPr lang="zh-TW" altLang="en-US" b="1" dirty="0">
                <a:solidFill>
                  <a:schemeClr val="tx1"/>
                </a:solidFill>
                <a:latin typeface="微軟正黑體" panose="020B0604030504040204" pitchFamily="34" charset="-120"/>
                <a:ea typeface="微軟正黑體" panose="020B0604030504040204" pitchFamily="34" charset="-120"/>
              </a:rPr>
              <a:t>黏貼</a:t>
            </a:r>
            <a:r>
              <a:rPr lang="zh-TW" altLang="en-US" b="1" u="sng" dirty="0">
                <a:solidFill>
                  <a:srgbClr val="FF0000"/>
                </a:solidFill>
                <a:latin typeface="微軟正黑體" panose="020B0604030504040204" pitchFamily="34" charset="-120"/>
                <a:ea typeface="微軟正黑體" panose="020B0604030504040204" pitchFamily="34" charset="-120"/>
              </a:rPr>
              <a:t>畢業證書</a:t>
            </a:r>
            <a:r>
              <a:rPr lang="zh-TW" altLang="en-US" b="1" dirty="0">
                <a:solidFill>
                  <a:schemeClr val="tx1"/>
                </a:solidFill>
                <a:latin typeface="微軟正黑體" panose="020B0604030504040204" pitchFamily="34" charset="-120"/>
                <a:ea typeface="微軟正黑體" panose="020B0604030504040204" pitchFamily="34" charset="-120"/>
              </a:rPr>
              <a:t>影本</a:t>
            </a:r>
          </a:p>
        </p:txBody>
      </p:sp>
      <p:grpSp>
        <p:nvGrpSpPr>
          <p:cNvPr id="11" name="群組 10">
            <a:extLst>
              <a:ext uri="{FF2B5EF4-FFF2-40B4-BE49-F238E27FC236}">
                <a16:creationId xmlns:a16="http://schemas.microsoft.com/office/drawing/2014/main" id="{D9C47981-3404-4B53-98F1-28C016D4A77C}"/>
              </a:ext>
            </a:extLst>
          </p:cNvPr>
          <p:cNvGrpSpPr/>
          <p:nvPr/>
        </p:nvGrpSpPr>
        <p:grpSpPr>
          <a:xfrm>
            <a:off x="8047566" y="218655"/>
            <a:ext cx="3329299" cy="1214437"/>
            <a:chOff x="952500" y="1263379"/>
            <a:chExt cx="3329299" cy="1214437"/>
          </a:xfrm>
        </p:grpSpPr>
        <p:grpSp>
          <p:nvGrpSpPr>
            <p:cNvPr id="15" name="群組 14">
              <a:extLst>
                <a:ext uri="{FF2B5EF4-FFF2-40B4-BE49-F238E27FC236}">
                  <a16:creationId xmlns:a16="http://schemas.microsoft.com/office/drawing/2014/main" id="{A4862E21-0102-4C37-9136-DA5631F8FE2F}"/>
                </a:ext>
              </a:extLst>
            </p:cNvPr>
            <p:cNvGrpSpPr/>
            <p:nvPr/>
          </p:nvGrpSpPr>
          <p:grpSpPr>
            <a:xfrm>
              <a:off x="952500" y="1263379"/>
              <a:ext cx="2719699" cy="1214437"/>
              <a:chOff x="7896225" y="115889"/>
              <a:chExt cx="2719699" cy="1214437"/>
            </a:xfrm>
          </p:grpSpPr>
          <p:grpSp>
            <p:nvGrpSpPr>
              <p:cNvPr id="18" name="群組 26">
                <a:extLst>
                  <a:ext uri="{FF2B5EF4-FFF2-40B4-BE49-F238E27FC236}">
                    <a16:creationId xmlns:a16="http://schemas.microsoft.com/office/drawing/2014/main" id="{16D3EE26-9EB1-4CB0-A71A-1D5823E105E9}"/>
                  </a:ext>
                </a:extLst>
              </p:cNvPr>
              <p:cNvGrpSpPr>
                <a:grpSpLocks/>
              </p:cNvGrpSpPr>
              <p:nvPr/>
            </p:nvGrpSpPr>
            <p:grpSpPr bwMode="auto">
              <a:xfrm>
                <a:off x="7896225" y="115889"/>
                <a:ext cx="2719699" cy="1214437"/>
                <a:chOff x="6228184" y="1071563"/>
                <a:chExt cx="2719263" cy="1214437"/>
              </a:xfrm>
            </p:grpSpPr>
            <p:sp>
              <p:nvSpPr>
                <p:cNvPr id="20" name="圓角矩形 30">
                  <a:extLst>
                    <a:ext uri="{FF2B5EF4-FFF2-40B4-BE49-F238E27FC236}">
                      <a16:creationId xmlns:a16="http://schemas.microsoft.com/office/drawing/2014/main" id="{80665E2F-2913-4771-BA62-CC825B79C887}"/>
                    </a:ext>
                  </a:extLst>
                </p:cNvPr>
                <p:cNvSpPr/>
                <p:nvPr/>
              </p:nvSpPr>
              <p:spPr bwMode="auto">
                <a:xfrm>
                  <a:off x="6228184" y="1071563"/>
                  <a:ext cx="357131"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設定通行碼</a:t>
                  </a:r>
                </a:p>
              </p:txBody>
            </p:sp>
            <p:sp>
              <p:nvSpPr>
                <p:cNvPr id="21" name="圓角矩形 31">
                  <a:extLst>
                    <a:ext uri="{FF2B5EF4-FFF2-40B4-BE49-F238E27FC236}">
                      <a16:creationId xmlns:a16="http://schemas.microsoft.com/office/drawing/2014/main" id="{F4C3E341-D943-4971-96B3-03A5EBEC6585}"/>
                    </a:ext>
                  </a:extLst>
                </p:cNvPr>
                <p:cNvSpPr/>
                <p:nvPr/>
              </p:nvSpPr>
              <p:spPr bwMode="auto">
                <a:xfrm>
                  <a:off x="7337667" y="1071563"/>
                  <a:ext cx="398400"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輸入報名資料</a:t>
                  </a:r>
                  <a:endParaRPr lang="en-US" altLang="zh-TW" sz="1400" dirty="0">
                    <a:solidFill>
                      <a:schemeClr val="tx1"/>
                    </a:solidFill>
                    <a:latin typeface="華康儷楷書" panose="03000509000000000000" pitchFamily="65" charset="-120"/>
                    <a:ea typeface="華康儷楷書" panose="03000509000000000000" pitchFamily="65" charset="-120"/>
                  </a:endParaRPr>
                </a:p>
              </p:txBody>
            </p:sp>
            <p:sp>
              <p:nvSpPr>
                <p:cNvPr id="22" name="圓角矩形 32">
                  <a:extLst>
                    <a:ext uri="{FF2B5EF4-FFF2-40B4-BE49-F238E27FC236}">
                      <a16:creationId xmlns:a16="http://schemas.microsoft.com/office/drawing/2014/main" id="{5373B7FE-BC6A-49A7-BF27-393913EF81AF}"/>
                    </a:ext>
                  </a:extLst>
                </p:cNvPr>
                <p:cNvSpPr/>
                <p:nvPr/>
              </p:nvSpPr>
              <p:spPr bwMode="auto">
                <a:xfrm>
                  <a:off x="7882095" y="1071563"/>
                  <a:ext cx="447507"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確定送出</a:t>
                  </a:r>
                  <a:br>
                    <a:rPr lang="en-US" altLang="zh-TW" sz="1400" dirty="0">
                      <a:solidFill>
                        <a:schemeClr val="tx1"/>
                      </a:solidFill>
                      <a:latin typeface="華康儷楷書" panose="03000509000000000000" pitchFamily="65" charset="-120"/>
                      <a:ea typeface="華康儷楷書" panose="03000509000000000000" pitchFamily="65" charset="-120"/>
                    </a:rPr>
                  </a:br>
                  <a:r>
                    <a:rPr lang="zh-TW" altLang="en-US" sz="1400" dirty="0">
                      <a:solidFill>
                        <a:schemeClr val="tx1"/>
                      </a:solidFill>
                      <a:latin typeface="華康儷楷書" panose="03000509000000000000" pitchFamily="65" charset="-120"/>
                      <a:ea typeface="華康儷楷書" panose="03000509000000000000" pitchFamily="65" charset="-120"/>
                    </a:rPr>
                    <a:t>確認資料</a:t>
                  </a:r>
                </a:p>
              </p:txBody>
            </p:sp>
            <p:sp>
              <p:nvSpPr>
                <p:cNvPr id="23" name="圓角矩形 33">
                  <a:extLst>
                    <a:ext uri="{FF2B5EF4-FFF2-40B4-BE49-F238E27FC236}">
                      <a16:creationId xmlns:a16="http://schemas.microsoft.com/office/drawing/2014/main" id="{76F5F58F-3FA4-4CD5-82D6-19CC95A5D8D1}"/>
                    </a:ext>
                  </a:extLst>
                </p:cNvPr>
                <p:cNvSpPr/>
                <p:nvPr/>
              </p:nvSpPr>
              <p:spPr bwMode="auto">
                <a:xfrm>
                  <a:off x="8501119" y="1071563"/>
                  <a:ext cx="446328"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en-US" altLang="zh-TW" sz="1400" dirty="0">
                      <a:solidFill>
                        <a:schemeClr val="tx1"/>
                      </a:solidFill>
                      <a:latin typeface="華康儷楷書" panose="03000509000000000000" pitchFamily="65" charset="-120"/>
                      <a:ea typeface="華康儷楷書" panose="03000509000000000000" pitchFamily="65" charset="-120"/>
                    </a:rPr>
                    <a:t>&amp;</a:t>
                  </a:r>
                  <a:r>
                    <a:rPr lang="zh-TW" altLang="en-US" sz="1400" dirty="0">
                      <a:solidFill>
                        <a:schemeClr val="tx1"/>
                      </a:solidFill>
                      <a:latin typeface="華康儷楷書" panose="03000509000000000000" pitchFamily="65" charset="-120"/>
                      <a:ea typeface="華康儷楷書" panose="03000509000000000000" pitchFamily="65" charset="-120"/>
                    </a:rPr>
                    <a:t>考生資料表列印信封封面</a:t>
                  </a:r>
                </a:p>
              </p:txBody>
            </p:sp>
            <p:cxnSp>
              <p:nvCxnSpPr>
                <p:cNvPr id="24" name="直線單箭頭接點 23">
                  <a:extLst>
                    <a:ext uri="{FF2B5EF4-FFF2-40B4-BE49-F238E27FC236}">
                      <a16:creationId xmlns:a16="http://schemas.microsoft.com/office/drawing/2014/main" id="{9E5E38EA-B24A-4A5C-BD2B-2FAF892152BB}"/>
                    </a:ext>
                  </a:extLst>
                </p:cNvPr>
                <p:cNvCxnSpPr>
                  <a:stCxn id="20" idx="3"/>
                </p:cNvCxnSpPr>
                <p:nvPr/>
              </p:nvCxnSpPr>
              <p:spPr bwMode="auto">
                <a:xfrm>
                  <a:off x="6585315" y="1679575"/>
                  <a:ext cx="147613"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25" name="直線單箭頭接點 24">
                  <a:extLst>
                    <a:ext uri="{FF2B5EF4-FFF2-40B4-BE49-F238E27FC236}">
                      <a16:creationId xmlns:a16="http://schemas.microsoft.com/office/drawing/2014/main" id="{D4093286-6FEE-4E49-8398-0F35679459E6}"/>
                    </a:ext>
                  </a:extLst>
                </p:cNvPr>
                <p:cNvCxnSpPr>
                  <a:endCxn id="21" idx="1"/>
                </p:cNvCxnSpPr>
                <p:nvPr/>
              </p:nvCxnSpPr>
              <p:spPr bwMode="auto">
                <a:xfrm>
                  <a:off x="7090059" y="1678782"/>
                  <a:ext cx="247608"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26" name="直線單箭頭接點 25">
                  <a:extLst>
                    <a:ext uri="{FF2B5EF4-FFF2-40B4-BE49-F238E27FC236}">
                      <a16:creationId xmlns:a16="http://schemas.microsoft.com/office/drawing/2014/main" id="{25120DE5-AFCD-4AE9-877A-D20019D012D5}"/>
                    </a:ext>
                  </a:extLst>
                </p:cNvPr>
                <p:cNvCxnSpPr>
                  <a:stCxn id="21" idx="3"/>
                  <a:endCxn id="22" idx="1"/>
                </p:cNvCxnSpPr>
                <p:nvPr/>
              </p:nvCxnSpPr>
              <p:spPr bwMode="auto">
                <a:xfrm>
                  <a:off x="7736067" y="1678782"/>
                  <a:ext cx="146028"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27" name="直線單箭頭接點 26">
                  <a:extLst>
                    <a:ext uri="{FF2B5EF4-FFF2-40B4-BE49-F238E27FC236}">
                      <a16:creationId xmlns:a16="http://schemas.microsoft.com/office/drawing/2014/main" id="{43B162D8-687B-46D1-94A2-FB1C5C3F8C02}"/>
                    </a:ext>
                  </a:extLst>
                </p:cNvPr>
                <p:cNvCxnSpPr>
                  <a:stCxn id="22" idx="3"/>
                  <a:endCxn id="23" idx="1"/>
                </p:cNvCxnSpPr>
                <p:nvPr/>
              </p:nvCxnSpPr>
              <p:spPr bwMode="auto">
                <a:xfrm>
                  <a:off x="8329602" y="1678782"/>
                  <a:ext cx="171516"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grpSp>
          <p:sp>
            <p:nvSpPr>
              <p:cNvPr id="19" name="圓角矩形 29">
                <a:extLst>
                  <a:ext uri="{FF2B5EF4-FFF2-40B4-BE49-F238E27FC236}">
                    <a16:creationId xmlns:a16="http://schemas.microsoft.com/office/drawing/2014/main" id="{3AB3A119-8317-4116-B2A9-25E549A1D621}"/>
                  </a:ext>
                </a:extLst>
              </p:cNvPr>
              <p:cNvSpPr/>
              <p:nvPr/>
            </p:nvSpPr>
            <p:spPr bwMode="auto">
              <a:xfrm>
                <a:off x="8401050" y="115889"/>
                <a:ext cx="457201"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登入報名系統</a:t>
                </a:r>
              </a:p>
            </p:txBody>
          </p:sp>
        </p:grpSp>
        <p:sp>
          <p:nvSpPr>
            <p:cNvPr id="16" name="圓角矩形 33">
              <a:extLst>
                <a:ext uri="{FF2B5EF4-FFF2-40B4-BE49-F238E27FC236}">
                  <a16:creationId xmlns:a16="http://schemas.microsoft.com/office/drawing/2014/main" id="{AB421803-FD3E-4221-9917-7373DCAFFBE2}"/>
                </a:ext>
              </a:extLst>
            </p:cNvPr>
            <p:cNvSpPr/>
            <p:nvPr/>
          </p:nvSpPr>
          <p:spPr bwMode="auto">
            <a:xfrm>
              <a:off x="3835399" y="1263379"/>
              <a:ext cx="446400" cy="1214437"/>
            </a:xfrm>
            <a:prstGeom prst="roundRect">
              <a:avLst/>
            </a:prstGeom>
            <a:solidFill>
              <a:schemeClr val="accent6">
                <a:lumMod val="75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050" dirty="0">
                  <a:solidFill>
                    <a:schemeClr val="bg1"/>
                  </a:solidFill>
                  <a:latin typeface="華康儷楷書" panose="03000509000000000000" pitchFamily="65" charset="-120"/>
                  <a:ea typeface="華康儷楷書" panose="03000509000000000000" pitchFamily="65" charset="-120"/>
                </a:rPr>
                <a:t>並限掛或快遞寄送</a:t>
              </a:r>
              <a:br>
                <a:rPr lang="en-US" altLang="zh-TW" sz="1050" dirty="0">
                  <a:solidFill>
                    <a:schemeClr val="bg1"/>
                  </a:solidFill>
                  <a:latin typeface="華康儷楷書" panose="03000509000000000000" pitchFamily="65" charset="-120"/>
                  <a:ea typeface="華康儷楷書" panose="03000509000000000000" pitchFamily="65" charset="-120"/>
                </a:rPr>
              </a:br>
              <a:r>
                <a:rPr lang="zh-TW" altLang="en-US" sz="1050" dirty="0">
                  <a:solidFill>
                    <a:schemeClr val="bg1"/>
                  </a:solidFill>
                  <a:latin typeface="華康儷楷書" panose="03000509000000000000" pitchFamily="65" charset="-120"/>
                  <a:ea typeface="華康儷楷書" panose="03000509000000000000" pitchFamily="65" charset="-120"/>
                </a:rPr>
                <a:t>確認粘貼證明文件</a:t>
              </a:r>
            </a:p>
          </p:txBody>
        </p:sp>
        <p:cxnSp>
          <p:nvCxnSpPr>
            <p:cNvPr id="17" name="直線單箭頭接點 16">
              <a:extLst>
                <a:ext uri="{FF2B5EF4-FFF2-40B4-BE49-F238E27FC236}">
                  <a16:creationId xmlns:a16="http://schemas.microsoft.com/office/drawing/2014/main" id="{2304E508-27FD-46B9-8A85-1590A4BB49BE}"/>
                </a:ext>
              </a:extLst>
            </p:cNvPr>
            <p:cNvCxnSpPr>
              <a:endCxn id="16" idx="1"/>
            </p:cNvCxnSpPr>
            <p:nvPr/>
          </p:nvCxnSpPr>
          <p:spPr bwMode="auto">
            <a:xfrm>
              <a:off x="3663855" y="1870598"/>
              <a:ext cx="171544"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grpSp>
      <p:pic>
        <p:nvPicPr>
          <p:cNvPr id="3" name="圖片 2">
            <a:extLst>
              <a:ext uri="{FF2B5EF4-FFF2-40B4-BE49-F238E27FC236}">
                <a16:creationId xmlns:a16="http://schemas.microsoft.com/office/drawing/2014/main" id="{7DCF129C-85C3-4D3D-BB90-FA6BC2402C16}"/>
              </a:ext>
            </a:extLst>
          </p:cNvPr>
          <p:cNvPicPr>
            <a:picLocks noChangeAspect="1"/>
          </p:cNvPicPr>
          <p:nvPr/>
        </p:nvPicPr>
        <p:blipFill>
          <a:blip r:embed="rId5"/>
          <a:stretch>
            <a:fillRect/>
          </a:stretch>
        </p:blipFill>
        <p:spPr>
          <a:xfrm>
            <a:off x="6633356" y="2023789"/>
            <a:ext cx="3443517" cy="4610202"/>
          </a:xfrm>
          <a:prstGeom prst="rect">
            <a:avLst/>
          </a:prstGeom>
        </p:spPr>
      </p:pic>
      <p:sp>
        <p:nvSpPr>
          <p:cNvPr id="29" name="矩形 28">
            <a:extLst>
              <a:ext uri="{FF2B5EF4-FFF2-40B4-BE49-F238E27FC236}">
                <a16:creationId xmlns:a16="http://schemas.microsoft.com/office/drawing/2014/main" id="{6A2D9179-F68E-4B0E-A7E7-054E65A54A26}"/>
              </a:ext>
            </a:extLst>
          </p:cNvPr>
          <p:cNvSpPr/>
          <p:nvPr/>
        </p:nvSpPr>
        <p:spPr>
          <a:xfrm>
            <a:off x="6739802" y="4722669"/>
            <a:ext cx="3230623" cy="939222"/>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marL="0" indent="0" algn="ctr" eaLnBrk="1" hangingPunct="1">
              <a:buClr>
                <a:schemeClr val="tx1"/>
              </a:buClr>
              <a:buNone/>
              <a:defRPr/>
            </a:pPr>
            <a:r>
              <a:rPr lang="zh-TW" altLang="en-US" b="1" dirty="0">
                <a:solidFill>
                  <a:srgbClr val="0000FF"/>
                </a:solidFill>
                <a:latin typeface="微軟正黑體" panose="020B0604030504040204" pitchFamily="34" charset="-120"/>
                <a:ea typeface="微軟正黑體" panose="020B0604030504040204" pitchFamily="34" charset="-120"/>
              </a:rPr>
              <a:t>具有低收入戶</a:t>
            </a:r>
            <a:r>
              <a:rPr lang="en-US" altLang="zh-TW" b="1" dirty="0">
                <a:solidFill>
                  <a:srgbClr val="0000FF"/>
                </a:solidFill>
                <a:latin typeface="微軟正黑體" panose="020B0604030504040204" pitchFamily="34" charset="-120"/>
                <a:ea typeface="微軟正黑體" panose="020B0604030504040204" pitchFamily="34" charset="-120"/>
              </a:rPr>
              <a:t>(</a:t>
            </a:r>
            <a:r>
              <a:rPr lang="zh-TW" altLang="en-US" b="1" dirty="0">
                <a:solidFill>
                  <a:srgbClr val="0000FF"/>
                </a:solidFill>
                <a:latin typeface="微軟正黑體" panose="020B0604030504040204" pitchFamily="34" charset="-120"/>
                <a:ea typeface="微軟正黑體" panose="020B0604030504040204" pitchFamily="34" charset="-120"/>
              </a:rPr>
              <a:t>或中低收入戶</a:t>
            </a:r>
            <a:r>
              <a:rPr lang="en-US" altLang="zh-TW" b="1" dirty="0">
                <a:solidFill>
                  <a:srgbClr val="0000FF"/>
                </a:solidFill>
                <a:latin typeface="微軟正黑體" panose="020B0604030504040204" pitchFamily="34" charset="-120"/>
                <a:ea typeface="微軟正黑體" panose="020B0604030504040204" pitchFamily="34" charset="-120"/>
              </a:rPr>
              <a:t>)</a:t>
            </a:r>
            <a:br>
              <a:rPr lang="en-US" altLang="zh-TW" b="1" dirty="0">
                <a:solidFill>
                  <a:srgbClr val="0000FF"/>
                </a:solidFill>
                <a:latin typeface="微軟正黑體" panose="020B0604030504040204" pitchFamily="34" charset="-120"/>
                <a:ea typeface="微軟正黑體" panose="020B0604030504040204" pitchFamily="34" charset="-120"/>
              </a:rPr>
            </a:br>
            <a:r>
              <a:rPr lang="zh-TW" altLang="en-US" b="1" dirty="0">
                <a:solidFill>
                  <a:srgbClr val="C00000"/>
                </a:solidFill>
                <a:latin typeface="微軟正黑體" panose="020B0604030504040204" pitchFamily="34" charset="-120"/>
                <a:ea typeface="微軟正黑體" panose="020B0604030504040204" pitchFamily="34" charset="-120"/>
              </a:rPr>
              <a:t>考生必繳</a:t>
            </a:r>
            <a:br>
              <a:rPr lang="en-US" altLang="zh-TW" b="1" dirty="0">
                <a:solidFill>
                  <a:srgbClr val="C00000"/>
                </a:solidFill>
                <a:latin typeface="微軟正黑體" panose="020B0604030504040204" pitchFamily="34" charset="-120"/>
                <a:ea typeface="微軟正黑體" panose="020B0604030504040204" pitchFamily="34" charset="-120"/>
              </a:rPr>
            </a:br>
            <a:r>
              <a:rPr lang="zh-TW" altLang="en-US" b="1" dirty="0">
                <a:solidFill>
                  <a:schemeClr val="tx1"/>
                </a:solidFill>
                <a:latin typeface="微軟正黑體" panose="020B0604030504040204" pitchFamily="34" charset="-120"/>
                <a:ea typeface="微軟正黑體" panose="020B0604030504040204" pitchFamily="34" charset="-120"/>
              </a:rPr>
              <a:t>黏貼</a:t>
            </a:r>
            <a:r>
              <a:rPr lang="en-US" altLang="zh-TW" b="1" dirty="0">
                <a:solidFill>
                  <a:srgbClr val="0000FF"/>
                </a:solidFill>
                <a:latin typeface="微軟正黑體" panose="020B0604030504040204" pitchFamily="34" charset="-120"/>
                <a:ea typeface="微軟正黑體" panose="020B0604030504040204" pitchFamily="34" charset="-120"/>
              </a:rPr>
              <a:t>113</a:t>
            </a:r>
            <a:r>
              <a:rPr lang="zh-TW" altLang="en-US" b="1" dirty="0">
                <a:solidFill>
                  <a:srgbClr val="0000FF"/>
                </a:solidFill>
                <a:latin typeface="微軟正黑體" panose="020B0604030504040204" pitchFamily="34" charset="-120"/>
                <a:ea typeface="微軟正黑體" panose="020B0604030504040204" pitchFamily="34" charset="-120"/>
              </a:rPr>
              <a:t>年度</a:t>
            </a:r>
            <a:r>
              <a:rPr lang="zh-TW" altLang="en-US" b="1" dirty="0">
                <a:solidFill>
                  <a:srgbClr val="C00000"/>
                </a:solidFill>
                <a:latin typeface="微軟正黑體" panose="020B0604030504040204" pitchFamily="34" charset="-120"/>
                <a:ea typeface="微軟正黑體" panose="020B0604030504040204" pitchFamily="34" charset="-120"/>
              </a:rPr>
              <a:t>證明文件影本</a:t>
            </a:r>
          </a:p>
        </p:txBody>
      </p:sp>
      <p:sp>
        <p:nvSpPr>
          <p:cNvPr id="30" name="Rectangle 2">
            <a:extLst>
              <a:ext uri="{FF2B5EF4-FFF2-40B4-BE49-F238E27FC236}">
                <a16:creationId xmlns:a16="http://schemas.microsoft.com/office/drawing/2014/main" id="{F87388DD-1830-4025-B17D-C9241BFB7DC5}"/>
              </a:ext>
            </a:extLst>
          </p:cNvPr>
          <p:cNvSpPr>
            <a:spLocks noChangeArrowheads="1"/>
          </p:cNvSpPr>
          <p:nvPr/>
        </p:nvSpPr>
        <p:spPr bwMode="auto">
          <a:xfrm>
            <a:off x="6321006" y="1558071"/>
            <a:ext cx="4864230" cy="4092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round/>
                <a:headEnd/>
                <a:tailEnd/>
              </a14:hiddenLine>
            </a:ext>
          </a:extLst>
        </p:spPr>
        <p:txBody>
          <a:bodyPr/>
          <a:lstStyle>
            <a:lvl1pPr marL="342900" indent="-342900"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marL="228600" indent="-228600" eaLnBrk="1" hangingPunct="1">
              <a:lnSpc>
                <a:spcPct val="90000"/>
              </a:lnSpc>
              <a:spcBef>
                <a:spcPts val="1000"/>
              </a:spcBef>
              <a:buBlip>
                <a:blip r:embed="rId4"/>
              </a:buBlip>
              <a:defRPr/>
            </a:pP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低收入戶或中低收入戶證明文件</a:t>
            </a:r>
            <a:r>
              <a:rPr lang="en-US" altLang="zh-TW" sz="2100" b="1" spc="-75" dirty="0">
                <a:solidFill>
                  <a:prstClr val="black"/>
                </a:solidFill>
                <a:latin typeface="微軟正黑體" panose="020B0604030504040204" pitchFamily="34" charset="-120"/>
                <a:ea typeface="微軟正黑體" panose="020B0604030504040204" pitchFamily="34" charset="-120"/>
                <a:cs typeface="+mj-cs"/>
              </a:rPr>
              <a:t>(</a:t>
            </a: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樣張</a:t>
            </a:r>
            <a:r>
              <a:rPr lang="en-US" altLang="zh-TW" sz="2100" b="1" spc="-75" dirty="0">
                <a:solidFill>
                  <a:prstClr val="black"/>
                </a:solidFill>
                <a:latin typeface="微軟正黑體" panose="020B0604030504040204" pitchFamily="34" charset="-120"/>
                <a:ea typeface="微軟正黑體" panose="020B0604030504040204" pitchFamily="34" charset="-120"/>
                <a:cs typeface="+mj-cs"/>
              </a:rPr>
              <a:t>)</a:t>
            </a:r>
            <a:endParaRPr lang="zh-TW" altLang="zh-TW" sz="2100" b="1" spc="-75" dirty="0">
              <a:solidFill>
                <a:prstClr val="black"/>
              </a:solidFill>
              <a:latin typeface="微軟正黑體" panose="020B0604030504040204" pitchFamily="34" charset="-120"/>
              <a:ea typeface="微軟正黑體" panose="020B0604030504040204" pitchFamily="34" charset="-120"/>
              <a:cs typeface="+mj-cs"/>
            </a:endParaRPr>
          </a:p>
        </p:txBody>
      </p:sp>
    </p:spTree>
    <p:extLst>
      <p:ext uri="{BB962C8B-B14F-4D97-AF65-F5344CB8AC3E}">
        <p14:creationId xmlns:p14="http://schemas.microsoft.com/office/powerpoint/2010/main" val="29891769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圖片 25">
            <a:extLst>
              <a:ext uri="{FF2B5EF4-FFF2-40B4-BE49-F238E27FC236}">
                <a16:creationId xmlns:a16="http://schemas.microsoft.com/office/drawing/2014/main" id="{AAEA437B-D99D-41DC-A424-E617016C48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1021" y="1210132"/>
            <a:ext cx="6307392" cy="5375395"/>
          </a:xfrm>
          <a:prstGeom prst="rect">
            <a:avLst/>
          </a:prstGeom>
        </p:spPr>
      </p:pic>
      <p:sp>
        <p:nvSpPr>
          <p:cNvPr id="61448" name="Rectangle 2"/>
          <p:cNvSpPr>
            <a:spLocks noChangeArrowheads="1"/>
          </p:cNvSpPr>
          <p:nvPr/>
        </p:nvSpPr>
        <p:spPr bwMode="auto">
          <a:xfrm>
            <a:off x="960509" y="627520"/>
            <a:ext cx="77771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round/>
                <a:headEnd/>
                <a:tailEnd/>
              </a14:hiddenLine>
            </a:ext>
          </a:extLst>
        </p:spPr>
        <p:txBody>
          <a:bodyPr anchor="ctr"/>
          <a:lstStyle>
            <a:lvl1pPr marL="342900" indent="-342900"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marL="228600" indent="-228600" eaLnBrk="1" hangingPunct="1">
              <a:lnSpc>
                <a:spcPct val="90000"/>
              </a:lnSpc>
              <a:spcBef>
                <a:spcPts val="1000"/>
              </a:spcBef>
              <a:buBlip>
                <a:blip r:embed="rId4"/>
              </a:buBlip>
              <a:defRPr/>
            </a:pP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繳寄報名資料，並上網查詢報名狀態</a:t>
            </a:r>
            <a:endParaRPr lang="zh-TW" altLang="zh-TW" sz="2100" b="1" spc="-75" dirty="0">
              <a:solidFill>
                <a:prstClr val="black"/>
              </a:solidFill>
              <a:latin typeface="微軟正黑體" panose="020B0604030504040204" pitchFamily="34" charset="-120"/>
              <a:ea typeface="微軟正黑體" panose="020B0604030504040204" pitchFamily="34" charset="-120"/>
              <a:cs typeface="+mj-cs"/>
            </a:endParaRPr>
          </a:p>
        </p:txBody>
      </p:sp>
      <p:sp>
        <p:nvSpPr>
          <p:cNvPr id="9" name="Rectangle 2"/>
          <p:cNvSpPr txBox="1">
            <a:spLocks noChangeArrowheads="1"/>
          </p:cNvSpPr>
          <p:nvPr/>
        </p:nvSpPr>
        <p:spPr bwMode="auto">
          <a:xfrm>
            <a:off x="734291" y="126856"/>
            <a:ext cx="8229600" cy="582612"/>
          </a:xfrm>
          <a:prstGeom prst="rect">
            <a:avLst/>
          </a:prstGeom>
          <a:noFill/>
          <a:ln w="9525">
            <a:noFill/>
            <a:miter lim="800000"/>
            <a:headEnd/>
            <a:tailEnd/>
          </a:ln>
        </p:spPr>
        <p:txBody>
          <a:bodyPr anchor="ctr"/>
          <a:lstStyle/>
          <a:p>
            <a:pPr>
              <a:lnSpc>
                <a:spcPct val="90000"/>
              </a:lnSpc>
              <a:spcBef>
                <a:spcPct val="0"/>
              </a:spcBef>
              <a:defRPr/>
            </a:pP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報名系統操作說明</a:t>
            </a:r>
          </a:p>
        </p:txBody>
      </p:sp>
      <p:sp>
        <p:nvSpPr>
          <p:cNvPr id="7" name="向右箭號 19">
            <a:extLst>
              <a:ext uri="{FF2B5EF4-FFF2-40B4-BE49-F238E27FC236}">
                <a16:creationId xmlns:a16="http://schemas.microsoft.com/office/drawing/2014/main" id="{EB045799-8976-4983-BACD-A54BF7BFEA3A}"/>
              </a:ext>
            </a:extLst>
          </p:cNvPr>
          <p:cNvSpPr/>
          <p:nvPr/>
        </p:nvSpPr>
        <p:spPr bwMode="auto">
          <a:xfrm flipH="1">
            <a:off x="4585803" y="6290659"/>
            <a:ext cx="434157" cy="218419"/>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sz="1400"/>
          </a:p>
        </p:txBody>
      </p:sp>
      <p:sp>
        <p:nvSpPr>
          <p:cNvPr id="8" name="矩形 7">
            <a:extLst>
              <a:ext uri="{FF2B5EF4-FFF2-40B4-BE49-F238E27FC236}">
                <a16:creationId xmlns:a16="http://schemas.microsoft.com/office/drawing/2014/main" id="{D5E0EA60-1FD7-4673-8173-54E2F3FB2EBE}"/>
              </a:ext>
            </a:extLst>
          </p:cNvPr>
          <p:cNvSpPr/>
          <p:nvPr/>
        </p:nvSpPr>
        <p:spPr>
          <a:xfrm>
            <a:off x="3724918" y="6311500"/>
            <a:ext cx="825204" cy="244153"/>
          </a:xfrm>
          <a:prstGeom prst="rect">
            <a:avLst/>
          </a:prstGeom>
          <a:noFill/>
          <a:ln w="28575">
            <a:solidFill>
              <a:srgbClr val="16A0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a:extLst>
              <a:ext uri="{FF2B5EF4-FFF2-40B4-BE49-F238E27FC236}">
                <a16:creationId xmlns:a16="http://schemas.microsoft.com/office/drawing/2014/main" id="{729BB3AA-F4DF-424D-B3FE-DF1745505F6C}"/>
              </a:ext>
            </a:extLst>
          </p:cNvPr>
          <p:cNvSpPr/>
          <p:nvPr/>
        </p:nvSpPr>
        <p:spPr>
          <a:xfrm>
            <a:off x="1680048" y="2602146"/>
            <a:ext cx="4558479" cy="237210"/>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a:extLst>
              <a:ext uri="{FF2B5EF4-FFF2-40B4-BE49-F238E27FC236}">
                <a16:creationId xmlns:a16="http://schemas.microsoft.com/office/drawing/2014/main" id="{820597A6-38EC-4C8F-AE87-916A4B8425B7}"/>
              </a:ext>
            </a:extLst>
          </p:cNvPr>
          <p:cNvSpPr/>
          <p:nvPr/>
        </p:nvSpPr>
        <p:spPr>
          <a:xfrm>
            <a:off x="3724918" y="2921742"/>
            <a:ext cx="7648136" cy="357595"/>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marL="0" indent="0" eaLnBrk="1" hangingPunct="1">
              <a:buClr>
                <a:schemeClr val="tx1"/>
              </a:buClr>
              <a:buNone/>
              <a:defRPr/>
            </a:pPr>
            <a:r>
              <a:rPr lang="zh-TW" altLang="en-US" b="1" dirty="0">
                <a:solidFill>
                  <a:schemeClr val="tx1"/>
                </a:solidFill>
                <a:latin typeface="微軟正黑體" panose="020B0604030504040204" pitchFamily="34" charset="-120"/>
                <a:ea typeface="微軟正黑體" panose="020B0604030504040204" pitchFamily="34" charset="-120"/>
              </a:rPr>
              <a:t>報名資料須於</a:t>
            </a:r>
            <a:r>
              <a:rPr lang="en-US" altLang="zh-TW" b="1" u="sng" dirty="0">
                <a:solidFill>
                  <a:srgbClr val="FF0000"/>
                </a:solidFill>
                <a:latin typeface="微軟正黑體" panose="020B0604030504040204" pitchFamily="34" charset="-120"/>
                <a:ea typeface="微軟正黑體" panose="020B0604030504040204" pitchFamily="34" charset="-120"/>
              </a:rPr>
              <a:t>113.2.22(</a:t>
            </a:r>
            <a:r>
              <a:rPr lang="zh-TW" altLang="en-US" b="1" u="sng" dirty="0">
                <a:solidFill>
                  <a:srgbClr val="FF0000"/>
                </a:solidFill>
                <a:latin typeface="微軟正黑體" panose="020B0604030504040204" pitchFamily="34" charset="-120"/>
                <a:ea typeface="微軟正黑體" panose="020B0604030504040204" pitchFamily="34" charset="-120"/>
              </a:rPr>
              <a:t>四</a:t>
            </a:r>
            <a:r>
              <a:rPr lang="en-US" altLang="zh-TW" b="1" u="sng" dirty="0">
                <a:solidFill>
                  <a:srgbClr val="FF0000"/>
                </a:solidFill>
                <a:latin typeface="微軟正黑體" panose="020B0604030504040204" pitchFamily="34" charset="-120"/>
                <a:ea typeface="微軟正黑體" panose="020B0604030504040204" pitchFamily="34" charset="-120"/>
              </a:rPr>
              <a:t>)</a:t>
            </a:r>
            <a:r>
              <a:rPr lang="zh-TW" altLang="en-US" b="1" u="sng" dirty="0">
                <a:solidFill>
                  <a:srgbClr val="FF0000"/>
                </a:solidFill>
                <a:latin typeface="微軟正黑體" panose="020B0604030504040204" pitchFamily="34" charset="-120"/>
                <a:ea typeface="微軟正黑體" panose="020B0604030504040204" pitchFamily="34" charset="-120"/>
              </a:rPr>
              <a:t>前</a:t>
            </a:r>
            <a:r>
              <a:rPr lang="en-US" altLang="zh-TW" b="1" dirty="0">
                <a:solidFill>
                  <a:schemeClr val="tx1"/>
                </a:solidFill>
                <a:latin typeface="微軟正黑體" panose="020B0604030504040204" pitchFamily="34" charset="-120"/>
                <a:ea typeface="微軟正黑體" panose="020B0604030504040204" pitchFamily="34" charset="-120"/>
              </a:rPr>
              <a:t>(</a:t>
            </a:r>
            <a:r>
              <a:rPr lang="zh-TW" altLang="en-US" b="1" dirty="0">
                <a:solidFill>
                  <a:srgbClr val="0000FF"/>
                </a:solidFill>
                <a:latin typeface="微軟正黑體" panose="020B0604030504040204" pitchFamily="34" charset="-120"/>
                <a:ea typeface="微軟正黑體" panose="020B0604030504040204" pitchFamily="34" charset="-120"/>
              </a:rPr>
              <a:t>郵戳為憑</a:t>
            </a:r>
            <a:r>
              <a:rPr lang="en-US" altLang="zh-TW" b="1" dirty="0">
                <a:solidFill>
                  <a:schemeClr val="tx1"/>
                </a:solidFill>
                <a:latin typeface="微軟正黑體" panose="020B0604030504040204" pitchFamily="34" charset="-120"/>
                <a:ea typeface="微軟正黑體" panose="020B0604030504040204" pitchFamily="34" charset="-120"/>
              </a:rPr>
              <a:t>)</a:t>
            </a:r>
            <a:r>
              <a:rPr lang="zh-TW" altLang="en-US" b="1" dirty="0">
                <a:solidFill>
                  <a:schemeClr val="tx1"/>
                </a:solidFill>
                <a:latin typeface="微軟正黑體" panose="020B0604030504040204" pitchFamily="34" charset="-120"/>
                <a:ea typeface="微軟正黑體" panose="020B0604030504040204" pitchFamily="34" charset="-120"/>
              </a:rPr>
              <a:t>以</a:t>
            </a:r>
            <a:r>
              <a:rPr lang="zh-TW" altLang="en-US" b="1" u="sng" dirty="0">
                <a:solidFill>
                  <a:srgbClr val="0000FF"/>
                </a:solidFill>
                <a:latin typeface="微軟正黑體" panose="020B0604030504040204" pitchFamily="34" charset="-120"/>
                <a:ea typeface="微軟正黑體" panose="020B0604030504040204" pitchFamily="34" charset="-120"/>
              </a:rPr>
              <a:t>快遞</a:t>
            </a:r>
            <a:r>
              <a:rPr lang="zh-TW" altLang="en-US" b="1" dirty="0">
                <a:solidFill>
                  <a:schemeClr val="tx1"/>
                </a:solidFill>
                <a:latin typeface="微軟正黑體" panose="020B0604030504040204" pitchFamily="34" charset="-120"/>
                <a:ea typeface="微軟正黑體" panose="020B0604030504040204" pitchFamily="34" charset="-120"/>
              </a:rPr>
              <a:t>或</a:t>
            </a:r>
            <a:r>
              <a:rPr lang="zh-TW" altLang="en-US" b="1" u="sng" dirty="0">
                <a:solidFill>
                  <a:srgbClr val="0000FF"/>
                </a:solidFill>
                <a:latin typeface="微軟正黑體" panose="020B0604030504040204" pitchFamily="34" charset="-120"/>
                <a:ea typeface="微軟正黑體" panose="020B0604030504040204" pitchFamily="34" charset="-120"/>
              </a:rPr>
              <a:t>限時掛號</a:t>
            </a:r>
            <a:r>
              <a:rPr lang="zh-TW" altLang="en-US" b="1" dirty="0">
                <a:solidFill>
                  <a:schemeClr val="tx1"/>
                </a:solidFill>
                <a:latin typeface="微軟正黑體" panose="020B0604030504040204" pitchFamily="34" charset="-120"/>
                <a:ea typeface="微軟正黑體" panose="020B0604030504040204" pitchFamily="34" charset="-120"/>
              </a:rPr>
              <a:t>郵寄至本委員會</a:t>
            </a:r>
          </a:p>
        </p:txBody>
      </p:sp>
      <p:grpSp>
        <p:nvGrpSpPr>
          <p:cNvPr id="12" name="群組 11">
            <a:extLst>
              <a:ext uri="{FF2B5EF4-FFF2-40B4-BE49-F238E27FC236}">
                <a16:creationId xmlns:a16="http://schemas.microsoft.com/office/drawing/2014/main" id="{37C463EF-768B-4150-AF4E-4EC3ABFEFE3D}"/>
              </a:ext>
            </a:extLst>
          </p:cNvPr>
          <p:cNvGrpSpPr/>
          <p:nvPr/>
        </p:nvGrpSpPr>
        <p:grpSpPr>
          <a:xfrm>
            <a:off x="8128410" y="261774"/>
            <a:ext cx="3329299" cy="1214437"/>
            <a:chOff x="952500" y="1263379"/>
            <a:chExt cx="3329299" cy="1214437"/>
          </a:xfrm>
        </p:grpSpPr>
        <p:grpSp>
          <p:nvGrpSpPr>
            <p:cNvPr id="13" name="群組 12">
              <a:extLst>
                <a:ext uri="{FF2B5EF4-FFF2-40B4-BE49-F238E27FC236}">
                  <a16:creationId xmlns:a16="http://schemas.microsoft.com/office/drawing/2014/main" id="{B7FC0725-6738-4868-90F8-E5A8F3CA52F3}"/>
                </a:ext>
              </a:extLst>
            </p:cNvPr>
            <p:cNvGrpSpPr/>
            <p:nvPr/>
          </p:nvGrpSpPr>
          <p:grpSpPr>
            <a:xfrm>
              <a:off x="952500" y="1263379"/>
              <a:ext cx="2719699" cy="1214437"/>
              <a:chOff x="7896225" y="115889"/>
              <a:chExt cx="2719699" cy="1214437"/>
            </a:xfrm>
          </p:grpSpPr>
          <p:grpSp>
            <p:nvGrpSpPr>
              <p:cNvPr id="16" name="群組 26">
                <a:extLst>
                  <a:ext uri="{FF2B5EF4-FFF2-40B4-BE49-F238E27FC236}">
                    <a16:creationId xmlns:a16="http://schemas.microsoft.com/office/drawing/2014/main" id="{BEFD9369-3ACF-44A1-9B65-B322690DFC22}"/>
                  </a:ext>
                </a:extLst>
              </p:cNvPr>
              <p:cNvGrpSpPr>
                <a:grpSpLocks/>
              </p:cNvGrpSpPr>
              <p:nvPr/>
            </p:nvGrpSpPr>
            <p:grpSpPr bwMode="auto">
              <a:xfrm>
                <a:off x="7896225" y="115889"/>
                <a:ext cx="2719699" cy="1214437"/>
                <a:chOff x="6228184" y="1071563"/>
                <a:chExt cx="2719263" cy="1214437"/>
              </a:xfrm>
            </p:grpSpPr>
            <p:sp>
              <p:nvSpPr>
                <p:cNvPr id="18" name="圓角矩形 30">
                  <a:extLst>
                    <a:ext uri="{FF2B5EF4-FFF2-40B4-BE49-F238E27FC236}">
                      <a16:creationId xmlns:a16="http://schemas.microsoft.com/office/drawing/2014/main" id="{B167BD55-C94A-412F-A7AF-AC272C2771B2}"/>
                    </a:ext>
                  </a:extLst>
                </p:cNvPr>
                <p:cNvSpPr/>
                <p:nvPr/>
              </p:nvSpPr>
              <p:spPr bwMode="auto">
                <a:xfrm>
                  <a:off x="6228184" y="1071563"/>
                  <a:ext cx="357131"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設定通行碼</a:t>
                  </a:r>
                </a:p>
              </p:txBody>
            </p:sp>
            <p:sp>
              <p:nvSpPr>
                <p:cNvPr id="19" name="圓角矩形 31">
                  <a:extLst>
                    <a:ext uri="{FF2B5EF4-FFF2-40B4-BE49-F238E27FC236}">
                      <a16:creationId xmlns:a16="http://schemas.microsoft.com/office/drawing/2014/main" id="{90502AE8-B858-44E7-BF94-881A65D86B1B}"/>
                    </a:ext>
                  </a:extLst>
                </p:cNvPr>
                <p:cNvSpPr/>
                <p:nvPr/>
              </p:nvSpPr>
              <p:spPr bwMode="auto">
                <a:xfrm>
                  <a:off x="7337667" y="1071563"/>
                  <a:ext cx="398400"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輸入報名資料</a:t>
                  </a:r>
                  <a:endParaRPr lang="en-US" altLang="zh-TW" sz="1400" dirty="0">
                    <a:solidFill>
                      <a:schemeClr val="tx1"/>
                    </a:solidFill>
                    <a:latin typeface="華康儷楷書" panose="03000509000000000000" pitchFamily="65" charset="-120"/>
                    <a:ea typeface="華康儷楷書" panose="03000509000000000000" pitchFamily="65" charset="-120"/>
                  </a:endParaRPr>
                </a:p>
              </p:txBody>
            </p:sp>
            <p:sp>
              <p:nvSpPr>
                <p:cNvPr id="20" name="圓角矩形 32">
                  <a:extLst>
                    <a:ext uri="{FF2B5EF4-FFF2-40B4-BE49-F238E27FC236}">
                      <a16:creationId xmlns:a16="http://schemas.microsoft.com/office/drawing/2014/main" id="{3AFBF22D-3FA2-4F37-8881-2B8A98375033}"/>
                    </a:ext>
                  </a:extLst>
                </p:cNvPr>
                <p:cNvSpPr/>
                <p:nvPr/>
              </p:nvSpPr>
              <p:spPr bwMode="auto">
                <a:xfrm>
                  <a:off x="7882095" y="1071563"/>
                  <a:ext cx="447507"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確定送出</a:t>
                  </a:r>
                  <a:br>
                    <a:rPr lang="en-US" altLang="zh-TW" sz="1400" dirty="0">
                      <a:solidFill>
                        <a:schemeClr val="tx1"/>
                      </a:solidFill>
                      <a:latin typeface="華康儷楷書" panose="03000509000000000000" pitchFamily="65" charset="-120"/>
                      <a:ea typeface="華康儷楷書" panose="03000509000000000000" pitchFamily="65" charset="-120"/>
                    </a:rPr>
                  </a:br>
                  <a:r>
                    <a:rPr lang="zh-TW" altLang="en-US" sz="1400" dirty="0">
                      <a:solidFill>
                        <a:schemeClr val="tx1"/>
                      </a:solidFill>
                      <a:latin typeface="華康儷楷書" panose="03000509000000000000" pitchFamily="65" charset="-120"/>
                      <a:ea typeface="華康儷楷書" panose="03000509000000000000" pitchFamily="65" charset="-120"/>
                    </a:rPr>
                    <a:t>確認資料</a:t>
                  </a:r>
                </a:p>
              </p:txBody>
            </p:sp>
            <p:sp>
              <p:nvSpPr>
                <p:cNvPr id="21" name="圓角矩形 33">
                  <a:extLst>
                    <a:ext uri="{FF2B5EF4-FFF2-40B4-BE49-F238E27FC236}">
                      <a16:creationId xmlns:a16="http://schemas.microsoft.com/office/drawing/2014/main" id="{EE473A3C-D70B-4CE0-84FB-9AC11A8E9E2B}"/>
                    </a:ext>
                  </a:extLst>
                </p:cNvPr>
                <p:cNvSpPr/>
                <p:nvPr/>
              </p:nvSpPr>
              <p:spPr bwMode="auto">
                <a:xfrm>
                  <a:off x="8501119" y="1071563"/>
                  <a:ext cx="446328"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en-US" altLang="zh-TW" sz="1400" dirty="0">
                      <a:solidFill>
                        <a:schemeClr val="tx1"/>
                      </a:solidFill>
                      <a:latin typeface="華康儷楷書" panose="03000509000000000000" pitchFamily="65" charset="-120"/>
                      <a:ea typeface="華康儷楷書" panose="03000509000000000000" pitchFamily="65" charset="-120"/>
                    </a:rPr>
                    <a:t>&amp;</a:t>
                  </a:r>
                  <a:r>
                    <a:rPr lang="zh-TW" altLang="en-US" sz="1400" dirty="0">
                      <a:solidFill>
                        <a:schemeClr val="tx1"/>
                      </a:solidFill>
                      <a:latin typeface="華康儷楷書" panose="03000509000000000000" pitchFamily="65" charset="-120"/>
                      <a:ea typeface="華康儷楷書" panose="03000509000000000000" pitchFamily="65" charset="-120"/>
                    </a:rPr>
                    <a:t>考生資料表列印信封封面</a:t>
                  </a:r>
                </a:p>
              </p:txBody>
            </p:sp>
            <p:cxnSp>
              <p:nvCxnSpPr>
                <p:cNvPr id="22" name="直線單箭頭接點 21">
                  <a:extLst>
                    <a:ext uri="{FF2B5EF4-FFF2-40B4-BE49-F238E27FC236}">
                      <a16:creationId xmlns:a16="http://schemas.microsoft.com/office/drawing/2014/main" id="{6E74C826-5DB1-42FC-B281-7D393CC99BFD}"/>
                    </a:ext>
                  </a:extLst>
                </p:cNvPr>
                <p:cNvCxnSpPr>
                  <a:stCxn id="18" idx="3"/>
                </p:cNvCxnSpPr>
                <p:nvPr/>
              </p:nvCxnSpPr>
              <p:spPr bwMode="auto">
                <a:xfrm>
                  <a:off x="6585315" y="1679575"/>
                  <a:ext cx="147613"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23" name="直線單箭頭接點 22">
                  <a:extLst>
                    <a:ext uri="{FF2B5EF4-FFF2-40B4-BE49-F238E27FC236}">
                      <a16:creationId xmlns:a16="http://schemas.microsoft.com/office/drawing/2014/main" id="{F582EC51-60FB-4022-90EE-70F4402A08F1}"/>
                    </a:ext>
                  </a:extLst>
                </p:cNvPr>
                <p:cNvCxnSpPr>
                  <a:endCxn id="19" idx="1"/>
                </p:cNvCxnSpPr>
                <p:nvPr/>
              </p:nvCxnSpPr>
              <p:spPr bwMode="auto">
                <a:xfrm>
                  <a:off x="7090059" y="1678782"/>
                  <a:ext cx="247608"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24" name="直線單箭頭接點 23">
                  <a:extLst>
                    <a:ext uri="{FF2B5EF4-FFF2-40B4-BE49-F238E27FC236}">
                      <a16:creationId xmlns:a16="http://schemas.microsoft.com/office/drawing/2014/main" id="{C54B850C-1DB3-43F9-92A2-2E55879BBD2E}"/>
                    </a:ext>
                  </a:extLst>
                </p:cNvPr>
                <p:cNvCxnSpPr>
                  <a:stCxn id="19" idx="3"/>
                  <a:endCxn id="20" idx="1"/>
                </p:cNvCxnSpPr>
                <p:nvPr/>
              </p:nvCxnSpPr>
              <p:spPr bwMode="auto">
                <a:xfrm>
                  <a:off x="7736067" y="1678782"/>
                  <a:ext cx="146028"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25" name="直線單箭頭接點 24">
                  <a:extLst>
                    <a:ext uri="{FF2B5EF4-FFF2-40B4-BE49-F238E27FC236}">
                      <a16:creationId xmlns:a16="http://schemas.microsoft.com/office/drawing/2014/main" id="{455B731D-3207-4D23-B154-E1321DF6D597}"/>
                    </a:ext>
                  </a:extLst>
                </p:cNvPr>
                <p:cNvCxnSpPr>
                  <a:stCxn id="20" idx="3"/>
                  <a:endCxn id="21" idx="1"/>
                </p:cNvCxnSpPr>
                <p:nvPr/>
              </p:nvCxnSpPr>
              <p:spPr bwMode="auto">
                <a:xfrm>
                  <a:off x="8329602" y="1678782"/>
                  <a:ext cx="171516"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grpSp>
          <p:sp>
            <p:nvSpPr>
              <p:cNvPr id="17" name="圓角矩形 29">
                <a:extLst>
                  <a:ext uri="{FF2B5EF4-FFF2-40B4-BE49-F238E27FC236}">
                    <a16:creationId xmlns:a16="http://schemas.microsoft.com/office/drawing/2014/main" id="{75777434-B438-482A-BA5D-E19DE3FE2BB1}"/>
                  </a:ext>
                </a:extLst>
              </p:cNvPr>
              <p:cNvSpPr/>
              <p:nvPr/>
            </p:nvSpPr>
            <p:spPr bwMode="auto">
              <a:xfrm>
                <a:off x="8401050" y="115889"/>
                <a:ext cx="457201"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登入報名系統</a:t>
                </a:r>
              </a:p>
            </p:txBody>
          </p:sp>
        </p:grpSp>
        <p:sp>
          <p:nvSpPr>
            <p:cNvPr id="14" name="圓角矩形 33">
              <a:extLst>
                <a:ext uri="{FF2B5EF4-FFF2-40B4-BE49-F238E27FC236}">
                  <a16:creationId xmlns:a16="http://schemas.microsoft.com/office/drawing/2014/main" id="{A01AE6AE-ABE8-43BF-8B95-68A7D6352B4B}"/>
                </a:ext>
              </a:extLst>
            </p:cNvPr>
            <p:cNvSpPr/>
            <p:nvPr/>
          </p:nvSpPr>
          <p:spPr bwMode="auto">
            <a:xfrm>
              <a:off x="3835399" y="1263379"/>
              <a:ext cx="446400" cy="1214437"/>
            </a:xfrm>
            <a:prstGeom prst="roundRect">
              <a:avLst/>
            </a:prstGeom>
            <a:solidFill>
              <a:schemeClr val="accent6">
                <a:lumMod val="75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050" dirty="0">
                  <a:solidFill>
                    <a:schemeClr val="bg1"/>
                  </a:solidFill>
                  <a:latin typeface="華康儷楷書" panose="03000509000000000000" pitchFamily="65" charset="-120"/>
                  <a:ea typeface="華康儷楷書" panose="03000509000000000000" pitchFamily="65" charset="-120"/>
                </a:rPr>
                <a:t>並限掛或快遞寄送</a:t>
              </a:r>
              <a:br>
                <a:rPr lang="en-US" altLang="zh-TW" sz="1050" dirty="0">
                  <a:solidFill>
                    <a:schemeClr val="bg1"/>
                  </a:solidFill>
                  <a:latin typeface="華康儷楷書" panose="03000509000000000000" pitchFamily="65" charset="-120"/>
                  <a:ea typeface="華康儷楷書" panose="03000509000000000000" pitchFamily="65" charset="-120"/>
                </a:rPr>
              </a:br>
              <a:r>
                <a:rPr lang="zh-TW" altLang="en-US" sz="1050" dirty="0">
                  <a:solidFill>
                    <a:schemeClr val="bg1"/>
                  </a:solidFill>
                  <a:latin typeface="華康儷楷書" panose="03000509000000000000" pitchFamily="65" charset="-120"/>
                  <a:ea typeface="華康儷楷書" panose="03000509000000000000" pitchFamily="65" charset="-120"/>
                </a:rPr>
                <a:t>確認粘貼證明文件</a:t>
              </a:r>
            </a:p>
          </p:txBody>
        </p:sp>
        <p:cxnSp>
          <p:nvCxnSpPr>
            <p:cNvPr id="15" name="直線單箭頭接點 14">
              <a:extLst>
                <a:ext uri="{FF2B5EF4-FFF2-40B4-BE49-F238E27FC236}">
                  <a16:creationId xmlns:a16="http://schemas.microsoft.com/office/drawing/2014/main" id="{18A23142-7BFF-42FB-ACFE-765286DBAE21}"/>
                </a:ext>
              </a:extLst>
            </p:cNvPr>
            <p:cNvCxnSpPr>
              <a:endCxn id="14" idx="1"/>
            </p:cNvCxnSpPr>
            <p:nvPr/>
          </p:nvCxnSpPr>
          <p:spPr bwMode="auto">
            <a:xfrm>
              <a:off x="3663855" y="1870598"/>
              <a:ext cx="171544"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grpSp>
    </p:spTree>
    <p:extLst>
      <p:ext uri="{BB962C8B-B14F-4D97-AF65-F5344CB8AC3E}">
        <p14:creationId xmlns:p14="http://schemas.microsoft.com/office/powerpoint/2010/main" val="2091333652"/>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5DF411E3-9996-4BB6-8574-C767BF1B41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6151" y="1414303"/>
            <a:ext cx="9659698" cy="4763165"/>
          </a:xfrm>
          <a:prstGeom prst="rect">
            <a:avLst/>
          </a:prstGeom>
        </p:spPr>
      </p:pic>
      <p:sp>
        <p:nvSpPr>
          <p:cNvPr id="4" name="Rectangle 2"/>
          <p:cNvSpPr txBox="1">
            <a:spLocks noChangeArrowheads="1"/>
          </p:cNvSpPr>
          <p:nvPr/>
        </p:nvSpPr>
        <p:spPr bwMode="auto">
          <a:xfrm>
            <a:off x="734291" y="126856"/>
            <a:ext cx="8229600" cy="582612"/>
          </a:xfrm>
          <a:prstGeom prst="rect">
            <a:avLst/>
          </a:prstGeom>
          <a:noFill/>
          <a:ln w="9525">
            <a:noFill/>
            <a:miter lim="800000"/>
            <a:headEnd/>
            <a:tailEnd/>
          </a:ln>
        </p:spPr>
        <p:txBody>
          <a:bodyPr anchor="ctr"/>
          <a:lstStyle/>
          <a:p>
            <a:pPr>
              <a:lnSpc>
                <a:spcPct val="90000"/>
              </a:lnSpc>
              <a:spcBef>
                <a:spcPct val="0"/>
              </a:spcBef>
              <a:defRPr/>
            </a:pP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報名系統操作說明</a:t>
            </a:r>
          </a:p>
        </p:txBody>
      </p:sp>
      <p:sp>
        <p:nvSpPr>
          <p:cNvPr id="62471" name="Rectangle 2"/>
          <p:cNvSpPr>
            <a:spLocks noChangeArrowheads="1"/>
          </p:cNvSpPr>
          <p:nvPr/>
        </p:nvSpPr>
        <p:spPr bwMode="auto">
          <a:xfrm>
            <a:off x="1099246" y="856004"/>
            <a:ext cx="5400675"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round/>
                <a:headEnd/>
                <a:tailEnd/>
              </a14:hiddenLine>
            </a:ext>
          </a:extLst>
        </p:spPr>
        <p:txBody>
          <a:bodyPr anchor="ctr"/>
          <a:lstStyle>
            <a:lvl1pPr marL="342900" indent="-342900"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marL="228600" indent="-228600" eaLnBrk="1" hangingPunct="1">
              <a:lnSpc>
                <a:spcPct val="90000"/>
              </a:lnSpc>
              <a:spcBef>
                <a:spcPts val="1000"/>
              </a:spcBef>
              <a:buBlip>
                <a:blip r:embed="rId4"/>
              </a:buBlip>
              <a:defRPr/>
            </a:pP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查詢報名狀態</a:t>
            </a:r>
            <a:endParaRPr lang="zh-TW" altLang="zh-TW" sz="2100" b="1" spc="-75" dirty="0">
              <a:solidFill>
                <a:prstClr val="black"/>
              </a:solidFill>
              <a:latin typeface="微軟正黑體" panose="020B0604030504040204" pitchFamily="34" charset="-120"/>
              <a:ea typeface="微軟正黑體" panose="020B0604030504040204" pitchFamily="34" charset="-120"/>
              <a:cs typeface="+mj-cs"/>
            </a:endParaRPr>
          </a:p>
        </p:txBody>
      </p:sp>
      <p:sp>
        <p:nvSpPr>
          <p:cNvPr id="7" name="矩形 6">
            <a:extLst>
              <a:ext uri="{FF2B5EF4-FFF2-40B4-BE49-F238E27FC236}">
                <a16:creationId xmlns:a16="http://schemas.microsoft.com/office/drawing/2014/main" id="{F8FB9EA8-9A5D-483E-B871-788422E916CC}"/>
              </a:ext>
            </a:extLst>
          </p:cNvPr>
          <p:cNvSpPr/>
          <p:nvPr/>
        </p:nvSpPr>
        <p:spPr>
          <a:xfrm>
            <a:off x="3125615" y="5408021"/>
            <a:ext cx="1820853" cy="26996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036565696"/>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DC44B10B-17EC-4551-9887-26DD99EB91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0951" y="1146410"/>
            <a:ext cx="9659698" cy="5449060"/>
          </a:xfrm>
          <a:prstGeom prst="rect">
            <a:avLst/>
          </a:prstGeom>
        </p:spPr>
      </p:pic>
      <p:sp>
        <p:nvSpPr>
          <p:cNvPr id="63495" name="Rectangle 2"/>
          <p:cNvSpPr>
            <a:spLocks noChangeArrowheads="1"/>
          </p:cNvSpPr>
          <p:nvPr/>
        </p:nvSpPr>
        <p:spPr bwMode="auto">
          <a:xfrm>
            <a:off x="960376" y="664905"/>
            <a:ext cx="8353425"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round/>
                <a:headEnd/>
                <a:tailEnd/>
              </a14:hiddenLine>
            </a:ext>
          </a:extLst>
        </p:spPr>
        <p:txBody>
          <a:bodyPr anchor="ctr"/>
          <a:lstStyle>
            <a:lvl1pPr marL="342900" indent="-342900"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marL="228600" indent="-228600" eaLnBrk="1" hangingPunct="1">
              <a:lnSpc>
                <a:spcPct val="90000"/>
              </a:lnSpc>
              <a:spcBef>
                <a:spcPts val="1000"/>
              </a:spcBef>
              <a:buBlip>
                <a:blip r:embed="rId4"/>
              </a:buBlip>
              <a:defRPr/>
            </a:pP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繳款單列印系統登入</a:t>
            </a:r>
            <a:r>
              <a:rPr lang="en-US" altLang="zh-TW" sz="2100" b="1" spc="-75" dirty="0">
                <a:solidFill>
                  <a:prstClr val="black"/>
                </a:solidFill>
                <a:latin typeface="微軟正黑體" panose="020B0604030504040204" pitchFamily="34" charset="-120"/>
                <a:ea typeface="微軟正黑體" panose="020B0604030504040204" pitchFamily="34" charset="-120"/>
                <a:cs typeface="+mj-cs"/>
              </a:rPr>
              <a:t>-</a:t>
            </a:r>
            <a:r>
              <a:rPr lang="zh-TW" altLang="en-US" sz="2100" b="1" spc="-75" dirty="0">
                <a:solidFill>
                  <a:srgbClr val="FF0000"/>
                </a:solidFill>
                <a:latin typeface="微軟正黑體" panose="020B0604030504040204" pitchFamily="34" charset="-120"/>
                <a:ea typeface="微軟正黑體" panose="020B0604030504040204" pitchFamily="34" charset="-120"/>
                <a:cs typeface="+mj-cs"/>
              </a:rPr>
              <a:t>完成網路報名並通過資格審查</a:t>
            </a: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者才可進行繳費</a:t>
            </a:r>
            <a:endParaRPr lang="zh-TW" altLang="zh-TW" sz="2100" b="1" spc="-75" dirty="0">
              <a:solidFill>
                <a:prstClr val="black"/>
              </a:solidFill>
              <a:latin typeface="微軟正黑體" panose="020B0604030504040204" pitchFamily="34" charset="-120"/>
              <a:ea typeface="微軟正黑體" panose="020B0604030504040204" pitchFamily="34" charset="-120"/>
              <a:cs typeface="+mj-cs"/>
            </a:endParaRPr>
          </a:p>
        </p:txBody>
      </p:sp>
      <p:sp>
        <p:nvSpPr>
          <p:cNvPr id="8" name="Rectangle 2"/>
          <p:cNvSpPr txBox="1">
            <a:spLocks noChangeArrowheads="1"/>
          </p:cNvSpPr>
          <p:nvPr/>
        </p:nvSpPr>
        <p:spPr bwMode="auto">
          <a:xfrm>
            <a:off x="740869" y="87040"/>
            <a:ext cx="8229600" cy="582612"/>
          </a:xfrm>
          <a:prstGeom prst="rect">
            <a:avLst/>
          </a:prstGeom>
          <a:noFill/>
          <a:ln w="9525">
            <a:noFill/>
            <a:miter lim="800000"/>
            <a:headEnd/>
            <a:tailEnd/>
          </a:ln>
        </p:spPr>
        <p:txBody>
          <a:bodyPr anchor="ctr"/>
          <a:lstStyle/>
          <a:p>
            <a:pPr>
              <a:lnSpc>
                <a:spcPct val="90000"/>
              </a:lnSpc>
              <a:spcBef>
                <a:spcPct val="0"/>
              </a:spcBef>
              <a:defRPr/>
            </a:pP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繳款帳號查詢及繳款單列印</a:t>
            </a:r>
          </a:p>
        </p:txBody>
      </p:sp>
      <p:sp>
        <p:nvSpPr>
          <p:cNvPr id="5" name="矩形 4">
            <a:extLst>
              <a:ext uri="{FF2B5EF4-FFF2-40B4-BE49-F238E27FC236}">
                <a16:creationId xmlns:a16="http://schemas.microsoft.com/office/drawing/2014/main" id="{79E53B93-754A-4527-9103-A1C27C4A497F}"/>
              </a:ext>
            </a:extLst>
          </p:cNvPr>
          <p:cNvSpPr/>
          <p:nvPr/>
        </p:nvSpPr>
        <p:spPr>
          <a:xfrm>
            <a:off x="5087185" y="3200402"/>
            <a:ext cx="2625179" cy="1602507"/>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向右箭號 19">
            <a:extLst>
              <a:ext uri="{FF2B5EF4-FFF2-40B4-BE49-F238E27FC236}">
                <a16:creationId xmlns:a16="http://schemas.microsoft.com/office/drawing/2014/main" id="{1F089B66-C98F-4862-AFC7-872D6FF2A918}"/>
              </a:ext>
            </a:extLst>
          </p:cNvPr>
          <p:cNvSpPr/>
          <p:nvPr/>
        </p:nvSpPr>
        <p:spPr bwMode="auto">
          <a:xfrm flipH="1">
            <a:off x="7894507" y="4925840"/>
            <a:ext cx="434157" cy="218419"/>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sz="1400">
              <a:solidFill>
                <a:srgbClr val="C00000"/>
              </a:solidFill>
            </a:endParaRPr>
          </a:p>
        </p:txBody>
      </p:sp>
    </p:spTree>
    <p:extLst>
      <p:ext uri="{BB962C8B-B14F-4D97-AF65-F5344CB8AC3E}">
        <p14:creationId xmlns:p14="http://schemas.microsoft.com/office/powerpoint/2010/main" val="1561252405"/>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B6C4AB0C-1339-4620-BA33-315B930840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6534" y="1147829"/>
            <a:ext cx="5611161" cy="4705927"/>
          </a:xfrm>
          <a:prstGeom prst="rect">
            <a:avLst/>
          </a:prstGeom>
        </p:spPr>
      </p:pic>
      <p:sp>
        <p:nvSpPr>
          <p:cNvPr id="64519" name="Rectangle 2"/>
          <p:cNvSpPr>
            <a:spLocks noChangeArrowheads="1"/>
          </p:cNvSpPr>
          <p:nvPr/>
        </p:nvSpPr>
        <p:spPr bwMode="auto">
          <a:xfrm>
            <a:off x="976123" y="724389"/>
            <a:ext cx="7201048"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round/>
                <a:headEnd/>
                <a:tailEnd/>
              </a14:hiddenLine>
            </a:ext>
          </a:extLst>
        </p:spPr>
        <p:txBody>
          <a:bodyPr anchor="ctr"/>
          <a:lstStyle>
            <a:lvl1pPr marL="342900" indent="-342900"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marL="228600" indent="-228600" eaLnBrk="1" hangingPunct="1">
              <a:lnSpc>
                <a:spcPct val="90000"/>
              </a:lnSpc>
              <a:spcBef>
                <a:spcPts val="1000"/>
              </a:spcBef>
              <a:buBlip>
                <a:blip r:embed="rId4"/>
              </a:buBlip>
              <a:defRPr/>
            </a:pP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查詢繳款帳號或下載列印臺灣銀行繳費單</a:t>
            </a:r>
            <a:endParaRPr lang="zh-TW" altLang="zh-TW" sz="2100" b="1" spc="-75" dirty="0">
              <a:solidFill>
                <a:prstClr val="black"/>
              </a:solidFill>
              <a:latin typeface="微軟正黑體" panose="020B0604030504040204" pitchFamily="34" charset="-120"/>
              <a:ea typeface="微軟正黑體" panose="020B0604030504040204" pitchFamily="34" charset="-120"/>
              <a:cs typeface="+mj-cs"/>
            </a:endParaRPr>
          </a:p>
        </p:txBody>
      </p:sp>
      <p:sp>
        <p:nvSpPr>
          <p:cNvPr id="8" name="Rectangle 2"/>
          <p:cNvSpPr>
            <a:spLocks noChangeArrowheads="1"/>
          </p:cNvSpPr>
          <p:nvPr/>
        </p:nvSpPr>
        <p:spPr bwMode="auto">
          <a:xfrm>
            <a:off x="7431558" y="725697"/>
            <a:ext cx="3077821"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round/>
                <a:headEnd/>
                <a:tailEnd/>
              </a14:hiddenLine>
            </a:ext>
          </a:extLst>
        </p:spPr>
        <p:txBody>
          <a:bodyPr anchor="ctr"/>
          <a:lstStyle>
            <a:lvl1pPr marL="342900" indent="-342900"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marL="0" indent="0">
              <a:buNone/>
            </a:pP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臺灣銀行繳費單</a:t>
            </a:r>
            <a:r>
              <a:rPr lang="en-US" altLang="zh-TW" sz="2100" b="1" spc="-75" dirty="0">
                <a:solidFill>
                  <a:prstClr val="black"/>
                </a:solidFill>
                <a:latin typeface="微軟正黑體" panose="020B0604030504040204" pitchFamily="34" charset="-120"/>
                <a:ea typeface="微軟正黑體" panose="020B0604030504040204" pitchFamily="34" charset="-120"/>
                <a:cs typeface="+mj-cs"/>
              </a:rPr>
              <a:t>(</a:t>
            </a: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樣張</a:t>
            </a:r>
            <a:r>
              <a:rPr lang="en-US" altLang="zh-TW" sz="2100" b="1" spc="-75" dirty="0">
                <a:solidFill>
                  <a:prstClr val="black"/>
                </a:solidFill>
                <a:latin typeface="微軟正黑體" panose="020B0604030504040204" pitchFamily="34" charset="-120"/>
                <a:ea typeface="微軟正黑體" panose="020B0604030504040204" pitchFamily="34" charset="-120"/>
                <a:cs typeface="+mj-cs"/>
              </a:rPr>
              <a:t>)</a:t>
            </a:r>
            <a:endParaRPr lang="zh-TW" altLang="zh-TW" sz="2100" b="1" spc="-75" dirty="0">
              <a:solidFill>
                <a:prstClr val="black"/>
              </a:solidFill>
              <a:latin typeface="微軟正黑體" panose="020B0604030504040204" pitchFamily="34" charset="-120"/>
              <a:ea typeface="微軟正黑體" panose="020B0604030504040204" pitchFamily="34" charset="-120"/>
              <a:cs typeface="+mj-cs"/>
            </a:endParaRPr>
          </a:p>
        </p:txBody>
      </p:sp>
      <p:sp>
        <p:nvSpPr>
          <p:cNvPr id="10" name="Rectangle 2"/>
          <p:cNvSpPr>
            <a:spLocks noChangeArrowheads="1"/>
          </p:cNvSpPr>
          <p:nvPr/>
        </p:nvSpPr>
        <p:spPr bwMode="auto">
          <a:xfrm>
            <a:off x="1096934" y="5778498"/>
            <a:ext cx="5673675" cy="890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round/>
                <a:headEnd/>
                <a:tailEnd/>
              </a14:hiddenLine>
            </a:ext>
          </a:extLst>
        </p:spPr>
        <p:txBody>
          <a:bodyPr anchor="ctr"/>
          <a:lstStyle>
            <a:lvl1pPr marL="342900" indent="-342900"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a:spcBef>
                <a:spcPts val="0"/>
              </a:spcBef>
              <a:buBlip>
                <a:blip r:embed="rId4"/>
              </a:buBlip>
              <a:defRPr/>
            </a:pPr>
            <a:r>
              <a:rPr lang="zh-TW" altLang="en-US" sz="1600" b="1" dirty="0">
                <a:solidFill>
                  <a:srgbClr val="FF0000"/>
                </a:solidFill>
                <a:latin typeface="微軟正黑體" panose="020B0604030504040204" pitchFamily="34" charset="-120"/>
                <a:ea typeface="微軟正黑體" panose="020B0604030504040204" pitchFamily="34" charset="-120"/>
              </a:rPr>
              <a:t>繳款帳號每人皆不同。</a:t>
            </a:r>
            <a:endParaRPr lang="zh-TW" altLang="zh-TW" sz="1600" b="1" dirty="0">
              <a:solidFill>
                <a:srgbClr val="FF0000"/>
              </a:solidFill>
              <a:latin typeface="微軟正黑體" panose="020B0604030504040204" pitchFamily="34" charset="-120"/>
              <a:ea typeface="微軟正黑體" panose="020B0604030504040204" pitchFamily="34" charset="-120"/>
            </a:endParaRPr>
          </a:p>
          <a:p>
            <a:pPr>
              <a:spcBef>
                <a:spcPts val="0"/>
              </a:spcBef>
              <a:buBlip>
                <a:blip r:embed="rId4"/>
              </a:buBlip>
              <a:defRPr/>
            </a:pPr>
            <a:r>
              <a:rPr lang="zh-TW" altLang="en-US" sz="1600" b="1" dirty="0">
                <a:solidFill>
                  <a:srgbClr val="FF0000"/>
                </a:solidFill>
                <a:latin typeface="微軟正黑體" panose="020B0604030504040204" pitchFamily="34" charset="-120"/>
                <a:ea typeface="微軟正黑體" panose="020B0604030504040204" pitchFamily="34" charset="-120"/>
              </a:rPr>
              <a:t>報名費</a:t>
            </a:r>
            <a:r>
              <a:rPr lang="en-US" altLang="zh-TW" sz="16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200</a:t>
            </a:r>
            <a:r>
              <a:rPr lang="zh-TW" altLang="en-US" sz="16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元，審核通過之中低收入戶考生報名費</a:t>
            </a:r>
            <a:r>
              <a:rPr lang="en-US" altLang="zh-TW" sz="16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80</a:t>
            </a:r>
            <a:r>
              <a:rPr lang="zh-TW" altLang="en-US" sz="16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元。</a:t>
            </a:r>
            <a:endParaRPr lang="en-US" altLang="zh-TW" sz="16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spcBef>
                <a:spcPts val="0"/>
              </a:spcBef>
              <a:buBlip>
                <a:blip r:embed="rId4"/>
              </a:buBlip>
              <a:defRPr/>
            </a:pPr>
            <a:r>
              <a:rPr lang="zh-TW" altLang="en-US" sz="1600" b="1" dirty="0">
                <a:latin typeface="微軟正黑體" panose="020B0604030504040204" pitchFamily="34" charset="-120"/>
                <a:ea typeface="微軟正黑體" panose="020B0604030504040204" pitchFamily="34" charset="-120"/>
              </a:rPr>
              <a:t>審核通過之低收入戶考生免繳報名費。</a:t>
            </a:r>
            <a:endParaRPr lang="zh-TW" altLang="zh-TW" sz="16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2" name="Rectangle 2"/>
          <p:cNvSpPr txBox="1">
            <a:spLocks noChangeArrowheads="1"/>
          </p:cNvSpPr>
          <p:nvPr/>
        </p:nvSpPr>
        <p:spPr bwMode="auto">
          <a:xfrm>
            <a:off x="740869" y="87040"/>
            <a:ext cx="8229600" cy="582612"/>
          </a:xfrm>
          <a:prstGeom prst="rect">
            <a:avLst/>
          </a:prstGeom>
          <a:noFill/>
          <a:ln w="9525">
            <a:noFill/>
            <a:miter lim="800000"/>
            <a:headEnd/>
            <a:tailEnd/>
          </a:ln>
        </p:spPr>
        <p:txBody>
          <a:bodyPr anchor="ctr"/>
          <a:lstStyle/>
          <a:p>
            <a:pPr>
              <a:lnSpc>
                <a:spcPct val="90000"/>
              </a:lnSpc>
              <a:spcBef>
                <a:spcPct val="0"/>
              </a:spcBef>
              <a:defRPr/>
            </a:pP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繳款帳號查詢及繳款單列印</a:t>
            </a:r>
          </a:p>
        </p:txBody>
      </p:sp>
      <p:sp>
        <p:nvSpPr>
          <p:cNvPr id="14" name="矩形 13">
            <a:extLst>
              <a:ext uri="{FF2B5EF4-FFF2-40B4-BE49-F238E27FC236}">
                <a16:creationId xmlns:a16="http://schemas.microsoft.com/office/drawing/2014/main" id="{6FF81378-90AD-48F1-A1D7-84B1941B121E}"/>
              </a:ext>
            </a:extLst>
          </p:cNvPr>
          <p:cNvSpPr/>
          <p:nvPr/>
        </p:nvSpPr>
        <p:spPr>
          <a:xfrm>
            <a:off x="2021702" y="2299793"/>
            <a:ext cx="2199985" cy="228600"/>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a:extLst>
              <a:ext uri="{FF2B5EF4-FFF2-40B4-BE49-F238E27FC236}">
                <a16:creationId xmlns:a16="http://schemas.microsoft.com/office/drawing/2014/main" id="{9A81B626-9857-42F6-BF3C-57D8475A0C05}"/>
              </a:ext>
            </a:extLst>
          </p:cNvPr>
          <p:cNvSpPr/>
          <p:nvPr/>
        </p:nvSpPr>
        <p:spPr>
          <a:xfrm>
            <a:off x="3827417" y="4553649"/>
            <a:ext cx="2199985" cy="266679"/>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a:extLst>
              <a:ext uri="{FF2B5EF4-FFF2-40B4-BE49-F238E27FC236}">
                <a16:creationId xmlns:a16="http://schemas.microsoft.com/office/drawing/2014/main" id="{895E2B3F-EE7D-4936-8075-5B3B45220712}"/>
              </a:ext>
            </a:extLst>
          </p:cNvPr>
          <p:cNvSpPr/>
          <p:nvPr/>
        </p:nvSpPr>
        <p:spPr>
          <a:xfrm>
            <a:off x="3571506" y="2264173"/>
            <a:ext cx="1185371" cy="357595"/>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marL="0" indent="0" algn="ctr" eaLnBrk="1" hangingPunct="1">
              <a:buClr>
                <a:schemeClr val="tx1"/>
              </a:buClr>
              <a:buNone/>
              <a:defRPr/>
            </a:pPr>
            <a:r>
              <a:rPr lang="zh-TW" altLang="en-US" b="1" dirty="0">
                <a:solidFill>
                  <a:schemeClr val="tx1"/>
                </a:solidFill>
                <a:latin typeface="微軟正黑體" panose="020B0604030504040204" pitchFamily="34" charset="-120"/>
                <a:ea typeface="微軟正黑體" panose="020B0604030504040204" pitchFamily="34" charset="-120"/>
              </a:rPr>
              <a:t>繳款帳號</a:t>
            </a:r>
          </a:p>
        </p:txBody>
      </p:sp>
      <p:sp>
        <p:nvSpPr>
          <p:cNvPr id="17" name="向右箭號 19">
            <a:extLst>
              <a:ext uri="{FF2B5EF4-FFF2-40B4-BE49-F238E27FC236}">
                <a16:creationId xmlns:a16="http://schemas.microsoft.com/office/drawing/2014/main" id="{4A11EEAA-3368-46D6-A203-1E355B672CAC}"/>
              </a:ext>
            </a:extLst>
          </p:cNvPr>
          <p:cNvSpPr/>
          <p:nvPr/>
        </p:nvSpPr>
        <p:spPr bwMode="auto">
          <a:xfrm>
            <a:off x="6096000" y="4577212"/>
            <a:ext cx="434157" cy="218419"/>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sz="1400"/>
          </a:p>
        </p:txBody>
      </p:sp>
      <p:pic>
        <p:nvPicPr>
          <p:cNvPr id="5" name="圖片 4">
            <a:extLst>
              <a:ext uri="{FF2B5EF4-FFF2-40B4-BE49-F238E27FC236}">
                <a16:creationId xmlns:a16="http://schemas.microsoft.com/office/drawing/2014/main" id="{1B3A9071-FD21-4FCA-98CE-E1E2675502BC}"/>
              </a:ext>
            </a:extLst>
          </p:cNvPr>
          <p:cNvPicPr>
            <a:picLocks noChangeAspect="1"/>
          </p:cNvPicPr>
          <p:nvPr/>
        </p:nvPicPr>
        <p:blipFill>
          <a:blip r:embed="rId5"/>
          <a:stretch>
            <a:fillRect/>
          </a:stretch>
        </p:blipFill>
        <p:spPr>
          <a:xfrm>
            <a:off x="7278089" y="1262124"/>
            <a:ext cx="3457680" cy="5028802"/>
          </a:xfrm>
          <a:prstGeom prst="rect">
            <a:avLst/>
          </a:prstGeom>
        </p:spPr>
      </p:pic>
      <p:sp>
        <p:nvSpPr>
          <p:cNvPr id="13" name="矩形 12">
            <a:extLst>
              <a:ext uri="{FF2B5EF4-FFF2-40B4-BE49-F238E27FC236}">
                <a16:creationId xmlns:a16="http://schemas.microsoft.com/office/drawing/2014/main" id="{5849EDD0-94C2-49F1-B5B0-71138E92020F}"/>
              </a:ext>
            </a:extLst>
          </p:cNvPr>
          <p:cNvSpPr/>
          <p:nvPr/>
        </p:nvSpPr>
        <p:spPr>
          <a:xfrm>
            <a:off x="926534" y="3559703"/>
            <a:ext cx="3128230" cy="26667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038885275"/>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740869" y="87040"/>
            <a:ext cx="8229600" cy="582612"/>
          </a:xfrm>
          <a:prstGeom prst="rect">
            <a:avLst/>
          </a:prstGeom>
          <a:noFill/>
          <a:ln w="9525">
            <a:noFill/>
            <a:miter lim="800000"/>
            <a:headEnd/>
            <a:tailEnd/>
          </a:ln>
        </p:spPr>
        <p:txBody>
          <a:bodyPr anchor="ctr"/>
          <a:lstStyle/>
          <a:p>
            <a:pPr>
              <a:lnSpc>
                <a:spcPct val="90000"/>
              </a:lnSpc>
              <a:spcBef>
                <a:spcPct val="0"/>
              </a:spcBef>
              <a:defRPr/>
            </a:pP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繳款帳號查詢及繳款單列印</a:t>
            </a:r>
          </a:p>
        </p:txBody>
      </p:sp>
      <p:sp>
        <p:nvSpPr>
          <p:cNvPr id="92167" name="Rectangle 2"/>
          <p:cNvSpPr>
            <a:spLocks noChangeArrowheads="1"/>
          </p:cNvSpPr>
          <p:nvPr/>
        </p:nvSpPr>
        <p:spPr bwMode="auto">
          <a:xfrm>
            <a:off x="1143000" y="828403"/>
            <a:ext cx="10325099" cy="865187"/>
          </a:xfrm>
          <a:prstGeom prst="rect">
            <a:avLst/>
          </a:prstGeom>
          <a:noFill/>
          <a:ln w="19050">
            <a:noFill/>
            <a:round/>
            <a:headEnd/>
            <a:tailEnd/>
          </a:ln>
        </p:spPr>
        <p:txBody>
          <a:bodyPr anchor="ctr"/>
          <a:lstStyle/>
          <a:p>
            <a:pPr marL="228600" indent="-228600">
              <a:lnSpc>
                <a:spcPct val="90000"/>
              </a:lnSpc>
              <a:spcBef>
                <a:spcPts val="1000"/>
              </a:spcBef>
              <a:buBlip>
                <a:blip r:embed="rId3"/>
              </a:buBlip>
              <a:defRPr/>
            </a:pP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查詢繳費情形</a:t>
            </a:r>
            <a:r>
              <a:rPr lang="en-US" altLang="zh-TW" sz="2100" b="1" spc="-75" dirty="0">
                <a:solidFill>
                  <a:prstClr val="black"/>
                </a:solidFill>
                <a:latin typeface="微軟正黑體" panose="020B0604030504040204" pitchFamily="34" charset="-120"/>
                <a:ea typeface="微軟正黑體" panose="020B0604030504040204" pitchFamily="34" charset="-120"/>
                <a:cs typeface="+mj-cs"/>
              </a:rPr>
              <a:t>-</a:t>
            </a: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繳費完成 </a:t>
            </a:r>
            <a:r>
              <a:rPr lang="en-US" altLang="zh-TW" sz="2100" b="1" spc="-75" dirty="0">
                <a:solidFill>
                  <a:prstClr val="black"/>
                </a:solidFill>
                <a:latin typeface="微軟正黑體" panose="020B0604030504040204" pitchFamily="34" charset="-120"/>
                <a:ea typeface="微軟正黑體" panose="020B0604030504040204" pitchFamily="34" charset="-120"/>
                <a:cs typeface="+mj-cs"/>
              </a:rPr>
              <a:t>2</a:t>
            </a: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小時後，可上網查詢是否繳費成功</a:t>
            </a:r>
            <a:endParaRPr lang="en-US" altLang="zh-TW" sz="2100" b="1" spc="-75" dirty="0">
              <a:solidFill>
                <a:prstClr val="black"/>
              </a:solidFill>
              <a:latin typeface="微軟正黑體" panose="020B0604030504040204" pitchFamily="34" charset="-120"/>
              <a:ea typeface="微軟正黑體" panose="020B0604030504040204" pitchFamily="34" charset="-120"/>
              <a:cs typeface="+mj-cs"/>
            </a:endParaRPr>
          </a:p>
          <a:p>
            <a:pPr>
              <a:lnSpc>
                <a:spcPct val="90000"/>
              </a:lnSpc>
              <a:spcBef>
                <a:spcPts val="1000"/>
              </a:spcBef>
              <a:defRPr/>
            </a:pP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    </a:t>
            </a:r>
            <a:r>
              <a:rPr lang="zh-TW" altLang="en-US" sz="2100" b="1" spc="-75" dirty="0">
                <a:solidFill>
                  <a:srgbClr val="FF0000"/>
                </a:solidFill>
                <a:latin typeface="微軟正黑體" panose="020B0604030504040204" pitchFamily="34" charset="-120"/>
                <a:ea typeface="微軟正黑體" panose="020B0604030504040204" pitchFamily="34" charset="-120"/>
                <a:cs typeface="+mj-cs"/>
              </a:rPr>
              <a:t>繳費成功</a:t>
            </a: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才可進行網路登記志願</a:t>
            </a:r>
            <a:endParaRPr lang="zh-TW" altLang="zh-TW" sz="2100" b="1" spc="-75" dirty="0">
              <a:solidFill>
                <a:prstClr val="black"/>
              </a:solidFill>
              <a:latin typeface="微軟正黑體" panose="020B0604030504040204" pitchFamily="34" charset="-120"/>
              <a:ea typeface="微軟正黑體" panose="020B0604030504040204" pitchFamily="34" charset="-120"/>
              <a:cs typeface="+mj-cs"/>
            </a:endParaRPr>
          </a:p>
        </p:txBody>
      </p:sp>
      <p:pic>
        <p:nvPicPr>
          <p:cNvPr id="5" name="圖片 4">
            <a:extLst>
              <a:ext uri="{FF2B5EF4-FFF2-40B4-BE49-F238E27FC236}">
                <a16:creationId xmlns:a16="http://schemas.microsoft.com/office/drawing/2014/main" id="{D5F11489-A905-4EEF-94AD-6988659670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9599" y="1852341"/>
            <a:ext cx="8792802" cy="2676899"/>
          </a:xfrm>
          <a:prstGeom prst="rect">
            <a:avLst/>
          </a:prstGeom>
        </p:spPr>
      </p:pic>
    </p:spTree>
    <p:extLst>
      <p:ext uri="{BB962C8B-B14F-4D97-AF65-F5344CB8AC3E}">
        <p14:creationId xmlns:p14="http://schemas.microsoft.com/office/powerpoint/2010/main" val="3218701476"/>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a:extLst>
              <a:ext uri="{FF2B5EF4-FFF2-40B4-BE49-F238E27FC236}">
                <a16:creationId xmlns:a16="http://schemas.microsoft.com/office/drawing/2014/main" id="{29EDE085-4827-4EF8-B4B4-0980A57A4920}"/>
              </a:ext>
            </a:extLst>
          </p:cNvPr>
          <p:cNvPicPr>
            <a:picLocks noChangeAspect="1"/>
          </p:cNvPicPr>
          <p:nvPr/>
        </p:nvPicPr>
        <p:blipFill rotWithShape="1">
          <a:blip r:embed="rId3">
            <a:extLst>
              <a:ext uri="{28A0092B-C50C-407E-A947-70E740481C1C}">
                <a14:useLocalDpi xmlns:a14="http://schemas.microsoft.com/office/drawing/2010/main" val="0"/>
              </a:ext>
            </a:extLst>
          </a:blip>
          <a:srcRect b="11264"/>
          <a:stretch/>
        </p:blipFill>
        <p:spPr>
          <a:xfrm>
            <a:off x="6127710" y="1905790"/>
            <a:ext cx="5896649" cy="3349701"/>
          </a:xfrm>
          <a:prstGeom prst="rect">
            <a:avLst/>
          </a:prstGeom>
        </p:spPr>
      </p:pic>
      <p:pic>
        <p:nvPicPr>
          <p:cNvPr id="3" name="圖片 2">
            <a:extLst>
              <a:ext uri="{FF2B5EF4-FFF2-40B4-BE49-F238E27FC236}">
                <a16:creationId xmlns:a16="http://schemas.microsoft.com/office/drawing/2014/main" id="{AD5BDEF3-28AE-4817-B9EB-43B9F41BFB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329" y="1790829"/>
            <a:ext cx="5263880" cy="4228363"/>
          </a:xfrm>
          <a:prstGeom prst="rect">
            <a:avLst/>
          </a:prstGeom>
        </p:spPr>
      </p:pic>
      <p:sp>
        <p:nvSpPr>
          <p:cNvPr id="83970" name="Rectangle 2"/>
          <p:cNvSpPr>
            <a:spLocks noGrp="1" noChangeArrowheads="1"/>
          </p:cNvSpPr>
          <p:nvPr>
            <p:ph type="title" idx="4294967295"/>
          </p:nvPr>
        </p:nvSpPr>
        <p:spPr>
          <a:xfrm>
            <a:off x="912629" y="715911"/>
            <a:ext cx="4802372" cy="1191693"/>
          </a:xfrm>
          <a:ln w="19050">
            <a:round/>
          </a:ln>
        </p:spPr>
        <p:txBody>
          <a:bodyPr>
            <a:noAutofit/>
          </a:bodyPr>
          <a:lstStyle/>
          <a:p>
            <a:pPr marL="228600" indent="-228600">
              <a:spcBef>
                <a:spcPts val="1000"/>
              </a:spcBef>
              <a:buBlip>
                <a:blip r:embed="rId5"/>
              </a:buBlip>
              <a:defRPr/>
            </a:pPr>
            <a:r>
              <a:rPr lang="zh-TW" altLang="en-US" sz="2100" b="1" spc="-75" dirty="0">
                <a:solidFill>
                  <a:prstClr val="black"/>
                </a:solidFill>
                <a:latin typeface="微軟正黑體" panose="020B0604030504040204" pitchFamily="34" charset="-120"/>
                <a:ea typeface="微軟正黑體" panose="020B0604030504040204" pitchFamily="34" charset="-120"/>
              </a:rPr>
              <a:t>登入畫面</a:t>
            </a:r>
            <a:r>
              <a:rPr lang="en-US" altLang="zh-TW" sz="2100" b="1" spc="-75" dirty="0">
                <a:solidFill>
                  <a:prstClr val="black"/>
                </a:solidFill>
                <a:latin typeface="微軟正黑體" panose="020B0604030504040204" pitchFamily="34" charset="-120"/>
                <a:ea typeface="微軟正黑體" panose="020B0604030504040204" pitchFamily="34" charset="-120"/>
              </a:rPr>
              <a:t>-</a:t>
            </a:r>
            <a:br>
              <a:rPr lang="en-US" altLang="zh-TW" sz="2100" b="1" spc="-75" dirty="0">
                <a:solidFill>
                  <a:prstClr val="black"/>
                </a:solidFill>
                <a:latin typeface="微軟正黑體" panose="020B0604030504040204" pitchFamily="34" charset="-120"/>
                <a:ea typeface="微軟正黑體" panose="020B0604030504040204" pitchFamily="34" charset="-120"/>
              </a:rPr>
            </a:br>
            <a:r>
              <a:rPr lang="zh-TW" altLang="en-US" sz="2100" b="1" spc="-75" dirty="0">
                <a:solidFill>
                  <a:srgbClr val="FF0000"/>
                </a:solidFill>
                <a:latin typeface="微軟正黑體" panose="020B0604030504040204" pitchFamily="34" charset="-120"/>
                <a:ea typeface="微軟正黑體" panose="020B0604030504040204" pitchFamily="34" charset="-120"/>
              </a:rPr>
              <a:t>通過資格審查並完成繳費</a:t>
            </a:r>
            <a:r>
              <a:rPr lang="zh-TW" altLang="en-US" sz="2100" b="1" spc="-75" dirty="0">
                <a:solidFill>
                  <a:prstClr val="black"/>
                </a:solidFill>
                <a:latin typeface="微軟正黑體" panose="020B0604030504040204" pitchFamily="34" charset="-120"/>
                <a:ea typeface="微軟正黑體" panose="020B0604030504040204" pitchFamily="34" charset="-120"/>
              </a:rPr>
              <a:t>者</a:t>
            </a:r>
            <a:br>
              <a:rPr lang="en-US" altLang="zh-TW" sz="2100" b="1" spc="-75" dirty="0">
                <a:solidFill>
                  <a:prstClr val="black"/>
                </a:solidFill>
                <a:latin typeface="微軟正黑體" panose="020B0604030504040204" pitchFamily="34" charset="-120"/>
                <a:ea typeface="微軟正黑體" panose="020B0604030504040204" pitchFamily="34" charset="-120"/>
              </a:rPr>
            </a:br>
            <a:r>
              <a:rPr lang="zh-TW" altLang="en-US" sz="2100" b="1" spc="-75" dirty="0">
                <a:solidFill>
                  <a:prstClr val="black"/>
                </a:solidFill>
                <a:latin typeface="微軟正黑體" panose="020B0604030504040204" pitchFamily="34" charset="-120"/>
                <a:ea typeface="微軟正黑體" panose="020B0604030504040204" pitchFamily="34" charset="-120"/>
              </a:rPr>
              <a:t>才</a:t>
            </a:r>
            <a:r>
              <a:rPr lang="zh-TW" altLang="en-US" sz="2100" b="1" spc="-75" dirty="0">
                <a:solidFill>
                  <a:srgbClr val="0000FF"/>
                </a:solidFill>
                <a:latin typeface="微軟正黑體" panose="020B0604030504040204" pitchFamily="34" charset="-120"/>
                <a:ea typeface="微軟正黑體" panose="020B0604030504040204" pitchFamily="34" charset="-120"/>
              </a:rPr>
              <a:t>可進行網路登記志願</a:t>
            </a:r>
            <a:endParaRPr lang="zh-TW" altLang="zh-TW" sz="2100" b="1" spc="-75" dirty="0">
              <a:solidFill>
                <a:srgbClr val="0000FF"/>
              </a:solidFill>
              <a:latin typeface="微軟正黑體" panose="020B0604030504040204" pitchFamily="34" charset="-120"/>
              <a:ea typeface="微軟正黑體" panose="020B0604030504040204" pitchFamily="34" charset="-120"/>
            </a:endParaRPr>
          </a:p>
        </p:txBody>
      </p:sp>
      <p:sp>
        <p:nvSpPr>
          <p:cNvPr id="9" name="Rectangle 2"/>
          <p:cNvSpPr txBox="1">
            <a:spLocks noChangeArrowheads="1"/>
          </p:cNvSpPr>
          <p:nvPr/>
        </p:nvSpPr>
        <p:spPr bwMode="auto">
          <a:xfrm>
            <a:off x="846434" y="108978"/>
            <a:ext cx="10735966" cy="582612"/>
          </a:xfrm>
          <a:prstGeom prst="rect">
            <a:avLst/>
          </a:prstGeom>
          <a:noFill/>
          <a:ln w="9525">
            <a:noFill/>
            <a:miter lim="800000"/>
            <a:headEnd/>
            <a:tailEnd/>
          </a:ln>
        </p:spPr>
        <p:txBody>
          <a:bodyPr anchor="ctr"/>
          <a:lstStyle/>
          <a:p>
            <a:pPr>
              <a:lnSpc>
                <a:spcPct val="90000"/>
              </a:lnSpc>
              <a:spcBef>
                <a:spcPct val="0"/>
              </a:spcBef>
              <a:defRPr/>
            </a:pP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網路登記志願序系統操作說明</a:t>
            </a:r>
          </a:p>
        </p:txBody>
      </p:sp>
      <p:sp>
        <p:nvSpPr>
          <p:cNvPr id="10" name="Rectangle 2"/>
          <p:cNvSpPr txBox="1">
            <a:spLocks noChangeArrowheads="1"/>
          </p:cNvSpPr>
          <p:nvPr/>
        </p:nvSpPr>
        <p:spPr>
          <a:xfrm>
            <a:off x="5972175" y="793736"/>
            <a:ext cx="6138836" cy="1120775"/>
          </a:xfrm>
          <a:prstGeom prst="rect">
            <a:avLst/>
          </a:prstGeom>
          <a:ln w="19050">
            <a:round/>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spcBef>
                <a:spcPct val="20000"/>
              </a:spcBef>
              <a:buFontTx/>
              <a:buBlip>
                <a:blip r:embed="rId5"/>
              </a:buBlip>
              <a:defRPr/>
            </a:pPr>
            <a:r>
              <a:rPr lang="zh-TW" altLang="en-US" sz="2100" b="1" spc="-75" dirty="0">
                <a:solidFill>
                  <a:prstClr val="black"/>
                </a:solidFill>
                <a:latin typeface="微軟正黑體" panose="020B0604030504040204" pitchFamily="34" charset="-120"/>
                <a:ea typeface="微軟正黑體" panose="020B0604030504040204" pitchFamily="34" charset="-120"/>
              </a:rPr>
              <a:t>請</a:t>
            </a:r>
            <a:r>
              <a:rPr lang="zh-TW" altLang="en-US" sz="2100" b="1" spc="-75" dirty="0">
                <a:solidFill>
                  <a:srgbClr val="FF0000"/>
                </a:solidFill>
                <a:latin typeface="微軟正黑體" panose="020B0604030504040204" pitchFamily="34" charset="-120"/>
                <a:ea typeface="微軟正黑體" panose="020B0604030504040204" pitchFamily="34" charset="-120"/>
              </a:rPr>
              <a:t>確認</a:t>
            </a:r>
            <a:r>
              <a:rPr lang="zh-TW" altLang="en-US" sz="2100" b="1" spc="-75" dirty="0">
                <a:solidFill>
                  <a:prstClr val="black"/>
                </a:solidFill>
                <a:latin typeface="微軟正黑體" panose="020B0604030504040204" pitchFamily="34" charset="-120"/>
                <a:ea typeface="微軟正黑體" panose="020B0604030504040204" pitchFamily="34" charset="-120"/>
              </a:rPr>
              <a:t>「</a:t>
            </a:r>
            <a:r>
              <a:rPr lang="zh-TW" altLang="en-US" sz="2100" b="1" spc="-75" dirty="0">
                <a:solidFill>
                  <a:srgbClr val="FF0000"/>
                </a:solidFill>
                <a:latin typeface="微軟正黑體" panose="020B0604030504040204" pitchFamily="34" charset="-120"/>
                <a:ea typeface="微軟正黑體" panose="020B0604030504040204" pitchFamily="34" charset="-120"/>
              </a:rPr>
              <a:t>考生姓名</a:t>
            </a:r>
            <a:r>
              <a:rPr lang="zh-TW" altLang="en-US" sz="2100" b="1" spc="-75" dirty="0">
                <a:solidFill>
                  <a:prstClr val="black"/>
                </a:solidFill>
                <a:latin typeface="微軟正黑體" panose="020B0604030504040204" pitchFamily="34" charset="-120"/>
                <a:ea typeface="微軟正黑體" panose="020B0604030504040204" pitchFamily="34" charset="-120"/>
              </a:rPr>
              <a:t>」、「</a:t>
            </a:r>
            <a:r>
              <a:rPr lang="zh-TW" altLang="en-US" sz="2100" b="1" spc="-75" dirty="0">
                <a:solidFill>
                  <a:srgbClr val="FF0000"/>
                </a:solidFill>
                <a:latin typeface="微軟正黑體" panose="020B0604030504040204" pitchFamily="34" charset="-120"/>
                <a:ea typeface="微軟正黑體" panose="020B0604030504040204" pitchFamily="34" charset="-120"/>
              </a:rPr>
              <a:t>報名招生類別</a:t>
            </a:r>
            <a:r>
              <a:rPr lang="zh-TW" altLang="en-US" sz="2100" b="1" spc="-75" dirty="0">
                <a:solidFill>
                  <a:prstClr val="black"/>
                </a:solidFill>
                <a:latin typeface="微軟正黑體" panose="020B0604030504040204" pitchFamily="34" charset="-120"/>
                <a:ea typeface="微軟正黑體" panose="020B0604030504040204" pitchFamily="34" charset="-120"/>
              </a:rPr>
              <a:t>」、</a:t>
            </a:r>
            <a:br>
              <a:rPr lang="en-US" altLang="zh-TW" sz="2100" b="1" spc="-75" dirty="0">
                <a:solidFill>
                  <a:prstClr val="black"/>
                </a:solidFill>
                <a:latin typeface="微軟正黑體" panose="020B0604030504040204" pitchFamily="34" charset="-120"/>
                <a:ea typeface="微軟正黑體" panose="020B0604030504040204" pitchFamily="34" charset="-120"/>
              </a:rPr>
            </a:br>
            <a:r>
              <a:rPr lang="zh-TW" altLang="en-US" sz="2100" b="1" spc="-75" dirty="0">
                <a:solidFill>
                  <a:prstClr val="black"/>
                </a:solidFill>
                <a:latin typeface="微軟正黑體" panose="020B0604030504040204" pitchFamily="34" charset="-120"/>
                <a:ea typeface="微軟正黑體" panose="020B0604030504040204" pitchFamily="34" charset="-120"/>
              </a:rPr>
              <a:t>「</a:t>
            </a:r>
            <a:r>
              <a:rPr lang="zh-TW" altLang="en-US" sz="2100" b="1" spc="-75" dirty="0">
                <a:solidFill>
                  <a:srgbClr val="FF0000"/>
                </a:solidFill>
                <a:latin typeface="微軟正黑體" panose="020B0604030504040204" pitchFamily="34" charset="-120"/>
                <a:ea typeface="微軟正黑體" panose="020B0604030504040204" pitchFamily="34" charset="-120"/>
              </a:rPr>
              <a:t>排名</a:t>
            </a:r>
            <a:r>
              <a:rPr lang="zh-TW" altLang="en-US" sz="2100" b="1" spc="-75" dirty="0">
                <a:solidFill>
                  <a:prstClr val="black"/>
                </a:solidFill>
                <a:latin typeface="微軟正黑體" panose="020B0604030504040204" pitchFamily="34" charset="-120"/>
                <a:ea typeface="微軟正黑體" panose="020B0604030504040204" pitchFamily="34" charset="-120"/>
              </a:rPr>
              <a:t>」是否正確</a:t>
            </a:r>
            <a:endParaRPr lang="en-US" altLang="zh-TW" sz="2100" b="1" spc="-75" dirty="0">
              <a:solidFill>
                <a:prstClr val="black"/>
              </a:solidFill>
              <a:latin typeface="微軟正黑體" panose="020B0604030504040204" pitchFamily="34" charset="-120"/>
              <a:ea typeface="微軟正黑體" panose="020B0604030504040204" pitchFamily="34" charset="-120"/>
            </a:endParaRPr>
          </a:p>
          <a:p>
            <a:pPr marL="342900" indent="-342900">
              <a:spcBef>
                <a:spcPct val="20000"/>
              </a:spcBef>
              <a:buFontTx/>
              <a:buBlip>
                <a:blip r:embed="rId5"/>
              </a:buBlip>
              <a:defRPr/>
            </a:pPr>
            <a:r>
              <a:rPr lang="zh-TW" altLang="en-US" sz="2100" b="1" spc="-75" dirty="0">
                <a:solidFill>
                  <a:prstClr val="black"/>
                </a:solidFill>
                <a:latin typeface="微軟正黑體" panose="020B0604030504040204" pitchFamily="34" charset="-120"/>
                <a:ea typeface="微軟正黑體" panose="020B0604030504040204" pitchFamily="34" charset="-120"/>
              </a:rPr>
              <a:t>請</a:t>
            </a:r>
            <a:r>
              <a:rPr lang="zh-TW" altLang="en-US" sz="2100" b="1" spc="-75" dirty="0">
                <a:solidFill>
                  <a:srgbClr val="FF0000"/>
                </a:solidFill>
                <a:latin typeface="微軟正黑體" panose="020B0604030504040204" pitchFamily="34" charset="-120"/>
                <a:ea typeface="微軟正黑體" panose="020B0604030504040204" pitchFamily="34" charset="-120"/>
              </a:rPr>
              <a:t>詳閱相關注意事項</a:t>
            </a:r>
            <a:endParaRPr lang="zh-TW" altLang="zh-TW" sz="2100" b="1" spc="-75" dirty="0">
              <a:solidFill>
                <a:srgbClr val="FF0000"/>
              </a:solidFill>
              <a:latin typeface="微軟正黑體" panose="020B0604030504040204" pitchFamily="34" charset="-120"/>
              <a:ea typeface="微軟正黑體" panose="020B0604030504040204" pitchFamily="34" charset="-120"/>
            </a:endParaRPr>
          </a:p>
        </p:txBody>
      </p:sp>
      <p:sp>
        <p:nvSpPr>
          <p:cNvPr id="14" name="矩形 13">
            <a:extLst>
              <a:ext uri="{FF2B5EF4-FFF2-40B4-BE49-F238E27FC236}">
                <a16:creationId xmlns:a16="http://schemas.microsoft.com/office/drawing/2014/main" id="{5366C9F2-6116-46C2-B4A7-13C458F31F15}"/>
              </a:ext>
            </a:extLst>
          </p:cNvPr>
          <p:cNvSpPr/>
          <p:nvPr/>
        </p:nvSpPr>
        <p:spPr>
          <a:xfrm>
            <a:off x="1505527" y="4849505"/>
            <a:ext cx="3141085" cy="897238"/>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a:extLst>
              <a:ext uri="{FF2B5EF4-FFF2-40B4-BE49-F238E27FC236}">
                <a16:creationId xmlns:a16="http://schemas.microsoft.com/office/drawing/2014/main" id="{847A695C-4859-45D4-B6D0-90736EEE5DBF}"/>
              </a:ext>
            </a:extLst>
          </p:cNvPr>
          <p:cNvSpPr/>
          <p:nvPr/>
        </p:nvSpPr>
        <p:spPr>
          <a:xfrm>
            <a:off x="2513017" y="5767411"/>
            <a:ext cx="1731899" cy="231113"/>
          </a:xfrm>
          <a:prstGeom prst="rect">
            <a:avLst/>
          </a:prstGeom>
          <a:noFill/>
          <a:ln w="28575">
            <a:solidFill>
              <a:srgbClr val="16A0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向右箭號 19">
            <a:extLst>
              <a:ext uri="{FF2B5EF4-FFF2-40B4-BE49-F238E27FC236}">
                <a16:creationId xmlns:a16="http://schemas.microsoft.com/office/drawing/2014/main" id="{EB13339E-EA59-4694-98CF-09402969BBFC}"/>
              </a:ext>
            </a:extLst>
          </p:cNvPr>
          <p:cNvSpPr/>
          <p:nvPr/>
        </p:nvSpPr>
        <p:spPr bwMode="auto">
          <a:xfrm>
            <a:off x="2009241" y="5791537"/>
            <a:ext cx="434157" cy="218419"/>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sz="1400"/>
          </a:p>
        </p:txBody>
      </p:sp>
      <p:sp>
        <p:nvSpPr>
          <p:cNvPr id="11" name="AutoShape 8"/>
          <p:cNvSpPr>
            <a:spLocks noChangeArrowheads="1"/>
          </p:cNvSpPr>
          <p:nvPr/>
        </p:nvSpPr>
        <p:spPr bwMode="auto">
          <a:xfrm>
            <a:off x="4560330" y="4708432"/>
            <a:ext cx="2592388" cy="1943100"/>
          </a:xfrm>
          <a:prstGeom prst="irregularSeal1">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algn="ctr" eaLnBrk="1" hangingPunct="1">
              <a:spcBef>
                <a:spcPct val="0"/>
              </a:spcBef>
              <a:buFontTx/>
              <a:buNone/>
            </a:pPr>
            <a:r>
              <a:rPr lang="zh-TW" altLang="en-US" sz="2400" dirty="0">
                <a:solidFill>
                  <a:srgbClr val="FFFF00"/>
                </a:solidFill>
                <a:latin typeface="微軟正黑體" panose="020B0604030504040204" pitchFamily="34" charset="-120"/>
                <a:ea typeface="微軟正黑體" panose="020B0604030504040204" pitchFamily="34" charset="-120"/>
              </a:rPr>
              <a:t>限考生</a:t>
            </a:r>
          </a:p>
          <a:p>
            <a:pPr algn="ctr" eaLnBrk="1" hangingPunct="1">
              <a:spcBef>
                <a:spcPct val="0"/>
              </a:spcBef>
              <a:buFontTx/>
              <a:buNone/>
            </a:pPr>
            <a:r>
              <a:rPr lang="zh-TW" altLang="en-US" sz="2400" dirty="0">
                <a:solidFill>
                  <a:srgbClr val="FFFF00"/>
                </a:solidFill>
                <a:latin typeface="微軟正黑體" panose="020B0604030504040204" pitchFamily="34" charset="-120"/>
                <a:ea typeface="微軟正黑體" panose="020B0604030504040204" pitchFamily="34" charset="-120"/>
              </a:rPr>
              <a:t>本人使用</a:t>
            </a:r>
          </a:p>
        </p:txBody>
      </p:sp>
      <p:sp>
        <p:nvSpPr>
          <p:cNvPr id="17" name="矩形 16">
            <a:extLst>
              <a:ext uri="{FF2B5EF4-FFF2-40B4-BE49-F238E27FC236}">
                <a16:creationId xmlns:a16="http://schemas.microsoft.com/office/drawing/2014/main" id="{487BC3D7-796A-4532-B3BF-F79F9A53D6DF}"/>
              </a:ext>
            </a:extLst>
          </p:cNvPr>
          <p:cNvSpPr/>
          <p:nvPr/>
        </p:nvSpPr>
        <p:spPr>
          <a:xfrm>
            <a:off x="6165006" y="2726545"/>
            <a:ext cx="5103358" cy="356570"/>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2484203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99"/>
          <p:cNvSpPr>
            <a:spLocks noGrp="1" noChangeArrowheads="1"/>
          </p:cNvSpPr>
          <p:nvPr>
            <p:ph type="title" idx="4294967295"/>
          </p:nvPr>
        </p:nvSpPr>
        <p:spPr>
          <a:xfrm>
            <a:off x="748144" y="100443"/>
            <a:ext cx="11443855" cy="582612"/>
          </a:xfrm>
        </p:spPr>
        <p:txBody>
          <a:bodyPr>
            <a:normAutofit/>
          </a:bodyPr>
          <a:lstStyle/>
          <a:p>
            <a:r>
              <a:rPr lang="zh-TW" altLang="en-US" sz="2500" b="1" spc="-75" dirty="0">
                <a:solidFill>
                  <a:prstClr val="black"/>
                </a:solidFill>
                <a:latin typeface="微軟正黑體" panose="020B0604030504040204" pitchFamily="34" charset="-120"/>
                <a:ea typeface="微軟正黑體" panose="020B0604030504040204" pitchFamily="34" charset="-120"/>
              </a:rPr>
              <a:t>技優保送招生名額</a:t>
            </a:r>
          </a:p>
        </p:txBody>
      </p:sp>
      <p:graphicFrame>
        <p:nvGraphicFramePr>
          <p:cNvPr id="4" name="表格 3">
            <a:extLst>
              <a:ext uri="{FF2B5EF4-FFF2-40B4-BE49-F238E27FC236}">
                <a16:creationId xmlns:a16="http://schemas.microsoft.com/office/drawing/2014/main" id="{B89AB12F-96FD-4BD0-9BCC-121DBCA040A3}"/>
              </a:ext>
            </a:extLst>
          </p:cNvPr>
          <p:cNvGraphicFramePr>
            <a:graphicFrameLocks noGrp="1"/>
          </p:cNvGraphicFramePr>
          <p:nvPr>
            <p:extLst>
              <p:ext uri="{D42A27DB-BD31-4B8C-83A1-F6EECF244321}">
                <p14:modId xmlns:p14="http://schemas.microsoft.com/office/powerpoint/2010/main" val="2464726684"/>
              </p:ext>
            </p:extLst>
          </p:nvPr>
        </p:nvGraphicFramePr>
        <p:xfrm>
          <a:off x="3024698" y="1372006"/>
          <a:ext cx="6142604" cy="1597983"/>
        </p:xfrm>
        <a:graphic>
          <a:graphicData uri="http://schemas.openxmlformats.org/drawingml/2006/table">
            <a:tbl>
              <a:tblPr firstRow="1" bandRow="1">
                <a:tableStyleId>{68D230F3-CF80-4859-8CE7-A43EE81993B5}</a:tableStyleId>
              </a:tblPr>
              <a:tblGrid>
                <a:gridCol w="1726803">
                  <a:extLst>
                    <a:ext uri="{9D8B030D-6E8A-4147-A177-3AD203B41FA5}">
                      <a16:colId xmlns:a16="http://schemas.microsoft.com/office/drawing/2014/main" val="20001"/>
                    </a:ext>
                  </a:extLst>
                </a:gridCol>
                <a:gridCol w="2472342">
                  <a:extLst>
                    <a:ext uri="{9D8B030D-6E8A-4147-A177-3AD203B41FA5}">
                      <a16:colId xmlns:a16="http://schemas.microsoft.com/office/drawing/2014/main" val="20002"/>
                    </a:ext>
                  </a:extLst>
                </a:gridCol>
                <a:gridCol w="1943459">
                  <a:extLst>
                    <a:ext uri="{9D8B030D-6E8A-4147-A177-3AD203B41FA5}">
                      <a16:colId xmlns:a16="http://schemas.microsoft.com/office/drawing/2014/main" val="20003"/>
                    </a:ext>
                  </a:extLst>
                </a:gridCol>
              </a:tblGrid>
              <a:tr h="768345">
                <a:tc>
                  <a:txBody>
                    <a:bodyPr/>
                    <a:lstStyle/>
                    <a:p>
                      <a:pPr algn="ctr">
                        <a:lnSpc>
                          <a:spcPct val="100000"/>
                        </a:lnSpc>
                      </a:pPr>
                      <a:r>
                        <a:rPr lang="zh-TW" altLang="en-US" sz="2800" dirty="0">
                          <a:latin typeface="微軟正黑體" panose="020B0604030504040204" pitchFamily="34" charset="-120"/>
                          <a:ea typeface="微軟正黑體" panose="020B0604030504040204" pitchFamily="34" charset="-120"/>
                        </a:rPr>
                        <a:t>招生</a:t>
                      </a:r>
                      <a:endParaRPr lang="en-US" altLang="zh-TW" sz="2800" dirty="0">
                        <a:latin typeface="微軟正黑體" panose="020B0604030504040204" pitchFamily="34" charset="-120"/>
                        <a:ea typeface="微軟正黑體" panose="020B0604030504040204" pitchFamily="34" charset="-120"/>
                      </a:endParaRPr>
                    </a:p>
                    <a:p>
                      <a:pPr algn="ctr">
                        <a:lnSpc>
                          <a:spcPct val="100000"/>
                        </a:lnSpc>
                      </a:pPr>
                      <a:r>
                        <a:rPr lang="zh-TW" altLang="en-US" sz="2800" dirty="0">
                          <a:latin typeface="微軟正黑體" panose="020B0604030504040204" pitchFamily="34" charset="-120"/>
                          <a:ea typeface="微軟正黑體" panose="020B0604030504040204" pitchFamily="34" charset="-120"/>
                        </a:rPr>
                        <a:t>校數</a:t>
                      </a:r>
                      <a:endParaRPr lang="zh-TW" altLang="en-US" sz="2800" dirty="0">
                        <a:solidFill>
                          <a:schemeClr val="tx1"/>
                        </a:solidFill>
                        <a:latin typeface="微軟正黑體" panose="020B0604030504040204" pitchFamily="34" charset="-120"/>
                        <a:ea typeface="微軟正黑體" panose="020B0604030504040204" pitchFamily="34" charset="-120"/>
                      </a:endParaRPr>
                    </a:p>
                  </a:txBody>
                  <a:tcPr anchor="ctr"/>
                </a:tc>
                <a:tc>
                  <a:txBody>
                    <a:bodyPr/>
                    <a:lstStyle/>
                    <a:p>
                      <a:pPr algn="ctr">
                        <a:lnSpc>
                          <a:spcPct val="100000"/>
                        </a:lnSpc>
                      </a:pPr>
                      <a:r>
                        <a:rPr lang="zh-TW" altLang="en-US" sz="2800" dirty="0">
                          <a:latin typeface="微軟正黑體" panose="020B0604030504040204" pitchFamily="34" charset="-120"/>
                          <a:ea typeface="微軟正黑體" panose="020B0604030504040204" pitchFamily="34" charset="-120"/>
                        </a:rPr>
                        <a:t>系科</a:t>
                      </a:r>
                      <a:r>
                        <a:rPr lang="en-US" altLang="zh-TW" sz="2800"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組</a:t>
                      </a:r>
                      <a:r>
                        <a:rPr lang="en-US" altLang="zh-TW" sz="2800" dirty="0">
                          <a:latin typeface="微軟正黑體" panose="020B0604030504040204" pitchFamily="34" charset="-120"/>
                          <a:ea typeface="微軟正黑體" panose="020B0604030504040204" pitchFamily="34" charset="-120"/>
                        </a:rPr>
                        <a:t>)</a:t>
                      </a:r>
                    </a:p>
                    <a:p>
                      <a:pPr algn="ctr">
                        <a:lnSpc>
                          <a:spcPct val="100000"/>
                        </a:lnSpc>
                      </a:pPr>
                      <a:r>
                        <a:rPr lang="zh-TW" altLang="en-US" sz="2800" dirty="0">
                          <a:latin typeface="微軟正黑體" panose="020B0604030504040204" pitchFamily="34" charset="-120"/>
                          <a:ea typeface="微軟正黑體" panose="020B0604030504040204" pitchFamily="34" charset="-120"/>
                        </a:rPr>
                        <a:t>學程數</a:t>
                      </a:r>
                      <a:endParaRPr lang="zh-TW" altLang="en-US" sz="2800" dirty="0">
                        <a:solidFill>
                          <a:schemeClr val="tx1"/>
                        </a:solidFill>
                        <a:latin typeface="微軟正黑體" panose="020B0604030504040204" pitchFamily="34" charset="-120"/>
                        <a:ea typeface="微軟正黑體" panose="020B0604030504040204" pitchFamily="34" charset="-120"/>
                      </a:endParaRPr>
                    </a:p>
                  </a:txBody>
                  <a:tcPr anchor="ctr"/>
                </a:tc>
                <a:tc>
                  <a:txBody>
                    <a:bodyPr/>
                    <a:lstStyle/>
                    <a:p>
                      <a:pPr algn="ctr">
                        <a:lnSpc>
                          <a:spcPct val="100000"/>
                        </a:lnSpc>
                      </a:pPr>
                      <a:r>
                        <a:rPr lang="zh-TW" altLang="en-US" sz="2800" dirty="0">
                          <a:latin typeface="微軟正黑體" panose="020B0604030504040204" pitchFamily="34" charset="-120"/>
                          <a:ea typeface="微軟正黑體" panose="020B0604030504040204" pitchFamily="34" charset="-120"/>
                        </a:rPr>
                        <a:t>招生名額</a:t>
                      </a:r>
                      <a:endParaRPr lang="zh-TW" altLang="en-US" sz="2800" dirty="0">
                        <a:solidFill>
                          <a:schemeClr val="tx1"/>
                        </a:solidFill>
                        <a:latin typeface="微軟正黑體" panose="020B0604030504040204" pitchFamily="34" charset="-120"/>
                        <a:ea typeface="微軟正黑體" panose="020B0604030504040204" pitchFamily="34" charset="-120"/>
                      </a:endParaRPr>
                    </a:p>
                  </a:txBody>
                  <a:tcPr anchor="ctr"/>
                </a:tc>
                <a:extLst>
                  <a:ext uri="{0D108BD9-81ED-4DB2-BD59-A6C34878D82A}">
                    <a16:rowId xmlns:a16="http://schemas.microsoft.com/office/drawing/2014/main" val="10000"/>
                  </a:ext>
                </a:extLst>
              </a:tr>
              <a:tr h="653103">
                <a:tc>
                  <a:txBody>
                    <a:bodyPr/>
                    <a:lstStyle/>
                    <a:p>
                      <a:pPr marL="0" algn="ctr" defTabSz="914400" rtl="0" eaLnBrk="1" latinLnBrk="0" hangingPunct="1"/>
                      <a:r>
                        <a:rPr lang="en-US" altLang="zh-TW" sz="2800" b="0" kern="1200" cap="none" spc="0" dirty="0">
                          <a:ln w="6600">
                            <a:noFill/>
                            <a:prstDash val="solid"/>
                          </a:ln>
                          <a:solidFill>
                            <a:schemeClr val="tx1"/>
                          </a:solidFill>
                          <a:effectLst/>
                          <a:latin typeface="微軟正黑體" panose="020B0604030504040204" pitchFamily="34" charset="-120"/>
                          <a:ea typeface="微軟正黑體" panose="020B0604030504040204" pitchFamily="34" charset="-120"/>
                          <a:cs typeface="+mn-cs"/>
                        </a:rPr>
                        <a:t>20</a:t>
                      </a:r>
                      <a:endParaRPr lang="zh-TW" altLang="en-US" sz="2800" b="1" kern="1200" cap="none" spc="0" dirty="0">
                        <a:ln w="6600">
                          <a:noFill/>
                          <a:prstDash val="solid"/>
                        </a:ln>
                        <a:solidFill>
                          <a:schemeClr val="tx1"/>
                        </a:solidFill>
                        <a:effectLst/>
                        <a:latin typeface="微軟正黑體" panose="020B0604030504040204" pitchFamily="34" charset="-120"/>
                        <a:ea typeface="微軟正黑體" panose="020B0604030504040204" pitchFamily="34" charset="-120"/>
                        <a:cs typeface="+mn-cs"/>
                      </a:endParaRPr>
                    </a:p>
                  </a:txBody>
                  <a:tcPr anchor="ctr"/>
                </a:tc>
                <a:tc>
                  <a:txBody>
                    <a:bodyPr/>
                    <a:lstStyle/>
                    <a:p>
                      <a:pPr marL="0" algn="ctr" defTabSz="914400" rtl="0" eaLnBrk="1" latinLnBrk="0" hangingPunct="1"/>
                      <a:r>
                        <a:rPr lang="en-US" altLang="zh-TW" sz="2800" b="0" kern="1200" cap="none" spc="0" dirty="0">
                          <a:ln w="6600">
                            <a:noFill/>
                            <a:prstDash val="solid"/>
                          </a:ln>
                          <a:solidFill>
                            <a:schemeClr val="tx1"/>
                          </a:solidFill>
                          <a:effectLst/>
                          <a:latin typeface="微軟正黑體" panose="020B0604030504040204" pitchFamily="34" charset="-120"/>
                          <a:ea typeface="微軟正黑體" panose="020B0604030504040204" pitchFamily="34" charset="-120"/>
                          <a:cs typeface="+mn-cs"/>
                        </a:rPr>
                        <a:t>152</a:t>
                      </a:r>
                      <a:endParaRPr lang="zh-TW" altLang="en-US" sz="2800" b="1" kern="1200" cap="none" spc="0" dirty="0">
                        <a:ln w="6600">
                          <a:noFill/>
                          <a:prstDash val="solid"/>
                        </a:ln>
                        <a:solidFill>
                          <a:schemeClr val="tx1"/>
                        </a:solidFill>
                        <a:effectLst/>
                        <a:latin typeface="微軟正黑體" panose="020B0604030504040204" pitchFamily="34" charset="-120"/>
                        <a:ea typeface="微軟正黑體" panose="020B0604030504040204" pitchFamily="34" charset="-120"/>
                        <a:cs typeface="+mn-cs"/>
                      </a:endParaRPr>
                    </a:p>
                  </a:txBody>
                  <a:tcPr anchor="ctr"/>
                </a:tc>
                <a:tc>
                  <a:txBody>
                    <a:bodyPr/>
                    <a:lstStyle/>
                    <a:p>
                      <a:pPr marL="0" algn="ctr" defTabSz="914400" rtl="0" eaLnBrk="1" latinLnBrk="0" hangingPunct="1"/>
                      <a:r>
                        <a:rPr lang="en-US" altLang="zh-TW" sz="2800" b="0" kern="1200" cap="none" spc="0" dirty="0">
                          <a:ln w="6600">
                            <a:noFill/>
                            <a:prstDash val="solid"/>
                          </a:ln>
                          <a:solidFill>
                            <a:schemeClr val="tx1"/>
                          </a:solidFill>
                          <a:effectLst/>
                          <a:latin typeface="微軟正黑體" panose="020B0604030504040204" pitchFamily="34" charset="-120"/>
                          <a:ea typeface="微軟正黑體" panose="020B0604030504040204" pitchFamily="34" charset="-120"/>
                          <a:cs typeface="+mn-cs"/>
                        </a:rPr>
                        <a:t>493</a:t>
                      </a:r>
                      <a:endParaRPr lang="zh-TW" altLang="en-US" sz="2800" b="1" kern="1200" cap="none" spc="0" dirty="0">
                        <a:ln w="6600">
                          <a:noFill/>
                          <a:prstDash val="solid"/>
                        </a:ln>
                        <a:solidFill>
                          <a:schemeClr val="tx1"/>
                        </a:solidFill>
                        <a:effectLst/>
                        <a:latin typeface="微軟正黑體" panose="020B0604030504040204" pitchFamily="34" charset="-120"/>
                        <a:ea typeface="微軟正黑體" panose="020B0604030504040204" pitchFamily="34" charset="-120"/>
                        <a:cs typeface="+mn-cs"/>
                      </a:endParaRPr>
                    </a:p>
                  </a:txBody>
                  <a:tcPr anchor="ctr"/>
                </a:tc>
                <a:extLst>
                  <a:ext uri="{0D108BD9-81ED-4DB2-BD59-A6C34878D82A}">
                    <a16:rowId xmlns:a16="http://schemas.microsoft.com/office/drawing/2014/main" val="1323345760"/>
                  </a:ext>
                </a:extLst>
              </a:tr>
            </a:tbl>
          </a:graphicData>
        </a:graphic>
      </p:graphicFrame>
      <p:graphicFrame>
        <p:nvGraphicFramePr>
          <p:cNvPr id="2" name="表格 2">
            <a:extLst>
              <a:ext uri="{FF2B5EF4-FFF2-40B4-BE49-F238E27FC236}">
                <a16:creationId xmlns:a16="http://schemas.microsoft.com/office/drawing/2014/main" id="{F5703360-3E83-4C1E-BD16-819B9F4EA7D5}"/>
              </a:ext>
            </a:extLst>
          </p:cNvPr>
          <p:cNvGraphicFramePr>
            <a:graphicFrameLocks noGrp="1"/>
          </p:cNvGraphicFramePr>
          <p:nvPr>
            <p:extLst>
              <p:ext uri="{D42A27DB-BD31-4B8C-83A1-F6EECF244321}">
                <p14:modId xmlns:p14="http://schemas.microsoft.com/office/powerpoint/2010/main" val="293938515"/>
              </p:ext>
            </p:extLst>
          </p:nvPr>
        </p:nvGraphicFramePr>
        <p:xfrm>
          <a:off x="1330036" y="3888012"/>
          <a:ext cx="10058400" cy="1478280"/>
        </p:xfrm>
        <a:graphic>
          <a:graphicData uri="http://schemas.openxmlformats.org/drawingml/2006/table">
            <a:tbl>
              <a:tblPr firstRow="1" bandRow="1">
                <a:tableStyleId>{ED083AE6-46FA-4A59-8FB0-9F97EB10719F}</a:tableStyleId>
              </a:tblPr>
              <a:tblGrid>
                <a:gridCol w="2011680">
                  <a:extLst>
                    <a:ext uri="{9D8B030D-6E8A-4147-A177-3AD203B41FA5}">
                      <a16:colId xmlns:a16="http://schemas.microsoft.com/office/drawing/2014/main" val="3716035953"/>
                    </a:ext>
                  </a:extLst>
                </a:gridCol>
                <a:gridCol w="2011680">
                  <a:extLst>
                    <a:ext uri="{9D8B030D-6E8A-4147-A177-3AD203B41FA5}">
                      <a16:colId xmlns:a16="http://schemas.microsoft.com/office/drawing/2014/main" val="864175704"/>
                    </a:ext>
                  </a:extLst>
                </a:gridCol>
                <a:gridCol w="2011680">
                  <a:extLst>
                    <a:ext uri="{9D8B030D-6E8A-4147-A177-3AD203B41FA5}">
                      <a16:colId xmlns:a16="http://schemas.microsoft.com/office/drawing/2014/main" val="3802093824"/>
                    </a:ext>
                  </a:extLst>
                </a:gridCol>
                <a:gridCol w="2011680">
                  <a:extLst>
                    <a:ext uri="{9D8B030D-6E8A-4147-A177-3AD203B41FA5}">
                      <a16:colId xmlns:a16="http://schemas.microsoft.com/office/drawing/2014/main" val="1681833401"/>
                    </a:ext>
                  </a:extLst>
                </a:gridCol>
                <a:gridCol w="2011680">
                  <a:extLst>
                    <a:ext uri="{9D8B030D-6E8A-4147-A177-3AD203B41FA5}">
                      <a16:colId xmlns:a16="http://schemas.microsoft.com/office/drawing/2014/main" val="3936749209"/>
                    </a:ext>
                  </a:extLst>
                </a:gridCol>
              </a:tblGrid>
              <a:tr h="0">
                <a:tc>
                  <a:txBody>
                    <a:bodyPr/>
                    <a:lstStyle/>
                    <a:p>
                      <a:pPr algn="ctr"/>
                      <a:r>
                        <a:rPr lang="zh-TW" altLang="en-US" b="1" dirty="0">
                          <a:solidFill>
                            <a:srgbClr val="0000FF"/>
                          </a:solidFill>
                          <a:latin typeface="微軟正黑體" panose="020B0604030504040204" pitchFamily="34" charset="-120"/>
                          <a:ea typeface="微軟正黑體" panose="020B0604030504040204" pitchFamily="34" charset="-120"/>
                        </a:rPr>
                        <a:t>臺灣科技大學</a:t>
                      </a:r>
                    </a:p>
                  </a:txBody>
                  <a:tcPr anchor="ctr"/>
                </a:tc>
                <a:tc>
                  <a:txBody>
                    <a:bodyPr/>
                    <a:lstStyle/>
                    <a:p>
                      <a:pPr algn="ctr"/>
                      <a:r>
                        <a:rPr lang="zh-TW" altLang="en-US" b="1" dirty="0">
                          <a:solidFill>
                            <a:srgbClr val="0000FF"/>
                          </a:solidFill>
                          <a:latin typeface="微軟正黑體" panose="020B0604030504040204" pitchFamily="34" charset="-120"/>
                          <a:ea typeface="微軟正黑體" panose="020B0604030504040204" pitchFamily="34" charset="-120"/>
                        </a:rPr>
                        <a:t>雲林科技大學</a:t>
                      </a:r>
                    </a:p>
                  </a:txBody>
                  <a:tcPr anchor="ctr"/>
                </a:tc>
                <a:tc>
                  <a:txBody>
                    <a:bodyPr/>
                    <a:lstStyle/>
                    <a:p>
                      <a:pPr algn="ctr"/>
                      <a:r>
                        <a:rPr lang="zh-TW" altLang="en-US" b="1" dirty="0">
                          <a:solidFill>
                            <a:srgbClr val="0000FF"/>
                          </a:solidFill>
                          <a:latin typeface="微軟正黑體" panose="020B0604030504040204" pitchFamily="34" charset="-120"/>
                          <a:ea typeface="微軟正黑體" panose="020B0604030504040204" pitchFamily="34" charset="-120"/>
                        </a:rPr>
                        <a:t>屏東科技大學</a:t>
                      </a:r>
                    </a:p>
                  </a:txBody>
                  <a:tcPr anchor="ctr"/>
                </a:tc>
                <a:tc>
                  <a:txBody>
                    <a:bodyPr/>
                    <a:lstStyle/>
                    <a:p>
                      <a:pPr algn="ctr"/>
                      <a:r>
                        <a:rPr lang="zh-TW" altLang="en-US" b="1" dirty="0">
                          <a:solidFill>
                            <a:srgbClr val="0000FF"/>
                          </a:solidFill>
                          <a:latin typeface="微軟正黑體" panose="020B0604030504040204" pitchFamily="34" charset="-120"/>
                          <a:ea typeface="微軟正黑體" panose="020B0604030504040204" pitchFamily="34" charset="-120"/>
                        </a:rPr>
                        <a:t>臺北科技大學</a:t>
                      </a:r>
                    </a:p>
                  </a:txBody>
                  <a:tcPr anchor="ctr"/>
                </a:tc>
                <a:tc>
                  <a:txBody>
                    <a:bodyPr/>
                    <a:lstStyle/>
                    <a:p>
                      <a:pPr algn="ctr"/>
                      <a:r>
                        <a:rPr lang="zh-TW" altLang="en-US" b="1" dirty="0">
                          <a:solidFill>
                            <a:srgbClr val="0000FF"/>
                          </a:solidFill>
                          <a:latin typeface="微軟正黑體" panose="020B0604030504040204" pitchFamily="34" charset="-120"/>
                          <a:ea typeface="微軟正黑體" panose="020B0604030504040204" pitchFamily="34" charset="-120"/>
                        </a:rPr>
                        <a:t>高雄科技大學</a:t>
                      </a:r>
                    </a:p>
                  </a:txBody>
                  <a:tcPr anchor="ctr"/>
                </a:tc>
                <a:extLst>
                  <a:ext uri="{0D108BD9-81ED-4DB2-BD59-A6C34878D82A}">
                    <a16:rowId xmlns:a16="http://schemas.microsoft.com/office/drawing/2014/main" val="2031785770"/>
                  </a:ext>
                </a:extLst>
              </a:tr>
              <a:tr h="370840">
                <a:tc>
                  <a:txBody>
                    <a:bodyPr/>
                    <a:lstStyle/>
                    <a:p>
                      <a:pPr algn="ctr"/>
                      <a:r>
                        <a:rPr lang="zh-TW" altLang="en-US" b="1" dirty="0">
                          <a:solidFill>
                            <a:srgbClr val="0000FF"/>
                          </a:solidFill>
                          <a:latin typeface="微軟正黑體" panose="020B0604030504040204" pitchFamily="34" charset="-120"/>
                          <a:ea typeface="微軟正黑體" panose="020B0604030504040204" pitchFamily="34" charset="-120"/>
                        </a:rPr>
                        <a:t>虎尾科技大學</a:t>
                      </a:r>
                    </a:p>
                  </a:txBody>
                  <a:tcPr anchor="ctr"/>
                </a:tc>
                <a:tc>
                  <a:txBody>
                    <a:bodyPr/>
                    <a:lstStyle/>
                    <a:p>
                      <a:pPr algn="ctr"/>
                      <a:r>
                        <a:rPr lang="zh-TW" altLang="en-US" b="1" dirty="0">
                          <a:solidFill>
                            <a:srgbClr val="0000FF"/>
                          </a:solidFill>
                          <a:latin typeface="微軟正黑體" panose="020B0604030504040204" pitchFamily="34" charset="-120"/>
                          <a:ea typeface="微軟正黑體" panose="020B0604030504040204" pitchFamily="34" charset="-120"/>
                        </a:rPr>
                        <a:t>澎湖科技大學</a:t>
                      </a:r>
                    </a:p>
                  </a:txBody>
                  <a:tcPr anchor="ctr"/>
                </a:tc>
                <a:tc>
                  <a:txBody>
                    <a:bodyPr/>
                    <a:lstStyle/>
                    <a:p>
                      <a:pPr algn="ctr"/>
                      <a:r>
                        <a:rPr lang="zh-TW" altLang="en-US" b="1" dirty="0">
                          <a:solidFill>
                            <a:srgbClr val="0000FF"/>
                          </a:solidFill>
                          <a:latin typeface="微軟正黑體" panose="020B0604030504040204" pitchFamily="34" charset="-120"/>
                          <a:ea typeface="微軟正黑體" panose="020B0604030504040204" pitchFamily="34" charset="-120"/>
                        </a:rPr>
                        <a:t>勤益科技大學</a:t>
                      </a:r>
                    </a:p>
                  </a:txBody>
                  <a:tcPr anchor="ctr"/>
                </a:tc>
                <a:tc>
                  <a:txBody>
                    <a:bodyPr/>
                    <a:lstStyle/>
                    <a:p>
                      <a:pPr algn="ctr"/>
                      <a:r>
                        <a:rPr lang="zh-TW" altLang="en-US" b="1" dirty="0">
                          <a:solidFill>
                            <a:srgbClr val="0000FF"/>
                          </a:solidFill>
                          <a:latin typeface="微軟正黑體" panose="020B0604030504040204" pitchFamily="34" charset="-120"/>
                          <a:ea typeface="微軟正黑體" panose="020B0604030504040204" pitchFamily="34" charset="-120"/>
                        </a:rPr>
                        <a:t>臺北護理健康大學</a:t>
                      </a:r>
                    </a:p>
                  </a:txBody>
                  <a:tcPr anchor="ctr"/>
                </a:tc>
                <a:tc>
                  <a:txBody>
                    <a:bodyPr/>
                    <a:lstStyle/>
                    <a:p>
                      <a:pPr algn="ctr"/>
                      <a:r>
                        <a:rPr lang="zh-TW" altLang="en-US" b="1" dirty="0">
                          <a:solidFill>
                            <a:srgbClr val="0000FF"/>
                          </a:solidFill>
                          <a:latin typeface="微軟正黑體" panose="020B0604030504040204" pitchFamily="34" charset="-120"/>
                          <a:ea typeface="微軟正黑體" panose="020B0604030504040204" pitchFamily="34" charset="-120"/>
                        </a:rPr>
                        <a:t>高雄餐旅大學</a:t>
                      </a:r>
                    </a:p>
                  </a:txBody>
                  <a:tcPr anchor="ctr"/>
                </a:tc>
                <a:extLst>
                  <a:ext uri="{0D108BD9-81ED-4DB2-BD59-A6C34878D82A}">
                    <a16:rowId xmlns:a16="http://schemas.microsoft.com/office/drawing/2014/main" val="3256828794"/>
                  </a:ext>
                </a:extLst>
              </a:tr>
              <a:tr h="370840">
                <a:tc>
                  <a:txBody>
                    <a:bodyPr/>
                    <a:lstStyle/>
                    <a:p>
                      <a:pPr algn="ctr"/>
                      <a:r>
                        <a:rPr lang="zh-TW" altLang="en-US" b="1" dirty="0">
                          <a:solidFill>
                            <a:srgbClr val="0000FF"/>
                          </a:solidFill>
                          <a:latin typeface="微軟正黑體" panose="020B0604030504040204" pitchFamily="34" charset="-120"/>
                          <a:ea typeface="微軟正黑體" panose="020B0604030504040204" pitchFamily="34" charset="-120"/>
                        </a:rPr>
                        <a:t>臺中科技大學</a:t>
                      </a:r>
                    </a:p>
                  </a:txBody>
                  <a:tcPr anchor="ctr"/>
                </a:tc>
                <a:tc>
                  <a:txBody>
                    <a:bodyPr/>
                    <a:lstStyle/>
                    <a:p>
                      <a:pPr algn="ctr"/>
                      <a:r>
                        <a:rPr lang="zh-TW" altLang="en-US" b="1" dirty="0">
                          <a:solidFill>
                            <a:srgbClr val="0000FF"/>
                          </a:solidFill>
                          <a:latin typeface="微軟正黑體" panose="020B0604030504040204" pitchFamily="34" charset="-120"/>
                          <a:ea typeface="微軟正黑體" panose="020B0604030504040204" pitchFamily="34" charset="-120"/>
                        </a:rPr>
                        <a:t>臺北商業大學</a:t>
                      </a:r>
                    </a:p>
                  </a:txBody>
                  <a:tcPr anchor="ctr"/>
                </a:tc>
                <a:tc>
                  <a:txBody>
                    <a:bodyPr/>
                    <a:lstStyle/>
                    <a:p>
                      <a:pPr algn="ctr"/>
                      <a:r>
                        <a:rPr lang="zh-TW" altLang="en-US" b="1" dirty="0">
                          <a:latin typeface="微軟正黑體" panose="020B0604030504040204" pitchFamily="34" charset="-120"/>
                          <a:ea typeface="微軟正黑體" panose="020B0604030504040204" pitchFamily="34" charset="-120"/>
                        </a:rPr>
                        <a:t>修平科技大學</a:t>
                      </a:r>
                    </a:p>
                  </a:txBody>
                  <a:tcPr anchor="ctr"/>
                </a:tc>
                <a:tc>
                  <a:txBody>
                    <a:bodyPr/>
                    <a:lstStyle/>
                    <a:p>
                      <a:pPr algn="ctr"/>
                      <a:r>
                        <a:rPr lang="zh-TW" altLang="en-US" b="1" dirty="0">
                          <a:solidFill>
                            <a:srgbClr val="0000FF"/>
                          </a:solidFill>
                          <a:latin typeface="微軟正黑體" panose="020B0604030504040204" pitchFamily="34" charset="-120"/>
                          <a:ea typeface="微軟正黑體" panose="020B0604030504040204" pitchFamily="34" charset="-120"/>
                        </a:rPr>
                        <a:t>中興大學</a:t>
                      </a:r>
                    </a:p>
                  </a:txBody>
                  <a:tcPr anchor="ctr"/>
                </a:tc>
                <a:tc>
                  <a:txBody>
                    <a:bodyPr/>
                    <a:lstStyle/>
                    <a:p>
                      <a:pPr algn="ctr"/>
                      <a:r>
                        <a:rPr lang="zh-TW" altLang="en-US" b="1" dirty="0">
                          <a:solidFill>
                            <a:srgbClr val="0000FF"/>
                          </a:solidFill>
                          <a:latin typeface="微軟正黑體" panose="020B0604030504040204" pitchFamily="34" charset="-120"/>
                          <a:ea typeface="微軟正黑體" panose="020B0604030504040204" pitchFamily="34" charset="-120"/>
                        </a:rPr>
                        <a:t>臺灣海洋大學</a:t>
                      </a:r>
                    </a:p>
                  </a:txBody>
                  <a:tcPr anchor="ctr"/>
                </a:tc>
                <a:extLst>
                  <a:ext uri="{0D108BD9-81ED-4DB2-BD59-A6C34878D82A}">
                    <a16:rowId xmlns:a16="http://schemas.microsoft.com/office/drawing/2014/main" val="3992615385"/>
                  </a:ext>
                </a:extLst>
              </a:tr>
              <a:tr h="370840">
                <a:tc>
                  <a:txBody>
                    <a:bodyPr/>
                    <a:lstStyle/>
                    <a:p>
                      <a:pPr algn="ctr"/>
                      <a:r>
                        <a:rPr lang="zh-TW" altLang="en-US" b="1" dirty="0">
                          <a:solidFill>
                            <a:srgbClr val="0000FF"/>
                          </a:solidFill>
                          <a:latin typeface="微軟正黑體" panose="020B0604030504040204" pitchFamily="34" charset="-120"/>
                          <a:ea typeface="微軟正黑體" panose="020B0604030504040204" pitchFamily="34" charset="-120"/>
                        </a:rPr>
                        <a:t>高雄師範大學</a:t>
                      </a:r>
                    </a:p>
                  </a:txBody>
                  <a:tcPr anchor="ctr"/>
                </a:tc>
                <a:tc>
                  <a:txBody>
                    <a:bodyPr/>
                    <a:lstStyle/>
                    <a:p>
                      <a:pPr algn="ctr"/>
                      <a:r>
                        <a:rPr lang="zh-TW" altLang="en-US" b="1" dirty="0">
                          <a:solidFill>
                            <a:srgbClr val="0000FF"/>
                          </a:solidFill>
                          <a:latin typeface="微軟正黑體" panose="020B0604030504040204" pitchFamily="34" charset="-120"/>
                          <a:ea typeface="微軟正黑體" panose="020B0604030504040204" pitchFamily="34" charset="-120"/>
                        </a:rPr>
                        <a:t>暨南國際大學</a:t>
                      </a:r>
                    </a:p>
                  </a:txBody>
                  <a:tcPr anchor="ctr"/>
                </a:tc>
                <a:tc>
                  <a:txBody>
                    <a:bodyPr/>
                    <a:lstStyle/>
                    <a:p>
                      <a:pPr algn="ctr"/>
                      <a:r>
                        <a:rPr lang="zh-TW" altLang="en-US" b="1" dirty="0">
                          <a:latin typeface="微軟正黑體" panose="020B0604030504040204" pitchFamily="34" charset="-120"/>
                          <a:ea typeface="微軟正黑體" panose="020B0604030504040204" pitchFamily="34" charset="-120"/>
                        </a:rPr>
                        <a:t>輔仁大學</a:t>
                      </a:r>
                    </a:p>
                  </a:txBody>
                  <a:tcPr anchor="ctr"/>
                </a:tc>
                <a:tc>
                  <a:txBody>
                    <a:bodyPr/>
                    <a:lstStyle/>
                    <a:p>
                      <a:pPr algn="ctr"/>
                      <a:r>
                        <a:rPr lang="zh-TW" altLang="en-US" b="1" dirty="0">
                          <a:latin typeface="微軟正黑體" panose="020B0604030504040204" pitchFamily="34" charset="-120"/>
                          <a:ea typeface="微軟正黑體" panose="020B0604030504040204" pitchFamily="34" charset="-120"/>
                        </a:rPr>
                        <a:t>中原大學</a:t>
                      </a:r>
                    </a:p>
                  </a:txBody>
                  <a:tcPr anchor="ctr"/>
                </a:tc>
                <a:tc>
                  <a:txBody>
                    <a:bodyPr/>
                    <a:lstStyle/>
                    <a:p>
                      <a:pPr algn="ctr"/>
                      <a:r>
                        <a:rPr lang="zh-TW" altLang="en-US" b="1" dirty="0">
                          <a:latin typeface="微軟正黑體" panose="020B0604030504040204" pitchFamily="34" charset="-120"/>
                          <a:ea typeface="微軟正黑體" panose="020B0604030504040204" pitchFamily="34" charset="-120"/>
                        </a:rPr>
                        <a:t>實踐大學</a:t>
                      </a:r>
                    </a:p>
                  </a:txBody>
                  <a:tcPr anchor="ctr"/>
                </a:tc>
                <a:extLst>
                  <a:ext uri="{0D108BD9-81ED-4DB2-BD59-A6C34878D82A}">
                    <a16:rowId xmlns:a16="http://schemas.microsoft.com/office/drawing/2014/main" val="3422752067"/>
                  </a:ext>
                </a:extLst>
              </a:tr>
            </a:tbl>
          </a:graphicData>
        </a:graphic>
      </p:graphicFrame>
    </p:spTree>
    <p:extLst>
      <p:ext uri="{BB962C8B-B14F-4D97-AF65-F5344CB8AC3E}">
        <p14:creationId xmlns:p14="http://schemas.microsoft.com/office/powerpoint/2010/main" val="3643989270"/>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1DBE9CCF-3528-4EFC-BD1D-D420FB57040C}"/>
              </a:ext>
            </a:extLst>
          </p:cNvPr>
          <p:cNvPicPr>
            <a:picLocks noChangeAspect="1"/>
          </p:cNvPicPr>
          <p:nvPr/>
        </p:nvPicPr>
        <p:blipFill>
          <a:blip r:embed="rId3"/>
          <a:stretch>
            <a:fillRect/>
          </a:stretch>
        </p:blipFill>
        <p:spPr>
          <a:xfrm>
            <a:off x="6546059" y="1442219"/>
            <a:ext cx="5603165" cy="4415511"/>
          </a:xfrm>
          <a:prstGeom prst="rect">
            <a:avLst/>
          </a:prstGeom>
        </p:spPr>
      </p:pic>
      <p:pic>
        <p:nvPicPr>
          <p:cNvPr id="5" name="圖片 4">
            <a:extLst>
              <a:ext uri="{FF2B5EF4-FFF2-40B4-BE49-F238E27FC236}">
                <a16:creationId xmlns:a16="http://schemas.microsoft.com/office/drawing/2014/main" id="{144991E1-CF7F-475F-8C94-75C9CC3FF6D0}"/>
              </a:ext>
            </a:extLst>
          </p:cNvPr>
          <p:cNvPicPr>
            <a:picLocks noChangeAspect="1"/>
          </p:cNvPicPr>
          <p:nvPr/>
        </p:nvPicPr>
        <p:blipFill rotWithShape="1">
          <a:blip r:embed="rId4"/>
          <a:srcRect t="910"/>
          <a:stretch/>
        </p:blipFill>
        <p:spPr>
          <a:xfrm>
            <a:off x="828718" y="1442219"/>
            <a:ext cx="5703097" cy="4490969"/>
          </a:xfrm>
          <a:prstGeom prst="rect">
            <a:avLst/>
          </a:prstGeom>
        </p:spPr>
      </p:pic>
      <p:sp>
        <p:nvSpPr>
          <p:cNvPr id="86019" name="Rectangle 2"/>
          <p:cNvSpPr>
            <a:spLocks noGrp="1" noChangeArrowheads="1"/>
          </p:cNvSpPr>
          <p:nvPr>
            <p:ph type="title" idx="4294967295"/>
          </p:nvPr>
        </p:nvSpPr>
        <p:spPr>
          <a:xfrm>
            <a:off x="766618" y="836613"/>
            <a:ext cx="4581237" cy="496887"/>
          </a:xfrm>
          <a:ln w="19050">
            <a:round/>
          </a:ln>
        </p:spPr>
        <p:txBody>
          <a:bodyPr>
            <a:normAutofit/>
          </a:bodyPr>
          <a:lstStyle/>
          <a:p>
            <a:pPr marL="342900" indent="-342900">
              <a:spcBef>
                <a:spcPct val="20000"/>
              </a:spcBef>
              <a:buBlip>
                <a:blip r:embed="rId5"/>
              </a:buBlip>
              <a:defRPr/>
            </a:pPr>
            <a:r>
              <a:rPr lang="zh-TW" altLang="en-US" sz="2100" b="1" spc="-75" dirty="0">
                <a:solidFill>
                  <a:prstClr val="black"/>
                </a:solidFill>
                <a:latin typeface="微軟正黑體" panose="020B0604030504040204" pitchFamily="34" charset="-120"/>
                <a:ea typeface="微軟正黑體" panose="020B0604030504040204" pitchFamily="34" charset="-120"/>
              </a:rPr>
              <a:t>登記志願</a:t>
            </a:r>
            <a:r>
              <a:rPr lang="en-US" altLang="zh-TW" sz="2100" b="1" spc="-75" dirty="0">
                <a:solidFill>
                  <a:prstClr val="black"/>
                </a:solidFill>
                <a:latin typeface="微軟正黑體" panose="020B0604030504040204" pitchFamily="34" charset="-120"/>
                <a:ea typeface="微軟正黑體" panose="020B0604030504040204" pitchFamily="34" charset="-120"/>
              </a:rPr>
              <a:t>-</a:t>
            </a:r>
            <a:r>
              <a:rPr lang="zh-TW" altLang="en-US" sz="2100" b="1" spc="-75" dirty="0">
                <a:solidFill>
                  <a:prstClr val="black"/>
                </a:solidFill>
                <a:latin typeface="微軟正黑體" panose="020B0604030504040204" pitchFamily="34" charset="-120"/>
                <a:ea typeface="微軟正黑體" panose="020B0604030504040204" pitchFamily="34" charset="-120"/>
              </a:rPr>
              <a:t>選取加入志願或刪除志願</a:t>
            </a:r>
            <a:endParaRPr lang="zh-TW" altLang="zh-TW" sz="2100" b="1" spc="-75" dirty="0">
              <a:solidFill>
                <a:prstClr val="black"/>
              </a:solidFill>
              <a:latin typeface="微軟正黑體" panose="020B0604030504040204" pitchFamily="34" charset="-120"/>
              <a:ea typeface="微軟正黑體" panose="020B0604030504040204" pitchFamily="34" charset="-120"/>
            </a:endParaRPr>
          </a:p>
        </p:txBody>
      </p:sp>
      <p:sp>
        <p:nvSpPr>
          <p:cNvPr id="11" name="Rectangle 2"/>
          <p:cNvSpPr txBox="1">
            <a:spLocks noChangeArrowheads="1"/>
          </p:cNvSpPr>
          <p:nvPr/>
        </p:nvSpPr>
        <p:spPr bwMode="auto">
          <a:xfrm>
            <a:off x="912628" y="62383"/>
            <a:ext cx="8229600" cy="582612"/>
          </a:xfrm>
          <a:prstGeom prst="rect">
            <a:avLst/>
          </a:prstGeom>
          <a:noFill/>
          <a:ln w="9525">
            <a:noFill/>
            <a:miter lim="800000"/>
            <a:headEnd/>
            <a:tailEnd/>
          </a:ln>
        </p:spPr>
        <p:txBody>
          <a:bodyPr anchor="ctr"/>
          <a:lstStyle/>
          <a:p>
            <a:pPr>
              <a:lnSpc>
                <a:spcPct val="90000"/>
              </a:lnSpc>
              <a:spcBef>
                <a:spcPct val="0"/>
              </a:spcBef>
              <a:defRPr/>
            </a:pP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網路登記志願序系統操作說明</a:t>
            </a:r>
          </a:p>
        </p:txBody>
      </p:sp>
      <p:sp>
        <p:nvSpPr>
          <p:cNvPr id="12" name="Rectangle 2"/>
          <p:cNvSpPr txBox="1">
            <a:spLocks noChangeArrowheads="1"/>
          </p:cNvSpPr>
          <p:nvPr/>
        </p:nvSpPr>
        <p:spPr>
          <a:xfrm>
            <a:off x="6469715" y="845158"/>
            <a:ext cx="5537777" cy="496887"/>
          </a:xfrm>
          <a:prstGeom prst="rect">
            <a:avLst/>
          </a:prstGeom>
          <a:ln w="19050">
            <a:round/>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spcBef>
                <a:spcPct val="20000"/>
              </a:spcBef>
              <a:buFontTx/>
              <a:buBlip>
                <a:blip r:embed="rId5"/>
              </a:buBlip>
              <a:defRPr/>
            </a:pPr>
            <a:r>
              <a:rPr lang="zh-TW" altLang="en-US" sz="2100" b="1" spc="-75" dirty="0">
                <a:solidFill>
                  <a:prstClr val="black"/>
                </a:solidFill>
                <a:latin typeface="微軟正黑體" panose="020B0604030504040204" pitchFamily="34" charset="-120"/>
                <a:ea typeface="微軟正黑體" panose="020B0604030504040204" pitchFamily="34" charset="-120"/>
              </a:rPr>
              <a:t>登記志願</a:t>
            </a:r>
            <a:r>
              <a:rPr lang="en-US" altLang="zh-TW" sz="2100" b="1" spc="-75" dirty="0">
                <a:solidFill>
                  <a:prstClr val="black"/>
                </a:solidFill>
                <a:latin typeface="微軟正黑體" panose="020B0604030504040204" pitchFamily="34" charset="-120"/>
                <a:ea typeface="微軟正黑體" panose="020B0604030504040204" pitchFamily="34" charset="-120"/>
              </a:rPr>
              <a:t>-</a:t>
            </a:r>
            <a:r>
              <a:rPr lang="zh-TW" altLang="en-US" sz="2100" b="1" spc="-75" dirty="0">
                <a:solidFill>
                  <a:prstClr val="black"/>
                </a:solidFill>
                <a:latin typeface="微軟正黑體" panose="020B0604030504040204" pitchFamily="34" charset="-120"/>
                <a:ea typeface="微軟正黑體" panose="020B0604030504040204" pitchFamily="34" charset="-120"/>
              </a:rPr>
              <a:t>調整志願順序</a:t>
            </a:r>
            <a:endParaRPr lang="zh-TW" altLang="zh-TW" sz="2100" b="1" spc="-75" dirty="0">
              <a:solidFill>
                <a:prstClr val="black"/>
              </a:solidFill>
              <a:latin typeface="微軟正黑體" panose="020B0604030504040204" pitchFamily="34" charset="-120"/>
              <a:ea typeface="微軟正黑體" panose="020B0604030504040204" pitchFamily="34" charset="-120"/>
            </a:endParaRPr>
          </a:p>
        </p:txBody>
      </p:sp>
      <p:sp>
        <p:nvSpPr>
          <p:cNvPr id="14" name="矩形 13">
            <a:extLst>
              <a:ext uri="{FF2B5EF4-FFF2-40B4-BE49-F238E27FC236}">
                <a16:creationId xmlns:a16="http://schemas.microsoft.com/office/drawing/2014/main" id="{4B4D65FF-1F6C-4024-A577-597FBDA67CFC}"/>
              </a:ext>
            </a:extLst>
          </p:cNvPr>
          <p:cNvSpPr/>
          <p:nvPr/>
        </p:nvSpPr>
        <p:spPr>
          <a:xfrm>
            <a:off x="3563596" y="3829570"/>
            <a:ext cx="233343" cy="434467"/>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a:extLst>
              <a:ext uri="{FF2B5EF4-FFF2-40B4-BE49-F238E27FC236}">
                <a16:creationId xmlns:a16="http://schemas.microsoft.com/office/drawing/2014/main" id="{57CCA7BB-E5CF-4D8D-BC79-66B420663C53}"/>
              </a:ext>
            </a:extLst>
          </p:cNvPr>
          <p:cNvSpPr/>
          <p:nvPr/>
        </p:nvSpPr>
        <p:spPr>
          <a:xfrm>
            <a:off x="3561481" y="5461777"/>
            <a:ext cx="233343" cy="434467"/>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a:extLst>
              <a:ext uri="{FF2B5EF4-FFF2-40B4-BE49-F238E27FC236}">
                <a16:creationId xmlns:a16="http://schemas.microsoft.com/office/drawing/2014/main" id="{7005B77C-58F1-4772-8A82-793B6C823DF5}"/>
              </a:ext>
            </a:extLst>
          </p:cNvPr>
          <p:cNvSpPr/>
          <p:nvPr/>
        </p:nvSpPr>
        <p:spPr>
          <a:xfrm>
            <a:off x="9240031" y="4215728"/>
            <a:ext cx="233343" cy="1115725"/>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71824752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76D0D379-00D1-4607-A673-50BB84CDE51C}"/>
              </a:ext>
            </a:extLst>
          </p:cNvPr>
          <p:cNvPicPr>
            <a:picLocks noChangeAspect="1"/>
          </p:cNvPicPr>
          <p:nvPr/>
        </p:nvPicPr>
        <p:blipFill>
          <a:blip r:embed="rId3"/>
          <a:stretch>
            <a:fillRect/>
          </a:stretch>
        </p:blipFill>
        <p:spPr>
          <a:xfrm>
            <a:off x="6494536" y="1366989"/>
            <a:ext cx="5697464" cy="4493491"/>
          </a:xfrm>
          <a:prstGeom prst="rect">
            <a:avLst/>
          </a:prstGeom>
        </p:spPr>
      </p:pic>
      <p:pic>
        <p:nvPicPr>
          <p:cNvPr id="6" name="圖片 5">
            <a:extLst>
              <a:ext uri="{FF2B5EF4-FFF2-40B4-BE49-F238E27FC236}">
                <a16:creationId xmlns:a16="http://schemas.microsoft.com/office/drawing/2014/main" id="{A965950B-38D3-489D-8670-DCAD13144042}"/>
              </a:ext>
            </a:extLst>
          </p:cNvPr>
          <p:cNvPicPr>
            <a:picLocks noChangeAspect="1"/>
          </p:cNvPicPr>
          <p:nvPr/>
        </p:nvPicPr>
        <p:blipFill>
          <a:blip r:embed="rId4"/>
          <a:stretch>
            <a:fillRect/>
          </a:stretch>
        </p:blipFill>
        <p:spPr>
          <a:xfrm>
            <a:off x="823976" y="1491623"/>
            <a:ext cx="5561702" cy="4368857"/>
          </a:xfrm>
          <a:prstGeom prst="rect">
            <a:avLst/>
          </a:prstGeom>
        </p:spPr>
      </p:pic>
      <p:sp>
        <p:nvSpPr>
          <p:cNvPr id="87043" name="Rectangle 2"/>
          <p:cNvSpPr>
            <a:spLocks noGrp="1" noChangeArrowheads="1"/>
          </p:cNvSpPr>
          <p:nvPr>
            <p:ph type="title" idx="4294967295"/>
          </p:nvPr>
        </p:nvSpPr>
        <p:spPr>
          <a:xfrm>
            <a:off x="1043709" y="789434"/>
            <a:ext cx="4133850" cy="496887"/>
          </a:xfrm>
          <a:ln w="19050">
            <a:round/>
          </a:ln>
        </p:spPr>
        <p:txBody>
          <a:bodyPr>
            <a:normAutofit/>
          </a:bodyPr>
          <a:lstStyle/>
          <a:p>
            <a:pPr marL="342900" indent="-342900">
              <a:spcBef>
                <a:spcPct val="20000"/>
              </a:spcBef>
              <a:buBlip>
                <a:blip r:embed="rId5"/>
              </a:buBlip>
              <a:defRPr/>
            </a:pPr>
            <a:r>
              <a:rPr lang="zh-TW" altLang="en-US" sz="2100" b="1" spc="-75" dirty="0">
                <a:solidFill>
                  <a:prstClr val="black"/>
                </a:solidFill>
                <a:latin typeface="微軟正黑體" panose="020B0604030504040204" pitchFamily="34" charset="-120"/>
                <a:ea typeface="微軟正黑體" panose="020B0604030504040204" pitchFamily="34" charset="-120"/>
              </a:rPr>
              <a:t>暫存志願序</a:t>
            </a:r>
            <a:endParaRPr lang="zh-TW" altLang="zh-TW" sz="2100" b="1" spc="-75" dirty="0">
              <a:solidFill>
                <a:prstClr val="black"/>
              </a:solidFill>
              <a:latin typeface="微軟正黑體" panose="020B0604030504040204" pitchFamily="34" charset="-120"/>
              <a:ea typeface="微軟正黑體" panose="020B0604030504040204" pitchFamily="34" charset="-120"/>
            </a:endParaRPr>
          </a:p>
        </p:txBody>
      </p:sp>
      <p:sp>
        <p:nvSpPr>
          <p:cNvPr id="10" name="Rectangle 2"/>
          <p:cNvSpPr txBox="1">
            <a:spLocks noChangeArrowheads="1"/>
          </p:cNvSpPr>
          <p:nvPr/>
        </p:nvSpPr>
        <p:spPr bwMode="auto">
          <a:xfrm>
            <a:off x="912628" y="62383"/>
            <a:ext cx="8229600" cy="582612"/>
          </a:xfrm>
          <a:prstGeom prst="rect">
            <a:avLst/>
          </a:prstGeom>
          <a:noFill/>
          <a:ln w="9525">
            <a:noFill/>
            <a:miter lim="800000"/>
            <a:headEnd/>
            <a:tailEnd/>
          </a:ln>
        </p:spPr>
        <p:txBody>
          <a:bodyPr anchor="ctr"/>
          <a:lstStyle/>
          <a:p>
            <a:pPr>
              <a:lnSpc>
                <a:spcPct val="90000"/>
              </a:lnSpc>
              <a:spcBef>
                <a:spcPct val="0"/>
              </a:spcBef>
              <a:defRPr/>
            </a:pP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網路登記志願序系統操作說明</a:t>
            </a:r>
          </a:p>
        </p:txBody>
      </p:sp>
      <p:sp>
        <p:nvSpPr>
          <p:cNvPr id="11" name="Rectangle 2"/>
          <p:cNvSpPr txBox="1">
            <a:spLocks noChangeArrowheads="1"/>
          </p:cNvSpPr>
          <p:nvPr/>
        </p:nvSpPr>
        <p:spPr>
          <a:xfrm>
            <a:off x="6619751" y="789433"/>
            <a:ext cx="4133850" cy="496888"/>
          </a:xfrm>
          <a:prstGeom prst="rect">
            <a:avLst/>
          </a:prstGeom>
          <a:ln w="19050">
            <a:round/>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42900" indent="-342900">
              <a:spcBef>
                <a:spcPct val="20000"/>
              </a:spcBef>
              <a:buFontTx/>
              <a:buBlip>
                <a:blip r:embed="rId5"/>
              </a:buBlip>
              <a:defRPr/>
            </a:pPr>
            <a:r>
              <a:rPr lang="zh-TW" altLang="en-US" sz="2100" b="1" spc="-75" dirty="0">
                <a:solidFill>
                  <a:prstClr val="black"/>
                </a:solidFill>
                <a:latin typeface="微軟正黑體" panose="020B0604030504040204" pitchFamily="34" charset="-120"/>
                <a:ea typeface="微軟正黑體" panose="020B0604030504040204" pitchFamily="34" charset="-120"/>
              </a:rPr>
              <a:t>進行確定送出作業</a:t>
            </a:r>
            <a:endParaRPr lang="zh-TW" altLang="zh-TW" sz="2100" b="1" spc="-75" dirty="0">
              <a:solidFill>
                <a:prstClr val="black"/>
              </a:solidFill>
              <a:latin typeface="微軟正黑體" panose="020B0604030504040204" pitchFamily="34" charset="-120"/>
              <a:ea typeface="微軟正黑體" panose="020B0604030504040204" pitchFamily="34" charset="-120"/>
            </a:endParaRPr>
          </a:p>
        </p:txBody>
      </p:sp>
      <p:sp>
        <p:nvSpPr>
          <p:cNvPr id="16" name="矩形 15">
            <a:extLst>
              <a:ext uri="{FF2B5EF4-FFF2-40B4-BE49-F238E27FC236}">
                <a16:creationId xmlns:a16="http://schemas.microsoft.com/office/drawing/2014/main" id="{552F4679-86E8-45C0-B813-8B07F2C1C7FB}"/>
              </a:ext>
            </a:extLst>
          </p:cNvPr>
          <p:cNvSpPr/>
          <p:nvPr/>
        </p:nvSpPr>
        <p:spPr>
          <a:xfrm>
            <a:off x="823976" y="3543914"/>
            <a:ext cx="637355" cy="218419"/>
          </a:xfrm>
          <a:prstGeom prst="rect">
            <a:avLst/>
          </a:prstGeom>
          <a:noFill/>
          <a:ln w="28575">
            <a:solidFill>
              <a:srgbClr val="16A0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向右箭號 19">
            <a:extLst>
              <a:ext uri="{FF2B5EF4-FFF2-40B4-BE49-F238E27FC236}">
                <a16:creationId xmlns:a16="http://schemas.microsoft.com/office/drawing/2014/main" id="{C4FD9505-CF46-4202-8325-B1FA81124635}"/>
              </a:ext>
            </a:extLst>
          </p:cNvPr>
          <p:cNvSpPr/>
          <p:nvPr/>
        </p:nvSpPr>
        <p:spPr bwMode="auto">
          <a:xfrm>
            <a:off x="1909717" y="3543914"/>
            <a:ext cx="434157" cy="218419"/>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sz="1400"/>
          </a:p>
        </p:txBody>
      </p:sp>
      <p:sp>
        <p:nvSpPr>
          <p:cNvPr id="18" name="矩形 17">
            <a:extLst>
              <a:ext uri="{FF2B5EF4-FFF2-40B4-BE49-F238E27FC236}">
                <a16:creationId xmlns:a16="http://schemas.microsoft.com/office/drawing/2014/main" id="{3FCE6850-C4E2-4711-A087-F7DFC2A96C28}"/>
              </a:ext>
            </a:extLst>
          </p:cNvPr>
          <p:cNvSpPr/>
          <p:nvPr/>
        </p:nvSpPr>
        <p:spPr>
          <a:xfrm>
            <a:off x="10695705" y="3520663"/>
            <a:ext cx="1074615" cy="218419"/>
          </a:xfrm>
          <a:prstGeom prst="rect">
            <a:avLst/>
          </a:prstGeom>
          <a:noFill/>
          <a:ln w="28575">
            <a:solidFill>
              <a:srgbClr val="16A0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向右箭號 19">
            <a:extLst>
              <a:ext uri="{FF2B5EF4-FFF2-40B4-BE49-F238E27FC236}">
                <a16:creationId xmlns:a16="http://schemas.microsoft.com/office/drawing/2014/main" id="{2E07E378-7CD9-45B3-8A18-1B96F09FFCBB}"/>
              </a:ext>
            </a:extLst>
          </p:cNvPr>
          <p:cNvSpPr/>
          <p:nvPr/>
        </p:nvSpPr>
        <p:spPr bwMode="auto">
          <a:xfrm>
            <a:off x="10174836" y="3503046"/>
            <a:ext cx="434157" cy="218419"/>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sz="1400"/>
          </a:p>
        </p:txBody>
      </p:sp>
      <p:sp>
        <p:nvSpPr>
          <p:cNvPr id="12" name="矩形 11">
            <a:extLst>
              <a:ext uri="{FF2B5EF4-FFF2-40B4-BE49-F238E27FC236}">
                <a16:creationId xmlns:a16="http://schemas.microsoft.com/office/drawing/2014/main" id="{2787CD88-0F6B-4F70-93AD-03367DEDA2A4}"/>
              </a:ext>
            </a:extLst>
          </p:cNvPr>
          <p:cNvSpPr/>
          <p:nvPr/>
        </p:nvSpPr>
        <p:spPr>
          <a:xfrm>
            <a:off x="3692906" y="3721467"/>
            <a:ext cx="989930" cy="185516"/>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256437448"/>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D989787F-684B-4D5A-8D18-EF42A99F08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497" y="1767993"/>
            <a:ext cx="7812614" cy="4548334"/>
          </a:xfrm>
          <a:prstGeom prst="rect">
            <a:avLst/>
          </a:prstGeom>
        </p:spPr>
      </p:pic>
      <p:sp>
        <p:nvSpPr>
          <p:cNvPr id="89091" name="Rectangle 2"/>
          <p:cNvSpPr>
            <a:spLocks noGrp="1" noChangeArrowheads="1"/>
          </p:cNvSpPr>
          <p:nvPr>
            <p:ph type="title" idx="4294967295"/>
          </p:nvPr>
        </p:nvSpPr>
        <p:spPr>
          <a:xfrm>
            <a:off x="988291" y="803039"/>
            <a:ext cx="5267325" cy="496887"/>
          </a:xfrm>
          <a:ln w="19050">
            <a:round/>
          </a:ln>
        </p:spPr>
        <p:txBody>
          <a:bodyPr>
            <a:normAutofit/>
          </a:bodyPr>
          <a:lstStyle/>
          <a:p>
            <a:pPr marL="342900" indent="-342900">
              <a:spcBef>
                <a:spcPct val="20000"/>
              </a:spcBef>
              <a:buBlip>
                <a:blip r:embed="rId4"/>
              </a:buBlip>
              <a:defRPr/>
            </a:pPr>
            <a:r>
              <a:rPr lang="zh-TW" altLang="en-US" sz="2100" b="1" spc="-75" dirty="0">
                <a:solidFill>
                  <a:prstClr val="black"/>
                </a:solidFill>
                <a:latin typeface="微軟正黑體" panose="020B0604030504040204" pitchFamily="34" charset="-120"/>
                <a:ea typeface="微軟正黑體" panose="020B0604030504040204" pitchFamily="34" charset="-120"/>
              </a:rPr>
              <a:t>進行確定送出登記志願序</a:t>
            </a:r>
            <a:endParaRPr lang="zh-TW" altLang="zh-TW" sz="2100" b="1" spc="-75" dirty="0">
              <a:solidFill>
                <a:prstClr val="black"/>
              </a:solidFill>
              <a:latin typeface="微軟正黑體" panose="020B0604030504040204" pitchFamily="34" charset="-120"/>
              <a:ea typeface="微軟正黑體" panose="020B0604030504040204" pitchFamily="34" charset="-120"/>
            </a:endParaRPr>
          </a:p>
        </p:txBody>
      </p:sp>
      <p:sp>
        <p:nvSpPr>
          <p:cNvPr id="14" name="Rectangle 2"/>
          <p:cNvSpPr txBox="1">
            <a:spLocks noChangeArrowheads="1"/>
          </p:cNvSpPr>
          <p:nvPr/>
        </p:nvSpPr>
        <p:spPr bwMode="auto">
          <a:xfrm>
            <a:off x="912628" y="62383"/>
            <a:ext cx="8229600" cy="582612"/>
          </a:xfrm>
          <a:prstGeom prst="rect">
            <a:avLst/>
          </a:prstGeom>
          <a:noFill/>
          <a:ln w="9525">
            <a:noFill/>
            <a:miter lim="800000"/>
            <a:headEnd/>
            <a:tailEnd/>
          </a:ln>
        </p:spPr>
        <p:txBody>
          <a:bodyPr anchor="ctr"/>
          <a:lstStyle/>
          <a:p>
            <a:pPr>
              <a:lnSpc>
                <a:spcPct val="90000"/>
              </a:lnSpc>
              <a:spcBef>
                <a:spcPct val="0"/>
              </a:spcBef>
              <a:defRPr/>
            </a:pP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網路登記志願序系統操作說明</a:t>
            </a:r>
          </a:p>
        </p:txBody>
      </p:sp>
      <p:sp>
        <p:nvSpPr>
          <p:cNvPr id="13" name="矩形 12">
            <a:extLst>
              <a:ext uri="{FF2B5EF4-FFF2-40B4-BE49-F238E27FC236}">
                <a16:creationId xmlns:a16="http://schemas.microsoft.com/office/drawing/2014/main" id="{25DC9C4E-985A-4D0F-B422-793100673997}"/>
              </a:ext>
            </a:extLst>
          </p:cNvPr>
          <p:cNvSpPr/>
          <p:nvPr/>
        </p:nvSpPr>
        <p:spPr>
          <a:xfrm>
            <a:off x="1406716" y="1247760"/>
            <a:ext cx="5768412" cy="357595"/>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marL="0" indent="0" algn="ctr" eaLnBrk="1" hangingPunct="1">
              <a:buClr>
                <a:schemeClr val="tx1"/>
              </a:buClr>
              <a:buNone/>
              <a:defRPr/>
            </a:pPr>
            <a:r>
              <a:rPr lang="zh-TW" altLang="en-US" b="1" dirty="0">
                <a:solidFill>
                  <a:srgbClr val="0000FF"/>
                </a:solidFill>
                <a:latin typeface="微軟正黑體" panose="020B0604030504040204" pitchFamily="34" charset="-120"/>
                <a:ea typeface="微軟正黑體" panose="020B0604030504040204" pitchFamily="34" charset="-120"/>
              </a:rPr>
              <a:t>網路登記志願序僅限</a:t>
            </a:r>
            <a:r>
              <a:rPr lang="en-US" altLang="zh-TW" b="1" dirty="0">
                <a:solidFill>
                  <a:srgbClr val="0000FF"/>
                </a:solidFill>
                <a:latin typeface="微軟正黑體" panose="020B0604030504040204" pitchFamily="34" charset="-120"/>
                <a:ea typeface="微軟正黑體" panose="020B0604030504040204" pitchFamily="34" charset="-120"/>
              </a:rPr>
              <a:t>1</a:t>
            </a:r>
            <a:r>
              <a:rPr lang="zh-TW" altLang="en-US" b="1" dirty="0">
                <a:solidFill>
                  <a:srgbClr val="0000FF"/>
                </a:solidFill>
                <a:latin typeface="微軟正黑體" panose="020B0604030504040204" pitchFamily="34" charset="-120"/>
                <a:ea typeface="微軟正黑體" panose="020B0604030504040204" pitchFamily="34" charset="-120"/>
              </a:rPr>
              <a:t>次，一旦確定送出，即不可修改</a:t>
            </a:r>
          </a:p>
        </p:txBody>
      </p:sp>
      <p:pic>
        <p:nvPicPr>
          <p:cNvPr id="6" name="圖片 5">
            <a:extLst>
              <a:ext uri="{FF2B5EF4-FFF2-40B4-BE49-F238E27FC236}">
                <a16:creationId xmlns:a16="http://schemas.microsoft.com/office/drawing/2014/main" id="{3A3B35AE-76C4-49D5-BE14-AD927C17C04B}"/>
              </a:ext>
            </a:extLst>
          </p:cNvPr>
          <p:cNvPicPr>
            <a:picLocks noChangeAspect="1"/>
          </p:cNvPicPr>
          <p:nvPr/>
        </p:nvPicPr>
        <p:blipFill rotWithShape="1">
          <a:blip r:embed="rId5"/>
          <a:srcRect l="2678" r="2266"/>
          <a:stretch/>
        </p:blipFill>
        <p:spPr>
          <a:xfrm>
            <a:off x="8263419" y="4392352"/>
            <a:ext cx="3831989" cy="930987"/>
          </a:xfrm>
          <a:prstGeom prst="rect">
            <a:avLst/>
          </a:prstGeom>
          <a:ln>
            <a:solidFill>
              <a:schemeClr val="tx1"/>
            </a:solidFill>
          </a:ln>
        </p:spPr>
      </p:pic>
      <p:sp>
        <p:nvSpPr>
          <p:cNvPr id="15" name="矩形 14">
            <a:extLst>
              <a:ext uri="{FF2B5EF4-FFF2-40B4-BE49-F238E27FC236}">
                <a16:creationId xmlns:a16="http://schemas.microsoft.com/office/drawing/2014/main" id="{D7D21A67-6221-4D4B-AEC6-B229A2A98606}"/>
              </a:ext>
            </a:extLst>
          </p:cNvPr>
          <p:cNvSpPr/>
          <p:nvPr/>
        </p:nvSpPr>
        <p:spPr>
          <a:xfrm>
            <a:off x="4182474" y="5037052"/>
            <a:ext cx="3474558" cy="338253"/>
          </a:xfrm>
          <a:prstGeom prst="rect">
            <a:avLst/>
          </a:prstGeom>
          <a:noFill/>
          <a:ln w="28575">
            <a:solidFill>
              <a:srgbClr val="16A0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向右箭號 19">
            <a:extLst>
              <a:ext uri="{FF2B5EF4-FFF2-40B4-BE49-F238E27FC236}">
                <a16:creationId xmlns:a16="http://schemas.microsoft.com/office/drawing/2014/main" id="{F20F090A-8D40-4CAA-B41F-C7B79B58B9C6}"/>
              </a:ext>
            </a:extLst>
          </p:cNvPr>
          <p:cNvSpPr/>
          <p:nvPr/>
        </p:nvSpPr>
        <p:spPr bwMode="auto">
          <a:xfrm>
            <a:off x="7750867" y="5079876"/>
            <a:ext cx="434157" cy="218419"/>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sz="1400"/>
          </a:p>
        </p:txBody>
      </p:sp>
      <p:sp>
        <p:nvSpPr>
          <p:cNvPr id="17" name="矩形 16">
            <a:extLst>
              <a:ext uri="{FF2B5EF4-FFF2-40B4-BE49-F238E27FC236}">
                <a16:creationId xmlns:a16="http://schemas.microsoft.com/office/drawing/2014/main" id="{11F78A4F-CDC4-401E-BF8F-6C01755BB88A}"/>
              </a:ext>
            </a:extLst>
          </p:cNvPr>
          <p:cNvSpPr/>
          <p:nvPr/>
        </p:nvSpPr>
        <p:spPr>
          <a:xfrm>
            <a:off x="1948442" y="4042160"/>
            <a:ext cx="2225486" cy="1011463"/>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20">
            <a:extLst>
              <a:ext uri="{FF2B5EF4-FFF2-40B4-BE49-F238E27FC236}">
                <a16:creationId xmlns:a16="http://schemas.microsoft.com/office/drawing/2014/main" id="{5CDC3DD7-2E77-45C6-B4F0-94E21B4D1856}"/>
              </a:ext>
            </a:extLst>
          </p:cNvPr>
          <p:cNvSpPr/>
          <p:nvPr/>
        </p:nvSpPr>
        <p:spPr>
          <a:xfrm>
            <a:off x="890722" y="5426579"/>
            <a:ext cx="7612343" cy="1102408"/>
          </a:xfrm>
          <a:prstGeom prst="rect">
            <a:avLst/>
          </a:prstGeom>
          <a:no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快取圖案 11">
            <a:extLst>
              <a:ext uri="{FF2B5EF4-FFF2-40B4-BE49-F238E27FC236}">
                <a16:creationId xmlns:a16="http://schemas.microsoft.com/office/drawing/2014/main" id="{617A03E1-EA8D-4570-A596-23DC18B51247}"/>
              </a:ext>
            </a:extLst>
          </p:cNvPr>
          <p:cNvSpPr>
            <a:spLocks noChangeAspect="1" noChangeArrowheads="1"/>
          </p:cNvSpPr>
          <p:nvPr/>
        </p:nvSpPr>
        <p:spPr bwMode="auto">
          <a:xfrm>
            <a:off x="1574077" y="4045063"/>
            <a:ext cx="288000" cy="244048"/>
          </a:xfrm>
          <a:prstGeom prst="roundRect">
            <a:avLst>
              <a:gd name="adj" fmla="val 1607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lnSpc>
                <a:spcPct val="115000"/>
              </a:lnSpc>
              <a:spcAft>
                <a:spcPts val="800"/>
              </a:spcAft>
            </a:pPr>
            <a:r>
              <a:rPr lang="en-US" altLang="zh-TW" sz="40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sym typeface="Wingdings" panose="05000000000000000000" pitchFamily="2" charset="2"/>
              </a:rPr>
              <a:t></a:t>
            </a:r>
            <a:endParaRPr lang="zh-TW" altLang="en-US" sz="40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23" name="快取圖案 11">
            <a:extLst>
              <a:ext uri="{FF2B5EF4-FFF2-40B4-BE49-F238E27FC236}">
                <a16:creationId xmlns:a16="http://schemas.microsoft.com/office/drawing/2014/main" id="{4866C611-E526-4897-B083-271C5C46D9AB}"/>
              </a:ext>
            </a:extLst>
          </p:cNvPr>
          <p:cNvSpPr>
            <a:spLocks noChangeArrowheads="1"/>
          </p:cNvSpPr>
          <p:nvPr/>
        </p:nvSpPr>
        <p:spPr bwMode="auto">
          <a:xfrm>
            <a:off x="988291" y="5066685"/>
            <a:ext cx="288000" cy="244800"/>
          </a:xfrm>
          <a:prstGeom prst="roundRect">
            <a:avLst>
              <a:gd name="adj" fmla="val 1607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lnSpc>
                <a:spcPct val="115000"/>
              </a:lnSpc>
              <a:spcAft>
                <a:spcPts val="800"/>
              </a:spcAft>
            </a:pPr>
            <a:r>
              <a:rPr lang="en-US" altLang="zh-TW" sz="32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sym typeface="Wingdings" panose="05000000000000000000" pitchFamily="2" charset="2"/>
              </a:rPr>
              <a:t>❷</a:t>
            </a:r>
            <a:endParaRPr lang="zh-TW" altLang="en-US" sz="32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24" name="快取圖案 11">
            <a:extLst>
              <a:ext uri="{FF2B5EF4-FFF2-40B4-BE49-F238E27FC236}">
                <a16:creationId xmlns:a16="http://schemas.microsoft.com/office/drawing/2014/main" id="{CBDA273B-1461-4E7C-979E-07D04BB2A5FE}"/>
              </a:ext>
            </a:extLst>
          </p:cNvPr>
          <p:cNvSpPr>
            <a:spLocks noChangeArrowheads="1"/>
          </p:cNvSpPr>
          <p:nvPr/>
        </p:nvSpPr>
        <p:spPr bwMode="auto">
          <a:xfrm>
            <a:off x="6294894" y="4652960"/>
            <a:ext cx="288000" cy="244800"/>
          </a:xfrm>
          <a:prstGeom prst="roundRect">
            <a:avLst>
              <a:gd name="adj" fmla="val 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headEnd/>
                <a:tailEnd/>
              </a14:hiddenLine>
            </a:ext>
          </a:extLst>
        </p:spPr>
        <p:txBody>
          <a:bodyPr anchor="ctr"/>
          <a:lstStyle>
            <a:lvl1pPr>
              <a:defRPr>
                <a:solidFill>
                  <a:schemeClr val="tx1"/>
                </a:solidFill>
                <a:latin typeface="Calibri" panose="020F0502020204030204" pitchFamily="34" charset="0"/>
                <a:ea typeface="新細明體" panose="02020500000000000000" pitchFamily="18" charset="-120"/>
              </a:defRPr>
            </a:lvl1pPr>
            <a:lvl2pPr marL="742950" indent="-285750">
              <a:defRPr>
                <a:solidFill>
                  <a:schemeClr val="tx1"/>
                </a:solidFill>
                <a:latin typeface="Calibri" panose="020F0502020204030204" pitchFamily="34" charset="0"/>
                <a:ea typeface="新細明體" panose="02020500000000000000" pitchFamily="18" charset="-120"/>
              </a:defRPr>
            </a:lvl2pPr>
            <a:lvl3pPr marL="1143000" indent="-228600">
              <a:defRPr>
                <a:solidFill>
                  <a:schemeClr val="tx1"/>
                </a:solidFill>
                <a:latin typeface="Calibri" panose="020F0502020204030204" pitchFamily="34" charset="0"/>
                <a:ea typeface="新細明體" panose="02020500000000000000" pitchFamily="18" charset="-120"/>
              </a:defRPr>
            </a:lvl3pPr>
            <a:lvl4pPr marL="1600200" indent="-228600">
              <a:defRPr>
                <a:solidFill>
                  <a:schemeClr val="tx1"/>
                </a:solidFill>
                <a:latin typeface="Calibri" panose="020F0502020204030204" pitchFamily="34" charset="0"/>
                <a:ea typeface="新細明體" panose="02020500000000000000" pitchFamily="18" charset="-120"/>
              </a:defRPr>
            </a:lvl4pPr>
            <a:lvl5pPr marL="2057400" indent="-228600">
              <a:defRPr>
                <a:solidFill>
                  <a:schemeClr val="tx1"/>
                </a:solidFill>
                <a:latin typeface="Calibri" panose="020F0502020204030204" pitchFamily="34" charset="0"/>
                <a:ea typeface="新細明體" panose="02020500000000000000" pitchFamily="18" charset="-120"/>
              </a:defRPr>
            </a:lvl5pPr>
            <a:lvl6pPr marL="25146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6pPr>
            <a:lvl7pPr marL="29718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7pPr>
            <a:lvl8pPr marL="34290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8pPr>
            <a:lvl9pPr marL="3886200" indent="-228600" fontAlgn="base">
              <a:spcBef>
                <a:spcPct val="0"/>
              </a:spcBef>
              <a:spcAft>
                <a:spcPct val="0"/>
              </a:spcAft>
              <a:defRPr>
                <a:solidFill>
                  <a:schemeClr val="tx1"/>
                </a:solidFill>
                <a:latin typeface="Calibri" panose="020F0502020204030204" pitchFamily="34" charset="0"/>
                <a:ea typeface="新細明體" panose="02020500000000000000" pitchFamily="18" charset="-120"/>
              </a:defRPr>
            </a:lvl9pPr>
          </a:lstStyle>
          <a:p>
            <a:pPr algn="ctr" eaLnBrk="1" hangingPunct="1">
              <a:lnSpc>
                <a:spcPct val="115000"/>
              </a:lnSpc>
              <a:spcAft>
                <a:spcPts val="800"/>
              </a:spcAft>
            </a:pPr>
            <a:r>
              <a:rPr lang="en-US" altLang="zh-TW" sz="44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sym typeface="Wingdings" panose="05000000000000000000" pitchFamily="2" charset="2"/>
              </a:rPr>
              <a:t></a:t>
            </a:r>
            <a:endParaRPr lang="zh-TW" altLang="en-US" sz="4400"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25" name="矩形 24">
            <a:extLst>
              <a:ext uri="{FF2B5EF4-FFF2-40B4-BE49-F238E27FC236}">
                <a16:creationId xmlns:a16="http://schemas.microsoft.com/office/drawing/2014/main" id="{DFB501DE-D97F-496D-8259-EE851696B874}"/>
              </a:ext>
            </a:extLst>
          </p:cNvPr>
          <p:cNvSpPr/>
          <p:nvPr/>
        </p:nvSpPr>
        <p:spPr>
          <a:xfrm>
            <a:off x="10767701" y="4853203"/>
            <a:ext cx="674802" cy="37682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593115869"/>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3C45FCDD-3CEC-428D-A129-274EC39DBC20}"/>
              </a:ext>
            </a:extLst>
          </p:cNvPr>
          <p:cNvPicPr>
            <a:picLocks noChangeAspect="1"/>
          </p:cNvPicPr>
          <p:nvPr/>
        </p:nvPicPr>
        <p:blipFill>
          <a:blip r:embed="rId3"/>
          <a:stretch>
            <a:fillRect/>
          </a:stretch>
        </p:blipFill>
        <p:spPr>
          <a:xfrm>
            <a:off x="1941930" y="1425455"/>
            <a:ext cx="7143413" cy="3688874"/>
          </a:xfrm>
          <a:prstGeom prst="rect">
            <a:avLst/>
          </a:prstGeom>
        </p:spPr>
      </p:pic>
      <p:sp>
        <p:nvSpPr>
          <p:cNvPr id="91138" name="Rectangle 2"/>
          <p:cNvSpPr>
            <a:spLocks noGrp="1" noChangeArrowheads="1"/>
          </p:cNvSpPr>
          <p:nvPr>
            <p:ph type="title" idx="4294967295"/>
          </p:nvPr>
        </p:nvSpPr>
        <p:spPr>
          <a:xfrm>
            <a:off x="1016000" y="852488"/>
            <a:ext cx="8023225" cy="488950"/>
          </a:xfrm>
          <a:ln w="19050">
            <a:round/>
          </a:ln>
        </p:spPr>
        <p:txBody>
          <a:bodyPr>
            <a:noAutofit/>
          </a:bodyPr>
          <a:lstStyle/>
          <a:p>
            <a:pPr marL="342900" indent="-342900">
              <a:spcBef>
                <a:spcPct val="20000"/>
              </a:spcBef>
              <a:buBlip>
                <a:blip r:embed="rId4"/>
              </a:buBlip>
              <a:defRPr/>
            </a:pPr>
            <a:r>
              <a:rPr lang="zh-TW" altLang="en-US" sz="2100" b="1" spc="-75" dirty="0">
                <a:solidFill>
                  <a:prstClr val="black"/>
                </a:solidFill>
                <a:latin typeface="微軟正黑體" panose="020B0604030504040204" pitchFamily="34" charset="-120"/>
                <a:ea typeface="微軟正黑體" panose="020B0604030504040204" pitchFamily="34" charset="-120"/>
              </a:rPr>
              <a:t>完成志願序確定送出</a:t>
            </a:r>
            <a:r>
              <a:rPr lang="en-US" altLang="zh-TW" sz="2100" b="1" spc="-75" dirty="0">
                <a:solidFill>
                  <a:prstClr val="black"/>
                </a:solidFill>
                <a:latin typeface="微軟正黑體" panose="020B0604030504040204" pitchFamily="34" charset="-120"/>
                <a:ea typeface="微軟正黑體" panose="020B0604030504040204" pitchFamily="34" charset="-120"/>
              </a:rPr>
              <a:t>(</a:t>
            </a:r>
            <a:r>
              <a:rPr lang="zh-TW" altLang="en-US" sz="2100" b="1" spc="-75" dirty="0">
                <a:solidFill>
                  <a:prstClr val="black"/>
                </a:solidFill>
                <a:latin typeface="微軟正黑體" panose="020B0604030504040204" pitchFamily="34" charset="-120"/>
                <a:ea typeface="微軟正黑體" panose="020B0604030504040204" pitchFamily="34" charset="-120"/>
              </a:rPr>
              <a:t>列印或下載儲存登記志願表</a:t>
            </a:r>
            <a:r>
              <a:rPr lang="en-US" altLang="zh-TW" sz="2100" b="1" spc="-75" dirty="0">
                <a:solidFill>
                  <a:prstClr val="black"/>
                </a:solidFill>
                <a:latin typeface="微軟正黑體" panose="020B0604030504040204" pitchFamily="34" charset="-120"/>
                <a:ea typeface="微軟正黑體" panose="020B0604030504040204" pitchFamily="34" charset="-120"/>
              </a:rPr>
              <a:t>)</a:t>
            </a:r>
            <a:endParaRPr lang="zh-TW" altLang="zh-TW" sz="2100" b="1" spc="-75" dirty="0">
              <a:solidFill>
                <a:prstClr val="black"/>
              </a:solidFill>
              <a:latin typeface="微軟正黑體" panose="020B0604030504040204" pitchFamily="34" charset="-120"/>
              <a:ea typeface="微軟正黑體" panose="020B0604030504040204" pitchFamily="34" charset="-120"/>
            </a:endParaRPr>
          </a:p>
        </p:txBody>
      </p:sp>
      <p:sp>
        <p:nvSpPr>
          <p:cNvPr id="4" name="Rectangle 2"/>
          <p:cNvSpPr txBox="1">
            <a:spLocks noChangeArrowheads="1"/>
          </p:cNvSpPr>
          <p:nvPr/>
        </p:nvSpPr>
        <p:spPr bwMode="auto">
          <a:xfrm>
            <a:off x="912628" y="62383"/>
            <a:ext cx="8229600" cy="582612"/>
          </a:xfrm>
          <a:prstGeom prst="rect">
            <a:avLst/>
          </a:prstGeom>
          <a:noFill/>
          <a:ln w="9525">
            <a:noFill/>
            <a:miter lim="800000"/>
            <a:headEnd/>
            <a:tailEnd/>
          </a:ln>
        </p:spPr>
        <p:txBody>
          <a:bodyPr anchor="ctr"/>
          <a:lstStyle/>
          <a:p>
            <a:pPr>
              <a:lnSpc>
                <a:spcPct val="90000"/>
              </a:lnSpc>
              <a:spcBef>
                <a:spcPct val="0"/>
              </a:spcBef>
              <a:defRPr/>
            </a:pPr>
            <a:r>
              <a:rPr lang="zh-TW" altLang="en-US" sz="2100" b="1" spc="-75" dirty="0">
                <a:solidFill>
                  <a:prstClr val="black"/>
                </a:solidFill>
                <a:latin typeface="微軟正黑體" panose="020B0604030504040204" pitchFamily="34" charset="-120"/>
                <a:ea typeface="微軟正黑體" panose="020B0604030504040204" pitchFamily="34" charset="-120"/>
                <a:cs typeface="+mj-cs"/>
              </a:rPr>
              <a:t>網路登記志願序系統操作說明</a:t>
            </a:r>
          </a:p>
        </p:txBody>
      </p:sp>
      <p:sp>
        <p:nvSpPr>
          <p:cNvPr id="74761" name="Rectangle 2"/>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eaLnBrk="1" hangingPunct="1">
              <a:spcBef>
                <a:spcPct val="0"/>
              </a:spcBef>
              <a:buFontTx/>
              <a:buNone/>
            </a:pPr>
            <a:endParaRPr lang="zh-TW" altLang="en-US" sz="1800">
              <a:latin typeface="華康儷楷書" panose="03000509000000000000" pitchFamily="65" charset="-120"/>
              <a:ea typeface="華康儷楷書" panose="03000509000000000000" pitchFamily="65" charset="-120"/>
            </a:endParaRPr>
          </a:p>
        </p:txBody>
      </p:sp>
      <p:sp>
        <p:nvSpPr>
          <p:cNvPr id="15" name="Rectangle 2"/>
          <p:cNvSpPr txBox="1">
            <a:spLocks noChangeArrowheads="1"/>
          </p:cNvSpPr>
          <p:nvPr/>
        </p:nvSpPr>
        <p:spPr bwMode="auto">
          <a:xfrm>
            <a:off x="9162747" y="1026923"/>
            <a:ext cx="2808386" cy="398532"/>
          </a:xfrm>
          <a:prstGeom prst="rect">
            <a:avLst/>
          </a:prstGeom>
          <a:noFill/>
          <a:ln w="19050">
            <a:noFill/>
            <a:round/>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中黑體" pitchFamily="49" charset="-120"/>
              </a:defRPr>
            </a:lvl2pPr>
            <a:lvl3pPr algn="l" rtl="0" eaLnBrk="0" fontAlgn="base" hangingPunct="0">
              <a:spcBef>
                <a:spcPct val="0"/>
              </a:spcBef>
              <a:spcAft>
                <a:spcPct val="0"/>
              </a:spcAft>
              <a:defRPr kumimoji="1" sz="2800">
                <a:solidFill>
                  <a:schemeClr val="tx2"/>
                </a:solidFill>
                <a:latin typeface="Arial" charset="0"/>
                <a:ea typeface="華康中黑體" pitchFamily="49" charset="-120"/>
              </a:defRPr>
            </a:lvl3pPr>
            <a:lvl4pPr algn="l" rtl="0" eaLnBrk="0" fontAlgn="base" hangingPunct="0">
              <a:spcBef>
                <a:spcPct val="0"/>
              </a:spcBef>
              <a:spcAft>
                <a:spcPct val="0"/>
              </a:spcAft>
              <a:defRPr kumimoji="1" sz="2800">
                <a:solidFill>
                  <a:schemeClr val="tx2"/>
                </a:solidFill>
                <a:latin typeface="Arial" charset="0"/>
                <a:ea typeface="華康中黑體" pitchFamily="49" charset="-120"/>
              </a:defRPr>
            </a:lvl4pPr>
            <a:lvl5pPr algn="l" rtl="0" eaLnBrk="0" fontAlgn="base" hangingPunct="0">
              <a:spcBef>
                <a:spcPct val="0"/>
              </a:spcBef>
              <a:spcAft>
                <a:spcPct val="0"/>
              </a:spcAft>
              <a:defRPr kumimoji="1" sz="2800">
                <a:solidFill>
                  <a:schemeClr val="tx2"/>
                </a:solidFill>
                <a:latin typeface="Arial" charset="0"/>
                <a:ea typeface="華康中黑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pPr>
              <a:spcBef>
                <a:spcPct val="20000"/>
              </a:spcBef>
              <a:defRPr/>
            </a:pPr>
            <a:r>
              <a:rPr lang="zh-TW" altLang="en-US" sz="2000" b="1" kern="0" dirty="0">
                <a:solidFill>
                  <a:schemeClr val="tx1"/>
                </a:solidFill>
                <a:latin typeface="微軟正黑體" panose="020B0604030504040204" pitchFamily="34" charset="-120"/>
                <a:ea typeface="微軟正黑體" panose="020B0604030504040204" pitchFamily="34" charset="-120"/>
                <a:cs typeface="+mn-cs"/>
              </a:rPr>
              <a:t>登記志願表</a:t>
            </a:r>
            <a:r>
              <a:rPr lang="en-US" altLang="zh-TW" sz="2000" b="1" kern="0" dirty="0">
                <a:solidFill>
                  <a:schemeClr val="tx1"/>
                </a:solidFill>
                <a:latin typeface="微軟正黑體" panose="020B0604030504040204" pitchFamily="34" charset="-120"/>
                <a:ea typeface="微軟正黑體" panose="020B0604030504040204" pitchFamily="34" charset="-120"/>
                <a:cs typeface="+mn-cs"/>
              </a:rPr>
              <a:t>(</a:t>
            </a:r>
            <a:r>
              <a:rPr lang="zh-TW" altLang="en-US" sz="2000" b="1" kern="0" dirty="0">
                <a:solidFill>
                  <a:srgbClr val="0000FF"/>
                </a:solidFill>
                <a:latin typeface="微軟正黑體" panose="020B0604030504040204" pitchFamily="34" charset="-120"/>
                <a:ea typeface="微軟正黑體" panose="020B0604030504040204" pitchFamily="34" charset="-120"/>
                <a:cs typeface="+mn-cs"/>
              </a:rPr>
              <a:t>自行留存</a:t>
            </a:r>
            <a:r>
              <a:rPr lang="en-US" altLang="zh-TW" sz="2000" b="1" kern="0" dirty="0">
                <a:solidFill>
                  <a:schemeClr val="tx1"/>
                </a:solidFill>
                <a:latin typeface="微軟正黑體" panose="020B0604030504040204" pitchFamily="34" charset="-120"/>
                <a:ea typeface="微軟正黑體" panose="020B0604030504040204" pitchFamily="34" charset="-120"/>
                <a:cs typeface="+mn-cs"/>
              </a:rPr>
              <a:t>)</a:t>
            </a:r>
            <a:endParaRPr lang="zh-TW" altLang="zh-TW" sz="2000" b="1" kern="0" dirty="0">
              <a:solidFill>
                <a:schemeClr val="tx1"/>
              </a:solidFill>
              <a:latin typeface="微軟正黑體" panose="020B0604030504040204" pitchFamily="34" charset="-120"/>
              <a:ea typeface="微軟正黑體" panose="020B0604030504040204" pitchFamily="34" charset="-120"/>
              <a:cs typeface="+mn-cs"/>
            </a:endParaRPr>
          </a:p>
        </p:txBody>
      </p:sp>
      <p:sp>
        <p:nvSpPr>
          <p:cNvPr id="18" name="矩形 17"/>
          <p:cNvSpPr/>
          <p:nvPr/>
        </p:nvSpPr>
        <p:spPr>
          <a:xfrm>
            <a:off x="2213362" y="2166730"/>
            <a:ext cx="3580688" cy="23463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華康儷楷書" panose="03000509000000000000" pitchFamily="65" charset="-120"/>
              <a:ea typeface="華康儷楷書" panose="03000509000000000000" pitchFamily="65" charset="-120"/>
            </a:endParaRPr>
          </a:p>
        </p:txBody>
      </p:sp>
      <p:pic>
        <p:nvPicPr>
          <p:cNvPr id="9" name="圖片 8">
            <a:extLst>
              <a:ext uri="{FF2B5EF4-FFF2-40B4-BE49-F238E27FC236}">
                <a16:creationId xmlns:a16="http://schemas.microsoft.com/office/drawing/2014/main" id="{C045F144-8484-482B-872A-AC35D3E09365}"/>
              </a:ext>
            </a:extLst>
          </p:cNvPr>
          <p:cNvPicPr>
            <a:picLocks noChangeAspect="1"/>
          </p:cNvPicPr>
          <p:nvPr/>
        </p:nvPicPr>
        <p:blipFill rotWithShape="1">
          <a:blip r:embed="rId5">
            <a:extLst>
              <a:ext uri="{28A0092B-C50C-407E-A947-70E740481C1C}">
                <a14:useLocalDpi xmlns:a14="http://schemas.microsoft.com/office/drawing/2010/main" val="0"/>
              </a:ext>
            </a:extLst>
          </a:blip>
          <a:srcRect r="214"/>
          <a:stretch/>
        </p:blipFill>
        <p:spPr>
          <a:xfrm>
            <a:off x="835875" y="2573449"/>
            <a:ext cx="2830601" cy="3130607"/>
          </a:xfrm>
          <a:prstGeom prst="rect">
            <a:avLst/>
          </a:prstGeom>
        </p:spPr>
      </p:pic>
      <p:sp>
        <p:nvSpPr>
          <p:cNvPr id="19" name="矩形 18">
            <a:extLst>
              <a:ext uri="{FF2B5EF4-FFF2-40B4-BE49-F238E27FC236}">
                <a16:creationId xmlns:a16="http://schemas.microsoft.com/office/drawing/2014/main" id="{B98D988C-6272-47AE-8CAB-EEA80F5E2BCE}"/>
              </a:ext>
            </a:extLst>
          </p:cNvPr>
          <p:cNvSpPr/>
          <p:nvPr/>
        </p:nvSpPr>
        <p:spPr>
          <a:xfrm>
            <a:off x="4144760" y="3829357"/>
            <a:ext cx="2671465" cy="327628"/>
          </a:xfrm>
          <a:prstGeom prst="rect">
            <a:avLst/>
          </a:prstGeom>
          <a:noFill/>
          <a:ln w="28575">
            <a:solidFill>
              <a:srgbClr val="16A0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向右箭號 19">
            <a:extLst>
              <a:ext uri="{FF2B5EF4-FFF2-40B4-BE49-F238E27FC236}">
                <a16:creationId xmlns:a16="http://schemas.microsoft.com/office/drawing/2014/main" id="{FCDFDFD9-F7DC-4030-9F72-D84344715E90}"/>
              </a:ext>
            </a:extLst>
          </p:cNvPr>
          <p:cNvSpPr/>
          <p:nvPr/>
        </p:nvSpPr>
        <p:spPr bwMode="auto">
          <a:xfrm>
            <a:off x="6945920" y="3883961"/>
            <a:ext cx="434157" cy="218419"/>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sz="1400"/>
          </a:p>
        </p:txBody>
      </p:sp>
      <p:pic>
        <p:nvPicPr>
          <p:cNvPr id="8" name="圖片 7">
            <a:extLst>
              <a:ext uri="{FF2B5EF4-FFF2-40B4-BE49-F238E27FC236}">
                <a16:creationId xmlns:a16="http://schemas.microsoft.com/office/drawing/2014/main" id="{04DF074D-79D5-4788-8AED-1F945BF5AAE3}"/>
              </a:ext>
            </a:extLst>
          </p:cNvPr>
          <p:cNvPicPr>
            <a:picLocks noChangeAspect="1"/>
          </p:cNvPicPr>
          <p:nvPr/>
        </p:nvPicPr>
        <p:blipFill>
          <a:blip r:embed="rId6"/>
          <a:stretch>
            <a:fillRect/>
          </a:stretch>
        </p:blipFill>
        <p:spPr>
          <a:xfrm>
            <a:off x="9160804" y="2080607"/>
            <a:ext cx="2825975" cy="4116290"/>
          </a:xfrm>
          <a:prstGeom prst="rect">
            <a:avLst/>
          </a:prstGeom>
        </p:spPr>
      </p:pic>
      <p:sp>
        <p:nvSpPr>
          <p:cNvPr id="21" name="矩形 20">
            <a:extLst>
              <a:ext uri="{FF2B5EF4-FFF2-40B4-BE49-F238E27FC236}">
                <a16:creationId xmlns:a16="http://schemas.microsoft.com/office/drawing/2014/main" id="{9A7E613F-6F82-4906-9711-95F704BD272A}"/>
              </a:ext>
            </a:extLst>
          </p:cNvPr>
          <p:cNvSpPr/>
          <p:nvPr/>
        </p:nvSpPr>
        <p:spPr>
          <a:xfrm>
            <a:off x="835875" y="5704056"/>
            <a:ext cx="8146747" cy="668420"/>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marL="0" indent="0" algn="ctr" eaLnBrk="1" hangingPunct="1">
              <a:buClr>
                <a:schemeClr val="tx1"/>
              </a:buClr>
              <a:buNone/>
              <a:defRPr/>
            </a:pPr>
            <a:r>
              <a:rPr lang="zh-TW" altLang="en-US" b="1" dirty="0">
                <a:solidFill>
                  <a:schemeClr val="tx1"/>
                </a:solidFill>
                <a:latin typeface="微軟正黑體" panose="020B0604030504040204" pitchFamily="34" charset="-120"/>
                <a:ea typeface="微軟正黑體" panose="020B0604030504040204" pitchFamily="34" charset="-120"/>
              </a:rPr>
              <a:t>系統</a:t>
            </a:r>
            <a:r>
              <a:rPr lang="zh-TW" altLang="en-US" b="1" dirty="0">
                <a:solidFill>
                  <a:srgbClr val="C00000"/>
                </a:solidFill>
                <a:latin typeface="微軟正黑體" panose="020B0604030504040204" pitchFamily="34" charset="-120"/>
                <a:ea typeface="微軟正黑體" panose="020B0604030504040204" pitchFamily="34" charset="-120"/>
              </a:rPr>
              <a:t>出現</a:t>
            </a:r>
            <a:r>
              <a:rPr lang="zh-TW" altLang="en-US" b="1" u="sng" dirty="0">
                <a:solidFill>
                  <a:srgbClr val="C00000"/>
                </a:solidFill>
                <a:latin typeface="微軟正黑體" panose="020B0604030504040204" pitchFamily="34" charset="-120"/>
                <a:ea typeface="微軟正黑體" panose="020B0604030504040204" pitchFamily="34" charset="-120"/>
              </a:rPr>
              <a:t>鳳梨圖示</a:t>
            </a:r>
            <a:r>
              <a:rPr lang="zh-TW" altLang="en-US" b="1" dirty="0">
                <a:solidFill>
                  <a:schemeClr val="tx1"/>
                </a:solidFill>
                <a:latin typeface="微軟正黑體" panose="020B0604030504040204" pitchFamily="34" charset="-120"/>
                <a:ea typeface="微軟正黑體" panose="020B0604030504040204" pitchFamily="34" charset="-120"/>
              </a:rPr>
              <a:t>或「</a:t>
            </a:r>
            <a:r>
              <a:rPr lang="zh-TW" altLang="en-US" b="1" dirty="0">
                <a:solidFill>
                  <a:srgbClr val="C00000"/>
                </a:solidFill>
                <a:latin typeface="微軟正黑體" panose="020B0604030504040204" pitchFamily="34" charset="-120"/>
                <a:ea typeface="微軟正黑體" panose="020B0604030504040204" pitchFamily="34" charset="-120"/>
              </a:rPr>
              <a:t>您已完成網路登記志願序確定送出，不得修改</a:t>
            </a:r>
            <a:r>
              <a:rPr lang="zh-TW" altLang="en-US" b="1" dirty="0">
                <a:solidFill>
                  <a:schemeClr val="tx1"/>
                </a:solidFill>
                <a:latin typeface="微軟正黑體" panose="020B0604030504040204" pitchFamily="34" charset="-120"/>
                <a:ea typeface="微軟正黑體" panose="020B0604030504040204" pitchFamily="34" charset="-120"/>
              </a:rPr>
              <a:t>」訊息，</a:t>
            </a:r>
            <a:r>
              <a:rPr lang="zh-TW" altLang="en-US" b="1" dirty="0">
                <a:solidFill>
                  <a:srgbClr val="0000FF"/>
                </a:solidFill>
                <a:latin typeface="微軟正黑體" panose="020B0604030504040204" pitchFamily="34" charset="-120"/>
                <a:ea typeface="微軟正黑體" panose="020B0604030504040204" pitchFamily="34" charset="-120"/>
              </a:rPr>
              <a:t>即表示已完成網路登記志願序確定送出</a:t>
            </a:r>
            <a:r>
              <a:rPr lang="zh-TW" altLang="en-US" b="1" dirty="0">
                <a:solidFill>
                  <a:schemeClr val="tx1"/>
                </a:solidFill>
                <a:latin typeface="微軟正黑體" panose="020B0604030504040204" pitchFamily="34" charset="-120"/>
                <a:ea typeface="微軟正黑體" panose="020B0604030504040204" pitchFamily="34" charset="-120"/>
              </a:rPr>
              <a:t>。</a:t>
            </a:r>
          </a:p>
        </p:txBody>
      </p:sp>
      <p:sp>
        <p:nvSpPr>
          <p:cNvPr id="13" name="矩形 12">
            <a:extLst>
              <a:ext uri="{FF2B5EF4-FFF2-40B4-BE49-F238E27FC236}">
                <a16:creationId xmlns:a16="http://schemas.microsoft.com/office/drawing/2014/main" id="{703A5205-A792-410B-B84D-D9828EB968F3}"/>
              </a:ext>
            </a:extLst>
          </p:cNvPr>
          <p:cNvSpPr/>
          <p:nvPr/>
        </p:nvSpPr>
        <p:spPr>
          <a:xfrm>
            <a:off x="9085343" y="1352704"/>
            <a:ext cx="2976897" cy="668420"/>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marL="0" indent="0" algn="ctr" eaLnBrk="1" hangingPunct="1">
              <a:buClr>
                <a:schemeClr val="tx1"/>
              </a:buClr>
              <a:buNone/>
              <a:defRPr/>
            </a:pPr>
            <a:r>
              <a:rPr lang="zh-TW" altLang="en-US" sz="18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系統關閉後</a:t>
            </a:r>
            <a:endParaRPr lang="en-US" altLang="zh-TW" sz="18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0" indent="0" algn="just" eaLnBrk="1" hangingPunct="1">
              <a:buClr>
                <a:schemeClr val="tx1"/>
              </a:buClr>
              <a:buNone/>
              <a:defRPr/>
            </a:pPr>
            <a:r>
              <a:rPr lang="zh-TW" altLang="en-US" sz="18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無法</a:t>
            </a:r>
            <a:r>
              <a:rPr lang="zh-TW" altLang="en-US" sz="18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再提供登記志願表下載</a:t>
            </a:r>
            <a:endParaRPr lang="zh-TW" altLang="en-US" b="1" dirty="0">
              <a:solidFill>
                <a:srgbClr val="C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949983726"/>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0" y="1959597"/>
            <a:ext cx="12192000" cy="2088520"/>
          </a:xfrm>
          <a:prstGeom prst="rect">
            <a:avLst/>
          </a:prstGeom>
          <a:solidFill>
            <a:schemeClr val="accent6">
              <a:lumMod val="60000"/>
              <a:lumOff val="40000"/>
            </a:schemeClr>
          </a:solidFill>
        </p:spPr>
        <p:txBody>
          <a:bodyPr wrap="square" anchor="ctr">
            <a:spAutoFit/>
          </a:bodyPr>
          <a:lstStyle/>
          <a:p>
            <a:pPr algn="ctr">
              <a:lnSpc>
                <a:spcPct val="110000"/>
              </a:lnSpc>
            </a:pPr>
            <a:r>
              <a:rPr lang="en-US" altLang="zh-TW" sz="4000" b="1"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rPr>
              <a:t>113</a:t>
            </a:r>
            <a:r>
              <a:rPr lang="zh-TW" altLang="en-US" sz="4000" b="1"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rPr>
              <a:t>學年度</a:t>
            </a:r>
            <a:endParaRPr lang="en-US" altLang="zh-TW" sz="4000" b="1"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endParaRPr>
          </a:p>
          <a:p>
            <a:pPr algn="ctr">
              <a:lnSpc>
                <a:spcPct val="110000"/>
              </a:lnSpc>
            </a:pPr>
            <a:r>
              <a:rPr lang="zh-TW" altLang="en-US" sz="4000" b="1"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rPr>
              <a:t>四技二專學習歷程檔案識別資料上傳、疑義處理原則及系統操作流程</a:t>
            </a:r>
            <a:endParaRPr lang="en-US" altLang="zh-TW" sz="4000" b="1"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endParaRPr>
          </a:p>
        </p:txBody>
      </p:sp>
      <p:pic>
        <p:nvPicPr>
          <p:cNvPr id="21"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80660" y="4700465"/>
            <a:ext cx="803380" cy="123596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0"/>
          <p:cNvSpPr/>
          <p:nvPr/>
        </p:nvSpPr>
        <p:spPr>
          <a:xfrm>
            <a:off x="-5711" y="1816287"/>
            <a:ext cx="12194855" cy="124008"/>
          </a:xfrm>
          <a:prstGeom prst="rect">
            <a:avLst/>
          </a:prstGeom>
          <a:solidFill>
            <a:schemeClr val="accent6">
              <a:lumMod val="20000"/>
              <a:lumOff val="80000"/>
            </a:schemeClr>
          </a:solidFill>
        </p:spPr>
        <p:txBody>
          <a:bodyPr wrap="square" anchor="ctr">
            <a:spAutoFit/>
          </a:bodyPr>
          <a:lstStyle/>
          <a:p>
            <a:pPr algn="ctr">
              <a:lnSpc>
                <a:spcPct val="110000"/>
              </a:lnSpc>
            </a:pPr>
            <a:endParaRPr lang="en-US" altLang="zh-TW" sz="4600" b="1" spc="300"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endParaRPr>
          </a:p>
        </p:txBody>
      </p:sp>
      <p:sp>
        <p:nvSpPr>
          <p:cNvPr id="12" name="矩形 11"/>
          <p:cNvSpPr/>
          <p:nvPr/>
        </p:nvSpPr>
        <p:spPr>
          <a:xfrm>
            <a:off x="-2856" y="4065686"/>
            <a:ext cx="12194855" cy="124008"/>
          </a:xfrm>
          <a:prstGeom prst="rect">
            <a:avLst/>
          </a:prstGeom>
          <a:solidFill>
            <a:schemeClr val="accent6">
              <a:lumMod val="20000"/>
              <a:lumOff val="80000"/>
            </a:schemeClr>
          </a:solidFill>
        </p:spPr>
        <p:txBody>
          <a:bodyPr wrap="square" anchor="ctr">
            <a:spAutoFit/>
          </a:bodyPr>
          <a:lstStyle/>
          <a:p>
            <a:pPr algn="ctr">
              <a:lnSpc>
                <a:spcPct val="110000"/>
              </a:lnSpc>
            </a:pPr>
            <a:endParaRPr lang="en-US" altLang="zh-TW" sz="4600" b="1" spc="300"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endParaRPr>
          </a:p>
        </p:txBody>
      </p:sp>
      <p:sp>
        <p:nvSpPr>
          <p:cNvPr id="3" name="矩形 2"/>
          <p:cNvSpPr/>
          <p:nvPr/>
        </p:nvSpPr>
        <p:spPr>
          <a:xfrm>
            <a:off x="-2856" y="21335"/>
            <a:ext cx="12194856" cy="8435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9" name="圖片 1" descr="聯合會logo"/>
          <p:cNvPicPr>
            <a:picLocks noChangeAspect="1" noChangeArrowheads="1"/>
          </p:cNvPicPr>
          <p:nvPr/>
        </p:nvPicPr>
        <p:blipFill>
          <a:blip r:embed="rId4" cstate="print"/>
          <a:srcRect/>
          <a:stretch>
            <a:fillRect/>
          </a:stretch>
        </p:blipFill>
        <p:spPr bwMode="auto">
          <a:xfrm>
            <a:off x="400729" y="167630"/>
            <a:ext cx="3687765" cy="633535"/>
          </a:xfrm>
          <a:prstGeom prst="rect">
            <a:avLst/>
          </a:prstGeom>
          <a:noFill/>
          <a:ln w="9525">
            <a:noFill/>
            <a:miter lim="800000"/>
            <a:headEnd/>
            <a:tailEnd/>
          </a:ln>
        </p:spPr>
      </p:pic>
      <p:sp>
        <p:nvSpPr>
          <p:cNvPr id="2" name="投影片編號版面配置區 1"/>
          <p:cNvSpPr>
            <a:spLocks noGrp="1"/>
          </p:cNvSpPr>
          <p:nvPr>
            <p:ph type="sldNum" sz="quarter" idx="12"/>
          </p:nvPr>
        </p:nvSpPr>
        <p:spPr/>
        <p:txBody>
          <a:bodyPr/>
          <a:lstStyle/>
          <a:p>
            <a:fld id="{BFD9D296-0923-4B30-8558-81C121D8C7E7}" type="slidenum">
              <a:rPr lang="zh-TW" altLang="en-US" smtClean="0"/>
              <a:pPr/>
              <a:t>34</a:t>
            </a:fld>
            <a:endParaRPr lang="zh-TW" altLang="en-US" dirty="0"/>
          </a:p>
        </p:txBody>
      </p:sp>
    </p:spTree>
    <p:extLst>
      <p:ext uri="{BB962C8B-B14F-4D97-AF65-F5344CB8AC3E}">
        <p14:creationId xmlns:p14="http://schemas.microsoft.com/office/powerpoint/2010/main" val="1321839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435">
                                          <p:stCondLst>
                                            <p:cond delay="0"/>
                                          </p:stCondLst>
                                        </p:cTn>
                                        <p:tgtEl>
                                          <p:spTgt spid="21"/>
                                        </p:tgtEl>
                                      </p:cBhvr>
                                    </p:animEffect>
                                    <p:anim calcmode="lin" valueType="num">
                                      <p:cBhvr>
                                        <p:cTn id="8" dur="1366"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21"/>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21"/>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21"/>
                                        </p:tgtEl>
                                        <p:attrNameLst>
                                          <p:attrName>ppt_y</p:attrName>
                                        </p:attrNameLst>
                                      </p:cBhvr>
                                      <p:tavLst>
                                        <p:tav tm="0" fmla="#ppt_y-sin(pi*$)/81">
                                          <p:val>
                                            <p:fltVal val="0"/>
                                          </p:val>
                                        </p:tav>
                                        <p:tav tm="100000">
                                          <p:val>
                                            <p:fltVal val="1"/>
                                          </p:val>
                                        </p:tav>
                                      </p:tavLst>
                                    </p:anim>
                                    <p:animScale>
                                      <p:cBhvr>
                                        <p:cTn id="13" dur="19">
                                          <p:stCondLst>
                                            <p:cond delay="487"/>
                                          </p:stCondLst>
                                        </p:cTn>
                                        <p:tgtEl>
                                          <p:spTgt spid="21"/>
                                        </p:tgtEl>
                                      </p:cBhvr>
                                      <p:to x="100000" y="60000"/>
                                    </p:animScale>
                                    <p:animScale>
                                      <p:cBhvr>
                                        <p:cTn id="14" dur="124" decel="50000">
                                          <p:stCondLst>
                                            <p:cond delay="507"/>
                                          </p:stCondLst>
                                        </p:cTn>
                                        <p:tgtEl>
                                          <p:spTgt spid="21"/>
                                        </p:tgtEl>
                                      </p:cBhvr>
                                      <p:to x="100000" y="100000"/>
                                    </p:animScale>
                                    <p:animScale>
                                      <p:cBhvr>
                                        <p:cTn id="15" dur="19">
                                          <p:stCondLst>
                                            <p:cond delay="984"/>
                                          </p:stCondLst>
                                        </p:cTn>
                                        <p:tgtEl>
                                          <p:spTgt spid="21"/>
                                        </p:tgtEl>
                                      </p:cBhvr>
                                      <p:to x="100000" y="80000"/>
                                    </p:animScale>
                                    <p:animScale>
                                      <p:cBhvr>
                                        <p:cTn id="16" dur="124" decel="50000">
                                          <p:stCondLst>
                                            <p:cond delay="1003"/>
                                          </p:stCondLst>
                                        </p:cTn>
                                        <p:tgtEl>
                                          <p:spTgt spid="21"/>
                                        </p:tgtEl>
                                      </p:cBhvr>
                                      <p:to x="100000" y="100000"/>
                                    </p:animScale>
                                    <p:animScale>
                                      <p:cBhvr>
                                        <p:cTn id="17" dur="19">
                                          <p:stCondLst>
                                            <p:cond delay="1231"/>
                                          </p:stCondLst>
                                        </p:cTn>
                                        <p:tgtEl>
                                          <p:spTgt spid="21"/>
                                        </p:tgtEl>
                                      </p:cBhvr>
                                      <p:to x="100000" y="90000"/>
                                    </p:animScale>
                                    <p:animScale>
                                      <p:cBhvr>
                                        <p:cTn id="18" dur="124" decel="50000">
                                          <p:stCondLst>
                                            <p:cond delay="1251"/>
                                          </p:stCondLst>
                                        </p:cTn>
                                        <p:tgtEl>
                                          <p:spTgt spid="21"/>
                                        </p:tgtEl>
                                      </p:cBhvr>
                                      <p:to x="100000" y="100000"/>
                                    </p:animScale>
                                    <p:animScale>
                                      <p:cBhvr>
                                        <p:cTn id="19" dur="19">
                                          <p:stCondLst>
                                            <p:cond delay="1356"/>
                                          </p:stCondLst>
                                        </p:cTn>
                                        <p:tgtEl>
                                          <p:spTgt spid="21"/>
                                        </p:tgtEl>
                                      </p:cBhvr>
                                      <p:to x="100000" y="95000"/>
                                    </p:animScale>
                                    <p:animScale>
                                      <p:cBhvr>
                                        <p:cTn id="20" dur="124" decel="50000">
                                          <p:stCondLst>
                                            <p:cond delay="1376"/>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4B6B561-4D44-429C-A20A-D82E4CE878BB}"/>
              </a:ext>
            </a:extLst>
          </p:cNvPr>
          <p:cNvSpPr txBox="1">
            <a:spLocks/>
          </p:cNvSpPr>
          <p:nvPr/>
        </p:nvSpPr>
        <p:spPr>
          <a:xfrm>
            <a:off x="748144" y="176792"/>
            <a:ext cx="11443855" cy="433865"/>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500" b="1" spc="-100" dirty="0">
                <a:solidFill>
                  <a:srgbClr val="FF0000"/>
                </a:solidFill>
                <a:latin typeface="微軟正黑體" panose="020B0604030504040204" pitchFamily="34" charset="-120"/>
                <a:ea typeface="微軟正黑體" panose="020B0604030504040204" pitchFamily="34" charset="-120"/>
              </a:rPr>
              <a:t>B.</a:t>
            </a:r>
            <a:r>
              <a:rPr lang="zh-TW" altLang="en-US" sz="2500" b="1" spc="-100" dirty="0">
                <a:solidFill>
                  <a:srgbClr val="FF0000"/>
                </a:solidFill>
                <a:latin typeface="微軟正黑體" panose="020B0604030504040204" pitchFamily="34" charset="-120"/>
                <a:ea typeface="微軟正黑體" panose="020B0604030504040204" pitchFamily="34" charset="-120"/>
              </a:rPr>
              <a:t>課程學習成果</a:t>
            </a:r>
            <a:r>
              <a:rPr lang="en-US" altLang="zh-TW" sz="2500" b="1" spc="-100" dirty="0">
                <a:latin typeface="微軟正黑體" panose="020B0604030504040204" pitchFamily="34" charset="-120"/>
                <a:ea typeface="微軟正黑體" panose="020B0604030504040204" pitchFamily="34" charset="-120"/>
              </a:rPr>
              <a:t>~ EP</a:t>
            </a:r>
            <a:r>
              <a:rPr lang="zh-TW" altLang="en-US" sz="2500" b="1" spc="-100" dirty="0">
                <a:latin typeface="微軟正黑體" panose="020B0604030504040204" pitchFamily="34" charset="-120"/>
                <a:ea typeface="微軟正黑體" panose="020B0604030504040204" pitchFamily="34" charset="-120"/>
              </a:rPr>
              <a:t>項目檔案審閱注意事項</a:t>
            </a:r>
          </a:p>
        </p:txBody>
      </p:sp>
      <p:graphicFrame>
        <p:nvGraphicFramePr>
          <p:cNvPr id="3" name="表格 2">
            <a:extLst>
              <a:ext uri="{FF2B5EF4-FFF2-40B4-BE49-F238E27FC236}">
                <a16:creationId xmlns:a16="http://schemas.microsoft.com/office/drawing/2014/main" id="{422286F2-16A1-42E8-989F-4936C33117CC}"/>
              </a:ext>
            </a:extLst>
          </p:cNvPr>
          <p:cNvGraphicFramePr>
            <a:graphicFrameLocks noGrp="1"/>
          </p:cNvGraphicFramePr>
          <p:nvPr>
            <p:extLst>
              <p:ext uri="{D42A27DB-BD31-4B8C-83A1-F6EECF244321}">
                <p14:modId xmlns:p14="http://schemas.microsoft.com/office/powerpoint/2010/main" val="4182198393"/>
              </p:ext>
            </p:extLst>
          </p:nvPr>
        </p:nvGraphicFramePr>
        <p:xfrm>
          <a:off x="889866" y="1188202"/>
          <a:ext cx="10924250" cy="3992880"/>
        </p:xfrm>
        <a:graphic>
          <a:graphicData uri="http://schemas.openxmlformats.org/drawingml/2006/table">
            <a:tbl>
              <a:tblPr>
                <a:tableStyleId>{5C22544A-7EE6-4342-B048-85BDC9FD1C3A}</a:tableStyleId>
              </a:tblPr>
              <a:tblGrid>
                <a:gridCol w="695324">
                  <a:extLst>
                    <a:ext uri="{9D8B030D-6E8A-4147-A177-3AD203B41FA5}">
                      <a16:colId xmlns:a16="http://schemas.microsoft.com/office/drawing/2014/main" val="587329319"/>
                    </a:ext>
                  </a:extLst>
                </a:gridCol>
                <a:gridCol w="4098059">
                  <a:extLst>
                    <a:ext uri="{9D8B030D-6E8A-4147-A177-3AD203B41FA5}">
                      <a16:colId xmlns:a16="http://schemas.microsoft.com/office/drawing/2014/main" val="2997043178"/>
                    </a:ext>
                  </a:extLst>
                </a:gridCol>
                <a:gridCol w="4098059">
                  <a:extLst>
                    <a:ext uri="{9D8B030D-6E8A-4147-A177-3AD203B41FA5}">
                      <a16:colId xmlns:a16="http://schemas.microsoft.com/office/drawing/2014/main" val="191151021"/>
                    </a:ext>
                  </a:extLst>
                </a:gridCol>
                <a:gridCol w="2032808">
                  <a:extLst>
                    <a:ext uri="{9D8B030D-6E8A-4147-A177-3AD203B41FA5}">
                      <a16:colId xmlns:a16="http://schemas.microsoft.com/office/drawing/2014/main" val="3353661207"/>
                    </a:ext>
                  </a:extLst>
                </a:gridCol>
              </a:tblGrid>
              <a:tr h="333345">
                <a:tc rowSpan="2">
                  <a:txBody>
                    <a:bodyPr/>
                    <a:lstStyle/>
                    <a:p>
                      <a:pPr algn="ctr">
                        <a:spcAft>
                          <a:spcPts val="0"/>
                        </a:spcAft>
                      </a:pPr>
                      <a:r>
                        <a:rPr lang="zh-TW" sz="1800" kern="0" spc="-150" baseline="0" dirty="0">
                          <a:effectLst/>
                          <a:latin typeface="微軟正黑體" panose="020B0604030504040204" pitchFamily="34" charset="-120"/>
                          <a:ea typeface="微軟正黑體" panose="020B0604030504040204" pitchFamily="34" charset="-120"/>
                        </a:rPr>
                        <a:t>分類</a:t>
                      </a:r>
                      <a:endParaRPr lang="en-US" altLang="zh-TW" sz="1800" kern="0" spc="-150" baseline="0" dirty="0">
                        <a:effectLst/>
                        <a:latin typeface="微軟正黑體" panose="020B0604030504040204" pitchFamily="34" charset="-120"/>
                        <a:ea typeface="微軟正黑體" panose="020B0604030504040204" pitchFamily="34" charset="-120"/>
                      </a:endParaRPr>
                    </a:p>
                    <a:p>
                      <a:pPr algn="ctr">
                        <a:spcAft>
                          <a:spcPts val="0"/>
                        </a:spcAft>
                      </a:pPr>
                      <a:r>
                        <a:rPr lang="zh-TW" altLang="en-US" sz="1800" kern="0" spc="-150" baseline="0" dirty="0">
                          <a:effectLst/>
                          <a:latin typeface="微軟正黑體" panose="020B0604030504040204" pitchFamily="34" charset="-120"/>
                          <a:ea typeface="微軟正黑體" panose="020B0604030504040204" pitchFamily="34" charset="-120"/>
                        </a:rPr>
                        <a:t>項目</a:t>
                      </a:r>
                      <a:endParaRPr lang="zh-TW" sz="1800" kern="100" spc="-150" baseline="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zh-TW" sz="2200" b="1" kern="100" spc="-150" baseline="0" dirty="0">
                          <a:effectLst/>
                          <a:latin typeface="微軟正黑體" panose="020B0604030504040204" pitchFamily="34" charset="-120"/>
                          <a:ea typeface="微軟正黑體" panose="020B0604030504040204" pitchFamily="34" charset="-120"/>
                        </a:rPr>
                        <a:t>招策會公告之</a:t>
                      </a:r>
                      <a:r>
                        <a:rPr lang="zh-TW" altLang="en-US" sz="2200" b="1" kern="100" spc="-150" baseline="0" dirty="0">
                          <a:effectLst/>
                          <a:latin typeface="微軟正黑體" panose="020B0604030504040204" pitchFamily="34" charset="-120"/>
                          <a:ea typeface="微軟正黑體" panose="020B0604030504040204" pitchFamily="34" charset="-120"/>
                        </a:rPr>
                        <a:t>學習準備建議方向</a:t>
                      </a:r>
                      <a:r>
                        <a:rPr lang="zh-TW" altLang="zh-TW" sz="2200" b="1" kern="100" spc="-150" baseline="0" dirty="0">
                          <a:effectLst/>
                          <a:latin typeface="微軟正黑體" panose="020B0604030504040204" pitchFamily="34" charset="-120"/>
                          <a:ea typeface="微軟正黑體" panose="020B0604030504040204" pitchFamily="34" charset="-120"/>
                        </a:rPr>
                        <a:t>資料項目</a:t>
                      </a:r>
                      <a:endParaRPr lang="zh-TW" altLang="zh-TW" sz="2200" b="1" kern="100" spc="-150" baseline="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hMerge="1">
                  <a:txBody>
                    <a:bodyPr/>
                    <a:lstStyle/>
                    <a:p>
                      <a:endParaRPr lang="zh-TW" altLang="en-US"/>
                    </a:p>
                  </a:txBody>
                  <a:tcPr/>
                </a:tc>
                <a:tc rowSpan="2">
                  <a:txBody>
                    <a:bodyPr/>
                    <a:lstStyle/>
                    <a:p>
                      <a:pPr algn="ctr">
                        <a:spcAft>
                          <a:spcPts val="0"/>
                        </a:spcAft>
                      </a:pPr>
                      <a:r>
                        <a:rPr lang="zh-TW" sz="2200" b="1" kern="100" spc="-150" baseline="0" dirty="0">
                          <a:solidFill>
                            <a:srgbClr val="FF0000"/>
                          </a:solidFill>
                          <a:effectLst/>
                          <a:latin typeface="微軟正黑體" panose="020B0604030504040204" pitchFamily="34" charset="-120"/>
                          <a:ea typeface="微軟正黑體" panose="020B0604030504040204" pitchFamily="34" charset="-120"/>
                        </a:rPr>
                        <a:t>對應</a:t>
                      </a:r>
                      <a:r>
                        <a:rPr lang="zh-TW" altLang="en-US" sz="2200" b="1" kern="100" spc="-150" baseline="0" dirty="0">
                          <a:solidFill>
                            <a:srgbClr val="FF0000"/>
                          </a:solidFill>
                          <a:effectLst/>
                          <a:latin typeface="微軟正黑體" panose="020B0604030504040204" pitchFamily="34" charset="-120"/>
                          <a:ea typeface="微軟正黑體" panose="020B0604030504040204" pitchFamily="34" charset="-120"/>
                        </a:rPr>
                        <a:t>ＥＰ</a:t>
                      </a:r>
                      <a:br>
                        <a:rPr lang="en-US" altLang="zh-TW" sz="2200" b="1" kern="100" spc="-150" baseline="0" dirty="0">
                          <a:solidFill>
                            <a:srgbClr val="FF0000"/>
                          </a:solidFill>
                          <a:effectLst/>
                          <a:latin typeface="微軟正黑體" panose="020B0604030504040204" pitchFamily="34" charset="-120"/>
                          <a:ea typeface="微軟正黑體" panose="020B0604030504040204" pitchFamily="34" charset="-120"/>
                        </a:rPr>
                      </a:br>
                      <a:r>
                        <a:rPr lang="zh-TW" altLang="en-US" sz="2200" b="1" kern="100" spc="-150" baseline="0" dirty="0">
                          <a:solidFill>
                            <a:srgbClr val="FF0000"/>
                          </a:solidFill>
                          <a:effectLst/>
                          <a:latin typeface="微軟正黑體" panose="020B0604030504040204" pitchFamily="34" charset="-120"/>
                          <a:ea typeface="微軟正黑體" panose="020B0604030504040204" pitchFamily="34" charset="-120"/>
                        </a:rPr>
                        <a:t>學</a:t>
                      </a:r>
                      <a:r>
                        <a:rPr lang="zh-TW" sz="2200" b="1" kern="100" spc="-150" baseline="0" dirty="0">
                          <a:solidFill>
                            <a:srgbClr val="FF0000"/>
                          </a:solidFill>
                          <a:effectLst/>
                          <a:latin typeface="微軟正黑體" panose="020B0604030504040204" pitchFamily="34" charset="-120"/>
                          <a:ea typeface="微軟正黑體" panose="020B0604030504040204" pitchFamily="34" charset="-120"/>
                        </a:rPr>
                        <a:t>習歷程資料</a:t>
                      </a:r>
                      <a:br>
                        <a:rPr lang="en-US" sz="2200" b="1" kern="100" spc="-150" baseline="0" dirty="0">
                          <a:solidFill>
                            <a:srgbClr val="FF0000"/>
                          </a:solidFill>
                          <a:effectLst/>
                          <a:latin typeface="微軟正黑體" panose="020B0604030504040204" pitchFamily="34" charset="-120"/>
                          <a:ea typeface="微軟正黑體" panose="020B0604030504040204" pitchFamily="34" charset="-120"/>
                        </a:rPr>
                      </a:br>
                      <a:r>
                        <a:rPr lang="zh-TW" sz="2200" b="1" kern="100" spc="-150" baseline="0" dirty="0">
                          <a:solidFill>
                            <a:srgbClr val="FF0000"/>
                          </a:solidFill>
                          <a:effectLst/>
                          <a:latin typeface="微軟正黑體" panose="020B0604030504040204" pitchFamily="34" charset="-120"/>
                          <a:ea typeface="微軟正黑體" panose="020B0604030504040204" pitchFamily="34" charset="-120"/>
                        </a:rPr>
                        <a:t>欄位名稱</a:t>
                      </a:r>
                      <a:endParaRPr lang="zh-TW" sz="2200" b="1" kern="100" spc="-150" baseline="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40031057"/>
                  </a:ext>
                </a:extLst>
              </a:tr>
              <a:tr h="493220">
                <a:tc vMerge="1">
                  <a:txBody>
                    <a:bodyPr/>
                    <a:lstStyle/>
                    <a:p>
                      <a:endParaRPr lang="zh-TW" altLang="en-US"/>
                    </a:p>
                  </a:txBody>
                  <a:tcPr/>
                </a:tc>
                <a:tc>
                  <a:txBody>
                    <a:bodyPr/>
                    <a:lstStyle/>
                    <a:p>
                      <a:pPr algn="ctr">
                        <a:spcAft>
                          <a:spcPts val="0"/>
                        </a:spcAft>
                      </a:pPr>
                      <a:endParaRPr lang="zh-TW" sz="1800" kern="100" spc="-150" baseline="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spcAft>
                          <a:spcPts val="0"/>
                        </a:spcAft>
                      </a:pPr>
                      <a:endParaRPr lang="zh-TW" sz="1800" kern="100" spc="-150" baseline="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656449094"/>
                  </a:ext>
                </a:extLst>
              </a:tr>
              <a:tr h="746760">
                <a:tc rowSpan="4">
                  <a:txBody>
                    <a:bodyPr/>
                    <a:lstStyle/>
                    <a:p>
                      <a:pPr algn="ctr">
                        <a:spcAft>
                          <a:spcPts val="0"/>
                        </a:spcAft>
                      </a:pPr>
                      <a:r>
                        <a:rPr lang="en-US" altLang="zh-TW" sz="2800" kern="0" spc="-150" baseline="0" dirty="0">
                          <a:solidFill>
                            <a:schemeClr val="bg1"/>
                          </a:solidFill>
                          <a:effectLst/>
                          <a:latin typeface="微軟正黑體" panose="020B0604030504040204" pitchFamily="34" charset="-120"/>
                          <a:ea typeface="微軟正黑體" panose="020B0604030504040204" pitchFamily="34" charset="-120"/>
                        </a:rPr>
                        <a:t>(B)</a:t>
                      </a:r>
                    </a:p>
                    <a:p>
                      <a:pPr algn="ctr">
                        <a:spcAft>
                          <a:spcPts val="0"/>
                        </a:spcAft>
                      </a:pPr>
                      <a:r>
                        <a:rPr lang="zh-TW" sz="2800" kern="0" spc="-150" baseline="0" dirty="0">
                          <a:solidFill>
                            <a:schemeClr val="bg1"/>
                          </a:solidFill>
                          <a:effectLst/>
                          <a:latin typeface="微軟正黑體" panose="020B0604030504040204" pitchFamily="34" charset="-120"/>
                          <a:ea typeface="微軟正黑體" panose="020B0604030504040204" pitchFamily="34" charset="-120"/>
                        </a:rPr>
                        <a:t>課</a:t>
                      </a:r>
                      <a:endParaRPr lang="en-US" altLang="zh-TW" sz="2800" kern="0" spc="-150" baseline="0" dirty="0">
                        <a:solidFill>
                          <a:schemeClr val="bg1"/>
                        </a:solidFill>
                        <a:effectLst/>
                        <a:latin typeface="微軟正黑體" panose="020B0604030504040204" pitchFamily="34" charset="-120"/>
                        <a:ea typeface="微軟正黑體" panose="020B0604030504040204" pitchFamily="34" charset="-120"/>
                      </a:endParaRPr>
                    </a:p>
                    <a:p>
                      <a:pPr algn="ctr">
                        <a:spcAft>
                          <a:spcPts val="0"/>
                        </a:spcAft>
                      </a:pPr>
                      <a:r>
                        <a:rPr lang="zh-TW" sz="2800" kern="0" spc="-150" baseline="0" dirty="0">
                          <a:solidFill>
                            <a:schemeClr val="bg1"/>
                          </a:solidFill>
                          <a:effectLst/>
                          <a:latin typeface="微軟正黑體" panose="020B0604030504040204" pitchFamily="34" charset="-120"/>
                          <a:ea typeface="微軟正黑體" panose="020B0604030504040204" pitchFamily="34" charset="-120"/>
                        </a:rPr>
                        <a:t>程</a:t>
                      </a:r>
                      <a:endParaRPr lang="zh-TW" sz="2800" kern="100" spc="-150" baseline="0" dirty="0">
                        <a:solidFill>
                          <a:schemeClr val="bg1"/>
                        </a:solidFill>
                        <a:effectLst/>
                        <a:latin typeface="微軟正黑體" panose="020B0604030504040204" pitchFamily="34" charset="-120"/>
                        <a:ea typeface="微軟正黑體" panose="020B0604030504040204" pitchFamily="34" charset="-120"/>
                      </a:endParaRPr>
                    </a:p>
                    <a:p>
                      <a:pPr algn="ctr">
                        <a:spcAft>
                          <a:spcPts val="0"/>
                        </a:spcAft>
                      </a:pPr>
                      <a:r>
                        <a:rPr lang="zh-TW" sz="2800" kern="0" spc="-150" baseline="0" dirty="0">
                          <a:solidFill>
                            <a:schemeClr val="bg1"/>
                          </a:solidFill>
                          <a:effectLst/>
                          <a:latin typeface="微軟正黑體" panose="020B0604030504040204" pitchFamily="34" charset="-120"/>
                          <a:ea typeface="微軟正黑體" panose="020B0604030504040204" pitchFamily="34" charset="-120"/>
                        </a:rPr>
                        <a:t>學</a:t>
                      </a:r>
                      <a:endParaRPr lang="en-US" altLang="zh-TW" sz="2800" kern="0" spc="-150" baseline="0" dirty="0">
                        <a:solidFill>
                          <a:schemeClr val="bg1"/>
                        </a:solidFill>
                        <a:effectLst/>
                        <a:latin typeface="微軟正黑體" panose="020B0604030504040204" pitchFamily="34" charset="-120"/>
                        <a:ea typeface="微軟正黑體" panose="020B0604030504040204" pitchFamily="34" charset="-120"/>
                      </a:endParaRPr>
                    </a:p>
                    <a:p>
                      <a:pPr algn="ctr">
                        <a:spcAft>
                          <a:spcPts val="0"/>
                        </a:spcAft>
                      </a:pPr>
                      <a:r>
                        <a:rPr lang="zh-TW" sz="2800" kern="0" spc="-150" baseline="0" dirty="0">
                          <a:solidFill>
                            <a:schemeClr val="bg1"/>
                          </a:solidFill>
                          <a:effectLst/>
                          <a:latin typeface="微軟正黑體" panose="020B0604030504040204" pitchFamily="34" charset="-120"/>
                          <a:ea typeface="微軟正黑體" panose="020B0604030504040204" pitchFamily="34" charset="-120"/>
                        </a:rPr>
                        <a:t>習</a:t>
                      </a:r>
                      <a:endParaRPr lang="zh-TW" sz="2800" kern="100" spc="-150" baseline="0" dirty="0">
                        <a:solidFill>
                          <a:schemeClr val="bg1"/>
                        </a:solidFill>
                        <a:effectLst/>
                        <a:latin typeface="微軟正黑體" panose="020B0604030504040204" pitchFamily="34" charset="-120"/>
                        <a:ea typeface="微軟正黑體" panose="020B0604030504040204" pitchFamily="34" charset="-120"/>
                      </a:endParaRPr>
                    </a:p>
                    <a:p>
                      <a:pPr algn="ctr">
                        <a:spcAft>
                          <a:spcPts val="0"/>
                        </a:spcAft>
                      </a:pPr>
                      <a:r>
                        <a:rPr lang="zh-TW" sz="2800" kern="0" spc="-150" baseline="0" dirty="0">
                          <a:solidFill>
                            <a:schemeClr val="bg1"/>
                          </a:solidFill>
                          <a:effectLst/>
                          <a:latin typeface="微軟正黑體" panose="020B0604030504040204" pitchFamily="34" charset="-120"/>
                          <a:ea typeface="微軟正黑體" panose="020B0604030504040204" pitchFamily="34" charset="-120"/>
                        </a:rPr>
                        <a:t>成</a:t>
                      </a:r>
                      <a:endParaRPr lang="en-US" altLang="zh-TW" sz="2800" kern="0" spc="-150" baseline="0" dirty="0">
                        <a:solidFill>
                          <a:schemeClr val="bg1"/>
                        </a:solidFill>
                        <a:effectLst/>
                        <a:latin typeface="微軟正黑體" panose="020B0604030504040204" pitchFamily="34" charset="-120"/>
                        <a:ea typeface="微軟正黑體" panose="020B0604030504040204" pitchFamily="34" charset="-120"/>
                      </a:endParaRPr>
                    </a:p>
                    <a:p>
                      <a:pPr algn="ctr">
                        <a:spcAft>
                          <a:spcPts val="0"/>
                        </a:spcAft>
                      </a:pPr>
                      <a:r>
                        <a:rPr lang="zh-TW" sz="2800" kern="0" spc="-150" baseline="0" dirty="0">
                          <a:solidFill>
                            <a:schemeClr val="bg1"/>
                          </a:solidFill>
                          <a:effectLst/>
                          <a:latin typeface="微軟正黑體" panose="020B0604030504040204" pitchFamily="34" charset="-120"/>
                          <a:ea typeface="微軟正黑體" panose="020B0604030504040204" pitchFamily="34" charset="-120"/>
                        </a:rPr>
                        <a:t>果</a:t>
                      </a:r>
                      <a:endParaRPr lang="zh-TW" sz="2800" kern="100" spc="-150" baseline="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tc>
                  <a:txBody>
                    <a:bodyPr/>
                    <a:lstStyle/>
                    <a:p>
                      <a:pPr marL="285750" indent="-285750" algn="l">
                        <a:spcAft>
                          <a:spcPts val="0"/>
                        </a:spcAft>
                        <a:buFont typeface="Wingdings" panose="05000000000000000000" pitchFamily="2" charset="2"/>
                        <a:buChar char="u"/>
                      </a:pPr>
                      <a:r>
                        <a:rPr lang="en-US" altLang="zh-TW" sz="2000" kern="100" spc="-150" baseline="0" dirty="0">
                          <a:effectLst/>
                          <a:latin typeface="微軟正黑體" panose="020B0604030504040204" pitchFamily="34" charset="-120"/>
                          <a:ea typeface="微軟正黑體" panose="020B0604030504040204" pitchFamily="34" charset="-120"/>
                        </a:rPr>
                        <a:t>B-1 </a:t>
                      </a:r>
                      <a:r>
                        <a:rPr lang="zh-TW" sz="2000" kern="100" spc="-150" baseline="0" dirty="0">
                          <a:effectLst/>
                          <a:latin typeface="微軟正黑體" panose="020B0604030504040204" pitchFamily="34" charset="-120"/>
                          <a:ea typeface="微軟正黑體" panose="020B0604030504040204" pitchFamily="34" charset="-120"/>
                        </a:rPr>
                        <a:t>專題實作</a:t>
                      </a:r>
                      <a:r>
                        <a:rPr lang="zh-TW" altLang="en-US" sz="2000" kern="100" spc="-150" baseline="0" dirty="0">
                          <a:effectLst/>
                          <a:latin typeface="微軟正黑體" panose="020B0604030504040204" pitchFamily="34" charset="-120"/>
                          <a:ea typeface="微軟正黑體" panose="020B0604030504040204" pitchFamily="34" charset="-120"/>
                        </a:rPr>
                        <a:t>、</a:t>
                      </a:r>
                      <a:r>
                        <a:rPr lang="zh-TW" sz="2000" kern="100" spc="-150" baseline="0" dirty="0">
                          <a:effectLst/>
                          <a:latin typeface="微軟正黑體" panose="020B0604030504040204" pitchFamily="34" charset="-120"/>
                          <a:ea typeface="微軟正黑體" panose="020B0604030504040204" pitchFamily="34" charset="-120"/>
                        </a:rPr>
                        <a:t>實習科目學習成果</a:t>
                      </a:r>
                      <a:br>
                        <a:rPr lang="en-US" altLang="zh-TW" sz="2000" kern="100" spc="-150" baseline="0" dirty="0">
                          <a:effectLst/>
                          <a:latin typeface="微軟正黑體" panose="020B0604030504040204" pitchFamily="34" charset="-120"/>
                          <a:ea typeface="微軟正黑體" panose="020B0604030504040204" pitchFamily="34" charset="-120"/>
                        </a:rPr>
                      </a:br>
                      <a:r>
                        <a:rPr lang="en-US" altLang="zh-TW" sz="2000" kern="100" spc="-150" baseline="0" dirty="0">
                          <a:effectLst/>
                          <a:latin typeface="微軟正黑體" panose="020B0604030504040204" pitchFamily="34" charset="-120"/>
                          <a:ea typeface="微軟正黑體" panose="020B0604030504040204" pitchFamily="34" charset="-120"/>
                        </a:rPr>
                        <a:t>(</a:t>
                      </a:r>
                      <a:r>
                        <a:rPr lang="zh-TW" altLang="en-US" sz="2000" kern="100" spc="-150" baseline="0" dirty="0">
                          <a:effectLst/>
                          <a:latin typeface="微軟正黑體" panose="020B0604030504040204" pitchFamily="34" charset="-120"/>
                          <a:ea typeface="微軟正黑體" panose="020B0604030504040204" pitchFamily="34" charset="-120"/>
                        </a:rPr>
                        <a:t>含技能領域</a:t>
                      </a:r>
                      <a:r>
                        <a:rPr lang="en-US" altLang="zh-TW" sz="2000" kern="100" spc="-150" baseline="0" dirty="0">
                          <a:effectLst/>
                          <a:latin typeface="微軟正黑體" panose="020B0604030504040204" pitchFamily="34" charset="-120"/>
                          <a:ea typeface="微軟正黑體" panose="020B0604030504040204" pitchFamily="34" charset="-120"/>
                        </a:rPr>
                        <a:t>)</a:t>
                      </a:r>
                      <a:endParaRPr lang="zh-TW" sz="2000" kern="100" spc="-150" baseline="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lang="en-US" sz="2000" kern="100" spc="-150" baseline="0" dirty="0">
                          <a:effectLst/>
                          <a:latin typeface="微軟正黑體" panose="020B0604030504040204" pitchFamily="34" charset="-120"/>
                          <a:ea typeface="微軟正黑體" panose="020B0604030504040204" pitchFamily="34" charset="-120"/>
                        </a:rPr>
                        <a:t> </a:t>
                      </a:r>
                      <a:r>
                        <a:rPr lang="en-US" altLang="zh-TW" sz="2000" kern="100" spc="-150" baseline="0" dirty="0">
                          <a:effectLst/>
                          <a:latin typeface="微軟正黑體" panose="020B0604030504040204" pitchFamily="34" charset="-120"/>
                          <a:ea typeface="微軟正黑體" panose="020B0604030504040204" pitchFamily="34" charset="-120"/>
                        </a:rPr>
                        <a:t>B-1 </a:t>
                      </a:r>
                      <a:r>
                        <a:rPr lang="zh-TW" altLang="zh-TW" sz="2000" b="1" kern="100" spc="-150" baseline="0" dirty="0">
                          <a:solidFill>
                            <a:srgbClr val="0000FF"/>
                          </a:solidFill>
                          <a:effectLst/>
                          <a:latin typeface="微軟正黑體" panose="020B0604030504040204" pitchFamily="34" charset="-120"/>
                          <a:ea typeface="微軟正黑體" panose="020B0604030504040204" pitchFamily="34" charset="-120"/>
                        </a:rPr>
                        <a:t>書面報告</a:t>
                      </a:r>
                      <a:endParaRPr lang="zh-TW" altLang="zh-TW" sz="2000" b="1" kern="100" spc="-150" baseline="0" dirty="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rowSpan="4">
                  <a:txBody>
                    <a:bodyPr/>
                    <a:lstStyle/>
                    <a:p>
                      <a:pPr marL="285750" indent="-285750" algn="l">
                        <a:spcAft>
                          <a:spcPts val="0"/>
                        </a:spcAft>
                        <a:buFont typeface="Wingdings" panose="05000000000000000000" pitchFamily="2" charset="2"/>
                        <a:buChar char="u"/>
                      </a:pPr>
                      <a:r>
                        <a:rPr lang="zh-TW" sz="2200" kern="0" spc="-150" baseline="0" dirty="0">
                          <a:solidFill>
                            <a:srgbClr val="FF0000"/>
                          </a:solidFill>
                          <a:effectLst/>
                          <a:latin typeface="微軟正黑體" panose="020B0604030504040204" pitchFamily="34" charset="-120"/>
                          <a:ea typeface="微軟正黑體" panose="020B0604030504040204" pitchFamily="34" charset="-120"/>
                        </a:rPr>
                        <a:t>課程學習成果</a:t>
                      </a:r>
                      <a:endParaRPr lang="zh-TW" sz="2200" kern="100" spc="-150" baseline="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2">
                        <a:lumMod val="20000"/>
                        <a:lumOff val="80000"/>
                      </a:schemeClr>
                    </a:solidFill>
                  </a:tcPr>
                </a:tc>
                <a:extLst>
                  <a:ext uri="{0D108BD9-81ED-4DB2-BD59-A6C34878D82A}">
                    <a16:rowId xmlns:a16="http://schemas.microsoft.com/office/drawing/2014/main" val="3242039242"/>
                  </a:ext>
                </a:extLst>
              </a:tr>
              <a:tr h="746760">
                <a:tc vMerge="1">
                  <a:txBody>
                    <a:bodyPr/>
                    <a:lstStyle/>
                    <a:p>
                      <a:endParaRPr lang="zh-TW" altLang="en-US"/>
                    </a:p>
                  </a:txBody>
                  <a:tcPr/>
                </a:tc>
                <a:tc>
                  <a:txBody>
                    <a:bodyPr/>
                    <a:lstStyle/>
                    <a:p>
                      <a:pPr marL="285750" indent="-285750" algn="l">
                        <a:spcAft>
                          <a:spcPts val="0"/>
                        </a:spcAft>
                        <a:buFont typeface="Wingdings" panose="05000000000000000000" pitchFamily="2" charset="2"/>
                        <a:buChar char="u"/>
                      </a:pPr>
                      <a:r>
                        <a:rPr lang="en-US" altLang="zh-TW" sz="2000" kern="100" spc="-150" baseline="0" dirty="0">
                          <a:effectLst/>
                          <a:latin typeface="微軟正黑體" panose="020B0604030504040204" pitchFamily="34" charset="-120"/>
                          <a:ea typeface="微軟正黑體" panose="020B0604030504040204" pitchFamily="34" charset="-120"/>
                        </a:rPr>
                        <a:t>B-2 </a:t>
                      </a:r>
                      <a:r>
                        <a:rPr lang="zh-TW" sz="2000" kern="100" spc="-150" baseline="0" dirty="0">
                          <a:effectLst/>
                          <a:latin typeface="微軟正黑體" panose="020B0604030504040204" pitchFamily="34" charset="-120"/>
                          <a:ea typeface="微軟正黑體" panose="020B0604030504040204" pitchFamily="34" charset="-120"/>
                        </a:rPr>
                        <a:t>其他課程學習</a:t>
                      </a:r>
                      <a:r>
                        <a:rPr lang="en-US" sz="2000" kern="100" spc="-150" baseline="0" dirty="0">
                          <a:effectLst/>
                          <a:latin typeface="微軟正黑體" panose="020B0604030504040204" pitchFamily="34" charset="-120"/>
                          <a:ea typeface="微軟正黑體" panose="020B0604030504040204" pitchFamily="34" charset="-120"/>
                        </a:rPr>
                        <a:t>(</a:t>
                      </a:r>
                      <a:r>
                        <a:rPr lang="zh-TW" sz="2000" kern="100" spc="-150" baseline="0" dirty="0">
                          <a:effectLst/>
                          <a:latin typeface="微軟正黑體" panose="020B0604030504040204" pitchFamily="34" charset="-120"/>
                          <a:ea typeface="微軟正黑體" panose="020B0604030504040204" pitchFamily="34" charset="-120"/>
                        </a:rPr>
                        <a:t>作品</a:t>
                      </a:r>
                      <a:r>
                        <a:rPr lang="en-US" sz="2000" kern="100" spc="-150" baseline="0" dirty="0">
                          <a:effectLst/>
                          <a:latin typeface="微軟正黑體" panose="020B0604030504040204" pitchFamily="34" charset="-120"/>
                          <a:ea typeface="微軟正黑體" panose="020B0604030504040204" pitchFamily="34" charset="-120"/>
                        </a:rPr>
                        <a:t>)</a:t>
                      </a:r>
                      <a:r>
                        <a:rPr lang="zh-TW" sz="2000" kern="100" spc="-150" baseline="0" dirty="0">
                          <a:effectLst/>
                          <a:latin typeface="微軟正黑體" panose="020B0604030504040204" pitchFamily="34" charset="-120"/>
                          <a:ea typeface="微軟正黑體" panose="020B0604030504040204" pitchFamily="34" charset="-120"/>
                        </a:rPr>
                        <a:t>成果</a:t>
                      </a:r>
                      <a:endParaRPr lang="zh-TW" sz="2000" kern="100" spc="-150" baseline="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u"/>
                        <a:tabLst/>
                        <a:defRPr/>
                      </a:pPr>
                      <a:r>
                        <a:rPr lang="en-US" altLang="zh-TW" sz="2000" kern="100" spc="-150" baseline="0" dirty="0">
                          <a:effectLst/>
                          <a:latin typeface="微軟正黑體" panose="020B0604030504040204" pitchFamily="34" charset="-120"/>
                          <a:ea typeface="微軟正黑體" panose="020B0604030504040204" pitchFamily="34" charset="-120"/>
                        </a:rPr>
                        <a:t>B-2 </a:t>
                      </a:r>
                      <a:r>
                        <a:rPr lang="zh-TW" altLang="zh-TW" sz="2000" b="1" kern="100" spc="-150" baseline="0" dirty="0">
                          <a:solidFill>
                            <a:srgbClr val="0000FF"/>
                          </a:solidFill>
                          <a:effectLst/>
                          <a:latin typeface="微軟正黑體" panose="020B0604030504040204" pitchFamily="34" charset="-120"/>
                          <a:ea typeface="微軟正黑體" panose="020B0604030504040204" pitchFamily="34" charset="-120"/>
                        </a:rPr>
                        <a:t>實作作品</a:t>
                      </a:r>
                      <a:endParaRPr lang="zh-TW" altLang="zh-TW" sz="2000" b="1" kern="100" spc="-150" baseline="0" dirty="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vMerge="1">
                  <a:txBody>
                    <a:bodyPr/>
                    <a:lstStyle/>
                    <a:p>
                      <a:endParaRPr lang="zh-TW" altLang="en-US"/>
                    </a:p>
                  </a:txBody>
                  <a:tcPr/>
                </a:tc>
                <a:extLst>
                  <a:ext uri="{0D108BD9-81ED-4DB2-BD59-A6C34878D82A}">
                    <a16:rowId xmlns:a16="http://schemas.microsoft.com/office/drawing/2014/main" val="4173074694"/>
                  </a:ext>
                </a:extLst>
              </a:tr>
              <a:tr h="746760">
                <a:tc vMerge="1">
                  <a:txBody>
                    <a:bodyPr/>
                    <a:lstStyle/>
                    <a:p>
                      <a:endParaRPr lang="zh-TW" altLang="en-US"/>
                    </a:p>
                  </a:txBody>
                  <a:tcPr>
                    <a:lnT w="12700" cap="flat" cmpd="sng" algn="ctr">
                      <a:solidFill>
                        <a:schemeClr val="tx1"/>
                      </a:solidFill>
                      <a:prstDash val="solid"/>
                      <a:round/>
                      <a:headEnd type="none" w="med" len="med"/>
                      <a:tailEnd type="none" w="med" len="med"/>
                    </a:lnT>
                  </a:tcPr>
                </a:tc>
                <a:tc>
                  <a:txBody>
                    <a:bodyPr/>
                    <a:lstStyle/>
                    <a:p>
                      <a:pPr algn="l">
                        <a:spcAft>
                          <a:spcPts val="0"/>
                        </a:spcAft>
                      </a:pPr>
                      <a:r>
                        <a:rPr lang="en-US" sz="2000" kern="100" spc="-150" baseline="0" dirty="0">
                          <a:effectLst/>
                          <a:latin typeface="微軟正黑體" panose="020B0604030504040204" pitchFamily="34" charset="-120"/>
                          <a:ea typeface="微軟正黑體" panose="020B0604030504040204" pitchFamily="34" charset="-120"/>
                        </a:rPr>
                        <a:t> </a:t>
                      </a:r>
                      <a:endParaRPr lang="zh-TW" sz="2000" kern="100" spc="-150" baseline="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285750" indent="-285750" algn="l">
                        <a:spcAft>
                          <a:spcPts val="0"/>
                        </a:spcAft>
                        <a:buFont typeface="Wingdings" panose="05000000000000000000" pitchFamily="2" charset="2"/>
                        <a:buChar char="u"/>
                      </a:pPr>
                      <a:r>
                        <a:rPr lang="en-US" altLang="zh-TW" sz="2000" kern="100" spc="-150" baseline="0" dirty="0">
                          <a:effectLst/>
                          <a:latin typeface="微軟正黑體" panose="020B0604030504040204" pitchFamily="34" charset="-120"/>
                          <a:ea typeface="微軟正黑體" panose="020B0604030504040204" pitchFamily="34" charset="-120"/>
                        </a:rPr>
                        <a:t>B-3 </a:t>
                      </a:r>
                      <a:r>
                        <a:rPr lang="zh-TW" sz="2000" b="1" kern="100" spc="-150" baseline="0" dirty="0">
                          <a:solidFill>
                            <a:srgbClr val="0000FF"/>
                          </a:solidFill>
                          <a:effectLst/>
                          <a:latin typeface="微軟正黑體" panose="020B0604030504040204" pitchFamily="34" charset="-120"/>
                          <a:ea typeface="微軟正黑體" panose="020B0604030504040204" pitchFamily="34" charset="-120"/>
                        </a:rPr>
                        <a:t>自然科學領域</a:t>
                      </a:r>
                      <a:r>
                        <a:rPr lang="zh-TW" sz="2000" kern="100" spc="-150" baseline="0" dirty="0">
                          <a:effectLst/>
                          <a:latin typeface="微軟正黑體" panose="020B0604030504040204" pitchFamily="34" charset="-120"/>
                          <a:ea typeface="微軟正黑體" panose="020B0604030504040204" pitchFamily="34" charset="-120"/>
                        </a:rPr>
                        <a:t>探究與實作成果，或特殊類型班級之相關課程學習成果</a:t>
                      </a:r>
                      <a:endParaRPr lang="zh-TW" sz="2000" kern="100" spc="-150" baseline="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vMerge="1">
                  <a:txBody>
                    <a:bodyPr/>
                    <a:lstStyle/>
                    <a:p>
                      <a:endParaRPr lang="zh-TW" altLang="en-US"/>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2174627544"/>
                  </a:ext>
                </a:extLst>
              </a:tr>
              <a:tr h="746760">
                <a:tc vMerge="1">
                  <a:txBody>
                    <a:bodyPr/>
                    <a:lstStyle/>
                    <a:p>
                      <a:endParaRPr lang="zh-TW" altLang="en-US"/>
                    </a:p>
                  </a:txBody>
                  <a:tcPr/>
                </a:tc>
                <a:tc>
                  <a:txBody>
                    <a:bodyPr/>
                    <a:lstStyle/>
                    <a:p>
                      <a:pPr algn="l">
                        <a:spcAft>
                          <a:spcPts val="0"/>
                        </a:spcAft>
                      </a:pPr>
                      <a:r>
                        <a:rPr lang="en-US" sz="2000" kern="100" spc="-150" baseline="0" dirty="0">
                          <a:effectLst/>
                          <a:latin typeface="微軟正黑體" panose="020B0604030504040204" pitchFamily="34" charset="-120"/>
                          <a:ea typeface="微軟正黑體" panose="020B0604030504040204" pitchFamily="34" charset="-120"/>
                        </a:rPr>
                        <a:t> </a:t>
                      </a:r>
                      <a:endParaRPr lang="zh-TW" sz="2000" kern="100" spc="-150" baseline="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285750" indent="-285750" algn="l">
                        <a:spcAft>
                          <a:spcPts val="0"/>
                        </a:spcAft>
                        <a:buFont typeface="Wingdings" panose="05000000000000000000" pitchFamily="2" charset="2"/>
                        <a:buChar char="u"/>
                      </a:pPr>
                      <a:r>
                        <a:rPr lang="en-US" altLang="zh-TW" sz="2000" kern="100" spc="-150" baseline="0" dirty="0">
                          <a:effectLst/>
                          <a:latin typeface="微軟正黑體" panose="020B0604030504040204" pitchFamily="34" charset="-120"/>
                          <a:ea typeface="微軟正黑體" panose="020B0604030504040204" pitchFamily="34" charset="-120"/>
                        </a:rPr>
                        <a:t>B-4 </a:t>
                      </a:r>
                      <a:r>
                        <a:rPr lang="zh-TW" sz="2000" b="1" kern="100" spc="-150" baseline="0" dirty="0">
                          <a:solidFill>
                            <a:srgbClr val="0000FF"/>
                          </a:solidFill>
                          <a:effectLst/>
                          <a:latin typeface="微軟正黑體" panose="020B0604030504040204" pitchFamily="34" charset="-120"/>
                          <a:ea typeface="微軟正黑體" panose="020B0604030504040204" pitchFamily="34" charset="-120"/>
                        </a:rPr>
                        <a:t>社會領域</a:t>
                      </a:r>
                      <a:r>
                        <a:rPr lang="zh-TW" sz="2000" kern="100" spc="-150" baseline="0" dirty="0">
                          <a:effectLst/>
                          <a:latin typeface="微軟正黑體" panose="020B0604030504040204" pitchFamily="34" charset="-120"/>
                          <a:ea typeface="微軟正黑體" panose="020B0604030504040204" pitchFamily="34" charset="-120"/>
                        </a:rPr>
                        <a:t>探究活動成果，或特殊類型班級之相關課程學習成果</a:t>
                      </a:r>
                      <a:endParaRPr lang="zh-TW" sz="2000" kern="100" spc="-150" baseline="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vMerge="1">
                  <a:txBody>
                    <a:bodyPr/>
                    <a:lstStyle/>
                    <a:p>
                      <a:endParaRPr lang="zh-TW" altLang="en-US"/>
                    </a:p>
                  </a:txBody>
                  <a:tcPr/>
                </a:tc>
                <a:extLst>
                  <a:ext uri="{0D108BD9-81ED-4DB2-BD59-A6C34878D82A}">
                    <a16:rowId xmlns:a16="http://schemas.microsoft.com/office/drawing/2014/main" val="166623545"/>
                  </a:ext>
                </a:extLst>
              </a:tr>
            </a:tbl>
          </a:graphicData>
        </a:graphic>
      </p:graphicFrame>
      <p:sp>
        <p:nvSpPr>
          <p:cNvPr id="4" name="矩形 3">
            <a:extLst>
              <a:ext uri="{FF2B5EF4-FFF2-40B4-BE49-F238E27FC236}">
                <a16:creationId xmlns:a16="http://schemas.microsoft.com/office/drawing/2014/main" id="{E823A373-E941-48C5-B8F7-8308C9290A1F}"/>
              </a:ext>
            </a:extLst>
          </p:cNvPr>
          <p:cNvSpPr/>
          <p:nvPr/>
        </p:nvSpPr>
        <p:spPr>
          <a:xfrm>
            <a:off x="889866" y="1188202"/>
            <a:ext cx="10924250" cy="3992880"/>
          </a:xfrm>
          <a:prstGeom prst="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矩形 4">
            <a:extLst>
              <a:ext uri="{FF2B5EF4-FFF2-40B4-BE49-F238E27FC236}">
                <a16:creationId xmlns:a16="http://schemas.microsoft.com/office/drawing/2014/main" id="{B30CE5C9-6D11-43C9-8686-0A8DC5503811}"/>
              </a:ext>
            </a:extLst>
          </p:cNvPr>
          <p:cNvSpPr/>
          <p:nvPr/>
        </p:nvSpPr>
        <p:spPr>
          <a:xfrm>
            <a:off x="877454" y="5190318"/>
            <a:ext cx="10945898" cy="646331"/>
          </a:xfrm>
          <a:prstGeom prst="rect">
            <a:avLst/>
          </a:prstGeom>
          <a:solidFill>
            <a:schemeClr val="bg1">
              <a:lumMod val="95000"/>
            </a:schemeClr>
          </a:solidFill>
        </p:spPr>
        <p:txBody>
          <a:bodyPr wrap="square">
            <a:spAutoFit/>
          </a:bodyPr>
          <a:lstStyle/>
          <a:p>
            <a:pPr marL="285750" indent="-285750">
              <a:spcBef>
                <a:spcPts val="600"/>
              </a:spcBef>
              <a:buFont typeface="Wingdings" panose="05000000000000000000" pitchFamily="2" charset="2"/>
              <a:buChar char="u"/>
            </a:pPr>
            <a:r>
              <a:rPr lang="zh-TW" altLang="zh-TW" spc="-150" dirty="0">
                <a:latin typeface="微軟正黑體" panose="020B0604030504040204" pitchFamily="34" charset="-120"/>
                <a:ea typeface="微軟正黑體" panose="020B0604030504040204" pitchFamily="34" charset="-120"/>
                <a:cs typeface="Times New Roman" panose="02020603050405020304" pitchFamily="18" charset="0"/>
              </a:rPr>
              <a:t>聯合會</a:t>
            </a:r>
            <a:r>
              <a:rPr lang="zh-TW" altLang="en-US" spc="-150" dirty="0">
                <a:latin typeface="微軟正黑體" panose="020B0604030504040204" pitchFamily="34" charset="-120"/>
                <a:ea typeface="微軟正黑體" panose="020B0604030504040204" pitchFamily="34" charset="-120"/>
                <a:cs typeface="Times New Roman" panose="02020603050405020304" pitchFamily="18" charset="0"/>
              </a:rPr>
              <a:t>備審資料</a:t>
            </a:r>
            <a:r>
              <a:rPr lang="zh-TW" altLang="zh-TW" spc="-150" dirty="0">
                <a:latin typeface="微軟正黑體" panose="020B0604030504040204" pitchFamily="34" charset="-120"/>
                <a:ea typeface="微軟正黑體" panose="020B0604030504040204" pitchFamily="34" charset="-120"/>
                <a:cs typeface="Times New Roman" panose="02020603050405020304" pitchFamily="18" charset="0"/>
              </a:rPr>
              <a:t>上傳</a:t>
            </a:r>
            <a:r>
              <a:rPr lang="en-US" altLang="zh-TW" spc="-15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pc="-150" dirty="0">
                <a:latin typeface="微軟正黑體" panose="020B0604030504040204" pitchFamily="34" charset="-120"/>
                <a:ea typeface="微軟正黑體" panose="020B0604030504040204" pitchFamily="34" charset="-120"/>
                <a:cs typeface="Times New Roman" panose="02020603050405020304" pitchFamily="18" charset="0"/>
              </a:rPr>
              <a:t>含勾選</a:t>
            </a:r>
            <a:r>
              <a:rPr lang="en-US" altLang="zh-TW" spc="-15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pc="-150" dirty="0">
                <a:latin typeface="微軟正黑體" panose="020B0604030504040204" pitchFamily="34" charset="-120"/>
                <a:ea typeface="微軟正黑體" panose="020B0604030504040204" pitchFamily="34" charset="-120"/>
                <a:cs typeface="Times New Roman" panose="02020603050405020304" pitchFamily="18" charset="0"/>
              </a:rPr>
              <a:t>系統，由考生就</a:t>
            </a:r>
            <a:r>
              <a:rPr lang="en-US" altLang="zh-TW" spc="-150" dirty="0">
                <a:latin typeface="微軟正黑體" panose="020B0604030504040204" pitchFamily="34" charset="-120"/>
                <a:ea typeface="微軟正黑體" panose="020B0604030504040204" pitchFamily="34" charset="-120"/>
                <a:cs typeface="Times New Roman" panose="02020603050405020304" pitchFamily="18" charset="0"/>
              </a:rPr>
              <a:t> EP</a:t>
            </a:r>
            <a:r>
              <a:rPr lang="zh-TW" altLang="zh-TW" spc="-15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「課程學習成果」</a:t>
            </a:r>
            <a:r>
              <a:rPr lang="zh-TW" altLang="zh-TW" spc="-150" dirty="0">
                <a:latin typeface="微軟正黑體" panose="020B0604030504040204" pitchFamily="34" charset="-120"/>
                <a:ea typeface="微軟正黑體" panose="020B0604030504040204" pitchFamily="34" charset="-120"/>
                <a:cs typeface="Times New Roman" panose="02020603050405020304" pitchFamily="18" charset="0"/>
              </a:rPr>
              <a:t>及</a:t>
            </a:r>
            <a:r>
              <a:rPr lang="zh-TW" altLang="zh-TW" spc="-15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「多元表現」</a:t>
            </a:r>
            <a:r>
              <a:rPr lang="zh-TW" altLang="zh-TW" spc="-150" dirty="0">
                <a:latin typeface="微軟正黑體" panose="020B0604030504040204" pitchFamily="34" charset="-120"/>
                <a:ea typeface="微軟正黑體" panose="020B0604030504040204" pitchFamily="34" charset="-120"/>
                <a:cs typeface="Times New Roman" panose="02020603050405020304" pitchFamily="18" charset="0"/>
              </a:rPr>
              <a:t>之項目</a:t>
            </a:r>
            <a:br>
              <a:rPr lang="en-US" altLang="zh-TW" spc="-150" dirty="0">
                <a:latin typeface="微軟正黑體" panose="020B0604030504040204" pitchFamily="34" charset="-120"/>
                <a:ea typeface="微軟正黑體" panose="020B0604030504040204" pitchFamily="34" charset="-120"/>
                <a:cs typeface="Times New Roman" panose="02020603050405020304" pitchFamily="18" charset="0"/>
              </a:rPr>
            </a:br>
            <a:r>
              <a:rPr lang="zh-TW" altLang="zh-TW" b="1" spc="-150" dirty="0">
                <a:latin typeface="微軟正黑體" panose="020B0604030504040204" pitchFamily="34" charset="-120"/>
                <a:ea typeface="微軟正黑體" panose="020B0604030504040204" pitchFamily="34" charset="-120"/>
                <a:cs typeface="Times New Roman" panose="02020603050405020304" pitchFamily="18" charset="0"/>
              </a:rPr>
              <a:t>自主評估勾選</a:t>
            </a:r>
            <a:r>
              <a:rPr lang="zh-TW" altLang="zh-TW" spc="-150" dirty="0">
                <a:latin typeface="微軟正黑體" panose="020B0604030504040204" pitchFamily="34" charset="-120"/>
                <a:ea typeface="微軟正黑體" panose="020B0604030504040204" pitchFamily="34" charset="-120"/>
                <a:cs typeface="Times New Roman" panose="02020603050405020304" pitchFamily="18" charset="0"/>
              </a:rPr>
              <a:t>，系統僅就所勾選</a:t>
            </a:r>
            <a:r>
              <a:rPr lang="en-US" altLang="zh-TW" spc="-150" dirty="0">
                <a:latin typeface="微軟正黑體" panose="020B0604030504040204" pitchFamily="34" charset="-120"/>
                <a:ea typeface="微軟正黑體" panose="020B0604030504040204" pitchFamily="34" charset="-120"/>
                <a:cs typeface="Times New Roman" panose="02020603050405020304" pitchFamily="18" charset="0"/>
              </a:rPr>
              <a:t>EP</a:t>
            </a:r>
            <a:r>
              <a:rPr lang="zh-TW" altLang="zh-TW" spc="-150" dirty="0">
                <a:latin typeface="微軟正黑體" panose="020B0604030504040204" pitchFamily="34" charset="-120"/>
                <a:ea typeface="微軟正黑體" panose="020B0604030504040204" pitchFamily="34" charset="-120"/>
                <a:cs typeface="Times New Roman" panose="02020603050405020304" pitchFamily="18" charset="0"/>
              </a:rPr>
              <a:t>檔案</a:t>
            </a:r>
            <a:r>
              <a:rPr lang="zh-TW" altLang="zh-TW" spc="-15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容量上限</a:t>
            </a:r>
            <a:r>
              <a:rPr lang="en-US" altLang="zh-TW" spc="-15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(MB)</a:t>
            </a:r>
            <a:r>
              <a:rPr lang="zh-TW" altLang="zh-TW" spc="-150" dirty="0">
                <a:latin typeface="微軟正黑體" panose="020B0604030504040204" pitchFamily="34" charset="-120"/>
                <a:ea typeface="微軟正黑體" panose="020B0604030504040204" pitchFamily="34" charset="-120"/>
                <a:cs typeface="Times New Roman" panose="02020603050405020304" pitchFamily="18" charset="0"/>
              </a:rPr>
              <a:t>及上傳</a:t>
            </a:r>
            <a:r>
              <a:rPr lang="en-US" altLang="zh-TW" spc="-15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pc="-150" dirty="0">
                <a:latin typeface="微軟正黑體" panose="020B0604030504040204" pitchFamily="34" charset="-120"/>
                <a:ea typeface="微軟正黑體" panose="020B0604030504040204" pitchFamily="34" charset="-120"/>
                <a:cs typeface="Times New Roman" panose="02020603050405020304" pitchFamily="18" charset="0"/>
              </a:rPr>
              <a:t>勾選</a:t>
            </a:r>
            <a:r>
              <a:rPr lang="en-US" altLang="zh-TW" spc="-15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pc="-15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件數上限</a:t>
            </a:r>
            <a:r>
              <a:rPr lang="zh-TW" altLang="zh-TW" spc="-150" dirty="0">
                <a:latin typeface="微軟正黑體" panose="020B0604030504040204" pitchFamily="34" charset="-120"/>
                <a:ea typeface="微軟正黑體" panose="020B0604030504040204" pitchFamily="34" charset="-120"/>
                <a:cs typeface="Times New Roman" panose="02020603050405020304" pitchFamily="18" charset="0"/>
              </a:rPr>
              <a:t>作控管。</a:t>
            </a:r>
            <a:endParaRPr lang="en-US" altLang="zh-TW" spc="-150" dirty="0">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7" name="矩形 6">
            <a:extLst>
              <a:ext uri="{FF2B5EF4-FFF2-40B4-BE49-F238E27FC236}">
                <a16:creationId xmlns:a16="http://schemas.microsoft.com/office/drawing/2014/main" id="{435988D8-6897-44FC-AAE1-CD2725690684}"/>
              </a:ext>
            </a:extLst>
          </p:cNvPr>
          <p:cNvSpPr/>
          <p:nvPr/>
        </p:nvSpPr>
        <p:spPr>
          <a:xfrm>
            <a:off x="5955846" y="1648992"/>
            <a:ext cx="3570208" cy="430887"/>
          </a:xfrm>
          <a:prstGeom prst="rect">
            <a:avLst/>
          </a:prstGeom>
          <a:solidFill>
            <a:srgbClr val="0000FF"/>
          </a:solidFill>
        </p:spPr>
        <p:txBody>
          <a:bodyPr wrap="none">
            <a:spAutoFit/>
          </a:bodyPr>
          <a:lstStyle/>
          <a:p>
            <a:pPr algn="ctr"/>
            <a:r>
              <a:rPr lang="zh-TW" altLang="en-US" sz="2200" b="1" dirty="0">
                <a:solidFill>
                  <a:schemeClr val="bg1"/>
                </a:solidFill>
                <a:latin typeface="微軟正黑體" panose="020B0604030504040204" pitchFamily="34" charset="-120"/>
                <a:ea typeface="微軟正黑體" panose="020B0604030504040204" pitchFamily="34" charset="-120"/>
              </a:rPr>
              <a:t>普高生、綜高生</a:t>
            </a:r>
            <a:r>
              <a:rPr lang="en-US" altLang="zh-TW" sz="2200" b="1" dirty="0">
                <a:solidFill>
                  <a:schemeClr val="bg1"/>
                </a:solidFill>
                <a:latin typeface="微軟正黑體" panose="020B0604030504040204" pitchFamily="34" charset="-120"/>
                <a:ea typeface="微軟正黑體" panose="020B0604030504040204" pitchFamily="34" charset="-120"/>
              </a:rPr>
              <a:t>(</a:t>
            </a:r>
            <a:r>
              <a:rPr lang="zh-TW" altLang="en-US" sz="2200" b="1" dirty="0">
                <a:solidFill>
                  <a:schemeClr val="bg1"/>
                </a:solidFill>
                <a:latin typeface="微軟正黑體" panose="020B0604030504040204" pitchFamily="34" charset="-120"/>
                <a:ea typeface="微軟正黑體" panose="020B0604030504040204" pitchFamily="34" charset="-120"/>
              </a:rPr>
              <a:t>學術學程</a:t>
            </a:r>
            <a:r>
              <a:rPr lang="en-US" altLang="zh-TW" sz="2200" b="1" dirty="0">
                <a:solidFill>
                  <a:schemeClr val="bg1"/>
                </a:solidFill>
                <a:latin typeface="微軟正黑體" panose="020B0604030504040204" pitchFamily="34" charset="-120"/>
                <a:ea typeface="微軟正黑體" panose="020B0604030504040204" pitchFamily="34" charset="-120"/>
              </a:rPr>
              <a:t>)</a:t>
            </a:r>
            <a:endParaRPr lang="zh-TW" altLang="en-US" sz="2200" b="1" dirty="0">
              <a:solidFill>
                <a:schemeClr val="bg1"/>
              </a:solidFill>
              <a:latin typeface="微軟正黑體" panose="020B0604030504040204" pitchFamily="34" charset="-120"/>
              <a:ea typeface="微軟正黑體" panose="020B0604030504040204" pitchFamily="34" charset="-120"/>
            </a:endParaRPr>
          </a:p>
        </p:txBody>
      </p:sp>
      <p:sp>
        <p:nvSpPr>
          <p:cNvPr id="8" name="矩形 7">
            <a:extLst>
              <a:ext uri="{FF2B5EF4-FFF2-40B4-BE49-F238E27FC236}">
                <a16:creationId xmlns:a16="http://schemas.microsoft.com/office/drawing/2014/main" id="{DF358401-4051-4DF5-87F3-B3023985B2E0}"/>
              </a:ext>
            </a:extLst>
          </p:cNvPr>
          <p:cNvSpPr/>
          <p:nvPr/>
        </p:nvSpPr>
        <p:spPr>
          <a:xfrm>
            <a:off x="1827773" y="1648993"/>
            <a:ext cx="3570208" cy="430887"/>
          </a:xfrm>
          <a:prstGeom prst="rect">
            <a:avLst/>
          </a:prstGeom>
          <a:solidFill>
            <a:srgbClr val="008000"/>
          </a:solidFill>
        </p:spPr>
        <p:txBody>
          <a:bodyPr wrap="none">
            <a:spAutoFit/>
          </a:bodyPr>
          <a:lstStyle/>
          <a:p>
            <a:pPr algn="ctr"/>
            <a:r>
              <a:rPr lang="zh-TW" altLang="en-US" sz="2200" b="1" dirty="0">
                <a:solidFill>
                  <a:schemeClr val="bg1"/>
                </a:solidFill>
                <a:latin typeface="微軟正黑體" panose="020B0604030504040204" pitchFamily="34" charset="-120"/>
                <a:ea typeface="微軟正黑體" panose="020B0604030504040204" pitchFamily="34" charset="-120"/>
              </a:rPr>
              <a:t>技高生、綜高生</a:t>
            </a:r>
            <a:r>
              <a:rPr lang="en-US" altLang="zh-TW" sz="2200" b="1" dirty="0">
                <a:solidFill>
                  <a:schemeClr val="bg1"/>
                </a:solidFill>
                <a:latin typeface="微軟正黑體" panose="020B0604030504040204" pitchFamily="34" charset="-120"/>
                <a:ea typeface="微軟正黑體" panose="020B0604030504040204" pitchFamily="34" charset="-120"/>
              </a:rPr>
              <a:t>(</a:t>
            </a:r>
            <a:r>
              <a:rPr lang="zh-TW" altLang="en-US" sz="2200" b="1" dirty="0">
                <a:solidFill>
                  <a:schemeClr val="bg1"/>
                </a:solidFill>
                <a:latin typeface="微軟正黑體" panose="020B0604030504040204" pitchFamily="34" charset="-120"/>
                <a:ea typeface="微軟正黑體" panose="020B0604030504040204" pitchFamily="34" charset="-120"/>
              </a:rPr>
              <a:t>專門學程</a:t>
            </a:r>
            <a:r>
              <a:rPr lang="en-US" altLang="zh-TW" sz="2200" b="1" dirty="0">
                <a:solidFill>
                  <a:schemeClr val="bg1"/>
                </a:solidFill>
                <a:latin typeface="微軟正黑體" panose="020B0604030504040204" pitchFamily="34" charset="-120"/>
                <a:ea typeface="微軟正黑體" panose="020B0604030504040204" pitchFamily="34" charset="-120"/>
              </a:rPr>
              <a:t>)</a:t>
            </a:r>
            <a:endParaRPr lang="zh-TW" altLang="en-US" sz="22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365732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3000"/>
                                        <p:tgtEl>
                                          <p:spTgt spid="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2D44A38-DF64-480C-B5BC-63480EF85FEB}"/>
              </a:ext>
            </a:extLst>
          </p:cNvPr>
          <p:cNvSpPr txBox="1">
            <a:spLocks/>
          </p:cNvSpPr>
          <p:nvPr/>
        </p:nvSpPr>
        <p:spPr>
          <a:xfrm>
            <a:off x="831272" y="165906"/>
            <a:ext cx="11360727" cy="433865"/>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TW" sz="2500" b="1" spc="-100" dirty="0">
                <a:solidFill>
                  <a:srgbClr val="FF0000"/>
                </a:solidFill>
                <a:latin typeface="微軟正黑體" panose="020B0604030504040204" pitchFamily="34" charset="-120"/>
                <a:ea typeface="微軟正黑體" panose="020B0604030504040204" pitchFamily="34" charset="-120"/>
              </a:rPr>
              <a:t>C.</a:t>
            </a:r>
            <a:r>
              <a:rPr lang="zh-TW" altLang="en-US" sz="2500" b="1" spc="-100" dirty="0">
                <a:solidFill>
                  <a:srgbClr val="FF0000"/>
                </a:solidFill>
                <a:latin typeface="微軟正黑體" panose="020B0604030504040204" pitchFamily="34" charset="-120"/>
                <a:ea typeface="微軟正黑體" panose="020B0604030504040204" pitchFamily="34" charset="-120"/>
              </a:rPr>
              <a:t>多元表現</a:t>
            </a:r>
            <a:r>
              <a:rPr lang="en-US" altLang="zh-TW" sz="2500" b="1" spc="-100" dirty="0">
                <a:latin typeface="微軟正黑體" panose="020B0604030504040204" pitchFamily="34" charset="-120"/>
                <a:ea typeface="微軟正黑體" panose="020B0604030504040204" pitchFamily="34" charset="-120"/>
              </a:rPr>
              <a:t>~EP</a:t>
            </a:r>
            <a:r>
              <a:rPr lang="zh-TW" altLang="en-US" sz="2500" b="1" spc="-100" dirty="0">
                <a:latin typeface="微軟正黑體" panose="020B0604030504040204" pitchFamily="34" charset="-120"/>
                <a:ea typeface="微軟正黑體" panose="020B0604030504040204" pitchFamily="34" charset="-120"/>
              </a:rPr>
              <a:t>項目檔案審閱注意事項</a:t>
            </a:r>
          </a:p>
        </p:txBody>
      </p:sp>
      <p:graphicFrame>
        <p:nvGraphicFramePr>
          <p:cNvPr id="3" name="表格 2">
            <a:extLst>
              <a:ext uri="{FF2B5EF4-FFF2-40B4-BE49-F238E27FC236}">
                <a16:creationId xmlns:a16="http://schemas.microsoft.com/office/drawing/2014/main" id="{50A12EE9-E9EA-4405-9AD8-BC33F481D35F}"/>
              </a:ext>
            </a:extLst>
          </p:cNvPr>
          <p:cNvGraphicFramePr>
            <a:graphicFrameLocks noGrp="1"/>
          </p:cNvGraphicFramePr>
          <p:nvPr>
            <p:extLst>
              <p:ext uri="{D42A27DB-BD31-4B8C-83A1-F6EECF244321}">
                <p14:modId xmlns:p14="http://schemas.microsoft.com/office/powerpoint/2010/main" val="3974133622"/>
              </p:ext>
            </p:extLst>
          </p:nvPr>
        </p:nvGraphicFramePr>
        <p:xfrm>
          <a:off x="954518" y="1040418"/>
          <a:ext cx="10924249" cy="4575455"/>
        </p:xfrm>
        <a:graphic>
          <a:graphicData uri="http://schemas.openxmlformats.org/drawingml/2006/table">
            <a:tbl>
              <a:tblPr>
                <a:tableStyleId>{5C22544A-7EE6-4342-B048-85BDC9FD1C3A}</a:tableStyleId>
              </a:tblPr>
              <a:tblGrid>
                <a:gridCol w="732530">
                  <a:extLst>
                    <a:ext uri="{9D8B030D-6E8A-4147-A177-3AD203B41FA5}">
                      <a16:colId xmlns:a16="http://schemas.microsoft.com/office/drawing/2014/main" val="587329319"/>
                    </a:ext>
                  </a:extLst>
                </a:gridCol>
                <a:gridCol w="3492947">
                  <a:extLst>
                    <a:ext uri="{9D8B030D-6E8A-4147-A177-3AD203B41FA5}">
                      <a16:colId xmlns:a16="http://schemas.microsoft.com/office/drawing/2014/main" val="2997043178"/>
                    </a:ext>
                  </a:extLst>
                </a:gridCol>
                <a:gridCol w="3492947">
                  <a:extLst>
                    <a:ext uri="{9D8B030D-6E8A-4147-A177-3AD203B41FA5}">
                      <a16:colId xmlns:a16="http://schemas.microsoft.com/office/drawing/2014/main" val="191151021"/>
                    </a:ext>
                  </a:extLst>
                </a:gridCol>
                <a:gridCol w="3205825">
                  <a:extLst>
                    <a:ext uri="{9D8B030D-6E8A-4147-A177-3AD203B41FA5}">
                      <a16:colId xmlns:a16="http://schemas.microsoft.com/office/drawing/2014/main" val="3353661207"/>
                    </a:ext>
                  </a:extLst>
                </a:gridCol>
              </a:tblGrid>
              <a:tr h="446497">
                <a:tc rowSpan="2">
                  <a:txBody>
                    <a:bodyPr/>
                    <a:lstStyle/>
                    <a:p>
                      <a:pPr algn="ctr">
                        <a:spcAft>
                          <a:spcPts val="0"/>
                        </a:spcAft>
                      </a:pPr>
                      <a:r>
                        <a:rPr lang="zh-TW" sz="1800" kern="0" spc="-150" baseline="0" dirty="0">
                          <a:effectLst/>
                          <a:latin typeface="微軟正黑體" panose="020B0604030504040204" pitchFamily="34" charset="-120"/>
                          <a:ea typeface="微軟正黑體" panose="020B0604030504040204" pitchFamily="34" charset="-120"/>
                        </a:rPr>
                        <a:t>分類</a:t>
                      </a:r>
                      <a:endParaRPr lang="en-US" altLang="zh-TW" sz="1800" kern="0" spc="-150" baseline="0" dirty="0">
                        <a:effectLst/>
                        <a:latin typeface="微軟正黑體" panose="020B0604030504040204" pitchFamily="34" charset="-120"/>
                        <a:ea typeface="微軟正黑體" panose="020B0604030504040204" pitchFamily="34" charset="-120"/>
                      </a:endParaRPr>
                    </a:p>
                    <a:p>
                      <a:pPr algn="ctr">
                        <a:spcAft>
                          <a:spcPts val="0"/>
                        </a:spcAft>
                      </a:pPr>
                      <a:r>
                        <a:rPr lang="zh-TW" altLang="en-US" sz="1800" kern="0" spc="-150" baseline="0" dirty="0">
                          <a:effectLst/>
                          <a:latin typeface="微軟正黑體" panose="020B0604030504040204" pitchFamily="34" charset="-120"/>
                          <a:ea typeface="微軟正黑體" panose="020B0604030504040204" pitchFamily="34" charset="-120"/>
                        </a:rPr>
                        <a:t>項目</a:t>
                      </a:r>
                      <a:endParaRPr lang="zh-TW" sz="1800" kern="100" spc="-150" baseline="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zh-TW" sz="2200" b="1" kern="100" spc="-150" baseline="0" dirty="0">
                          <a:effectLst/>
                          <a:latin typeface="微軟正黑體" panose="020B0604030504040204" pitchFamily="34" charset="-120"/>
                          <a:ea typeface="微軟正黑體" panose="020B0604030504040204" pitchFamily="34" charset="-120"/>
                        </a:rPr>
                        <a:t>招策會公告之</a:t>
                      </a:r>
                      <a:r>
                        <a:rPr lang="zh-TW" altLang="en-US" sz="2200" b="1" kern="100" spc="-150" baseline="0" dirty="0">
                          <a:effectLst/>
                          <a:latin typeface="微軟正黑體" panose="020B0604030504040204" pitchFamily="34" charset="-120"/>
                          <a:ea typeface="微軟正黑體" panose="020B0604030504040204" pitchFamily="34" charset="-120"/>
                        </a:rPr>
                        <a:t>學習準備建議方向</a:t>
                      </a:r>
                      <a:r>
                        <a:rPr lang="zh-TW" altLang="zh-TW" sz="2200" b="1" kern="100" spc="-150" baseline="0" dirty="0">
                          <a:effectLst/>
                          <a:latin typeface="微軟正黑體" panose="020B0604030504040204" pitchFamily="34" charset="-120"/>
                          <a:ea typeface="微軟正黑體" panose="020B0604030504040204" pitchFamily="34" charset="-120"/>
                        </a:rPr>
                        <a:t>資料項目</a:t>
                      </a:r>
                      <a:endParaRPr lang="zh-TW" altLang="zh-TW" sz="2200" b="1" kern="100" spc="-150" baseline="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bg1"/>
                    </a:solidFill>
                  </a:tcPr>
                </a:tc>
                <a:tc hMerge="1">
                  <a:txBody>
                    <a:bodyPr/>
                    <a:lstStyle/>
                    <a:p>
                      <a:endParaRPr lang="zh-TW" altLang="en-US"/>
                    </a:p>
                  </a:txBody>
                  <a:tcPr/>
                </a:tc>
                <a:tc rowSpan="2">
                  <a:txBody>
                    <a:bodyPr/>
                    <a:lstStyle/>
                    <a:p>
                      <a:pPr algn="ctr">
                        <a:spcAft>
                          <a:spcPts val="0"/>
                        </a:spcAft>
                      </a:pPr>
                      <a:r>
                        <a:rPr lang="zh-TW" sz="2000" b="1" kern="100" spc="-150" baseline="0" dirty="0">
                          <a:solidFill>
                            <a:srgbClr val="FF0000"/>
                          </a:solidFill>
                          <a:effectLst/>
                          <a:latin typeface="微軟正黑體" panose="020B0604030504040204" pitchFamily="34" charset="-120"/>
                          <a:ea typeface="微軟正黑體" panose="020B0604030504040204" pitchFamily="34" charset="-120"/>
                        </a:rPr>
                        <a:t>對應</a:t>
                      </a:r>
                      <a:r>
                        <a:rPr lang="zh-TW" altLang="en-US" sz="2000" b="1" kern="100" spc="-150" baseline="0" dirty="0">
                          <a:solidFill>
                            <a:srgbClr val="FF0000"/>
                          </a:solidFill>
                          <a:effectLst/>
                          <a:latin typeface="微軟正黑體" panose="020B0604030504040204" pitchFamily="34" charset="-120"/>
                          <a:ea typeface="微軟正黑體" panose="020B0604030504040204" pitchFamily="34" charset="-120"/>
                        </a:rPr>
                        <a:t>ＥＰ</a:t>
                      </a:r>
                      <a:endParaRPr lang="zh-TW" sz="2000" b="1" kern="100" spc="-150" baseline="0" dirty="0">
                        <a:solidFill>
                          <a:srgbClr val="FF0000"/>
                        </a:solidFill>
                        <a:effectLst/>
                        <a:latin typeface="微軟正黑體" panose="020B0604030504040204" pitchFamily="34" charset="-120"/>
                        <a:ea typeface="微軟正黑體" panose="020B0604030504040204" pitchFamily="34" charset="-120"/>
                      </a:endParaRPr>
                    </a:p>
                    <a:p>
                      <a:pPr algn="ctr">
                        <a:spcAft>
                          <a:spcPts val="0"/>
                        </a:spcAft>
                      </a:pPr>
                      <a:r>
                        <a:rPr lang="zh-TW" sz="2000" b="1" kern="100" spc="-150" baseline="0" dirty="0">
                          <a:solidFill>
                            <a:srgbClr val="FF0000"/>
                          </a:solidFill>
                          <a:effectLst/>
                          <a:latin typeface="微軟正黑體" panose="020B0604030504040204" pitchFamily="34" charset="-120"/>
                          <a:ea typeface="微軟正黑體" panose="020B0604030504040204" pitchFamily="34" charset="-120"/>
                        </a:rPr>
                        <a:t>學習歷程資料</a:t>
                      </a:r>
                      <a:br>
                        <a:rPr lang="en-US" sz="2000" b="1" kern="100" spc="-150" baseline="0" dirty="0">
                          <a:solidFill>
                            <a:srgbClr val="FF0000"/>
                          </a:solidFill>
                          <a:effectLst/>
                          <a:latin typeface="微軟正黑體" panose="020B0604030504040204" pitchFamily="34" charset="-120"/>
                          <a:ea typeface="微軟正黑體" panose="020B0604030504040204" pitchFamily="34" charset="-120"/>
                        </a:rPr>
                      </a:br>
                      <a:r>
                        <a:rPr lang="zh-TW" sz="2000" b="1" kern="100" spc="-150" baseline="0" dirty="0">
                          <a:solidFill>
                            <a:srgbClr val="FF0000"/>
                          </a:solidFill>
                          <a:effectLst/>
                          <a:latin typeface="微軟正黑體" panose="020B0604030504040204" pitchFamily="34" charset="-120"/>
                          <a:ea typeface="微軟正黑體" panose="020B0604030504040204" pitchFamily="34" charset="-120"/>
                        </a:rPr>
                        <a:t>欄位名稱</a:t>
                      </a:r>
                      <a:endParaRPr lang="zh-TW" sz="2000" b="1" kern="100" spc="-150" baseline="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240031057"/>
                  </a:ext>
                </a:extLst>
              </a:tr>
              <a:tr h="446497">
                <a:tc vMerge="1">
                  <a:txBody>
                    <a:bodyPr/>
                    <a:lstStyle/>
                    <a:p>
                      <a:endParaRPr lang="zh-TW" altLang="en-US"/>
                    </a:p>
                  </a:txBody>
                  <a:tcPr/>
                </a:tc>
                <a:tc>
                  <a:txBody>
                    <a:bodyPr/>
                    <a:lstStyle/>
                    <a:p>
                      <a:pPr algn="ctr">
                        <a:spcAft>
                          <a:spcPts val="0"/>
                        </a:spcAft>
                      </a:pPr>
                      <a:endParaRPr lang="zh-TW" sz="1800" kern="100" spc="-150" baseline="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spcAft>
                          <a:spcPts val="0"/>
                        </a:spcAft>
                      </a:pPr>
                      <a:endParaRPr lang="zh-TW" sz="1800" kern="100" spc="-150" baseline="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vMerge="1">
                  <a:txBody>
                    <a:bodyPr/>
                    <a:lstStyle/>
                    <a:p>
                      <a:endParaRPr lang="zh-TW" altLang="en-US"/>
                    </a:p>
                  </a:txBody>
                  <a:tcPr/>
                </a:tc>
                <a:extLst>
                  <a:ext uri="{0D108BD9-81ED-4DB2-BD59-A6C34878D82A}">
                    <a16:rowId xmlns:a16="http://schemas.microsoft.com/office/drawing/2014/main" val="1656449094"/>
                  </a:ext>
                </a:extLst>
              </a:tr>
              <a:tr h="562255">
                <a:tc rowSpan="10">
                  <a:txBody>
                    <a:bodyPr/>
                    <a:lstStyle/>
                    <a:p>
                      <a:pPr algn="ctr">
                        <a:spcAft>
                          <a:spcPts val="0"/>
                        </a:spcAft>
                      </a:pPr>
                      <a:r>
                        <a:rPr lang="en-US" altLang="zh-TW" sz="2800" kern="100" spc="-150" baseline="0" dirty="0">
                          <a:solidFill>
                            <a:schemeClr val="bg1"/>
                          </a:solidFill>
                          <a:effectLst/>
                          <a:latin typeface="微軟正黑體" panose="020B0604030504040204" pitchFamily="34" charset="-120"/>
                          <a:ea typeface="微軟正黑體" panose="020B0604030504040204" pitchFamily="34" charset="-120"/>
                        </a:rPr>
                        <a:t>(C)</a:t>
                      </a:r>
                    </a:p>
                    <a:p>
                      <a:pPr algn="ctr">
                        <a:spcAft>
                          <a:spcPts val="0"/>
                        </a:spcAft>
                      </a:pPr>
                      <a:r>
                        <a:rPr lang="zh-TW" sz="2800" kern="100" spc="-150" baseline="0" dirty="0">
                          <a:solidFill>
                            <a:schemeClr val="bg1"/>
                          </a:solidFill>
                          <a:effectLst/>
                          <a:latin typeface="微軟正黑體" panose="020B0604030504040204" pitchFamily="34" charset="-120"/>
                          <a:ea typeface="微軟正黑體" panose="020B0604030504040204" pitchFamily="34" charset="-120"/>
                        </a:rPr>
                        <a:t>多</a:t>
                      </a:r>
                      <a:endParaRPr lang="en-US" altLang="zh-TW" sz="2800" kern="100" spc="-150" baseline="0" dirty="0">
                        <a:solidFill>
                          <a:schemeClr val="bg1"/>
                        </a:solidFill>
                        <a:effectLst/>
                        <a:latin typeface="微軟正黑體" panose="020B0604030504040204" pitchFamily="34" charset="-120"/>
                        <a:ea typeface="微軟正黑體" panose="020B0604030504040204" pitchFamily="34" charset="-120"/>
                      </a:endParaRPr>
                    </a:p>
                    <a:p>
                      <a:pPr algn="ctr">
                        <a:spcAft>
                          <a:spcPts val="0"/>
                        </a:spcAft>
                      </a:pPr>
                      <a:r>
                        <a:rPr lang="zh-TW" sz="2800" kern="100" spc="-150" baseline="0" dirty="0">
                          <a:solidFill>
                            <a:schemeClr val="bg1"/>
                          </a:solidFill>
                          <a:effectLst/>
                          <a:latin typeface="微軟正黑體" panose="020B0604030504040204" pitchFamily="34" charset="-120"/>
                          <a:ea typeface="微軟正黑體" panose="020B0604030504040204" pitchFamily="34" charset="-120"/>
                        </a:rPr>
                        <a:t>元</a:t>
                      </a:r>
                    </a:p>
                    <a:p>
                      <a:pPr algn="ctr">
                        <a:spcAft>
                          <a:spcPts val="0"/>
                        </a:spcAft>
                      </a:pPr>
                      <a:r>
                        <a:rPr lang="zh-TW" sz="2800" kern="100" spc="-150" baseline="0" dirty="0">
                          <a:solidFill>
                            <a:schemeClr val="bg1"/>
                          </a:solidFill>
                          <a:effectLst/>
                          <a:latin typeface="微軟正黑體" panose="020B0604030504040204" pitchFamily="34" charset="-120"/>
                          <a:ea typeface="微軟正黑體" panose="020B0604030504040204" pitchFamily="34" charset="-120"/>
                        </a:rPr>
                        <a:t>表</a:t>
                      </a:r>
                      <a:endParaRPr lang="en-US" altLang="zh-TW" sz="2800" kern="100" spc="-150" baseline="0" dirty="0">
                        <a:solidFill>
                          <a:schemeClr val="bg1"/>
                        </a:solidFill>
                        <a:effectLst/>
                        <a:latin typeface="微軟正黑體" panose="020B0604030504040204" pitchFamily="34" charset="-120"/>
                        <a:ea typeface="微軟正黑體" panose="020B0604030504040204" pitchFamily="34" charset="-120"/>
                      </a:endParaRPr>
                    </a:p>
                    <a:p>
                      <a:pPr algn="ctr">
                        <a:spcAft>
                          <a:spcPts val="0"/>
                        </a:spcAft>
                      </a:pPr>
                      <a:r>
                        <a:rPr lang="zh-TW" sz="2800" kern="100" spc="-150" baseline="0" dirty="0">
                          <a:solidFill>
                            <a:schemeClr val="bg1"/>
                          </a:solidFill>
                          <a:effectLst/>
                          <a:latin typeface="微軟正黑體" panose="020B0604030504040204" pitchFamily="34" charset="-120"/>
                          <a:ea typeface="微軟正黑體" panose="020B0604030504040204" pitchFamily="34" charset="-120"/>
                        </a:rPr>
                        <a:t>現</a:t>
                      </a:r>
                      <a:endParaRPr lang="zh-TW" sz="2800" kern="100" spc="-150" baseline="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00B0F0"/>
                    </a:solidFill>
                  </a:tcPr>
                </a:tc>
                <a:tc>
                  <a:txBody>
                    <a:bodyPr/>
                    <a:lstStyle/>
                    <a:p>
                      <a:pPr marL="36000" indent="0" algn="l">
                        <a:spcAft>
                          <a:spcPts val="0"/>
                        </a:spcAft>
                        <a:buFont typeface="Wingdings" panose="05000000000000000000" pitchFamily="2" charset="2"/>
                        <a:buNone/>
                      </a:pPr>
                      <a:r>
                        <a:rPr lang="en-US" altLang="zh-TW" sz="1800" kern="100" spc="-150" baseline="0" dirty="0">
                          <a:solidFill>
                            <a:srgbClr val="0000FF"/>
                          </a:solidFill>
                          <a:effectLst/>
                          <a:latin typeface="微軟正黑體" panose="020B0604030504040204" pitchFamily="34" charset="-120"/>
                          <a:ea typeface="微軟正黑體" panose="020B0604030504040204" pitchFamily="34" charset="-120"/>
                        </a:rPr>
                        <a:t>C-1 </a:t>
                      </a:r>
                      <a:r>
                        <a:rPr lang="zh-TW" sz="1800" kern="100" spc="-150" baseline="0" dirty="0">
                          <a:solidFill>
                            <a:schemeClr val="dk1"/>
                          </a:solidFill>
                          <a:effectLst/>
                          <a:latin typeface="微軟正黑體" panose="020B0604030504040204" pitchFamily="34" charset="-120"/>
                          <a:ea typeface="微軟正黑體" panose="020B0604030504040204" pitchFamily="34" charset="-120"/>
                          <a:cs typeface="+mn-cs"/>
                        </a:rPr>
                        <a:t>彈性學習時間學習成果</a:t>
                      </a:r>
                      <a:br>
                        <a:rPr lang="en-US" sz="1800" kern="100" spc="-150" baseline="0" dirty="0">
                          <a:solidFill>
                            <a:srgbClr val="0000FF"/>
                          </a:solidFill>
                          <a:effectLst/>
                          <a:latin typeface="微軟正黑體" panose="020B0604030504040204" pitchFamily="34" charset="-120"/>
                          <a:ea typeface="微軟正黑體" panose="020B0604030504040204" pitchFamily="34" charset="-120"/>
                        </a:rPr>
                      </a:br>
                      <a:r>
                        <a:rPr lang="en-US" sz="1800" kern="100" spc="-150" baseline="0" dirty="0">
                          <a:solidFill>
                            <a:srgbClr val="0000FF"/>
                          </a:solidFill>
                          <a:effectLst/>
                          <a:latin typeface="微軟正黑體" panose="020B0604030504040204" pitchFamily="34" charset="-120"/>
                          <a:ea typeface="微軟正黑體" panose="020B0604030504040204" pitchFamily="34" charset="-120"/>
                        </a:rPr>
                        <a:t>         </a:t>
                      </a:r>
                      <a:r>
                        <a:rPr lang="en-US" sz="1300" kern="100" spc="-150" baseline="0" dirty="0">
                          <a:solidFill>
                            <a:srgbClr val="0000FF"/>
                          </a:solidFill>
                          <a:effectLst/>
                          <a:latin typeface="微軟正黑體" panose="020B0604030504040204" pitchFamily="34" charset="-120"/>
                          <a:ea typeface="微軟正黑體" panose="020B0604030504040204" pitchFamily="34" charset="-120"/>
                        </a:rPr>
                        <a:t>(</a:t>
                      </a:r>
                      <a:r>
                        <a:rPr lang="zh-TW" sz="1300" kern="100" spc="-150" baseline="0" dirty="0">
                          <a:solidFill>
                            <a:srgbClr val="0000FF"/>
                          </a:solidFill>
                          <a:effectLst/>
                          <a:latin typeface="微軟正黑體" panose="020B0604030504040204" pitchFamily="34" charset="-120"/>
                          <a:ea typeface="微軟正黑體" panose="020B0604030504040204" pitchFamily="34" charset="-120"/>
                        </a:rPr>
                        <a:t>包含自主學習或選手培訓或學校特色活動</a:t>
                      </a:r>
                      <a:r>
                        <a:rPr lang="en-US" sz="1300" kern="100" spc="-150" baseline="0" dirty="0">
                          <a:solidFill>
                            <a:srgbClr val="0000FF"/>
                          </a:solidFill>
                          <a:effectLst/>
                          <a:latin typeface="微軟正黑體" panose="020B0604030504040204" pitchFamily="34" charset="-120"/>
                          <a:ea typeface="微軟正黑體" panose="020B0604030504040204" pitchFamily="34" charset="-120"/>
                        </a:rPr>
                        <a:t>)</a:t>
                      </a:r>
                      <a:endParaRPr lang="zh-TW" sz="1300" kern="100" spc="-150" baseline="0" dirty="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36000" indent="0" algn="l">
                        <a:spcAft>
                          <a:spcPts val="0"/>
                        </a:spcAft>
                        <a:buFont typeface="Wingdings" panose="05000000000000000000" pitchFamily="2" charset="2"/>
                        <a:buNone/>
                      </a:pPr>
                      <a:r>
                        <a:rPr lang="en-US" altLang="zh-TW" sz="1800" kern="100" spc="-150" baseline="0" dirty="0">
                          <a:solidFill>
                            <a:srgbClr val="0000FF"/>
                          </a:solidFill>
                          <a:effectLst/>
                          <a:latin typeface="微軟正黑體" panose="020B0604030504040204" pitchFamily="34" charset="-120"/>
                          <a:ea typeface="微軟正黑體" panose="020B0604030504040204" pitchFamily="34" charset="-120"/>
                        </a:rPr>
                        <a:t>C-1 </a:t>
                      </a:r>
                      <a:r>
                        <a:rPr lang="zh-TW" sz="1800" kern="100" spc="-150" baseline="0" dirty="0">
                          <a:solidFill>
                            <a:schemeClr val="dk1"/>
                          </a:solidFill>
                          <a:effectLst/>
                          <a:latin typeface="微軟正黑體" panose="020B0604030504040204" pitchFamily="34" charset="-120"/>
                          <a:ea typeface="微軟正黑體" panose="020B0604030504040204" pitchFamily="34" charset="-120"/>
                          <a:cs typeface="+mn-cs"/>
                        </a:rPr>
                        <a:t>高中自主學習計畫與成果</a:t>
                      </a: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marL="285750" indent="-285750" algn="l">
                        <a:spcAft>
                          <a:spcPts val="0"/>
                        </a:spcAft>
                        <a:buFont typeface="Wingdings" panose="05000000000000000000" pitchFamily="2" charset="2"/>
                        <a:buChar char="u"/>
                        <a:tabLst>
                          <a:tab pos="196215" algn="l"/>
                        </a:tabLst>
                      </a:pPr>
                      <a:r>
                        <a:rPr lang="zh-TW" sz="1800" kern="100" spc="-150" baseline="0" dirty="0">
                          <a:effectLst/>
                          <a:latin typeface="微軟正黑體" panose="020B0604030504040204" pitchFamily="34" charset="-120"/>
                          <a:ea typeface="微軟正黑體" panose="020B0604030504040204" pitchFamily="34" charset="-120"/>
                        </a:rPr>
                        <a:t>彈性學習時間</a:t>
                      </a:r>
                      <a:r>
                        <a:rPr lang="zh-TW" sz="1800" kern="100" spc="-150" baseline="0" dirty="0">
                          <a:solidFill>
                            <a:srgbClr val="FF0000"/>
                          </a:solidFill>
                          <a:effectLst/>
                          <a:latin typeface="微軟正黑體" panose="020B0604030504040204" pitchFamily="34" charset="-120"/>
                          <a:ea typeface="微軟正黑體" panose="020B0604030504040204" pitchFamily="34" charset="-120"/>
                        </a:rPr>
                        <a:t>紀錄</a:t>
                      </a:r>
                      <a:endParaRPr lang="zh-TW" sz="1800" kern="100" spc="-150" baseline="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2">
                        <a:lumMod val="20000"/>
                        <a:lumOff val="80000"/>
                      </a:schemeClr>
                    </a:solidFill>
                  </a:tcPr>
                </a:tc>
                <a:extLst>
                  <a:ext uri="{0D108BD9-81ED-4DB2-BD59-A6C34878D82A}">
                    <a16:rowId xmlns:a16="http://schemas.microsoft.com/office/drawing/2014/main" val="825384047"/>
                  </a:ext>
                </a:extLst>
              </a:tr>
              <a:tr h="318770">
                <a:tc vMerge="1">
                  <a:txBody>
                    <a:bodyPr/>
                    <a:lstStyle/>
                    <a:p>
                      <a:endParaRPr lang="zh-TW" altLang="en-US"/>
                    </a:p>
                  </a:txBody>
                  <a:tcPr/>
                </a:tc>
                <a:tc>
                  <a:txBody>
                    <a:bodyPr/>
                    <a:lstStyle/>
                    <a:p>
                      <a:pPr marL="36000" indent="0" algn="l">
                        <a:spcAft>
                          <a:spcPts val="0"/>
                        </a:spcAft>
                        <a:buFont typeface="Wingdings" panose="05000000000000000000" pitchFamily="2" charset="2"/>
                        <a:buNone/>
                      </a:pPr>
                      <a:r>
                        <a:rPr lang="en-US" altLang="zh-TW" sz="1800" kern="100" spc="-150" baseline="0" dirty="0">
                          <a:solidFill>
                            <a:srgbClr val="0000FF"/>
                          </a:solidFill>
                          <a:effectLst/>
                          <a:latin typeface="微軟正黑體" panose="020B0604030504040204" pitchFamily="34" charset="-120"/>
                          <a:ea typeface="微軟正黑體" panose="020B0604030504040204" pitchFamily="34" charset="-120"/>
                        </a:rPr>
                        <a:t>C-2 </a:t>
                      </a:r>
                      <a:r>
                        <a:rPr lang="zh-TW" sz="1800" kern="100" spc="-150" baseline="0" dirty="0">
                          <a:effectLst/>
                          <a:latin typeface="微軟正黑體" panose="020B0604030504040204" pitchFamily="34" charset="-120"/>
                          <a:ea typeface="微軟正黑體" panose="020B0604030504040204" pitchFamily="34" charset="-120"/>
                        </a:rPr>
                        <a:t>社團活動經驗</a:t>
                      </a:r>
                      <a:endParaRPr lang="zh-TW" sz="1800" kern="100" spc="-150" baseline="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36000" indent="0" algn="l">
                        <a:spcAft>
                          <a:spcPts val="0"/>
                        </a:spcAft>
                        <a:buFont typeface="Wingdings" panose="05000000000000000000" pitchFamily="2" charset="2"/>
                        <a:buNone/>
                      </a:pPr>
                      <a:r>
                        <a:rPr lang="en-US" altLang="zh-TW" sz="1800" kern="100" spc="-150" baseline="0" dirty="0">
                          <a:solidFill>
                            <a:srgbClr val="0000FF"/>
                          </a:solidFill>
                          <a:effectLst/>
                          <a:latin typeface="微軟正黑體" panose="020B0604030504040204" pitchFamily="34" charset="-120"/>
                          <a:ea typeface="微軟正黑體" panose="020B0604030504040204" pitchFamily="34" charset="-120"/>
                        </a:rPr>
                        <a:t>C-2 </a:t>
                      </a:r>
                      <a:r>
                        <a:rPr lang="zh-TW" sz="1800" kern="100" spc="-150" baseline="0" dirty="0">
                          <a:effectLst/>
                          <a:latin typeface="微軟正黑體" panose="020B0604030504040204" pitchFamily="34" charset="-120"/>
                          <a:ea typeface="微軟正黑體" panose="020B0604030504040204" pitchFamily="34" charset="-120"/>
                        </a:rPr>
                        <a:t>社團活動經驗</a:t>
                      </a:r>
                      <a:endParaRPr lang="zh-TW" sz="1800" kern="100" spc="-150" baseline="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285750" indent="-285750" algn="l">
                        <a:spcAft>
                          <a:spcPts val="0"/>
                        </a:spcAft>
                        <a:buFont typeface="Wingdings" panose="05000000000000000000" pitchFamily="2" charset="2"/>
                        <a:buChar char="u"/>
                        <a:tabLst>
                          <a:tab pos="196215" algn="l"/>
                        </a:tabLst>
                      </a:pPr>
                      <a:r>
                        <a:rPr lang="zh-TW" sz="1800" kern="100" spc="-150" baseline="0" dirty="0">
                          <a:effectLst/>
                          <a:latin typeface="微軟正黑體" panose="020B0604030504040204" pitchFamily="34" charset="-120"/>
                          <a:ea typeface="微軟正黑體" panose="020B0604030504040204" pitchFamily="34" charset="-120"/>
                        </a:rPr>
                        <a:t>團體活動時間</a:t>
                      </a:r>
                      <a:r>
                        <a:rPr lang="zh-TW" sz="1800" kern="100" spc="-150" baseline="0" dirty="0">
                          <a:solidFill>
                            <a:srgbClr val="FF0000"/>
                          </a:solidFill>
                          <a:effectLst/>
                          <a:latin typeface="微軟正黑體" panose="020B0604030504040204" pitchFamily="34" charset="-120"/>
                          <a:ea typeface="微軟正黑體" panose="020B0604030504040204" pitchFamily="34" charset="-120"/>
                        </a:rPr>
                        <a:t>紀錄</a:t>
                      </a:r>
                      <a:endParaRPr lang="zh-TW" sz="1800" kern="100" spc="-150" baseline="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solidFill>
                      <a:schemeClr val="accent2">
                        <a:lumMod val="20000"/>
                        <a:lumOff val="80000"/>
                      </a:schemeClr>
                    </a:solidFill>
                  </a:tcPr>
                </a:tc>
                <a:extLst>
                  <a:ext uri="{0D108BD9-81ED-4DB2-BD59-A6C34878D82A}">
                    <a16:rowId xmlns:a16="http://schemas.microsoft.com/office/drawing/2014/main" val="485562920"/>
                  </a:ext>
                </a:extLst>
              </a:tr>
              <a:tr h="318770">
                <a:tc vMerge="1">
                  <a:txBody>
                    <a:bodyPr/>
                    <a:lstStyle/>
                    <a:p>
                      <a:endParaRPr lang="zh-TW" altLang="en-US"/>
                    </a:p>
                  </a:txBody>
                  <a:tcPr/>
                </a:tc>
                <a:tc>
                  <a:txBody>
                    <a:bodyPr/>
                    <a:lstStyle/>
                    <a:p>
                      <a:pPr marL="36000" indent="0" algn="l">
                        <a:spcAft>
                          <a:spcPts val="0"/>
                        </a:spcAft>
                        <a:buFont typeface="Wingdings" panose="05000000000000000000" pitchFamily="2" charset="2"/>
                        <a:buNone/>
                      </a:pPr>
                      <a:r>
                        <a:rPr lang="en-US" altLang="zh-TW" sz="1800" kern="100" spc="-150" baseline="0" dirty="0">
                          <a:solidFill>
                            <a:srgbClr val="0000FF"/>
                          </a:solidFill>
                          <a:effectLst/>
                          <a:latin typeface="微軟正黑體" panose="020B0604030504040204" pitchFamily="34" charset="-120"/>
                          <a:ea typeface="微軟正黑體" panose="020B0604030504040204" pitchFamily="34" charset="-120"/>
                        </a:rPr>
                        <a:t>C-3 </a:t>
                      </a:r>
                      <a:r>
                        <a:rPr lang="zh-TW" sz="1800" kern="100" spc="-150" baseline="0" dirty="0">
                          <a:effectLst/>
                          <a:latin typeface="微軟正黑體" panose="020B0604030504040204" pitchFamily="34" charset="-120"/>
                          <a:ea typeface="微軟正黑體" panose="020B0604030504040204" pitchFamily="34" charset="-120"/>
                        </a:rPr>
                        <a:t>擔任幹部經驗</a:t>
                      </a:r>
                      <a:endParaRPr lang="zh-TW" sz="1800" kern="100" spc="-150" baseline="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36000" indent="0" algn="l">
                        <a:spcAft>
                          <a:spcPts val="0"/>
                        </a:spcAft>
                        <a:buFont typeface="Wingdings" panose="05000000000000000000" pitchFamily="2" charset="2"/>
                        <a:buNone/>
                      </a:pPr>
                      <a:r>
                        <a:rPr lang="en-US" altLang="zh-TW" sz="1800" kern="100" spc="-150" baseline="0" dirty="0">
                          <a:solidFill>
                            <a:srgbClr val="0000FF"/>
                          </a:solidFill>
                          <a:effectLst/>
                          <a:latin typeface="微軟正黑體" panose="020B0604030504040204" pitchFamily="34" charset="-120"/>
                          <a:ea typeface="微軟正黑體" panose="020B0604030504040204" pitchFamily="34" charset="-120"/>
                        </a:rPr>
                        <a:t>C-3 </a:t>
                      </a:r>
                      <a:r>
                        <a:rPr lang="zh-TW" sz="1800" kern="100" spc="-150" baseline="0" dirty="0">
                          <a:effectLst/>
                          <a:latin typeface="微軟正黑體" panose="020B0604030504040204" pitchFamily="34" charset="-120"/>
                          <a:ea typeface="微軟正黑體" panose="020B0604030504040204" pitchFamily="34" charset="-120"/>
                        </a:rPr>
                        <a:t>擔任幹部經驗</a:t>
                      </a:r>
                      <a:endParaRPr lang="zh-TW" sz="1800" kern="100" spc="-150" baseline="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285750" indent="-285750" algn="l">
                        <a:spcAft>
                          <a:spcPts val="0"/>
                        </a:spcAft>
                        <a:buFont typeface="Wingdings" panose="05000000000000000000" pitchFamily="2" charset="2"/>
                        <a:buChar char="u"/>
                        <a:tabLst>
                          <a:tab pos="196215" algn="l"/>
                        </a:tabLst>
                      </a:pPr>
                      <a:r>
                        <a:rPr lang="zh-TW" sz="1800" kern="100" spc="-150" baseline="0" dirty="0">
                          <a:effectLst/>
                          <a:latin typeface="微軟正黑體" panose="020B0604030504040204" pitchFamily="34" charset="-120"/>
                          <a:ea typeface="微軟正黑體" panose="020B0604030504040204" pitchFamily="34" charset="-120"/>
                        </a:rPr>
                        <a:t>幹部經歷暨事蹟</a:t>
                      </a:r>
                      <a:r>
                        <a:rPr lang="zh-TW" sz="1800" kern="100" spc="-150" baseline="0" dirty="0">
                          <a:solidFill>
                            <a:srgbClr val="FF0000"/>
                          </a:solidFill>
                          <a:effectLst/>
                          <a:latin typeface="微軟正黑體" panose="020B0604030504040204" pitchFamily="34" charset="-120"/>
                          <a:ea typeface="微軟正黑體" panose="020B0604030504040204" pitchFamily="34" charset="-120"/>
                        </a:rPr>
                        <a:t>紀錄</a:t>
                      </a:r>
                      <a:endParaRPr lang="zh-TW" sz="1800" kern="100" spc="-150" baseline="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solidFill>
                      <a:schemeClr val="accent2">
                        <a:lumMod val="20000"/>
                        <a:lumOff val="80000"/>
                      </a:schemeClr>
                    </a:solidFill>
                  </a:tcPr>
                </a:tc>
                <a:extLst>
                  <a:ext uri="{0D108BD9-81ED-4DB2-BD59-A6C34878D82A}">
                    <a16:rowId xmlns:a16="http://schemas.microsoft.com/office/drawing/2014/main" val="3528938419"/>
                  </a:ext>
                </a:extLst>
              </a:tr>
              <a:tr h="318770">
                <a:tc vMerge="1">
                  <a:txBody>
                    <a:bodyPr/>
                    <a:lstStyle/>
                    <a:p>
                      <a:endParaRPr lang="zh-TW" altLang="en-US"/>
                    </a:p>
                  </a:txBody>
                  <a:tcPr/>
                </a:tc>
                <a:tc>
                  <a:txBody>
                    <a:bodyPr/>
                    <a:lstStyle/>
                    <a:p>
                      <a:pPr marL="36000" indent="0" algn="l">
                        <a:spcAft>
                          <a:spcPts val="0"/>
                        </a:spcAft>
                        <a:buFont typeface="Wingdings" panose="05000000000000000000" pitchFamily="2" charset="2"/>
                        <a:buNone/>
                      </a:pPr>
                      <a:r>
                        <a:rPr lang="en-US" altLang="zh-TW" sz="1800" kern="100" spc="-150" baseline="0" dirty="0">
                          <a:solidFill>
                            <a:srgbClr val="0000FF"/>
                          </a:solidFill>
                          <a:effectLst/>
                          <a:latin typeface="微軟正黑體" panose="020B0604030504040204" pitchFamily="34" charset="-120"/>
                          <a:ea typeface="微軟正黑體" panose="020B0604030504040204" pitchFamily="34" charset="-120"/>
                        </a:rPr>
                        <a:t>C-4 </a:t>
                      </a:r>
                      <a:r>
                        <a:rPr lang="zh-TW" sz="1800" kern="100" spc="-150" baseline="0" dirty="0">
                          <a:effectLst/>
                          <a:latin typeface="微軟正黑體" panose="020B0604030504040204" pitchFamily="34" charset="-120"/>
                          <a:ea typeface="微軟正黑體" panose="020B0604030504040204" pitchFamily="34" charset="-120"/>
                        </a:rPr>
                        <a:t>服務學習經驗</a:t>
                      </a:r>
                      <a:endParaRPr lang="zh-TW" sz="1800" kern="100" spc="-150" baseline="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36000" indent="0" algn="l">
                        <a:spcAft>
                          <a:spcPts val="0"/>
                        </a:spcAft>
                        <a:buFont typeface="Wingdings" panose="05000000000000000000" pitchFamily="2" charset="2"/>
                        <a:buNone/>
                      </a:pPr>
                      <a:r>
                        <a:rPr lang="en-US" altLang="zh-TW" sz="1800" kern="100" spc="-150" baseline="0" dirty="0">
                          <a:solidFill>
                            <a:srgbClr val="0000FF"/>
                          </a:solidFill>
                          <a:effectLst/>
                          <a:latin typeface="微軟正黑體" panose="020B0604030504040204" pitchFamily="34" charset="-120"/>
                          <a:ea typeface="微軟正黑體" panose="020B0604030504040204" pitchFamily="34" charset="-120"/>
                        </a:rPr>
                        <a:t>C-4 </a:t>
                      </a:r>
                      <a:r>
                        <a:rPr lang="zh-TW" sz="1800" kern="100" spc="-150" baseline="0" dirty="0">
                          <a:effectLst/>
                          <a:latin typeface="微軟正黑體" panose="020B0604030504040204" pitchFamily="34" charset="-120"/>
                          <a:ea typeface="微軟正黑體" panose="020B0604030504040204" pitchFamily="34" charset="-120"/>
                        </a:rPr>
                        <a:t>服務學習經驗</a:t>
                      </a:r>
                      <a:endParaRPr lang="zh-TW" sz="1800" kern="100" spc="-150" baseline="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285750" indent="-285750" algn="l">
                        <a:spcAft>
                          <a:spcPts val="0"/>
                        </a:spcAft>
                        <a:buFont typeface="Wingdings" panose="05000000000000000000" pitchFamily="2" charset="2"/>
                        <a:buChar char="u"/>
                        <a:tabLst>
                          <a:tab pos="196215" algn="l"/>
                        </a:tabLst>
                      </a:pPr>
                      <a:r>
                        <a:rPr lang="zh-TW" sz="1800" kern="100" spc="-150" baseline="0" dirty="0">
                          <a:effectLst/>
                          <a:latin typeface="微軟正黑體" panose="020B0604030504040204" pitchFamily="34" charset="-120"/>
                          <a:ea typeface="微軟正黑體" panose="020B0604030504040204" pitchFamily="34" charset="-120"/>
                        </a:rPr>
                        <a:t>服務學習</a:t>
                      </a:r>
                      <a:r>
                        <a:rPr lang="zh-TW" sz="1800" kern="100" spc="-150" baseline="0" dirty="0">
                          <a:solidFill>
                            <a:srgbClr val="FF0000"/>
                          </a:solidFill>
                          <a:effectLst/>
                          <a:latin typeface="微軟正黑體" panose="020B0604030504040204" pitchFamily="34" charset="-120"/>
                          <a:ea typeface="微軟正黑體" panose="020B0604030504040204" pitchFamily="34" charset="-120"/>
                        </a:rPr>
                        <a:t>紀錄</a:t>
                      </a:r>
                      <a:endParaRPr lang="zh-TW" sz="1800" kern="100" spc="-150" baseline="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solidFill>
                      <a:schemeClr val="accent2">
                        <a:lumMod val="20000"/>
                        <a:lumOff val="80000"/>
                      </a:schemeClr>
                    </a:solidFill>
                  </a:tcPr>
                </a:tc>
                <a:extLst>
                  <a:ext uri="{0D108BD9-81ED-4DB2-BD59-A6C34878D82A}">
                    <a16:rowId xmlns:a16="http://schemas.microsoft.com/office/drawing/2014/main" val="4220877251"/>
                  </a:ext>
                </a:extLst>
              </a:tr>
              <a:tr h="318770">
                <a:tc vMerge="1">
                  <a:txBody>
                    <a:bodyPr/>
                    <a:lstStyle/>
                    <a:p>
                      <a:endParaRPr lang="zh-TW" altLang="en-US"/>
                    </a:p>
                  </a:txBody>
                  <a:tcPr/>
                </a:tc>
                <a:tc>
                  <a:txBody>
                    <a:bodyPr/>
                    <a:lstStyle/>
                    <a:p>
                      <a:pPr marL="36000" indent="0" algn="l">
                        <a:spcAft>
                          <a:spcPts val="0"/>
                        </a:spcAft>
                        <a:buFont typeface="Wingdings" panose="05000000000000000000" pitchFamily="2" charset="2"/>
                        <a:buNone/>
                      </a:pPr>
                      <a:r>
                        <a:rPr lang="en-US" altLang="zh-TW" sz="1800" kern="100" spc="-150" baseline="0" dirty="0">
                          <a:solidFill>
                            <a:srgbClr val="0000FF"/>
                          </a:solidFill>
                          <a:effectLst/>
                          <a:latin typeface="微軟正黑體" panose="020B0604030504040204" pitchFamily="34" charset="-120"/>
                          <a:ea typeface="微軟正黑體" panose="020B0604030504040204" pitchFamily="34" charset="-120"/>
                        </a:rPr>
                        <a:t>C-5 </a:t>
                      </a:r>
                      <a:r>
                        <a:rPr lang="zh-TW" sz="1800" kern="100" spc="-150" baseline="0" dirty="0">
                          <a:effectLst/>
                          <a:latin typeface="微軟正黑體" panose="020B0604030504040204" pitchFamily="34" charset="-120"/>
                          <a:ea typeface="微軟正黑體" panose="020B0604030504040204" pitchFamily="34" charset="-120"/>
                        </a:rPr>
                        <a:t>競賽表現</a:t>
                      </a:r>
                      <a:endParaRPr lang="zh-TW" sz="1800" kern="100" spc="-150" baseline="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36000" indent="0" algn="l">
                        <a:spcAft>
                          <a:spcPts val="0"/>
                        </a:spcAft>
                        <a:buFont typeface="Wingdings" panose="05000000000000000000" pitchFamily="2" charset="2"/>
                        <a:buNone/>
                      </a:pPr>
                      <a:r>
                        <a:rPr lang="en-US" altLang="zh-TW" sz="1800" kern="100" spc="-150" baseline="0" dirty="0">
                          <a:solidFill>
                            <a:srgbClr val="0000FF"/>
                          </a:solidFill>
                          <a:effectLst/>
                          <a:latin typeface="微軟正黑體" panose="020B0604030504040204" pitchFamily="34" charset="-120"/>
                          <a:ea typeface="微軟正黑體" panose="020B0604030504040204" pitchFamily="34" charset="-120"/>
                        </a:rPr>
                        <a:t>C-5 </a:t>
                      </a:r>
                      <a:r>
                        <a:rPr lang="zh-TW" sz="1800" kern="100" spc="-150" baseline="0" dirty="0">
                          <a:effectLst/>
                          <a:latin typeface="微軟正黑體" panose="020B0604030504040204" pitchFamily="34" charset="-120"/>
                          <a:ea typeface="微軟正黑體" panose="020B0604030504040204" pitchFamily="34" charset="-120"/>
                        </a:rPr>
                        <a:t>競賽表現</a:t>
                      </a:r>
                      <a:endParaRPr lang="zh-TW" sz="1800" kern="100" spc="-150" baseline="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285750" indent="-285750" algn="l">
                        <a:spcAft>
                          <a:spcPts val="0"/>
                        </a:spcAft>
                        <a:buFont typeface="Wingdings" panose="05000000000000000000" pitchFamily="2" charset="2"/>
                        <a:buChar char="u"/>
                        <a:tabLst>
                          <a:tab pos="196215" algn="l"/>
                        </a:tabLst>
                      </a:pPr>
                      <a:r>
                        <a:rPr lang="zh-TW" sz="1800" kern="100" spc="-150" baseline="0" dirty="0">
                          <a:effectLst/>
                          <a:latin typeface="微軟正黑體" panose="020B0604030504040204" pitchFamily="34" charset="-120"/>
                          <a:ea typeface="微軟正黑體" panose="020B0604030504040204" pitchFamily="34" charset="-120"/>
                        </a:rPr>
                        <a:t>競賽參與</a:t>
                      </a:r>
                      <a:r>
                        <a:rPr lang="zh-TW" sz="1800" kern="100" spc="-150" baseline="0" dirty="0">
                          <a:solidFill>
                            <a:srgbClr val="FF0000"/>
                          </a:solidFill>
                          <a:effectLst/>
                          <a:latin typeface="微軟正黑體" panose="020B0604030504040204" pitchFamily="34" charset="-120"/>
                          <a:ea typeface="微軟正黑體" panose="020B0604030504040204" pitchFamily="34" charset="-120"/>
                        </a:rPr>
                        <a:t>紀錄</a:t>
                      </a:r>
                      <a:endParaRPr lang="zh-TW" sz="1800" kern="100" spc="-150" baseline="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solidFill>
                      <a:schemeClr val="accent2">
                        <a:lumMod val="20000"/>
                        <a:lumOff val="80000"/>
                      </a:schemeClr>
                    </a:solidFill>
                  </a:tcPr>
                </a:tc>
                <a:extLst>
                  <a:ext uri="{0D108BD9-81ED-4DB2-BD59-A6C34878D82A}">
                    <a16:rowId xmlns:a16="http://schemas.microsoft.com/office/drawing/2014/main" val="874617842"/>
                  </a:ext>
                </a:extLst>
              </a:tr>
              <a:tr h="318770">
                <a:tc vMerge="1">
                  <a:txBody>
                    <a:bodyPr/>
                    <a:lstStyle/>
                    <a:p>
                      <a:endParaRPr lang="zh-TW" altLang="en-US"/>
                    </a:p>
                  </a:txBody>
                  <a:tcPr/>
                </a:tc>
                <a:tc>
                  <a:txBody>
                    <a:bodyPr/>
                    <a:lstStyle/>
                    <a:p>
                      <a:pPr marL="36000" indent="0" algn="l">
                        <a:spcAft>
                          <a:spcPts val="0"/>
                        </a:spcAft>
                        <a:buFont typeface="Wingdings" panose="05000000000000000000" pitchFamily="2" charset="2"/>
                        <a:buNone/>
                      </a:pPr>
                      <a:r>
                        <a:rPr lang="en-US" altLang="zh-TW" sz="1800" kern="100" spc="-150" baseline="0" dirty="0">
                          <a:solidFill>
                            <a:srgbClr val="0000FF"/>
                          </a:solidFill>
                          <a:effectLst/>
                          <a:latin typeface="微軟正黑體" panose="020B0604030504040204" pitchFamily="34" charset="-120"/>
                          <a:ea typeface="微軟正黑體" panose="020B0604030504040204" pitchFamily="34" charset="-120"/>
                        </a:rPr>
                        <a:t>C-6 </a:t>
                      </a:r>
                      <a:r>
                        <a:rPr lang="zh-TW" sz="1800" kern="100" spc="-150" baseline="0" dirty="0">
                          <a:effectLst/>
                          <a:latin typeface="微軟正黑體" panose="020B0604030504040204" pitchFamily="34" charset="-120"/>
                          <a:ea typeface="微軟正黑體" panose="020B0604030504040204" pitchFamily="34" charset="-120"/>
                        </a:rPr>
                        <a:t>非修課紀錄之成果作品</a:t>
                      </a:r>
                      <a:br>
                        <a:rPr lang="en-US" altLang="zh-TW" sz="1800" kern="100" spc="-150" baseline="0" dirty="0">
                          <a:effectLst/>
                          <a:latin typeface="微軟正黑體" panose="020B0604030504040204" pitchFamily="34" charset="-120"/>
                          <a:ea typeface="微軟正黑體" panose="020B0604030504040204" pitchFamily="34" charset="-120"/>
                        </a:rPr>
                      </a:br>
                      <a:r>
                        <a:rPr lang="en-US" altLang="zh-TW" sz="1800" kern="100" spc="-150" baseline="0" dirty="0">
                          <a:effectLst/>
                          <a:latin typeface="微軟正黑體" panose="020B0604030504040204" pitchFamily="34" charset="-120"/>
                          <a:ea typeface="微軟正黑體" panose="020B0604030504040204" pitchFamily="34" charset="-120"/>
                        </a:rPr>
                        <a:t>          </a:t>
                      </a:r>
                      <a:r>
                        <a:rPr lang="en-US" sz="1300" kern="100" spc="-150" baseline="0" dirty="0">
                          <a:solidFill>
                            <a:srgbClr val="0000FF"/>
                          </a:solidFill>
                          <a:effectLst/>
                          <a:latin typeface="微軟正黑體" panose="020B0604030504040204" pitchFamily="34" charset="-120"/>
                          <a:ea typeface="微軟正黑體" panose="020B0604030504040204" pitchFamily="34" charset="-120"/>
                          <a:cs typeface="+mn-cs"/>
                        </a:rPr>
                        <a:t>(</a:t>
                      </a:r>
                      <a:r>
                        <a:rPr lang="zh-TW" sz="1300" kern="100" spc="-150" baseline="0" dirty="0">
                          <a:solidFill>
                            <a:srgbClr val="0000FF"/>
                          </a:solidFill>
                          <a:effectLst/>
                          <a:latin typeface="微軟正黑體" panose="020B0604030504040204" pitchFamily="34" charset="-120"/>
                          <a:ea typeface="微軟正黑體" panose="020B0604030504040204" pitchFamily="34" charset="-120"/>
                          <a:cs typeface="+mn-cs"/>
                        </a:rPr>
                        <a:t>如職場學習成果</a:t>
                      </a:r>
                      <a:r>
                        <a:rPr lang="en-US" sz="1300" kern="100" spc="-150" baseline="0" dirty="0">
                          <a:solidFill>
                            <a:srgbClr val="0000FF"/>
                          </a:solidFill>
                          <a:effectLst/>
                          <a:latin typeface="微軟正黑體" panose="020B0604030504040204" pitchFamily="34" charset="-120"/>
                          <a:ea typeface="微軟正黑體" panose="020B0604030504040204" pitchFamily="34" charset="-120"/>
                          <a:cs typeface="+mn-cs"/>
                        </a:rPr>
                        <a:t>)</a:t>
                      </a:r>
                      <a:endParaRPr lang="zh-TW" sz="1300" kern="100" spc="-150" baseline="0" dirty="0">
                        <a:solidFill>
                          <a:srgbClr val="0000FF"/>
                        </a:solidFill>
                        <a:effectLst/>
                        <a:latin typeface="微軟正黑體" panose="020B0604030504040204" pitchFamily="34" charset="-120"/>
                        <a:ea typeface="微軟正黑體" panose="020B0604030504040204" pitchFamily="34" charset="-120"/>
                        <a:cs typeface="+mn-cs"/>
                      </a:endParaRP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36000" indent="0" algn="l">
                        <a:spcAft>
                          <a:spcPts val="0"/>
                        </a:spcAft>
                        <a:buFont typeface="Wingdings" panose="05000000000000000000" pitchFamily="2" charset="2"/>
                        <a:buNone/>
                      </a:pPr>
                      <a:r>
                        <a:rPr lang="en-US" altLang="zh-TW" sz="1800" kern="100" spc="-150" baseline="0" dirty="0">
                          <a:solidFill>
                            <a:srgbClr val="0000FF"/>
                          </a:solidFill>
                          <a:effectLst/>
                          <a:latin typeface="微軟正黑體" panose="020B0604030504040204" pitchFamily="34" charset="-120"/>
                          <a:ea typeface="微軟正黑體" panose="020B0604030504040204" pitchFamily="34" charset="-120"/>
                        </a:rPr>
                        <a:t>C-6 </a:t>
                      </a:r>
                      <a:r>
                        <a:rPr lang="zh-TW" sz="1800" kern="100" spc="-150" baseline="0" dirty="0">
                          <a:effectLst/>
                          <a:latin typeface="微軟正黑體" panose="020B0604030504040204" pitchFamily="34" charset="-120"/>
                          <a:ea typeface="微軟正黑體" panose="020B0604030504040204" pitchFamily="34" charset="-120"/>
                        </a:rPr>
                        <a:t>非修課紀錄之成果作品</a:t>
                      </a:r>
                      <a:endParaRPr lang="zh-TW" sz="1800" kern="100" spc="-150" baseline="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285750" indent="-285750" algn="l">
                        <a:spcAft>
                          <a:spcPts val="0"/>
                        </a:spcAft>
                        <a:buFont typeface="Wingdings" panose="05000000000000000000" pitchFamily="2" charset="2"/>
                        <a:buChar char="u"/>
                        <a:tabLst>
                          <a:tab pos="196215" algn="l"/>
                        </a:tabLst>
                      </a:pPr>
                      <a:r>
                        <a:rPr lang="zh-TW" sz="1800" kern="100" spc="-150" baseline="0" dirty="0">
                          <a:effectLst/>
                          <a:latin typeface="微軟正黑體" panose="020B0604030504040204" pitchFamily="34" charset="-120"/>
                          <a:ea typeface="微軟正黑體" panose="020B0604030504040204" pitchFamily="34" charset="-120"/>
                        </a:rPr>
                        <a:t>職場學習</a:t>
                      </a:r>
                      <a:r>
                        <a:rPr lang="zh-TW" sz="1800" kern="100" spc="-150" baseline="0" dirty="0">
                          <a:solidFill>
                            <a:srgbClr val="FF0000"/>
                          </a:solidFill>
                          <a:effectLst/>
                          <a:latin typeface="微軟正黑體" panose="020B0604030504040204" pitchFamily="34" charset="-120"/>
                          <a:ea typeface="微軟正黑體" panose="020B0604030504040204" pitchFamily="34" charset="-120"/>
                        </a:rPr>
                        <a:t>紀錄</a:t>
                      </a:r>
                      <a:endParaRPr lang="zh-TW" sz="1800" kern="100" spc="-150" baseline="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solidFill>
                      <a:schemeClr val="accent2">
                        <a:lumMod val="20000"/>
                        <a:lumOff val="80000"/>
                      </a:schemeClr>
                    </a:solidFill>
                  </a:tcPr>
                </a:tc>
                <a:extLst>
                  <a:ext uri="{0D108BD9-81ED-4DB2-BD59-A6C34878D82A}">
                    <a16:rowId xmlns:a16="http://schemas.microsoft.com/office/drawing/2014/main" val="2890409007"/>
                  </a:ext>
                </a:extLst>
              </a:tr>
              <a:tr h="318770">
                <a:tc vMerge="1">
                  <a:txBody>
                    <a:bodyPr/>
                    <a:lstStyle/>
                    <a:p>
                      <a:endParaRPr lang="zh-TW" altLang="en-US"/>
                    </a:p>
                  </a:txBody>
                  <a:tcPr/>
                </a:tc>
                <a:tc>
                  <a:txBody>
                    <a:bodyPr/>
                    <a:lstStyle/>
                    <a:p>
                      <a:pPr marL="36000" indent="0" algn="l">
                        <a:spcAft>
                          <a:spcPts val="0"/>
                        </a:spcAft>
                        <a:buFont typeface="Wingdings" panose="05000000000000000000" pitchFamily="2" charset="2"/>
                        <a:buNone/>
                      </a:pPr>
                      <a:r>
                        <a:rPr lang="en-US" altLang="zh-TW" sz="1800" kern="100" spc="-150" baseline="0" dirty="0">
                          <a:solidFill>
                            <a:srgbClr val="0000FF"/>
                          </a:solidFill>
                          <a:effectLst/>
                          <a:latin typeface="微軟正黑體" panose="020B0604030504040204" pitchFamily="34" charset="-120"/>
                          <a:ea typeface="微軟正黑體" panose="020B0604030504040204" pitchFamily="34" charset="-120"/>
                        </a:rPr>
                        <a:t>C-7 </a:t>
                      </a:r>
                      <a:r>
                        <a:rPr lang="zh-TW" sz="1800" kern="100" spc="-150" baseline="0" dirty="0">
                          <a:effectLst/>
                          <a:latin typeface="微軟正黑體" panose="020B0604030504040204" pitchFamily="34" charset="-120"/>
                          <a:ea typeface="微軟正黑體" panose="020B0604030504040204" pitchFamily="34" charset="-120"/>
                        </a:rPr>
                        <a:t>檢定證照</a:t>
                      </a:r>
                      <a:endParaRPr lang="zh-TW" sz="1800" kern="100" spc="-150" baseline="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36000" indent="0" algn="l">
                        <a:spcAft>
                          <a:spcPts val="0"/>
                        </a:spcAft>
                        <a:buFont typeface="Wingdings" panose="05000000000000000000" pitchFamily="2" charset="2"/>
                        <a:buNone/>
                      </a:pPr>
                      <a:r>
                        <a:rPr lang="en-US" altLang="zh-TW" sz="1800" kern="100" spc="-150" baseline="0" dirty="0">
                          <a:solidFill>
                            <a:srgbClr val="0000FF"/>
                          </a:solidFill>
                          <a:effectLst/>
                          <a:latin typeface="微軟正黑體" panose="020B0604030504040204" pitchFamily="34" charset="-120"/>
                          <a:ea typeface="微軟正黑體" panose="020B0604030504040204" pitchFamily="34" charset="-120"/>
                        </a:rPr>
                        <a:t>C-7 </a:t>
                      </a:r>
                      <a:r>
                        <a:rPr lang="zh-TW" sz="1800" kern="100" spc="-150" baseline="0" dirty="0">
                          <a:effectLst/>
                          <a:latin typeface="微軟正黑體" panose="020B0604030504040204" pitchFamily="34" charset="-120"/>
                          <a:ea typeface="微軟正黑體" panose="020B0604030504040204" pitchFamily="34" charset="-120"/>
                        </a:rPr>
                        <a:t>檢定證照</a:t>
                      </a:r>
                      <a:endParaRPr lang="zh-TW" sz="1800" kern="100" spc="-150" baseline="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285750" indent="-285750" algn="l">
                        <a:spcAft>
                          <a:spcPts val="0"/>
                        </a:spcAft>
                        <a:buFont typeface="Wingdings" panose="05000000000000000000" pitchFamily="2" charset="2"/>
                        <a:buChar char="u"/>
                        <a:tabLst>
                          <a:tab pos="196215" algn="l"/>
                        </a:tabLst>
                      </a:pPr>
                      <a:r>
                        <a:rPr lang="zh-TW" sz="1800" kern="100" spc="-150" baseline="0" dirty="0">
                          <a:effectLst/>
                          <a:latin typeface="微軟正黑體" panose="020B0604030504040204" pitchFamily="34" charset="-120"/>
                          <a:ea typeface="微軟正黑體" panose="020B0604030504040204" pitchFamily="34" charset="-120"/>
                        </a:rPr>
                        <a:t>檢定證照</a:t>
                      </a:r>
                      <a:r>
                        <a:rPr lang="zh-TW" sz="1800" kern="100" spc="-150" baseline="0" dirty="0">
                          <a:solidFill>
                            <a:srgbClr val="FF0000"/>
                          </a:solidFill>
                          <a:effectLst/>
                          <a:latin typeface="微軟正黑體" panose="020B0604030504040204" pitchFamily="34" charset="-120"/>
                          <a:ea typeface="微軟正黑體" panose="020B0604030504040204" pitchFamily="34" charset="-120"/>
                        </a:rPr>
                        <a:t>紀錄</a:t>
                      </a:r>
                      <a:endParaRPr lang="zh-TW" sz="1800" kern="100" spc="-150" baseline="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solidFill>
                      <a:schemeClr val="accent2">
                        <a:lumMod val="20000"/>
                        <a:lumOff val="80000"/>
                      </a:schemeClr>
                    </a:solidFill>
                  </a:tcPr>
                </a:tc>
                <a:extLst>
                  <a:ext uri="{0D108BD9-81ED-4DB2-BD59-A6C34878D82A}">
                    <a16:rowId xmlns:a16="http://schemas.microsoft.com/office/drawing/2014/main" val="3676205985"/>
                  </a:ext>
                </a:extLst>
              </a:tr>
              <a:tr h="318770">
                <a:tc vMerge="1">
                  <a:txBody>
                    <a:bodyPr/>
                    <a:lstStyle/>
                    <a:p>
                      <a:endParaRPr lang="zh-TW" altLang="en-US"/>
                    </a:p>
                  </a:txBody>
                  <a:tcPr/>
                </a:tc>
                <a:tc>
                  <a:txBody>
                    <a:bodyPr/>
                    <a:lstStyle/>
                    <a:p>
                      <a:pPr marL="36000" indent="0" algn="l">
                        <a:spcAft>
                          <a:spcPts val="0"/>
                        </a:spcAft>
                        <a:buFont typeface="Wingdings" panose="05000000000000000000" pitchFamily="2" charset="2"/>
                        <a:buNone/>
                      </a:pPr>
                      <a:r>
                        <a:rPr lang="en-US" altLang="zh-TW" sz="1800" kern="100" spc="-150" baseline="0" dirty="0">
                          <a:solidFill>
                            <a:srgbClr val="0000FF"/>
                          </a:solidFill>
                          <a:effectLst/>
                          <a:latin typeface="微軟正黑體" panose="020B0604030504040204" pitchFamily="34" charset="-120"/>
                          <a:ea typeface="微軟正黑體" panose="020B0604030504040204" pitchFamily="34" charset="-120"/>
                        </a:rPr>
                        <a:t>C-8 </a:t>
                      </a:r>
                      <a:r>
                        <a:rPr lang="zh-TW" sz="1800" kern="100" spc="-150" baseline="0" dirty="0">
                          <a:effectLst/>
                          <a:latin typeface="微軟正黑體" panose="020B0604030504040204" pitchFamily="34" charset="-120"/>
                          <a:ea typeface="微軟正黑體" panose="020B0604030504040204" pitchFamily="34" charset="-120"/>
                        </a:rPr>
                        <a:t>特殊優良表現證明</a:t>
                      </a:r>
                      <a:endParaRPr lang="zh-TW" sz="1800" kern="100" spc="-150" baseline="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36000" indent="0" algn="l">
                        <a:spcAft>
                          <a:spcPts val="0"/>
                        </a:spcAft>
                        <a:buFont typeface="Wingdings" panose="05000000000000000000" pitchFamily="2" charset="2"/>
                        <a:buNone/>
                      </a:pPr>
                      <a:r>
                        <a:rPr lang="en-US" altLang="zh-TW" sz="1800" kern="100" spc="-150" baseline="0" dirty="0">
                          <a:solidFill>
                            <a:srgbClr val="0000FF"/>
                          </a:solidFill>
                          <a:effectLst/>
                          <a:latin typeface="微軟正黑體" panose="020B0604030504040204" pitchFamily="34" charset="-120"/>
                          <a:ea typeface="微軟正黑體" panose="020B0604030504040204" pitchFamily="34" charset="-120"/>
                        </a:rPr>
                        <a:t>C-8 </a:t>
                      </a:r>
                      <a:r>
                        <a:rPr lang="zh-TW" sz="1800" kern="100" spc="-150" baseline="0" dirty="0">
                          <a:effectLst/>
                          <a:latin typeface="微軟正黑體" panose="020B0604030504040204" pitchFamily="34" charset="-120"/>
                          <a:ea typeface="微軟正黑體" panose="020B0604030504040204" pitchFamily="34" charset="-120"/>
                        </a:rPr>
                        <a:t>特殊優良表現證明</a:t>
                      </a:r>
                      <a:endParaRPr lang="zh-TW" sz="1800" kern="100" spc="-150" baseline="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285750" indent="-285750" algn="l">
                        <a:spcAft>
                          <a:spcPts val="0"/>
                        </a:spcAft>
                        <a:buFont typeface="Wingdings" panose="05000000000000000000" pitchFamily="2" charset="2"/>
                        <a:buChar char="u"/>
                        <a:tabLst>
                          <a:tab pos="196215" algn="l"/>
                        </a:tabLst>
                      </a:pPr>
                      <a:r>
                        <a:rPr lang="zh-TW" sz="1800" kern="100" spc="-150" baseline="0" dirty="0">
                          <a:effectLst/>
                          <a:latin typeface="微軟正黑體" panose="020B0604030504040204" pitchFamily="34" charset="-120"/>
                          <a:ea typeface="微軟正黑體" panose="020B0604030504040204" pitchFamily="34" charset="-120"/>
                        </a:rPr>
                        <a:t>其他多元表現</a:t>
                      </a:r>
                      <a:r>
                        <a:rPr lang="zh-TW" sz="1800" kern="100" spc="-150" baseline="0" dirty="0">
                          <a:solidFill>
                            <a:srgbClr val="FF0000"/>
                          </a:solidFill>
                          <a:effectLst/>
                          <a:latin typeface="微軟正黑體" panose="020B0604030504040204" pitchFamily="34" charset="-120"/>
                          <a:ea typeface="微軟正黑體" panose="020B0604030504040204" pitchFamily="34" charset="-120"/>
                        </a:rPr>
                        <a:t>紀錄</a:t>
                      </a:r>
                      <a:endParaRPr lang="zh-TW" sz="1800" kern="100" spc="-150" baseline="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solidFill>
                      <a:schemeClr val="accent2">
                        <a:lumMod val="20000"/>
                        <a:lumOff val="80000"/>
                      </a:schemeClr>
                    </a:solidFill>
                  </a:tcPr>
                </a:tc>
                <a:extLst>
                  <a:ext uri="{0D108BD9-81ED-4DB2-BD59-A6C34878D82A}">
                    <a16:rowId xmlns:a16="http://schemas.microsoft.com/office/drawing/2014/main" val="2272932352"/>
                  </a:ext>
                </a:extLst>
              </a:tr>
              <a:tr h="318770">
                <a:tc vMerge="1">
                  <a:txBody>
                    <a:bodyPr/>
                    <a:lstStyle/>
                    <a:p>
                      <a:endParaRPr lang="zh-TW" altLang="en-US"/>
                    </a:p>
                  </a:txBody>
                  <a:tcPr/>
                </a:tc>
                <a:tc>
                  <a:txBody>
                    <a:bodyPr/>
                    <a:lstStyle/>
                    <a:p>
                      <a:pPr algn="l">
                        <a:spcAft>
                          <a:spcPts val="0"/>
                        </a:spcAft>
                      </a:pPr>
                      <a:r>
                        <a:rPr lang="en-US" sz="1800" kern="100" spc="-150" baseline="0" dirty="0">
                          <a:effectLst/>
                          <a:latin typeface="微軟正黑體" panose="020B0604030504040204" pitchFamily="34" charset="-120"/>
                          <a:ea typeface="微軟正黑體" panose="020B0604030504040204" pitchFamily="34" charset="-120"/>
                        </a:rPr>
                        <a:t> </a:t>
                      </a:r>
                      <a:endParaRPr lang="zh-TW" sz="1800" kern="100" spc="-150" baseline="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l">
                        <a:spcAft>
                          <a:spcPts val="0"/>
                        </a:spcAft>
                      </a:pPr>
                      <a:r>
                        <a:rPr lang="en-US" sz="1800" kern="100" spc="-150" baseline="0" dirty="0">
                          <a:effectLst/>
                          <a:latin typeface="微軟正黑體" panose="020B0604030504040204" pitchFamily="34" charset="-120"/>
                          <a:ea typeface="微軟正黑體" panose="020B0604030504040204" pitchFamily="34" charset="-120"/>
                        </a:rPr>
                        <a:t> </a:t>
                      </a:r>
                      <a:endParaRPr lang="zh-TW" sz="1800" kern="100" spc="-150" baseline="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285750" indent="-285750" algn="l">
                        <a:spcAft>
                          <a:spcPts val="0"/>
                        </a:spcAft>
                        <a:buFont typeface="Wingdings" panose="05000000000000000000" pitchFamily="2" charset="2"/>
                        <a:buChar char="u"/>
                        <a:tabLst>
                          <a:tab pos="196215" algn="l"/>
                        </a:tabLst>
                      </a:pPr>
                      <a:r>
                        <a:rPr lang="zh-TW" sz="1800" kern="100" spc="-150" baseline="0" dirty="0">
                          <a:effectLst/>
                          <a:latin typeface="微軟正黑體" panose="020B0604030504040204" pitchFamily="34" charset="-120"/>
                          <a:ea typeface="微軟正黑體" panose="020B0604030504040204" pitchFamily="34" charset="-120"/>
                        </a:rPr>
                        <a:t>作品成果</a:t>
                      </a:r>
                      <a:r>
                        <a:rPr lang="zh-TW" sz="1800" kern="100" spc="-150" baseline="0" dirty="0">
                          <a:solidFill>
                            <a:srgbClr val="FF0000"/>
                          </a:solidFill>
                          <a:effectLst/>
                          <a:latin typeface="微軟正黑體" panose="020B0604030504040204" pitchFamily="34" charset="-120"/>
                          <a:ea typeface="微軟正黑體" panose="020B0604030504040204" pitchFamily="34" charset="-120"/>
                        </a:rPr>
                        <a:t>紀錄</a:t>
                      </a:r>
                      <a:endParaRPr lang="zh-TW" sz="1800" kern="100" spc="-150" baseline="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solidFill>
                      <a:schemeClr val="accent2">
                        <a:lumMod val="20000"/>
                        <a:lumOff val="80000"/>
                      </a:schemeClr>
                    </a:solidFill>
                  </a:tcPr>
                </a:tc>
                <a:extLst>
                  <a:ext uri="{0D108BD9-81ED-4DB2-BD59-A6C34878D82A}">
                    <a16:rowId xmlns:a16="http://schemas.microsoft.com/office/drawing/2014/main" val="2300188856"/>
                  </a:ext>
                </a:extLst>
              </a:tr>
              <a:tr h="318770">
                <a:tc vMerge="1">
                  <a:txBody>
                    <a:bodyPr/>
                    <a:lstStyle/>
                    <a:p>
                      <a:endParaRPr lang="zh-TW" altLang="en-US"/>
                    </a:p>
                  </a:txBody>
                  <a:tcPr/>
                </a:tc>
                <a:tc>
                  <a:txBody>
                    <a:bodyPr/>
                    <a:lstStyle/>
                    <a:p>
                      <a:pPr algn="l">
                        <a:spcAft>
                          <a:spcPts val="0"/>
                        </a:spcAft>
                      </a:pPr>
                      <a:r>
                        <a:rPr lang="en-US" sz="1800" kern="100" spc="-150" baseline="0" dirty="0">
                          <a:effectLst/>
                          <a:latin typeface="微軟正黑體" panose="020B0604030504040204" pitchFamily="34" charset="-120"/>
                          <a:ea typeface="微軟正黑體" panose="020B0604030504040204" pitchFamily="34" charset="-120"/>
                        </a:rPr>
                        <a:t> </a:t>
                      </a:r>
                      <a:endParaRPr lang="zh-TW" sz="1800" kern="100" spc="-150" baseline="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l">
                        <a:spcAft>
                          <a:spcPts val="0"/>
                        </a:spcAft>
                      </a:pPr>
                      <a:r>
                        <a:rPr lang="en-US" sz="1800" kern="100" spc="-150" baseline="0" dirty="0">
                          <a:effectLst/>
                          <a:latin typeface="微軟正黑體" panose="020B0604030504040204" pitchFamily="34" charset="-120"/>
                          <a:ea typeface="微軟正黑體" panose="020B0604030504040204" pitchFamily="34" charset="-120"/>
                        </a:rPr>
                        <a:t> </a:t>
                      </a:r>
                      <a:endParaRPr lang="zh-TW" sz="1800" kern="100" spc="-150" baseline="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285750" indent="-285750" algn="l">
                        <a:spcAft>
                          <a:spcPts val="0"/>
                        </a:spcAft>
                        <a:buFont typeface="Wingdings" panose="05000000000000000000" pitchFamily="2" charset="2"/>
                        <a:buChar char="u"/>
                        <a:tabLst>
                          <a:tab pos="196215" algn="l"/>
                        </a:tabLst>
                      </a:pPr>
                      <a:r>
                        <a:rPr lang="zh-TW" sz="1800" kern="100" spc="-150" baseline="0" dirty="0">
                          <a:effectLst/>
                          <a:latin typeface="微軟正黑體" panose="020B0604030504040204" pitchFamily="34" charset="-120"/>
                          <a:ea typeface="微軟正黑體" panose="020B0604030504040204" pitchFamily="34" charset="-120"/>
                        </a:rPr>
                        <a:t>大學及技專校院先修課程</a:t>
                      </a:r>
                      <a:r>
                        <a:rPr lang="zh-TW" sz="1800" kern="100" spc="-150" baseline="0" dirty="0">
                          <a:solidFill>
                            <a:srgbClr val="FF0000"/>
                          </a:solidFill>
                          <a:effectLst/>
                          <a:latin typeface="微軟正黑體" panose="020B0604030504040204" pitchFamily="34" charset="-120"/>
                          <a:ea typeface="微軟正黑體" panose="020B0604030504040204" pitchFamily="34" charset="-120"/>
                        </a:rPr>
                        <a:t>紀錄</a:t>
                      </a:r>
                      <a:endParaRPr lang="zh-TW" sz="1800" kern="100" spc="-150" baseline="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7252" marR="7252" marT="0" marB="0" anchor="ctr">
                    <a:lnL w="12700" cap="flat" cmpd="sng" algn="ctr">
                      <a:solidFill>
                        <a:schemeClr val="tx1"/>
                      </a:solidFill>
                      <a:prstDash val="solid"/>
                      <a:round/>
                      <a:headEnd type="none" w="med" len="med"/>
                      <a:tailEnd type="none" w="med" len="med"/>
                    </a:lnL>
                    <a:solidFill>
                      <a:schemeClr val="accent2">
                        <a:lumMod val="20000"/>
                        <a:lumOff val="80000"/>
                      </a:schemeClr>
                    </a:solidFill>
                  </a:tcPr>
                </a:tc>
                <a:extLst>
                  <a:ext uri="{0D108BD9-81ED-4DB2-BD59-A6C34878D82A}">
                    <a16:rowId xmlns:a16="http://schemas.microsoft.com/office/drawing/2014/main" val="2911353150"/>
                  </a:ext>
                </a:extLst>
              </a:tr>
            </a:tbl>
          </a:graphicData>
        </a:graphic>
      </p:graphicFrame>
      <p:sp>
        <p:nvSpPr>
          <p:cNvPr id="4" name="矩形 3">
            <a:extLst>
              <a:ext uri="{FF2B5EF4-FFF2-40B4-BE49-F238E27FC236}">
                <a16:creationId xmlns:a16="http://schemas.microsoft.com/office/drawing/2014/main" id="{B7DC85F4-3E9E-4C07-B6D7-FD4B7812FB46}"/>
              </a:ext>
            </a:extLst>
          </p:cNvPr>
          <p:cNvSpPr/>
          <p:nvPr/>
        </p:nvSpPr>
        <p:spPr>
          <a:xfrm>
            <a:off x="954517" y="5684910"/>
            <a:ext cx="10924249" cy="584775"/>
          </a:xfrm>
          <a:prstGeom prst="rect">
            <a:avLst/>
          </a:prstGeom>
          <a:solidFill>
            <a:schemeClr val="bg1">
              <a:lumMod val="95000"/>
            </a:schemeClr>
          </a:solidFill>
        </p:spPr>
        <p:txBody>
          <a:bodyPr wrap="square">
            <a:spAutoFit/>
          </a:bodyPr>
          <a:lstStyle/>
          <a:p>
            <a:pPr marL="285750" indent="-285750">
              <a:buFont typeface="Wingdings" panose="05000000000000000000" pitchFamily="2" charset="2"/>
              <a:buChar char="u"/>
            </a:pPr>
            <a:r>
              <a:rPr lang="zh-TW" altLang="zh-TW" sz="1600" spc="-150" dirty="0">
                <a:latin typeface="微軟正黑體" panose="020B0604030504040204" pitchFamily="34" charset="-120"/>
                <a:ea typeface="微軟正黑體" panose="020B0604030504040204" pitchFamily="34" charset="-120"/>
                <a:cs typeface="Times New Roman" panose="02020603050405020304" pitchFamily="18" charset="0"/>
              </a:rPr>
              <a:t>聯合會</a:t>
            </a:r>
            <a:r>
              <a:rPr lang="zh-TW" altLang="en-US" sz="1600" spc="-150" dirty="0">
                <a:latin typeface="微軟正黑體" panose="020B0604030504040204" pitchFamily="34" charset="-120"/>
                <a:ea typeface="微軟正黑體" panose="020B0604030504040204" pitchFamily="34" charset="-120"/>
                <a:cs typeface="Times New Roman" panose="02020603050405020304" pitchFamily="18" charset="0"/>
              </a:rPr>
              <a:t>備審資料</a:t>
            </a:r>
            <a:r>
              <a:rPr lang="zh-TW" altLang="zh-TW" sz="1600" spc="-150" dirty="0">
                <a:latin typeface="微軟正黑體" panose="020B0604030504040204" pitchFamily="34" charset="-120"/>
                <a:ea typeface="微軟正黑體" panose="020B0604030504040204" pitchFamily="34" charset="-120"/>
                <a:cs typeface="Times New Roman" panose="02020603050405020304" pitchFamily="18" charset="0"/>
              </a:rPr>
              <a:t>上傳</a:t>
            </a:r>
            <a:r>
              <a:rPr lang="en-US" altLang="zh-TW" sz="1600" spc="-15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600" spc="-150" dirty="0">
                <a:latin typeface="微軟正黑體" panose="020B0604030504040204" pitchFamily="34" charset="-120"/>
                <a:ea typeface="微軟正黑體" panose="020B0604030504040204" pitchFamily="34" charset="-120"/>
                <a:cs typeface="Times New Roman" panose="02020603050405020304" pitchFamily="18" charset="0"/>
              </a:rPr>
              <a:t>含勾選</a:t>
            </a:r>
            <a:r>
              <a:rPr lang="en-US" altLang="zh-TW" sz="1600" spc="-15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1600" spc="-150" dirty="0">
                <a:latin typeface="微軟正黑體" panose="020B0604030504040204" pitchFamily="34" charset="-120"/>
                <a:ea typeface="微軟正黑體" panose="020B0604030504040204" pitchFamily="34" charset="-120"/>
                <a:cs typeface="Times New Roman" panose="02020603050405020304" pitchFamily="18" charset="0"/>
              </a:rPr>
              <a:t>系統，由考生就</a:t>
            </a:r>
            <a:r>
              <a:rPr lang="en-US" altLang="zh-TW" sz="1600" spc="-150" dirty="0">
                <a:latin typeface="微軟正黑體" panose="020B0604030504040204" pitchFamily="34" charset="-120"/>
                <a:ea typeface="微軟正黑體" panose="020B0604030504040204" pitchFamily="34" charset="-120"/>
                <a:cs typeface="Times New Roman" panose="02020603050405020304" pitchFamily="18" charset="0"/>
              </a:rPr>
              <a:t>EP</a:t>
            </a:r>
            <a:r>
              <a:rPr lang="zh-TW" altLang="zh-TW" sz="1600" spc="-15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「課程學習成果」</a:t>
            </a:r>
            <a:r>
              <a:rPr lang="zh-TW" altLang="zh-TW" sz="1600" spc="-150" dirty="0">
                <a:latin typeface="微軟正黑體" panose="020B0604030504040204" pitchFamily="34" charset="-120"/>
                <a:ea typeface="微軟正黑體" panose="020B0604030504040204" pitchFamily="34" charset="-120"/>
                <a:cs typeface="Times New Roman" panose="02020603050405020304" pitchFamily="18" charset="0"/>
              </a:rPr>
              <a:t>及</a:t>
            </a:r>
            <a:r>
              <a:rPr lang="zh-TW" altLang="zh-TW" sz="1600" spc="-15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「多元表現」</a:t>
            </a:r>
            <a:r>
              <a:rPr lang="zh-TW" altLang="zh-TW" sz="1600" spc="-150" dirty="0">
                <a:latin typeface="微軟正黑體" panose="020B0604030504040204" pitchFamily="34" charset="-120"/>
                <a:ea typeface="微軟正黑體" panose="020B0604030504040204" pitchFamily="34" charset="-120"/>
                <a:cs typeface="Times New Roman" panose="02020603050405020304" pitchFamily="18" charset="0"/>
              </a:rPr>
              <a:t>之項目</a:t>
            </a:r>
            <a:br>
              <a:rPr lang="en-US" altLang="zh-TW" sz="1600" spc="-150" dirty="0">
                <a:latin typeface="微軟正黑體" panose="020B0604030504040204" pitchFamily="34" charset="-120"/>
                <a:ea typeface="微軟正黑體" panose="020B0604030504040204" pitchFamily="34" charset="-120"/>
                <a:cs typeface="Times New Roman" panose="02020603050405020304" pitchFamily="18" charset="0"/>
              </a:rPr>
            </a:br>
            <a:r>
              <a:rPr lang="zh-TW" altLang="zh-TW" sz="1600" b="1" spc="-150" dirty="0">
                <a:latin typeface="微軟正黑體" panose="020B0604030504040204" pitchFamily="34" charset="-120"/>
                <a:ea typeface="微軟正黑體" panose="020B0604030504040204" pitchFamily="34" charset="-120"/>
                <a:cs typeface="Times New Roman" panose="02020603050405020304" pitchFamily="18" charset="0"/>
              </a:rPr>
              <a:t>自主評估勾選</a:t>
            </a:r>
            <a:r>
              <a:rPr lang="zh-TW" altLang="zh-TW" sz="1600" spc="-150" dirty="0">
                <a:latin typeface="微軟正黑體" panose="020B0604030504040204" pitchFamily="34" charset="-120"/>
                <a:ea typeface="微軟正黑體" panose="020B0604030504040204" pitchFamily="34" charset="-120"/>
                <a:cs typeface="Times New Roman" panose="02020603050405020304" pitchFamily="18" charset="0"/>
              </a:rPr>
              <a:t>，系統僅就所勾選</a:t>
            </a:r>
            <a:r>
              <a:rPr lang="en-US" altLang="zh-TW" sz="1600" spc="-150" dirty="0">
                <a:latin typeface="微軟正黑體" panose="020B0604030504040204" pitchFamily="34" charset="-120"/>
                <a:ea typeface="微軟正黑體" panose="020B0604030504040204" pitchFamily="34" charset="-120"/>
                <a:cs typeface="Times New Roman" panose="02020603050405020304" pitchFamily="18" charset="0"/>
              </a:rPr>
              <a:t>EP</a:t>
            </a:r>
            <a:r>
              <a:rPr lang="zh-TW" altLang="zh-TW" sz="1600" spc="-150" dirty="0">
                <a:latin typeface="微軟正黑體" panose="020B0604030504040204" pitchFamily="34" charset="-120"/>
                <a:ea typeface="微軟正黑體" panose="020B0604030504040204" pitchFamily="34" charset="-120"/>
                <a:cs typeface="Times New Roman" panose="02020603050405020304" pitchFamily="18" charset="0"/>
              </a:rPr>
              <a:t>檔案</a:t>
            </a:r>
            <a:r>
              <a:rPr lang="zh-TW" altLang="zh-TW" sz="1600" spc="-15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容量上限</a:t>
            </a:r>
            <a:r>
              <a:rPr lang="en-US" altLang="zh-TW" sz="1600" spc="-15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(MB)</a:t>
            </a:r>
            <a:r>
              <a:rPr lang="zh-TW" altLang="zh-TW" sz="1600" spc="-150" dirty="0">
                <a:latin typeface="微軟正黑體" panose="020B0604030504040204" pitchFamily="34" charset="-120"/>
                <a:ea typeface="微軟正黑體" panose="020B0604030504040204" pitchFamily="34" charset="-120"/>
                <a:cs typeface="Times New Roman" panose="02020603050405020304" pitchFamily="18" charset="0"/>
              </a:rPr>
              <a:t>及上傳</a:t>
            </a:r>
            <a:r>
              <a:rPr lang="en-US" altLang="zh-TW" sz="1600" spc="-15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1600" spc="-150" dirty="0">
                <a:latin typeface="微軟正黑體" panose="020B0604030504040204" pitchFamily="34" charset="-120"/>
                <a:ea typeface="微軟正黑體" panose="020B0604030504040204" pitchFamily="34" charset="-120"/>
                <a:cs typeface="Times New Roman" panose="02020603050405020304" pitchFamily="18" charset="0"/>
              </a:rPr>
              <a:t>勾選</a:t>
            </a:r>
            <a:r>
              <a:rPr lang="en-US" altLang="zh-TW" sz="1600" spc="-15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1600" spc="-15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件數上限</a:t>
            </a:r>
            <a:r>
              <a:rPr lang="zh-TW" altLang="zh-TW" sz="1600" spc="-150" dirty="0">
                <a:latin typeface="微軟正黑體" panose="020B0604030504040204" pitchFamily="34" charset="-120"/>
                <a:ea typeface="微軟正黑體" panose="020B0604030504040204" pitchFamily="34" charset="-120"/>
                <a:cs typeface="Times New Roman" panose="02020603050405020304" pitchFamily="18" charset="0"/>
              </a:rPr>
              <a:t>作控管。</a:t>
            </a:r>
          </a:p>
        </p:txBody>
      </p:sp>
      <p:sp>
        <p:nvSpPr>
          <p:cNvPr id="5" name="矩形 4">
            <a:extLst>
              <a:ext uri="{FF2B5EF4-FFF2-40B4-BE49-F238E27FC236}">
                <a16:creationId xmlns:a16="http://schemas.microsoft.com/office/drawing/2014/main" id="{5F2BF0F1-D7F7-4F1E-BD9E-AC74B3372D03}"/>
              </a:ext>
            </a:extLst>
          </p:cNvPr>
          <p:cNvSpPr/>
          <p:nvPr/>
        </p:nvSpPr>
        <p:spPr>
          <a:xfrm>
            <a:off x="954519" y="1040420"/>
            <a:ext cx="10924250" cy="4575453"/>
          </a:xfrm>
          <a:prstGeom prst="rect">
            <a:avLst/>
          </a:prstGeom>
          <a:no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a:extLst>
              <a:ext uri="{FF2B5EF4-FFF2-40B4-BE49-F238E27FC236}">
                <a16:creationId xmlns:a16="http://schemas.microsoft.com/office/drawing/2014/main" id="{B989AECC-21F5-41D2-AEE2-EECAF7E0F1EE}"/>
              </a:ext>
            </a:extLst>
          </p:cNvPr>
          <p:cNvSpPr/>
          <p:nvPr/>
        </p:nvSpPr>
        <p:spPr>
          <a:xfrm>
            <a:off x="5306188" y="1519682"/>
            <a:ext cx="3262432" cy="400110"/>
          </a:xfrm>
          <a:prstGeom prst="rect">
            <a:avLst/>
          </a:prstGeom>
          <a:solidFill>
            <a:srgbClr val="0000FF"/>
          </a:solidFill>
        </p:spPr>
        <p:txBody>
          <a:bodyPr wrap="none">
            <a:spAutoFit/>
          </a:bodyPr>
          <a:lstStyle/>
          <a:p>
            <a:pPr algn="ctr"/>
            <a:r>
              <a:rPr lang="zh-TW" altLang="en-US" sz="2000" b="1" dirty="0">
                <a:solidFill>
                  <a:schemeClr val="bg1"/>
                </a:solidFill>
                <a:latin typeface="微軟正黑體" panose="020B0604030504040204" pitchFamily="34" charset="-120"/>
                <a:ea typeface="微軟正黑體" panose="020B0604030504040204" pitchFamily="34" charset="-120"/>
              </a:rPr>
              <a:t>普高生、綜高生</a:t>
            </a:r>
            <a:r>
              <a:rPr lang="en-US" altLang="zh-TW" sz="2000" b="1" dirty="0">
                <a:solidFill>
                  <a:schemeClr val="bg1"/>
                </a:solidFill>
                <a:latin typeface="微軟正黑體" panose="020B0604030504040204" pitchFamily="34" charset="-120"/>
                <a:ea typeface="微軟正黑體" panose="020B0604030504040204" pitchFamily="34" charset="-120"/>
              </a:rPr>
              <a:t>(</a:t>
            </a:r>
            <a:r>
              <a:rPr lang="zh-TW" altLang="en-US" sz="2000" b="1" dirty="0">
                <a:solidFill>
                  <a:schemeClr val="bg1"/>
                </a:solidFill>
                <a:latin typeface="微軟正黑體" panose="020B0604030504040204" pitchFamily="34" charset="-120"/>
                <a:ea typeface="微軟正黑體" panose="020B0604030504040204" pitchFamily="34" charset="-120"/>
              </a:rPr>
              <a:t>學術學程</a:t>
            </a:r>
            <a:r>
              <a:rPr lang="en-US" altLang="zh-TW" sz="2000" b="1" dirty="0">
                <a:solidFill>
                  <a:schemeClr val="bg1"/>
                </a:solidFill>
                <a:latin typeface="微軟正黑體" panose="020B0604030504040204" pitchFamily="34" charset="-120"/>
                <a:ea typeface="微軟正黑體" panose="020B0604030504040204" pitchFamily="34" charset="-120"/>
              </a:rPr>
              <a:t>)</a:t>
            </a:r>
            <a:endParaRPr lang="zh-TW" altLang="en-US" sz="2000" b="1" dirty="0">
              <a:solidFill>
                <a:schemeClr val="bg1"/>
              </a:solidFill>
              <a:latin typeface="微軟正黑體" panose="020B0604030504040204" pitchFamily="34" charset="-120"/>
              <a:ea typeface="微軟正黑體" panose="020B0604030504040204" pitchFamily="34" charset="-120"/>
            </a:endParaRPr>
          </a:p>
        </p:txBody>
      </p:sp>
      <p:sp>
        <p:nvSpPr>
          <p:cNvPr id="11" name="矩形 10">
            <a:extLst>
              <a:ext uri="{FF2B5EF4-FFF2-40B4-BE49-F238E27FC236}">
                <a16:creationId xmlns:a16="http://schemas.microsoft.com/office/drawing/2014/main" id="{D789A2C3-99DA-4941-9C89-9D26B074B290}"/>
              </a:ext>
            </a:extLst>
          </p:cNvPr>
          <p:cNvSpPr/>
          <p:nvPr/>
        </p:nvSpPr>
        <p:spPr>
          <a:xfrm>
            <a:off x="1800978" y="1519682"/>
            <a:ext cx="3262432" cy="400110"/>
          </a:xfrm>
          <a:prstGeom prst="rect">
            <a:avLst/>
          </a:prstGeom>
          <a:solidFill>
            <a:srgbClr val="008000"/>
          </a:solidFill>
        </p:spPr>
        <p:txBody>
          <a:bodyPr wrap="none">
            <a:spAutoFit/>
          </a:bodyPr>
          <a:lstStyle/>
          <a:p>
            <a:pPr algn="ctr"/>
            <a:r>
              <a:rPr lang="zh-TW" altLang="en-US" sz="2000" b="1" dirty="0">
                <a:solidFill>
                  <a:schemeClr val="bg1"/>
                </a:solidFill>
                <a:latin typeface="微軟正黑體" panose="020B0604030504040204" pitchFamily="34" charset="-120"/>
                <a:ea typeface="微軟正黑體" panose="020B0604030504040204" pitchFamily="34" charset="-120"/>
              </a:rPr>
              <a:t>技高生、綜高生</a:t>
            </a:r>
            <a:r>
              <a:rPr lang="en-US" altLang="zh-TW" sz="2000" b="1" dirty="0">
                <a:solidFill>
                  <a:schemeClr val="bg1"/>
                </a:solidFill>
                <a:latin typeface="微軟正黑體" panose="020B0604030504040204" pitchFamily="34" charset="-120"/>
                <a:ea typeface="微軟正黑體" panose="020B0604030504040204" pitchFamily="34" charset="-120"/>
              </a:rPr>
              <a:t>(</a:t>
            </a:r>
            <a:r>
              <a:rPr lang="zh-TW" altLang="en-US" sz="2000" b="1" dirty="0">
                <a:solidFill>
                  <a:schemeClr val="bg1"/>
                </a:solidFill>
                <a:latin typeface="微軟正黑體" panose="020B0604030504040204" pitchFamily="34" charset="-120"/>
                <a:ea typeface="微軟正黑體" panose="020B0604030504040204" pitchFamily="34" charset="-120"/>
              </a:rPr>
              <a:t>專門學程</a:t>
            </a:r>
            <a:r>
              <a:rPr lang="en-US" altLang="zh-TW" sz="2000" b="1" dirty="0">
                <a:solidFill>
                  <a:schemeClr val="bg1"/>
                </a:solidFill>
                <a:latin typeface="微軟正黑體" panose="020B0604030504040204" pitchFamily="34" charset="-120"/>
                <a:ea typeface="微軟正黑體" panose="020B0604030504040204" pitchFamily="34" charset="-120"/>
              </a:rPr>
              <a:t>)</a:t>
            </a:r>
            <a:endParaRPr lang="zh-TW" altLang="en-US" sz="20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529223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3000"/>
                                        <p:tgtEl>
                                          <p:spTgt spid="1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3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a:extLst>
              <a:ext uri="{FF2B5EF4-FFF2-40B4-BE49-F238E27FC236}">
                <a16:creationId xmlns:a16="http://schemas.microsoft.com/office/drawing/2014/main" id="{4286C726-58BE-4E9B-BA2D-84A8F9F9EE89}"/>
              </a:ext>
            </a:extLst>
          </p:cNvPr>
          <p:cNvGraphicFramePr>
            <a:graphicFrameLocks noGrp="1"/>
          </p:cNvGraphicFramePr>
          <p:nvPr>
            <p:extLst>
              <p:ext uri="{D42A27DB-BD31-4B8C-83A1-F6EECF244321}">
                <p14:modId xmlns:p14="http://schemas.microsoft.com/office/powerpoint/2010/main" val="2010533785"/>
              </p:ext>
            </p:extLst>
          </p:nvPr>
        </p:nvGraphicFramePr>
        <p:xfrm>
          <a:off x="868686" y="1010906"/>
          <a:ext cx="10938722" cy="4631550"/>
        </p:xfrm>
        <a:graphic>
          <a:graphicData uri="http://schemas.openxmlformats.org/drawingml/2006/table">
            <a:tbl>
              <a:tblPr firstRow="1" firstCol="1" bandRow="1">
                <a:tableStyleId>{5C22544A-7EE6-4342-B048-85BDC9FD1C3A}</a:tableStyleId>
              </a:tblPr>
              <a:tblGrid>
                <a:gridCol w="2636966">
                  <a:extLst>
                    <a:ext uri="{9D8B030D-6E8A-4147-A177-3AD203B41FA5}">
                      <a16:colId xmlns:a16="http://schemas.microsoft.com/office/drawing/2014/main" val="906334719"/>
                    </a:ext>
                  </a:extLst>
                </a:gridCol>
                <a:gridCol w="3047941">
                  <a:extLst>
                    <a:ext uri="{9D8B030D-6E8A-4147-A177-3AD203B41FA5}">
                      <a16:colId xmlns:a16="http://schemas.microsoft.com/office/drawing/2014/main" val="245345194"/>
                    </a:ext>
                  </a:extLst>
                </a:gridCol>
                <a:gridCol w="3047941">
                  <a:extLst>
                    <a:ext uri="{9D8B030D-6E8A-4147-A177-3AD203B41FA5}">
                      <a16:colId xmlns:a16="http://schemas.microsoft.com/office/drawing/2014/main" val="1956236806"/>
                    </a:ext>
                  </a:extLst>
                </a:gridCol>
                <a:gridCol w="2205874">
                  <a:extLst>
                    <a:ext uri="{9D8B030D-6E8A-4147-A177-3AD203B41FA5}">
                      <a16:colId xmlns:a16="http://schemas.microsoft.com/office/drawing/2014/main" val="2371954030"/>
                    </a:ext>
                  </a:extLst>
                </a:gridCol>
              </a:tblGrid>
              <a:tr h="274467">
                <a:tc rowSpan="2">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TW" sz="220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考生身份別</a:t>
                      </a:r>
                    </a:p>
                  </a:txBody>
                  <a:tcPr marL="68580" marR="68580"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zh-TW" altLang="en-US" sz="220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具有</a:t>
                      </a:r>
                      <a:r>
                        <a:rPr lang="en-US" altLang="zh-TW" sz="220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EP</a:t>
                      </a:r>
                      <a:r>
                        <a:rPr lang="zh-TW" altLang="en-US" sz="220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資料之考生</a:t>
                      </a:r>
                      <a:endParaRPr lang="zh-TW" altLang="zh-TW" sz="2200" u="none" strike="noStrike" kern="1200" spc="-100" baseline="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solidFill>
                      <a:schemeClr val="bg1"/>
                    </a:solidFill>
                  </a:tcPr>
                </a:tc>
                <a:tc hMerge="1">
                  <a:txBody>
                    <a:bodyPr/>
                    <a:lstStyle/>
                    <a:p>
                      <a:pPr algn="ctr">
                        <a:lnSpc>
                          <a:spcPts val="2400"/>
                        </a:lnSpc>
                        <a:spcAft>
                          <a:spcPts val="0"/>
                        </a:spcAft>
                      </a:pP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tc>
                <a:tc rowSpan="2">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TW" altLang="en-US" sz="2200" u="none" strike="noStrike" kern="1200" spc="-100" baseline="0" dirty="0">
                          <a:solidFill>
                            <a:srgbClr val="006600"/>
                          </a:solidFill>
                          <a:latin typeface="微軟正黑體" panose="020B0604030504040204" pitchFamily="34" charset="-120"/>
                          <a:ea typeface="微軟正黑體" panose="020B0604030504040204" pitchFamily="34" charset="-120"/>
                          <a:cs typeface="+mn-cs"/>
                        </a:rPr>
                        <a:t>其餘考生</a:t>
                      </a:r>
                      <a:endParaRPr lang="zh-TW" altLang="zh-TW" sz="2200" u="none" strike="noStrike" kern="1200" spc="-100" baseline="0" dirty="0">
                        <a:solidFill>
                          <a:srgbClr val="006600"/>
                        </a:solidFill>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80109187"/>
                  </a:ext>
                </a:extLst>
              </a:tr>
              <a:tr h="274467">
                <a:tc vMerge="1">
                  <a:txBody>
                    <a:bodyPr/>
                    <a:lstStyle/>
                    <a:p>
                      <a:pPr algn="ctr">
                        <a:lnSpc>
                          <a:spcPts val="2400"/>
                        </a:lnSpc>
                        <a:spcAft>
                          <a:spcPts val="0"/>
                        </a:spcAft>
                      </a:pP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TW" sz="220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選擇</a:t>
                      </a:r>
                      <a:r>
                        <a:rPr lang="zh-TW" sz="2200" u="none" strike="noStrike" kern="1200" spc="-100" baseline="0" dirty="0">
                          <a:solidFill>
                            <a:srgbClr val="FF0000"/>
                          </a:solidFill>
                          <a:latin typeface="微軟正黑體" panose="020B0604030504040204" pitchFamily="34" charset="-120"/>
                          <a:ea typeface="微軟正黑體" panose="020B0604030504040204" pitchFamily="34" charset="-120"/>
                          <a:cs typeface="+mn-cs"/>
                        </a:rPr>
                        <a:t>使用</a:t>
                      </a:r>
                      <a:r>
                        <a:rPr lang="en-US" sz="2200" u="none" strike="noStrike" kern="1200" spc="-100" baseline="0" dirty="0">
                          <a:solidFill>
                            <a:srgbClr val="FF0000"/>
                          </a:solidFill>
                          <a:latin typeface="微軟正黑體" panose="020B0604030504040204" pitchFamily="34" charset="-120"/>
                          <a:ea typeface="微軟正黑體" panose="020B0604030504040204" pitchFamily="34" charset="-120"/>
                          <a:cs typeface="+mn-cs"/>
                        </a:rPr>
                        <a:t>EP</a:t>
                      </a:r>
                      <a:r>
                        <a:rPr lang="zh-TW" sz="220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資料</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TW" sz="220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選擇</a:t>
                      </a:r>
                      <a:r>
                        <a:rPr lang="zh-TW" sz="2200" u="none" strike="noStrike" kern="1200" spc="-100" baseline="0" dirty="0">
                          <a:solidFill>
                            <a:srgbClr val="FF0000"/>
                          </a:solidFill>
                          <a:latin typeface="微軟正黑體" panose="020B0604030504040204" pitchFamily="34" charset="-120"/>
                          <a:ea typeface="微軟正黑體" panose="020B0604030504040204" pitchFamily="34" charset="-120"/>
                          <a:cs typeface="+mn-cs"/>
                        </a:rPr>
                        <a:t>不使用</a:t>
                      </a:r>
                      <a:r>
                        <a:rPr lang="en-US" sz="2200" u="none" strike="noStrike" kern="1200" spc="-100" baseline="0" dirty="0">
                          <a:solidFill>
                            <a:srgbClr val="FF0000"/>
                          </a:solidFill>
                          <a:latin typeface="微軟正黑體" panose="020B0604030504040204" pitchFamily="34" charset="-120"/>
                          <a:ea typeface="微軟正黑體" panose="020B0604030504040204" pitchFamily="34" charset="-120"/>
                          <a:cs typeface="+mn-cs"/>
                        </a:rPr>
                        <a:t>EP</a:t>
                      </a:r>
                      <a:r>
                        <a:rPr lang="zh-TW" sz="220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資料</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85000"/>
                      </a:schemeClr>
                    </a:solidFill>
                  </a:tcPr>
                </a:tc>
                <a:tc vMerge="1">
                  <a:txBody>
                    <a:bodyPr/>
                    <a:lstStyle/>
                    <a:p>
                      <a:pPr algn="ctr">
                        <a:lnSpc>
                          <a:spcPts val="2400"/>
                        </a:lnSpc>
                        <a:spcAft>
                          <a:spcPts val="0"/>
                        </a:spcAft>
                      </a:pPr>
                      <a:endParaRPr lang="zh-TW" sz="1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2958371356"/>
                  </a:ext>
                </a:extLst>
              </a:tr>
              <a:tr h="884214">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zh-TW" sz="2200" b="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A.</a:t>
                      </a:r>
                      <a:r>
                        <a:rPr lang="zh-TW" sz="2200" b="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修課紀錄</a:t>
                      </a:r>
                    </a:p>
                  </a:txBody>
                  <a:tcPr marL="68580" marR="68580"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altLang="zh-TW" sz="2000" b="0" u="none" strike="noStrike" kern="1200" spc="-100" baseline="0" dirty="0">
                        <a:solidFill>
                          <a:schemeClr val="dk1"/>
                        </a:solidFill>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zh-TW" altLang="en-US" sz="2000" b="1" u="none" strike="noStrike" kern="1200" spc="-100" baseline="0" dirty="0">
                          <a:solidFill>
                            <a:srgbClr val="0000FF"/>
                          </a:solidFill>
                          <a:latin typeface="微軟正黑體" panose="020B0604030504040204" pitchFamily="34" charset="-120"/>
                          <a:ea typeface="微軟正黑體" panose="020B0604030504040204" pitchFamily="34" charset="-120"/>
                          <a:cs typeface="+mn-cs"/>
                        </a:rPr>
                        <a:t>應屆畢業生</a:t>
                      </a:r>
                      <a:r>
                        <a:rPr lang="zh-TW" altLang="en-US" sz="2000" b="0" u="none" strike="noStrike" kern="1200" spc="-100" baseline="0" dirty="0">
                          <a:solidFill>
                            <a:srgbClr val="FF0000"/>
                          </a:solidFill>
                          <a:latin typeface="微軟正黑體" panose="020B0604030504040204" pitchFamily="34" charset="-120"/>
                          <a:ea typeface="微軟正黑體" panose="020B0604030504040204" pitchFamily="34" charset="-120"/>
                          <a:cs typeface="+mn-cs"/>
                        </a:rPr>
                        <a:t>第 </a:t>
                      </a:r>
                      <a:r>
                        <a:rPr lang="en-US" altLang="zh-TW" sz="2000" b="0" u="none" strike="noStrike" kern="1200" spc="-100" baseline="0" dirty="0">
                          <a:solidFill>
                            <a:srgbClr val="FF0000"/>
                          </a:solidFill>
                          <a:latin typeface="微軟正黑體" panose="020B0604030504040204" pitchFamily="34" charset="-120"/>
                          <a:ea typeface="微軟正黑體" panose="020B0604030504040204" pitchFamily="34" charset="-120"/>
                          <a:cs typeface="+mn-cs"/>
                        </a:rPr>
                        <a:t>6 </a:t>
                      </a:r>
                      <a:r>
                        <a:rPr lang="zh-TW" altLang="en-US" sz="2000" b="0" u="none" strike="noStrike" kern="1200" spc="-100" baseline="0" dirty="0">
                          <a:solidFill>
                            <a:srgbClr val="FF0000"/>
                          </a:solidFill>
                          <a:latin typeface="微軟正黑體" panose="020B0604030504040204" pitchFamily="34" charset="-120"/>
                          <a:ea typeface="微軟正黑體" panose="020B0604030504040204" pitchFamily="34" charset="-120"/>
                          <a:cs typeface="+mn-cs"/>
                        </a:rPr>
                        <a:t>學期修課紀錄</a:t>
                      </a:r>
                      <a:r>
                        <a:rPr lang="en-US" altLang="zh-TW" sz="2000" b="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PDF</a:t>
                      </a:r>
                      <a:r>
                        <a:rPr lang="zh-TW" altLang="en-US" sz="2000" b="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檔</a:t>
                      </a:r>
                      <a:r>
                        <a:rPr lang="zh-TW" altLang="en-US" sz="2000" b="0" u="none" strike="noStrike" kern="1200" spc="-100" baseline="0" dirty="0">
                          <a:solidFill>
                            <a:srgbClr val="FF0000"/>
                          </a:solidFill>
                          <a:latin typeface="微軟正黑體" panose="020B0604030504040204" pitchFamily="34" charset="-120"/>
                          <a:ea typeface="微軟正黑體" panose="020B0604030504040204" pitchFamily="34" charset="-120"/>
                          <a:cs typeface="+mn-cs"/>
                        </a:rPr>
                        <a:t>由</a:t>
                      </a:r>
                      <a:r>
                        <a:rPr lang="zh-TW" altLang="en-US" sz="2000" b="1" u="sng" strike="noStrike" kern="1200" spc="-100" baseline="0" dirty="0">
                          <a:solidFill>
                            <a:srgbClr val="FF0000"/>
                          </a:solidFill>
                          <a:latin typeface="微軟正黑體" panose="020B0604030504040204" pitchFamily="34" charset="-120"/>
                          <a:ea typeface="微軟正黑體" panose="020B0604030504040204" pitchFamily="34" charset="-120"/>
                          <a:cs typeface="+mn-cs"/>
                        </a:rPr>
                        <a:t>考生自行上傳</a:t>
                      </a:r>
                      <a:r>
                        <a:rPr lang="zh-TW" altLang="en-US" sz="2000" b="0" u="none" strike="noStrike" kern="1200" spc="-100" baseline="0" dirty="0">
                          <a:solidFill>
                            <a:srgbClr val="FF0000"/>
                          </a:solidFill>
                          <a:latin typeface="微軟正黑體" panose="020B0604030504040204" pitchFamily="34" charset="-120"/>
                          <a:ea typeface="微軟正黑體" panose="020B0604030504040204" pitchFamily="34" charset="-120"/>
                          <a:cs typeface="+mn-cs"/>
                        </a:rPr>
                        <a:t> </a:t>
                      </a:r>
                      <a:endParaRPr lang="zh-TW" altLang="zh-TW" sz="2000" b="0" u="none" strike="noStrike" kern="1200" spc="-100" baseline="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zh-TW" sz="2200" u="none" strike="noStrike" kern="1200" spc="-100" baseline="0" dirty="0">
                        <a:solidFill>
                          <a:schemeClr val="dk1"/>
                        </a:solidFill>
                        <a:latin typeface="Book Antiqua" panose="02040602050305030304" pitchFamily="18" charset="0"/>
                        <a:ea typeface="華康儷楷書" panose="03000509000000000000" pitchFamily="65" charset="-120"/>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zh-TW" altLang="zh-TW" sz="2000" u="none" strike="noStrike" kern="1200" spc="-100" baseline="0" dirty="0">
                          <a:solidFill>
                            <a:srgbClr val="006600"/>
                          </a:solidFill>
                          <a:latin typeface="微軟正黑體" panose="020B0604030504040204" pitchFamily="34" charset="-120"/>
                          <a:ea typeface="微軟正黑體" panose="020B0604030504040204" pitchFamily="34" charset="-120"/>
                          <a:cs typeface="+mn-cs"/>
                        </a:rPr>
                        <a:t>考生上傳</a:t>
                      </a:r>
                      <a:r>
                        <a:rPr lang="en-US" altLang="zh-TW" sz="2000" u="none" strike="noStrike" kern="1200" spc="-100" baseline="0" dirty="0">
                          <a:solidFill>
                            <a:srgbClr val="006600"/>
                          </a:solidFill>
                          <a:latin typeface="微軟正黑體" panose="020B0604030504040204" pitchFamily="34" charset="-120"/>
                          <a:ea typeface="微軟正黑體" panose="020B0604030504040204" pitchFamily="34" charset="-120"/>
                          <a:cs typeface="+mn-cs"/>
                        </a:rPr>
                        <a:t> PDF</a:t>
                      </a:r>
                      <a:r>
                        <a:rPr lang="zh-TW" altLang="en-US" sz="2000" u="none" strike="noStrike" kern="1200" spc="-100" baseline="0" dirty="0">
                          <a:solidFill>
                            <a:srgbClr val="006600"/>
                          </a:solidFill>
                          <a:latin typeface="微軟正黑體" panose="020B0604030504040204" pitchFamily="34" charset="-120"/>
                          <a:ea typeface="微軟正黑體" panose="020B0604030504040204" pitchFamily="34" charset="-120"/>
                          <a:cs typeface="+mn-cs"/>
                        </a:rPr>
                        <a:t>檔</a:t>
                      </a:r>
                      <a:endParaRPr lang="en-US" altLang="zh-TW" sz="2000" u="none" strike="noStrike" kern="1200" spc="-100" baseline="0" dirty="0">
                        <a:solidFill>
                          <a:srgbClr val="006600"/>
                        </a:solidFill>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TW" sz="2000" u="none" strike="noStrike" kern="1200" spc="-100" baseline="0" dirty="0">
                          <a:solidFill>
                            <a:srgbClr val="006600"/>
                          </a:solidFill>
                          <a:latin typeface="微軟正黑體" panose="020B0604030504040204" pitchFamily="34" charset="-120"/>
                          <a:ea typeface="微軟正黑體" panose="020B0604030504040204" pitchFamily="34" charset="-120"/>
                          <a:cs typeface="+mn-cs"/>
                        </a:rPr>
                        <a:t>(1</a:t>
                      </a:r>
                      <a:r>
                        <a:rPr lang="zh-TW" altLang="en-US" sz="2000" u="none" strike="noStrike" kern="1200" spc="-100" baseline="0" dirty="0">
                          <a:solidFill>
                            <a:srgbClr val="006600"/>
                          </a:solidFill>
                          <a:latin typeface="微軟正黑體" panose="020B0604030504040204" pitchFamily="34" charset="-120"/>
                          <a:ea typeface="微軟正黑體" panose="020B0604030504040204" pitchFamily="34" charset="-120"/>
                          <a:cs typeface="+mn-cs"/>
                        </a:rPr>
                        <a:t>件</a:t>
                      </a:r>
                      <a:r>
                        <a:rPr lang="en-US" altLang="zh-TW" sz="2000" u="none" strike="noStrike" kern="1200" spc="-100" baseline="0" dirty="0">
                          <a:solidFill>
                            <a:srgbClr val="006600"/>
                          </a:solidFill>
                          <a:latin typeface="微軟正黑體" panose="020B0604030504040204" pitchFamily="34" charset="-120"/>
                          <a:ea typeface="微軟正黑體" panose="020B0604030504040204" pitchFamily="34" charset="-120"/>
                          <a:cs typeface="+mn-cs"/>
                        </a:rPr>
                        <a:t>)</a:t>
                      </a:r>
                      <a:endParaRPr lang="zh-TW" altLang="zh-TW" sz="2000" u="none" strike="noStrike" kern="1200" spc="-100" baseline="0" dirty="0">
                        <a:solidFill>
                          <a:srgbClr val="006600"/>
                        </a:solidFill>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61283519"/>
                  </a:ext>
                </a:extLst>
              </a:tr>
              <a:tr h="714987">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zh-TW" sz="2200" b="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B.</a:t>
                      </a:r>
                      <a:r>
                        <a:rPr lang="zh-TW" sz="2200" b="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課程學習成果</a:t>
                      </a:r>
                      <a:endParaRPr lang="en-US" altLang="zh-TW" sz="2200" b="0" u="none" strike="noStrike" kern="1200" spc="-100" baseline="0" dirty="0">
                        <a:solidFill>
                          <a:schemeClr val="dk1"/>
                        </a:solidFill>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zh-TW" altLang="en-US" sz="1800" b="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（項目序號：</a:t>
                      </a:r>
                      <a:r>
                        <a:rPr lang="en-US" altLang="zh-TW" sz="1800" b="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B1-B4</a:t>
                      </a:r>
                      <a:r>
                        <a:rPr lang="zh-TW" altLang="en-US" sz="1800" b="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a:t>
                      </a:r>
                      <a:endParaRPr lang="en-US" altLang="zh-TW" sz="2200" b="0" u="none" strike="noStrike" kern="1200" spc="-100" baseline="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400" u="none" strike="noStrike" kern="1200" spc="-100" baseline="0" dirty="0">
                        <a:solidFill>
                          <a:schemeClr val="dk1"/>
                        </a:solidFill>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40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a:t>
                      </a:r>
                      <a:r>
                        <a:rPr lang="en-US" sz="1400" b="1" u="none" strike="noStrike" kern="1200" spc="-100" baseline="0" dirty="0">
                          <a:solidFill>
                            <a:srgbClr val="FF0000"/>
                          </a:solidFill>
                          <a:latin typeface="微軟正黑體" panose="020B0604030504040204" pitchFamily="34" charset="-120"/>
                          <a:ea typeface="微軟正黑體" panose="020B0604030504040204" pitchFamily="34" charset="-120"/>
                          <a:cs typeface="+mn-cs"/>
                        </a:rPr>
                        <a:t>3+3</a:t>
                      </a:r>
                      <a:r>
                        <a:rPr lang="zh-TW" sz="1400" b="1" u="none" strike="noStrike" kern="1200" spc="-100" baseline="0" dirty="0">
                          <a:solidFill>
                            <a:srgbClr val="FF0000"/>
                          </a:solidFill>
                          <a:latin typeface="微軟正黑體" panose="020B0604030504040204" pitchFamily="34" charset="-120"/>
                          <a:ea typeface="微軟正黑體" panose="020B0604030504040204" pitchFamily="34" charset="-120"/>
                          <a:cs typeface="+mn-cs"/>
                        </a:rPr>
                        <a:t>件</a:t>
                      </a:r>
                      <a:r>
                        <a:rPr lang="zh-TW" altLang="en-US" sz="140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，依校系科組學程所訂件數上限</a:t>
                      </a:r>
                      <a:r>
                        <a:rPr lang="en-US" sz="140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a:t>
                      </a:r>
                      <a:endParaRPr lang="zh-TW" sz="1400" u="none" strike="noStrike" kern="1200" spc="-100" baseline="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zh-TW" sz="200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考生上傳</a:t>
                      </a:r>
                      <a:r>
                        <a:rPr lang="en-US" altLang="zh-TW" sz="200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 PDF</a:t>
                      </a:r>
                      <a:r>
                        <a:rPr lang="zh-TW" altLang="en-US" sz="200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檔</a:t>
                      </a:r>
                      <a:endParaRPr lang="en-US" altLang="zh-TW" sz="2000" u="none" strike="noStrike" kern="1200" spc="-100" baseline="0" dirty="0">
                        <a:solidFill>
                          <a:schemeClr val="dk1"/>
                        </a:solidFill>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zh-TW" sz="140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a:t>
                      </a:r>
                      <a:r>
                        <a:rPr lang="zh-TW" altLang="en-US" sz="140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件數上限，依校系科組學程所訂</a:t>
                      </a:r>
                      <a:r>
                        <a:rPr lang="en-US" altLang="zh-TW" sz="140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a:t>
                      </a:r>
                      <a:endParaRPr lang="zh-TW" altLang="zh-TW" sz="1400" u="none" strike="noStrike" kern="1200" spc="-100" baseline="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zh-TW" sz="2000" u="none" strike="noStrike" kern="1200" spc="-100" baseline="0" dirty="0">
                          <a:solidFill>
                            <a:srgbClr val="006600"/>
                          </a:solidFill>
                          <a:latin typeface="微軟正黑體" panose="020B0604030504040204" pitchFamily="34" charset="-120"/>
                          <a:ea typeface="微軟正黑體" panose="020B0604030504040204" pitchFamily="34" charset="-120"/>
                          <a:cs typeface="+mn-cs"/>
                        </a:rPr>
                        <a:t>考生上傳</a:t>
                      </a:r>
                      <a:r>
                        <a:rPr lang="en-US" altLang="zh-TW" sz="2000" u="none" strike="noStrike" kern="1200" spc="-100" baseline="0" dirty="0">
                          <a:solidFill>
                            <a:srgbClr val="006600"/>
                          </a:solidFill>
                          <a:latin typeface="微軟正黑體" panose="020B0604030504040204" pitchFamily="34" charset="-120"/>
                          <a:ea typeface="微軟正黑體" panose="020B0604030504040204" pitchFamily="34" charset="-120"/>
                          <a:cs typeface="+mn-cs"/>
                        </a:rPr>
                        <a:t> PDF</a:t>
                      </a:r>
                      <a:r>
                        <a:rPr lang="zh-TW" altLang="en-US" sz="2000" u="none" strike="noStrike" kern="1200" spc="-100" baseline="0" dirty="0">
                          <a:solidFill>
                            <a:srgbClr val="006600"/>
                          </a:solidFill>
                          <a:latin typeface="微軟正黑體" panose="020B0604030504040204" pitchFamily="34" charset="-120"/>
                          <a:ea typeface="微軟正黑體" panose="020B0604030504040204" pitchFamily="34" charset="-120"/>
                          <a:cs typeface="+mn-cs"/>
                        </a:rPr>
                        <a:t>檔</a:t>
                      </a:r>
                      <a:endParaRPr lang="en-US" altLang="zh-TW" sz="2000" u="none" strike="noStrike" kern="1200" spc="-100" baseline="0" dirty="0">
                        <a:solidFill>
                          <a:srgbClr val="006600"/>
                        </a:solidFill>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TW" sz="1400" u="none" strike="noStrike" kern="1200" spc="-100" baseline="0" dirty="0">
                          <a:solidFill>
                            <a:srgbClr val="006600"/>
                          </a:solidFill>
                          <a:latin typeface="微軟正黑體" panose="020B0604030504040204" pitchFamily="34" charset="-120"/>
                          <a:ea typeface="微軟正黑體" panose="020B0604030504040204" pitchFamily="34" charset="-120"/>
                          <a:cs typeface="+mn-cs"/>
                        </a:rPr>
                        <a:t>(</a:t>
                      </a:r>
                      <a:r>
                        <a:rPr lang="zh-TW" altLang="en-US" sz="1400" u="none" strike="noStrike" kern="1200" spc="-100" baseline="0" dirty="0">
                          <a:solidFill>
                            <a:srgbClr val="006600"/>
                          </a:solidFill>
                          <a:latin typeface="微軟正黑體" panose="020B0604030504040204" pitchFamily="34" charset="-120"/>
                          <a:ea typeface="微軟正黑體" panose="020B0604030504040204" pitchFamily="34" charset="-120"/>
                          <a:cs typeface="+mn-cs"/>
                        </a:rPr>
                        <a:t>依校系規定之件數上限</a:t>
                      </a:r>
                      <a:r>
                        <a:rPr lang="en-US" altLang="zh-TW" sz="1400" u="none" strike="noStrike" kern="1200" spc="-100" baseline="0" dirty="0">
                          <a:solidFill>
                            <a:srgbClr val="006600"/>
                          </a:solidFill>
                          <a:latin typeface="微軟正黑體" panose="020B0604030504040204" pitchFamily="34" charset="-120"/>
                          <a:ea typeface="微軟正黑體" panose="020B0604030504040204" pitchFamily="34" charset="-120"/>
                          <a:cs typeface="+mn-cs"/>
                        </a:rPr>
                        <a:t>)</a:t>
                      </a:r>
                      <a:endParaRPr lang="zh-TW" altLang="zh-TW" sz="1400" u="none" strike="noStrike" kern="1200" spc="-100" baseline="0" dirty="0">
                        <a:solidFill>
                          <a:srgbClr val="006600"/>
                        </a:solidFill>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69688751"/>
                  </a:ext>
                </a:extLst>
              </a:tr>
              <a:tr h="714987">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zh-TW" sz="2200" b="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C.</a:t>
                      </a:r>
                      <a:r>
                        <a:rPr lang="zh-TW" sz="2200" b="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多元表現</a:t>
                      </a:r>
                      <a:endParaRPr lang="en-US" altLang="zh-TW" sz="2200" b="0" u="none" strike="noStrike" kern="1200" spc="-100" baseline="0" dirty="0">
                        <a:solidFill>
                          <a:schemeClr val="dk1"/>
                        </a:solidFill>
                        <a:latin typeface="微軟正黑體" panose="020B0604030504040204" pitchFamily="34" charset="-120"/>
                        <a:ea typeface="微軟正黑體" panose="020B0604030504040204" pitchFamily="34" charset="-120"/>
                        <a:cs typeface="+mn-cs"/>
                      </a:endParaRP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zh-TW" altLang="en-US" sz="1800" b="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（項目序號：</a:t>
                      </a:r>
                      <a:r>
                        <a:rPr lang="en-US" altLang="zh-TW" sz="1800" b="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C1-C8</a:t>
                      </a:r>
                      <a:r>
                        <a:rPr lang="zh-TW" altLang="en-US" sz="1800" b="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a:t>
                      </a:r>
                      <a:endParaRPr lang="zh-TW" altLang="zh-TW" sz="1800" b="0" u="none" strike="noStrike" kern="1200" spc="-100" baseline="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US" sz="1400" u="none" strike="noStrike" kern="1200" spc="-100" baseline="0" dirty="0">
                        <a:solidFill>
                          <a:schemeClr val="dk1"/>
                        </a:solidFill>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sz="140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a:t>
                      </a:r>
                      <a:r>
                        <a:rPr lang="en-US" sz="1400" b="1" u="none" strike="noStrike" kern="1200" spc="-100" baseline="0" dirty="0">
                          <a:solidFill>
                            <a:srgbClr val="FF0000"/>
                          </a:solidFill>
                          <a:latin typeface="微軟正黑體" panose="020B0604030504040204" pitchFamily="34" charset="-120"/>
                          <a:ea typeface="微軟正黑體" panose="020B0604030504040204" pitchFamily="34" charset="-120"/>
                          <a:cs typeface="+mn-cs"/>
                        </a:rPr>
                        <a:t>10</a:t>
                      </a:r>
                      <a:r>
                        <a:rPr lang="zh-TW" sz="1400" b="1" u="none" strike="noStrike" kern="1200" spc="-100" baseline="0" dirty="0">
                          <a:solidFill>
                            <a:srgbClr val="FF0000"/>
                          </a:solidFill>
                          <a:latin typeface="微軟正黑體" panose="020B0604030504040204" pitchFamily="34" charset="-120"/>
                          <a:ea typeface="微軟正黑體" panose="020B0604030504040204" pitchFamily="34" charset="-120"/>
                          <a:cs typeface="+mn-cs"/>
                        </a:rPr>
                        <a:t>件</a:t>
                      </a:r>
                      <a:r>
                        <a:rPr lang="zh-TW" altLang="en-US" sz="140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，依校系科組學程所訂件數上限</a:t>
                      </a:r>
                      <a:r>
                        <a:rPr lang="en-US" altLang="zh-TW" sz="140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a:t>
                      </a:r>
                      <a:endParaRPr lang="zh-TW" altLang="zh-TW" sz="1400" u="none" strike="noStrike" kern="1200" spc="-100" baseline="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zh-TW" sz="200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考生上傳</a:t>
                      </a:r>
                      <a:r>
                        <a:rPr lang="en-US" altLang="zh-TW" sz="200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 PDF</a:t>
                      </a:r>
                      <a:r>
                        <a:rPr lang="zh-TW" altLang="en-US" sz="200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檔</a:t>
                      </a:r>
                      <a:endParaRPr lang="en-US" altLang="zh-TW" sz="2000" u="none" strike="noStrike" kern="1200" spc="-100" baseline="0" dirty="0">
                        <a:solidFill>
                          <a:schemeClr val="dk1"/>
                        </a:solidFill>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en-US" altLang="zh-TW" sz="140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a:t>
                      </a:r>
                      <a:r>
                        <a:rPr lang="zh-TW" altLang="en-US" sz="140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件數上限，依校系科組學程所訂</a:t>
                      </a:r>
                      <a:r>
                        <a:rPr lang="en-US" altLang="zh-TW" sz="140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a:t>
                      </a:r>
                      <a:endParaRPr lang="zh-TW" altLang="zh-TW" sz="1400" u="none" strike="noStrike" kern="1200" spc="-100" baseline="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zh-TW" sz="2000" u="none" strike="noStrike" kern="1200" spc="-100" baseline="0" dirty="0">
                          <a:solidFill>
                            <a:srgbClr val="006600"/>
                          </a:solidFill>
                          <a:latin typeface="微軟正黑體" panose="020B0604030504040204" pitchFamily="34" charset="-120"/>
                          <a:ea typeface="微軟正黑體" panose="020B0604030504040204" pitchFamily="34" charset="-120"/>
                          <a:cs typeface="+mn-cs"/>
                        </a:rPr>
                        <a:t>考生上傳</a:t>
                      </a:r>
                      <a:r>
                        <a:rPr lang="en-US" altLang="zh-TW" sz="2000" u="none" strike="noStrike" kern="1200" spc="-100" baseline="0" dirty="0">
                          <a:solidFill>
                            <a:srgbClr val="006600"/>
                          </a:solidFill>
                          <a:latin typeface="微軟正黑體" panose="020B0604030504040204" pitchFamily="34" charset="-120"/>
                          <a:ea typeface="微軟正黑體" panose="020B0604030504040204" pitchFamily="34" charset="-120"/>
                          <a:cs typeface="+mn-cs"/>
                        </a:rPr>
                        <a:t> PDF</a:t>
                      </a:r>
                      <a:r>
                        <a:rPr lang="zh-TW" altLang="en-US" sz="2000" u="none" strike="noStrike" kern="1200" spc="-100" baseline="0" dirty="0">
                          <a:solidFill>
                            <a:srgbClr val="006600"/>
                          </a:solidFill>
                          <a:latin typeface="微軟正黑體" panose="020B0604030504040204" pitchFamily="34" charset="-120"/>
                          <a:ea typeface="微軟正黑體" panose="020B0604030504040204" pitchFamily="34" charset="-120"/>
                          <a:cs typeface="+mn-cs"/>
                        </a:rPr>
                        <a:t>檔</a:t>
                      </a:r>
                      <a:endParaRPr lang="en-US" altLang="zh-TW" sz="2000" u="none" strike="noStrike" kern="1200" spc="-100" baseline="0" dirty="0">
                        <a:solidFill>
                          <a:srgbClr val="006600"/>
                        </a:solidFill>
                        <a:latin typeface="微軟正黑體" panose="020B0604030504040204" pitchFamily="34" charset="-120"/>
                        <a:ea typeface="微軟正黑體" panose="020B0604030504040204" pitchFamily="34" charset="-120"/>
                        <a:cs typeface="+mn-cs"/>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ltLang="zh-TW" sz="1400" u="none" strike="noStrike" kern="1200" spc="-100" baseline="0" dirty="0">
                          <a:solidFill>
                            <a:srgbClr val="006600"/>
                          </a:solidFill>
                          <a:latin typeface="微軟正黑體" panose="020B0604030504040204" pitchFamily="34" charset="-120"/>
                          <a:ea typeface="微軟正黑體" panose="020B0604030504040204" pitchFamily="34" charset="-120"/>
                          <a:cs typeface="+mn-cs"/>
                        </a:rPr>
                        <a:t>(</a:t>
                      </a:r>
                      <a:r>
                        <a:rPr lang="zh-TW" altLang="en-US" sz="1400" u="none" strike="noStrike" kern="1200" spc="-100" baseline="0" dirty="0">
                          <a:solidFill>
                            <a:srgbClr val="006600"/>
                          </a:solidFill>
                          <a:latin typeface="微軟正黑體" panose="020B0604030504040204" pitchFamily="34" charset="-120"/>
                          <a:ea typeface="微軟正黑體" panose="020B0604030504040204" pitchFamily="34" charset="-120"/>
                          <a:cs typeface="+mn-cs"/>
                        </a:rPr>
                        <a:t>依校系規定之件數上限</a:t>
                      </a:r>
                      <a:r>
                        <a:rPr lang="en-US" altLang="zh-TW" sz="1400" u="none" strike="noStrike" kern="1200" spc="-100" baseline="0" dirty="0">
                          <a:solidFill>
                            <a:srgbClr val="006600"/>
                          </a:solidFill>
                          <a:latin typeface="微軟正黑體" panose="020B0604030504040204" pitchFamily="34" charset="-120"/>
                          <a:ea typeface="微軟正黑體" panose="020B0604030504040204" pitchFamily="34" charset="-120"/>
                          <a:cs typeface="+mn-cs"/>
                        </a:rPr>
                        <a:t>)</a:t>
                      </a:r>
                      <a:endParaRPr lang="zh-TW" altLang="zh-TW" sz="1400" u="none" strike="noStrike" kern="1200" spc="-100" baseline="0" dirty="0">
                        <a:solidFill>
                          <a:srgbClr val="006600"/>
                        </a:solidFill>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34830939"/>
                  </a:ext>
                </a:extLst>
              </a:tr>
              <a:tr h="548934">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altLang="zh-TW" sz="1800" b="0" i="0" u="none" strike="noStrike" kern="1200" cap="none" spc="-10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D-1</a:t>
                      </a:r>
                      <a:r>
                        <a:rPr kumimoji="0" lang="zh-TW" altLang="en-US" sz="1800" b="0" i="0" u="none" strike="noStrike" kern="1200" cap="none" spc="-10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多元表現綜整心得</a:t>
                      </a:r>
                    </a:p>
                  </a:txBody>
                  <a:tcPr marL="68580" marR="68580"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zh-TW" altLang="zh-TW" sz="200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考生上傳</a:t>
                      </a:r>
                      <a:r>
                        <a:rPr lang="en-US" altLang="zh-TW" sz="200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 PDF</a:t>
                      </a:r>
                      <a:r>
                        <a:rPr lang="zh-TW" altLang="en-US" sz="200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檔 </a:t>
                      </a:r>
                      <a:r>
                        <a:rPr lang="en-US" altLang="zh-TW" sz="200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(1</a:t>
                      </a:r>
                      <a:r>
                        <a:rPr lang="zh-TW" altLang="en-US" sz="200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件</a:t>
                      </a:r>
                      <a:r>
                        <a:rPr lang="en-US" altLang="zh-TW" sz="200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a:t>
                      </a:r>
                      <a:endParaRPr lang="zh-TW" altLang="zh-TW" sz="2000" u="none" strike="noStrike" kern="1200" spc="-100" baseline="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zh-TW" sz="2000" u="none" strike="noStrike" kern="1200" spc="-100" baseline="0" dirty="0">
                        <a:solidFill>
                          <a:schemeClr val="dk1"/>
                        </a:solidFill>
                        <a:latin typeface="Book Antiqua" panose="02040602050305030304" pitchFamily="18" charset="0"/>
                        <a:ea typeface="華康儷楷書" panose="03000509000000000000" pitchFamily="65" charset="-120"/>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zh-TW" sz="2000" u="none" strike="noStrike" kern="1200" spc="-100" baseline="0" dirty="0">
                        <a:solidFill>
                          <a:schemeClr val="dk1"/>
                        </a:solidFill>
                        <a:latin typeface="Book Antiqua" panose="02040602050305030304" pitchFamily="18" charset="0"/>
                        <a:ea typeface="華康儷楷書" panose="03000509000000000000" pitchFamily="65" charset="-120"/>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170449"/>
                  </a:ext>
                </a:extLst>
              </a:tr>
              <a:tr h="548934">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altLang="zh-TW" sz="1800" b="0" i="0" u="none" strike="noStrike" kern="1200" cap="none" spc="-10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D-2</a:t>
                      </a:r>
                      <a:r>
                        <a:rPr kumimoji="0" lang="zh-TW" altLang="en-US" sz="1800" b="0" i="0" u="none" strike="noStrike" kern="1200" cap="none" spc="-10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學習歷程自述</a:t>
                      </a:r>
                    </a:p>
                  </a:txBody>
                  <a:tcPr marL="68580" marR="68580"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zh-TW" altLang="zh-TW" sz="200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考生上傳</a:t>
                      </a:r>
                      <a:r>
                        <a:rPr lang="en-US" altLang="zh-TW" sz="200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 PDF</a:t>
                      </a:r>
                      <a:r>
                        <a:rPr lang="zh-TW" altLang="en-US" sz="200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檔 </a:t>
                      </a:r>
                      <a:r>
                        <a:rPr lang="en-US" altLang="zh-TW" sz="200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(1</a:t>
                      </a:r>
                      <a:r>
                        <a:rPr lang="zh-TW" altLang="en-US" sz="200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件</a:t>
                      </a:r>
                      <a:r>
                        <a:rPr lang="en-US" altLang="zh-TW" sz="200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a:t>
                      </a:r>
                      <a:endParaRPr lang="zh-TW" altLang="zh-TW" sz="2000" u="none" strike="noStrike" kern="1200" spc="-100" baseline="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zh-TW" sz="2000" u="none" strike="noStrike" kern="1200" spc="-100" baseline="0" dirty="0">
                        <a:solidFill>
                          <a:schemeClr val="dk1"/>
                        </a:solidFill>
                        <a:latin typeface="Book Antiqua" panose="02040602050305030304" pitchFamily="18" charset="0"/>
                        <a:ea typeface="華康儷楷書" panose="03000509000000000000" pitchFamily="65" charset="-120"/>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zh-TW" sz="2000" u="none" strike="noStrike" kern="1200" spc="-100" baseline="0" dirty="0">
                        <a:solidFill>
                          <a:schemeClr val="dk1"/>
                        </a:solidFill>
                        <a:latin typeface="Book Antiqua" panose="02040602050305030304" pitchFamily="18" charset="0"/>
                        <a:ea typeface="華康儷楷書" panose="03000509000000000000" pitchFamily="65" charset="-120"/>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43372228"/>
                  </a:ext>
                </a:extLst>
              </a:tr>
              <a:tr h="548934">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0" lang="en-US" altLang="zh-TW" sz="1800" b="0" i="0" u="none" strike="noStrike" kern="1200" cap="none" spc="-10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D-3</a:t>
                      </a:r>
                      <a:r>
                        <a:rPr kumimoji="0" lang="zh-TW" altLang="en-US" sz="1800" b="0" i="0" u="none" strike="noStrike" kern="1200" cap="none" spc="-10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其他</a:t>
                      </a:r>
                      <a:r>
                        <a:rPr kumimoji="0" lang="zh-TW" altLang="zh-TW" sz="1800" b="0" i="0" u="none" strike="noStrike" kern="1200" cap="none" spc="-10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有利審查資料</a:t>
                      </a:r>
                      <a:endParaRPr kumimoji="0" lang="zh-TW" altLang="en-US" sz="1800" b="0" i="0" u="none" strike="noStrike" kern="1200" cap="none" spc="-10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a:txBody>
                  <a:tcPr marL="68580" marR="68580" marT="0" marB="0" anchor="ctr">
                    <a:lnL w="190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1">
                        <a:lumMod val="20000"/>
                        <a:lumOff val="80000"/>
                      </a:schemeClr>
                    </a:solidFill>
                  </a:tcPr>
                </a:tc>
                <a:tc gridSpan="3">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lang="zh-TW" altLang="zh-TW" sz="200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考生上傳</a:t>
                      </a:r>
                      <a:r>
                        <a:rPr lang="en-US" altLang="zh-TW" sz="200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 PDF</a:t>
                      </a:r>
                      <a:r>
                        <a:rPr lang="zh-TW" altLang="en-US" sz="200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檔 </a:t>
                      </a:r>
                      <a:r>
                        <a:rPr lang="en-US" altLang="zh-TW" sz="200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(1</a:t>
                      </a:r>
                      <a:r>
                        <a:rPr lang="zh-TW" altLang="en-US" sz="200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件</a:t>
                      </a:r>
                      <a:r>
                        <a:rPr lang="en-US" altLang="zh-TW" sz="2000" u="none" strike="noStrike" kern="1200" spc="-100" baseline="0" dirty="0">
                          <a:solidFill>
                            <a:schemeClr val="dk1"/>
                          </a:solidFill>
                          <a:latin typeface="微軟正黑體" panose="020B0604030504040204" pitchFamily="34" charset="-120"/>
                          <a:ea typeface="微軟正黑體" panose="020B0604030504040204" pitchFamily="34" charset="-120"/>
                          <a:cs typeface="+mn-cs"/>
                        </a:rPr>
                        <a:t>)</a:t>
                      </a:r>
                      <a:endParaRPr lang="zh-TW" altLang="zh-TW" sz="2000" u="none" strike="noStrike" kern="1200" spc="-100" baseline="0" dirty="0">
                        <a:solidFill>
                          <a:schemeClr val="dk1"/>
                        </a:solidFill>
                        <a:latin typeface="微軟正黑體" panose="020B0604030504040204" pitchFamily="34" charset="-120"/>
                        <a:ea typeface="微軟正黑體" panose="020B0604030504040204" pitchFamily="34" charset="-120"/>
                        <a:cs typeface="+mn-cs"/>
                      </a:endParaRPr>
                    </a:p>
                  </a:txBody>
                  <a:tcPr marL="68580" marR="68580" marT="0" marB="0" anchor="ctr">
                    <a:lnL w="1270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hMerge="1">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zh-TW" sz="2000" u="none" strike="noStrike" kern="1200" spc="-100" baseline="0" dirty="0">
                        <a:solidFill>
                          <a:schemeClr val="dk1"/>
                        </a:solidFill>
                        <a:latin typeface="Book Antiqua" panose="02040602050305030304" pitchFamily="18" charset="0"/>
                        <a:ea typeface="華康儷楷書" panose="03000509000000000000" pitchFamily="65" charset="-120"/>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zh-TW" sz="2000" u="none" strike="noStrike" kern="1200" spc="-100" baseline="0" dirty="0">
                        <a:solidFill>
                          <a:schemeClr val="dk1"/>
                        </a:solidFill>
                        <a:latin typeface="Book Antiqua" panose="02040602050305030304" pitchFamily="18" charset="0"/>
                        <a:ea typeface="華康儷楷書" panose="03000509000000000000" pitchFamily="65" charset="-120"/>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09476255"/>
                  </a:ext>
                </a:extLst>
              </a:tr>
            </a:tbl>
          </a:graphicData>
        </a:graphic>
      </p:graphicFrame>
      <p:sp>
        <p:nvSpPr>
          <p:cNvPr id="3" name="標題 1">
            <a:extLst>
              <a:ext uri="{FF2B5EF4-FFF2-40B4-BE49-F238E27FC236}">
                <a16:creationId xmlns:a16="http://schemas.microsoft.com/office/drawing/2014/main" id="{086798A6-E6ED-4728-A6E4-E6D127887394}"/>
              </a:ext>
            </a:extLst>
          </p:cNvPr>
          <p:cNvSpPr txBox="1">
            <a:spLocks/>
          </p:cNvSpPr>
          <p:nvPr/>
        </p:nvSpPr>
        <p:spPr>
          <a:xfrm>
            <a:off x="794326" y="144605"/>
            <a:ext cx="11397673" cy="535285"/>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500" b="1" spc="-100" dirty="0">
                <a:latin typeface="微軟正黑體" panose="020B0604030504040204" pitchFamily="34" charset="-120"/>
                <a:ea typeface="微軟正黑體" panose="020B0604030504040204" pitchFamily="34" charset="-120"/>
              </a:rPr>
              <a:t>二階甄試考生勾選</a:t>
            </a:r>
            <a:r>
              <a:rPr lang="en-US" altLang="zh-TW" sz="2500" b="1" spc="-100" dirty="0">
                <a:latin typeface="微軟正黑體" panose="020B0604030504040204" pitchFamily="34" charset="-120"/>
                <a:ea typeface="微軟正黑體" panose="020B0604030504040204" pitchFamily="34" charset="-120"/>
              </a:rPr>
              <a:t>EP</a:t>
            </a:r>
            <a:r>
              <a:rPr lang="zh-TW" altLang="en-US" sz="2500" b="1" spc="-100" dirty="0">
                <a:latin typeface="微軟正黑體" panose="020B0604030504040204" pitchFamily="34" charset="-120"/>
                <a:ea typeface="微軟正黑體" panose="020B0604030504040204" pitchFamily="34" charset="-120"/>
              </a:rPr>
              <a:t>項目與上傳</a:t>
            </a:r>
            <a:r>
              <a:rPr lang="en-US" altLang="zh-TW" sz="2500" b="1" spc="-100" dirty="0">
                <a:latin typeface="微軟正黑體" panose="020B0604030504040204" pitchFamily="34" charset="-120"/>
                <a:ea typeface="微軟正黑體" panose="020B0604030504040204" pitchFamily="34" charset="-120"/>
              </a:rPr>
              <a:t>PDF</a:t>
            </a:r>
            <a:r>
              <a:rPr lang="zh-TW" altLang="en-US" sz="2500" b="1" spc="-100" dirty="0">
                <a:latin typeface="微軟正黑體" panose="020B0604030504040204" pitchFamily="34" charset="-120"/>
                <a:ea typeface="微軟正黑體" panose="020B0604030504040204" pitchFamily="34" charset="-120"/>
              </a:rPr>
              <a:t>之規範</a:t>
            </a:r>
          </a:p>
        </p:txBody>
      </p:sp>
      <p:sp>
        <p:nvSpPr>
          <p:cNvPr id="4" name="右大括弧 3">
            <a:extLst>
              <a:ext uri="{FF2B5EF4-FFF2-40B4-BE49-F238E27FC236}">
                <a16:creationId xmlns:a16="http://schemas.microsoft.com/office/drawing/2014/main" id="{E0C0877B-AB07-45EF-8C3E-C5AFECA26A14}"/>
              </a:ext>
            </a:extLst>
          </p:cNvPr>
          <p:cNvSpPr/>
          <p:nvPr/>
        </p:nvSpPr>
        <p:spPr>
          <a:xfrm>
            <a:off x="8870661" y="4016087"/>
            <a:ext cx="123825" cy="1610591"/>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5" name="矩形 4">
            <a:extLst>
              <a:ext uri="{FF2B5EF4-FFF2-40B4-BE49-F238E27FC236}">
                <a16:creationId xmlns:a16="http://schemas.microsoft.com/office/drawing/2014/main" id="{72BDFD00-ED9B-4658-BCD4-A6D29EFEB930}"/>
              </a:ext>
            </a:extLst>
          </p:cNvPr>
          <p:cNvSpPr/>
          <p:nvPr/>
        </p:nvSpPr>
        <p:spPr>
          <a:xfrm>
            <a:off x="4881086" y="1753221"/>
            <a:ext cx="3329152" cy="307777"/>
          </a:xfrm>
          <a:prstGeom prst="rect">
            <a:avLst/>
          </a:prstGeom>
          <a:solidFill>
            <a:srgbClr val="9900FF"/>
          </a:solidFill>
          <a:ln w="12700">
            <a:solidFill>
              <a:schemeClr val="bg1"/>
            </a:solidFill>
          </a:ln>
        </p:spPr>
        <p:txBody>
          <a:bodyPr wrap="square" tIns="0" bIns="0" anchor="ctr">
            <a:spAutoFit/>
          </a:bodyPr>
          <a:lstStyle/>
          <a:p>
            <a:pPr algn="ctr"/>
            <a:r>
              <a:rPr lang="zh-TW" altLang="en-US" sz="2000" b="1" dirty="0">
                <a:solidFill>
                  <a:schemeClr val="bg1"/>
                </a:solidFill>
                <a:latin typeface="微軟正黑體" panose="020B0604030504040204" pitchFamily="34" charset="-120"/>
                <a:ea typeface="微軟正黑體" panose="020B0604030504040204" pitchFamily="34" charset="-120"/>
              </a:rPr>
              <a:t> </a:t>
            </a:r>
            <a:r>
              <a:rPr lang="en-US" altLang="zh-TW" sz="2000" b="1" dirty="0">
                <a:solidFill>
                  <a:schemeClr val="bg1"/>
                </a:solidFill>
                <a:latin typeface="微軟正黑體" panose="020B0604030504040204" pitchFamily="34" charset="-120"/>
                <a:ea typeface="微軟正黑體" panose="020B0604030504040204" pitchFamily="34" charset="-120"/>
              </a:rPr>
              <a:t>EP</a:t>
            </a:r>
            <a:r>
              <a:rPr lang="zh-TW" altLang="en-US" sz="2000" b="1" dirty="0">
                <a:solidFill>
                  <a:schemeClr val="bg1"/>
                </a:solidFill>
                <a:latin typeface="微軟正黑體" panose="020B0604030504040204" pitchFamily="34" charset="-120"/>
                <a:ea typeface="微軟正黑體" panose="020B0604030504040204" pitchFamily="34" charset="-120"/>
              </a:rPr>
              <a:t>修課紀錄檔案 </a:t>
            </a:r>
            <a:r>
              <a:rPr lang="en-US" altLang="zh-TW" sz="1600" dirty="0">
                <a:solidFill>
                  <a:schemeClr val="bg1"/>
                </a:solidFill>
                <a:latin typeface="微軟正黑體" panose="020B0604030504040204" pitchFamily="34" charset="-120"/>
                <a:ea typeface="微軟正黑體" panose="020B0604030504040204" pitchFamily="34" charset="-120"/>
              </a:rPr>
              <a:t>(</a:t>
            </a:r>
            <a:r>
              <a:rPr lang="zh-TW" altLang="en-US" sz="1600" dirty="0">
                <a:solidFill>
                  <a:schemeClr val="bg1"/>
                </a:solidFill>
                <a:latin typeface="微軟正黑體" panose="020B0604030504040204" pitchFamily="34" charset="-120"/>
                <a:ea typeface="微軟正黑體" panose="020B0604030504040204" pitchFamily="34" charset="-120"/>
              </a:rPr>
              <a:t>學校上傳</a:t>
            </a:r>
            <a:r>
              <a:rPr lang="en-US" altLang="zh-TW" sz="1600" dirty="0">
                <a:solidFill>
                  <a:schemeClr val="bg1"/>
                </a:solidFill>
                <a:latin typeface="微軟正黑體" panose="020B0604030504040204" pitchFamily="34" charset="-120"/>
                <a:ea typeface="微軟正黑體" panose="020B0604030504040204" pitchFamily="34" charset="-120"/>
              </a:rPr>
              <a:t>)</a:t>
            </a:r>
            <a:endParaRPr lang="zh-TW" altLang="en-US" sz="1600" dirty="0">
              <a:solidFill>
                <a:schemeClr val="bg1"/>
              </a:solidFill>
              <a:latin typeface="微軟正黑體" panose="020B0604030504040204" pitchFamily="34" charset="-120"/>
              <a:ea typeface="微軟正黑體" panose="020B0604030504040204" pitchFamily="34" charset="-120"/>
            </a:endParaRPr>
          </a:p>
        </p:txBody>
      </p:sp>
      <p:sp>
        <p:nvSpPr>
          <p:cNvPr id="6" name="矩形 5">
            <a:extLst>
              <a:ext uri="{FF2B5EF4-FFF2-40B4-BE49-F238E27FC236}">
                <a16:creationId xmlns:a16="http://schemas.microsoft.com/office/drawing/2014/main" id="{12044FF1-847E-4F44-AA9F-B0A53050667D}"/>
              </a:ext>
            </a:extLst>
          </p:cNvPr>
          <p:cNvSpPr/>
          <p:nvPr/>
        </p:nvSpPr>
        <p:spPr>
          <a:xfrm>
            <a:off x="3519160" y="2590353"/>
            <a:ext cx="3026502" cy="307777"/>
          </a:xfrm>
          <a:prstGeom prst="rect">
            <a:avLst/>
          </a:prstGeom>
          <a:solidFill>
            <a:srgbClr val="9900FF"/>
          </a:solidFill>
          <a:ln w="12700">
            <a:solidFill>
              <a:schemeClr val="bg1"/>
            </a:solidFill>
          </a:ln>
        </p:spPr>
        <p:txBody>
          <a:bodyPr wrap="square" tIns="0" bIns="0" anchor="ctr">
            <a:spAutoFit/>
          </a:bodyPr>
          <a:lstStyle/>
          <a:p>
            <a:pPr algn="ctr"/>
            <a:r>
              <a:rPr lang="zh-TW" altLang="en-US" sz="2000" b="1" dirty="0">
                <a:solidFill>
                  <a:schemeClr val="bg1"/>
                </a:solidFill>
                <a:latin typeface="微軟正黑體" panose="020B0604030504040204" pitchFamily="34" charset="-120"/>
                <a:ea typeface="微軟正黑體" panose="020B0604030504040204" pitchFamily="34" charset="-120"/>
              </a:rPr>
              <a:t> </a:t>
            </a:r>
            <a:r>
              <a:rPr lang="en-US" altLang="zh-TW" sz="2000" b="1" dirty="0">
                <a:solidFill>
                  <a:schemeClr val="bg1"/>
                </a:solidFill>
                <a:latin typeface="微軟正黑體" panose="020B0604030504040204" pitchFamily="34" charset="-120"/>
                <a:ea typeface="微軟正黑體" panose="020B0604030504040204" pitchFamily="34" charset="-120"/>
              </a:rPr>
              <a:t>EP</a:t>
            </a:r>
            <a:r>
              <a:rPr lang="zh-TW" altLang="en-US" sz="2000" b="1" dirty="0">
                <a:solidFill>
                  <a:schemeClr val="bg1"/>
                </a:solidFill>
                <a:latin typeface="微軟正黑體" panose="020B0604030504040204" pitchFamily="34" charset="-120"/>
                <a:ea typeface="微軟正黑體" panose="020B0604030504040204" pitchFamily="34" charset="-120"/>
              </a:rPr>
              <a:t>項目檔案</a:t>
            </a:r>
          </a:p>
        </p:txBody>
      </p:sp>
      <p:sp>
        <p:nvSpPr>
          <p:cNvPr id="7" name="矩形 6">
            <a:extLst>
              <a:ext uri="{FF2B5EF4-FFF2-40B4-BE49-F238E27FC236}">
                <a16:creationId xmlns:a16="http://schemas.microsoft.com/office/drawing/2014/main" id="{D32827DB-6685-46DF-BE2B-C20EC764939A}"/>
              </a:ext>
            </a:extLst>
          </p:cNvPr>
          <p:cNvSpPr/>
          <p:nvPr/>
        </p:nvSpPr>
        <p:spPr>
          <a:xfrm>
            <a:off x="3519160" y="3291111"/>
            <a:ext cx="3026502" cy="307777"/>
          </a:xfrm>
          <a:prstGeom prst="rect">
            <a:avLst/>
          </a:prstGeom>
          <a:solidFill>
            <a:srgbClr val="9900FF"/>
          </a:solidFill>
          <a:ln w="12700">
            <a:solidFill>
              <a:schemeClr val="bg1"/>
            </a:solidFill>
          </a:ln>
        </p:spPr>
        <p:txBody>
          <a:bodyPr wrap="square" tIns="0" bIns="0" anchor="ctr">
            <a:spAutoFit/>
          </a:bodyPr>
          <a:lstStyle/>
          <a:p>
            <a:pPr algn="ctr"/>
            <a:r>
              <a:rPr lang="zh-TW" altLang="en-US" sz="2000" b="1" dirty="0">
                <a:solidFill>
                  <a:schemeClr val="bg1"/>
                </a:solidFill>
                <a:latin typeface="微軟正黑體" panose="020B0604030504040204" pitchFamily="34" charset="-120"/>
                <a:ea typeface="微軟正黑體" panose="020B0604030504040204" pitchFamily="34" charset="-120"/>
              </a:rPr>
              <a:t> </a:t>
            </a:r>
            <a:r>
              <a:rPr lang="en-US" altLang="zh-TW" sz="2000" b="1" dirty="0">
                <a:solidFill>
                  <a:schemeClr val="bg1"/>
                </a:solidFill>
                <a:latin typeface="微軟正黑體" panose="020B0604030504040204" pitchFamily="34" charset="-120"/>
                <a:ea typeface="微軟正黑體" panose="020B0604030504040204" pitchFamily="34" charset="-120"/>
              </a:rPr>
              <a:t>EP</a:t>
            </a:r>
            <a:r>
              <a:rPr lang="zh-TW" altLang="en-US" sz="2000" b="1" dirty="0">
                <a:solidFill>
                  <a:schemeClr val="bg1"/>
                </a:solidFill>
                <a:latin typeface="微軟正黑體" panose="020B0604030504040204" pitchFamily="34" charset="-120"/>
                <a:ea typeface="微軟正黑體" panose="020B0604030504040204" pitchFamily="34" charset="-120"/>
              </a:rPr>
              <a:t>項目檔案</a:t>
            </a:r>
          </a:p>
        </p:txBody>
      </p:sp>
      <p:sp>
        <p:nvSpPr>
          <p:cNvPr id="8" name="矩形 7">
            <a:extLst>
              <a:ext uri="{FF2B5EF4-FFF2-40B4-BE49-F238E27FC236}">
                <a16:creationId xmlns:a16="http://schemas.microsoft.com/office/drawing/2014/main" id="{3BC1F0C8-7716-48B3-8E1C-67006CD93202}"/>
              </a:ext>
            </a:extLst>
          </p:cNvPr>
          <p:cNvSpPr/>
          <p:nvPr/>
        </p:nvSpPr>
        <p:spPr>
          <a:xfrm>
            <a:off x="868686" y="5785768"/>
            <a:ext cx="10938721" cy="584775"/>
          </a:xfrm>
          <a:prstGeom prst="rect">
            <a:avLst/>
          </a:prstGeom>
          <a:solidFill>
            <a:schemeClr val="bg1">
              <a:lumMod val="95000"/>
            </a:schemeClr>
          </a:solidFill>
        </p:spPr>
        <p:txBody>
          <a:bodyPr wrap="square">
            <a:spAutoFit/>
          </a:bodyPr>
          <a:lstStyle/>
          <a:p>
            <a:pPr marL="285750" indent="-285750">
              <a:buFont typeface="Wingdings" panose="05000000000000000000" pitchFamily="2" charset="2"/>
              <a:buChar char="u"/>
            </a:pPr>
            <a:r>
              <a:rPr lang="zh-TW" altLang="zh-TW" sz="1600" b="1" spc="-100" dirty="0">
                <a:solidFill>
                  <a:schemeClr val="dk1"/>
                </a:solidFill>
                <a:latin typeface="微軟正黑體" panose="020B0604030504040204" pitchFamily="34" charset="-120"/>
                <a:ea typeface="微軟正黑體" panose="020B0604030504040204" pitchFamily="34" charset="-120"/>
              </a:rPr>
              <a:t>使用</a:t>
            </a:r>
            <a:r>
              <a:rPr lang="en-US" altLang="zh-TW" sz="1600" b="1" spc="-100" dirty="0">
                <a:solidFill>
                  <a:schemeClr val="dk1"/>
                </a:solidFill>
                <a:latin typeface="微軟正黑體" panose="020B0604030504040204" pitchFamily="34" charset="-120"/>
                <a:ea typeface="微軟正黑體" panose="020B0604030504040204" pitchFamily="34" charset="-120"/>
              </a:rPr>
              <a:t> EP</a:t>
            </a:r>
            <a:r>
              <a:rPr lang="zh-TW" altLang="zh-TW" sz="1600" b="1" spc="-100" dirty="0">
                <a:solidFill>
                  <a:schemeClr val="dk1"/>
                </a:solidFill>
                <a:latin typeface="微軟正黑體" panose="020B0604030504040204" pitchFamily="34" charset="-120"/>
                <a:ea typeface="微軟正黑體" panose="020B0604030504040204" pitchFamily="34" charset="-120"/>
              </a:rPr>
              <a:t>及未使用</a:t>
            </a:r>
            <a:r>
              <a:rPr lang="en-US" altLang="zh-TW" sz="1600" b="1" spc="-100" dirty="0">
                <a:solidFill>
                  <a:schemeClr val="dk1"/>
                </a:solidFill>
                <a:latin typeface="微軟正黑體" panose="020B0604030504040204" pitchFamily="34" charset="-120"/>
                <a:ea typeface="微軟正黑體" panose="020B0604030504040204" pitchFamily="34" charset="-120"/>
              </a:rPr>
              <a:t> EP</a:t>
            </a:r>
            <a:r>
              <a:rPr lang="zh-TW" altLang="zh-TW" sz="1600" b="1" spc="-100" dirty="0">
                <a:solidFill>
                  <a:schemeClr val="dk1"/>
                </a:solidFill>
                <a:latin typeface="微軟正黑體" panose="020B0604030504040204" pitchFamily="34" charset="-120"/>
                <a:ea typeface="微軟正黑體" panose="020B0604030504040204" pitchFamily="34" charset="-120"/>
              </a:rPr>
              <a:t>之</a:t>
            </a:r>
            <a:r>
              <a:rPr lang="zh-TW" altLang="en-US" sz="1600" b="1" spc="-100" dirty="0">
                <a:solidFill>
                  <a:schemeClr val="dk1"/>
                </a:solidFill>
                <a:latin typeface="微軟正黑體" panose="020B0604030504040204" pitchFamily="34" charset="-120"/>
                <a:ea typeface="微軟正黑體" panose="020B0604030504040204" pitchFamily="34" charset="-120"/>
              </a:rPr>
              <a:t>全體</a:t>
            </a:r>
            <a:r>
              <a:rPr lang="zh-TW" altLang="zh-TW" sz="1600" b="1" spc="-100" dirty="0">
                <a:solidFill>
                  <a:schemeClr val="dk1"/>
                </a:solidFill>
                <a:latin typeface="微軟正黑體" panose="020B0604030504040204" pitchFamily="34" charset="-120"/>
                <a:ea typeface="微軟正黑體" panose="020B0604030504040204" pitchFamily="34" charset="-120"/>
              </a:rPr>
              <a:t>考生，皆</a:t>
            </a:r>
            <a:r>
              <a:rPr lang="zh-TW" altLang="en-US" sz="1600" b="1" spc="-100" dirty="0">
                <a:solidFill>
                  <a:schemeClr val="dk1"/>
                </a:solidFill>
                <a:latin typeface="微軟正黑體" panose="020B0604030504040204" pitchFamily="34" charset="-120"/>
                <a:ea typeface="微軟正黑體" panose="020B0604030504040204" pitchFamily="34" charset="-120"/>
              </a:rPr>
              <a:t>依據報名校系所</a:t>
            </a:r>
            <a:r>
              <a:rPr lang="zh-TW" altLang="zh-TW" sz="1600" b="1" spc="-100" dirty="0">
                <a:solidFill>
                  <a:schemeClr val="dk1"/>
                </a:solidFill>
                <a:latin typeface="微軟正黑體" panose="020B0604030504040204" pitchFamily="34" charset="-120"/>
                <a:ea typeface="微軟正黑體" panose="020B0604030504040204" pitchFamily="34" charset="-120"/>
              </a:rPr>
              <a:t>採</a:t>
            </a:r>
            <a:r>
              <a:rPr lang="zh-TW" altLang="en-US" sz="1600" b="1" spc="-100" dirty="0">
                <a:solidFill>
                  <a:schemeClr val="dk1"/>
                </a:solidFill>
                <a:latin typeface="微軟正黑體" panose="020B0604030504040204" pitchFamily="34" charset="-120"/>
                <a:ea typeface="微軟正黑體" panose="020B0604030504040204" pitchFamily="34" charset="-120"/>
              </a:rPr>
              <a:t>計之</a:t>
            </a:r>
            <a:r>
              <a:rPr lang="zh-TW" altLang="zh-TW" sz="1600" b="1" spc="-100" dirty="0">
                <a:solidFill>
                  <a:srgbClr val="FF0000"/>
                </a:solidFill>
                <a:latin typeface="微軟正黑體" panose="020B0604030504040204" pitchFamily="34" charset="-120"/>
                <a:ea typeface="微軟正黑體" panose="020B0604030504040204" pitchFamily="34" charset="-120"/>
              </a:rPr>
              <a:t>「件數」為上限</a:t>
            </a:r>
            <a:r>
              <a:rPr lang="zh-TW" altLang="en-US" sz="1600" b="1" spc="-100" dirty="0">
                <a:solidFill>
                  <a:schemeClr val="dk1"/>
                </a:solidFill>
                <a:latin typeface="微軟正黑體" panose="020B0604030504040204" pitchFamily="34" charset="-120"/>
                <a:ea typeface="微軟正黑體" panose="020B0604030504040204" pitchFamily="34" charset="-120"/>
              </a:rPr>
              <a:t>。</a:t>
            </a:r>
            <a:endParaRPr lang="en-US" altLang="zh-TW" sz="1600" b="1" spc="-100" dirty="0">
              <a:solidFill>
                <a:schemeClr val="dk1"/>
              </a:solidFill>
              <a:latin typeface="微軟正黑體" panose="020B0604030504040204" pitchFamily="34" charset="-120"/>
              <a:ea typeface="微軟正黑體" panose="020B0604030504040204" pitchFamily="34" charset="-120"/>
            </a:endParaRPr>
          </a:p>
          <a:p>
            <a:pPr marL="285750" indent="-285750">
              <a:buFont typeface="Wingdings" panose="05000000000000000000" pitchFamily="2" charset="2"/>
              <a:buChar char="u"/>
            </a:pPr>
            <a:r>
              <a:rPr lang="zh-TW" altLang="zh-TW" sz="1600" b="1" spc="-100" dirty="0">
                <a:solidFill>
                  <a:schemeClr val="dk1"/>
                </a:solidFill>
                <a:latin typeface="微軟正黑體" panose="020B0604030504040204" pitchFamily="34" charset="-120"/>
                <a:ea typeface="微軟正黑體" panose="020B0604030504040204" pitchFamily="34" charset="-120"/>
              </a:rPr>
              <a:t>每</a:t>
            </a:r>
            <a:r>
              <a:rPr lang="zh-TW" altLang="en-US" sz="1600" b="1" spc="-100" dirty="0">
                <a:solidFill>
                  <a:schemeClr val="dk1"/>
                </a:solidFill>
                <a:latin typeface="微軟正黑體" panose="020B0604030504040204" pitchFamily="34" charset="-120"/>
                <a:ea typeface="微軟正黑體" panose="020B0604030504040204" pitchFamily="34" charset="-120"/>
              </a:rPr>
              <a:t>一</a:t>
            </a:r>
            <a:r>
              <a:rPr lang="zh-TW" altLang="zh-TW" sz="1600" b="1" spc="-100" dirty="0">
                <a:solidFill>
                  <a:schemeClr val="dk1"/>
                </a:solidFill>
                <a:latin typeface="微軟正黑體" panose="020B0604030504040204" pitchFamily="34" charset="-120"/>
                <a:ea typeface="微軟正黑體" panose="020B0604030504040204" pitchFamily="34" charset="-120"/>
              </a:rPr>
              <a:t>件文件檔案容量上限</a:t>
            </a:r>
            <a:r>
              <a:rPr lang="zh-TW" altLang="en-US" sz="1600" b="1" spc="-100" dirty="0">
                <a:solidFill>
                  <a:srgbClr val="FF0000"/>
                </a:solidFill>
                <a:latin typeface="微軟正黑體" panose="020B0604030504040204" pitchFamily="34" charset="-120"/>
                <a:ea typeface="微軟正黑體" panose="020B0604030504040204" pitchFamily="34" charset="-120"/>
              </a:rPr>
              <a:t>皆</a:t>
            </a:r>
            <a:r>
              <a:rPr lang="zh-TW" altLang="zh-TW" sz="1600" b="1" spc="-100" dirty="0">
                <a:solidFill>
                  <a:srgbClr val="FF0000"/>
                </a:solidFill>
                <a:latin typeface="微軟正黑體" panose="020B0604030504040204" pitchFamily="34" charset="-120"/>
                <a:ea typeface="微軟正黑體" panose="020B0604030504040204" pitchFamily="34" charset="-120"/>
              </a:rPr>
              <a:t>為</a:t>
            </a:r>
            <a:r>
              <a:rPr lang="en-US" altLang="zh-TW" sz="1600" b="1" u="sng" spc="-100" dirty="0">
                <a:solidFill>
                  <a:srgbClr val="FF0000"/>
                </a:solidFill>
                <a:latin typeface="微軟正黑體" panose="020B0604030504040204" pitchFamily="34" charset="-120"/>
                <a:ea typeface="微軟正黑體" panose="020B0604030504040204" pitchFamily="34" charset="-120"/>
              </a:rPr>
              <a:t>4 MB</a:t>
            </a:r>
            <a:r>
              <a:rPr lang="zh-TW" altLang="zh-TW" sz="1600" b="1" spc="-100" dirty="0">
                <a:solidFill>
                  <a:schemeClr val="dk1"/>
                </a:solidFill>
                <a:latin typeface="微軟正黑體" panose="020B0604030504040204" pitchFamily="34" charset="-120"/>
                <a:ea typeface="微軟正黑體" panose="020B0604030504040204" pitchFamily="34" charset="-120"/>
              </a:rPr>
              <a:t>，</a:t>
            </a:r>
            <a:r>
              <a:rPr lang="zh-TW" altLang="en-US" sz="1600" b="1" spc="-100" dirty="0">
                <a:solidFill>
                  <a:schemeClr val="dk1"/>
                </a:solidFill>
                <a:latin typeface="微軟正黑體" panose="020B0604030504040204" pitchFamily="34" charset="-120"/>
                <a:ea typeface="微軟正黑體" panose="020B0604030504040204" pitchFamily="34" charset="-120"/>
              </a:rPr>
              <a:t>惟</a:t>
            </a:r>
            <a:r>
              <a:rPr lang="zh-TW" altLang="zh-TW" sz="1600" b="1" spc="-100" dirty="0">
                <a:solidFill>
                  <a:schemeClr val="dk1"/>
                </a:solidFill>
                <a:latin typeface="微軟正黑體" panose="020B0604030504040204" pitchFamily="34" charset="-120"/>
                <a:ea typeface="微軟正黑體" panose="020B0604030504040204" pitchFamily="34" charset="-120"/>
              </a:rPr>
              <a:t>未使用</a:t>
            </a:r>
            <a:r>
              <a:rPr lang="en-US" altLang="zh-TW" sz="1600" b="1" spc="-100" dirty="0">
                <a:solidFill>
                  <a:schemeClr val="dk1"/>
                </a:solidFill>
                <a:latin typeface="微軟正黑體" panose="020B0604030504040204" pitchFamily="34" charset="-120"/>
                <a:ea typeface="微軟正黑體" panose="020B0604030504040204" pitchFamily="34" charset="-120"/>
              </a:rPr>
              <a:t>EP</a:t>
            </a:r>
            <a:r>
              <a:rPr lang="zh-TW" altLang="zh-TW" sz="1600" b="1" spc="-100" dirty="0">
                <a:solidFill>
                  <a:schemeClr val="dk1"/>
                </a:solidFill>
                <a:latin typeface="微軟正黑體" panose="020B0604030504040204" pitchFamily="34" charset="-120"/>
                <a:ea typeface="微軟正黑體" panose="020B0604030504040204" pitchFamily="34" charset="-120"/>
              </a:rPr>
              <a:t>考生</a:t>
            </a:r>
            <a:r>
              <a:rPr lang="zh-TW" altLang="zh-TW" sz="1600" b="1" u="sng" spc="-100" dirty="0">
                <a:solidFill>
                  <a:schemeClr val="dk1"/>
                </a:solidFill>
                <a:latin typeface="微軟正黑體" panose="020B0604030504040204" pitchFamily="34" charset="-120"/>
                <a:ea typeface="微軟正黑體" panose="020B0604030504040204" pitchFamily="34" charset="-120"/>
              </a:rPr>
              <a:t>無法</a:t>
            </a:r>
            <a:r>
              <a:rPr lang="zh-TW" altLang="en-US" sz="1600" b="1" u="sng" spc="-100" dirty="0">
                <a:solidFill>
                  <a:schemeClr val="dk1"/>
                </a:solidFill>
                <a:latin typeface="微軟正黑體" panose="020B0604030504040204" pitchFamily="34" charset="-120"/>
                <a:ea typeface="微軟正黑體" panose="020B0604030504040204" pitchFamily="34" charset="-120"/>
              </a:rPr>
              <a:t>上傳</a:t>
            </a:r>
            <a:r>
              <a:rPr lang="zh-TW" altLang="zh-TW" sz="1600" b="1" u="sng" spc="-100" dirty="0">
                <a:solidFill>
                  <a:schemeClr val="dk1"/>
                </a:solidFill>
                <a:latin typeface="微軟正黑體" panose="020B0604030504040204" pitchFamily="34" charset="-120"/>
                <a:ea typeface="微軟正黑體" panose="020B0604030504040204" pitchFamily="34" charset="-120"/>
              </a:rPr>
              <a:t>影音</a:t>
            </a:r>
            <a:r>
              <a:rPr lang="zh-TW" altLang="zh-TW" sz="1600" b="1" spc="-100" dirty="0">
                <a:solidFill>
                  <a:schemeClr val="dk1"/>
                </a:solidFill>
                <a:latin typeface="微軟正黑體" panose="020B0604030504040204" pitchFamily="34" charset="-120"/>
                <a:ea typeface="微軟正黑體" panose="020B0604030504040204" pitchFamily="34" charset="-120"/>
              </a:rPr>
              <a:t>檔案</a:t>
            </a:r>
            <a:r>
              <a:rPr lang="zh-TW" altLang="en-US" sz="1600" b="1" spc="-100" dirty="0">
                <a:solidFill>
                  <a:schemeClr val="dk1"/>
                </a:solidFill>
                <a:latin typeface="微軟正黑體" panose="020B0604030504040204" pitchFamily="34" charset="-120"/>
                <a:ea typeface="微軟正黑體" panose="020B0604030504040204" pitchFamily="34" charset="-120"/>
              </a:rPr>
              <a:t>。</a:t>
            </a:r>
            <a:endParaRPr lang="en-US" altLang="zh-TW" sz="1600" b="1" spc="-100" dirty="0">
              <a:solidFill>
                <a:schemeClr val="dk1"/>
              </a:solidFill>
              <a:latin typeface="微軟正黑體" panose="020B0604030504040204" pitchFamily="34" charset="-120"/>
              <a:ea typeface="微軟正黑體" panose="020B0604030504040204" pitchFamily="34" charset="-120"/>
            </a:endParaRPr>
          </a:p>
        </p:txBody>
      </p:sp>
      <p:sp>
        <p:nvSpPr>
          <p:cNvPr id="9" name="矩形 8">
            <a:extLst>
              <a:ext uri="{FF2B5EF4-FFF2-40B4-BE49-F238E27FC236}">
                <a16:creationId xmlns:a16="http://schemas.microsoft.com/office/drawing/2014/main" id="{3FF19B4C-337A-4210-9273-F8DB198FDCB0}"/>
              </a:ext>
            </a:extLst>
          </p:cNvPr>
          <p:cNvSpPr/>
          <p:nvPr/>
        </p:nvSpPr>
        <p:spPr>
          <a:xfrm>
            <a:off x="9136276" y="3999346"/>
            <a:ext cx="415498" cy="1634836"/>
          </a:xfrm>
          <a:prstGeom prst="rect">
            <a:avLst/>
          </a:prstGeom>
          <a:solidFill>
            <a:schemeClr val="accent2">
              <a:lumMod val="75000"/>
            </a:schemeClr>
          </a:solidFill>
        </p:spPr>
        <p:txBody>
          <a:bodyPr vert="eaVert" wrap="square">
            <a:spAutoFit/>
          </a:bodyPr>
          <a:lstStyle/>
          <a:p>
            <a:pPr algn="ctr"/>
            <a:r>
              <a:rPr lang="zh-TW" altLang="en-US" sz="1500" b="1" spc="-100" dirty="0">
                <a:solidFill>
                  <a:schemeClr val="bg1"/>
                </a:solidFill>
                <a:latin typeface="微軟正黑體" panose="020B0604030504040204" pitchFamily="34" charset="-120"/>
                <a:ea typeface="微軟正黑體" panose="020B0604030504040204" pitchFamily="34" charset="-120"/>
              </a:rPr>
              <a:t>全體考生作業一致</a:t>
            </a:r>
            <a:endParaRPr lang="zh-TW" altLang="en-US" sz="1500" b="1" dirty="0">
              <a:solidFill>
                <a:schemeClr val="bg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241723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1250"/>
                                        <p:tgtEl>
                                          <p:spTgt spid="5"/>
                                        </p:tgtEl>
                                      </p:cBhvr>
                                    </p:animEffect>
                                  </p:childTnLst>
                                </p:cTn>
                              </p:par>
                              <p:par>
                                <p:cTn id="8" presetID="6" presetClass="entr" presetSubtype="32"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out)">
                                      <p:cBhvr>
                                        <p:cTn id="10" dur="1250"/>
                                        <p:tgtEl>
                                          <p:spTgt spid="6"/>
                                        </p:tgtEl>
                                      </p:cBhvr>
                                    </p:animEffect>
                                  </p:childTnLst>
                                </p:cTn>
                              </p:par>
                              <p:par>
                                <p:cTn id="11" presetID="6" presetClass="entr" presetSubtype="32"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out)">
                                      <p:cBhvr>
                                        <p:cTn id="13"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接點 1">
            <a:extLst>
              <a:ext uri="{FF2B5EF4-FFF2-40B4-BE49-F238E27FC236}">
                <a16:creationId xmlns:a16="http://schemas.microsoft.com/office/drawing/2014/main" id="{1D6867F6-1D6E-4B11-A38A-CA6F87D3203A}"/>
              </a:ext>
            </a:extLst>
          </p:cNvPr>
          <p:cNvCxnSpPr/>
          <p:nvPr/>
        </p:nvCxnSpPr>
        <p:spPr>
          <a:xfrm>
            <a:off x="1240841" y="2924737"/>
            <a:ext cx="9808394"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圓角矩形 5">
            <a:extLst>
              <a:ext uri="{FF2B5EF4-FFF2-40B4-BE49-F238E27FC236}">
                <a16:creationId xmlns:a16="http://schemas.microsoft.com/office/drawing/2014/main" id="{F510E2BB-6651-4269-8559-04EA138CE0B0}"/>
              </a:ext>
            </a:extLst>
          </p:cNvPr>
          <p:cNvSpPr/>
          <p:nvPr/>
        </p:nvSpPr>
        <p:spPr>
          <a:xfrm>
            <a:off x="1240842" y="1071345"/>
            <a:ext cx="456904" cy="1810348"/>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TW" altLang="zh-TW" b="1" dirty="0">
                <a:solidFill>
                  <a:schemeClr val="tx1"/>
                </a:solidFill>
                <a:latin typeface="微軟正黑體" panose="020B0604030504040204" pitchFamily="34" charset="-120"/>
                <a:ea typeface="微軟正黑體" panose="020B0604030504040204" pitchFamily="34" charset="-120"/>
              </a:rPr>
              <a:t>前</a:t>
            </a:r>
            <a:r>
              <a:rPr lang="zh-TW" altLang="en-US" b="1" dirty="0">
                <a:solidFill>
                  <a:schemeClr val="tx1"/>
                </a:solidFill>
                <a:latin typeface="微軟正黑體" panose="020B0604030504040204" pitchFamily="34" charset="-120"/>
                <a:ea typeface="微軟正黑體" panose="020B0604030504040204" pitchFamily="34" charset="-120"/>
              </a:rPr>
              <a:t>４</a:t>
            </a:r>
            <a:r>
              <a:rPr lang="zh-TW" altLang="zh-TW" b="1" dirty="0">
                <a:solidFill>
                  <a:schemeClr val="tx1"/>
                </a:solidFill>
                <a:latin typeface="微軟正黑體" panose="020B0604030504040204" pitchFamily="34" charset="-120"/>
                <a:ea typeface="微軟正黑體" panose="020B0604030504040204" pitchFamily="34" charset="-120"/>
              </a:rPr>
              <a:t>學期</a:t>
            </a:r>
            <a:endParaRPr lang="zh-TW" altLang="en-US" dirty="0">
              <a:solidFill>
                <a:schemeClr val="tx1"/>
              </a:solidFill>
              <a:latin typeface="微軟正黑體" panose="020B0604030504040204" pitchFamily="34" charset="-120"/>
              <a:ea typeface="微軟正黑體" panose="020B0604030504040204" pitchFamily="34" charset="-120"/>
            </a:endParaRPr>
          </a:p>
        </p:txBody>
      </p:sp>
      <p:sp>
        <p:nvSpPr>
          <p:cNvPr id="4" name="圓角矩形 6">
            <a:extLst>
              <a:ext uri="{FF2B5EF4-FFF2-40B4-BE49-F238E27FC236}">
                <a16:creationId xmlns:a16="http://schemas.microsoft.com/office/drawing/2014/main" id="{C0AA2CAA-A144-4FEC-9F47-179B5A7DF633}"/>
              </a:ext>
            </a:extLst>
          </p:cNvPr>
          <p:cNvSpPr/>
          <p:nvPr/>
        </p:nvSpPr>
        <p:spPr>
          <a:xfrm>
            <a:off x="1240842" y="2958546"/>
            <a:ext cx="456904" cy="2170566"/>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TW" altLang="zh-TW" b="1" dirty="0">
                <a:solidFill>
                  <a:schemeClr val="tx1"/>
                </a:solidFill>
                <a:latin typeface="微軟正黑體" panose="020B0604030504040204" pitchFamily="34" charset="-120"/>
                <a:ea typeface="微軟正黑體" panose="020B0604030504040204" pitchFamily="34" charset="-120"/>
              </a:rPr>
              <a:t>第</a:t>
            </a:r>
            <a:r>
              <a:rPr lang="zh-TW" altLang="en-US" b="1" dirty="0">
                <a:solidFill>
                  <a:schemeClr val="tx1"/>
                </a:solidFill>
                <a:latin typeface="微軟正黑體" panose="020B0604030504040204" pitchFamily="34" charset="-120"/>
                <a:ea typeface="微軟正黑體" panose="020B0604030504040204" pitchFamily="34" charset="-120"/>
              </a:rPr>
              <a:t>５</a:t>
            </a:r>
            <a:r>
              <a:rPr lang="zh-TW" altLang="zh-TW" b="1" dirty="0">
                <a:solidFill>
                  <a:schemeClr val="tx1"/>
                </a:solidFill>
                <a:latin typeface="微軟正黑體" panose="020B0604030504040204" pitchFamily="34" charset="-120"/>
                <a:ea typeface="微軟正黑體" panose="020B0604030504040204" pitchFamily="34" charset="-120"/>
              </a:rPr>
              <a:t>學期</a:t>
            </a:r>
            <a:endParaRPr lang="zh-TW" altLang="en-US" dirty="0">
              <a:solidFill>
                <a:schemeClr val="tx1"/>
              </a:solidFill>
              <a:latin typeface="微軟正黑體" panose="020B0604030504040204" pitchFamily="34" charset="-120"/>
              <a:ea typeface="微軟正黑體" panose="020B0604030504040204" pitchFamily="34" charset="-120"/>
            </a:endParaRPr>
          </a:p>
        </p:txBody>
      </p:sp>
      <p:sp>
        <p:nvSpPr>
          <p:cNvPr id="5" name="圓角矩形 7">
            <a:extLst>
              <a:ext uri="{FF2B5EF4-FFF2-40B4-BE49-F238E27FC236}">
                <a16:creationId xmlns:a16="http://schemas.microsoft.com/office/drawing/2014/main" id="{03DCDAB4-E48F-4656-B837-7FFE81D89FE4}"/>
              </a:ext>
            </a:extLst>
          </p:cNvPr>
          <p:cNvSpPr/>
          <p:nvPr/>
        </p:nvSpPr>
        <p:spPr>
          <a:xfrm>
            <a:off x="1240842" y="5140269"/>
            <a:ext cx="456904" cy="1526029"/>
          </a:xfrm>
          <a:prstGeom prst="round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TW" altLang="zh-TW" b="1" dirty="0">
                <a:solidFill>
                  <a:schemeClr val="tx1"/>
                </a:solidFill>
                <a:latin typeface="微軟正黑體" panose="020B0604030504040204" pitchFamily="34" charset="-120"/>
                <a:ea typeface="微軟正黑體" panose="020B0604030504040204" pitchFamily="34" charset="-120"/>
              </a:rPr>
              <a:t>第</a:t>
            </a:r>
            <a:r>
              <a:rPr lang="zh-TW" altLang="en-US" b="1" dirty="0">
                <a:solidFill>
                  <a:schemeClr val="tx1"/>
                </a:solidFill>
                <a:latin typeface="微軟正黑體" panose="020B0604030504040204" pitchFamily="34" charset="-120"/>
                <a:ea typeface="微軟正黑體" panose="020B0604030504040204" pitchFamily="34" charset="-120"/>
              </a:rPr>
              <a:t>６</a:t>
            </a:r>
            <a:r>
              <a:rPr lang="zh-TW" altLang="zh-TW" b="1" dirty="0">
                <a:solidFill>
                  <a:schemeClr val="tx1"/>
                </a:solidFill>
                <a:latin typeface="微軟正黑體" panose="020B0604030504040204" pitchFamily="34" charset="-120"/>
                <a:ea typeface="微軟正黑體" panose="020B0604030504040204" pitchFamily="34" charset="-120"/>
              </a:rPr>
              <a:t>學期</a:t>
            </a:r>
            <a:endParaRPr lang="zh-TW" altLang="en-US" dirty="0">
              <a:solidFill>
                <a:schemeClr val="tx1"/>
              </a:solidFill>
              <a:latin typeface="微軟正黑體" panose="020B0604030504040204" pitchFamily="34" charset="-120"/>
              <a:ea typeface="微軟正黑體" panose="020B0604030504040204" pitchFamily="34" charset="-120"/>
            </a:endParaRPr>
          </a:p>
        </p:txBody>
      </p:sp>
      <p:sp>
        <p:nvSpPr>
          <p:cNvPr id="6" name="矩形 5">
            <a:extLst>
              <a:ext uri="{FF2B5EF4-FFF2-40B4-BE49-F238E27FC236}">
                <a16:creationId xmlns:a16="http://schemas.microsoft.com/office/drawing/2014/main" id="{1E639EB0-287A-4216-9E0B-9BE69C516FF6}"/>
              </a:ext>
            </a:extLst>
          </p:cNvPr>
          <p:cNvSpPr/>
          <p:nvPr/>
        </p:nvSpPr>
        <p:spPr>
          <a:xfrm>
            <a:off x="1720529" y="1086447"/>
            <a:ext cx="3696884" cy="1661993"/>
          </a:xfrm>
          <a:prstGeom prst="rect">
            <a:avLst/>
          </a:prstGeom>
        </p:spPr>
        <p:txBody>
          <a:bodyPr wrap="square">
            <a:spAutoFit/>
          </a:bodyPr>
          <a:lstStyle/>
          <a:p>
            <a:pPr algn="ctr"/>
            <a:r>
              <a:rPr lang="zh-TW" altLang="zh-TW" sz="2400" b="1" spc="-150" dirty="0">
                <a:latin typeface="微軟正黑體" panose="020B0604030504040204" pitchFamily="34" charset="-120"/>
                <a:ea typeface="微軟正黑體" panose="020B0604030504040204" pitchFamily="34" charset="-120"/>
                <a:cs typeface="Times New Roman" panose="02020603050405020304" pitchFamily="18" charset="0"/>
              </a:rPr>
              <a:t>考生</a:t>
            </a:r>
            <a:r>
              <a:rPr lang="zh-TW" altLang="en-US" sz="2400" b="1" spc="-150" dirty="0">
                <a:latin typeface="微軟正黑體" panose="020B0604030504040204" pitchFamily="34" charset="-120"/>
                <a:ea typeface="微軟正黑體" panose="020B0604030504040204" pitchFamily="34" charset="-120"/>
                <a:cs typeface="Times New Roman" panose="02020603050405020304" pitchFamily="18" charset="0"/>
              </a:rPr>
              <a:t>於</a:t>
            </a:r>
            <a:r>
              <a:rPr lang="zh-TW" altLang="en-US" sz="2400" b="1" spc="-15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查看系統</a:t>
            </a:r>
            <a:r>
              <a:rPr lang="zh-TW" altLang="en-US" sz="2400" b="1" spc="-150" dirty="0">
                <a:latin typeface="微軟正黑體" panose="020B0604030504040204" pitchFamily="34" charset="-120"/>
                <a:ea typeface="微軟正黑體" panose="020B0604030504040204" pitchFamily="34" charset="-120"/>
                <a:cs typeface="Times New Roman" panose="02020603050405020304" pitchFamily="18" charset="0"/>
              </a:rPr>
              <a:t>查看</a:t>
            </a:r>
            <a:endParaRPr lang="en-US" altLang="zh-TW" sz="2400" b="1" spc="-150" dirty="0">
              <a:latin typeface="微軟正黑體" panose="020B0604030504040204" pitchFamily="34" charset="-120"/>
              <a:ea typeface="微軟正黑體" panose="020B0604030504040204" pitchFamily="34" charset="-120"/>
              <a:cs typeface="Times New Roman" panose="02020603050405020304" pitchFamily="18" charset="0"/>
            </a:endParaRPr>
          </a:p>
          <a:p>
            <a:pPr algn="ctr"/>
            <a:r>
              <a:rPr lang="zh-TW" altLang="zh-TW" sz="2400" b="1" spc="-150" dirty="0">
                <a:latin typeface="微軟正黑體" panose="020B0604030504040204" pitchFamily="34" charset="-120"/>
                <a:ea typeface="微軟正黑體" panose="020B0604030504040204" pitchFamily="34" charset="-120"/>
                <a:cs typeface="Times New Roman" panose="02020603050405020304" pitchFamily="18" charset="0"/>
              </a:rPr>
              <a:t>學習歷程檔案</a:t>
            </a:r>
            <a:endParaRPr lang="en-US" altLang="zh-TW" sz="2400" b="1" spc="-150" dirty="0">
              <a:latin typeface="微軟正黑體" panose="020B0604030504040204" pitchFamily="34" charset="-120"/>
              <a:ea typeface="微軟正黑體" panose="020B0604030504040204" pitchFamily="34" charset="-120"/>
              <a:cs typeface="Times New Roman" panose="02020603050405020304" pitchFamily="18" charset="0"/>
            </a:endParaRPr>
          </a:p>
          <a:p>
            <a:pPr marL="285750" indent="-285750">
              <a:buFont typeface="Wingdings" panose="05000000000000000000" pitchFamily="2" charset="2"/>
              <a:buChar char="Ø"/>
            </a:pPr>
            <a:r>
              <a:rPr lang="en-US" altLang="zh-TW" spc="-150" dirty="0">
                <a:latin typeface="微軟正黑體" panose="020B0604030504040204" pitchFamily="34" charset="-120"/>
                <a:ea typeface="微軟正黑體" panose="020B0604030504040204" pitchFamily="34" charset="-120"/>
                <a:cs typeface="Times New Roman" panose="02020603050405020304" pitchFamily="18" charset="0"/>
              </a:rPr>
              <a:t>1~4 </a:t>
            </a:r>
            <a:r>
              <a:rPr lang="zh-TW" altLang="zh-TW" spc="-150" dirty="0">
                <a:latin typeface="微軟正黑體" panose="020B0604030504040204" pitchFamily="34" charset="-120"/>
                <a:ea typeface="微軟正黑體" panose="020B0604030504040204" pitchFamily="34" charset="-120"/>
                <a:cs typeface="Times New Roman" panose="02020603050405020304" pitchFamily="18" charset="0"/>
              </a:rPr>
              <a:t>學期</a:t>
            </a:r>
            <a:r>
              <a:rPr lang="zh-TW" altLang="zh-TW" b="1" u="sng" spc="-150" dirty="0">
                <a:ln>
                  <a:solidFill>
                    <a:srgbClr val="00B050"/>
                  </a:solidFill>
                </a:ln>
                <a:solidFill>
                  <a:srgbClr val="003300"/>
                </a:solidFill>
                <a:latin typeface="微軟正黑體" panose="020B0604030504040204" pitchFamily="34" charset="-120"/>
                <a:ea typeface="微軟正黑體" panose="020B0604030504040204" pitchFamily="34" charset="-120"/>
                <a:cs typeface="Times New Roman" panose="02020603050405020304" pitchFamily="18" charset="0"/>
              </a:rPr>
              <a:t>修課紀錄</a:t>
            </a:r>
            <a:r>
              <a:rPr lang="zh-TW" altLang="en-US" b="1" u="sng" spc="-150" dirty="0">
                <a:ln>
                  <a:solidFill>
                    <a:srgbClr val="00B050"/>
                  </a:solidFill>
                </a:ln>
                <a:solidFill>
                  <a:srgbClr val="003300"/>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b="1" u="sng" spc="-150" dirty="0">
              <a:ln>
                <a:solidFill>
                  <a:srgbClr val="00B050"/>
                </a:solidFill>
              </a:ln>
              <a:solidFill>
                <a:srgbClr val="003300"/>
              </a:solidFill>
              <a:latin typeface="微軟正黑體" panose="020B0604030504040204" pitchFamily="34" charset="-120"/>
              <a:ea typeface="微軟正黑體" panose="020B0604030504040204" pitchFamily="34" charset="-120"/>
              <a:cs typeface="Times New Roman" panose="02020603050405020304" pitchFamily="18" charset="0"/>
            </a:endParaRPr>
          </a:p>
          <a:p>
            <a:r>
              <a:rPr lang="en-US" altLang="zh-TW" spc="-150" dirty="0">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en-US" spc="-150" dirty="0">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zh-TW" u="sng" spc="-150" dirty="0">
                <a:latin typeface="微軟正黑體" panose="020B0604030504040204" pitchFamily="34" charset="-120"/>
                <a:ea typeface="微軟正黑體" panose="020B0604030504040204" pitchFamily="34" charset="-120"/>
                <a:cs typeface="Times New Roman" panose="02020603050405020304" pitchFamily="18" charset="0"/>
              </a:rPr>
              <a:t>課程學習成果</a:t>
            </a:r>
            <a:r>
              <a:rPr lang="zh-TW" altLang="en-US" spc="-15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u="sng" spc="-150" dirty="0">
                <a:latin typeface="微軟正黑體" panose="020B0604030504040204" pitchFamily="34" charset="-120"/>
                <a:ea typeface="微軟正黑體" panose="020B0604030504040204" pitchFamily="34" charset="-120"/>
                <a:cs typeface="Times New Roman" panose="02020603050405020304" pitchFamily="18" charset="0"/>
              </a:rPr>
              <a:t>多元表現</a:t>
            </a:r>
            <a:endParaRPr lang="en-US" altLang="zh-TW" u="sng" spc="-150" dirty="0">
              <a:latin typeface="微軟正黑體" panose="020B0604030504040204" pitchFamily="34" charset="-120"/>
              <a:ea typeface="微軟正黑體" panose="020B0604030504040204" pitchFamily="34" charset="-120"/>
              <a:cs typeface="Times New Roman" panose="02020603050405020304" pitchFamily="18" charset="0"/>
            </a:endParaRPr>
          </a:p>
          <a:p>
            <a:pPr marL="285750" indent="-285750">
              <a:buFont typeface="Wingdings" panose="05000000000000000000" pitchFamily="2" charset="2"/>
              <a:buChar char="Ø"/>
            </a:pPr>
            <a:r>
              <a:rPr lang="zh-TW" altLang="zh-TW" b="1" spc="-15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倘有疑義</a:t>
            </a:r>
            <a:r>
              <a:rPr lang="zh-TW" altLang="zh-TW" b="1" spc="-150" dirty="0">
                <a:latin typeface="微軟正黑體" panose="020B0604030504040204" pitchFamily="34" charset="-120"/>
                <a:ea typeface="微軟正黑體" panose="020B0604030504040204" pitchFamily="34" charset="-120"/>
                <a:cs typeface="Times New Roman" panose="02020603050405020304" pitchFamily="18" charset="0"/>
              </a:rPr>
              <a:t>向</a:t>
            </a:r>
            <a:r>
              <a:rPr lang="zh-TW" altLang="en-US" b="1" spc="-150" dirty="0">
                <a:latin typeface="微軟正黑體" panose="020B0604030504040204" pitchFamily="34" charset="-120"/>
                <a:ea typeface="微軟正黑體" panose="020B0604030504040204" pitchFamily="34" charset="-120"/>
                <a:cs typeface="Times New Roman" panose="02020603050405020304" pitchFamily="18" charset="0"/>
              </a:rPr>
              <a:t>原</a:t>
            </a:r>
            <a:r>
              <a:rPr lang="zh-TW" altLang="zh-TW" b="1" spc="-150" dirty="0">
                <a:latin typeface="微軟正黑體" panose="020B0604030504040204" pitchFamily="34" charset="-120"/>
                <a:ea typeface="微軟正黑體" panose="020B0604030504040204" pitchFamily="34" charset="-120"/>
                <a:cs typeface="Times New Roman" panose="02020603050405020304" pitchFamily="18" charset="0"/>
              </a:rPr>
              <a:t>就讀</a:t>
            </a:r>
            <a:r>
              <a:rPr lang="zh-TW" altLang="en-US" b="1" spc="-150" dirty="0">
                <a:latin typeface="微軟正黑體" panose="020B0604030504040204" pitchFamily="34" charset="-120"/>
                <a:ea typeface="微軟正黑體" panose="020B0604030504040204" pitchFamily="34" charset="-120"/>
                <a:cs typeface="Times New Roman" panose="02020603050405020304" pitchFamily="18" charset="0"/>
              </a:rPr>
              <a:t>學校</a:t>
            </a:r>
            <a:r>
              <a:rPr lang="zh-TW" altLang="zh-TW" b="1" spc="-150" dirty="0">
                <a:latin typeface="微軟正黑體" panose="020B0604030504040204" pitchFamily="34" charset="-120"/>
                <a:ea typeface="微軟正黑體" panose="020B0604030504040204" pitchFamily="34" charset="-120"/>
                <a:cs typeface="Times New Roman" panose="02020603050405020304" pitchFamily="18" charset="0"/>
              </a:rPr>
              <a:t>提出異議</a:t>
            </a:r>
            <a:endParaRPr lang="zh-TW" altLang="en-US" b="1" spc="-150" dirty="0">
              <a:latin typeface="微軟正黑體" panose="020B0604030504040204" pitchFamily="34" charset="-120"/>
              <a:ea typeface="微軟正黑體" panose="020B0604030504040204" pitchFamily="34" charset="-120"/>
            </a:endParaRPr>
          </a:p>
        </p:txBody>
      </p:sp>
      <p:sp>
        <p:nvSpPr>
          <p:cNvPr id="7" name="矩形 6">
            <a:extLst>
              <a:ext uri="{FF2B5EF4-FFF2-40B4-BE49-F238E27FC236}">
                <a16:creationId xmlns:a16="http://schemas.microsoft.com/office/drawing/2014/main" id="{222FA7DC-3E6A-44DF-9CDF-5CA22E3C5FC9}"/>
              </a:ext>
            </a:extLst>
          </p:cNvPr>
          <p:cNvSpPr/>
          <p:nvPr/>
        </p:nvSpPr>
        <p:spPr>
          <a:xfrm>
            <a:off x="1720529" y="3104199"/>
            <a:ext cx="3696885" cy="1661993"/>
          </a:xfrm>
          <a:prstGeom prst="rect">
            <a:avLst/>
          </a:prstGeom>
        </p:spPr>
        <p:txBody>
          <a:bodyPr wrap="square">
            <a:spAutoFit/>
          </a:bodyPr>
          <a:lstStyle/>
          <a:p>
            <a:pPr algn="ctr"/>
            <a:r>
              <a:rPr lang="zh-TW" altLang="zh-TW" sz="2400" b="1" spc="-150" dirty="0">
                <a:latin typeface="微軟正黑體" panose="020B0604030504040204" pitchFamily="34" charset="-120"/>
                <a:ea typeface="微軟正黑體" panose="020B0604030504040204" pitchFamily="34" charset="-120"/>
                <a:cs typeface="Times New Roman" panose="02020603050405020304" pitchFamily="18" charset="0"/>
              </a:rPr>
              <a:t>考生</a:t>
            </a:r>
            <a:r>
              <a:rPr lang="zh-TW" altLang="en-US" sz="2400" b="1" spc="-150" dirty="0">
                <a:latin typeface="微軟正黑體" panose="020B0604030504040204" pitchFamily="34" charset="-120"/>
                <a:ea typeface="微軟正黑體" panose="020B0604030504040204" pitchFamily="34" charset="-120"/>
                <a:cs typeface="Times New Roman" panose="02020603050405020304" pitchFamily="18" charset="0"/>
              </a:rPr>
              <a:t>於</a:t>
            </a:r>
            <a:r>
              <a:rPr lang="en-US" altLang="zh-TW" sz="2400" b="1" spc="-15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EP</a:t>
            </a:r>
            <a:r>
              <a:rPr lang="zh-TW" altLang="en-US" sz="2400" b="1" spc="-15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正式版</a:t>
            </a:r>
            <a:r>
              <a:rPr lang="zh-TW" altLang="en-US" sz="2400" b="1" spc="-150" dirty="0">
                <a:latin typeface="微軟正黑體" panose="020B0604030504040204" pitchFamily="34" charset="-120"/>
                <a:ea typeface="微軟正黑體" panose="020B0604030504040204" pitchFamily="34" charset="-120"/>
                <a:cs typeface="Times New Roman" panose="02020603050405020304" pitchFamily="18" charset="0"/>
              </a:rPr>
              <a:t>查看</a:t>
            </a:r>
            <a:endParaRPr lang="en-US" altLang="zh-TW" sz="2400" b="1" spc="-150" dirty="0">
              <a:latin typeface="微軟正黑體" panose="020B0604030504040204" pitchFamily="34" charset="-120"/>
              <a:ea typeface="微軟正黑體" panose="020B0604030504040204" pitchFamily="34" charset="-120"/>
              <a:cs typeface="Times New Roman" panose="02020603050405020304" pitchFamily="18" charset="0"/>
            </a:endParaRPr>
          </a:p>
          <a:p>
            <a:pPr algn="ctr"/>
            <a:r>
              <a:rPr lang="zh-TW" altLang="zh-TW" sz="2400" b="1" spc="-150" dirty="0">
                <a:latin typeface="微軟正黑體" panose="020B0604030504040204" pitchFamily="34" charset="-120"/>
                <a:ea typeface="微軟正黑體" panose="020B0604030504040204" pitchFamily="34" charset="-120"/>
                <a:cs typeface="Times New Roman" panose="02020603050405020304" pitchFamily="18" charset="0"/>
              </a:rPr>
              <a:t>學習歷程檔案</a:t>
            </a:r>
            <a:endParaRPr lang="en-US" altLang="zh-TW" spc="-150" dirty="0">
              <a:latin typeface="微軟正黑體" panose="020B0604030504040204" pitchFamily="34" charset="-120"/>
              <a:ea typeface="微軟正黑體" panose="020B0604030504040204" pitchFamily="34" charset="-120"/>
              <a:cs typeface="Times New Roman" panose="02020603050405020304" pitchFamily="18" charset="0"/>
            </a:endParaRPr>
          </a:p>
          <a:p>
            <a:pPr marL="285750" indent="-285750">
              <a:buFont typeface="Wingdings" panose="05000000000000000000" pitchFamily="2" charset="2"/>
              <a:buChar char="Ø"/>
            </a:pPr>
            <a:r>
              <a:rPr lang="en-US" altLang="zh-TW" spc="-150" dirty="0">
                <a:latin typeface="微軟正黑體" panose="020B0604030504040204" pitchFamily="34" charset="-120"/>
                <a:ea typeface="微軟正黑體" panose="020B0604030504040204" pitchFamily="34" charset="-120"/>
                <a:cs typeface="Times New Roman" panose="02020603050405020304" pitchFamily="18" charset="0"/>
              </a:rPr>
              <a:t>1~5</a:t>
            </a:r>
            <a:r>
              <a:rPr lang="zh-TW" altLang="en-US" spc="-150" dirty="0">
                <a:latin typeface="微軟正黑體" panose="020B0604030504040204" pitchFamily="34" charset="-120"/>
                <a:ea typeface="微軟正黑體" panose="020B0604030504040204" pitchFamily="34" charset="-120"/>
                <a:cs typeface="Times New Roman" panose="02020603050405020304" pitchFamily="18" charset="0"/>
              </a:rPr>
              <a:t>學期</a:t>
            </a:r>
            <a:r>
              <a:rPr lang="zh-TW" altLang="zh-TW" b="1" u="sng" spc="-150" dirty="0">
                <a:ln>
                  <a:solidFill>
                    <a:srgbClr val="00B050"/>
                  </a:solidFill>
                </a:ln>
                <a:solidFill>
                  <a:srgbClr val="003300"/>
                </a:solidFill>
                <a:latin typeface="微軟正黑體" panose="020B0604030504040204" pitchFamily="34" charset="-120"/>
                <a:ea typeface="微軟正黑體" panose="020B0604030504040204" pitchFamily="34" charset="-120"/>
                <a:cs typeface="Times New Roman" panose="02020603050405020304" pitchFamily="18" charset="0"/>
              </a:rPr>
              <a:t>修課紀錄</a:t>
            </a:r>
            <a:r>
              <a:rPr lang="zh-TW" altLang="en-US" b="1" u="sng" spc="-150" dirty="0">
                <a:ln>
                  <a:solidFill>
                    <a:srgbClr val="00B050"/>
                  </a:solidFill>
                </a:ln>
                <a:solidFill>
                  <a:srgbClr val="003300"/>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b="1" u="sng" spc="-150" dirty="0">
              <a:ln>
                <a:solidFill>
                  <a:srgbClr val="00B050"/>
                </a:solidFill>
              </a:ln>
              <a:solidFill>
                <a:srgbClr val="00330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285750" indent="-285750">
              <a:buFont typeface="Wingdings" panose="05000000000000000000" pitchFamily="2" charset="2"/>
              <a:buChar char="Ø"/>
            </a:pPr>
            <a:r>
              <a:rPr lang="en-US" altLang="zh-TW" spc="-150" dirty="0">
                <a:latin typeface="微軟正黑體" panose="020B0604030504040204" pitchFamily="34" charset="-120"/>
                <a:ea typeface="微軟正黑體" panose="020B0604030504040204" pitchFamily="34" charset="-120"/>
                <a:cs typeface="Times New Roman" panose="02020603050405020304" pitchFamily="18" charset="0"/>
              </a:rPr>
              <a:t>1~6</a:t>
            </a:r>
            <a:r>
              <a:rPr lang="zh-TW" altLang="en-US" spc="-150" dirty="0">
                <a:latin typeface="微軟正黑體" panose="020B0604030504040204" pitchFamily="34" charset="-120"/>
                <a:ea typeface="微軟正黑體" panose="020B0604030504040204" pitchFamily="34" charset="-120"/>
                <a:cs typeface="Times New Roman" panose="02020603050405020304" pitchFamily="18" charset="0"/>
              </a:rPr>
              <a:t>學期</a:t>
            </a:r>
            <a:r>
              <a:rPr lang="zh-TW" altLang="zh-TW" u="sng" spc="-150" dirty="0">
                <a:latin typeface="微軟正黑體" panose="020B0604030504040204" pitchFamily="34" charset="-120"/>
                <a:ea typeface="微軟正黑體" panose="020B0604030504040204" pitchFamily="34" charset="-120"/>
                <a:cs typeface="Times New Roman" panose="02020603050405020304" pitchFamily="18" charset="0"/>
              </a:rPr>
              <a:t>課程學習成果</a:t>
            </a:r>
            <a:r>
              <a:rPr lang="zh-TW" altLang="en-US" spc="-15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u="sng" spc="-150" dirty="0">
                <a:latin typeface="微軟正黑體" panose="020B0604030504040204" pitchFamily="34" charset="-120"/>
                <a:ea typeface="微軟正黑體" panose="020B0604030504040204" pitchFamily="34" charset="-120"/>
                <a:cs typeface="Times New Roman" panose="02020603050405020304" pitchFamily="18" charset="0"/>
              </a:rPr>
              <a:t>多元表現</a:t>
            </a:r>
            <a:endParaRPr lang="en-US" altLang="zh-TW" u="sng" spc="-150" dirty="0">
              <a:latin typeface="微軟正黑體" panose="020B0604030504040204" pitchFamily="34" charset="-120"/>
              <a:ea typeface="微軟正黑體" panose="020B0604030504040204" pitchFamily="34" charset="-120"/>
              <a:cs typeface="Times New Roman" panose="02020603050405020304" pitchFamily="18" charset="0"/>
            </a:endParaRPr>
          </a:p>
          <a:p>
            <a:pPr marL="285750" indent="-285750">
              <a:buFont typeface="Wingdings" panose="05000000000000000000" pitchFamily="2" charset="2"/>
              <a:buChar char="Ø"/>
            </a:pPr>
            <a:r>
              <a:rPr lang="zh-TW" altLang="zh-TW" b="1" spc="-15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倘有疑義</a:t>
            </a:r>
            <a:r>
              <a:rPr lang="zh-TW" altLang="zh-TW" b="1" spc="-150" dirty="0">
                <a:latin typeface="微軟正黑體" panose="020B0604030504040204" pitchFamily="34" charset="-120"/>
                <a:ea typeface="微軟正黑體" panose="020B0604030504040204" pitchFamily="34" charset="-120"/>
                <a:cs typeface="Times New Roman" panose="02020603050405020304" pitchFamily="18" charset="0"/>
              </a:rPr>
              <a:t>向就讀</a:t>
            </a:r>
            <a:r>
              <a:rPr lang="zh-TW" altLang="en-US" b="1" spc="-150" dirty="0">
                <a:latin typeface="微軟正黑體" panose="020B0604030504040204" pitchFamily="34" charset="-120"/>
                <a:ea typeface="微軟正黑體" panose="020B0604030504040204" pitchFamily="34" charset="-120"/>
                <a:cs typeface="Times New Roman" panose="02020603050405020304" pitchFamily="18" charset="0"/>
              </a:rPr>
              <a:t>學校</a:t>
            </a:r>
            <a:r>
              <a:rPr lang="zh-TW" altLang="zh-TW" b="1" spc="-150" dirty="0">
                <a:latin typeface="微軟正黑體" panose="020B0604030504040204" pitchFamily="34" charset="-120"/>
                <a:ea typeface="微軟正黑體" panose="020B0604030504040204" pitchFamily="34" charset="-120"/>
                <a:cs typeface="Times New Roman" panose="02020603050405020304" pitchFamily="18" charset="0"/>
              </a:rPr>
              <a:t>提出異議</a:t>
            </a:r>
            <a:endParaRPr lang="zh-TW" altLang="en-US" b="1" spc="-150" dirty="0">
              <a:latin typeface="微軟正黑體" panose="020B0604030504040204" pitchFamily="34" charset="-120"/>
              <a:ea typeface="微軟正黑體" panose="020B0604030504040204" pitchFamily="34" charset="-120"/>
            </a:endParaRPr>
          </a:p>
        </p:txBody>
      </p:sp>
      <p:sp>
        <p:nvSpPr>
          <p:cNvPr id="8" name="矩形 7">
            <a:extLst>
              <a:ext uri="{FF2B5EF4-FFF2-40B4-BE49-F238E27FC236}">
                <a16:creationId xmlns:a16="http://schemas.microsoft.com/office/drawing/2014/main" id="{CF35F0F8-A571-4304-987B-107975CE76C0}"/>
              </a:ext>
            </a:extLst>
          </p:cNvPr>
          <p:cNvSpPr/>
          <p:nvPr/>
        </p:nvSpPr>
        <p:spPr>
          <a:xfrm>
            <a:off x="1796304" y="5292755"/>
            <a:ext cx="3621109" cy="1446550"/>
          </a:xfrm>
          <a:prstGeom prst="rect">
            <a:avLst/>
          </a:prstGeom>
        </p:spPr>
        <p:txBody>
          <a:bodyPr wrap="square">
            <a:spAutoFit/>
          </a:bodyPr>
          <a:lstStyle/>
          <a:p>
            <a:pPr algn="ctr"/>
            <a:r>
              <a:rPr lang="zh-TW" altLang="zh-TW" sz="2400" b="1" spc="-150" dirty="0">
                <a:latin typeface="微軟正黑體" panose="020B0604030504040204" pitchFamily="34" charset="-120"/>
                <a:ea typeface="微軟正黑體" panose="020B0604030504040204" pitchFamily="34" charset="-120"/>
                <a:cs typeface="Times New Roman" panose="02020603050405020304" pitchFamily="18" charset="0"/>
              </a:rPr>
              <a:t>考生</a:t>
            </a:r>
            <a:r>
              <a:rPr lang="zh-TW" altLang="en-US" sz="2400" b="1" spc="-150" dirty="0">
                <a:latin typeface="微軟正黑體" panose="020B0604030504040204" pitchFamily="34" charset="-120"/>
                <a:ea typeface="微軟正黑體" panose="020B0604030504040204" pitchFamily="34" charset="-120"/>
                <a:cs typeface="Times New Roman" panose="02020603050405020304" pitchFamily="18" charset="0"/>
              </a:rPr>
              <a:t>於</a:t>
            </a:r>
            <a:r>
              <a:rPr lang="en-US" altLang="zh-TW" sz="2400" b="1" spc="-15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EP</a:t>
            </a:r>
            <a:r>
              <a:rPr lang="zh-TW" altLang="en-US" sz="2400" b="1" spc="-15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正式版</a:t>
            </a:r>
            <a:endParaRPr lang="en-US" altLang="zh-TW" sz="2400" b="1" spc="-15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a:r>
              <a:rPr lang="zh-TW" altLang="en-US" sz="2400" b="1" spc="-150" dirty="0">
                <a:latin typeface="微軟正黑體" panose="020B0604030504040204" pitchFamily="34" charset="-120"/>
                <a:ea typeface="微軟正黑體" panose="020B0604030504040204" pitchFamily="34" charset="-120"/>
                <a:cs typeface="Times New Roman" panose="02020603050405020304" pitchFamily="18" charset="0"/>
              </a:rPr>
              <a:t>自行上傳</a:t>
            </a:r>
            <a:endParaRPr lang="en-US" altLang="zh-TW" sz="2400" b="1" spc="-150" dirty="0">
              <a:latin typeface="微軟正黑體" panose="020B0604030504040204" pitchFamily="34" charset="-120"/>
              <a:ea typeface="微軟正黑體" panose="020B0604030504040204" pitchFamily="34" charset="-120"/>
              <a:cs typeface="Times New Roman" panose="02020603050405020304" pitchFamily="18" charset="0"/>
            </a:endParaRPr>
          </a:p>
          <a:p>
            <a:pPr algn="ctr"/>
            <a:r>
              <a:rPr lang="zh-TW" altLang="en-US" sz="2400" b="1" spc="-150" dirty="0">
                <a:latin typeface="微軟正黑體" panose="020B0604030504040204" pitchFamily="34" charset="-120"/>
                <a:ea typeface="微軟正黑體" panose="020B0604030504040204" pitchFamily="34" charset="-120"/>
                <a:cs typeface="Times New Roman" panose="02020603050405020304" pitchFamily="18" charset="0"/>
              </a:rPr>
              <a:t>第</a:t>
            </a:r>
            <a:r>
              <a:rPr lang="en-US" altLang="zh-TW" sz="2400" b="1" spc="-150" dirty="0">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zh-TW" sz="2400" b="1" spc="-150" dirty="0">
                <a:latin typeface="微軟正黑體" panose="020B0604030504040204" pitchFamily="34" charset="-120"/>
                <a:ea typeface="微軟正黑體" panose="020B0604030504040204" pitchFamily="34" charset="-120"/>
                <a:cs typeface="Times New Roman" panose="02020603050405020304" pitchFamily="18" charset="0"/>
              </a:rPr>
              <a:t>學期</a:t>
            </a:r>
            <a:r>
              <a:rPr lang="zh-TW" altLang="zh-TW" sz="2400" b="1" u="sng" spc="-150" dirty="0">
                <a:ln>
                  <a:solidFill>
                    <a:srgbClr val="00B050"/>
                  </a:solidFill>
                </a:ln>
                <a:solidFill>
                  <a:srgbClr val="003300"/>
                </a:solidFill>
                <a:latin typeface="微軟正黑體" panose="020B0604030504040204" pitchFamily="34" charset="-120"/>
                <a:ea typeface="微軟正黑體" panose="020B0604030504040204" pitchFamily="34" charset="-120"/>
                <a:cs typeface="Times New Roman" panose="02020603050405020304" pitchFamily="18" charset="0"/>
              </a:rPr>
              <a:t>修課紀錄</a:t>
            </a:r>
            <a:r>
              <a:rPr lang="en-US" altLang="zh-TW" sz="1600" b="1" u="sng" spc="-150" dirty="0">
                <a:ln>
                  <a:solidFill>
                    <a:srgbClr val="00B050"/>
                  </a:solidFill>
                </a:ln>
                <a:solidFill>
                  <a:srgbClr val="003300"/>
                </a:solidFill>
                <a:latin typeface="微軟正黑體" panose="020B0604030504040204" pitchFamily="34" charset="-120"/>
                <a:ea typeface="微軟正黑體" panose="020B0604030504040204" pitchFamily="34" charset="-120"/>
                <a:cs typeface="Times New Roman" panose="02020603050405020304" pitchFamily="18" charset="0"/>
              </a:rPr>
              <a:t>(PDF)</a:t>
            </a:r>
          </a:p>
          <a:p>
            <a:pPr algn="ctr"/>
            <a:endParaRPr lang="zh-TW" altLang="en-US" sz="1600" b="1" u="sng" spc="-150" dirty="0">
              <a:ln>
                <a:solidFill>
                  <a:srgbClr val="00B050"/>
                </a:solidFill>
              </a:ln>
              <a:solidFill>
                <a:srgbClr val="0033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9" name="向右箭號 1">
            <a:extLst>
              <a:ext uri="{FF2B5EF4-FFF2-40B4-BE49-F238E27FC236}">
                <a16:creationId xmlns:a16="http://schemas.microsoft.com/office/drawing/2014/main" id="{1AB28F30-B62A-46F8-89C1-895887905D74}"/>
              </a:ext>
            </a:extLst>
          </p:cNvPr>
          <p:cNvSpPr/>
          <p:nvPr/>
        </p:nvSpPr>
        <p:spPr>
          <a:xfrm>
            <a:off x="5338879" y="1734563"/>
            <a:ext cx="304800" cy="365760"/>
          </a:xfrm>
          <a:prstGeom prst="rightArrow">
            <a:avLst/>
          </a:prstGeom>
          <a:solidFill>
            <a:schemeClr val="accent2">
              <a:lumMod val="20000"/>
              <a:lumOff val="8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Book Antiqua" panose="02040602050305030304" pitchFamily="18" charset="0"/>
              <a:ea typeface="華康儷楷書" panose="03000509000000000000" pitchFamily="65" charset="-120"/>
            </a:endParaRPr>
          </a:p>
        </p:txBody>
      </p:sp>
      <p:sp>
        <p:nvSpPr>
          <p:cNvPr id="10" name="矩形 9">
            <a:extLst>
              <a:ext uri="{FF2B5EF4-FFF2-40B4-BE49-F238E27FC236}">
                <a16:creationId xmlns:a16="http://schemas.microsoft.com/office/drawing/2014/main" id="{F2B002AE-9F7C-4A19-9DB5-C60C84581855}"/>
              </a:ext>
            </a:extLst>
          </p:cNvPr>
          <p:cNvSpPr/>
          <p:nvPr/>
        </p:nvSpPr>
        <p:spPr>
          <a:xfrm>
            <a:off x="5687208" y="1441038"/>
            <a:ext cx="5206265" cy="1400383"/>
          </a:xfrm>
          <a:prstGeom prst="rect">
            <a:avLst/>
          </a:prstGeom>
          <a:solidFill>
            <a:schemeClr val="bg1">
              <a:lumMod val="95000"/>
            </a:schemeClr>
          </a:solidFill>
        </p:spPr>
        <p:txBody>
          <a:bodyPr wrap="square">
            <a:spAutoFit/>
          </a:bodyPr>
          <a:lstStyle/>
          <a:p>
            <a:pPr marL="144000" indent="-183600" algn="just">
              <a:spcBef>
                <a:spcPts val="600"/>
              </a:spcBef>
            </a:pPr>
            <a:r>
              <a:rPr lang="en-US" altLang="zh-TW" sz="1600" kern="100" spc="-100" dirty="0">
                <a:latin typeface="微軟正黑體" panose="020B0604030504040204" pitchFamily="34" charset="-120"/>
                <a:ea typeface="微軟正黑體" panose="020B0604030504040204" pitchFamily="34" charset="-120"/>
              </a:rPr>
              <a:t>1.</a:t>
            </a:r>
            <a:r>
              <a:rPr lang="zh-TW" altLang="en-US" sz="1600" kern="100" spc="-100" dirty="0">
                <a:latin typeface="微軟正黑體" panose="020B0604030504040204" pitchFamily="34" charset="-120"/>
                <a:ea typeface="微軟正黑體" panose="020B0604030504040204" pitchFamily="34" charset="-120"/>
              </a:rPr>
              <a:t>經考生於</a:t>
            </a:r>
            <a:r>
              <a:rPr lang="en-US" altLang="zh-TW" sz="1600" kern="100" spc="-100" dirty="0">
                <a:latin typeface="微軟正黑體" panose="020B0604030504040204" pitchFamily="34" charset="-120"/>
                <a:ea typeface="微軟正黑體" panose="020B0604030504040204" pitchFamily="34" charset="-120"/>
              </a:rPr>
              <a:t>113</a:t>
            </a:r>
            <a:r>
              <a:rPr lang="zh-TW" altLang="en-US" sz="1600" kern="100" spc="-100" dirty="0">
                <a:latin typeface="微軟正黑體" panose="020B0604030504040204" pitchFamily="34" charset="-120"/>
                <a:ea typeface="微軟正黑體" panose="020B0604030504040204" pitchFamily="34" charset="-120"/>
              </a:rPr>
              <a:t>年</a:t>
            </a:r>
            <a:r>
              <a:rPr lang="en-US" altLang="zh-TW" sz="1600" kern="100" spc="-100" dirty="0">
                <a:latin typeface="微軟正黑體" panose="020B0604030504040204" pitchFamily="34" charset="-120"/>
                <a:ea typeface="微軟正黑體" panose="020B0604030504040204" pitchFamily="34" charset="-120"/>
              </a:rPr>
              <a:t>4</a:t>
            </a:r>
            <a:r>
              <a:rPr lang="zh-TW" altLang="en-US" sz="1600" kern="100" spc="-100" dirty="0">
                <a:latin typeface="微軟正黑體" panose="020B0604030504040204" pitchFamily="34" charset="-120"/>
                <a:ea typeface="微軟正黑體" panose="020B0604030504040204" pitchFamily="34" charset="-120"/>
              </a:rPr>
              <a:t>月</a:t>
            </a:r>
            <a:r>
              <a:rPr lang="en-US" altLang="zh-TW" sz="1600" kern="100" spc="-100" dirty="0">
                <a:latin typeface="微軟正黑體" panose="020B0604030504040204" pitchFamily="34" charset="-120"/>
                <a:ea typeface="微軟正黑體" panose="020B0604030504040204" pitchFamily="34" charset="-120"/>
              </a:rPr>
              <a:t>18</a:t>
            </a:r>
            <a:r>
              <a:rPr lang="zh-TW" altLang="en-US" sz="1600" kern="100" spc="-100" dirty="0">
                <a:latin typeface="微軟正黑體" panose="020B0604030504040204" pitchFamily="34" charset="-120"/>
                <a:ea typeface="微軟正黑體" panose="020B0604030504040204" pitchFamily="34" charset="-120"/>
              </a:rPr>
              <a:t>日中午</a:t>
            </a:r>
            <a:r>
              <a:rPr lang="en-US" altLang="zh-TW" sz="1600" kern="100" spc="-100" dirty="0">
                <a:latin typeface="微軟正黑體" panose="020B0604030504040204" pitchFamily="34" charset="-120"/>
                <a:ea typeface="微軟正黑體" panose="020B0604030504040204" pitchFamily="34" charset="-120"/>
              </a:rPr>
              <a:t>12:00</a:t>
            </a:r>
            <a:r>
              <a:rPr lang="zh-TW" altLang="en-US" sz="1600" kern="100" spc="-100" dirty="0">
                <a:latin typeface="微軟正黑體" panose="020B0604030504040204" pitchFamily="34" charset="-120"/>
                <a:ea typeface="微軟正黑體" panose="020B0604030504040204" pitchFamily="34" charset="-120"/>
              </a:rPr>
              <a:t>前之每日上班時間，向</a:t>
            </a:r>
            <a:r>
              <a:rPr lang="zh-TW" altLang="en-US" sz="1600" b="1" u="sng" kern="100" spc="-100" dirty="0">
                <a:solidFill>
                  <a:srgbClr val="0000FF"/>
                </a:solidFill>
                <a:latin typeface="微軟正黑體" panose="020B0604030504040204" pitchFamily="34" charset="-120"/>
                <a:ea typeface="微軟正黑體" panose="020B0604030504040204" pitchFamily="34" charset="-120"/>
              </a:rPr>
              <a:t>就讀學校</a:t>
            </a:r>
            <a:r>
              <a:rPr lang="zh-TW" altLang="en-US" sz="1600" kern="100" spc="-100" dirty="0">
                <a:latin typeface="微軟正黑體" panose="020B0604030504040204" pitchFamily="34" charset="-120"/>
                <a:ea typeface="微軟正黑體" panose="020B0604030504040204" pitchFamily="34" charset="-120"/>
              </a:rPr>
              <a:t>提出疑義申請，</a:t>
            </a:r>
            <a:r>
              <a:rPr lang="zh-TW" altLang="en-US" sz="1600" b="1" u="sng" kern="100" spc="-100" dirty="0">
                <a:solidFill>
                  <a:srgbClr val="0000FF"/>
                </a:solidFill>
                <a:latin typeface="微軟正黑體" panose="020B0604030504040204" pitchFamily="34" charset="-120"/>
                <a:ea typeface="微軟正黑體" panose="020B0604030504040204" pitchFamily="34" charset="-120"/>
              </a:rPr>
              <a:t>就讀學校</a:t>
            </a:r>
            <a:r>
              <a:rPr lang="zh-TW" altLang="en-US" sz="1600" kern="100" spc="-100" dirty="0">
                <a:latin typeface="微軟正黑體" panose="020B0604030504040204" pitchFamily="34" charset="-120"/>
                <a:ea typeface="微軟正黑體" panose="020B0604030504040204" pitchFamily="34" charset="-120"/>
              </a:rPr>
              <a:t>循程序於</a:t>
            </a:r>
            <a:r>
              <a:rPr lang="en-US" altLang="zh-TW" sz="1600" kern="100" spc="-100" dirty="0">
                <a:latin typeface="微軟正黑體" panose="020B0604030504040204" pitchFamily="34" charset="-120"/>
                <a:ea typeface="微軟正黑體" panose="020B0604030504040204" pitchFamily="34" charset="-120"/>
              </a:rPr>
              <a:t>3</a:t>
            </a:r>
            <a:r>
              <a:rPr lang="zh-TW" altLang="en-US" sz="1600" kern="100" spc="-100" dirty="0">
                <a:latin typeface="微軟正黑體" panose="020B0604030504040204" pitchFamily="34" charset="-120"/>
                <a:ea typeface="微軟正黑體" panose="020B0604030504040204" pitchFamily="34" charset="-120"/>
              </a:rPr>
              <a:t>日內查明後向</a:t>
            </a:r>
            <a:r>
              <a:rPr lang="en-US" altLang="zh-TW" sz="1600" b="1" u="sng" kern="100" spc="-100" dirty="0">
                <a:solidFill>
                  <a:srgbClr val="0000FF"/>
                </a:solidFill>
                <a:latin typeface="微軟正黑體" panose="020B0604030504040204" pitchFamily="34" charset="-120"/>
                <a:ea typeface="微軟正黑體" panose="020B0604030504040204" pitchFamily="34" charset="-120"/>
              </a:rPr>
              <a:t>EP</a:t>
            </a:r>
            <a:r>
              <a:rPr lang="zh-TW" altLang="en-US" sz="1600" b="1" u="sng" kern="100" spc="-100" dirty="0">
                <a:solidFill>
                  <a:srgbClr val="0000FF"/>
                </a:solidFill>
                <a:latin typeface="微軟正黑體" panose="020B0604030504040204" pitchFamily="34" charset="-120"/>
                <a:ea typeface="微軟正黑體" panose="020B0604030504040204" pitchFamily="34" charset="-120"/>
              </a:rPr>
              <a:t>中央資料庫</a:t>
            </a:r>
            <a:r>
              <a:rPr lang="zh-TW" altLang="en-US" sz="1600" kern="100" spc="-100" dirty="0">
                <a:latin typeface="微軟正黑體" panose="020B0604030504040204" pitchFamily="34" charset="-120"/>
                <a:ea typeface="微軟正黑體" panose="020B0604030504040204" pitchFamily="34" charset="-120"/>
              </a:rPr>
              <a:t>申請更正</a:t>
            </a:r>
            <a:endParaRPr lang="en-US" altLang="zh-TW" sz="1600" kern="100" spc="-100" dirty="0">
              <a:latin typeface="微軟正黑體" panose="020B0604030504040204" pitchFamily="34" charset="-120"/>
              <a:ea typeface="微軟正黑體" panose="020B0604030504040204" pitchFamily="34" charset="-120"/>
            </a:endParaRPr>
          </a:p>
          <a:p>
            <a:pPr marL="144000" indent="-182563" algn="just">
              <a:spcBef>
                <a:spcPts val="600"/>
              </a:spcBef>
            </a:pPr>
            <a:r>
              <a:rPr lang="en-US" altLang="zh-TW" sz="1600" kern="100" spc="-100" dirty="0">
                <a:latin typeface="微軟正黑體" panose="020B0604030504040204" pitchFamily="34" charset="-120"/>
                <a:ea typeface="微軟正黑體" panose="020B0604030504040204" pitchFamily="34" charset="-120"/>
              </a:rPr>
              <a:t>2.</a:t>
            </a:r>
            <a:r>
              <a:rPr lang="en-US" altLang="zh-TW" sz="1600" b="1" u="sng" kern="100" spc="-100" dirty="0">
                <a:solidFill>
                  <a:srgbClr val="0000FF"/>
                </a:solidFill>
                <a:latin typeface="微軟正黑體" panose="020B0604030504040204" pitchFamily="34" charset="-120"/>
                <a:ea typeface="微軟正黑體" panose="020B0604030504040204" pitchFamily="34" charset="-120"/>
              </a:rPr>
              <a:t>EP</a:t>
            </a:r>
            <a:r>
              <a:rPr lang="zh-TW" altLang="en-US" sz="1600" b="1" u="sng" kern="100" spc="-100" dirty="0">
                <a:solidFill>
                  <a:srgbClr val="0000FF"/>
                </a:solidFill>
                <a:latin typeface="微軟正黑體" panose="020B0604030504040204" pitchFamily="34" charset="-120"/>
                <a:ea typeface="微軟正黑體" panose="020B0604030504040204" pitchFamily="34" charset="-120"/>
              </a:rPr>
              <a:t>中央資料庫</a:t>
            </a:r>
            <a:r>
              <a:rPr lang="zh-TW" altLang="en-US" sz="1600" kern="100" spc="-100" dirty="0">
                <a:latin typeface="微軟正黑體" panose="020B0604030504040204" pitchFamily="34" charset="-120"/>
                <a:ea typeface="微軟正黑體" panose="020B0604030504040204" pitchFamily="34" charset="-120"/>
              </a:rPr>
              <a:t>於</a:t>
            </a:r>
            <a:r>
              <a:rPr lang="en-US" altLang="zh-TW" sz="1600" u="sng" kern="100" spc="-100" dirty="0">
                <a:latin typeface="微軟正黑體" panose="020B0604030504040204" pitchFamily="34" charset="-120"/>
                <a:ea typeface="微軟正黑體" panose="020B0604030504040204" pitchFamily="34" charset="-120"/>
              </a:rPr>
              <a:t>113.5.30~6.2</a:t>
            </a:r>
            <a:r>
              <a:rPr lang="zh-TW" altLang="en-US" sz="1600" kern="100" spc="-100" dirty="0">
                <a:latin typeface="微軟正黑體" panose="020B0604030504040204" pitchFamily="34" charset="-120"/>
                <a:ea typeface="微軟正黑體" panose="020B0604030504040204" pitchFamily="34" charset="-120"/>
              </a:rPr>
              <a:t>將</a:t>
            </a:r>
            <a:r>
              <a:rPr lang="zh-TW" altLang="en-US" sz="1600" kern="100" spc="-100" dirty="0">
                <a:solidFill>
                  <a:srgbClr val="FF0000"/>
                </a:solidFill>
                <a:latin typeface="微軟正黑體" panose="020B0604030504040204" pitchFamily="34" charset="-120"/>
                <a:ea typeface="微軟正黑體" panose="020B0604030504040204" pitchFamily="34" charset="-120"/>
              </a:rPr>
              <a:t>第</a:t>
            </a:r>
            <a:r>
              <a:rPr lang="en-US" altLang="zh-TW" sz="1600" kern="100" spc="-100" dirty="0">
                <a:solidFill>
                  <a:srgbClr val="FF0000"/>
                </a:solidFill>
                <a:latin typeface="微軟正黑體" panose="020B0604030504040204" pitchFamily="34" charset="-120"/>
                <a:ea typeface="微軟正黑體" panose="020B0604030504040204" pitchFamily="34" charset="-120"/>
              </a:rPr>
              <a:t>1~5</a:t>
            </a:r>
            <a:r>
              <a:rPr lang="zh-TW" altLang="en-US" sz="1600" kern="100" spc="-100" dirty="0">
                <a:solidFill>
                  <a:srgbClr val="FF0000"/>
                </a:solidFill>
                <a:latin typeface="微軟正黑體" panose="020B0604030504040204" pitchFamily="34" charset="-120"/>
                <a:ea typeface="微軟正黑體" panose="020B0604030504040204" pitchFamily="34" charset="-120"/>
              </a:rPr>
              <a:t>學期</a:t>
            </a:r>
            <a:r>
              <a:rPr lang="zh-TW" altLang="en-US" sz="1600" kern="100" spc="-100" dirty="0">
                <a:latin typeface="微軟正黑體" panose="020B0604030504040204" pitchFamily="34" charset="-120"/>
                <a:ea typeface="微軟正黑體" panose="020B0604030504040204" pitchFamily="34" charset="-120"/>
              </a:rPr>
              <a:t>修課紀錄、</a:t>
            </a:r>
            <a:br>
              <a:rPr lang="en-US" altLang="zh-TW" sz="1600" kern="100" spc="-100" dirty="0">
                <a:latin typeface="微軟正黑體" panose="020B0604030504040204" pitchFamily="34" charset="-120"/>
                <a:ea typeface="微軟正黑體" panose="020B0604030504040204" pitchFamily="34" charset="-120"/>
              </a:rPr>
            </a:br>
            <a:r>
              <a:rPr lang="zh-TW" altLang="en-US" sz="1600" kern="100" spc="-100" dirty="0">
                <a:solidFill>
                  <a:srgbClr val="FF0000"/>
                </a:solidFill>
                <a:latin typeface="微軟正黑體" panose="020B0604030504040204" pitchFamily="34" charset="-120"/>
                <a:ea typeface="微軟正黑體" panose="020B0604030504040204" pitchFamily="34" charset="-120"/>
              </a:rPr>
              <a:t>第</a:t>
            </a:r>
            <a:r>
              <a:rPr lang="en-US" altLang="zh-TW" sz="1600" kern="100" spc="-100" dirty="0">
                <a:solidFill>
                  <a:srgbClr val="FF0000"/>
                </a:solidFill>
                <a:latin typeface="微軟正黑體" panose="020B0604030504040204" pitchFamily="34" charset="-120"/>
                <a:ea typeface="微軟正黑體" panose="020B0604030504040204" pitchFamily="34" charset="-120"/>
              </a:rPr>
              <a:t>1~6</a:t>
            </a:r>
            <a:r>
              <a:rPr lang="zh-TW" altLang="en-US" sz="1600" kern="100" spc="-100" dirty="0">
                <a:solidFill>
                  <a:srgbClr val="FF0000"/>
                </a:solidFill>
                <a:latin typeface="微軟正黑體" panose="020B0604030504040204" pitchFamily="34" charset="-120"/>
                <a:ea typeface="微軟正黑體" panose="020B0604030504040204" pitchFamily="34" charset="-120"/>
              </a:rPr>
              <a:t>學期</a:t>
            </a:r>
            <a:r>
              <a:rPr lang="zh-TW" altLang="en-US" sz="1600" kern="100" spc="-100" dirty="0">
                <a:latin typeface="微軟正黑體" panose="020B0604030504040204" pitchFamily="34" charset="-120"/>
                <a:ea typeface="微軟正黑體" panose="020B0604030504040204" pitchFamily="34" charset="-120"/>
              </a:rPr>
              <a:t>的課程學習成果及多元表現傳予</a:t>
            </a:r>
            <a:r>
              <a:rPr lang="zh-TW" altLang="en-US" sz="1600" b="1" u="sng" kern="100" spc="-100" dirty="0">
                <a:solidFill>
                  <a:srgbClr val="0000FF"/>
                </a:solidFill>
                <a:latin typeface="微軟正黑體" panose="020B0604030504040204" pitchFamily="34" charset="-120"/>
                <a:ea typeface="微軟正黑體" panose="020B0604030504040204" pitchFamily="34" charset="-120"/>
              </a:rPr>
              <a:t>聯合會</a:t>
            </a:r>
            <a:endParaRPr lang="zh-TW" altLang="en-US" sz="1600" b="1" spc="-100" dirty="0">
              <a:solidFill>
                <a:srgbClr val="0000FF"/>
              </a:solidFill>
              <a:latin typeface="微軟正黑體" panose="020B0604030504040204" pitchFamily="34" charset="-120"/>
              <a:ea typeface="微軟正黑體" panose="020B0604030504040204" pitchFamily="34" charset="-120"/>
            </a:endParaRPr>
          </a:p>
        </p:txBody>
      </p:sp>
      <p:sp>
        <p:nvSpPr>
          <p:cNvPr id="11" name="矩形 10">
            <a:extLst>
              <a:ext uri="{FF2B5EF4-FFF2-40B4-BE49-F238E27FC236}">
                <a16:creationId xmlns:a16="http://schemas.microsoft.com/office/drawing/2014/main" id="{ACE1AD60-5EE7-4DE7-A394-16F3D827837A}"/>
              </a:ext>
            </a:extLst>
          </p:cNvPr>
          <p:cNvSpPr/>
          <p:nvPr/>
        </p:nvSpPr>
        <p:spPr>
          <a:xfrm>
            <a:off x="5693263" y="3407129"/>
            <a:ext cx="5206265" cy="1646605"/>
          </a:xfrm>
          <a:prstGeom prst="rect">
            <a:avLst/>
          </a:prstGeom>
          <a:solidFill>
            <a:schemeClr val="bg1">
              <a:lumMod val="95000"/>
            </a:schemeClr>
          </a:solidFill>
        </p:spPr>
        <p:txBody>
          <a:bodyPr wrap="square">
            <a:spAutoFit/>
          </a:bodyPr>
          <a:lstStyle/>
          <a:p>
            <a:pPr marL="144000" indent="-182563" algn="just">
              <a:spcBef>
                <a:spcPts val="600"/>
              </a:spcBef>
            </a:pPr>
            <a:r>
              <a:rPr lang="en-US" altLang="zh-TW" sz="1600" kern="100" spc="-100" dirty="0">
                <a:latin typeface="微軟正黑體" panose="020B0604030504040204" pitchFamily="34" charset="-120"/>
                <a:ea typeface="微軟正黑體" panose="020B0604030504040204" pitchFamily="34" charset="-120"/>
              </a:rPr>
              <a:t>1.</a:t>
            </a:r>
            <a:r>
              <a:rPr lang="zh-TW" altLang="en-US" sz="1600" kern="100" spc="-100" dirty="0">
                <a:latin typeface="微軟正黑體" panose="020B0604030504040204" pitchFamily="34" charset="-120"/>
                <a:ea typeface="微軟正黑體" panose="020B0604030504040204" pitchFamily="34" charset="-120"/>
              </a:rPr>
              <a:t>考生於上傳期間，如發現</a:t>
            </a:r>
            <a:r>
              <a:rPr lang="zh-TW" altLang="en-US" sz="1600" kern="100" spc="-100" dirty="0">
                <a:solidFill>
                  <a:srgbClr val="FF0000"/>
                </a:solidFill>
                <a:latin typeface="微軟正黑體" panose="020B0604030504040204" pitchFamily="34" charset="-120"/>
                <a:ea typeface="微軟正黑體" panose="020B0604030504040204" pitchFamily="34" charset="-120"/>
              </a:rPr>
              <a:t>第</a:t>
            </a:r>
            <a:r>
              <a:rPr lang="en-US" altLang="zh-TW" sz="1600" kern="100" spc="-100" dirty="0">
                <a:solidFill>
                  <a:srgbClr val="FF0000"/>
                </a:solidFill>
                <a:latin typeface="微軟正黑體" panose="020B0604030504040204" pitchFamily="34" charset="-120"/>
                <a:ea typeface="微軟正黑體" panose="020B0604030504040204" pitchFamily="34" charset="-120"/>
              </a:rPr>
              <a:t>5</a:t>
            </a:r>
            <a:r>
              <a:rPr lang="zh-TW" altLang="en-US" sz="1600" kern="100" spc="-100" dirty="0">
                <a:solidFill>
                  <a:srgbClr val="FF0000"/>
                </a:solidFill>
                <a:latin typeface="微軟正黑體" panose="020B0604030504040204" pitchFamily="34" charset="-120"/>
                <a:ea typeface="微軟正黑體" panose="020B0604030504040204" pitchFamily="34" charset="-120"/>
              </a:rPr>
              <a:t>學期修課紀錄</a:t>
            </a:r>
            <a:r>
              <a:rPr lang="zh-TW" altLang="en-US" sz="1600" kern="100" spc="-100" dirty="0">
                <a:latin typeface="微軟正黑體" panose="020B0604030504040204" pitchFamily="34" charset="-120"/>
                <a:ea typeface="微軟正黑體" panose="020B0604030504040204" pitchFamily="34" charset="-120"/>
              </a:rPr>
              <a:t>、</a:t>
            </a:r>
            <a:r>
              <a:rPr lang="zh-TW" altLang="en-US" sz="1600" kern="100" spc="-100" dirty="0">
                <a:solidFill>
                  <a:srgbClr val="FF0000"/>
                </a:solidFill>
                <a:latin typeface="微軟正黑體" panose="020B0604030504040204" pitchFamily="34" charset="-120"/>
                <a:ea typeface="微軟正黑體" panose="020B0604030504040204" pitchFamily="34" charset="-120"/>
              </a:rPr>
              <a:t>第</a:t>
            </a:r>
            <a:r>
              <a:rPr lang="en-US" altLang="zh-TW" sz="1600" kern="100" spc="-100" dirty="0">
                <a:solidFill>
                  <a:srgbClr val="FF0000"/>
                </a:solidFill>
                <a:latin typeface="微軟正黑體" panose="020B0604030504040204" pitchFamily="34" charset="-120"/>
                <a:ea typeface="微軟正黑體" panose="020B0604030504040204" pitchFamily="34" charset="-120"/>
              </a:rPr>
              <a:t>5~6</a:t>
            </a:r>
            <a:r>
              <a:rPr lang="zh-TW" altLang="en-US" sz="1600" kern="100" spc="-100" dirty="0">
                <a:solidFill>
                  <a:srgbClr val="FF0000"/>
                </a:solidFill>
                <a:latin typeface="微軟正黑體" panose="020B0604030504040204" pitchFamily="34" charset="-120"/>
                <a:ea typeface="微軟正黑體" panose="020B0604030504040204" pitchFamily="34" charset="-120"/>
              </a:rPr>
              <a:t>學期之課程學習成果及多元表現</a:t>
            </a:r>
            <a:r>
              <a:rPr lang="zh-TW" altLang="en-US" sz="1600" kern="100" spc="-100" dirty="0">
                <a:latin typeface="微軟正黑體" panose="020B0604030504040204" pitchFamily="34" charset="-120"/>
                <a:ea typeface="微軟正黑體" panose="020B0604030504040204" pitchFamily="34" charset="-120"/>
              </a:rPr>
              <a:t>等檔案內容有疑義者，除應儘速向就讀學校反映外，仍應於申請校系科</a:t>
            </a:r>
            <a:r>
              <a:rPr lang="en-US" altLang="zh-TW" sz="1600" kern="100" spc="-100" dirty="0">
                <a:latin typeface="微軟正黑體" panose="020B0604030504040204" pitchFamily="34" charset="-120"/>
                <a:ea typeface="微軟正黑體" panose="020B0604030504040204" pitchFamily="34" charset="-120"/>
              </a:rPr>
              <a:t>(</a:t>
            </a:r>
            <a:r>
              <a:rPr lang="zh-TW" altLang="en-US" sz="1600" kern="100" spc="-100" dirty="0">
                <a:latin typeface="微軟正黑體" panose="020B0604030504040204" pitchFamily="34" charset="-120"/>
                <a:ea typeface="微軟正黑體" panose="020B0604030504040204" pitchFamily="34" charset="-120"/>
              </a:rPr>
              <a:t>組</a:t>
            </a:r>
            <a:r>
              <a:rPr lang="en-US" altLang="zh-TW" sz="1600" kern="100" spc="-100" dirty="0">
                <a:latin typeface="微軟正黑體" panose="020B0604030504040204" pitchFamily="34" charset="-120"/>
                <a:ea typeface="微軟正黑體" panose="020B0604030504040204" pitchFamily="34" charset="-120"/>
              </a:rPr>
              <a:t>)</a:t>
            </a:r>
            <a:r>
              <a:rPr lang="zh-TW" altLang="en-US" sz="1600" kern="100" spc="-100" dirty="0">
                <a:latin typeface="微軟正黑體" panose="020B0604030504040204" pitchFamily="34" charset="-120"/>
                <a:ea typeface="微軟正黑體" panose="020B0604030504040204" pitchFamily="34" charset="-120"/>
              </a:rPr>
              <a:t>、學程所訂繳交截止前</a:t>
            </a:r>
            <a:r>
              <a:rPr lang="zh-TW" altLang="en-US" sz="1600" b="1" u="sng" kern="100" spc="-100" dirty="0">
                <a:latin typeface="微軟正黑體" panose="020B0604030504040204" pitchFamily="34" charset="-120"/>
                <a:ea typeface="微軟正黑體" panose="020B0604030504040204" pitchFamily="34" charset="-120"/>
              </a:rPr>
              <a:t>完成</a:t>
            </a:r>
            <a:r>
              <a:rPr lang="zh-TW" altLang="en-US" sz="1600" kern="100" spc="-100" dirty="0">
                <a:latin typeface="微軟正黑體" panose="020B0604030504040204" pitchFamily="34" charset="-120"/>
                <a:ea typeface="微軟正黑體" panose="020B0604030504040204" pitchFamily="34" charset="-120"/>
              </a:rPr>
              <a:t>學習歷程備審資料上傳及確認作業</a:t>
            </a:r>
            <a:endParaRPr lang="zh-TW" altLang="en-US" sz="1600" b="1" u="sng" kern="100" spc="-100" dirty="0">
              <a:solidFill>
                <a:srgbClr val="0000FF"/>
              </a:solidFill>
              <a:latin typeface="微軟正黑體" panose="020B0604030504040204" pitchFamily="34" charset="-120"/>
              <a:ea typeface="微軟正黑體" panose="020B0604030504040204" pitchFamily="34" charset="-120"/>
            </a:endParaRPr>
          </a:p>
          <a:p>
            <a:pPr marL="144000" indent="-182563" algn="just">
              <a:spcBef>
                <a:spcPts val="600"/>
              </a:spcBef>
            </a:pPr>
            <a:r>
              <a:rPr lang="en-US" altLang="zh-TW" sz="1600" kern="100" spc="-100" dirty="0">
                <a:latin typeface="微軟正黑體" panose="020B0604030504040204" pitchFamily="34" charset="-120"/>
                <a:ea typeface="微軟正黑體" panose="020B0604030504040204" pitchFamily="34" charset="-120"/>
              </a:rPr>
              <a:t>2.</a:t>
            </a:r>
            <a:r>
              <a:rPr lang="zh-TW" altLang="en-US" sz="1600" b="1" u="sng" kern="100" spc="-100" dirty="0">
                <a:solidFill>
                  <a:srgbClr val="0000FF"/>
                </a:solidFill>
                <a:latin typeface="微軟正黑體" panose="020B0604030504040204" pitchFamily="34" charset="-120"/>
                <a:ea typeface="微軟正黑體" panose="020B0604030504040204" pitchFamily="34" charset="-120"/>
              </a:rPr>
              <a:t>就讀學校</a:t>
            </a:r>
            <a:r>
              <a:rPr lang="zh-TW" altLang="en-US" sz="1600" kern="100" spc="-100" dirty="0">
                <a:latin typeface="微軟正黑體" panose="020B0604030504040204" pitchFamily="34" charset="-120"/>
                <a:ea typeface="微軟正黑體" panose="020B0604030504040204" pitchFamily="34" charset="-120"/>
              </a:rPr>
              <a:t>認有不可歸責於考生之事由，正式函文予</a:t>
            </a:r>
            <a:r>
              <a:rPr lang="zh-TW" altLang="en-US" sz="1600" b="1" u="sng" kern="100" spc="-100" dirty="0">
                <a:solidFill>
                  <a:srgbClr val="0000FF"/>
                </a:solidFill>
                <a:latin typeface="微軟正黑體" panose="020B0604030504040204" pitchFamily="34" charset="-120"/>
                <a:ea typeface="微軟正黑體" panose="020B0604030504040204" pitchFamily="34" charset="-120"/>
              </a:rPr>
              <a:t>聯合會</a:t>
            </a:r>
            <a:r>
              <a:rPr lang="zh-TW" altLang="en-US" sz="1600" kern="100" spc="-100" dirty="0">
                <a:latin typeface="微軟正黑體" panose="020B0604030504040204" pitchFamily="34" charset="-120"/>
                <a:ea typeface="微軟正黑體" panose="020B0604030504040204" pitchFamily="34" charset="-120"/>
              </a:rPr>
              <a:t>及</a:t>
            </a:r>
            <a:r>
              <a:rPr lang="zh-TW" altLang="en-US" sz="1600" b="1" u="sng" kern="100" spc="-100" dirty="0">
                <a:solidFill>
                  <a:srgbClr val="0000FF"/>
                </a:solidFill>
                <a:latin typeface="微軟正黑體" panose="020B0604030504040204" pitchFamily="34" charset="-120"/>
                <a:ea typeface="微軟正黑體" panose="020B0604030504040204" pitchFamily="34" charset="-120"/>
              </a:rPr>
              <a:t>報名校系科</a:t>
            </a:r>
            <a:r>
              <a:rPr lang="en-US" altLang="zh-TW" sz="1600" b="1" u="sng" kern="100" spc="-100" dirty="0">
                <a:solidFill>
                  <a:srgbClr val="0000FF"/>
                </a:solidFill>
                <a:latin typeface="微軟正黑體" panose="020B0604030504040204" pitchFamily="34" charset="-120"/>
                <a:ea typeface="微軟正黑體" panose="020B0604030504040204" pitchFamily="34" charset="-120"/>
              </a:rPr>
              <a:t>(</a:t>
            </a:r>
            <a:r>
              <a:rPr lang="zh-TW" altLang="en-US" sz="1600" b="1" u="sng" kern="100" spc="-100" dirty="0">
                <a:solidFill>
                  <a:srgbClr val="0000FF"/>
                </a:solidFill>
                <a:latin typeface="微軟正黑體" panose="020B0604030504040204" pitchFamily="34" charset="-120"/>
                <a:ea typeface="微軟正黑體" panose="020B0604030504040204" pitchFamily="34" charset="-120"/>
              </a:rPr>
              <a:t>組</a:t>
            </a:r>
            <a:r>
              <a:rPr lang="en-US" altLang="zh-TW" sz="1600" b="1" u="sng" kern="100" spc="-100" dirty="0">
                <a:solidFill>
                  <a:srgbClr val="0000FF"/>
                </a:solidFill>
                <a:latin typeface="微軟正黑體" panose="020B0604030504040204" pitchFamily="34" charset="-120"/>
                <a:ea typeface="微軟正黑體" panose="020B0604030504040204" pitchFamily="34" charset="-120"/>
              </a:rPr>
              <a:t>)</a:t>
            </a:r>
            <a:r>
              <a:rPr lang="zh-TW" altLang="en-US" sz="1600" b="1" u="sng" kern="100" spc="-100" dirty="0">
                <a:solidFill>
                  <a:srgbClr val="0000FF"/>
                </a:solidFill>
                <a:latin typeface="微軟正黑體" panose="020B0604030504040204" pitchFamily="34" charset="-120"/>
                <a:ea typeface="微軟正黑體" panose="020B0604030504040204" pitchFamily="34" charset="-120"/>
              </a:rPr>
              <a:t>學程</a:t>
            </a:r>
            <a:endParaRPr lang="zh-TW" altLang="en-US" sz="1600" kern="100" spc="-100" dirty="0">
              <a:latin typeface="微軟正黑體" panose="020B0604030504040204" pitchFamily="34" charset="-120"/>
              <a:ea typeface="微軟正黑體" panose="020B0604030504040204" pitchFamily="34" charset="-120"/>
            </a:endParaRPr>
          </a:p>
        </p:txBody>
      </p:sp>
      <p:sp>
        <p:nvSpPr>
          <p:cNvPr id="12" name="矩形 11">
            <a:extLst>
              <a:ext uri="{FF2B5EF4-FFF2-40B4-BE49-F238E27FC236}">
                <a16:creationId xmlns:a16="http://schemas.microsoft.com/office/drawing/2014/main" id="{46D9B656-C7BF-4C1B-B1E7-3FD07125EDDE}"/>
              </a:ext>
            </a:extLst>
          </p:cNvPr>
          <p:cNvSpPr/>
          <p:nvPr/>
        </p:nvSpPr>
        <p:spPr>
          <a:xfrm>
            <a:off x="5687208" y="5695048"/>
            <a:ext cx="5206265" cy="740258"/>
          </a:xfrm>
          <a:prstGeom prst="rect">
            <a:avLst/>
          </a:prstGeom>
          <a:solidFill>
            <a:schemeClr val="bg1">
              <a:lumMod val="95000"/>
            </a:schemeClr>
          </a:solidFill>
        </p:spPr>
        <p:txBody>
          <a:bodyPr wrap="square">
            <a:noAutofit/>
          </a:bodyPr>
          <a:lstStyle/>
          <a:p>
            <a:pPr marL="72000" algn="just">
              <a:spcBef>
                <a:spcPts val="600"/>
              </a:spcBef>
            </a:pPr>
            <a:r>
              <a:rPr lang="zh-TW" altLang="en-US" sz="1600" b="1" kern="100" spc="-100" dirty="0">
                <a:solidFill>
                  <a:srgbClr val="C00000"/>
                </a:solidFill>
                <a:latin typeface="微軟正黑體" panose="020B0604030504040204" pitchFamily="34" charset="-120"/>
                <a:ea typeface="微軟正黑體" panose="020B0604030504040204" pitchFamily="34" charset="-120"/>
              </a:rPr>
              <a:t>第</a:t>
            </a:r>
            <a:r>
              <a:rPr lang="en-US" altLang="zh-TW" sz="1600" b="1" kern="100" spc="-100" dirty="0">
                <a:solidFill>
                  <a:srgbClr val="C00000"/>
                </a:solidFill>
                <a:latin typeface="微軟正黑體" panose="020B0604030504040204" pitchFamily="34" charset="-120"/>
                <a:ea typeface="微軟正黑體" panose="020B0604030504040204" pitchFamily="34" charset="-120"/>
              </a:rPr>
              <a:t>6</a:t>
            </a:r>
            <a:r>
              <a:rPr lang="zh-TW" altLang="en-US" sz="1600" b="1" kern="100" spc="-100" dirty="0">
                <a:solidFill>
                  <a:srgbClr val="C00000"/>
                </a:solidFill>
                <a:latin typeface="微軟正黑體" panose="020B0604030504040204" pitchFamily="34" charset="-120"/>
                <a:ea typeface="微軟正黑體" panose="020B0604030504040204" pitchFamily="34" charset="-120"/>
              </a:rPr>
              <a:t>學期修課紀錄</a:t>
            </a:r>
            <a:r>
              <a:rPr lang="zh-TW" altLang="en-US" sz="1600" kern="100" spc="-100" dirty="0">
                <a:latin typeface="微軟正黑體" panose="020B0604030504040204" pitchFamily="34" charset="-120"/>
                <a:ea typeface="微軟正黑體" panose="020B0604030504040204" pitchFamily="34" charset="-120"/>
              </a:rPr>
              <a:t>（</a:t>
            </a:r>
            <a:r>
              <a:rPr lang="en-US" altLang="zh-TW" sz="1600" kern="100" spc="-100" dirty="0">
                <a:latin typeface="微軟正黑體" panose="020B0604030504040204" pitchFamily="34" charset="-120"/>
                <a:ea typeface="微軟正黑體" panose="020B0604030504040204" pitchFamily="34" charset="-120"/>
              </a:rPr>
              <a:t>PDF</a:t>
            </a:r>
            <a:r>
              <a:rPr lang="zh-TW" altLang="en-US" sz="1600" kern="100" spc="-100" dirty="0">
                <a:latin typeface="微軟正黑體" panose="020B0604030504040204" pitchFamily="34" charset="-120"/>
                <a:ea typeface="微軟正黑體" panose="020B0604030504040204" pitchFamily="34" charset="-120"/>
              </a:rPr>
              <a:t>檔）由考生於正式版系統</a:t>
            </a:r>
            <a:r>
              <a:rPr lang="zh-TW" altLang="en-US" sz="1600" b="1" kern="100" spc="-100" dirty="0">
                <a:solidFill>
                  <a:srgbClr val="C00000"/>
                </a:solidFill>
                <a:latin typeface="微軟正黑體" panose="020B0604030504040204" pitchFamily="34" charset="-120"/>
                <a:ea typeface="微軟正黑體" panose="020B0604030504040204" pitchFamily="34" charset="-120"/>
              </a:rPr>
              <a:t>自行上傳</a:t>
            </a:r>
            <a:r>
              <a:rPr lang="zh-TW" altLang="en-US" sz="1600" kern="100" spc="-100" dirty="0">
                <a:latin typeface="微軟正黑體" panose="020B0604030504040204" pitchFamily="34" charset="-120"/>
                <a:ea typeface="微軟正黑體" panose="020B0604030504040204" pitchFamily="34" charset="-120"/>
              </a:rPr>
              <a:t>至本委員會</a:t>
            </a:r>
          </a:p>
        </p:txBody>
      </p:sp>
      <p:sp>
        <p:nvSpPr>
          <p:cNvPr id="13" name="向右箭號 24">
            <a:extLst>
              <a:ext uri="{FF2B5EF4-FFF2-40B4-BE49-F238E27FC236}">
                <a16:creationId xmlns:a16="http://schemas.microsoft.com/office/drawing/2014/main" id="{0BFBDB70-CFE9-4AEC-994A-B221A89E00FA}"/>
              </a:ext>
            </a:extLst>
          </p:cNvPr>
          <p:cNvSpPr/>
          <p:nvPr/>
        </p:nvSpPr>
        <p:spPr>
          <a:xfrm>
            <a:off x="5338879" y="3752315"/>
            <a:ext cx="304800" cy="365760"/>
          </a:xfrm>
          <a:prstGeom prst="rightArrow">
            <a:avLst/>
          </a:prstGeom>
          <a:solidFill>
            <a:schemeClr val="accent2">
              <a:lumMod val="20000"/>
              <a:lumOff val="8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Book Antiqua" panose="02040602050305030304" pitchFamily="18" charset="0"/>
              <a:ea typeface="華康儷楷書" panose="03000509000000000000" pitchFamily="65" charset="-120"/>
            </a:endParaRPr>
          </a:p>
        </p:txBody>
      </p:sp>
      <p:sp>
        <p:nvSpPr>
          <p:cNvPr id="14" name="向右箭號 25">
            <a:extLst>
              <a:ext uri="{FF2B5EF4-FFF2-40B4-BE49-F238E27FC236}">
                <a16:creationId xmlns:a16="http://schemas.microsoft.com/office/drawing/2014/main" id="{9D91FE82-85AE-46A6-9EED-983CA6A26442}"/>
              </a:ext>
            </a:extLst>
          </p:cNvPr>
          <p:cNvSpPr/>
          <p:nvPr/>
        </p:nvSpPr>
        <p:spPr>
          <a:xfrm>
            <a:off x="5338903" y="5757668"/>
            <a:ext cx="304800" cy="365760"/>
          </a:xfrm>
          <a:prstGeom prst="rightArrow">
            <a:avLst/>
          </a:prstGeom>
          <a:solidFill>
            <a:schemeClr val="accent2">
              <a:lumMod val="20000"/>
              <a:lumOff val="8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Book Antiqua" panose="02040602050305030304" pitchFamily="18" charset="0"/>
              <a:ea typeface="華康儷楷書" panose="03000509000000000000" pitchFamily="65" charset="-120"/>
            </a:endParaRPr>
          </a:p>
        </p:txBody>
      </p:sp>
      <p:sp>
        <p:nvSpPr>
          <p:cNvPr id="15" name="矩形 14">
            <a:extLst>
              <a:ext uri="{FF2B5EF4-FFF2-40B4-BE49-F238E27FC236}">
                <a16:creationId xmlns:a16="http://schemas.microsoft.com/office/drawing/2014/main" id="{E971D2F1-BB7C-4AFB-B67D-FD39547FAF2A}"/>
              </a:ext>
            </a:extLst>
          </p:cNvPr>
          <p:cNvSpPr/>
          <p:nvPr/>
        </p:nvSpPr>
        <p:spPr>
          <a:xfrm>
            <a:off x="1240842" y="1035170"/>
            <a:ext cx="9808393" cy="5633049"/>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latin typeface="微軟正黑體" panose="020B0604030504040204" pitchFamily="34" charset="-120"/>
              <a:ea typeface="微軟正黑體" panose="020B0604030504040204" pitchFamily="34" charset="-120"/>
            </a:endParaRPr>
          </a:p>
        </p:txBody>
      </p:sp>
      <p:sp>
        <p:nvSpPr>
          <p:cNvPr id="16" name="矩形 15">
            <a:extLst>
              <a:ext uri="{FF2B5EF4-FFF2-40B4-BE49-F238E27FC236}">
                <a16:creationId xmlns:a16="http://schemas.microsoft.com/office/drawing/2014/main" id="{8012C192-5191-4D01-A319-93E80AB1495D}"/>
              </a:ext>
            </a:extLst>
          </p:cNvPr>
          <p:cNvSpPr/>
          <p:nvPr/>
        </p:nvSpPr>
        <p:spPr>
          <a:xfrm>
            <a:off x="5687209" y="1092345"/>
            <a:ext cx="5206264" cy="338554"/>
          </a:xfrm>
          <a:prstGeom prst="rect">
            <a:avLst/>
          </a:prstGeom>
        </p:spPr>
        <p:txBody>
          <a:bodyPr wrap="square">
            <a:spAutoFit/>
          </a:bodyPr>
          <a:lstStyle/>
          <a:p>
            <a:pPr algn="dist"/>
            <a:r>
              <a:rPr lang="zh-TW" altLang="en-US" sz="1600" dirty="0">
                <a:latin typeface="微軟正黑體" panose="020B0604030504040204" pitchFamily="34" charset="-120"/>
                <a:ea typeface="微軟正黑體" panose="020B0604030504040204" pitchFamily="34" charset="-120"/>
                <a:cs typeface="Times New Roman" panose="02020603050405020304" pitchFamily="18" charset="0"/>
              </a:rPr>
              <a:t>查看系統開放時間：</a:t>
            </a:r>
            <a:r>
              <a:rPr lang="en-US" altLang="zh-TW" sz="16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113.4.12</a:t>
            </a:r>
            <a:r>
              <a:rPr lang="zh-TW" altLang="en-US" sz="16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16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10:00~113.4.17</a:t>
            </a:r>
            <a:r>
              <a:rPr lang="zh-TW" altLang="en-US" sz="16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16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21:00</a:t>
            </a:r>
            <a:r>
              <a:rPr lang="zh-TW" altLang="en-US" sz="16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 </a:t>
            </a:r>
            <a:endParaRPr lang="zh-TW" altLang="en-US" sz="1200" b="1" dirty="0">
              <a:solidFill>
                <a:srgbClr val="C00000"/>
              </a:solidFill>
              <a:latin typeface="微軟正黑體" panose="020B0604030504040204" pitchFamily="34" charset="-120"/>
              <a:ea typeface="微軟正黑體" panose="020B0604030504040204" pitchFamily="34" charset="-120"/>
            </a:endParaRPr>
          </a:p>
        </p:txBody>
      </p:sp>
      <p:sp>
        <p:nvSpPr>
          <p:cNvPr id="17" name="矩形 16">
            <a:extLst>
              <a:ext uri="{FF2B5EF4-FFF2-40B4-BE49-F238E27FC236}">
                <a16:creationId xmlns:a16="http://schemas.microsoft.com/office/drawing/2014/main" id="{C33E7084-6B64-468A-AEA7-E3813F875199}"/>
              </a:ext>
            </a:extLst>
          </p:cNvPr>
          <p:cNvSpPr/>
          <p:nvPr/>
        </p:nvSpPr>
        <p:spPr>
          <a:xfrm>
            <a:off x="5687208" y="2990541"/>
            <a:ext cx="5206265" cy="338554"/>
          </a:xfrm>
          <a:prstGeom prst="rect">
            <a:avLst/>
          </a:prstGeom>
        </p:spPr>
        <p:txBody>
          <a:bodyPr wrap="square">
            <a:spAutoFit/>
          </a:bodyPr>
          <a:lstStyle/>
          <a:p>
            <a:pPr algn="dist"/>
            <a:r>
              <a:rPr lang="zh-TW" altLang="en-US" sz="1600" spc="-100" dirty="0">
                <a:latin typeface="微軟正黑體" panose="020B0604030504040204" pitchFamily="34" charset="-120"/>
                <a:ea typeface="微軟正黑體" panose="020B0604030504040204" pitchFamily="34" charset="-120"/>
                <a:cs typeface="Times New Roman" panose="02020603050405020304" pitchFamily="18" charset="0"/>
              </a:rPr>
              <a:t>正式版系統開放時間：</a:t>
            </a:r>
            <a:r>
              <a:rPr lang="en-US" altLang="zh-TW" sz="1600" spc="-100" dirty="0">
                <a:latin typeface="微軟正黑體" panose="020B0604030504040204" pitchFamily="34" charset="-120"/>
                <a:ea typeface="微軟正黑體" panose="020B0604030504040204" pitchFamily="34" charset="-120"/>
                <a:cs typeface="Times New Roman" panose="02020603050405020304" pitchFamily="18" charset="0"/>
              </a:rPr>
              <a:t>113.6.5</a:t>
            </a:r>
            <a:r>
              <a:rPr lang="zh-TW" altLang="en-US" sz="1600" spc="-100" dirty="0">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1600" spc="-100" dirty="0">
                <a:latin typeface="微軟正黑體" panose="020B0604030504040204" pitchFamily="34" charset="-120"/>
                <a:ea typeface="微軟正黑體" panose="020B0604030504040204" pitchFamily="34" charset="-120"/>
                <a:cs typeface="Times New Roman" panose="02020603050405020304" pitchFamily="18" charset="0"/>
              </a:rPr>
              <a:t>10:00~</a:t>
            </a:r>
            <a:r>
              <a:rPr lang="zh-TW" altLang="en-US" sz="1600" spc="-100" dirty="0">
                <a:latin typeface="微軟正黑體" panose="020B0604030504040204" pitchFamily="34" charset="-120"/>
                <a:ea typeface="微軟正黑體" panose="020B0604030504040204" pitchFamily="34" charset="-120"/>
                <a:cs typeface="Times New Roman" panose="02020603050405020304" pitchFamily="18" charset="0"/>
              </a:rPr>
              <a:t>各校所訂截止日</a:t>
            </a:r>
            <a:r>
              <a:rPr lang="en-US" altLang="zh-TW" sz="1600" spc="-100" dirty="0">
                <a:latin typeface="微軟正黑體" panose="020B0604030504040204" pitchFamily="34" charset="-120"/>
                <a:ea typeface="微軟正黑體" panose="020B0604030504040204" pitchFamily="34" charset="-120"/>
                <a:cs typeface="Times New Roman" panose="02020603050405020304" pitchFamily="18" charset="0"/>
              </a:rPr>
              <a:t>21:00</a:t>
            </a:r>
            <a:r>
              <a:rPr lang="zh-TW" altLang="en-US" sz="1600" spc="-100" dirty="0">
                <a:latin typeface="微軟正黑體" panose="020B0604030504040204" pitchFamily="34" charset="-120"/>
                <a:ea typeface="微軟正黑體" panose="020B0604030504040204" pitchFamily="34" charset="-120"/>
                <a:cs typeface="Times New Roman" panose="02020603050405020304" pitchFamily="18" charset="0"/>
              </a:rPr>
              <a:t> </a:t>
            </a:r>
            <a:endParaRPr lang="zh-TW" altLang="en-US" sz="1200" spc="-100" dirty="0">
              <a:latin typeface="微軟正黑體" panose="020B0604030504040204" pitchFamily="34" charset="-120"/>
              <a:ea typeface="微軟正黑體" panose="020B0604030504040204" pitchFamily="34" charset="-120"/>
            </a:endParaRPr>
          </a:p>
        </p:txBody>
      </p:sp>
      <p:cxnSp>
        <p:nvCxnSpPr>
          <p:cNvPr id="18" name="直線接點 17">
            <a:extLst>
              <a:ext uri="{FF2B5EF4-FFF2-40B4-BE49-F238E27FC236}">
                <a16:creationId xmlns:a16="http://schemas.microsoft.com/office/drawing/2014/main" id="{37EABB58-9116-4317-9FD9-9B7EA134C6E8}"/>
              </a:ext>
            </a:extLst>
          </p:cNvPr>
          <p:cNvCxnSpPr/>
          <p:nvPr/>
        </p:nvCxnSpPr>
        <p:spPr>
          <a:xfrm>
            <a:off x="1240841" y="5162565"/>
            <a:ext cx="9808394" cy="0"/>
          </a:xfrm>
          <a:prstGeom prst="line">
            <a:avLst/>
          </a:prstGeom>
          <a:ln w="19050">
            <a:solidFill>
              <a:srgbClr val="0070C0"/>
            </a:solidFill>
          </a:ln>
        </p:spPr>
        <p:style>
          <a:lnRef idx="1">
            <a:schemeClr val="accent1"/>
          </a:lnRef>
          <a:fillRef idx="0">
            <a:schemeClr val="accent1"/>
          </a:fillRef>
          <a:effectRef idx="0">
            <a:schemeClr val="accent1"/>
          </a:effectRef>
          <a:fontRef idx="minor">
            <a:schemeClr val="tx1"/>
          </a:fontRef>
        </p:style>
      </p:cxnSp>
      <p:sp>
        <p:nvSpPr>
          <p:cNvPr id="19" name="流程圖: 結束點 18">
            <a:extLst>
              <a:ext uri="{FF2B5EF4-FFF2-40B4-BE49-F238E27FC236}">
                <a16:creationId xmlns:a16="http://schemas.microsoft.com/office/drawing/2014/main" id="{8B1039C2-ABB5-402B-BA29-9C676B5B41D5}"/>
              </a:ext>
            </a:extLst>
          </p:cNvPr>
          <p:cNvSpPr/>
          <p:nvPr/>
        </p:nvSpPr>
        <p:spPr>
          <a:xfrm>
            <a:off x="1469294" y="201203"/>
            <a:ext cx="1265382" cy="362999"/>
          </a:xfrm>
          <a:prstGeom prst="flowChartTerminator">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0" name="矩形 19">
            <a:extLst>
              <a:ext uri="{FF2B5EF4-FFF2-40B4-BE49-F238E27FC236}">
                <a16:creationId xmlns:a16="http://schemas.microsoft.com/office/drawing/2014/main" id="{F632F985-5357-439F-92FA-3B0CAC6E38EF}"/>
              </a:ext>
            </a:extLst>
          </p:cNvPr>
          <p:cNvSpPr/>
          <p:nvPr/>
        </p:nvSpPr>
        <p:spPr>
          <a:xfrm>
            <a:off x="5687208" y="5356494"/>
            <a:ext cx="5206265" cy="338554"/>
          </a:xfrm>
          <a:prstGeom prst="rect">
            <a:avLst/>
          </a:prstGeom>
        </p:spPr>
        <p:txBody>
          <a:bodyPr wrap="square">
            <a:spAutoFit/>
          </a:bodyPr>
          <a:lstStyle/>
          <a:p>
            <a:pPr algn="dist"/>
            <a:r>
              <a:rPr lang="zh-TW" altLang="en-US" sz="1600" spc="-100" dirty="0">
                <a:latin typeface="微軟正黑體" panose="020B0604030504040204" pitchFamily="34" charset="-120"/>
                <a:ea typeface="微軟正黑體" panose="020B0604030504040204" pitchFamily="34" charset="-120"/>
                <a:cs typeface="Times New Roman" panose="02020603050405020304" pitchFamily="18" charset="0"/>
              </a:rPr>
              <a:t>正式版系統開放時間：</a:t>
            </a:r>
            <a:r>
              <a:rPr lang="en-US" altLang="zh-TW" sz="1600" spc="-100" dirty="0">
                <a:latin typeface="微軟正黑體" panose="020B0604030504040204" pitchFamily="34" charset="-120"/>
                <a:ea typeface="微軟正黑體" panose="020B0604030504040204" pitchFamily="34" charset="-120"/>
                <a:cs typeface="Times New Roman" panose="02020603050405020304" pitchFamily="18" charset="0"/>
              </a:rPr>
              <a:t>113.6.5</a:t>
            </a:r>
            <a:r>
              <a:rPr lang="zh-TW" altLang="en-US" sz="1600" spc="-100" dirty="0">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1600" spc="-100" dirty="0">
                <a:latin typeface="微軟正黑體" panose="020B0604030504040204" pitchFamily="34" charset="-120"/>
                <a:ea typeface="微軟正黑體" panose="020B0604030504040204" pitchFamily="34" charset="-120"/>
                <a:cs typeface="Times New Roman" panose="02020603050405020304" pitchFamily="18" charset="0"/>
              </a:rPr>
              <a:t>10:00~</a:t>
            </a:r>
            <a:r>
              <a:rPr lang="zh-TW" altLang="en-US" sz="1600" spc="-100" dirty="0">
                <a:latin typeface="微軟正黑體" panose="020B0604030504040204" pitchFamily="34" charset="-120"/>
                <a:ea typeface="微軟正黑體" panose="020B0604030504040204" pitchFamily="34" charset="-120"/>
                <a:cs typeface="Times New Roman" panose="02020603050405020304" pitchFamily="18" charset="0"/>
              </a:rPr>
              <a:t>各校所訂截止日</a:t>
            </a:r>
            <a:r>
              <a:rPr lang="en-US" altLang="zh-TW" sz="1600" spc="-100" dirty="0">
                <a:latin typeface="微軟正黑體" panose="020B0604030504040204" pitchFamily="34" charset="-120"/>
                <a:ea typeface="微軟正黑體" panose="020B0604030504040204" pitchFamily="34" charset="-120"/>
                <a:cs typeface="Times New Roman" panose="02020603050405020304" pitchFamily="18" charset="0"/>
              </a:rPr>
              <a:t>21:00</a:t>
            </a:r>
            <a:r>
              <a:rPr lang="zh-TW" altLang="en-US" sz="1600" spc="-100" dirty="0">
                <a:latin typeface="微軟正黑體" panose="020B0604030504040204" pitchFamily="34" charset="-120"/>
                <a:ea typeface="微軟正黑體" panose="020B0604030504040204" pitchFamily="34" charset="-120"/>
                <a:cs typeface="Times New Roman" panose="02020603050405020304" pitchFamily="18" charset="0"/>
              </a:rPr>
              <a:t> </a:t>
            </a:r>
            <a:endParaRPr lang="zh-TW" altLang="en-US" sz="1200" spc="-100" dirty="0">
              <a:latin typeface="微軟正黑體" panose="020B0604030504040204" pitchFamily="34" charset="-120"/>
              <a:ea typeface="微軟正黑體" panose="020B0604030504040204" pitchFamily="34" charset="-120"/>
            </a:endParaRPr>
          </a:p>
        </p:txBody>
      </p:sp>
      <p:sp>
        <p:nvSpPr>
          <p:cNvPr id="21" name="標題 1">
            <a:extLst>
              <a:ext uri="{FF2B5EF4-FFF2-40B4-BE49-F238E27FC236}">
                <a16:creationId xmlns:a16="http://schemas.microsoft.com/office/drawing/2014/main" id="{2CC728F0-0564-41F8-8AE2-4E82ABA54465}"/>
              </a:ext>
            </a:extLst>
          </p:cNvPr>
          <p:cNvSpPr txBox="1">
            <a:spLocks/>
          </p:cNvSpPr>
          <p:nvPr/>
        </p:nvSpPr>
        <p:spPr>
          <a:xfrm>
            <a:off x="766618" y="176838"/>
            <a:ext cx="11425382" cy="433865"/>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500" b="1" spc="-100" dirty="0">
                <a:latin typeface="微軟正黑體" panose="020B0604030504040204" pitchFamily="34" charset="-120"/>
                <a:ea typeface="微軟正黑體" panose="020B0604030504040204" pitchFamily="34" charset="-120"/>
              </a:rPr>
              <a:t>在校</a:t>
            </a:r>
            <a:r>
              <a:rPr lang="zh-TW" altLang="en-US" sz="2500" b="1" spc="-100" dirty="0">
                <a:solidFill>
                  <a:srgbClr val="FF0000"/>
                </a:solidFill>
                <a:latin typeface="微軟正黑體" panose="020B0604030504040204" pitchFamily="34" charset="-120"/>
                <a:ea typeface="微軟正黑體" panose="020B0604030504040204" pitchFamily="34" charset="-120"/>
              </a:rPr>
              <a:t>修課紀錄</a:t>
            </a:r>
            <a:r>
              <a:rPr lang="zh-TW" altLang="en-US" sz="2500" b="1" spc="-100" dirty="0">
                <a:latin typeface="微軟正黑體" panose="020B0604030504040204" pitchFamily="34" charset="-120"/>
                <a:ea typeface="微軟正黑體" panose="020B0604030504040204" pitchFamily="34" charset="-120"/>
              </a:rPr>
              <a:t>成績異議處理程序及注意事項</a:t>
            </a:r>
            <a:endParaRPr lang="zh-TW" altLang="en-US" sz="2500" b="1" u="sng" spc="-100" dirty="0">
              <a:solidFill>
                <a:srgbClr val="FF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2915763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99">
            <a:extLst>
              <a:ext uri="{FF2B5EF4-FFF2-40B4-BE49-F238E27FC236}">
                <a16:creationId xmlns:a16="http://schemas.microsoft.com/office/drawing/2014/main" id="{5A10B8CC-C22E-4CFA-BA45-D94255DA3B67}"/>
              </a:ext>
            </a:extLst>
          </p:cNvPr>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500" b="1" spc="-75" dirty="0">
                <a:solidFill>
                  <a:prstClr val="black"/>
                </a:solidFill>
                <a:latin typeface="微軟正黑體" panose="020B0604030504040204" pitchFamily="34" charset="-120"/>
                <a:ea typeface="微軟正黑體" panose="020B0604030504040204" pitchFamily="34" charset="-120"/>
              </a:rPr>
              <a:t>技優甄審入學招生作業流程</a:t>
            </a:r>
          </a:p>
        </p:txBody>
      </p:sp>
      <p:sp>
        <p:nvSpPr>
          <p:cNvPr id="3" name="圓角矩形 29">
            <a:extLst>
              <a:ext uri="{FF2B5EF4-FFF2-40B4-BE49-F238E27FC236}">
                <a16:creationId xmlns:a16="http://schemas.microsoft.com/office/drawing/2014/main" id="{A1FB39A0-CBC6-47A0-BA9C-AE6CE0C901E4}"/>
              </a:ext>
            </a:extLst>
          </p:cNvPr>
          <p:cNvSpPr/>
          <p:nvPr/>
        </p:nvSpPr>
        <p:spPr>
          <a:xfrm>
            <a:off x="840059" y="723227"/>
            <a:ext cx="7748583"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微軟正黑體" panose="020B0604030504040204" pitchFamily="34" charset="-120"/>
                <a:ea typeface="微軟正黑體" panose="020B0604030504040204" pitchFamily="34" charset="-120"/>
                <a:cs typeface="華康中黑體" pitchFamily="49" charset="-120"/>
              </a:rPr>
              <a:t>調查具有中央資料庫學習歷程檔案學生識別資料</a:t>
            </a:r>
          </a:p>
        </p:txBody>
      </p:sp>
      <p:sp>
        <p:nvSpPr>
          <p:cNvPr id="4" name="矩形 3">
            <a:extLst>
              <a:ext uri="{FF2B5EF4-FFF2-40B4-BE49-F238E27FC236}">
                <a16:creationId xmlns:a16="http://schemas.microsoft.com/office/drawing/2014/main" id="{095AD32B-B806-4AA8-8A1F-44CD99E980BE}"/>
              </a:ext>
            </a:extLst>
          </p:cNvPr>
          <p:cNvSpPr/>
          <p:nvPr/>
        </p:nvSpPr>
        <p:spPr>
          <a:xfrm>
            <a:off x="840059" y="1559678"/>
            <a:ext cx="5883564" cy="461665"/>
          </a:xfrm>
          <a:prstGeom prst="rect">
            <a:avLst/>
          </a:prstGeom>
        </p:spPr>
        <p:txBody>
          <a:bodyPr wrap="square">
            <a:spAutoFit/>
          </a:bodyPr>
          <a:lstStyle/>
          <a:p>
            <a:pPr lvl="0" fontAlgn="base">
              <a:spcBef>
                <a:spcPct val="0"/>
              </a:spcBef>
              <a:spcAft>
                <a:spcPct val="0"/>
              </a:spcAft>
            </a:pPr>
            <a:r>
              <a:rPr lang="en-US" altLang="zh-TW" sz="24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113.3.13(</a:t>
            </a:r>
            <a:r>
              <a:rPr lang="zh-TW" altLang="en-US" sz="24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三</a:t>
            </a:r>
            <a:r>
              <a:rPr lang="en-US" altLang="zh-TW" sz="24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)10:00-113.3.20(</a:t>
            </a:r>
            <a:r>
              <a:rPr lang="zh-TW" altLang="en-US" sz="24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三</a:t>
            </a:r>
            <a:r>
              <a:rPr lang="en-US" altLang="zh-TW" sz="24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24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17:00</a:t>
            </a:r>
            <a:r>
              <a:rPr lang="zh-TW" altLang="en-US" sz="24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止</a:t>
            </a:r>
            <a:endParaRPr lang="en-US" altLang="zh-TW" sz="24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5" name="Rectangle 3">
            <a:extLst>
              <a:ext uri="{FF2B5EF4-FFF2-40B4-BE49-F238E27FC236}">
                <a16:creationId xmlns:a16="http://schemas.microsoft.com/office/drawing/2014/main" id="{5BD54466-4FE1-4F38-80F2-6D5E6821F3BB}"/>
              </a:ext>
            </a:extLst>
          </p:cNvPr>
          <p:cNvSpPr txBox="1">
            <a:spLocks noChangeArrowheads="1"/>
          </p:cNvSpPr>
          <p:nvPr/>
        </p:nvSpPr>
        <p:spPr>
          <a:xfrm>
            <a:off x="989017" y="2097179"/>
            <a:ext cx="11039038" cy="4618181"/>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ts val="2800"/>
              </a:lnSpc>
              <a:spcBef>
                <a:spcPts val="600"/>
              </a:spcBef>
              <a:spcAft>
                <a:spcPts val="0"/>
              </a:spcAft>
              <a:buClr>
                <a:srgbClr val="FFB41D"/>
              </a:buClr>
              <a:buSzTx/>
              <a:buFont typeface="Wingdings" panose="05000000000000000000" pitchFamily="2" charset="2"/>
              <a:buChar char="u"/>
              <a:tabLst/>
              <a:defRPr/>
            </a:pPr>
            <a:r>
              <a:rPr kumimoji="0" lang="zh-TW" altLang="en-US" sz="2100" b="0"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rPr>
              <a:t>對象：貴校所屬具有中央資料庫學習歷程檔案之</a:t>
            </a:r>
            <a:r>
              <a:rPr kumimoji="0" lang="zh-TW" altLang="en-US" sz="21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Times New Roman" panose="02020603050405020304" pitchFamily="18" charset="0"/>
              </a:rPr>
              <a:t>學生識別資料</a:t>
            </a:r>
            <a:endParaRPr kumimoji="0" lang="en-US" altLang="zh-TW" sz="21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Times New Roman" panose="02020603050405020304" pitchFamily="18" charset="0"/>
            </a:endParaRPr>
          </a:p>
          <a:p>
            <a:pPr marR="0" lvl="0" algn="l" defTabSz="914400" rtl="0" eaLnBrk="1" fontAlgn="auto" latinLnBrk="0" hangingPunct="1">
              <a:lnSpc>
                <a:spcPts val="2800"/>
              </a:lnSpc>
              <a:spcBef>
                <a:spcPts val="600"/>
              </a:spcBef>
              <a:spcAft>
                <a:spcPts val="0"/>
              </a:spcAft>
              <a:buClr>
                <a:srgbClr val="FFB41D"/>
              </a:buClr>
              <a:buSzTx/>
              <a:tabLst/>
              <a:defRPr/>
            </a:pPr>
            <a:endParaRPr lang="en-US" altLang="zh-TW" sz="2100" b="1" dirty="0">
              <a:solidFill>
                <a:srgbClr val="FF0000"/>
              </a:solidFill>
              <a:latin typeface="微軟正黑體" pitchFamily="34" charset="-120"/>
              <a:ea typeface="微軟正黑體" pitchFamily="34" charset="-120"/>
              <a:cs typeface="Times New Roman" panose="02020603050405020304" pitchFamily="18" charset="0"/>
            </a:endParaRPr>
          </a:p>
          <a:p>
            <a:pPr marL="228600" marR="0" lvl="0" indent="-228600" algn="l" defTabSz="914400" rtl="0" eaLnBrk="1" fontAlgn="auto" latinLnBrk="0" hangingPunct="1">
              <a:lnSpc>
                <a:spcPts val="2800"/>
              </a:lnSpc>
              <a:spcBef>
                <a:spcPts val="600"/>
              </a:spcBef>
              <a:spcAft>
                <a:spcPts val="0"/>
              </a:spcAft>
              <a:buClr>
                <a:srgbClr val="FFB41D"/>
              </a:buClr>
              <a:buSzTx/>
              <a:buFont typeface="Wingdings" panose="05000000000000000000" pitchFamily="2" charset="2"/>
              <a:buChar char="u"/>
              <a:tabLst/>
              <a:defRPr/>
            </a:pPr>
            <a:r>
              <a:rPr kumimoji="0" lang="zh-TW" altLang="en-US" sz="2100" b="0"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rPr>
              <a:t>識別資料包含</a:t>
            </a:r>
            <a:r>
              <a:rPr kumimoji="0" lang="zh-TW" altLang="en-US" sz="2100" b="1" i="0" u="sng" strike="noStrike" kern="1200" cap="none" spc="0" normalizeH="0" baseline="0" noProof="0" dirty="0">
                <a:ln>
                  <a:noFill/>
                </a:ln>
                <a:solidFill>
                  <a:srgbClr val="0000FF"/>
                </a:solidFill>
                <a:effectLst/>
                <a:uLnTx/>
                <a:uFillTx/>
                <a:latin typeface="微軟正黑體" pitchFamily="34" charset="-120"/>
                <a:ea typeface="微軟正黑體" pitchFamily="34" charset="-120"/>
                <a:cs typeface="Times New Roman" panose="02020603050405020304" pitchFamily="18" charset="0"/>
              </a:rPr>
              <a:t>身分證號或居留證號碼</a:t>
            </a:r>
            <a:r>
              <a:rPr kumimoji="0" lang="en-US" altLang="zh-TW" b="1" i="0" strike="noStrike" kern="1200" cap="none" spc="0" normalizeH="0" baseline="0" noProof="0" dirty="0">
                <a:ln>
                  <a:noFill/>
                </a:ln>
                <a:effectLst/>
                <a:uLnTx/>
                <a:uFillTx/>
                <a:latin typeface="微軟正黑體" pitchFamily="34" charset="-120"/>
                <a:ea typeface="微軟正黑體" pitchFamily="34" charset="-120"/>
                <a:cs typeface="Times New Roman" panose="02020603050405020304" pitchFamily="18" charset="0"/>
              </a:rPr>
              <a:t>(10</a:t>
            </a:r>
            <a:r>
              <a:rPr kumimoji="0" lang="zh-TW" altLang="en-US" b="1" i="0" strike="noStrike" kern="1200" cap="none" spc="0" normalizeH="0" baseline="0" noProof="0" dirty="0">
                <a:ln>
                  <a:noFill/>
                </a:ln>
                <a:effectLst/>
                <a:uLnTx/>
                <a:uFillTx/>
                <a:latin typeface="微軟正黑體" pitchFamily="34" charset="-120"/>
                <a:ea typeface="微軟正黑體" pitchFamily="34" charset="-120"/>
                <a:cs typeface="Times New Roman" panose="02020603050405020304" pitchFamily="18" charset="0"/>
              </a:rPr>
              <a:t>碼</a:t>
            </a:r>
            <a:r>
              <a:rPr kumimoji="0" lang="en-US" altLang="zh-TW" b="1" i="0" strike="noStrike" kern="1200" cap="none" spc="0" normalizeH="0" baseline="0" noProof="0" dirty="0">
                <a:ln>
                  <a:noFill/>
                </a:ln>
                <a:effectLst/>
                <a:uLnTx/>
                <a:uFillTx/>
                <a:latin typeface="微軟正黑體" pitchFamily="34" charset="-120"/>
                <a:ea typeface="微軟正黑體" pitchFamily="34" charset="-120"/>
                <a:cs typeface="Times New Roman" panose="02020603050405020304" pitchFamily="18" charset="0"/>
              </a:rPr>
              <a:t>)</a:t>
            </a:r>
            <a:r>
              <a:rPr kumimoji="0" lang="zh-TW" altLang="en-US" sz="2100" b="0"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rPr>
              <a:t>、</a:t>
            </a:r>
            <a:r>
              <a:rPr kumimoji="0" lang="zh-TW" altLang="en-US" sz="2100" b="1" i="0" u="sng" strike="noStrike" kern="1200" cap="none" spc="0" normalizeH="0" baseline="0" noProof="0" dirty="0">
                <a:ln>
                  <a:noFill/>
                </a:ln>
                <a:solidFill>
                  <a:srgbClr val="0000FF"/>
                </a:solidFill>
                <a:effectLst/>
                <a:uLnTx/>
                <a:uFillTx/>
                <a:latin typeface="微軟正黑體" pitchFamily="34" charset="-120"/>
                <a:ea typeface="微軟正黑體" pitchFamily="34" charset="-120"/>
                <a:cs typeface="Times New Roman" panose="02020603050405020304" pitchFamily="18" charset="0"/>
              </a:rPr>
              <a:t>出生年月日</a:t>
            </a:r>
            <a:r>
              <a:rPr kumimoji="0" lang="en-US" altLang="zh-TW" b="1" i="0" strike="noStrike" kern="1200" cap="none" spc="0" normalizeH="0" baseline="0" noProof="0" dirty="0">
                <a:ln>
                  <a:noFill/>
                </a:ln>
                <a:effectLst/>
                <a:uLnTx/>
                <a:uFillTx/>
                <a:latin typeface="微軟正黑體" pitchFamily="34" charset="-120"/>
                <a:ea typeface="微軟正黑體" pitchFamily="34" charset="-120"/>
                <a:cs typeface="Times New Roman" panose="02020603050405020304" pitchFamily="18" charset="0"/>
              </a:rPr>
              <a:t>(7</a:t>
            </a:r>
            <a:r>
              <a:rPr kumimoji="0" lang="zh-TW" altLang="en-US" b="1" i="0" strike="noStrike" kern="1200" cap="none" spc="0" normalizeH="0" baseline="0" noProof="0" dirty="0">
                <a:ln>
                  <a:noFill/>
                </a:ln>
                <a:effectLst/>
                <a:uLnTx/>
                <a:uFillTx/>
                <a:latin typeface="微軟正黑體" pitchFamily="34" charset="-120"/>
                <a:ea typeface="微軟正黑體" pitchFamily="34" charset="-120"/>
                <a:cs typeface="Times New Roman" panose="02020603050405020304" pitchFamily="18" charset="0"/>
              </a:rPr>
              <a:t>碼</a:t>
            </a:r>
            <a:r>
              <a:rPr kumimoji="0" lang="en-US" altLang="zh-TW" b="1" i="0" strike="noStrike" kern="1200" cap="none" spc="0" normalizeH="0" baseline="0" noProof="0" dirty="0">
                <a:ln>
                  <a:noFill/>
                </a:ln>
                <a:effectLst/>
                <a:uLnTx/>
                <a:uFillTx/>
                <a:latin typeface="微軟正黑體" pitchFamily="34" charset="-120"/>
                <a:ea typeface="微軟正黑體" pitchFamily="34" charset="-120"/>
                <a:cs typeface="Times New Roman" panose="02020603050405020304" pitchFamily="18" charset="0"/>
              </a:rPr>
              <a:t>)</a:t>
            </a:r>
            <a:r>
              <a:rPr kumimoji="0" lang="zh-TW" altLang="en-US" sz="2100" b="0"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rPr>
              <a:t>、</a:t>
            </a:r>
            <a:r>
              <a:rPr kumimoji="0" lang="zh-TW" altLang="en-US" sz="2100" b="1" i="0" u="sng" strike="noStrike" kern="1200" cap="none" spc="0" normalizeH="0" baseline="0" noProof="0" dirty="0">
                <a:ln>
                  <a:noFill/>
                </a:ln>
                <a:solidFill>
                  <a:srgbClr val="0000FF"/>
                </a:solidFill>
                <a:effectLst/>
                <a:uLnTx/>
                <a:uFillTx/>
                <a:latin typeface="微軟正黑體" pitchFamily="34" charset="-120"/>
                <a:ea typeface="微軟正黑體" pitchFamily="34" charset="-120"/>
                <a:cs typeface="Times New Roman" panose="02020603050405020304" pitchFamily="18" charset="0"/>
              </a:rPr>
              <a:t>姓名</a:t>
            </a:r>
            <a:r>
              <a:rPr kumimoji="0" lang="zh-TW" altLang="en-US" sz="2100" b="0"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rPr>
              <a:t>、</a:t>
            </a:r>
            <a:r>
              <a:rPr kumimoji="0" lang="zh-TW" altLang="en-US" sz="2100" b="1" i="0" u="sng" strike="noStrike" kern="1200" cap="none" spc="0" normalizeH="0" baseline="0" noProof="0" dirty="0">
                <a:ln>
                  <a:noFill/>
                </a:ln>
                <a:solidFill>
                  <a:srgbClr val="0000FF"/>
                </a:solidFill>
                <a:effectLst/>
                <a:uLnTx/>
                <a:uFillTx/>
                <a:latin typeface="微軟正黑體" pitchFamily="34" charset="-120"/>
                <a:ea typeface="微軟正黑體" pitchFamily="34" charset="-120"/>
                <a:cs typeface="Times New Roman" panose="02020603050405020304" pitchFamily="18" charset="0"/>
              </a:rPr>
              <a:t>班別</a:t>
            </a:r>
            <a:endParaRPr kumimoji="0" lang="en-US" altLang="zh-TW" sz="2100" b="1" i="0" u="sng" strike="noStrike" kern="1200" cap="none" spc="0" normalizeH="0" baseline="0" noProof="0" dirty="0">
              <a:ln>
                <a:noFill/>
              </a:ln>
              <a:solidFill>
                <a:srgbClr val="0000FF"/>
              </a:solidFill>
              <a:effectLst/>
              <a:uLnTx/>
              <a:uFillTx/>
              <a:latin typeface="微軟正黑體" pitchFamily="34" charset="-120"/>
              <a:ea typeface="微軟正黑體" pitchFamily="34" charset="-120"/>
              <a:cs typeface="Times New Roman" panose="02020603050405020304" pitchFamily="18" charset="0"/>
            </a:endParaRPr>
          </a:p>
          <a:p>
            <a:pPr marL="228600" marR="0" lvl="0" indent="-228600" algn="l" defTabSz="914400" rtl="0" eaLnBrk="1" fontAlgn="auto" latinLnBrk="0" hangingPunct="1">
              <a:lnSpc>
                <a:spcPts val="2800"/>
              </a:lnSpc>
              <a:spcBef>
                <a:spcPts val="600"/>
              </a:spcBef>
              <a:spcAft>
                <a:spcPts val="0"/>
              </a:spcAft>
              <a:buClr>
                <a:srgbClr val="FFB41D"/>
              </a:buClr>
              <a:buSzTx/>
              <a:buFont typeface="Wingdings" panose="05000000000000000000" pitchFamily="2" charset="2"/>
              <a:buChar char="u"/>
              <a:tabLst/>
              <a:defRPr/>
            </a:pPr>
            <a:r>
              <a:rPr kumimoji="0" lang="zh-TW" altLang="en-US" sz="2100" b="0"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rPr>
              <a:t>匯入檔案規格： </a:t>
            </a:r>
            <a:r>
              <a:rPr kumimoji="0" lang="en-US" altLang="zh-TW" sz="2100" b="0"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rPr>
              <a:t>Microsoft E</a:t>
            </a:r>
            <a:r>
              <a:rPr lang="en-US" altLang="zh-TW" sz="2100" dirty="0" err="1">
                <a:latin typeface="微軟正黑體" pitchFamily="34" charset="-120"/>
                <a:ea typeface="微軟正黑體" pitchFamily="34" charset="-120"/>
                <a:cs typeface="Times New Roman" panose="02020603050405020304" pitchFamily="18" charset="0"/>
              </a:rPr>
              <a:t>xcel</a:t>
            </a:r>
            <a:r>
              <a:rPr lang="zh-TW" altLang="en-US" sz="2100" dirty="0">
                <a:latin typeface="微軟正黑體" pitchFamily="34" charset="-120"/>
                <a:ea typeface="微軟正黑體" pitchFamily="34" charset="-120"/>
                <a:cs typeface="Times New Roman" panose="02020603050405020304" pitchFamily="18" charset="0"/>
              </a:rPr>
              <a:t>工作表</a:t>
            </a:r>
            <a:r>
              <a:rPr lang="en-US" altLang="zh-TW" sz="2100" kern="100" dirty="0">
                <a:effectLst/>
                <a:latin typeface="微軟正黑體" panose="020B0604030504040204" pitchFamily="34" charset="-120"/>
                <a:ea typeface="微軟正黑體" panose="020B0604030504040204" pitchFamily="34" charset="-120"/>
              </a:rPr>
              <a:t>(.xlsx)</a:t>
            </a:r>
          </a:p>
          <a:p>
            <a:pPr marL="228600" marR="0" lvl="0" indent="-228600" algn="l" defTabSz="914400" rtl="0" eaLnBrk="1" fontAlgn="auto" latinLnBrk="0" hangingPunct="1">
              <a:lnSpc>
                <a:spcPts val="2800"/>
              </a:lnSpc>
              <a:spcBef>
                <a:spcPts val="600"/>
              </a:spcBef>
              <a:spcAft>
                <a:spcPts val="0"/>
              </a:spcAft>
              <a:buClr>
                <a:srgbClr val="FFB41D"/>
              </a:buClr>
              <a:buSzTx/>
              <a:buFont typeface="Wingdings" panose="05000000000000000000" pitchFamily="2" charset="2"/>
              <a:buChar char="u"/>
              <a:tabLst/>
              <a:defRPr/>
            </a:pPr>
            <a:r>
              <a:rPr lang="zh-TW" altLang="en-US" sz="2100" dirty="0">
                <a:latin typeface="微軟正黑體" panose="020B0604030504040204" pitchFamily="34" charset="-120"/>
                <a:ea typeface="微軟正黑體" panose="020B0604030504040204" pitchFamily="34" charset="-120"/>
                <a:cs typeface="Times New Roman" panose="02020603050405020304" pitchFamily="18" charset="0"/>
              </a:rPr>
              <a:t>匯入方式</a:t>
            </a:r>
            <a:r>
              <a:rPr kumimoji="0" lang="zh-TW" altLang="en-US" sz="2100" b="0"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rPr>
              <a:t>：整批匯入、單筆新增</a:t>
            </a:r>
            <a:endParaRPr lang="en-US" altLang="zh-TW" sz="2100" dirty="0">
              <a:latin typeface="微軟正黑體" panose="020B0604030504040204" pitchFamily="34" charset="-120"/>
              <a:ea typeface="微軟正黑體" panose="020B0604030504040204" pitchFamily="34" charset="-120"/>
              <a:cs typeface="Times New Roman" panose="02020603050405020304" pitchFamily="18" charset="0"/>
            </a:endParaRPr>
          </a:p>
          <a:p>
            <a:pPr marL="230400" marR="0" lvl="0" indent="-230400" algn="l" defTabSz="914400" rtl="0" eaLnBrk="1" fontAlgn="auto" latinLnBrk="0" hangingPunct="1">
              <a:lnSpc>
                <a:spcPts val="2800"/>
              </a:lnSpc>
              <a:spcBef>
                <a:spcPts val="600"/>
              </a:spcBef>
              <a:spcAft>
                <a:spcPts val="0"/>
              </a:spcAft>
              <a:buClr>
                <a:srgbClr val="FFB41D"/>
              </a:buClr>
              <a:buSzTx/>
              <a:buFont typeface="Wingdings" panose="05000000000000000000" pitchFamily="2" charset="2"/>
              <a:buChar char="u"/>
              <a:tabLst/>
              <a:defRPr/>
            </a:pPr>
            <a:r>
              <a:rPr lang="zh-TW" altLang="zh-TW" sz="2100" kern="100" dirty="0">
                <a:effectLst/>
                <a:latin typeface="微軟正黑體" panose="020B0604030504040204" pitchFamily="34" charset="-120"/>
                <a:ea typeface="微軟正黑體" panose="020B0604030504040204" pitchFamily="34" charset="-120"/>
                <a:cs typeface="Times New Roman" panose="02020603050405020304" pitchFamily="18" charset="0"/>
              </a:rPr>
              <a:t>匯入學生識別資料後，即可於【</a:t>
            </a:r>
            <a:r>
              <a:rPr lang="zh-TW" altLang="zh-TW" sz="2100" b="1" kern="100"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學生管理</a:t>
            </a:r>
            <a:r>
              <a:rPr lang="zh-TW" altLang="zh-TW" sz="2100" kern="1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2100" b="1" kern="100" dirty="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匯出目前的資料下載檔案</a:t>
            </a:r>
            <a:r>
              <a:rPr lang="en-US" altLang="zh-TW" sz="2100" kern="100" dirty="0">
                <a:effectLst/>
                <a:latin typeface="微軟正黑體" panose="020B0604030504040204" pitchFamily="34" charset="-120"/>
                <a:ea typeface="微軟正黑體" panose="020B0604030504040204" pitchFamily="34" charset="-120"/>
              </a:rPr>
              <a:t>Excel</a:t>
            </a:r>
            <a:r>
              <a:rPr lang="zh-TW" altLang="zh-TW" sz="2100" kern="100" dirty="0">
                <a:effectLst/>
                <a:latin typeface="微軟正黑體" panose="020B0604030504040204" pitchFamily="34" charset="-120"/>
                <a:ea typeface="微軟正黑體" panose="020B0604030504040204" pitchFamily="34" charset="-120"/>
                <a:cs typeface="Times New Roman" panose="02020603050405020304" pitchFamily="18" charset="0"/>
              </a:rPr>
              <a:t>檔，</a:t>
            </a:r>
            <a:r>
              <a:rPr lang="zh-TW" altLang="zh-TW" sz="2100" b="1" kern="100" dirty="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檢視</a:t>
            </a:r>
            <a:r>
              <a:rPr lang="zh-TW" altLang="zh-TW" sz="2100" kern="100" dirty="0">
                <a:effectLst/>
                <a:latin typeface="微軟正黑體" panose="020B0604030504040204" pitchFamily="34" charset="-120"/>
                <a:ea typeface="微軟正黑體" panose="020B0604030504040204" pitchFamily="34" charset="-120"/>
                <a:cs typeface="Times New Roman" panose="02020603050405020304" pitchFamily="18" charset="0"/>
              </a:rPr>
              <a:t>本會系統與「學習歷程中央資料庫」識別資料</a:t>
            </a:r>
            <a:r>
              <a:rPr lang="zh-TW" altLang="zh-TW" sz="2100" b="1" kern="100" dirty="0">
                <a:effectLst/>
                <a:latin typeface="微軟正黑體" panose="020B0604030504040204" pitchFamily="34" charset="-120"/>
                <a:ea typeface="微軟正黑體" panose="020B0604030504040204" pitchFamily="34" charset="-120"/>
                <a:cs typeface="Times New Roman" panose="02020603050405020304" pitchFamily="18" charset="0"/>
              </a:rPr>
              <a:t>比對</a:t>
            </a:r>
            <a:r>
              <a:rPr lang="zh-TW" altLang="zh-TW" sz="2100" kern="100" dirty="0">
                <a:effectLst/>
                <a:latin typeface="微軟正黑體" panose="020B0604030504040204" pitchFamily="34" charset="-120"/>
                <a:ea typeface="微軟正黑體" panose="020B0604030504040204" pitchFamily="34" charset="-120"/>
                <a:cs typeface="Times New Roman" panose="02020603050405020304" pitchFamily="18" charset="0"/>
              </a:rPr>
              <a:t>匯入學生「是否具有中央資料庫學習歷程檔案」資訊</a:t>
            </a:r>
            <a:endParaRPr lang="en-US" altLang="zh-TW" sz="2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230400" lvl="0" indent="-230400">
              <a:lnSpc>
                <a:spcPts val="2800"/>
              </a:lnSpc>
              <a:spcBef>
                <a:spcPts val="600"/>
              </a:spcBef>
              <a:buClr>
                <a:srgbClr val="FFB41D"/>
              </a:buClr>
              <a:buFont typeface="Wingdings" panose="05000000000000000000" pitchFamily="2" charset="2"/>
              <a:buChar char="u"/>
              <a:defRPr/>
            </a:pPr>
            <a:r>
              <a:rPr lang="en-US" altLang="zh-TW" sz="210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113.4.12(</a:t>
            </a:r>
            <a:r>
              <a:rPr lang="zh-TW" altLang="en-US" sz="210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五</a:t>
            </a:r>
            <a:r>
              <a:rPr lang="en-US" altLang="zh-TW" sz="210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)10:00-4.17(</a:t>
            </a:r>
            <a:r>
              <a:rPr lang="zh-TW" altLang="en-US" sz="210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三</a:t>
            </a:r>
            <a:r>
              <a:rPr lang="en-US" altLang="zh-TW" sz="210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)21:00</a:t>
            </a:r>
            <a:r>
              <a:rPr lang="zh-TW" altLang="en-US" sz="2100" kern="100" dirty="0">
                <a:latin typeface="微軟正黑體" panose="020B0604030504040204" pitchFamily="34" charset="-120"/>
                <a:ea typeface="微軟正黑體" panose="020B0604030504040204" pitchFamily="34" charset="-120"/>
                <a:cs typeface="Times New Roman" panose="02020603050405020304" pitchFamily="18" charset="0"/>
              </a:rPr>
              <a:t>開放學習歷程中央資料庫釋出資料</a:t>
            </a:r>
            <a:r>
              <a:rPr lang="en-US" altLang="zh-TW" sz="2100" kern="1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100" kern="100" dirty="0">
                <a:latin typeface="微軟正黑體" panose="020B0604030504040204" pitchFamily="34" charset="-120"/>
                <a:ea typeface="微軟正黑體" panose="020B0604030504040204" pitchFamily="34" charset="-120"/>
                <a:cs typeface="Times New Roman" panose="02020603050405020304" pitchFamily="18" charset="0"/>
              </a:rPr>
              <a:t>檔案</a:t>
            </a:r>
            <a:r>
              <a:rPr lang="en-US" altLang="zh-TW" sz="2100" kern="1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100" kern="100" dirty="0">
                <a:latin typeface="微軟正黑體" panose="020B0604030504040204" pitchFamily="34" charset="-120"/>
                <a:ea typeface="微軟正黑體" panose="020B0604030504040204" pitchFamily="34" charset="-120"/>
                <a:cs typeface="Times New Roman" panose="02020603050405020304" pitchFamily="18" charset="0"/>
              </a:rPr>
              <a:t>查看及疑義處理，此階段名單匯入系統</a:t>
            </a:r>
            <a:r>
              <a:rPr lang="en-US" altLang="zh-TW" sz="2100" kern="1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2100" b="1" kern="100" dirty="0">
                <a:solidFill>
                  <a:srgbClr val="C00000"/>
                </a:solidFill>
                <a:effectLst/>
                <a:latin typeface="微軟正黑體" panose="020B0604030504040204" pitchFamily="34" charset="-120"/>
                <a:ea typeface="微軟正黑體" panose="020B0604030504040204" pitchFamily="34" charset="-120"/>
                <a:cs typeface="Times New Roman" panose="02020603050405020304" pitchFamily="18" charset="0"/>
              </a:rPr>
              <a:t>學生管理</a:t>
            </a:r>
            <a:r>
              <a:rPr lang="zh-TW" altLang="zh-TW" sz="2100" kern="1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100" kern="100" dirty="0">
                <a:latin typeface="微軟正黑體" panose="020B0604030504040204" pitchFamily="34" charset="-120"/>
                <a:ea typeface="微軟正黑體" panose="020B0604030504040204" pitchFamily="34" charset="-120"/>
                <a:cs typeface="Times New Roman" panose="02020603050405020304" pitchFamily="18" charset="0"/>
              </a:rPr>
              <a:t>供承辦教師</a:t>
            </a:r>
            <a:r>
              <a:rPr lang="zh-TW" altLang="en-US" sz="2100" b="1" kern="1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查詢</a:t>
            </a:r>
            <a:r>
              <a:rPr lang="zh-TW" altLang="en-US" sz="2100" kern="100" dirty="0">
                <a:latin typeface="微軟正黑體" panose="020B0604030504040204" pitchFamily="34" charset="-120"/>
                <a:ea typeface="微軟正黑體" panose="020B0604030504040204" pitchFamily="34" charset="-120"/>
                <a:cs typeface="Times New Roman" panose="02020603050405020304" pitchFamily="18" charset="0"/>
              </a:rPr>
              <a:t>學生是否於查看系統</a:t>
            </a:r>
            <a:r>
              <a:rPr lang="zh-TW" altLang="en-US" sz="2100" kern="1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點選「疑義」之標示訊息</a:t>
            </a:r>
            <a:r>
              <a:rPr lang="zh-TW" altLang="en-US" sz="2100" kern="100" dirty="0">
                <a:latin typeface="微軟正黑體" panose="020B0604030504040204" pitchFamily="34" charset="-120"/>
                <a:ea typeface="微軟正黑體" panose="020B0604030504040204" pitchFamily="34" charset="-120"/>
                <a:cs typeface="Times New Roman" panose="02020603050405020304" pitchFamily="18" charset="0"/>
              </a:rPr>
              <a:t>，供各校處理及因應</a:t>
            </a:r>
            <a:endParaRPr lang="zh-TW" altLang="en-US" sz="2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6" name="矩形 5">
            <a:extLst>
              <a:ext uri="{FF2B5EF4-FFF2-40B4-BE49-F238E27FC236}">
                <a16:creationId xmlns:a16="http://schemas.microsoft.com/office/drawing/2014/main" id="{ACFF482E-111E-4E5B-BE0F-8A37D0F543A8}"/>
              </a:ext>
            </a:extLst>
          </p:cNvPr>
          <p:cNvSpPr/>
          <p:nvPr/>
        </p:nvSpPr>
        <p:spPr>
          <a:xfrm>
            <a:off x="840059" y="2475869"/>
            <a:ext cx="11187996" cy="471056"/>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lvl="0">
              <a:lnSpc>
                <a:spcPts val="2800"/>
              </a:lnSpc>
              <a:spcBef>
                <a:spcPts val="600"/>
              </a:spcBef>
              <a:buClr>
                <a:srgbClr val="FFB41D"/>
              </a:buClr>
              <a:defRPr/>
            </a:pPr>
            <a:r>
              <a:rPr kumimoji="0" lang="zh-TW" altLang="en-US" sz="1800" b="1"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rPr>
              <a:t>此階段上傳至系統之學生識別資料，為</a:t>
            </a:r>
            <a:r>
              <a:rPr kumimoji="0" lang="en-US" altLang="zh-TW" sz="1800" b="1" i="0"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Times New Roman" panose="02020603050405020304" pitchFamily="18" charset="0"/>
              </a:rPr>
              <a:t>4.12(</a:t>
            </a:r>
            <a:r>
              <a:rPr kumimoji="0" lang="zh-TW" altLang="en-US" sz="1800" b="1" i="0"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Times New Roman" panose="02020603050405020304" pitchFamily="18" charset="0"/>
              </a:rPr>
              <a:t>五</a:t>
            </a:r>
            <a:r>
              <a:rPr kumimoji="0" lang="en-US" altLang="zh-TW" sz="1800" b="1" i="0"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Times New Roman" panose="02020603050405020304" pitchFamily="18" charset="0"/>
              </a:rPr>
              <a:t>)-4.17(</a:t>
            </a:r>
            <a:r>
              <a:rPr kumimoji="0" lang="zh-TW" altLang="en-US" sz="1800" b="1" i="0"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Times New Roman" panose="02020603050405020304" pitchFamily="18" charset="0"/>
              </a:rPr>
              <a:t>三</a:t>
            </a:r>
            <a:r>
              <a:rPr kumimoji="0" lang="en-US" altLang="zh-TW" sz="1800" b="1" i="0"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Times New Roman" panose="02020603050405020304" pitchFamily="18" charset="0"/>
              </a:rPr>
              <a:t>)</a:t>
            </a:r>
            <a:r>
              <a:rPr kumimoji="0" lang="zh-TW" altLang="en-US" sz="1800" b="1" i="0" strike="noStrike" kern="1200" cap="none" spc="0" normalizeH="0" baseline="0" noProof="0" dirty="0">
                <a:ln>
                  <a:noFill/>
                </a:ln>
                <a:solidFill>
                  <a:srgbClr val="0000FF"/>
                </a:solidFill>
                <a:effectLst/>
                <a:uLnTx/>
                <a:uFillTx/>
                <a:latin typeface="微軟正黑體" pitchFamily="34" charset="-120"/>
                <a:ea typeface="微軟正黑體" pitchFamily="34" charset="-120"/>
                <a:cs typeface="Times New Roman" panose="02020603050405020304" pitchFamily="18" charset="0"/>
              </a:rPr>
              <a:t>學生可至本委員會系統</a:t>
            </a:r>
            <a:r>
              <a:rPr lang="zh-TW" altLang="en-US" b="1" dirty="0">
                <a:solidFill>
                  <a:srgbClr val="C00000"/>
                </a:solidFill>
                <a:latin typeface="微軟正黑體" pitchFamily="34" charset="-120"/>
                <a:ea typeface="微軟正黑體" pitchFamily="34" charset="-120"/>
                <a:cs typeface="Times New Roman" panose="02020603050405020304" pitchFamily="18" charset="0"/>
              </a:rPr>
              <a:t>查看中央資料庫學習歷程檔案</a:t>
            </a:r>
            <a:endParaRPr kumimoji="0" lang="en-US" altLang="zh-TW" sz="1800" b="0" i="0" u="none" strike="noStrike" kern="1200" cap="none" spc="0" normalizeH="0" baseline="0" noProof="0" dirty="0">
              <a:ln>
                <a:noFill/>
              </a:ln>
              <a:solidFill>
                <a:srgbClr val="C00000"/>
              </a:solidFill>
              <a:effectLst/>
              <a:uLnTx/>
              <a:uFillTx/>
              <a:latin typeface="微軟正黑體" pitchFamily="34" charset="-120"/>
              <a:ea typeface="微軟正黑體" pitchFamily="34" charset="-120"/>
              <a:cs typeface="Times New Roman" panose="02020603050405020304" pitchFamily="18" charset="0"/>
            </a:endParaRPr>
          </a:p>
        </p:txBody>
      </p:sp>
      <p:sp>
        <p:nvSpPr>
          <p:cNvPr id="7" name="矩形 6">
            <a:extLst>
              <a:ext uri="{FF2B5EF4-FFF2-40B4-BE49-F238E27FC236}">
                <a16:creationId xmlns:a16="http://schemas.microsoft.com/office/drawing/2014/main" id="{7FD41DCA-7222-4C80-8454-83E6C1D5F102}"/>
              </a:ext>
            </a:extLst>
          </p:cNvPr>
          <p:cNvSpPr/>
          <p:nvPr/>
        </p:nvSpPr>
        <p:spPr>
          <a:xfrm>
            <a:off x="6144490" y="1202083"/>
            <a:ext cx="5883564" cy="357595"/>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marL="0" indent="0" algn="ctr" eaLnBrk="1" hangingPunct="1">
              <a:buClr>
                <a:schemeClr val="tx1"/>
              </a:buClr>
              <a:buNone/>
              <a:defRPr/>
            </a:pPr>
            <a:r>
              <a:rPr lang="zh-TW" altLang="en-US" sz="18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已於</a:t>
            </a:r>
            <a:r>
              <a:rPr lang="en-US" altLang="zh-TW" sz="18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112</a:t>
            </a:r>
            <a:r>
              <a:rPr lang="zh-TW" altLang="en-US" sz="18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18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11</a:t>
            </a:r>
            <a:r>
              <a:rPr lang="zh-TW" altLang="en-US" sz="18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8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30</a:t>
            </a:r>
            <a:r>
              <a:rPr lang="zh-TW" altLang="en-US" sz="18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1122100543B</a:t>
            </a:r>
            <a:r>
              <a:rPr lang="zh-TW" altLang="en-US"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號</a:t>
            </a:r>
            <a:r>
              <a:rPr lang="zh-TW" altLang="en-US" sz="18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函知各高中職學校</a:t>
            </a:r>
            <a:endParaRPr lang="zh-TW" altLang="en-US" b="1" dirty="0">
              <a:solidFill>
                <a:srgbClr val="0000FF"/>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0544823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99"/>
          <p:cNvSpPr>
            <a:spLocks noGrp="1" noChangeArrowheads="1"/>
          </p:cNvSpPr>
          <p:nvPr>
            <p:ph type="title" idx="4294967295"/>
          </p:nvPr>
        </p:nvSpPr>
        <p:spPr>
          <a:xfrm>
            <a:off x="829398" y="100443"/>
            <a:ext cx="11362602" cy="582612"/>
          </a:xfrm>
        </p:spPr>
        <p:txBody>
          <a:bodyPr>
            <a:normAutofit/>
          </a:bodyPr>
          <a:lstStyle/>
          <a:p>
            <a:r>
              <a:rPr lang="zh-TW" altLang="en-US" sz="2500" b="1" spc="-75" dirty="0">
                <a:solidFill>
                  <a:prstClr val="black"/>
                </a:solidFill>
                <a:latin typeface="微軟正黑體" panose="020B0604030504040204" pitchFamily="34" charset="-120"/>
                <a:ea typeface="微軟正黑體" panose="020B0604030504040204" pitchFamily="34" charset="-120"/>
              </a:rPr>
              <a:t>技優保送入學招生作業流程</a:t>
            </a:r>
          </a:p>
        </p:txBody>
      </p:sp>
      <p:graphicFrame>
        <p:nvGraphicFramePr>
          <p:cNvPr id="49185" name="Group 33"/>
          <p:cNvGraphicFramePr>
            <a:graphicFrameLocks noGrp="1"/>
          </p:cNvGraphicFramePr>
          <p:nvPr>
            <p:ph sz="half" idx="4294967295"/>
            <p:extLst>
              <p:ext uri="{D42A27DB-BD31-4B8C-83A1-F6EECF244321}">
                <p14:modId xmlns:p14="http://schemas.microsoft.com/office/powerpoint/2010/main" val="2177067449"/>
              </p:ext>
            </p:extLst>
          </p:nvPr>
        </p:nvGraphicFramePr>
        <p:xfrm>
          <a:off x="1115719" y="938178"/>
          <a:ext cx="10401828" cy="4981643"/>
        </p:xfrm>
        <a:graphic>
          <a:graphicData uri="http://schemas.openxmlformats.org/drawingml/2006/table">
            <a:tbl>
              <a:tblPr>
                <a:tableStyleId>{93296810-A885-4BE3-A3E7-6D5BEEA58F35}</a:tableStyleId>
              </a:tblPr>
              <a:tblGrid>
                <a:gridCol w="3022692">
                  <a:extLst>
                    <a:ext uri="{9D8B030D-6E8A-4147-A177-3AD203B41FA5}">
                      <a16:colId xmlns:a16="http://schemas.microsoft.com/office/drawing/2014/main" val="20000"/>
                    </a:ext>
                  </a:extLst>
                </a:gridCol>
                <a:gridCol w="7379136">
                  <a:extLst>
                    <a:ext uri="{9D8B030D-6E8A-4147-A177-3AD203B41FA5}">
                      <a16:colId xmlns:a16="http://schemas.microsoft.com/office/drawing/2014/main" val="20001"/>
                    </a:ext>
                  </a:extLst>
                </a:gridCol>
              </a:tblGrid>
              <a:tr h="43248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400" b="1" u="none" strike="noStrike" cap="none" normalizeH="0" baseline="0" dirty="0">
                          <a:ln>
                            <a:noFill/>
                          </a:ln>
                          <a:effectLst/>
                          <a:latin typeface="Times New Roman" panose="02020603050405020304" pitchFamily="18" charset="0"/>
                          <a:ea typeface="微軟正黑體" pitchFamily="34" charset="-120"/>
                          <a:cs typeface="Times New Roman" panose="02020603050405020304" pitchFamily="18" charset="0"/>
                        </a:rPr>
                        <a:t>重要日程</a:t>
                      </a:r>
                      <a:endParaRPr kumimoji="1" lang="zh-TW" altLang="en-US" sz="2400" b="1" i="0" u="none" strike="noStrike" cap="none" normalizeH="0" baseline="0" dirty="0">
                        <a:ln>
                          <a:noFill/>
                        </a:ln>
                        <a:solidFill>
                          <a:schemeClr val="tx1"/>
                        </a:solidFill>
                        <a:effectLst/>
                        <a:latin typeface="Times New Roman" panose="02020603050405020304" pitchFamily="18" charset="0"/>
                        <a:ea typeface="微軟正黑體" pitchFamily="34" charset="-120"/>
                        <a:cs typeface="Times New Roman" panose="02020603050405020304" pitchFamily="18" charset="0"/>
                      </a:endParaRPr>
                    </a:p>
                  </a:txBody>
                  <a:tcPr marL="91437" marR="91437" marT="45722" marB="45722" anchor="ctr" horzOverflow="overflow">
                    <a:solidFill>
                      <a:schemeClr val="accent6">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400" b="1" u="none" strike="noStrike" kern="1200" cap="none" normalizeH="0" baseline="0" dirty="0">
                          <a:ln>
                            <a:noFill/>
                          </a:ln>
                          <a:effectLst/>
                          <a:latin typeface="Times New Roman" panose="02020603050405020304" pitchFamily="18" charset="0"/>
                          <a:ea typeface="微軟正黑體" pitchFamily="34" charset="-120"/>
                          <a:cs typeface="Times New Roman" panose="02020603050405020304" pitchFamily="18" charset="0"/>
                        </a:rPr>
                        <a:t>辦理事項</a:t>
                      </a:r>
                      <a:endParaRPr kumimoji="1" lang="zh-TW" altLang="en-US" sz="2400" b="1" i="0" u="none" strike="noStrike" kern="1200" cap="none" normalizeH="0" baseline="0" dirty="0">
                        <a:ln>
                          <a:noFill/>
                        </a:ln>
                        <a:solidFill>
                          <a:schemeClr val="tx1"/>
                        </a:solidFill>
                        <a:effectLst/>
                        <a:latin typeface="Times New Roman" panose="02020603050405020304" pitchFamily="18" charset="0"/>
                        <a:ea typeface="微軟正黑體" pitchFamily="34" charset="-120"/>
                        <a:cs typeface="Times New Roman" panose="02020603050405020304" pitchFamily="18" charset="0"/>
                      </a:endParaRPr>
                    </a:p>
                  </a:txBody>
                  <a:tcPr marL="91437" marR="91437" marT="45722" marB="45722" anchor="ctr" horzOverflow="overflow">
                    <a:solidFill>
                      <a:schemeClr val="accent6">
                        <a:lumMod val="40000"/>
                        <a:lumOff val="60000"/>
                      </a:schemeClr>
                    </a:solidFill>
                  </a:tcPr>
                </a:tc>
                <a:extLst>
                  <a:ext uri="{0D108BD9-81ED-4DB2-BD59-A6C34878D82A}">
                    <a16:rowId xmlns:a16="http://schemas.microsoft.com/office/drawing/2014/main" val="10000"/>
                  </a:ext>
                </a:extLst>
              </a:tr>
              <a:tr h="163012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TW" sz="2000" b="1" u="none" strike="noStrike" kern="1200" cap="none" normalizeH="0" baseline="0" dirty="0">
                          <a:ln>
                            <a:noFill/>
                          </a:ln>
                          <a:effectLst/>
                          <a:latin typeface="Times New Roman" panose="02020603050405020304" pitchFamily="18" charset="0"/>
                          <a:ea typeface="微軟正黑體" pitchFamily="34" charset="-120"/>
                          <a:cs typeface="Times New Roman" panose="02020603050405020304" pitchFamily="18" charset="0"/>
                        </a:rPr>
                        <a:t>113.</a:t>
                      </a:r>
                      <a:r>
                        <a:rPr kumimoji="0" lang="en-US" altLang="zh-TW" sz="2000" b="1" u="none" strike="noStrike" kern="1200" cap="none" normalizeH="0" baseline="0" dirty="0">
                          <a:ln>
                            <a:noFill/>
                          </a:ln>
                          <a:solidFill>
                            <a:srgbClr val="C00000"/>
                          </a:solidFill>
                          <a:effectLst/>
                          <a:latin typeface="Times New Roman" panose="02020603050405020304" pitchFamily="18" charset="0"/>
                          <a:ea typeface="微軟正黑體" pitchFamily="34" charset="-120"/>
                          <a:cs typeface="Times New Roman" panose="02020603050405020304" pitchFamily="18" charset="0"/>
                        </a:rPr>
                        <a:t>2.19(</a:t>
                      </a:r>
                      <a:r>
                        <a:rPr kumimoji="0" lang="zh-TW" altLang="en-US" sz="2000" b="1" u="none" strike="noStrike" kern="1200" cap="none" normalizeH="0" baseline="0" dirty="0">
                          <a:ln>
                            <a:noFill/>
                          </a:ln>
                          <a:solidFill>
                            <a:srgbClr val="C00000"/>
                          </a:solidFill>
                          <a:effectLst/>
                          <a:latin typeface="Times New Roman" panose="02020603050405020304" pitchFamily="18" charset="0"/>
                          <a:ea typeface="微軟正黑體" pitchFamily="34" charset="-120"/>
                          <a:cs typeface="Times New Roman" panose="02020603050405020304" pitchFamily="18" charset="0"/>
                        </a:rPr>
                        <a:t>一</a:t>
                      </a:r>
                      <a:r>
                        <a:rPr kumimoji="0" lang="en-US" altLang="zh-TW" sz="2000" b="1" u="none" strike="noStrike" kern="1200" cap="none" normalizeH="0" baseline="0" dirty="0">
                          <a:ln>
                            <a:noFill/>
                          </a:ln>
                          <a:solidFill>
                            <a:srgbClr val="C00000"/>
                          </a:solidFill>
                          <a:effectLst/>
                          <a:latin typeface="Times New Roman" panose="02020603050405020304" pitchFamily="18" charset="0"/>
                          <a:ea typeface="微軟正黑體" pitchFamily="34" charset="-120"/>
                          <a:cs typeface="Times New Roman" panose="02020603050405020304" pitchFamily="18" charset="0"/>
                        </a:rPr>
                        <a:t>)10:00</a:t>
                      </a:r>
                      <a:r>
                        <a:rPr kumimoji="0" lang="zh-TW" altLang="en-US" sz="2000" b="1" u="none" strike="noStrike" kern="1200" cap="none" normalizeH="0" baseline="0" dirty="0">
                          <a:ln>
                            <a:noFill/>
                          </a:ln>
                          <a:solidFill>
                            <a:srgbClr val="C00000"/>
                          </a:solidFill>
                          <a:effectLst/>
                          <a:latin typeface="Times New Roman" panose="02020603050405020304" pitchFamily="18" charset="0"/>
                          <a:ea typeface="微軟正黑體" pitchFamily="34" charset="-120"/>
                          <a:cs typeface="Times New Roman" panose="02020603050405020304" pitchFamily="18" charset="0"/>
                        </a:rPr>
                        <a:t>起</a:t>
                      </a:r>
                      <a:endParaRPr kumimoji="0" lang="en-US" altLang="zh-TW" sz="2000" b="1" u="none" strike="noStrike" kern="1200" cap="none" normalizeH="0" baseline="0" dirty="0">
                        <a:ln>
                          <a:noFill/>
                        </a:ln>
                        <a:solidFill>
                          <a:srgbClr val="C00000"/>
                        </a:solidFill>
                        <a:effectLst/>
                        <a:latin typeface="Times New Roman" panose="02020603050405020304" pitchFamily="18" charset="0"/>
                        <a:ea typeface="微軟正黑體" pitchFamily="34" charset="-120"/>
                        <a:cs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TW" sz="2000" b="1" u="none" strike="noStrike" kern="1200" cap="none" normalizeH="0" baseline="0" dirty="0">
                          <a:ln>
                            <a:noFill/>
                          </a:ln>
                          <a:effectLst/>
                          <a:latin typeface="Times New Roman" panose="02020603050405020304" pitchFamily="18" charset="0"/>
                          <a:ea typeface="微軟正黑體" pitchFamily="34" charset="-120"/>
                          <a:cs typeface="Times New Roman" panose="02020603050405020304" pitchFamily="18" charset="0"/>
                        </a:rPr>
                        <a:t>113.</a:t>
                      </a:r>
                      <a:r>
                        <a:rPr kumimoji="0" lang="en-US" altLang="zh-TW" sz="2000" b="1" u="none" strike="noStrike" kern="1200" cap="none" normalizeH="0" baseline="0" dirty="0">
                          <a:ln>
                            <a:noFill/>
                          </a:ln>
                          <a:solidFill>
                            <a:srgbClr val="C00000"/>
                          </a:solidFill>
                          <a:effectLst/>
                          <a:latin typeface="Times New Roman" panose="02020603050405020304" pitchFamily="18" charset="0"/>
                          <a:ea typeface="微軟正黑體" pitchFamily="34" charset="-120"/>
                          <a:cs typeface="Times New Roman" panose="02020603050405020304" pitchFamily="18" charset="0"/>
                        </a:rPr>
                        <a:t>2.22(</a:t>
                      </a:r>
                      <a:r>
                        <a:rPr kumimoji="0" lang="zh-TW" altLang="en-US" sz="2000" b="1" u="none" strike="noStrike" kern="1200" cap="none" normalizeH="0" baseline="0" dirty="0">
                          <a:ln>
                            <a:noFill/>
                          </a:ln>
                          <a:solidFill>
                            <a:srgbClr val="C00000"/>
                          </a:solidFill>
                          <a:effectLst/>
                          <a:latin typeface="Times New Roman" panose="02020603050405020304" pitchFamily="18" charset="0"/>
                          <a:ea typeface="微軟正黑體" pitchFamily="34" charset="-120"/>
                          <a:cs typeface="Times New Roman" panose="02020603050405020304" pitchFamily="18" charset="0"/>
                        </a:rPr>
                        <a:t>四</a:t>
                      </a:r>
                      <a:r>
                        <a:rPr kumimoji="0" lang="en-US" altLang="zh-TW" sz="2000" b="1" u="none" strike="noStrike" kern="1200" cap="none" normalizeH="0" baseline="0" dirty="0">
                          <a:ln>
                            <a:noFill/>
                          </a:ln>
                          <a:solidFill>
                            <a:srgbClr val="C00000"/>
                          </a:solidFill>
                          <a:effectLst/>
                          <a:latin typeface="Times New Roman" panose="02020603050405020304" pitchFamily="18" charset="0"/>
                          <a:ea typeface="微軟正黑體" pitchFamily="34" charset="-120"/>
                          <a:cs typeface="Times New Roman" panose="02020603050405020304" pitchFamily="18" charset="0"/>
                        </a:rPr>
                        <a:t>)17:00</a:t>
                      </a:r>
                      <a:r>
                        <a:rPr kumimoji="0" lang="zh-TW" altLang="en-US" sz="2000" b="1" u="none" strike="noStrike" kern="1200" cap="none" normalizeH="0" baseline="0" dirty="0">
                          <a:ln>
                            <a:noFill/>
                          </a:ln>
                          <a:solidFill>
                            <a:srgbClr val="C00000"/>
                          </a:solidFill>
                          <a:effectLst/>
                          <a:latin typeface="Times New Roman" panose="02020603050405020304" pitchFamily="18" charset="0"/>
                          <a:ea typeface="微軟正黑體" pitchFamily="34" charset="-120"/>
                          <a:cs typeface="Times New Roman" panose="02020603050405020304" pitchFamily="18" charset="0"/>
                        </a:rPr>
                        <a:t>止</a:t>
                      </a:r>
                      <a:endParaRPr kumimoji="0" lang="en-US" altLang="zh-TW" sz="2000" b="1" i="0" u="none" strike="noStrike" kern="1200" cap="none" normalizeH="0" baseline="0" dirty="0">
                        <a:ln>
                          <a:noFill/>
                        </a:ln>
                        <a:solidFill>
                          <a:srgbClr val="C00000"/>
                        </a:solidFill>
                        <a:effectLst/>
                        <a:latin typeface="Times New Roman" panose="02020603050405020304" pitchFamily="18" charset="0"/>
                        <a:ea typeface="微軟正黑體" pitchFamily="34" charset="-120"/>
                        <a:cs typeface="Times New Roman" panose="02020603050405020304" pitchFamily="18" charset="0"/>
                      </a:endParaRPr>
                    </a:p>
                  </a:txBody>
                  <a:tcPr marL="91437" marR="91437" marT="45722" marB="45722" anchor="ctr" horzOverflow="overflow">
                    <a:solidFill>
                      <a:schemeClr val="accent4">
                        <a:lumMod val="20000"/>
                        <a:lumOff val="80000"/>
                      </a:schemeClr>
                    </a:solidFill>
                  </a:tcPr>
                </a:tc>
                <a:tc>
                  <a:txBody>
                    <a:bodyPr/>
                    <a:lstStyle/>
                    <a:p>
                      <a:pPr marL="176213" marR="0" lvl="0" indent="-176213" algn="l" defTabSz="914400" rtl="0" eaLnBrk="1" fontAlgn="base" latinLnBrk="0" hangingPunct="1">
                        <a:lnSpc>
                          <a:spcPct val="100000"/>
                        </a:lnSpc>
                        <a:spcBef>
                          <a:spcPct val="20000"/>
                        </a:spcBef>
                        <a:spcAft>
                          <a:spcPct val="0"/>
                        </a:spcAft>
                        <a:buClrTx/>
                        <a:buSzTx/>
                        <a:buFontTx/>
                        <a:buNone/>
                        <a:tabLst/>
                      </a:pPr>
                      <a:r>
                        <a:rPr kumimoji="1" lang="zh-TW" altLang="en-US" sz="2000" b="1" u="none" strike="noStrike" cap="none" normalizeH="0" baseline="0" dirty="0">
                          <a:ln>
                            <a:noFill/>
                          </a:ln>
                          <a:effectLst/>
                          <a:latin typeface="Times New Roman" panose="02020603050405020304" pitchFamily="18" charset="0"/>
                          <a:ea typeface="微軟正黑體" pitchFamily="34" charset="-120"/>
                          <a:cs typeface="Times New Roman" panose="02020603050405020304" pitchFamily="18" charset="0"/>
                        </a:rPr>
                        <a:t>網路</a:t>
                      </a:r>
                      <a:r>
                        <a:rPr kumimoji="1" lang="zh-TW" altLang="en-US" sz="2000" b="1" u="sng" strike="noStrike" cap="none" normalizeH="0" baseline="0" dirty="0">
                          <a:ln>
                            <a:noFill/>
                          </a:ln>
                          <a:solidFill>
                            <a:srgbClr val="0000FF"/>
                          </a:solidFill>
                          <a:effectLst/>
                          <a:latin typeface="Times New Roman" panose="02020603050405020304" pitchFamily="18" charset="0"/>
                          <a:ea typeface="微軟正黑體" pitchFamily="34" charset="-120"/>
                          <a:cs typeface="Times New Roman" panose="02020603050405020304" pitchFamily="18" charset="0"/>
                        </a:rPr>
                        <a:t>報名及繳寄報名資格審查資料</a:t>
                      </a:r>
                    </a:p>
                    <a:p>
                      <a:pPr marL="176213" marR="0" lvl="0" indent="-176213" algn="l" defTabSz="914400" rtl="0" eaLnBrk="1" fontAlgn="base" latinLnBrk="0" hangingPunct="1">
                        <a:lnSpc>
                          <a:spcPct val="100000"/>
                        </a:lnSpc>
                        <a:spcBef>
                          <a:spcPct val="20000"/>
                        </a:spcBef>
                        <a:spcAft>
                          <a:spcPct val="0"/>
                        </a:spcAft>
                        <a:buClrTx/>
                        <a:buSzTx/>
                        <a:buFontTx/>
                        <a:buNone/>
                        <a:tabLst/>
                      </a:pPr>
                      <a:r>
                        <a:rPr kumimoji="1" lang="en-US" altLang="zh-TW" sz="2000" b="1" u="none" strike="noStrike" cap="none" normalizeH="0" baseline="0" dirty="0">
                          <a:ln>
                            <a:noFill/>
                          </a:ln>
                          <a:effectLst/>
                          <a:latin typeface="Times New Roman" panose="02020603050405020304" pitchFamily="18" charset="0"/>
                          <a:ea typeface="微軟正黑體" pitchFamily="34" charset="-120"/>
                          <a:cs typeface="Times New Roman" panose="02020603050405020304" pitchFamily="18" charset="0"/>
                        </a:rPr>
                        <a:t>1.</a:t>
                      </a:r>
                      <a:r>
                        <a:rPr kumimoji="1" lang="zh-TW" altLang="en-US" sz="2000" b="1" u="none" strike="noStrike" cap="none" normalizeH="0" baseline="0" dirty="0">
                          <a:ln>
                            <a:noFill/>
                          </a:ln>
                          <a:effectLst/>
                          <a:latin typeface="Times New Roman" panose="02020603050405020304" pitchFamily="18" charset="0"/>
                          <a:ea typeface="微軟正黑體" pitchFamily="34" charset="-120"/>
                          <a:cs typeface="Times New Roman" panose="02020603050405020304" pitchFamily="18" charset="0"/>
                        </a:rPr>
                        <a:t>由考生個別報名</a:t>
                      </a:r>
                    </a:p>
                    <a:p>
                      <a:pPr marL="176213" marR="0" lvl="0" indent="-176213" algn="l" defTabSz="914400" rtl="0" eaLnBrk="1" fontAlgn="base" latinLnBrk="0" hangingPunct="1">
                        <a:lnSpc>
                          <a:spcPct val="100000"/>
                        </a:lnSpc>
                        <a:spcBef>
                          <a:spcPct val="20000"/>
                        </a:spcBef>
                        <a:spcAft>
                          <a:spcPct val="0"/>
                        </a:spcAft>
                        <a:buClrTx/>
                        <a:buSzTx/>
                        <a:buFontTx/>
                        <a:buNone/>
                        <a:tabLst/>
                      </a:pPr>
                      <a:r>
                        <a:rPr kumimoji="1" lang="en-US" altLang="zh-TW" sz="2000" b="1" u="none" strike="noStrike" cap="none" normalizeH="0" baseline="0" dirty="0">
                          <a:ln>
                            <a:noFill/>
                          </a:ln>
                          <a:effectLst/>
                          <a:latin typeface="Times New Roman" panose="02020603050405020304" pitchFamily="18" charset="0"/>
                          <a:ea typeface="微軟正黑體" pitchFamily="34" charset="-120"/>
                          <a:cs typeface="Times New Roman" panose="02020603050405020304" pitchFamily="18" charset="0"/>
                        </a:rPr>
                        <a:t>2.</a:t>
                      </a:r>
                      <a:r>
                        <a:rPr kumimoji="1" lang="zh-TW" altLang="en-US" sz="2000" b="1" u="none" strike="noStrike" cap="none" normalizeH="0" baseline="0" dirty="0">
                          <a:ln>
                            <a:noFill/>
                          </a:ln>
                          <a:effectLst/>
                          <a:latin typeface="Times New Roman" panose="02020603050405020304" pitchFamily="18" charset="0"/>
                          <a:ea typeface="微軟正黑體" pitchFamily="34" charset="-120"/>
                          <a:cs typeface="Times New Roman" panose="02020603050405020304" pitchFamily="18" charset="0"/>
                        </a:rPr>
                        <a:t>至本委員會網站輸入報名資料並完成資格審查資料寄送</a:t>
                      </a:r>
                      <a:endParaRPr kumimoji="1" lang="en-US" altLang="zh-TW" sz="2000" b="1" u="none" strike="noStrike" cap="none" normalizeH="0" baseline="0" dirty="0">
                        <a:ln>
                          <a:noFill/>
                        </a:ln>
                        <a:effectLst/>
                        <a:latin typeface="Times New Roman" panose="02020603050405020304" pitchFamily="18" charset="0"/>
                        <a:ea typeface="微軟正黑體" pitchFamily="34" charset="-120"/>
                        <a:cs typeface="Times New Roman" panose="02020603050405020304" pitchFamily="18" charset="0"/>
                      </a:endParaRPr>
                    </a:p>
                    <a:p>
                      <a:pPr marL="176213" marR="0" lvl="0" indent="108000" algn="l" defTabSz="914400" rtl="0" eaLnBrk="1" fontAlgn="base" latinLnBrk="0" hangingPunct="1">
                        <a:lnSpc>
                          <a:spcPct val="100000"/>
                        </a:lnSpc>
                        <a:spcBef>
                          <a:spcPct val="20000"/>
                        </a:spcBef>
                        <a:spcAft>
                          <a:spcPct val="0"/>
                        </a:spcAft>
                        <a:buClrTx/>
                        <a:buSzTx/>
                        <a:buFontTx/>
                        <a:buNone/>
                        <a:tabLst/>
                      </a:pPr>
                      <a:r>
                        <a:rPr kumimoji="1" lang="en-US" altLang="zh-TW" sz="2000" b="1" u="none" strike="noStrike" cap="none" normalizeH="0" baseline="0" dirty="0">
                          <a:ln>
                            <a:noFill/>
                          </a:ln>
                          <a:effectLst/>
                          <a:latin typeface="Times New Roman" panose="02020603050405020304" pitchFamily="18" charset="0"/>
                          <a:ea typeface="微軟正黑體" pitchFamily="34" charset="-120"/>
                          <a:cs typeface="Times New Roman" panose="02020603050405020304" pitchFamily="18" charset="0"/>
                        </a:rPr>
                        <a:t>(</a:t>
                      </a:r>
                      <a:r>
                        <a:rPr kumimoji="1" lang="en-US" altLang="zh-TW" sz="2000" b="1" u="none" strike="noStrike" cap="none" normalizeH="0" baseline="0" dirty="0">
                          <a:ln>
                            <a:noFill/>
                          </a:ln>
                          <a:solidFill>
                            <a:srgbClr val="0000FF"/>
                          </a:solidFill>
                          <a:effectLst/>
                          <a:latin typeface="Times New Roman" panose="02020603050405020304" pitchFamily="18" charset="0"/>
                          <a:ea typeface="微軟正黑體" pitchFamily="34" charset="-120"/>
                          <a:cs typeface="Times New Roman" panose="02020603050405020304" pitchFamily="18" charset="0"/>
                        </a:rPr>
                        <a:t>113.</a:t>
                      </a:r>
                      <a:r>
                        <a:rPr kumimoji="1" lang="en-US" altLang="zh-TW" sz="2000" b="1" u="none" strike="noStrike" cap="none" normalizeH="0" baseline="0" dirty="0">
                          <a:ln>
                            <a:noFill/>
                          </a:ln>
                          <a:solidFill>
                            <a:srgbClr val="C00000"/>
                          </a:solidFill>
                          <a:effectLst/>
                          <a:latin typeface="Times New Roman" panose="02020603050405020304" pitchFamily="18" charset="0"/>
                          <a:ea typeface="微軟正黑體" pitchFamily="34" charset="-120"/>
                          <a:cs typeface="Times New Roman" panose="02020603050405020304" pitchFamily="18" charset="0"/>
                        </a:rPr>
                        <a:t>2.22</a:t>
                      </a:r>
                      <a:r>
                        <a:rPr kumimoji="1" lang="zh-TW" altLang="en-US" sz="2000" b="1" u="none" strike="noStrike" cap="none" normalizeH="0" baseline="0" dirty="0">
                          <a:ln>
                            <a:noFill/>
                          </a:ln>
                          <a:solidFill>
                            <a:srgbClr val="C00000"/>
                          </a:solidFill>
                          <a:effectLst/>
                          <a:latin typeface="Times New Roman" panose="02020603050405020304" pitchFamily="18" charset="0"/>
                          <a:ea typeface="微軟正黑體" pitchFamily="34" charset="-120"/>
                          <a:cs typeface="Times New Roman" panose="02020603050405020304" pitchFamily="18" charset="0"/>
                        </a:rPr>
                        <a:t>前</a:t>
                      </a:r>
                      <a:r>
                        <a:rPr kumimoji="1" lang="zh-TW" altLang="en-US" sz="2000" b="1" u="none" strike="noStrike" cap="none" normalizeH="0" baseline="0" dirty="0">
                          <a:ln>
                            <a:noFill/>
                          </a:ln>
                          <a:solidFill>
                            <a:srgbClr val="0000FF"/>
                          </a:solidFill>
                          <a:effectLst/>
                          <a:latin typeface="Times New Roman" panose="02020603050405020304" pitchFamily="18" charset="0"/>
                          <a:ea typeface="微軟正黑體" pitchFamily="34" charset="-120"/>
                          <a:cs typeface="Times New Roman" panose="02020603050405020304" pitchFamily="18" charset="0"/>
                        </a:rPr>
                        <a:t>以快遞或限時掛號郵寄</a:t>
                      </a:r>
                      <a:r>
                        <a:rPr kumimoji="1" lang="en-US" altLang="zh-TW" sz="2000" b="1" u="none" strike="noStrike" cap="none" normalizeH="0" baseline="0" dirty="0">
                          <a:ln>
                            <a:noFill/>
                          </a:ln>
                          <a:solidFill>
                            <a:schemeClr val="tx1"/>
                          </a:solidFill>
                          <a:effectLst/>
                          <a:latin typeface="Times New Roman" panose="02020603050405020304" pitchFamily="18" charset="0"/>
                          <a:ea typeface="微軟正黑體" pitchFamily="34" charset="-120"/>
                          <a:cs typeface="Times New Roman" panose="02020603050405020304" pitchFamily="18" charset="0"/>
                        </a:rPr>
                        <a:t>-</a:t>
                      </a:r>
                      <a:r>
                        <a:rPr kumimoji="1" lang="zh-TW" altLang="en-US" sz="2000" b="1" u="none" strike="noStrike" cap="none" normalizeH="0" baseline="0" dirty="0">
                          <a:ln>
                            <a:noFill/>
                          </a:ln>
                          <a:solidFill>
                            <a:schemeClr val="tx1"/>
                          </a:solidFill>
                          <a:effectLst/>
                          <a:latin typeface="Times New Roman" panose="02020603050405020304" pitchFamily="18" charset="0"/>
                          <a:ea typeface="微軟正黑體" pitchFamily="34" charset="-120"/>
                          <a:cs typeface="Times New Roman" panose="02020603050405020304" pitchFamily="18" charset="0"/>
                        </a:rPr>
                        <a:t>郵戳為憑</a:t>
                      </a:r>
                      <a:r>
                        <a:rPr kumimoji="1" lang="en-US" altLang="zh-TW" sz="2000" b="1" u="none" strike="noStrike" cap="none" normalizeH="0" baseline="0" dirty="0">
                          <a:ln>
                            <a:noFill/>
                          </a:ln>
                          <a:effectLst/>
                          <a:latin typeface="Times New Roman" panose="02020603050405020304" pitchFamily="18" charset="0"/>
                          <a:ea typeface="微軟正黑體" pitchFamily="34" charset="-120"/>
                          <a:cs typeface="Times New Roman" panose="02020603050405020304" pitchFamily="18" charset="0"/>
                        </a:rPr>
                        <a:t>)</a:t>
                      </a:r>
                      <a:endParaRPr kumimoji="1" lang="zh-TW" altLang="en-US" sz="2000" b="1" i="0" u="none" strike="noStrike" cap="none" normalizeH="0" baseline="0" dirty="0">
                        <a:ln>
                          <a:noFill/>
                        </a:ln>
                        <a:solidFill>
                          <a:srgbClr val="000000"/>
                        </a:solidFill>
                        <a:effectLst/>
                        <a:latin typeface="Times New Roman" panose="02020603050405020304" pitchFamily="18" charset="0"/>
                        <a:ea typeface="微軟正黑體" pitchFamily="34" charset="-120"/>
                        <a:cs typeface="Times New Roman" panose="02020603050405020304" pitchFamily="18" charset="0"/>
                      </a:endParaRPr>
                    </a:p>
                  </a:txBody>
                  <a:tcPr marL="91437" marR="91437" marT="45722" marB="45722" anchor="ctr" horzOverflow="overflow">
                    <a:solidFill>
                      <a:schemeClr val="accent4">
                        <a:lumMod val="20000"/>
                        <a:lumOff val="80000"/>
                      </a:schemeClr>
                    </a:solidFill>
                  </a:tcPr>
                </a:tc>
                <a:extLst>
                  <a:ext uri="{0D108BD9-81ED-4DB2-BD59-A6C34878D82A}">
                    <a16:rowId xmlns:a16="http://schemas.microsoft.com/office/drawing/2014/main" val="10002"/>
                  </a:ext>
                </a:extLst>
              </a:tr>
              <a:tr h="43248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TW" sz="2000" b="1" u="none" strike="noStrike" kern="1200" cap="none" normalizeH="0" baseline="0" dirty="0">
                          <a:ln>
                            <a:noFill/>
                          </a:ln>
                          <a:effectLst/>
                          <a:latin typeface="Times New Roman" panose="02020603050405020304" pitchFamily="18" charset="0"/>
                          <a:ea typeface="微軟正黑體" pitchFamily="34" charset="-120"/>
                          <a:cs typeface="Times New Roman" panose="02020603050405020304" pitchFamily="18" charset="0"/>
                        </a:rPr>
                        <a:t>113.2.29(</a:t>
                      </a:r>
                      <a:r>
                        <a:rPr kumimoji="0" lang="zh-TW" altLang="en-US" sz="2000" b="1" u="none" strike="noStrike" kern="1200" cap="none" normalizeH="0" baseline="0" dirty="0">
                          <a:ln>
                            <a:noFill/>
                          </a:ln>
                          <a:effectLst/>
                          <a:latin typeface="Times New Roman" panose="02020603050405020304" pitchFamily="18" charset="0"/>
                          <a:ea typeface="微軟正黑體" pitchFamily="34" charset="-120"/>
                          <a:cs typeface="Times New Roman" panose="02020603050405020304" pitchFamily="18" charset="0"/>
                        </a:rPr>
                        <a:t>四</a:t>
                      </a:r>
                      <a:r>
                        <a:rPr kumimoji="0" lang="en-US" altLang="zh-TW" sz="2000" b="1" u="none" strike="noStrike" kern="1200" cap="none" normalizeH="0" baseline="0" dirty="0">
                          <a:ln>
                            <a:noFill/>
                          </a:ln>
                          <a:effectLst/>
                          <a:latin typeface="Times New Roman" panose="02020603050405020304" pitchFamily="18" charset="0"/>
                          <a:ea typeface="微軟正黑體" pitchFamily="34" charset="-120"/>
                          <a:cs typeface="Times New Roman" panose="02020603050405020304" pitchFamily="18" charset="0"/>
                        </a:rPr>
                        <a:t>)10:00</a:t>
                      </a:r>
                      <a:r>
                        <a:rPr kumimoji="0" lang="zh-TW" altLang="en-US" sz="2000" b="1" u="none" strike="noStrike" kern="1200" cap="none" normalizeH="0" baseline="0" dirty="0">
                          <a:ln>
                            <a:noFill/>
                          </a:ln>
                          <a:effectLst/>
                          <a:latin typeface="Times New Roman" panose="02020603050405020304" pitchFamily="18" charset="0"/>
                          <a:ea typeface="微軟正黑體" pitchFamily="34" charset="-120"/>
                          <a:cs typeface="Times New Roman" panose="02020603050405020304" pitchFamily="18" charset="0"/>
                        </a:rPr>
                        <a:t>起</a:t>
                      </a:r>
                      <a:endParaRPr kumimoji="0" lang="zh-TW" altLang="en-US" sz="2000" b="1" i="0" u="none" strike="noStrike" kern="1200" cap="none" normalizeH="0" baseline="0" dirty="0">
                        <a:ln>
                          <a:noFill/>
                        </a:ln>
                        <a:solidFill>
                          <a:schemeClr val="tx1"/>
                        </a:solidFill>
                        <a:effectLst/>
                        <a:latin typeface="Times New Roman" panose="02020603050405020304" pitchFamily="18" charset="0"/>
                        <a:ea typeface="微軟正黑體" pitchFamily="34" charset="-120"/>
                        <a:cs typeface="Times New Roman" panose="02020603050405020304" pitchFamily="18" charset="0"/>
                      </a:endParaRPr>
                    </a:p>
                  </a:txBody>
                  <a:tcPr marL="91437" marR="91437" marT="45722" marB="45722" anchor="ctr" horzOverflow="overflow">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zh-TW" altLang="en-US" sz="2000" b="1" u="none" strike="noStrike" cap="none" normalizeH="0" baseline="0" dirty="0">
                          <a:ln>
                            <a:noFill/>
                          </a:ln>
                          <a:effectLst/>
                          <a:latin typeface="Times New Roman" panose="02020603050405020304" pitchFamily="18" charset="0"/>
                          <a:ea typeface="微軟正黑體" pitchFamily="34" charset="-120"/>
                          <a:cs typeface="Times New Roman" panose="02020603050405020304" pitchFamily="18" charset="0"/>
                        </a:rPr>
                        <a:t>公告資格審查結果及成績排名</a:t>
                      </a:r>
                      <a:endParaRPr kumimoji="1" lang="zh-TW" altLang="en-US" sz="2000" b="1" i="0" u="none" strike="noStrike" cap="none" normalizeH="0" baseline="0" dirty="0">
                        <a:ln>
                          <a:noFill/>
                        </a:ln>
                        <a:solidFill>
                          <a:srgbClr val="000000"/>
                        </a:solidFill>
                        <a:effectLst/>
                        <a:latin typeface="Times New Roman" panose="02020603050405020304" pitchFamily="18" charset="0"/>
                        <a:ea typeface="微軟正黑體" pitchFamily="34" charset="-120"/>
                        <a:cs typeface="Times New Roman" panose="02020603050405020304" pitchFamily="18" charset="0"/>
                      </a:endParaRPr>
                    </a:p>
                  </a:txBody>
                  <a:tcPr marL="91437" marR="91437" marT="45722" marB="45722" anchor="ctr" horzOverflow="overflow">
                    <a:solidFill>
                      <a:schemeClr val="bg1"/>
                    </a:solidFill>
                  </a:tcPr>
                </a:tc>
                <a:extLst>
                  <a:ext uri="{0D108BD9-81ED-4DB2-BD59-A6C34878D82A}">
                    <a16:rowId xmlns:a16="http://schemas.microsoft.com/office/drawing/2014/main" val="10003"/>
                  </a:ext>
                </a:extLst>
              </a:tr>
              <a:tr h="83169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TW" sz="2000" b="1" u="none" strike="noStrike" kern="1200" cap="none" normalizeH="0" baseline="0" dirty="0">
                          <a:ln>
                            <a:noFill/>
                          </a:ln>
                          <a:effectLst/>
                          <a:latin typeface="Times New Roman" panose="02020603050405020304" pitchFamily="18" charset="0"/>
                          <a:ea typeface="微軟正黑體" pitchFamily="34" charset="-120"/>
                          <a:cs typeface="Times New Roman" panose="02020603050405020304" pitchFamily="18" charset="0"/>
                        </a:rPr>
                        <a:t>113.3.6(</a:t>
                      </a:r>
                      <a:r>
                        <a:rPr kumimoji="0" lang="zh-TW" altLang="en-US" sz="2000" b="1" u="none" strike="noStrike" kern="1200" cap="none" normalizeH="0" baseline="0" dirty="0">
                          <a:ln>
                            <a:noFill/>
                          </a:ln>
                          <a:effectLst/>
                          <a:latin typeface="Times New Roman" panose="02020603050405020304" pitchFamily="18" charset="0"/>
                          <a:ea typeface="微軟正黑體" pitchFamily="34" charset="-120"/>
                          <a:cs typeface="Times New Roman" panose="02020603050405020304" pitchFamily="18" charset="0"/>
                        </a:rPr>
                        <a:t>三</a:t>
                      </a:r>
                      <a:r>
                        <a:rPr kumimoji="0" lang="en-US" altLang="zh-TW" sz="2000" b="1" u="none" strike="noStrike" kern="1200" cap="none" normalizeH="0" baseline="0" dirty="0">
                          <a:ln>
                            <a:noFill/>
                          </a:ln>
                          <a:effectLst/>
                          <a:latin typeface="Times New Roman" panose="02020603050405020304" pitchFamily="18" charset="0"/>
                          <a:ea typeface="微軟正黑體" pitchFamily="34" charset="-120"/>
                          <a:cs typeface="Times New Roman" panose="02020603050405020304" pitchFamily="18" charset="0"/>
                        </a:rPr>
                        <a:t>)10:00</a:t>
                      </a:r>
                      <a:r>
                        <a:rPr kumimoji="0" lang="zh-TW" altLang="en-US" sz="2000" b="1" u="none" strike="noStrike" kern="1200" cap="none" normalizeH="0" baseline="0" dirty="0">
                          <a:ln>
                            <a:noFill/>
                          </a:ln>
                          <a:effectLst/>
                          <a:latin typeface="Times New Roman" panose="02020603050405020304" pitchFamily="18" charset="0"/>
                          <a:ea typeface="微軟正黑體" pitchFamily="34" charset="-120"/>
                          <a:cs typeface="Times New Roman" panose="02020603050405020304" pitchFamily="18" charset="0"/>
                        </a:rPr>
                        <a:t>起</a:t>
                      </a:r>
                      <a:endParaRPr kumimoji="0" lang="en-US" altLang="zh-TW" sz="2000" b="1" u="none" strike="noStrike" kern="1200" cap="none" normalizeH="0" baseline="0" dirty="0">
                        <a:ln>
                          <a:noFill/>
                        </a:ln>
                        <a:effectLst/>
                        <a:latin typeface="Times New Roman" panose="02020603050405020304" pitchFamily="18" charset="0"/>
                        <a:ea typeface="微軟正黑體" pitchFamily="34" charset="-120"/>
                        <a:cs typeface="Times New Roman" panose="02020603050405020304"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TW" sz="2000" b="1" u="none" strike="noStrike" kern="1200" cap="none" normalizeH="0" baseline="0" dirty="0">
                          <a:ln>
                            <a:noFill/>
                          </a:ln>
                          <a:effectLst/>
                          <a:latin typeface="Times New Roman" panose="02020603050405020304" pitchFamily="18" charset="0"/>
                          <a:ea typeface="微軟正黑體" pitchFamily="34" charset="-120"/>
                          <a:cs typeface="Times New Roman" panose="02020603050405020304" pitchFamily="18" charset="0"/>
                        </a:rPr>
                        <a:t>113.</a:t>
                      </a:r>
                      <a:r>
                        <a:rPr kumimoji="0" lang="en-US" altLang="zh-TW" sz="2000" b="1" u="none" strike="noStrike" kern="1200" cap="none" normalizeH="0" baseline="0" dirty="0">
                          <a:ln>
                            <a:noFill/>
                          </a:ln>
                          <a:solidFill>
                            <a:srgbClr val="C00000"/>
                          </a:solidFill>
                          <a:effectLst/>
                          <a:latin typeface="Times New Roman" panose="02020603050405020304" pitchFamily="18" charset="0"/>
                          <a:ea typeface="微軟正黑體" pitchFamily="34" charset="-120"/>
                          <a:cs typeface="Times New Roman" panose="02020603050405020304" pitchFamily="18" charset="0"/>
                        </a:rPr>
                        <a:t>3.8(</a:t>
                      </a:r>
                      <a:r>
                        <a:rPr kumimoji="0" lang="zh-TW" altLang="en-US" sz="2000" b="1" u="none" strike="noStrike" kern="1200" cap="none" normalizeH="0" baseline="0" dirty="0">
                          <a:ln>
                            <a:noFill/>
                          </a:ln>
                          <a:solidFill>
                            <a:srgbClr val="C00000"/>
                          </a:solidFill>
                          <a:effectLst/>
                          <a:latin typeface="Times New Roman" panose="02020603050405020304" pitchFamily="18" charset="0"/>
                          <a:ea typeface="微軟正黑體" pitchFamily="34" charset="-120"/>
                          <a:cs typeface="Times New Roman" panose="02020603050405020304" pitchFamily="18" charset="0"/>
                        </a:rPr>
                        <a:t>五</a:t>
                      </a:r>
                      <a:r>
                        <a:rPr kumimoji="0" lang="en-US" altLang="zh-TW" sz="2000" b="1" u="none" strike="noStrike" kern="1200" cap="none" normalizeH="0" baseline="0" dirty="0">
                          <a:ln>
                            <a:noFill/>
                          </a:ln>
                          <a:solidFill>
                            <a:srgbClr val="C00000"/>
                          </a:solidFill>
                          <a:effectLst/>
                          <a:latin typeface="Times New Roman" panose="02020603050405020304" pitchFamily="18" charset="0"/>
                          <a:ea typeface="微軟正黑體" pitchFamily="34" charset="-120"/>
                          <a:cs typeface="Times New Roman" panose="02020603050405020304" pitchFamily="18" charset="0"/>
                        </a:rPr>
                        <a:t>)24:00</a:t>
                      </a:r>
                      <a:r>
                        <a:rPr kumimoji="0" lang="zh-TW" altLang="en-US" sz="2000" b="1" u="none" strike="noStrike" kern="1200" cap="none" normalizeH="0" baseline="0" dirty="0">
                          <a:ln>
                            <a:noFill/>
                          </a:ln>
                          <a:solidFill>
                            <a:srgbClr val="C00000"/>
                          </a:solidFill>
                          <a:effectLst/>
                          <a:latin typeface="Times New Roman" panose="02020603050405020304" pitchFamily="18" charset="0"/>
                          <a:ea typeface="微軟正黑體" pitchFamily="34" charset="-120"/>
                          <a:cs typeface="Times New Roman" panose="02020603050405020304" pitchFamily="18" charset="0"/>
                        </a:rPr>
                        <a:t>止</a:t>
                      </a:r>
                      <a:endParaRPr kumimoji="0" lang="en-US" altLang="zh-TW" sz="2000" b="1" i="0" u="none" strike="noStrike" kern="1200" cap="none" normalizeH="0" baseline="0" dirty="0">
                        <a:ln>
                          <a:noFill/>
                        </a:ln>
                        <a:solidFill>
                          <a:srgbClr val="C00000"/>
                        </a:solidFill>
                        <a:effectLst/>
                        <a:latin typeface="Times New Roman" panose="02020603050405020304" pitchFamily="18" charset="0"/>
                        <a:ea typeface="微軟正黑體" pitchFamily="34" charset="-120"/>
                        <a:cs typeface="Times New Roman" panose="02020603050405020304" pitchFamily="18" charset="0"/>
                      </a:endParaRPr>
                    </a:p>
                  </a:txBody>
                  <a:tcPr marL="91437" marR="91437" marT="45722" marB="45722" anchor="ctr" horzOverflow="overflow">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zh-TW" altLang="en-US" sz="2000" b="1" u="none" strike="noStrike" cap="none" normalizeH="0" baseline="0" dirty="0">
                          <a:ln>
                            <a:noFill/>
                          </a:ln>
                          <a:solidFill>
                            <a:srgbClr val="C00000"/>
                          </a:solidFill>
                          <a:effectLst/>
                          <a:latin typeface="Times New Roman" panose="02020603050405020304" pitchFamily="18" charset="0"/>
                          <a:ea typeface="微軟正黑體" pitchFamily="34" charset="-120"/>
                          <a:cs typeface="Times New Roman" panose="02020603050405020304" pitchFamily="18" charset="0"/>
                        </a:rPr>
                        <a:t>繳交報名費</a:t>
                      </a:r>
                      <a:r>
                        <a:rPr kumimoji="1" lang="en-US" altLang="zh-TW" sz="2000" b="1" u="none" strike="noStrike" cap="none" normalizeH="0" baseline="0" dirty="0">
                          <a:ln>
                            <a:noFill/>
                          </a:ln>
                          <a:effectLst/>
                          <a:latin typeface="Times New Roman" panose="02020603050405020304" pitchFamily="18" charset="0"/>
                          <a:ea typeface="微軟正黑體" pitchFamily="34" charset="-120"/>
                          <a:cs typeface="Times New Roman" panose="02020603050405020304" pitchFamily="18" charset="0"/>
                        </a:rPr>
                        <a:t>(</a:t>
                      </a:r>
                      <a:r>
                        <a:rPr kumimoji="1" lang="zh-TW" altLang="en-US" sz="2000" b="1" u="none" strike="noStrike" cap="none" normalizeH="0" baseline="0" dirty="0">
                          <a:ln>
                            <a:noFill/>
                          </a:ln>
                          <a:effectLst/>
                          <a:latin typeface="Times New Roman" panose="02020603050405020304" pitchFamily="18" charset="0"/>
                          <a:ea typeface="微軟正黑體" pitchFamily="34" charset="-120"/>
                          <a:cs typeface="Times New Roman" panose="02020603050405020304" pitchFamily="18" charset="0"/>
                        </a:rPr>
                        <a:t>符合資格考生繳交報名費</a:t>
                      </a:r>
                      <a:r>
                        <a:rPr kumimoji="1" lang="en-US" altLang="zh-TW" sz="2000" b="1" u="none" strike="noStrike" cap="none" normalizeH="0" baseline="0" dirty="0">
                          <a:ln>
                            <a:noFill/>
                          </a:ln>
                          <a:effectLst/>
                          <a:latin typeface="Times New Roman" panose="02020603050405020304" pitchFamily="18" charset="0"/>
                          <a:ea typeface="微軟正黑體" pitchFamily="34" charset="-120"/>
                          <a:cs typeface="Times New Roman" panose="02020603050405020304" pitchFamily="18" charset="0"/>
                        </a:rPr>
                        <a:t>)</a:t>
                      </a:r>
                      <a:endParaRPr kumimoji="1" lang="en-US" altLang="zh-TW" sz="2000" b="1" i="0" u="none" strike="noStrike" cap="none" normalizeH="0" baseline="0" dirty="0">
                        <a:ln>
                          <a:noFill/>
                        </a:ln>
                        <a:solidFill>
                          <a:schemeClr val="tx1"/>
                        </a:solidFill>
                        <a:effectLst/>
                        <a:latin typeface="Times New Roman" panose="02020603050405020304" pitchFamily="18" charset="0"/>
                        <a:ea typeface="微軟正黑體" pitchFamily="34" charset="-120"/>
                        <a:cs typeface="Times New Roman" panose="02020603050405020304" pitchFamily="18" charset="0"/>
                      </a:endParaRPr>
                    </a:p>
                  </a:txBody>
                  <a:tcPr marL="91437" marR="91437" marT="45722" marB="45722" anchor="ctr" horzOverflow="overflow">
                    <a:solidFill>
                      <a:schemeClr val="accent4">
                        <a:lumMod val="20000"/>
                        <a:lumOff val="80000"/>
                      </a:schemeClr>
                    </a:solidFill>
                  </a:tcPr>
                </a:tc>
                <a:extLst>
                  <a:ext uri="{0D108BD9-81ED-4DB2-BD59-A6C34878D82A}">
                    <a16:rowId xmlns:a16="http://schemas.microsoft.com/office/drawing/2014/main" val="10004"/>
                  </a:ext>
                </a:extLst>
              </a:tr>
              <a:tr h="76516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TW" sz="2000" b="1" u="none" strike="noStrike" kern="1200" cap="none" normalizeH="0" baseline="0" dirty="0">
                          <a:ln>
                            <a:noFill/>
                          </a:ln>
                          <a:effectLst/>
                          <a:latin typeface="Times New Roman" panose="02020603050405020304" pitchFamily="18" charset="0"/>
                          <a:ea typeface="微軟正黑體" pitchFamily="34" charset="-120"/>
                          <a:cs typeface="Times New Roman" panose="02020603050405020304" pitchFamily="18" charset="0"/>
                        </a:rPr>
                        <a:t>113.</a:t>
                      </a:r>
                      <a:r>
                        <a:rPr kumimoji="0" lang="en-US" altLang="zh-TW" sz="2000" b="1" u="none" strike="noStrike" kern="1200" cap="none" normalizeH="0" baseline="0" dirty="0">
                          <a:ln>
                            <a:noFill/>
                          </a:ln>
                          <a:solidFill>
                            <a:srgbClr val="C00000"/>
                          </a:solidFill>
                          <a:effectLst/>
                          <a:latin typeface="Times New Roman" panose="02020603050405020304" pitchFamily="18" charset="0"/>
                          <a:ea typeface="微軟正黑體" pitchFamily="34" charset="-120"/>
                          <a:cs typeface="Times New Roman" panose="02020603050405020304" pitchFamily="18" charset="0"/>
                        </a:rPr>
                        <a:t>3.11(</a:t>
                      </a:r>
                      <a:r>
                        <a:rPr kumimoji="0" lang="zh-TW" altLang="en-US" sz="2000" b="1" u="none" strike="noStrike" kern="1200" cap="none" normalizeH="0" baseline="0" dirty="0">
                          <a:ln>
                            <a:noFill/>
                          </a:ln>
                          <a:solidFill>
                            <a:srgbClr val="C00000"/>
                          </a:solidFill>
                          <a:effectLst/>
                          <a:latin typeface="Times New Roman" panose="02020603050405020304" pitchFamily="18" charset="0"/>
                          <a:ea typeface="微軟正黑體" pitchFamily="34" charset="-120"/>
                          <a:cs typeface="Times New Roman" panose="02020603050405020304" pitchFamily="18" charset="0"/>
                        </a:rPr>
                        <a:t>一</a:t>
                      </a:r>
                      <a:r>
                        <a:rPr kumimoji="0" lang="en-US" altLang="zh-TW" sz="2000" b="1" u="none" strike="noStrike" kern="1200" cap="none" normalizeH="0" baseline="0" dirty="0">
                          <a:ln>
                            <a:noFill/>
                          </a:ln>
                          <a:solidFill>
                            <a:srgbClr val="C00000"/>
                          </a:solidFill>
                          <a:effectLst/>
                          <a:latin typeface="Times New Roman" panose="02020603050405020304" pitchFamily="18" charset="0"/>
                          <a:ea typeface="微軟正黑體" pitchFamily="34" charset="-120"/>
                          <a:cs typeface="Times New Roman" panose="02020603050405020304" pitchFamily="18" charset="0"/>
                        </a:rPr>
                        <a:t>)10:00</a:t>
                      </a:r>
                      <a:r>
                        <a:rPr kumimoji="0" lang="zh-TW" altLang="en-US" sz="2000" b="1" u="none" strike="noStrike" kern="1200" cap="none" normalizeH="0" baseline="0" dirty="0">
                          <a:ln>
                            <a:noFill/>
                          </a:ln>
                          <a:solidFill>
                            <a:srgbClr val="C00000"/>
                          </a:solidFill>
                          <a:effectLst/>
                          <a:latin typeface="Times New Roman" panose="02020603050405020304" pitchFamily="18" charset="0"/>
                          <a:ea typeface="微軟正黑體" pitchFamily="34" charset="-120"/>
                          <a:cs typeface="Times New Roman" panose="02020603050405020304" pitchFamily="18" charset="0"/>
                        </a:rPr>
                        <a:t>起</a:t>
                      </a:r>
                      <a:r>
                        <a:rPr kumimoji="0" lang="en-US" altLang="zh-TW" sz="2000" b="1" u="none" strike="noStrike" kern="1200" cap="none" normalizeH="0" baseline="0" dirty="0">
                          <a:ln>
                            <a:noFill/>
                          </a:ln>
                          <a:effectLst/>
                          <a:latin typeface="Times New Roman" panose="02020603050405020304" pitchFamily="18" charset="0"/>
                          <a:ea typeface="微軟正黑體" pitchFamily="34" charset="-120"/>
                          <a:cs typeface="Times New Roman" panose="02020603050405020304" pitchFamily="18" charset="0"/>
                        </a:rPr>
                        <a:t>113.</a:t>
                      </a:r>
                      <a:r>
                        <a:rPr kumimoji="0" lang="en-US" altLang="zh-TW" sz="2000" b="1" u="none" strike="noStrike" kern="1200" cap="none" normalizeH="0" baseline="0" dirty="0">
                          <a:ln>
                            <a:noFill/>
                          </a:ln>
                          <a:solidFill>
                            <a:srgbClr val="C00000"/>
                          </a:solidFill>
                          <a:effectLst/>
                          <a:latin typeface="Times New Roman" panose="02020603050405020304" pitchFamily="18" charset="0"/>
                          <a:ea typeface="微軟正黑體" pitchFamily="34" charset="-120"/>
                          <a:cs typeface="Times New Roman" panose="02020603050405020304" pitchFamily="18" charset="0"/>
                        </a:rPr>
                        <a:t>3.13(</a:t>
                      </a:r>
                      <a:r>
                        <a:rPr kumimoji="0" lang="zh-TW" altLang="en-US" sz="2000" b="1" u="none" strike="noStrike" kern="1200" cap="none" normalizeH="0" baseline="0" dirty="0">
                          <a:ln>
                            <a:noFill/>
                          </a:ln>
                          <a:solidFill>
                            <a:srgbClr val="C00000"/>
                          </a:solidFill>
                          <a:effectLst/>
                          <a:latin typeface="Times New Roman" panose="02020603050405020304" pitchFamily="18" charset="0"/>
                          <a:ea typeface="微軟正黑體" pitchFamily="34" charset="-120"/>
                          <a:cs typeface="Times New Roman" panose="02020603050405020304" pitchFamily="18" charset="0"/>
                        </a:rPr>
                        <a:t>三</a:t>
                      </a:r>
                      <a:r>
                        <a:rPr kumimoji="0" lang="en-US" altLang="zh-TW" sz="2000" b="1" u="none" strike="noStrike" kern="1200" cap="none" normalizeH="0" baseline="0" dirty="0">
                          <a:ln>
                            <a:noFill/>
                          </a:ln>
                          <a:solidFill>
                            <a:srgbClr val="C00000"/>
                          </a:solidFill>
                          <a:effectLst/>
                          <a:latin typeface="Times New Roman" panose="02020603050405020304" pitchFamily="18" charset="0"/>
                          <a:ea typeface="微軟正黑體" pitchFamily="34" charset="-120"/>
                          <a:cs typeface="Times New Roman" panose="02020603050405020304" pitchFamily="18" charset="0"/>
                        </a:rPr>
                        <a:t>)17:00</a:t>
                      </a:r>
                      <a:r>
                        <a:rPr kumimoji="0" lang="zh-TW" altLang="en-US" sz="2000" b="1" u="none" strike="noStrike" kern="1200" cap="none" normalizeH="0" baseline="0" dirty="0">
                          <a:ln>
                            <a:noFill/>
                          </a:ln>
                          <a:solidFill>
                            <a:srgbClr val="C00000"/>
                          </a:solidFill>
                          <a:effectLst/>
                          <a:latin typeface="Times New Roman" panose="02020603050405020304" pitchFamily="18" charset="0"/>
                          <a:ea typeface="微軟正黑體" pitchFamily="34" charset="-120"/>
                          <a:cs typeface="Times New Roman" panose="02020603050405020304" pitchFamily="18" charset="0"/>
                        </a:rPr>
                        <a:t>止</a:t>
                      </a:r>
                      <a:endParaRPr kumimoji="0" lang="en-US" altLang="zh-TW" sz="2000" b="1" i="0" u="none" strike="noStrike" kern="1200" cap="none" normalizeH="0" baseline="0" dirty="0">
                        <a:ln>
                          <a:noFill/>
                        </a:ln>
                        <a:solidFill>
                          <a:srgbClr val="C00000"/>
                        </a:solidFill>
                        <a:effectLst/>
                        <a:latin typeface="Times New Roman" panose="02020603050405020304" pitchFamily="18" charset="0"/>
                        <a:ea typeface="微軟正黑體" pitchFamily="34" charset="-120"/>
                        <a:cs typeface="Times New Roman" panose="02020603050405020304" pitchFamily="18" charset="0"/>
                      </a:endParaRPr>
                    </a:p>
                  </a:txBody>
                  <a:tcPr marL="91437" marR="91437" marT="45722" marB="45722" anchor="ctr" horzOverflow="overflow">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zh-TW" altLang="en-US" sz="2000" b="1" u="none" strike="noStrike" cap="none" normalizeH="0" baseline="0" dirty="0">
                          <a:ln>
                            <a:noFill/>
                          </a:ln>
                          <a:solidFill>
                            <a:srgbClr val="C00000"/>
                          </a:solidFill>
                          <a:effectLst/>
                          <a:latin typeface="Times New Roman" panose="02020603050405020304" pitchFamily="18" charset="0"/>
                          <a:ea typeface="微軟正黑體" pitchFamily="34" charset="-120"/>
                          <a:cs typeface="Times New Roman" panose="02020603050405020304" pitchFamily="18" charset="0"/>
                        </a:rPr>
                        <a:t>網路登記志願</a:t>
                      </a:r>
                      <a:r>
                        <a:rPr kumimoji="1" lang="en-US" altLang="zh-TW" sz="2000" b="1" u="none" strike="noStrike" cap="none" normalizeH="0" baseline="0" dirty="0">
                          <a:ln>
                            <a:noFill/>
                          </a:ln>
                          <a:effectLst/>
                          <a:latin typeface="Times New Roman" panose="02020603050405020304" pitchFamily="18" charset="0"/>
                          <a:ea typeface="微軟正黑體" pitchFamily="34" charset="-120"/>
                          <a:cs typeface="Times New Roman" panose="02020603050405020304" pitchFamily="18" charset="0"/>
                        </a:rPr>
                        <a:t>(</a:t>
                      </a:r>
                      <a:r>
                        <a:rPr kumimoji="1" lang="zh-TW" altLang="en-US" sz="2000" b="1" u="none" strike="noStrike" cap="none" normalizeH="0" baseline="0" dirty="0">
                          <a:ln>
                            <a:noFill/>
                          </a:ln>
                          <a:effectLst/>
                          <a:latin typeface="Times New Roman" panose="02020603050405020304" pitchFamily="18" charset="0"/>
                          <a:ea typeface="微軟正黑體" pitchFamily="34" charset="-120"/>
                          <a:cs typeface="Times New Roman" panose="02020603050405020304" pitchFamily="18" charset="0"/>
                        </a:rPr>
                        <a:t>通過資格審查並完成繳費之考生，至多</a:t>
                      </a:r>
                      <a:r>
                        <a:rPr kumimoji="1" lang="en-US" altLang="zh-TW" sz="2000" b="1" u="none" strike="noStrike" cap="none" normalizeH="0" baseline="0" dirty="0">
                          <a:ln>
                            <a:noFill/>
                          </a:ln>
                          <a:effectLst/>
                          <a:latin typeface="Times New Roman" panose="02020603050405020304" pitchFamily="18" charset="0"/>
                          <a:ea typeface="微軟正黑體" pitchFamily="34" charset="-120"/>
                          <a:cs typeface="Times New Roman" panose="02020603050405020304" pitchFamily="18" charset="0"/>
                        </a:rPr>
                        <a:t>50</a:t>
                      </a:r>
                      <a:r>
                        <a:rPr kumimoji="1" lang="zh-TW" altLang="en-US" sz="2000" b="1" u="none" strike="noStrike" cap="none" normalizeH="0" baseline="0" dirty="0">
                          <a:ln>
                            <a:noFill/>
                          </a:ln>
                          <a:effectLst/>
                          <a:latin typeface="Times New Roman" panose="02020603050405020304" pitchFamily="18" charset="0"/>
                          <a:ea typeface="微軟正黑體" pitchFamily="34" charset="-120"/>
                          <a:cs typeface="Times New Roman" panose="02020603050405020304" pitchFamily="18" charset="0"/>
                        </a:rPr>
                        <a:t>個志願</a:t>
                      </a:r>
                      <a:r>
                        <a:rPr kumimoji="1" lang="en-US" altLang="zh-TW" sz="2000" b="1" u="none" strike="noStrike" cap="none" normalizeH="0" baseline="0" dirty="0">
                          <a:ln>
                            <a:noFill/>
                          </a:ln>
                          <a:effectLst/>
                          <a:latin typeface="Times New Roman" panose="02020603050405020304" pitchFamily="18" charset="0"/>
                          <a:ea typeface="微軟正黑體" pitchFamily="34" charset="-120"/>
                          <a:cs typeface="Times New Roman" panose="02020603050405020304" pitchFamily="18" charset="0"/>
                        </a:rPr>
                        <a:t>)</a:t>
                      </a:r>
                      <a:endParaRPr kumimoji="1" lang="en-US" altLang="zh-TW" sz="2000" b="1" i="0" u="none" strike="noStrike" cap="none" normalizeH="0" baseline="0" dirty="0">
                        <a:ln>
                          <a:noFill/>
                        </a:ln>
                        <a:solidFill>
                          <a:srgbClr val="000000"/>
                        </a:solidFill>
                        <a:effectLst/>
                        <a:latin typeface="Times New Roman" panose="02020603050405020304" pitchFamily="18" charset="0"/>
                        <a:ea typeface="微軟正黑體" pitchFamily="34" charset="-120"/>
                        <a:cs typeface="Times New Roman" panose="02020603050405020304" pitchFamily="18" charset="0"/>
                      </a:endParaRPr>
                    </a:p>
                  </a:txBody>
                  <a:tcPr marL="91437" marR="91437" marT="45722" marB="45722" anchor="ctr" horzOverflow="overflow">
                    <a:solidFill>
                      <a:schemeClr val="accent4">
                        <a:lumMod val="20000"/>
                        <a:lumOff val="80000"/>
                      </a:schemeClr>
                    </a:solidFill>
                  </a:tcPr>
                </a:tc>
                <a:extLst>
                  <a:ext uri="{0D108BD9-81ED-4DB2-BD59-A6C34878D82A}">
                    <a16:rowId xmlns:a16="http://schemas.microsoft.com/office/drawing/2014/main" val="10005"/>
                  </a:ext>
                </a:extLst>
              </a:tr>
              <a:tr h="43248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TW" sz="2000" b="1" u="none" strike="noStrike" kern="1200" cap="none" normalizeH="0" baseline="0" dirty="0">
                          <a:ln>
                            <a:noFill/>
                          </a:ln>
                          <a:effectLst/>
                          <a:latin typeface="Times New Roman" panose="02020603050405020304" pitchFamily="18" charset="0"/>
                          <a:ea typeface="微軟正黑體" pitchFamily="34" charset="-120"/>
                          <a:cs typeface="Times New Roman" panose="02020603050405020304" pitchFamily="18" charset="0"/>
                        </a:rPr>
                        <a:t>113.3.19(</a:t>
                      </a:r>
                      <a:r>
                        <a:rPr kumimoji="0" lang="zh-TW" altLang="en-US" sz="2000" b="1" u="none" strike="noStrike" kern="1200" cap="none" normalizeH="0" baseline="0" dirty="0">
                          <a:ln>
                            <a:noFill/>
                          </a:ln>
                          <a:effectLst/>
                          <a:latin typeface="Times New Roman" panose="02020603050405020304" pitchFamily="18" charset="0"/>
                          <a:ea typeface="微軟正黑體" pitchFamily="34" charset="-120"/>
                          <a:cs typeface="Times New Roman" panose="02020603050405020304" pitchFamily="18" charset="0"/>
                        </a:rPr>
                        <a:t>二</a:t>
                      </a:r>
                      <a:r>
                        <a:rPr kumimoji="0" lang="en-US" altLang="zh-TW" sz="2000" b="1" u="none" strike="noStrike" kern="1200" cap="none" normalizeH="0" baseline="0" dirty="0">
                          <a:ln>
                            <a:noFill/>
                          </a:ln>
                          <a:effectLst/>
                          <a:latin typeface="Times New Roman" panose="02020603050405020304" pitchFamily="18" charset="0"/>
                          <a:ea typeface="微軟正黑體" pitchFamily="34" charset="-120"/>
                          <a:cs typeface="Times New Roman" panose="02020603050405020304" pitchFamily="18" charset="0"/>
                        </a:rPr>
                        <a:t>)10:00</a:t>
                      </a:r>
                      <a:r>
                        <a:rPr kumimoji="0" lang="zh-TW" altLang="en-US" sz="2000" b="1" u="none" strike="noStrike" kern="1200" cap="none" normalizeH="0" baseline="0" dirty="0">
                          <a:ln>
                            <a:noFill/>
                          </a:ln>
                          <a:effectLst/>
                          <a:latin typeface="Times New Roman" panose="02020603050405020304" pitchFamily="18" charset="0"/>
                          <a:ea typeface="微軟正黑體" pitchFamily="34" charset="-120"/>
                          <a:cs typeface="Times New Roman" panose="02020603050405020304" pitchFamily="18" charset="0"/>
                        </a:rPr>
                        <a:t>起</a:t>
                      </a:r>
                      <a:endParaRPr kumimoji="0" lang="en-US" altLang="zh-TW" sz="2000" b="1" i="0" u="none" strike="noStrike" kern="1200" cap="none" normalizeH="0" baseline="0" dirty="0">
                        <a:ln>
                          <a:noFill/>
                        </a:ln>
                        <a:solidFill>
                          <a:schemeClr val="tx1"/>
                        </a:solidFill>
                        <a:effectLst/>
                        <a:latin typeface="Times New Roman" panose="02020603050405020304" pitchFamily="18" charset="0"/>
                        <a:ea typeface="微軟正黑體" pitchFamily="34" charset="-120"/>
                        <a:cs typeface="Times New Roman" panose="02020603050405020304" pitchFamily="18" charset="0"/>
                      </a:endParaRPr>
                    </a:p>
                  </a:txBody>
                  <a:tcPr marL="91437" marR="91437" marT="45722" marB="45722" anchor="ctr" horzOverflow="overflow">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zh-TW" altLang="en-US" sz="2000" b="1" u="none" strike="noStrike" cap="none" normalizeH="0" baseline="0" dirty="0">
                          <a:ln>
                            <a:noFill/>
                          </a:ln>
                          <a:effectLst/>
                          <a:latin typeface="Times New Roman" panose="02020603050405020304" pitchFamily="18" charset="0"/>
                          <a:ea typeface="微軟正黑體" pitchFamily="34" charset="-120"/>
                          <a:cs typeface="Times New Roman" panose="02020603050405020304" pitchFamily="18" charset="0"/>
                        </a:rPr>
                        <a:t>分發放榜</a:t>
                      </a:r>
                      <a:r>
                        <a:rPr kumimoji="1" lang="en-US" altLang="zh-TW" sz="2000" b="1" u="none" strike="noStrike" cap="none" normalizeH="0" baseline="0" dirty="0">
                          <a:ln>
                            <a:noFill/>
                          </a:ln>
                          <a:effectLst/>
                          <a:latin typeface="Times New Roman" panose="02020603050405020304" pitchFamily="18" charset="0"/>
                          <a:ea typeface="微軟正黑體" pitchFamily="34" charset="-120"/>
                          <a:cs typeface="Times New Roman" panose="02020603050405020304" pitchFamily="18" charset="0"/>
                        </a:rPr>
                        <a:t>(</a:t>
                      </a:r>
                      <a:r>
                        <a:rPr kumimoji="1" lang="zh-TW" altLang="en-US" sz="2000" b="1" u="none" strike="noStrike" cap="none" normalizeH="0" baseline="0" dirty="0">
                          <a:ln>
                            <a:noFill/>
                          </a:ln>
                          <a:effectLst/>
                          <a:latin typeface="Times New Roman" panose="02020603050405020304" pitchFamily="18" charset="0"/>
                          <a:ea typeface="微軟正黑體" pitchFamily="34" charset="-120"/>
                          <a:cs typeface="Times New Roman" panose="02020603050405020304" pitchFamily="18" charset="0"/>
                        </a:rPr>
                        <a:t>本委員會網站公告並提供查詢</a:t>
                      </a:r>
                      <a:r>
                        <a:rPr kumimoji="1" lang="en-US" altLang="zh-TW" sz="2000" b="1" u="none" strike="noStrike" cap="none" normalizeH="0" baseline="0" dirty="0">
                          <a:ln>
                            <a:noFill/>
                          </a:ln>
                          <a:effectLst/>
                          <a:latin typeface="Times New Roman" panose="02020603050405020304" pitchFamily="18" charset="0"/>
                          <a:ea typeface="微軟正黑體" pitchFamily="34" charset="-120"/>
                          <a:cs typeface="Times New Roman" panose="02020603050405020304" pitchFamily="18" charset="0"/>
                        </a:rPr>
                        <a:t>)</a:t>
                      </a:r>
                      <a:endParaRPr kumimoji="1" lang="en-US" altLang="zh-TW" sz="2000" b="1" i="0" u="none" strike="noStrike" cap="none" normalizeH="0" baseline="0" dirty="0">
                        <a:ln>
                          <a:noFill/>
                        </a:ln>
                        <a:solidFill>
                          <a:srgbClr val="000000"/>
                        </a:solidFill>
                        <a:effectLst/>
                        <a:latin typeface="Times New Roman" panose="02020603050405020304" pitchFamily="18" charset="0"/>
                        <a:ea typeface="微軟正黑體" pitchFamily="34" charset="-120"/>
                        <a:cs typeface="Times New Roman" panose="02020603050405020304" pitchFamily="18" charset="0"/>
                      </a:endParaRPr>
                    </a:p>
                  </a:txBody>
                  <a:tcPr marL="91437" marR="91437" marT="45722" marB="45722" anchor="ctr" horzOverflow="overflow">
                    <a:solidFill>
                      <a:schemeClr val="bg1"/>
                    </a:solidFill>
                  </a:tcPr>
                </a:tc>
                <a:extLst>
                  <a:ext uri="{0D108BD9-81ED-4DB2-BD59-A6C34878D82A}">
                    <a16:rowId xmlns:a16="http://schemas.microsoft.com/office/drawing/2014/main" val="10006"/>
                  </a:ext>
                </a:extLst>
              </a:tr>
              <a:tr h="43248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TW" sz="2000" b="1" u="none" strike="noStrike" kern="1200" cap="none" normalizeH="0" baseline="0" dirty="0">
                          <a:ln>
                            <a:noFill/>
                          </a:ln>
                          <a:effectLst/>
                          <a:latin typeface="Times New Roman" panose="02020603050405020304" pitchFamily="18" charset="0"/>
                          <a:ea typeface="微軟正黑體" pitchFamily="34" charset="-120"/>
                          <a:cs typeface="Times New Roman" panose="02020603050405020304" pitchFamily="18" charset="0"/>
                        </a:rPr>
                        <a:t>113.</a:t>
                      </a:r>
                      <a:r>
                        <a:rPr kumimoji="0" lang="en-US" altLang="zh-TW" sz="2000" b="1" u="none" strike="noStrike" kern="1200" cap="none" normalizeH="0" baseline="0" dirty="0">
                          <a:ln>
                            <a:noFill/>
                          </a:ln>
                          <a:solidFill>
                            <a:srgbClr val="C00000"/>
                          </a:solidFill>
                          <a:effectLst/>
                          <a:latin typeface="Times New Roman" panose="02020603050405020304" pitchFamily="18" charset="0"/>
                          <a:ea typeface="微軟正黑體" pitchFamily="34" charset="-120"/>
                          <a:cs typeface="Times New Roman" panose="02020603050405020304" pitchFamily="18" charset="0"/>
                        </a:rPr>
                        <a:t>3.27(</a:t>
                      </a:r>
                      <a:r>
                        <a:rPr kumimoji="0" lang="zh-TW" altLang="en-US" sz="2000" b="1" u="none" strike="noStrike" kern="1200" cap="none" normalizeH="0" baseline="0" dirty="0">
                          <a:ln>
                            <a:noFill/>
                          </a:ln>
                          <a:solidFill>
                            <a:srgbClr val="C00000"/>
                          </a:solidFill>
                          <a:effectLst/>
                          <a:latin typeface="Times New Roman" panose="02020603050405020304" pitchFamily="18" charset="0"/>
                          <a:ea typeface="微軟正黑體" pitchFamily="34" charset="-120"/>
                          <a:cs typeface="Times New Roman" panose="02020603050405020304" pitchFamily="18" charset="0"/>
                        </a:rPr>
                        <a:t>三</a:t>
                      </a:r>
                      <a:r>
                        <a:rPr kumimoji="0" lang="en-US" altLang="zh-TW" sz="2000" b="1" u="none" strike="noStrike" kern="1200" cap="none" normalizeH="0" baseline="0" dirty="0">
                          <a:ln>
                            <a:noFill/>
                          </a:ln>
                          <a:solidFill>
                            <a:srgbClr val="C00000"/>
                          </a:solidFill>
                          <a:effectLst/>
                          <a:latin typeface="Times New Roman" panose="02020603050405020304" pitchFamily="18" charset="0"/>
                          <a:ea typeface="微軟正黑體" pitchFamily="34" charset="-120"/>
                          <a:cs typeface="Times New Roman" panose="02020603050405020304" pitchFamily="18" charset="0"/>
                        </a:rPr>
                        <a:t>)17:00</a:t>
                      </a:r>
                      <a:r>
                        <a:rPr kumimoji="0" lang="zh-TW" altLang="en-US" sz="2000" b="1" u="none" strike="noStrike" kern="1200" cap="none" normalizeH="0" baseline="0" dirty="0">
                          <a:ln>
                            <a:noFill/>
                          </a:ln>
                          <a:solidFill>
                            <a:srgbClr val="C00000"/>
                          </a:solidFill>
                          <a:effectLst/>
                          <a:latin typeface="Times New Roman" panose="02020603050405020304" pitchFamily="18" charset="0"/>
                          <a:ea typeface="微軟正黑體" pitchFamily="34" charset="-120"/>
                          <a:cs typeface="Times New Roman" panose="02020603050405020304" pitchFamily="18" charset="0"/>
                        </a:rPr>
                        <a:t>前</a:t>
                      </a:r>
                      <a:endParaRPr kumimoji="0" lang="zh-TW" altLang="en-US" sz="2000" b="1" i="0" u="none" strike="noStrike" kern="1200" cap="none" normalizeH="0" baseline="0" dirty="0">
                        <a:ln>
                          <a:noFill/>
                        </a:ln>
                        <a:solidFill>
                          <a:srgbClr val="C00000"/>
                        </a:solidFill>
                        <a:effectLst/>
                        <a:latin typeface="Times New Roman" panose="02020603050405020304" pitchFamily="18" charset="0"/>
                        <a:ea typeface="微軟正黑體" pitchFamily="34" charset="-120"/>
                        <a:cs typeface="Times New Roman" panose="02020603050405020304" pitchFamily="18" charset="0"/>
                      </a:endParaRPr>
                    </a:p>
                  </a:txBody>
                  <a:tcPr marL="91437" marR="91437" marT="45722" marB="45722" anchor="ctr" horzOverflow="overflow">
                    <a:solidFill>
                      <a:schemeClr val="accent4">
                        <a:lumMod val="20000"/>
                        <a:lumOff val="80000"/>
                      </a:schemeClr>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1" lang="zh-TW" altLang="en-US" sz="2000" b="1" u="none" strike="noStrike" cap="none" normalizeH="0" baseline="0" dirty="0">
                          <a:ln>
                            <a:noFill/>
                          </a:ln>
                          <a:effectLst/>
                          <a:latin typeface="Times New Roman" panose="02020603050405020304" pitchFamily="18" charset="0"/>
                          <a:ea typeface="微軟正黑體" pitchFamily="34" charset="-120"/>
                          <a:cs typeface="Times New Roman" panose="02020603050405020304" pitchFamily="18" charset="0"/>
                        </a:rPr>
                        <a:t>報到或聲明放棄錄取截止</a:t>
                      </a:r>
                      <a:r>
                        <a:rPr kumimoji="1" lang="en-US" altLang="zh-TW" sz="2000" b="1" u="none" strike="noStrike" cap="none" normalizeH="0" baseline="0" dirty="0">
                          <a:ln>
                            <a:noFill/>
                          </a:ln>
                          <a:effectLst/>
                          <a:latin typeface="Times New Roman" panose="02020603050405020304" pitchFamily="18" charset="0"/>
                          <a:ea typeface="微軟正黑體" pitchFamily="34" charset="-120"/>
                          <a:cs typeface="Times New Roman" panose="02020603050405020304" pitchFamily="18" charset="0"/>
                        </a:rPr>
                        <a:t>(</a:t>
                      </a:r>
                      <a:r>
                        <a:rPr kumimoji="1" lang="zh-TW" altLang="en-US" sz="2000" b="1" u="none" strike="noStrike" cap="none" normalizeH="0" baseline="0" dirty="0">
                          <a:ln>
                            <a:noFill/>
                          </a:ln>
                          <a:solidFill>
                            <a:srgbClr val="0000FF"/>
                          </a:solidFill>
                          <a:effectLst/>
                          <a:latin typeface="Times New Roman" panose="02020603050405020304" pitchFamily="18" charset="0"/>
                          <a:ea typeface="微軟正黑體" pitchFamily="34" charset="-120"/>
                          <a:cs typeface="Times New Roman" panose="02020603050405020304" pitchFamily="18" charset="0"/>
                        </a:rPr>
                        <a:t>依各校規定之報到時間辦理</a:t>
                      </a:r>
                      <a:r>
                        <a:rPr kumimoji="1" lang="en-US" altLang="zh-TW" sz="2000" b="1" u="none" strike="noStrike" cap="none" normalizeH="0" baseline="0" dirty="0">
                          <a:ln>
                            <a:noFill/>
                          </a:ln>
                          <a:effectLst/>
                          <a:latin typeface="Times New Roman" panose="02020603050405020304" pitchFamily="18" charset="0"/>
                          <a:ea typeface="微軟正黑體" pitchFamily="34" charset="-120"/>
                          <a:cs typeface="Times New Roman" panose="02020603050405020304" pitchFamily="18" charset="0"/>
                        </a:rPr>
                        <a:t>)</a:t>
                      </a:r>
                      <a:endParaRPr kumimoji="1" lang="zh-TW" altLang="en-US" sz="2000" b="1" i="0" u="none" strike="noStrike" cap="none" normalizeH="0" baseline="0" dirty="0">
                        <a:ln>
                          <a:noFill/>
                        </a:ln>
                        <a:solidFill>
                          <a:srgbClr val="000000"/>
                        </a:solidFill>
                        <a:effectLst/>
                        <a:latin typeface="Times New Roman" panose="02020603050405020304" pitchFamily="18" charset="0"/>
                        <a:ea typeface="微軟正黑體" pitchFamily="34" charset="-120"/>
                        <a:cs typeface="Times New Roman" panose="02020603050405020304" pitchFamily="18" charset="0"/>
                      </a:endParaRPr>
                    </a:p>
                  </a:txBody>
                  <a:tcPr marL="91437" marR="91437" marT="45722" marB="45722" anchor="ctr" horzOverflow="overflow">
                    <a:solidFill>
                      <a:schemeClr val="accent4">
                        <a:lumMod val="20000"/>
                        <a:lumOff val="80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353015400"/>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99">
            <a:extLst>
              <a:ext uri="{FF2B5EF4-FFF2-40B4-BE49-F238E27FC236}">
                <a16:creationId xmlns:a16="http://schemas.microsoft.com/office/drawing/2014/main" id="{0930EC50-6905-4609-BAA2-0AD1172859C5}"/>
              </a:ext>
            </a:extLst>
          </p:cNvPr>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500" b="1" spc="-75" dirty="0">
                <a:solidFill>
                  <a:prstClr val="black"/>
                </a:solidFill>
                <a:latin typeface="微軟正黑體" panose="020B0604030504040204" pitchFamily="34" charset="-120"/>
                <a:ea typeface="微軟正黑體" panose="020B0604030504040204" pitchFamily="34" charset="-120"/>
              </a:rPr>
              <a:t>學生識別資料匯入系統操作說明</a:t>
            </a:r>
          </a:p>
        </p:txBody>
      </p:sp>
      <p:pic>
        <p:nvPicPr>
          <p:cNvPr id="3" name="圖片 2">
            <a:extLst>
              <a:ext uri="{FF2B5EF4-FFF2-40B4-BE49-F238E27FC236}">
                <a16:creationId xmlns:a16="http://schemas.microsoft.com/office/drawing/2014/main" id="{6DBBED10-2019-45BF-AE99-7C91C7D34C80}"/>
              </a:ext>
            </a:extLst>
          </p:cNvPr>
          <p:cNvPicPr>
            <a:picLocks noChangeAspect="1"/>
          </p:cNvPicPr>
          <p:nvPr/>
        </p:nvPicPr>
        <p:blipFill rotWithShape="1">
          <a:blip r:embed="rId2">
            <a:extLst>
              <a:ext uri="{28A0092B-C50C-407E-A947-70E740481C1C}">
                <a14:useLocalDpi xmlns:a14="http://schemas.microsoft.com/office/drawing/2010/main" val="0"/>
              </a:ext>
            </a:extLst>
          </a:blip>
          <a:srcRect l="762" r="1548" b="12658"/>
          <a:stretch/>
        </p:blipFill>
        <p:spPr>
          <a:xfrm>
            <a:off x="2577581" y="889212"/>
            <a:ext cx="9392518" cy="3641566"/>
          </a:xfrm>
          <a:prstGeom prst="rect">
            <a:avLst/>
          </a:prstGeom>
        </p:spPr>
      </p:pic>
      <p:grpSp>
        <p:nvGrpSpPr>
          <p:cNvPr id="66" name="群組 65">
            <a:extLst>
              <a:ext uri="{FF2B5EF4-FFF2-40B4-BE49-F238E27FC236}">
                <a16:creationId xmlns:a16="http://schemas.microsoft.com/office/drawing/2014/main" id="{DFD23FD0-316B-4F91-BA49-BF0B7B081B12}"/>
              </a:ext>
            </a:extLst>
          </p:cNvPr>
          <p:cNvGrpSpPr/>
          <p:nvPr/>
        </p:nvGrpSpPr>
        <p:grpSpPr>
          <a:xfrm>
            <a:off x="895013" y="2672602"/>
            <a:ext cx="3240000" cy="3206006"/>
            <a:chOff x="3708905" y="219574"/>
            <a:chExt cx="5729217" cy="5885640"/>
          </a:xfrm>
        </p:grpSpPr>
        <p:grpSp>
          <p:nvGrpSpPr>
            <p:cNvPr id="37" name="Group 4">
              <a:extLst>
                <a:ext uri="{FF2B5EF4-FFF2-40B4-BE49-F238E27FC236}">
                  <a16:creationId xmlns:a16="http://schemas.microsoft.com/office/drawing/2014/main" id="{327F9B43-E99A-4846-9960-26DB409069C2}"/>
                </a:ext>
              </a:extLst>
            </p:cNvPr>
            <p:cNvGrpSpPr/>
            <p:nvPr/>
          </p:nvGrpSpPr>
          <p:grpSpPr>
            <a:xfrm>
              <a:off x="3789945" y="387841"/>
              <a:ext cx="5641306" cy="5697888"/>
              <a:chOff x="9536399" y="4061951"/>
              <a:chExt cx="4879921" cy="4928876"/>
            </a:xfrm>
          </p:grpSpPr>
          <p:sp>
            <p:nvSpPr>
              <p:cNvPr id="38" name="Freeform 5">
                <a:extLst>
                  <a:ext uri="{FF2B5EF4-FFF2-40B4-BE49-F238E27FC236}">
                    <a16:creationId xmlns:a16="http://schemas.microsoft.com/office/drawing/2014/main" id="{1B247A0D-4F98-4C51-B768-5D575317756D}"/>
                  </a:ext>
                </a:extLst>
              </p:cNvPr>
              <p:cNvSpPr>
                <a:spLocks noChangeAspect="1"/>
              </p:cNvSpPr>
              <p:nvPr/>
            </p:nvSpPr>
            <p:spPr bwMode="auto">
              <a:xfrm rot="1389901">
                <a:off x="11817323" y="4616057"/>
                <a:ext cx="2422917" cy="1819662"/>
              </a:xfrm>
              <a:custGeom>
                <a:avLst/>
                <a:gdLst>
                  <a:gd name="T0" fmla="*/ 178 w 980"/>
                  <a:gd name="T1" fmla="*/ 0 h 736"/>
                  <a:gd name="T2" fmla="*/ 162 w 980"/>
                  <a:gd name="T3" fmla="*/ 4 h 736"/>
                  <a:gd name="T4" fmla="*/ 144 w 980"/>
                  <a:gd name="T5" fmla="*/ 12 h 736"/>
                  <a:gd name="T6" fmla="*/ 106 w 980"/>
                  <a:gd name="T7" fmla="*/ 48 h 736"/>
                  <a:gd name="T8" fmla="*/ 32 w 980"/>
                  <a:gd name="T9" fmla="*/ 134 h 736"/>
                  <a:gd name="T10" fmla="*/ 0 w 980"/>
                  <a:gd name="T11" fmla="*/ 170 h 736"/>
                  <a:gd name="T12" fmla="*/ 24 w 980"/>
                  <a:gd name="T13" fmla="*/ 180 h 736"/>
                  <a:gd name="T14" fmla="*/ 44 w 980"/>
                  <a:gd name="T15" fmla="*/ 194 h 736"/>
                  <a:gd name="T16" fmla="*/ 54 w 980"/>
                  <a:gd name="T17" fmla="*/ 204 h 736"/>
                  <a:gd name="T18" fmla="*/ 68 w 980"/>
                  <a:gd name="T19" fmla="*/ 224 h 736"/>
                  <a:gd name="T20" fmla="*/ 78 w 980"/>
                  <a:gd name="T21" fmla="*/ 260 h 736"/>
                  <a:gd name="T22" fmla="*/ 82 w 980"/>
                  <a:gd name="T23" fmla="*/ 310 h 736"/>
                  <a:gd name="T24" fmla="*/ 76 w 980"/>
                  <a:gd name="T25" fmla="*/ 386 h 736"/>
                  <a:gd name="T26" fmla="*/ 70 w 980"/>
                  <a:gd name="T27" fmla="*/ 446 h 736"/>
                  <a:gd name="T28" fmla="*/ 62 w 980"/>
                  <a:gd name="T29" fmla="*/ 504 h 736"/>
                  <a:gd name="T30" fmla="*/ 200 w 980"/>
                  <a:gd name="T31" fmla="*/ 584 h 736"/>
                  <a:gd name="T32" fmla="*/ 336 w 980"/>
                  <a:gd name="T33" fmla="*/ 650 h 736"/>
                  <a:gd name="T34" fmla="*/ 444 w 980"/>
                  <a:gd name="T35" fmla="*/ 690 h 736"/>
                  <a:gd name="T36" fmla="*/ 518 w 980"/>
                  <a:gd name="T37" fmla="*/ 712 h 736"/>
                  <a:gd name="T38" fmla="*/ 598 w 980"/>
                  <a:gd name="T39" fmla="*/ 730 h 736"/>
                  <a:gd name="T40" fmla="*/ 640 w 980"/>
                  <a:gd name="T41" fmla="*/ 736 h 736"/>
                  <a:gd name="T42" fmla="*/ 700 w 980"/>
                  <a:gd name="T43" fmla="*/ 638 h 736"/>
                  <a:gd name="T44" fmla="*/ 732 w 980"/>
                  <a:gd name="T45" fmla="*/ 592 h 736"/>
                  <a:gd name="T46" fmla="*/ 760 w 980"/>
                  <a:gd name="T47" fmla="*/ 562 h 736"/>
                  <a:gd name="T48" fmla="*/ 786 w 980"/>
                  <a:gd name="T49" fmla="*/ 544 h 736"/>
                  <a:gd name="T50" fmla="*/ 812 w 980"/>
                  <a:gd name="T51" fmla="*/ 538 h 736"/>
                  <a:gd name="T52" fmla="*/ 822 w 980"/>
                  <a:gd name="T53" fmla="*/ 540 h 736"/>
                  <a:gd name="T54" fmla="*/ 844 w 980"/>
                  <a:gd name="T55" fmla="*/ 548 h 736"/>
                  <a:gd name="T56" fmla="*/ 878 w 980"/>
                  <a:gd name="T57" fmla="*/ 574 h 736"/>
                  <a:gd name="T58" fmla="*/ 902 w 980"/>
                  <a:gd name="T59" fmla="*/ 600 h 736"/>
                  <a:gd name="T60" fmla="*/ 974 w 980"/>
                  <a:gd name="T61" fmla="*/ 674 h 736"/>
                  <a:gd name="T62" fmla="*/ 978 w 980"/>
                  <a:gd name="T63" fmla="*/ 660 h 736"/>
                  <a:gd name="T64" fmla="*/ 980 w 980"/>
                  <a:gd name="T65" fmla="*/ 616 h 736"/>
                  <a:gd name="T66" fmla="*/ 974 w 980"/>
                  <a:gd name="T67" fmla="*/ 552 h 736"/>
                  <a:gd name="T68" fmla="*/ 950 w 980"/>
                  <a:gd name="T69" fmla="*/ 434 h 736"/>
                  <a:gd name="T70" fmla="*/ 946 w 980"/>
                  <a:gd name="T71" fmla="*/ 412 h 736"/>
                  <a:gd name="T72" fmla="*/ 936 w 980"/>
                  <a:gd name="T73" fmla="*/ 372 h 736"/>
                  <a:gd name="T74" fmla="*/ 922 w 980"/>
                  <a:gd name="T75" fmla="*/ 346 h 736"/>
                  <a:gd name="T76" fmla="*/ 904 w 980"/>
                  <a:gd name="T77" fmla="*/ 328 h 736"/>
                  <a:gd name="T78" fmla="*/ 882 w 980"/>
                  <a:gd name="T79" fmla="*/ 316 h 736"/>
                  <a:gd name="T80" fmla="*/ 840 w 980"/>
                  <a:gd name="T81" fmla="*/ 308 h 736"/>
                  <a:gd name="T82" fmla="*/ 720 w 980"/>
                  <a:gd name="T83" fmla="*/ 296 h 736"/>
                  <a:gd name="T84" fmla="*/ 642 w 980"/>
                  <a:gd name="T85" fmla="*/ 280 h 736"/>
                  <a:gd name="T86" fmla="*/ 582 w 980"/>
                  <a:gd name="T87" fmla="*/ 260 h 736"/>
                  <a:gd name="T88" fmla="*/ 516 w 980"/>
                  <a:gd name="T89" fmla="*/ 230 h 736"/>
                  <a:gd name="T90" fmla="*/ 442 w 980"/>
                  <a:gd name="T91" fmla="*/ 190 h 736"/>
                  <a:gd name="T92" fmla="*/ 360 w 980"/>
                  <a:gd name="T93" fmla="*/ 134 h 736"/>
                  <a:gd name="T94" fmla="*/ 272 w 980"/>
                  <a:gd name="T95" fmla="*/ 64 h 736"/>
                  <a:gd name="T96" fmla="*/ 226 w 980"/>
                  <a:gd name="T97" fmla="*/ 24 h 736"/>
                  <a:gd name="T98" fmla="*/ 200 w 980"/>
                  <a:gd name="T99" fmla="*/ 6 h 736"/>
                  <a:gd name="T100" fmla="*/ 178 w 980"/>
                  <a:gd name="T101" fmla="*/ 0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80" h="736">
                    <a:moveTo>
                      <a:pt x="178" y="0"/>
                    </a:moveTo>
                    <a:lnTo>
                      <a:pt x="178" y="0"/>
                    </a:lnTo>
                    <a:lnTo>
                      <a:pt x="170" y="0"/>
                    </a:lnTo>
                    <a:lnTo>
                      <a:pt x="162" y="4"/>
                    </a:lnTo>
                    <a:lnTo>
                      <a:pt x="152" y="8"/>
                    </a:lnTo>
                    <a:lnTo>
                      <a:pt x="144" y="12"/>
                    </a:lnTo>
                    <a:lnTo>
                      <a:pt x="126" y="28"/>
                    </a:lnTo>
                    <a:lnTo>
                      <a:pt x="106" y="48"/>
                    </a:lnTo>
                    <a:lnTo>
                      <a:pt x="60" y="102"/>
                    </a:lnTo>
                    <a:lnTo>
                      <a:pt x="32" y="134"/>
                    </a:lnTo>
                    <a:lnTo>
                      <a:pt x="0" y="170"/>
                    </a:lnTo>
                    <a:lnTo>
                      <a:pt x="0" y="170"/>
                    </a:lnTo>
                    <a:lnTo>
                      <a:pt x="12" y="174"/>
                    </a:lnTo>
                    <a:lnTo>
                      <a:pt x="24" y="180"/>
                    </a:lnTo>
                    <a:lnTo>
                      <a:pt x="34" y="186"/>
                    </a:lnTo>
                    <a:lnTo>
                      <a:pt x="44" y="194"/>
                    </a:lnTo>
                    <a:lnTo>
                      <a:pt x="44" y="194"/>
                    </a:lnTo>
                    <a:lnTo>
                      <a:pt x="54" y="204"/>
                    </a:lnTo>
                    <a:lnTo>
                      <a:pt x="62" y="214"/>
                    </a:lnTo>
                    <a:lnTo>
                      <a:pt x="68" y="224"/>
                    </a:lnTo>
                    <a:lnTo>
                      <a:pt x="72" y="236"/>
                    </a:lnTo>
                    <a:lnTo>
                      <a:pt x="78" y="260"/>
                    </a:lnTo>
                    <a:lnTo>
                      <a:pt x="82" y="284"/>
                    </a:lnTo>
                    <a:lnTo>
                      <a:pt x="82" y="310"/>
                    </a:lnTo>
                    <a:lnTo>
                      <a:pt x="80" y="336"/>
                    </a:lnTo>
                    <a:lnTo>
                      <a:pt x="76" y="386"/>
                    </a:lnTo>
                    <a:lnTo>
                      <a:pt x="76" y="386"/>
                    </a:lnTo>
                    <a:lnTo>
                      <a:pt x="70" y="446"/>
                    </a:lnTo>
                    <a:lnTo>
                      <a:pt x="62" y="504"/>
                    </a:lnTo>
                    <a:lnTo>
                      <a:pt x="62" y="504"/>
                    </a:lnTo>
                    <a:lnTo>
                      <a:pt x="132" y="546"/>
                    </a:lnTo>
                    <a:lnTo>
                      <a:pt x="200" y="584"/>
                    </a:lnTo>
                    <a:lnTo>
                      <a:pt x="268" y="620"/>
                    </a:lnTo>
                    <a:lnTo>
                      <a:pt x="336" y="650"/>
                    </a:lnTo>
                    <a:lnTo>
                      <a:pt x="406" y="678"/>
                    </a:lnTo>
                    <a:lnTo>
                      <a:pt x="444" y="690"/>
                    </a:lnTo>
                    <a:lnTo>
                      <a:pt x="480" y="702"/>
                    </a:lnTo>
                    <a:lnTo>
                      <a:pt x="518" y="712"/>
                    </a:lnTo>
                    <a:lnTo>
                      <a:pt x="558" y="722"/>
                    </a:lnTo>
                    <a:lnTo>
                      <a:pt x="598" y="730"/>
                    </a:lnTo>
                    <a:lnTo>
                      <a:pt x="640" y="736"/>
                    </a:lnTo>
                    <a:lnTo>
                      <a:pt x="640" y="736"/>
                    </a:lnTo>
                    <a:lnTo>
                      <a:pt x="700" y="638"/>
                    </a:lnTo>
                    <a:lnTo>
                      <a:pt x="700" y="638"/>
                    </a:lnTo>
                    <a:lnTo>
                      <a:pt x="716" y="614"/>
                    </a:lnTo>
                    <a:lnTo>
                      <a:pt x="732" y="592"/>
                    </a:lnTo>
                    <a:lnTo>
                      <a:pt x="746" y="576"/>
                    </a:lnTo>
                    <a:lnTo>
                      <a:pt x="760" y="562"/>
                    </a:lnTo>
                    <a:lnTo>
                      <a:pt x="774" y="552"/>
                    </a:lnTo>
                    <a:lnTo>
                      <a:pt x="786" y="544"/>
                    </a:lnTo>
                    <a:lnTo>
                      <a:pt x="798" y="540"/>
                    </a:lnTo>
                    <a:lnTo>
                      <a:pt x="812" y="538"/>
                    </a:lnTo>
                    <a:lnTo>
                      <a:pt x="812" y="538"/>
                    </a:lnTo>
                    <a:lnTo>
                      <a:pt x="822" y="540"/>
                    </a:lnTo>
                    <a:lnTo>
                      <a:pt x="832" y="542"/>
                    </a:lnTo>
                    <a:lnTo>
                      <a:pt x="844" y="548"/>
                    </a:lnTo>
                    <a:lnTo>
                      <a:pt x="854" y="554"/>
                    </a:lnTo>
                    <a:lnTo>
                      <a:pt x="878" y="574"/>
                    </a:lnTo>
                    <a:lnTo>
                      <a:pt x="902" y="600"/>
                    </a:lnTo>
                    <a:lnTo>
                      <a:pt x="902" y="600"/>
                    </a:lnTo>
                    <a:lnTo>
                      <a:pt x="940" y="640"/>
                    </a:lnTo>
                    <a:lnTo>
                      <a:pt x="974" y="674"/>
                    </a:lnTo>
                    <a:lnTo>
                      <a:pt x="974" y="674"/>
                    </a:lnTo>
                    <a:lnTo>
                      <a:pt x="978" y="660"/>
                    </a:lnTo>
                    <a:lnTo>
                      <a:pt x="980" y="646"/>
                    </a:lnTo>
                    <a:lnTo>
                      <a:pt x="980" y="616"/>
                    </a:lnTo>
                    <a:lnTo>
                      <a:pt x="978" y="584"/>
                    </a:lnTo>
                    <a:lnTo>
                      <a:pt x="974" y="552"/>
                    </a:lnTo>
                    <a:lnTo>
                      <a:pt x="962" y="490"/>
                    </a:lnTo>
                    <a:lnTo>
                      <a:pt x="950" y="434"/>
                    </a:lnTo>
                    <a:lnTo>
                      <a:pt x="950" y="434"/>
                    </a:lnTo>
                    <a:lnTo>
                      <a:pt x="946" y="412"/>
                    </a:lnTo>
                    <a:lnTo>
                      <a:pt x="942" y="390"/>
                    </a:lnTo>
                    <a:lnTo>
                      <a:pt x="936" y="372"/>
                    </a:lnTo>
                    <a:lnTo>
                      <a:pt x="930" y="358"/>
                    </a:lnTo>
                    <a:lnTo>
                      <a:pt x="922" y="346"/>
                    </a:lnTo>
                    <a:lnTo>
                      <a:pt x="912" y="336"/>
                    </a:lnTo>
                    <a:lnTo>
                      <a:pt x="904" y="328"/>
                    </a:lnTo>
                    <a:lnTo>
                      <a:pt x="892" y="320"/>
                    </a:lnTo>
                    <a:lnTo>
                      <a:pt x="882" y="316"/>
                    </a:lnTo>
                    <a:lnTo>
                      <a:pt x="868" y="312"/>
                    </a:lnTo>
                    <a:lnTo>
                      <a:pt x="840" y="308"/>
                    </a:lnTo>
                    <a:lnTo>
                      <a:pt x="766" y="302"/>
                    </a:lnTo>
                    <a:lnTo>
                      <a:pt x="720" y="296"/>
                    </a:lnTo>
                    <a:lnTo>
                      <a:pt x="670" y="286"/>
                    </a:lnTo>
                    <a:lnTo>
                      <a:pt x="642" y="280"/>
                    </a:lnTo>
                    <a:lnTo>
                      <a:pt x="614" y="270"/>
                    </a:lnTo>
                    <a:lnTo>
                      <a:pt x="582" y="260"/>
                    </a:lnTo>
                    <a:lnTo>
                      <a:pt x="550" y="246"/>
                    </a:lnTo>
                    <a:lnTo>
                      <a:pt x="516" y="230"/>
                    </a:lnTo>
                    <a:lnTo>
                      <a:pt x="480" y="212"/>
                    </a:lnTo>
                    <a:lnTo>
                      <a:pt x="442" y="190"/>
                    </a:lnTo>
                    <a:lnTo>
                      <a:pt x="402" y="164"/>
                    </a:lnTo>
                    <a:lnTo>
                      <a:pt x="360" y="134"/>
                    </a:lnTo>
                    <a:lnTo>
                      <a:pt x="318" y="102"/>
                    </a:lnTo>
                    <a:lnTo>
                      <a:pt x="272" y="64"/>
                    </a:lnTo>
                    <a:lnTo>
                      <a:pt x="226" y="24"/>
                    </a:lnTo>
                    <a:lnTo>
                      <a:pt x="226" y="24"/>
                    </a:lnTo>
                    <a:lnTo>
                      <a:pt x="212" y="12"/>
                    </a:lnTo>
                    <a:lnTo>
                      <a:pt x="200" y="6"/>
                    </a:lnTo>
                    <a:lnTo>
                      <a:pt x="190" y="2"/>
                    </a:lnTo>
                    <a:lnTo>
                      <a:pt x="178" y="0"/>
                    </a:lnTo>
                    <a:close/>
                  </a:path>
                </a:pathLst>
              </a:custGeom>
              <a:solidFill>
                <a:srgbClr val="F39C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marL="0" marR="0" lvl="0" indent="0" defTabSz="457156" eaLnBrk="1" fontAlgn="auto" latinLnBrk="0" hangingPunct="1">
                  <a:lnSpc>
                    <a:spcPct val="100000"/>
                  </a:lnSpc>
                  <a:spcBef>
                    <a:spcPts val="0"/>
                  </a:spcBef>
                  <a:spcAft>
                    <a:spcPts val="0"/>
                  </a:spcAft>
                  <a:buClrTx/>
                  <a:buSzTx/>
                  <a:buFontTx/>
                  <a:buNone/>
                  <a:tabLst/>
                  <a:defRPr/>
                </a:pPr>
                <a:endParaRPr kumimoji="0" lang="id-ID" sz="851" b="0" i="0" u="none" strike="noStrike" kern="0" cap="none" spc="0" normalizeH="0" baseline="0" noProof="0" dirty="0">
                  <a:ln>
                    <a:noFill/>
                  </a:ln>
                  <a:solidFill>
                    <a:prstClr val="black"/>
                  </a:solidFill>
                  <a:effectLst/>
                  <a:uLnTx/>
                  <a:uFillTx/>
                  <a:latin typeface="Arial"/>
                  <a:ea typeface="微软雅黑"/>
                  <a:cs typeface="+mn-ea"/>
                  <a:sym typeface="Arial"/>
                </a:endParaRPr>
              </a:p>
            </p:txBody>
          </p:sp>
          <p:sp>
            <p:nvSpPr>
              <p:cNvPr id="39" name="Freeform 6">
                <a:extLst>
                  <a:ext uri="{FF2B5EF4-FFF2-40B4-BE49-F238E27FC236}">
                    <a16:creationId xmlns:a16="http://schemas.microsoft.com/office/drawing/2014/main" id="{097D64B8-D2BB-43FB-BB66-9DCAF295844B}"/>
                  </a:ext>
                </a:extLst>
              </p:cNvPr>
              <p:cNvSpPr>
                <a:spLocks noChangeAspect="1"/>
              </p:cNvSpPr>
              <p:nvPr/>
            </p:nvSpPr>
            <p:spPr bwMode="auto">
              <a:xfrm rot="1389901">
                <a:off x="11859635" y="4544676"/>
                <a:ext cx="2556685" cy="1920123"/>
              </a:xfrm>
              <a:custGeom>
                <a:avLst/>
                <a:gdLst>
                  <a:gd name="T0" fmla="*/ 178 w 980"/>
                  <a:gd name="T1" fmla="*/ 0 h 736"/>
                  <a:gd name="T2" fmla="*/ 162 w 980"/>
                  <a:gd name="T3" fmla="*/ 4 h 736"/>
                  <a:gd name="T4" fmla="*/ 144 w 980"/>
                  <a:gd name="T5" fmla="*/ 12 h 736"/>
                  <a:gd name="T6" fmla="*/ 106 w 980"/>
                  <a:gd name="T7" fmla="*/ 48 h 736"/>
                  <a:gd name="T8" fmla="*/ 32 w 980"/>
                  <a:gd name="T9" fmla="*/ 134 h 736"/>
                  <a:gd name="T10" fmla="*/ 0 w 980"/>
                  <a:gd name="T11" fmla="*/ 170 h 736"/>
                  <a:gd name="T12" fmla="*/ 24 w 980"/>
                  <a:gd name="T13" fmla="*/ 180 h 736"/>
                  <a:gd name="T14" fmla="*/ 44 w 980"/>
                  <a:gd name="T15" fmla="*/ 194 h 736"/>
                  <a:gd name="T16" fmla="*/ 54 w 980"/>
                  <a:gd name="T17" fmla="*/ 204 h 736"/>
                  <a:gd name="T18" fmla="*/ 68 w 980"/>
                  <a:gd name="T19" fmla="*/ 224 h 736"/>
                  <a:gd name="T20" fmla="*/ 78 w 980"/>
                  <a:gd name="T21" fmla="*/ 260 h 736"/>
                  <a:gd name="T22" fmla="*/ 82 w 980"/>
                  <a:gd name="T23" fmla="*/ 310 h 736"/>
                  <a:gd name="T24" fmla="*/ 76 w 980"/>
                  <a:gd name="T25" fmla="*/ 386 h 736"/>
                  <a:gd name="T26" fmla="*/ 70 w 980"/>
                  <a:gd name="T27" fmla="*/ 446 h 736"/>
                  <a:gd name="T28" fmla="*/ 62 w 980"/>
                  <a:gd name="T29" fmla="*/ 504 h 736"/>
                  <a:gd name="T30" fmla="*/ 200 w 980"/>
                  <a:gd name="T31" fmla="*/ 584 h 736"/>
                  <a:gd name="T32" fmla="*/ 336 w 980"/>
                  <a:gd name="T33" fmla="*/ 650 h 736"/>
                  <a:gd name="T34" fmla="*/ 444 w 980"/>
                  <a:gd name="T35" fmla="*/ 690 h 736"/>
                  <a:gd name="T36" fmla="*/ 518 w 980"/>
                  <a:gd name="T37" fmla="*/ 712 h 736"/>
                  <a:gd name="T38" fmla="*/ 598 w 980"/>
                  <a:gd name="T39" fmla="*/ 730 h 736"/>
                  <a:gd name="T40" fmla="*/ 640 w 980"/>
                  <a:gd name="T41" fmla="*/ 736 h 736"/>
                  <a:gd name="T42" fmla="*/ 700 w 980"/>
                  <a:gd name="T43" fmla="*/ 638 h 736"/>
                  <a:gd name="T44" fmla="*/ 732 w 980"/>
                  <a:gd name="T45" fmla="*/ 592 h 736"/>
                  <a:gd name="T46" fmla="*/ 760 w 980"/>
                  <a:gd name="T47" fmla="*/ 562 h 736"/>
                  <a:gd name="T48" fmla="*/ 786 w 980"/>
                  <a:gd name="T49" fmla="*/ 544 h 736"/>
                  <a:gd name="T50" fmla="*/ 812 w 980"/>
                  <a:gd name="T51" fmla="*/ 538 h 736"/>
                  <a:gd name="T52" fmla="*/ 822 w 980"/>
                  <a:gd name="T53" fmla="*/ 540 h 736"/>
                  <a:gd name="T54" fmla="*/ 844 w 980"/>
                  <a:gd name="T55" fmla="*/ 548 h 736"/>
                  <a:gd name="T56" fmla="*/ 878 w 980"/>
                  <a:gd name="T57" fmla="*/ 574 h 736"/>
                  <a:gd name="T58" fmla="*/ 902 w 980"/>
                  <a:gd name="T59" fmla="*/ 600 h 736"/>
                  <a:gd name="T60" fmla="*/ 974 w 980"/>
                  <a:gd name="T61" fmla="*/ 674 h 736"/>
                  <a:gd name="T62" fmla="*/ 978 w 980"/>
                  <a:gd name="T63" fmla="*/ 660 h 736"/>
                  <a:gd name="T64" fmla="*/ 980 w 980"/>
                  <a:gd name="T65" fmla="*/ 616 h 736"/>
                  <a:gd name="T66" fmla="*/ 974 w 980"/>
                  <a:gd name="T67" fmla="*/ 552 h 736"/>
                  <a:gd name="T68" fmla="*/ 950 w 980"/>
                  <a:gd name="T69" fmla="*/ 434 h 736"/>
                  <a:gd name="T70" fmla="*/ 946 w 980"/>
                  <a:gd name="T71" fmla="*/ 412 h 736"/>
                  <a:gd name="T72" fmla="*/ 936 w 980"/>
                  <a:gd name="T73" fmla="*/ 372 h 736"/>
                  <a:gd name="T74" fmla="*/ 922 w 980"/>
                  <a:gd name="T75" fmla="*/ 346 h 736"/>
                  <a:gd name="T76" fmla="*/ 904 w 980"/>
                  <a:gd name="T77" fmla="*/ 328 h 736"/>
                  <a:gd name="T78" fmla="*/ 882 w 980"/>
                  <a:gd name="T79" fmla="*/ 316 h 736"/>
                  <a:gd name="T80" fmla="*/ 840 w 980"/>
                  <a:gd name="T81" fmla="*/ 308 h 736"/>
                  <a:gd name="T82" fmla="*/ 720 w 980"/>
                  <a:gd name="T83" fmla="*/ 296 h 736"/>
                  <a:gd name="T84" fmla="*/ 642 w 980"/>
                  <a:gd name="T85" fmla="*/ 280 h 736"/>
                  <a:gd name="T86" fmla="*/ 582 w 980"/>
                  <a:gd name="T87" fmla="*/ 260 h 736"/>
                  <a:gd name="T88" fmla="*/ 516 w 980"/>
                  <a:gd name="T89" fmla="*/ 230 h 736"/>
                  <a:gd name="T90" fmla="*/ 442 w 980"/>
                  <a:gd name="T91" fmla="*/ 190 h 736"/>
                  <a:gd name="T92" fmla="*/ 360 w 980"/>
                  <a:gd name="T93" fmla="*/ 134 h 736"/>
                  <a:gd name="T94" fmla="*/ 272 w 980"/>
                  <a:gd name="T95" fmla="*/ 64 h 736"/>
                  <a:gd name="T96" fmla="*/ 226 w 980"/>
                  <a:gd name="T97" fmla="*/ 24 h 736"/>
                  <a:gd name="T98" fmla="*/ 200 w 980"/>
                  <a:gd name="T99" fmla="*/ 6 h 736"/>
                  <a:gd name="T100" fmla="*/ 178 w 980"/>
                  <a:gd name="T101" fmla="*/ 0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80" h="736">
                    <a:moveTo>
                      <a:pt x="178" y="0"/>
                    </a:moveTo>
                    <a:lnTo>
                      <a:pt x="178" y="0"/>
                    </a:lnTo>
                    <a:lnTo>
                      <a:pt x="170" y="0"/>
                    </a:lnTo>
                    <a:lnTo>
                      <a:pt x="162" y="4"/>
                    </a:lnTo>
                    <a:lnTo>
                      <a:pt x="152" y="8"/>
                    </a:lnTo>
                    <a:lnTo>
                      <a:pt x="144" y="12"/>
                    </a:lnTo>
                    <a:lnTo>
                      <a:pt x="126" y="28"/>
                    </a:lnTo>
                    <a:lnTo>
                      <a:pt x="106" y="48"/>
                    </a:lnTo>
                    <a:lnTo>
                      <a:pt x="60" y="102"/>
                    </a:lnTo>
                    <a:lnTo>
                      <a:pt x="32" y="134"/>
                    </a:lnTo>
                    <a:lnTo>
                      <a:pt x="0" y="170"/>
                    </a:lnTo>
                    <a:lnTo>
                      <a:pt x="0" y="170"/>
                    </a:lnTo>
                    <a:lnTo>
                      <a:pt x="12" y="174"/>
                    </a:lnTo>
                    <a:lnTo>
                      <a:pt x="24" y="180"/>
                    </a:lnTo>
                    <a:lnTo>
                      <a:pt x="34" y="186"/>
                    </a:lnTo>
                    <a:lnTo>
                      <a:pt x="44" y="194"/>
                    </a:lnTo>
                    <a:lnTo>
                      <a:pt x="44" y="194"/>
                    </a:lnTo>
                    <a:lnTo>
                      <a:pt x="54" y="204"/>
                    </a:lnTo>
                    <a:lnTo>
                      <a:pt x="62" y="214"/>
                    </a:lnTo>
                    <a:lnTo>
                      <a:pt x="68" y="224"/>
                    </a:lnTo>
                    <a:lnTo>
                      <a:pt x="72" y="236"/>
                    </a:lnTo>
                    <a:lnTo>
                      <a:pt x="78" y="260"/>
                    </a:lnTo>
                    <a:lnTo>
                      <a:pt x="82" y="284"/>
                    </a:lnTo>
                    <a:lnTo>
                      <a:pt x="82" y="310"/>
                    </a:lnTo>
                    <a:lnTo>
                      <a:pt x="80" y="336"/>
                    </a:lnTo>
                    <a:lnTo>
                      <a:pt x="76" y="386"/>
                    </a:lnTo>
                    <a:lnTo>
                      <a:pt x="76" y="386"/>
                    </a:lnTo>
                    <a:lnTo>
                      <a:pt x="70" y="446"/>
                    </a:lnTo>
                    <a:lnTo>
                      <a:pt x="62" y="504"/>
                    </a:lnTo>
                    <a:lnTo>
                      <a:pt x="62" y="504"/>
                    </a:lnTo>
                    <a:lnTo>
                      <a:pt x="132" y="546"/>
                    </a:lnTo>
                    <a:lnTo>
                      <a:pt x="200" y="584"/>
                    </a:lnTo>
                    <a:lnTo>
                      <a:pt x="268" y="620"/>
                    </a:lnTo>
                    <a:lnTo>
                      <a:pt x="336" y="650"/>
                    </a:lnTo>
                    <a:lnTo>
                      <a:pt x="406" y="678"/>
                    </a:lnTo>
                    <a:lnTo>
                      <a:pt x="444" y="690"/>
                    </a:lnTo>
                    <a:lnTo>
                      <a:pt x="480" y="702"/>
                    </a:lnTo>
                    <a:lnTo>
                      <a:pt x="518" y="712"/>
                    </a:lnTo>
                    <a:lnTo>
                      <a:pt x="558" y="722"/>
                    </a:lnTo>
                    <a:lnTo>
                      <a:pt x="598" y="730"/>
                    </a:lnTo>
                    <a:lnTo>
                      <a:pt x="640" y="736"/>
                    </a:lnTo>
                    <a:lnTo>
                      <a:pt x="640" y="736"/>
                    </a:lnTo>
                    <a:lnTo>
                      <a:pt x="700" y="638"/>
                    </a:lnTo>
                    <a:lnTo>
                      <a:pt x="700" y="638"/>
                    </a:lnTo>
                    <a:lnTo>
                      <a:pt x="716" y="614"/>
                    </a:lnTo>
                    <a:lnTo>
                      <a:pt x="732" y="592"/>
                    </a:lnTo>
                    <a:lnTo>
                      <a:pt x="746" y="576"/>
                    </a:lnTo>
                    <a:lnTo>
                      <a:pt x="760" y="562"/>
                    </a:lnTo>
                    <a:lnTo>
                      <a:pt x="774" y="552"/>
                    </a:lnTo>
                    <a:lnTo>
                      <a:pt x="786" y="544"/>
                    </a:lnTo>
                    <a:lnTo>
                      <a:pt x="798" y="540"/>
                    </a:lnTo>
                    <a:lnTo>
                      <a:pt x="812" y="538"/>
                    </a:lnTo>
                    <a:lnTo>
                      <a:pt x="812" y="538"/>
                    </a:lnTo>
                    <a:lnTo>
                      <a:pt x="822" y="540"/>
                    </a:lnTo>
                    <a:lnTo>
                      <a:pt x="832" y="542"/>
                    </a:lnTo>
                    <a:lnTo>
                      <a:pt x="844" y="548"/>
                    </a:lnTo>
                    <a:lnTo>
                      <a:pt x="854" y="554"/>
                    </a:lnTo>
                    <a:lnTo>
                      <a:pt x="878" y="574"/>
                    </a:lnTo>
                    <a:lnTo>
                      <a:pt x="902" y="600"/>
                    </a:lnTo>
                    <a:lnTo>
                      <a:pt x="902" y="600"/>
                    </a:lnTo>
                    <a:lnTo>
                      <a:pt x="940" y="640"/>
                    </a:lnTo>
                    <a:lnTo>
                      <a:pt x="974" y="674"/>
                    </a:lnTo>
                    <a:lnTo>
                      <a:pt x="974" y="674"/>
                    </a:lnTo>
                    <a:lnTo>
                      <a:pt x="978" y="660"/>
                    </a:lnTo>
                    <a:lnTo>
                      <a:pt x="980" y="646"/>
                    </a:lnTo>
                    <a:lnTo>
                      <a:pt x="980" y="616"/>
                    </a:lnTo>
                    <a:lnTo>
                      <a:pt x="978" y="584"/>
                    </a:lnTo>
                    <a:lnTo>
                      <a:pt x="974" y="552"/>
                    </a:lnTo>
                    <a:lnTo>
                      <a:pt x="962" y="490"/>
                    </a:lnTo>
                    <a:lnTo>
                      <a:pt x="950" y="434"/>
                    </a:lnTo>
                    <a:lnTo>
                      <a:pt x="950" y="434"/>
                    </a:lnTo>
                    <a:lnTo>
                      <a:pt x="946" y="412"/>
                    </a:lnTo>
                    <a:lnTo>
                      <a:pt x="942" y="390"/>
                    </a:lnTo>
                    <a:lnTo>
                      <a:pt x="936" y="372"/>
                    </a:lnTo>
                    <a:lnTo>
                      <a:pt x="930" y="358"/>
                    </a:lnTo>
                    <a:lnTo>
                      <a:pt x="922" y="346"/>
                    </a:lnTo>
                    <a:lnTo>
                      <a:pt x="912" y="336"/>
                    </a:lnTo>
                    <a:lnTo>
                      <a:pt x="904" y="328"/>
                    </a:lnTo>
                    <a:lnTo>
                      <a:pt x="892" y="320"/>
                    </a:lnTo>
                    <a:lnTo>
                      <a:pt x="882" y="316"/>
                    </a:lnTo>
                    <a:lnTo>
                      <a:pt x="868" y="312"/>
                    </a:lnTo>
                    <a:lnTo>
                      <a:pt x="840" y="308"/>
                    </a:lnTo>
                    <a:lnTo>
                      <a:pt x="766" y="302"/>
                    </a:lnTo>
                    <a:lnTo>
                      <a:pt x="720" y="296"/>
                    </a:lnTo>
                    <a:lnTo>
                      <a:pt x="670" y="286"/>
                    </a:lnTo>
                    <a:lnTo>
                      <a:pt x="642" y="280"/>
                    </a:lnTo>
                    <a:lnTo>
                      <a:pt x="614" y="270"/>
                    </a:lnTo>
                    <a:lnTo>
                      <a:pt x="582" y="260"/>
                    </a:lnTo>
                    <a:lnTo>
                      <a:pt x="550" y="246"/>
                    </a:lnTo>
                    <a:lnTo>
                      <a:pt x="516" y="230"/>
                    </a:lnTo>
                    <a:lnTo>
                      <a:pt x="480" y="212"/>
                    </a:lnTo>
                    <a:lnTo>
                      <a:pt x="442" y="190"/>
                    </a:lnTo>
                    <a:lnTo>
                      <a:pt x="402" y="164"/>
                    </a:lnTo>
                    <a:lnTo>
                      <a:pt x="360" y="134"/>
                    </a:lnTo>
                    <a:lnTo>
                      <a:pt x="318" y="102"/>
                    </a:lnTo>
                    <a:lnTo>
                      <a:pt x="272" y="64"/>
                    </a:lnTo>
                    <a:lnTo>
                      <a:pt x="226" y="24"/>
                    </a:lnTo>
                    <a:lnTo>
                      <a:pt x="226" y="24"/>
                    </a:lnTo>
                    <a:lnTo>
                      <a:pt x="212" y="12"/>
                    </a:lnTo>
                    <a:lnTo>
                      <a:pt x="200" y="6"/>
                    </a:lnTo>
                    <a:lnTo>
                      <a:pt x="190" y="2"/>
                    </a:lnTo>
                    <a:lnTo>
                      <a:pt x="17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marL="0" marR="0" lvl="0" indent="0" defTabSz="457156" eaLnBrk="1" fontAlgn="auto" latinLnBrk="0" hangingPunct="1">
                  <a:lnSpc>
                    <a:spcPct val="100000"/>
                  </a:lnSpc>
                  <a:spcBef>
                    <a:spcPts val="0"/>
                  </a:spcBef>
                  <a:spcAft>
                    <a:spcPts val="0"/>
                  </a:spcAft>
                  <a:buClrTx/>
                  <a:buSzTx/>
                  <a:buFontTx/>
                  <a:buNone/>
                  <a:tabLst/>
                  <a:defRPr/>
                </a:pPr>
                <a:endParaRPr kumimoji="0" lang="id-ID" sz="851" b="0" i="0" u="none" strike="noStrike" kern="0" cap="none" spc="0" normalizeH="0" baseline="0" noProof="0" dirty="0">
                  <a:ln>
                    <a:noFill/>
                  </a:ln>
                  <a:solidFill>
                    <a:prstClr val="black"/>
                  </a:solidFill>
                  <a:effectLst/>
                  <a:uLnTx/>
                  <a:uFillTx/>
                  <a:latin typeface="Arial"/>
                  <a:ea typeface="微软雅黑"/>
                  <a:cs typeface="+mn-ea"/>
                  <a:sym typeface="Arial"/>
                </a:endParaRPr>
              </a:p>
            </p:txBody>
          </p:sp>
          <p:sp>
            <p:nvSpPr>
              <p:cNvPr id="40" name="Freeform 7">
                <a:extLst>
                  <a:ext uri="{FF2B5EF4-FFF2-40B4-BE49-F238E27FC236}">
                    <a16:creationId xmlns:a16="http://schemas.microsoft.com/office/drawing/2014/main" id="{C31D3A3D-25F4-45B7-B1FE-3D63BE00F63E}"/>
                  </a:ext>
                </a:extLst>
              </p:cNvPr>
              <p:cNvSpPr>
                <a:spLocks noChangeAspect="1"/>
              </p:cNvSpPr>
              <p:nvPr/>
            </p:nvSpPr>
            <p:spPr bwMode="auto">
              <a:xfrm rot="1389901">
                <a:off x="13321312" y="4147135"/>
                <a:ext cx="1031537" cy="1031537"/>
              </a:xfrm>
              <a:custGeom>
                <a:avLst/>
                <a:gdLst>
                  <a:gd name="T0" fmla="*/ 66 w 458"/>
                  <a:gd name="T1" fmla="*/ 390 h 458"/>
                  <a:gd name="T2" fmla="*/ 38 w 458"/>
                  <a:gd name="T3" fmla="*/ 354 h 458"/>
                  <a:gd name="T4" fmla="*/ 16 w 458"/>
                  <a:gd name="T5" fmla="*/ 314 h 458"/>
                  <a:gd name="T6" fmla="*/ 4 w 458"/>
                  <a:gd name="T7" fmla="*/ 272 h 458"/>
                  <a:gd name="T8" fmla="*/ 0 w 458"/>
                  <a:gd name="T9" fmla="*/ 228 h 458"/>
                  <a:gd name="T10" fmla="*/ 4 w 458"/>
                  <a:gd name="T11" fmla="*/ 184 h 458"/>
                  <a:gd name="T12" fmla="*/ 16 w 458"/>
                  <a:gd name="T13" fmla="*/ 142 h 458"/>
                  <a:gd name="T14" fmla="*/ 38 w 458"/>
                  <a:gd name="T15" fmla="*/ 102 h 458"/>
                  <a:gd name="T16" fmla="*/ 66 w 458"/>
                  <a:gd name="T17" fmla="*/ 66 h 458"/>
                  <a:gd name="T18" fmla="*/ 84 w 458"/>
                  <a:gd name="T19" fmla="*/ 50 h 458"/>
                  <a:gd name="T20" fmla="*/ 122 w 458"/>
                  <a:gd name="T21" fmla="*/ 26 h 458"/>
                  <a:gd name="T22" fmla="*/ 164 w 458"/>
                  <a:gd name="T23" fmla="*/ 8 h 458"/>
                  <a:gd name="T24" fmla="*/ 206 w 458"/>
                  <a:gd name="T25" fmla="*/ 0 h 458"/>
                  <a:gd name="T26" fmla="*/ 250 w 458"/>
                  <a:gd name="T27" fmla="*/ 0 h 458"/>
                  <a:gd name="T28" fmla="*/ 294 w 458"/>
                  <a:gd name="T29" fmla="*/ 8 h 458"/>
                  <a:gd name="T30" fmla="*/ 336 w 458"/>
                  <a:gd name="T31" fmla="*/ 26 h 458"/>
                  <a:gd name="T32" fmla="*/ 374 w 458"/>
                  <a:gd name="T33" fmla="*/ 50 h 458"/>
                  <a:gd name="T34" fmla="*/ 390 w 458"/>
                  <a:gd name="T35" fmla="*/ 66 h 458"/>
                  <a:gd name="T36" fmla="*/ 420 w 458"/>
                  <a:gd name="T37" fmla="*/ 102 h 458"/>
                  <a:gd name="T38" fmla="*/ 442 w 458"/>
                  <a:gd name="T39" fmla="*/ 142 h 458"/>
                  <a:gd name="T40" fmla="*/ 454 w 458"/>
                  <a:gd name="T41" fmla="*/ 184 h 458"/>
                  <a:gd name="T42" fmla="*/ 458 w 458"/>
                  <a:gd name="T43" fmla="*/ 228 h 458"/>
                  <a:gd name="T44" fmla="*/ 454 w 458"/>
                  <a:gd name="T45" fmla="*/ 272 h 458"/>
                  <a:gd name="T46" fmla="*/ 442 w 458"/>
                  <a:gd name="T47" fmla="*/ 314 h 458"/>
                  <a:gd name="T48" fmla="*/ 420 w 458"/>
                  <a:gd name="T49" fmla="*/ 354 h 458"/>
                  <a:gd name="T50" fmla="*/ 390 w 458"/>
                  <a:gd name="T51" fmla="*/ 390 h 458"/>
                  <a:gd name="T52" fmla="*/ 374 w 458"/>
                  <a:gd name="T53" fmla="*/ 406 h 458"/>
                  <a:gd name="T54" fmla="*/ 336 w 458"/>
                  <a:gd name="T55" fmla="*/ 432 h 458"/>
                  <a:gd name="T56" fmla="*/ 294 w 458"/>
                  <a:gd name="T57" fmla="*/ 448 h 458"/>
                  <a:gd name="T58" fmla="*/ 250 w 458"/>
                  <a:gd name="T59" fmla="*/ 456 h 458"/>
                  <a:gd name="T60" fmla="*/ 206 w 458"/>
                  <a:gd name="T61" fmla="*/ 456 h 458"/>
                  <a:gd name="T62" fmla="*/ 164 w 458"/>
                  <a:gd name="T63" fmla="*/ 448 h 458"/>
                  <a:gd name="T64" fmla="*/ 122 w 458"/>
                  <a:gd name="T65" fmla="*/ 432 h 458"/>
                  <a:gd name="T66" fmla="*/ 84 w 458"/>
                  <a:gd name="T67" fmla="*/ 406 h 458"/>
                  <a:gd name="T68" fmla="*/ 66 w 458"/>
                  <a:gd name="T69" fmla="*/ 390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58" h="458">
                    <a:moveTo>
                      <a:pt x="66" y="390"/>
                    </a:moveTo>
                    <a:lnTo>
                      <a:pt x="66" y="390"/>
                    </a:lnTo>
                    <a:lnTo>
                      <a:pt x="50" y="374"/>
                    </a:lnTo>
                    <a:lnTo>
                      <a:pt x="38" y="354"/>
                    </a:lnTo>
                    <a:lnTo>
                      <a:pt x="26" y="334"/>
                    </a:lnTo>
                    <a:lnTo>
                      <a:pt x="16" y="314"/>
                    </a:lnTo>
                    <a:lnTo>
                      <a:pt x="10" y="294"/>
                    </a:lnTo>
                    <a:lnTo>
                      <a:pt x="4" y="272"/>
                    </a:lnTo>
                    <a:lnTo>
                      <a:pt x="0" y="250"/>
                    </a:lnTo>
                    <a:lnTo>
                      <a:pt x="0" y="228"/>
                    </a:lnTo>
                    <a:lnTo>
                      <a:pt x="0" y="206"/>
                    </a:lnTo>
                    <a:lnTo>
                      <a:pt x="4" y="184"/>
                    </a:lnTo>
                    <a:lnTo>
                      <a:pt x="10" y="164"/>
                    </a:lnTo>
                    <a:lnTo>
                      <a:pt x="16" y="142"/>
                    </a:lnTo>
                    <a:lnTo>
                      <a:pt x="26" y="122"/>
                    </a:lnTo>
                    <a:lnTo>
                      <a:pt x="38" y="102"/>
                    </a:lnTo>
                    <a:lnTo>
                      <a:pt x="50" y="84"/>
                    </a:lnTo>
                    <a:lnTo>
                      <a:pt x="66" y="66"/>
                    </a:lnTo>
                    <a:lnTo>
                      <a:pt x="66" y="66"/>
                    </a:lnTo>
                    <a:lnTo>
                      <a:pt x="84" y="50"/>
                    </a:lnTo>
                    <a:lnTo>
                      <a:pt x="102" y="36"/>
                    </a:lnTo>
                    <a:lnTo>
                      <a:pt x="122" y="26"/>
                    </a:lnTo>
                    <a:lnTo>
                      <a:pt x="142" y="16"/>
                    </a:lnTo>
                    <a:lnTo>
                      <a:pt x="164" y="8"/>
                    </a:lnTo>
                    <a:lnTo>
                      <a:pt x="184" y="4"/>
                    </a:lnTo>
                    <a:lnTo>
                      <a:pt x="206" y="0"/>
                    </a:lnTo>
                    <a:lnTo>
                      <a:pt x="228" y="0"/>
                    </a:lnTo>
                    <a:lnTo>
                      <a:pt x="250" y="0"/>
                    </a:lnTo>
                    <a:lnTo>
                      <a:pt x="272" y="4"/>
                    </a:lnTo>
                    <a:lnTo>
                      <a:pt x="294" y="8"/>
                    </a:lnTo>
                    <a:lnTo>
                      <a:pt x="316" y="16"/>
                    </a:lnTo>
                    <a:lnTo>
                      <a:pt x="336" y="26"/>
                    </a:lnTo>
                    <a:lnTo>
                      <a:pt x="354" y="36"/>
                    </a:lnTo>
                    <a:lnTo>
                      <a:pt x="374" y="50"/>
                    </a:lnTo>
                    <a:lnTo>
                      <a:pt x="390" y="66"/>
                    </a:lnTo>
                    <a:lnTo>
                      <a:pt x="390" y="66"/>
                    </a:lnTo>
                    <a:lnTo>
                      <a:pt x="406" y="84"/>
                    </a:lnTo>
                    <a:lnTo>
                      <a:pt x="420" y="102"/>
                    </a:lnTo>
                    <a:lnTo>
                      <a:pt x="432" y="122"/>
                    </a:lnTo>
                    <a:lnTo>
                      <a:pt x="442" y="142"/>
                    </a:lnTo>
                    <a:lnTo>
                      <a:pt x="448" y="164"/>
                    </a:lnTo>
                    <a:lnTo>
                      <a:pt x="454" y="184"/>
                    </a:lnTo>
                    <a:lnTo>
                      <a:pt x="456" y="206"/>
                    </a:lnTo>
                    <a:lnTo>
                      <a:pt x="458" y="228"/>
                    </a:lnTo>
                    <a:lnTo>
                      <a:pt x="456" y="250"/>
                    </a:lnTo>
                    <a:lnTo>
                      <a:pt x="454" y="272"/>
                    </a:lnTo>
                    <a:lnTo>
                      <a:pt x="448" y="294"/>
                    </a:lnTo>
                    <a:lnTo>
                      <a:pt x="442" y="314"/>
                    </a:lnTo>
                    <a:lnTo>
                      <a:pt x="432" y="334"/>
                    </a:lnTo>
                    <a:lnTo>
                      <a:pt x="420" y="354"/>
                    </a:lnTo>
                    <a:lnTo>
                      <a:pt x="406" y="374"/>
                    </a:lnTo>
                    <a:lnTo>
                      <a:pt x="390" y="390"/>
                    </a:lnTo>
                    <a:lnTo>
                      <a:pt x="390" y="390"/>
                    </a:lnTo>
                    <a:lnTo>
                      <a:pt x="374" y="406"/>
                    </a:lnTo>
                    <a:lnTo>
                      <a:pt x="354" y="420"/>
                    </a:lnTo>
                    <a:lnTo>
                      <a:pt x="336" y="432"/>
                    </a:lnTo>
                    <a:lnTo>
                      <a:pt x="316" y="440"/>
                    </a:lnTo>
                    <a:lnTo>
                      <a:pt x="294" y="448"/>
                    </a:lnTo>
                    <a:lnTo>
                      <a:pt x="272" y="454"/>
                    </a:lnTo>
                    <a:lnTo>
                      <a:pt x="250" y="456"/>
                    </a:lnTo>
                    <a:lnTo>
                      <a:pt x="228" y="458"/>
                    </a:lnTo>
                    <a:lnTo>
                      <a:pt x="206" y="456"/>
                    </a:lnTo>
                    <a:lnTo>
                      <a:pt x="186" y="454"/>
                    </a:lnTo>
                    <a:lnTo>
                      <a:pt x="164" y="448"/>
                    </a:lnTo>
                    <a:lnTo>
                      <a:pt x="142" y="440"/>
                    </a:lnTo>
                    <a:lnTo>
                      <a:pt x="122" y="432"/>
                    </a:lnTo>
                    <a:lnTo>
                      <a:pt x="102" y="420"/>
                    </a:lnTo>
                    <a:lnTo>
                      <a:pt x="84" y="406"/>
                    </a:lnTo>
                    <a:lnTo>
                      <a:pt x="66" y="390"/>
                    </a:lnTo>
                    <a:lnTo>
                      <a:pt x="66" y="390"/>
                    </a:lnTo>
                    <a:close/>
                  </a:path>
                </a:pathLst>
              </a:custGeom>
              <a:solidFill>
                <a:srgbClr val="F39C1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marL="0" marR="0" lvl="0" indent="0" defTabSz="457156" eaLnBrk="1" fontAlgn="auto" latinLnBrk="0" hangingPunct="1">
                  <a:lnSpc>
                    <a:spcPct val="100000"/>
                  </a:lnSpc>
                  <a:spcBef>
                    <a:spcPts val="0"/>
                  </a:spcBef>
                  <a:spcAft>
                    <a:spcPts val="0"/>
                  </a:spcAft>
                  <a:buClrTx/>
                  <a:buSzTx/>
                  <a:buFontTx/>
                  <a:buNone/>
                  <a:tabLst/>
                  <a:defRPr/>
                </a:pPr>
                <a:endParaRPr kumimoji="0" lang="id-ID" sz="851" b="0" i="0" u="none" strike="noStrike" kern="0" cap="none" spc="0" normalizeH="0" baseline="0" noProof="0" dirty="0">
                  <a:ln>
                    <a:noFill/>
                  </a:ln>
                  <a:solidFill>
                    <a:prstClr val="black"/>
                  </a:solidFill>
                  <a:effectLst/>
                  <a:uLnTx/>
                  <a:uFillTx/>
                  <a:latin typeface="Arial"/>
                  <a:ea typeface="微软雅黑"/>
                  <a:cs typeface="+mn-ea"/>
                  <a:sym typeface="Arial"/>
                </a:endParaRPr>
              </a:p>
            </p:txBody>
          </p:sp>
          <p:sp>
            <p:nvSpPr>
              <p:cNvPr id="41" name="Freeform 8">
                <a:extLst>
                  <a:ext uri="{FF2B5EF4-FFF2-40B4-BE49-F238E27FC236}">
                    <a16:creationId xmlns:a16="http://schemas.microsoft.com/office/drawing/2014/main" id="{6D6A5821-A642-4FC7-B08F-F4E9EA64CEA7}"/>
                  </a:ext>
                </a:extLst>
              </p:cNvPr>
              <p:cNvSpPr>
                <a:spLocks noChangeAspect="1"/>
              </p:cNvSpPr>
              <p:nvPr/>
            </p:nvSpPr>
            <p:spPr bwMode="auto">
              <a:xfrm rot="1389901">
                <a:off x="11991234" y="6368698"/>
                <a:ext cx="1847891" cy="2465527"/>
              </a:xfrm>
              <a:custGeom>
                <a:avLst/>
                <a:gdLst>
                  <a:gd name="T0" fmla="*/ 566 w 736"/>
                  <a:gd name="T1" fmla="*/ 0 h 982"/>
                  <a:gd name="T2" fmla="*/ 556 w 736"/>
                  <a:gd name="T3" fmla="*/ 24 h 982"/>
                  <a:gd name="T4" fmla="*/ 542 w 736"/>
                  <a:gd name="T5" fmla="*/ 46 h 982"/>
                  <a:gd name="T6" fmla="*/ 532 w 736"/>
                  <a:gd name="T7" fmla="*/ 56 h 982"/>
                  <a:gd name="T8" fmla="*/ 508 w 736"/>
                  <a:gd name="T9" fmla="*/ 72 h 982"/>
                  <a:gd name="T10" fmla="*/ 482 w 736"/>
                  <a:gd name="T11" fmla="*/ 80 h 982"/>
                  <a:gd name="T12" fmla="*/ 438 w 736"/>
                  <a:gd name="T13" fmla="*/ 84 h 982"/>
                  <a:gd name="T14" fmla="*/ 416 w 736"/>
                  <a:gd name="T15" fmla="*/ 82 h 982"/>
                  <a:gd name="T16" fmla="*/ 350 w 736"/>
                  <a:gd name="T17" fmla="*/ 76 h 982"/>
                  <a:gd name="T18" fmla="*/ 290 w 736"/>
                  <a:gd name="T19" fmla="*/ 70 h 982"/>
                  <a:gd name="T20" fmla="*/ 232 w 736"/>
                  <a:gd name="T21" fmla="*/ 62 h 982"/>
                  <a:gd name="T22" fmla="*/ 152 w 736"/>
                  <a:gd name="T23" fmla="*/ 202 h 982"/>
                  <a:gd name="T24" fmla="*/ 86 w 736"/>
                  <a:gd name="T25" fmla="*/ 338 h 982"/>
                  <a:gd name="T26" fmla="*/ 46 w 736"/>
                  <a:gd name="T27" fmla="*/ 444 h 982"/>
                  <a:gd name="T28" fmla="*/ 24 w 736"/>
                  <a:gd name="T29" fmla="*/ 520 h 982"/>
                  <a:gd name="T30" fmla="*/ 6 w 736"/>
                  <a:gd name="T31" fmla="*/ 600 h 982"/>
                  <a:gd name="T32" fmla="*/ 0 w 736"/>
                  <a:gd name="T33" fmla="*/ 642 h 982"/>
                  <a:gd name="T34" fmla="*/ 98 w 736"/>
                  <a:gd name="T35" fmla="*/ 702 h 982"/>
                  <a:gd name="T36" fmla="*/ 142 w 736"/>
                  <a:gd name="T37" fmla="*/ 732 h 982"/>
                  <a:gd name="T38" fmla="*/ 172 w 736"/>
                  <a:gd name="T39" fmla="*/ 758 h 982"/>
                  <a:gd name="T40" fmla="*/ 190 w 736"/>
                  <a:gd name="T41" fmla="*/ 784 h 982"/>
                  <a:gd name="T42" fmla="*/ 198 w 736"/>
                  <a:gd name="T43" fmla="*/ 808 h 982"/>
                  <a:gd name="T44" fmla="*/ 196 w 736"/>
                  <a:gd name="T45" fmla="*/ 830 h 982"/>
                  <a:gd name="T46" fmla="*/ 184 w 736"/>
                  <a:gd name="T47" fmla="*/ 854 h 982"/>
                  <a:gd name="T48" fmla="*/ 164 w 736"/>
                  <a:gd name="T49" fmla="*/ 878 h 982"/>
                  <a:gd name="T50" fmla="*/ 136 w 736"/>
                  <a:gd name="T51" fmla="*/ 904 h 982"/>
                  <a:gd name="T52" fmla="*/ 62 w 736"/>
                  <a:gd name="T53" fmla="*/ 976 h 982"/>
                  <a:gd name="T54" fmla="*/ 88 w 736"/>
                  <a:gd name="T55" fmla="*/ 982 h 982"/>
                  <a:gd name="T56" fmla="*/ 114 w 736"/>
                  <a:gd name="T57" fmla="*/ 982 h 982"/>
                  <a:gd name="T58" fmla="*/ 164 w 736"/>
                  <a:gd name="T59" fmla="*/ 980 h 982"/>
                  <a:gd name="T60" fmla="*/ 260 w 736"/>
                  <a:gd name="T61" fmla="*/ 960 h 982"/>
                  <a:gd name="T62" fmla="*/ 302 w 736"/>
                  <a:gd name="T63" fmla="*/ 952 h 982"/>
                  <a:gd name="T64" fmla="*/ 346 w 736"/>
                  <a:gd name="T65" fmla="*/ 944 h 982"/>
                  <a:gd name="T66" fmla="*/ 378 w 736"/>
                  <a:gd name="T67" fmla="*/ 930 h 982"/>
                  <a:gd name="T68" fmla="*/ 402 w 736"/>
                  <a:gd name="T69" fmla="*/ 914 h 982"/>
                  <a:gd name="T70" fmla="*/ 416 w 736"/>
                  <a:gd name="T71" fmla="*/ 894 h 982"/>
                  <a:gd name="T72" fmla="*/ 424 w 736"/>
                  <a:gd name="T73" fmla="*/ 870 h 982"/>
                  <a:gd name="T74" fmla="*/ 434 w 736"/>
                  <a:gd name="T75" fmla="*/ 768 h 982"/>
                  <a:gd name="T76" fmla="*/ 450 w 736"/>
                  <a:gd name="T77" fmla="*/ 672 h 982"/>
                  <a:gd name="T78" fmla="*/ 466 w 736"/>
                  <a:gd name="T79" fmla="*/ 614 h 982"/>
                  <a:gd name="T80" fmla="*/ 490 w 736"/>
                  <a:gd name="T81" fmla="*/ 552 h 982"/>
                  <a:gd name="T82" fmla="*/ 526 w 736"/>
                  <a:gd name="T83" fmla="*/ 482 h 982"/>
                  <a:gd name="T84" fmla="*/ 572 w 736"/>
                  <a:gd name="T85" fmla="*/ 404 h 982"/>
                  <a:gd name="T86" fmla="*/ 634 w 736"/>
                  <a:gd name="T87" fmla="*/ 320 h 982"/>
                  <a:gd name="T88" fmla="*/ 714 w 736"/>
                  <a:gd name="T89" fmla="*/ 226 h 982"/>
                  <a:gd name="T90" fmla="*/ 724 w 736"/>
                  <a:gd name="T91" fmla="*/ 214 h 982"/>
                  <a:gd name="T92" fmla="*/ 736 w 736"/>
                  <a:gd name="T93" fmla="*/ 190 h 982"/>
                  <a:gd name="T94" fmla="*/ 734 w 736"/>
                  <a:gd name="T95" fmla="*/ 168 h 982"/>
                  <a:gd name="T96" fmla="*/ 722 w 736"/>
                  <a:gd name="T97" fmla="*/ 144 h 982"/>
                  <a:gd name="T98" fmla="*/ 686 w 736"/>
                  <a:gd name="T99" fmla="*/ 108 h 982"/>
                  <a:gd name="T100" fmla="*/ 612 w 736"/>
                  <a:gd name="T101" fmla="*/ 44 h 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36" h="982">
                    <a:moveTo>
                      <a:pt x="566" y="0"/>
                    </a:moveTo>
                    <a:lnTo>
                      <a:pt x="566" y="0"/>
                    </a:lnTo>
                    <a:lnTo>
                      <a:pt x="562" y="14"/>
                    </a:lnTo>
                    <a:lnTo>
                      <a:pt x="556" y="24"/>
                    </a:lnTo>
                    <a:lnTo>
                      <a:pt x="550" y="36"/>
                    </a:lnTo>
                    <a:lnTo>
                      <a:pt x="542" y="46"/>
                    </a:lnTo>
                    <a:lnTo>
                      <a:pt x="542" y="46"/>
                    </a:lnTo>
                    <a:lnTo>
                      <a:pt x="532" y="56"/>
                    </a:lnTo>
                    <a:lnTo>
                      <a:pt x="520" y="64"/>
                    </a:lnTo>
                    <a:lnTo>
                      <a:pt x="508" y="72"/>
                    </a:lnTo>
                    <a:lnTo>
                      <a:pt x="494" y="76"/>
                    </a:lnTo>
                    <a:lnTo>
                      <a:pt x="482" y="80"/>
                    </a:lnTo>
                    <a:lnTo>
                      <a:pt x="468" y="82"/>
                    </a:lnTo>
                    <a:lnTo>
                      <a:pt x="438" y="84"/>
                    </a:lnTo>
                    <a:lnTo>
                      <a:pt x="438" y="84"/>
                    </a:lnTo>
                    <a:lnTo>
                      <a:pt x="416" y="82"/>
                    </a:lnTo>
                    <a:lnTo>
                      <a:pt x="394" y="82"/>
                    </a:lnTo>
                    <a:lnTo>
                      <a:pt x="350" y="76"/>
                    </a:lnTo>
                    <a:lnTo>
                      <a:pt x="350" y="76"/>
                    </a:lnTo>
                    <a:lnTo>
                      <a:pt x="290" y="70"/>
                    </a:lnTo>
                    <a:lnTo>
                      <a:pt x="232" y="62"/>
                    </a:lnTo>
                    <a:lnTo>
                      <a:pt x="232" y="62"/>
                    </a:lnTo>
                    <a:lnTo>
                      <a:pt x="190" y="134"/>
                    </a:lnTo>
                    <a:lnTo>
                      <a:pt x="152" y="202"/>
                    </a:lnTo>
                    <a:lnTo>
                      <a:pt x="116" y="270"/>
                    </a:lnTo>
                    <a:lnTo>
                      <a:pt x="86" y="338"/>
                    </a:lnTo>
                    <a:lnTo>
                      <a:pt x="58" y="408"/>
                    </a:lnTo>
                    <a:lnTo>
                      <a:pt x="46" y="444"/>
                    </a:lnTo>
                    <a:lnTo>
                      <a:pt x="34" y="482"/>
                    </a:lnTo>
                    <a:lnTo>
                      <a:pt x="24" y="520"/>
                    </a:lnTo>
                    <a:lnTo>
                      <a:pt x="14" y="558"/>
                    </a:lnTo>
                    <a:lnTo>
                      <a:pt x="6" y="600"/>
                    </a:lnTo>
                    <a:lnTo>
                      <a:pt x="0" y="642"/>
                    </a:lnTo>
                    <a:lnTo>
                      <a:pt x="0" y="642"/>
                    </a:lnTo>
                    <a:lnTo>
                      <a:pt x="98" y="702"/>
                    </a:lnTo>
                    <a:lnTo>
                      <a:pt x="98" y="702"/>
                    </a:lnTo>
                    <a:lnTo>
                      <a:pt x="122" y="718"/>
                    </a:lnTo>
                    <a:lnTo>
                      <a:pt x="142" y="732"/>
                    </a:lnTo>
                    <a:lnTo>
                      <a:pt x="158" y="746"/>
                    </a:lnTo>
                    <a:lnTo>
                      <a:pt x="172" y="758"/>
                    </a:lnTo>
                    <a:lnTo>
                      <a:pt x="182" y="772"/>
                    </a:lnTo>
                    <a:lnTo>
                      <a:pt x="190" y="784"/>
                    </a:lnTo>
                    <a:lnTo>
                      <a:pt x="196" y="796"/>
                    </a:lnTo>
                    <a:lnTo>
                      <a:pt x="198" y="808"/>
                    </a:lnTo>
                    <a:lnTo>
                      <a:pt x="198" y="820"/>
                    </a:lnTo>
                    <a:lnTo>
                      <a:pt x="196" y="830"/>
                    </a:lnTo>
                    <a:lnTo>
                      <a:pt x="190" y="842"/>
                    </a:lnTo>
                    <a:lnTo>
                      <a:pt x="184" y="854"/>
                    </a:lnTo>
                    <a:lnTo>
                      <a:pt x="174" y="866"/>
                    </a:lnTo>
                    <a:lnTo>
                      <a:pt x="164" y="878"/>
                    </a:lnTo>
                    <a:lnTo>
                      <a:pt x="136" y="904"/>
                    </a:lnTo>
                    <a:lnTo>
                      <a:pt x="136" y="904"/>
                    </a:lnTo>
                    <a:lnTo>
                      <a:pt x="96" y="940"/>
                    </a:lnTo>
                    <a:lnTo>
                      <a:pt x="62" y="976"/>
                    </a:lnTo>
                    <a:lnTo>
                      <a:pt x="62" y="976"/>
                    </a:lnTo>
                    <a:lnTo>
                      <a:pt x="88" y="982"/>
                    </a:lnTo>
                    <a:lnTo>
                      <a:pt x="114" y="982"/>
                    </a:lnTo>
                    <a:lnTo>
                      <a:pt x="114" y="982"/>
                    </a:lnTo>
                    <a:lnTo>
                      <a:pt x="138" y="982"/>
                    </a:lnTo>
                    <a:lnTo>
                      <a:pt x="164" y="980"/>
                    </a:lnTo>
                    <a:lnTo>
                      <a:pt x="212" y="970"/>
                    </a:lnTo>
                    <a:lnTo>
                      <a:pt x="260" y="960"/>
                    </a:lnTo>
                    <a:lnTo>
                      <a:pt x="302" y="952"/>
                    </a:lnTo>
                    <a:lnTo>
                      <a:pt x="302" y="952"/>
                    </a:lnTo>
                    <a:lnTo>
                      <a:pt x="326" y="948"/>
                    </a:lnTo>
                    <a:lnTo>
                      <a:pt x="346" y="944"/>
                    </a:lnTo>
                    <a:lnTo>
                      <a:pt x="364" y="938"/>
                    </a:lnTo>
                    <a:lnTo>
                      <a:pt x="378" y="930"/>
                    </a:lnTo>
                    <a:lnTo>
                      <a:pt x="390" y="924"/>
                    </a:lnTo>
                    <a:lnTo>
                      <a:pt x="402" y="914"/>
                    </a:lnTo>
                    <a:lnTo>
                      <a:pt x="410" y="906"/>
                    </a:lnTo>
                    <a:lnTo>
                      <a:pt x="416" y="894"/>
                    </a:lnTo>
                    <a:lnTo>
                      <a:pt x="420" y="882"/>
                    </a:lnTo>
                    <a:lnTo>
                      <a:pt x="424" y="870"/>
                    </a:lnTo>
                    <a:lnTo>
                      <a:pt x="428" y="840"/>
                    </a:lnTo>
                    <a:lnTo>
                      <a:pt x="434" y="768"/>
                    </a:lnTo>
                    <a:lnTo>
                      <a:pt x="440" y="722"/>
                    </a:lnTo>
                    <a:lnTo>
                      <a:pt x="450" y="672"/>
                    </a:lnTo>
                    <a:lnTo>
                      <a:pt x="456" y="644"/>
                    </a:lnTo>
                    <a:lnTo>
                      <a:pt x="466" y="614"/>
                    </a:lnTo>
                    <a:lnTo>
                      <a:pt x="476" y="584"/>
                    </a:lnTo>
                    <a:lnTo>
                      <a:pt x="490" y="552"/>
                    </a:lnTo>
                    <a:lnTo>
                      <a:pt x="506" y="518"/>
                    </a:lnTo>
                    <a:lnTo>
                      <a:pt x="526" y="482"/>
                    </a:lnTo>
                    <a:lnTo>
                      <a:pt x="548" y="444"/>
                    </a:lnTo>
                    <a:lnTo>
                      <a:pt x="572" y="404"/>
                    </a:lnTo>
                    <a:lnTo>
                      <a:pt x="602" y="362"/>
                    </a:lnTo>
                    <a:lnTo>
                      <a:pt x="634" y="320"/>
                    </a:lnTo>
                    <a:lnTo>
                      <a:pt x="672" y="274"/>
                    </a:lnTo>
                    <a:lnTo>
                      <a:pt x="714" y="226"/>
                    </a:lnTo>
                    <a:lnTo>
                      <a:pt x="714" y="226"/>
                    </a:lnTo>
                    <a:lnTo>
                      <a:pt x="724" y="214"/>
                    </a:lnTo>
                    <a:lnTo>
                      <a:pt x="732" y="202"/>
                    </a:lnTo>
                    <a:lnTo>
                      <a:pt x="736" y="190"/>
                    </a:lnTo>
                    <a:lnTo>
                      <a:pt x="736" y="178"/>
                    </a:lnTo>
                    <a:lnTo>
                      <a:pt x="734" y="168"/>
                    </a:lnTo>
                    <a:lnTo>
                      <a:pt x="730" y="156"/>
                    </a:lnTo>
                    <a:lnTo>
                      <a:pt x="722" y="144"/>
                    </a:lnTo>
                    <a:lnTo>
                      <a:pt x="712" y="132"/>
                    </a:lnTo>
                    <a:lnTo>
                      <a:pt x="686" y="108"/>
                    </a:lnTo>
                    <a:lnTo>
                      <a:pt x="652" y="78"/>
                    </a:lnTo>
                    <a:lnTo>
                      <a:pt x="612" y="44"/>
                    </a:lnTo>
                    <a:lnTo>
                      <a:pt x="566" y="0"/>
                    </a:lnTo>
                    <a:close/>
                  </a:path>
                </a:pathLst>
              </a:custGeom>
              <a:solidFill>
                <a:srgbClr val="16A08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marL="0" marR="0" lvl="0" indent="0" defTabSz="457156" eaLnBrk="1" fontAlgn="auto" latinLnBrk="0" hangingPunct="1">
                  <a:lnSpc>
                    <a:spcPct val="100000"/>
                  </a:lnSpc>
                  <a:spcBef>
                    <a:spcPts val="0"/>
                  </a:spcBef>
                  <a:spcAft>
                    <a:spcPts val="0"/>
                  </a:spcAft>
                  <a:buClrTx/>
                  <a:buSzTx/>
                  <a:buFontTx/>
                  <a:buNone/>
                  <a:tabLst/>
                  <a:defRPr/>
                </a:pPr>
                <a:endParaRPr kumimoji="0" lang="id-ID" sz="851" b="0" i="0" u="none" strike="noStrike" kern="0" cap="none" spc="0" normalizeH="0" baseline="0" noProof="0" dirty="0">
                  <a:ln>
                    <a:noFill/>
                  </a:ln>
                  <a:solidFill>
                    <a:prstClr val="black"/>
                  </a:solidFill>
                  <a:effectLst/>
                  <a:uLnTx/>
                  <a:uFillTx/>
                  <a:latin typeface="Arial"/>
                  <a:ea typeface="微软雅黑"/>
                  <a:cs typeface="+mn-ea"/>
                  <a:sym typeface="Arial"/>
                </a:endParaRPr>
              </a:p>
            </p:txBody>
          </p:sp>
          <p:sp>
            <p:nvSpPr>
              <p:cNvPr id="42" name="Freeform 9">
                <a:extLst>
                  <a:ext uri="{FF2B5EF4-FFF2-40B4-BE49-F238E27FC236}">
                    <a16:creationId xmlns:a16="http://schemas.microsoft.com/office/drawing/2014/main" id="{00D415C5-5E29-4A4C-8F02-E668093D4514}"/>
                  </a:ext>
                </a:extLst>
              </p:cNvPr>
              <p:cNvSpPr>
                <a:spLocks noChangeAspect="1"/>
              </p:cNvSpPr>
              <p:nvPr/>
            </p:nvSpPr>
            <p:spPr bwMode="auto">
              <a:xfrm rot="1389901">
                <a:off x="12029858" y="6428924"/>
                <a:ext cx="1920124" cy="2561903"/>
              </a:xfrm>
              <a:custGeom>
                <a:avLst/>
                <a:gdLst>
                  <a:gd name="T0" fmla="*/ 566 w 736"/>
                  <a:gd name="T1" fmla="*/ 0 h 982"/>
                  <a:gd name="T2" fmla="*/ 556 w 736"/>
                  <a:gd name="T3" fmla="*/ 24 h 982"/>
                  <a:gd name="T4" fmla="*/ 542 w 736"/>
                  <a:gd name="T5" fmla="*/ 46 h 982"/>
                  <a:gd name="T6" fmla="*/ 532 w 736"/>
                  <a:gd name="T7" fmla="*/ 56 h 982"/>
                  <a:gd name="T8" fmla="*/ 508 w 736"/>
                  <a:gd name="T9" fmla="*/ 72 h 982"/>
                  <a:gd name="T10" fmla="*/ 482 w 736"/>
                  <a:gd name="T11" fmla="*/ 80 h 982"/>
                  <a:gd name="T12" fmla="*/ 438 w 736"/>
                  <a:gd name="T13" fmla="*/ 84 h 982"/>
                  <a:gd name="T14" fmla="*/ 416 w 736"/>
                  <a:gd name="T15" fmla="*/ 82 h 982"/>
                  <a:gd name="T16" fmla="*/ 350 w 736"/>
                  <a:gd name="T17" fmla="*/ 76 h 982"/>
                  <a:gd name="T18" fmla="*/ 290 w 736"/>
                  <a:gd name="T19" fmla="*/ 70 h 982"/>
                  <a:gd name="T20" fmla="*/ 232 w 736"/>
                  <a:gd name="T21" fmla="*/ 62 h 982"/>
                  <a:gd name="T22" fmla="*/ 152 w 736"/>
                  <a:gd name="T23" fmla="*/ 202 h 982"/>
                  <a:gd name="T24" fmla="*/ 86 w 736"/>
                  <a:gd name="T25" fmla="*/ 338 h 982"/>
                  <a:gd name="T26" fmla="*/ 46 w 736"/>
                  <a:gd name="T27" fmla="*/ 444 h 982"/>
                  <a:gd name="T28" fmla="*/ 24 w 736"/>
                  <a:gd name="T29" fmla="*/ 520 h 982"/>
                  <a:gd name="T30" fmla="*/ 6 w 736"/>
                  <a:gd name="T31" fmla="*/ 600 h 982"/>
                  <a:gd name="T32" fmla="*/ 0 w 736"/>
                  <a:gd name="T33" fmla="*/ 642 h 982"/>
                  <a:gd name="T34" fmla="*/ 98 w 736"/>
                  <a:gd name="T35" fmla="*/ 702 h 982"/>
                  <a:gd name="T36" fmla="*/ 142 w 736"/>
                  <a:gd name="T37" fmla="*/ 732 h 982"/>
                  <a:gd name="T38" fmla="*/ 172 w 736"/>
                  <a:gd name="T39" fmla="*/ 758 h 982"/>
                  <a:gd name="T40" fmla="*/ 190 w 736"/>
                  <a:gd name="T41" fmla="*/ 784 h 982"/>
                  <a:gd name="T42" fmla="*/ 198 w 736"/>
                  <a:gd name="T43" fmla="*/ 808 h 982"/>
                  <a:gd name="T44" fmla="*/ 196 w 736"/>
                  <a:gd name="T45" fmla="*/ 830 h 982"/>
                  <a:gd name="T46" fmla="*/ 184 w 736"/>
                  <a:gd name="T47" fmla="*/ 854 h 982"/>
                  <a:gd name="T48" fmla="*/ 164 w 736"/>
                  <a:gd name="T49" fmla="*/ 878 h 982"/>
                  <a:gd name="T50" fmla="*/ 136 w 736"/>
                  <a:gd name="T51" fmla="*/ 904 h 982"/>
                  <a:gd name="T52" fmla="*/ 62 w 736"/>
                  <a:gd name="T53" fmla="*/ 976 h 982"/>
                  <a:gd name="T54" fmla="*/ 88 w 736"/>
                  <a:gd name="T55" fmla="*/ 982 h 982"/>
                  <a:gd name="T56" fmla="*/ 114 w 736"/>
                  <a:gd name="T57" fmla="*/ 982 h 982"/>
                  <a:gd name="T58" fmla="*/ 164 w 736"/>
                  <a:gd name="T59" fmla="*/ 980 h 982"/>
                  <a:gd name="T60" fmla="*/ 260 w 736"/>
                  <a:gd name="T61" fmla="*/ 960 h 982"/>
                  <a:gd name="T62" fmla="*/ 302 w 736"/>
                  <a:gd name="T63" fmla="*/ 952 h 982"/>
                  <a:gd name="T64" fmla="*/ 346 w 736"/>
                  <a:gd name="T65" fmla="*/ 944 h 982"/>
                  <a:gd name="T66" fmla="*/ 378 w 736"/>
                  <a:gd name="T67" fmla="*/ 930 h 982"/>
                  <a:gd name="T68" fmla="*/ 402 w 736"/>
                  <a:gd name="T69" fmla="*/ 914 h 982"/>
                  <a:gd name="T70" fmla="*/ 416 w 736"/>
                  <a:gd name="T71" fmla="*/ 894 h 982"/>
                  <a:gd name="T72" fmla="*/ 424 w 736"/>
                  <a:gd name="T73" fmla="*/ 870 h 982"/>
                  <a:gd name="T74" fmla="*/ 434 w 736"/>
                  <a:gd name="T75" fmla="*/ 768 h 982"/>
                  <a:gd name="T76" fmla="*/ 450 w 736"/>
                  <a:gd name="T77" fmla="*/ 672 h 982"/>
                  <a:gd name="T78" fmla="*/ 466 w 736"/>
                  <a:gd name="T79" fmla="*/ 614 h 982"/>
                  <a:gd name="T80" fmla="*/ 490 w 736"/>
                  <a:gd name="T81" fmla="*/ 552 h 982"/>
                  <a:gd name="T82" fmla="*/ 526 w 736"/>
                  <a:gd name="T83" fmla="*/ 482 h 982"/>
                  <a:gd name="T84" fmla="*/ 572 w 736"/>
                  <a:gd name="T85" fmla="*/ 404 h 982"/>
                  <a:gd name="T86" fmla="*/ 634 w 736"/>
                  <a:gd name="T87" fmla="*/ 320 h 982"/>
                  <a:gd name="T88" fmla="*/ 714 w 736"/>
                  <a:gd name="T89" fmla="*/ 226 h 982"/>
                  <a:gd name="T90" fmla="*/ 724 w 736"/>
                  <a:gd name="T91" fmla="*/ 214 h 982"/>
                  <a:gd name="T92" fmla="*/ 736 w 736"/>
                  <a:gd name="T93" fmla="*/ 190 h 982"/>
                  <a:gd name="T94" fmla="*/ 734 w 736"/>
                  <a:gd name="T95" fmla="*/ 168 h 982"/>
                  <a:gd name="T96" fmla="*/ 722 w 736"/>
                  <a:gd name="T97" fmla="*/ 144 h 982"/>
                  <a:gd name="T98" fmla="*/ 686 w 736"/>
                  <a:gd name="T99" fmla="*/ 108 h 982"/>
                  <a:gd name="T100" fmla="*/ 612 w 736"/>
                  <a:gd name="T101" fmla="*/ 44 h 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36" h="982">
                    <a:moveTo>
                      <a:pt x="566" y="0"/>
                    </a:moveTo>
                    <a:lnTo>
                      <a:pt x="566" y="0"/>
                    </a:lnTo>
                    <a:lnTo>
                      <a:pt x="562" y="14"/>
                    </a:lnTo>
                    <a:lnTo>
                      <a:pt x="556" y="24"/>
                    </a:lnTo>
                    <a:lnTo>
                      <a:pt x="550" y="36"/>
                    </a:lnTo>
                    <a:lnTo>
                      <a:pt x="542" y="46"/>
                    </a:lnTo>
                    <a:lnTo>
                      <a:pt x="542" y="46"/>
                    </a:lnTo>
                    <a:lnTo>
                      <a:pt x="532" y="56"/>
                    </a:lnTo>
                    <a:lnTo>
                      <a:pt x="520" y="64"/>
                    </a:lnTo>
                    <a:lnTo>
                      <a:pt x="508" y="72"/>
                    </a:lnTo>
                    <a:lnTo>
                      <a:pt x="494" y="76"/>
                    </a:lnTo>
                    <a:lnTo>
                      <a:pt x="482" y="80"/>
                    </a:lnTo>
                    <a:lnTo>
                      <a:pt x="468" y="82"/>
                    </a:lnTo>
                    <a:lnTo>
                      <a:pt x="438" y="84"/>
                    </a:lnTo>
                    <a:lnTo>
                      <a:pt x="438" y="84"/>
                    </a:lnTo>
                    <a:lnTo>
                      <a:pt x="416" y="82"/>
                    </a:lnTo>
                    <a:lnTo>
                      <a:pt x="394" y="82"/>
                    </a:lnTo>
                    <a:lnTo>
                      <a:pt x="350" y="76"/>
                    </a:lnTo>
                    <a:lnTo>
                      <a:pt x="350" y="76"/>
                    </a:lnTo>
                    <a:lnTo>
                      <a:pt x="290" y="70"/>
                    </a:lnTo>
                    <a:lnTo>
                      <a:pt x="232" y="62"/>
                    </a:lnTo>
                    <a:lnTo>
                      <a:pt x="232" y="62"/>
                    </a:lnTo>
                    <a:lnTo>
                      <a:pt x="190" y="134"/>
                    </a:lnTo>
                    <a:lnTo>
                      <a:pt x="152" y="202"/>
                    </a:lnTo>
                    <a:lnTo>
                      <a:pt x="116" y="270"/>
                    </a:lnTo>
                    <a:lnTo>
                      <a:pt x="86" y="338"/>
                    </a:lnTo>
                    <a:lnTo>
                      <a:pt x="58" y="408"/>
                    </a:lnTo>
                    <a:lnTo>
                      <a:pt x="46" y="444"/>
                    </a:lnTo>
                    <a:lnTo>
                      <a:pt x="34" y="482"/>
                    </a:lnTo>
                    <a:lnTo>
                      <a:pt x="24" y="520"/>
                    </a:lnTo>
                    <a:lnTo>
                      <a:pt x="14" y="558"/>
                    </a:lnTo>
                    <a:lnTo>
                      <a:pt x="6" y="600"/>
                    </a:lnTo>
                    <a:lnTo>
                      <a:pt x="0" y="642"/>
                    </a:lnTo>
                    <a:lnTo>
                      <a:pt x="0" y="642"/>
                    </a:lnTo>
                    <a:lnTo>
                      <a:pt x="98" y="702"/>
                    </a:lnTo>
                    <a:lnTo>
                      <a:pt x="98" y="702"/>
                    </a:lnTo>
                    <a:lnTo>
                      <a:pt x="122" y="718"/>
                    </a:lnTo>
                    <a:lnTo>
                      <a:pt x="142" y="732"/>
                    </a:lnTo>
                    <a:lnTo>
                      <a:pt x="158" y="746"/>
                    </a:lnTo>
                    <a:lnTo>
                      <a:pt x="172" y="758"/>
                    </a:lnTo>
                    <a:lnTo>
                      <a:pt x="182" y="772"/>
                    </a:lnTo>
                    <a:lnTo>
                      <a:pt x="190" y="784"/>
                    </a:lnTo>
                    <a:lnTo>
                      <a:pt x="196" y="796"/>
                    </a:lnTo>
                    <a:lnTo>
                      <a:pt x="198" y="808"/>
                    </a:lnTo>
                    <a:lnTo>
                      <a:pt x="198" y="820"/>
                    </a:lnTo>
                    <a:lnTo>
                      <a:pt x="196" y="830"/>
                    </a:lnTo>
                    <a:lnTo>
                      <a:pt x="190" y="842"/>
                    </a:lnTo>
                    <a:lnTo>
                      <a:pt x="184" y="854"/>
                    </a:lnTo>
                    <a:lnTo>
                      <a:pt x="174" y="866"/>
                    </a:lnTo>
                    <a:lnTo>
                      <a:pt x="164" y="878"/>
                    </a:lnTo>
                    <a:lnTo>
                      <a:pt x="136" y="904"/>
                    </a:lnTo>
                    <a:lnTo>
                      <a:pt x="136" y="904"/>
                    </a:lnTo>
                    <a:lnTo>
                      <a:pt x="96" y="940"/>
                    </a:lnTo>
                    <a:lnTo>
                      <a:pt x="62" y="976"/>
                    </a:lnTo>
                    <a:lnTo>
                      <a:pt x="62" y="976"/>
                    </a:lnTo>
                    <a:lnTo>
                      <a:pt x="88" y="982"/>
                    </a:lnTo>
                    <a:lnTo>
                      <a:pt x="114" y="982"/>
                    </a:lnTo>
                    <a:lnTo>
                      <a:pt x="114" y="982"/>
                    </a:lnTo>
                    <a:lnTo>
                      <a:pt x="138" y="982"/>
                    </a:lnTo>
                    <a:lnTo>
                      <a:pt x="164" y="980"/>
                    </a:lnTo>
                    <a:lnTo>
                      <a:pt x="212" y="970"/>
                    </a:lnTo>
                    <a:lnTo>
                      <a:pt x="260" y="960"/>
                    </a:lnTo>
                    <a:lnTo>
                      <a:pt x="302" y="952"/>
                    </a:lnTo>
                    <a:lnTo>
                      <a:pt x="302" y="952"/>
                    </a:lnTo>
                    <a:lnTo>
                      <a:pt x="326" y="948"/>
                    </a:lnTo>
                    <a:lnTo>
                      <a:pt x="346" y="944"/>
                    </a:lnTo>
                    <a:lnTo>
                      <a:pt x="364" y="938"/>
                    </a:lnTo>
                    <a:lnTo>
                      <a:pt x="378" y="930"/>
                    </a:lnTo>
                    <a:lnTo>
                      <a:pt x="390" y="924"/>
                    </a:lnTo>
                    <a:lnTo>
                      <a:pt x="402" y="914"/>
                    </a:lnTo>
                    <a:lnTo>
                      <a:pt x="410" y="906"/>
                    </a:lnTo>
                    <a:lnTo>
                      <a:pt x="416" y="894"/>
                    </a:lnTo>
                    <a:lnTo>
                      <a:pt x="420" y="882"/>
                    </a:lnTo>
                    <a:lnTo>
                      <a:pt x="424" y="870"/>
                    </a:lnTo>
                    <a:lnTo>
                      <a:pt x="428" y="840"/>
                    </a:lnTo>
                    <a:lnTo>
                      <a:pt x="434" y="768"/>
                    </a:lnTo>
                    <a:lnTo>
                      <a:pt x="440" y="722"/>
                    </a:lnTo>
                    <a:lnTo>
                      <a:pt x="450" y="672"/>
                    </a:lnTo>
                    <a:lnTo>
                      <a:pt x="456" y="644"/>
                    </a:lnTo>
                    <a:lnTo>
                      <a:pt x="466" y="614"/>
                    </a:lnTo>
                    <a:lnTo>
                      <a:pt x="476" y="584"/>
                    </a:lnTo>
                    <a:lnTo>
                      <a:pt x="490" y="552"/>
                    </a:lnTo>
                    <a:lnTo>
                      <a:pt x="506" y="518"/>
                    </a:lnTo>
                    <a:lnTo>
                      <a:pt x="526" y="482"/>
                    </a:lnTo>
                    <a:lnTo>
                      <a:pt x="548" y="444"/>
                    </a:lnTo>
                    <a:lnTo>
                      <a:pt x="572" y="404"/>
                    </a:lnTo>
                    <a:lnTo>
                      <a:pt x="602" y="362"/>
                    </a:lnTo>
                    <a:lnTo>
                      <a:pt x="634" y="320"/>
                    </a:lnTo>
                    <a:lnTo>
                      <a:pt x="672" y="274"/>
                    </a:lnTo>
                    <a:lnTo>
                      <a:pt x="714" y="226"/>
                    </a:lnTo>
                    <a:lnTo>
                      <a:pt x="714" y="226"/>
                    </a:lnTo>
                    <a:lnTo>
                      <a:pt x="724" y="214"/>
                    </a:lnTo>
                    <a:lnTo>
                      <a:pt x="732" y="202"/>
                    </a:lnTo>
                    <a:lnTo>
                      <a:pt x="736" y="190"/>
                    </a:lnTo>
                    <a:lnTo>
                      <a:pt x="736" y="178"/>
                    </a:lnTo>
                    <a:lnTo>
                      <a:pt x="734" y="168"/>
                    </a:lnTo>
                    <a:lnTo>
                      <a:pt x="730" y="156"/>
                    </a:lnTo>
                    <a:lnTo>
                      <a:pt x="722" y="144"/>
                    </a:lnTo>
                    <a:lnTo>
                      <a:pt x="712" y="132"/>
                    </a:lnTo>
                    <a:lnTo>
                      <a:pt x="686" y="108"/>
                    </a:lnTo>
                    <a:lnTo>
                      <a:pt x="652" y="78"/>
                    </a:lnTo>
                    <a:lnTo>
                      <a:pt x="612" y="44"/>
                    </a:lnTo>
                    <a:lnTo>
                      <a:pt x="56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marL="0" marR="0" lvl="0" indent="0" defTabSz="457156" eaLnBrk="1" fontAlgn="auto" latinLnBrk="0" hangingPunct="1">
                  <a:lnSpc>
                    <a:spcPct val="100000"/>
                  </a:lnSpc>
                  <a:spcBef>
                    <a:spcPts val="0"/>
                  </a:spcBef>
                  <a:spcAft>
                    <a:spcPts val="0"/>
                  </a:spcAft>
                  <a:buClrTx/>
                  <a:buSzTx/>
                  <a:buFontTx/>
                  <a:buNone/>
                  <a:tabLst/>
                  <a:defRPr/>
                </a:pPr>
                <a:endParaRPr kumimoji="0" lang="id-ID" sz="851" b="0" i="0" u="none" strike="noStrike" kern="0" cap="none" spc="0" normalizeH="0" baseline="0" noProof="0" dirty="0">
                  <a:ln>
                    <a:noFill/>
                  </a:ln>
                  <a:solidFill>
                    <a:prstClr val="black"/>
                  </a:solidFill>
                  <a:effectLst/>
                  <a:uLnTx/>
                  <a:uFillTx/>
                  <a:latin typeface="Arial"/>
                  <a:ea typeface="微软雅黑"/>
                  <a:cs typeface="+mn-ea"/>
                  <a:sym typeface="Arial"/>
                </a:endParaRPr>
              </a:p>
            </p:txBody>
          </p:sp>
          <p:sp>
            <p:nvSpPr>
              <p:cNvPr id="43" name="Freeform 10">
                <a:extLst>
                  <a:ext uri="{FF2B5EF4-FFF2-40B4-BE49-F238E27FC236}">
                    <a16:creationId xmlns:a16="http://schemas.microsoft.com/office/drawing/2014/main" id="{99E1896B-1809-420C-89F9-3774353F1302}"/>
                  </a:ext>
                </a:extLst>
              </p:cNvPr>
              <p:cNvSpPr/>
              <p:nvPr/>
            </p:nvSpPr>
            <p:spPr bwMode="auto">
              <a:xfrm rot="1389901">
                <a:off x="13052409" y="6166275"/>
                <a:ext cx="871360" cy="573949"/>
              </a:xfrm>
              <a:custGeom>
                <a:avLst/>
                <a:gdLst>
                  <a:gd name="T0" fmla="*/ 172 w 334"/>
                  <a:gd name="T1" fmla="*/ 0 h 220"/>
                  <a:gd name="T2" fmla="*/ 172 w 334"/>
                  <a:gd name="T3" fmla="*/ 0 h 220"/>
                  <a:gd name="T4" fmla="*/ 158 w 334"/>
                  <a:gd name="T5" fmla="*/ 2 h 220"/>
                  <a:gd name="T6" fmla="*/ 146 w 334"/>
                  <a:gd name="T7" fmla="*/ 6 h 220"/>
                  <a:gd name="T8" fmla="*/ 134 w 334"/>
                  <a:gd name="T9" fmla="*/ 14 h 220"/>
                  <a:gd name="T10" fmla="*/ 120 w 334"/>
                  <a:gd name="T11" fmla="*/ 24 h 220"/>
                  <a:gd name="T12" fmla="*/ 106 w 334"/>
                  <a:gd name="T13" fmla="*/ 38 h 220"/>
                  <a:gd name="T14" fmla="*/ 92 w 334"/>
                  <a:gd name="T15" fmla="*/ 54 h 220"/>
                  <a:gd name="T16" fmla="*/ 76 w 334"/>
                  <a:gd name="T17" fmla="*/ 76 h 220"/>
                  <a:gd name="T18" fmla="*/ 60 w 334"/>
                  <a:gd name="T19" fmla="*/ 100 h 220"/>
                  <a:gd name="T20" fmla="*/ 60 w 334"/>
                  <a:gd name="T21" fmla="*/ 100 h 220"/>
                  <a:gd name="T22" fmla="*/ 0 w 334"/>
                  <a:gd name="T23" fmla="*/ 198 h 220"/>
                  <a:gd name="T24" fmla="*/ 0 w 334"/>
                  <a:gd name="T25" fmla="*/ 198 h 220"/>
                  <a:gd name="T26" fmla="*/ 58 w 334"/>
                  <a:gd name="T27" fmla="*/ 206 h 220"/>
                  <a:gd name="T28" fmla="*/ 118 w 334"/>
                  <a:gd name="T29" fmla="*/ 212 h 220"/>
                  <a:gd name="T30" fmla="*/ 118 w 334"/>
                  <a:gd name="T31" fmla="*/ 212 h 220"/>
                  <a:gd name="T32" fmla="*/ 162 w 334"/>
                  <a:gd name="T33" fmla="*/ 218 h 220"/>
                  <a:gd name="T34" fmla="*/ 184 w 334"/>
                  <a:gd name="T35" fmla="*/ 218 h 220"/>
                  <a:gd name="T36" fmla="*/ 206 w 334"/>
                  <a:gd name="T37" fmla="*/ 220 h 220"/>
                  <a:gd name="T38" fmla="*/ 206 w 334"/>
                  <a:gd name="T39" fmla="*/ 220 h 220"/>
                  <a:gd name="T40" fmla="*/ 236 w 334"/>
                  <a:gd name="T41" fmla="*/ 218 h 220"/>
                  <a:gd name="T42" fmla="*/ 250 w 334"/>
                  <a:gd name="T43" fmla="*/ 216 h 220"/>
                  <a:gd name="T44" fmla="*/ 262 w 334"/>
                  <a:gd name="T45" fmla="*/ 212 h 220"/>
                  <a:gd name="T46" fmla="*/ 276 w 334"/>
                  <a:gd name="T47" fmla="*/ 208 h 220"/>
                  <a:gd name="T48" fmla="*/ 288 w 334"/>
                  <a:gd name="T49" fmla="*/ 200 h 220"/>
                  <a:gd name="T50" fmla="*/ 300 w 334"/>
                  <a:gd name="T51" fmla="*/ 192 h 220"/>
                  <a:gd name="T52" fmla="*/ 310 w 334"/>
                  <a:gd name="T53" fmla="*/ 182 h 220"/>
                  <a:gd name="T54" fmla="*/ 310 w 334"/>
                  <a:gd name="T55" fmla="*/ 182 h 220"/>
                  <a:gd name="T56" fmla="*/ 318 w 334"/>
                  <a:gd name="T57" fmla="*/ 172 h 220"/>
                  <a:gd name="T58" fmla="*/ 324 w 334"/>
                  <a:gd name="T59" fmla="*/ 160 h 220"/>
                  <a:gd name="T60" fmla="*/ 330 w 334"/>
                  <a:gd name="T61" fmla="*/ 150 h 220"/>
                  <a:gd name="T62" fmla="*/ 334 w 334"/>
                  <a:gd name="T63" fmla="*/ 136 h 220"/>
                  <a:gd name="T64" fmla="*/ 334 w 334"/>
                  <a:gd name="T65" fmla="*/ 136 h 220"/>
                  <a:gd name="T66" fmla="*/ 300 w 334"/>
                  <a:gd name="T67" fmla="*/ 102 h 220"/>
                  <a:gd name="T68" fmla="*/ 262 w 334"/>
                  <a:gd name="T69" fmla="*/ 62 h 220"/>
                  <a:gd name="T70" fmla="*/ 262 w 334"/>
                  <a:gd name="T71" fmla="*/ 62 h 220"/>
                  <a:gd name="T72" fmla="*/ 238 w 334"/>
                  <a:gd name="T73" fmla="*/ 36 h 220"/>
                  <a:gd name="T74" fmla="*/ 214 w 334"/>
                  <a:gd name="T75" fmla="*/ 16 h 220"/>
                  <a:gd name="T76" fmla="*/ 204 w 334"/>
                  <a:gd name="T77" fmla="*/ 10 h 220"/>
                  <a:gd name="T78" fmla="*/ 192 w 334"/>
                  <a:gd name="T79" fmla="*/ 4 h 220"/>
                  <a:gd name="T80" fmla="*/ 182 w 334"/>
                  <a:gd name="T81" fmla="*/ 2 h 220"/>
                  <a:gd name="T82" fmla="*/ 172 w 334"/>
                  <a:gd name="T83"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4" h="220">
                    <a:moveTo>
                      <a:pt x="172" y="0"/>
                    </a:moveTo>
                    <a:lnTo>
                      <a:pt x="172" y="0"/>
                    </a:lnTo>
                    <a:lnTo>
                      <a:pt x="158" y="2"/>
                    </a:lnTo>
                    <a:lnTo>
                      <a:pt x="146" y="6"/>
                    </a:lnTo>
                    <a:lnTo>
                      <a:pt x="134" y="14"/>
                    </a:lnTo>
                    <a:lnTo>
                      <a:pt x="120" y="24"/>
                    </a:lnTo>
                    <a:lnTo>
                      <a:pt x="106" y="38"/>
                    </a:lnTo>
                    <a:lnTo>
                      <a:pt x="92" y="54"/>
                    </a:lnTo>
                    <a:lnTo>
                      <a:pt x="76" y="76"/>
                    </a:lnTo>
                    <a:lnTo>
                      <a:pt x="60" y="100"/>
                    </a:lnTo>
                    <a:lnTo>
                      <a:pt x="60" y="100"/>
                    </a:lnTo>
                    <a:lnTo>
                      <a:pt x="0" y="198"/>
                    </a:lnTo>
                    <a:lnTo>
                      <a:pt x="0" y="198"/>
                    </a:lnTo>
                    <a:lnTo>
                      <a:pt x="58" y="206"/>
                    </a:lnTo>
                    <a:lnTo>
                      <a:pt x="118" y="212"/>
                    </a:lnTo>
                    <a:lnTo>
                      <a:pt x="118" y="212"/>
                    </a:lnTo>
                    <a:lnTo>
                      <a:pt x="162" y="218"/>
                    </a:lnTo>
                    <a:lnTo>
                      <a:pt x="184" y="218"/>
                    </a:lnTo>
                    <a:lnTo>
                      <a:pt x="206" y="220"/>
                    </a:lnTo>
                    <a:lnTo>
                      <a:pt x="206" y="220"/>
                    </a:lnTo>
                    <a:lnTo>
                      <a:pt x="236" y="218"/>
                    </a:lnTo>
                    <a:lnTo>
                      <a:pt x="250" y="216"/>
                    </a:lnTo>
                    <a:lnTo>
                      <a:pt x="262" y="212"/>
                    </a:lnTo>
                    <a:lnTo>
                      <a:pt x="276" y="208"/>
                    </a:lnTo>
                    <a:lnTo>
                      <a:pt x="288" y="200"/>
                    </a:lnTo>
                    <a:lnTo>
                      <a:pt x="300" y="192"/>
                    </a:lnTo>
                    <a:lnTo>
                      <a:pt x="310" y="182"/>
                    </a:lnTo>
                    <a:lnTo>
                      <a:pt x="310" y="182"/>
                    </a:lnTo>
                    <a:lnTo>
                      <a:pt x="318" y="172"/>
                    </a:lnTo>
                    <a:lnTo>
                      <a:pt x="324" y="160"/>
                    </a:lnTo>
                    <a:lnTo>
                      <a:pt x="330" y="150"/>
                    </a:lnTo>
                    <a:lnTo>
                      <a:pt x="334" y="136"/>
                    </a:lnTo>
                    <a:lnTo>
                      <a:pt x="334" y="136"/>
                    </a:lnTo>
                    <a:lnTo>
                      <a:pt x="300" y="102"/>
                    </a:lnTo>
                    <a:lnTo>
                      <a:pt x="262" y="62"/>
                    </a:lnTo>
                    <a:lnTo>
                      <a:pt x="262" y="62"/>
                    </a:lnTo>
                    <a:lnTo>
                      <a:pt x="238" y="36"/>
                    </a:lnTo>
                    <a:lnTo>
                      <a:pt x="214" y="16"/>
                    </a:lnTo>
                    <a:lnTo>
                      <a:pt x="204" y="10"/>
                    </a:lnTo>
                    <a:lnTo>
                      <a:pt x="192" y="4"/>
                    </a:lnTo>
                    <a:lnTo>
                      <a:pt x="182" y="2"/>
                    </a:lnTo>
                    <a:lnTo>
                      <a:pt x="172" y="0"/>
                    </a:lnTo>
                    <a:close/>
                  </a:path>
                </a:pathLst>
              </a:custGeom>
              <a:solidFill>
                <a:srgbClr val="2692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marL="0" marR="0" lvl="0" indent="0" defTabSz="457156" eaLnBrk="1" fontAlgn="auto" latinLnBrk="0" hangingPunct="1">
                  <a:lnSpc>
                    <a:spcPct val="100000"/>
                  </a:lnSpc>
                  <a:spcBef>
                    <a:spcPts val="0"/>
                  </a:spcBef>
                  <a:spcAft>
                    <a:spcPts val="0"/>
                  </a:spcAft>
                  <a:buClrTx/>
                  <a:buSzTx/>
                  <a:buFontTx/>
                  <a:buNone/>
                  <a:tabLst/>
                  <a:defRPr/>
                </a:pPr>
                <a:endParaRPr kumimoji="0" lang="id-ID" sz="851" b="0" i="0" u="none" strike="noStrike" kern="0" cap="none" spc="0" normalizeH="0" baseline="0" noProof="0" dirty="0">
                  <a:ln>
                    <a:noFill/>
                  </a:ln>
                  <a:solidFill>
                    <a:prstClr val="black"/>
                  </a:solidFill>
                  <a:effectLst/>
                  <a:uLnTx/>
                  <a:uFillTx/>
                  <a:latin typeface="Arial"/>
                  <a:ea typeface="微软雅黑"/>
                  <a:cs typeface="+mn-ea"/>
                  <a:sym typeface="Arial"/>
                </a:endParaRPr>
              </a:p>
            </p:txBody>
          </p:sp>
          <p:sp>
            <p:nvSpPr>
              <p:cNvPr id="44" name="Freeform 11">
                <a:extLst>
                  <a:ext uri="{FF2B5EF4-FFF2-40B4-BE49-F238E27FC236}">
                    <a16:creationId xmlns:a16="http://schemas.microsoft.com/office/drawing/2014/main" id="{DD4F7392-7814-4222-B37B-6B5A7DC43124}"/>
                  </a:ext>
                </a:extLst>
              </p:cNvPr>
              <p:cNvSpPr/>
              <p:nvPr/>
            </p:nvSpPr>
            <p:spPr bwMode="auto">
              <a:xfrm rot="1389901">
                <a:off x="13175273" y="6198544"/>
                <a:ext cx="871360" cy="573949"/>
              </a:xfrm>
              <a:custGeom>
                <a:avLst/>
                <a:gdLst>
                  <a:gd name="T0" fmla="*/ 172 w 334"/>
                  <a:gd name="T1" fmla="*/ 0 h 220"/>
                  <a:gd name="T2" fmla="*/ 172 w 334"/>
                  <a:gd name="T3" fmla="*/ 0 h 220"/>
                  <a:gd name="T4" fmla="*/ 158 w 334"/>
                  <a:gd name="T5" fmla="*/ 2 h 220"/>
                  <a:gd name="T6" fmla="*/ 146 w 334"/>
                  <a:gd name="T7" fmla="*/ 6 h 220"/>
                  <a:gd name="T8" fmla="*/ 134 w 334"/>
                  <a:gd name="T9" fmla="*/ 14 h 220"/>
                  <a:gd name="T10" fmla="*/ 120 w 334"/>
                  <a:gd name="T11" fmla="*/ 24 h 220"/>
                  <a:gd name="T12" fmla="*/ 106 w 334"/>
                  <a:gd name="T13" fmla="*/ 38 h 220"/>
                  <a:gd name="T14" fmla="*/ 92 w 334"/>
                  <a:gd name="T15" fmla="*/ 54 h 220"/>
                  <a:gd name="T16" fmla="*/ 76 w 334"/>
                  <a:gd name="T17" fmla="*/ 76 h 220"/>
                  <a:gd name="T18" fmla="*/ 60 w 334"/>
                  <a:gd name="T19" fmla="*/ 100 h 220"/>
                  <a:gd name="T20" fmla="*/ 60 w 334"/>
                  <a:gd name="T21" fmla="*/ 100 h 220"/>
                  <a:gd name="T22" fmla="*/ 0 w 334"/>
                  <a:gd name="T23" fmla="*/ 198 h 220"/>
                  <a:gd name="T24" fmla="*/ 0 w 334"/>
                  <a:gd name="T25" fmla="*/ 198 h 220"/>
                  <a:gd name="T26" fmla="*/ 58 w 334"/>
                  <a:gd name="T27" fmla="*/ 206 h 220"/>
                  <a:gd name="T28" fmla="*/ 118 w 334"/>
                  <a:gd name="T29" fmla="*/ 212 h 220"/>
                  <a:gd name="T30" fmla="*/ 118 w 334"/>
                  <a:gd name="T31" fmla="*/ 212 h 220"/>
                  <a:gd name="T32" fmla="*/ 162 w 334"/>
                  <a:gd name="T33" fmla="*/ 218 h 220"/>
                  <a:gd name="T34" fmla="*/ 184 w 334"/>
                  <a:gd name="T35" fmla="*/ 218 h 220"/>
                  <a:gd name="T36" fmla="*/ 206 w 334"/>
                  <a:gd name="T37" fmla="*/ 220 h 220"/>
                  <a:gd name="T38" fmla="*/ 206 w 334"/>
                  <a:gd name="T39" fmla="*/ 220 h 220"/>
                  <a:gd name="T40" fmla="*/ 236 w 334"/>
                  <a:gd name="T41" fmla="*/ 218 h 220"/>
                  <a:gd name="T42" fmla="*/ 250 w 334"/>
                  <a:gd name="T43" fmla="*/ 216 h 220"/>
                  <a:gd name="T44" fmla="*/ 262 w 334"/>
                  <a:gd name="T45" fmla="*/ 212 h 220"/>
                  <a:gd name="T46" fmla="*/ 276 w 334"/>
                  <a:gd name="T47" fmla="*/ 208 h 220"/>
                  <a:gd name="T48" fmla="*/ 288 w 334"/>
                  <a:gd name="T49" fmla="*/ 200 h 220"/>
                  <a:gd name="T50" fmla="*/ 300 w 334"/>
                  <a:gd name="T51" fmla="*/ 192 h 220"/>
                  <a:gd name="T52" fmla="*/ 310 w 334"/>
                  <a:gd name="T53" fmla="*/ 182 h 220"/>
                  <a:gd name="T54" fmla="*/ 310 w 334"/>
                  <a:gd name="T55" fmla="*/ 182 h 220"/>
                  <a:gd name="T56" fmla="*/ 318 w 334"/>
                  <a:gd name="T57" fmla="*/ 172 h 220"/>
                  <a:gd name="T58" fmla="*/ 324 w 334"/>
                  <a:gd name="T59" fmla="*/ 160 h 220"/>
                  <a:gd name="T60" fmla="*/ 330 w 334"/>
                  <a:gd name="T61" fmla="*/ 150 h 220"/>
                  <a:gd name="T62" fmla="*/ 334 w 334"/>
                  <a:gd name="T63" fmla="*/ 136 h 220"/>
                  <a:gd name="T64" fmla="*/ 334 w 334"/>
                  <a:gd name="T65" fmla="*/ 136 h 220"/>
                  <a:gd name="T66" fmla="*/ 300 w 334"/>
                  <a:gd name="T67" fmla="*/ 102 h 220"/>
                  <a:gd name="T68" fmla="*/ 262 w 334"/>
                  <a:gd name="T69" fmla="*/ 62 h 220"/>
                  <a:gd name="T70" fmla="*/ 262 w 334"/>
                  <a:gd name="T71" fmla="*/ 62 h 220"/>
                  <a:gd name="T72" fmla="*/ 238 w 334"/>
                  <a:gd name="T73" fmla="*/ 36 h 220"/>
                  <a:gd name="T74" fmla="*/ 214 w 334"/>
                  <a:gd name="T75" fmla="*/ 16 h 220"/>
                  <a:gd name="T76" fmla="*/ 204 w 334"/>
                  <a:gd name="T77" fmla="*/ 10 h 220"/>
                  <a:gd name="T78" fmla="*/ 192 w 334"/>
                  <a:gd name="T79" fmla="*/ 4 h 220"/>
                  <a:gd name="T80" fmla="*/ 182 w 334"/>
                  <a:gd name="T81" fmla="*/ 2 h 220"/>
                  <a:gd name="T82" fmla="*/ 172 w 334"/>
                  <a:gd name="T83"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4" h="220">
                    <a:moveTo>
                      <a:pt x="172" y="0"/>
                    </a:moveTo>
                    <a:lnTo>
                      <a:pt x="172" y="0"/>
                    </a:lnTo>
                    <a:lnTo>
                      <a:pt x="158" y="2"/>
                    </a:lnTo>
                    <a:lnTo>
                      <a:pt x="146" y="6"/>
                    </a:lnTo>
                    <a:lnTo>
                      <a:pt x="134" y="14"/>
                    </a:lnTo>
                    <a:lnTo>
                      <a:pt x="120" y="24"/>
                    </a:lnTo>
                    <a:lnTo>
                      <a:pt x="106" y="38"/>
                    </a:lnTo>
                    <a:lnTo>
                      <a:pt x="92" y="54"/>
                    </a:lnTo>
                    <a:lnTo>
                      <a:pt x="76" y="76"/>
                    </a:lnTo>
                    <a:lnTo>
                      <a:pt x="60" y="100"/>
                    </a:lnTo>
                    <a:lnTo>
                      <a:pt x="60" y="100"/>
                    </a:lnTo>
                    <a:lnTo>
                      <a:pt x="0" y="198"/>
                    </a:lnTo>
                    <a:lnTo>
                      <a:pt x="0" y="198"/>
                    </a:lnTo>
                    <a:lnTo>
                      <a:pt x="58" y="206"/>
                    </a:lnTo>
                    <a:lnTo>
                      <a:pt x="118" y="212"/>
                    </a:lnTo>
                    <a:lnTo>
                      <a:pt x="118" y="212"/>
                    </a:lnTo>
                    <a:lnTo>
                      <a:pt x="162" y="218"/>
                    </a:lnTo>
                    <a:lnTo>
                      <a:pt x="184" y="218"/>
                    </a:lnTo>
                    <a:lnTo>
                      <a:pt x="206" y="220"/>
                    </a:lnTo>
                    <a:lnTo>
                      <a:pt x="206" y="220"/>
                    </a:lnTo>
                    <a:lnTo>
                      <a:pt x="236" y="218"/>
                    </a:lnTo>
                    <a:lnTo>
                      <a:pt x="250" y="216"/>
                    </a:lnTo>
                    <a:lnTo>
                      <a:pt x="262" y="212"/>
                    </a:lnTo>
                    <a:lnTo>
                      <a:pt x="276" y="208"/>
                    </a:lnTo>
                    <a:lnTo>
                      <a:pt x="288" y="200"/>
                    </a:lnTo>
                    <a:lnTo>
                      <a:pt x="300" y="192"/>
                    </a:lnTo>
                    <a:lnTo>
                      <a:pt x="310" y="182"/>
                    </a:lnTo>
                    <a:lnTo>
                      <a:pt x="310" y="182"/>
                    </a:lnTo>
                    <a:lnTo>
                      <a:pt x="318" y="172"/>
                    </a:lnTo>
                    <a:lnTo>
                      <a:pt x="324" y="160"/>
                    </a:lnTo>
                    <a:lnTo>
                      <a:pt x="330" y="150"/>
                    </a:lnTo>
                    <a:lnTo>
                      <a:pt x="334" y="136"/>
                    </a:lnTo>
                    <a:lnTo>
                      <a:pt x="334" y="136"/>
                    </a:lnTo>
                    <a:lnTo>
                      <a:pt x="300" y="102"/>
                    </a:lnTo>
                    <a:lnTo>
                      <a:pt x="262" y="62"/>
                    </a:lnTo>
                    <a:lnTo>
                      <a:pt x="262" y="62"/>
                    </a:lnTo>
                    <a:lnTo>
                      <a:pt x="238" y="36"/>
                    </a:lnTo>
                    <a:lnTo>
                      <a:pt x="214" y="16"/>
                    </a:lnTo>
                    <a:lnTo>
                      <a:pt x="204" y="10"/>
                    </a:lnTo>
                    <a:lnTo>
                      <a:pt x="192" y="4"/>
                    </a:lnTo>
                    <a:lnTo>
                      <a:pt x="182" y="2"/>
                    </a:lnTo>
                    <a:lnTo>
                      <a:pt x="17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marL="0" marR="0" lvl="0" indent="0" defTabSz="457156" eaLnBrk="1" fontAlgn="auto" latinLnBrk="0" hangingPunct="1">
                  <a:lnSpc>
                    <a:spcPct val="100000"/>
                  </a:lnSpc>
                  <a:spcBef>
                    <a:spcPts val="0"/>
                  </a:spcBef>
                  <a:spcAft>
                    <a:spcPts val="0"/>
                  </a:spcAft>
                  <a:buClrTx/>
                  <a:buSzTx/>
                  <a:buFontTx/>
                  <a:buNone/>
                  <a:tabLst/>
                  <a:defRPr/>
                </a:pPr>
                <a:endParaRPr kumimoji="0" lang="id-ID" sz="851" b="0" i="0" u="none" strike="noStrike" kern="0" cap="none" spc="0" normalizeH="0" baseline="0" noProof="0" dirty="0">
                  <a:ln>
                    <a:noFill/>
                  </a:ln>
                  <a:solidFill>
                    <a:prstClr val="black"/>
                  </a:solidFill>
                  <a:effectLst/>
                  <a:uLnTx/>
                  <a:uFillTx/>
                  <a:latin typeface="Arial"/>
                  <a:ea typeface="微软雅黑"/>
                  <a:cs typeface="+mn-ea"/>
                  <a:sym typeface="Arial"/>
                </a:endParaRPr>
              </a:p>
            </p:txBody>
          </p:sp>
          <p:sp>
            <p:nvSpPr>
              <p:cNvPr id="45" name="Freeform 12">
                <a:extLst>
                  <a:ext uri="{FF2B5EF4-FFF2-40B4-BE49-F238E27FC236}">
                    <a16:creationId xmlns:a16="http://schemas.microsoft.com/office/drawing/2014/main" id="{CCB51185-5165-412C-8025-B609E9E97C7E}"/>
                  </a:ext>
                </a:extLst>
              </p:cNvPr>
              <p:cNvSpPr>
                <a:spLocks noChangeAspect="1"/>
              </p:cNvSpPr>
              <p:nvPr/>
            </p:nvSpPr>
            <p:spPr bwMode="auto">
              <a:xfrm rot="1389901">
                <a:off x="13229950" y="7905510"/>
                <a:ext cx="1036041" cy="1031537"/>
              </a:xfrm>
              <a:custGeom>
                <a:avLst/>
                <a:gdLst>
                  <a:gd name="T0" fmla="*/ 68 w 460"/>
                  <a:gd name="T1" fmla="*/ 66 h 458"/>
                  <a:gd name="T2" fmla="*/ 104 w 460"/>
                  <a:gd name="T3" fmla="*/ 38 h 458"/>
                  <a:gd name="T4" fmla="*/ 144 w 460"/>
                  <a:gd name="T5" fmla="*/ 16 h 458"/>
                  <a:gd name="T6" fmla="*/ 186 w 460"/>
                  <a:gd name="T7" fmla="*/ 4 h 458"/>
                  <a:gd name="T8" fmla="*/ 230 w 460"/>
                  <a:gd name="T9" fmla="*/ 0 h 458"/>
                  <a:gd name="T10" fmla="*/ 274 w 460"/>
                  <a:gd name="T11" fmla="*/ 4 h 458"/>
                  <a:gd name="T12" fmla="*/ 316 w 460"/>
                  <a:gd name="T13" fmla="*/ 16 h 458"/>
                  <a:gd name="T14" fmla="*/ 356 w 460"/>
                  <a:gd name="T15" fmla="*/ 38 h 458"/>
                  <a:gd name="T16" fmla="*/ 392 w 460"/>
                  <a:gd name="T17" fmla="*/ 66 h 458"/>
                  <a:gd name="T18" fmla="*/ 408 w 460"/>
                  <a:gd name="T19" fmla="*/ 84 h 458"/>
                  <a:gd name="T20" fmla="*/ 434 w 460"/>
                  <a:gd name="T21" fmla="*/ 122 h 458"/>
                  <a:gd name="T22" fmla="*/ 450 w 460"/>
                  <a:gd name="T23" fmla="*/ 164 h 458"/>
                  <a:gd name="T24" fmla="*/ 458 w 460"/>
                  <a:gd name="T25" fmla="*/ 206 h 458"/>
                  <a:gd name="T26" fmla="*/ 458 w 460"/>
                  <a:gd name="T27" fmla="*/ 250 h 458"/>
                  <a:gd name="T28" fmla="*/ 450 w 460"/>
                  <a:gd name="T29" fmla="*/ 294 h 458"/>
                  <a:gd name="T30" fmla="*/ 434 w 460"/>
                  <a:gd name="T31" fmla="*/ 336 h 458"/>
                  <a:gd name="T32" fmla="*/ 408 w 460"/>
                  <a:gd name="T33" fmla="*/ 374 h 458"/>
                  <a:gd name="T34" fmla="*/ 392 w 460"/>
                  <a:gd name="T35" fmla="*/ 390 h 458"/>
                  <a:gd name="T36" fmla="*/ 356 w 460"/>
                  <a:gd name="T37" fmla="*/ 420 h 458"/>
                  <a:gd name="T38" fmla="*/ 316 w 460"/>
                  <a:gd name="T39" fmla="*/ 440 h 458"/>
                  <a:gd name="T40" fmla="*/ 274 w 460"/>
                  <a:gd name="T41" fmla="*/ 454 h 458"/>
                  <a:gd name="T42" fmla="*/ 230 w 460"/>
                  <a:gd name="T43" fmla="*/ 458 h 458"/>
                  <a:gd name="T44" fmla="*/ 186 w 460"/>
                  <a:gd name="T45" fmla="*/ 454 h 458"/>
                  <a:gd name="T46" fmla="*/ 144 w 460"/>
                  <a:gd name="T47" fmla="*/ 440 h 458"/>
                  <a:gd name="T48" fmla="*/ 104 w 460"/>
                  <a:gd name="T49" fmla="*/ 420 h 458"/>
                  <a:gd name="T50" fmla="*/ 68 w 460"/>
                  <a:gd name="T51" fmla="*/ 390 h 458"/>
                  <a:gd name="T52" fmla="*/ 52 w 460"/>
                  <a:gd name="T53" fmla="*/ 374 h 458"/>
                  <a:gd name="T54" fmla="*/ 28 w 460"/>
                  <a:gd name="T55" fmla="*/ 336 h 458"/>
                  <a:gd name="T56" fmla="*/ 10 w 460"/>
                  <a:gd name="T57" fmla="*/ 294 h 458"/>
                  <a:gd name="T58" fmla="*/ 2 w 460"/>
                  <a:gd name="T59" fmla="*/ 250 h 458"/>
                  <a:gd name="T60" fmla="*/ 2 w 460"/>
                  <a:gd name="T61" fmla="*/ 206 h 458"/>
                  <a:gd name="T62" fmla="*/ 10 w 460"/>
                  <a:gd name="T63" fmla="*/ 164 h 458"/>
                  <a:gd name="T64" fmla="*/ 28 w 460"/>
                  <a:gd name="T65" fmla="*/ 122 h 458"/>
                  <a:gd name="T66" fmla="*/ 52 w 460"/>
                  <a:gd name="T67" fmla="*/ 84 h 458"/>
                  <a:gd name="T68" fmla="*/ 68 w 460"/>
                  <a:gd name="T69" fmla="*/ 66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60" h="458">
                    <a:moveTo>
                      <a:pt x="68" y="66"/>
                    </a:moveTo>
                    <a:lnTo>
                      <a:pt x="68" y="66"/>
                    </a:lnTo>
                    <a:lnTo>
                      <a:pt x="86" y="50"/>
                    </a:lnTo>
                    <a:lnTo>
                      <a:pt x="104" y="38"/>
                    </a:lnTo>
                    <a:lnTo>
                      <a:pt x="124" y="26"/>
                    </a:lnTo>
                    <a:lnTo>
                      <a:pt x="144" y="16"/>
                    </a:lnTo>
                    <a:lnTo>
                      <a:pt x="164" y="8"/>
                    </a:lnTo>
                    <a:lnTo>
                      <a:pt x="186" y="4"/>
                    </a:lnTo>
                    <a:lnTo>
                      <a:pt x="208" y="0"/>
                    </a:lnTo>
                    <a:lnTo>
                      <a:pt x="230" y="0"/>
                    </a:lnTo>
                    <a:lnTo>
                      <a:pt x="252" y="0"/>
                    </a:lnTo>
                    <a:lnTo>
                      <a:pt x="274" y="4"/>
                    </a:lnTo>
                    <a:lnTo>
                      <a:pt x="296" y="8"/>
                    </a:lnTo>
                    <a:lnTo>
                      <a:pt x="316" y="16"/>
                    </a:lnTo>
                    <a:lnTo>
                      <a:pt x="336" y="26"/>
                    </a:lnTo>
                    <a:lnTo>
                      <a:pt x="356" y="38"/>
                    </a:lnTo>
                    <a:lnTo>
                      <a:pt x="374" y="50"/>
                    </a:lnTo>
                    <a:lnTo>
                      <a:pt x="392" y="66"/>
                    </a:lnTo>
                    <a:lnTo>
                      <a:pt x="392" y="66"/>
                    </a:lnTo>
                    <a:lnTo>
                      <a:pt x="408" y="84"/>
                    </a:lnTo>
                    <a:lnTo>
                      <a:pt x="422" y="102"/>
                    </a:lnTo>
                    <a:lnTo>
                      <a:pt x="434" y="122"/>
                    </a:lnTo>
                    <a:lnTo>
                      <a:pt x="442" y="142"/>
                    </a:lnTo>
                    <a:lnTo>
                      <a:pt x="450" y="164"/>
                    </a:lnTo>
                    <a:lnTo>
                      <a:pt x="456" y="184"/>
                    </a:lnTo>
                    <a:lnTo>
                      <a:pt x="458" y="206"/>
                    </a:lnTo>
                    <a:lnTo>
                      <a:pt x="460" y="228"/>
                    </a:lnTo>
                    <a:lnTo>
                      <a:pt x="458" y="250"/>
                    </a:lnTo>
                    <a:lnTo>
                      <a:pt x="456" y="272"/>
                    </a:lnTo>
                    <a:lnTo>
                      <a:pt x="450" y="294"/>
                    </a:lnTo>
                    <a:lnTo>
                      <a:pt x="442" y="314"/>
                    </a:lnTo>
                    <a:lnTo>
                      <a:pt x="434" y="336"/>
                    </a:lnTo>
                    <a:lnTo>
                      <a:pt x="422" y="354"/>
                    </a:lnTo>
                    <a:lnTo>
                      <a:pt x="408" y="374"/>
                    </a:lnTo>
                    <a:lnTo>
                      <a:pt x="392" y="390"/>
                    </a:lnTo>
                    <a:lnTo>
                      <a:pt x="392" y="390"/>
                    </a:lnTo>
                    <a:lnTo>
                      <a:pt x="374" y="406"/>
                    </a:lnTo>
                    <a:lnTo>
                      <a:pt x="356" y="420"/>
                    </a:lnTo>
                    <a:lnTo>
                      <a:pt x="336" y="432"/>
                    </a:lnTo>
                    <a:lnTo>
                      <a:pt x="316" y="440"/>
                    </a:lnTo>
                    <a:lnTo>
                      <a:pt x="296" y="448"/>
                    </a:lnTo>
                    <a:lnTo>
                      <a:pt x="274" y="454"/>
                    </a:lnTo>
                    <a:lnTo>
                      <a:pt x="252" y="456"/>
                    </a:lnTo>
                    <a:lnTo>
                      <a:pt x="230" y="458"/>
                    </a:lnTo>
                    <a:lnTo>
                      <a:pt x="208" y="456"/>
                    </a:lnTo>
                    <a:lnTo>
                      <a:pt x="186" y="454"/>
                    </a:lnTo>
                    <a:lnTo>
                      <a:pt x="164" y="448"/>
                    </a:lnTo>
                    <a:lnTo>
                      <a:pt x="144" y="440"/>
                    </a:lnTo>
                    <a:lnTo>
                      <a:pt x="124" y="432"/>
                    </a:lnTo>
                    <a:lnTo>
                      <a:pt x="104" y="420"/>
                    </a:lnTo>
                    <a:lnTo>
                      <a:pt x="86" y="406"/>
                    </a:lnTo>
                    <a:lnTo>
                      <a:pt x="68" y="390"/>
                    </a:lnTo>
                    <a:lnTo>
                      <a:pt x="68" y="390"/>
                    </a:lnTo>
                    <a:lnTo>
                      <a:pt x="52" y="374"/>
                    </a:lnTo>
                    <a:lnTo>
                      <a:pt x="38" y="354"/>
                    </a:lnTo>
                    <a:lnTo>
                      <a:pt x="28" y="336"/>
                    </a:lnTo>
                    <a:lnTo>
                      <a:pt x="18" y="314"/>
                    </a:lnTo>
                    <a:lnTo>
                      <a:pt x="10" y="294"/>
                    </a:lnTo>
                    <a:lnTo>
                      <a:pt x="4" y="272"/>
                    </a:lnTo>
                    <a:lnTo>
                      <a:pt x="2" y="250"/>
                    </a:lnTo>
                    <a:lnTo>
                      <a:pt x="0" y="228"/>
                    </a:lnTo>
                    <a:lnTo>
                      <a:pt x="2" y="206"/>
                    </a:lnTo>
                    <a:lnTo>
                      <a:pt x="4" y="184"/>
                    </a:lnTo>
                    <a:lnTo>
                      <a:pt x="10" y="164"/>
                    </a:lnTo>
                    <a:lnTo>
                      <a:pt x="18" y="142"/>
                    </a:lnTo>
                    <a:lnTo>
                      <a:pt x="28" y="122"/>
                    </a:lnTo>
                    <a:lnTo>
                      <a:pt x="38" y="102"/>
                    </a:lnTo>
                    <a:lnTo>
                      <a:pt x="52" y="84"/>
                    </a:lnTo>
                    <a:lnTo>
                      <a:pt x="68" y="66"/>
                    </a:lnTo>
                    <a:lnTo>
                      <a:pt x="68" y="66"/>
                    </a:lnTo>
                    <a:close/>
                  </a:path>
                </a:pathLst>
              </a:custGeom>
              <a:solidFill>
                <a:srgbClr val="16A08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marL="0" marR="0" lvl="0" indent="0" defTabSz="457156" eaLnBrk="1" fontAlgn="auto" latinLnBrk="0" hangingPunct="1">
                  <a:lnSpc>
                    <a:spcPct val="100000"/>
                  </a:lnSpc>
                  <a:spcBef>
                    <a:spcPts val="0"/>
                  </a:spcBef>
                  <a:spcAft>
                    <a:spcPts val="0"/>
                  </a:spcAft>
                  <a:buClrTx/>
                  <a:buSzTx/>
                  <a:buFontTx/>
                  <a:buNone/>
                  <a:tabLst/>
                  <a:defRPr/>
                </a:pPr>
                <a:endParaRPr kumimoji="0" lang="id-ID" sz="851" b="0" i="0" u="none" strike="noStrike" kern="0" cap="none" spc="0" normalizeH="0" baseline="0" noProof="0" dirty="0">
                  <a:ln>
                    <a:noFill/>
                  </a:ln>
                  <a:solidFill>
                    <a:prstClr val="black"/>
                  </a:solidFill>
                  <a:effectLst/>
                  <a:uLnTx/>
                  <a:uFillTx/>
                  <a:latin typeface="Arial"/>
                  <a:ea typeface="微软雅黑"/>
                  <a:cs typeface="+mn-ea"/>
                  <a:sym typeface="Arial"/>
                </a:endParaRPr>
              </a:p>
            </p:txBody>
          </p:sp>
          <p:sp>
            <p:nvSpPr>
              <p:cNvPr id="46" name="Freeform 13">
                <a:extLst>
                  <a:ext uri="{FF2B5EF4-FFF2-40B4-BE49-F238E27FC236}">
                    <a16:creationId xmlns:a16="http://schemas.microsoft.com/office/drawing/2014/main" id="{F627578F-162C-4B44-AF97-86B578B77006}"/>
                  </a:ext>
                </a:extLst>
              </p:cNvPr>
              <p:cNvSpPr>
                <a:spLocks noChangeAspect="1"/>
              </p:cNvSpPr>
              <p:nvPr/>
            </p:nvSpPr>
            <p:spPr bwMode="auto">
              <a:xfrm rot="1389901">
                <a:off x="9617751" y="6555474"/>
                <a:ext cx="2463854" cy="1846639"/>
              </a:xfrm>
              <a:custGeom>
                <a:avLst/>
                <a:gdLst>
                  <a:gd name="T0" fmla="*/ 340 w 982"/>
                  <a:gd name="T1" fmla="*/ 0 h 736"/>
                  <a:gd name="T2" fmla="*/ 280 w 982"/>
                  <a:gd name="T3" fmla="*/ 98 h 736"/>
                  <a:gd name="T4" fmla="*/ 248 w 982"/>
                  <a:gd name="T5" fmla="*/ 144 h 736"/>
                  <a:gd name="T6" fmla="*/ 220 w 982"/>
                  <a:gd name="T7" fmla="*/ 174 h 736"/>
                  <a:gd name="T8" fmla="*/ 194 w 982"/>
                  <a:gd name="T9" fmla="*/ 192 h 736"/>
                  <a:gd name="T10" fmla="*/ 170 w 982"/>
                  <a:gd name="T11" fmla="*/ 198 h 736"/>
                  <a:gd name="T12" fmla="*/ 158 w 982"/>
                  <a:gd name="T13" fmla="*/ 196 h 736"/>
                  <a:gd name="T14" fmla="*/ 136 w 982"/>
                  <a:gd name="T15" fmla="*/ 188 h 736"/>
                  <a:gd name="T16" fmla="*/ 102 w 982"/>
                  <a:gd name="T17" fmla="*/ 162 h 736"/>
                  <a:gd name="T18" fmla="*/ 78 w 982"/>
                  <a:gd name="T19" fmla="*/ 136 h 736"/>
                  <a:gd name="T20" fmla="*/ 6 w 982"/>
                  <a:gd name="T21" fmla="*/ 62 h 736"/>
                  <a:gd name="T22" fmla="*/ 4 w 982"/>
                  <a:gd name="T23" fmla="*/ 76 h 736"/>
                  <a:gd name="T24" fmla="*/ 0 w 982"/>
                  <a:gd name="T25" fmla="*/ 120 h 736"/>
                  <a:gd name="T26" fmla="*/ 6 w 982"/>
                  <a:gd name="T27" fmla="*/ 184 h 736"/>
                  <a:gd name="T28" fmla="*/ 30 w 982"/>
                  <a:gd name="T29" fmla="*/ 302 h 736"/>
                  <a:gd name="T30" fmla="*/ 34 w 982"/>
                  <a:gd name="T31" fmla="*/ 324 h 736"/>
                  <a:gd name="T32" fmla="*/ 44 w 982"/>
                  <a:gd name="T33" fmla="*/ 364 h 736"/>
                  <a:gd name="T34" fmla="*/ 60 w 982"/>
                  <a:gd name="T35" fmla="*/ 390 h 736"/>
                  <a:gd name="T36" fmla="*/ 78 w 982"/>
                  <a:gd name="T37" fmla="*/ 408 h 736"/>
                  <a:gd name="T38" fmla="*/ 100 w 982"/>
                  <a:gd name="T39" fmla="*/ 420 h 736"/>
                  <a:gd name="T40" fmla="*/ 142 w 982"/>
                  <a:gd name="T41" fmla="*/ 428 h 736"/>
                  <a:gd name="T42" fmla="*/ 260 w 982"/>
                  <a:gd name="T43" fmla="*/ 440 h 736"/>
                  <a:gd name="T44" fmla="*/ 338 w 982"/>
                  <a:gd name="T45" fmla="*/ 456 h 736"/>
                  <a:gd name="T46" fmla="*/ 398 w 982"/>
                  <a:gd name="T47" fmla="*/ 476 h 736"/>
                  <a:gd name="T48" fmla="*/ 464 w 982"/>
                  <a:gd name="T49" fmla="*/ 506 h 736"/>
                  <a:gd name="T50" fmla="*/ 538 w 982"/>
                  <a:gd name="T51" fmla="*/ 546 h 736"/>
                  <a:gd name="T52" fmla="*/ 620 w 982"/>
                  <a:gd name="T53" fmla="*/ 602 h 736"/>
                  <a:gd name="T54" fmla="*/ 708 w 982"/>
                  <a:gd name="T55" fmla="*/ 672 h 736"/>
                  <a:gd name="T56" fmla="*/ 756 w 982"/>
                  <a:gd name="T57" fmla="*/ 712 h 736"/>
                  <a:gd name="T58" fmla="*/ 780 w 982"/>
                  <a:gd name="T59" fmla="*/ 730 h 736"/>
                  <a:gd name="T60" fmla="*/ 802 w 982"/>
                  <a:gd name="T61" fmla="*/ 736 h 736"/>
                  <a:gd name="T62" fmla="*/ 810 w 982"/>
                  <a:gd name="T63" fmla="*/ 736 h 736"/>
                  <a:gd name="T64" fmla="*/ 828 w 982"/>
                  <a:gd name="T65" fmla="*/ 728 h 736"/>
                  <a:gd name="T66" fmla="*/ 854 w 982"/>
                  <a:gd name="T67" fmla="*/ 708 h 736"/>
                  <a:gd name="T68" fmla="*/ 920 w 982"/>
                  <a:gd name="T69" fmla="*/ 634 h 736"/>
                  <a:gd name="T70" fmla="*/ 982 w 982"/>
                  <a:gd name="T71" fmla="*/ 566 h 736"/>
                  <a:gd name="T72" fmla="*/ 970 w 982"/>
                  <a:gd name="T73" fmla="*/ 562 h 736"/>
                  <a:gd name="T74" fmla="*/ 946 w 982"/>
                  <a:gd name="T75" fmla="*/ 550 h 736"/>
                  <a:gd name="T76" fmla="*/ 936 w 982"/>
                  <a:gd name="T77" fmla="*/ 542 h 736"/>
                  <a:gd name="T78" fmla="*/ 920 w 982"/>
                  <a:gd name="T79" fmla="*/ 522 h 736"/>
                  <a:gd name="T80" fmla="*/ 908 w 982"/>
                  <a:gd name="T81" fmla="*/ 500 h 736"/>
                  <a:gd name="T82" fmla="*/ 900 w 982"/>
                  <a:gd name="T83" fmla="*/ 452 h 736"/>
                  <a:gd name="T84" fmla="*/ 900 w 982"/>
                  <a:gd name="T85" fmla="*/ 400 h 736"/>
                  <a:gd name="T86" fmla="*/ 906 w 982"/>
                  <a:gd name="T87" fmla="*/ 350 h 736"/>
                  <a:gd name="T88" fmla="*/ 920 w 982"/>
                  <a:gd name="T89" fmla="*/ 232 h 736"/>
                  <a:gd name="T90" fmla="*/ 848 w 982"/>
                  <a:gd name="T91" fmla="*/ 190 h 736"/>
                  <a:gd name="T92" fmla="*/ 712 w 982"/>
                  <a:gd name="T93" fmla="*/ 116 h 736"/>
                  <a:gd name="T94" fmla="*/ 574 w 982"/>
                  <a:gd name="T95" fmla="*/ 58 h 736"/>
                  <a:gd name="T96" fmla="*/ 500 w 982"/>
                  <a:gd name="T97" fmla="*/ 34 h 736"/>
                  <a:gd name="T98" fmla="*/ 424 w 982"/>
                  <a:gd name="T99" fmla="*/ 14 h 736"/>
                  <a:gd name="T100" fmla="*/ 340 w 982"/>
                  <a:gd name="T101" fmla="*/ 0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82" h="736">
                    <a:moveTo>
                      <a:pt x="340" y="0"/>
                    </a:moveTo>
                    <a:lnTo>
                      <a:pt x="340" y="0"/>
                    </a:lnTo>
                    <a:lnTo>
                      <a:pt x="280" y="98"/>
                    </a:lnTo>
                    <a:lnTo>
                      <a:pt x="280" y="98"/>
                    </a:lnTo>
                    <a:lnTo>
                      <a:pt x="264" y="122"/>
                    </a:lnTo>
                    <a:lnTo>
                      <a:pt x="248" y="144"/>
                    </a:lnTo>
                    <a:lnTo>
                      <a:pt x="234" y="160"/>
                    </a:lnTo>
                    <a:lnTo>
                      <a:pt x="220" y="174"/>
                    </a:lnTo>
                    <a:lnTo>
                      <a:pt x="208" y="184"/>
                    </a:lnTo>
                    <a:lnTo>
                      <a:pt x="194" y="192"/>
                    </a:lnTo>
                    <a:lnTo>
                      <a:pt x="182" y="196"/>
                    </a:lnTo>
                    <a:lnTo>
                      <a:pt x="170" y="198"/>
                    </a:lnTo>
                    <a:lnTo>
                      <a:pt x="170" y="198"/>
                    </a:lnTo>
                    <a:lnTo>
                      <a:pt x="158" y="196"/>
                    </a:lnTo>
                    <a:lnTo>
                      <a:pt x="148" y="194"/>
                    </a:lnTo>
                    <a:lnTo>
                      <a:pt x="136" y="188"/>
                    </a:lnTo>
                    <a:lnTo>
                      <a:pt x="126" y="182"/>
                    </a:lnTo>
                    <a:lnTo>
                      <a:pt x="102" y="162"/>
                    </a:lnTo>
                    <a:lnTo>
                      <a:pt x="78" y="136"/>
                    </a:lnTo>
                    <a:lnTo>
                      <a:pt x="78" y="136"/>
                    </a:lnTo>
                    <a:lnTo>
                      <a:pt x="42" y="96"/>
                    </a:lnTo>
                    <a:lnTo>
                      <a:pt x="6" y="62"/>
                    </a:lnTo>
                    <a:lnTo>
                      <a:pt x="6" y="62"/>
                    </a:lnTo>
                    <a:lnTo>
                      <a:pt x="4" y="76"/>
                    </a:lnTo>
                    <a:lnTo>
                      <a:pt x="0" y="90"/>
                    </a:lnTo>
                    <a:lnTo>
                      <a:pt x="0" y="120"/>
                    </a:lnTo>
                    <a:lnTo>
                      <a:pt x="2" y="152"/>
                    </a:lnTo>
                    <a:lnTo>
                      <a:pt x="6" y="184"/>
                    </a:lnTo>
                    <a:lnTo>
                      <a:pt x="20" y="246"/>
                    </a:lnTo>
                    <a:lnTo>
                      <a:pt x="30" y="302"/>
                    </a:lnTo>
                    <a:lnTo>
                      <a:pt x="30" y="302"/>
                    </a:lnTo>
                    <a:lnTo>
                      <a:pt x="34" y="324"/>
                    </a:lnTo>
                    <a:lnTo>
                      <a:pt x="38" y="346"/>
                    </a:lnTo>
                    <a:lnTo>
                      <a:pt x="44" y="364"/>
                    </a:lnTo>
                    <a:lnTo>
                      <a:pt x="52" y="378"/>
                    </a:lnTo>
                    <a:lnTo>
                      <a:pt x="60" y="390"/>
                    </a:lnTo>
                    <a:lnTo>
                      <a:pt x="68" y="400"/>
                    </a:lnTo>
                    <a:lnTo>
                      <a:pt x="78" y="408"/>
                    </a:lnTo>
                    <a:lnTo>
                      <a:pt x="88" y="416"/>
                    </a:lnTo>
                    <a:lnTo>
                      <a:pt x="100" y="420"/>
                    </a:lnTo>
                    <a:lnTo>
                      <a:pt x="112" y="424"/>
                    </a:lnTo>
                    <a:lnTo>
                      <a:pt x="142" y="428"/>
                    </a:lnTo>
                    <a:lnTo>
                      <a:pt x="214" y="434"/>
                    </a:lnTo>
                    <a:lnTo>
                      <a:pt x="260" y="440"/>
                    </a:lnTo>
                    <a:lnTo>
                      <a:pt x="310" y="450"/>
                    </a:lnTo>
                    <a:lnTo>
                      <a:pt x="338" y="456"/>
                    </a:lnTo>
                    <a:lnTo>
                      <a:pt x="368" y="466"/>
                    </a:lnTo>
                    <a:lnTo>
                      <a:pt x="398" y="476"/>
                    </a:lnTo>
                    <a:lnTo>
                      <a:pt x="430" y="490"/>
                    </a:lnTo>
                    <a:lnTo>
                      <a:pt x="464" y="506"/>
                    </a:lnTo>
                    <a:lnTo>
                      <a:pt x="500" y="524"/>
                    </a:lnTo>
                    <a:lnTo>
                      <a:pt x="538" y="546"/>
                    </a:lnTo>
                    <a:lnTo>
                      <a:pt x="578" y="572"/>
                    </a:lnTo>
                    <a:lnTo>
                      <a:pt x="620" y="602"/>
                    </a:lnTo>
                    <a:lnTo>
                      <a:pt x="664" y="634"/>
                    </a:lnTo>
                    <a:lnTo>
                      <a:pt x="708" y="672"/>
                    </a:lnTo>
                    <a:lnTo>
                      <a:pt x="756" y="712"/>
                    </a:lnTo>
                    <a:lnTo>
                      <a:pt x="756" y="712"/>
                    </a:lnTo>
                    <a:lnTo>
                      <a:pt x="768" y="724"/>
                    </a:lnTo>
                    <a:lnTo>
                      <a:pt x="780" y="730"/>
                    </a:lnTo>
                    <a:lnTo>
                      <a:pt x="792" y="734"/>
                    </a:lnTo>
                    <a:lnTo>
                      <a:pt x="802" y="736"/>
                    </a:lnTo>
                    <a:lnTo>
                      <a:pt x="802" y="736"/>
                    </a:lnTo>
                    <a:lnTo>
                      <a:pt x="810" y="736"/>
                    </a:lnTo>
                    <a:lnTo>
                      <a:pt x="820" y="732"/>
                    </a:lnTo>
                    <a:lnTo>
                      <a:pt x="828" y="728"/>
                    </a:lnTo>
                    <a:lnTo>
                      <a:pt x="836" y="724"/>
                    </a:lnTo>
                    <a:lnTo>
                      <a:pt x="854" y="708"/>
                    </a:lnTo>
                    <a:lnTo>
                      <a:pt x="874" y="688"/>
                    </a:lnTo>
                    <a:lnTo>
                      <a:pt x="920" y="634"/>
                    </a:lnTo>
                    <a:lnTo>
                      <a:pt x="948" y="602"/>
                    </a:lnTo>
                    <a:lnTo>
                      <a:pt x="982" y="566"/>
                    </a:lnTo>
                    <a:lnTo>
                      <a:pt x="982" y="566"/>
                    </a:lnTo>
                    <a:lnTo>
                      <a:pt x="970" y="562"/>
                    </a:lnTo>
                    <a:lnTo>
                      <a:pt x="958" y="556"/>
                    </a:lnTo>
                    <a:lnTo>
                      <a:pt x="946" y="550"/>
                    </a:lnTo>
                    <a:lnTo>
                      <a:pt x="936" y="542"/>
                    </a:lnTo>
                    <a:lnTo>
                      <a:pt x="936" y="542"/>
                    </a:lnTo>
                    <a:lnTo>
                      <a:pt x="928" y="532"/>
                    </a:lnTo>
                    <a:lnTo>
                      <a:pt x="920" y="522"/>
                    </a:lnTo>
                    <a:lnTo>
                      <a:pt x="914" y="512"/>
                    </a:lnTo>
                    <a:lnTo>
                      <a:pt x="908" y="500"/>
                    </a:lnTo>
                    <a:lnTo>
                      <a:pt x="902" y="476"/>
                    </a:lnTo>
                    <a:lnTo>
                      <a:pt x="900" y="452"/>
                    </a:lnTo>
                    <a:lnTo>
                      <a:pt x="898" y="426"/>
                    </a:lnTo>
                    <a:lnTo>
                      <a:pt x="900" y="400"/>
                    </a:lnTo>
                    <a:lnTo>
                      <a:pt x="906" y="350"/>
                    </a:lnTo>
                    <a:lnTo>
                      <a:pt x="906" y="350"/>
                    </a:lnTo>
                    <a:lnTo>
                      <a:pt x="912" y="290"/>
                    </a:lnTo>
                    <a:lnTo>
                      <a:pt x="920" y="232"/>
                    </a:lnTo>
                    <a:lnTo>
                      <a:pt x="920" y="232"/>
                    </a:lnTo>
                    <a:lnTo>
                      <a:pt x="848" y="190"/>
                    </a:lnTo>
                    <a:lnTo>
                      <a:pt x="780" y="152"/>
                    </a:lnTo>
                    <a:lnTo>
                      <a:pt x="712" y="116"/>
                    </a:lnTo>
                    <a:lnTo>
                      <a:pt x="644" y="86"/>
                    </a:lnTo>
                    <a:lnTo>
                      <a:pt x="574" y="58"/>
                    </a:lnTo>
                    <a:lnTo>
                      <a:pt x="538" y="46"/>
                    </a:lnTo>
                    <a:lnTo>
                      <a:pt x="500" y="34"/>
                    </a:lnTo>
                    <a:lnTo>
                      <a:pt x="462" y="24"/>
                    </a:lnTo>
                    <a:lnTo>
                      <a:pt x="424" y="14"/>
                    </a:lnTo>
                    <a:lnTo>
                      <a:pt x="382" y="6"/>
                    </a:lnTo>
                    <a:lnTo>
                      <a:pt x="340" y="0"/>
                    </a:lnTo>
                    <a:close/>
                  </a:path>
                </a:pathLst>
              </a:custGeom>
              <a:solidFill>
                <a:srgbClr val="9BBB5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marL="0" marR="0" lvl="0" indent="0" defTabSz="457156" eaLnBrk="1" fontAlgn="auto" latinLnBrk="0" hangingPunct="1">
                  <a:lnSpc>
                    <a:spcPct val="100000"/>
                  </a:lnSpc>
                  <a:spcBef>
                    <a:spcPts val="0"/>
                  </a:spcBef>
                  <a:spcAft>
                    <a:spcPts val="0"/>
                  </a:spcAft>
                  <a:buClrTx/>
                  <a:buSzTx/>
                  <a:buFontTx/>
                  <a:buNone/>
                  <a:tabLst/>
                  <a:defRPr/>
                </a:pPr>
                <a:endParaRPr kumimoji="0" lang="id-ID" sz="851" b="0" i="0" u="none" strike="noStrike" kern="0" cap="none" spc="0" normalizeH="0" baseline="0" noProof="0" dirty="0">
                  <a:ln>
                    <a:noFill/>
                  </a:ln>
                  <a:solidFill>
                    <a:prstClr val="black"/>
                  </a:solidFill>
                  <a:effectLst/>
                  <a:uLnTx/>
                  <a:uFillTx/>
                  <a:latin typeface="Arial"/>
                  <a:ea typeface="微软雅黑"/>
                  <a:cs typeface="+mn-ea"/>
                  <a:sym typeface="Arial"/>
                </a:endParaRPr>
              </a:p>
            </p:txBody>
          </p:sp>
          <p:sp>
            <p:nvSpPr>
              <p:cNvPr id="47" name="Freeform 14">
                <a:extLst>
                  <a:ext uri="{FF2B5EF4-FFF2-40B4-BE49-F238E27FC236}">
                    <a16:creationId xmlns:a16="http://schemas.microsoft.com/office/drawing/2014/main" id="{2A77EE39-4647-4F2B-8D94-5FD9B5E1BEC7}"/>
                  </a:ext>
                </a:extLst>
              </p:cNvPr>
              <p:cNvSpPr>
                <a:spLocks noChangeAspect="1"/>
              </p:cNvSpPr>
              <p:nvPr/>
            </p:nvSpPr>
            <p:spPr bwMode="auto">
              <a:xfrm rot="1389901">
                <a:off x="9633847" y="6571612"/>
                <a:ext cx="2463854" cy="1846637"/>
              </a:xfrm>
              <a:custGeom>
                <a:avLst/>
                <a:gdLst>
                  <a:gd name="T0" fmla="*/ 340 w 982"/>
                  <a:gd name="T1" fmla="*/ 0 h 736"/>
                  <a:gd name="T2" fmla="*/ 280 w 982"/>
                  <a:gd name="T3" fmla="*/ 98 h 736"/>
                  <a:gd name="T4" fmla="*/ 248 w 982"/>
                  <a:gd name="T5" fmla="*/ 144 h 736"/>
                  <a:gd name="T6" fmla="*/ 220 w 982"/>
                  <a:gd name="T7" fmla="*/ 174 h 736"/>
                  <a:gd name="T8" fmla="*/ 194 w 982"/>
                  <a:gd name="T9" fmla="*/ 192 h 736"/>
                  <a:gd name="T10" fmla="*/ 170 w 982"/>
                  <a:gd name="T11" fmla="*/ 198 h 736"/>
                  <a:gd name="T12" fmla="*/ 158 w 982"/>
                  <a:gd name="T13" fmla="*/ 196 h 736"/>
                  <a:gd name="T14" fmla="*/ 136 w 982"/>
                  <a:gd name="T15" fmla="*/ 188 h 736"/>
                  <a:gd name="T16" fmla="*/ 102 w 982"/>
                  <a:gd name="T17" fmla="*/ 162 h 736"/>
                  <a:gd name="T18" fmla="*/ 78 w 982"/>
                  <a:gd name="T19" fmla="*/ 136 h 736"/>
                  <a:gd name="T20" fmla="*/ 6 w 982"/>
                  <a:gd name="T21" fmla="*/ 62 h 736"/>
                  <a:gd name="T22" fmla="*/ 4 w 982"/>
                  <a:gd name="T23" fmla="*/ 76 h 736"/>
                  <a:gd name="T24" fmla="*/ 0 w 982"/>
                  <a:gd name="T25" fmla="*/ 120 h 736"/>
                  <a:gd name="T26" fmla="*/ 6 w 982"/>
                  <a:gd name="T27" fmla="*/ 184 h 736"/>
                  <a:gd name="T28" fmla="*/ 30 w 982"/>
                  <a:gd name="T29" fmla="*/ 302 h 736"/>
                  <a:gd name="T30" fmla="*/ 34 w 982"/>
                  <a:gd name="T31" fmla="*/ 324 h 736"/>
                  <a:gd name="T32" fmla="*/ 44 w 982"/>
                  <a:gd name="T33" fmla="*/ 364 h 736"/>
                  <a:gd name="T34" fmla="*/ 60 w 982"/>
                  <a:gd name="T35" fmla="*/ 390 h 736"/>
                  <a:gd name="T36" fmla="*/ 78 w 982"/>
                  <a:gd name="T37" fmla="*/ 408 h 736"/>
                  <a:gd name="T38" fmla="*/ 100 w 982"/>
                  <a:gd name="T39" fmla="*/ 420 h 736"/>
                  <a:gd name="T40" fmla="*/ 142 w 982"/>
                  <a:gd name="T41" fmla="*/ 428 h 736"/>
                  <a:gd name="T42" fmla="*/ 260 w 982"/>
                  <a:gd name="T43" fmla="*/ 440 h 736"/>
                  <a:gd name="T44" fmla="*/ 338 w 982"/>
                  <a:gd name="T45" fmla="*/ 456 h 736"/>
                  <a:gd name="T46" fmla="*/ 398 w 982"/>
                  <a:gd name="T47" fmla="*/ 476 h 736"/>
                  <a:gd name="T48" fmla="*/ 464 w 982"/>
                  <a:gd name="T49" fmla="*/ 506 h 736"/>
                  <a:gd name="T50" fmla="*/ 538 w 982"/>
                  <a:gd name="T51" fmla="*/ 546 h 736"/>
                  <a:gd name="T52" fmla="*/ 620 w 982"/>
                  <a:gd name="T53" fmla="*/ 602 h 736"/>
                  <a:gd name="T54" fmla="*/ 708 w 982"/>
                  <a:gd name="T55" fmla="*/ 672 h 736"/>
                  <a:gd name="T56" fmla="*/ 756 w 982"/>
                  <a:gd name="T57" fmla="*/ 712 h 736"/>
                  <a:gd name="T58" fmla="*/ 780 w 982"/>
                  <a:gd name="T59" fmla="*/ 730 h 736"/>
                  <a:gd name="T60" fmla="*/ 802 w 982"/>
                  <a:gd name="T61" fmla="*/ 736 h 736"/>
                  <a:gd name="T62" fmla="*/ 810 w 982"/>
                  <a:gd name="T63" fmla="*/ 736 h 736"/>
                  <a:gd name="T64" fmla="*/ 828 w 982"/>
                  <a:gd name="T65" fmla="*/ 728 h 736"/>
                  <a:gd name="T66" fmla="*/ 854 w 982"/>
                  <a:gd name="T67" fmla="*/ 708 h 736"/>
                  <a:gd name="T68" fmla="*/ 920 w 982"/>
                  <a:gd name="T69" fmla="*/ 634 h 736"/>
                  <a:gd name="T70" fmla="*/ 982 w 982"/>
                  <a:gd name="T71" fmla="*/ 566 h 736"/>
                  <a:gd name="T72" fmla="*/ 970 w 982"/>
                  <a:gd name="T73" fmla="*/ 562 h 736"/>
                  <a:gd name="T74" fmla="*/ 946 w 982"/>
                  <a:gd name="T75" fmla="*/ 550 h 736"/>
                  <a:gd name="T76" fmla="*/ 936 w 982"/>
                  <a:gd name="T77" fmla="*/ 542 h 736"/>
                  <a:gd name="T78" fmla="*/ 920 w 982"/>
                  <a:gd name="T79" fmla="*/ 522 h 736"/>
                  <a:gd name="T80" fmla="*/ 908 w 982"/>
                  <a:gd name="T81" fmla="*/ 500 h 736"/>
                  <a:gd name="T82" fmla="*/ 900 w 982"/>
                  <a:gd name="T83" fmla="*/ 452 h 736"/>
                  <a:gd name="T84" fmla="*/ 900 w 982"/>
                  <a:gd name="T85" fmla="*/ 400 h 736"/>
                  <a:gd name="T86" fmla="*/ 906 w 982"/>
                  <a:gd name="T87" fmla="*/ 350 h 736"/>
                  <a:gd name="T88" fmla="*/ 920 w 982"/>
                  <a:gd name="T89" fmla="*/ 232 h 736"/>
                  <a:gd name="T90" fmla="*/ 848 w 982"/>
                  <a:gd name="T91" fmla="*/ 190 h 736"/>
                  <a:gd name="T92" fmla="*/ 712 w 982"/>
                  <a:gd name="T93" fmla="*/ 116 h 736"/>
                  <a:gd name="T94" fmla="*/ 574 w 982"/>
                  <a:gd name="T95" fmla="*/ 58 h 736"/>
                  <a:gd name="T96" fmla="*/ 500 w 982"/>
                  <a:gd name="T97" fmla="*/ 34 h 736"/>
                  <a:gd name="T98" fmla="*/ 424 w 982"/>
                  <a:gd name="T99" fmla="*/ 14 h 736"/>
                  <a:gd name="T100" fmla="*/ 340 w 982"/>
                  <a:gd name="T101" fmla="*/ 0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82" h="736">
                    <a:moveTo>
                      <a:pt x="340" y="0"/>
                    </a:moveTo>
                    <a:lnTo>
                      <a:pt x="340" y="0"/>
                    </a:lnTo>
                    <a:lnTo>
                      <a:pt x="280" y="98"/>
                    </a:lnTo>
                    <a:lnTo>
                      <a:pt x="280" y="98"/>
                    </a:lnTo>
                    <a:lnTo>
                      <a:pt x="264" y="122"/>
                    </a:lnTo>
                    <a:lnTo>
                      <a:pt x="248" y="144"/>
                    </a:lnTo>
                    <a:lnTo>
                      <a:pt x="234" y="160"/>
                    </a:lnTo>
                    <a:lnTo>
                      <a:pt x="220" y="174"/>
                    </a:lnTo>
                    <a:lnTo>
                      <a:pt x="208" y="184"/>
                    </a:lnTo>
                    <a:lnTo>
                      <a:pt x="194" y="192"/>
                    </a:lnTo>
                    <a:lnTo>
                      <a:pt x="182" y="196"/>
                    </a:lnTo>
                    <a:lnTo>
                      <a:pt x="170" y="198"/>
                    </a:lnTo>
                    <a:lnTo>
                      <a:pt x="170" y="198"/>
                    </a:lnTo>
                    <a:lnTo>
                      <a:pt x="158" y="196"/>
                    </a:lnTo>
                    <a:lnTo>
                      <a:pt x="148" y="194"/>
                    </a:lnTo>
                    <a:lnTo>
                      <a:pt x="136" y="188"/>
                    </a:lnTo>
                    <a:lnTo>
                      <a:pt x="126" y="182"/>
                    </a:lnTo>
                    <a:lnTo>
                      <a:pt x="102" y="162"/>
                    </a:lnTo>
                    <a:lnTo>
                      <a:pt x="78" y="136"/>
                    </a:lnTo>
                    <a:lnTo>
                      <a:pt x="78" y="136"/>
                    </a:lnTo>
                    <a:lnTo>
                      <a:pt x="42" y="96"/>
                    </a:lnTo>
                    <a:lnTo>
                      <a:pt x="6" y="62"/>
                    </a:lnTo>
                    <a:lnTo>
                      <a:pt x="6" y="62"/>
                    </a:lnTo>
                    <a:lnTo>
                      <a:pt x="4" y="76"/>
                    </a:lnTo>
                    <a:lnTo>
                      <a:pt x="0" y="90"/>
                    </a:lnTo>
                    <a:lnTo>
                      <a:pt x="0" y="120"/>
                    </a:lnTo>
                    <a:lnTo>
                      <a:pt x="2" y="152"/>
                    </a:lnTo>
                    <a:lnTo>
                      <a:pt x="6" y="184"/>
                    </a:lnTo>
                    <a:lnTo>
                      <a:pt x="20" y="246"/>
                    </a:lnTo>
                    <a:lnTo>
                      <a:pt x="30" y="302"/>
                    </a:lnTo>
                    <a:lnTo>
                      <a:pt x="30" y="302"/>
                    </a:lnTo>
                    <a:lnTo>
                      <a:pt x="34" y="324"/>
                    </a:lnTo>
                    <a:lnTo>
                      <a:pt x="38" y="346"/>
                    </a:lnTo>
                    <a:lnTo>
                      <a:pt x="44" y="364"/>
                    </a:lnTo>
                    <a:lnTo>
                      <a:pt x="52" y="378"/>
                    </a:lnTo>
                    <a:lnTo>
                      <a:pt x="60" y="390"/>
                    </a:lnTo>
                    <a:lnTo>
                      <a:pt x="68" y="400"/>
                    </a:lnTo>
                    <a:lnTo>
                      <a:pt x="78" y="408"/>
                    </a:lnTo>
                    <a:lnTo>
                      <a:pt x="88" y="416"/>
                    </a:lnTo>
                    <a:lnTo>
                      <a:pt x="100" y="420"/>
                    </a:lnTo>
                    <a:lnTo>
                      <a:pt x="112" y="424"/>
                    </a:lnTo>
                    <a:lnTo>
                      <a:pt x="142" y="428"/>
                    </a:lnTo>
                    <a:lnTo>
                      <a:pt x="214" y="434"/>
                    </a:lnTo>
                    <a:lnTo>
                      <a:pt x="260" y="440"/>
                    </a:lnTo>
                    <a:lnTo>
                      <a:pt x="310" y="450"/>
                    </a:lnTo>
                    <a:lnTo>
                      <a:pt x="338" y="456"/>
                    </a:lnTo>
                    <a:lnTo>
                      <a:pt x="368" y="466"/>
                    </a:lnTo>
                    <a:lnTo>
                      <a:pt x="398" y="476"/>
                    </a:lnTo>
                    <a:lnTo>
                      <a:pt x="430" y="490"/>
                    </a:lnTo>
                    <a:lnTo>
                      <a:pt x="464" y="506"/>
                    </a:lnTo>
                    <a:lnTo>
                      <a:pt x="500" y="524"/>
                    </a:lnTo>
                    <a:lnTo>
                      <a:pt x="538" y="546"/>
                    </a:lnTo>
                    <a:lnTo>
                      <a:pt x="578" y="572"/>
                    </a:lnTo>
                    <a:lnTo>
                      <a:pt x="620" y="602"/>
                    </a:lnTo>
                    <a:lnTo>
                      <a:pt x="664" y="634"/>
                    </a:lnTo>
                    <a:lnTo>
                      <a:pt x="708" y="672"/>
                    </a:lnTo>
                    <a:lnTo>
                      <a:pt x="756" y="712"/>
                    </a:lnTo>
                    <a:lnTo>
                      <a:pt x="756" y="712"/>
                    </a:lnTo>
                    <a:lnTo>
                      <a:pt x="768" y="724"/>
                    </a:lnTo>
                    <a:lnTo>
                      <a:pt x="780" y="730"/>
                    </a:lnTo>
                    <a:lnTo>
                      <a:pt x="792" y="734"/>
                    </a:lnTo>
                    <a:lnTo>
                      <a:pt x="802" y="736"/>
                    </a:lnTo>
                    <a:lnTo>
                      <a:pt x="802" y="736"/>
                    </a:lnTo>
                    <a:lnTo>
                      <a:pt x="810" y="736"/>
                    </a:lnTo>
                    <a:lnTo>
                      <a:pt x="820" y="732"/>
                    </a:lnTo>
                    <a:lnTo>
                      <a:pt x="828" y="728"/>
                    </a:lnTo>
                    <a:lnTo>
                      <a:pt x="836" y="724"/>
                    </a:lnTo>
                    <a:lnTo>
                      <a:pt x="854" y="708"/>
                    </a:lnTo>
                    <a:lnTo>
                      <a:pt x="874" y="688"/>
                    </a:lnTo>
                    <a:lnTo>
                      <a:pt x="920" y="634"/>
                    </a:lnTo>
                    <a:lnTo>
                      <a:pt x="948" y="602"/>
                    </a:lnTo>
                    <a:lnTo>
                      <a:pt x="982" y="566"/>
                    </a:lnTo>
                    <a:lnTo>
                      <a:pt x="982" y="566"/>
                    </a:lnTo>
                    <a:lnTo>
                      <a:pt x="970" y="562"/>
                    </a:lnTo>
                    <a:lnTo>
                      <a:pt x="958" y="556"/>
                    </a:lnTo>
                    <a:lnTo>
                      <a:pt x="946" y="550"/>
                    </a:lnTo>
                    <a:lnTo>
                      <a:pt x="936" y="542"/>
                    </a:lnTo>
                    <a:lnTo>
                      <a:pt x="936" y="542"/>
                    </a:lnTo>
                    <a:lnTo>
                      <a:pt x="928" y="532"/>
                    </a:lnTo>
                    <a:lnTo>
                      <a:pt x="920" y="522"/>
                    </a:lnTo>
                    <a:lnTo>
                      <a:pt x="914" y="512"/>
                    </a:lnTo>
                    <a:lnTo>
                      <a:pt x="908" y="500"/>
                    </a:lnTo>
                    <a:lnTo>
                      <a:pt x="902" y="476"/>
                    </a:lnTo>
                    <a:lnTo>
                      <a:pt x="900" y="452"/>
                    </a:lnTo>
                    <a:lnTo>
                      <a:pt x="898" y="426"/>
                    </a:lnTo>
                    <a:lnTo>
                      <a:pt x="900" y="400"/>
                    </a:lnTo>
                    <a:lnTo>
                      <a:pt x="906" y="350"/>
                    </a:lnTo>
                    <a:lnTo>
                      <a:pt x="906" y="350"/>
                    </a:lnTo>
                    <a:lnTo>
                      <a:pt x="912" y="290"/>
                    </a:lnTo>
                    <a:lnTo>
                      <a:pt x="920" y="232"/>
                    </a:lnTo>
                    <a:lnTo>
                      <a:pt x="920" y="232"/>
                    </a:lnTo>
                    <a:lnTo>
                      <a:pt x="848" y="190"/>
                    </a:lnTo>
                    <a:lnTo>
                      <a:pt x="780" y="152"/>
                    </a:lnTo>
                    <a:lnTo>
                      <a:pt x="712" y="116"/>
                    </a:lnTo>
                    <a:lnTo>
                      <a:pt x="644" y="86"/>
                    </a:lnTo>
                    <a:lnTo>
                      <a:pt x="574" y="58"/>
                    </a:lnTo>
                    <a:lnTo>
                      <a:pt x="538" y="46"/>
                    </a:lnTo>
                    <a:lnTo>
                      <a:pt x="500" y="34"/>
                    </a:lnTo>
                    <a:lnTo>
                      <a:pt x="462" y="24"/>
                    </a:lnTo>
                    <a:lnTo>
                      <a:pt x="424" y="14"/>
                    </a:lnTo>
                    <a:lnTo>
                      <a:pt x="382" y="6"/>
                    </a:lnTo>
                    <a:lnTo>
                      <a:pt x="34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marL="0" marR="0" lvl="0" indent="0" defTabSz="457156" eaLnBrk="1" fontAlgn="auto" latinLnBrk="0" hangingPunct="1">
                  <a:lnSpc>
                    <a:spcPct val="100000"/>
                  </a:lnSpc>
                  <a:spcBef>
                    <a:spcPts val="0"/>
                  </a:spcBef>
                  <a:spcAft>
                    <a:spcPts val="0"/>
                  </a:spcAft>
                  <a:buClrTx/>
                  <a:buSzTx/>
                  <a:buFontTx/>
                  <a:buNone/>
                  <a:tabLst/>
                  <a:defRPr/>
                </a:pPr>
                <a:endParaRPr kumimoji="0" lang="id-ID" sz="851" b="0" i="0" u="none" strike="noStrike" kern="0" cap="none" spc="0" normalizeH="0" baseline="0" noProof="0" dirty="0">
                  <a:ln>
                    <a:noFill/>
                  </a:ln>
                  <a:solidFill>
                    <a:prstClr val="black"/>
                  </a:solidFill>
                  <a:effectLst/>
                  <a:uLnTx/>
                  <a:uFillTx/>
                  <a:latin typeface="Arial"/>
                  <a:ea typeface="微软雅黑"/>
                  <a:cs typeface="+mn-ea"/>
                  <a:sym typeface="Arial"/>
                </a:endParaRPr>
              </a:p>
            </p:txBody>
          </p:sp>
          <p:sp>
            <p:nvSpPr>
              <p:cNvPr id="48" name="Freeform 15">
                <a:extLst>
                  <a:ext uri="{FF2B5EF4-FFF2-40B4-BE49-F238E27FC236}">
                    <a16:creationId xmlns:a16="http://schemas.microsoft.com/office/drawing/2014/main" id="{A159653C-9A4A-4CEA-ACC0-3D6421FCB946}"/>
                  </a:ext>
                </a:extLst>
              </p:cNvPr>
              <p:cNvSpPr/>
              <p:nvPr/>
            </p:nvSpPr>
            <p:spPr bwMode="auto">
              <a:xfrm rot="1389901">
                <a:off x="11688905" y="7620492"/>
                <a:ext cx="573950" cy="871360"/>
              </a:xfrm>
              <a:custGeom>
                <a:avLst/>
                <a:gdLst>
                  <a:gd name="T0" fmla="*/ 22 w 220"/>
                  <a:gd name="T1" fmla="*/ 0 h 334"/>
                  <a:gd name="T2" fmla="*/ 22 w 220"/>
                  <a:gd name="T3" fmla="*/ 0 h 334"/>
                  <a:gd name="T4" fmla="*/ 14 w 220"/>
                  <a:gd name="T5" fmla="*/ 58 h 334"/>
                  <a:gd name="T6" fmla="*/ 8 w 220"/>
                  <a:gd name="T7" fmla="*/ 118 h 334"/>
                  <a:gd name="T8" fmla="*/ 8 w 220"/>
                  <a:gd name="T9" fmla="*/ 118 h 334"/>
                  <a:gd name="T10" fmla="*/ 2 w 220"/>
                  <a:gd name="T11" fmla="*/ 168 h 334"/>
                  <a:gd name="T12" fmla="*/ 0 w 220"/>
                  <a:gd name="T13" fmla="*/ 194 h 334"/>
                  <a:gd name="T14" fmla="*/ 2 w 220"/>
                  <a:gd name="T15" fmla="*/ 220 h 334"/>
                  <a:gd name="T16" fmla="*/ 4 w 220"/>
                  <a:gd name="T17" fmla="*/ 244 h 334"/>
                  <a:gd name="T18" fmla="*/ 10 w 220"/>
                  <a:gd name="T19" fmla="*/ 268 h 334"/>
                  <a:gd name="T20" fmla="*/ 16 w 220"/>
                  <a:gd name="T21" fmla="*/ 280 h 334"/>
                  <a:gd name="T22" fmla="*/ 22 w 220"/>
                  <a:gd name="T23" fmla="*/ 290 h 334"/>
                  <a:gd name="T24" fmla="*/ 30 w 220"/>
                  <a:gd name="T25" fmla="*/ 300 h 334"/>
                  <a:gd name="T26" fmla="*/ 38 w 220"/>
                  <a:gd name="T27" fmla="*/ 310 h 334"/>
                  <a:gd name="T28" fmla="*/ 38 w 220"/>
                  <a:gd name="T29" fmla="*/ 310 h 334"/>
                  <a:gd name="T30" fmla="*/ 48 w 220"/>
                  <a:gd name="T31" fmla="*/ 318 h 334"/>
                  <a:gd name="T32" fmla="*/ 60 w 220"/>
                  <a:gd name="T33" fmla="*/ 324 h 334"/>
                  <a:gd name="T34" fmla="*/ 72 w 220"/>
                  <a:gd name="T35" fmla="*/ 330 h 334"/>
                  <a:gd name="T36" fmla="*/ 84 w 220"/>
                  <a:gd name="T37" fmla="*/ 334 h 334"/>
                  <a:gd name="T38" fmla="*/ 84 w 220"/>
                  <a:gd name="T39" fmla="*/ 334 h 334"/>
                  <a:gd name="T40" fmla="*/ 118 w 220"/>
                  <a:gd name="T41" fmla="*/ 298 h 334"/>
                  <a:gd name="T42" fmla="*/ 158 w 220"/>
                  <a:gd name="T43" fmla="*/ 262 h 334"/>
                  <a:gd name="T44" fmla="*/ 158 w 220"/>
                  <a:gd name="T45" fmla="*/ 262 h 334"/>
                  <a:gd name="T46" fmla="*/ 186 w 220"/>
                  <a:gd name="T47" fmla="*/ 236 h 334"/>
                  <a:gd name="T48" fmla="*/ 196 w 220"/>
                  <a:gd name="T49" fmla="*/ 224 h 334"/>
                  <a:gd name="T50" fmla="*/ 206 w 220"/>
                  <a:gd name="T51" fmla="*/ 212 h 334"/>
                  <a:gd name="T52" fmla="*/ 212 w 220"/>
                  <a:gd name="T53" fmla="*/ 200 h 334"/>
                  <a:gd name="T54" fmla="*/ 218 w 220"/>
                  <a:gd name="T55" fmla="*/ 188 h 334"/>
                  <a:gd name="T56" fmla="*/ 220 w 220"/>
                  <a:gd name="T57" fmla="*/ 178 h 334"/>
                  <a:gd name="T58" fmla="*/ 220 w 220"/>
                  <a:gd name="T59" fmla="*/ 166 h 334"/>
                  <a:gd name="T60" fmla="*/ 218 w 220"/>
                  <a:gd name="T61" fmla="*/ 154 h 334"/>
                  <a:gd name="T62" fmla="*/ 212 w 220"/>
                  <a:gd name="T63" fmla="*/ 142 h 334"/>
                  <a:gd name="T64" fmla="*/ 204 w 220"/>
                  <a:gd name="T65" fmla="*/ 130 h 334"/>
                  <a:gd name="T66" fmla="*/ 194 w 220"/>
                  <a:gd name="T67" fmla="*/ 116 h 334"/>
                  <a:gd name="T68" fmla="*/ 180 w 220"/>
                  <a:gd name="T69" fmla="*/ 104 h 334"/>
                  <a:gd name="T70" fmla="*/ 164 w 220"/>
                  <a:gd name="T71" fmla="*/ 90 h 334"/>
                  <a:gd name="T72" fmla="*/ 144 w 220"/>
                  <a:gd name="T73" fmla="*/ 76 h 334"/>
                  <a:gd name="T74" fmla="*/ 120 w 220"/>
                  <a:gd name="T75" fmla="*/ 60 h 334"/>
                  <a:gd name="T76" fmla="*/ 120 w 220"/>
                  <a:gd name="T77" fmla="*/ 60 h 334"/>
                  <a:gd name="T78" fmla="*/ 22 w 220"/>
                  <a:gd name="T79" fmla="*/ 0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0" h="334">
                    <a:moveTo>
                      <a:pt x="22" y="0"/>
                    </a:moveTo>
                    <a:lnTo>
                      <a:pt x="22" y="0"/>
                    </a:lnTo>
                    <a:lnTo>
                      <a:pt x="14" y="58"/>
                    </a:lnTo>
                    <a:lnTo>
                      <a:pt x="8" y="118"/>
                    </a:lnTo>
                    <a:lnTo>
                      <a:pt x="8" y="118"/>
                    </a:lnTo>
                    <a:lnTo>
                      <a:pt x="2" y="168"/>
                    </a:lnTo>
                    <a:lnTo>
                      <a:pt x="0" y="194"/>
                    </a:lnTo>
                    <a:lnTo>
                      <a:pt x="2" y="220"/>
                    </a:lnTo>
                    <a:lnTo>
                      <a:pt x="4" y="244"/>
                    </a:lnTo>
                    <a:lnTo>
                      <a:pt x="10" y="268"/>
                    </a:lnTo>
                    <a:lnTo>
                      <a:pt x="16" y="280"/>
                    </a:lnTo>
                    <a:lnTo>
                      <a:pt x="22" y="290"/>
                    </a:lnTo>
                    <a:lnTo>
                      <a:pt x="30" y="300"/>
                    </a:lnTo>
                    <a:lnTo>
                      <a:pt x="38" y="310"/>
                    </a:lnTo>
                    <a:lnTo>
                      <a:pt x="38" y="310"/>
                    </a:lnTo>
                    <a:lnTo>
                      <a:pt x="48" y="318"/>
                    </a:lnTo>
                    <a:lnTo>
                      <a:pt x="60" y="324"/>
                    </a:lnTo>
                    <a:lnTo>
                      <a:pt x="72" y="330"/>
                    </a:lnTo>
                    <a:lnTo>
                      <a:pt x="84" y="334"/>
                    </a:lnTo>
                    <a:lnTo>
                      <a:pt x="84" y="334"/>
                    </a:lnTo>
                    <a:lnTo>
                      <a:pt x="118" y="298"/>
                    </a:lnTo>
                    <a:lnTo>
                      <a:pt x="158" y="262"/>
                    </a:lnTo>
                    <a:lnTo>
                      <a:pt x="158" y="262"/>
                    </a:lnTo>
                    <a:lnTo>
                      <a:pt x="186" y="236"/>
                    </a:lnTo>
                    <a:lnTo>
                      <a:pt x="196" y="224"/>
                    </a:lnTo>
                    <a:lnTo>
                      <a:pt x="206" y="212"/>
                    </a:lnTo>
                    <a:lnTo>
                      <a:pt x="212" y="200"/>
                    </a:lnTo>
                    <a:lnTo>
                      <a:pt x="218" y="188"/>
                    </a:lnTo>
                    <a:lnTo>
                      <a:pt x="220" y="178"/>
                    </a:lnTo>
                    <a:lnTo>
                      <a:pt x="220" y="166"/>
                    </a:lnTo>
                    <a:lnTo>
                      <a:pt x="218" y="154"/>
                    </a:lnTo>
                    <a:lnTo>
                      <a:pt x="212" y="142"/>
                    </a:lnTo>
                    <a:lnTo>
                      <a:pt x="204" y="130"/>
                    </a:lnTo>
                    <a:lnTo>
                      <a:pt x="194" y="116"/>
                    </a:lnTo>
                    <a:lnTo>
                      <a:pt x="180" y="104"/>
                    </a:lnTo>
                    <a:lnTo>
                      <a:pt x="164" y="90"/>
                    </a:lnTo>
                    <a:lnTo>
                      <a:pt x="144" y="76"/>
                    </a:lnTo>
                    <a:lnTo>
                      <a:pt x="120" y="60"/>
                    </a:lnTo>
                    <a:lnTo>
                      <a:pt x="120" y="60"/>
                    </a:lnTo>
                    <a:lnTo>
                      <a:pt x="22" y="0"/>
                    </a:lnTo>
                    <a:close/>
                  </a:path>
                </a:pathLst>
              </a:custGeom>
              <a:solidFill>
                <a:srgbClr val="4B921E"/>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marL="0" marR="0" lvl="0" indent="0" defTabSz="457156" eaLnBrk="1" fontAlgn="auto" latinLnBrk="0" hangingPunct="1">
                  <a:lnSpc>
                    <a:spcPct val="100000"/>
                  </a:lnSpc>
                  <a:spcBef>
                    <a:spcPts val="0"/>
                  </a:spcBef>
                  <a:spcAft>
                    <a:spcPts val="0"/>
                  </a:spcAft>
                  <a:buClrTx/>
                  <a:buSzTx/>
                  <a:buFontTx/>
                  <a:buNone/>
                  <a:tabLst/>
                  <a:defRPr/>
                </a:pPr>
                <a:endParaRPr kumimoji="0" lang="id-ID" sz="851" b="0" i="0" u="none" strike="noStrike" kern="0" cap="none" spc="0" normalizeH="0" baseline="0" noProof="0" dirty="0">
                  <a:ln>
                    <a:noFill/>
                  </a:ln>
                  <a:solidFill>
                    <a:prstClr val="black"/>
                  </a:solidFill>
                  <a:effectLst/>
                  <a:uLnTx/>
                  <a:uFillTx/>
                  <a:latin typeface="Arial"/>
                  <a:ea typeface="微软雅黑"/>
                  <a:cs typeface="+mn-ea"/>
                  <a:sym typeface="Arial"/>
                </a:endParaRPr>
              </a:p>
            </p:txBody>
          </p:sp>
          <p:sp>
            <p:nvSpPr>
              <p:cNvPr id="49" name="Freeform 16">
                <a:extLst>
                  <a:ext uri="{FF2B5EF4-FFF2-40B4-BE49-F238E27FC236}">
                    <a16:creationId xmlns:a16="http://schemas.microsoft.com/office/drawing/2014/main" id="{D7EE236D-4EF8-4BF3-8FDA-491043E4ACC8}"/>
                  </a:ext>
                </a:extLst>
              </p:cNvPr>
              <p:cNvSpPr/>
              <p:nvPr/>
            </p:nvSpPr>
            <p:spPr bwMode="auto">
              <a:xfrm rot="1389901">
                <a:off x="11817676" y="7668896"/>
                <a:ext cx="573950" cy="871360"/>
              </a:xfrm>
              <a:custGeom>
                <a:avLst/>
                <a:gdLst>
                  <a:gd name="T0" fmla="*/ 22 w 220"/>
                  <a:gd name="T1" fmla="*/ 0 h 334"/>
                  <a:gd name="T2" fmla="*/ 22 w 220"/>
                  <a:gd name="T3" fmla="*/ 0 h 334"/>
                  <a:gd name="T4" fmla="*/ 14 w 220"/>
                  <a:gd name="T5" fmla="*/ 58 h 334"/>
                  <a:gd name="T6" fmla="*/ 8 w 220"/>
                  <a:gd name="T7" fmla="*/ 118 h 334"/>
                  <a:gd name="T8" fmla="*/ 8 w 220"/>
                  <a:gd name="T9" fmla="*/ 118 h 334"/>
                  <a:gd name="T10" fmla="*/ 2 w 220"/>
                  <a:gd name="T11" fmla="*/ 168 h 334"/>
                  <a:gd name="T12" fmla="*/ 0 w 220"/>
                  <a:gd name="T13" fmla="*/ 194 h 334"/>
                  <a:gd name="T14" fmla="*/ 2 w 220"/>
                  <a:gd name="T15" fmla="*/ 220 h 334"/>
                  <a:gd name="T16" fmla="*/ 4 w 220"/>
                  <a:gd name="T17" fmla="*/ 244 h 334"/>
                  <a:gd name="T18" fmla="*/ 10 w 220"/>
                  <a:gd name="T19" fmla="*/ 268 h 334"/>
                  <a:gd name="T20" fmla="*/ 16 w 220"/>
                  <a:gd name="T21" fmla="*/ 280 h 334"/>
                  <a:gd name="T22" fmla="*/ 22 w 220"/>
                  <a:gd name="T23" fmla="*/ 290 h 334"/>
                  <a:gd name="T24" fmla="*/ 30 w 220"/>
                  <a:gd name="T25" fmla="*/ 300 h 334"/>
                  <a:gd name="T26" fmla="*/ 38 w 220"/>
                  <a:gd name="T27" fmla="*/ 310 h 334"/>
                  <a:gd name="T28" fmla="*/ 38 w 220"/>
                  <a:gd name="T29" fmla="*/ 310 h 334"/>
                  <a:gd name="T30" fmla="*/ 48 w 220"/>
                  <a:gd name="T31" fmla="*/ 318 h 334"/>
                  <a:gd name="T32" fmla="*/ 60 w 220"/>
                  <a:gd name="T33" fmla="*/ 324 h 334"/>
                  <a:gd name="T34" fmla="*/ 72 w 220"/>
                  <a:gd name="T35" fmla="*/ 330 h 334"/>
                  <a:gd name="T36" fmla="*/ 84 w 220"/>
                  <a:gd name="T37" fmla="*/ 334 h 334"/>
                  <a:gd name="T38" fmla="*/ 84 w 220"/>
                  <a:gd name="T39" fmla="*/ 334 h 334"/>
                  <a:gd name="T40" fmla="*/ 118 w 220"/>
                  <a:gd name="T41" fmla="*/ 298 h 334"/>
                  <a:gd name="T42" fmla="*/ 158 w 220"/>
                  <a:gd name="T43" fmla="*/ 262 h 334"/>
                  <a:gd name="T44" fmla="*/ 158 w 220"/>
                  <a:gd name="T45" fmla="*/ 262 h 334"/>
                  <a:gd name="T46" fmla="*/ 186 w 220"/>
                  <a:gd name="T47" fmla="*/ 236 h 334"/>
                  <a:gd name="T48" fmla="*/ 196 w 220"/>
                  <a:gd name="T49" fmla="*/ 224 h 334"/>
                  <a:gd name="T50" fmla="*/ 206 w 220"/>
                  <a:gd name="T51" fmla="*/ 212 h 334"/>
                  <a:gd name="T52" fmla="*/ 212 w 220"/>
                  <a:gd name="T53" fmla="*/ 200 h 334"/>
                  <a:gd name="T54" fmla="*/ 218 w 220"/>
                  <a:gd name="T55" fmla="*/ 188 h 334"/>
                  <a:gd name="T56" fmla="*/ 220 w 220"/>
                  <a:gd name="T57" fmla="*/ 178 h 334"/>
                  <a:gd name="T58" fmla="*/ 220 w 220"/>
                  <a:gd name="T59" fmla="*/ 166 h 334"/>
                  <a:gd name="T60" fmla="*/ 218 w 220"/>
                  <a:gd name="T61" fmla="*/ 154 h 334"/>
                  <a:gd name="T62" fmla="*/ 212 w 220"/>
                  <a:gd name="T63" fmla="*/ 142 h 334"/>
                  <a:gd name="T64" fmla="*/ 204 w 220"/>
                  <a:gd name="T65" fmla="*/ 130 h 334"/>
                  <a:gd name="T66" fmla="*/ 194 w 220"/>
                  <a:gd name="T67" fmla="*/ 116 h 334"/>
                  <a:gd name="T68" fmla="*/ 180 w 220"/>
                  <a:gd name="T69" fmla="*/ 104 h 334"/>
                  <a:gd name="T70" fmla="*/ 164 w 220"/>
                  <a:gd name="T71" fmla="*/ 90 h 334"/>
                  <a:gd name="T72" fmla="*/ 144 w 220"/>
                  <a:gd name="T73" fmla="*/ 76 h 334"/>
                  <a:gd name="T74" fmla="*/ 120 w 220"/>
                  <a:gd name="T75" fmla="*/ 60 h 334"/>
                  <a:gd name="T76" fmla="*/ 120 w 220"/>
                  <a:gd name="T77" fmla="*/ 60 h 334"/>
                  <a:gd name="T78" fmla="*/ 22 w 220"/>
                  <a:gd name="T79" fmla="*/ 0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0" h="334">
                    <a:moveTo>
                      <a:pt x="22" y="0"/>
                    </a:moveTo>
                    <a:lnTo>
                      <a:pt x="22" y="0"/>
                    </a:lnTo>
                    <a:lnTo>
                      <a:pt x="14" y="58"/>
                    </a:lnTo>
                    <a:lnTo>
                      <a:pt x="8" y="118"/>
                    </a:lnTo>
                    <a:lnTo>
                      <a:pt x="8" y="118"/>
                    </a:lnTo>
                    <a:lnTo>
                      <a:pt x="2" y="168"/>
                    </a:lnTo>
                    <a:lnTo>
                      <a:pt x="0" y="194"/>
                    </a:lnTo>
                    <a:lnTo>
                      <a:pt x="2" y="220"/>
                    </a:lnTo>
                    <a:lnTo>
                      <a:pt x="4" y="244"/>
                    </a:lnTo>
                    <a:lnTo>
                      <a:pt x="10" y="268"/>
                    </a:lnTo>
                    <a:lnTo>
                      <a:pt x="16" y="280"/>
                    </a:lnTo>
                    <a:lnTo>
                      <a:pt x="22" y="290"/>
                    </a:lnTo>
                    <a:lnTo>
                      <a:pt x="30" y="300"/>
                    </a:lnTo>
                    <a:lnTo>
                      <a:pt x="38" y="310"/>
                    </a:lnTo>
                    <a:lnTo>
                      <a:pt x="38" y="310"/>
                    </a:lnTo>
                    <a:lnTo>
                      <a:pt x="48" y="318"/>
                    </a:lnTo>
                    <a:lnTo>
                      <a:pt x="60" y="324"/>
                    </a:lnTo>
                    <a:lnTo>
                      <a:pt x="72" y="330"/>
                    </a:lnTo>
                    <a:lnTo>
                      <a:pt x="84" y="334"/>
                    </a:lnTo>
                    <a:lnTo>
                      <a:pt x="84" y="334"/>
                    </a:lnTo>
                    <a:lnTo>
                      <a:pt x="118" y="298"/>
                    </a:lnTo>
                    <a:lnTo>
                      <a:pt x="158" y="262"/>
                    </a:lnTo>
                    <a:lnTo>
                      <a:pt x="158" y="262"/>
                    </a:lnTo>
                    <a:lnTo>
                      <a:pt x="186" y="236"/>
                    </a:lnTo>
                    <a:lnTo>
                      <a:pt x="196" y="224"/>
                    </a:lnTo>
                    <a:lnTo>
                      <a:pt x="206" y="212"/>
                    </a:lnTo>
                    <a:lnTo>
                      <a:pt x="212" y="200"/>
                    </a:lnTo>
                    <a:lnTo>
                      <a:pt x="218" y="188"/>
                    </a:lnTo>
                    <a:lnTo>
                      <a:pt x="220" y="178"/>
                    </a:lnTo>
                    <a:lnTo>
                      <a:pt x="220" y="166"/>
                    </a:lnTo>
                    <a:lnTo>
                      <a:pt x="218" y="154"/>
                    </a:lnTo>
                    <a:lnTo>
                      <a:pt x="212" y="142"/>
                    </a:lnTo>
                    <a:lnTo>
                      <a:pt x="204" y="130"/>
                    </a:lnTo>
                    <a:lnTo>
                      <a:pt x="194" y="116"/>
                    </a:lnTo>
                    <a:lnTo>
                      <a:pt x="180" y="104"/>
                    </a:lnTo>
                    <a:lnTo>
                      <a:pt x="164" y="90"/>
                    </a:lnTo>
                    <a:lnTo>
                      <a:pt x="144" y="76"/>
                    </a:lnTo>
                    <a:lnTo>
                      <a:pt x="120" y="60"/>
                    </a:lnTo>
                    <a:lnTo>
                      <a:pt x="120" y="60"/>
                    </a:lnTo>
                    <a:lnTo>
                      <a:pt x="2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marL="0" marR="0" lvl="0" indent="0" defTabSz="457156" eaLnBrk="1" fontAlgn="auto" latinLnBrk="0" hangingPunct="1">
                  <a:lnSpc>
                    <a:spcPct val="100000"/>
                  </a:lnSpc>
                  <a:spcBef>
                    <a:spcPts val="0"/>
                  </a:spcBef>
                  <a:spcAft>
                    <a:spcPts val="0"/>
                  </a:spcAft>
                  <a:buClrTx/>
                  <a:buSzTx/>
                  <a:buFontTx/>
                  <a:buNone/>
                  <a:tabLst/>
                  <a:defRPr/>
                </a:pPr>
                <a:endParaRPr kumimoji="0" lang="id-ID" sz="851" b="0" i="0" u="none" strike="noStrike" kern="0" cap="none" spc="0" normalizeH="0" baseline="0" noProof="0" dirty="0">
                  <a:ln>
                    <a:noFill/>
                  </a:ln>
                  <a:solidFill>
                    <a:prstClr val="black"/>
                  </a:solidFill>
                  <a:effectLst/>
                  <a:uLnTx/>
                  <a:uFillTx/>
                  <a:latin typeface="Arial"/>
                  <a:ea typeface="微软雅黑"/>
                  <a:cs typeface="+mn-ea"/>
                  <a:sym typeface="Arial"/>
                </a:endParaRPr>
              </a:p>
            </p:txBody>
          </p:sp>
          <p:sp>
            <p:nvSpPr>
              <p:cNvPr id="50" name="Freeform 17">
                <a:extLst>
                  <a:ext uri="{FF2B5EF4-FFF2-40B4-BE49-F238E27FC236}">
                    <a16:creationId xmlns:a16="http://schemas.microsoft.com/office/drawing/2014/main" id="{65A393BC-5F8E-4C3D-8C6A-05F9E492F5D6}"/>
                  </a:ext>
                </a:extLst>
              </p:cNvPr>
              <p:cNvSpPr>
                <a:spLocks noChangeAspect="1"/>
              </p:cNvSpPr>
              <p:nvPr/>
            </p:nvSpPr>
            <p:spPr bwMode="auto">
              <a:xfrm rot="1389901">
                <a:off x="9536399" y="7748162"/>
                <a:ext cx="1036041" cy="1031537"/>
              </a:xfrm>
              <a:custGeom>
                <a:avLst/>
                <a:gdLst>
                  <a:gd name="T0" fmla="*/ 392 w 460"/>
                  <a:gd name="T1" fmla="*/ 68 h 458"/>
                  <a:gd name="T2" fmla="*/ 422 w 460"/>
                  <a:gd name="T3" fmla="*/ 104 h 458"/>
                  <a:gd name="T4" fmla="*/ 442 w 460"/>
                  <a:gd name="T5" fmla="*/ 144 h 458"/>
                  <a:gd name="T6" fmla="*/ 454 w 460"/>
                  <a:gd name="T7" fmla="*/ 186 h 458"/>
                  <a:gd name="T8" fmla="*/ 460 w 460"/>
                  <a:gd name="T9" fmla="*/ 230 h 458"/>
                  <a:gd name="T10" fmla="*/ 454 w 460"/>
                  <a:gd name="T11" fmla="*/ 274 h 458"/>
                  <a:gd name="T12" fmla="*/ 442 w 460"/>
                  <a:gd name="T13" fmla="*/ 316 h 458"/>
                  <a:gd name="T14" fmla="*/ 422 w 460"/>
                  <a:gd name="T15" fmla="*/ 356 h 458"/>
                  <a:gd name="T16" fmla="*/ 392 w 460"/>
                  <a:gd name="T17" fmla="*/ 392 h 458"/>
                  <a:gd name="T18" fmla="*/ 374 w 460"/>
                  <a:gd name="T19" fmla="*/ 408 h 458"/>
                  <a:gd name="T20" fmla="*/ 336 w 460"/>
                  <a:gd name="T21" fmla="*/ 432 h 458"/>
                  <a:gd name="T22" fmla="*/ 296 w 460"/>
                  <a:gd name="T23" fmla="*/ 450 h 458"/>
                  <a:gd name="T24" fmla="*/ 252 w 460"/>
                  <a:gd name="T25" fmla="*/ 458 h 458"/>
                  <a:gd name="T26" fmla="*/ 208 w 460"/>
                  <a:gd name="T27" fmla="*/ 458 h 458"/>
                  <a:gd name="T28" fmla="*/ 164 w 460"/>
                  <a:gd name="T29" fmla="*/ 450 h 458"/>
                  <a:gd name="T30" fmla="*/ 124 w 460"/>
                  <a:gd name="T31" fmla="*/ 432 h 458"/>
                  <a:gd name="T32" fmla="*/ 86 w 460"/>
                  <a:gd name="T33" fmla="*/ 408 h 458"/>
                  <a:gd name="T34" fmla="*/ 68 w 460"/>
                  <a:gd name="T35" fmla="*/ 392 h 458"/>
                  <a:gd name="T36" fmla="*/ 38 w 460"/>
                  <a:gd name="T37" fmla="*/ 356 h 458"/>
                  <a:gd name="T38" fmla="*/ 18 w 460"/>
                  <a:gd name="T39" fmla="*/ 316 h 458"/>
                  <a:gd name="T40" fmla="*/ 4 w 460"/>
                  <a:gd name="T41" fmla="*/ 274 h 458"/>
                  <a:gd name="T42" fmla="*/ 0 w 460"/>
                  <a:gd name="T43" fmla="*/ 230 h 458"/>
                  <a:gd name="T44" fmla="*/ 4 w 460"/>
                  <a:gd name="T45" fmla="*/ 186 h 458"/>
                  <a:gd name="T46" fmla="*/ 18 w 460"/>
                  <a:gd name="T47" fmla="*/ 144 h 458"/>
                  <a:gd name="T48" fmla="*/ 38 w 460"/>
                  <a:gd name="T49" fmla="*/ 104 h 458"/>
                  <a:gd name="T50" fmla="*/ 68 w 460"/>
                  <a:gd name="T51" fmla="*/ 68 h 458"/>
                  <a:gd name="T52" fmla="*/ 86 w 460"/>
                  <a:gd name="T53" fmla="*/ 52 h 458"/>
                  <a:gd name="T54" fmla="*/ 124 w 460"/>
                  <a:gd name="T55" fmla="*/ 26 h 458"/>
                  <a:gd name="T56" fmla="*/ 164 w 460"/>
                  <a:gd name="T57" fmla="*/ 10 h 458"/>
                  <a:gd name="T58" fmla="*/ 208 w 460"/>
                  <a:gd name="T59" fmla="*/ 2 h 458"/>
                  <a:gd name="T60" fmla="*/ 252 w 460"/>
                  <a:gd name="T61" fmla="*/ 2 h 458"/>
                  <a:gd name="T62" fmla="*/ 296 w 460"/>
                  <a:gd name="T63" fmla="*/ 10 h 458"/>
                  <a:gd name="T64" fmla="*/ 336 w 460"/>
                  <a:gd name="T65" fmla="*/ 26 h 458"/>
                  <a:gd name="T66" fmla="*/ 374 w 460"/>
                  <a:gd name="T67" fmla="*/ 52 h 458"/>
                  <a:gd name="T68" fmla="*/ 392 w 460"/>
                  <a:gd name="T69" fmla="*/ 6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60" h="458">
                    <a:moveTo>
                      <a:pt x="392" y="68"/>
                    </a:moveTo>
                    <a:lnTo>
                      <a:pt x="392" y="68"/>
                    </a:lnTo>
                    <a:lnTo>
                      <a:pt x="408" y="84"/>
                    </a:lnTo>
                    <a:lnTo>
                      <a:pt x="422" y="104"/>
                    </a:lnTo>
                    <a:lnTo>
                      <a:pt x="432" y="124"/>
                    </a:lnTo>
                    <a:lnTo>
                      <a:pt x="442" y="144"/>
                    </a:lnTo>
                    <a:lnTo>
                      <a:pt x="450" y="164"/>
                    </a:lnTo>
                    <a:lnTo>
                      <a:pt x="454" y="186"/>
                    </a:lnTo>
                    <a:lnTo>
                      <a:pt x="458" y="208"/>
                    </a:lnTo>
                    <a:lnTo>
                      <a:pt x="460" y="230"/>
                    </a:lnTo>
                    <a:lnTo>
                      <a:pt x="458" y="252"/>
                    </a:lnTo>
                    <a:lnTo>
                      <a:pt x="454" y="274"/>
                    </a:lnTo>
                    <a:lnTo>
                      <a:pt x="450" y="294"/>
                    </a:lnTo>
                    <a:lnTo>
                      <a:pt x="442" y="316"/>
                    </a:lnTo>
                    <a:lnTo>
                      <a:pt x="432" y="336"/>
                    </a:lnTo>
                    <a:lnTo>
                      <a:pt x="422" y="356"/>
                    </a:lnTo>
                    <a:lnTo>
                      <a:pt x="408" y="374"/>
                    </a:lnTo>
                    <a:lnTo>
                      <a:pt x="392" y="392"/>
                    </a:lnTo>
                    <a:lnTo>
                      <a:pt x="392" y="392"/>
                    </a:lnTo>
                    <a:lnTo>
                      <a:pt x="374" y="408"/>
                    </a:lnTo>
                    <a:lnTo>
                      <a:pt x="356" y="422"/>
                    </a:lnTo>
                    <a:lnTo>
                      <a:pt x="336" y="432"/>
                    </a:lnTo>
                    <a:lnTo>
                      <a:pt x="316" y="442"/>
                    </a:lnTo>
                    <a:lnTo>
                      <a:pt x="296" y="450"/>
                    </a:lnTo>
                    <a:lnTo>
                      <a:pt x="274" y="454"/>
                    </a:lnTo>
                    <a:lnTo>
                      <a:pt x="252" y="458"/>
                    </a:lnTo>
                    <a:lnTo>
                      <a:pt x="230" y="458"/>
                    </a:lnTo>
                    <a:lnTo>
                      <a:pt x="208" y="458"/>
                    </a:lnTo>
                    <a:lnTo>
                      <a:pt x="186" y="454"/>
                    </a:lnTo>
                    <a:lnTo>
                      <a:pt x="164" y="450"/>
                    </a:lnTo>
                    <a:lnTo>
                      <a:pt x="144" y="442"/>
                    </a:lnTo>
                    <a:lnTo>
                      <a:pt x="124" y="432"/>
                    </a:lnTo>
                    <a:lnTo>
                      <a:pt x="104" y="422"/>
                    </a:lnTo>
                    <a:lnTo>
                      <a:pt x="86" y="408"/>
                    </a:lnTo>
                    <a:lnTo>
                      <a:pt x="68" y="392"/>
                    </a:lnTo>
                    <a:lnTo>
                      <a:pt x="68" y="392"/>
                    </a:lnTo>
                    <a:lnTo>
                      <a:pt x="52" y="374"/>
                    </a:lnTo>
                    <a:lnTo>
                      <a:pt x="38" y="356"/>
                    </a:lnTo>
                    <a:lnTo>
                      <a:pt x="26" y="336"/>
                    </a:lnTo>
                    <a:lnTo>
                      <a:pt x="18" y="316"/>
                    </a:lnTo>
                    <a:lnTo>
                      <a:pt x="10" y="294"/>
                    </a:lnTo>
                    <a:lnTo>
                      <a:pt x="4" y="274"/>
                    </a:lnTo>
                    <a:lnTo>
                      <a:pt x="2" y="252"/>
                    </a:lnTo>
                    <a:lnTo>
                      <a:pt x="0" y="230"/>
                    </a:lnTo>
                    <a:lnTo>
                      <a:pt x="2" y="208"/>
                    </a:lnTo>
                    <a:lnTo>
                      <a:pt x="4" y="186"/>
                    </a:lnTo>
                    <a:lnTo>
                      <a:pt x="10" y="164"/>
                    </a:lnTo>
                    <a:lnTo>
                      <a:pt x="18" y="144"/>
                    </a:lnTo>
                    <a:lnTo>
                      <a:pt x="26" y="124"/>
                    </a:lnTo>
                    <a:lnTo>
                      <a:pt x="38" y="104"/>
                    </a:lnTo>
                    <a:lnTo>
                      <a:pt x="52" y="86"/>
                    </a:lnTo>
                    <a:lnTo>
                      <a:pt x="68" y="68"/>
                    </a:lnTo>
                    <a:lnTo>
                      <a:pt x="68" y="68"/>
                    </a:lnTo>
                    <a:lnTo>
                      <a:pt x="86" y="52"/>
                    </a:lnTo>
                    <a:lnTo>
                      <a:pt x="104" y="38"/>
                    </a:lnTo>
                    <a:lnTo>
                      <a:pt x="124" y="26"/>
                    </a:lnTo>
                    <a:lnTo>
                      <a:pt x="144" y="18"/>
                    </a:lnTo>
                    <a:lnTo>
                      <a:pt x="164" y="10"/>
                    </a:lnTo>
                    <a:lnTo>
                      <a:pt x="186" y="4"/>
                    </a:lnTo>
                    <a:lnTo>
                      <a:pt x="208" y="2"/>
                    </a:lnTo>
                    <a:lnTo>
                      <a:pt x="230" y="0"/>
                    </a:lnTo>
                    <a:lnTo>
                      <a:pt x="252" y="2"/>
                    </a:lnTo>
                    <a:lnTo>
                      <a:pt x="274" y="4"/>
                    </a:lnTo>
                    <a:lnTo>
                      <a:pt x="296" y="10"/>
                    </a:lnTo>
                    <a:lnTo>
                      <a:pt x="316" y="18"/>
                    </a:lnTo>
                    <a:lnTo>
                      <a:pt x="336" y="26"/>
                    </a:lnTo>
                    <a:lnTo>
                      <a:pt x="356" y="38"/>
                    </a:lnTo>
                    <a:lnTo>
                      <a:pt x="374" y="52"/>
                    </a:lnTo>
                    <a:lnTo>
                      <a:pt x="392" y="68"/>
                    </a:lnTo>
                    <a:lnTo>
                      <a:pt x="392" y="68"/>
                    </a:lnTo>
                    <a:close/>
                  </a:path>
                </a:pathLst>
              </a:custGeom>
              <a:solidFill>
                <a:srgbClr val="9BBB5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marL="0" marR="0" lvl="0" indent="0" defTabSz="457156" eaLnBrk="1" fontAlgn="auto" latinLnBrk="0" hangingPunct="1">
                  <a:lnSpc>
                    <a:spcPct val="100000"/>
                  </a:lnSpc>
                  <a:spcBef>
                    <a:spcPts val="0"/>
                  </a:spcBef>
                  <a:spcAft>
                    <a:spcPts val="0"/>
                  </a:spcAft>
                  <a:buClrTx/>
                  <a:buSzTx/>
                  <a:buFontTx/>
                  <a:buNone/>
                  <a:tabLst/>
                  <a:defRPr/>
                </a:pPr>
                <a:endParaRPr kumimoji="0" lang="id-ID" sz="851" b="0" i="0" u="none" strike="noStrike" kern="0" cap="none" spc="0" normalizeH="0" baseline="0" noProof="0" dirty="0">
                  <a:ln>
                    <a:noFill/>
                  </a:ln>
                  <a:solidFill>
                    <a:prstClr val="black"/>
                  </a:solidFill>
                  <a:effectLst/>
                  <a:uLnTx/>
                  <a:uFillTx/>
                  <a:latin typeface="Arial"/>
                  <a:ea typeface="微软雅黑"/>
                  <a:cs typeface="+mn-ea"/>
                  <a:sym typeface="Arial"/>
                </a:endParaRPr>
              </a:p>
            </p:txBody>
          </p:sp>
          <p:sp>
            <p:nvSpPr>
              <p:cNvPr id="51" name="Freeform 18">
                <a:extLst>
                  <a:ext uri="{FF2B5EF4-FFF2-40B4-BE49-F238E27FC236}">
                    <a16:creationId xmlns:a16="http://schemas.microsoft.com/office/drawing/2014/main" id="{FA3A0DB1-9BC8-45BA-AFF1-AA16D8B1A064}"/>
                  </a:ext>
                </a:extLst>
              </p:cNvPr>
              <p:cNvSpPr>
                <a:spLocks noChangeAspect="1"/>
              </p:cNvSpPr>
              <p:nvPr/>
            </p:nvSpPr>
            <p:spPr bwMode="auto">
              <a:xfrm rot="1389901">
                <a:off x="10026648" y="4149111"/>
                <a:ext cx="1847891" cy="2458850"/>
              </a:xfrm>
              <a:custGeom>
                <a:avLst/>
                <a:gdLst>
                  <a:gd name="T0" fmla="*/ 622 w 738"/>
                  <a:gd name="T1" fmla="*/ 0 h 982"/>
                  <a:gd name="T2" fmla="*/ 574 w 738"/>
                  <a:gd name="T3" fmla="*/ 4 h 982"/>
                  <a:gd name="T4" fmla="*/ 476 w 738"/>
                  <a:gd name="T5" fmla="*/ 22 h 982"/>
                  <a:gd name="T6" fmla="*/ 436 w 738"/>
                  <a:gd name="T7" fmla="*/ 30 h 982"/>
                  <a:gd name="T8" fmla="*/ 390 w 738"/>
                  <a:gd name="T9" fmla="*/ 38 h 982"/>
                  <a:gd name="T10" fmla="*/ 358 w 738"/>
                  <a:gd name="T11" fmla="*/ 52 h 982"/>
                  <a:gd name="T12" fmla="*/ 336 w 738"/>
                  <a:gd name="T13" fmla="*/ 68 h 982"/>
                  <a:gd name="T14" fmla="*/ 322 w 738"/>
                  <a:gd name="T15" fmla="*/ 88 h 982"/>
                  <a:gd name="T16" fmla="*/ 312 w 738"/>
                  <a:gd name="T17" fmla="*/ 112 h 982"/>
                  <a:gd name="T18" fmla="*/ 302 w 738"/>
                  <a:gd name="T19" fmla="*/ 214 h 982"/>
                  <a:gd name="T20" fmla="*/ 286 w 738"/>
                  <a:gd name="T21" fmla="*/ 310 h 982"/>
                  <a:gd name="T22" fmla="*/ 270 w 738"/>
                  <a:gd name="T23" fmla="*/ 368 h 982"/>
                  <a:gd name="T24" fmla="*/ 246 w 738"/>
                  <a:gd name="T25" fmla="*/ 430 h 982"/>
                  <a:gd name="T26" fmla="*/ 212 w 738"/>
                  <a:gd name="T27" fmla="*/ 500 h 982"/>
                  <a:gd name="T28" fmla="*/ 164 w 738"/>
                  <a:gd name="T29" fmla="*/ 578 h 982"/>
                  <a:gd name="T30" fmla="*/ 102 w 738"/>
                  <a:gd name="T31" fmla="*/ 662 h 982"/>
                  <a:gd name="T32" fmla="*/ 24 w 738"/>
                  <a:gd name="T33" fmla="*/ 756 h 982"/>
                  <a:gd name="T34" fmla="*/ 12 w 738"/>
                  <a:gd name="T35" fmla="*/ 768 h 982"/>
                  <a:gd name="T36" fmla="*/ 2 w 738"/>
                  <a:gd name="T37" fmla="*/ 792 h 982"/>
                  <a:gd name="T38" fmla="*/ 2 w 738"/>
                  <a:gd name="T39" fmla="*/ 816 h 982"/>
                  <a:gd name="T40" fmla="*/ 14 w 738"/>
                  <a:gd name="T41" fmla="*/ 838 h 982"/>
                  <a:gd name="T42" fmla="*/ 50 w 738"/>
                  <a:gd name="T43" fmla="*/ 874 h 982"/>
                  <a:gd name="T44" fmla="*/ 124 w 738"/>
                  <a:gd name="T45" fmla="*/ 938 h 982"/>
                  <a:gd name="T46" fmla="*/ 170 w 738"/>
                  <a:gd name="T47" fmla="*/ 982 h 982"/>
                  <a:gd name="T48" fmla="*/ 180 w 738"/>
                  <a:gd name="T49" fmla="*/ 958 h 982"/>
                  <a:gd name="T50" fmla="*/ 194 w 738"/>
                  <a:gd name="T51" fmla="*/ 936 h 982"/>
                  <a:gd name="T52" fmla="*/ 206 w 738"/>
                  <a:gd name="T53" fmla="*/ 926 h 982"/>
                  <a:gd name="T54" fmla="*/ 228 w 738"/>
                  <a:gd name="T55" fmla="*/ 910 h 982"/>
                  <a:gd name="T56" fmla="*/ 256 w 738"/>
                  <a:gd name="T57" fmla="*/ 902 h 982"/>
                  <a:gd name="T58" fmla="*/ 298 w 738"/>
                  <a:gd name="T59" fmla="*/ 898 h 982"/>
                  <a:gd name="T60" fmla="*/ 320 w 738"/>
                  <a:gd name="T61" fmla="*/ 900 h 982"/>
                  <a:gd name="T62" fmla="*/ 386 w 738"/>
                  <a:gd name="T63" fmla="*/ 906 h 982"/>
                  <a:gd name="T64" fmla="*/ 446 w 738"/>
                  <a:gd name="T65" fmla="*/ 912 h 982"/>
                  <a:gd name="T66" fmla="*/ 504 w 738"/>
                  <a:gd name="T67" fmla="*/ 920 h 982"/>
                  <a:gd name="T68" fmla="*/ 586 w 738"/>
                  <a:gd name="T69" fmla="*/ 780 h 982"/>
                  <a:gd name="T70" fmla="*/ 652 w 738"/>
                  <a:gd name="T71" fmla="*/ 644 h 982"/>
                  <a:gd name="T72" fmla="*/ 690 w 738"/>
                  <a:gd name="T73" fmla="*/ 538 h 982"/>
                  <a:gd name="T74" fmla="*/ 712 w 738"/>
                  <a:gd name="T75" fmla="*/ 462 h 982"/>
                  <a:gd name="T76" fmla="*/ 730 w 738"/>
                  <a:gd name="T77" fmla="*/ 382 h 982"/>
                  <a:gd name="T78" fmla="*/ 738 w 738"/>
                  <a:gd name="T79" fmla="*/ 340 h 982"/>
                  <a:gd name="T80" fmla="*/ 638 w 738"/>
                  <a:gd name="T81" fmla="*/ 280 h 982"/>
                  <a:gd name="T82" fmla="*/ 596 w 738"/>
                  <a:gd name="T83" fmla="*/ 250 h 982"/>
                  <a:gd name="T84" fmla="*/ 564 w 738"/>
                  <a:gd name="T85" fmla="*/ 224 h 982"/>
                  <a:gd name="T86" fmla="*/ 546 w 738"/>
                  <a:gd name="T87" fmla="*/ 198 h 982"/>
                  <a:gd name="T88" fmla="*/ 540 w 738"/>
                  <a:gd name="T89" fmla="*/ 174 h 982"/>
                  <a:gd name="T90" fmla="*/ 542 w 738"/>
                  <a:gd name="T91" fmla="*/ 152 h 982"/>
                  <a:gd name="T92" fmla="*/ 554 w 738"/>
                  <a:gd name="T93" fmla="*/ 128 h 982"/>
                  <a:gd name="T94" fmla="*/ 574 w 738"/>
                  <a:gd name="T95" fmla="*/ 104 h 982"/>
                  <a:gd name="T96" fmla="*/ 600 w 738"/>
                  <a:gd name="T97" fmla="*/ 78 h 982"/>
                  <a:gd name="T98" fmla="*/ 676 w 738"/>
                  <a:gd name="T99" fmla="*/ 6 h 982"/>
                  <a:gd name="T100" fmla="*/ 650 w 738"/>
                  <a:gd name="T101" fmla="*/ 0 h 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38" h="982">
                    <a:moveTo>
                      <a:pt x="622" y="0"/>
                    </a:moveTo>
                    <a:lnTo>
                      <a:pt x="622" y="0"/>
                    </a:lnTo>
                    <a:lnTo>
                      <a:pt x="598" y="0"/>
                    </a:lnTo>
                    <a:lnTo>
                      <a:pt x="574" y="4"/>
                    </a:lnTo>
                    <a:lnTo>
                      <a:pt x="524" y="12"/>
                    </a:lnTo>
                    <a:lnTo>
                      <a:pt x="476" y="22"/>
                    </a:lnTo>
                    <a:lnTo>
                      <a:pt x="436" y="30"/>
                    </a:lnTo>
                    <a:lnTo>
                      <a:pt x="436" y="30"/>
                    </a:lnTo>
                    <a:lnTo>
                      <a:pt x="412" y="34"/>
                    </a:lnTo>
                    <a:lnTo>
                      <a:pt x="390" y="38"/>
                    </a:lnTo>
                    <a:lnTo>
                      <a:pt x="374" y="44"/>
                    </a:lnTo>
                    <a:lnTo>
                      <a:pt x="358" y="52"/>
                    </a:lnTo>
                    <a:lnTo>
                      <a:pt x="346" y="58"/>
                    </a:lnTo>
                    <a:lnTo>
                      <a:pt x="336" y="68"/>
                    </a:lnTo>
                    <a:lnTo>
                      <a:pt x="328" y="76"/>
                    </a:lnTo>
                    <a:lnTo>
                      <a:pt x="322" y="88"/>
                    </a:lnTo>
                    <a:lnTo>
                      <a:pt x="316" y="100"/>
                    </a:lnTo>
                    <a:lnTo>
                      <a:pt x="312" y="112"/>
                    </a:lnTo>
                    <a:lnTo>
                      <a:pt x="308" y="142"/>
                    </a:lnTo>
                    <a:lnTo>
                      <a:pt x="302" y="214"/>
                    </a:lnTo>
                    <a:lnTo>
                      <a:pt x="296" y="260"/>
                    </a:lnTo>
                    <a:lnTo>
                      <a:pt x="286" y="310"/>
                    </a:lnTo>
                    <a:lnTo>
                      <a:pt x="280" y="338"/>
                    </a:lnTo>
                    <a:lnTo>
                      <a:pt x="270" y="368"/>
                    </a:lnTo>
                    <a:lnTo>
                      <a:pt x="260" y="398"/>
                    </a:lnTo>
                    <a:lnTo>
                      <a:pt x="246" y="430"/>
                    </a:lnTo>
                    <a:lnTo>
                      <a:pt x="230" y="464"/>
                    </a:lnTo>
                    <a:lnTo>
                      <a:pt x="212" y="500"/>
                    </a:lnTo>
                    <a:lnTo>
                      <a:pt x="190" y="538"/>
                    </a:lnTo>
                    <a:lnTo>
                      <a:pt x="164" y="578"/>
                    </a:lnTo>
                    <a:lnTo>
                      <a:pt x="136" y="620"/>
                    </a:lnTo>
                    <a:lnTo>
                      <a:pt x="102" y="662"/>
                    </a:lnTo>
                    <a:lnTo>
                      <a:pt x="66" y="708"/>
                    </a:lnTo>
                    <a:lnTo>
                      <a:pt x="24" y="756"/>
                    </a:lnTo>
                    <a:lnTo>
                      <a:pt x="24" y="756"/>
                    </a:lnTo>
                    <a:lnTo>
                      <a:pt x="12" y="768"/>
                    </a:lnTo>
                    <a:lnTo>
                      <a:pt x="6" y="780"/>
                    </a:lnTo>
                    <a:lnTo>
                      <a:pt x="2" y="792"/>
                    </a:lnTo>
                    <a:lnTo>
                      <a:pt x="0" y="804"/>
                    </a:lnTo>
                    <a:lnTo>
                      <a:pt x="2" y="816"/>
                    </a:lnTo>
                    <a:lnTo>
                      <a:pt x="6" y="826"/>
                    </a:lnTo>
                    <a:lnTo>
                      <a:pt x="14" y="838"/>
                    </a:lnTo>
                    <a:lnTo>
                      <a:pt x="24" y="850"/>
                    </a:lnTo>
                    <a:lnTo>
                      <a:pt x="50" y="874"/>
                    </a:lnTo>
                    <a:lnTo>
                      <a:pt x="84" y="904"/>
                    </a:lnTo>
                    <a:lnTo>
                      <a:pt x="124" y="938"/>
                    </a:lnTo>
                    <a:lnTo>
                      <a:pt x="170" y="982"/>
                    </a:lnTo>
                    <a:lnTo>
                      <a:pt x="170" y="982"/>
                    </a:lnTo>
                    <a:lnTo>
                      <a:pt x="174" y="968"/>
                    </a:lnTo>
                    <a:lnTo>
                      <a:pt x="180" y="958"/>
                    </a:lnTo>
                    <a:lnTo>
                      <a:pt x="186" y="946"/>
                    </a:lnTo>
                    <a:lnTo>
                      <a:pt x="194" y="936"/>
                    </a:lnTo>
                    <a:lnTo>
                      <a:pt x="194" y="936"/>
                    </a:lnTo>
                    <a:lnTo>
                      <a:pt x="206" y="926"/>
                    </a:lnTo>
                    <a:lnTo>
                      <a:pt x="216" y="918"/>
                    </a:lnTo>
                    <a:lnTo>
                      <a:pt x="228" y="910"/>
                    </a:lnTo>
                    <a:lnTo>
                      <a:pt x="242" y="906"/>
                    </a:lnTo>
                    <a:lnTo>
                      <a:pt x="256" y="902"/>
                    </a:lnTo>
                    <a:lnTo>
                      <a:pt x="270" y="900"/>
                    </a:lnTo>
                    <a:lnTo>
                      <a:pt x="298" y="898"/>
                    </a:lnTo>
                    <a:lnTo>
                      <a:pt x="298" y="898"/>
                    </a:lnTo>
                    <a:lnTo>
                      <a:pt x="320" y="900"/>
                    </a:lnTo>
                    <a:lnTo>
                      <a:pt x="342" y="900"/>
                    </a:lnTo>
                    <a:lnTo>
                      <a:pt x="386" y="906"/>
                    </a:lnTo>
                    <a:lnTo>
                      <a:pt x="386" y="906"/>
                    </a:lnTo>
                    <a:lnTo>
                      <a:pt x="446" y="912"/>
                    </a:lnTo>
                    <a:lnTo>
                      <a:pt x="504" y="920"/>
                    </a:lnTo>
                    <a:lnTo>
                      <a:pt x="504" y="920"/>
                    </a:lnTo>
                    <a:lnTo>
                      <a:pt x="546" y="848"/>
                    </a:lnTo>
                    <a:lnTo>
                      <a:pt x="586" y="780"/>
                    </a:lnTo>
                    <a:lnTo>
                      <a:pt x="620" y="712"/>
                    </a:lnTo>
                    <a:lnTo>
                      <a:pt x="652" y="644"/>
                    </a:lnTo>
                    <a:lnTo>
                      <a:pt x="678" y="574"/>
                    </a:lnTo>
                    <a:lnTo>
                      <a:pt x="690" y="538"/>
                    </a:lnTo>
                    <a:lnTo>
                      <a:pt x="702" y="500"/>
                    </a:lnTo>
                    <a:lnTo>
                      <a:pt x="712" y="462"/>
                    </a:lnTo>
                    <a:lnTo>
                      <a:pt x="722" y="424"/>
                    </a:lnTo>
                    <a:lnTo>
                      <a:pt x="730" y="382"/>
                    </a:lnTo>
                    <a:lnTo>
                      <a:pt x="738" y="340"/>
                    </a:lnTo>
                    <a:lnTo>
                      <a:pt x="738" y="340"/>
                    </a:lnTo>
                    <a:lnTo>
                      <a:pt x="638" y="280"/>
                    </a:lnTo>
                    <a:lnTo>
                      <a:pt x="638" y="280"/>
                    </a:lnTo>
                    <a:lnTo>
                      <a:pt x="614" y="264"/>
                    </a:lnTo>
                    <a:lnTo>
                      <a:pt x="596" y="250"/>
                    </a:lnTo>
                    <a:lnTo>
                      <a:pt x="578" y="236"/>
                    </a:lnTo>
                    <a:lnTo>
                      <a:pt x="564" y="224"/>
                    </a:lnTo>
                    <a:lnTo>
                      <a:pt x="554" y="210"/>
                    </a:lnTo>
                    <a:lnTo>
                      <a:pt x="546" y="198"/>
                    </a:lnTo>
                    <a:lnTo>
                      <a:pt x="542" y="186"/>
                    </a:lnTo>
                    <a:lnTo>
                      <a:pt x="540" y="174"/>
                    </a:lnTo>
                    <a:lnTo>
                      <a:pt x="540" y="162"/>
                    </a:lnTo>
                    <a:lnTo>
                      <a:pt x="542" y="152"/>
                    </a:lnTo>
                    <a:lnTo>
                      <a:pt x="546" y="140"/>
                    </a:lnTo>
                    <a:lnTo>
                      <a:pt x="554" y="128"/>
                    </a:lnTo>
                    <a:lnTo>
                      <a:pt x="562" y="116"/>
                    </a:lnTo>
                    <a:lnTo>
                      <a:pt x="574" y="104"/>
                    </a:lnTo>
                    <a:lnTo>
                      <a:pt x="600" y="78"/>
                    </a:lnTo>
                    <a:lnTo>
                      <a:pt x="600" y="78"/>
                    </a:lnTo>
                    <a:lnTo>
                      <a:pt x="640" y="42"/>
                    </a:lnTo>
                    <a:lnTo>
                      <a:pt x="676" y="6"/>
                    </a:lnTo>
                    <a:lnTo>
                      <a:pt x="676" y="6"/>
                    </a:lnTo>
                    <a:lnTo>
                      <a:pt x="650" y="0"/>
                    </a:lnTo>
                    <a:lnTo>
                      <a:pt x="622" y="0"/>
                    </a:lnTo>
                    <a:close/>
                  </a:path>
                </a:pathLst>
              </a:custGeom>
              <a:solidFill>
                <a:srgbClr val="2980B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marL="0" marR="0" lvl="0" indent="0" defTabSz="457156" eaLnBrk="1" fontAlgn="auto" latinLnBrk="0" hangingPunct="1">
                  <a:lnSpc>
                    <a:spcPct val="100000"/>
                  </a:lnSpc>
                  <a:spcBef>
                    <a:spcPts val="0"/>
                  </a:spcBef>
                  <a:spcAft>
                    <a:spcPts val="0"/>
                  </a:spcAft>
                  <a:buClrTx/>
                  <a:buSzTx/>
                  <a:buFontTx/>
                  <a:buNone/>
                  <a:tabLst/>
                  <a:defRPr/>
                </a:pPr>
                <a:endParaRPr kumimoji="0" lang="id-ID" sz="851" b="0" i="0" u="none" strike="noStrike" kern="0" cap="none" spc="0" normalizeH="0" baseline="0" noProof="0" dirty="0">
                  <a:ln>
                    <a:noFill/>
                  </a:ln>
                  <a:solidFill>
                    <a:prstClr val="black"/>
                  </a:solidFill>
                  <a:effectLst/>
                  <a:uLnTx/>
                  <a:uFillTx/>
                  <a:latin typeface="Arial"/>
                  <a:ea typeface="微软雅黑"/>
                  <a:cs typeface="+mn-ea"/>
                  <a:sym typeface="Arial"/>
                </a:endParaRPr>
              </a:p>
            </p:txBody>
          </p:sp>
          <p:sp>
            <p:nvSpPr>
              <p:cNvPr id="52" name="Freeform 19">
                <a:extLst>
                  <a:ext uri="{FF2B5EF4-FFF2-40B4-BE49-F238E27FC236}">
                    <a16:creationId xmlns:a16="http://schemas.microsoft.com/office/drawing/2014/main" id="{48EAC091-BFD1-46AA-A3F9-9FA6ACE203E4}"/>
                  </a:ext>
                </a:extLst>
              </p:cNvPr>
              <p:cNvSpPr/>
              <p:nvPr/>
            </p:nvSpPr>
            <p:spPr bwMode="auto">
              <a:xfrm rot="1389901">
                <a:off x="9969143" y="4061951"/>
                <a:ext cx="1925340" cy="2561903"/>
              </a:xfrm>
              <a:custGeom>
                <a:avLst/>
                <a:gdLst>
                  <a:gd name="T0" fmla="*/ 622 w 738"/>
                  <a:gd name="T1" fmla="*/ 0 h 982"/>
                  <a:gd name="T2" fmla="*/ 574 w 738"/>
                  <a:gd name="T3" fmla="*/ 4 h 982"/>
                  <a:gd name="T4" fmla="*/ 476 w 738"/>
                  <a:gd name="T5" fmla="*/ 22 h 982"/>
                  <a:gd name="T6" fmla="*/ 436 w 738"/>
                  <a:gd name="T7" fmla="*/ 30 h 982"/>
                  <a:gd name="T8" fmla="*/ 390 w 738"/>
                  <a:gd name="T9" fmla="*/ 38 h 982"/>
                  <a:gd name="T10" fmla="*/ 358 w 738"/>
                  <a:gd name="T11" fmla="*/ 52 h 982"/>
                  <a:gd name="T12" fmla="*/ 336 w 738"/>
                  <a:gd name="T13" fmla="*/ 68 h 982"/>
                  <a:gd name="T14" fmla="*/ 322 w 738"/>
                  <a:gd name="T15" fmla="*/ 88 h 982"/>
                  <a:gd name="T16" fmla="*/ 312 w 738"/>
                  <a:gd name="T17" fmla="*/ 112 h 982"/>
                  <a:gd name="T18" fmla="*/ 302 w 738"/>
                  <a:gd name="T19" fmla="*/ 214 h 982"/>
                  <a:gd name="T20" fmla="*/ 286 w 738"/>
                  <a:gd name="T21" fmla="*/ 310 h 982"/>
                  <a:gd name="T22" fmla="*/ 270 w 738"/>
                  <a:gd name="T23" fmla="*/ 368 h 982"/>
                  <a:gd name="T24" fmla="*/ 246 w 738"/>
                  <a:gd name="T25" fmla="*/ 430 h 982"/>
                  <a:gd name="T26" fmla="*/ 212 w 738"/>
                  <a:gd name="T27" fmla="*/ 500 h 982"/>
                  <a:gd name="T28" fmla="*/ 164 w 738"/>
                  <a:gd name="T29" fmla="*/ 578 h 982"/>
                  <a:gd name="T30" fmla="*/ 102 w 738"/>
                  <a:gd name="T31" fmla="*/ 662 h 982"/>
                  <a:gd name="T32" fmla="*/ 24 w 738"/>
                  <a:gd name="T33" fmla="*/ 756 h 982"/>
                  <a:gd name="T34" fmla="*/ 12 w 738"/>
                  <a:gd name="T35" fmla="*/ 768 h 982"/>
                  <a:gd name="T36" fmla="*/ 2 w 738"/>
                  <a:gd name="T37" fmla="*/ 792 h 982"/>
                  <a:gd name="T38" fmla="*/ 2 w 738"/>
                  <a:gd name="T39" fmla="*/ 816 h 982"/>
                  <a:gd name="T40" fmla="*/ 14 w 738"/>
                  <a:gd name="T41" fmla="*/ 838 h 982"/>
                  <a:gd name="T42" fmla="*/ 50 w 738"/>
                  <a:gd name="T43" fmla="*/ 874 h 982"/>
                  <a:gd name="T44" fmla="*/ 124 w 738"/>
                  <a:gd name="T45" fmla="*/ 938 h 982"/>
                  <a:gd name="T46" fmla="*/ 170 w 738"/>
                  <a:gd name="T47" fmla="*/ 982 h 982"/>
                  <a:gd name="T48" fmla="*/ 180 w 738"/>
                  <a:gd name="T49" fmla="*/ 958 h 982"/>
                  <a:gd name="T50" fmla="*/ 194 w 738"/>
                  <a:gd name="T51" fmla="*/ 936 h 982"/>
                  <a:gd name="T52" fmla="*/ 206 w 738"/>
                  <a:gd name="T53" fmla="*/ 926 h 982"/>
                  <a:gd name="T54" fmla="*/ 228 w 738"/>
                  <a:gd name="T55" fmla="*/ 910 h 982"/>
                  <a:gd name="T56" fmla="*/ 256 w 738"/>
                  <a:gd name="T57" fmla="*/ 902 h 982"/>
                  <a:gd name="T58" fmla="*/ 298 w 738"/>
                  <a:gd name="T59" fmla="*/ 898 h 982"/>
                  <a:gd name="T60" fmla="*/ 320 w 738"/>
                  <a:gd name="T61" fmla="*/ 900 h 982"/>
                  <a:gd name="T62" fmla="*/ 386 w 738"/>
                  <a:gd name="T63" fmla="*/ 906 h 982"/>
                  <a:gd name="T64" fmla="*/ 446 w 738"/>
                  <a:gd name="T65" fmla="*/ 912 h 982"/>
                  <a:gd name="T66" fmla="*/ 504 w 738"/>
                  <a:gd name="T67" fmla="*/ 920 h 982"/>
                  <a:gd name="T68" fmla="*/ 586 w 738"/>
                  <a:gd name="T69" fmla="*/ 780 h 982"/>
                  <a:gd name="T70" fmla="*/ 652 w 738"/>
                  <a:gd name="T71" fmla="*/ 644 h 982"/>
                  <a:gd name="T72" fmla="*/ 690 w 738"/>
                  <a:gd name="T73" fmla="*/ 538 h 982"/>
                  <a:gd name="T74" fmla="*/ 712 w 738"/>
                  <a:gd name="T75" fmla="*/ 462 h 982"/>
                  <a:gd name="T76" fmla="*/ 730 w 738"/>
                  <a:gd name="T77" fmla="*/ 382 h 982"/>
                  <a:gd name="T78" fmla="*/ 738 w 738"/>
                  <a:gd name="T79" fmla="*/ 340 h 982"/>
                  <a:gd name="T80" fmla="*/ 638 w 738"/>
                  <a:gd name="T81" fmla="*/ 280 h 982"/>
                  <a:gd name="T82" fmla="*/ 596 w 738"/>
                  <a:gd name="T83" fmla="*/ 250 h 982"/>
                  <a:gd name="T84" fmla="*/ 564 w 738"/>
                  <a:gd name="T85" fmla="*/ 224 h 982"/>
                  <a:gd name="T86" fmla="*/ 546 w 738"/>
                  <a:gd name="T87" fmla="*/ 198 h 982"/>
                  <a:gd name="T88" fmla="*/ 540 w 738"/>
                  <a:gd name="T89" fmla="*/ 174 h 982"/>
                  <a:gd name="T90" fmla="*/ 542 w 738"/>
                  <a:gd name="T91" fmla="*/ 152 h 982"/>
                  <a:gd name="T92" fmla="*/ 554 w 738"/>
                  <a:gd name="T93" fmla="*/ 128 h 982"/>
                  <a:gd name="T94" fmla="*/ 574 w 738"/>
                  <a:gd name="T95" fmla="*/ 104 h 982"/>
                  <a:gd name="T96" fmla="*/ 600 w 738"/>
                  <a:gd name="T97" fmla="*/ 78 h 982"/>
                  <a:gd name="T98" fmla="*/ 676 w 738"/>
                  <a:gd name="T99" fmla="*/ 6 h 982"/>
                  <a:gd name="T100" fmla="*/ 650 w 738"/>
                  <a:gd name="T101" fmla="*/ 0 h 9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38" h="982">
                    <a:moveTo>
                      <a:pt x="622" y="0"/>
                    </a:moveTo>
                    <a:lnTo>
                      <a:pt x="622" y="0"/>
                    </a:lnTo>
                    <a:lnTo>
                      <a:pt x="598" y="0"/>
                    </a:lnTo>
                    <a:lnTo>
                      <a:pt x="574" y="4"/>
                    </a:lnTo>
                    <a:lnTo>
                      <a:pt x="524" y="12"/>
                    </a:lnTo>
                    <a:lnTo>
                      <a:pt x="476" y="22"/>
                    </a:lnTo>
                    <a:lnTo>
                      <a:pt x="436" y="30"/>
                    </a:lnTo>
                    <a:lnTo>
                      <a:pt x="436" y="30"/>
                    </a:lnTo>
                    <a:lnTo>
                      <a:pt x="412" y="34"/>
                    </a:lnTo>
                    <a:lnTo>
                      <a:pt x="390" y="38"/>
                    </a:lnTo>
                    <a:lnTo>
                      <a:pt x="374" y="44"/>
                    </a:lnTo>
                    <a:lnTo>
                      <a:pt x="358" y="52"/>
                    </a:lnTo>
                    <a:lnTo>
                      <a:pt x="346" y="58"/>
                    </a:lnTo>
                    <a:lnTo>
                      <a:pt x="336" y="68"/>
                    </a:lnTo>
                    <a:lnTo>
                      <a:pt x="328" y="76"/>
                    </a:lnTo>
                    <a:lnTo>
                      <a:pt x="322" y="88"/>
                    </a:lnTo>
                    <a:lnTo>
                      <a:pt x="316" y="100"/>
                    </a:lnTo>
                    <a:lnTo>
                      <a:pt x="312" y="112"/>
                    </a:lnTo>
                    <a:lnTo>
                      <a:pt x="308" y="142"/>
                    </a:lnTo>
                    <a:lnTo>
                      <a:pt x="302" y="214"/>
                    </a:lnTo>
                    <a:lnTo>
                      <a:pt x="296" y="260"/>
                    </a:lnTo>
                    <a:lnTo>
                      <a:pt x="286" y="310"/>
                    </a:lnTo>
                    <a:lnTo>
                      <a:pt x="280" y="338"/>
                    </a:lnTo>
                    <a:lnTo>
                      <a:pt x="270" y="368"/>
                    </a:lnTo>
                    <a:lnTo>
                      <a:pt x="260" y="398"/>
                    </a:lnTo>
                    <a:lnTo>
                      <a:pt x="246" y="430"/>
                    </a:lnTo>
                    <a:lnTo>
                      <a:pt x="230" y="464"/>
                    </a:lnTo>
                    <a:lnTo>
                      <a:pt x="212" y="500"/>
                    </a:lnTo>
                    <a:lnTo>
                      <a:pt x="190" y="538"/>
                    </a:lnTo>
                    <a:lnTo>
                      <a:pt x="164" y="578"/>
                    </a:lnTo>
                    <a:lnTo>
                      <a:pt x="136" y="620"/>
                    </a:lnTo>
                    <a:lnTo>
                      <a:pt x="102" y="662"/>
                    </a:lnTo>
                    <a:lnTo>
                      <a:pt x="66" y="708"/>
                    </a:lnTo>
                    <a:lnTo>
                      <a:pt x="24" y="756"/>
                    </a:lnTo>
                    <a:lnTo>
                      <a:pt x="24" y="756"/>
                    </a:lnTo>
                    <a:lnTo>
                      <a:pt x="12" y="768"/>
                    </a:lnTo>
                    <a:lnTo>
                      <a:pt x="6" y="780"/>
                    </a:lnTo>
                    <a:lnTo>
                      <a:pt x="2" y="792"/>
                    </a:lnTo>
                    <a:lnTo>
                      <a:pt x="0" y="804"/>
                    </a:lnTo>
                    <a:lnTo>
                      <a:pt x="2" y="816"/>
                    </a:lnTo>
                    <a:lnTo>
                      <a:pt x="6" y="826"/>
                    </a:lnTo>
                    <a:lnTo>
                      <a:pt x="14" y="838"/>
                    </a:lnTo>
                    <a:lnTo>
                      <a:pt x="24" y="850"/>
                    </a:lnTo>
                    <a:lnTo>
                      <a:pt x="50" y="874"/>
                    </a:lnTo>
                    <a:lnTo>
                      <a:pt x="84" y="904"/>
                    </a:lnTo>
                    <a:lnTo>
                      <a:pt x="124" y="938"/>
                    </a:lnTo>
                    <a:lnTo>
                      <a:pt x="170" y="982"/>
                    </a:lnTo>
                    <a:lnTo>
                      <a:pt x="170" y="982"/>
                    </a:lnTo>
                    <a:lnTo>
                      <a:pt x="174" y="968"/>
                    </a:lnTo>
                    <a:lnTo>
                      <a:pt x="180" y="958"/>
                    </a:lnTo>
                    <a:lnTo>
                      <a:pt x="186" y="946"/>
                    </a:lnTo>
                    <a:lnTo>
                      <a:pt x="194" y="936"/>
                    </a:lnTo>
                    <a:lnTo>
                      <a:pt x="194" y="936"/>
                    </a:lnTo>
                    <a:lnTo>
                      <a:pt x="206" y="926"/>
                    </a:lnTo>
                    <a:lnTo>
                      <a:pt x="216" y="918"/>
                    </a:lnTo>
                    <a:lnTo>
                      <a:pt x="228" y="910"/>
                    </a:lnTo>
                    <a:lnTo>
                      <a:pt x="242" y="906"/>
                    </a:lnTo>
                    <a:lnTo>
                      <a:pt x="256" y="902"/>
                    </a:lnTo>
                    <a:lnTo>
                      <a:pt x="270" y="900"/>
                    </a:lnTo>
                    <a:lnTo>
                      <a:pt x="298" y="898"/>
                    </a:lnTo>
                    <a:lnTo>
                      <a:pt x="298" y="898"/>
                    </a:lnTo>
                    <a:lnTo>
                      <a:pt x="320" y="900"/>
                    </a:lnTo>
                    <a:lnTo>
                      <a:pt x="342" y="900"/>
                    </a:lnTo>
                    <a:lnTo>
                      <a:pt x="386" y="906"/>
                    </a:lnTo>
                    <a:lnTo>
                      <a:pt x="386" y="906"/>
                    </a:lnTo>
                    <a:lnTo>
                      <a:pt x="446" y="912"/>
                    </a:lnTo>
                    <a:lnTo>
                      <a:pt x="504" y="920"/>
                    </a:lnTo>
                    <a:lnTo>
                      <a:pt x="504" y="920"/>
                    </a:lnTo>
                    <a:lnTo>
                      <a:pt x="546" y="848"/>
                    </a:lnTo>
                    <a:lnTo>
                      <a:pt x="586" y="780"/>
                    </a:lnTo>
                    <a:lnTo>
                      <a:pt x="620" y="712"/>
                    </a:lnTo>
                    <a:lnTo>
                      <a:pt x="652" y="644"/>
                    </a:lnTo>
                    <a:lnTo>
                      <a:pt x="678" y="574"/>
                    </a:lnTo>
                    <a:lnTo>
                      <a:pt x="690" y="538"/>
                    </a:lnTo>
                    <a:lnTo>
                      <a:pt x="702" y="500"/>
                    </a:lnTo>
                    <a:lnTo>
                      <a:pt x="712" y="462"/>
                    </a:lnTo>
                    <a:lnTo>
                      <a:pt x="722" y="424"/>
                    </a:lnTo>
                    <a:lnTo>
                      <a:pt x="730" y="382"/>
                    </a:lnTo>
                    <a:lnTo>
                      <a:pt x="738" y="340"/>
                    </a:lnTo>
                    <a:lnTo>
                      <a:pt x="738" y="340"/>
                    </a:lnTo>
                    <a:lnTo>
                      <a:pt x="638" y="280"/>
                    </a:lnTo>
                    <a:lnTo>
                      <a:pt x="638" y="280"/>
                    </a:lnTo>
                    <a:lnTo>
                      <a:pt x="614" y="264"/>
                    </a:lnTo>
                    <a:lnTo>
                      <a:pt x="596" y="250"/>
                    </a:lnTo>
                    <a:lnTo>
                      <a:pt x="578" y="236"/>
                    </a:lnTo>
                    <a:lnTo>
                      <a:pt x="564" y="224"/>
                    </a:lnTo>
                    <a:lnTo>
                      <a:pt x="554" y="210"/>
                    </a:lnTo>
                    <a:lnTo>
                      <a:pt x="546" y="198"/>
                    </a:lnTo>
                    <a:lnTo>
                      <a:pt x="542" y="186"/>
                    </a:lnTo>
                    <a:lnTo>
                      <a:pt x="540" y="174"/>
                    </a:lnTo>
                    <a:lnTo>
                      <a:pt x="540" y="162"/>
                    </a:lnTo>
                    <a:lnTo>
                      <a:pt x="542" y="152"/>
                    </a:lnTo>
                    <a:lnTo>
                      <a:pt x="546" y="140"/>
                    </a:lnTo>
                    <a:lnTo>
                      <a:pt x="554" y="128"/>
                    </a:lnTo>
                    <a:lnTo>
                      <a:pt x="562" y="116"/>
                    </a:lnTo>
                    <a:lnTo>
                      <a:pt x="574" y="104"/>
                    </a:lnTo>
                    <a:lnTo>
                      <a:pt x="600" y="78"/>
                    </a:lnTo>
                    <a:lnTo>
                      <a:pt x="600" y="78"/>
                    </a:lnTo>
                    <a:lnTo>
                      <a:pt x="640" y="42"/>
                    </a:lnTo>
                    <a:lnTo>
                      <a:pt x="676" y="6"/>
                    </a:lnTo>
                    <a:lnTo>
                      <a:pt x="676" y="6"/>
                    </a:lnTo>
                    <a:lnTo>
                      <a:pt x="650" y="0"/>
                    </a:lnTo>
                    <a:lnTo>
                      <a:pt x="62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marL="0" marR="0" lvl="0" indent="0" defTabSz="457156" eaLnBrk="1" fontAlgn="auto" latinLnBrk="0" hangingPunct="1">
                  <a:lnSpc>
                    <a:spcPct val="100000"/>
                  </a:lnSpc>
                  <a:spcBef>
                    <a:spcPts val="0"/>
                  </a:spcBef>
                  <a:spcAft>
                    <a:spcPts val="0"/>
                  </a:spcAft>
                  <a:buClrTx/>
                  <a:buSzTx/>
                  <a:buFontTx/>
                  <a:buNone/>
                  <a:tabLst/>
                  <a:defRPr/>
                </a:pPr>
                <a:endParaRPr kumimoji="0" lang="id-ID" sz="851" b="0" i="0" u="none" strike="noStrike" kern="0" cap="none" spc="0" normalizeH="0" baseline="0" noProof="0" dirty="0">
                  <a:ln>
                    <a:noFill/>
                  </a:ln>
                  <a:solidFill>
                    <a:prstClr val="black"/>
                  </a:solidFill>
                  <a:effectLst/>
                  <a:uLnTx/>
                  <a:uFillTx/>
                  <a:latin typeface="Arial"/>
                  <a:ea typeface="微软雅黑"/>
                  <a:cs typeface="+mn-ea"/>
                  <a:sym typeface="Arial"/>
                </a:endParaRPr>
              </a:p>
            </p:txBody>
          </p:sp>
          <p:sp>
            <p:nvSpPr>
              <p:cNvPr id="53" name="Freeform 20">
                <a:extLst>
                  <a:ext uri="{FF2B5EF4-FFF2-40B4-BE49-F238E27FC236}">
                    <a16:creationId xmlns:a16="http://schemas.microsoft.com/office/drawing/2014/main" id="{439EE648-8721-4213-A031-4B60B69D035D}"/>
                  </a:ext>
                </a:extLst>
              </p:cNvPr>
              <p:cNvSpPr/>
              <p:nvPr/>
            </p:nvSpPr>
            <p:spPr bwMode="auto">
              <a:xfrm rot="1389901">
                <a:off x="11581003" y="4497854"/>
                <a:ext cx="568732" cy="871361"/>
              </a:xfrm>
              <a:custGeom>
                <a:avLst/>
                <a:gdLst>
                  <a:gd name="T0" fmla="*/ 136 w 218"/>
                  <a:gd name="T1" fmla="*/ 0 h 334"/>
                  <a:gd name="T2" fmla="*/ 136 w 218"/>
                  <a:gd name="T3" fmla="*/ 0 h 334"/>
                  <a:gd name="T4" fmla="*/ 100 w 218"/>
                  <a:gd name="T5" fmla="*/ 36 h 334"/>
                  <a:gd name="T6" fmla="*/ 60 w 218"/>
                  <a:gd name="T7" fmla="*/ 72 h 334"/>
                  <a:gd name="T8" fmla="*/ 60 w 218"/>
                  <a:gd name="T9" fmla="*/ 72 h 334"/>
                  <a:gd name="T10" fmla="*/ 34 w 218"/>
                  <a:gd name="T11" fmla="*/ 98 h 334"/>
                  <a:gd name="T12" fmla="*/ 22 w 218"/>
                  <a:gd name="T13" fmla="*/ 110 h 334"/>
                  <a:gd name="T14" fmla="*/ 14 w 218"/>
                  <a:gd name="T15" fmla="*/ 122 h 334"/>
                  <a:gd name="T16" fmla="*/ 6 w 218"/>
                  <a:gd name="T17" fmla="*/ 134 h 334"/>
                  <a:gd name="T18" fmla="*/ 2 w 218"/>
                  <a:gd name="T19" fmla="*/ 146 h 334"/>
                  <a:gd name="T20" fmla="*/ 0 w 218"/>
                  <a:gd name="T21" fmla="*/ 156 h 334"/>
                  <a:gd name="T22" fmla="*/ 0 w 218"/>
                  <a:gd name="T23" fmla="*/ 168 h 334"/>
                  <a:gd name="T24" fmla="*/ 2 w 218"/>
                  <a:gd name="T25" fmla="*/ 180 h 334"/>
                  <a:gd name="T26" fmla="*/ 6 w 218"/>
                  <a:gd name="T27" fmla="*/ 192 h 334"/>
                  <a:gd name="T28" fmla="*/ 14 w 218"/>
                  <a:gd name="T29" fmla="*/ 204 h 334"/>
                  <a:gd name="T30" fmla="*/ 24 w 218"/>
                  <a:gd name="T31" fmla="*/ 218 h 334"/>
                  <a:gd name="T32" fmla="*/ 38 w 218"/>
                  <a:gd name="T33" fmla="*/ 230 h 334"/>
                  <a:gd name="T34" fmla="*/ 56 w 218"/>
                  <a:gd name="T35" fmla="*/ 244 h 334"/>
                  <a:gd name="T36" fmla="*/ 74 w 218"/>
                  <a:gd name="T37" fmla="*/ 258 h 334"/>
                  <a:gd name="T38" fmla="*/ 98 w 218"/>
                  <a:gd name="T39" fmla="*/ 274 h 334"/>
                  <a:gd name="T40" fmla="*/ 98 w 218"/>
                  <a:gd name="T41" fmla="*/ 274 h 334"/>
                  <a:gd name="T42" fmla="*/ 198 w 218"/>
                  <a:gd name="T43" fmla="*/ 334 h 334"/>
                  <a:gd name="T44" fmla="*/ 198 w 218"/>
                  <a:gd name="T45" fmla="*/ 334 h 334"/>
                  <a:gd name="T46" fmla="*/ 206 w 218"/>
                  <a:gd name="T47" fmla="*/ 276 h 334"/>
                  <a:gd name="T48" fmla="*/ 212 w 218"/>
                  <a:gd name="T49" fmla="*/ 216 h 334"/>
                  <a:gd name="T50" fmla="*/ 212 w 218"/>
                  <a:gd name="T51" fmla="*/ 216 h 334"/>
                  <a:gd name="T52" fmla="*/ 216 w 218"/>
                  <a:gd name="T53" fmla="*/ 166 h 334"/>
                  <a:gd name="T54" fmla="*/ 218 w 218"/>
                  <a:gd name="T55" fmla="*/ 140 h 334"/>
                  <a:gd name="T56" fmla="*/ 218 w 218"/>
                  <a:gd name="T57" fmla="*/ 114 h 334"/>
                  <a:gd name="T58" fmla="*/ 214 w 218"/>
                  <a:gd name="T59" fmla="*/ 90 h 334"/>
                  <a:gd name="T60" fmla="*/ 208 w 218"/>
                  <a:gd name="T61" fmla="*/ 66 h 334"/>
                  <a:gd name="T62" fmla="*/ 204 w 218"/>
                  <a:gd name="T63" fmla="*/ 54 h 334"/>
                  <a:gd name="T64" fmla="*/ 198 w 218"/>
                  <a:gd name="T65" fmla="*/ 44 h 334"/>
                  <a:gd name="T66" fmla="*/ 190 w 218"/>
                  <a:gd name="T67" fmla="*/ 34 h 334"/>
                  <a:gd name="T68" fmla="*/ 180 w 218"/>
                  <a:gd name="T69" fmla="*/ 24 h 334"/>
                  <a:gd name="T70" fmla="*/ 180 w 218"/>
                  <a:gd name="T71" fmla="*/ 24 h 334"/>
                  <a:gd name="T72" fmla="*/ 170 w 218"/>
                  <a:gd name="T73" fmla="*/ 16 h 334"/>
                  <a:gd name="T74" fmla="*/ 160 w 218"/>
                  <a:gd name="T75" fmla="*/ 10 h 334"/>
                  <a:gd name="T76" fmla="*/ 148 w 218"/>
                  <a:gd name="T77" fmla="*/ 4 h 334"/>
                  <a:gd name="T78" fmla="*/ 136 w 218"/>
                  <a:gd name="T79" fmla="*/ 0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8" h="334">
                    <a:moveTo>
                      <a:pt x="136" y="0"/>
                    </a:moveTo>
                    <a:lnTo>
                      <a:pt x="136" y="0"/>
                    </a:lnTo>
                    <a:lnTo>
                      <a:pt x="100" y="36"/>
                    </a:lnTo>
                    <a:lnTo>
                      <a:pt x="60" y="72"/>
                    </a:lnTo>
                    <a:lnTo>
                      <a:pt x="60" y="72"/>
                    </a:lnTo>
                    <a:lnTo>
                      <a:pt x="34" y="98"/>
                    </a:lnTo>
                    <a:lnTo>
                      <a:pt x="22" y="110"/>
                    </a:lnTo>
                    <a:lnTo>
                      <a:pt x="14" y="122"/>
                    </a:lnTo>
                    <a:lnTo>
                      <a:pt x="6" y="134"/>
                    </a:lnTo>
                    <a:lnTo>
                      <a:pt x="2" y="146"/>
                    </a:lnTo>
                    <a:lnTo>
                      <a:pt x="0" y="156"/>
                    </a:lnTo>
                    <a:lnTo>
                      <a:pt x="0" y="168"/>
                    </a:lnTo>
                    <a:lnTo>
                      <a:pt x="2" y="180"/>
                    </a:lnTo>
                    <a:lnTo>
                      <a:pt x="6" y="192"/>
                    </a:lnTo>
                    <a:lnTo>
                      <a:pt x="14" y="204"/>
                    </a:lnTo>
                    <a:lnTo>
                      <a:pt x="24" y="218"/>
                    </a:lnTo>
                    <a:lnTo>
                      <a:pt x="38" y="230"/>
                    </a:lnTo>
                    <a:lnTo>
                      <a:pt x="56" y="244"/>
                    </a:lnTo>
                    <a:lnTo>
                      <a:pt x="74" y="258"/>
                    </a:lnTo>
                    <a:lnTo>
                      <a:pt x="98" y="274"/>
                    </a:lnTo>
                    <a:lnTo>
                      <a:pt x="98" y="274"/>
                    </a:lnTo>
                    <a:lnTo>
                      <a:pt x="198" y="334"/>
                    </a:lnTo>
                    <a:lnTo>
                      <a:pt x="198" y="334"/>
                    </a:lnTo>
                    <a:lnTo>
                      <a:pt x="206" y="276"/>
                    </a:lnTo>
                    <a:lnTo>
                      <a:pt x="212" y="216"/>
                    </a:lnTo>
                    <a:lnTo>
                      <a:pt x="212" y="216"/>
                    </a:lnTo>
                    <a:lnTo>
                      <a:pt x="216" y="166"/>
                    </a:lnTo>
                    <a:lnTo>
                      <a:pt x="218" y="140"/>
                    </a:lnTo>
                    <a:lnTo>
                      <a:pt x="218" y="114"/>
                    </a:lnTo>
                    <a:lnTo>
                      <a:pt x="214" y="90"/>
                    </a:lnTo>
                    <a:lnTo>
                      <a:pt x="208" y="66"/>
                    </a:lnTo>
                    <a:lnTo>
                      <a:pt x="204" y="54"/>
                    </a:lnTo>
                    <a:lnTo>
                      <a:pt x="198" y="44"/>
                    </a:lnTo>
                    <a:lnTo>
                      <a:pt x="190" y="34"/>
                    </a:lnTo>
                    <a:lnTo>
                      <a:pt x="180" y="24"/>
                    </a:lnTo>
                    <a:lnTo>
                      <a:pt x="180" y="24"/>
                    </a:lnTo>
                    <a:lnTo>
                      <a:pt x="170" y="16"/>
                    </a:lnTo>
                    <a:lnTo>
                      <a:pt x="160" y="10"/>
                    </a:lnTo>
                    <a:lnTo>
                      <a:pt x="148" y="4"/>
                    </a:lnTo>
                    <a:lnTo>
                      <a:pt x="136" y="0"/>
                    </a:lnTo>
                    <a:close/>
                  </a:path>
                </a:pathLst>
              </a:custGeom>
              <a:solidFill>
                <a:srgbClr val="261C5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marL="0" marR="0" lvl="0" indent="0" defTabSz="457156" eaLnBrk="1" fontAlgn="auto" latinLnBrk="0" hangingPunct="1">
                  <a:lnSpc>
                    <a:spcPct val="100000"/>
                  </a:lnSpc>
                  <a:spcBef>
                    <a:spcPts val="0"/>
                  </a:spcBef>
                  <a:spcAft>
                    <a:spcPts val="0"/>
                  </a:spcAft>
                  <a:buClrTx/>
                  <a:buSzTx/>
                  <a:buFontTx/>
                  <a:buNone/>
                  <a:tabLst/>
                  <a:defRPr/>
                </a:pPr>
                <a:endParaRPr kumimoji="0" lang="id-ID" sz="851" b="0" i="0" u="none" strike="noStrike" kern="0" cap="none" spc="0" normalizeH="0" baseline="0" noProof="0" dirty="0">
                  <a:ln>
                    <a:noFill/>
                  </a:ln>
                  <a:solidFill>
                    <a:prstClr val="black"/>
                  </a:solidFill>
                  <a:effectLst/>
                  <a:uLnTx/>
                  <a:uFillTx/>
                  <a:latin typeface="Arial"/>
                  <a:ea typeface="微软雅黑"/>
                  <a:cs typeface="+mn-ea"/>
                  <a:sym typeface="Arial"/>
                </a:endParaRPr>
              </a:p>
            </p:txBody>
          </p:sp>
          <p:sp>
            <p:nvSpPr>
              <p:cNvPr id="54" name="Freeform 21">
                <a:extLst>
                  <a:ext uri="{FF2B5EF4-FFF2-40B4-BE49-F238E27FC236}">
                    <a16:creationId xmlns:a16="http://schemas.microsoft.com/office/drawing/2014/main" id="{BEE61152-202C-47E8-BF43-961CC328FC4A}"/>
                  </a:ext>
                </a:extLst>
              </p:cNvPr>
              <p:cNvSpPr/>
              <p:nvPr/>
            </p:nvSpPr>
            <p:spPr bwMode="auto">
              <a:xfrm rot="1389901">
                <a:off x="11659517" y="4417181"/>
                <a:ext cx="568732" cy="871360"/>
              </a:xfrm>
              <a:custGeom>
                <a:avLst/>
                <a:gdLst>
                  <a:gd name="T0" fmla="*/ 136 w 218"/>
                  <a:gd name="T1" fmla="*/ 0 h 334"/>
                  <a:gd name="T2" fmla="*/ 136 w 218"/>
                  <a:gd name="T3" fmla="*/ 0 h 334"/>
                  <a:gd name="T4" fmla="*/ 100 w 218"/>
                  <a:gd name="T5" fmla="*/ 36 h 334"/>
                  <a:gd name="T6" fmla="*/ 60 w 218"/>
                  <a:gd name="T7" fmla="*/ 72 h 334"/>
                  <a:gd name="T8" fmla="*/ 60 w 218"/>
                  <a:gd name="T9" fmla="*/ 72 h 334"/>
                  <a:gd name="T10" fmla="*/ 34 w 218"/>
                  <a:gd name="T11" fmla="*/ 98 h 334"/>
                  <a:gd name="T12" fmla="*/ 22 w 218"/>
                  <a:gd name="T13" fmla="*/ 110 h 334"/>
                  <a:gd name="T14" fmla="*/ 14 w 218"/>
                  <a:gd name="T15" fmla="*/ 122 h 334"/>
                  <a:gd name="T16" fmla="*/ 6 w 218"/>
                  <a:gd name="T17" fmla="*/ 134 h 334"/>
                  <a:gd name="T18" fmla="*/ 2 w 218"/>
                  <a:gd name="T19" fmla="*/ 146 h 334"/>
                  <a:gd name="T20" fmla="*/ 0 w 218"/>
                  <a:gd name="T21" fmla="*/ 156 h 334"/>
                  <a:gd name="T22" fmla="*/ 0 w 218"/>
                  <a:gd name="T23" fmla="*/ 168 h 334"/>
                  <a:gd name="T24" fmla="*/ 2 w 218"/>
                  <a:gd name="T25" fmla="*/ 180 h 334"/>
                  <a:gd name="T26" fmla="*/ 6 w 218"/>
                  <a:gd name="T27" fmla="*/ 192 h 334"/>
                  <a:gd name="T28" fmla="*/ 14 w 218"/>
                  <a:gd name="T29" fmla="*/ 204 h 334"/>
                  <a:gd name="T30" fmla="*/ 24 w 218"/>
                  <a:gd name="T31" fmla="*/ 218 h 334"/>
                  <a:gd name="T32" fmla="*/ 38 w 218"/>
                  <a:gd name="T33" fmla="*/ 230 h 334"/>
                  <a:gd name="T34" fmla="*/ 56 w 218"/>
                  <a:gd name="T35" fmla="*/ 244 h 334"/>
                  <a:gd name="T36" fmla="*/ 74 w 218"/>
                  <a:gd name="T37" fmla="*/ 258 h 334"/>
                  <a:gd name="T38" fmla="*/ 98 w 218"/>
                  <a:gd name="T39" fmla="*/ 274 h 334"/>
                  <a:gd name="T40" fmla="*/ 98 w 218"/>
                  <a:gd name="T41" fmla="*/ 274 h 334"/>
                  <a:gd name="T42" fmla="*/ 198 w 218"/>
                  <a:gd name="T43" fmla="*/ 334 h 334"/>
                  <a:gd name="T44" fmla="*/ 198 w 218"/>
                  <a:gd name="T45" fmla="*/ 334 h 334"/>
                  <a:gd name="T46" fmla="*/ 206 w 218"/>
                  <a:gd name="T47" fmla="*/ 276 h 334"/>
                  <a:gd name="T48" fmla="*/ 212 w 218"/>
                  <a:gd name="T49" fmla="*/ 216 h 334"/>
                  <a:gd name="T50" fmla="*/ 212 w 218"/>
                  <a:gd name="T51" fmla="*/ 216 h 334"/>
                  <a:gd name="T52" fmla="*/ 216 w 218"/>
                  <a:gd name="T53" fmla="*/ 166 h 334"/>
                  <a:gd name="T54" fmla="*/ 218 w 218"/>
                  <a:gd name="T55" fmla="*/ 140 h 334"/>
                  <a:gd name="T56" fmla="*/ 218 w 218"/>
                  <a:gd name="T57" fmla="*/ 114 h 334"/>
                  <a:gd name="T58" fmla="*/ 214 w 218"/>
                  <a:gd name="T59" fmla="*/ 90 h 334"/>
                  <a:gd name="T60" fmla="*/ 208 w 218"/>
                  <a:gd name="T61" fmla="*/ 66 h 334"/>
                  <a:gd name="T62" fmla="*/ 204 w 218"/>
                  <a:gd name="T63" fmla="*/ 54 h 334"/>
                  <a:gd name="T64" fmla="*/ 198 w 218"/>
                  <a:gd name="T65" fmla="*/ 44 h 334"/>
                  <a:gd name="T66" fmla="*/ 190 w 218"/>
                  <a:gd name="T67" fmla="*/ 34 h 334"/>
                  <a:gd name="T68" fmla="*/ 180 w 218"/>
                  <a:gd name="T69" fmla="*/ 24 h 334"/>
                  <a:gd name="T70" fmla="*/ 180 w 218"/>
                  <a:gd name="T71" fmla="*/ 24 h 334"/>
                  <a:gd name="T72" fmla="*/ 170 w 218"/>
                  <a:gd name="T73" fmla="*/ 16 h 334"/>
                  <a:gd name="T74" fmla="*/ 160 w 218"/>
                  <a:gd name="T75" fmla="*/ 10 h 334"/>
                  <a:gd name="T76" fmla="*/ 148 w 218"/>
                  <a:gd name="T77" fmla="*/ 4 h 334"/>
                  <a:gd name="T78" fmla="*/ 136 w 218"/>
                  <a:gd name="T79" fmla="*/ 0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18" h="334">
                    <a:moveTo>
                      <a:pt x="136" y="0"/>
                    </a:moveTo>
                    <a:lnTo>
                      <a:pt x="136" y="0"/>
                    </a:lnTo>
                    <a:lnTo>
                      <a:pt x="100" y="36"/>
                    </a:lnTo>
                    <a:lnTo>
                      <a:pt x="60" y="72"/>
                    </a:lnTo>
                    <a:lnTo>
                      <a:pt x="60" y="72"/>
                    </a:lnTo>
                    <a:lnTo>
                      <a:pt x="34" y="98"/>
                    </a:lnTo>
                    <a:lnTo>
                      <a:pt x="22" y="110"/>
                    </a:lnTo>
                    <a:lnTo>
                      <a:pt x="14" y="122"/>
                    </a:lnTo>
                    <a:lnTo>
                      <a:pt x="6" y="134"/>
                    </a:lnTo>
                    <a:lnTo>
                      <a:pt x="2" y="146"/>
                    </a:lnTo>
                    <a:lnTo>
                      <a:pt x="0" y="156"/>
                    </a:lnTo>
                    <a:lnTo>
                      <a:pt x="0" y="168"/>
                    </a:lnTo>
                    <a:lnTo>
                      <a:pt x="2" y="180"/>
                    </a:lnTo>
                    <a:lnTo>
                      <a:pt x="6" y="192"/>
                    </a:lnTo>
                    <a:lnTo>
                      <a:pt x="14" y="204"/>
                    </a:lnTo>
                    <a:lnTo>
                      <a:pt x="24" y="218"/>
                    </a:lnTo>
                    <a:lnTo>
                      <a:pt x="38" y="230"/>
                    </a:lnTo>
                    <a:lnTo>
                      <a:pt x="56" y="244"/>
                    </a:lnTo>
                    <a:lnTo>
                      <a:pt x="74" y="258"/>
                    </a:lnTo>
                    <a:lnTo>
                      <a:pt x="98" y="274"/>
                    </a:lnTo>
                    <a:lnTo>
                      <a:pt x="98" y="274"/>
                    </a:lnTo>
                    <a:lnTo>
                      <a:pt x="198" y="334"/>
                    </a:lnTo>
                    <a:lnTo>
                      <a:pt x="198" y="334"/>
                    </a:lnTo>
                    <a:lnTo>
                      <a:pt x="206" y="276"/>
                    </a:lnTo>
                    <a:lnTo>
                      <a:pt x="212" y="216"/>
                    </a:lnTo>
                    <a:lnTo>
                      <a:pt x="212" y="216"/>
                    </a:lnTo>
                    <a:lnTo>
                      <a:pt x="216" y="166"/>
                    </a:lnTo>
                    <a:lnTo>
                      <a:pt x="218" y="140"/>
                    </a:lnTo>
                    <a:lnTo>
                      <a:pt x="218" y="114"/>
                    </a:lnTo>
                    <a:lnTo>
                      <a:pt x="214" y="90"/>
                    </a:lnTo>
                    <a:lnTo>
                      <a:pt x="208" y="66"/>
                    </a:lnTo>
                    <a:lnTo>
                      <a:pt x="204" y="54"/>
                    </a:lnTo>
                    <a:lnTo>
                      <a:pt x="198" y="44"/>
                    </a:lnTo>
                    <a:lnTo>
                      <a:pt x="190" y="34"/>
                    </a:lnTo>
                    <a:lnTo>
                      <a:pt x="180" y="24"/>
                    </a:lnTo>
                    <a:lnTo>
                      <a:pt x="180" y="24"/>
                    </a:lnTo>
                    <a:lnTo>
                      <a:pt x="170" y="16"/>
                    </a:lnTo>
                    <a:lnTo>
                      <a:pt x="160" y="10"/>
                    </a:lnTo>
                    <a:lnTo>
                      <a:pt x="148" y="4"/>
                    </a:lnTo>
                    <a:lnTo>
                      <a:pt x="1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marL="0" marR="0" lvl="0" indent="0" defTabSz="457156" eaLnBrk="1" fontAlgn="auto" latinLnBrk="0" hangingPunct="1">
                  <a:lnSpc>
                    <a:spcPct val="100000"/>
                  </a:lnSpc>
                  <a:spcBef>
                    <a:spcPts val="0"/>
                  </a:spcBef>
                  <a:spcAft>
                    <a:spcPts val="0"/>
                  </a:spcAft>
                  <a:buClrTx/>
                  <a:buSzTx/>
                  <a:buFontTx/>
                  <a:buNone/>
                  <a:tabLst/>
                  <a:defRPr/>
                </a:pPr>
                <a:endParaRPr kumimoji="0" lang="id-ID" sz="851" b="0" i="0" u="none" strike="noStrike" kern="0" cap="none" spc="0" normalizeH="0" baseline="0" noProof="0" dirty="0">
                  <a:ln>
                    <a:noFill/>
                  </a:ln>
                  <a:solidFill>
                    <a:prstClr val="black"/>
                  </a:solidFill>
                  <a:effectLst/>
                  <a:uLnTx/>
                  <a:uFillTx/>
                  <a:latin typeface="Arial"/>
                  <a:ea typeface="微软雅黑"/>
                  <a:cs typeface="+mn-ea"/>
                  <a:sym typeface="Arial"/>
                </a:endParaRPr>
              </a:p>
            </p:txBody>
          </p:sp>
          <p:sp>
            <p:nvSpPr>
              <p:cNvPr id="55" name="Freeform 22">
                <a:extLst>
                  <a:ext uri="{FF2B5EF4-FFF2-40B4-BE49-F238E27FC236}">
                    <a16:creationId xmlns:a16="http://schemas.microsoft.com/office/drawing/2014/main" id="{03AA13D9-D625-4DFF-8C11-768BD1D188A1}"/>
                  </a:ext>
                </a:extLst>
              </p:cNvPr>
              <p:cNvSpPr/>
              <p:nvPr/>
            </p:nvSpPr>
            <p:spPr bwMode="auto">
              <a:xfrm rot="1389901">
                <a:off x="9953181" y="6246989"/>
                <a:ext cx="871360" cy="573950"/>
              </a:xfrm>
              <a:custGeom>
                <a:avLst/>
                <a:gdLst>
                  <a:gd name="T0" fmla="*/ 128 w 334"/>
                  <a:gd name="T1" fmla="*/ 0 h 220"/>
                  <a:gd name="T2" fmla="*/ 128 w 334"/>
                  <a:gd name="T3" fmla="*/ 0 h 220"/>
                  <a:gd name="T4" fmla="*/ 100 w 334"/>
                  <a:gd name="T5" fmla="*/ 2 h 220"/>
                  <a:gd name="T6" fmla="*/ 86 w 334"/>
                  <a:gd name="T7" fmla="*/ 4 h 220"/>
                  <a:gd name="T8" fmla="*/ 72 w 334"/>
                  <a:gd name="T9" fmla="*/ 8 h 220"/>
                  <a:gd name="T10" fmla="*/ 58 w 334"/>
                  <a:gd name="T11" fmla="*/ 12 h 220"/>
                  <a:gd name="T12" fmla="*/ 46 w 334"/>
                  <a:gd name="T13" fmla="*/ 20 h 220"/>
                  <a:gd name="T14" fmla="*/ 36 w 334"/>
                  <a:gd name="T15" fmla="*/ 28 h 220"/>
                  <a:gd name="T16" fmla="*/ 24 w 334"/>
                  <a:gd name="T17" fmla="*/ 38 h 220"/>
                  <a:gd name="T18" fmla="*/ 24 w 334"/>
                  <a:gd name="T19" fmla="*/ 38 h 220"/>
                  <a:gd name="T20" fmla="*/ 16 w 334"/>
                  <a:gd name="T21" fmla="*/ 48 h 220"/>
                  <a:gd name="T22" fmla="*/ 10 w 334"/>
                  <a:gd name="T23" fmla="*/ 60 h 220"/>
                  <a:gd name="T24" fmla="*/ 4 w 334"/>
                  <a:gd name="T25" fmla="*/ 70 h 220"/>
                  <a:gd name="T26" fmla="*/ 0 w 334"/>
                  <a:gd name="T27" fmla="*/ 84 h 220"/>
                  <a:gd name="T28" fmla="*/ 0 w 334"/>
                  <a:gd name="T29" fmla="*/ 84 h 220"/>
                  <a:gd name="T30" fmla="*/ 36 w 334"/>
                  <a:gd name="T31" fmla="*/ 118 h 220"/>
                  <a:gd name="T32" fmla="*/ 72 w 334"/>
                  <a:gd name="T33" fmla="*/ 158 h 220"/>
                  <a:gd name="T34" fmla="*/ 72 w 334"/>
                  <a:gd name="T35" fmla="*/ 158 h 220"/>
                  <a:gd name="T36" fmla="*/ 96 w 334"/>
                  <a:gd name="T37" fmla="*/ 184 h 220"/>
                  <a:gd name="T38" fmla="*/ 120 w 334"/>
                  <a:gd name="T39" fmla="*/ 204 h 220"/>
                  <a:gd name="T40" fmla="*/ 130 w 334"/>
                  <a:gd name="T41" fmla="*/ 210 h 220"/>
                  <a:gd name="T42" fmla="*/ 142 w 334"/>
                  <a:gd name="T43" fmla="*/ 216 h 220"/>
                  <a:gd name="T44" fmla="*/ 152 w 334"/>
                  <a:gd name="T45" fmla="*/ 218 h 220"/>
                  <a:gd name="T46" fmla="*/ 164 w 334"/>
                  <a:gd name="T47" fmla="*/ 220 h 220"/>
                  <a:gd name="T48" fmla="*/ 164 w 334"/>
                  <a:gd name="T49" fmla="*/ 220 h 220"/>
                  <a:gd name="T50" fmla="*/ 176 w 334"/>
                  <a:gd name="T51" fmla="*/ 218 h 220"/>
                  <a:gd name="T52" fmla="*/ 188 w 334"/>
                  <a:gd name="T53" fmla="*/ 214 h 220"/>
                  <a:gd name="T54" fmla="*/ 202 w 334"/>
                  <a:gd name="T55" fmla="*/ 206 h 220"/>
                  <a:gd name="T56" fmla="*/ 214 w 334"/>
                  <a:gd name="T57" fmla="*/ 196 h 220"/>
                  <a:gd name="T58" fmla="*/ 228 w 334"/>
                  <a:gd name="T59" fmla="*/ 182 h 220"/>
                  <a:gd name="T60" fmla="*/ 242 w 334"/>
                  <a:gd name="T61" fmla="*/ 166 h 220"/>
                  <a:gd name="T62" fmla="*/ 258 w 334"/>
                  <a:gd name="T63" fmla="*/ 144 h 220"/>
                  <a:gd name="T64" fmla="*/ 274 w 334"/>
                  <a:gd name="T65" fmla="*/ 120 h 220"/>
                  <a:gd name="T66" fmla="*/ 274 w 334"/>
                  <a:gd name="T67" fmla="*/ 120 h 220"/>
                  <a:gd name="T68" fmla="*/ 334 w 334"/>
                  <a:gd name="T69" fmla="*/ 22 h 220"/>
                  <a:gd name="T70" fmla="*/ 334 w 334"/>
                  <a:gd name="T71" fmla="*/ 22 h 220"/>
                  <a:gd name="T72" fmla="*/ 276 w 334"/>
                  <a:gd name="T73" fmla="*/ 14 h 220"/>
                  <a:gd name="T74" fmla="*/ 216 w 334"/>
                  <a:gd name="T75" fmla="*/ 8 h 220"/>
                  <a:gd name="T76" fmla="*/ 216 w 334"/>
                  <a:gd name="T77" fmla="*/ 8 h 220"/>
                  <a:gd name="T78" fmla="*/ 172 w 334"/>
                  <a:gd name="T79" fmla="*/ 2 h 220"/>
                  <a:gd name="T80" fmla="*/ 150 w 334"/>
                  <a:gd name="T81" fmla="*/ 2 h 220"/>
                  <a:gd name="T82" fmla="*/ 128 w 334"/>
                  <a:gd name="T83"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4" h="220">
                    <a:moveTo>
                      <a:pt x="128" y="0"/>
                    </a:moveTo>
                    <a:lnTo>
                      <a:pt x="128" y="0"/>
                    </a:lnTo>
                    <a:lnTo>
                      <a:pt x="100" y="2"/>
                    </a:lnTo>
                    <a:lnTo>
                      <a:pt x="86" y="4"/>
                    </a:lnTo>
                    <a:lnTo>
                      <a:pt x="72" y="8"/>
                    </a:lnTo>
                    <a:lnTo>
                      <a:pt x="58" y="12"/>
                    </a:lnTo>
                    <a:lnTo>
                      <a:pt x="46" y="20"/>
                    </a:lnTo>
                    <a:lnTo>
                      <a:pt x="36" y="28"/>
                    </a:lnTo>
                    <a:lnTo>
                      <a:pt x="24" y="38"/>
                    </a:lnTo>
                    <a:lnTo>
                      <a:pt x="24" y="38"/>
                    </a:lnTo>
                    <a:lnTo>
                      <a:pt x="16" y="48"/>
                    </a:lnTo>
                    <a:lnTo>
                      <a:pt x="10" y="60"/>
                    </a:lnTo>
                    <a:lnTo>
                      <a:pt x="4" y="70"/>
                    </a:lnTo>
                    <a:lnTo>
                      <a:pt x="0" y="84"/>
                    </a:lnTo>
                    <a:lnTo>
                      <a:pt x="0" y="84"/>
                    </a:lnTo>
                    <a:lnTo>
                      <a:pt x="36" y="118"/>
                    </a:lnTo>
                    <a:lnTo>
                      <a:pt x="72" y="158"/>
                    </a:lnTo>
                    <a:lnTo>
                      <a:pt x="72" y="158"/>
                    </a:lnTo>
                    <a:lnTo>
                      <a:pt x="96" y="184"/>
                    </a:lnTo>
                    <a:lnTo>
                      <a:pt x="120" y="204"/>
                    </a:lnTo>
                    <a:lnTo>
                      <a:pt x="130" y="210"/>
                    </a:lnTo>
                    <a:lnTo>
                      <a:pt x="142" y="216"/>
                    </a:lnTo>
                    <a:lnTo>
                      <a:pt x="152" y="218"/>
                    </a:lnTo>
                    <a:lnTo>
                      <a:pt x="164" y="220"/>
                    </a:lnTo>
                    <a:lnTo>
                      <a:pt x="164" y="220"/>
                    </a:lnTo>
                    <a:lnTo>
                      <a:pt x="176" y="218"/>
                    </a:lnTo>
                    <a:lnTo>
                      <a:pt x="188" y="214"/>
                    </a:lnTo>
                    <a:lnTo>
                      <a:pt x="202" y="206"/>
                    </a:lnTo>
                    <a:lnTo>
                      <a:pt x="214" y="196"/>
                    </a:lnTo>
                    <a:lnTo>
                      <a:pt x="228" y="182"/>
                    </a:lnTo>
                    <a:lnTo>
                      <a:pt x="242" y="166"/>
                    </a:lnTo>
                    <a:lnTo>
                      <a:pt x="258" y="144"/>
                    </a:lnTo>
                    <a:lnTo>
                      <a:pt x="274" y="120"/>
                    </a:lnTo>
                    <a:lnTo>
                      <a:pt x="274" y="120"/>
                    </a:lnTo>
                    <a:lnTo>
                      <a:pt x="334" y="22"/>
                    </a:lnTo>
                    <a:lnTo>
                      <a:pt x="334" y="22"/>
                    </a:lnTo>
                    <a:lnTo>
                      <a:pt x="276" y="14"/>
                    </a:lnTo>
                    <a:lnTo>
                      <a:pt x="216" y="8"/>
                    </a:lnTo>
                    <a:lnTo>
                      <a:pt x="216" y="8"/>
                    </a:lnTo>
                    <a:lnTo>
                      <a:pt x="172" y="2"/>
                    </a:lnTo>
                    <a:lnTo>
                      <a:pt x="150" y="2"/>
                    </a:lnTo>
                    <a:lnTo>
                      <a:pt x="128" y="0"/>
                    </a:lnTo>
                    <a:close/>
                  </a:path>
                </a:pathLst>
              </a:custGeom>
              <a:solidFill>
                <a:srgbClr val="4B1C4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marL="0" marR="0" lvl="0" indent="0" defTabSz="457156" eaLnBrk="1" fontAlgn="auto" latinLnBrk="0" hangingPunct="1">
                  <a:lnSpc>
                    <a:spcPct val="100000"/>
                  </a:lnSpc>
                  <a:spcBef>
                    <a:spcPts val="0"/>
                  </a:spcBef>
                  <a:spcAft>
                    <a:spcPts val="0"/>
                  </a:spcAft>
                  <a:buClrTx/>
                  <a:buSzTx/>
                  <a:buFontTx/>
                  <a:buNone/>
                  <a:tabLst/>
                  <a:defRPr/>
                </a:pPr>
                <a:endParaRPr kumimoji="0" lang="id-ID" sz="851" b="0" i="0" u="none" strike="noStrike" kern="0" cap="none" spc="0" normalizeH="0" baseline="0" noProof="0" dirty="0">
                  <a:ln>
                    <a:noFill/>
                  </a:ln>
                  <a:solidFill>
                    <a:prstClr val="black"/>
                  </a:solidFill>
                  <a:effectLst/>
                  <a:uLnTx/>
                  <a:uFillTx/>
                  <a:latin typeface="Arial"/>
                  <a:ea typeface="微软雅黑"/>
                  <a:cs typeface="+mn-ea"/>
                  <a:sym typeface="Arial"/>
                </a:endParaRPr>
              </a:p>
            </p:txBody>
          </p:sp>
          <p:sp>
            <p:nvSpPr>
              <p:cNvPr id="56" name="Freeform 23">
                <a:extLst>
                  <a:ext uri="{FF2B5EF4-FFF2-40B4-BE49-F238E27FC236}">
                    <a16:creationId xmlns:a16="http://schemas.microsoft.com/office/drawing/2014/main" id="{FB00089F-FF10-40B1-BF9F-E3C9AA28DD45}"/>
                  </a:ext>
                </a:extLst>
              </p:cNvPr>
              <p:cNvSpPr/>
              <p:nvPr/>
            </p:nvSpPr>
            <p:spPr bwMode="auto">
              <a:xfrm rot="1389901">
                <a:off x="9888796" y="6263124"/>
                <a:ext cx="871360" cy="573950"/>
              </a:xfrm>
              <a:custGeom>
                <a:avLst/>
                <a:gdLst>
                  <a:gd name="T0" fmla="*/ 128 w 334"/>
                  <a:gd name="T1" fmla="*/ 0 h 220"/>
                  <a:gd name="T2" fmla="*/ 128 w 334"/>
                  <a:gd name="T3" fmla="*/ 0 h 220"/>
                  <a:gd name="T4" fmla="*/ 100 w 334"/>
                  <a:gd name="T5" fmla="*/ 2 h 220"/>
                  <a:gd name="T6" fmla="*/ 86 w 334"/>
                  <a:gd name="T7" fmla="*/ 4 h 220"/>
                  <a:gd name="T8" fmla="*/ 72 w 334"/>
                  <a:gd name="T9" fmla="*/ 8 h 220"/>
                  <a:gd name="T10" fmla="*/ 58 w 334"/>
                  <a:gd name="T11" fmla="*/ 12 h 220"/>
                  <a:gd name="T12" fmla="*/ 46 w 334"/>
                  <a:gd name="T13" fmla="*/ 20 h 220"/>
                  <a:gd name="T14" fmla="*/ 36 w 334"/>
                  <a:gd name="T15" fmla="*/ 28 h 220"/>
                  <a:gd name="T16" fmla="*/ 24 w 334"/>
                  <a:gd name="T17" fmla="*/ 38 h 220"/>
                  <a:gd name="T18" fmla="*/ 24 w 334"/>
                  <a:gd name="T19" fmla="*/ 38 h 220"/>
                  <a:gd name="T20" fmla="*/ 16 w 334"/>
                  <a:gd name="T21" fmla="*/ 48 h 220"/>
                  <a:gd name="T22" fmla="*/ 10 w 334"/>
                  <a:gd name="T23" fmla="*/ 60 h 220"/>
                  <a:gd name="T24" fmla="*/ 4 w 334"/>
                  <a:gd name="T25" fmla="*/ 70 h 220"/>
                  <a:gd name="T26" fmla="*/ 0 w 334"/>
                  <a:gd name="T27" fmla="*/ 84 h 220"/>
                  <a:gd name="T28" fmla="*/ 0 w 334"/>
                  <a:gd name="T29" fmla="*/ 84 h 220"/>
                  <a:gd name="T30" fmla="*/ 36 w 334"/>
                  <a:gd name="T31" fmla="*/ 118 h 220"/>
                  <a:gd name="T32" fmla="*/ 72 w 334"/>
                  <a:gd name="T33" fmla="*/ 158 h 220"/>
                  <a:gd name="T34" fmla="*/ 72 w 334"/>
                  <a:gd name="T35" fmla="*/ 158 h 220"/>
                  <a:gd name="T36" fmla="*/ 96 w 334"/>
                  <a:gd name="T37" fmla="*/ 184 h 220"/>
                  <a:gd name="T38" fmla="*/ 120 w 334"/>
                  <a:gd name="T39" fmla="*/ 204 h 220"/>
                  <a:gd name="T40" fmla="*/ 130 w 334"/>
                  <a:gd name="T41" fmla="*/ 210 h 220"/>
                  <a:gd name="T42" fmla="*/ 142 w 334"/>
                  <a:gd name="T43" fmla="*/ 216 h 220"/>
                  <a:gd name="T44" fmla="*/ 152 w 334"/>
                  <a:gd name="T45" fmla="*/ 218 h 220"/>
                  <a:gd name="T46" fmla="*/ 164 w 334"/>
                  <a:gd name="T47" fmla="*/ 220 h 220"/>
                  <a:gd name="T48" fmla="*/ 164 w 334"/>
                  <a:gd name="T49" fmla="*/ 220 h 220"/>
                  <a:gd name="T50" fmla="*/ 176 w 334"/>
                  <a:gd name="T51" fmla="*/ 218 h 220"/>
                  <a:gd name="T52" fmla="*/ 188 w 334"/>
                  <a:gd name="T53" fmla="*/ 214 h 220"/>
                  <a:gd name="T54" fmla="*/ 202 w 334"/>
                  <a:gd name="T55" fmla="*/ 206 h 220"/>
                  <a:gd name="T56" fmla="*/ 214 w 334"/>
                  <a:gd name="T57" fmla="*/ 196 h 220"/>
                  <a:gd name="T58" fmla="*/ 228 w 334"/>
                  <a:gd name="T59" fmla="*/ 182 h 220"/>
                  <a:gd name="T60" fmla="*/ 242 w 334"/>
                  <a:gd name="T61" fmla="*/ 166 h 220"/>
                  <a:gd name="T62" fmla="*/ 258 w 334"/>
                  <a:gd name="T63" fmla="*/ 144 h 220"/>
                  <a:gd name="T64" fmla="*/ 274 w 334"/>
                  <a:gd name="T65" fmla="*/ 120 h 220"/>
                  <a:gd name="T66" fmla="*/ 274 w 334"/>
                  <a:gd name="T67" fmla="*/ 120 h 220"/>
                  <a:gd name="T68" fmla="*/ 334 w 334"/>
                  <a:gd name="T69" fmla="*/ 22 h 220"/>
                  <a:gd name="T70" fmla="*/ 334 w 334"/>
                  <a:gd name="T71" fmla="*/ 22 h 220"/>
                  <a:gd name="T72" fmla="*/ 276 w 334"/>
                  <a:gd name="T73" fmla="*/ 14 h 220"/>
                  <a:gd name="T74" fmla="*/ 216 w 334"/>
                  <a:gd name="T75" fmla="*/ 8 h 220"/>
                  <a:gd name="T76" fmla="*/ 216 w 334"/>
                  <a:gd name="T77" fmla="*/ 8 h 220"/>
                  <a:gd name="T78" fmla="*/ 172 w 334"/>
                  <a:gd name="T79" fmla="*/ 2 h 220"/>
                  <a:gd name="T80" fmla="*/ 150 w 334"/>
                  <a:gd name="T81" fmla="*/ 2 h 220"/>
                  <a:gd name="T82" fmla="*/ 128 w 334"/>
                  <a:gd name="T83"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34" h="220">
                    <a:moveTo>
                      <a:pt x="128" y="0"/>
                    </a:moveTo>
                    <a:lnTo>
                      <a:pt x="128" y="0"/>
                    </a:lnTo>
                    <a:lnTo>
                      <a:pt x="100" y="2"/>
                    </a:lnTo>
                    <a:lnTo>
                      <a:pt x="86" y="4"/>
                    </a:lnTo>
                    <a:lnTo>
                      <a:pt x="72" y="8"/>
                    </a:lnTo>
                    <a:lnTo>
                      <a:pt x="58" y="12"/>
                    </a:lnTo>
                    <a:lnTo>
                      <a:pt x="46" y="20"/>
                    </a:lnTo>
                    <a:lnTo>
                      <a:pt x="36" y="28"/>
                    </a:lnTo>
                    <a:lnTo>
                      <a:pt x="24" y="38"/>
                    </a:lnTo>
                    <a:lnTo>
                      <a:pt x="24" y="38"/>
                    </a:lnTo>
                    <a:lnTo>
                      <a:pt x="16" y="48"/>
                    </a:lnTo>
                    <a:lnTo>
                      <a:pt x="10" y="60"/>
                    </a:lnTo>
                    <a:lnTo>
                      <a:pt x="4" y="70"/>
                    </a:lnTo>
                    <a:lnTo>
                      <a:pt x="0" y="84"/>
                    </a:lnTo>
                    <a:lnTo>
                      <a:pt x="0" y="84"/>
                    </a:lnTo>
                    <a:lnTo>
                      <a:pt x="36" y="118"/>
                    </a:lnTo>
                    <a:lnTo>
                      <a:pt x="72" y="158"/>
                    </a:lnTo>
                    <a:lnTo>
                      <a:pt x="72" y="158"/>
                    </a:lnTo>
                    <a:lnTo>
                      <a:pt x="96" y="184"/>
                    </a:lnTo>
                    <a:lnTo>
                      <a:pt x="120" y="204"/>
                    </a:lnTo>
                    <a:lnTo>
                      <a:pt x="130" y="210"/>
                    </a:lnTo>
                    <a:lnTo>
                      <a:pt x="142" y="216"/>
                    </a:lnTo>
                    <a:lnTo>
                      <a:pt x="152" y="218"/>
                    </a:lnTo>
                    <a:lnTo>
                      <a:pt x="164" y="220"/>
                    </a:lnTo>
                    <a:lnTo>
                      <a:pt x="164" y="220"/>
                    </a:lnTo>
                    <a:lnTo>
                      <a:pt x="176" y="218"/>
                    </a:lnTo>
                    <a:lnTo>
                      <a:pt x="188" y="214"/>
                    </a:lnTo>
                    <a:lnTo>
                      <a:pt x="202" y="206"/>
                    </a:lnTo>
                    <a:lnTo>
                      <a:pt x="214" y="196"/>
                    </a:lnTo>
                    <a:lnTo>
                      <a:pt x="228" y="182"/>
                    </a:lnTo>
                    <a:lnTo>
                      <a:pt x="242" y="166"/>
                    </a:lnTo>
                    <a:lnTo>
                      <a:pt x="258" y="144"/>
                    </a:lnTo>
                    <a:lnTo>
                      <a:pt x="274" y="120"/>
                    </a:lnTo>
                    <a:lnTo>
                      <a:pt x="274" y="120"/>
                    </a:lnTo>
                    <a:lnTo>
                      <a:pt x="334" y="22"/>
                    </a:lnTo>
                    <a:lnTo>
                      <a:pt x="334" y="22"/>
                    </a:lnTo>
                    <a:lnTo>
                      <a:pt x="276" y="14"/>
                    </a:lnTo>
                    <a:lnTo>
                      <a:pt x="216" y="8"/>
                    </a:lnTo>
                    <a:lnTo>
                      <a:pt x="216" y="8"/>
                    </a:lnTo>
                    <a:lnTo>
                      <a:pt x="172" y="2"/>
                    </a:lnTo>
                    <a:lnTo>
                      <a:pt x="150" y="2"/>
                    </a:lnTo>
                    <a:lnTo>
                      <a:pt x="12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marL="0" marR="0" lvl="0" indent="0" defTabSz="457156" eaLnBrk="1" fontAlgn="auto" latinLnBrk="0" hangingPunct="1">
                  <a:lnSpc>
                    <a:spcPct val="100000"/>
                  </a:lnSpc>
                  <a:spcBef>
                    <a:spcPts val="0"/>
                  </a:spcBef>
                  <a:spcAft>
                    <a:spcPts val="0"/>
                  </a:spcAft>
                  <a:buClrTx/>
                  <a:buSzTx/>
                  <a:buFontTx/>
                  <a:buNone/>
                  <a:tabLst/>
                  <a:defRPr/>
                </a:pPr>
                <a:endParaRPr kumimoji="0" lang="id-ID" sz="851" b="0" i="0" u="none" strike="noStrike" kern="0" cap="none" spc="0" normalizeH="0" baseline="0" noProof="0" dirty="0">
                  <a:ln>
                    <a:noFill/>
                  </a:ln>
                  <a:solidFill>
                    <a:prstClr val="black"/>
                  </a:solidFill>
                  <a:effectLst/>
                  <a:uLnTx/>
                  <a:uFillTx/>
                  <a:latin typeface="Arial"/>
                  <a:ea typeface="微软雅黑"/>
                  <a:cs typeface="+mn-ea"/>
                  <a:sym typeface="Arial"/>
                </a:endParaRPr>
              </a:p>
            </p:txBody>
          </p:sp>
          <p:sp>
            <p:nvSpPr>
              <p:cNvPr id="57" name="Freeform 24">
                <a:extLst>
                  <a:ext uri="{FF2B5EF4-FFF2-40B4-BE49-F238E27FC236}">
                    <a16:creationId xmlns:a16="http://schemas.microsoft.com/office/drawing/2014/main" id="{EC86EAC2-AEE9-4468-8229-EB863988BB99}"/>
                  </a:ext>
                </a:extLst>
              </p:cNvPr>
              <p:cNvSpPr>
                <a:spLocks noChangeAspect="1"/>
              </p:cNvSpPr>
              <p:nvPr/>
            </p:nvSpPr>
            <p:spPr bwMode="auto">
              <a:xfrm rot="1389901">
                <a:off x="9659951" y="4118869"/>
                <a:ext cx="1031533" cy="1031537"/>
              </a:xfrm>
              <a:custGeom>
                <a:avLst/>
                <a:gdLst>
                  <a:gd name="T0" fmla="*/ 390 w 458"/>
                  <a:gd name="T1" fmla="*/ 392 h 458"/>
                  <a:gd name="T2" fmla="*/ 354 w 458"/>
                  <a:gd name="T3" fmla="*/ 420 h 458"/>
                  <a:gd name="T4" fmla="*/ 314 w 458"/>
                  <a:gd name="T5" fmla="*/ 442 h 458"/>
                  <a:gd name="T6" fmla="*/ 272 w 458"/>
                  <a:gd name="T7" fmla="*/ 454 h 458"/>
                  <a:gd name="T8" fmla="*/ 228 w 458"/>
                  <a:gd name="T9" fmla="*/ 458 h 458"/>
                  <a:gd name="T10" fmla="*/ 184 w 458"/>
                  <a:gd name="T11" fmla="*/ 454 h 458"/>
                  <a:gd name="T12" fmla="*/ 142 w 458"/>
                  <a:gd name="T13" fmla="*/ 442 h 458"/>
                  <a:gd name="T14" fmla="*/ 102 w 458"/>
                  <a:gd name="T15" fmla="*/ 420 h 458"/>
                  <a:gd name="T16" fmla="*/ 66 w 458"/>
                  <a:gd name="T17" fmla="*/ 392 h 458"/>
                  <a:gd name="T18" fmla="*/ 50 w 458"/>
                  <a:gd name="T19" fmla="*/ 374 h 458"/>
                  <a:gd name="T20" fmla="*/ 26 w 458"/>
                  <a:gd name="T21" fmla="*/ 336 h 458"/>
                  <a:gd name="T22" fmla="*/ 8 w 458"/>
                  <a:gd name="T23" fmla="*/ 294 h 458"/>
                  <a:gd name="T24" fmla="*/ 0 w 458"/>
                  <a:gd name="T25" fmla="*/ 252 h 458"/>
                  <a:gd name="T26" fmla="*/ 0 w 458"/>
                  <a:gd name="T27" fmla="*/ 208 h 458"/>
                  <a:gd name="T28" fmla="*/ 8 w 458"/>
                  <a:gd name="T29" fmla="*/ 164 h 458"/>
                  <a:gd name="T30" fmla="*/ 26 w 458"/>
                  <a:gd name="T31" fmla="*/ 122 h 458"/>
                  <a:gd name="T32" fmla="*/ 50 w 458"/>
                  <a:gd name="T33" fmla="*/ 84 h 458"/>
                  <a:gd name="T34" fmla="*/ 66 w 458"/>
                  <a:gd name="T35" fmla="*/ 68 h 458"/>
                  <a:gd name="T36" fmla="*/ 102 w 458"/>
                  <a:gd name="T37" fmla="*/ 38 h 458"/>
                  <a:gd name="T38" fmla="*/ 142 w 458"/>
                  <a:gd name="T39" fmla="*/ 18 h 458"/>
                  <a:gd name="T40" fmla="*/ 184 w 458"/>
                  <a:gd name="T41" fmla="*/ 4 h 458"/>
                  <a:gd name="T42" fmla="*/ 228 w 458"/>
                  <a:gd name="T43" fmla="*/ 0 h 458"/>
                  <a:gd name="T44" fmla="*/ 272 w 458"/>
                  <a:gd name="T45" fmla="*/ 4 h 458"/>
                  <a:gd name="T46" fmla="*/ 314 w 458"/>
                  <a:gd name="T47" fmla="*/ 18 h 458"/>
                  <a:gd name="T48" fmla="*/ 354 w 458"/>
                  <a:gd name="T49" fmla="*/ 38 h 458"/>
                  <a:gd name="T50" fmla="*/ 390 w 458"/>
                  <a:gd name="T51" fmla="*/ 68 h 458"/>
                  <a:gd name="T52" fmla="*/ 406 w 458"/>
                  <a:gd name="T53" fmla="*/ 84 h 458"/>
                  <a:gd name="T54" fmla="*/ 432 w 458"/>
                  <a:gd name="T55" fmla="*/ 122 h 458"/>
                  <a:gd name="T56" fmla="*/ 448 w 458"/>
                  <a:gd name="T57" fmla="*/ 164 h 458"/>
                  <a:gd name="T58" fmla="*/ 456 w 458"/>
                  <a:gd name="T59" fmla="*/ 208 h 458"/>
                  <a:gd name="T60" fmla="*/ 456 w 458"/>
                  <a:gd name="T61" fmla="*/ 252 h 458"/>
                  <a:gd name="T62" fmla="*/ 448 w 458"/>
                  <a:gd name="T63" fmla="*/ 294 h 458"/>
                  <a:gd name="T64" fmla="*/ 432 w 458"/>
                  <a:gd name="T65" fmla="*/ 336 h 458"/>
                  <a:gd name="T66" fmla="*/ 406 w 458"/>
                  <a:gd name="T67" fmla="*/ 374 h 458"/>
                  <a:gd name="T68" fmla="*/ 390 w 458"/>
                  <a:gd name="T69" fmla="*/ 392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58" h="458">
                    <a:moveTo>
                      <a:pt x="390" y="392"/>
                    </a:moveTo>
                    <a:lnTo>
                      <a:pt x="390" y="392"/>
                    </a:lnTo>
                    <a:lnTo>
                      <a:pt x="374" y="408"/>
                    </a:lnTo>
                    <a:lnTo>
                      <a:pt x="354" y="420"/>
                    </a:lnTo>
                    <a:lnTo>
                      <a:pt x="336" y="432"/>
                    </a:lnTo>
                    <a:lnTo>
                      <a:pt x="314" y="442"/>
                    </a:lnTo>
                    <a:lnTo>
                      <a:pt x="294" y="450"/>
                    </a:lnTo>
                    <a:lnTo>
                      <a:pt x="272" y="454"/>
                    </a:lnTo>
                    <a:lnTo>
                      <a:pt x="250" y="458"/>
                    </a:lnTo>
                    <a:lnTo>
                      <a:pt x="228" y="458"/>
                    </a:lnTo>
                    <a:lnTo>
                      <a:pt x="206" y="458"/>
                    </a:lnTo>
                    <a:lnTo>
                      <a:pt x="184" y="454"/>
                    </a:lnTo>
                    <a:lnTo>
                      <a:pt x="164" y="450"/>
                    </a:lnTo>
                    <a:lnTo>
                      <a:pt x="142" y="442"/>
                    </a:lnTo>
                    <a:lnTo>
                      <a:pt x="122" y="432"/>
                    </a:lnTo>
                    <a:lnTo>
                      <a:pt x="102" y="420"/>
                    </a:lnTo>
                    <a:lnTo>
                      <a:pt x="84" y="408"/>
                    </a:lnTo>
                    <a:lnTo>
                      <a:pt x="66" y="392"/>
                    </a:lnTo>
                    <a:lnTo>
                      <a:pt x="66" y="392"/>
                    </a:lnTo>
                    <a:lnTo>
                      <a:pt x="50" y="374"/>
                    </a:lnTo>
                    <a:lnTo>
                      <a:pt x="38" y="356"/>
                    </a:lnTo>
                    <a:lnTo>
                      <a:pt x="26" y="336"/>
                    </a:lnTo>
                    <a:lnTo>
                      <a:pt x="16" y="316"/>
                    </a:lnTo>
                    <a:lnTo>
                      <a:pt x="8" y="294"/>
                    </a:lnTo>
                    <a:lnTo>
                      <a:pt x="4" y="274"/>
                    </a:lnTo>
                    <a:lnTo>
                      <a:pt x="0" y="252"/>
                    </a:lnTo>
                    <a:lnTo>
                      <a:pt x="0" y="230"/>
                    </a:lnTo>
                    <a:lnTo>
                      <a:pt x="0" y="208"/>
                    </a:lnTo>
                    <a:lnTo>
                      <a:pt x="4" y="186"/>
                    </a:lnTo>
                    <a:lnTo>
                      <a:pt x="8" y="164"/>
                    </a:lnTo>
                    <a:lnTo>
                      <a:pt x="16" y="144"/>
                    </a:lnTo>
                    <a:lnTo>
                      <a:pt x="26" y="122"/>
                    </a:lnTo>
                    <a:lnTo>
                      <a:pt x="38" y="104"/>
                    </a:lnTo>
                    <a:lnTo>
                      <a:pt x="50" y="84"/>
                    </a:lnTo>
                    <a:lnTo>
                      <a:pt x="66" y="68"/>
                    </a:lnTo>
                    <a:lnTo>
                      <a:pt x="66" y="68"/>
                    </a:lnTo>
                    <a:lnTo>
                      <a:pt x="84" y="52"/>
                    </a:lnTo>
                    <a:lnTo>
                      <a:pt x="102" y="38"/>
                    </a:lnTo>
                    <a:lnTo>
                      <a:pt x="122" y="26"/>
                    </a:lnTo>
                    <a:lnTo>
                      <a:pt x="142" y="18"/>
                    </a:lnTo>
                    <a:lnTo>
                      <a:pt x="164" y="10"/>
                    </a:lnTo>
                    <a:lnTo>
                      <a:pt x="184" y="4"/>
                    </a:lnTo>
                    <a:lnTo>
                      <a:pt x="206" y="2"/>
                    </a:lnTo>
                    <a:lnTo>
                      <a:pt x="228" y="0"/>
                    </a:lnTo>
                    <a:lnTo>
                      <a:pt x="250" y="2"/>
                    </a:lnTo>
                    <a:lnTo>
                      <a:pt x="272" y="4"/>
                    </a:lnTo>
                    <a:lnTo>
                      <a:pt x="294" y="10"/>
                    </a:lnTo>
                    <a:lnTo>
                      <a:pt x="314" y="18"/>
                    </a:lnTo>
                    <a:lnTo>
                      <a:pt x="336" y="26"/>
                    </a:lnTo>
                    <a:lnTo>
                      <a:pt x="354" y="38"/>
                    </a:lnTo>
                    <a:lnTo>
                      <a:pt x="374" y="52"/>
                    </a:lnTo>
                    <a:lnTo>
                      <a:pt x="390" y="68"/>
                    </a:lnTo>
                    <a:lnTo>
                      <a:pt x="390" y="68"/>
                    </a:lnTo>
                    <a:lnTo>
                      <a:pt x="406" y="84"/>
                    </a:lnTo>
                    <a:lnTo>
                      <a:pt x="420" y="104"/>
                    </a:lnTo>
                    <a:lnTo>
                      <a:pt x="432" y="122"/>
                    </a:lnTo>
                    <a:lnTo>
                      <a:pt x="442" y="144"/>
                    </a:lnTo>
                    <a:lnTo>
                      <a:pt x="448" y="164"/>
                    </a:lnTo>
                    <a:lnTo>
                      <a:pt x="454" y="186"/>
                    </a:lnTo>
                    <a:lnTo>
                      <a:pt x="456" y="208"/>
                    </a:lnTo>
                    <a:lnTo>
                      <a:pt x="458" y="230"/>
                    </a:lnTo>
                    <a:lnTo>
                      <a:pt x="456" y="252"/>
                    </a:lnTo>
                    <a:lnTo>
                      <a:pt x="454" y="274"/>
                    </a:lnTo>
                    <a:lnTo>
                      <a:pt x="448" y="294"/>
                    </a:lnTo>
                    <a:lnTo>
                      <a:pt x="442" y="316"/>
                    </a:lnTo>
                    <a:lnTo>
                      <a:pt x="432" y="336"/>
                    </a:lnTo>
                    <a:lnTo>
                      <a:pt x="420" y="356"/>
                    </a:lnTo>
                    <a:lnTo>
                      <a:pt x="406" y="374"/>
                    </a:lnTo>
                    <a:lnTo>
                      <a:pt x="390" y="392"/>
                    </a:lnTo>
                    <a:lnTo>
                      <a:pt x="390" y="392"/>
                    </a:lnTo>
                    <a:close/>
                  </a:path>
                </a:pathLst>
              </a:custGeom>
              <a:solidFill>
                <a:srgbClr val="2980B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1" rIns="91440" bIns="45721" numCol="1" anchor="t" anchorCtr="0" compatLnSpc="1"/>
              <a:lstStyle/>
              <a:p>
                <a:pPr marL="0" marR="0" lvl="0" indent="0" defTabSz="457156" eaLnBrk="1" fontAlgn="auto" latinLnBrk="0" hangingPunct="1">
                  <a:lnSpc>
                    <a:spcPct val="100000"/>
                  </a:lnSpc>
                  <a:spcBef>
                    <a:spcPts val="0"/>
                  </a:spcBef>
                  <a:spcAft>
                    <a:spcPts val="0"/>
                  </a:spcAft>
                  <a:buClrTx/>
                  <a:buSzTx/>
                  <a:buFontTx/>
                  <a:buNone/>
                  <a:tabLst/>
                  <a:defRPr/>
                </a:pPr>
                <a:endParaRPr kumimoji="0" lang="id-ID" sz="851" b="0" i="0" u="none" strike="noStrike" kern="0" cap="none" spc="0" normalizeH="0" baseline="0" noProof="0" dirty="0">
                  <a:ln>
                    <a:noFill/>
                  </a:ln>
                  <a:solidFill>
                    <a:prstClr val="black"/>
                  </a:solidFill>
                  <a:effectLst/>
                  <a:uLnTx/>
                  <a:uFillTx/>
                  <a:latin typeface="Arial"/>
                  <a:ea typeface="微软雅黑"/>
                  <a:cs typeface="+mn-ea"/>
                  <a:sym typeface="Arial"/>
                </a:endParaRPr>
              </a:p>
            </p:txBody>
          </p:sp>
        </p:grpSp>
        <p:sp>
          <p:nvSpPr>
            <p:cNvPr id="58" name="TextBox 25">
              <a:extLst>
                <a:ext uri="{FF2B5EF4-FFF2-40B4-BE49-F238E27FC236}">
                  <a16:creationId xmlns:a16="http://schemas.microsoft.com/office/drawing/2014/main" id="{B1235269-023E-49A3-8155-D424D69CEF82}"/>
                </a:ext>
              </a:extLst>
            </p:cNvPr>
            <p:cNvSpPr txBox="1"/>
            <p:nvPr/>
          </p:nvSpPr>
          <p:spPr>
            <a:xfrm>
              <a:off x="3847692" y="581397"/>
              <a:ext cx="1355686" cy="880470"/>
            </a:xfrm>
            <a:prstGeom prst="rect">
              <a:avLst/>
            </a:prstGeom>
            <a:noFill/>
          </p:spPr>
          <p:txBody>
            <a:bodyPr wrap="square" rtlCol="0" anchor="ctr">
              <a:spAutoFit/>
            </a:bodyPr>
            <a:lstStyle/>
            <a:p>
              <a:pPr algn="ctr" defTabSz="457156" fontAlgn="auto">
                <a:spcBef>
                  <a:spcPts val="0"/>
                </a:spcBef>
                <a:spcAft>
                  <a:spcPts val="0"/>
                </a:spcAft>
              </a:pPr>
              <a:r>
                <a:rPr lang="en-US" sz="3200" dirty="0">
                  <a:solidFill>
                    <a:prstClr val="white"/>
                  </a:solidFill>
                  <a:latin typeface="Arial"/>
                  <a:ea typeface="微软雅黑"/>
                  <a:cs typeface="+mn-ea"/>
                  <a:sym typeface="Arial"/>
                </a:rPr>
                <a:t>01</a:t>
              </a:r>
              <a:endParaRPr lang="id-ID" sz="3200" dirty="0">
                <a:solidFill>
                  <a:prstClr val="white"/>
                </a:solidFill>
                <a:latin typeface="Arial"/>
                <a:ea typeface="微软雅黑"/>
                <a:cs typeface="+mn-ea"/>
                <a:sym typeface="Arial"/>
              </a:endParaRPr>
            </a:p>
          </p:txBody>
        </p:sp>
        <p:sp>
          <p:nvSpPr>
            <p:cNvPr id="59" name="TextBox 26">
              <a:extLst>
                <a:ext uri="{FF2B5EF4-FFF2-40B4-BE49-F238E27FC236}">
                  <a16:creationId xmlns:a16="http://schemas.microsoft.com/office/drawing/2014/main" id="{C89DCDD2-C8A9-429E-8D8C-667CD7B8EEBC}"/>
                </a:ext>
              </a:extLst>
            </p:cNvPr>
            <p:cNvSpPr txBox="1"/>
            <p:nvPr/>
          </p:nvSpPr>
          <p:spPr>
            <a:xfrm>
              <a:off x="8082436" y="590808"/>
              <a:ext cx="1355686" cy="880470"/>
            </a:xfrm>
            <a:prstGeom prst="rect">
              <a:avLst/>
            </a:prstGeom>
            <a:noFill/>
          </p:spPr>
          <p:txBody>
            <a:bodyPr wrap="square" rtlCol="0" anchor="ctr">
              <a:spAutoFit/>
            </a:bodyPr>
            <a:lstStyle/>
            <a:p>
              <a:pPr algn="ctr" defTabSz="457156" fontAlgn="auto">
                <a:spcBef>
                  <a:spcPts val="0"/>
                </a:spcBef>
                <a:spcAft>
                  <a:spcPts val="0"/>
                </a:spcAft>
              </a:pPr>
              <a:r>
                <a:rPr lang="en-US" sz="3200" dirty="0">
                  <a:solidFill>
                    <a:prstClr val="white"/>
                  </a:solidFill>
                  <a:latin typeface="Arial"/>
                  <a:ea typeface="微软雅黑"/>
                  <a:cs typeface="+mn-ea"/>
                  <a:sym typeface="Arial"/>
                </a:rPr>
                <a:t>02</a:t>
              </a:r>
              <a:endParaRPr lang="id-ID" sz="3200" dirty="0">
                <a:solidFill>
                  <a:prstClr val="white"/>
                </a:solidFill>
                <a:latin typeface="Arial"/>
                <a:ea typeface="微软雅黑"/>
                <a:cs typeface="+mn-ea"/>
                <a:sym typeface="Arial"/>
              </a:endParaRPr>
            </a:p>
          </p:txBody>
        </p:sp>
        <p:sp>
          <p:nvSpPr>
            <p:cNvPr id="60" name="TextBox 27">
              <a:extLst>
                <a:ext uri="{FF2B5EF4-FFF2-40B4-BE49-F238E27FC236}">
                  <a16:creationId xmlns:a16="http://schemas.microsoft.com/office/drawing/2014/main" id="{7DBF2337-BD68-43D3-8072-8A0113605D42}"/>
                </a:ext>
              </a:extLst>
            </p:cNvPr>
            <p:cNvSpPr txBox="1"/>
            <p:nvPr/>
          </p:nvSpPr>
          <p:spPr>
            <a:xfrm>
              <a:off x="3708905" y="4794319"/>
              <a:ext cx="1355686" cy="880470"/>
            </a:xfrm>
            <a:prstGeom prst="rect">
              <a:avLst/>
            </a:prstGeom>
            <a:noFill/>
          </p:spPr>
          <p:txBody>
            <a:bodyPr wrap="square" rtlCol="0" anchor="ctr">
              <a:spAutoFit/>
            </a:bodyPr>
            <a:lstStyle/>
            <a:p>
              <a:pPr algn="ctr" defTabSz="457156" fontAlgn="auto">
                <a:spcBef>
                  <a:spcPts val="0"/>
                </a:spcBef>
                <a:spcAft>
                  <a:spcPts val="0"/>
                </a:spcAft>
              </a:pPr>
              <a:r>
                <a:rPr lang="en-US" sz="3200" dirty="0">
                  <a:solidFill>
                    <a:prstClr val="white"/>
                  </a:solidFill>
                  <a:latin typeface="Arial"/>
                  <a:ea typeface="微软雅黑"/>
                  <a:cs typeface="+mn-ea"/>
                  <a:sym typeface="Arial"/>
                </a:rPr>
                <a:t>03</a:t>
              </a:r>
              <a:endParaRPr lang="id-ID" sz="3200" dirty="0">
                <a:solidFill>
                  <a:prstClr val="white"/>
                </a:solidFill>
                <a:latin typeface="Arial"/>
                <a:ea typeface="微软雅黑"/>
                <a:cs typeface="+mn-ea"/>
                <a:sym typeface="Arial"/>
              </a:endParaRPr>
            </a:p>
          </p:txBody>
        </p:sp>
        <p:sp>
          <p:nvSpPr>
            <p:cNvPr id="61" name="TextBox 28">
              <a:extLst>
                <a:ext uri="{FF2B5EF4-FFF2-40B4-BE49-F238E27FC236}">
                  <a16:creationId xmlns:a16="http://schemas.microsoft.com/office/drawing/2014/main" id="{128D80CB-552A-4527-B8C2-C491B6484EC2}"/>
                </a:ext>
              </a:extLst>
            </p:cNvPr>
            <p:cNvSpPr txBox="1"/>
            <p:nvPr/>
          </p:nvSpPr>
          <p:spPr>
            <a:xfrm>
              <a:off x="7980862" y="4952947"/>
              <a:ext cx="1355686" cy="880470"/>
            </a:xfrm>
            <a:prstGeom prst="rect">
              <a:avLst/>
            </a:prstGeom>
            <a:noFill/>
          </p:spPr>
          <p:txBody>
            <a:bodyPr wrap="square" rtlCol="0" anchor="ctr">
              <a:spAutoFit/>
            </a:bodyPr>
            <a:lstStyle/>
            <a:p>
              <a:pPr algn="ctr" defTabSz="457156" fontAlgn="auto">
                <a:spcBef>
                  <a:spcPts val="0"/>
                </a:spcBef>
                <a:spcAft>
                  <a:spcPts val="0"/>
                </a:spcAft>
              </a:pPr>
              <a:r>
                <a:rPr lang="en-US" sz="3200" dirty="0">
                  <a:solidFill>
                    <a:prstClr val="white"/>
                  </a:solidFill>
                  <a:latin typeface="Arial"/>
                  <a:ea typeface="微软雅黑"/>
                  <a:cs typeface="+mn-ea"/>
                  <a:sym typeface="Arial"/>
                </a:rPr>
                <a:t>04</a:t>
              </a:r>
              <a:endParaRPr lang="id-ID" sz="3200" dirty="0">
                <a:solidFill>
                  <a:prstClr val="white"/>
                </a:solidFill>
                <a:latin typeface="Arial"/>
                <a:ea typeface="微软雅黑"/>
                <a:cs typeface="+mn-ea"/>
                <a:sym typeface="Arial"/>
              </a:endParaRPr>
            </a:p>
          </p:txBody>
        </p:sp>
        <p:sp>
          <p:nvSpPr>
            <p:cNvPr id="62" name="TextBox 31">
              <a:extLst>
                <a:ext uri="{FF2B5EF4-FFF2-40B4-BE49-F238E27FC236}">
                  <a16:creationId xmlns:a16="http://schemas.microsoft.com/office/drawing/2014/main" id="{88DCD1AF-AFE5-4395-A7C9-F96F8ECFA08D}"/>
                </a:ext>
              </a:extLst>
            </p:cNvPr>
            <p:cNvSpPr txBox="1"/>
            <p:nvPr/>
          </p:nvSpPr>
          <p:spPr>
            <a:xfrm rot="18825362">
              <a:off x="3645784" y="1777746"/>
              <a:ext cx="3621024" cy="552138"/>
            </a:xfrm>
            <a:prstGeom prst="rect">
              <a:avLst/>
            </a:prstGeom>
            <a:noFill/>
          </p:spPr>
          <p:txBody>
            <a:bodyPr wrap="square" rtlCol="0">
              <a:spAutoFit/>
            </a:bodyPr>
            <a:lstStyle/>
            <a:p>
              <a:pPr algn="ctr" defTabSz="457156" fontAlgn="auto">
                <a:spcBef>
                  <a:spcPts val="0"/>
                </a:spcBef>
                <a:spcAft>
                  <a:spcPts val="0"/>
                </a:spcAft>
              </a:pPr>
              <a:r>
                <a:rPr lang="zh-TW" altLang="en-US" sz="2000" dirty="0">
                  <a:solidFill>
                    <a:prstClr val="white"/>
                  </a:solidFill>
                  <a:latin typeface="Arial"/>
                  <a:ea typeface="微软雅黑"/>
                  <a:cs typeface="+mn-ea"/>
                  <a:sym typeface="Arial"/>
                </a:rPr>
                <a:t>佈告欄</a:t>
              </a:r>
              <a:endParaRPr lang="id-ID" sz="2000" dirty="0">
                <a:solidFill>
                  <a:prstClr val="white"/>
                </a:solidFill>
                <a:latin typeface="Arial"/>
                <a:ea typeface="微软雅黑"/>
                <a:cs typeface="+mn-ea"/>
                <a:sym typeface="Arial"/>
              </a:endParaRPr>
            </a:p>
          </p:txBody>
        </p:sp>
        <p:sp>
          <p:nvSpPr>
            <p:cNvPr id="63" name="TextBox 32">
              <a:extLst>
                <a:ext uri="{FF2B5EF4-FFF2-40B4-BE49-F238E27FC236}">
                  <a16:creationId xmlns:a16="http://schemas.microsoft.com/office/drawing/2014/main" id="{3AFF6D45-3E92-4615-A969-E4F1D5D25306}"/>
                </a:ext>
              </a:extLst>
            </p:cNvPr>
            <p:cNvSpPr txBox="1"/>
            <p:nvPr/>
          </p:nvSpPr>
          <p:spPr>
            <a:xfrm rot="18825362">
              <a:off x="5821909" y="4018633"/>
              <a:ext cx="3621024" cy="552137"/>
            </a:xfrm>
            <a:prstGeom prst="rect">
              <a:avLst/>
            </a:prstGeom>
            <a:noFill/>
          </p:spPr>
          <p:txBody>
            <a:bodyPr wrap="square" rtlCol="0">
              <a:spAutoFit/>
            </a:bodyPr>
            <a:lstStyle/>
            <a:p>
              <a:pPr algn="ctr" defTabSz="457156" fontAlgn="auto">
                <a:spcBef>
                  <a:spcPts val="0"/>
                </a:spcBef>
                <a:spcAft>
                  <a:spcPts val="0"/>
                </a:spcAft>
              </a:pPr>
              <a:r>
                <a:rPr lang="zh-TW" altLang="en-US" sz="2000" dirty="0">
                  <a:solidFill>
                    <a:prstClr val="white"/>
                  </a:solidFill>
                  <a:latin typeface="Arial"/>
                  <a:ea typeface="微软雅黑"/>
                  <a:cs typeface="+mn-ea"/>
                  <a:sym typeface="Arial"/>
                </a:rPr>
                <a:t>學生管理</a:t>
              </a:r>
              <a:endParaRPr lang="id-ID" sz="2000" dirty="0">
                <a:solidFill>
                  <a:prstClr val="white"/>
                </a:solidFill>
                <a:latin typeface="Arial"/>
                <a:ea typeface="微软雅黑"/>
                <a:cs typeface="+mn-ea"/>
                <a:sym typeface="Arial"/>
              </a:endParaRPr>
            </a:p>
          </p:txBody>
        </p:sp>
        <p:sp>
          <p:nvSpPr>
            <p:cNvPr id="64" name="TextBox 33">
              <a:extLst>
                <a:ext uri="{FF2B5EF4-FFF2-40B4-BE49-F238E27FC236}">
                  <a16:creationId xmlns:a16="http://schemas.microsoft.com/office/drawing/2014/main" id="{F823DA2C-1F29-4C37-956F-99BE1C4B842C}"/>
                </a:ext>
              </a:extLst>
            </p:cNvPr>
            <p:cNvSpPr txBox="1"/>
            <p:nvPr/>
          </p:nvSpPr>
          <p:spPr>
            <a:xfrm rot="2700000">
              <a:off x="3570486" y="3911076"/>
              <a:ext cx="3621024" cy="653081"/>
            </a:xfrm>
            <a:prstGeom prst="rect">
              <a:avLst/>
            </a:prstGeom>
            <a:noFill/>
          </p:spPr>
          <p:txBody>
            <a:bodyPr wrap="square" rtlCol="0">
              <a:spAutoFit/>
            </a:bodyPr>
            <a:lstStyle/>
            <a:p>
              <a:pPr algn="ctr" defTabSz="457156" fontAlgn="auto">
                <a:spcBef>
                  <a:spcPts val="0"/>
                </a:spcBef>
                <a:spcAft>
                  <a:spcPts val="0"/>
                </a:spcAft>
              </a:pPr>
              <a:r>
                <a:rPr lang="zh-TW" altLang="en-US" dirty="0">
                  <a:solidFill>
                    <a:prstClr val="white"/>
                  </a:solidFill>
                  <a:latin typeface="Arial"/>
                  <a:ea typeface="微软雅黑"/>
                  <a:cs typeface="+mn-ea"/>
                  <a:sym typeface="Arial"/>
                </a:rPr>
                <a:t>單筆新增或修改</a:t>
              </a:r>
              <a:endParaRPr lang="id-ID" dirty="0">
                <a:solidFill>
                  <a:prstClr val="white"/>
                </a:solidFill>
                <a:latin typeface="Arial"/>
                <a:ea typeface="微软雅黑"/>
                <a:cs typeface="+mn-ea"/>
                <a:sym typeface="Arial"/>
              </a:endParaRPr>
            </a:p>
          </p:txBody>
        </p:sp>
        <p:sp>
          <p:nvSpPr>
            <p:cNvPr id="65" name="TextBox 34">
              <a:extLst>
                <a:ext uri="{FF2B5EF4-FFF2-40B4-BE49-F238E27FC236}">
                  <a16:creationId xmlns:a16="http://schemas.microsoft.com/office/drawing/2014/main" id="{3ABB0421-6880-463D-A5BD-D2A89A8ACB35}"/>
                </a:ext>
              </a:extLst>
            </p:cNvPr>
            <p:cNvSpPr txBox="1"/>
            <p:nvPr/>
          </p:nvSpPr>
          <p:spPr>
            <a:xfrm rot="2700000">
              <a:off x="5862919" y="1754017"/>
              <a:ext cx="3621024" cy="552137"/>
            </a:xfrm>
            <a:prstGeom prst="rect">
              <a:avLst/>
            </a:prstGeom>
            <a:noFill/>
          </p:spPr>
          <p:txBody>
            <a:bodyPr wrap="square" rtlCol="0">
              <a:spAutoFit/>
            </a:bodyPr>
            <a:lstStyle/>
            <a:p>
              <a:pPr algn="ctr" defTabSz="457156" fontAlgn="auto">
                <a:spcBef>
                  <a:spcPts val="0"/>
                </a:spcBef>
                <a:spcAft>
                  <a:spcPts val="0"/>
                </a:spcAft>
              </a:pPr>
              <a:r>
                <a:rPr lang="zh-TW" altLang="en-US" sz="2000" dirty="0">
                  <a:solidFill>
                    <a:prstClr val="white"/>
                  </a:solidFill>
                  <a:latin typeface="Arial"/>
                  <a:ea typeface="微软雅黑"/>
                  <a:cs typeface="+mn-ea"/>
                  <a:sym typeface="Arial"/>
                </a:rPr>
                <a:t>整批匯入</a:t>
              </a:r>
              <a:endParaRPr lang="id-ID" sz="2000" dirty="0">
                <a:solidFill>
                  <a:prstClr val="white"/>
                </a:solidFill>
                <a:latin typeface="Arial"/>
                <a:ea typeface="微软雅黑"/>
                <a:cs typeface="+mn-ea"/>
                <a:sym typeface="Arial"/>
              </a:endParaRPr>
            </a:p>
          </p:txBody>
        </p:sp>
      </p:grpSp>
      <p:sp>
        <p:nvSpPr>
          <p:cNvPr id="34" name="矩形 33">
            <a:extLst>
              <a:ext uri="{FF2B5EF4-FFF2-40B4-BE49-F238E27FC236}">
                <a16:creationId xmlns:a16="http://schemas.microsoft.com/office/drawing/2014/main" id="{98E1ADF5-409F-4388-B22A-B0700308AB11}"/>
              </a:ext>
            </a:extLst>
          </p:cNvPr>
          <p:cNvSpPr/>
          <p:nvPr/>
        </p:nvSpPr>
        <p:spPr>
          <a:xfrm>
            <a:off x="4950691" y="2540000"/>
            <a:ext cx="4719782" cy="187498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5" name="Rectangle 3">
            <a:extLst>
              <a:ext uri="{FF2B5EF4-FFF2-40B4-BE49-F238E27FC236}">
                <a16:creationId xmlns:a16="http://schemas.microsoft.com/office/drawing/2014/main" id="{A036C93F-3C65-4B94-9C5F-B3D8E376C36F}"/>
              </a:ext>
            </a:extLst>
          </p:cNvPr>
          <p:cNvSpPr txBox="1">
            <a:spLocks noChangeArrowheads="1"/>
          </p:cNvSpPr>
          <p:nvPr/>
        </p:nvSpPr>
        <p:spPr>
          <a:xfrm>
            <a:off x="4147134" y="4678003"/>
            <a:ext cx="7903814" cy="12631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Arial" panose="020B0604020202020204" pitchFamily="34" charset="0"/>
              <a:buBlip>
                <a:blip r:embed="rId3"/>
              </a:buBlip>
            </a:pPr>
            <a:r>
              <a:rPr lang="zh-TW" altLang="en-US" sz="2100" dirty="0">
                <a:solidFill>
                  <a:srgbClr val="000000"/>
                </a:solidFill>
                <a:latin typeface="微軟正黑體" panose="020B0604030504040204" pitchFamily="34" charset="-120"/>
                <a:ea typeface="微軟正黑體" panose="020B0604030504040204" pitchFamily="34" charset="-120"/>
              </a:rPr>
              <a:t>登入帳號、密碼為「</a:t>
            </a:r>
            <a:r>
              <a:rPr lang="zh-TW" altLang="en-US" sz="2100" dirty="0">
                <a:solidFill>
                  <a:srgbClr val="FF0000"/>
                </a:solidFill>
                <a:latin typeface="微軟正黑體" panose="020B0604030504040204" pitchFamily="34" charset="-120"/>
                <a:ea typeface="微軟正黑體" panose="020B0604030504040204" pitchFamily="34" charset="-120"/>
              </a:rPr>
              <a:t>與會議報名系統、簡章集體購買系統</a:t>
            </a:r>
            <a:r>
              <a:rPr lang="zh-TW" altLang="en-US" sz="2100" dirty="0">
                <a:latin typeface="微軟正黑體" panose="020B0604030504040204" pitchFamily="34" charset="-120"/>
                <a:ea typeface="微軟正黑體" panose="020B0604030504040204" pitchFamily="34" charset="-120"/>
              </a:rPr>
              <a:t>」</a:t>
            </a:r>
            <a:r>
              <a:rPr lang="zh-TW" altLang="en-US" sz="2100" dirty="0">
                <a:solidFill>
                  <a:srgbClr val="FF0000"/>
                </a:solidFill>
                <a:latin typeface="微軟正黑體" panose="020B0604030504040204" pitchFamily="34" charset="-120"/>
                <a:ea typeface="微軟正黑體" panose="020B0604030504040204" pitchFamily="34" charset="-120"/>
              </a:rPr>
              <a:t>相同</a:t>
            </a:r>
            <a:endParaRPr lang="en-US" altLang="zh-TW" sz="2100" dirty="0">
              <a:solidFill>
                <a:srgbClr val="FF0000"/>
              </a:solidFill>
              <a:latin typeface="微軟正黑體" panose="020B0604030504040204" pitchFamily="34" charset="-120"/>
              <a:ea typeface="微軟正黑體" panose="020B0604030504040204" pitchFamily="34" charset="-120"/>
            </a:endParaRPr>
          </a:p>
          <a:p>
            <a:pPr>
              <a:lnSpc>
                <a:spcPct val="150000"/>
              </a:lnSpc>
              <a:buFont typeface="Arial" panose="020B0604020202020204" pitchFamily="34" charset="0"/>
              <a:buBlip>
                <a:blip r:embed="rId3"/>
              </a:buBlip>
            </a:pPr>
            <a:r>
              <a:rPr lang="zh-TW" altLang="en-US" sz="2100" dirty="0">
                <a:solidFill>
                  <a:srgbClr val="000000"/>
                </a:solidFill>
                <a:latin typeface="微軟正黑體" panose="020B0604030504040204" pitchFamily="34" charset="-120"/>
                <a:ea typeface="微軟正黑體" panose="020B0604030504040204" pitchFamily="34" charset="-120"/>
              </a:rPr>
              <a:t>系統操作手冊預於</a:t>
            </a:r>
            <a:r>
              <a:rPr lang="en-US" altLang="zh-TW" sz="2100" dirty="0">
                <a:solidFill>
                  <a:srgbClr val="000000"/>
                </a:solidFill>
                <a:latin typeface="微軟正黑體" panose="020B0604030504040204" pitchFamily="34" charset="-120"/>
                <a:ea typeface="微軟正黑體" panose="020B0604030504040204" pitchFamily="34" charset="-120"/>
              </a:rPr>
              <a:t>113.3</a:t>
            </a:r>
            <a:r>
              <a:rPr lang="zh-TW" altLang="en-US" sz="2100" dirty="0">
                <a:solidFill>
                  <a:srgbClr val="000000"/>
                </a:solidFill>
                <a:latin typeface="微軟正黑體" panose="020B0604030504040204" pitchFamily="34" charset="-120"/>
                <a:ea typeface="微軟正黑體" panose="020B0604030504040204" pitchFamily="34" charset="-120"/>
              </a:rPr>
              <a:t>月公告</a:t>
            </a:r>
            <a:endParaRPr lang="en-US" altLang="zh-TW" sz="2100" dirty="0">
              <a:solidFill>
                <a:srgbClr val="0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1149184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99">
            <a:extLst>
              <a:ext uri="{FF2B5EF4-FFF2-40B4-BE49-F238E27FC236}">
                <a16:creationId xmlns:a16="http://schemas.microsoft.com/office/drawing/2014/main" id="{0AD29D2B-95B8-4177-9015-C9A3341AD5E4}"/>
              </a:ext>
            </a:extLst>
          </p:cNvPr>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500" b="1" spc="-75" dirty="0">
                <a:solidFill>
                  <a:prstClr val="black"/>
                </a:solidFill>
                <a:latin typeface="微軟正黑體" panose="020B0604030504040204" pitchFamily="34" charset="-120"/>
                <a:ea typeface="微軟正黑體" panose="020B0604030504040204" pitchFamily="34" charset="-120"/>
              </a:rPr>
              <a:t>學生識別資料匯入系統操作說明</a:t>
            </a:r>
          </a:p>
        </p:txBody>
      </p:sp>
      <p:grpSp>
        <p:nvGrpSpPr>
          <p:cNvPr id="3" name="群組 7">
            <a:extLst>
              <a:ext uri="{FF2B5EF4-FFF2-40B4-BE49-F238E27FC236}">
                <a16:creationId xmlns:a16="http://schemas.microsoft.com/office/drawing/2014/main" id="{65843D12-BAA9-462F-93CC-440E517398FF}"/>
              </a:ext>
            </a:extLst>
          </p:cNvPr>
          <p:cNvGrpSpPr>
            <a:grpSpLocks/>
          </p:cNvGrpSpPr>
          <p:nvPr/>
        </p:nvGrpSpPr>
        <p:grpSpPr bwMode="auto">
          <a:xfrm>
            <a:off x="10231296" y="735909"/>
            <a:ext cx="1717676" cy="1428750"/>
            <a:chOff x="6690632" y="1071576"/>
            <a:chExt cx="1717736" cy="1214416"/>
          </a:xfrm>
        </p:grpSpPr>
        <p:sp>
          <p:nvSpPr>
            <p:cNvPr id="4" name="圓角矩形 25">
              <a:extLst>
                <a:ext uri="{FF2B5EF4-FFF2-40B4-BE49-F238E27FC236}">
                  <a16:creationId xmlns:a16="http://schemas.microsoft.com/office/drawing/2014/main" id="{DED4279B-CC5A-418E-A169-248007C8F72F}"/>
                </a:ext>
              </a:extLst>
            </p:cNvPr>
            <p:cNvSpPr/>
            <p:nvPr/>
          </p:nvSpPr>
          <p:spPr bwMode="auto">
            <a:xfrm>
              <a:off x="6690632" y="1071576"/>
              <a:ext cx="357200" cy="1214416"/>
            </a:xfrm>
            <a:prstGeom prst="roundRect">
              <a:avLst/>
            </a:prstGeom>
            <a:solidFill>
              <a:srgbClr val="9966FF"/>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bg1"/>
                  </a:solidFill>
                  <a:latin typeface="華康儷楷書" panose="03000509000000000000" pitchFamily="65" charset="-120"/>
                  <a:ea typeface="華康儷楷書" panose="03000509000000000000" pitchFamily="65" charset="-120"/>
                </a:rPr>
                <a:t>佈告欄</a:t>
              </a:r>
              <a:endParaRPr lang="en-US" altLang="zh-TW" sz="1400" dirty="0">
                <a:solidFill>
                  <a:schemeClr val="bg1"/>
                </a:solidFill>
                <a:latin typeface="華康儷楷書" panose="03000509000000000000" pitchFamily="65" charset="-120"/>
                <a:ea typeface="華康儷楷書" panose="03000509000000000000" pitchFamily="65" charset="-120"/>
              </a:endParaRPr>
            </a:p>
          </p:txBody>
        </p:sp>
        <p:sp>
          <p:nvSpPr>
            <p:cNvPr id="5" name="圓角矩形 28">
              <a:extLst>
                <a:ext uri="{FF2B5EF4-FFF2-40B4-BE49-F238E27FC236}">
                  <a16:creationId xmlns:a16="http://schemas.microsoft.com/office/drawing/2014/main" id="{13C57BE0-05C7-4381-9D69-3FAE75EC1899}"/>
                </a:ext>
              </a:extLst>
            </p:cNvPr>
            <p:cNvSpPr/>
            <p:nvPr/>
          </p:nvSpPr>
          <p:spPr bwMode="auto">
            <a:xfrm>
              <a:off x="7138323" y="1071576"/>
              <a:ext cx="357200" cy="1214416"/>
            </a:xfrm>
            <a:prstGeom prst="roundRect">
              <a:avLst/>
            </a:prstGeom>
            <a:solidFill>
              <a:srgbClr val="CCCCFF"/>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整批匯入</a:t>
              </a:r>
            </a:p>
          </p:txBody>
        </p:sp>
        <p:sp>
          <p:nvSpPr>
            <p:cNvPr id="6" name="圓角矩形 30">
              <a:extLst>
                <a:ext uri="{FF2B5EF4-FFF2-40B4-BE49-F238E27FC236}">
                  <a16:creationId xmlns:a16="http://schemas.microsoft.com/office/drawing/2014/main" id="{26C738C6-FEBA-41AC-8E76-EDA6AB78EE36}"/>
                </a:ext>
              </a:extLst>
            </p:cNvPr>
            <p:cNvSpPr/>
            <p:nvPr/>
          </p:nvSpPr>
          <p:spPr bwMode="auto">
            <a:xfrm>
              <a:off x="7589189" y="1071576"/>
              <a:ext cx="357200" cy="1214416"/>
            </a:xfrm>
            <a:prstGeom prst="roundRect">
              <a:avLst/>
            </a:prstGeom>
            <a:solidFill>
              <a:srgbClr val="CCCCFF"/>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單筆新增或修改</a:t>
              </a:r>
            </a:p>
          </p:txBody>
        </p:sp>
        <p:sp>
          <p:nvSpPr>
            <p:cNvPr id="7" name="圓角矩形 31">
              <a:extLst>
                <a:ext uri="{FF2B5EF4-FFF2-40B4-BE49-F238E27FC236}">
                  <a16:creationId xmlns:a16="http://schemas.microsoft.com/office/drawing/2014/main" id="{2D16DF9C-51F3-4E66-B721-B9919CE581C7}"/>
                </a:ext>
              </a:extLst>
            </p:cNvPr>
            <p:cNvSpPr/>
            <p:nvPr/>
          </p:nvSpPr>
          <p:spPr bwMode="auto">
            <a:xfrm>
              <a:off x="8051167" y="1071576"/>
              <a:ext cx="357201" cy="1214416"/>
            </a:xfrm>
            <a:prstGeom prst="roundRect">
              <a:avLst/>
            </a:prstGeom>
            <a:solidFill>
              <a:srgbClr val="CCCCFF"/>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學生管理</a:t>
              </a:r>
            </a:p>
          </p:txBody>
        </p:sp>
        <p:cxnSp>
          <p:nvCxnSpPr>
            <p:cNvPr id="8" name="直線單箭頭接點 14">
              <a:extLst>
                <a:ext uri="{FF2B5EF4-FFF2-40B4-BE49-F238E27FC236}">
                  <a16:creationId xmlns:a16="http://schemas.microsoft.com/office/drawing/2014/main" id="{0897E3E2-ADC4-4E90-BDC7-B2496285652A}"/>
                </a:ext>
              </a:extLst>
            </p:cNvPr>
            <p:cNvCxnSpPr>
              <a:cxnSpLocks noChangeShapeType="1"/>
              <a:stCxn id="4" idx="3"/>
              <a:endCxn id="5" idx="1"/>
            </p:cNvCxnSpPr>
            <p:nvPr/>
          </p:nvCxnSpPr>
          <p:spPr bwMode="auto">
            <a:xfrm>
              <a:off x="7047822" y="1678769"/>
              <a:ext cx="91184"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9" name="直線單箭頭接點 15">
              <a:extLst>
                <a:ext uri="{FF2B5EF4-FFF2-40B4-BE49-F238E27FC236}">
                  <a16:creationId xmlns:a16="http://schemas.microsoft.com/office/drawing/2014/main" id="{DEC11A24-4B70-4748-862F-B273DC48A324}"/>
                </a:ext>
              </a:extLst>
            </p:cNvPr>
            <p:cNvCxnSpPr>
              <a:cxnSpLocks noChangeShapeType="1"/>
              <a:stCxn id="5" idx="3"/>
              <a:endCxn id="6" idx="1"/>
            </p:cNvCxnSpPr>
            <p:nvPr/>
          </p:nvCxnSpPr>
          <p:spPr bwMode="auto">
            <a:xfrm>
              <a:off x="7496196" y="1678769"/>
              <a:ext cx="9311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10" name="直線單箭頭接點 16">
              <a:extLst>
                <a:ext uri="{FF2B5EF4-FFF2-40B4-BE49-F238E27FC236}">
                  <a16:creationId xmlns:a16="http://schemas.microsoft.com/office/drawing/2014/main" id="{5AD289EF-7E8B-4E7E-9227-A6B24869D4D5}"/>
                </a:ext>
              </a:extLst>
            </p:cNvPr>
            <p:cNvCxnSpPr>
              <a:cxnSpLocks noChangeShapeType="1"/>
              <a:stCxn id="6" idx="3"/>
              <a:endCxn id="7" idx="1"/>
            </p:cNvCxnSpPr>
            <p:nvPr/>
          </p:nvCxnSpPr>
          <p:spPr bwMode="auto">
            <a:xfrm>
              <a:off x="7946502" y="1678769"/>
              <a:ext cx="10477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grpSp>
      <p:pic>
        <p:nvPicPr>
          <p:cNvPr id="14" name="圖片 13">
            <a:extLst>
              <a:ext uri="{FF2B5EF4-FFF2-40B4-BE49-F238E27FC236}">
                <a16:creationId xmlns:a16="http://schemas.microsoft.com/office/drawing/2014/main" id="{9BC879D7-895B-43FC-BCEF-BB957FBB75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5841" y="1247949"/>
            <a:ext cx="8891027" cy="2181051"/>
          </a:xfrm>
          <a:prstGeom prst="rect">
            <a:avLst/>
          </a:prstGeom>
        </p:spPr>
      </p:pic>
      <p:sp>
        <p:nvSpPr>
          <p:cNvPr id="15" name="Rectangle 3">
            <a:extLst>
              <a:ext uri="{FF2B5EF4-FFF2-40B4-BE49-F238E27FC236}">
                <a16:creationId xmlns:a16="http://schemas.microsoft.com/office/drawing/2014/main" id="{431EA4F2-B9F7-4C59-841B-5A284E6FCCE1}"/>
              </a:ext>
            </a:extLst>
          </p:cNvPr>
          <p:cNvSpPr txBox="1">
            <a:spLocks noChangeArrowheads="1"/>
          </p:cNvSpPr>
          <p:nvPr/>
        </p:nvSpPr>
        <p:spPr>
          <a:xfrm>
            <a:off x="1155841" y="3592946"/>
            <a:ext cx="10638995" cy="1939636"/>
          </a:xfrm>
          <a:prstGeom prst="rect">
            <a:avLst/>
          </a:prstGeom>
        </p:spPr>
        <p:txBody>
          <a:bodyPr vert="horz" lIns="91440" tIns="45720" rIns="91440" bIns="45720" rtlCol="0">
            <a:normAutofit fontScale="92500"/>
          </a:bodyPr>
          <a:lstStyle/>
          <a:p>
            <a:pPr marL="228600" marR="0" lvl="0" indent="-228600" algn="l" defTabSz="914400" rtl="0" eaLnBrk="1" fontAlgn="auto" latinLnBrk="0" hangingPunct="1">
              <a:lnSpc>
                <a:spcPts val="2800"/>
              </a:lnSpc>
              <a:spcBef>
                <a:spcPts val="600"/>
              </a:spcBef>
              <a:spcAft>
                <a:spcPts val="0"/>
              </a:spcAft>
              <a:buClr>
                <a:srgbClr val="FFB41D"/>
              </a:buClr>
              <a:buSzTx/>
              <a:buFont typeface="Wingdings" panose="05000000000000000000" pitchFamily="2" charset="2"/>
              <a:buChar char="u"/>
              <a:tabLst/>
              <a:defRPr/>
            </a:pPr>
            <a:r>
              <a:rPr kumimoji="0" lang="zh-TW" altLang="en-US" sz="2100" b="0"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rPr>
              <a:t>系統作業期間</a:t>
            </a:r>
            <a:r>
              <a:rPr kumimoji="0" lang="en-US" altLang="zh-TW" sz="2100" b="0"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rPr>
              <a:t>113.</a:t>
            </a:r>
            <a:r>
              <a:rPr kumimoji="0" lang="en-US" altLang="zh-TW" sz="2100" b="0"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Times New Roman" panose="02020603050405020304" pitchFamily="18" charset="0"/>
              </a:rPr>
              <a:t>3.13(</a:t>
            </a:r>
            <a:r>
              <a:rPr kumimoji="0" lang="zh-TW" altLang="en-US" sz="2100" b="0"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Times New Roman" panose="02020603050405020304" pitchFamily="18" charset="0"/>
              </a:rPr>
              <a:t>三</a:t>
            </a:r>
            <a:r>
              <a:rPr kumimoji="0" lang="en-US" altLang="zh-TW" sz="2100" b="0"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Times New Roman" panose="02020603050405020304" pitchFamily="18" charset="0"/>
              </a:rPr>
              <a:t>)10:00-3.20(</a:t>
            </a:r>
            <a:r>
              <a:rPr kumimoji="0" lang="zh-TW" altLang="en-US" sz="2100" b="0"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Times New Roman" panose="02020603050405020304" pitchFamily="18" charset="0"/>
              </a:rPr>
              <a:t>三</a:t>
            </a:r>
            <a:r>
              <a:rPr kumimoji="0" lang="en-US" altLang="zh-TW" sz="2100" b="0"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Times New Roman" panose="02020603050405020304" pitchFamily="18" charset="0"/>
              </a:rPr>
              <a:t>)17:00</a:t>
            </a:r>
            <a:r>
              <a:rPr kumimoji="0" lang="zh-TW" altLang="en-US" sz="2100" b="0"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Times New Roman" panose="02020603050405020304" pitchFamily="18" charset="0"/>
              </a:rPr>
              <a:t>止</a:t>
            </a:r>
            <a:endParaRPr kumimoji="0" lang="en-US" altLang="zh-TW" sz="2100" b="0"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Times New Roman" panose="02020603050405020304" pitchFamily="18" charset="0"/>
            </a:endParaRPr>
          </a:p>
          <a:p>
            <a:pPr marL="228600" marR="0" lvl="0" indent="-228600" algn="l" defTabSz="914400" rtl="0" eaLnBrk="1" fontAlgn="auto" latinLnBrk="0" hangingPunct="1">
              <a:lnSpc>
                <a:spcPts val="2800"/>
              </a:lnSpc>
              <a:spcBef>
                <a:spcPts val="600"/>
              </a:spcBef>
              <a:spcAft>
                <a:spcPts val="0"/>
              </a:spcAft>
              <a:buClr>
                <a:srgbClr val="FFB41D"/>
              </a:buClr>
              <a:buSzTx/>
              <a:buFont typeface="Wingdings" panose="05000000000000000000" pitchFamily="2" charset="2"/>
              <a:buChar char="u"/>
              <a:tabLst/>
              <a:defRPr/>
            </a:pPr>
            <a:r>
              <a:rPr kumimoji="0" lang="zh-TW" altLang="en-US" sz="2100" b="0"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rPr>
              <a:t>上傳貴校所屬具有中央資料庫學習歷程檔案之</a:t>
            </a:r>
            <a:r>
              <a:rPr kumimoji="0" lang="zh-TW" altLang="en-US" sz="21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Times New Roman" panose="02020603050405020304" pitchFamily="18" charset="0"/>
              </a:rPr>
              <a:t>學生識別資料</a:t>
            </a:r>
            <a:endParaRPr kumimoji="0" lang="en-US" altLang="zh-TW" sz="2100" b="0"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endParaRPr>
          </a:p>
          <a:p>
            <a:pPr marL="230400" lvl="0" indent="-230400">
              <a:lnSpc>
                <a:spcPts val="2800"/>
              </a:lnSpc>
              <a:spcBef>
                <a:spcPts val="600"/>
              </a:spcBef>
              <a:buClr>
                <a:srgbClr val="FFB41D"/>
              </a:buClr>
              <a:buFont typeface="Wingdings" panose="05000000000000000000" pitchFamily="2" charset="2"/>
              <a:buChar char="u"/>
              <a:defRPr/>
            </a:pPr>
            <a:r>
              <a:rPr lang="en-US" altLang="zh-TW" sz="210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113.4.12(</a:t>
            </a:r>
            <a:r>
              <a:rPr lang="zh-TW" altLang="en-US" sz="210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五</a:t>
            </a:r>
            <a:r>
              <a:rPr lang="en-US" altLang="zh-TW" sz="210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)10:00-4.17(</a:t>
            </a:r>
            <a:r>
              <a:rPr lang="zh-TW" altLang="en-US" sz="210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三</a:t>
            </a:r>
            <a:r>
              <a:rPr lang="en-US" altLang="zh-TW" sz="2100" kern="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)21:00</a:t>
            </a:r>
            <a:r>
              <a:rPr lang="zh-TW" altLang="en-US" sz="2100" kern="100" dirty="0">
                <a:latin typeface="微軟正黑體" panose="020B0604030504040204" pitchFamily="34" charset="-120"/>
                <a:ea typeface="微軟正黑體" panose="020B0604030504040204" pitchFamily="34" charset="-120"/>
                <a:cs typeface="Times New Roman" panose="02020603050405020304" pitchFamily="18" charset="0"/>
              </a:rPr>
              <a:t>開放學習歷程中央資料庫釋出資料</a:t>
            </a:r>
            <a:r>
              <a:rPr lang="en-US" altLang="zh-TW" sz="2100" kern="1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100" kern="100" dirty="0">
                <a:latin typeface="微軟正黑體" panose="020B0604030504040204" pitchFamily="34" charset="-120"/>
                <a:ea typeface="微軟正黑體" panose="020B0604030504040204" pitchFamily="34" charset="-120"/>
                <a:cs typeface="Times New Roman" panose="02020603050405020304" pitchFamily="18" charset="0"/>
              </a:rPr>
              <a:t>檔案</a:t>
            </a:r>
            <a:r>
              <a:rPr lang="en-US" altLang="zh-TW" sz="2100" kern="1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100" kern="100" dirty="0">
                <a:latin typeface="微軟正黑體" panose="020B0604030504040204" pitchFamily="34" charset="-120"/>
                <a:ea typeface="微軟正黑體" panose="020B0604030504040204" pitchFamily="34" charset="-120"/>
                <a:cs typeface="Times New Roman" panose="02020603050405020304" pitchFamily="18" charset="0"/>
              </a:rPr>
              <a:t>查看及疑義處理</a:t>
            </a:r>
            <a:endParaRPr lang="en-US" altLang="zh-TW" sz="2100" kern="100" dirty="0">
              <a:latin typeface="微軟正黑體" panose="020B0604030504040204" pitchFamily="34" charset="-120"/>
              <a:ea typeface="微軟正黑體" panose="020B0604030504040204" pitchFamily="34" charset="-120"/>
              <a:cs typeface="Times New Roman" panose="02020603050405020304" pitchFamily="18" charset="0"/>
            </a:endParaRPr>
          </a:p>
          <a:p>
            <a:pPr marL="230400" lvl="0" indent="-230400">
              <a:lnSpc>
                <a:spcPts val="2800"/>
              </a:lnSpc>
              <a:spcBef>
                <a:spcPts val="600"/>
              </a:spcBef>
              <a:buClr>
                <a:srgbClr val="FFB41D"/>
              </a:buClr>
              <a:buFont typeface="Wingdings" panose="05000000000000000000" pitchFamily="2" charset="2"/>
              <a:buChar char="u"/>
              <a:defRPr/>
            </a:pPr>
            <a:r>
              <a:rPr lang="zh-TW" altLang="en-US" sz="2100" kern="100" dirty="0">
                <a:effectLst/>
                <a:latin typeface="微軟正黑體" panose="020B0604030504040204" pitchFamily="34" charset="-120"/>
                <a:ea typeface="微軟正黑體" panose="020B0604030504040204" pitchFamily="34" charset="-120"/>
                <a:cs typeface="Times New Roman" panose="02020603050405020304" pitchFamily="18" charset="0"/>
              </a:rPr>
              <a:t>倘若學生查看學習歷程檔案，點選有疑義，本系統</a:t>
            </a:r>
            <a:r>
              <a:rPr lang="en-US" altLang="zh-TW" sz="2100" b="1" kern="100" dirty="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100" b="1" kern="100" dirty="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學生管理</a:t>
            </a:r>
            <a:r>
              <a:rPr lang="en-US" altLang="zh-TW" sz="2100" b="1" kern="100" dirty="0">
                <a:solidFill>
                  <a:srgbClr val="0000FF"/>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100" kern="100" dirty="0">
                <a:effectLst/>
                <a:latin typeface="微軟正黑體" panose="020B0604030504040204" pitchFamily="34" charset="-120"/>
                <a:ea typeface="微軟正黑體" panose="020B0604030504040204" pitchFamily="34" charset="-120"/>
                <a:cs typeface="Times New Roman" panose="02020603050405020304" pitchFamily="18" charset="0"/>
              </a:rPr>
              <a:t>可查看點選有疑義之學生資訊</a:t>
            </a:r>
          </a:p>
        </p:txBody>
      </p:sp>
      <p:sp>
        <p:nvSpPr>
          <p:cNvPr id="16" name="矩形 15">
            <a:extLst>
              <a:ext uri="{FF2B5EF4-FFF2-40B4-BE49-F238E27FC236}">
                <a16:creationId xmlns:a16="http://schemas.microsoft.com/office/drawing/2014/main" id="{F7EDE004-C5AB-4AA0-9608-F3F9A6B0D8F3}"/>
              </a:ext>
            </a:extLst>
          </p:cNvPr>
          <p:cNvSpPr/>
          <p:nvPr/>
        </p:nvSpPr>
        <p:spPr>
          <a:xfrm>
            <a:off x="1265382" y="1240019"/>
            <a:ext cx="637310" cy="40405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3337486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C7D76A0E-04A3-4CB1-A350-CF63327EE6CC}"/>
              </a:ext>
            </a:extLst>
          </p:cNvPr>
          <p:cNvPicPr>
            <a:picLocks noChangeAspect="1"/>
          </p:cNvPicPr>
          <p:nvPr/>
        </p:nvPicPr>
        <p:blipFill rotWithShape="1">
          <a:blip r:embed="rId2">
            <a:extLst>
              <a:ext uri="{28A0092B-C50C-407E-A947-70E740481C1C}">
                <a14:useLocalDpi xmlns:a14="http://schemas.microsoft.com/office/drawing/2010/main" val="0"/>
              </a:ext>
            </a:extLst>
          </a:blip>
          <a:srcRect l="2485" r="1562"/>
          <a:stretch/>
        </p:blipFill>
        <p:spPr>
          <a:xfrm>
            <a:off x="923992" y="925983"/>
            <a:ext cx="9485893" cy="5196108"/>
          </a:xfrm>
          <a:prstGeom prst="rect">
            <a:avLst/>
          </a:prstGeom>
        </p:spPr>
      </p:pic>
      <p:pic>
        <p:nvPicPr>
          <p:cNvPr id="12" name="圖片 11">
            <a:extLst>
              <a:ext uri="{FF2B5EF4-FFF2-40B4-BE49-F238E27FC236}">
                <a16:creationId xmlns:a16="http://schemas.microsoft.com/office/drawing/2014/main" id="{181106B9-5796-41D8-90F8-B97510C5AB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30253" y="3560981"/>
            <a:ext cx="7346427" cy="2724300"/>
          </a:xfrm>
          <a:prstGeom prst="rect">
            <a:avLst/>
          </a:prstGeom>
        </p:spPr>
      </p:pic>
      <p:sp>
        <p:nvSpPr>
          <p:cNvPr id="2" name="Rectangle 199">
            <a:extLst>
              <a:ext uri="{FF2B5EF4-FFF2-40B4-BE49-F238E27FC236}">
                <a16:creationId xmlns:a16="http://schemas.microsoft.com/office/drawing/2014/main" id="{CE4E6E3A-C7CB-4A8A-9948-F355EBAD947F}"/>
              </a:ext>
            </a:extLst>
          </p:cNvPr>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500" b="1" spc="-75" dirty="0">
                <a:solidFill>
                  <a:prstClr val="black"/>
                </a:solidFill>
                <a:latin typeface="微軟正黑體" panose="020B0604030504040204" pitchFamily="34" charset="-120"/>
                <a:ea typeface="微軟正黑體" panose="020B0604030504040204" pitchFamily="34" charset="-120"/>
              </a:rPr>
              <a:t>學生識別資料匯入系統操作說明</a:t>
            </a:r>
          </a:p>
        </p:txBody>
      </p:sp>
      <p:grpSp>
        <p:nvGrpSpPr>
          <p:cNvPr id="15" name="群組 7">
            <a:extLst>
              <a:ext uri="{FF2B5EF4-FFF2-40B4-BE49-F238E27FC236}">
                <a16:creationId xmlns:a16="http://schemas.microsoft.com/office/drawing/2014/main" id="{5F1A0F94-248A-436F-8DC2-AF5B4CC7BEF0}"/>
              </a:ext>
            </a:extLst>
          </p:cNvPr>
          <p:cNvGrpSpPr>
            <a:grpSpLocks/>
          </p:cNvGrpSpPr>
          <p:nvPr/>
        </p:nvGrpSpPr>
        <p:grpSpPr bwMode="auto">
          <a:xfrm>
            <a:off x="10231296" y="735909"/>
            <a:ext cx="1717676" cy="1428750"/>
            <a:chOff x="6690632" y="1071576"/>
            <a:chExt cx="1717736" cy="1214416"/>
          </a:xfrm>
        </p:grpSpPr>
        <p:sp>
          <p:nvSpPr>
            <p:cNvPr id="16" name="圓角矩形 25">
              <a:extLst>
                <a:ext uri="{FF2B5EF4-FFF2-40B4-BE49-F238E27FC236}">
                  <a16:creationId xmlns:a16="http://schemas.microsoft.com/office/drawing/2014/main" id="{184D4C2C-9A48-4D0A-93EF-F4805513F43E}"/>
                </a:ext>
              </a:extLst>
            </p:cNvPr>
            <p:cNvSpPr/>
            <p:nvPr/>
          </p:nvSpPr>
          <p:spPr bwMode="auto">
            <a:xfrm>
              <a:off x="6690632" y="1071576"/>
              <a:ext cx="357200" cy="1214416"/>
            </a:xfrm>
            <a:prstGeom prst="roundRect">
              <a:avLst/>
            </a:prstGeom>
            <a:solidFill>
              <a:srgbClr val="CCCCFF"/>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佈告欄</a:t>
              </a:r>
              <a:endParaRPr lang="en-US" altLang="zh-TW" sz="1400" dirty="0">
                <a:solidFill>
                  <a:schemeClr val="tx1"/>
                </a:solidFill>
                <a:latin typeface="華康儷楷書" panose="03000509000000000000" pitchFamily="65" charset="-120"/>
                <a:ea typeface="華康儷楷書" panose="03000509000000000000" pitchFamily="65" charset="-120"/>
              </a:endParaRPr>
            </a:p>
          </p:txBody>
        </p:sp>
        <p:sp>
          <p:nvSpPr>
            <p:cNvPr id="17" name="圓角矩形 28">
              <a:extLst>
                <a:ext uri="{FF2B5EF4-FFF2-40B4-BE49-F238E27FC236}">
                  <a16:creationId xmlns:a16="http://schemas.microsoft.com/office/drawing/2014/main" id="{C62A6351-5272-4D86-B92A-225C855A2D6F}"/>
                </a:ext>
              </a:extLst>
            </p:cNvPr>
            <p:cNvSpPr/>
            <p:nvPr/>
          </p:nvSpPr>
          <p:spPr bwMode="auto">
            <a:xfrm>
              <a:off x="7138323" y="1071576"/>
              <a:ext cx="357200" cy="1214416"/>
            </a:xfrm>
            <a:prstGeom prst="roundRect">
              <a:avLst/>
            </a:prstGeom>
            <a:solidFill>
              <a:srgbClr val="9966FF"/>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bg1"/>
                  </a:solidFill>
                  <a:latin typeface="華康儷楷書" panose="03000509000000000000" pitchFamily="65" charset="-120"/>
                  <a:ea typeface="華康儷楷書" panose="03000509000000000000" pitchFamily="65" charset="-120"/>
                </a:rPr>
                <a:t>整批匯入</a:t>
              </a:r>
            </a:p>
          </p:txBody>
        </p:sp>
        <p:sp>
          <p:nvSpPr>
            <p:cNvPr id="18" name="圓角矩形 30">
              <a:extLst>
                <a:ext uri="{FF2B5EF4-FFF2-40B4-BE49-F238E27FC236}">
                  <a16:creationId xmlns:a16="http://schemas.microsoft.com/office/drawing/2014/main" id="{0235BF6E-C513-4C54-928A-3509EADDFAA4}"/>
                </a:ext>
              </a:extLst>
            </p:cNvPr>
            <p:cNvSpPr/>
            <p:nvPr/>
          </p:nvSpPr>
          <p:spPr bwMode="auto">
            <a:xfrm>
              <a:off x="7589189" y="1071576"/>
              <a:ext cx="357200" cy="1214416"/>
            </a:xfrm>
            <a:prstGeom prst="roundRect">
              <a:avLst/>
            </a:prstGeom>
            <a:solidFill>
              <a:srgbClr val="CCCCFF"/>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單筆新增或修改</a:t>
              </a:r>
            </a:p>
          </p:txBody>
        </p:sp>
        <p:sp>
          <p:nvSpPr>
            <p:cNvPr id="19" name="圓角矩形 31">
              <a:extLst>
                <a:ext uri="{FF2B5EF4-FFF2-40B4-BE49-F238E27FC236}">
                  <a16:creationId xmlns:a16="http://schemas.microsoft.com/office/drawing/2014/main" id="{B133346C-C005-4D11-A660-839E29F194B7}"/>
                </a:ext>
              </a:extLst>
            </p:cNvPr>
            <p:cNvSpPr/>
            <p:nvPr/>
          </p:nvSpPr>
          <p:spPr bwMode="auto">
            <a:xfrm>
              <a:off x="8051167" y="1071576"/>
              <a:ext cx="357201" cy="1214416"/>
            </a:xfrm>
            <a:prstGeom prst="roundRect">
              <a:avLst/>
            </a:prstGeom>
            <a:solidFill>
              <a:srgbClr val="CCCCFF"/>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學生管理</a:t>
              </a:r>
            </a:p>
          </p:txBody>
        </p:sp>
        <p:cxnSp>
          <p:nvCxnSpPr>
            <p:cNvPr id="20" name="直線單箭頭接點 14">
              <a:extLst>
                <a:ext uri="{FF2B5EF4-FFF2-40B4-BE49-F238E27FC236}">
                  <a16:creationId xmlns:a16="http://schemas.microsoft.com/office/drawing/2014/main" id="{A6F95B5B-8988-45FD-A90F-65B05A44AC9A}"/>
                </a:ext>
              </a:extLst>
            </p:cNvPr>
            <p:cNvCxnSpPr>
              <a:cxnSpLocks noChangeShapeType="1"/>
              <a:stCxn id="16" idx="3"/>
              <a:endCxn id="17" idx="1"/>
            </p:cNvCxnSpPr>
            <p:nvPr/>
          </p:nvCxnSpPr>
          <p:spPr bwMode="auto">
            <a:xfrm>
              <a:off x="7047822" y="1678769"/>
              <a:ext cx="91184"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21" name="直線單箭頭接點 15">
              <a:extLst>
                <a:ext uri="{FF2B5EF4-FFF2-40B4-BE49-F238E27FC236}">
                  <a16:creationId xmlns:a16="http://schemas.microsoft.com/office/drawing/2014/main" id="{2242C6B5-04DF-446E-BFDC-C9B3FAF2C0D9}"/>
                </a:ext>
              </a:extLst>
            </p:cNvPr>
            <p:cNvCxnSpPr>
              <a:cxnSpLocks noChangeShapeType="1"/>
              <a:stCxn id="17" idx="3"/>
              <a:endCxn id="18" idx="1"/>
            </p:cNvCxnSpPr>
            <p:nvPr/>
          </p:nvCxnSpPr>
          <p:spPr bwMode="auto">
            <a:xfrm>
              <a:off x="7496196" y="1678769"/>
              <a:ext cx="9311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22" name="直線單箭頭接點 16">
              <a:extLst>
                <a:ext uri="{FF2B5EF4-FFF2-40B4-BE49-F238E27FC236}">
                  <a16:creationId xmlns:a16="http://schemas.microsoft.com/office/drawing/2014/main" id="{38CE4453-4B7B-4795-9BDE-CCDD074267BB}"/>
                </a:ext>
              </a:extLst>
            </p:cNvPr>
            <p:cNvCxnSpPr>
              <a:cxnSpLocks noChangeShapeType="1"/>
              <a:stCxn id="18" idx="3"/>
              <a:endCxn id="19" idx="1"/>
            </p:cNvCxnSpPr>
            <p:nvPr/>
          </p:nvCxnSpPr>
          <p:spPr bwMode="auto">
            <a:xfrm>
              <a:off x="7946502" y="1678769"/>
              <a:ext cx="10477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grpSp>
      <p:sp>
        <p:nvSpPr>
          <p:cNvPr id="13" name="矩形 12">
            <a:extLst>
              <a:ext uri="{FF2B5EF4-FFF2-40B4-BE49-F238E27FC236}">
                <a16:creationId xmlns:a16="http://schemas.microsoft.com/office/drawing/2014/main" id="{E80E5813-5CF2-4115-8F50-923A7CFFEE1C}"/>
              </a:ext>
            </a:extLst>
          </p:cNvPr>
          <p:cNvSpPr/>
          <p:nvPr/>
        </p:nvSpPr>
        <p:spPr>
          <a:xfrm>
            <a:off x="947156" y="3916218"/>
            <a:ext cx="1315753" cy="378691"/>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向右箭號 19">
            <a:extLst>
              <a:ext uri="{FF2B5EF4-FFF2-40B4-BE49-F238E27FC236}">
                <a16:creationId xmlns:a16="http://schemas.microsoft.com/office/drawing/2014/main" id="{582232BF-C6A5-4C30-9DF3-335808CE7F64}"/>
              </a:ext>
            </a:extLst>
          </p:cNvPr>
          <p:cNvSpPr/>
          <p:nvPr/>
        </p:nvSpPr>
        <p:spPr bwMode="auto">
          <a:xfrm flipH="1">
            <a:off x="2286073" y="3971636"/>
            <a:ext cx="434157" cy="218419"/>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sz="1400"/>
          </a:p>
        </p:txBody>
      </p:sp>
      <p:sp>
        <p:nvSpPr>
          <p:cNvPr id="23" name="矩形 22">
            <a:extLst>
              <a:ext uri="{FF2B5EF4-FFF2-40B4-BE49-F238E27FC236}">
                <a16:creationId xmlns:a16="http://schemas.microsoft.com/office/drawing/2014/main" id="{9BF9565E-8021-4878-B07E-996B2325ACBD}"/>
              </a:ext>
            </a:extLst>
          </p:cNvPr>
          <p:cNvSpPr/>
          <p:nvPr/>
        </p:nvSpPr>
        <p:spPr>
          <a:xfrm>
            <a:off x="4632470" y="4821382"/>
            <a:ext cx="7143893" cy="23091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a:extLst>
              <a:ext uri="{FF2B5EF4-FFF2-40B4-BE49-F238E27FC236}">
                <a16:creationId xmlns:a16="http://schemas.microsoft.com/office/drawing/2014/main" id="{EB8C78F7-9A0A-45B5-9F0A-71C166836F4D}"/>
              </a:ext>
            </a:extLst>
          </p:cNvPr>
          <p:cNvSpPr/>
          <p:nvPr/>
        </p:nvSpPr>
        <p:spPr>
          <a:xfrm>
            <a:off x="4954859" y="5506895"/>
            <a:ext cx="1843105" cy="629055"/>
          </a:xfrm>
          <a:prstGeom prst="rect">
            <a:avLst/>
          </a:prstGeom>
          <a:solidFill>
            <a:schemeClr val="bg1"/>
          </a:solidFill>
          <a:ln w="28575">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dirty="0">
                <a:solidFill>
                  <a:srgbClr val="FF0000"/>
                </a:solidFill>
                <a:latin typeface="微軟正黑體" panose="020B0604030504040204" pitchFamily="34" charset="-120"/>
                <a:ea typeface="微軟正黑體" panose="020B0604030504040204" pitchFamily="34" charset="-120"/>
              </a:rPr>
              <a:t>第一列欄位名稱保留，勿刪除</a:t>
            </a:r>
          </a:p>
        </p:txBody>
      </p:sp>
      <p:sp>
        <p:nvSpPr>
          <p:cNvPr id="24" name="向右箭號 19">
            <a:extLst>
              <a:ext uri="{FF2B5EF4-FFF2-40B4-BE49-F238E27FC236}">
                <a16:creationId xmlns:a16="http://schemas.microsoft.com/office/drawing/2014/main" id="{1BE3B146-8A00-4BCA-BF67-81C7611E6718}"/>
              </a:ext>
            </a:extLst>
          </p:cNvPr>
          <p:cNvSpPr/>
          <p:nvPr/>
        </p:nvSpPr>
        <p:spPr bwMode="auto">
          <a:xfrm rot="5400000" flipH="1">
            <a:off x="5310983" y="5176990"/>
            <a:ext cx="434157" cy="218419"/>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sz="1400"/>
          </a:p>
        </p:txBody>
      </p:sp>
      <p:sp>
        <p:nvSpPr>
          <p:cNvPr id="8" name="矩形 7">
            <a:extLst>
              <a:ext uri="{FF2B5EF4-FFF2-40B4-BE49-F238E27FC236}">
                <a16:creationId xmlns:a16="http://schemas.microsoft.com/office/drawing/2014/main" id="{683A7755-CCFF-437B-9A8B-F88B90BA5866}"/>
              </a:ext>
            </a:extLst>
          </p:cNvPr>
          <p:cNvSpPr/>
          <p:nvPr/>
        </p:nvSpPr>
        <p:spPr>
          <a:xfrm>
            <a:off x="7699909" y="4601190"/>
            <a:ext cx="1776599" cy="1698010"/>
          </a:xfrm>
          <a:prstGeom prst="rect">
            <a:avLst/>
          </a:prstGeom>
          <a:noFill/>
          <a:ln w="31750">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a:extLst>
              <a:ext uri="{FF2B5EF4-FFF2-40B4-BE49-F238E27FC236}">
                <a16:creationId xmlns:a16="http://schemas.microsoft.com/office/drawing/2014/main" id="{9CB2566B-22C6-47DF-A628-21C842BB073A}"/>
              </a:ext>
            </a:extLst>
          </p:cNvPr>
          <p:cNvSpPr/>
          <p:nvPr/>
        </p:nvSpPr>
        <p:spPr>
          <a:xfrm>
            <a:off x="7464389" y="6082689"/>
            <a:ext cx="2272292" cy="627325"/>
          </a:xfrm>
          <a:prstGeom prst="rect">
            <a:avLst/>
          </a:prstGeom>
          <a:solidFill>
            <a:schemeClr val="bg1"/>
          </a:solidFill>
          <a:ln>
            <a:solidFill>
              <a:srgbClr val="0000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dirty="0">
                <a:solidFill>
                  <a:schemeClr val="tx1"/>
                </a:solidFill>
                <a:latin typeface="微軟正黑體" panose="020B0604030504040204" pitchFamily="34" charset="-120"/>
                <a:ea typeface="微軟正黑體" panose="020B0604030504040204" pitchFamily="34" charset="-120"/>
              </a:rPr>
              <a:t>B</a:t>
            </a:r>
            <a:r>
              <a:rPr lang="zh-TW" altLang="en-US" dirty="0">
                <a:solidFill>
                  <a:schemeClr val="tx1"/>
                </a:solidFill>
                <a:latin typeface="微軟正黑體" panose="020B0604030504040204" pitchFamily="34" charset="-120"/>
                <a:ea typeface="微軟正黑體" panose="020B0604030504040204" pitchFamily="34" charset="-120"/>
              </a:rPr>
              <a:t>欄儲存格格式類別</a:t>
            </a:r>
            <a:endParaRPr lang="en-US" altLang="zh-TW" dirty="0">
              <a:solidFill>
                <a:schemeClr val="tx1"/>
              </a:solidFill>
              <a:latin typeface="微軟正黑體" panose="020B0604030504040204" pitchFamily="34" charset="-120"/>
              <a:ea typeface="微軟正黑體" panose="020B0604030504040204" pitchFamily="34" charset="-120"/>
            </a:endParaRPr>
          </a:p>
          <a:p>
            <a:pPr algn="ctr"/>
            <a:r>
              <a:rPr lang="zh-TW" altLang="en-US" dirty="0">
                <a:solidFill>
                  <a:schemeClr val="tx1"/>
                </a:solidFill>
                <a:latin typeface="微軟正黑體" panose="020B0604030504040204" pitchFamily="34" charset="-120"/>
                <a:ea typeface="微軟正黑體" panose="020B0604030504040204" pitchFamily="34" charset="-120"/>
              </a:rPr>
              <a:t>設定為</a:t>
            </a:r>
            <a:r>
              <a:rPr lang="zh-TW" altLang="en-US" b="1" dirty="0">
                <a:solidFill>
                  <a:srgbClr val="FF0000"/>
                </a:solidFill>
                <a:latin typeface="微軟正黑體" panose="020B0604030504040204" pitchFamily="34" charset="-120"/>
                <a:ea typeface="微軟正黑體" panose="020B0604030504040204" pitchFamily="34" charset="-120"/>
              </a:rPr>
              <a:t>文字</a:t>
            </a:r>
          </a:p>
        </p:txBody>
      </p:sp>
      <p:sp>
        <p:nvSpPr>
          <p:cNvPr id="25" name="矩形 24">
            <a:extLst>
              <a:ext uri="{FF2B5EF4-FFF2-40B4-BE49-F238E27FC236}">
                <a16:creationId xmlns:a16="http://schemas.microsoft.com/office/drawing/2014/main" id="{37D1C42B-7F37-4E97-8313-0B20EACD2C7C}"/>
              </a:ext>
            </a:extLst>
          </p:cNvPr>
          <p:cNvSpPr/>
          <p:nvPr/>
        </p:nvSpPr>
        <p:spPr>
          <a:xfrm>
            <a:off x="1764145" y="925983"/>
            <a:ext cx="665019" cy="41329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0168968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99">
            <a:extLst>
              <a:ext uri="{FF2B5EF4-FFF2-40B4-BE49-F238E27FC236}">
                <a16:creationId xmlns:a16="http://schemas.microsoft.com/office/drawing/2014/main" id="{06D38252-E924-45A2-95A5-ACB9F1CB4062}"/>
              </a:ext>
            </a:extLst>
          </p:cNvPr>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500" b="1" spc="-75" dirty="0">
                <a:solidFill>
                  <a:prstClr val="black"/>
                </a:solidFill>
                <a:latin typeface="微軟正黑體" panose="020B0604030504040204" pitchFamily="34" charset="-120"/>
                <a:ea typeface="微軟正黑體" panose="020B0604030504040204" pitchFamily="34" charset="-120"/>
              </a:rPr>
              <a:t>學生識別資料匯入系統操作說明</a:t>
            </a:r>
          </a:p>
        </p:txBody>
      </p:sp>
      <p:grpSp>
        <p:nvGrpSpPr>
          <p:cNvPr id="3" name="群組 7">
            <a:extLst>
              <a:ext uri="{FF2B5EF4-FFF2-40B4-BE49-F238E27FC236}">
                <a16:creationId xmlns:a16="http://schemas.microsoft.com/office/drawing/2014/main" id="{43C3658C-A73B-4E7A-B2C8-D95F6414416C}"/>
              </a:ext>
            </a:extLst>
          </p:cNvPr>
          <p:cNvGrpSpPr>
            <a:grpSpLocks/>
          </p:cNvGrpSpPr>
          <p:nvPr/>
        </p:nvGrpSpPr>
        <p:grpSpPr bwMode="auto">
          <a:xfrm>
            <a:off x="10231296" y="735909"/>
            <a:ext cx="1717676" cy="1428750"/>
            <a:chOff x="6690632" y="1071576"/>
            <a:chExt cx="1717736" cy="1214416"/>
          </a:xfrm>
        </p:grpSpPr>
        <p:sp>
          <p:nvSpPr>
            <p:cNvPr id="4" name="圓角矩形 25">
              <a:extLst>
                <a:ext uri="{FF2B5EF4-FFF2-40B4-BE49-F238E27FC236}">
                  <a16:creationId xmlns:a16="http://schemas.microsoft.com/office/drawing/2014/main" id="{ACC9C046-6D08-4292-B7C2-67043AEA8D2F}"/>
                </a:ext>
              </a:extLst>
            </p:cNvPr>
            <p:cNvSpPr/>
            <p:nvPr/>
          </p:nvSpPr>
          <p:spPr bwMode="auto">
            <a:xfrm>
              <a:off x="6690632" y="1071576"/>
              <a:ext cx="357200" cy="1214416"/>
            </a:xfrm>
            <a:prstGeom prst="roundRect">
              <a:avLst/>
            </a:prstGeom>
            <a:solidFill>
              <a:srgbClr val="CCCCFF"/>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佈告欄</a:t>
              </a:r>
              <a:endParaRPr lang="en-US" altLang="zh-TW" sz="1400" dirty="0">
                <a:solidFill>
                  <a:schemeClr val="tx1"/>
                </a:solidFill>
                <a:latin typeface="華康儷楷書" panose="03000509000000000000" pitchFamily="65" charset="-120"/>
                <a:ea typeface="華康儷楷書" panose="03000509000000000000" pitchFamily="65" charset="-120"/>
              </a:endParaRPr>
            </a:p>
          </p:txBody>
        </p:sp>
        <p:sp>
          <p:nvSpPr>
            <p:cNvPr id="5" name="圓角矩形 28">
              <a:extLst>
                <a:ext uri="{FF2B5EF4-FFF2-40B4-BE49-F238E27FC236}">
                  <a16:creationId xmlns:a16="http://schemas.microsoft.com/office/drawing/2014/main" id="{CE9DE62F-C285-4429-BC82-B2FA167D5A3D}"/>
                </a:ext>
              </a:extLst>
            </p:cNvPr>
            <p:cNvSpPr/>
            <p:nvPr/>
          </p:nvSpPr>
          <p:spPr bwMode="auto">
            <a:xfrm>
              <a:off x="7138323" y="1071576"/>
              <a:ext cx="357200" cy="1214416"/>
            </a:xfrm>
            <a:prstGeom prst="roundRect">
              <a:avLst/>
            </a:prstGeom>
            <a:solidFill>
              <a:srgbClr val="9966FF"/>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bg1"/>
                  </a:solidFill>
                  <a:latin typeface="華康儷楷書" panose="03000509000000000000" pitchFamily="65" charset="-120"/>
                  <a:ea typeface="華康儷楷書" panose="03000509000000000000" pitchFamily="65" charset="-120"/>
                </a:rPr>
                <a:t>整批匯入</a:t>
              </a:r>
            </a:p>
          </p:txBody>
        </p:sp>
        <p:sp>
          <p:nvSpPr>
            <p:cNvPr id="6" name="圓角矩形 30">
              <a:extLst>
                <a:ext uri="{FF2B5EF4-FFF2-40B4-BE49-F238E27FC236}">
                  <a16:creationId xmlns:a16="http://schemas.microsoft.com/office/drawing/2014/main" id="{B3A85517-9C7D-4894-949C-3FE2EAF4D501}"/>
                </a:ext>
              </a:extLst>
            </p:cNvPr>
            <p:cNvSpPr/>
            <p:nvPr/>
          </p:nvSpPr>
          <p:spPr bwMode="auto">
            <a:xfrm>
              <a:off x="7589189" y="1071576"/>
              <a:ext cx="357200" cy="1214416"/>
            </a:xfrm>
            <a:prstGeom prst="roundRect">
              <a:avLst/>
            </a:prstGeom>
            <a:solidFill>
              <a:srgbClr val="CCCCFF"/>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單筆新增或修改</a:t>
              </a:r>
            </a:p>
          </p:txBody>
        </p:sp>
        <p:sp>
          <p:nvSpPr>
            <p:cNvPr id="7" name="圓角矩形 31">
              <a:extLst>
                <a:ext uri="{FF2B5EF4-FFF2-40B4-BE49-F238E27FC236}">
                  <a16:creationId xmlns:a16="http://schemas.microsoft.com/office/drawing/2014/main" id="{C19D4F54-B1D4-458F-AA94-67D6952F10C0}"/>
                </a:ext>
              </a:extLst>
            </p:cNvPr>
            <p:cNvSpPr/>
            <p:nvPr/>
          </p:nvSpPr>
          <p:spPr bwMode="auto">
            <a:xfrm>
              <a:off x="8051167" y="1071576"/>
              <a:ext cx="357201" cy="1214416"/>
            </a:xfrm>
            <a:prstGeom prst="roundRect">
              <a:avLst/>
            </a:prstGeom>
            <a:solidFill>
              <a:srgbClr val="CCCCFF"/>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學生管理</a:t>
              </a:r>
            </a:p>
          </p:txBody>
        </p:sp>
        <p:cxnSp>
          <p:nvCxnSpPr>
            <p:cNvPr id="8" name="直線單箭頭接點 14">
              <a:extLst>
                <a:ext uri="{FF2B5EF4-FFF2-40B4-BE49-F238E27FC236}">
                  <a16:creationId xmlns:a16="http://schemas.microsoft.com/office/drawing/2014/main" id="{0FCC3A04-A05C-491A-BBAD-37393AF69DAA}"/>
                </a:ext>
              </a:extLst>
            </p:cNvPr>
            <p:cNvCxnSpPr>
              <a:cxnSpLocks noChangeShapeType="1"/>
              <a:stCxn id="4" idx="3"/>
              <a:endCxn id="5" idx="1"/>
            </p:cNvCxnSpPr>
            <p:nvPr/>
          </p:nvCxnSpPr>
          <p:spPr bwMode="auto">
            <a:xfrm>
              <a:off x="7047822" y="1678769"/>
              <a:ext cx="91184"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9" name="直線單箭頭接點 15">
              <a:extLst>
                <a:ext uri="{FF2B5EF4-FFF2-40B4-BE49-F238E27FC236}">
                  <a16:creationId xmlns:a16="http://schemas.microsoft.com/office/drawing/2014/main" id="{BA08D48E-804A-40DB-98BE-EC584E39E47E}"/>
                </a:ext>
              </a:extLst>
            </p:cNvPr>
            <p:cNvCxnSpPr>
              <a:cxnSpLocks noChangeShapeType="1"/>
              <a:stCxn id="5" idx="3"/>
              <a:endCxn id="6" idx="1"/>
            </p:cNvCxnSpPr>
            <p:nvPr/>
          </p:nvCxnSpPr>
          <p:spPr bwMode="auto">
            <a:xfrm>
              <a:off x="7496196" y="1678769"/>
              <a:ext cx="9311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10" name="直線單箭頭接點 16">
              <a:extLst>
                <a:ext uri="{FF2B5EF4-FFF2-40B4-BE49-F238E27FC236}">
                  <a16:creationId xmlns:a16="http://schemas.microsoft.com/office/drawing/2014/main" id="{50830B0F-D0B4-4AE0-A1D6-104AA64106A2}"/>
                </a:ext>
              </a:extLst>
            </p:cNvPr>
            <p:cNvCxnSpPr>
              <a:cxnSpLocks noChangeShapeType="1"/>
              <a:stCxn id="6" idx="3"/>
              <a:endCxn id="7" idx="1"/>
            </p:cNvCxnSpPr>
            <p:nvPr/>
          </p:nvCxnSpPr>
          <p:spPr bwMode="auto">
            <a:xfrm>
              <a:off x="7946502" y="1678769"/>
              <a:ext cx="10477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grpSp>
      <p:pic>
        <p:nvPicPr>
          <p:cNvPr id="12" name="圖片 11">
            <a:extLst>
              <a:ext uri="{FF2B5EF4-FFF2-40B4-BE49-F238E27FC236}">
                <a16:creationId xmlns:a16="http://schemas.microsoft.com/office/drawing/2014/main" id="{68C5535A-6554-4DC8-A35D-CB69D616D8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3738" y="812800"/>
            <a:ext cx="9126953" cy="4797206"/>
          </a:xfrm>
          <a:prstGeom prst="rect">
            <a:avLst/>
          </a:prstGeom>
        </p:spPr>
      </p:pic>
      <p:sp>
        <p:nvSpPr>
          <p:cNvPr id="13" name="矩形 12">
            <a:extLst>
              <a:ext uri="{FF2B5EF4-FFF2-40B4-BE49-F238E27FC236}">
                <a16:creationId xmlns:a16="http://schemas.microsoft.com/office/drawing/2014/main" id="{6FEE69A9-C3BD-407D-8E96-11B76F13D51C}"/>
              </a:ext>
            </a:extLst>
          </p:cNvPr>
          <p:cNvSpPr/>
          <p:nvPr/>
        </p:nvSpPr>
        <p:spPr>
          <a:xfrm>
            <a:off x="1168828" y="4987636"/>
            <a:ext cx="2202445" cy="572655"/>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向右箭號 19">
            <a:extLst>
              <a:ext uri="{FF2B5EF4-FFF2-40B4-BE49-F238E27FC236}">
                <a16:creationId xmlns:a16="http://schemas.microsoft.com/office/drawing/2014/main" id="{35514BEC-8DD4-4295-8ADD-A13EFA5DA61A}"/>
              </a:ext>
            </a:extLst>
          </p:cNvPr>
          <p:cNvSpPr/>
          <p:nvPr/>
        </p:nvSpPr>
        <p:spPr bwMode="auto">
          <a:xfrm flipH="1">
            <a:off x="1933648" y="5322454"/>
            <a:ext cx="434157" cy="218419"/>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sz="1400"/>
          </a:p>
        </p:txBody>
      </p:sp>
      <p:sp>
        <p:nvSpPr>
          <p:cNvPr id="15" name="Rectangle 3">
            <a:extLst>
              <a:ext uri="{FF2B5EF4-FFF2-40B4-BE49-F238E27FC236}">
                <a16:creationId xmlns:a16="http://schemas.microsoft.com/office/drawing/2014/main" id="{ED2878AA-C3F7-4BA1-B464-C7F5B8F758A3}"/>
              </a:ext>
            </a:extLst>
          </p:cNvPr>
          <p:cNvSpPr txBox="1">
            <a:spLocks noChangeArrowheads="1"/>
          </p:cNvSpPr>
          <p:nvPr/>
        </p:nvSpPr>
        <p:spPr>
          <a:xfrm>
            <a:off x="3544000" y="5067304"/>
            <a:ext cx="7845862" cy="1708726"/>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ts val="2800"/>
              </a:lnSpc>
              <a:spcBef>
                <a:spcPts val="600"/>
              </a:spcBef>
              <a:spcAft>
                <a:spcPts val="0"/>
              </a:spcAft>
              <a:buClr>
                <a:srgbClr val="FFB41D"/>
              </a:buClr>
              <a:buSzTx/>
              <a:buFont typeface="Wingdings" panose="05000000000000000000" pitchFamily="2" charset="2"/>
              <a:buChar char="u"/>
              <a:tabLst/>
              <a:defRPr/>
            </a:pPr>
            <a:r>
              <a:rPr kumimoji="0" lang="zh-TW" altLang="en-US" sz="2100" b="0"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rPr>
              <a:t>系統接受多次分批匯入新增學生識別資料</a:t>
            </a:r>
            <a:endParaRPr kumimoji="0" lang="en-US" altLang="zh-TW" sz="2100" b="0"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Times New Roman" panose="02020603050405020304" pitchFamily="18" charset="0"/>
            </a:endParaRPr>
          </a:p>
          <a:p>
            <a:pPr marL="228600" marR="0" lvl="0" indent="-228600" algn="l" defTabSz="914400" rtl="0" eaLnBrk="1" fontAlgn="auto" latinLnBrk="0" hangingPunct="1">
              <a:lnSpc>
                <a:spcPts val="2800"/>
              </a:lnSpc>
              <a:spcBef>
                <a:spcPts val="600"/>
              </a:spcBef>
              <a:spcAft>
                <a:spcPts val="0"/>
              </a:spcAft>
              <a:buClr>
                <a:srgbClr val="FFB41D"/>
              </a:buClr>
              <a:buSzTx/>
              <a:buFont typeface="Wingdings" panose="05000000000000000000" pitchFamily="2" charset="2"/>
              <a:buChar char="u"/>
              <a:tabLst/>
              <a:defRPr/>
            </a:pPr>
            <a:r>
              <a:rPr kumimoji="0" lang="zh-TW" altLang="en-US" sz="2100" b="0"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rPr>
              <a:t>已上傳成功的學生識別資料，請勿再重覆上傳</a:t>
            </a:r>
            <a:endParaRPr kumimoji="0" lang="en-US" altLang="zh-TW" sz="2100" b="0"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endParaRPr>
          </a:p>
          <a:p>
            <a:pPr marL="228600" marR="0" lvl="0" indent="-228600" algn="l" defTabSz="914400" rtl="0" eaLnBrk="1" fontAlgn="auto" latinLnBrk="0" hangingPunct="1">
              <a:lnSpc>
                <a:spcPts val="2800"/>
              </a:lnSpc>
              <a:spcBef>
                <a:spcPts val="600"/>
              </a:spcBef>
              <a:spcAft>
                <a:spcPts val="0"/>
              </a:spcAft>
              <a:buClr>
                <a:srgbClr val="FFB41D"/>
              </a:buClr>
              <a:buSzTx/>
              <a:buFont typeface="Wingdings" panose="05000000000000000000" pitchFamily="2" charset="2"/>
              <a:buChar char="u"/>
              <a:tabLst/>
              <a:defRPr/>
            </a:pPr>
            <a:r>
              <a:rPr lang="zh-TW" altLang="en-US" sz="2100" kern="100" dirty="0">
                <a:effectLst/>
                <a:latin typeface="微軟正黑體" panose="020B0604030504040204" pitchFamily="34" charset="-120"/>
                <a:ea typeface="微軟正黑體" panose="020B0604030504040204" pitchFamily="34" charset="-120"/>
                <a:cs typeface="Times New Roman" panose="02020603050405020304" pitchFamily="18" charset="0"/>
              </a:rPr>
              <a:t>上傳後彈跳視窗訊息</a:t>
            </a:r>
            <a:r>
              <a:rPr lang="en-US" altLang="zh-TW" sz="2100" kern="1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100" u="sng" kern="100" dirty="0">
                <a:solidFill>
                  <a:schemeClr val="accent6">
                    <a:lumMod val="7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○筆上傳成功</a:t>
            </a:r>
            <a:r>
              <a:rPr lang="zh-TW" altLang="en-US" sz="2100" kern="100" dirty="0">
                <a:solidFill>
                  <a:schemeClr val="accent6">
                    <a:lumMod val="75000"/>
                  </a:schemeClr>
                </a:solidFill>
                <a:effectLst/>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2100" kern="100" dirty="0">
                <a:effectLst/>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en-US" sz="2100" kern="1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欄位數目不正確</a:t>
            </a:r>
            <a:r>
              <a:rPr lang="zh-TW" altLang="en-US" sz="2100" kern="100" dirty="0">
                <a:effectLst/>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2100" kern="100" dirty="0">
                <a:effectLst/>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en-US" sz="2100" kern="1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第○筆生日長度錯誤</a:t>
            </a:r>
            <a:r>
              <a:rPr lang="zh-TW" altLang="en-US" sz="2100" kern="100" dirty="0">
                <a:effectLst/>
                <a:latin typeface="微軟正黑體" panose="020B0604030504040204" pitchFamily="34" charset="-120"/>
                <a:ea typeface="微軟正黑體" panose="020B0604030504040204" pitchFamily="34" charset="-120"/>
                <a:cs typeface="Times New Roman" panose="02020603050405020304" pitchFamily="18" charset="0"/>
              </a:rPr>
              <a:t>等訊息</a:t>
            </a:r>
          </a:p>
        </p:txBody>
      </p:sp>
    </p:spTree>
    <p:extLst>
      <p:ext uri="{BB962C8B-B14F-4D97-AF65-F5344CB8AC3E}">
        <p14:creationId xmlns:p14="http://schemas.microsoft.com/office/powerpoint/2010/main" val="14286089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99">
            <a:extLst>
              <a:ext uri="{FF2B5EF4-FFF2-40B4-BE49-F238E27FC236}">
                <a16:creationId xmlns:a16="http://schemas.microsoft.com/office/drawing/2014/main" id="{E7019C4D-59D2-48B0-9D65-E33023D875A9}"/>
              </a:ext>
            </a:extLst>
          </p:cNvPr>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500" b="1" spc="-75" dirty="0">
                <a:solidFill>
                  <a:prstClr val="black"/>
                </a:solidFill>
                <a:latin typeface="微軟正黑體" panose="020B0604030504040204" pitchFamily="34" charset="-120"/>
                <a:ea typeface="微軟正黑體" panose="020B0604030504040204" pitchFamily="34" charset="-120"/>
              </a:rPr>
              <a:t>學生識別資料匯入系統操作說明</a:t>
            </a:r>
          </a:p>
        </p:txBody>
      </p:sp>
      <p:pic>
        <p:nvPicPr>
          <p:cNvPr id="12" name="圖片 11">
            <a:extLst>
              <a:ext uri="{FF2B5EF4-FFF2-40B4-BE49-F238E27FC236}">
                <a16:creationId xmlns:a16="http://schemas.microsoft.com/office/drawing/2014/main" id="{888CDA51-1652-4074-811B-082E7D1675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6853" y="844241"/>
            <a:ext cx="9413037" cy="4435497"/>
          </a:xfrm>
          <a:prstGeom prst="rect">
            <a:avLst/>
          </a:prstGeom>
        </p:spPr>
      </p:pic>
      <p:grpSp>
        <p:nvGrpSpPr>
          <p:cNvPr id="3" name="群組 7">
            <a:extLst>
              <a:ext uri="{FF2B5EF4-FFF2-40B4-BE49-F238E27FC236}">
                <a16:creationId xmlns:a16="http://schemas.microsoft.com/office/drawing/2014/main" id="{CA4C3302-B53A-4D90-953D-E6D172ED33AE}"/>
              </a:ext>
            </a:extLst>
          </p:cNvPr>
          <p:cNvGrpSpPr>
            <a:grpSpLocks/>
          </p:cNvGrpSpPr>
          <p:nvPr/>
        </p:nvGrpSpPr>
        <p:grpSpPr bwMode="auto">
          <a:xfrm>
            <a:off x="10231296" y="735909"/>
            <a:ext cx="1717676" cy="1428750"/>
            <a:chOff x="6690632" y="1071576"/>
            <a:chExt cx="1717736" cy="1214416"/>
          </a:xfrm>
        </p:grpSpPr>
        <p:sp>
          <p:nvSpPr>
            <p:cNvPr id="4" name="圓角矩形 25">
              <a:extLst>
                <a:ext uri="{FF2B5EF4-FFF2-40B4-BE49-F238E27FC236}">
                  <a16:creationId xmlns:a16="http://schemas.microsoft.com/office/drawing/2014/main" id="{D255CC77-32E8-43BC-AE8A-909DD1908530}"/>
                </a:ext>
              </a:extLst>
            </p:cNvPr>
            <p:cNvSpPr/>
            <p:nvPr/>
          </p:nvSpPr>
          <p:spPr bwMode="auto">
            <a:xfrm>
              <a:off x="6690632" y="1071576"/>
              <a:ext cx="357200" cy="1214416"/>
            </a:xfrm>
            <a:prstGeom prst="roundRect">
              <a:avLst/>
            </a:prstGeom>
            <a:solidFill>
              <a:srgbClr val="CCCCFF"/>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佈告欄</a:t>
              </a:r>
              <a:endParaRPr lang="en-US" altLang="zh-TW" sz="1400" dirty="0">
                <a:solidFill>
                  <a:schemeClr val="tx1"/>
                </a:solidFill>
                <a:latin typeface="華康儷楷書" panose="03000509000000000000" pitchFamily="65" charset="-120"/>
                <a:ea typeface="華康儷楷書" panose="03000509000000000000" pitchFamily="65" charset="-120"/>
              </a:endParaRPr>
            </a:p>
          </p:txBody>
        </p:sp>
        <p:sp>
          <p:nvSpPr>
            <p:cNvPr id="5" name="圓角矩形 28">
              <a:extLst>
                <a:ext uri="{FF2B5EF4-FFF2-40B4-BE49-F238E27FC236}">
                  <a16:creationId xmlns:a16="http://schemas.microsoft.com/office/drawing/2014/main" id="{51039426-083E-4BA6-A08D-9CF52C9BA920}"/>
                </a:ext>
              </a:extLst>
            </p:cNvPr>
            <p:cNvSpPr/>
            <p:nvPr/>
          </p:nvSpPr>
          <p:spPr bwMode="auto">
            <a:xfrm>
              <a:off x="7138323" y="1071576"/>
              <a:ext cx="357200" cy="1214416"/>
            </a:xfrm>
            <a:prstGeom prst="roundRect">
              <a:avLst/>
            </a:prstGeom>
            <a:solidFill>
              <a:srgbClr val="CCCCFF"/>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整批匯入</a:t>
              </a:r>
            </a:p>
          </p:txBody>
        </p:sp>
        <p:sp>
          <p:nvSpPr>
            <p:cNvPr id="6" name="圓角矩形 30">
              <a:extLst>
                <a:ext uri="{FF2B5EF4-FFF2-40B4-BE49-F238E27FC236}">
                  <a16:creationId xmlns:a16="http://schemas.microsoft.com/office/drawing/2014/main" id="{6F504D13-7147-4B89-A676-1AEA46D70C51}"/>
                </a:ext>
              </a:extLst>
            </p:cNvPr>
            <p:cNvSpPr/>
            <p:nvPr/>
          </p:nvSpPr>
          <p:spPr bwMode="auto">
            <a:xfrm>
              <a:off x="7589189" y="1071576"/>
              <a:ext cx="357200" cy="1214416"/>
            </a:xfrm>
            <a:prstGeom prst="roundRect">
              <a:avLst/>
            </a:prstGeom>
            <a:solidFill>
              <a:srgbClr val="A679FF"/>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bg1"/>
                  </a:solidFill>
                  <a:latin typeface="華康儷楷書" panose="03000509000000000000" pitchFamily="65" charset="-120"/>
                  <a:ea typeface="華康儷楷書" panose="03000509000000000000" pitchFamily="65" charset="-120"/>
                </a:rPr>
                <a:t>單筆新增或修改</a:t>
              </a:r>
            </a:p>
          </p:txBody>
        </p:sp>
        <p:sp>
          <p:nvSpPr>
            <p:cNvPr id="7" name="圓角矩形 31">
              <a:extLst>
                <a:ext uri="{FF2B5EF4-FFF2-40B4-BE49-F238E27FC236}">
                  <a16:creationId xmlns:a16="http://schemas.microsoft.com/office/drawing/2014/main" id="{C9454EBF-56FC-40C5-8264-ED93C1EC5664}"/>
                </a:ext>
              </a:extLst>
            </p:cNvPr>
            <p:cNvSpPr/>
            <p:nvPr/>
          </p:nvSpPr>
          <p:spPr bwMode="auto">
            <a:xfrm>
              <a:off x="8051167" y="1071576"/>
              <a:ext cx="357201" cy="1214416"/>
            </a:xfrm>
            <a:prstGeom prst="roundRect">
              <a:avLst/>
            </a:prstGeom>
            <a:solidFill>
              <a:srgbClr val="CCCCFF"/>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學生管理</a:t>
              </a:r>
            </a:p>
          </p:txBody>
        </p:sp>
        <p:cxnSp>
          <p:nvCxnSpPr>
            <p:cNvPr id="8" name="直線單箭頭接點 14">
              <a:extLst>
                <a:ext uri="{FF2B5EF4-FFF2-40B4-BE49-F238E27FC236}">
                  <a16:creationId xmlns:a16="http://schemas.microsoft.com/office/drawing/2014/main" id="{4197C627-E30C-4296-BE4A-E4AED557B6DF}"/>
                </a:ext>
              </a:extLst>
            </p:cNvPr>
            <p:cNvCxnSpPr>
              <a:cxnSpLocks noChangeShapeType="1"/>
              <a:stCxn id="4" idx="3"/>
              <a:endCxn id="5" idx="1"/>
            </p:cNvCxnSpPr>
            <p:nvPr/>
          </p:nvCxnSpPr>
          <p:spPr bwMode="auto">
            <a:xfrm>
              <a:off x="7047822" y="1678769"/>
              <a:ext cx="91184"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9" name="直線單箭頭接點 15">
              <a:extLst>
                <a:ext uri="{FF2B5EF4-FFF2-40B4-BE49-F238E27FC236}">
                  <a16:creationId xmlns:a16="http://schemas.microsoft.com/office/drawing/2014/main" id="{32D817D0-A249-4DF6-9386-4A8156070ED5}"/>
                </a:ext>
              </a:extLst>
            </p:cNvPr>
            <p:cNvCxnSpPr>
              <a:cxnSpLocks noChangeShapeType="1"/>
              <a:stCxn id="5" idx="3"/>
              <a:endCxn id="6" idx="1"/>
            </p:cNvCxnSpPr>
            <p:nvPr/>
          </p:nvCxnSpPr>
          <p:spPr bwMode="auto">
            <a:xfrm>
              <a:off x="7496196" y="1678769"/>
              <a:ext cx="9311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10" name="直線單箭頭接點 16">
              <a:extLst>
                <a:ext uri="{FF2B5EF4-FFF2-40B4-BE49-F238E27FC236}">
                  <a16:creationId xmlns:a16="http://schemas.microsoft.com/office/drawing/2014/main" id="{87B2225F-0B18-4284-844E-821728DF1315}"/>
                </a:ext>
              </a:extLst>
            </p:cNvPr>
            <p:cNvCxnSpPr>
              <a:cxnSpLocks noChangeShapeType="1"/>
              <a:stCxn id="6" idx="3"/>
              <a:endCxn id="7" idx="1"/>
            </p:cNvCxnSpPr>
            <p:nvPr/>
          </p:nvCxnSpPr>
          <p:spPr bwMode="auto">
            <a:xfrm>
              <a:off x="7946502" y="1678769"/>
              <a:ext cx="10477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grpSp>
      <p:sp>
        <p:nvSpPr>
          <p:cNvPr id="13" name="矩形 12">
            <a:extLst>
              <a:ext uri="{FF2B5EF4-FFF2-40B4-BE49-F238E27FC236}">
                <a16:creationId xmlns:a16="http://schemas.microsoft.com/office/drawing/2014/main" id="{B2B45A13-5060-42A1-B3F3-452EF7511C8B}"/>
              </a:ext>
            </a:extLst>
          </p:cNvPr>
          <p:cNvSpPr/>
          <p:nvPr/>
        </p:nvSpPr>
        <p:spPr>
          <a:xfrm>
            <a:off x="1861556" y="4193310"/>
            <a:ext cx="1657500" cy="1052946"/>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a:extLst>
              <a:ext uri="{FF2B5EF4-FFF2-40B4-BE49-F238E27FC236}">
                <a16:creationId xmlns:a16="http://schemas.microsoft.com/office/drawing/2014/main" id="{AEABEC2A-C5BD-4D3B-9F0D-DA206B21E4C7}"/>
              </a:ext>
            </a:extLst>
          </p:cNvPr>
          <p:cNvSpPr/>
          <p:nvPr/>
        </p:nvSpPr>
        <p:spPr>
          <a:xfrm>
            <a:off x="2461919" y="840509"/>
            <a:ext cx="1094081" cy="33250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向右箭號 19">
            <a:extLst>
              <a:ext uri="{FF2B5EF4-FFF2-40B4-BE49-F238E27FC236}">
                <a16:creationId xmlns:a16="http://schemas.microsoft.com/office/drawing/2014/main" id="{66C13E3A-F2BF-407F-91BE-D145967C2FA5}"/>
              </a:ext>
            </a:extLst>
          </p:cNvPr>
          <p:cNvSpPr/>
          <p:nvPr/>
        </p:nvSpPr>
        <p:spPr bwMode="auto">
          <a:xfrm flipH="1">
            <a:off x="3556000" y="3872345"/>
            <a:ext cx="434157" cy="218419"/>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sz="1400"/>
          </a:p>
        </p:txBody>
      </p:sp>
      <p:pic>
        <p:nvPicPr>
          <p:cNvPr id="17" name="圖片 16">
            <a:extLst>
              <a:ext uri="{FF2B5EF4-FFF2-40B4-BE49-F238E27FC236}">
                <a16:creationId xmlns:a16="http://schemas.microsoft.com/office/drawing/2014/main" id="{264F2ADD-4D67-4A1E-BDFB-51C6ADCC8D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3948" y="5407594"/>
            <a:ext cx="8673397" cy="1212329"/>
          </a:xfrm>
          <a:prstGeom prst="rect">
            <a:avLst/>
          </a:prstGeom>
        </p:spPr>
      </p:pic>
      <p:cxnSp>
        <p:nvCxnSpPr>
          <p:cNvPr id="19" name="直線接點 18">
            <a:extLst>
              <a:ext uri="{FF2B5EF4-FFF2-40B4-BE49-F238E27FC236}">
                <a16:creationId xmlns:a16="http://schemas.microsoft.com/office/drawing/2014/main" id="{2C7D36BC-0EFF-4CBE-8907-BAD67FAE3986}"/>
              </a:ext>
            </a:extLst>
          </p:cNvPr>
          <p:cNvCxnSpPr>
            <a:cxnSpLocks/>
          </p:cNvCxnSpPr>
          <p:nvPr/>
        </p:nvCxnSpPr>
        <p:spPr>
          <a:xfrm>
            <a:off x="1015328" y="4080583"/>
            <a:ext cx="480965"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1" name="直線接點 20">
            <a:extLst>
              <a:ext uri="{FF2B5EF4-FFF2-40B4-BE49-F238E27FC236}">
                <a16:creationId xmlns:a16="http://schemas.microsoft.com/office/drawing/2014/main" id="{9D14B839-EDA8-49A6-A948-2014C0E4DA2D}"/>
              </a:ext>
            </a:extLst>
          </p:cNvPr>
          <p:cNvCxnSpPr>
            <a:cxnSpLocks/>
          </p:cNvCxnSpPr>
          <p:nvPr/>
        </p:nvCxnSpPr>
        <p:spPr>
          <a:xfrm>
            <a:off x="987620" y="5646146"/>
            <a:ext cx="582563"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4" name="向右箭號 19">
            <a:extLst>
              <a:ext uri="{FF2B5EF4-FFF2-40B4-BE49-F238E27FC236}">
                <a16:creationId xmlns:a16="http://schemas.microsoft.com/office/drawing/2014/main" id="{091299B6-09C5-455D-9852-DD78E2A763E8}"/>
              </a:ext>
            </a:extLst>
          </p:cNvPr>
          <p:cNvSpPr/>
          <p:nvPr/>
        </p:nvSpPr>
        <p:spPr bwMode="auto">
          <a:xfrm flipH="1">
            <a:off x="9587345" y="6296890"/>
            <a:ext cx="434157" cy="218419"/>
          </a:xfrm>
          <a:prstGeom prst="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TW" altLang="en-US" sz="1400"/>
          </a:p>
        </p:txBody>
      </p:sp>
      <p:sp>
        <p:nvSpPr>
          <p:cNvPr id="20" name="矩形 19">
            <a:extLst>
              <a:ext uri="{FF2B5EF4-FFF2-40B4-BE49-F238E27FC236}">
                <a16:creationId xmlns:a16="http://schemas.microsoft.com/office/drawing/2014/main" id="{A8843CBE-3BE0-4B73-88E2-33B2406876B1}"/>
              </a:ext>
            </a:extLst>
          </p:cNvPr>
          <p:cNvSpPr/>
          <p:nvPr/>
        </p:nvSpPr>
        <p:spPr>
          <a:xfrm>
            <a:off x="8322392" y="6239844"/>
            <a:ext cx="1094081" cy="33250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4598753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圖片 10">
            <a:extLst>
              <a:ext uri="{FF2B5EF4-FFF2-40B4-BE49-F238E27FC236}">
                <a16:creationId xmlns:a16="http://schemas.microsoft.com/office/drawing/2014/main" id="{668502A4-4EDE-4AC0-8182-ADF0C5CB61C6}"/>
              </a:ext>
            </a:extLst>
          </p:cNvPr>
          <p:cNvPicPr>
            <a:picLocks noChangeAspect="1"/>
          </p:cNvPicPr>
          <p:nvPr/>
        </p:nvPicPr>
        <p:blipFill rotWithShape="1">
          <a:blip r:embed="rId2">
            <a:extLst>
              <a:ext uri="{28A0092B-C50C-407E-A947-70E740481C1C}">
                <a14:useLocalDpi xmlns:a14="http://schemas.microsoft.com/office/drawing/2010/main" val="0"/>
              </a:ext>
            </a:extLst>
          </a:blip>
          <a:srcRect b="45301"/>
          <a:stretch/>
        </p:blipFill>
        <p:spPr>
          <a:xfrm>
            <a:off x="957835" y="845297"/>
            <a:ext cx="9452050" cy="3142347"/>
          </a:xfrm>
          <a:prstGeom prst="rect">
            <a:avLst/>
          </a:prstGeom>
        </p:spPr>
      </p:pic>
      <p:sp>
        <p:nvSpPr>
          <p:cNvPr id="12" name="Rectangle 199">
            <a:extLst>
              <a:ext uri="{FF2B5EF4-FFF2-40B4-BE49-F238E27FC236}">
                <a16:creationId xmlns:a16="http://schemas.microsoft.com/office/drawing/2014/main" id="{0E8A3631-3C4E-44C0-9F8E-75E581EDB504}"/>
              </a:ext>
            </a:extLst>
          </p:cNvPr>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500" b="1" spc="-75" dirty="0">
                <a:solidFill>
                  <a:prstClr val="black"/>
                </a:solidFill>
                <a:latin typeface="微軟正黑體" panose="020B0604030504040204" pitchFamily="34" charset="-120"/>
                <a:ea typeface="微軟正黑體" panose="020B0604030504040204" pitchFamily="34" charset="-120"/>
              </a:rPr>
              <a:t>學生識別資料匯入系統操作說明</a:t>
            </a:r>
          </a:p>
        </p:txBody>
      </p:sp>
      <p:grpSp>
        <p:nvGrpSpPr>
          <p:cNvPr id="2" name="群組 7">
            <a:extLst>
              <a:ext uri="{FF2B5EF4-FFF2-40B4-BE49-F238E27FC236}">
                <a16:creationId xmlns:a16="http://schemas.microsoft.com/office/drawing/2014/main" id="{B9BC6ED8-95F7-47B7-8072-7545A1F5796D}"/>
              </a:ext>
            </a:extLst>
          </p:cNvPr>
          <p:cNvGrpSpPr>
            <a:grpSpLocks/>
          </p:cNvGrpSpPr>
          <p:nvPr/>
        </p:nvGrpSpPr>
        <p:grpSpPr bwMode="auto">
          <a:xfrm>
            <a:off x="10231296" y="735909"/>
            <a:ext cx="1717676" cy="1428750"/>
            <a:chOff x="6690632" y="1071576"/>
            <a:chExt cx="1717736" cy="1214416"/>
          </a:xfrm>
        </p:grpSpPr>
        <p:sp>
          <p:nvSpPr>
            <p:cNvPr id="3" name="圓角矩形 25">
              <a:extLst>
                <a:ext uri="{FF2B5EF4-FFF2-40B4-BE49-F238E27FC236}">
                  <a16:creationId xmlns:a16="http://schemas.microsoft.com/office/drawing/2014/main" id="{B47729BC-C18D-4B95-88ED-10513449689D}"/>
                </a:ext>
              </a:extLst>
            </p:cNvPr>
            <p:cNvSpPr/>
            <p:nvPr/>
          </p:nvSpPr>
          <p:spPr bwMode="auto">
            <a:xfrm>
              <a:off x="6690632" y="1071576"/>
              <a:ext cx="357200" cy="1214416"/>
            </a:xfrm>
            <a:prstGeom prst="roundRect">
              <a:avLst/>
            </a:prstGeom>
            <a:solidFill>
              <a:srgbClr val="CCCCFF"/>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佈告欄</a:t>
              </a:r>
              <a:endParaRPr lang="en-US" altLang="zh-TW" sz="1400" dirty="0">
                <a:solidFill>
                  <a:schemeClr val="tx1"/>
                </a:solidFill>
                <a:latin typeface="華康儷楷書" panose="03000509000000000000" pitchFamily="65" charset="-120"/>
                <a:ea typeface="華康儷楷書" panose="03000509000000000000" pitchFamily="65" charset="-120"/>
              </a:endParaRPr>
            </a:p>
          </p:txBody>
        </p:sp>
        <p:sp>
          <p:nvSpPr>
            <p:cNvPr id="4" name="圓角矩形 28">
              <a:extLst>
                <a:ext uri="{FF2B5EF4-FFF2-40B4-BE49-F238E27FC236}">
                  <a16:creationId xmlns:a16="http://schemas.microsoft.com/office/drawing/2014/main" id="{4D950B64-620C-4196-8700-F055F75AADAD}"/>
                </a:ext>
              </a:extLst>
            </p:cNvPr>
            <p:cNvSpPr/>
            <p:nvPr/>
          </p:nvSpPr>
          <p:spPr bwMode="auto">
            <a:xfrm>
              <a:off x="7138323" y="1071576"/>
              <a:ext cx="357200" cy="1214416"/>
            </a:xfrm>
            <a:prstGeom prst="roundRect">
              <a:avLst/>
            </a:prstGeom>
            <a:solidFill>
              <a:srgbClr val="CCCCFF"/>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整批匯入</a:t>
              </a:r>
            </a:p>
          </p:txBody>
        </p:sp>
        <p:sp>
          <p:nvSpPr>
            <p:cNvPr id="5" name="圓角矩形 30">
              <a:extLst>
                <a:ext uri="{FF2B5EF4-FFF2-40B4-BE49-F238E27FC236}">
                  <a16:creationId xmlns:a16="http://schemas.microsoft.com/office/drawing/2014/main" id="{DA6719FE-3971-4280-86AA-A461CA5A97DE}"/>
                </a:ext>
              </a:extLst>
            </p:cNvPr>
            <p:cNvSpPr/>
            <p:nvPr/>
          </p:nvSpPr>
          <p:spPr bwMode="auto">
            <a:xfrm>
              <a:off x="7589189" y="1071576"/>
              <a:ext cx="357200" cy="1214416"/>
            </a:xfrm>
            <a:prstGeom prst="roundRect">
              <a:avLst/>
            </a:prstGeom>
            <a:solidFill>
              <a:srgbClr val="CCCCFF"/>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單筆新增或修改</a:t>
              </a:r>
            </a:p>
          </p:txBody>
        </p:sp>
        <p:sp>
          <p:nvSpPr>
            <p:cNvPr id="6" name="圓角矩形 31">
              <a:extLst>
                <a:ext uri="{FF2B5EF4-FFF2-40B4-BE49-F238E27FC236}">
                  <a16:creationId xmlns:a16="http://schemas.microsoft.com/office/drawing/2014/main" id="{3B19FFFF-A364-4229-A30A-C543AC195B56}"/>
                </a:ext>
              </a:extLst>
            </p:cNvPr>
            <p:cNvSpPr/>
            <p:nvPr/>
          </p:nvSpPr>
          <p:spPr bwMode="auto">
            <a:xfrm>
              <a:off x="8051167" y="1071576"/>
              <a:ext cx="357201" cy="1214416"/>
            </a:xfrm>
            <a:prstGeom prst="roundRect">
              <a:avLst/>
            </a:prstGeom>
            <a:solidFill>
              <a:srgbClr val="A679FF"/>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bg1"/>
                  </a:solidFill>
                  <a:latin typeface="華康儷楷書" panose="03000509000000000000" pitchFamily="65" charset="-120"/>
                  <a:ea typeface="華康儷楷書" panose="03000509000000000000" pitchFamily="65" charset="-120"/>
                </a:rPr>
                <a:t>學生管理</a:t>
              </a:r>
            </a:p>
          </p:txBody>
        </p:sp>
        <p:cxnSp>
          <p:nvCxnSpPr>
            <p:cNvPr id="7" name="直線單箭頭接點 14">
              <a:extLst>
                <a:ext uri="{FF2B5EF4-FFF2-40B4-BE49-F238E27FC236}">
                  <a16:creationId xmlns:a16="http://schemas.microsoft.com/office/drawing/2014/main" id="{4AC06D00-2555-4261-B561-B7A2B9FA44B4}"/>
                </a:ext>
              </a:extLst>
            </p:cNvPr>
            <p:cNvCxnSpPr>
              <a:cxnSpLocks noChangeShapeType="1"/>
              <a:stCxn id="3" idx="3"/>
              <a:endCxn id="4" idx="1"/>
            </p:cNvCxnSpPr>
            <p:nvPr/>
          </p:nvCxnSpPr>
          <p:spPr bwMode="auto">
            <a:xfrm>
              <a:off x="7047822" y="1678769"/>
              <a:ext cx="91184"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8" name="直線單箭頭接點 15">
              <a:extLst>
                <a:ext uri="{FF2B5EF4-FFF2-40B4-BE49-F238E27FC236}">
                  <a16:creationId xmlns:a16="http://schemas.microsoft.com/office/drawing/2014/main" id="{2488453A-6E52-4FA5-B2D2-B482878B0EBD}"/>
                </a:ext>
              </a:extLst>
            </p:cNvPr>
            <p:cNvCxnSpPr>
              <a:cxnSpLocks noChangeShapeType="1"/>
              <a:stCxn id="4" idx="3"/>
              <a:endCxn id="5" idx="1"/>
            </p:cNvCxnSpPr>
            <p:nvPr/>
          </p:nvCxnSpPr>
          <p:spPr bwMode="auto">
            <a:xfrm>
              <a:off x="7496196" y="1678769"/>
              <a:ext cx="9311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9" name="直線單箭頭接點 16">
              <a:extLst>
                <a:ext uri="{FF2B5EF4-FFF2-40B4-BE49-F238E27FC236}">
                  <a16:creationId xmlns:a16="http://schemas.microsoft.com/office/drawing/2014/main" id="{813CDE2B-3CDC-4EEC-A549-82F9FC583ACC}"/>
                </a:ext>
              </a:extLst>
            </p:cNvPr>
            <p:cNvCxnSpPr>
              <a:cxnSpLocks noChangeShapeType="1"/>
              <a:stCxn id="5" idx="3"/>
              <a:endCxn id="6" idx="1"/>
            </p:cNvCxnSpPr>
            <p:nvPr/>
          </p:nvCxnSpPr>
          <p:spPr bwMode="auto">
            <a:xfrm>
              <a:off x="7946502" y="1678769"/>
              <a:ext cx="10477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grpSp>
      <p:sp>
        <p:nvSpPr>
          <p:cNvPr id="13" name="矩形 12">
            <a:extLst>
              <a:ext uri="{FF2B5EF4-FFF2-40B4-BE49-F238E27FC236}">
                <a16:creationId xmlns:a16="http://schemas.microsoft.com/office/drawing/2014/main" id="{713B1B64-6715-4289-8023-AA26E09F43A4}"/>
              </a:ext>
            </a:extLst>
          </p:cNvPr>
          <p:cNvSpPr/>
          <p:nvPr/>
        </p:nvSpPr>
        <p:spPr>
          <a:xfrm>
            <a:off x="3487156" y="826826"/>
            <a:ext cx="743100" cy="32772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a:extLst>
              <a:ext uri="{FF2B5EF4-FFF2-40B4-BE49-F238E27FC236}">
                <a16:creationId xmlns:a16="http://schemas.microsoft.com/office/drawing/2014/main" id="{42A6FACA-FA6D-40C1-AEA6-32CC8F52FA1A}"/>
              </a:ext>
            </a:extLst>
          </p:cNvPr>
          <p:cNvSpPr/>
          <p:nvPr/>
        </p:nvSpPr>
        <p:spPr>
          <a:xfrm>
            <a:off x="957834" y="3232727"/>
            <a:ext cx="1323547" cy="64885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Rectangle 3">
            <a:extLst>
              <a:ext uri="{FF2B5EF4-FFF2-40B4-BE49-F238E27FC236}">
                <a16:creationId xmlns:a16="http://schemas.microsoft.com/office/drawing/2014/main" id="{A3490C58-0048-4986-91C1-7D5AAC4D3215}"/>
              </a:ext>
            </a:extLst>
          </p:cNvPr>
          <p:cNvSpPr txBox="1">
            <a:spLocks noChangeArrowheads="1"/>
          </p:cNvSpPr>
          <p:nvPr/>
        </p:nvSpPr>
        <p:spPr>
          <a:xfrm>
            <a:off x="2590035" y="2879016"/>
            <a:ext cx="9358937" cy="807793"/>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ts val="2800"/>
              </a:lnSpc>
              <a:spcBef>
                <a:spcPts val="600"/>
              </a:spcBef>
              <a:spcAft>
                <a:spcPts val="0"/>
              </a:spcAft>
              <a:buClr>
                <a:srgbClr val="FFB41D"/>
              </a:buClr>
              <a:buSzTx/>
              <a:buFont typeface="Wingdings" panose="05000000000000000000" pitchFamily="2" charset="2"/>
              <a:buChar char="u"/>
              <a:tabLst/>
              <a:defRPr/>
            </a:pPr>
            <a:r>
              <a:rPr kumimoji="0" lang="zh-TW" altLang="en-US" sz="2100" b="0"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rPr>
              <a:t>匯入新增學生識別資料後，即可</a:t>
            </a:r>
            <a:r>
              <a:rPr kumimoji="0" lang="zh-TW" altLang="en-US" sz="2100" b="0" i="0" u="sng" strike="noStrike" kern="1200" cap="none" spc="0" normalizeH="0" baseline="0" noProof="0" dirty="0">
                <a:ln>
                  <a:noFill/>
                </a:ln>
                <a:solidFill>
                  <a:srgbClr val="0000FF"/>
                </a:solidFill>
                <a:effectLst/>
                <a:uLnTx/>
                <a:uFillTx/>
                <a:latin typeface="微軟正黑體" pitchFamily="34" charset="-120"/>
                <a:ea typeface="微軟正黑體" pitchFamily="34" charset="-120"/>
                <a:cs typeface="Times New Roman" panose="02020603050405020304" pitchFamily="18" charset="0"/>
              </a:rPr>
              <a:t>下載檔案</a:t>
            </a:r>
            <a:r>
              <a:rPr kumimoji="0" lang="zh-TW" altLang="en-US" sz="21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Times New Roman" panose="02020603050405020304" pitchFamily="18" charset="0"/>
              </a:rPr>
              <a:t>檢視</a:t>
            </a:r>
            <a:r>
              <a:rPr kumimoji="0" lang="zh-TW" altLang="en-US" sz="2100" b="0"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rPr>
              <a:t>本會系統與「學習歷程中央資料庫」識別資料</a:t>
            </a:r>
            <a:r>
              <a:rPr kumimoji="0" lang="zh-TW" altLang="en-US" sz="21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Times New Roman" panose="02020603050405020304" pitchFamily="18" charset="0"/>
              </a:rPr>
              <a:t>比對</a:t>
            </a:r>
            <a:r>
              <a:rPr kumimoji="0" lang="zh-TW" altLang="en-US" sz="2100" b="0"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rPr>
              <a:t>匯入學生「是否具有中央資料庫學習歷程檔案」資訊</a:t>
            </a:r>
            <a:endParaRPr lang="zh-TW" altLang="en-US" sz="21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p:txBody>
      </p:sp>
      <p:pic>
        <p:nvPicPr>
          <p:cNvPr id="19" name="圖片 18">
            <a:extLst>
              <a:ext uri="{FF2B5EF4-FFF2-40B4-BE49-F238E27FC236}">
                <a16:creationId xmlns:a16="http://schemas.microsoft.com/office/drawing/2014/main" id="{C56C5755-1529-49C4-8B07-FE3836CDCD92}"/>
              </a:ext>
            </a:extLst>
          </p:cNvPr>
          <p:cNvPicPr>
            <a:picLocks noChangeAspect="1"/>
          </p:cNvPicPr>
          <p:nvPr/>
        </p:nvPicPr>
        <p:blipFill rotWithShape="1">
          <a:blip r:embed="rId3">
            <a:extLst>
              <a:ext uri="{28A0092B-C50C-407E-A947-70E740481C1C}">
                <a14:useLocalDpi xmlns:a14="http://schemas.microsoft.com/office/drawing/2010/main" val="0"/>
              </a:ext>
            </a:extLst>
          </a:blip>
          <a:srcRect b="6701"/>
          <a:stretch/>
        </p:blipFill>
        <p:spPr>
          <a:xfrm>
            <a:off x="2948824" y="3686809"/>
            <a:ext cx="6467597" cy="3009901"/>
          </a:xfrm>
          <a:prstGeom prst="rect">
            <a:avLst/>
          </a:prstGeom>
        </p:spPr>
      </p:pic>
    </p:spTree>
    <p:extLst>
      <p:ext uri="{BB962C8B-B14F-4D97-AF65-F5344CB8AC3E}">
        <p14:creationId xmlns:p14="http://schemas.microsoft.com/office/powerpoint/2010/main" val="31914103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C3756036-9957-48A0-A517-49A95636AD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7835" y="845297"/>
            <a:ext cx="9452050" cy="5744848"/>
          </a:xfrm>
          <a:prstGeom prst="rect">
            <a:avLst/>
          </a:prstGeom>
        </p:spPr>
      </p:pic>
      <p:sp>
        <p:nvSpPr>
          <p:cNvPr id="3" name="Rectangle 199">
            <a:extLst>
              <a:ext uri="{FF2B5EF4-FFF2-40B4-BE49-F238E27FC236}">
                <a16:creationId xmlns:a16="http://schemas.microsoft.com/office/drawing/2014/main" id="{C07812A9-68F4-4730-B720-303A8A1C27D1}"/>
              </a:ext>
            </a:extLst>
          </p:cNvPr>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500" b="1" spc="-75" dirty="0">
                <a:solidFill>
                  <a:prstClr val="black"/>
                </a:solidFill>
                <a:latin typeface="微軟正黑體" panose="020B0604030504040204" pitchFamily="34" charset="-120"/>
                <a:ea typeface="微軟正黑體" panose="020B0604030504040204" pitchFamily="34" charset="-120"/>
              </a:rPr>
              <a:t>學生識別資料匯入系統操作說明</a:t>
            </a:r>
          </a:p>
        </p:txBody>
      </p:sp>
      <p:grpSp>
        <p:nvGrpSpPr>
          <p:cNvPr id="4" name="群組 7">
            <a:extLst>
              <a:ext uri="{FF2B5EF4-FFF2-40B4-BE49-F238E27FC236}">
                <a16:creationId xmlns:a16="http://schemas.microsoft.com/office/drawing/2014/main" id="{C6C7C65D-DA6B-43A5-8405-A11949257139}"/>
              </a:ext>
            </a:extLst>
          </p:cNvPr>
          <p:cNvGrpSpPr>
            <a:grpSpLocks/>
          </p:cNvGrpSpPr>
          <p:nvPr/>
        </p:nvGrpSpPr>
        <p:grpSpPr bwMode="auto">
          <a:xfrm>
            <a:off x="10231296" y="735909"/>
            <a:ext cx="1717676" cy="1428750"/>
            <a:chOff x="6690632" y="1071576"/>
            <a:chExt cx="1717736" cy="1214416"/>
          </a:xfrm>
        </p:grpSpPr>
        <p:sp>
          <p:nvSpPr>
            <p:cNvPr id="5" name="圓角矩形 25">
              <a:extLst>
                <a:ext uri="{FF2B5EF4-FFF2-40B4-BE49-F238E27FC236}">
                  <a16:creationId xmlns:a16="http://schemas.microsoft.com/office/drawing/2014/main" id="{63EE595A-CBCC-43CD-B74B-AF22AA3CFB2B}"/>
                </a:ext>
              </a:extLst>
            </p:cNvPr>
            <p:cNvSpPr/>
            <p:nvPr/>
          </p:nvSpPr>
          <p:spPr bwMode="auto">
            <a:xfrm>
              <a:off x="6690632" y="1071576"/>
              <a:ext cx="357200" cy="1214416"/>
            </a:xfrm>
            <a:prstGeom prst="roundRect">
              <a:avLst/>
            </a:prstGeom>
            <a:solidFill>
              <a:srgbClr val="CCCCFF"/>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佈告欄</a:t>
              </a:r>
              <a:endParaRPr lang="en-US" altLang="zh-TW" sz="1400" dirty="0">
                <a:solidFill>
                  <a:schemeClr val="tx1"/>
                </a:solidFill>
                <a:latin typeface="華康儷楷書" panose="03000509000000000000" pitchFamily="65" charset="-120"/>
                <a:ea typeface="華康儷楷書" panose="03000509000000000000" pitchFamily="65" charset="-120"/>
              </a:endParaRPr>
            </a:p>
          </p:txBody>
        </p:sp>
        <p:sp>
          <p:nvSpPr>
            <p:cNvPr id="6" name="圓角矩形 28">
              <a:extLst>
                <a:ext uri="{FF2B5EF4-FFF2-40B4-BE49-F238E27FC236}">
                  <a16:creationId xmlns:a16="http://schemas.microsoft.com/office/drawing/2014/main" id="{BDDC0F6E-3DBD-44A4-9652-1CE0773C94B7}"/>
                </a:ext>
              </a:extLst>
            </p:cNvPr>
            <p:cNvSpPr/>
            <p:nvPr/>
          </p:nvSpPr>
          <p:spPr bwMode="auto">
            <a:xfrm>
              <a:off x="7138323" y="1071576"/>
              <a:ext cx="357200" cy="1214416"/>
            </a:xfrm>
            <a:prstGeom prst="roundRect">
              <a:avLst/>
            </a:prstGeom>
            <a:solidFill>
              <a:srgbClr val="CCCCFF"/>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整批匯入</a:t>
              </a:r>
            </a:p>
          </p:txBody>
        </p:sp>
        <p:sp>
          <p:nvSpPr>
            <p:cNvPr id="7" name="圓角矩形 30">
              <a:extLst>
                <a:ext uri="{FF2B5EF4-FFF2-40B4-BE49-F238E27FC236}">
                  <a16:creationId xmlns:a16="http://schemas.microsoft.com/office/drawing/2014/main" id="{8105577D-FC64-4617-86DE-E9A3B439D57F}"/>
                </a:ext>
              </a:extLst>
            </p:cNvPr>
            <p:cNvSpPr/>
            <p:nvPr/>
          </p:nvSpPr>
          <p:spPr bwMode="auto">
            <a:xfrm>
              <a:off x="7589189" y="1071576"/>
              <a:ext cx="357200" cy="1214416"/>
            </a:xfrm>
            <a:prstGeom prst="roundRect">
              <a:avLst/>
            </a:prstGeom>
            <a:solidFill>
              <a:srgbClr val="CCCCFF"/>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單筆新增或修改</a:t>
              </a:r>
            </a:p>
          </p:txBody>
        </p:sp>
        <p:sp>
          <p:nvSpPr>
            <p:cNvPr id="8" name="圓角矩形 31">
              <a:extLst>
                <a:ext uri="{FF2B5EF4-FFF2-40B4-BE49-F238E27FC236}">
                  <a16:creationId xmlns:a16="http://schemas.microsoft.com/office/drawing/2014/main" id="{253A80B2-C9B3-45E5-8AF3-DA329DB66EAE}"/>
                </a:ext>
              </a:extLst>
            </p:cNvPr>
            <p:cNvSpPr/>
            <p:nvPr/>
          </p:nvSpPr>
          <p:spPr bwMode="auto">
            <a:xfrm>
              <a:off x="8051167" y="1071576"/>
              <a:ext cx="357201" cy="1214416"/>
            </a:xfrm>
            <a:prstGeom prst="roundRect">
              <a:avLst/>
            </a:prstGeom>
            <a:solidFill>
              <a:srgbClr val="A679FF"/>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bg1"/>
                  </a:solidFill>
                  <a:latin typeface="華康儷楷書" panose="03000509000000000000" pitchFamily="65" charset="-120"/>
                  <a:ea typeface="華康儷楷書" panose="03000509000000000000" pitchFamily="65" charset="-120"/>
                </a:rPr>
                <a:t>學生管理</a:t>
              </a:r>
            </a:p>
          </p:txBody>
        </p:sp>
        <p:cxnSp>
          <p:nvCxnSpPr>
            <p:cNvPr id="9" name="直線單箭頭接點 14">
              <a:extLst>
                <a:ext uri="{FF2B5EF4-FFF2-40B4-BE49-F238E27FC236}">
                  <a16:creationId xmlns:a16="http://schemas.microsoft.com/office/drawing/2014/main" id="{7A734C56-57AC-4F83-9DA3-5F6E20243A7F}"/>
                </a:ext>
              </a:extLst>
            </p:cNvPr>
            <p:cNvCxnSpPr>
              <a:cxnSpLocks noChangeShapeType="1"/>
              <a:stCxn id="5" idx="3"/>
              <a:endCxn id="6" idx="1"/>
            </p:cNvCxnSpPr>
            <p:nvPr/>
          </p:nvCxnSpPr>
          <p:spPr bwMode="auto">
            <a:xfrm>
              <a:off x="7047822" y="1678769"/>
              <a:ext cx="91184"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10" name="直線單箭頭接點 15">
              <a:extLst>
                <a:ext uri="{FF2B5EF4-FFF2-40B4-BE49-F238E27FC236}">
                  <a16:creationId xmlns:a16="http://schemas.microsoft.com/office/drawing/2014/main" id="{3E59695E-76E0-4762-B575-D4FDBF115B98}"/>
                </a:ext>
              </a:extLst>
            </p:cNvPr>
            <p:cNvCxnSpPr>
              <a:cxnSpLocks noChangeShapeType="1"/>
              <a:stCxn id="6" idx="3"/>
              <a:endCxn id="7" idx="1"/>
            </p:cNvCxnSpPr>
            <p:nvPr/>
          </p:nvCxnSpPr>
          <p:spPr bwMode="auto">
            <a:xfrm>
              <a:off x="7496196" y="1678769"/>
              <a:ext cx="9311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11" name="直線單箭頭接點 16">
              <a:extLst>
                <a:ext uri="{FF2B5EF4-FFF2-40B4-BE49-F238E27FC236}">
                  <a16:creationId xmlns:a16="http://schemas.microsoft.com/office/drawing/2014/main" id="{08F7F24A-5901-498A-98E7-FD60109138C4}"/>
                </a:ext>
              </a:extLst>
            </p:cNvPr>
            <p:cNvCxnSpPr>
              <a:cxnSpLocks noChangeShapeType="1"/>
              <a:stCxn id="7" idx="3"/>
              <a:endCxn id="8" idx="1"/>
            </p:cNvCxnSpPr>
            <p:nvPr/>
          </p:nvCxnSpPr>
          <p:spPr bwMode="auto">
            <a:xfrm>
              <a:off x="7946502" y="1678769"/>
              <a:ext cx="10477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grpSp>
      <p:sp>
        <p:nvSpPr>
          <p:cNvPr id="12" name="矩形 11">
            <a:extLst>
              <a:ext uri="{FF2B5EF4-FFF2-40B4-BE49-F238E27FC236}">
                <a16:creationId xmlns:a16="http://schemas.microsoft.com/office/drawing/2014/main" id="{B002C47A-2032-4387-A9D7-C87CF28E78DA}"/>
              </a:ext>
            </a:extLst>
          </p:cNvPr>
          <p:cNvSpPr/>
          <p:nvPr/>
        </p:nvSpPr>
        <p:spPr>
          <a:xfrm>
            <a:off x="3487156" y="826826"/>
            <a:ext cx="743100" cy="327720"/>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a:extLst>
              <a:ext uri="{FF2B5EF4-FFF2-40B4-BE49-F238E27FC236}">
                <a16:creationId xmlns:a16="http://schemas.microsoft.com/office/drawing/2014/main" id="{011FF341-A14E-4F75-824E-325CC0C9D7D8}"/>
              </a:ext>
            </a:extLst>
          </p:cNvPr>
          <p:cNvSpPr/>
          <p:nvPr/>
        </p:nvSpPr>
        <p:spPr>
          <a:xfrm>
            <a:off x="957835" y="5689431"/>
            <a:ext cx="2607401" cy="32327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a:extLst>
              <a:ext uri="{FF2B5EF4-FFF2-40B4-BE49-F238E27FC236}">
                <a16:creationId xmlns:a16="http://schemas.microsoft.com/office/drawing/2014/main" id="{1D77F5E0-AD0A-413F-A8F9-42AB23E47833}"/>
              </a:ext>
            </a:extLst>
          </p:cNvPr>
          <p:cNvSpPr/>
          <p:nvPr/>
        </p:nvSpPr>
        <p:spPr>
          <a:xfrm>
            <a:off x="957835" y="4271649"/>
            <a:ext cx="963329" cy="32327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7557216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2856" y="1942028"/>
            <a:ext cx="12192000" cy="2123658"/>
          </a:xfrm>
          <a:prstGeom prst="rect">
            <a:avLst/>
          </a:prstGeom>
          <a:solidFill>
            <a:srgbClr val="A679FF"/>
          </a:solidFill>
        </p:spPr>
        <p:txBody>
          <a:bodyPr wrap="square" anchor="ctr">
            <a:spAutoFit/>
          </a:bodyPr>
          <a:lstStyle/>
          <a:p>
            <a:pPr algn="ctr">
              <a:lnSpc>
                <a:spcPct val="110000"/>
              </a:lnSpc>
            </a:pPr>
            <a:r>
              <a:rPr lang="en-US" altLang="zh-TW" sz="4000" b="1"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rPr>
              <a:t>113</a:t>
            </a:r>
            <a:r>
              <a:rPr lang="zh-TW" altLang="en-US" sz="4000" b="1"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rPr>
              <a:t>學年度</a:t>
            </a:r>
            <a:endParaRPr lang="en-US" altLang="zh-TW" sz="4000" b="1"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endParaRPr>
          </a:p>
          <a:p>
            <a:pPr algn="ctr">
              <a:lnSpc>
                <a:spcPct val="110000"/>
              </a:lnSpc>
            </a:pPr>
            <a:r>
              <a:rPr lang="zh-TW" altLang="en-US" sz="4000" b="1"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rPr>
              <a:t>四技二專</a:t>
            </a:r>
            <a:r>
              <a:rPr lang="zh-TW" altLang="en-US" sz="4000" b="1" dirty="0">
                <a:solidFill>
                  <a:srgbClr val="FF0000"/>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rPr>
              <a:t>技優甄審入學</a:t>
            </a:r>
            <a:r>
              <a:rPr lang="zh-TW" altLang="en-US" sz="4000" b="1"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rPr>
              <a:t>招生</a:t>
            </a:r>
            <a:endParaRPr lang="en-US" altLang="zh-TW" sz="4000" b="1"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endParaRPr>
          </a:p>
          <a:p>
            <a:pPr algn="ctr">
              <a:lnSpc>
                <a:spcPct val="110000"/>
              </a:lnSpc>
            </a:pPr>
            <a:r>
              <a:rPr lang="zh-TW" altLang="en-US" sz="4000" b="1"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rPr>
              <a:t>試務作業流程</a:t>
            </a:r>
            <a:endParaRPr lang="en-US" altLang="zh-TW" sz="4000" b="1"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endParaRPr>
          </a:p>
        </p:txBody>
      </p:sp>
      <p:pic>
        <p:nvPicPr>
          <p:cNvPr id="21" name="Picture 2"/>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80660" y="4700465"/>
            <a:ext cx="803380" cy="123596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0"/>
          <p:cNvSpPr/>
          <p:nvPr/>
        </p:nvSpPr>
        <p:spPr>
          <a:xfrm>
            <a:off x="-5711" y="1816287"/>
            <a:ext cx="12194855" cy="124008"/>
          </a:xfrm>
          <a:prstGeom prst="rect">
            <a:avLst/>
          </a:prstGeom>
          <a:solidFill>
            <a:srgbClr val="E1E1FF"/>
          </a:solidFill>
        </p:spPr>
        <p:txBody>
          <a:bodyPr wrap="square" anchor="ctr">
            <a:spAutoFit/>
          </a:bodyPr>
          <a:lstStyle/>
          <a:p>
            <a:pPr algn="ctr">
              <a:lnSpc>
                <a:spcPct val="110000"/>
              </a:lnSpc>
            </a:pPr>
            <a:endParaRPr lang="en-US" altLang="zh-TW" sz="4600" b="1" spc="300"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endParaRPr>
          </a:p>
        </p:txBody>
      </p:sp>
      <p:sp>
        <p:nvSpPr>
          <p:cNvPr id="12" name="矩形 11"/>
          <p:cNvSpPr/>
          <p:nvPr/>
        </p:nvSpPr>
        <p:spPr>
          <a:xfrm>
            <a:off x="-2856" y="4065686"/>
            <a:ext cx="12194855" cy="124008"/>
          </a:xfrm>
          <a:prstGeom prst="rect">
            <a:avLst/>
          </a:prstGeom>
          <a:solidFill>
            <a:srgbClr val="E1E1FF"/>
          </a:solidFill>
        </p:spPr>
        <p:txBody>
          <a:bodyPr wrap="square" anchor="ctr">
            <a:spAutoFit/>
          </a:bodyPr>
          <a:lstStyle/>
          <a:p>
            <a:pPr algn="ctr">
              <a:lnSpc>
                <a:spcPct val="110000"/>
              </a:lnSpc>
            </a:pPr>
            <a:endParaRPr lang="en-US" altLang="zh-TW" sz="4600" b="1" spc="300"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endParaRPr>
          </a:p>
        </p:txBody>
      </p:sp>
      <p:sp>
        <p:nvSpPr>
          <p:cNvPr id="3" name="矩形 2"/>
          <p:cNvSpPr/>
          <p:nvPr/>
        </p:nvSpPr>
        <p:spPr>
          <a:xfrm>
            <a:off x="-2856" y="21335"/>
            <a:ext cx="12194856" cy="8435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9" name="圖片 1" descr="聯合會logo"/>
          <p:cNvPicPr>
            <a:picLocks noChangeAspect="1" noChangeArrowheads="1"/>
          </p:cNvPicPr>
          <p:nvPr/>
        </p:nvPicPr>
        <p:blipFill>
          <a:blip r:embed="rId4" cstate="print"/>
          <a:srcRect/>
          <a:stretch>
            <a:fillRect/>
          </a:stretch>
        </p:blipFill>
        <p:spPr bwMode="auto">
          <a:xfrm>
            <a:off x="400729" y="167630"/>
            <a:ext cx="3687765" cy="633535"/>
          </a:xfrm>
          <a:prstGeom prst="rect">
            <a:avLst/>
          </a:prstGeom>
          <a:noFill/>
          <a:ln w="9525">
            <a:noFill/>
            <a:miter lim="800000"/>
            <a:headEnd/>
            <a:tailEnd/>
          </a:ln>
        </p:spPr>
      </p:pic>
      <p:sp>
        <p:nvSpPr>
          <p:cNvPr id="2" name="投影片編號版面配置區 1"/>
          <p:cNvSpPr>
            <a:spLocks noGrp="1"/>
          </p:cNvSpPr>
          <p:nvPr>
            <p:ph type="sldNum" sz="quarter" idx="12"/>
          </p:nvPr>
        </p:nvSpPr>
        <p:spPr/>
        <p:txBody>
          <a:bodyPr/>
          <a:lstStyle/>
          <a:p>
            <a:fld id="{BFD9D296-0923-4B30-8558-81C121D8C7E7}" type="slidenum">
              <a:rPr lang="zh-TW" altLang="en-US" smtClean="0"/>
              <a:pPr/>
              <a:t>47</a:t>
            </a:fld>
            <a:endParaRPr lang="zh-TW" altLang="en-US" dirty="0"/>
          </a:p>
        </p:txBody>
      </p:sp>
    </p:spTree>
    <p:extLst>
      <p:ext uri="{BB962C8B-B14F-4D97-AF65-F5344CB8AC3E}">
        <p14:creationId xmlns:p14="http://schemas.microsoft.com/office/powerpoint/2010/main" val="479396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435">
                                          <p:stCondLst>
                                            <p:cond delay="0"/>
                                          </p:stCondLst>
                                        </p:cTn>
                                        <p:tgtEl>
                                          <p:spTgt spid="21"/>
                                        </p:tgtEl>
                                      </p:cBhvr>
                                    </p:animEffect>
                                    <p:anim calcmode="lin" valueType="num">
                                      <p:cBhvr>
                                        <p:cTn id="8" dur="1366"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21"/>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21"/>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21"/>
                                        </p:tgtEl>
                                        <p:attrNameLst>
                                          <p:attrName>ppt_y</p:attrName>
                                        </p:attrNameLst>
                                      </p:cBhvr>
                                      <p:tavLst>
                                        <p:tav tm="0" fmla="#ppt_y-sin(pi*$)/81">
                                          <p:val>
                                            <p:fltVal val="0"/>
                                          </p:val>
                                        </p:tav>
                                        <p:tav tm="100000">
                                          <p:val>
                                            <p:fltVal val="1"/>
                                          </p:val>
                                        </p:tav>
                                      </p:tavLst>
                                    </p:anim>
                                    <p:animScale>
                                      <p:cBhvr>
                                        <p:cTn id="13" dur="19">
                                          <p:stCondLst>
                                            <p:cond delay="487"/>
                                          </p:stCondLst>
                                        </p:cTn>
                                        <p:tgtEl>
                                          <p:spTgt spid="21"/>
                                        </p:tgtEl>
                                      </p:cBhvr>
                                      <p:to x="100000" y="60000"/>
                                    </p:animScale>
                                    <p:animScale>
                                      <p:cBhvr>
                                        <p:cTn id="14" dur="124" decel="50000">
                                          <p:stCondLst>
                                            <p:cond delay="507"/>
                                          </p:stCondLst>
                                        </p:cTn>
                                        <p:tgtEl>
                                          <p:spTgt spid="21"/>
                                        </p:tgtEl>
                                      </p:cBhvr>
                                      <p:to x="100000" y="100000"/>
                                    </p:animScale>
                                    <p:animScale>
                                      <p:cBhvr>
                                        <p:cTn id="15" dur="19">
                                          <p:stCondLst>
                                            <p:cond delay="984"/>
                                          </p:stCondLst>
                                        </p:cTn>
                                        <p:tgtEl>
                                          <p:spTgt spid="21"/>
                                        </p:tgtEl>
                                      </p:cBhvr>
                                      <p:to x="100000" y="80000"/>
                                    </p:animScale>
                                    <p:animScale>
                                      <p:cBhvr>
                                        <p:cTn id="16" dur="124" decel="50000">
                                          <p:stCondLst>
                                            <p:cond delay="1003"/>
                                          </p:stCondLst>
                                        </p:cTn>
                                        <p:tgtEl>
                                          <p:spTgt spid="21"/>
                                        </p:tgtEl>
                                      </p:cBhvr>
                                      <p:to x="100000" y="100000"/>
                                    </p:animScale>
                                    <p:animScale>
                                      <p:cBhvr>
                                        <p:cTn id="17" dur="19">
                                          <p:stCondLst>
                                            <p:cond delay="1231"/>
                                          </p:stCondLst>
                                        </p:cTn>
                                        <p:tgtEl>
                                          <p:spTgt spid="21"/>
                                        </p:tgtEl>
                                      </p:cBhvr>
                                      <p:to x="100000" y="90000"/>
                                    </p:animScale>
                                    <p:animScale>
                                      <p:cBhvr>
                                        <p:cTn id="18" dur="124" decel="50000">
                                          <p:stCondLst>
                                            <p:cond delay="1251"/>
                                          </p:stCondLst>
                                        </p:cTn>
                                        <p:tgtEl>
                                          <p:spTgt spid="21"/>
                                        </p:tgtEl>
                                      </p:cBhvr>
                                      <p:to x="100000" y="100000"/>
                                    </p:animScale>
                                    <p:animScale>
                                      <p:cBhvr>
                                        <p:cTn id="19" dur="19">
                                          <p:stCondLst>
                                            <p:cond delay="1356"/>
                                          </p:stCondLst>
                                        </p:cTn>
                                        <p:tgtEl>
                                          <p:spTgt spid="21"/>
                                        </p:tgtEl>
                                      </p:cBhvr>
                                      <p:to x="100000" y="95000"/>
                                    </p:animScale>
                                    <p:animScale>
                                      <p:cBhvr>
                                        <p:cTn id="20" dur="124" decel="50000">
                                          <p:stCondLst>
                                            <p:cond delay="1376"/>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3F5FB5E8-5F42-41DB-9437-A6FFCA847A83}"/>
              </a:ext>
            </a:extLst>
          </p:cNvPr>
          <p:cNvSpPr txBox="1">
            <a:spLocks/>
          </p:cNvSpPr>
          <p:nvPr/>
        </p:nvSpPr>
        <p:spPr bwMode="auto">
          <a:xfrm>
            <a:off x="812800" y="77354"/>
            <a:ext cx="11379200" cy="63341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charset="0"/>
                <a:ea typeface="華康中黑體" pitchFamily="49" charset="-120"/>
              </a:defRPr>
            </a:lvl2pPr>
            <a:lvl3pPr algn="l" rtl="0" eaLnBrk="0" fontAlgn="base" hangingPunct="0">
              <a:spcBef>
                <a:spcPct val="0"/>
              </a:spcBef>
              <a:spcAft>
                <a:spcPct val="0"/>
              </a:spcAft>
              <a:defRPr kumimoji="1" sz="2800">
                <a:solidFill>
                  <a:schemeClr val="tx2"/>
                </a:solidFill>
                <a:latin typeface="Arial" charset="0"/>
                <a:ea typeface="華康中黑體" pitchFamily="49" charset="-120"/>
              </a:defRPr>
            </a:lvl3pPr>
            <a:lvl4pPr algn="l" rtl="0" eaLnBrk="0" fontAlgn="base" hangingPunct="0">
              <a:spcBef>
                <a:spcPct val="0"/>
              </a:spcBef>
              <a:spcAft>
                <a:spcPct val="0"/>
              </a:spcAft>
              <a:defRPr kumimoji="1" sz="2800">
                <a:solidFill>
                  <a:schemeClr val="tx2"/>
                </a:solidFill>
                <a:latin typeface="Arial" charset="0"/>
                <a:ea typeface="華康中黑體" pitchFamily="49" charset="-120"/>
              </a:defRPr>
            </a:lvl4pPr>
            <a:lvl5pPr algn="l" rtl="0" eaLnBrk="0" fontAlgn="base" hangingPunct="0">
              <a:spcBef>
                <a:spcPct val="0"/>
              </a:spcBef>
              <a:spcAft>
                <a:spcPct val="0"/>
              </a:spcAft>
              <a:defRPr kumimoji="1" sz="2800">
                <a:solidFill>
                  <a:schemeClr val="tx2"/>
                </a:solidFill>
                <a:latin typeface="Arial" charset="0"/>
                <a:ea typeface="華康中黑體" pitchFamily="49" charset="-120"/>
              </a:defRPr>
            </a:lvl5pPr>
            <a:lvl6pPr marL="457200" algn="l" rtl="0" fontAlgn="base">
              <a:spcBef>
                <a:spcPct val="0"/>
              </a:spcBef>
              <a:spcAft>
                <a:spcPct val="0"/>
              </a:spcAft>
              <a:defRPr kumimoji="1" sz="2800">
                <a:solidFill>
                  <a:schemeClr val="tx2"/>
                </a:solidFill>
                <a:latin typeface="Arial" charset="0"/>
                <a:ea typeface="新細明體" charset="-120"/>
              </a:defRPr>
            </a:lvl6pPr>
            <a:lvl7pPr marL="914400" algn="l" rtl="0" fontAlgn="base">
              <a:spcBef>
                <a:spcPct val="0"/>
              </a:spcBef>
              <a:spcAft>
                <a:spcPct val="0"/>
              </a:spcAft>
              <a:defRPr kumimoji="1" sz="2800">
                <a:solidFill>
                  <a:schemeClr val="tx2"/>
                </a:solidFill>
                <a:latin typeface="Arial" charset="0"/>
                <a:ea typeface="新細明體" charset="-120"/>
              </a:defRPr>
            </a:lvl7pPr>
            <a:lvl8pPr marL="1371600" algn="l" rtl="0" fontAlgn="base">
              <a:spcBef>
                <a:spcPct val="0"/>
              </a:spcBef>
              <a:spcAft>
                <a:spcPct val="0"/>
              </a:spcAft>
              <a:defRPr kumimoji="1" sz="2800">
                <a:solidFill>
                  <a:schemeClr val="tx2"/>
                </a:solidFill>
                <a:latin typeface="Arial" charset="0"/>
                <a:ea typeface="新細明體" charset="-120"/>
              </a:defRPr>
            </a:lvl8pPr>
            <a:lvl9pPr marL="1828800" algn="l" rtl="0" fontAlgn="base">
              <a:spcBef>
                <a:spcPct val="0"/>
              </a:spcBef>
              <a:spcAft>
                <a:spcPct val="0"/>
              </a:spcAft>
              <a:defRPr kumimoji="1" sz="2800">
                <a:solidFill>
                  <a:schemeClr val="tx2"/>
                </a:solidFill>
                <a:latin typeface="Arial" charset="0"/>
                <a:ea typeface="新細明體" charset="-120"/>
              </a:defRPr>
            </a:lvl9pPr>
          </a:lstStyle>
          <a:p>
            <a:pPr eaLnBrk="1" hangingPunct="1"/>
            <a:r>
              <a:rPr lang="zh-TW" altLang="en-US" sz="2500" b="1" spc="-100" dirty="0">
                <a:solidFill>
                  <a:schemeClr val="tx1"/>
                </a:solidFill>
                <a:latin typeface="微軟正黑體" panose="020B0604030504040204" pitchFamily="34" charset="-120"/>
                <a:ea typeface="微軟正黑體" panose="020B0604030504040204" pitchFamily="34" charset="-120"/>
              </a:rPr>
              <a:t>技優甄審招生名額</a:t>
            </a:r>
          </a:p>
        </p:txBody>
      </p:sp>
      <p:graphicFrame>
        <p:nvGraphicFramePr>
          <p:cNvPr id="5" name="表格 4">
            <a:extLst>
              <a:ext uri="{FF2B5EF4-FFF2-40B4-BE49-F238E27FC236}">
                <a16:creationId xmlns:a16="http://schemas.microsoft.com/office/drawing/2014/main" id="{1EBDA6B4-A627-41BE-969F-80A7C4E1F915}"/>
              </a:ext>
            </a:extLst>
          </p:cNvPr>
          <p:cNvGraphicFramePr>
            <a:graphicFrameLocks noGrp="1"/>
          </p:cNvGraphicFramePr>
          <p:nvPr>
            <p:extLst>
              <p:ext uri="{D42A27DB-BD31-4B8C-83A1-F6EECF244321}">
                <p14:modId xmlns:p14="http://schemas.microsoft.com/office/powerpoint/2010/main" val="1224814607"/>
              </p:ext>
            </p:extLst>
          </p:nvPr>
        </p:nvGraphicFramePr>
        <p:xfrm>
          <a:off x="3024698" y="862962"/>
          <a:ext cx="6142604" cy="1597983"/>
        </p:xfrm>
        <a:graphic>
          <a:graphicData uri="http://schemas.openxmlformats.org/drawingml/2006/table">
            <a:tbl>
              <a:tblPr firstRow="1" bandRow="1">
                <a:tableStyleId>{5FD0F851-EC5A-4D38-B0AD-8093EC10F338}</a:tableStyleId>
              </a:tblPr>
              <a:tblGrid>
                <a:gridCol w="1726803">
                  <a:extLst>
                    <a:ext uri="{9D8B030D-6E8A-4147-A177-3AD203B41FA5}">
                      <a16:colId xmlns:a16="http://schemas.microsoft.com/office/drawing/2014/main" val="20001"/>
                    </a:ext>
                  </a:extLst>
                </a:gridCol>
                <a:gridCol w="2472342">
                  <a:extLst>
                    <a:ext uri="{9D8B030D-6E8A-4147-A177-3AD203B41FA5}">
                      <a16:colId xmlns:a16="http://schemas.microsoft.com/office/drawing/2014/main" val="20002"/>
                    </a:ext>
                  </a:extLst>
                </a:gridCol>
                <a:gridCol w="1943459">
                  <a:extLst>
                    <a:ext uri="{9D8B030D-6E8A-4147-A177-3AD203B41FA5}">
                      <a16:colId xmlns:a16="http://schemas.microsoft.com/office/drawing/2014/main" val="20003"/>
                    </a:ext>
                  </a:extLst>
                </a:gridCol>
              </a:tblGrid>
              <a:tr h="727419">
                <a:tc>
                  <a:txBody>
                    <a:bodyPr/>
                    <a:lstStyle/>
                    <a:p>
                      <a:pPr algn="ctr">
                        <a:lnSpc>
                          <a:spcPct val="100000"/>
                        </a:lnSpc>
                      </a:pPr>
                      <a:r>
                        <a:rPr lang="zh-TW" altLang="en-US" sz="2800" dirty="0">
                          <a:latin typeface="微軟正黑體" panose="020B0604030504040204" pitchFamily="34" charset="-120"/>
                          <a:ea typeface="微軟正黑體" panose="020B0604030504040204" pitchFamily="34" charset="-120"/>
                        </a:rPr>
                        <a:t>招生</a:t>
                      </a:r>
                      <a:endParaRPr lang="en-US" altLang="zh-TW" sz="2800" dirty="0">
                        <a:latin typeface="微軟正黑體" panose="020B0604030504040204" pitchFamily="34" charset="-120"/>
                        <a:ea typeface="微軟正黑體" panose="020B0604030504040204" pitchFamily="34" charset="-120"/>
                      </a:endParaRPr>
                    </a:p>
                    <a:p>
                      <a:pPr algn="ctr">
                        <a:lnSpc>
                          <a:spcPct val="100000"/>
                        </a:lnSpc>
                      </a:pPr>
                      <a:r>
                        <a:rPr lang="zh-TW" altLang="en-US" sz="2800" dirty="0">
                          <a:latin typeface="微軟正黑體" panose="020B0604030504040204" pitchFamily="34" charset="-120"/>
                          <a:ea typeface="微軟正黑體" panose="020B0604030504040204" pitchFamily="34" charset="-120"/>
                        </a:rPr>
                        <a:t>校數</a:t>
                      </a:r>
                      <a:endParaRPr lang="zh-TW" altLang="en-US" sz="2800" dirty="0">
                        <a:solidFill>
                          <a:schemeClr val="tx1"/>
                        </a:solidFill>
                        <a:latin typeface="微軟正黑體" panose="020B0604030504040204" pitchFamily="34" charset="-120"/>
                        <a:ea typeface="微軟正黑體" panose="020B0604030504040204" pitchFamily="34" charset="-120"/>
                      </a:endParaRPr>
                    </a:p>
                  </a:txBody>
                  <a:tcPr anchor="ctr">
                    <a:lnT w="12700" cap="flat" cmpd="sng" algn="ctr">
                      <a:solidFill>
                        <a:srgbClr val="CC66FF"/>
                      </a:solidFill>
                      <a:prstDash val="solid"/>
                      <a:round/>
                      <a:headEnd type="none" w="med" len="med"/>
                      <a:tailEnd type="none" w="med" len="med"/>
                    </a:lnT>
                    <a:lnB w="12700" cap="flat" cmpd="sng" algn="ctr">
                      <a:solidFill>
                        <a:srgbClr val="CC66FF"/>
                      </a:solidFill>
                      <a:prstDash val="solid"/>
                      <a:round/>
                      <a:headEnd type="none" w="med" len="med"/>
                      <a:tailEnd type="none" w="med" len="med"/>
                    </a:lnB>
                  </a:tcPr>
                </a:tc>
                <a:tc>
                  <a:txBody>
                    <a:bodyPr/>
                    <a:lstStyle/>
                    <a:p>
                      <a:pPr algn="ctr">
                        <a:lnSpc>
                          <a:spcPct val="100000"/>
                        </a:lnSpc>
                      </a:pPr>
                      <a:r>
                        <a:rPr lang="zh-TW" altLang="en-US" sz="2800" dirty="0">
                          <a:latin typeface="微軟正黑體" panose="020B0604030504040204" pitchFamily="34" charset="-120"/>
                          <a:ea typeface="微軟正黑體" panose="020B0604030504040204" pitchFamily="34" charset="-120"/>
                        </a:rPr>
                        <a:t>系科</a:t>
                      </a:r>
                      <a:r>
                        <a:rPr lang="en-US" altLang="zh-TW" sz="2800"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組</a:t>
                      </a:r>
                      <a:r>
                        <a:rPr lang="en-US" altLang="zh-TW" sz="2800" dirty="0">
                          <a:latin typeface="微軟正黑體" panose="020B0604030504040204" pitchFamily="34" charset="-120"/>
                          <a:ea typeface="微軟正黑體" panose="020B0604030504040204" pitchFamily="34" charset="-120"/>
                        </a:rPr>
                        <a:t>)</a:t>
                      </a:r>
                    </a:p>
                    <a:p>
                      <a:pPr algn="ctr">
                        <a:lnSpc>
                          <a:spcPct val="100000"/>
                        </a:lnSpc>
                      </a:pPr>
                      <a:r>
                        <a:rPr lang="zh-TW" altLang="en-US" sz="2800" dirty="0">
                          <a:latin typeface="微軟正黑體" panose="020B0604030504040204" pitchFamily="34" charset="-120"/>
                          <a:ea typeface="微軟正黑體" panose="020B0604030504040204" pitchFamily="34" charset="-120"/>
                        </a:rPr>
                        <a:t>學程數</a:t>
                      </a:r>
                      <a:endParaRPr lang="zh-TW" altLang="en-US" sz="2800" dirty="0">
                        <a:solidFill>
                          <a:schemeClr val="tx1"/>
                        </a:solidFill>
                        <a:latin typeface="微軟正黑體" panose="020B0604030504040204" pitchFamily="34" charset="-120"/>
                        <a:ea typeface="微軟正黑體" panose="020B0604030504040204" pitchFamily="34" charset="-120"/>
                      </a:endParaRPr>
                    </a:p>
                  </a:txBody>
                  <a:tcPr anchor="ctr">
                    <a:lnT w="12700" cap="flat" cmpd="sng" algn="ctr">
                      <a:solidFill>
                        <a:srgbClr val="CC66FF"/>
                      </a:solidFill>
                      <a:prstDash val="solid"/>
                      <a:round/>
                      <a:headEnd type="none" w="med" len="med"/>
                      <a:tailEnd type="none" w="med" len="med"/>
                    </a:lnT>
                    <a:lnB w="12700" cap="flat" cmpd="sng" algn="ctr">
                      <a:solidFill>
                        <a:srgbClr val="CC66FF"/>
                      </a:solidFill>
                      <a:prstDash val="solid"/>
                      <a:round/>
                      <a:headEnd type="none" w="med" len="med"/>
                      <a:tailEnd type="none" w="med" len="med"/>
                    </a:lnB>
                  </a:tcPr>
                </a:tc>
                <a:tc>
                  <a:txBody>
                    <a:bodyPr/>
                    <a:lstStyle/>
                    <a:p>
                      <a:pPr algn="ctr">
                        <a:lnSpc>
                          <a:spcPct val="100000"/>
                        </a:lnSpc>
                      </a:pPr>
                      <a:r>
                        <a:rPr lang="zh-TW" altLang="en-US" sz="2800" dirty="0">
                          <a:latin typeface="微軟正黑體" panose="020B0604030504040204" pitchFamily="34" charset="-120"/>
                          <a:ea typeface="微軟正黑體" panose="020B0604030504040204" pitchFamily="34" charset="-120"/>
                        </a:rPr>
                        <a:t>招生名額</a:t>
                      </a:r>
                      <a:endParaRPr lang="zh-TW" altLang="en-US" sz="2800" dirty="0">
                        <a:solidFill>
                          <a:schemeClr val="tx1"/>
                        </a:solidFill>
                        <a:latin typeface="微軟正黑體" panose="020B0604030504040204" pitchFamily="34" charset="-120"/>
                        <a:ea typeface="微軟正黑體" panose="020B0604030504040204" pitchFamily="34" charset="-120"/>
                      </a:endParaRPr>
                    </a:p>
                  </a:txBody>
                  <a:tcPr anchor="ctr">
                    <a:lnT w="12700" cap="flat" cmpd="sng" algn="ctr">
                      <a:solidFill>
                        <a:srgbClr val="CC66FF"/>
                      </a:solidFill>
                      <a:prstDash val="solid"/>
                      <a:round/>
                      <a:headEnd type="none" w="med" len="med"/>
                      <a:tailEnd type="none" w="med" len="med"/>
                    </a:lnT>
                    <a:lnB w="12700" cap="flat" cmpd="sng" algn="ctr">
                      <a:solidFill>
                        <a:srgbClr val="CC66FF"/>
                      </a:solidFill>
                      <a:prstDash val="solid"/>
                      <a:round/>
                      <a:headEnd type="none" w="med" len="med"/>
                      <a:tailEnd type="none" w="med" len="med"/>
                    </a:lnB>
                  </a:tcPr>
                </a:tc>
                <a:extLst>
                  <a:ext uri="{0D108BD9-81ED-4DB2-BD59-A6C34878D82A}">
                    <a16:rowId xmlns:a16="http://schemas.microsoft.com/office/drawing/2014/main" val="10000"/>
                  </a:ext>
                </a:extLst>
              </a:tr>
              <a:tr h="653103">
                <a:tc>
                  <a:txBody>
                    <a:bodyPr/>
                    <a:lstStyle/>
                    <a:p>
                      <a:pPr marL="0" algn="ctr" defTabSz="914400" rtl="0" eaLnBrk="1" latinLnBrk="0" hangingPunct="1"/>
                      <a:r>
                        <a:rPr lang="en-US" altLang="zh-TW" sz="2800" b="0" kern="1200" cap="none" spc="0" dirty="0">
                          <a:ln w="6600">
                            <a:noFill/>
                            <a:prstDash val="solid"/>
                          </a:ln>
                          <a:solidFill>
                            <a:schemeClr val="tx1"/>
                          </a:solidFill>
                          <a:effectLst/>
                          <a:latin typeface="微軟正黑體" panose="020B0604030504040204" pitchFamily="34" charset="-120"/>
                          <a:ea typeface="微軟正黑體" panose="020B0604030504040204" pitchFamily="34" charset="-120"/>
                        </a:rPr>
                        <a:t>70</a:t>
                      </a:r>
                      <a:endParaRPr lang="zh-TW" altLang="en-US" sz="2800" b="1" kern="1200" cap="none" spc="0" dirty="0">
                        <a:ln w="6600">
                          <a:noFill/>
                          <a:prstDash val="solid"/>
                        </a:ln>
                        <a:solidFill>
                          <a:schemeClr val="tx1"/>
                        </a:solidFill>
                        <a:effectLst/>
                        <a:latin typeface="微軟正黑體" panose="020B0604030504040204" pitchFamily="34" charset="-120"/>
                        <a:ea typeface="微軟正黑體" panose="020B0604030504040204" pitchFamily="34" charset="-120"/>
                        <a:cs typeface="+mn-cs"/>
                      </a:endParaRPr>
                    </a:p>
                  </a:txBody>
                  <a:tcPr anchor="ctr">
                    <a:lnT w="12700" cap="flat" cmpd="sng" algn="ctr">
                      <a:solidFill>
                        <a:srgbClr val="CC66FF"/>
                      </a:solidFill>
                      <a:prstDash val="solid"/>
                      <a:round/>
                      <a:headEnd type="none" w="med" len="med"/>
                      <a:tailEnd type="none" w="med" len="med"/>
                    </a:lnT>
                    <a:lnB w="12700" cap="flat" cmpd="sng" algn="ctr">
                      <a:solidFill>
                        <a:srgbClr val="CC66FF"/>
                      </a:solidFill>
                      <a:prstDash val="solid"/>
                      <a:round/>
                      <a:headEnd type="none" w="med" len="med"/>
                      <a:tailEnd type="none" w="med" len="med"/>
                    </a:lnB>
                    <a:solidFill>
                      <a:srgbClr val="A679FF">
                        <a:alpha val="20000"/>
                      </a:srgbClr>
                    </a:solidFill>
                  </a:tcPr>
                </a:tc>
                <a:tc>
                  <a:txBody>
                    <a:bodyPr/>
                    <a:lstStyle/>
                    <a:p>
                      <a:pPr marL="0" algn="ctr" defTabSz="914400" rtl="0" eaLnBrk="1" latinLnBrk="0" hangingPunct="1"/>
                      <a:r>
                        <a:rPr lang="en-US" altLang="zh-TW" sz="2800" b="0" kern="1200" cap="none" spc="0" dirty="0">
                          <a:ln w="6600">
                            <a:noFill/>
                            <a:prstDash val="solid"/>
                          </a:ln>
                          <a:solidFill>
                            <a:schemeClr val="tx1"/>
                          </a:solidFill>
                          <a:effectLst/>
                          <a:latin typeface="微軟正黑體" panose="020B0604030504040204" pitchFamily="34" charset="-120"/>
                          <a:ea typeface="微軟正黑體" panose="020B0604030504040204" pitchFamily="34" charset="-120"/>
                        </a:rPr>
                        <a:t>1,217</a:t>
                      </a:r>
                      <a:endParaRPr lang="zh-TW" altLang="en-US" sz="2800" b="1" kern="1200" cap="none" spc="0" dirty="0">
                        <a:ln w="6600">
                          <a:noFill/>
                          <a:prstDash val="solid"/>
                        </a:ln>
                        <a:solidFill>
                          <a:schemeClr val="tx1"/>
                        </a:solidFill>
                        <a:effectLst/>
                        <a:latin typeface="微軟正黑體" panose="020B0604030504040204" pitchFamily="34" charset="-120"/>
                        <a:ea typeface="微軟正黑體" panose="020B0604030504040204" pitchFamily="34" charset="-120"/>
                        <a:cs typeface="+mn-cs"/>
                      </a:endParaRPr>
                    </a:p>
                  </a:txBody>
                  <a:tcPr anchor="ctr">
                    <a:lnT w="12700" cap="flat" cmpd="sng" algn="ctr">
                      <a:solidFill>
                        <a:srgbClr val="CC66FF"/>
                      </a:solidFill>
                      <a:prstDash val="solid"/>
                      <a:round/>
                      <a:headEnd type="none" w="med" len="med"/>
                      <a:tailEnd type="none" w="med" len="med"/>
                    </a:lnT>
                    <a:lnB w="12700" cap="flat" cmpd="sng" algn="ctr">
                      <a:solidFill>
                        <a:srgbClr val="CC66FF"/>
                      </a:solidFill>
                      <a:prstDash val="solid"/>
                      <a:round/>
                      <a:headEnd type="none" w="med" len="med"/>
                      <a:tailEnd type="none" w="med" len="med"/>
                    </a:lnB>
                    <a:solidFill>
                      <a:srgbClr val="A679FF">
                        <a:alpha val="20000"/>
                      </a:srgbClr>
                    </a:solidFill>
                  </a:tcPr>
                </a:tc>
                <a:tc>
                  <a:txBody>
                    <a:bodyPr/>
                    <a:lstStyle/>
                    <a:p>
                      <a:pPr marL="0" algn="ctr" defTabSz="914400" rtl="0" eaLnBrk="1" latinLnBrk="0" hangingPunct="1"/>
                      <a:r>
                        <a:rPr lang="en-US" altLang="zh-TW" sz="2800" b="0" kern="1200" cap="none" spc="0" dirty="0">
                          <a:ln w="6600">
                            <a:noFill/>
                            <a:prstDash val="solid"/>
                          </a:ln>
                          <a:solidFill>
                            <a:schemeClr val="tx1"/>
                          </a:solidFill>
                          <a:effectLst/>
                          <a:latin typeface="微軟正黑體" panose="020B0604030504040204" pitchFamily="34" charset="-120"/>
                          <a:ea typeface="微軟正黑體" panose="020B0604030504040204" pitchFamily="34" charset="-120"/>
                        </a:rPr>
                        <a:t>4,646</a:t>
                      </a:r>
                      <a:endParaRPr lang="zh-TW" altLang="en-US" sz="2800" b="1" kern="1200" cap="none" spc="0" dirty="0">
                        <a:ln w="6600">
                          <a:noFill/>
                          <a:prstDash val="solid"/>
                        </a:ln>
                        <a:solidFill>
                          <a:schemeClr val="tx1"/>
                        </a:solidFill>
                        <a:effectLst/>
                        <a:latin typeface="微軟正黑體" panose="020B0604030504040204" pitchFamily="34" charset="-120"/>
                        <a:ea typeface="微軟正黑體" panose="020B0604030504040204" pitchFamily="34" charset="-120"/>
                        <a:cs typeface="+mn-cs"/>
                      </a:endParaRPr>
                    </a:p>
                  </a:txBody>
                  <a:tcPr anchor="ctr">
                    <a:lnT w="12700" cap="flat" cmpd="sng" algn="ctr">
                      <a:solidFill>
                        <a:srgbClr val="CC66FF"/>
                      </a:solidFill>
                      <a:prstDash val="solid"/>
                      <a:round/>
                      <a:headEnd type="none" w="med" len="med"/>
                      <a:tailEnd type="none" w="med" len="med"/>
                    </a:lnT>
                    <a:lnB w="12700" cap="flat" cmpd="sng" algn="ctr">
                      <a:solidFill>
                        <a:srgbClr val="CC66FF"/>
                      </a:solidFill>
                      <a:prstDash val="solid"/>
                      <a:round/>
                      <a:headEnd type="none" w="med" len="med"/>
                      <a:tailEnd type="none" w="med" len="med"/>
                    </a:lnB>
                    <a:solidFill>
                      <a:srgbClr val="A679FF">
                        <a:alpha val="20000"/>
                      </a:srgbClr>
                    </a:solidFill>
                  </a:tcPr>
                </a:tc>
                <a:extLst>
                  <a:ext uri="{0D108BD9-81ED-4DB2-BD59-A6C34878D82A}">
                    <a16:rowId xmlns:a16="http://schemas.microsoft.com/office/drawing/2014/main" val="1323345760"/>
                  </a:ext>
                </a:extLst>
              </a:tr>
            </a:tbl>
          </a:graphicData>
        </a:graphic>
      </p:graphicFrame>
      <p:graphicFrame>
        <p:nvGraphicFramePr>
          <p:cNvPr id="2" name="表格 2">
            <a:extLst>
              <a:ext uri="{FF2B5EF4-FFF2-40B4-BE49-F238E27FC236}">
                <a16:creationId xmlns:a16="http://schemas.microsoft.com/office/drawing/2014/main" id="{FE2EE2A4-AAA7-425F-AC2C-85B77A1E57A0}"/>
              </a:ext>
            </a:extLst>
          </p:cNvPr>
          <p:cNvGraphicFramePr>
            <a:graphicFrameLocks noGrp="1"/>
          </p:cNvGraphicFramePr>
          <p:nvPr>
            <p:extLst>
              <p:ext uri="{D42A27DB-BD31-4B8C-83A1-F6EECF244321}">
                <p14:modId xmlns:p14="http://schemas.microsoft.com/office/powerpoint/2010/main" val="3898361293"/>
              </p:ext>
            </p:extLst>
          </p:nvPr>
        </p:nvGraphicFramePr>
        <p:xfrm>
          <a:off x="822036" y="2738352"/>
          <a:ext cx="11249893" cy="3708400"/>
        </p:xfrm>
        <a:graphic>
          <a:graphicData uri="http://schemas.openxmlformats.org/drawingml/2006/table">
            <a:tbl>
              <a:tblPr firstRow="1" bandRow="1">
                <a:tableStyleId>{93296810-A885-4BE3-A3E7-6D5BEEA58F35}</a:tableStyleId>
              </a:tblPr>
              <a:tblGrid>
                <a:gridCol w="1599211">
                  <a:extLst>
                    <a:ext uri="{9D8B030D-6E8A-4147-A177-3AD203B41FA5}">
                      <a16:colId xmlns:a16="http://schemas.microsoft.com/office/drawing/2014/main" val="393085442"/>
                    </a:ext>
                  </a:extLst>
                </a:gridCol>
                <a:gridCol w="1608447">
                  <a:extLst>
                    <a:ext uri="{9D8B030D-6E8A-4147-A177-3AD203B41FA5}">
                      <a16:colId xmlns:a16="http://schemas.microsoft.com/office/drawing/2014/main" val="3716955477"/>
                    </a:ext>
                  </a:extLst>
                </a:gridCol>
                <a:gridCol w="1608447">
                  <a:extLst>
                    <a:ext uri="{9D8B030D-6E8A-4147-A177-3AD203B41FA5}">
                      <a16:colId xmlns:a16="http://schemas.microsoft.com/office/drawing/2014/main" val="1199951997"/>
                    </a:ext>
                  </a:extLst>
                </a:gridCol>
                <a:gridCol w="1608447">
                  <a:extLst>
                    <a:ext uri="{9D8B030D-6E8A-4147-A177-3AD203B41FA5}">
                      <a16:colId xmlns:a16="http://schemas.microsoft.com/office/drawing/2014/main" val="2852338908"/>
                    </a:ext>
                  </a:extLst>
                </a:gridCol>
                <a:gridCol w="1608447">
                  <a:extLst>
                    <a:ext uri="{9D8B030D-6E8A-4147-A177-3AD203B41FA5}">
                      <a16:colId xmlns:a16="http://schemas.microsoft.com/office/drawing/2014/main" val="3844768971"/>
                    </a:ext>
                  </a:extLst>
                </a:gridCol>
                <a:gridCol w="1608447">
                  <a:extLst>
                    <a:ext uri="{9D8B030D-6E8A-4147-A177-3AD203B41FA5}">
                      <a16:colId xmlns:a16="http://schemas.microsoft.com/office/drawing/2014/main" val="417911655"/>
                    </a:ext>
                  </a:extLst>
                </a:gridCol>
                <a:gridCol w="1608447">
                  <a:extLst>
                    <a:ext uri="{9D8B030D-6E8A-4147-A177-3AD203B41FA5}">
                      <a16:colId xmlns:a16="http://schemas.microsoft.com/office/drawing/2014/main" val="644385754"/>
                    </a:ext>
                  </a:extLst>
                </a:gridCol>
              </a:tblGrid>
              <a:tr h="370840">
                <a:tc>
                  <a:txBody>
                    <a:bodyPr/>
                    <a:lstStyle/>
                    <a:p>
                      <a:pPr algn="ctr"/>
                      <a:r>
                        <a:rPr lang="zh-TW" altLang="en-US" b="1" dirty="0">
                          <a:solidFill>
                            <a:srgbClr val="0000FF"/>
                          </a:solidFill>
                          <a:latin typeface="微軟正黑體" panose="020B0604030504040204" pitchFamily="34" charset="-120"/>
                          <a:ea typeface="微軟正黑體" panose="020B0604030504040204" pitchFamily="34" charset="-120"/>
                        </a:rPr>
                        <a:t>臺灣科技大學</a:t>
                      </a:r>
                    </a:p>
                  </a:txBody>
                  <a:tcPr anchor="ctr">
                    <a:solidFill>
                      <a:srgbClr val="FDFBFF"/>
                    </a:solidFill>
                  </a:tcPr>
                </a:tc>
                <a:tc>
                  <a:txBody>
                    <a:bodyPr/>
                    <a:lstStyle/>
                    <a:p>
                      <a:pPr algn="ctr"/>
                      <a:r>
                        <a:rPr lang="zh-TW" altLang="en-US" b="1" dirty="0">
                          <a:solidFill>
                            <a:srgbClr val="0000FF"/>
                          </a:solidFill>
                          <a:latin typeface="微軟正黑體" panose="020B0604030504040204" pitchFamily="34" charset="-120"/>
                          <a:ea typeface="微軟正黑體" panose="020B0604030504040204" pitchFamily="34" charset="-120"/>
                        </a:rPr>
                        <a:t>雲林科技大學</a:t>
                      </a:r>
                    </a:p>
                  </a:txBody>
                  <a:tcPr anchor="ctr">
                    <a:solidFill>
                      <a:srgbClr val="FDFBFF"/>
                    </a:solidFill>
                  </a:tcPr>
                </a:tc>
                <a:tc>
                  <a:txBody>
                    <a:bodyPr/>
                    <a:lstStyle/>
                    <a:p>
                      <a:pPr algn="ctr"/>
                      <a:r>
                        <a:rPr lang="zh-TW" altLang="en-US" b="1" dirty="0">
                          <a:solidFill>
                            <a:srgbClr val="0000FF"/>
                          </a:solidFill>
                          <a:latin typeface="微軟正黑體" panose="020B0604030504040204" pitchFamily="34" charset="-120"/>
                          <a:ea typeface="微軟正黑體" panose="020B0604030504040204" pitchFamily="34" charset="-120"/>
                        </a:rPr>
                        <a:t>屏東科技大學</a:t>
                      </a:r>
                    </a:p>
                  </a:txBody>
                  <a:tcPr anchor="ctr">
                    <a:solidFill>
                      <a:srgbClr val="FDFBFF"/>
                    </a:solidFill>
                  </a:tcPr>
                </a:tc>
                <a:tc>
                  <a:txBody>
                    <a:bodyPr/>
                    <a:lstStyle/>
                    <a:p>
                      <a:pPr algn="ctr"/>
                      <a:r>
                        <a:rPr lang="zh-TW" altLang="en-US" b="1" dirty="0">
                          <a:solidFill>
                            <a:srgbClr val="0000FF"/>
                          </a:solidFill>
                          <a:latin typeface="微軟正黑體" panose="020B0604030504040204" pitchFamily="34" charset="-120"/>
                          <a:ea typeface="微軟正黑體" panose="020B0604030504040204" pitchFamily="34" charset="-120"/>
                        </a:rPr>
                        <a:t>臺北科技大學</a:t>
                      </a:r>
                    </a:p>
                  </a:txBody>
                  <a:tcPr anchor="ctr">
                    <a:solidFill>
                      <a:srgbClr val="FDFBFF"/>
                    </a:solidFill>
                  </a:tcPr>
                </a:tc>
                <a:tc>
                  <a:txBody>
                    <a:bodyPr/>
                    <a:lstStyle/>
                    <a:p>
                      <a:pPr algn="ctr"/>
                      <a:r>
                        <a:rPr lang="zh-TW" altLang="en-US" b="1" dirty="0">
                          <a:solidFill>
                            <a:srgbClr val="0000FF"/>
                          </a:solidFill>
                          <a:latin typeface="微軟正黑體" panose="020B0604030504040204" pitchFamily="34" charset="-120"/>
                          <a:ea typeface="微軟正黑體" panose="020B0604030504040204" pitchFamily="34" charset="-120"/>
                        </a:rPr>
                        <a:t>高雄科技大學</a:t>
                      </a:r>
                    </a:p>
                  </a:txBody>
                  <a:tcPr anchor="ctr">
                    <a:solidFill>
                      <a:srgbClr val="FDFBFF"/>
                    </a:solidFill>
                  </a:tcPr>
                </a:tc>
                <a:tc>
                  <a:txBody>
                    <a:bodyPr/>
                    <a:lstStyle/>
                    <a:p>
                      <a:pPr algn="ctr"/>
                      <a:r>
                        <a:rPr lang="zh-TW" altLang="en-US" b="1" dirty="0">
                          <a:solidFill>
                            <a:srgbClr val="0000FF"/>
                          </a:solidFill>
                          <a:latin typeface="微軟正黑體" panose="020B0604030504040204" pitchFamily="34" charset="-120"/>
                          <a:ea typeface="微軟正黑體" panose="020B0604030504040204" pitchFamily="34" charset="-120"/>
                        </a:rPr>
                        <a:t>虎尾科技大學</a:t>
                      </a:r>
                    </a:p>
                  </a:txBody>
                  <a:tcPr anchor="ctr">
                    <a:solidFill>
                      <a:srgbClr val="FDFBFF"/>
                    </a:solidFill>
                  </a:tcPr>
                </a:tc>
                <a:tc>
                  <a:txBody>
                    <a:bodyPr/>
                    <a:lstStyle/>
                    <a:p>
                      <a:pPr algn="ctr"/>
                      <a:r>
                        <a:rPr lang="zh-TW" altLang="en-US" b="1" dirty="0">
                          <a:solidFill>
                            <a:srgbClr val="0000FF"/>
                          </a:solidFill>
                          <a:latin typeface="微軟正黑體" panose="020B0604030504040204" pitchFamily="34" charset="-120"/>
                          <a:ea typeface="微軟正黑體" panose="020B0604030504040204" pitchFamily="34" charset="-120"/>
                        </a:rPr>
                        <a:t>澎湖科技大學</a:t>
                      </a:r>
                    </a:p>
                  </a:txBody>
                  <a:tcPr anchor="ctr">
                    <a:solidFill>
                      <a:srgbClr val="FDFBFF"/>
                    </a:solidFill>
                  </a:tcPr>
                </a:tc>
                <a:extLst>
                  <a:ext uri="{0D108BD9-81ED-4DB2-BD59-A6C34878D82A}">
                    <a16:rowId xmlns:a16="http://schemas.microsoft.com/office/drawing/2014/main" val="3436651595"/>
                  </a:ext>
                </a:extLst>
              </a:tr>
              <a:tr h="370840">
                <a:tc>
                  <a:txBody>
                    <a:bodyPr/>
                    <a:lstStyle/>
                    <a:p>
                      <a:pPr algn="ctr"/>
                      <a:r>
                        <a:rPr lang="zh-TW" altLang="en-US" b="1" dirty="0">
                          <a:solidFill>
                            <a:srgbClr val="0000FF"/>
                          </a:solidFill>
                          <a:latin typeface="微軟正黑體" panose="020B0604030504040204" pitchFamily="34" charset="-120"/>
                          <a:ea typeface="微軟正黑體" panose="020B0604030504040204" pitchFamily="34" charset="-120"/>
                        </a:rPr>
                        <a:t>勤益科技大學</a:t>
                      </a:r>
                    </a:p>
                  </a:txBody>
                  <a:tcPr anchor="ctr">
                    <a:solidFill>
                      <a:schemeClr val="accent4">
                        <a:lumMod val="20000"/>
                        <a:lumOff val="80000"/>
                      </a:schemeClr>
                    </a:solidFill>
                  </a:tcPr>
                </a:tc>
                <a:tc>
                  <a:txBody>
                    <a:bodyPr/>
                    <a:lstStyle/>
                    <a:p>
                      <a:pPr algn="ctr"/>
                      <a:r>
                        <a:rPr lang="zh-TW" altLang="en-US" sz="1400" b="1" dirty="0">
                          <a:solidFill>
                            <a:srgbClr val="0000FF"/>
                          </a:solidFill>
                          <a:latin typeface="微軟正黑體" panose="020B0604030504040204" pitchFamily="34" charset="-120"/>
                          <a:ea typeface="微軟正黑體" panose="020B0604030504040204" pitchFamily="34" charset="-120"/>
                        </a:rPr>
                        <a:t>臺北護理健康大學</a:t>
                      </a:r>
                    </a:p>
                  </a:txBody>
                  <a:tcPr anchor="ctr">
                    <a:solidFill>
                      <a:schemeClr val="accent4">
                        <a:lumMod val="20000"/>
                        <a:lumOff val="80000"/>
                      </a:schemeClr>
                    </a:solidFill>
                  </a:tcPr>
                </a:tc>
                <a:tc>
                  <a:txBody>
                    <a:bodyPr/>
                    <a:lstStyle/>
                    <a:p>
                      <a:pPr algn="ctr"/>
                      <a:r>
                        <a:rPr lang="zh-TW" altLang="en-US" b="1" dirty="0">
                          <a:solidFill>
                            <a:srgbClr val="0000FF"/>
                          </a:solidFill>
                          <a:latin typeface="微軟正黑體" panose="020B0604030504040204" pitchFamily="34" charset="-120"/>
                          <a:ea typeface="微軟正黑體" panose="020B0604030504040204" pitchFamily="34" charset="-120"/>
                        </a:rPr>
                        <a:t>高雄餐旅大學</a:t>
                      </a:r>
                    </a:p>
                  </a:txBody>
                  <a:tcPr anchor="ctr">
                    <a:solidFill>
                      <a:schemeClr val="accent4">
                        <a:lumMod val="20000"/>
                        <a:lumOff val="80000"/>
                      </a:schemeClr>
                    </a:solidFill>
                  </a:tcPr>
                </a:tc>
                <a:tc>
                  <a:txBody>
                    <a:bodyPr/>
                    <a:lstStyle/>
                    <a:p>
                      <a:pPr algn="ctr"/>
                      <a:r>
                        <a:rPr lang="zh-TW" altLang="en-US" b="1" dirty="0">
                          <a:solidFill>
                            <a:srgbClr val="0000FF"/>
                          </a:solidFill>
                          <a:latin typeface="微軟正黑體" panose="020B0604030504040204" pitchFamily="34" charset="-120"/>
                          <a:ea typeface="微軟正黑體" panose="020B0604030504040204" pitchFamily="34" charset="-120"/>
                        </a:rPr>
                        <a:t>臺中科技大學</a:t>
                      </a:r>
                    </a:p>
                  </a:txBody>
                  <a:tcPr anchor="ctr">
                    <a:solidFill>
                      <a:schemeClr val="accent4">
                        <a:lumMod val="20000"/>
                        <a:lumOff val="80000"/>
                      </a:schemeClr>
                    </a:solidFill>
                  </a:tcPr>
                </a:tc>
                <a:tc>
                  <a:txBody>
                    <a:bodyPr/>
                    <a:lstStyle/>
                    <a:p>
                      <a:pPr algn="ctr"/>
                      <a:r>
                        <a:rPr lang="zh-TW" altLang="en-US" b="1" dirty="0">
                          <a:solidFill>
                            <a:srgbClr val="0000FF"/>
                          </a:solidFill>
                          <a:latin typeface="微軟正黑體" panose="020B0604030504040204" pitchFamily="34" charset="-120"/>
                          <a:ea typeface="微軟正黑體" panose="020B0604030504040204" pitchFamily="34" charset="-120"/>
                        </a:rPr>
                        <a:t>臺北商業大學</a:t>
                      </a:r>
                    </a:p>
                  </a:txBody>
                  <a:tcPr anchor="ctr">
                    <a:solidFill>
                      <a:schemeClr val="accent4">
                        <a:lumMod val="20000"/>
                        <a:lumOff val="80000"/>
                      </a:schemeClr>
                    </a:solidFill>
                  </a:tcPr>
                </a:tc>
                <a:tc>
                  <a:txBody>
                    <a:bodyPr/>
                    <a:lstStyle/>
                    <a:p>
                      <a:pPr algn="ctr"/>
                      <a:r>
                        <a:rPr lang="zh-TW" altLang="en-US" b="0" dirty="0">
                          <a:solidFill>
                            <a:schemeClr val="tx1"/>
                          </a:solidFill>
                          <a:latin typeface="微軟正黑體" panose="020B0604030504040204" pitchFamily="34" charset="-120"/>
                          <a:ea typeface="微軟正黑體" panose="020B0604030504040204" pitchFamily="34" charset="-120"/>
                        </a:rPr>
                        <a:t>朝陽科技大學</a:t>
                      </a:r>
                    </a:p>
                  </a:txBody>
                  <a:tcPr anchor="ctr">
                    <a:solidFill>
                      <a:schemeClr val="accent4">
                        <a:lumMod val="20000"/>
                        <a:lumOff val="80000"/>
                      </a:schemeClr>
                    </a:solidFill>
                  </a:tcPr>
                </a:tc>
                <a:tc>
                  <a:txBody>
                    <a:bodyPr/>
                    <a:lstStyle/>
                    <a:p>
                      <a:pPr algn="ctr"/>
                      <a:r>
                        <a:rPr lang="zh-TW" altLang="en-US" b="0" dirty="0">
                          <a:solidFill>
                            <a:schemeClr val="tx1"/>
                          </a:solidFill>
                          <a:latin typeface="微軟正黑體" panose="020B0604030504040204" pitchFamily="34" charset="-120"/>
                          <a:ea typeface="微軟正黑體" panose="020B0604030504040204" pitchFamily="34" charset="-120"/>
                        </a:rPr>
                        <a:t>南臺科技大學</a:t>
                      </a:r>
                    </a:p>
                  </a:txBody>
                  <a:tcPr anchor="ctr">
                    <a:solidFill>
                      <a:schemeClr val="accent4">
                        <a:lumMod val="20000"/>
                        <a:lumOff val="80000"/>
                      </a:schemeClr>
                    </a:solidFill>
                  </a:tcPr>
                </a:tc>
                <a:extLst>
                  <a:ext uri="{0D108BD9-81ED-4DB2-BD59-A6C34878D82A}">
                    <a16:rowId xmlns:a16="http://schemas.microsoft.com/office/drawing/2014/main" val="2382849463"/>
                  </a:ext>
                </a:extLst>
              </a:tr>
              <a:tr h="370840">
                <a:tc>
                  <a:txBody>
                    <a:bodyPr/>
                    <a:lstStyle/>
                    <a:p>
                      <a:pPr algn="ctr"/>
                      <a:r>
                        <a:rPr lang="zh-TW" altLang="en-US" b="0" dirty="0">
                          <a:solidFill>
                            <a:schemeClr val="tx1"/>
                          </a:solidFill>
                          <a:latin typeface="微軟正黑體" panose="020B0604030504040204" pitchFamily="34" charset="-120"/>
                          <a:ea typeface="微軟正黑體" panose="020B0604030504040204" pitchFamily="34" charset="-120"/>
                        </a:rPr>
                        <a:t>崑山科技大學</a:t>
                      </a:r>
                    </a:p>
                  </a:txBody>
                  <a:tcPr anchor="ctr">
                    <a:solidFill>
                      <a:srgbClr val="FDFBFF"/>
                    </a:solidFill>
                  </a:tcPr>
                </a:tc>
                <a:tc>
                  <a:txBody>
                    <a:bodyPr/>
                    <a:lstStyle/>
                    <a:p>
                      <a:pPr algn="ctr"/>
                      <a:r>
                        <a:rPr lang="zh-TW" altLang="en-US" b="0" dirty="0">
                          <a:solidFill>
                            <a:schemeClr val="tx1"/>
                          </a:solidFill>
                          <a:latin typeface="微軟正黑體" panose="020B0604030504040204" pitchFamily="34" charset="-120"/>
                          <a:ea typeface="微軟正黑體" panose="020B0604030504040204" pitchFamily="34" charset="-120"/>
                        </a:rPr>
                        <a:t>嘉南藥理大學</a:t>
                      </a:r>
                    </a:p>
                  </a:txBody>
                  <a:tcPr anchor="ctr">
                    <a:solidFill>
                      <a:srgbClr val="FDFBFF"/>
                    </a:solidFill>
                  </a:tcPr>
                </a:tc>
                <a:tc>
                  <a:txBody>
                    <a:bodyPr/>
                    <a:lstStyle/>
                    <a:p>
                      <a:pPr algn="ctr"/>
                      <a:r>
                        <a:rPr lang="zh-TW" altLang="en-US" b="0" dirty="0">
                          <a:solidFill>
                            <a:schemeClr val="tx1"/>
                          </a:solidFill>
                          <a:latin typeface="微軟正黑體" panose="020B0604030504040204" pitchFamily="34" charset="-120"/>
                          <a:ea typeface="微軟正黑體" panose="020B0604030504040204" pitchFamily="34" charset="-120"/>
                        </a:rPr>
                        <a:t>樹德科技大學</a:t>
                      </a:r>
                    </a:p>
                  </a:txBody>
                  <a:tcPr anchor="ctr">
                    <a:solidFill>
                      <a:srgbClr val="FDFBFF"/>
                    </a:solidFill>
                  </a:tcPr>
                </a:tc>
                <a:tc>
                  <a:txBody>
                    <a:bodyPr/>
                    <a:lstStyle/>
                    <a:p>
                      <a:pPr algn="ctr"/>
                      <a:r>
                        <a:rPr lang="zh-TW" altLang="en-US" b="0" dirty="0">
                          <a:solidFill>
                            <a:schemeClr val="tx1"/>
                          </a:solidFill>
                          <a:latin typeface="微軟正黑體" panose="020B0604030504040204" pitchFamily="34" charset="-120"/>
                          <a:ea typeface="微軟正黑體" panose="020B0604030504040204" pitchFamily="34" charset="-120"/>
                        </a:rPr>
                        <a:t>龍華科技大學</a:t>
                      </a:r>
                    </a:p>
                  </a:txBody>
                  <a:tcPr anchor="ctr">
                    <a:solidFill>
                      <a:srgbClr val="FDFBFF"/>
                    </a:solidFill>
                  </a:tcPr>
                </a:tc>
                <a:tc>
                  <a:txBody>
                    <a:bodyPr/>
                    <a:lstStyle/>
                    <a:p>
                      <a:pPr algn="ctr"/>
                      <a:r>
                        <a:rPr lang="zh-TW" altLang="en-US" b="0" dirty="0">
                          <a:solidFill>
                            <a:schemeClr val="tx1"/>
                          </a:solidFill>
                          <a:latin typeface="微軟正黑體" panose="020B0604030504040204" pitchFamily="34" charset="-120"/>
                          <a:ea typeface="微軟正黑體" panose="020B0604030504040204" pitchFamily="34" charset="-120"/>
                        </a:rPr>
                        <a:t>明新科技大學</a:t>
                      </a:r>
                    </a:p>
                  </a:txBody>
                  <a:tcPr anchor="ctr">
                    <a:solidFill>
                      <a:srgbClr val="FDFBFF"/>
                    </a:solidFill>
                  </a:tcPr>
                </a:tc>
                <a:tc>
                  <a:txBody>
                    <a:bodyPr/>
                    <a:lstStyle/>
                    <a:p>
                      <a:pPr algn="ctr"/>
                      <a:r>
                        <a:rPr lang="zh-TW" altLang="en-US" b="0" dirty="0">
                          <a:solidFill>
                            <a:schemeClr val="tx1"/>
                          </a:solidFill>
                          <a:latin typeface="微軟正黑體" panose="020B0604030504040204" pitchFamily="34" charset="-120"/>
                          <a:ea typeface="微軟正黑體" panose="020B0604030504040204" pitchFamily="34" charset="-120"/>
                        </a:rPr>
                        <a:t>弘光科技大學</a:t>
                      </a:r>
                    </a:p>
                  </a:txBody>
                  <a:tcPr anchor="ctr">
                    <a:solidFill>
                      <a:srgbClr val="FDFBFF"/>
                    </a:solidFill>
                  </a:tcPr>
                </a:tc>
                <a:tc>
                  <a:txBody>
                    <a:bodyPr/>
                    <a:lstStyle/>
                    <a:p>
                      <a:pPr algn="ctr"/>
                      <a:r>
                        <a:rPr lang="zh-TW" altLang="en-US" b="0" dirty="0">
                          <a:solidFill>
                            <a:schemeClr val="tx1"/>
                          </a:solidFill>
                          <a:latin typeface="微軟正黑體" panose="020B0604030504040204" pitchFamily="34" charset="-120"/>
                          <a:ea typeface="微軟正黑體" panose="020B0604030504040204" pitchFamily="34" charset="-120"/>
                        </a:rPr>
                        <a:t>健行科技大學</a:t>
                      </a:r>
                    </a:p>
                  </a:txBody>
                  <a:tcPr anchor="ctr">
                    <a:solidFill>
                      <a:srgbClr val="FDFBFF"/>
                    </a:solidFill>
                  </a:tcPr>
                </a:tc>
                <a:extLst>
                  <a:ext uri="{0D108BD9-81ED-4DB2-BD59-A6C34878D82A}">
                    <a16:rowId xmlns:a16="http://schemas.microsoft.com/office/drawing/2014/main" val="3209063545"/>
                  </a:ext>
                </a:extLst>
              </a:tr>
              <a:tr h="370840">
                <a:tc>
                  <a:txBody>
                    <a:bodyPr/>
                    <a:lstStyle/>
                    <a:p>
                      <a:pPr algn="ctr"/>
                      <a:r>
                        <a:rPr lang="zh-TW" altLang="en-US" b="0" dirty="0">
                          <a:solidFill>
                            <a:schemeClr val="tx1"/>
                          </a:solidFill>
                          <a:latin typeface="微軟正黑體" panose="020B0604030504040204" pitchFamily="34" charset="-120"/>
                          <a:ea typeface="微軟正黑體" panose="020B0604030504040204" pitchFamily="34" charset="-120"/>
                        </a:rPr>
                        <a:t>正修科技大學</a:t>
                      </a:r>
                    </a:p>
                  </a:txBody>
                  <a:tcPr anchor="ctr">
                    <a:solidFill>
                      <a:schemeClr val="accent4">
                        <a:lumMod val="20000"/>
                        <a:lumOff val="80000"/>
                      </a:schemeClr>
                    </a:solidFill>
                  </a:tcPr>
                </a:tc>
                <a:tc>
                  <a:txBody>
                    <a:bodyPr/>
                    <a:lstStyle/>
                    <a:p>
                      <a:pPr algn="ctr"/>
                      <a:r>
                        <a:rPr lang="zh-TW" altLang="en-US" b="0" dirty="0">
                          <a:solidFill>
                            <a:schemeClr val="tx1"/>
                          </a:solidFill>
                          <a:latin typeface="微軟正黑體" panose="020B0604030504040204" pitchFamily="34" charset="-120"/>
                          <a:ea typeface="微軟正黑體" panose="020B0604030504040204" pitchFamily="34" charset="-120"/>
                        </a:rPr>
                        <a:t>明志科技大學</a:t>
                      </a:r>
                    </a:p>
                  </a:txBody>
                  <a:tcPr anchor="ctr">
                    <a:solidFill>
                      <a:schemeClr val="accent4">
                        <a:lumMod val="20000"/>
                        <a:lumOff val="80000"/>
                      </a:schemeClr>
                    </a:solidFill>
                  </a:tcPr>
                </a:tc>
                <a:tc>
                  <a:txBody>
                    <a:bodyPr/>
                    <a:lstStyle/>
                    <a:p>
                      <a:pPr algn="ctr"/>
                      <a:r>
                        <a:rPr lang="zh-TW" altLang="en-US" b="0" dirty="0">
                          <a:solidFill>
                            <a:schemeClr val="tx1"/>
                          </a:solidFill>
                          <a:latin typeface="微軟正黑體" panose="020B0604030504040204" pitchFamily="34" charset="-120"/>
                          <a:ea typeface="微軟正黑體" panose="020B0604030504040204" pitchFamily="34" charset="-120"/>
                        </a:rPr>
                        <a:t>大仁科技大學</a:t>
                      </a:r>
                    </a:p>
                  </a:txBody>
                  <a:tcPr anchor="ctr">
                    <a:solidFill>
                      <a:schemeClr val="accent4">
                        <a:lumMod val="20000"/>
                        <a:lumOff val="80000"/>
                      </a:schemeClr>
                    </a:solidFill>
                  </a:tcPr>
                </a:tc>
                <a:tc>
                  <a:txBody>
                    <a:bodyPr/>
                    <a:lstStyle/>
                    <a:p>
                      <a:pPr algn="ctr"/>
                      <a:r>
                        <a:rPr lang="zh-TW" altLang="en-US" b="0" dirty="0">
                          <a:solidFill>
                            <a:schemeClr val="tx1"/>
                          </a:solidFill>
                          <a:latin typeface="微軟正黑體" panose="020B0604030504040204" pitchFamily="34" charset="-120"/>
                          <a:ea typeface="微軟正黑體" panose="020B0604030504040204" pitchFamily="34" charset="-120"/>
                        </a:rPr>
                        <a:t>嶺東科技大學</a:t>
                      </a:r>
                    </a:p>
                  </a:txBody>
                  <a:tcPr anchor="ctr">
                    <a:solidFill>
                      <a:schemeClr val="accent4">
                        <a:lumMod val="20000"/>
                        <a:lumOff val="80000"/>
                      </a:schemeClr>
                    </a:solidFill>
                  </a:tcPr>
                </a:tc>
                <a:tc>
                  <a:txBody>
                    <a:bodyPr/>
                    <a:lstStyle/>
                    <a:p>
                      <a:pPr algn="ctr"/>
                      <a:r>
                        <a:rPr lang="zh-TW" altLang="en-US" b="0" dirty="0">
                          <a:solidFill>
                            <a:schemeClr val="tx1"/>
                          </a:solidFill>
                          <a:latin typeface="微軟正黑體" panose="020B0604030504040204" pitchFamily="34" charset="-120"/>
                          <a:ea typeface="微軟正黑體" panose="020B0604030504040204" pitchFamily="34" charset="-120"/>
                        </a:rPr>
                        <a:t>中國科技大學</a:t>
                      </a:r>
                    </a:p>
                  </a:txBody>
                  <a:tcPr anchor="ctr">
                    <a:solidFill>
                      <a:schemeClr val="accent4">
                        <a:lumMod val="20000"/>
                        <a:lumOff val="80000"/>
                      </a:schemeClr>
                    </a:solidFill>
                  </a:tcPr>
                </a:tc>
                <a:tc>
                  <a:txBody>
                    <a:bodyPr/>
                    <a:lstStyle/>
                    <a:p>
                      <a:pPr algn="ctr"/>
                      <a:r>
                        <a:rPr lang="zh-TW" altLang="en-US" b="0" dirty="0">
                          <a:solidFill>
                            <a:schemeClr val="tx1"/>
                          </a:solidFill>
                          <a:latin typeface="微軟正黑體" panose="020B0604030504040204" pitchFamily="34" charset="-120"/>
                          <a:ea typeface="微軟正黑體" panose="020B0604030504040204" pitchFamily="34" charset="-120"/>
                        </a:rPr>
                        <a:t>中臺科技大學</a:t>
                      </a:r>
                    </a:p>
                  </a:txBody>
                  <a:tcPr anchor="ctr">
                    <a:solidFill>
                      <a:schemeClr val="accent4">
                        <a:lumMod val="20000"/>
                        <a:lumOff val="80000"/>
                      </a:schemeClr>
                    </a:solidFill>
                  </a:tcPr>
                </a:tc>
                <a:tc>
                  <a:txBody>
                    <a:bodyPr/>
                    <a:lstStyle/>
                    <a:p>
                      <a:pPr algn="ctr"/>
                      <a:r>
                        <a:rPr lang="zh-TW" altLang="en-US" b="0" dirty="0">
                          <a:solidFill>
                            <a:schemeClr val="tx1"/>
                          </a:solidFill>
                          <a:latin typeface="微軟正黑體" panose="020B0604030504040204" pitchFamily="34" charset="-120"/>
                          <a:ea typeface="微軟正黑體" panose="020B0604030504040204" pitchFamily="34" charset="-120"/>
                        </a:rPr>
                        <a:t>台南應用科大</a:t>
                      </a:r>
                    </a:p>
                  </a:txBody>
                  <a:tcPr anchor="ctr">
                    <a:solidFill>
                      <a:schemeClr val="accent4">
                        <a:lumMod val="20000"/>
                        <a:lumOff val="80000"/>
                      </a:schemeClr>
                    </a:solidFill>
                  </a:tcPr>
                </a:tc>
                <a:extLst>
                  <a:ext uri="{0D108BD9-81ED-4DB2-BD59-A6C34878D82A}">
                    <a16:rowId xmlns:a16="http://schemas.microsoft.com/office/drawing/2014/main" val="1085513577"/>
                  </a:ext>
                </a:extLst>
              </a:tr>
              <a:tr h="370840">
                <a:tc>
                  <a:txBody>
                    <a:bodyPr/>
                    <a:lstStyle/>
                    <a:p>
                      <a:pPr algn="ctr"/>
                      <a:r>
                        <a:rPr lang="zh-TW" altLang="en-US" b="0" dirty="0">
                          <a:solidFill>
                            <a:schemeClr val="tx1"/>
                          </a:solidFill>
                          <a:latin typeface="微軟正黑體" panose="020B0604030504040204" pitchFamily="34" charset="-120"/>
                          <a:ea typeface="微軟正黑體" panose="020B0604030504040204" pitchFamily="34" charset="-120"/>
                        </a:rPr>
                        <a:t>遠東科技大學</a:t>
                      </a:r>
                    </a:p>
                  </a:txBody>
                  <a:tcPr anchor="ctr">
                    <a:solidFill>
                      <a:srgbClr val="FDFBFF"/>
                    </a:solidFill>
                  </a:tcPr>
                </a:tc>
                <a:tc>
                  <a:txBody>
                    <a:bodyPr/>
                    <a:lstStyle/>
                    <a:p>
                      <a:pPr algn="ctr"/>
                      <a:r>
                        <a:rPr lang="zh-TW" altLang="en-US" b="0" dirty="0">
                          <a:solidFill>
                            <a:schemeClr val="tx1"/>
                          </a:solidFill>
                          <a:latin typeface="微軟正黑體" panose="020B0604030504040204" pitchFamily="34" charset="-120"/>
                          <a:ea typeface="微軟正黑體" panose="020B0604030504040204" pitchFamily="34" charset="-120"/>
                        </a:rPr>
                        <a:t>元培醫事科大</a:t>
                      </a:r>
                    </a:p>
                  </a:txBody>
                  <a:tcPr anchor="ctr">
                    <a:solidFill>
                      <a:srgbClr val="FDFBFF"/>
                    </a:solidFill>
                  </a:tcPr>
                </a:tc>
                <a:tc>
                  <a:txBody>
                    <a:bodyPr/>
                    <a:lstStyle/>
                    <a:p>
                      <a:pPr algn="ctr"/>
                      <a:r>
                        <a:rPr lang="zh-TW" altLang="en-US" b="0" dirty="0">
                          <a:solidFill>
                            <a:schemeClr val="tx1"/>
                          </a:solidFill>
                          <a:latin typeface="微軟正黑體" panose="020B0604030504040204" pitchFamily="34" charset="-120"/>
                          <a:ea typeface="微軟正黑體" panose="020B0604030504040204" pitchFamily="34" charset="-120"/>
                        </a:rPr>
                        <a:t>景文科技大學</a:t>
                      </a:r>
                    </a:p>
                  </a:txBody>
                  <a:tcPr anchor="ctr">
                    <a:solidFill>
                      <a:srgbClr val="FDFBFF"/>
                    </a:solidFill>
                  </a:tcPr>
                </a:tc>
                <a:tc>
                  <a:txBody>
                    <a:bodyPr/>
                    <a:lstStyle/>
                    <a:p>
                      <a:pPr algn="ctr"/>
                      <a:r>
                        <a:rPr lang="zh-TW" altLang="en-US" b="0" dirty="0">
                          <a:solidFill>
                            <a:schemeClr val="tx1"/>
                          </a:solidFill>
                          <a:latin typeface="微軟正黑體" panose="020B0604030504040204" pitchFamily="34" charset="-120"/>
                          <a:ea typeface="微軟正黑體" panose="020B0604030504040204" pitchFamily="34" charset="-120"/>
                        </a:rPr>
                        <a:t>中華醫事科大</a:t>
                      </a:r>
                    </a:p>
                  </a:txBody>
                  <a:tcPr anchor="ctr">
                    <a:solidFill>
                      <a:srgbClr val="FDFBFF"/>
                    </a:solidFill>
                  </a:tcPr>
                </a:tc>
                <a:tc>
                  <a:txBody>
                    <a:bodyPr/>
                    <a:lstStyle/>
                    <a:p>
                      <a:pPr algn="ctr"/>
                      <a:r>
                        <a:rPr lang="zh-TW" altLang="en-US" b="0" dirty="0">
                          <a:solidFill>
                            <a:schemeClr val="tx1"/>
                          </a:solidFill>
                          <a:latin typeface="微軟正黑體" panose="020B0604030504040204" pitchFamily="34" charset="-120"/>
                          <a:ea typeface="微軟正黑體" panose="020B0604030504040204" pitchFamily="34" charset="-120"/>
                        </a:rPr>
                        <a:t>東南科技大學</a:t>
                      </a:r>
                    </a:p>
                  </a:txBody>
                  <a:tcPr anchor="ctr">
                    <a:solidFill>
                      <a:srgbClr val="FDFBFF"/>
                    </a:solidFill>
                  </a:tcPr>
                </a:tc>
                <a:tc>
                  <a:txBody>
                    <a:bodyPr/>
                    <a:lstStyle/>
                    <a:p>
                      <a:pPr algn="ctr"/>
                      <a:r>
                        <a:rPr lang="zh-TW" altLang="en-US" b="0" dirty="0">
                          <a:solidFill>
                            <a:schemeClr val="tx1"/>
                          </a:solidFill>
                          <a:latin typeface="微軟正黑體" panose="020B0604030504040204" pitchFamily="34" charset="-120"/>
                          <a:ea typeface="微軟正黑體" panose="020B0604030504040204" pitchFamily="34" charset="-120"/>
                        </a:rPr>
                        <a:t>德明財經科大</a:t>
                      </a:r>
                    </a:p>
                  </a:txBody>
                  <a:tcPr anchor="ctr">
                    <a:solidFill>
                      <a:srgbClr val="FDFBFF"/>
                    </a:solidFill>
                  </a:tcPr>
                </a:tc>
                <a:tc>
                  <a:txBody>
                    <a:bodyPr/>
                    <a:lstStyle/>
                    <a:p>
                      <a:pPr algn="ctr"/>
                      <a:r>
                        <a:rPr lang="zh-TW" altLang="en-US" b="0" dirty="0">
                          <a:solidFill>
                            <a:schemeClr val="tx1"/>
                          </a:solidFill>
                          <a:latin typeface="微軟正黑體" panose="020B0604030504040204" pitchFamily="34" charset="-120"/>
                          <a:ea typeface="微軟正黑體" panose="020B0604030504040204" pitchFamily="34" charset="-120"/>
                        </a:rPr>
                        <a:t>中華科技大學</a:t>
                      </a:r>
                    </a:p>
                  </a:txBody>
                  <a:tcPr anchor="ctr">
                    <a:solidFill>
                      <a:srgbClr val="FDFBFF"/>
                    </a:solidFill>
                  </a:tcPr>
                </a:tc>
                <a:extLst>
                  <a:ext uri="{0D108BD9-81ED-4DB2-BD59-A6C34878D82A}">
                    <a16:rowId xmlns:a16="http://schemas.microsoft.com/office/drawing/2014/main" val="2350468610"/>
                  </a:ext>
                </a:extLst>
              </a:tr>
              <a:tr h="370840">
                <a:tc>
                  <a:txBody>
                    <a:bodyPr/>
                    <a:lstStyle/>
                    <a:p>
                      <a:pPr algn="ctr"/>
                      <a:r>
                        <a:rPr lang="zh-TW" altLang="en-US" b="0" dirty="0">
                          <a:solidFill>
                            <a:schemeClr val="tx1"/>
                          </a:solidFill>
                          <a:latin typeface="微軟正黑體" panose="020B0604030504040204" pitchFamily="34" charset="-120"/>
                          <a:ea typeface="微軟正黑體" panose="020B0604030504040204" pitchFamily="34" charset="-120"/>
                        </a:rPr>
                        <a:t>僑光科技大學</a:t>
                      </a:r>
                    </a:p>
                  </a:txBody>
                  <a:tcPr anchor="ctr">
                    <a:solidFill>
                      <a:schemeClr val="accent4">
                        <a:lumMod val="20000"/>
                        <a:lumOff val="80000"/>
                      </a:schemeClr>
                    </a:solidFill>
                  </a:tcPr>
                </a:tc>
                <a:tc>
                  <a:txBody>
                    <a:bodyPr/>
                    <a:lstStyle/>
                    <a:p>
                      <a:pPr algn="ctr"/>
                      <a:r>
                        <a:rPr lang="zh-TW" altLang="en-US" b="0" dirty="0">
                          <a:solidFill>
                            <a:schemeClr val="tx1"/>
                          </a:solidFill>
                          <a:latin typeface="微軟正黑體" panose="020B0604030504040204" pitchFamily="34" charset="-120"/>
                          <a:ea typeface="微軟正黑體" panose="020B0604030504040204" pitchFamily="34" charset="-120"/>
                        </a:rPr>
                        <a:t>育達科技大學</a:t>
                      </a:r>
                    </a:p>
                  </a:txBody>
                  <a:tcPr anchor="ctr">
                    <a:solidFill>
                      <a:schemeClr val="accent4">
                        <a:lumMod val="20000"/>
                        <a:lumOff val="80000"/>
                      </a:schemeClr>
                    </a:solidFill>
                  </a:tcPr>
                </a:tc>
                <a:tc>
                  <a:txBody>
                    <a:bodyPr/>
                    <a:lstStyle/>
                    <a:p>
                      <a:pPr algn="ctr"/>
                      <a:r>
                        <a:rPr lang="zh-TW" altLang="en-US" b="0" dirty="0">
                          <a:solidFill>
                            <a:schemeClr val="tx1"/>
                          </a:solidFill>
                          <a:latin typeface="微軟正黑體" panose="020B0604030504040204" pitchFamily="34" charset="-120"/>
                          <a:ea typeface="微軟正黑體" panose="020B0604030504040204" pitchFamily="34" charset="-120"/>
                        </a:rPr>
                        <a:t>修平科技大學</a:t>
                      </a:r>
                    </a:p>
                  </a:txBody>
                  <a:tcPr anchor="ctr">
                    <a:solidFill>
                      <a:schemeClr val="accent4">
                        <a:lumMod val="20000"/>
                        <a:lumOff val="80000"/>
                      </a:schemeClr>
                    </a:solidFill>
                  </a:tcPr>
                </a:tc>
                <a:tc>
                  <a:txBody>
                    <a:bodyPr/>
                    <a:lstStyle/>
                    <a:p>
                      <a:pPr algn="ctr"/>
                      <a:r>
                        <a:rPr lang="zh-TW" altLang="en-US" b="0" dirty="0">
                          <a:solidFill>
                            <a:schemeClr val="tx1"/>
                          </a:solidFill>
                          <a:latin typeface="微軟正黑體" panose="020B0604030504040204" pitchFamily="34" charset="-120"/>
                          <a:ea typeface="微軟正黑體" panose="020B0604030504040204" pitchFamily="34" charset="-120"/>
                        </a:rPr>
                        <a:t>長庚科技大學</a:t>
                      </a:r>
                    </a:p>
                  </a:txBody>
                  <a:tcPr anchor="ctr">
                    <a:solidFill>
                      <a:schemeClr val="accent4">
                        <a:lumMod val="20000"/>
                        <a:lumOff val="80000"/>
                      </a:schemeClr>
                    </a:solidFill>
                  </a:tcPr>
                </a:tc>
                <a:tc>
                  <a:txBody>
                    <a:bodyPr/>
                    <a:lstStyle/>
                    <a:p>
                      <a:pPr algn="ctr"/>
                      <a:r>
                        <a:rPr lang="zh-TW" altLang="en-US" b="0" dirty="0">
                          <a:solidFill>
                            <a:schemeClr val="tx1"/>
                          </a:solidFill>
                          <a:latin typeface="微軟正黑體" panose="020B0604030504040204" pitchFamily="34" charset="-120"/>
                          <a:ea typeface="微軟正黑體" panose="020B0604030504040204" pitchFamily="34" charset="-120"/>
                        </a:rPr>
                        <a:t>醒吾科技大學</a:t>
                      </a:r>
                    </a:p>
                  </a:txBody>
                  <a:tcPr anchor="ctr">
                    <a:solidFill>
                      <a:schemeClr val="accent4">
                        <a:lumMod val="20000"/>
                        <a:lumOff val="80000"/>
                      </a:schemeClr>
                    </a:solidFill>
                  </a:tcPr>
                </a:tc>
                <a:tc>
                  <a:txBody>
                    <a:bodyPr/>
                    <a:lstStyle/>
                    <a:p>
                      <a:pPr algn="ctr"/>
                      <a:r>
                        <a:rPr lang="zh-TW" altLang="en-US" b="0" dirty="0">
                          <a:solidFill>
                            <a:schemeClr val="tx1"/>
                          </a:solidFill>
                          <a:latin typeface="微軟正黑體" panose="020B0604030504040204" pitchFamily="34" charset="-120"/>
                          <a:ea typeface="微軟正黑體" panose="020B0604030504040204" pitchFamily="34" charset="-120"/>
                        </a:rPr>
                        <a:t>文藻外語大學</a:t>
                      </a:r>
                    </a:p>
                  </a:txBody>
                  <a:tcPr anchor="ctr">
                    <a:solidFill>
                      <a:schemeClr val="accent4">
                        <a:lumMod val="20000"/>
                        <a:lumOff val="80000"/>
                      </a:schemeClr>
                    </a:solidFill>
                  </a:tcPr>
                </a:tc>
                <a:tc>
                  <a:txBody>
                    <a:bodyPr/>
                    <a:lstStyle/>
                    <a:p>
                      <a:pPr algn="ctr"/>
                      <a:r>
                        <a:rPr lang="zh-TW" altLang="en-US" b="0" dirty="0">
                          <a:solidFill>
                            <a:schemeClr val="tx1"/>
                          </a:solidFill>
                          <a:latin typeface="微軟正黑體" panose="020B0604030504040204" pitchFamily="34" charset="-120"/>
                          <a:ea typeface="微軟正黑體" panose="020B0604030504040204" pitchFamily="34" charset="-120"/>
                        </a:rPr>
                        <a:t>致理科技大學</a:t>
                      </a:r>
                    </a:p>
                  </a:txBody>
                  <a:tcPr anchor="ctr">
                    <a:solidFill>
                      <a:schemeClr val="accent4">
                        <a:lumMod val="20000"/>
                        <a:lumOff val="80000"/>
                      </a:schemeClr>
                    </a:solidFill>
                  </a:tcPr>
                </a:tc>
                <a:extLst>
                  <a:ext uri="{0D108BD9-81ED-4DB2-BD59-A6C34878D82A}">
                    <a16:rowId xmlns:a16="http://schemas.microsoft.com/office/drawing/2014/main" val="646274755"/>
                  </a:ext>
                </a:extLst>
              </a:tr>
              <a:tr h="370840">
                <a:tc>
                  <a:txBody>
                    <a:bodyPr/>
                    <a:lstStyle/>
                    <a:p>
                      <a:pPr algn="ctr"/>
                      <a:r>
                        <a:rPr lang="zh-TW" altLang="en-US" b="0" dirty="0">
                          <a:solidFill>
                            <a:schemeClr val="tx1"/>
                          </a:solidFill>
                          <a:latin typeface="微軟正黑體" panose="020B0604030504040204" pitchFamily="34" charset="-120"/>
                          <a:ea typeface="微軟正黑體" panose="020B0604030504040204" pitchFamily="34" charset="-120"/>
                        </a:rPr>
                        <a:t>宏國德霖科大</a:t>
                      </a:r>
                    </a:p>
                  </a:txBody>
                  <a:tcPr anchor="ctr">
                    <a:solidFill>
                      <a:srgbClr val="FDFBFF"/>
                    </a:solidFill>
                  </a:tcPr>
                </a:tc>
                <a:tc>
                  <a:txBody>
                    <a:bodyPr/>
                    <a:lstStyle/>
                    <a:p>
                      <a:pPr algn="ctr"/>
                      <a:r>
                        <a:rPr lang="zh-TW" altLang="en-US" b="0" dirty="0">
                          <a:solidFill>
                            <a:schemeClr val="tx1"/>
                          </a:solidFill>
                          <a:latin typeface="微軟正黑體" panose="020B0604030504040204" pitchFamily="34" charset="-120"/>
                          <a:ea typeface="微軟正黑體" panose="020B0604030504040204" pitchFamily="34" charset="-120"/>
                        </a:rPr>
                        <a:t>亞東科技大學</a:t>
                      </a:r>
                    </a:p>
                  </a:txBody>
                  <a:tcPr anchor="ctr">
                    <a:solidFill>
                      <a:srgbClr val="FDFBFF"/>
                    </a:solidFill>
                  </a:tcPr>
                </a:tc>
                <a:tc>
                  <a:txBody>
                    <a:bodyPr/>
                    <a:lstStyle/>
                    <a:p>
                      <a:pPr algn="ctr"/>
                      <a:r>
                        <a:rPr lang="zh-TW" altLang="en-US" sz="1400" b="1" dirty="0">
                          <a:solidFill>
                            <a:srgbClr val="0000FF"/>
                          </a:solidFill>
                          <a:latin typeface="微軟正黑體" panose="020B0604030504040204" pitchFamily="34" charset="-120"/>
                          <a:ea typeface="微軟正黑體" panose="020B0604030504040204" pitchFamily="34" charset="-120"/>
                        </a:rPr>
                        <a:t>臺南護理專科學校</a:t>
                      </a:r>
                    </a:p>
                  </a:txBody>
                  <a:tcPr anchor="ctr">
                    <a:solidFill>
                      <a:srgbClr val="FDFBFF"/>
                    </a:solidFill>
                  </a:tcPr>
                </a:tc>
                <a:tc>
                  <a:txBody>
                    <a:bodyPr/>
                    <a:lstStyle/>
                    <a:p>
                      <a:pPr algn="ctr"/>
                      <a:r>
                        <a:rPr lang="zh-TW" altLang="en-US" b="1" dirty="0">
                          <a:solidFill>
                            <a:srgbClr val="0000FF"/>
                          </a:solidFill>
                          <a:latin typeface="微軟正黑體" panose="020B0604030504040204" pitchFamily="34" charset="-120"/>
                          <a:ea typeface="微軟正黑體" panose="020B0604030504040204" pitchFamily="34" charset="-120"/>
                        </a:rPr>
                        <a:t>清華大學</a:t>
                      </a:r>
                    </a:p>
                  </a:txBody>
                  <a:tcPr anchor="ctr">
                    <a:solidFill>
                      <a:srgbClr val="FDFBFF"/>
                    </a:solidFill>
                  </a:tcPr>
                </a:tc>
                <a:tc>
                  <a:txBody>
                    <a:bodyPr/>
                    <a:lstStyle/>
                    <a:p>
                      <a:pPr algn="ctr"/>
                      <a:r>
                        <a:rPr lang="zh-TW" altLang="en-US" b="1" dirty="0">
                          <a:solidFill>
                            <a:srgbClr val="0000FF"/>
                          </a:solidFill>
                          <a:latin typeface="微軟正黑體" panose="020B0604030504040204" pitchFamily="34" charset="-120"/>
                          <a:ea typeface="微軟正黑體" panose="020B0604030504040204" pitchFamily="34" charset="-120"/>
                        </a:rPr>
                        <a:t>臺灣大學</a:t>
                      </a:r>
                    </a:p>
                  </a:txBody>
                  <a:tcPr anchor="ctr">
                    <a:solidFill>
                      <a:srgbClr val="FDFBFF"/>
                    </a:solidFill>
                  </a:tcPr>
                </a:tc>
                <a:tc>
                  <a:txBody>
                    <a:bodyPr/>
                    <a:lstStyle/>
                    <a:p>
                      <a:pPr algn="ctr"/>
                      <a:r>
                        <a:rPr lang="zh-TW" altLang="en-US" b="1" dirty="0">
                          <a:solidFill>
                            <a:srgbClr val="0000FF"/>
                          </a:solidFill>
                          <a:latin typeface="微軟正黑體" panose="020B0604030504040204" pitchFamily="34" charset="-120"/>
                          <a:ea typeface="微軟正黑體" panose="020B0604030504040204" pitchFamily="34" charset="-120"/>
                        </a:rPr>
                        <a:t>臺灣師範大學</a:t>
                      </a:r>
                    </a:p>
                  </a:txBody>
                  <a:tcPr anchor="ctr">
                    <a:solidFill>
                      <a:srgbClr val="FDFBFF"/>
                    </a:solidFill>
                  </a:tcPr>
                </a:tc>
                <a:tc>
                  <a:txBody>
                    <a:bodyPr/>
                    <a:lstStyle/>
                    <a:p>
                      <a:pPr algn="ctr"/>
                      <a:r>
                        <a:rPr lang="zh-TW" altLang="en-US" b="1" dirty="0">
                          <a:solidFill>
                            <a:srgbClr val="0000FF"/>
                          </a:solidFill>
                          <a:latin typeface="微軟正黑體" panose="020B0604030504040204" pitchFamily="34" charset="-120"/>
                          <a:ea typeface="微軟正黑體" panose="020B0604030504040204" pitchFamily="34" charset="-120"/>
                        </a:rPr>
                        <a:t>中興大學</a:t>
                      </a:r>
                    </a:p>
                  </a:txBody>
                  <a:tcPr anchor="ctr">
                    <a:solidFill>
                      <a:srgbClr val="FDFBFF"/>
                    </a:solidFill>
                  </a:tcPr>
                </a:tc>
                <a:extLst>
                  <a:ext uri="{0D108BD9-81ED-4DB2-BD59-A6C34878D82A}">
                    <a16:rowId xmlns:a16="http://schemas.microsoft.com/office/drawing/2014/main" val="1693671809"/>
                  </a:ext>
                </a:extLst>
              </a:tr>
              <a:tr h="370840">
                <a:tc>
                  <a:txBody>
                    <a:bodyPr/>
                    <a:lstStyle/>
                    <a:p>
                      <a:pPr algn="ctr"/>
                      <a:r>
                        <a:rPr lang="zh-TW" altLang="en-US" b="1" dirty="0">
                          <a:solidFill>
                            <a:srgbClr val="0000FF"/>
                          </a:solidFill>
                          <a:latin typeface="微軟正黑體" panose="020B0604030504040204" pitchFamily="34" charset="-120"/>
                          <a:ea typeface="微軟正黑體" panose="020B0604030504040204" pitchFamily="34" charset="-120"/>
                        </a:rPr>
                        <a:t>彰化師範大學</a:t>
                      </a:r>
                    </a:p>
                  </a:txBody>
                  <a:tcPr anchor="ctr">
                    <a:solidFill>
                      <a:schemeClr val="accent4">
                        <a:lumMod val="20000"/>
                        <a:lumOff val="80000"/>
                      </a:schemeClr>
                    </a:solidFill>
                  </a:tcPr>
                </a:tc>
                <a:tc>
                  <a:txBody>
                    <a:bodyPr/>
                    <a:lstStyle/>
                    <a:p>
                      <a:pPr algn="ctr"/>
                      <a:r>
                        <a:rPr lang="zh-TW" altLang="en-US" b="1" dirty="0">
                          <a:solidFill>
                            <a:srgbClr val="0000FF"/>
                          </a:solidFill>
                          <a:latin typeface="微軟正黑體" panose="020B0604030504040204" pitchFamily="34" charset="-120"/>
                          <a:ea typeface="微軟正黑體" panose="020B0604030504040204" pitchFamily="34" charset="-120"/>
                        </a:rPr>
                        <a:t>臺東大學</a:t>
                      </a:r>
                    </a:p>
                  </a:txBody>
                  <a:tcPr anchor="ctr">
                    <a:solidFill>
                      <a:schemeClr val="accent4">
                        <a:lumMod val="20000"/>
                        <a:lumOff val="80000"/>
                      </a:schemeClr>
                    </a:solidFill>
                  </a:tcPr>
                </a:tc>
                <a:tc>
                  <a:txBody>
                    <a:bodyPr/>
                    <a:lstStyle/>
                    <a:p>
                      <a:pPr algn="ctr"/>
                      <a:r>
                        <a:rPr lang="zh-TW" altLang="en-US" b="1" dirty="0">
                          <a:solidFill>
                            <a:srgbClr val="0000FF"/>
                          </a:solidFill>
                          <a:latin typeface="微軟正黑體" panose="020B0604030504040204" pitchFamily="34" charset="-120"/>
                          <a:ea typeface="微軟正黑體" panose="020B0604030504040204" pitchFamily="34" charset="-120"/>
                        </a:rPr>
                        <a:t>宜蘭大學</a:t>
                      </a:r>
                    </a:p>
                  </a:txBody>
                  <a:tcPr anchor="ctr">
                    <a:solidFill>
                      <a:schemeClr val="accent4">
                        <a:lumMod val="20000"/>
                        <a:lumOff val="80000"/>
                      </a:schemeClr>
                    </a:solidFill>
                  </a:tcPr>
                </a:tc>
                <a:tc>
                  <a:txBody>
                    <a:bodyPr/>
                    <a:lstStyle/>
                    <a:p>
                      <a:pPr algn="ctr"/>
                      <a:r>
                        <a:rPr lang="zh-TW" altLang="en-US" b="1" dirty="0">
                          <a:solidFill>
                            <a:srgbClr val="0000FF"/>
                          </a:solidFill>
                          <a:latin typeface="微軟正黑體" panose="020B0604030504040204" pitchFamily="34" charset="-120"/>
                          <a:ea typeface="微軟正黑體" panose="020B0604030504040204" pitchFamily="34" charset="-120"/>
                        </a:rPr>
                        <a:t>聯合大學</a:t>
                      </a:r>
                    </a:p>
                  </a:txBody>
                  <a:tcPr anchor="ctr">
                    <a:solidFill>
                      <a:schemeClr val="accent4">
                        <a:lumMod val="20000"/>
                        <a:lumOff val="80000"/>
                      </a:schemeClr>
                    </a:solidFill>
                  </a:tcPr>
                </a:tc>
                <a:tc>
                  <a:txBody>
                    <a:bodyPr/>
                    <a:lstStyle/>
                    <a:p>
                      <a:pPr algn="ctr"/>
                      <a:r>
                        <a:rPr lang="zh-TW" altLang="en-US" b="1" dirty="0">
                          <a:solidFill>
                            <a:srgbClr val="0000FF"/>
                          </a:solidFill>
                          <a:latin typeface="微軟正黑體" panose="020B0604030504040204" pitchFamily="34" charset="-120"/>
                          <a:ea typeface="微軟正黑體" panose="020B0604030504040204" pitchFamily="34" charset="-120"/>
                        </a:rPr>
                        <a:t>臺中教育大學</a:t>
                      </a:r>
                    </a:p>
                  </a:txBody>
                  <a:tcPr anchor="ctr">
                    <a:solidFill>
                      <a:schemeClr val="accent4">
                        <a:lumMod val="20000"/>
                        <a:lumOff val="80000"/>
                      </a:schemeClr>
                    </a:solidFill>
                  </a:tcPr>
                </a:tc>
                <a:tc>
                  <a:txBody>
                    <a:bodyPr/>
                    <a:lstStyle/>
                    <a:p>
                      <a:pPr algn="ctr"/>
                      <a:r>
                        <a:rPr lang="zh-TW" altLang="en-US" b="1" dirty="0">
                          <a:solidFill>
                            <a:srgbClr val="0000FF"/>
                          </a:solidFill>
                          <a:latin typeface="微軟正黑體" panose="020B0604030504040204" pitchFamily="34" charset="-120"/>
                          <a:ea typeface="微軟正黑體" panose="020B0604030504040204" pitchFamily="34" charset="-120"/>
                        </a:rPr>
                        <a:t>金門大學</a:t>
                      </a:r>
                    </a:p>
                  </a:txBody>
                  <a:tcPr anchor="ctr">
                    <a:solidFill>
                      <a:schemeClr val="accent4">
                        <a:lumMod val="20000"/>
                        <a:lumOff val="80000"/>
                      </a:schemeClr>
                    </a:solidFill>
                  </a:tcPr>
                </a:tc>
                <a:tc>
                  <a:txBody>
                    <a:bodyPr/>
                    <a:lstStyle/>
                    <a:p>
                      <a:pPr algn="ctr"/>
                      <a:r>
                        <a:rPr lang="zh-TW" altLang="en-US" b="1" dirty="0">
                          <a:solidFill>
                            <a:srgbClr val="0000FF"/>
                          </a:solidFill>
                          <a:latin typeface="微軟正黑體" panose="020B0604030504040204" pitchFamily="34" charset="-120"/>
                          <a:ea typeface="微軟正黑體" panose="020B0604030504040204" pitchFamily="34" charset="-120"/>
                        </a:rPr>
                        <a:t>屏東大學</a:t>
                      </a:r>
                    </a:p>
                  </a:txBody>
                  <a:tcPr anchor="ctr">
                    <a:solidFill>
                      <a:schemeClr val="accent4">
                        <a:lumMod val="20000"/>
                        <a:lumOff val="80000"/>
                      </a:schemeClr>
                    </a:solidFill>
                  </a:tcPr>
                </a:tc>
                <a:extLst>
                  <a:ext uri="{0D108BD9-81ED-4DB2-BD59-A6C34878D82A}">
                    <a16:rowId xmlns:a16="http://schemas.microsoft.com/office/drawing/2014/main" val="234260681"/>
                  </a:ext>
                </a:extLst>
              </a:tr>
              <a:tr h="370840">
                <a:tc>
                  <a:txBody>
                    <a:bodyPr/>
                    <a:lstStyle/>
                    <a:p>
                      <a:pPr algn="ctr"/>
                      <a:r>
                        <a:rPr lang="zh-TW" altLang="en-US" b="0" dirty="0">
                          <a:solidFill>
                            <a:schemeClr val="tx1"/>
                          </a:solidFill>
                          <a:latin typeface="微軟正黑體" panose="020B0604030504040204" pitchFamily="34" charset="-120"/>
                          <a:ea typeface="微軟正黑體" panose="020B0604030504040204" pitchFamily="34" charset="-120"/>
                        </a:rPr>
                        <a:t>東海大學</a:t>
                      </a:r>
                    </a:p>
                  </a:txBody>
                  <a:tcPr anchor="ctr">
                    <a:solidFill>
                      <a:srgbClr val="FDFBFF"/>
                    </a:solidFill>
                  </a:tcPr>
                </a:tc>
                <a:tc>
                  <a:txBody>
                    <a:bodyPr/>
                    <a:lstStyle/>
                    <a:p>
                      <a:pPr algn="ctr"/>
                      <a:r>
                        <a:rPr lang="zh-TW" altLang="en-US" b="0" dirty="0">
                          <a:solidFill>
                            <a:schemeClr val="tx1"/>
                          </a:solidFill>
                          <a:latin typeface="微軟正黑體" panose="020B0604030504040204" pitchFamily="34" charset="-120"/>
                          <a:ea typeface="微軟正黑體" panose="020B0604030504040204" pitchFamily="34" charset="-120"/>
                        </a:rPr>
                        <a:t>中國文化大學</a:t>
                      </a:r>
                    </a:p>
                  </a:txBody>
                  <a:tcPr anchor="ctr">
                    <a:solidFill>
                      <a:srgbClr val="FDFBFF"/>
                    </a:solidFill>
                  </a:tcPr>
                </a:tc>
                <a:tc>
                  <a:txBody>
                    <a:bodyPr/>
                    <a:lstStyle/>
                    <a:p>
                      <a:pPr algn="ctr"/>
                      <a:r>
                        <a:rPr lang="zh-TW" altLang="en-US" b="0" dirty="0">
                          <a:solidFill>
                            <a:schemeClr val="tx1"/>
                          </a:solidFill>
                          <a:latin typeface="微軟正黑體" panose="020B0604030504040204" pitchFamily="34" charset="-120"/>
                          <a:ea typeface="微軟正黑體" panose="020B0604030504040204" pitchFamily="34" charset="-120"/>
                        </a:rPr>
                        <a:t>逢甲大學</a:t>
                      </a:r>
                    </a:p>
                  </a:txBody>
                  <a:tcPr anchor="ctr">
                    <a:solidFill>
                      <a:srgbClr val="FDFBFF"/>
                    </a:solidFill>
                  </a:tcPr>
                </a:tc>
                <a:tc>
                  <a:txBody>
                    <a:bodyPr/>
                    <a:lstStyle/>
                    <a:p>
                      <a:pPr algn="ctr"/>
                      <a:r>
                        <a:rPr lang="zh-TW" altLang="en-US" b="0" dirty="0">
                          <a:solidFill>
                            <a:schemeClr val="tx1"/>
                          </a:solidFill>
                          <a:latin typeface="微軟正黑體" panose="020B0604030504040204" pitchFamily="34" charset="-120"/>
                          <a:ea typeface="微軟正黑體" panose="020B0604030504040204" pitchFamily="34" charset="-120"/>
                        </a:rPr>
                        <a:t>中華大學</a:t>
                      </a:r>
                    </a:p>
                  </a:txBody>
                  <a:tcPr anchor="ctr">
                    <a:solidFill>
                      <a:srgbClr val="FDFBFF"/>
                    </a:solidFill>
                  </a:tcPr>
                </a:tc>
                <a:tc>
                  <a:txBody>
                    <a:bodyPr/>
                    <a:lstStyle/>
                    <a:p>
                      <a:pPr algn="ctr"/>
                      <a:r>
                        <a:rPr lang="zh-TW" altLang="en-US" b="0" dirty="0">
                          <a:solidFill>
                            <a:schemeClr val="tx1"/>
                          </a:solidFill>
                          <a:latin typeface="微軟正黑體" panose="020B0604030504040204" pitchFamily="34" charset="-120"/>
                          <a:ea typeface="微軟正黑體" panose="020B0604030504040204" pitchFamily="34" charset="-120"/>
                        </a:rPr>
                        <a:t>大葉大學</a:t>
                      </a:r>
                    </a:p>
                  </a:txBody>
                  <a:tcPr anchor="ctr">
                    <a:solidFill>
                      <a:srgbClr val="FDFBFF"/>
                    </a:solidFill>
                  </a:tcPr>
                </a:tc>
                <a:tc>
                  <a:txBody>
                    <a:bodyPr/>
                    <a:lstStyle/>
                    <a:p>
                      <a:pPr algn="ctr"/>
                      <a:r>
                        <a:rPr lang="zh-TW" altLang="en-US" b="0" dirty="0">
                          <a:solidFill>
                            <a:schemeClr val="tx1"/>
                          </a:solidFill>
                          <a:latin typeface="微軟正黑體" panose="020B0604030504040204" pitchFamily="34" charset="-120"/>
                          <a:ea typeface="微軟正黑體" panose="020B0604030504040204" pitchFamily="34" charset="-120"/>
                        </a:rPr>
                        <a:t>義守大學</a:t>
                      </a:r>
                    </a:p>
                  </a:txBody>
                  <a:tcPr anchor="ctr">
                    <a:solidFill>
                      <a:srgbClr val="FDFBFF"/>
                    </a:solidFill>
                  </a:tcPr>
                </a:tc>
                <a:tc>
                  <a:txBody>
                    <a:bodyPr/>
                    <a:lstStyle/>
                    <a:p>
                      <a:pPr algn="ctr"/>
                      <a:r>
                        <a:rPr lang="zh-TW" altLang="en-US" b="0" dirty="0">
                          <a:solidFill>
                            <a:schemeClr val="tx1"/>
                          </a:solidFill>
                          <a:latin typeface="微軟正黑體" panose="020B0604030504040204" pitchFamily="34" charset="-120"/>
                          <a:ea typeface="微軟正黑體" panose="020B0604030504040204" pitchFamily="34" charset="-120"/>
                        </a:rPr>
                        <a:t>實踐大學</a:t>
                      </a:r>
                    </a:p>
                  </a:txBody>
                  <a:tcPr anchor="ctr">
                    <a:solidFill>
                      <a:srgbClr val="FDFBFF"/>
                    </a:solidFill>
                  </a:tcPr>
                </a:tc>
                <a:extLst>
                  <a:ext uri="{0D108BD9-81ED-4DB2-BD59-A6C34878D82A}">
                    <a16:rowId xmlns:a16="http://schemas.microsoft.com/office/drawing/2014/main" val="262008805"/>
                  </a:ext>
                </a:extLst>
              </a:tr>
              <a:tr h="370840">
                <a:tc>
                  <a:txBody>
                    <a:bodyPr/>
                    <a:lstStyle/>
                    <a:p>
                      <a:pPr algn="ctr"/>
                      <a:r>
                        <a:rPr lang="zh-TW" altLang="en-US" b="0" dirty="0">
                          <a:solidFill>
                            <a:schemeClr val="tx1"/>
                          </a:solidFill>
                          <a:latin typeface="微軟正黑體" panose="020B0604030504040204" pitchFamily="34" charset="-120"/>
                          <a:ea typeface="微軟正黑體" panose="020B0604030504040204" pitchFamily="34" charset="-120"/>
                        </a:rPr>
                        <a:t>南華大學</a:t>
                      </a:r>
                    </a:p>
                  </a:txBody>
                  <a:tcPr anchor="ctr">
                    <a:solidFill>
                      <a:schemeClr val="accent4">
                        <a:lumMod val="20000"/>
                        <a:lumOff val="80000"/>
                      </a:schemeClr>
                    </a:solidFill>
                  </a:tcPr>
                </a:tc>
                <a:tc>
                  <a:txBody>
                    <a:bodyPr/>
                    <a:lstStyle/>
                    <a:p>
                      <a:pPr algn="ctr"/>
                      <a:r>
                        <a:rPr lang="zh-TW" altLang="en-US" b="0" dirty="0">
                          <a:solidFill>
                            <a:schemeClr val="tx1"/>
                          </a:solidFill>
                          <a:latin typeface="微軟正黑體" panose="020B0604030504040204" pitchFamily="34" charset="-120"/>
                          <a:ea typeface="微軟正黑體" panose="020B0604030504040204" pitchFamily="34" charset="-120"/>
                        </a:rPr>
                        <a:t>真理大學</a:t>
                      </a:r>
                    </a:p>
                  </a:txBody>
                  <a:tcPr anchor="ctr">
                    <a:solidFill>
                      <a:schemeClr val="accent4">
                        <a:lumMod val="20000"/>
                        <a:lumOff val="80000"/>
                      </a:schemeClr>
                    </a:solidFill>
                  </a:tcPr>
                </a:tc>
                <a:tc>
                  <a:txBody>
                    <a:bodyPr/>
                    <a:lstStyle/>
                    <a:p>
                      <a:pPr algn="ctr"/>
                      <a:r>
                        <a:rPr lang="zh-TW" altLang="en-US" b="0" dirty="0">
                          <a:solidFill>
                            <a:schemeClr val="tx1"/>
                          </a:solidFill>
                          <a:latin typeface="微軟正黑體" panose="020B0604030504040204" pitchFamily="34" charset="-120"/>
                          <a:ea typeface="微軟正黑體" panose="020B0604030504040204" pitchFamily="34" charset="-120"/>
                        </a:rPr>
                        <a:t>長榮大學</a:t>
                      </a:r>
                    </a:p>
                  </a:txBody>
                  <a:tcPr anchor="ctr">
                    <a:solidFill>
                      <a:schemeClr val="accent4">
                        <a:lumMod val="20000"/>
                        <a:lumOff val="80000"/>
                      </a:schemeClr>
                    </a:solidFill>
                  </a:tcPr>
                </a:tc>
                <a:tc>
                  <a:txBody>
                    <a:bodyPr/>
                    <a:lstStyle/>
                    <a:p>
                      <a:pPr algn="ctr"/>
                      <a:r>
                        <a:rPr lang="zh-TW" altLang="en-US" b="0" dirty="0">
                          <a:solidFill>
                            <a:schemeClr val="tx1"/>
                          </a:solidFill>
                          <a:latin typeface="微軟正黑體" panose="020B0604030504040204" pitchFamily="34" charset="-120"/>
                          <a:ea typeface="微軟正黑體" panose="020B0604030504040204" pitchFamily="34" charset="-120"/>
                        </a:rPr>
                        <a:t>玄奘大學</a:t>
                      </a:r>
                    </a:p>
                  </a:txBody>
                  <a:tcPr anchor="ctr">
                    <a:solidFill>
                      <a:schemeClr val="accent4">
                        <a:lumMod val="20000"/>
                        <a:lumOff val="80000"/>
                      </a:schemeClr>
                    </a:solidFill>
                  </a:tcPr>
                </a:tc>
                <a:tc>
                  <a:txBody>
                    <a:bodyPr/>
                    <a:lstStyle/>
                    <a:p>
                      <a:pPr algn="ctr"/>
                      <a:r>
                        <a:rPr lang="zh-TW" altLang="en-US" b="0" dirty="0">
                          <a:solidFill>
                            <a:schemeClr val="tx1"/>
                          </a:solidFill>
                          <a:latin typeface="微軟正黑體" panose="020B0604030504040204" pitchFamily="34" charset="-120"/>
                          <a:ea typeface="微軟正黑體" panose="020B0604030504040204" pitchFamily="34" charset="-120"/>
                        </a:rPr>
                        <a:t>亞洲大學</a:t>
                      </a:r>
                    </a:p>
                  </a:txBody>
                  <a:tcPr anchor="ctr">
                    <a:solidFill>
                      <a:schemeClr val="accent4">
                        <a:lumMod val="20000"/>
                        <a:lumOff val="80000"/>
                      </a:schemeClr>
                    </a:solidFill>
                  </a:tcPr>
                </a:tc>
                <a:tc>
                  <a:txBody>
                    <a:bodyPr/>
                    <a:lstStyle/>
                    <a:p>
                      <a:pPr algn="ctr"/>
                      <a:r>
                        <a:rPr lang="zh-TW" altLang="en-US" b="0" dirty="0">
                          <a:solidFill>
                            <a:schemeClr val="tx1"/>
                          </a:solidFill>
                          <a:latin typeface="微軟正黑體" panose="020B0604030504040204" pitchFamily="34" charset="-120"/>
                          <a:ea typeface="微軟正黑體" panose="020B0604030504040204" pitchFamily="34" charset="-120"/>
                        </a:rPr>
                        <a:t>開南大學</a:t>
                      </a:r>
                    </a:p>
                  </a:txBody>
                  <a:tcPr anchor="ctr">
                    <a:solidFill>
                      <a:schemeClr val="accent4">
                        <a:lumMod val="20000"/>
                        <a:lumOff val="80000"/>
                      </a:schemeClr>
                    </a:solidFill>
                  </a:tcPr>
                </a:tc>
                <a:tc>
                  <a:txBody>
                    <a:bodyPr/>
                    <a:lstStyle/>
                    <a:p>
                      <a:pPr algn="ctr"/>
                      <a:r>
                        <a:rPr lang="zh-TW" altLang="en-US" b="0" dirty="0">
                          <a:solidFill>
                            <a:schemeClr val="tx1"/>
                          </a:solidFill>
                          <a:latin typeface="微軟正黑體" panose="020B0604030504040204" pitchFamily="34" charset="-120"/>
                          <a:ea typeface="微軟正黑體" panose="020B0604030504040204" pitchFamily="34" charset="-120"/>
                        </a:rPr>
                        <a:t>佛光大學</a:t>
                      </a:r>
                    </a:p>
                  </a:txBody>
                  <a:tcPr anchor="ctr">
                    <a:solidFill>
                      <a:schemeClr val="accent4">
                        <a:lumMod val="20000"/>
                        <a:lumOff val="80000"/>
                      </a:schemeClr>
                    </a:solidFill>
                  </a:tcPr>
                </a:tc>
                <a:extLst>
                  <a:ext uri="{0D108BD9-81ED-4DB2-BD59-A6C34878D82A}">
                    <a16:rowId xmlns:a16="http://schemas.microsoft.com/office/drawing/2014/main" val="1608925828"/>
                  </a:ext>
                </a:extLst>
              </a:tr>
            </a:tbl>
          </a:graphicData>
        </a:graphic>
      </p:graphicFrame>
    </p:spTree>
    <p:extLst>
      <p:ext uri="{BB962C8B-B14F-4D97-AF65-F5344CB8AC3E}">
        <p14:creationId xmlns:p14="http://schemas.microsoft.com/office/powerpoint/2010/main" val="34884682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99"/>
          <p:cNvSpPr txBox="1">
            <a:spLocks noChangeArrowheads="1"/>
          </p:cNvSpPr>
          <p:nvPr/>
        </p:nvSpPr>
        <p:spPr>
          <a:xfrm>
            <a:off x="858755" y="119352"/>
            <a:ext cx="11333245"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500" b="1" spc="-75" dirty="0">
                <a:solidFill>
                  <a:prstClr val="black"/>
                </a:solidFill>
                <a:latin typeface="微軟正黑體" panose="020B0604030504040204" pitchFamily="34" charset="-120"/>
                <a:ea typeface="微軟正黑體" panose="020B0604030504040204" pitchFamily="34" charset="-120"/>
              </a:rPr>
              <a:t>技優甄審入學招生作業流程</a:t>
            </a:r>
          </a:p>
        </p:txBody>
      </p:sp>
      <p:graphicFrame>
        <p:nvGraphicFramePr>
          <p:cNvPr id="3" name="表格 3">
            <a:extLst>
              <a:ext uri="{FF2B5EF4-FFF2-40B4-BE49-F238E27FC236}">
                <a16:creationId xmlns:a16="http://schemas.microsoft.com/office/drawing/2014/main" id="{62691E68-3BB8-42E9-A5D6-67B04A62733C}"/>
              </a:ext>
            </a:extLst>
          </p:cNvPr>
          <p:cNvGraphicFramePr>
            <a:graphicFrameLocks noGrp="1"/>
          </p:cNvGraphicFramePr>
          <p:nvPr>
            <p:extLst>
              <p:ext uri="{D42A27DB-BD31-4B8C-83A1-F6EECF244321}">
                <p14:modId xmlns:p14="http://schemas.microsoft.com/office/powerpoint/2010/main" val="3307613011"/>
              </p:ext>
            </p:extLst>
          </p:nvPr>
        </p:nvGraphicFramePr>
        <p:xfrm>
          <a:off x="858755" y="822035"/>
          <a:ext cx="10548378" cy="5800439"/>
        </p:xfrm>
        <a:graphic>
          <a:graphicData uri="http://schemas.openxmlformats.org/drawingml/2006/table">
            <a:tbl>
              <a:tblPr firstRow="1" bandRow="1">
                <a:solidFill>
                  <a:srgbClr val="CCCCFF"/>
                </a:solidFill>
                <a:tableStyleId>{00A15C55-8517-42AA-B614-E9B94910E393}</a:tableStyleId>
              </a:tblPr>
              <a:tblGrid>
                <a:gridCol w="2918916">
                  <a:extLst>
                    <a:ext uri="{9D8B030D-6E8A-4147-A177-3AD203B41FA5}">
                      <a16:colId xmlns:a16="http://schemas.microsoft.com/office/drawing/2014/main" val="889433003"/>
                    </a:ext>
                  </a:extLst>
                </a:gridCol>
                <a:gridCol w="1283855">
                  <a:extLst>
                    <a:ext uri="{9D8B030D-6E8A-4147-A177-3AD203B41FA5}">
                      <a16:colId xmlns:a16="http://schemas.microsoft.com/office/drawing/2014/main" val="686468778"/>
                    </a:ext>
                  </a:extLst>
                </a:gridCol>
                <a:gridCol w="6345607">
                  <a:extLst>
                    <a:ext uri="{9D8B030D-6E8A-4147-A177-3AD203B41FA5}">
                      <a16:colId xmlns:a16="http://schemas.microsoft.com/office/drawing/2014/main" val="3867002060"/>
                    </a:ext>
                  </a:extLst>
                </a:gridCol>
              </a:tblGrid>
              <a:tr h="350979">
                <a:tc gridSpan="2">
                  <a:txBody>
                    <a:bodyPr/>
                    <a:lstStyle/>
                    <a:p>
                      <a:pPr marL="0" marR="0" lvl="0" indent="0" algn="ctr" defTabSz="914400" rtl="0" eaLnBrk="1" fontAlgn="auto" latinLnBrk="0" hangingPunct="1">
                        <a:lnSpc>
                          <a:spcPts val="1700"/>
                        </a:lnSpc>
                        <a:spcBef>
                          <a:spcPts val="0"/>
                        </a:spcBef>
                        <a:spcAft>
                          <a:spcPts val="0"/>
                        </a:spcAft>
                        <a:buClrTx/>
                        <a:buSzTx/>
                        <a:buFontTx/>
                        <a:buNone/>
                        <a:tabLst/>
                        <a:defRPr/>
                      </a:pPr>
                      <a:r>
                        <a:rPr kumimoji="1" lang="zh-TW" altLang="en-US" sz="1800" b="1" u="none" strike="noStrike" cap="none" normalizeH="0" baseline="0" dirty="0">
                          <a:ln>
                            <a:noFill/>
                          </a:ln>
                          <a:solidFill>
                            <a:schemeClr val="bg1"/>
                          </a:solidFill>
                          <a:effectLst/>
                          <a:latin typeface="Times New Roman" panose="02020603050405020304" pitchFamily="18" charset="0"/>
                          <a:ea typeface="微軟正黑體" panose="020B0604030504040204" pitchFamily="34" charset="-120"/>
                          <a:cs typeface="Times New Roman" panose="02020603050405020304" pitchFamily="18" charset="0"/>
                        </a:rPr>
                        <a:t>重要日程</a:t>
                      </a:r>
                      <a:endParaRPr kumimoji="1" lang="zh-TW" altLang="en-US" sz="1800" b="1" i="0" u="none" strike="noStrike" cap="none" normalizeH="0" baseline="0" dirty="0">
                        <a:ln>
                          <a:noFill/>
                        </a:ln>
                        <a:solidFill>
                          <a:schemeClr val="bg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anchor="ctr">
                    <a:solidFill>
                      <a:srgbClr val="A679FF"/>
                    </a:solidFill>
                  </a:tcPr>
                </a:tc>
                <a:tc hMerge="1">
                  <a:txBody>
                    <a:bodyPr/>
                    <a:lstStyle/>
                    <a:p>
                      <a:endParaRPr lang="zh-TW" altLang="en-US"/>
                    </a:p>
                  </a:txBody>
                  <a:tcPr/>
                </a:tc>
                <a:tc>
                  <a:txBody>
                    <a:bodyPr/>
                    <a:lstStyle/>
                    <a:p>
                      <a:pPr marL="0" marR="0" lvl="0" indent="0" algn="ctr" defTabSz="914400" rtl="0" eaLnBrk="1" fontAlgn="auto" latinLnBrk="0" hangingPunct="1">
                        <a:lnSpc>
                          <a:spcPts val="1700"/>
                        </a:lnSpc>
                        <a:spcBef>
                          <a:spcPts val="0"/>
                        </a:spcBef>
                        <a:spcAft>
                          <a:spcPts val="0"/>
                        </a:spcAft>
                        <a:buClrTx/>
                        <a:buSzTx/>
                        <a:buFontTx/>
                        <a:buNone/>
                        <a:tabLst/>
                        <a:defRPr/>
                      </a:pPr>
                      <a:r>
                        <a:rPr kumimoji="1" lang="zh-TW" altLang="en-US" sz="1800" b="1" u="none" strike="noStrike" kern="1200" cap="none" normalizeH="0" baseline="0" dirty="0">
                          <a:ln>
                            <a:noFill/>
                          </a:ln>
                          <a:solidFill>
                            <a:schemeClr val="bg1"/>
                          </a:solidFill>
                          <a:effectLst/>
                          <a:latin typeface="Times New Roman" panose="02020603050405020304" pitchFamily="18" charset="0"/>
                          <a:ea typeface="微軟正黑體" panose="020B0604030504040204" pitchFamily="34" charset="-120"/>
                          <a:cs typeface="Times New Roman" panose="02020603050405020304" pitchFamily="18" charset="0"/>
                        </a:rPr>
                        <a:t>辦理事項</a:t>
                      </a:r>
                      <a:endParaRPr kumimoji="1" lang="zh-TW" altLang="en-US" sz="1800" b="1" i="0" u="none" strike="noStrike" kern="1200" cap="none" normalizeH="0" baseline="0" dirty="0">
                        <a:ln>
                          <a:noFill/>
                        </a:ln>
                        <a:solidFill>
                          <a:schemeClr val="bg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anchor="ctr">
                    <a:solidFill>
                      <a:srgbClr val="A679FF"/>
                    </a:solidFill>
                  </a:tcPr>
                </a:tc>
                <a:extLst>
                  <a:ext uri="{0D108BD9-81ED-4DB2-BD59-A6C34878D82A}">
                    <a16:rowId xmlns:a16="http://schemas.microsoft.com/office/drawing/2014/main" val="2159581172"/>
                  </a:ext>
                </a:extLst>
              </a:tr>
              <a:tr h="350979">
                <a:tc gridSpan="2">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lang="en-US" altLang="zh-TW" sz="1800" b="1" kern="1200" dirty="0">
                          <a:effectLst/>
                          <a:latin typeface="Times New Roman" panose="02020603050405020304" pitchFamily="18" charset="0"/>
                          <a:ea typeface="微軟正黑體" panose="020B0604030504040204" pitchFamily="34" charset="-120"/>
                          <a:cs typeface="Times New Roman" panose="02020603050405020304" pitchFamily="18" charset="0"/>
                        </a:rPr>
                        <a:t>113.3.13(</a:t>
                      </a:r>
                      <a:r>
                        <a:rPr lang="zh-TW" altLang="en-US" sz="1800" b="1" kern="1200" dirty="0">
                          <a:effectLst/>
                          <a:latin typeface="Times New Roman" panose="02020603050405020304" pitchFamily="18" charset="0"/>
                          <a:ea typeface="微軟正黑體" panose="020B0604030504040204" pitchFamily="34" charset="-120"/>
                          <a:cs typeface="Times New Roman" panose="02020603050405020304" pitchFamily="18" charset="0"/>
                        </a:rPr>
                        <a:t>三</a:t>
                      </a:r>
                      <a:r>
                        <a:rPr lang="en-US" altLang="zh-TW" sz="1800" b="1" kern="1200" dirty="0">
                          <a:effectLst/>
                          <a:latin typeface="Times New Roman" panose="02020603050405020304" pitchFamily="18" charset="0"/>
                          <a:ea typeface="微軟正黑體" panose="020B0604030504040204" pitchFamily="34" charset="-120"/>
                          <a:cs typeface="Times New Roman" panose="02020603050405020304" pitchFamily="18" charset="0"/>
                        </a:rPr>
                        <a:t>)10:00-113.3.20(</a:t>
                      </a:r>
                      <a:r>
                        <a:rPr lang="zh-TW" altLang="en-US" sz="1800" b="1" kern="1200" dirty="0">
                          <a:effectLst/>
                          <a:latin typeface="Times New Roman" panose="02020603050405020304" pitchFamily="18" charset="0"/>
                          <a:ea typeface="微軟正黑體" panose="020B0604030504040204" pitchFamily="34" charset="-120"/>
                          <a:cs typeface="Times New Roman" panose="02020603050405020304" pitchFamily="18" charset="0"/>
                        </a:rPr>
                        <a:t>三</a:t>
                      </a:r>
                      <a:r>
                        <a:rPr lang="en-US" altLang="zh-TW" sz="1800" b="1" kern="1200" dirty="0">
                          <a:effectLst/>
                          <a:latin typeface="Times New Roman" panose="02020603050405020304" pitchFamily="18" charset="0"/>
                          <a:ea typeface="微軟正黑體" panose="020B0604030504040204" pitchFamily="34" charset="-120"/>
                          <a:cs typeface="Times New Roman" panose="02020603050405020304" pitchFamily="18" charset="0"/>
                        </a:rPr>
                        <a:t>)17:00</a:t>
                      </a:r>
                      <a:r>
                        <a:rPr lang="zh-TW" altLang="en-US" sz="1800" b="1" kern="1200" dirty="0">
                          <a:effectLst/>
                          <a:latin typeface="Times New Roman" panose="02020603050405020304" pitchFamily="18" charset="0"/>
                          <a:ea typeface="微軟正黑體" panose="020B0604030504040204" pitchFamily="34" charset="-120"/>
                          <a:cs typeface="Times New Roman" panose="02020603050405020304" pitchFamily="18" charset="0"/>
                        </a:rPr>
                        <a:t>止</a:t>
                      </a:r>
                      <a:endParaRPr lang="zh-TW" altLang="en-US" sz="1800" b="1" kern="1200" dirty="0">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anchor="ctr">
                    <a:solidFill>
                      <a:schemeClr val="bg1"/>
                    </a:solidFill>
                  </a:tcPr>
                </a:tc>
                <a:tc hMerge="1">
                  <a:txBody>
                    <a:bodyPr/>
                    <a:lstStyle/>
                    <a:p>
                      <a:endParaRPr lang="zh-TW" altLang="en-US"/>
                    </a:p>
                  </a:txBody>
                  <a:tcPr/>
                </a:tc>
                <a:tc>
                  <a:txBody>
                    <a:bodyPr/>
                    <a:lstStyle/>
                    <a:p>
                      <a:pPr algn="l">
                        <a:lnSpc>
                          <a:spcPts val="1600"/>
                        </a:lnSpc>
                      </a:pPr>
                      <a:r>
                        <a:rPr lang="zh-TW" altLang="en-US" sz="1800" b="1"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向高級中等學校調查本學年度應屆畢業生資料交換名單</a:t>
                      </a:r>
                    </a:p>
                  </a:txBody>
                  <a:tcPr anchor="ctr">
                    <a:solidFill>
                      <a:schemeClr val="bg1"/>
                    </a:solidFill>
                  </a:tcPr>
                </a:tc>
                <a:extLst>
                  <a:ext uri="{0D108BD9-81ED-4DB2-BD59-A6C34878D82A}">
                    <a16:rowId xmlns:a16="http://schemas.microsoft.com/office/drawing/2014/main" val="3600306702"/>
                  </a:ext>
                </a:extLst>
              </a:tr>
              <a:tr h="350979">
                <a:tc gridSpan="2">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lang="en-US" altLang="zh-TW" sz="1800" b="1" kern="1200" dirty="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rPr>
                        <a:t>113.</a:t>
                      </a:r>
                      <a:r>
                        <a:rPr lang="en-US" altLang="zh-TW" sz="1800" b="1" kern="1200" dirty="0">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4.12(</a:t>
                      </a:r>
                      <a:r>
                        <a:rPr lang="zh-TW" altLang="en-US" sz="1800" b="1" kern="1200" dirty="0">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五</a:t>
                      </a:r>
                      <a:r>
                        <a:rPr lang="en-US" altLang="zh-TW" sz="1800" b="1" kern="1200" dirty="0">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)10:00-</a:t>
                      </a:r>
                      <a:r>
                        <a:rPr lang="en-US" altLang="zh-TW" sz="1800" b="1" kern="1200" dirty="0">
                          <a:effectLst/>
                          <a:latin typeface="Times New Roman" panose="02020603050405020304" pitchFamily="18" charset="0"/>
                          <a:ea typeface="微軟正黑體" panose="020B0604030504040204" pitchFamily="34" charset="-120"/>
                          <a:cs typeface="Times New Roman" panose="02020603050405020304" pitchFamily="18" charset="0"/>
                        </a:rPr>
                        <a:t>113.</a:t>
                      </a:r>
                      <a:r>
                        <a:rPr lang="en-US" altLang="zh-TW" sz="1800" b="1" kern="1200" dirty="0">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4.17(</a:t>
                      </a:r>
                      <a:r>
                        <a:rPr lang="zh-TW" altLang="en-US" sz="1800" b="1" kern="1200" dirty="0">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三</a:t>
                      </a:r>
                      <a:r>
                        <a:rPr lang="en-US" altLang="zh-TW" sz="1800" b="1" kern="1200" dirty="0">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)21:00</a:t>
                      </a:r>
                      <a:r>
                        <a:rPr lang="zh-TW" altLang="en-US" sz="1800" b="1" kern="1200" dirty="0">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止</a:t>
                      </a:r>
                    </a:p>
                  </a:txBody>
                  <a:tcPr anchor="ctr">
                    <a:solidFill>
                      <a:srgbClr val="EBEBFF"/>
                    </a:solidFill>
                  </a:tcPr>
                </a:tc>
                <a:tc hMerge="1">
                  <a:txBody>
                    <a:bodyPr/>
                    <a:lstStyle/>
                    <a:p>
                      <a:endParaRPr lang="zh-TW" altLang="en-US"/>
                    </a:p>
                  </a:txBody>
                  <a:tcPr/>
                </a:tc>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lang="zh-TW" altLang="zh-TW" sz="1800" b="1" kern="1200" dirty="0">
                          <a:effectLst/>
                          <a:latin typeface="Times New Roman" panose="02020603050405020304" pitchFamily="18" charset="0"/>
                          <a:ea typeface="微軟正黑體" panose="020B0604030504040204" pitchFamily="34" charset="-120"/>
                          <a:cs typeface="Times New Roman" panose="02020603050405020304" pitchFamily="18" charset="0"/>
                        </a:rPr>
                        <a:t>學習歷程中央資料庫釋出資料</a:t>
                      </a:r>
                      <a:r>
                        <a:rPr lang="en-US" altLang="zh-TW" sz="1800" b="1" kern="1200" dirty="0">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zh-TW" sz="1800" b="1" kern="1200" dirty="0">
                          <a:effectLst/>
                          <a:latin typeface="Times New Roman" panose="02020603050405020304" pitchFamily="18" charset="0"/>
                          <a:ea typeface="微軟正黑體" panose="020B0604030504040204" pitchFamily="34" charset="-120"/>
                          <a:cs typeface="Times New Roman" panose="02020603050405020304" pitchFamily="18" charset="0"/>
                        </a:rPr>
                        <a:t>檔案</a:t>
                      </a:r>
                      <a:r>
                        <a:rPr lang="en-US" altLang="zh-TW" sz="1800" b="1" kern="1200" dirty="0">
                          <a:effectLst/>
                          <a:latin typeface="Times New Roman" panose="02020603050405020304" pitchFamily="18" charset="0"/>
                          <a:ea typeface="微軟正黑體" panose="020B0604030504040204" pitchFamily="34" charset="-120"/>
                          <a:cs typeface="Times New Roman" panose="02020603050405020304" pitchFamily="18" charset="0"/>
                        </a:rPr>
                        <a:t>)</a:t>
                      </a:r>
                      <a:r>
                        <a:rPr lang="zh-TW" altLang="zh-TW" sz="1800" b="1" kern="1200" dirty="0">
                          <a:effectLst/>
                          <a:latin typeface="Times New Roman" panose="02020603050405020304" pitchFamily="18" charset="0"/>
                          <a:ea typeface="微軟正黑體" panose="020B0604030504040204" pitchFamily="34" charset="-120"/>
                          <a:cs typeface="Times New Roman" panose="02020603050405020304" pitchFamily="18" charset="0"/>
                        </a:rPr>
                        <a:t>查看及疑義處理</a:t>
                      </a:r>
                      <a:endParaRPr lang="zh-TW" altLang="en-US" sz="1800" b="1" kern="1200" dirty="0">
                        <a:solidFill>
                          <a:srgbClr val="FF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anchor="ctr">
                    <a:solidFill>
                      <a:srgbClr val="EBEBFF"/>
                    </a:solidFill>
                  </a:tcPr>
                </a:tc>
                <a:extLst>
                  <a:ext uri="{0D108BD9-81ED-4DB2-BD59-A6C34878D82A}">
                    <a16:rowId xmlns:a16="http://schemas.microsoft.com/office/drawing/2014/main" val="1454205761"/>
                  </a:ext>
                </a:extLst>
              </a:tr>
              <a:tr h="350979">
                <a:tc gridSpan="2">
                  <a:txBody>
                    <a:bodyPr/>
                    <a:lstStyle/>
                    <a:p>
                      <a:pPr marL="0" marR="0" lvl="0" indent="0" algn="l" defTabSz="914400" rtl="0" eaLnBrk="1" fontAlgn="base" latinLnBrk="0" hangingPunct="1">
                        <a:lnSpc>
                          <a:spcPts val="1600"/>
                        </a:lnSpc>
                        <a:spcBef>
                          <a:spcPts val="0"/>
                        </a:spcBef>
                        <a:spcAft>
                          <a:spcPts val="0"/>
                        </a:spcAft>
                        <a:buClrTx/>
                        <a:buSzTx/>
                        <a:buFontTx/>
                        <a:buNone/>
                        <a:tabLst/>
                      </a:pPr>
                      <a:r>
                        <a:rPr lang="en-US" altLang="zh-TW" sz="1800" b="1" kern="1200" dirty="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rPr>
                        <a:t>113.</a:t>
                      </a:r>
                      <a:r>
                        <a:rPr lang="en-US" altLang="zh-TW" sz="1800" b="1" kern="1200" dirty="0">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4.15(</a:t>
                      </a:r>
                      <a:r>
                        <a:rPr lang="zh-TW" altLang="en-US" sz="1800" b="1" kern="1200" dirty="0">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一</a:t>
                      </a:r>
                      <a:r>
                        <a:rPr lang="en-US" altLang="zh-TW" sz="1800" b="1" kern="1200" dirty="0">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)10:00-</a:t>
                      </a:r>
                      <a:r>
                        <a:rPr lang="en-US" altLang="zh-TW" sz="1800" b="1" kern="1200" dirty="0">
                          <a:effectLst/>
                          <a:latin typeface="Times New Roman" panose="02020603050405020304" pitchFamily="18" charset="0"/>
                          <a:ea typeface="微軟正黑體" panose="020B0604030504040204" pitchFamily="34" charset="-120"/>
                          <a:cs typeface="Times New Roman" panose="02020603050405020304" pitchFamily="18" charset="0"/>
                        </a:rPr>
                        <a:t>113.</a:t>
                      </a:r>
                      <a:r>
                        <a:rPr lang="en-US" altLang="zh-TW" sz="1800" b="1" kern="1200" dirty="0">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4.17(</a:t>
                      </a:r>
                      <a:r>
                        <a:rPr lang="zh-TW" altLang="en-US" sz="1800" b="1" kern="1200" dirty="0">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三</a:t>
                      </a:r>
                      <a:r>
                        <a:rPr lang="en-US" altLang="zh-TW" sz="1800" b="1" kern="1200" dirty="0">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)17:00</a:t>
                      </a:r>
                      <a:r>
                        <a:rPr lang="zh-TW" altLang="en-US" sz="1800" b="1" kern="1200" dirty="0">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止</a:t>
                      </a:r>
                      <a:endParaRPr lang="en-US" altLang="zh-TW" sz="1800" b="1" kern="1200" dirty="0">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91424" marR="91424" marT="45711" marB="45711" anchor="ctr" horzOverflow="overflow">
                    <a:solidFill>
                      <a:schemeClr val="bg1"/>
                    </a:solidFill>
                  </a:tcPr>
                </a:tc>
                <a:tc hMerge="1">
                  <a:txBody>
                    <a:bodyPr/>
                    <a:lstStyle/>
                    <a:p>
                      <a:endParaRPr lang="zh-TW" altLang="en-US"/>
                    </a:p>
                  </a:txBody>
                  <a:tcPr/>
                </a:tc>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lang="zh-TW" altLang="zh-TW" sz="1800" b="1" kern="1200" dirty="0">
                          <a:effectLst/>
                          <a:latin typeface="Times New Roman" panose="02020603050405020304" pitchFamily="18" charset="0"/>
                          <a:ea typeface="微軟正黑體" panose="020B0604030504040204" pitchFamily="34" charset="-120"/>
                          <a:cs typeface="Times New Roman" panose="02020603050405020304" pitchFamily="18" charset="0"/>
                        </a:rPr>
                        <a:t>低收入戶、中低收入戶身分網路</a:t>
                      </a:r>
                      <a:r>
                        <a:rPr lang="zh-TW" altLang="zh-TW" sz="1800" b="1" kern="1200" dirty="0">
                          <a:solidFill>
                            <a:srgbClr val="0000FF"/>
                          </a:solidFill>
                          <a:effectLst/>
                          <a:latin typeface="Times New Roman" panose="02020603050405020304" pitchFamily="18" charset="0"/>
                          <a:ea typeface="微軟正黑體" panose="020B0604030504040204" pitchFamily="34" charset="-120"/>
                          <a:cs typeface="Times New Roman" panose="02020603050405020304" pitchFamily="18" charset="0"/>
                        </a:rPr>
                        <a:t>登錄及繳寄</a:t>
                      </a:r>
                      <a:r>
                        <a:rPr lang="zh-TW" altLang="zh-TW" sz="1800" b="1" kern="1200" dirty="0">
                          <a:effectLst/>
                          <a:latin typeface="Times New Roman" panose="02020603050405020304" pitchFamily="18" charset="0"/>
                          <a:ea typeface="微軟正黑體" panose="020B0604030504040204" pitchFamily="34" charset="-120"/>
                          <a:cs typeface="Times New Roman" panose="02020603050405020304" pitchFamily="18" charset="0"/>
                        </a:rPr>
                        <a:t>證明文件</a:t>
                      </a:r>
                      <a:endParaRPr kumimoji="1" lang="en-US" altLang="zh-TW" sz="1800" b="1" i="0" u="none" strike="noStrike" cap="none" normalizeH="0" baseline="0" dirty="0">
                        <a:ln>
                          <a:noFill/>
                        </a:ln>
                        <a:solidFill>
                          <a:srgbClr val="0000FF"/>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anchor="ctr">
                    <a:solidFill>
                      <a:schemeClr val="bg1"/>
                    </a:solidFill>
                  </a:tcPr>
                </a:tc>
                <a:extLst>
                  <a:ext uri="{0D108BD9-81ED-4DB2-BD59-A6C34878D82A}">
                    <a16:rowId xmlns:a16="http://schemas.microsoft.com/office/drawing/2014/main" val="317412811"/>
                  </a:ext>
                </a:extLst>
              </a:tr>
              <a:tr h="614214">
                <a:tc gridSpan="2">
                  <a:txBody>
                    <a:bodyPr/>
                    <a:lstStyle/>
                    <a:p>
                      <a:pPr marL="0" marR="0" lvl="0" indent="0" algn="l" defTabSz="914400" rtl="0" eaLnBrk="1" fontAlgn="base" latinLnBrk="0" hangingPunct="1">
                        <a:lnSpc>
                          <a:spcPts val="1600"/>
                        </a:lnSpc>
                        <a:spcBef>
                          <a:spcPts val="0"/>
                        </a:spcBef>
                        <a:spcAft>
                          <a:spcPts val="0"/>
                        </a:spcAft>
                        <a:buClrTx/>
                        <a:buSzTx/>
                        <a:buFontTx/>
                        <a:buNone/>
                        <a:tabLst/>
                      </a:pPr>
                      <a:r>
                        <a:rPr lang="en-US" altLang="zh-TW" sz="1800" b="1" kern="1200" dirty="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rPr>
                        <a:t>113.</a:t>
                      </a:r>
                      <a:r>
                        <a:rPr lang="en-US" altLang="zh-TW" sz="1800" b="1" kern="1200" dirty="0">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4.30(</a:t>
                      </a:r>
                      <a:r>
                        <a:rPr lang="zh-TW" altLang="en-US" sz="1800" b="1" kern="1200" dirty="0">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二</a:t>
                      </a:r>
                      <a:r>
                        <a:rPr lang="en-US" altLang="zh-TW" sz="1800" b="1" kern="1200" dirty="0">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)10:00-</a:t>
                      </a:r>
                      <a:r>
                        <a:rPr lang="en-US" altLang="zh-TW" sz="1800" b="1" kern="1200" dirty="0">
                          <a:effectLst/>
                          <a:latin typeface="Times New Roman" panose="02020603050405020304" pitchFamily="18" charset="0"/>
                          <a:ea typeface="微軟正黑體" panose="020B0604030504040204" pitchFamily="34" charset="-120"/>
                          <a:cs typeface="Times New Roman" panose="02020603050405020304" pitchFamily="18" charset="0"/>
                        </a:rPr>
                        <a:t>113.</a:t>
                      </a:r>
                      <a:r>
                        <a:rPr lang="en-US" altLang="zh-TW" sz="1800" b="1" kern="1200" dirty="0">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5.7(</a:t>
                      </a:r>
                      <a:r>
                        <a:rPr lang="zh-TW" altLang="en-US" sz="1800" b="1" kern="1200" dirty="0">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二</a:t>
                      </a:r>
                      <a:r>
                        <a:rPr lang="en-US" altLang="zh-TW" sz="1800" b="1" kern="1200" dirty="0">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)17:00</a:t>
                      </a:r>
                      <a:r>
                        <a:rPr lang="zh-TW" altLang="en-US" sz="1800" b="1" kern="1200" dirty="0">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止</a:t>
                      </a:r>
                      <a:endParaRPr lang="en-US" altLang="zh-TW" sz="1800" b="1" kern="1200" dirty="0">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91424" marR="91424" marT="45711" marB="45711" anchor="ctr" horzOverflow="overflow">
                    <a:solidFill>
                      <a:srgbClr val="EBEBFF"/>
                    </a:solidFill>
                  </a:tcPr>
                </a:tc>
                <a:tc hMerge="1">
                  <a:txBody>
                    <a:bodyPr/>
                    <a:lstStyle/>
                    <a:p>
                      <a:endParaRPr lang="zh-TW" altLang="en-US"/>
                    </a:p>
                  </a:txBody>
                  <a:tcPr/>
                </a:tc>
                <a:tc>
                  <a:txBody>
                    <a:bodyPr/>
                    <a:lstStyle/>
                    <a:p>
                      <a:pPr marL="0" marR="0" lvl="0" indent="0" algn="l" defTabSz="914400" rtl="0" eaLnBrk="1" fontAlgn="base" latinLnBrk="0" hangingPunct="1">
                        <a:lnSpc>
                          <a:spcPts val="1600"/>
                        </a:lnSpc>
                        <a:spcBef>
                          <a:spcPts val="0"/>
                        </a:spcBef>
                        <a:spcAft>
                          <a:spcPts val="0"/>
                        </a:spcAft>
                        <a:buClrTx/>
                        <a:buSzTx/>
                        <a:buFontTx/>
                        <a:buNone/>
                        <a:tabLst/>
                        <a:defRPr/>
                      </a:pPr>
                      <a:r>
                        <a:rPr kumimoji="1" lang="en-US" altLang="zh-TW" sz="1800" b="1" u="none" strike="noStrike" cap="none"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1.</a:t>
                      </a:r>
                      <a:r>
                        <a:rPr kumimoji="1" lang="zh-TW" altLang="en-US" sz="1800" b="1" u="none" strike="noStrike" cap="none"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繳交報名費       </a:t>
                      </a:r>
                      <a:r>
                        <a:rPr kumimoji="1" lang="zh-TW" altLang="en-US" sz="1800" b="1" u="none" strike="noStrike" kern="1200" cap="none"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報名費須於</a:t>
                      </a:r>
                      <a:r>
                        <a:rPr kumimoji="1" lang="en-US" altLang="zh-TW" sz="1800" b="1" u="sng" strike="noStrike" kern="1200"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113.5.6(</a:t>
                      </a:r>
                      <a:r>
                        <a:rPr kumimoji="1" lang="zh-TW" altLang="en-US" sz="1800" b="1" u="sng" strike="noStrike" kern="1200"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一</a:t>
                      </a:r>
                      <a:r>
                        <a:rPr kumimoji="1" lang="en-US" altLang="zh-TW" sz="1800" b="1" u="sng" strike="noStrike" kern="1200"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)24:00</a:t>
                      </a:r>
                      <a:r>
                        <a:rPr kumimoji="1" lang="zh-TW" altLang="en-US" sz="1800" b="1" u="sng" strike="noStrike" kern="1200"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前</a:t>
                      </a:r>
                      <a:r>
                        <a:rPr kumimoji="1" lang="zh-TW" altLang="en-US" sz="1800" b="1" u="none" strike="noStrike" kern="1200" cap="none"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完成繳費</a:t>
                      </a:r>
                      <a:endParaRPr kumimoji="1" lang="en-US" altLang="zh-TW" sz="1800" b="1" u="none" strike="noStrike" cap="none"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endParaRPr>
                    </a:p>
                    <a:p>
                      <a:pPr marL="0" marR="0" lvl="0" indent="0" algn="l" defTabSz="914400" rtl="0" eaLnBrk="1" fontAlgn="base" latinLnBrk="0" hangingPunct="1">
                        <a:lnSpc>
                          <a:spcPts val="1600"/>
                        </a:lnSpc>
                        <a:spcBef>
                          <a:spcPts val="0"/>
                        </a:spcBef>
                        <a:spcAft>
                          <a:spcPts val="0"/>
                        </a:spcAft>
                        <a:buClrTx/>
                        <a:buSzTx/>
                        <a:buFontTx/>
                        <a:buNone/>
                        <a:tabLst/>
                      </a:pPr>
                      <a:r>
                        <a:rPr kumimoji="1" lang="en-US" altLang="zh-TW" sz="1800" b="1" u="none" strike="noStrike" cap="none"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2.</a:t>
                      </a:r>
                      <a:r>
                        <a:rPr kumimoji="1" lang="zh-TW" altLang="en-US" sz="1800" b="1" u="none" strike="noStrike" cap="none" normalizeH="0" baseline="0" dirty="0">
                          <a:ln>
                            <a:noFill/>
                          </a:ln>
                          <a:solidFill>
                            <a:srgbClr val="0000FF"/>
                          </a:solidFill>
                          <a:effectLst/>
                          <a:latin typeface="Times New Roman" panose="02020603050405020304" pitchFamily="18" charset="0"/>
                          <a:ea typeface="微軟正黑體" panose="020B0604030504040204" pitchFamily="34" charset="-120"/>
                          <a:cs typeface="Times New Roman" panose="02020603050405020304" pitchFamily="18" charset="0"/>
                        </a:rPr>
                        <a:t>資格審查資料登錄及繳件</a:t>
                      </a:r>
                      <a:endParaRPr kumimoji="1" lang="en-US" altLang="zh-TW" sz="1800" b="1" u="none" strike="noStrike" cap="none" normalizeH="0" baseline="0" dirty="0">
                        <a:ln>
                          <a:noFill/>
                        </a:ln>
                        <a:solidFill>
                          <a:srgbClr val="0000FF"/>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anchor="ctr">
                    <a:solidFill>
                      <a:srgbClr val="EBEBFF"/>
                    </a:solidFill>
                  </a:tcPr>
                </a:tc>
                <a:extLst>
                  <a:ext uri="{0D108BD9-81ED-4DB2-BD59-A6C34878D82A}">
                    <a16:rowId xmlns:a16="http://schemas.microsoft.com/office/drawing/2014/main" val="996428431"/>
                  </a:ext>
                </a:extLst>
              </a:tr>
              <a:tr h="350979">
                <a:tc gridSpan="2">
                  <a:txBody>
                    <a:bodyPr/>
                    <a:lstStyle/>
                    <a:p>
                      <a:pPr marL="0" marR="0" lvl="0" indent="0" algn="l" defTabSz="914400" rtl="0" eaLnBrk="1" fontAlgn="base" latinLnBrk="0" hangingPunct="1">
                        <a:lnSpc>
                          <a:spcPts val="1600"/>
                        </a:lnSpc>
                        <a:spcBef>
                          <a:spcPts val="0"/>
                        </a:spcBef>
                        <a:spcAft>
                          <a:spcPts val="0"/>
                        </a:spcAft>
                        <a:buClrTx/>
                        <a:buSzTx/>
                        <a:buFontTx/>
                        <a:buNone/>
                        <a:tabLst/>
                      </a:pPr>
                      <a:r>
                        <a:rPr lang="en-US" altLang="zh-TW" sz="1800" b="1" kern="1200" dirty="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rPr>
                        <a:t>113.5.16(</a:t>
                      </a:r>
                      <a:r>
                        <a:rPr lang="zh-TW" altLang="en-US" sz="1800" b="1" kern="1200" dirty="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rPr>
                        <a:t>四</a:t>
                      </a:r>
                      <a:r>
                        <a:rPr lang="en-US" altLang="zh-TW" sz="1800" b="1" kern="1200" dirty="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rPr>
                        <a:t>)10:00</a:t>
                      </a:r>
                      <a:r>
                        <a:rPr lang="zh-TW" altLang="en-US" sz="1800" b="1" kern="1200" dirty="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rPr>
                        <a:t>起</a:t>
                      </a:r>
                      <a:endParaRPr lang="en-US" altLang="zh-TW" sz="1800" b="1" kern="1200" dirty="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91424" marR="91424" marT="45711" marB="45711" anchor="ctr" horzOverflow="overflow">
                    <a:solidFill>
                      <a:schemeClr val="bg1"/>
                    </a:solidFill>
                  </a:tcPr>
                </a:tc>
                <a:tc hMerge="1">
                  <a:txBody>
                    <a:bodyPr/>
                    <a:lstStyle/>
                    <a:p>
                      <a:endParaRPr lang="zh-TW" altLang="en-US"/>
                    </a:p>
                  </a:txBody>
                  <a:tcPr/>
                </a:tc>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1" lang="zh-TW" altLang="en-US" sz="1800" b="1" u="none" strike="noStrike" kern="1200" cap="none"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資格審查結果查詢</a:t>
                      </a:r>
                      <a:endParaRPr kumimoji="1" lang="zh-TW" altLang="en-US" sz="1800" b="1" i="0" u="none" strike="noStrike" kern="1200" cap="none" normalizeH="0" baseline="0" dirty="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anchor="ctr">
                    <a:solidFill>
                      <a:schemeClr val="bg1"/>
                    </a:solidFill>
                  </a:tcPr>
                </a:tc>
                <a:extLst>
                  <a:ext uri="{0D108BD9-81ED-4DB2-BD59-A6C34878D82A}">
                    <a16:rowId xmlns:a16="http://schemas.microsoft.com/office/drawing/2014/main" val="4254040887"/>
                  </a:ext>
                </a:extLst>
              </a:tr>
              <a:tr h="350979">
                <a:tc gridSpan="2">
                  <a:txBody>
                    <a:bodyPr/>
                    <a:lstStyle/>
                    <a:p>
                      <a:pPr marL="0" marR="0" lvl="0" indent="0" algn="l" defTabSz="914400" rtl="0" eaLnBrk="1" fontAlgn="base" latinLnBrk="0" hangingPunct="1">
                        <a:lnSpc>
                          <a:spcPts val="1600"/>
                        </a:lnSpc>
                        <a:spcBef>
                          <a:spcPts val="0"/>
                        </a:spcBef>
                        <a:spcAft>
                          <a:spcPts val="0"/>
                        </a:spcAft>
                        <a:buClrTx/>
                        <a:buSzTx/>
                        <a:buFontTx/>
                        <a:buNone/>
                        <a:tabLst/>
                      </a:pPr>
                      <a:r>
                        <a:rPr lang="en-US" altLang="zh-TW" sz="1800" b="1" kern="1200" dirty="0">
                          <a:solidFill>
                            <a:schemeClr val="dk1"/>
                          </a:solidFill>
                          <a:effectLst/>
                          <a:latin typeface="Times New Roman" panose="02020603050405020304" pitchFamily="18" charset="0"/>
                          <a:ea typeface="微軟正黑體" panose="020B0604030504040204" pitchFamily="34" charset="-120"/>
                          <a:cs typeface="Times New Roman" panose="02020603050405020304" pitchFamily="18" charset="0"/>
                        </a:rPr>
                        <a:t>113.</a:t>
                      </a:r>
                      <a:r>
                        <a:rPr lang="en-US" altLang="zh-TW" sz="1800" b="1" kern="1200" dirty="0">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5.20(</a:t>
                      </a:r>
                      <a:r>
                        <a:rPr lang="zh-TW" altLang="en-US" sz="1800" b="1" kern="1200" dirty="0">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一</a:t>
                      </a:r>
                      <a:r>
                        <a:rPr lang="en-US" altLang="zh-TW" sz="1800" b="1" kern="1200" dirty="0">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)10:00-</a:t>
                      </a:r>
                      <a:r>
                        <a:rPr lang="en-US" altLang="zh-TW" sz="1800" b="1" kern="1200" dirty="0">
                          <a:effectLst/>
                          <a:latin typeface="Times New Roman" panose="02020603050405020304" pitchFamily="18" charset="0"/>
                          <a:ea typeface="微軟正黑體" panose="020B0604030504040204" pitchFamily="34" charset="-120"/>
                          <a:cs typeface="Times New Roman" panose="02020603050405020304" pitchFamily="18" charset="0"/>
                        </a:rPr>
                        <a:t>113.</a:t>
                      </a:r>
                      <a:r>
                        <a:rPr lang="en-US" altLang="zh-TW" sz="1800" b="1" kern="1200" dirty="0">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5.24(</a:t>
                      </a:r>
                      <a:r>
                        <a:rPr lang="zh-TW" altLang="en-US" sz="1800" b="1" kern="1200" dirty="0">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五</a:t>
                      </a:r>
                      <a:r>
                        <a:rPr lang="en-US" altLang="zh-TW" sz="1800" b="1" kern="1200" dirty="0">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)17:00</a:t>
                      </a:r>
                      <a:r>
                        <a:rPr lang="zh-TW" altLang="en-US" sz="1800" b="1" kern="1200" dirty="0">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止</a:t>
                      </a:r>
                      <a:endParaRPr lang="en-US" altLang="zh-TW" sz="1800" b="1" kern="1200" dirty="0">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marL="91424" marR="91424" marT="45711" marB="45711" anchor="ctr" horzOverflow="overflow">
                    <a:solidFill>
                      <a:srgbClr val="EBEBFF"/>
                    </a:solidFill>
                  </a:tcPr>
                </a:tc>
                <a:tc hMerge="1">
                  <a:txBody>
                    <a:bodyPr/>
                    <a:lstStyle/>
                    <a:p>
                      <a:endParaRPr lang="zh-TW" altLang="en-US"/>
                    </a:p>
                  </a:txBody>
                  <a:tcPr/>
                </a:tc>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1" lang="zh-TW" altLang="en-US" sz="1800" b="1" u="none" strike="noStrike"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網路報名</a:t>
                      </a:r>
                      <a:r>
                        <a:rPr kumimoji="1" lang="en-US" altLang="zh-TW" sz="1800" b="1" u="none" strike="noStrike" cap="none"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a:t>
                      </a:r>
                      <a:r>
                        <a:rPr kumimoji="1" lang="zh-TW" altLang="en-US" sz="1800" b="1" u="none" strike="noStrike" cap="none"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至多選擇 </a:t>
                      </a:r>
                      <a:r>
                        <a:rPr kumimoji="1" lang="en-US" altLang="zh-TW" sz="1800" b="1" u="none" strike="noStrike"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5</a:t>
                      </a:r>
                      <a:r>
                        <a:rPr kumimoji="1" lang="zh-TW" altLang="en-US" sz="1800" b="1" u="none" strike="noStrike"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個</a:t>
                      </a:r>
                      <a:r>
                        <a:rPr kumimoji="1" lang="zh-TW" altLang="en-US" sz="1800" b="1" u="none" strike="noStrike" cap="none"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校系科組學程</a:t>
                      </a:r>
                      <a:r>
                        <a:rPr kumimoji="1" lang="en-US" altLang="zh-TW" sz="1800" b="1" u="none" strike="noStrike" cap="none"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a:t>
                      </a:r>
                      <a:endParaRPr kumimoji="1" lang="zh-TW" altLang="en-US" sz="1800" b="1" i="0" u="none" strike="noStrike" kern="1200" cap="none" normalizeH="0" baseline="0" dirty="0">
                        <a:ln>
                          <a:noFill/>
                        </a:ln>
                        <a:solidFill>
                          <a:srgbClr val="FF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anchor="ctr">
                    <a:solidFill>
                      <a:srgbClr val="EBEBFF"/>
                    </a:solidFill>
                  </a:tcPr>
                </a:tc>
                <a:extLst>
                  <a:ext uri="{0D108BD9-81ED-4DB2-BD59-A6C34878D82A}">
                    <a16:rowId xmlns:a16="http://schemas.microsoft.com/office/drawing/2014/main" val="3657806069"/>
                  </a:ext>
                </a:extLst>
              </a:tr>
              <a:tr h="538900">
                <a:tc gridSpan="2">
                  <a:txBody>
                    <a:bodyPr/>
                    <a:lstStyle/>
                    <a:p>
                      <a:pPr marL="0" marR="0" lvl="0" indent="0" algn="l" defTabSz="914400" rtl="0" eaLnBrk="1" fontAlgn="base" latinLnBrk="0" hangingPunct="1">
                        <a:lnSpc>
                          <a:spcPts val="1600"/>
                        </a:lnSpc>
                        <a:spcBef>
                          <a:spcPts val="0"/>
                        </a:spcBef>
                        <a:spcAft>
                          <a:spcPts val="0"/>
                        </a:spcAft>
                        <a:buClrTx/>
                        <a:buSzTx/>
                        <a:buFontTx/>
                        <a:buNone/>
                        <a:tabLst/>
                        <a:defRPr/>
                      </a:pPr>
                      <a:r>
                        <a:rPr kumimoji="1" lang="zh-TW" altLang="en-US" sz="1800" b="1" u="none" strike="noStrike" kern="1200"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各校自訂 </a:t>
                      </a:r>
                      <a:endParaRPr kumimoji="1" lang="en-US" altLang="zh-TW" sz="1800" b="1" u="none" strike="noStrike" kern="1200"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p>
                      <a:pPr marL="0" marR="0" lvl="0" indent="0" algn="l" defTabSz="914400" rtl="0" eaLnBrk="1" fontAlgn="base" latinLnBrk="0" hangingPunct="1">
                        <a:lnSpc>
                          <a:spcPts val="1600"/>
                        </a:lnSpc>
                        <a:spcBef>
                          <a:spcPts val="0"/>
                        </a:spcBef>
                        <a:spcAft>
                          <a:spcPts val="0"/>
                        </a:spcAft>
                        <a:buClrTx/>
                        <a:buSzTx/>
                        <a:buFontTx/>
                        <a:buNone/>
                        <a:tabLst/>
                        <a:defRPr/>
                      </a:pPr>
                      <a:r>
                        <a:rPr kumimoji="1" lang="en-US" altLang="zh-TW" sz="1800" b="1" u="none" strike="noStrike" kern="1200" cap="none"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113.</a:t>
                      </a:r>
                      <a:r>
                        <a:rPr kumimoji="1" lang="en-US" altLang="zh-TW" sz="1800" b="1" u="none" strike="noStrike" kern="1200"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6.5(</a:t>
                      </a:r>
                      <a:r>
                        <a:rPr kumimoji="1" lang="zh-TW" altLang="en-US" sz="1800" b="1" u="none" strike="noStrike" kern="1200"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三</a:t>
                      </a:r>
                      <a:r>
                        <a:rPr kumimoji="1" lang="en-US" altLang="zh-TW" sz="1800" b="1" u="none" strike="noStrike" kern="1200"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)10:00-</a:t>
                      </a:r>
                      <a:r>
                        <a:rPr kumimoji="1" lang="en-US" altLang="zh-TW" sz="1800" b="1" u="none" strike="noStrike" kern="1200" cap="none"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113.</a:t>
                      </a:r>
                      <a:r>
                        <a:rPr kumimoji="1" lang="en-US" altLang="zh-TW" sz="1800" b="1" u="none" strike="noStrike" kern="1200"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6.11(</a:t>
                      </a:r>
                      <a:r>
                        <a:rPr kumimoji="1" lang="zh-TW" altLang="en-US" sz="1800" b="1" u="none" strike="noStrike" kern="1200"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二</a:t>
                      </a:r>
                      <a:r>
                        <a:rPr kumimoji="1" lang="en-US" altLang="zh-TW" sz="1800" b="1" u="none" strike="noStrike" kern="1200"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)21:00</a:t>
                      </a:r>
                      <a:r>
                        <a:rPr lang="zh-TW" altLang="en-US" sz="1800" b="1" kern="1200" dirty="0">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止</a:t>
                      </a:r>
                      <a:endParaRPr kumimoji="1" lang="en-US" altLang="zh-TW" sz="1800" b="1" i="0" u="none" strike="noStrike" kern="1200"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anchor="ctr">
                    <a:solidFill>
                      <a:schemeClr val="bg1"/>
                    </a:solidFill>
                  </a:tcPr>
                </a:tc>
                <a:tc hMerge="1">
                  <a:txBody>
                    <a:bodyPr/>
                    <a:lstStyle/>
                    <a:p>
                      <a:endParaRPr lang="zh-TW" altLang="en-US"/>
                    </a:p>
                  </a:txBody>
                  <a:tcPr/>
                </a:tc>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1" lang="zh-TW" altLang="en-US" sz="1800" b="1" u="none" strike="noStrike"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網路上傳</a:t>
                      </a:r>
                      <a:r>
                        <a:rPr kumimoji="1" lang="en-US" altLang="zh-TW" sz="1800" b="1" u="none" strike="noStrike"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kumimoji="1" lang="zh-TW" altLang="en-US" sz="1800" b="1" u="none" strike="noStrike"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或勾選</a:t>
                      </a:r>
                      <a:r>
                        <a:rPr kumimoji="1" lang="en-US" altLang="zh-TW" sz="1800" b="1" u="none" strike="noStrike"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a:t>
                      </a:r>
                      <a:r>
                        <a:rPr kumimoji="1" lang="zh-TW" altLang="en-US" sz="1800" b="1" u="none" strike="noStrike"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學習歷程備審資料</a:t>
                      </a:r>
                      <a:endParaRPr kumimoji="1" lang="zh-TW" altLang="en-US" sz="1800" b="1" i="0" u="none" strike="noStrike"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anchor="ctr">
                    <a:solidFill>
                      <a:schemeClr val="bg1"/>
                    </a:solidFill>
                  </a:tcPr>
                </a:tc>
                <a:extLst>
                  <a:ext uri="{0D108BD9-81ED-4DB2-BD59-A6C34878D82A}">
                    <a16:rowId xmlns:a16="http://schemas.microsoft.com/office/drawing/2014/main" val="2850604454"/>
                  </a:ext>
                </a:extLst>
              </a:tr>
              <a:tr h="538900">
                <a:tc gridSpan="2">
                  <a:txBody>
                    <a:bodyPr/>
                    <a:lstStyle/>
                    <a:p>
                      <a:pPr marL="0" marR="0" lvl="0" indent="0" algn="l" defTabSz="914400" rtl="0" eaLnBrk="1" fontAlgn="base" latinLnBrk="0" hangingPunct="1">
                        <a:lnSpc>
                          <a:spcPts val="1600"/>
                        </a:lnSpc>
                        <a:spcBef>
                          <a:spcPts val="0"/>
                        </a:spcBef>
                        <a:spcAft>
                          <a:spcPts val="0"/>
                        </a:spcAft>
                        <a:buClrTx/>
                        <a:buSzTx/>
                        <a:buFontTx/>
                        <a:buNone/>
                        <a:tabLst/>
                        <a:defRPr/>
                      </a:pPr>
                      <a:r>
                        <a:rPr kumimoji="1" lang="zh-TW" altLang="en-US" sz="1800" b="1" u="none" strike="noStrike" kern="1200"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各校自訂 </a:t>
                      </a:r>
                      <a:endParaRPr kumimoji="1" lang="en-US" altLang="zh-TW" sz="1800" b="1" u="none" strike="noStrike" kern="1200"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p>
                      <a:pPr marL="0" marR="0" lvl="0" indent="0" algn="l" defTabSz="914400" rtl="0" eaLnBrk="1" fontAlgn="base" latinLnBrk="0" hangingPunct="1">
                        <a:lnSpc>
                          <a:spcPts val="1600"/>
                        </a:lnSpc>
                        <a:spcBef>
                          <a:spcPts val="0"/>
                        </a:spcBef>
                        <a:spcAft>
                          <a:spcPts val="0"/>
                        </a:spcAft>
                        <a:buClrTx/>
                        <a:buSzTx/>
                        <a:buFontTx/>
                        <a:buNone/>
                        <a:tabLst/>
                        <a:defRPr/>
                      </a:pPr>
                      <a:r>
                        <a:rPr kumimoji="1" lang="en-US" altLang="zh-TW" sz="1800" b="1" u="none" strike="noStrike" kern="1200" cap="none"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113.</a:t>
                      </a:r>
                      <a:r>
                        <a:rPr kumimoji="1" lang="en-US" altLang="zh-TW" sz="1800" b="1" u="none" strike="noStrike" kern="1200" cap="none" normalizeH="0" baseline="0" dirty="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6.5(</a:t>
                      </a:r>
                      <a:r>
                        <a:rPr kumimoji="1" lang="zh-TW" altLang="en-US" sz="1800" b="1" u="none" strike="noStrike" kern="1200" cap="none" normalizeH="0" baseline="0" dirty="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三</a:t>
                      </a:r>
                      <a:r>
                        <a:rPr kumimoji="1" lang="en-US" altLang="zh-TW" sz="1800" b="1" u="none" strike="noStrike" kern="1200" cap="none" normalizeH="0" baseline="0" dirty="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)10:00-</a:t>
                      </a:r>
                      <a:r>
                        <a:rPr kumimoji="1" lang="en-US" altLang="zh-TW" sz="1800" b="1" u="none" strike="noStrike" kern="1200" cap="none"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113.</a:t>
                      </a:r>
                      <a:r>
                        <a:rPr kumimoji="1" lang="en-US" altLang="zh-TW" sz="1800" b="1" u="none" strike="noStrike" kern="1200"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6.11(</a:t>
                      </a:r>
                      <a:r>
                        <a:rPr kumimoji="1" lang="zh-TW" altLang="en-US" sz="1800" b="1" u="none" strike="noStrike" kern="1200"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二</a:t>
                      </a:r>
                      <a:r>
                        <a:rPr kumimoji="1" lang="en-US" altLang="zh-TW" sz="1800" b="1" u="none" strike="noStrike" kern="1200"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)24:00</a:t>
                      </a:r>
                      <a:r>
                        <a:rPr lang="zh-TW" altLang="en-US" sz="1800" b="1" kern="1200" dirty="0">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止</a:t>
                      </a:r>
                      <a:endParaRPr kumimoji="1" lang="en-US" altLang="zh-TW" sz="1800" b="1" i="0" u="none" strike="noStrike" kern="1200"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anchor="ctr">
                    <a:solidFill>
                      <a:srgbClr val="EBEBFF"/>
                    </a:solidFill>
                  </a:tcPr>
                </a:tc>
                <a:tc hMerge="1">
                  <a:txBody>
                    <a:bodyPr/>
                    <a:lstStyle/>
                    <a:p>
                      <a:endParaRPr lang="zh-TW" altLang="en-US"/>
                    </a:p>
                  </a:txBody>
                  <a:tcPr/>
                </a:tc>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1" lang="zh-TW" altLang="en-US" sz="1800" b="1" u="none" strike="noStrike" cap="none"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依各甄審學校繳費方式與規定進行</a:t>
                      </a:r>
                      <a:r>
                        <a:rPr kumimoji="1" lang="zh-TW" altLang="en-US" sz="1800" b="1" u="none" strike="noStrike"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繳交甄審費</a:t>
                      </a:r>
                      <a:endParaRPr kumimoji="1" lang="zh-TW" altLang="en-US" sz="1800" b="1" i="0" u="none" strike="noStrike"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anchor="ctr">
                    <a:solidFill>
                      <a:srgbClr val="EBEBFF"/>
                    </a:solidFill>
                  </a:tcPr>
                </a:tc>
                <a:extLst>
                  <a:ext uri="{0D108BD9-81ED-4DB2-BD59-A6C34878D82A}">
                    <a16:rowId xmlns:a16="http://schemas.microsoft.com/office/drawing/2014/main" val="1078917051"/>
                  </a:ext>
                </a:extLst>
              </a:tr>
              <a:tr h="316538">
                <a:tc>
                  <a:txBody>
                    <a:bodyPr/>
                    <a:lstStyle/>
                    <a:p>
                      <a:pPr marL="0" marR="0" lvl="0" indent="0" algn="l" defTabSz="914400" rtl="0" eaLnBrk="1" fontAlgn="base" latinLnBrk="0" hangingPunct="1">
                        <a:lnSpc>
                          <a:spcPts val="1600"/>
                        </a:lnSpc>
                        <a:spcBef>
                          <a:spcPts val="0"/>
                        </a:spcBef>
                        <a:spcAft>
                          <a:spcPts val="0"/>
                        </a:spcAft>
                        <a:buClrTx/>
                        <a:buSzTx/>
                        <a:buFontTx/>
                        <a:buNone/>
                        <a:tabLst/>
                        <a:defRPr/>
                      </a:pPr>
                      <a:r>
                        <a:rPr kumimoji="1" lang="en-US" altLang="zh-TW" sz="1800" b="1" u="none" strike="noStrike" kern="1200" cap="none"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113.6.14(</a:t>
                      </a:r>
                      <a:r>
                        <a:rPr kumimoji="1" lang="zh-TW" altLang="en-US" sz="1800" b="1" u="none" strike="noStrike" kern="1200" cap="none"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五</a:t>
                      </a:r>
                      <a:r>
                        <a:rPr kumimoji="1" lang="en-US" altLang="zh-TW" sz="1800" b="1" u="none" strike="noStrike" kern="1200" cap="none"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)-113.6.23(</a:t>
                      </a:r>
                      <a:r>
                        <a:rPr kumimoji="1" lang="zh-TW" altLang="en-US" sz="1800" b="1" u="none" strike="noStrike" kern="1200" cap="none"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日</a:t>
                      </a:r>
                      <a:r>
                        <a:rPr kumimoji="1" lang="en-US" altLang="zh-TW" sz="1800" b="1" u="none" strike="noStrike" kern="1200" cap="none"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 </a:t>
                      </a:r>
                      <a:endParaRPr kumimoji="1" lang="en-US" altLang="zh-TW" sz="1800" b="1" u="none" strike="noStrike" kern="1200"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anchor="ctr">
                    <a:solidFill>
                      <a:schemeClr val="bg1"/>
                    </a:solidFill>
                  </a:tcPr>
                </a:tc>
                <a:tc>
                  <a:txBody>
                    <a:bodyPr/>
                    <a:lstStyle/>
                    <a:p>
                      <a:pPr marL="0" marR="0" lvl="0" indent="0" algn="l" defTabSz="914400" rtl="0" eaLnBrk="1" fontAlgn="base" latinLnBrk="0" hangingPunct="1">
                        <a:lnSpc>
                          <a:spcPts val="1600"/>
                        </a:lnSpc>
                        <a:spcBef>
                          <a:spcPts val="0"/>
                        </a:spcBef>
                        <a:spcAft>
                          <a:spcPts val="0"/>
                        </a:spcAft>
                        <a:buClrTx/>
                        <a:buSzTx/>
                        <a:buFontTx/>
                        <a:buNone/>
                        <a:tabLst/>
                        <a:defRPr/>
                      </a:pPr>
                      <a:r>
                        <a:rPr kumimoji="1" lang="zh-TW" altLang="en-US" sz="1800" b="1" u="none" strike="noStrike" kern="1200" cap="none" normalizeH="0" baseline="0" dirty="0">
                          <a:ln>
                            <a:noFill/>
                          </a:ln>
                          <a:solidFill>
                            <a:srgbClr val="0000FF"/>
                          </a:solidFill>
                          <a:effectLst/>
                          <a:latin typeface="Times New Roman" panose="02020603050405020304" pitchFamily="18" charset="0"/>
                          <a:ea typeface="微軟正黑體" panose="020B0604030504040204" pitchFamily="34" charset="-120"/>
                          <a:cs typeface="Times New Roman" panose="02020603050405020304" pitchFamily="18" charset="0"/>
                        </a:rPr>
                        <a:t>各校自訂 </a:t>
                      </a:r>
                      <a:endParaRPr kumimoji="1" lang="en-US" altLang="zh-TW" sz="1800" b="1" u="none" strike="noStrike" kern="1200" cap="none" normalizeH="0" baseline="0" dirty="0">
                        <a:ln>
                          <a:noFill/>
                        </a:ln>
                        <a:solidFill>
                          <a:srgbClr val="0000FF"/>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anchor="ctr">
                    <a:solidFill>
                      <a:schemeClr val="bg1"/>
                    </a:solidFill>
                  </a:tcPr>
                </a:tc>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1" lang="zh-TW" altLang="en-US" sz="1800" b="1" u="none" strike="noStrike" cap="none"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各甄審學校進行指定項目甄審</a:t>
                      </a:r>
                      <a:endParaRPr kumimoji="1" lang="zh-TW" altLang="en-US" sz="1800" b="1" i="0" u="none" strike="noStrike" cap="none" normalizeH="0" baseline="0" dirty="0">
                        <a:ln>
                          <a:noFill/>
                        </a:ln>
                        <a:solidFill>
                          <a:srgbClr val="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anchor="ctr">
                    <a:solidFill>
                      <a:schemeClr val="bg1"/>
                    </a:solidFill>
                  </a:tcPr>
                </a:tc>
                <a:extLst>
                  <a:ext uri="{0D108BD9-81ED-4DB2-BD59-A6C34878D82A}">
                    <a16:rowId xmlns:a16="http://schemas.microsoft.com/office/drawing/2014/main" val="3084400623"/>
                  </a:ext>
                </a:extLst>
              </a:tr>
              <a:tr h="316538">
                <a:tc>
                  <a:txBody>
                    <a:bodyPr/>
                    <a:lstStyle/>
                    <a:p>
                      <a:pPr marL="0" marR="0" lvl="0" indent="0" algn="l" defTabSz="914400" rtl="0" eaLnBrk="1" fontAlgn="base" latinLnBrk="0" hangingPunct="1">
                        <a:lnSpc>
                          <a:spcPts val="1600"/>
                        </a:lnSpc>
                        <a:spcBef>
                          <a:spcPts val="0"/>
                        </a:spcBef>
                        <a:spcAft>
                          <a:spcPts val="0"/>
                        </a:spcAft>
                        <a:buClrTx/>
                        <a:buSzTx/>
                        <a:buFontTx/>
                        <a:buNone/>
                        <a:tabLst/>
                        <a:defRPr/>
                      </a:pPr>
                      <a:r>
                        <a:rPr kumimoji="1" lang="en-US" altLang="zh-TW" sz="1800" b="1" u="none" strike="noStrike" kern="1200" cap="none"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113.6.25(</a:t>
                      </a:r>
                      <a:r>
                        <a:rPr kumimoji="1" lang="zh-TW" altLang="en-US" sz="1800" b="1" u="none" strike="noStrike" kern="1200" cap="none"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二</a:t>
                      </a:r>
                      <a:r>
                        <a:rPr kumimoji="1" lang="en-US" altLang="zh-TW" sz="1800" b="1" u="none" strike="noStrike" kern="1200" cap="none"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)10:00</a:t>
                      </a:r>
                      <a:r>
                        <a:rPr kumimoji="1" lang="zh-TW" altLang="en-US" sz="1800" b="1" u="none" strike="noStrike" kern="1200" cap="none"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前</a:t>
                      </a:r>
                      <a:endParaRPr kumimoji="1" lang="en-US" altLang="zh-TW" sz="1800" b="1" u="none" strike="noStrike" kern="1200"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anchor="ctr">
                    <a:solidFill>
                      <a:srgbClr val="EBEBFF"/>
                    </a:solidFill>
                  </a:tcPr>
                </a:tc>
                <a:tc>
                  <a:txBody>
                    <a:bodyPr/>
                    <a:lstStyle/>
                    <a:p>
                      <a:pPr marL="0" marR="0" lvl="0" indent="0" algn="l" defTabSz="914400" rtl="0" eaLnBrk="1" fontAlgn="base" latinLnBrk="0" hangingPunct="1">
                        <a:lnSpc>
                          <a:spcPts val="1600"/>
                        </a:lnSpc>
                        <a:spcBef>
                          <a:spcPts val="0"/>
                        </a:spcBef>
                        <a:spcAft>
                          <a:spcPts val="0"/>
                        </a:spcAft>
                        <a:buClrTx/>
                        <a:buSzTx/>
                        <a:buFontTx/>
                        <a:buNone/>
                        <a:tabLst/>
                        <a:defRPr/>
                      </a:pPr>
                      <a:r>
                        <a:rPr kumimoji="1" lang="zh-TW" altLang="en-US" sz="1800" b="1" u="none" strike="noStrike" kern="1200" cap="none" normalizeH="0" baseline="0" dirty="0">
                          <a:ln>
                            <a:noFill/>
                          </a:ln>
                          <a:solidFill>
                            <a:srgbClr val="0000FF"/>
                          </a:solidFill>
                          <a:effectLst/>
                          <a:latin typeface="Times New Roman" panose="02020603050405020304" pitchFamily="18" charset="0"/>
                          <a:ea typeface="微軟正黑體" panose="020B0604030504040204" pitchFamily="34" charset="-120"/>
                          <a:cs typeface="Times New Roman" panose="02020603050405020304" pitchFamily="18" charset="0"/>
                        </a:rPr>
                        <a:t>各校自訂 </a:t>
                      </a:r>
                      <a:endParaRPr kumimoji="1" lang="en-US" altLang="zh-TW" sz="1800" b="1" u="none" strike="noStrike" kern="1200" cap="none" normalizeH="0" baseline="0" dirty="0">
                        <a:ln>
                          <a:noFill/>
                        </a:ln>
                        <a:solidFill>
                          <a:srgbClr val="0000FF"/>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anchor="ctr">
                    <a:solidFill>
                      <a:srgbClr val="EBEBFF"/>
                    </a:solidFill>
                  </a:tcPr>
                </a:tc>
                <a:tc>
                  <a:txBody>
                    <a:bodyPr/>
                    <a:lstStyle/>
                    <a:p>
                      <a:pPr algn="l">
                        <a:lnSpc>
                          <a:spcPts val="1600"/>
                        </a:lnSpc>
                      </a:pPr>
                      <a:r>
                        <a:rPr kumimoji="1" lang="zh-TW" altLang="en-US" sz="1800" b="1" u="none" strike="noStrike" kern="1200" cap="none"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本</a:t>
                      </a:r>
                      <a:r>
                        <a:rPr kumimoji="1" lang="zh-TW" altLang="zh-TW" sz="1800" b="1" u="none" strike="noStrike" kern="1200" cap="none"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委員會網站</a:t>
                      </a:r>
                      <a:r>
                        <a:rPr kumimoji="1" lang="zh-TW" altLang="en-US" sz="1800" b="1" u="none" strike="noStrike" kern="1200" cap="none"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提供查詢</a:t>
                      </a:r>
                      <a:r>
                        <a:rPr kumimoji="1" lang="zh-TW" altLang="zh-TW" sz="1800" b="1" u="none" strike="noStrike" kern="1200" cap="none"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甄審</a:t>
                      </a:r>
                      <a:r>
                        <a:rPr kumimoji="1" lang="zh-TW" altLang="en-US" sz="1800" b="1" u="none" strike="noStrike" kern="1200" cap="none"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總</a:t>
                      </a:r>
                      <a:r>
                        <a:rPr kumimoji="1" lang="zh-TW" altLang="zh-TW" sz="1800" b="1" u="none" strike="noStrike" kern="1200" cap="none"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成績</a:t>
                      </a:r>
                      <a:endParaRPr lang="zh-TW" altLang="en-US" sz="1800" b="1"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endParaRPr>
                    </a:p>
                  </a:txBody>
                  <a:tcPr anchor="ctr">
                    <a:solidFill>
                      <a:srgbClr val="EBEBFF"/>
                    </a:solidFill>
                  </a:tcPr>
                </a:tc>
                <a:extLst>
                  <a:ext uri="{0D108BD9-81ED-4DB2-BD59-A6C34878D82A}">
                    <a16:rowId xmlns:a16="http://schemas.microsoft.com/office/drawing/2014/main" val="2587919438"/>
                  </a:ext>
                </a:extLst>
              </a:tr>
              <a:tr h="316538">
                <a:tc>
                  <a:txBody>
                    <a:bodyPr/>
                    <a:lstStyle/>
                    <a:p>
                      <a:pPr marL="0" marR="0" lvl="0" indent="0" algn="l" defTabSz="914400" rtl="0" eaLnBrk="1" fontAlgn="base" latinLnBrk="0" hangingPunct="1">
                        <a:lnSpc>
                          <a:spcPts val="1600"/>
                        </a:lnSpc>
                        <a:spcBef>
                          <a:spcPts val="0"/>
                        </a:spcBef>
                        <a:spcAft>
                          <a:spcPts val="0"/>
                        </a:spcAft>
                        <a:buClrTx/>
                        <a:buSzTx/>
                        <a:buFontTx/>
                        <a:buNone/>
                        <a:tabLst/>
                        <a:defRPr/>
                      </a:pPr>
                      <a:r>
                        <a:rPr kumimoji="1" lang="en-US" altLang="zh-TW" sz="1800" b="1" u="none" strike="noStrike" kern="1200" cap="none"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113.6.27(</a:t>
                      </a:r>
                      <a:r>
                        <a:rPr kumimoji="1" lang="zh-TW" altLang="en-US" sz="1800" b="1" u="none" strike="noStrike" kern="1200" cap="none"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四</a:t>
                      </a:r>
                      <a:r>
                        <a:rPr kumimoji="1" lang="en-US" altLang="zh-TW" sz="1800" b="1" u="none" strike="noStrike" kern="1200" cap="none"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)10:00</a:t>
                      </a:r>
                      <a:r>
                        <a:rPr kumimoji="1" lang="zh-TW" altLang="en-US" sz="1800" b="1" u="none" strike="noStrike" kern="1200" cap="none"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前</a:t>
                      </a:r>
                      <a:endParaRPr kumimoji="1" lang="en-US" altLang="zh-TW" sz="1800" b="1" i="0" u="none" strike="noStrike" kern="1200"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anchor="ctr">
                    <a:solidFill>
                      <a:schemeClr val="bg1"/>
                    </a:solidFill>
                  </a:tcPr>
                </a:tc>
                <a:tc>
                  <a:txBody>
                    <a:bodyPr/>
                    <a:lstStyle/>
                    <a:p>
                      <a:pPr marL="0" marR="0" lvl="0" indent="0" algn="l" defTabSz="914400" rtl="0" eaLnBrk="1" fontAlgn="base" latinLnBrk="0" hangingPunct="1">
                        <a:lnSpc>
                          <a:spcPts val="1600"/>
                        </a:lnSpc>
                        <a:spcBef>
                          <a:spcPts val="0"/>
                        </a:spcBef>
                        <a:spcAft>
                          <a:spcPts val="0"/>
                        </a:spcAft>
                        <a:buClrTx/>
                        <a:buSzTx/>
                        <a:buFontTx/>
                        <a:buNone/>
                        <a:tabLst/>
                        <a:defRPr/>
                      </a:pPr>
                      <a:r>
                        <a:rPr kumimoji="1" lang="zh-TW" altLang="en-US" sz="1800" b="1" u="none" strike="noStrike" kern="1200" cap="none" normalizeH="0" baseline="0" dirty="0">
                          <a:ln>
                            <a:noFill/>
                          </a:ln>
                          <a:solidFill>
                            <a:srgbClr val="0000FF"/>
                          </a:solidFill>
                          <a:effectLst/>
                          <a:latin typeface="Times New Roman" panose="02020603050405020304" pitchFamily="18" charset="0"/>
                          <a:ea typeface="微軟正黑體" panose="020B0604030504040204" pitchFamily="34" charset="-120"/>
                          <a:cs typeface="Times New Roman" panose="02020603050405020304" pitchFamily="18" charset="0"/>
                        </a:rPr>
                        <a:t>各校自訂 </a:t>
                      </a:r>
                      <a:endParaRPr kumimoji="1" lang="en-US" altLang="zh-TW" sz="1800" b="1" i="0" u="none" strike="noStrike" kern="1200" cap="none" normalizeH="0" baseline="0" dirty="0">
                        <a:ln>
                          <a:noFill/>
                        </a:ln>
                        <a:solidFill>
                          <a:srgbClr val="0000FF"/>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anchor="ctr">
                    <a:solidFill>
                      <a:schemeClr val="bg1"/>
                    </a:solidFill>
                  </a:tcPr>
                </a:tc>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1" lang="zh-TW" altLang="en-US" sz="1800" b="1" u="none" strike="noStrike" kern="1200" cap="none"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各甄審學校網站公告錄取正取生、備取生名單</a:t>
                      </a:r>
                      <a:endParaRPr kumimoji="1" lang="zh-TW" altLang="en-US" sz="1800" b="1" i="0" u="none" strike="noStrike" kern="1200" cap="none" normalizeH="0" baseline="0" dirty="0">
                        <a:ln>
                          <a:noFill/>
                        </a:ln>
                        <a:solidFill>
                          <a:srgbClr val="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anchor="ctr">
                    <a:solidFill>
                      <a:schemeClr val="bg1"/>
                    </a:solidFill>
                  </a:tcPr>
                </a:tc>
                <a:extLst>
                  <a:ext uri="{0D108BD9-81ED-4DB2-BD59-A6C34878D82A}">
                    <a16:rowId xmlns:a16="http://schemas.microsoft.com/office/drawing/2014/main" val="2076606536"/>
                  </a:ext>
                </a:extLst>
              </a:tr>
              <a:tr h="350979">
                <a:tc gridSpan="2">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1" lang="en-US" altLang="zh-TW" sz="1800" b="1" u="none" strike="noStrike" kern="1200" cap="none"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113.</a:t>
                      </a:r>
                      <a:r>
                        <a:rPr kumimoji="1" lang="en-US" altLang="zh-TW" sz="1800" b="1" u="none" strike="noStrike" kern="1200"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7.3(</a:t>
                      </a:r>
                      <a:r>
                        <a:rPr kumimoji="1" lang="zh-TW" altLang="en-US" sz="1800" b="1" u="none" strike="noStrike" kern="1200"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三</a:t>
                      </a:r>
                      <a:r>
                        <a:rPr kumimoji="1" lang="en-US" altLang="zh-TW" sz="1800" b="1" u="none" strike="noStrike" kern="1200"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)10:00-</a:t>
                      </a:r>
                      <a:r>
                        <a:rPr kumimoji="1" lang="en-US" altLang="zh-TW" sz="1800" b="1" u="none" strike="noStrike" kern="1200" cap="none"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113.</a:t>
                      </a:r>
                      <a:r>
                        <a:rPr kumimoji="1" lang="en-US" altLang="zh-TW" sz="1800" b="1" u="none" strike="noStrike" kern="1200"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7.5(</a:t>
                      </a:r>
                      <a:r>
                        <a:rPr kumimoji="1" lang="zh-TW" altLang="en-US" sz="1800" b="1" u="none" strike="noStrike" kern="1200"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三</a:t>
                      </a:r>
                      <a:r>
                        <a:rPr kumimoji="1" lang="en-US" altLang="zh-TW" sz="1800" b="1" u="none" strike="noStrike" kern="1200"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)17:00</a:t>
                      </a:r>
                      <a:r>
                        <a:rPr lang="zh-TW" altLang="en-US" sz="1800" b="1" kern="1200" dirty="0">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止</a:t>
                      </a:r>
                      <a:endParaRPr kumimoji="1" lang="en-US" altLang="zh-TW" sz="1800" b="1" i="0" u="none" strike="noStrike" kern="1200"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anchor="ctr">
                    <a:solidFill>
                      <a:srgbClr val="EBEBFF"/>
                    </a:solidFill>
                  </a:tcPr>
                </a:tc>
                <a:tc hMerge="1">
                  <a:txBody>
                    <a:bodyPr/>
                    <a:lstStyle/>
                    <a:p>
                      <a:endParaRPr lang="zh-TW" altLang="en-US"/>
                    </a:p>
                  </a:txBody>
                  <a:tcPr/>
                </a:tc>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1" lang="zh-TW" altLang="en-US" sz="1800" b="1" u="none" strike="noStrike" kern="1200" cap="none"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正取生、備取生</a:t>
                      </a:r>
                      <a:r>
                        <a:rPr kumimoji="1" lang="zh-TW" altLang="en-US" sz="1800" b="1" u="none" strike="noStrike" kern="1200"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上網登記就讀志願序</a:t>
                      </a:r>
                      <a:endParaRPr kumimoji="1" lang="zh-TW" altLang="en-US" sz="1800" b="1" i="0" u="none" strike="noStrike" kern="1200"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anchor="ctr">
                    <a:solidFill>
                      <a:srgbClr val="EBEBFF"/>
                    </a:solidFill>
                  </a:tcPr>
                </a:tc>
                <a:extLst>
                  <a:ext uri="{0D108BD9-81ED-4DB2-BD59-A6C34878D82A}">
                    <a16:rowId xmlns:a16="http://schemas.microsoft.com/office/drawing/2014/main" val="164476907"/>
                  </a:ext>
                </a:extLst>
              </a:tr>
              <a:tr h="350979">
                <a:tc gridSpan="2">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1" lang="en-US" altLang="zh-TW" sz="1800" b="1" u="none" strike="noStrike" kern="1200" cap="none"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113.7.9(</a:t>
                      </a:r>
                      <a:r>
                        <a:rPr kumimoji="1" lang="zh-TW" altLang="en-US" sz="1800" b="1" u="none" strike="noStrike" kern="1200" cap="none"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二</a:t>
                      </a:r>
                      <a:r>
                        <a:rPr kumimoji="1" lang="en-US" altLang="zh-TW" sz="1800" b="1" u="none" strike="noStrike" kern="1200" cap="none"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)10:00</a:t>
                      </a:r>
                      <a:r>
                        <a:rPr kumimoji="1" lang="zh-TW" altLang="en-US" sz="1800" b="1" u="none" strike="noStrike" kern="1200" cap="none"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起</a:t>
                      </a:r>
                      <a:endParaRPr kumimoji="1" lang="en-US" altLang="zh-TW" sz="1800" b="1" i="0" u="none" strike="noStrike" kern="1200" cap="none" normalizeH="0" baseline="0" dirty="0">
                        <a:ln>
                          <a:noFill/>
                        </a:ln>
                        <a:solidFill>
                          <a:srgbClr val="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anchor="ctr">
                    <a:solidFill>
                      <a:schemeClr val="bg1"/>
                    </a:solidFill>
                  </a:tcPr>
                </a:tc>
                <a:tc hMerge="1">
                  <a:txBody>
                    <a:bodyPr/>
                    <a:lstStyle/>
                    <a:p>
                      <a:endParaRPr lang="zh-TW" altLang="en-US"/>
                    </a:p>
                  </a:txBody>
                  <a:tcPr/>
                </a:tc>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1" lang="zh-TW" altLang="en-US" sz="1800" b="1" u="none" strike="noStrike" kern="1200" cap="none"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就讀志願序統一</a:t>
                      </a:r>
                      <a:r>
                        <a:rPr kumimoji="1" lang="zh-TW" altLang="en-US" sz="1800" b="1" u="none" strike="noStrike" kern="1200" cap="none" normalizeH="0" baseline="0" dirty="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rPr>
                        <a:t>分發放榜</a:t>
                      </a:r>
                      <a:endParaRPr kumimoji="1" lang="zh-TW" altLang="en-US" sz="1800" b="1" i="0" u="none" strike="noStrike" kern="1200" cap="none" normalizeH="0" baseline="0" dirty="0">
                        <a:ln>
                          <a:noFill/>
                        </a:ln>
                        <a:solidFill>
                          <a:schemeClr val="tx1"/>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anchor="ctr">
                    <a:solidFill>
                      <a:schemeClr val="bg1"/>
                    </a:solidFill>
                  </a:tcPr>
                </a:tc>
                <a:extLst>
                  <a:ext uri="{0D108BD9-81ED-4DB2-BD59-A6C34878D82A}">
                    <a16:rowId xmlns:a16="http://schemas.microsoft.com/office/drawing/2014/main" val="2321184197"/>
                  </a:ext>
                </a:extLst>
              </a:tr>
              <a:tr h="350979">
                <a:tc gridSpan="2">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1" lang="en-US" altLang="zh-TW" sz="1800" b="1" u="none" strike="noStrike" kern="1200" cap="none"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113.</a:t>
                      </a:r>
                      <a:r>
                        <a:rPr kumimoji="1" lang="en-US" altLang="zh-TW" sz="1800" b="1" u="none" strike="noStrike" kern="1200"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7.17(</a:t>
                      </a:r>
                      <a:r>
                        <a:rPr kumimoji="1" lang="zh-TW" altLang="en-US" sz="1800" b="1" u="none" strike="noStrike" kern="1200"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三</a:t>
                      </a:r>
                      <a:r>
                        <a:rPr kumimoji="1" lang="en-US" altLang="zh-TW" sz="1800" b="1" u="none" strike="noStrike" kern="1200"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)12:00</a:t>
                      </a:r>
                      <a:r>
                        <a:rPr kumimoji="1" lang="zh-TW" altLang="en-US" sz="1800" b="1" u="none" strike="noStrike" kern="1200"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前</a:t>
                      </a:r>
                      <a:endParaRPr kumimoji="1" lang="en-US" altLang="zh-TW" sz="1800" b="1" i="0" u="none" strike="noStrike" kern="1200" cap="none"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anchor="ctr">
                    <a:solidFill>
                      <a:srgbClr val="EBEBFF"/>
                    </a:solidFill>
                  </a:tcPr>
                </a:tc>
                <a:tc hMerge="1">
                  <a:txBody>
                    <a:bodyPr/>
                    <a:lstStyle/>
                    <a:p>
                      <a:endParaRPr lang="zh-TW" altLang="en-US"/>
                    </a:p>
                  </a:txBody>
                  <a:tcPr/>
                </a:tc>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1" lang="zh-TW" altLang="en-US" sz="1800" b="1" u="none" strike="noStrike" kern="1200" cap="none" spc="-100" normalizeH="0" baseline="0" dirty="0">
                          <a:ln>
                            <a:noFill/>
                          </a:ln>
                          <a:solidFill>
                            <a:srgbClr val="C00000"/>
                          </a:solidFill>
                          <a:effectLst/>
                          <a:latin typeface="Times New Roman" panose="02020603050405020304" pitchFamily="18" charset="0"/>
                          <a:ea typeface="微軟正黑體" panose="020B0604030504040204" pitchFamily="34" charset="-120"/>
                          <a:cs typeface="Times New Roman" panose="02020603050405020304" pitchFamily="18" charset="0"/>
                        </a:rPr>
                        <a:t>報到截止</a:t>
                      </a:r>
                      <a:r>
                        <a:rPr kumimoji="1" lang="en-US" altLang="zh-TW" sz="1800" b="1" u="none" strike="noStrike" kern="1200" cap="none" spc="-100"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a:t>
                      </a:r>
                      <a:r>
                        <a:rPr kumimoji="1" lang="zh-TW" altLang="en-US" sz="1800" b="1" u="none" strike="noStrike" kern="1200" cap="none" spc="-100"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依各甄審學校規定之報到時間辦理</a:t>
                      </a:r>
                      <a:r>
                        <a:rPr kumimoji="1" lang="en-US" altLang="zh-TW" sz="1800" b="1" u="none" strike="noStrike" kern="1200" cap="none" spc="-100" normalizeH="0" baseline="0" dirty="0">
                          <a:ln>
                            <a:noFill/>
                          </a:ln>
                          <a:effectLst/>
                          <a:latin typeface="Times New Roman" panose="02020603050405020304" pitchFamily="18" charset="0"/>
                          <a:ea typeface="微軟正黑體" panose="020B0604030504040204" pitchFamily="34" charset="-120"/>
                          <a:cs typeface="Times New Roman" panose="02020603050405020304" pitchFamily="18" charset="0"/>
                        </a:rPr>
                        <a:t>)</a:t>
                      </a:r>
                      <a:endParaRPr kumimoji="1" lang="zh-TW" altLang="en-US" sz="1800" b="1" i="0" u="none" strike="noStrike" kern="1200" cap="none" spc="-100" normalizeH="0" baseline="0" dirty="0">
                        <a:ln>
                          <a:noFill/>
                        </a:ln>
                        <a:solidFill>
                          <a:srgbClr val="000000"/>
                        </a:solidFill>
                        <a:effectLst/>
                        <a:latin typeface="Times New Roman" panose="02020603050405020304" pitchFamily="18" charset="0"/>
                        <a:ea typeface="微軟正黑體" panose="020B0604030504040204" pitchFamily="34" charset="-120"/>
                        <a:cs typeface="Times New Roman" panose="02020603050405020304" pitchFamily="18" charset="0"/>
                      </a:endParaRPr>
                    </a:p>
                  </a:txBody>
                  <a:tcPr anchor="ctr">
                    <a:solidFill>
                      <a:srgbClr val="EBEBFF"/>
                    </a:solidFill>
                  </a:tcPr>
                </a:tc>
                <a:extLst>
                  <a:ext uri="{0D108BD9-81ED-4DB2-BD59-A6C34878D82A}">
                    <a16:rowId xmlns:a16="http://schemas.microsoft.com/office/drawing/2014/main" val="146217049"/>
                  </a:ext>
                </a:extLst>
              </a:tr>
            </a:tbl>
          </a:graphicData>
        </a:graphic>
      </p:graphicFrame>
    </p:spTree>
    <p:extLst>
      <p:ext uri="{BB962C8B-B14F-4D97-AF65-F5344CB8AC3E}">
        <p14:creationId xmlns:p14="http://schemas.microsoft.com/office/powerpoint/2010/main" val="19338647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8FA33B3B-9FE1-4F43-8EB6-F82674188518}"/>
              </a:ext>
            </a:extLst>
          </p:cNvPr>
          <p:cNvPicPr>
            <a:picLocks noChangeAspect="1"/>
          </p:cNvPicPr>
          <p:nvPr/>
        </p:nvPicPr>
        <p:blipFill>
          <a:blip r:embed="rId3"/>
          <a:stretch>
            <a:fillRect/>
          </a:stretch>
        </p:blipFill>
        <p:spPr>
          <a:xfrm>
            <a:off x="1011669" y="1025237"/>
            <a:ext cx="7242863" cy="5539811"/>
          </a:xfrm>
          <a:prstGeom prst="rect">
            <a:avLst/>
          </a:prstGeom>
          <a:ln>
            <a:solidFill>
              <a:schemeClr val="tx1"/>
            </a:solidFill>
          </a:ln>
        </p:spPr>
      </p:pic>
      <p:sp>
        <p:nvSpPr>
          <p:cNvPr id="5" name="標題 1">
            <a:extLst>
              <a:ext uri="{FF2B5EF4-FFF2-40B4-BE49-F238E27FC236}">
                <a16:creationId xmlns:a16="http://schemas.microsoft.com/office/drawing/2014/main" id="{521FB7BF-7F5A-4D32-B02A-7713E3901167}"/>
              </a:ext>
            </a:extLst>
          </p:cNvPr>
          <p:cNvSpPr txBox="1">
            <a:spLocks/>
          </p:cNvSpPr>
          <p:nvPr/>
        </p:nvSpPr>
        <p:spPr>
          <a:xfrm>
            <a:off x="733424" y="207962"/>
            <a:ext cx="11458575" cy="39957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500" b="1" spc="-75" dirty="0">
                <a:solidFill>
                  <a:prstClr val="black"/>
                </a:solidFill>
                <a:latin typeface="微軟正黑體" panose="020B0604030504040204" pitchFamily="34" charset="-120"/>
                <a:ea typeface="微軟正黑體" panose="020B0604030504040204" pitchFamily="34" charset="-120"/>
              </a:rPr>
              <a:t>招生簡章查詢系統</a:t>
            </a:r>
            <a:r>
              <a:rPr lang="en-US" altLang="zh-TW" sz="2500" b="1" spc="-75" dirty="0">
                <a:solidFill>
                  <a:prstClr val="black"/>
                </a:solidFill>
                <a:latin typeface="微軟正黑體" panose="020B0604030504040204" pitchFamily="34" charset="-120"/>
                <a:ea typeface="微軟正黑體" panose="020B0604030504040204" pitchFamily="34" charset="-120"/>
              </a:rPr>
              <a:t>-</a:t>
            </a:r>
            <a:r>
              <a:rPr lang="zh-TW" altLang="en-US" sz="2500" b="1" spc="-75" dirty="0">
                <a:solidFill>
                  <a:prstClr val="black"/>
                </a:solidFill>
                <a:latin typeface="微軟正黑體" panose="020B0604030504040204" pitchFamily="34" charset="-120"/>
                <a:ea typeface="微軟正黑體" panose="020B0604030504040204" pitchFamily="34" charset="-120"/>
              </a:rPr>
              <a:t>技優保送</a:t>
            </a:r>
          </a:p>
        </p:txBody>
      </p:sp>
      <p:sp>
        <p:nvSpPr>
          <p:cNvPr id="8" name="向右箭號 9">
            <a:extLst>
              <a:ext uri="{FF2B5EF4-FFF2-40B4-BE49-F238E27FC236}">
                <a16:creationId xmlns:a16="http://schemas.microsoft.com/office/drawing/2014/main" id="{5B62B204-6316-44C3-9AE7-7988782828EF}"/>
              </a:ext>
            </a:extLst>
          </p:cNvPr>
          <p:cNvSpPr/>
          <p:nvPr/>
        </p:nvSpPr>
        <p:spPr>
          <a:xfrm>
            <a:off x="4858364" y="4557623"/>
            <a:ext cx="588976" cy="36004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rgbClr val="FF0000"/>
              </a:solidFill>
              <a:latin typeface="華康儷楷書" panose="03000509000000000000" pitchFamily="65" charset="-120"/>
              <a:ea typeface="華康儷楷書" panose="03000509000000000000" pitchFamily="65" charset="-120"/>
            </a:endParaRPr>
          </a:p>
        </p:txBody>
      </p:sp>
      <p:pic>
        <p:nvPicPr>
          <p:cNvPr id="10" name="圖片 9">
            <a:extLst>
              <a:ext uri="{FF2B5EF4-FFF2-40B4-BE49-F238E27FC236}">
                <a16:creationId xmlns:a16="http://schemas.microsoft.com/office/drawing/2014/main" id="{81DB9144-019C-4752-B1D2-1E65140F8033}"/>
              </a:ext>
            </a:extLst>
          </p:cNvPr>
          <p:cNvPicPr>
            <a:picLocks noChangeAspect="1"/>
          </p:cNvPicPr>
          <p:nvPr/>
        </p:nvPicPr>
        <p:blipFill rotWithShape="1">
          <a:blip r:embed="rId4"/>
          <a:srcRect l="693"/>
          <a:stretch/>
        </p:blipFill>
        <p:spPr>
          <a:xfrm>
            <a:off x="6962417" y="3362222"/>
            <a:ext cx="5138810" cy="3110882"/>
          </a:xfrm>
          <a:prstGeom prst="rect">
            <a:avLst/>
          </a:prstGeom>
          <a:ln>
            <a:solidFill>
              <a:schemeClr val="tx1"/>
            </a:solidFill>
          </a:ln>
        </p:spPr>
      </p:pic>
      <p:pic>
        <p:nvPicPr>
          <p:cNvPr id="4" name="圖片 3">
            <a:extLst>
              <a:ext uri="{FF2B5EF4-FFF2-40B4-BE49-F238E27FC236}">
                <a16:creationId xmlns:a16="http://schemas.microsoft.com/office/drawing/2014/main" id="{5D60CA35-30DA-40A0-80CB-DD163D5B68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69188" y="1149730"/>
            <a:ext cx="2088000" cy="2088000"/>
          </a:xfrm>
          <a:prstGeom prst="rect">
            <a:avLst/>
          </a:prstGeom>
        </p:spPr>
      </p:pic>
    </p:spTree>
    <p:extLst>
      <p:ext uri="{BB962C8B-B14F-4D97-AF65-F5344CB8AC3E}">
        <p14:creationId xmlns:p14="http://schemas.microsoft.com/office/powerpoint/2010/main" val="483601416"/>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圖片 11">
            <a:extLst>
              <a:ext uri="{FF2B5EF4-FFF2-40B4-BE49-F238E27FC236}">
                <a16:creationId xmlns:a16="http://schemas.microsoft.com/office/drawing/2014/main" id="{66B4E01E-764A-42DB-BDD6-CAF20BE8CEDE}"/>
              </a:ext>
            </a:extLst>
          </p:cNvPr>
          <p:cNvPicPr>
            <a:picLocks noChangeAspect="1"/>
          </p:cNvPicPr>
          <p:nvPr/>
        </p:nvPicPr>
        <p:blipFill>
          <a:blip r:embed="rId3"/>
          <a:stretch>
            <a:fillRect/>
          </a:stretch>
        </p:blipFill>
        <p:spPr>
          <a:xfrm>
            <a:off x="835302" y="860486"/>
            <a:ext cx="6710948" cy="5842000"/>
          </a:xfrm>
          <a:prstGeom prst="rect">
            <a:avLst/>
          </a:prstGeom>
          <a:ln>
            <a:solidFill>
              <a:schemeClr val="tx1"/>
            </a:solidFill>
          </a:ln>
        </p:spPr>
      </p:pic>
      <p:pic>
        <p:nvPicPr>
          <p:cNvPr id="14" name="圖片 13">
            <a:extLst>
              <a:ext uri="{FF2B5EF4-FFF2-40B4-BE49-F238E27FC236}">
                <a16:creationId xmlns:a16="http://schemas.microsoft.com/office/drawing/2014/main" id="{B16CF5AD-9244-404A-9BB1-38C301E786BC}"/>
              </a:ext>
            </a:extLst>
          </p:cNvPr>
          <p:cNvPicPr>
            <a:picLocks noChangeAspect="1"/>
          </p:cNvPicPr>
          <p:nvPr/>
        </p:nvPicPr>
        <p:blipFill>
          <a:blip r:embed="rId4"/>
          <a:stretch>
            <a:fillRect/>
          </a:stretch>
        </p:blipFill>
        <p:spPr>
          <a:xfrm>
            <a:off x="6883339" y="860486"/>
            <a:ext cx="5000682" cy="4195295"/>
          </a:xfrm>
          <a:prstGeom prst="rect">
            <a:avLst/>
          </a:prstGeom>
          <a:ln>
            <a:solidFill>
              <a:schemeClr val="tx1"/>
            </a:solidFill>
          </a:ln>
        </p:spPr>
      </p:pic>
      <p:sp>
        <p:nvSpPr>
          <p:cNvPr id="6" name="標題 1">
            <a:extLst>
              <a:ext uri="{FF2B5EF4-FFF2-40B4-BE49-F238E27FC236}">
                <a16:creationId xmlns:a16="http://schemas.microsoft.com/office/drawing/2014/main" id="{038D102F-0851-40B6-8236-C493F4B349E8}"/>
              </a:ext>
            </a:extLst>
          </p:cNvPr>
          <p:cNvSpPr txBox="1">
            <a:spLocks/>
          </p:cNvSpPr>
          <p:nvPr/>
        </p:nvSpPr>
        <p:spPr>
          <a:xfrm>
            <a:off x="697162" y="155514"/>
            <a:ext cx="11444334" cy="38943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zh-TW" altLang="en-US" sz="2500" b="1" spc="-75" dirty="0">
                <a:solidFill>
                  <a:prstClr val="black"/>
                </a:solidFill>
                <a:latin typeface="微軟正黑體" panose="020B0604030504040204" pitchFamily="34" charset="-120"/>
                <a:ea typeface="微軟正黑體" panose="020B0604030504040204" pitchFamily="34" charset="-120"/>
              </a:rPr>
              <a:t>招生簡章查詢系統</a:t>
            </a:r>
            <a:r>
              <a:rPr lang="en-US" altLang="zh-TW" sz="2500" b="1" spc="-75" dirty="0">
                <a:solidFill>
                  <a:prstClr val="black"/>
                </a:solidFill>
                <a:latin typeface="微軟正黑體" panose="020B0604030504040204" pitchFamily="34" charset="-120"/>
                <a:ea typeface="微軟正黑體" panose="020B0604030504040204" pitchFamily="34" charset="-120"/>
              </a:rPr>
              <a:t>-</a:t>
            </a:r>
            <a:r>
              <a:rPr lang="zh-TW" altLang="en-US" sz="2500" b="1" spc="-75" dirty="0">
                <a:solidFill>
                  <a:prstClr val="black"/>
                </a:solidFill>
                <a:latin typeface="微軟正黑體" panose="020B0604030504040204" pitchFamily="34" charset="-120"/>
                <a:ea typeface="微軟正黑體" panose="020B0604030504040204" pitchFamily="34" charset="-120"/>
              </a:rPr>
              <a:t>技優甄審</a:t>
            </a:r>
          </a:p>
        </p:txBody>
      </p:sp>
      <p:sp>
        <p:nvSpPr>
          <p:cNvPr id="8" name="向右箭號 9">
            <a:extLst>
              <a:ext uri="{FF2B5EF4-FFF2-40B4-BE49-F238E27FC236}">
                <a16:creationId xmlns:a16="http://schemas.microsoft.com/office/drawing/2014/main" id="{2F0CADBC-4038-4D4D-834C-E4AA3884FF73}"/>
              </a:ext>
            </a:extLst>
          </p:cNvPr>
          <p:cNvSpPr/>
          <p:nvPr/>
        </p:nvSpPr>
        <p:spPr>
          <a:xfrm>
            <a:off x="4382715" y="6176280"/>
            <a:ext cx="588976" cy="36004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dirty="0">
              <a:solidFill>
                <a:srgbClr val="FF0000"/>
              </a:solidFill>
              <a:latin typeface="華康儷楷書" panose="03000509000000000000" pitchFamily="65" charset="-120"/>
              <a:ea typeface="華康儷楷書" panose="03000509000000000000" pitchFamily="65" charset="-120"/>
            </a:endParaRPr>
          </a:p>
        </p:txBody>
      </p:sp>
      <p:sp>
        <p:nvSpPr>
          <p:cNvPr id="10" name="右彎箭號 18">
            <a:extLst>
              <a:ext uri="{FF2B5EF4-FFF2-40B4-BE49-F238E27FC236}">
                <a16:creationId xmlns:a16="http://schemas.microsoft.com/office/drawing/2014/main" id="{941399D5-ED77-4A00-9E14-9DBB3D8AE410}"/>
              </a:ext>
            </a:extLst>
          </p:cNvPr>
          <p:cNvSpPr/>
          <p:nvPr/>
        </p:nvSpPr>
        <p:spPr>
          <a:xfrm rot="10800000">
            <a:off x="11149080" y="3842327"/>
            <a:ext cx="488961" cy="880647"/>
          </a:xfrm>
          <a:prstGeom prst="bentArrow">
            <a:avLst/>
          </a:prstGeom>
          <a:solidFill>
            <a:srgbClr val="00B05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latin typeface="華康儷楷書" panose="03000509000000000000" pitchFamily="65" charset="-120"/>
              <a:ea typeface="華康儷楷書" panose="03000509000000000000" pitchFamily="65" charset="-120"/>
            </a:endParaRPr>
          </a:p>
        </p:txBody>
      </p:sp>
      <p:pic>
        <p:nvPicPr>
          <p:cNvPr id="16" name="圖片 15">
            <a:extLst>
              <a:ext uri="{FF2B5EF4-FFF2-40B4-BE49-F238E27FC236}">
                <a16:creationId xmlns:a16="http://schemas.microsoft.com/office/drawing/2014/main" id="{D715ECCE-0C24-46E5-9C5D-4F6662BE3072}"/>
              </a:ext>
            </a:extLst>
          </p:cNvPr>
          <p:cNvPicPr>
            <a:picLocks noChangeAspect="1"/>
          </p:cNvPicPr>
          <p:nvPr/>
        </p:nvPicPr>
        <p:blipFill>
          <a:blip r:embed="rId5"/>
          <a:stretch>
            <a:fillRect/>
          </a:stretch>
        </p:blipFill>
        <p:spPr>
          <a:xfrm>
            <a:off x="7547223" y="3842327"/>
            <a:ext cx="3546440" cy="2957291"/>
          </a:xfrm>
          <a:prstGeom prst="rect">
            <a:avLst/>
          </a:prstGeom>
        </p:spPr>
      </p:pic>
      <p:sp>
        <p:nvSpPr>
          <p:cNvPr id="17" name="矩形 16">
            <a:extLst>
              <a:ext uri="{FF2B5EF4-FFF2-40B4-BE49-F238E27FC236}">
                <a16:creationId xmlns:a16="http://schemas.microsoft.com/office/drawing/2014/main" id="{804A7CDF-2030-41DA-AC96-DDC6E88EF860}"/>
              </a:ext>
            </a:extLst>
          </p:cNvPr>
          <p:cNvSpPr/>
          <p:nvPr/>
        </p:nvSpPr>
        <p:spPr>
          <a:xfrm>
            <a:off x="11517745" y="3613460"/>
            <a:ext cx="333095" cy="22886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3" name="圖片 2">
            <a:extLst>
              <a:ext uri="{FF2B5EF4-FFF2-40B4-BE49-F238E27FC236}">
                <a16:creationId xmlns:a16="http://schemas.microsoft.com/office/drawing/2014/main" id="{8A057F55-E038-4DC0-A54E-1FFA53DEDBC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4329" y="2359893"/>
            <a:ext cx="1368000" cy="1368000"/>
          </a:xfrm>
          <a:prstGeom prst="rect">
            <a:avLst/>
          </a:prstGeom>
        </p:spPr>
      </p:pic>
    </p:spTree>
    <p:extLst>
      <p:ext uri="{BB962C8B-B14F-4D97-AF65-F5344CB8AC3E}">
        <p14:creationId xmlns:p14="http://schemas.microsoft.com/office/powerpoint/2010/main" val="21913994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48EAF11A-F0B3-4D78-8D92-0DF46337F505}"/>
              </a:ext>
            </a:extLst>
          </p:cNvPr>
          <p:cNvPicPr>
            <a:picLocks noChangeAspect="1"/>
          </p:cNvPicPr>
          <p:nvPr/>
        </p:nvPicPr>
        <p:blipFill>
          <a:blip r:embed="rId2"/>
          <a:stretch>
            <a:fillRect/>
          </a:stretch>
        </p:blipFill>
        <p:spPr>
          <a:xfrm>
            <a:off x="1625599" y="697938"/>
            <a:ext cx="9162473" cy="6113882"/>
          </a:xfrm>
          <a:prstGeom prst="rect">
            <a:avLst/>
          </a:prstGeom>
        </p:spPr>
      </p:pic>
      <p:sp>
        <p:nvSpPr>
          <p:cNvPr id="4" name="標題 1"/>
          <p:cNvSpPr txBox="1">
            <a:spLocks/>
          </p:cNvSpPr>
          <p:nvPr/>
        </p:nvSpPr>
        <p:spPr>
          <a:xfrm>
            <a:off x="775855" y="196524"/>
            <a:ext cx="11416144" cy="49212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500" b="1" spc="-100" dirty="0">
                <a:latin typeface="微軟正黑體" panose="020B0604030504040204" pitchFamily="34" charset="-120"/>
                <a:ea typeface="微軟正黑體" panose="020B0604030504040204" pitchFamily="34" charset="-120"/>
              </a:rPr>
              <a:t>技優甄審入學各校系科</a:t>
            </a:r>
            <a:r>
              <a:rPr lang="en-US" altLang="zh-TW" sz="2500" b="1" spc="-100" dirty="0">
                <a:latin typeface="微軟正黑體" panose="020B0604030504040204" pitchFamily="34" charset="-120"/>
                <a:ea typeface="微軟正黑體" panose="020B0604030504040204" pitchFamily="34" charset="-120"/>
              </a:rPr>
              <a:t>(</a:t>
            </a:r>
            <a:r>
              <a:rPr lang="zh-TW" altLang="en-US" sz="2500" b="1" spc="-100" dirty="0">
                <a:latin typeface="微軟正黑體" panose="020B0604030504040204" pitchFamily="34" charset="-120"/>
                <a:ea typeface="微軟正黑體" panose="020B0604030504040204" pitchFamily="34" charset="-120"/>
              </a:rPr>
              <a:t>組</a:t>
            </a:r>
            <a:r>
              <a:rPr lang="en-US" altLang="zh-TW" sz="2500" b="1" spc="-100" dirty="0">
                <a:latin typeface="微軟正黑體" panose="020B0604030504040204" pitchFamily="34" charset="-120"/>
                <a:ea typeface="微軟正黑體" panose="020B0604030504040204" pitchFamily="34" charset="-120"/>
              </a:rPr>
              <a:t>)</a:t>
            </a:r>
            <a:r>
              <a:rPr lang="zh-TW" altLang="en-US" sz="2500" b="1" spc="-100" dirty="0">
                <a:latin typeface="微軟正黑體" panose="020B0604030504040204" pitchFamily="34" charset="-120"/>
                <a:ea typeface="微軟正黑體" panose="020B0604030504040204" pitchFamily="34" charset="-120"/>
              </a:rPr>
              <a:t>、學程分則</a:t>
            </a:r>
            <a:r>
              <a:rPr lang="en-US" altLang="zh-TW" sz="2500" b="1" spc="-100" dirty="0">
                <a:latin typeface="微軟正黑體" panose="020B0604030504040204" pitchFamily="34" charset="-120"/>
                <a:ea typeface="微軟正黑體" panose="020B0604030504040204" pitchFamily="34" charset="-120"/>
              </a:rPr>
              <a:t>(</a:t>
            </a:r>
            <a:r>
              <a:rPr lang="zh-TW" altLang="zh-TW" sz="2500" b="1" spc="-100" dirty="0">
                <a:latin typeface="微軟正黑體" panose="020B0604030504040204" pitchFamily="34" charset="-120"/>
                <a:ea typeface="微軟正黑體" panose="020B0604030504040204" pitchFamily="34" charset="-120"/>
              </a:rPr>
              <a:t>樣張</a:t>
            </a:r>
            <a:r>
              <a:rPr lang="en-US" altLang="zh-TW" sz="2500" b="1" spc="-100" dirty="0">
                <a:latin typeface="微軟正黑體" panose="020B0604030504040204" pitchFamily="34" charset="-120"/>
                <a:ea typeface="微軟正黑體" panose="020B0604030504040204" pitchFamily="34" charset="-120"/>
              </a:rPr>
              <a:t>)</a:t>
            </a:r>
            <a:endParaRPr lang="zh-TW" altLang="en-US" sz="2500" b="1" spc="-100" dirty="0">
              <a:latin typeface="微軟正黑體" panose="020B0604030504040204" pitchFamily="34" charset="-120"/>
              <a:ea typeface="微軟正黑體" panose="020B0604030504040204" pitchFamily="34" charset="-120"/>
            </a:endParaRPr>
          </a:p>
        </p:txBody>
      </p:sp>
      <p:sp>
        <p:nvSpPr>
          <p:cNvPr id="6" name="矩形 5">
            <a:extLst>
              <a:ext uri="{FF2B5EF4-FFF2-40B4-BE49-F238E27FC236}">
                <a16:creationId xmlns:a16="http://schemas.microsoft.com/office/drawing/2014/main" id="{DECA7456-8A3A-44D9-BC7B-A2EC4D7FA8B3}"/>
              </a:ext>
            </a:extLst>
          </p:cNvPr>
          <p:cNvSpPr/>
          <p:nvPr/>
        </p:nvSpPr>
        <p:spPr>
          <a:xfrm>
            <a:off x="4815491" y="1855710"/>
            <a:ext cx="5926400" cy="357527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a:extLst>
              <a:ext uri="{FF2B5EF4-FFF2-40B4-BE49-F238E27FC236}">
                <a16:creationId xmlns:a16="http://schemas.microsoft.com/office/drawing/2014/main" id="{75550A27-1E61-46C3-B2B7-97EAC7316044}"/>
              </a:ext>
            </a:extLst>
          </p:cNvPr>
          <p:cNvSpPr/>
          <p:nvPr/>
        </p:nvSpPr>
        <p:spPr>
          <a:xfrm>
            <a:off x="5117248" y="1191492"/>
            <a:ext cx="3010752" cy="49876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a:extLst>
              <a:ext uri="{FF2B5EF4-FFF2-40B4-BE49-F238E27FC236}">
                <a16:creationId xmlns:a16="http://schemas.microsoft.com/office/drawing/2014/main" id="{5652B632-2BA3-471E-9574-8BDBC3757BD1}"/>
              </a:ext>
            </a:extLst>
          </p:cNvPr>
          <p:cNvSpPr/>
          <p:nvPr/>
        </p:nvSpPr>
        <p:spPr>
          <a:xfrm>
            <a:off x="1662577" y="2374745"/>
            <a:ext cx="3149568" cy="54665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矩形 8">
            <a:extLst>
              <a:ext uri="{FF2B5EF4-FFF2-40B4-BE49-F238E27FC236}">
                <a16:creationId xmlns:a16="http://schemas.microsoft.com/office/drawing/2014/main" id="{C93EFE16-F10E-4C54-8DB8-E0BAAD975010}"/>
              </a:ext>
            </a:extLst>
          </p:cNvPr>
          <p:cNvSpPr/>
          <p:nvPr/>
        </p:nvSpPr>
        <p:spPr>
          <a:xfrm>
            <a:off x="1662577" y="5973831"/>
            <a:ext cx="9079314" cy="518476"/>
          </a:xfrm>
          <a:prstGeom prst="rect">
            <a:avLst/>
          </a:prstGeom>
          <a:no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0" name="矩形 9">
            <a:extLst>
              <a:ext uri="{FF2B5EF4-FFF2-40B4-BE49-F238E27FC236}">
                <a16:creationId xmlns:a16="http://schemas.microsoft.com/office/drawing/2014/main" id="{0896EE16-0463-428F-9512-14BCD9EAEB67}"/>
              </a:ext>
            </a:extLst>
          </p:cNvPr>
          <p:cNvSpPr/>
          <p:nvPr/>
        </p:nvSpPr>
        <p:spPr>
          <a:xfrm>
            <a:off x="1662577" y="2950517"/>
            <a:ext cx="3121859" cy="1048829"/>
          </a:xfrm>
          <a:prstGeom prst="rect">
            <a:avLst/>
          </a:prstGeom>
          <a:noFill/>
          <a:ln w="254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6615806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99">
            <a:extLst>
              <a:ext uri="{FF2B5EF4-FFF2-40B4-BE49-F238E27FC236}">
                <a16:creationId xmlns:a16="http://schemas.microsoft.com/office/drawing/2014/main" id="{80C86B06-53DB-4F30-B31F-F33A38F642B6}"/>
              </a:ext>
            </a:extLst>
          </p:cNvPr>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500" b="1" spc="-75" dirty="0">
                <a:solidFill>
                  <a:prstClr val="black"/>
                </a:solidFill>
                <a:latin typeface="微軟正黑體" panose="020B0604030504040204" pitchFamily="34" charset="-120"/>
                <a:ea typeface="微軟正黑體" panose="020B0604030504040204" pitchFamily="34" charset="-120"/>
              </a:rPr>
              <a:t>技優甄審入學招生作業流程</a:t>
            </a:r>
          </a:p>
        </p:txBody>
      </p:sp>
      <p:sp>
        <p:nvSpPr>
          <p:cNvPr id="3" name="圆角右箭头 28">
            <a:extLst>
              <a:ext uri="{FF2B5EF4-FFF2-40B4-BE49-F238E27FC236}">
                <a16:creationId xmlns:a16="http://schemas.microsoft.com/office/drawing/2014/main" id="{EFF74331-8218-4BEB-9004-CAD252938D32}"/>
              </a:ext>
            </a:extLst>
          </p:cNvPr>
          <p:cNvSpPr/>
          <p:nvPr/>
        </p:nvSpPr>
        <p:spPr>
          <a:xfrm rot="5400000" flipH="1">
            <a:off x="5570320" y="-2016923"/>
            <a:ext cx="1391666" cy="10817227"/>
          </a:xfrm>
          <a:prstGeom prst="bentArrow">
            <a:avLst>
              <a:gd name="adj1" fmla="val 25820"/>
              <a:gd name="adj2" fmla="val 25000"/>
              <a:gd name="adj3" fmla="val 25000"/>
              <a:gd name="adj4" fmla="val 43750"/>
            </a:avLst>
          </a:prstGeom>
          <a:solidFill>
            <a:srgbClr val="11C1FF"/>
          </a:solidFill>
          <a:ln>
            <a:noFill/>
          </a:ln>
          <a:effectLst>
            <a:outerShdw blurRad="40000" dist="23000" dir="5400000" rotWithShape="0">
              <a:srgbClr val="000000">
                <a:alpha val="2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sz="3200">
              <a:solidFill>
                <a:prstClr val="black"/>
              </a:solidFill>
            </a:endParaRPr>
          </a:p>
        </p:txBody>
      </p:sp>
      <p:sp>
        <p:nvSpPr>
          <p:cNvPr id="4" name="圆角右箭头 27">
            <a:extLst>
              <a:ext uri="{FF2B5EF4-FFF2-40B4-BE49-F238E27FC236}">
                <a16:creationId xmlns:a16="http://schemas.microsoft.com/office/drawing/2014/main" id="{09871A11-CB80-416F-9DFB-A37A69972936}"/>
              </a:ext>
            </a:extLst>
          </p:cNvPr>
          <p:cNvSpPr/>
          <p:nvPr/>
        </p:nvSpPr>
        <p:spPr>
          <a:xfrm rot="16200000" flipH="1" flipV="1">
            <a:off x="5251666" y="-672767"/>
            <a:ext cx="1391666" cy="10179913"/>
          </a:xfrm>
          <a:prstGeom prst="bentArrow">
            <a:avLst>
              <a:gd name="adj1" fmla="val 25820"/>
              <a:gd name="adj2" fmla="val 25000"/>
              <a:gd name="adj3" fmla="val 25000"/>
              <a:gd name="adj4" fmla="val 43750"/>
            </a:avLst>
          </a:prstGeom>
          <a:solidFill>
            <a:srgbClr val="6B6889"/>
          </a:solidFill>
          <a:ln>
            <a:noFill/>
          </a:ln>
          <a:effectLst>
            <a:outerShdw blurRad="40000" dist="23000" dir="5400000" rotWithShape="0">
              <a:srgbClr val="000000">
                <a:alpha val="2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kumimoji="1" lang="zh-CN" altLang="en-US">
              <a:solidFill>
                <a:srgbClr val="000000"/>
              </a:solidFill>
            </a:endParaRPr>
          </a:p>
        </p:txBody>
      </p:sp>
      <p:sp>
        <p:nvSpPr>
          <p:cNvPr id="5" name="圆角右箭头 28">
            <a:extLst>
              <a:ext uri="{FF2B5EF4-FFF2-40B4-BE49-F238E27FC236}">
                <a16:creationId xmlns:a16="http://schemas.microsoft.com/office/drawing/2014/main" id="{7D65C380-B5E5-43C6-ABFE-D27D0CEECA88}"/>
              </a:ext>
            </a:extLst>
          </p:cNvPr>
          <p:cNvSpPr/>
          <p:nvPr/>
        </p:nvSpPr>
        <p:spPr>
          <a:xfrm rot="5400000" flipH="1">
            <a:off x="4553373" y="-999973"/>
            <a:ext cx="1391666" cy="8783328"/>
          </a:xfrm>
          <a:prstGeom prst="bentArrow">
            <a:avLst>
              <a:gd name="adj1" fmla="val 25820"/>
              <a:gd name="adj2" fmla="val 25000"/>
              <a:gd name="adj3" fmla="val 25000"/>
              <a:gd name="adj4" fmla="val 43750"/>
            </a:avLst>
          </a:prstGeom>
          <a:solidFill>
            <a:srgbClr val="436181"/>
          </a:solidFill>
          <a:ln>
            <a:noFill/>
          </a:ln>
          <a:effectLst>
            <a:outerShdw blurRad="40000" dist="23000" dir="5400000" rotWithShape="0">
              <a:srgbClr val="000000">
                <a:alpha val="2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kumimoji="1" lang="zh-CN" altLang="en-US">
              <a:solidFill>
                <a:srgbClr val="000000"/>
              </a:solidFill>
            </a:endParaRPr>
          </a:p>
        </p:txBody>
      </p:sp>
      <p:sp>
        <p:nvSpPr>
          <p:cNvPr id="6" name="圆角右箭头 29">
            <a:extLst>
              <a:ext uri="{FF2B5EF4-FFF2-40B4-BE49-F238E27FC236}">
                <a16:creationId xmlns:a16="http://schemas.microsoft.com/office/drawing/2014/main" id="{DD955C49-0D5F-4767-8472-832963F079F9}"/>
              </a:ext>
            </a:extLst>
          </p:cNvPr>
          <p:cNvSpPr/>
          <p:nvPr/>
        </p:nvSpPr>
        <p:spPr>
          <a:xfrm rot="16200000" flipH="1" flipV="1">
            <a:off x="4028343" y="511221"/>
            <a:ext cx="1391666" cy="7768230"/>
          </a:xfrm>
          <a:prstGeom prst="bentArrow">
            <a:avLst>
              <a:gd name="adj1" fmla="val 25820"/>
              <a:gd name="adj2" fmla="val 25000"/>
              <a:gd name="adj3" fmla="val 25000"/>
              <a:gd name="adj4" fmla="val 43750"/>
            </a:avLst>
          </a:prstGeom>
          <a:solidFill>
            <a:srgbClr val="F76D68"/>
          </a:solidFill>
          <a:ln>
            <a:noFill/>
          </a:ln>
          <a:effectLst>
            <a:outerShdw blurRad="40000" dist="23000" dir="5400000" rotWithShape="0">
              <a:srgbClr val="000000">
                <a:alpha val="2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kumimoji="1" lang="zh-CN" altLang="en-US">
              <a:solidFill>
                <a:srgbClr val="000000"/>
              </a:solidFill>
            </a:endParaRPr>
          </a:p>
        </p:txBody>
      </p:sp>
      <p:sp>
        <p:nvSpPr>
          <p:cNvPr id="7" name="圆角右箭头 30">
            <a:extLst>
              <a:ext uri="{FF2B5EF4-FFF2-40B4-BE49-F238E27FC236}">
                <a16:creationId xmlns:a16="http://schemas.microsoft.com/office/drawing/2014/main" id="{7398926B-C24F-4297-BC9D-07543F864800}"/>
              </a:ext>
            </a:extLst>
          </p:cNvPr>
          <p:cNvSpPr/>
          <p:nvPr/>
        </p:nvSpPr>
        <p:spPr>
          <a:xfrm rot="5400000" flipH="1">
            <a:off x="3344851" y="169215"/>
            <a:ext cx="1391666" cy="6401250"/>
          </a:xfrm>
          <a:prstGeom prst="bentArrow">
            <a:avLst>
              <a:gd name="adj1" fmla="val 25820"/>
              <a:gd name="adj2" fmla="val 25000"/>
              <a:gd name="adj3" fmla="val 25000"/>
              <a:gd name="adj4" fmla="val 43750"/>
            </a:avLst>
          </a:prstGeom>
          <a:solidFill>
            <a:schemeClr val="accent4"/>
          </a:solidFill>
          <a:ln>
            <a:noFill/>
          </a:ln>
          <a:effectLst>
            <a:outerShdw blurRad="40000" dist="23000" dir="5400000" rotWithShape="0">
              <a:srgbClr val="000000">
                <a:alpha val="2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kumimoji="1" lang="zh-CN" altLang="en-US">
              <a:solidFill>
                <a:srgbClr val="000000"/>
              </a:solidFill>
            </a:endParaRPr>
          </a:p>
        </p:txBody>
      </p:sp>
      <p:sp>
        <p:nvSpPr>
          <p:cNvPr id="8" name="圆角右箭头 31">
            <a:extLst>
              <a:ext uri="{FF2B5EF4-FFF2-40B4-BE49-F238E27FC236}">
                <a16:creationId xmlns:a16="http://schemas.microsoft.com/office/drawing/2014/main" id="{2DF277C9-45B7-4AD8-AA97-0E0F7DECB204}"/>
              </a:ext>
            </a:extLst>
          </p:cNvPr>
          <p:cNvSpPr/>
          <p:nvPr/>
        </p:nvSpPr>
        <p:spPr>
          <a:xfrm rot="16200000" flipH="1" flipV="1">
            <a:off x="2780939" y="1776111"/>
            <a:ext cx="1391666" cy="5238455"/>
          </a:xfrm>
          <a:prstGeom prst="bentArrow">
            <a:avLst>
              <a:gd name="adj1" fmla="val 25820"/>
              <a:gd name="adj2" fmla="val 25000"/>
              <a:gd name="adj3" fmla="val 25000"/>
              <a:gd name="adj4" fmla="val 43750"/>
            </a:avLst>
          </a:prstGeom>
          <a:solidFill>
            <a:schemeClr val="accent6">
              <a:lumMod val="75000"/>
            </a:schemeClr>
          </a:solidFill>
          <a:ln>
            <a:noFill/>
          </a:ln>
          <a:effectLst>
            <a:outerShdw blurRad="40000" dist="23000" dir="5400000" rotWithShape="0">
              <a:srgbClr val="000000">
                <a:alpha val="2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kumimoji="1" lang="zh-CN" altLang="en-US">
              <a:solidFill>
                <a:srgbClr val="000000"/>
              </a:solidFill>
            </a:endParaRPr>
          </a:p>
        </p:txBody>
      </p:sp>
      <p:sp>
        <p:nvSpPr>
          <p:cNvPr id="9" name="圆角右箭头 32">
            <a:extLst>
              <a:ext uri="{FF2B5EF4-FFF2-40B4-BE49-F238E27FC236}">
                <a16:creationId xmlns:a16="http://schemas.microsoft.com/office/drawing/2014/main" id="{08D245FF-28A0-4463-AE05-2CA8BCE01325}"/>
              </a:ext>
            </a:extLst>
          </p:cNvPr>
          <p:cNvSpPr/>
          <p:nvPr/>
        </p:nvSpPr>
        <p:spPr>
          <a:xfrm rot="5400000" flipH="1">
            <a:off x="2134392" y="1397158"/>
            <a:ext cx="1391666" cy="3945367"/>
          </a:xfrm>
          <a:prstGeom prst="bentArrow">
            <a:avLst>
              <a:gd name="adj1" fmla="val 25820"/>
              <a:gd name="adj2" fmla="val 25000"/>
              <a:gd name="adj3" fmla="val 25000"/>
              <a:gd name="adj4" fmla="val 43750"/>
            </a:avLst>
          </a:prstGeom>
          <a:solidFill>
            <a:srgbClr val="504E67"/>
          </a:solidFill>
          <a:ln>
            <a:noFill/>
          </a:ln>
          <a:effectLst>
            <a:outerShdw blurRad="40000" dist="23000" dir="5400000" rotWithShape="0">
              <a:srgbClr val="000000">
                <a:alpha val="2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kumimoji="1" lang="zh-CN" altLang="en-US">
              <a:solidFill>
                <a:srgbClr val="000000"/>
              </a:solidFill>
            </a:endParaRPr>
          </a:p>
        </p:txBody>
      </p:sp>
      <p:sp>
        <p:nvSpPr>
          <p:cNvPr id="10" name="圆角右箭头 33">
            <a:extLst>
              <a:ext uri="{FF2B5EF4-FFF2-40B4-BE49-F238E27FC236}">
                <a16:creationId xmlns:a16="http://schemas.microsoft.com/office/drawing/2014/main" id="{BB39EC7C-D604-4D1B-A66B-ED56DE05C178}"/>
              </a:ext>
            </a:extLst>
          </p:cNvPr>
          <p:cNvSpPr/>
          <p:nvPr/>
        </p:nvSpPr>
        <p:spPr>
          <a:xfrm rot="16200000" flipH="1" flipV="1">
            <a:off x="1409222" y="3147828"/>
            <a:ext cx="1391666" cy="2495022"/>
          </a:xfrm>
          <a:prstGeom prst="bentArrow">
            <a:avLst>
              <a:gd name="adj1" fmla="val 25820"/>
              <a:gd name="adj2" fmla="val 25000"/>
              <a:gd name="adj3" fmla="val 25000"/>
              <a:gd name="adj4" fmla="val 43750"/>
            </a:avLst>
          </a:prstGeom>
          <a:solidFill>
            <a:srgbClr val="FAA7A4"/>
          </a:solidFill>
          <a:ln>
            <a:noFill/>
          </a:ln>
          <a:effectLst>
            <a:outerShdw blurRad="40000" dist="23000" dir="5400000" rotWithShape="0">
              <a:srgbClr val="000000">
                <a:alpha val="2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kumimoji="1" lang="zh-CN" altLang="en-US">
              <a:solidFill>
                <a:srgbClr val="000000"/>
              </a:solidFill>
            </a:endParaRPr>
          </a:p>
        </p:txBody>
      </p:sp>
      <p:sp>
        <p:nvSpPr>
          <p:cNvPr id="11" name="圆角右箭头 34">
            <a:extLst>
              <a:ext uri="{FF2B5EF4-FFF2-40B4-BE49-F238E27FC236}">
                <a16:creationId xmlns:a16="http://schemas.microsoft.com/office/drawing/2014/main" id="{1355A14F-0C67-4ECA-8C30-69F4260A87A2}"/>
              </a:ext>
            </a:extLst>
          </p:cNvPr>
          <p:cNvSpPr/>
          <p:nvPr/>
        </p:nvSpPr>
        <p:spPr>
          <a:xfrm rot="5400000" flipH="1">
            <a:off x="1049840" y="2455442"/>
            <a:ext cx="1391666" cy="1828801"/>
          </a:xfrm>
          <a:prstGeom prst="bentArrow">
            <a:avLst>
              <a:gd name="adj1" fmla="val 25820"/>
              <a:gd name="adj2" fmla="val 25000"/>
              <a:gd name="adj3" fmla="val 25000"/>
              <a:gd name="adj4" fmla="val 43750"/>
            </a:avLst>
          </a:prstGeom>
          <a:solidFill>
            <a:srgbClr val="4DAC88"/>
          </a:solidFill>
          <a:ln>
            <a:noFill/>
          </a:ln>
          <a:effectLst>
            <a:outerShdw blurRad="40000" dist="23000" dir="5400000" rotWithShape="0">
              <a:srgbClr val="000000">
                <a:alpha val="20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kumimoji="1" lang="zh-CN" altLang="en-US">
              <a:solidFill>
                <a:srgbClr val="000000"/>
              </a:solidFill>
            </a:endParaRPr>
          </a:p>
        </p:txBody>
      </p:sp>
      <p:grpSp>
        <p:nvGrpSpPr>
          <p:cNvPr id="12" name="组 35">
            <a:extLst>
              <a:ext uri="{FF2B5EF4-FFF2-40B4-BE49-F238E27FC236}">
                <a16:creationId xmlns:a16="http://schemas.microsoft.com/office/drawing/2014/main" id="{F234DCF4-E9AE-49D7-AF54-9E880398A49B}"/>
              </a:ext>
            </a:extLst>
          </p:cNvPr>
          <p:cNvGrpSpPr/>
          <p:nvPr/>
        </p:nvGrpSpPr>
        <p:grpSpPr>
          <a:xfrm>
            <a:off x="836788" y="1423186"/>
            <a:ext cx="2624436" cy="1171744"/>
            <a:chOff x="1952594" y="531490"/>
            <a:chExt cx="2086863" cy="954873"/>
          </a:xfrm>
        </p:grpSpPr>
        <p:sp>
          <p:nvSpPr>
            <p:cNvPr id="13" name="文本框 36">
              <a:extLst>
                <a:ext uri="{FF2B5EF4-FFF2-40B4-BE49-F238E27FC236}">
                  <a16:creationId xmlns:a16="http://schemas.microsoft.com/office/drawing/2014/main" id="{DF1FA974-EBA8-49BE-ABF9-B6A378E95BA5}"/>
                </a:ext>
              </a:extLst>
            </p:cNvPr>
            <p:cNvSpPr txBox="1"/>
            <p:nvPr/>
          </p:nvSpPr>
          <p:spPr>
            <a:xfrm>
              <a:off x="1952594" y="531490"/>
              <a:ext cx="2086863" cy="576868"/>
            </a:xfrm>
            <a:prstGeom prst="rect">
              <a:avLst/>
            </a:prstGeom>
            <a:noFill/>
          </p:spPr>
          <p:txBody>
            <a:bodyPr wrap="none" rtlCol="0" anchor="ctr">
              <a:spAutoFit/>
            </a:bodyPr>
            <a:lstStyle/>
            <a:p>
              <a:pPr defTabSz="609585"/>
              <a:r>
                <a:rPr kumimoji="1" lang="en-US" altLang="zh-CN" sz="2400" b="1" dirty="0">
                  <a:solidFill>
                    <a:srgbClr val="84C8AE">
                      <a:lumMod val="75000"/>
                    </a:srgbClr>
                  </a:solidFill>
                  <a:effectLst>
                    <a:outerShdw blurRad="50800" dist="38100" algn="l" rotWithShape="0">
                      <a:prstClr val="black">
                        <a:alpha val="40000"/>
                      </a:prstClr>
                    </a:outerShdw>
                  </a:effectLst>
                  <a:latin typeface="微軟正黑體" panose="020B0604030504040204" pitchFamily="34" charset="-120"/>
                  <a:ea typeface="微軟正黑體" panose="020B0604030504040204" pitchFamily="34" charset="-120"/>
                </a:rPr>
                <a:t>1</a:t>
              </a:r>
              <a:r>
                <a:rPr kumimoji="1" lang="zh-TW" altLang="en-US" sz="1600" b="1" dirty="0">
                  <a:solidFill>
                    <a:srgbClr val="84C8AE">
                      <a:lumMod val="75000"/>
                    </a:srgbClr>
                  </a:solidFill>
                  <a:latin typeface="微軟正黑體" panose="020B0604030504040204" pitchFamily="34" charset="-120"/>
                  <a:ea typeface="微軟正黑體" panose="020B0604030504040204" pitchFamily="34" charset="-120"/>
                </a:rPr>
                <a:t>學習歷程中央資料庫釋出</a:t>
              </a:r>
              <a:endParaRPr kumimoji="1" lang="en-US" altLang="zh-TW" sz="1600" b="1" dirty="0">
                <a:solidFill>
                  <a:srgbClr val="84C8AE">
                    <a:lumMod val="75000"/>
                  </a:srgbClr>
                </a:solidFill>
                <a:latin typeface="微軟正黑體" panose="020B0604030504040204" pitchFamily="34" charset="-120"/>
                <a:ea typeface="微軟正黑體" panose="020B0604030504040204" pitchFamily="34" charset="-120"/>
              </a:endParaRPr>
            </a:p>
            <a:p>
              <a:pPr defTabSz="609585"/>
              <a:r>
                <a:rPr kumimoji="1" lang="zh-TW" altLang="en-US" sz="1600" b="1" dirty="0">
                  <a:solidFill>
                    <a:srgbClr val="84C8AE">
                      <a:lumMod val="75000"/>
                    </a:srgbClr>
                  </a:solidFill>
                  <a:latin typeface="微軟正黑體" panose="020B0604030504040204" pitchFamily="34" charset="-120"/>
                  <a:ea typeface="微軟正黑體" panose="020B0604030504040204" pitchFamily="34" charset="-120"/>
                </a:rPr>
                <a:t>資料</a:t>
              </a:r>
              <a:r>
                <a:rPr kumimoji="1" lang="en-US" altLang="zh-TW" sz="1600" b="1" dirty="0">
                  <a:solidFill>
                    <a:srgbClr val="84C8AE">
                      <a:lumMod val="75000"/>
                    </a:srgbClr>
                  </a:solidFill>
                  <a:latin typeface="微軟正黑體" panose="020B0604030504040204" pitchFamily="34" charset="-120"/>
                  <a:ea typeface="微軟正黑體" panose="020B0604030504040204" pitchFamily="34" charset="-120"/>
                </a:rPr>
                <a:t>(</a:t>
              </a:r>
              <a:r>
                <a:rPr kumimoji="1" lang="zh-TW" altLang="en-US" sz="1600" b="1" dirty="0">
                  <a:solidFill>
                    <a:srgbClr val="84C8AE">
                      <a:lumMod val="75000"/>
                    </a:srgbClr>
                  </a:solidFill>
                  <a:latin typeface="微軟正黑體" panose="020B0604030504040204" pitchFamily="34" charset="-120"/>
                  <a:ea typeface="微軟正黑體" panose="020B0604030504040204" pitchFamily="34" charset="-120"/>
                </a:rPr>
                <a:t>檔案</a:t>
              </a:r>
              <a:r>
                <a:rPr kumimoji="1" lang="en-US" altLang="zh-TW" sz="1600" b="1" dirty="0">
                  <a:solidFill>
                    <a:srgbClr val="84C8AE">
                      <a:lumMod val="75000"/>
                    </a:srgbClr>
                  </a:solidFill>
                  <a:latin typeface="微軟正黑體" panose="020B0604030504040204" pitchFamily="34" charset="-120"/>
                  <a:ea typeface="微軟正黑體" panose="020B0604030504040204" pitchFamily="34" charset="-120"/>
                </a:rPr>
                <a:t>)</a:t>
              </a:r>
              <a:r>
                <a:rPr kumimoji="1" lang="zh-TW" altLang="en-US" sz="1600" b="1" dirty="0">
                  <a:solidFill>
                    <a:srgbClr val="84C8AE">
                      <a:lumMod val="75000"/>
                    </a:srgbClr>
                  </a:solidFill>
                  <a:latin typeface="微軟正黑體" panose="020B0604030504040204" pitchFamily="34" charset="-120"/>
                  <a:ea typeface="微軟正黑體" panose="020B0604030504040204" pitchFamily="34" charset="-120"/>
                </a:rPr>
                <a:t>查看及疑義處理</a:t>
              </a:r>
              <a:endParaRPr kumimoji="1" lang="zh-CN" altLang="en-US" sz="1600" b="1" dirty="0">
                <a:solidFill>
                  <a:srgbClr val="84C8AE">
                    <a:lumMod val="75000"/>
                  </a:srgbClr>
                </a:solidFill>
                <a:latin typeface="微軟正黑體" panose="020B0604030504040204" pitchFamily="34" charset="-120"/>
                <a:ea typeface="微軟正黑體" panose="020B0604030504040204" pitchFamily="34" charset="-120"/>
              </a:endParaRPr>
            </a:p>
          </p:txBody>
        </p:sp>
        <p:sp>
          <p:nvSpPr>
            <p:cNvPr id="14" name="文本框 37">
              <a:extLst>
                <a:ext uri="{FF2B5EF4-FFF2-40B4-BE49-F238E27FC236}">
                  <a16:creationId xmlns:a16="http://schemas.microsoft.com/office/drawing/2014/main" id="{9FE35C7E-A2FF-42A5-B954-12D975FB44E9}"/>
                </a:ext>
              </a:extLst>
            </p:cNvPr>
            <p:cNvSpPr txBox="1"/>
            <p:nvPr/>
          </p:nvSpPr>
          <p:spPr>
            <a:xfrm>
              <a:off x="1952594" y="978155"/>
              <a:ext cx="1520158" cy="508208"/>
            </a:xfrm>
            <a:prstGeom prst="rect">
              <a:avLst/>
            </a:prstGeom>
            <a:noFill/>
          </p:spPr>
          <p:txBody>
            <a:bodyPr wrap="square" rtlCol="0" anchor="ctr">
              <a:spAutoFit/>
            </a:bodyPr>
            <a:lstStyle/>
            <a:p>
              <a:pPr defTabSz="609585">
                <a:lnSpc>
                  <a:spcPct val="130000"/>
                </a:lnSpc>
              </a:pPr>
              <a:r>
                <a:rPr kumimoji="1" lang="en-US" altLang="zh-CN" sz="1400" b="1" dirty="0">
                  <a:solidFill>
                    <a:srgbClr val="84C8AE">
                      <a:lumMod val="75000"/>
                    </a:srgbClr>
                  </a:solidFill>
                  <a:latin typeface="微軟正黑體" panose="020B0604030504040204" pitchFamily="34" charset="-120"/>
                  <a:ea typeface="微軟正黑體" panose="020B0604030504040204" pitchFamily="34" charset="-120"/>
                </a:rPr>
                <a:t>113.4.12(</a:t>
              </a:r>
              <a:r>
                <a:rPr kumimoji="1" lang="zh-TW" altLang="en-US" sz="1400" b="1" dirty="0">
                  <a:solidFill>
                    <a:srgbClr val="84C8AE">
                      <a:lumMod val="75000"/>
                    </a:srgbClr>
                  </a:solidFill>
                  <a:latin typeface="微軟正黑體" panose="020B0604030504040204" pitchFamily="34" charset="-120"/>
                  <a:ea typeface="微軟正黑體" panose="020B0604030504040204" pitchFamily="34" charset="-120"/>
                </a:rPr>
                <a:t>五</a:t>
              </a:r>
              <a:r>
                <a:rPr kumimoji="1" lang="en-US" altLang="zh-TW" sz="1400" b="1" dirty="0">
                  <a:solidFill>
                    <a:srgbClr val="84C8AE">
                      <a:lumMod val="75000"/>
                    </a:srgbClr>
                  </a:solidFill>
                  <a:latin typeface="微軟正黑體" panose="020B0604030504040204" pitchFamily="34" charset="-120"/>
                  <a:ea typeface="微軟正黑體" panose="020B0604030504040204" pitchFamily="34" charset="-120"/>
                </a:rPr>
                <a:t>)10:00</a:t>
              </a:r>
              <a:r>
                <a:rPr kumimoji="1" lang="zh-TW" altLang="en-US" sz="1400" b="1" dirty="0">
                  <a:solidFill>
                    <a:srgbClr val="84C8AE">
                      <a:lumMod val="75000"/>
                    </a:srgbClr>
                  </a:solidFill>
                  <a:latin typeface="微軟正黑體" panose="020B0604030504040204" pitchFamily="34" charset="-120"/>
                  <a:ea typeface="微軟正黑體" panose="020B0604030504040204" pitchFamily="34" charset="-120"/>
                </a:rPr>
                <a:t>～</a:t>
              </a:r>
              <a:endParaRPr kumimoji="1" lang="en-US" altLang="zh-TW" sz="1400" b="1" dirty="0">
                <a:solidFill>
                  <a:srgbClr val="84C8AE">
                    <a:lumMod val="75000"/>
                  </a:srgbClr>
                </a:solidFill>
                <a:latin typeface="微軟正黑體" panose="020B0604030504040204" pitchFamily="34" charset="-120"/>
                <a:ea typeface="微軟正黑體" panose="020B0604030504040204" pitchFamily="34" charset="-120"/>
              </a:endParaRPr>
            </a:p>
            <a:p>
              <a:pPr defTabSz="609585">
                <a:lnSpc>
                  <a:spcPct val="130000"/>
                </a:lnSpc>
              </a:pPr>
              <a:r>
                <a:rPr kumimoji="1" lang="en-US" altLang="zh-CN" sz="1400" b="1" dirty="0">
                  <a:solidFill>
                    <a:srgbClr val="84C8AE">
                      <a:lumMod val="75000"/>
                    </a:srgbClr>
                  </a:solidFill>
                  <a:latin typeface="微軟正黑體" panose="020B0604030504040204" pitchFamily="34" charset="-120"/>
                  <a:ea typeface="微軟正黑體" panose="020B0604030504040204" pitchFamily="34" charset="-120"/>
                </a:rPr>
                <a:t>113.4.17(</a:t>
              </a:r>
              <a:r>
                <a:rPr kumimoji="1" lang="zh-TW" altLang="en-US" sz="1400" b="1" dirty="0">
                  <a:solidFill>
                    <a:srgbClr val="84C8AE">
                      <a:lumMod val="75000"/>
                    </a:srgbClr>
                  </a:solidFill>
                  <a:latin typeface="微軟正黑體" panose="020B0604030504040204" pitchFamily="34" charset="-120"/>
                  <a:ea typeface="微軟正黑體" panose="020B0604030504040204" pitchFamily="34" charset="-120"/>
                </a:rPr>
                <a:t>三</a:t>
              </a:r>
              <a:r>
                <a:rPr kumimoji="1" lang="en-US" altLang="zh-TW" sz="1400" b="1" dirty="0">
                  <a:solidFill>
                    <a:srgbClr val="84C8AE">
                      <a:lumMod val="75000"/>
                    </a:srgbClr>
                  </a:solidFill>
                  <a:latin typeface="微軟正黑體" panose="020B0604030504040204" pitchFamily="34" charset="-120"/>
                  <a:ea typeface="微軟正黑體" panose="020B0604030504040204" pitchFamily="34" charset="-120"/>
                </a:rPr>
                <a:t>)21:00</a:t>
              </a:r>
              <a:r>
                <a:rPr kumimoji="1" lang="zh-TW" altLang="en-US" sz="1400" b="1" dirty="0">
                  <a:solidFill>
                    <a:srgbClr val="84C8AE">
                      <a:lumMod val="75000"/>
                    </a:srgbClr>
                  </a:solidFill>
                  <a:latin typeface="微軟正黑體" panose="020B0604030504040204" pitchFamily="34" charset="-120"/>
                  <a:ea typeface="微軟正黑體" panose="020B0604030504040204" pitchFamily="34" charset="-120"/>
                </a:rPr>
                <a:t>止</a:t>
              </a:r>
              <a:endParaRPr kumimoji="1" lang="zh-CN" altLang="en-US" sz="1400" b="1" dirty="0">
                <a:solidFill>
                  <a:srgbClr val="84C8AE">
                    <a:lumMod val="75000"/>
                  </a:srgbClr>
                </a:solidFill>
                <a:latin typeface="微軟正黑體" panose="020B0604030504040204" pitchFamily="34" charset="-120"/>
                <a:ea typeface="微軟正黑體" panose="020B0604030504040204" pitchFamily="34" charset="-120"/>
              </a:endParaRPr>
            </a:p>
          </p:txBody>
        </p:sp>
      </p:grpSp>
      <p:grpSp>
        <p:nvGrpSpPr>
          <p:cNvPr id="15" name="组 38">
            <a:extLst>
              <a:ext uri="{FF2B5EF4-FFF2-40B4-BE49-F238E27FC236}">
                <a16:creationId xmlns:a16="http://schemas.microsoft.com/office/drawing/2014/main" id="{72DF0832-3A26-44B6-B104-BF94BD200962}"/>
              </a:ext>
            </a:extLst>
          </p:cNvPr>
          <p:cNvGrpSpPr/>
          <p:nvPr/>
        </p:nvGrpSpPr>
        <p:grpSpPr>
          <a:xfrm>
            <a:off x="1593570" y="5072907"/>
            <a:ext cx="2675732" cy="1242548"/>
            <a:chOff x="2346173" y="3385377"/>
            <a:chExt cx="2127649" cy="1012572"/>
          </a:xfrm>
        </p:grpSpPr>
        <p:sp>
          <p:nvSpPr>
            <p:cNvPr id="16" name="文本框 39">
              <a:extLst>
                <a:ext uri="{FF2B5EF4-FFF2-40B4-BE49-F238E27FC236}">
                  <a16:creationId xmlns:a16="http://schemas.microsoft.com/office/drawing/2014/main" id="{545703A0-6280-4BC2-B311-C3E755AD70B7}"/>
                </a:ext>
              </a:extLst>
            </p:cNvPr>
            <p:cNvSpPr txBox="1"/>
            <p:nvPr/>
          </p:nvSpPr>
          <p:spPr>
            <a:xfrm>
              <a:off x="2346173" y="3385377"/>
              <a:ext cx="2127649" cy="601949"/>
            </a:xfrm>
            <a:prstGeom prst="rect">
              <a:avLst/>
            </a:prstGeom>
            <a:noFill/>
          </p:spPr>
          <p:txBody>
            <a:bodyPr wrap="none" rtlCol="0" anchor="ctr">
              <a:spAutoFit/>
            </a:bodyPr>
            <a:lstStyle/>
            <a:p>
              <a:pPr defTabSz="609585"/>
              <a:r>
                <a:rPr kumimoji="1" lang="en-US" altLang="zh-CN" sz="2400" b="1" dirty="0">
                  <a:solidFill>
                    <a:srgbClr val="FA9A98"/>
                  </a:solidFill>
                  <a:effectLst>
                    <a:outerShdw blurRad="50800" dist="38100" algn="l" rotWithShape="0">
                      <a:prstClr val="black">
                        <a:alpha val="40000"/>
                      </a:prstClr>
                    </a:outerShdw>
                  </a:effectLst>
                  <a:latin typeface="微軟正黑體" panose="020B0604030504040204" pitchFamily="34" charset="-120"/>
                  <a:ea typeface="微軟正黑體" panose="020B0604030504040204" pitchFamily="34" charset="-120"/>
                </a:rPr>
                <a:t>2</a:t>
              </a:r>
              <a:r>
                <a:rPr kumimoji="1" lang="zh-TW" altLang="en-US" sz="1800" b="1" u="sng" dirty="0">
                  <a:solidFill>
                    <a:srgbClr val="FA9A98"/>
                  </a:solidFill>
                  <a:latin typeface="微軟正黑體" panose="020B0604030504040204" pitchFamily="34" charset="-120"/>
                  <a:ea typeface="微軟正黑體" panose="020B0604030504040204" pitchFamily="34" charset="-120"/>
                </a:rPr>
                <a:t>具有低收、中低收入戶</a:t>
              </a:r>
              <a:endParaRPr kumimoji="1" lang="en-US" altLang="zh-TW" sz="1800" b="1" u="sng" dirty="0">
                <a:solidFill>
                  <a:srgbClr val="FA9A98"/>
                </a:solidFill>
                <a:latin typeface="微軟正黑體" panose="020B0604030504040204" pitchFamily="34" charset="-120"/>
                <a:ea typeface="微軟正黑體" panose="020B0604030504040204" pitchFamily="34" charset="-120"/>
              </a:endParaRPr>
            </a:p>
            <a:p>
              <a:pPr defTabSz="609585"/>
              <a:r>
                <a:rPr kumimoji="1" lang="zh-TW" altLang="en-US" sz="1800" b="1" u="sng" dirty="0">
                  <a:solidFill>
                    <a:srgbClr val="FA9A98"/>
                  </a:solidFill>
                  <a:latin typeface="微軟正黑體" panose="020B0604030504040204" pitchFamily="34" charset="-120"/>
                  <a:ea typeface="微軟正黑體" panose="020B0604030504040204" pitchFamily="34" charset="-120"/>
                </a:rPr>
                <a:t>身分</a:t>
              </a:r>
              <a:r>
                <a:rPr kumimoji="1" lang="zh-TW" altLang="en-US" sz="1800" b="1" dirty="0">
                  <a:solidFill>
                    <a:srgbClr val="FA9A98"/>
                  </a:solidFill>
                  <a:latin typeface="微軟正黑體" panose="020B0604030504040204" pitchFamily="34" charset="-120"/>
                  <a:ea typeface="微軟正黑體" panose="020B0604030504040204" pitchFamily="34" charset="-120"/>
                </a:rPr>
                <a:t>網路登錄及繳寄</a:t>
              </a:r>
              <a:endParaRPr kumimoji="1" lang="zh-CN" altLang="en-US" sz="2000" b="1" dirty="0">
                <a:solidFill>
                  <a:srgbClr val="FA9A98"/>
                </a:solidFill>
                <a:latin typeface="微軟正黑體" panose="020B0604030504040204" pitchFamily="34" charset="-120"/>
                <a:ea typeface="微軟正黑體" panose="020B0604030504040204" pitchFamily="34" charset="-120"/>
              </a:endParaRPr>
            </a:p>
          </p:txBody>
        </p:sp>
        <p:sp>
          <p:nvSpPr>
            <p:cNvPr id="17" name="文本框 40">
              <a:extLst>
                <a:ext uri="{FF2B5EF4-FFF2-40B4-BE49-F238E27FC236}">
                  <a16:creationId xmlns:a16="http://schemas.microsoft.com/office/drawing/2014/main" id="{4AC31BD5-97CF-4954-BCD0-77C216B9EFDF}"/>
                </a:ext>
              </a:extLst>
            </p:cNvPr>
            <p:cNvSpPr txBox="1"/>
            <p:nvPr/>
          </p:nvSpPr>
          <p:spPr>
            <a:xfrm>
              <a:off x="2351314" y="3889741"/>
              <a:ext cx="1565536" cy="508208"/>
            </a:xfrm>
            <a:prstGeom prst="rect">
              <a:avLst/>
            </a:prstGeom>
            <a:noFill/>
          </p:spPr>
          <p:txBody>
            <a:bodyPr wrap="square" rtlCol="0" anchor="ctr">
              <a:spAutoFit/>
            </a:bodyPr>
            <a:lstStyle/>
            <a:p>
              <a:pPr defTabSz="609585">
                <a:lnSpc>
                  <a:spcPct val="130000"/>
                </a:lnSpc>
              </a:pPr>
              <a:r>
                <a:rPr kumimoji="1" lang="en-US" altLang="zh-CN" sz="1400" b="1" dirty="0">
                  <a:solidFill>
                    <a:srgbClr val="FA9A98"/>
                  </a:solidFill>
                  <a:latin typeface="微軟正黑體" panose="020B0604030504040204" pitchFamily="34" charset="-120"/>
                  <a:ea typeface="微軟正黑體" panose="020B0604030504040204" pitchFamily="34" charset="-120"/>
                </a:rPr>
                <a:t>113.4.15(</a:t>
              </a:r>
              <a:r>
                <a:rPr kumimoji="1" lang="zh-TW" altLang="en-US" sz="1400" b="1" dirty="0">
                  <a:solidFill>
                    <a:srgbClr val="FA9A98"/>
                  </a:solidFill>
                  <a:latin typeface="微軟正黑體" panose="020B0604030504040204" pitchFamily="34" charset="-120"/>
                  <a:ea typeface="微軟正黑體" panose="020B0604030504040204" pitchFamily="34" charset="-120"/>
                </a:rPr>
                <a:t>一</a:t>
              </a:r>
              <a:r>
                <a:rPr kumimoji="1" lang="en-US" altLang="zh-TW" sz="1400" b="1" dirty="0">
                  <a:solidFill>
                    <a:srgbClr val="FA9A98"/>
                  </a:solidFill>
                  <a:latin typeface="微軟正黑體" panose="020B0604030504040204" pitchFamily="34" charset="-120"/>
                  <a:ea typeface="微軟正黑體" panose="020B0604030504040204" pitchFamily="34" charset="-120"/>
                </a:rPr>
                <a:t>)10:00</a:t>
              </a:r>
              <a:r>
                <a:rPr kumimoji="1" lang="zh-TW" altLang="en-US" sz="1400" b="1" dirty="0">
                  <a:solidFill>
                    <a:srgbClr val="FA9A98"/>
                  </a:solidFill>
                  <a:latin typeface="微軟正黑體" panose="020B0604030504040204" pitchFamily="34" charset="-120"/>
                  <a:ea typeface="微軟正黑體" panose="020B0604030504040204" pitchFamily="34" charset="-120"/>
                </a:rPr>
                <a:t> ～</a:t>
              </a:r>
              <a:endParaRPr kumimoji="1" lang="en-US" altLang="zh-TW" sz="1400" b="1" dirty="0">
                <a:solidFill>
                  <a:srgbClr val="FA9A98"/>
                </a:solidFill>
                <a:latin typeface="微軟正黑體" panose="020B0604030504040204" pitchFamily="34" charset="-120"/>
                <a:ea typeface="微軟正黑體" panose="020B0604030504040204" pitchFamily="34" charset="-120"/>
              </a:endParaRPr>
            </a:p>
            <a:p>
              <a:pPr defTabSz="609585">
                <a:lnSpc>
                  <a:spcPct val="130000"/>
                </a:lnSpc>
              </a:pPr>
              <a:r>
                <a:rPr kumimoji="1" lang="en-US" altLang="zh-CN" sz="1400" b="1" dirty="0">
                  <a:solidFill>
                    <a:srgbClr val="FA9A98"/>
                  </a:solidFill>
                  <a:latin typeface="微軟正黑體" panose="020B0604030504040204" pitchFamily="34" charset="-120"/>
                  <a:ea typeface="微軟正黑體" panose="020B0604030504040204" pitchFamily="34" charset="-120"/>
                </a:rPr>
                <a:t>113.4.17(</a:t>
              </a:r>
              <a:r>
                <a:rPr kumimoji="1" lang="zh-TW" altLang="en-US" sz="1400" b="1" dirty="0">
                  <a:solidFill>
                    <a:srgbClr val="FA9A98"/>
                  </a:solidFill>
                  <a:latin typeface="微軟正黑體" panose="020B0604030504040204" pitchFamily="34" charset="-120"/>
                  <a:ea typeface="微軟正黑體" panose="020B0604030504040204" pitchFamily="34" charset="-120"/>
                </a:rPr>
                <a:t>三</a:t>
              </a:r>
              <a:r>
                <a:rPr kumimoji="1" lang="en-US" altLang="zh-TW" sz="1400" b="1" dirty="0">
                  <a:solidFill>
                    <a:srgbClr val="FA9A98"/>
                  </a:solidFill>
                  <a:latin typeface="微軟正黑體" panose="020B0604030504040204" pitchFamily="34" charset="-120"/>
                  <a:ea typeface="微軟正黑體" panose="020B0604030504040204" pitchFamily="34" charset="-120"/>
                </a:rPr>
                <a:t>)17:00</a:t>
              </a:r>
              <a:r>
                <a:rPr kumimoji="1" lang="zh-TW" altLang="en-US" sz="1400" b="1" dirty="0">
                  <a:solidFill>
                    <a:srgbClr val="FA9A98"/>
                  </a:solidFill>
                  <a:latin typeface="微軟正黑體" panose="020B0604030504040204" pitchFamily="34" charset="-120"/>
                  <a:ea typeface="微軟正黑體" panose="020B0604030504040204" pitchFamily="34" charset="-120"/>
                </a:rPr>
                <a:t>止</a:t>
              </a:r>
              <a:endParaRPr kumimoji="1" lang="zh-CN" altLang="en-US" sz="1400" b="1" dirty="0">
                <a:solidFill>
                  <a:srgbClr val="FA9A98"/>
                </a:solidFill>
                <a:latin typeface="微軟正黑體" panose="020B0604030504040204" pitchFamily="34" charset="-120"/>
                <a:ea typeface="微軟正黑體" panose="020B0604030504040204" pitchFamily="34" charset="-120"/>
              </a:endParaRPr>
            </a:p>
          </p:txBody>
        </p:sp>
      </p:grpSp>
      <p:grpSp>
        <p:nvGrpSpPr>
          <p:cNvPr id="18" name="组 41">
            <a:extLst>
              <a:ext uri="{FF2B5EF4-FFF2-40B4-BE49-F238E27FC236}">
                <a16:creationId xmlns:a16="http://schemas.microsoft.com/office/drawing/2014/main" id="{5FA12B39-F1CA-4A59-9F51-78B2B59AD8AD}"/>
              </a:ext>
            </a:extLst>
          </p:cNvPr>
          <p:cNvGrpSpPr/>
          <p:nvPr/>
        </p:nvGrpSpPr>
        <p:grpSpPr>
          <a:xfrm>
            <a:off x="3464026" y="1026758"/>
            <a:ext cx="1983235" cy="1171528"/>
            <a:chOff x="3293979" y="527121"/>
            <a:chExt cx="1577003" cy="954697"/>
          </a:xfrm>
        </p:grpSpPr>
        <p:sp>
          <p:nvSpPr>
            <p:cNvPr id="19" name="文本框 42">
              <a:extLst>
                <a:ext uri="{FF2B5EF4-FFF2-40B4-BE49-F238E27FC236}">
                  <a16:creationId xmlns:a16="http://schemas.microsoft.com/office/drawing/2014/main" id="{B487FA7E-D1C4-4586-B60E-A6D29EEC2B70}"/>
                </a:ext>
              </a:extLst>
            </p:cNvPr>
            <p:cNvSpPr txBox="1"/>
            <p:nvPr/>
          </p:nvSpPr>
          <p:spPr>
            <a:xfrm>
              <a:off x="3293979" y="527121"/>
              <a:ext cx="1577003" cy="601949"/>
            </a:xfrm>
            <a:prstGeom prst="rect">
              <a:avLst/>
            </a:prstGeom>
            <a:noFill/>
          </p:spPr>
          <p:txBody>
            <a:bodyPr wrap="none" rtlCol="0" anchor="ctr">
              <a:spAutoFit/>
            </a:bodyPr>
            <a:lstStyle/>
            <a:p>
              <a:pPr defTabSz="609585"/>
              <a:r>
                <a:rPr kumimoji="1" lang="en-US" altLang="zh-CN" sz="2400" b="1" dirty="0">
                  <a:solidFill>
                    <a:srgbClr val="6B6889">
                      <a:lumMod val="75000"/>
                    </a:srgbClr>
                  </a:solidFill>
                  <a:effectLst>
                    <a:outerShdw blurRad="50800" dist="38100" algn="l" rotWithShape="0">
                      <a:prstClr val="black">
                        <a:alpha val="40000"/>
                      </a:prstClr>
                    </a:outerShdw>
                  </a:effectLst>
                  <a:latin typeface="微軟正黑體" panose="020B0604030504040204" pitchFamily="34" charset="-120"/>
                  <a:ea typeface="微軟正黑體" panose="020B0604030504040204" pitchFamily="34" charset="-120"/>
                </a:rPr>
                <a:t>3</a:t>
              </a:r>
              <a:r>
                <a:rPr kumimoji="1" lang="zh-TW" altLang="en-US" sz="1800" b="1" dirty="0">
                  <a:solidFill>
                    <a:srgbClr val="6B6889">
                      <a:lumMod val="75000"/>
                    </a:srgbClr>
                  </a:solidFill>
                  <a:latin typeface="微軟正黑體" panose="020B0604030504040204" pitchFamily="34" charset="-120"/>
                  <a:ea typeface="微軟正黑體" panose="020B0604030504040204" pitchFamily="34" charset="-120"/>
                </a:rPr>
                <a:t>資格審查登錄及</a:t>
              </a:r>
              <a:endParaRPr kumimoji="1" lang="en-US" altLang="zh-TW" sz="1800" b="1" dirty="0">
                <a:solidFill>
                  <a:srgbClr val="6B6889">
                    <a:lumMod val="75000"/>
                  </a:srgbClr>
                </a:solidFill>
                <a:latin typeface="微軟正黑體" panose="020B0604030504040204" pitchFamily="34" charset="-120"/>
                <a:ea typeface="微軟正黑體" panose="020B0604030504040204" pitchFamily="34" charset="-120"/>
              </a:endParaRPr>
            </a:p>
            <a:p>
              <a:pPr defTabSz="609585"/>
              <a:r>
                <a:rPr kumimoji="1" lang="zh-TW" altLang="en-US" sz="1800" b="1" dirty="0">
                  <a:solidFill>
                    <a:srgbClr val="6B6889">
                      <a:lumMod val="75000"/>
                    </a:srgbClr>
                  </a:solidFill>
                  <a:latin typeface="微軟正黑體" panose="020B0604030504040204" pitchFamily="34" charset="-120"/>
                  <a:ea typeface="微軟正黑體" panose="020B0604030504040204" pitchFamily="34" charset="-120"/>
                </a:rPr>
                <a:t>繳交報名費</a:t>
              </a:r>
              <a:endParaRPr kumimoji="1" lang="zh-CN" altLang="en-US" sz="2000" b="1" dirty="0">
                <a:solidFill>
                  <a:srgbClr val="6B6889">
                    <a:lumMod val="75000"/>
                  </a:srgbClr>
                </a:solidFill>
                <a:latin typeface="微軟正黑體" panose="020B0604030504040204" pitchFamily="34" charset="-120"/>
                <a:ea typeface="微軟正黑體" panose="020B0604030504040204" pitchFamily="34" charset="-120"/>
              </a:endParaRPr>
            </a:p>
          </p:txBody>
        </p:sp>
        <p:sp>
          <p:nvSpPr>
            <p:cNvPr id="20" name="文本框 43">
              <a:extLst>
                <a:ext uri="{FF2B5EF4-FFF2-40B4-BE49-F238E27FC236}">
                  <a16:creationId xmlns:a16="http://schemas.microsoft.com/office/drawing/2014/main" id="{E663304A-82AC-4DD1-8FC4-2609504A4EC2}"/>
                </a:ext>
              </a:extLst>
            </p:cNvPr>
            <p:cNvSpPr txBox="1"/>
            <p:nvPr/>
          </p:nvSpPr>
          <p:spPr>
            <a:xfrm>
              <a:off x="3296142" y="1014095"/>
              <a:ext cx="1520159" cy="467723"/>
            </a:xfrm>
            <a:prstGeom prst="rect">
              <a:avLst/>
            </a:prstGeom>
            <a:noFill/>
          </p:spPr>
          <p:txBody>
            <a:bodyPr wrap="square" rtlCol="0" anchor="ctr">
              <a:spAutoFit/>
            </a:bodyPr>
            <a:lstStyle/>
            <a:p>
              <a:pPr defTabSz="609585">
                <a:lnSpc>
                  <a:spcPct val="130000"/>
                </a:lnSpc>
              </a:pPr>
              <a:r>
                <a:rPr kumimoji="1" lang="en-US" altLang="zh-CN" sz="1400" b="1" dirty="0">
                  <a:solidFill>
                    <a:srgbClr val="6B6889">
                      <a:lumMod val="75000"/>
                    </a:srgbClr>
                  </a:solidFill>
                  <a:latin typeface="微軟正黑體" panose="020B0604030504040204" pitchFamily="34" charset="-120"/>
                  <a:ea typeface="微軟正黑體" panose="020B0604030504040204" pitchFamily="34" charset="-120"/>
                </a:rPr>
                <a:t>113.4.30(</a:t>
              </a:r>
              <a:r>
                <a:rPr kumimoji="1" lang="zh-TW" altLang="en-US" sz="1400" b="1" dirty="0">
                  <a:solidFill>
                    <a:srgbClr val="6B6889">
                      <a:lumMod val="75000"/>
                    </a:srgbClr>
                  </a:solidFill>
                  <a:latin typeface="微軟正黑體" panose="020B0604030504040204" pitchFamily="34" charset="-120"/>
                  <a:ea typeface="微軟正黑體" panose="020B0604030504040204" pitchFamily="34" charset="-120"/>
                </a:rPr>
                <a:t>二</a:t>
              </a:r>
              <a:r>
                <a:rPr kumimoji="1" lang="en-US" altLang="zh-TW" sz="1400" b="1" dirty="0">
                  <a:solidFill>
                    <a:srgbClr val="6B6889">
                      <a:lumMod val="75000"/>
                    </a:srgbClr>
                  </a:solidFill>
                  <a:latin typeface="微軟正黑體" panose="020B0604030504040204" pitchFamily="34" charset="-120"/>
                  <a:ea typeface="微軟正黑體" panose="020B0604030504040204" pitchFamily="34" charset="-120"/>
                </a:rPr>
                <a:t>)10:00</a:t>
              </a:r>
              <a:r>
                <a:rPr kumimoji="1" lang="zh-TW" altLang="en-US" sz="1400" b="1" dirty="0">
                  <a:solidFill>
                    <a:srgbClr val="6B6889">
                      <a:lumMod val="75000"/>
                    </a:srgbClr>
                  </a:solidFill>
                  <a:latin typeface="微軟正黑體" panose="020B0604030504040204" pitchFamily="34" charset="-120"/>
                  <a:ea typeface="微軟正黑體" panose="020B0604030504040204" pitchFamily="34" charset="-120"/>
                </a:rPr>
                <a:t> ～</a:t>
              </a:r>
              <a:endParaRPr kumimoji="1" lang="en-US" altLang="zh-TW" sz="1400" b="1" dirty="0">
                <a:solidFill>
                  <a:srgbClr val="6B6889">
                    <a:lumMod val="75000"/>
                  </a:srgbClr>
                </a:solidFill>
                <a:latin typeface="微軟正黑體" panose="020B0604030504040204" pitchFamily="34" charset="-120"/>
                <a:ea typeface="微軟正黑體" panose="020B0604030504040204" pitchFamily="34" charset="-120"/>
              </a:endParaRPr>
            </a:p>
            <a:p>
              <a:pPr defTabSz="609585">
                <a:lnSpc>
                  <a:spcPct val="130000"/>
                </a:lnSpc>
              </a:pPr>
              <a:r>
                <a:rPr kumimoji="1" lang="en-US" altLang="zh-CN" sz="1400" b="1" dirty="0">
                  <a:solidFill>
                    <a:srgbClr val="6B6889">
                      <a:lumMod val="75000"/>
                    </a:srgbClr>
                  </a:solidFill>
                  <a:latin typeface="微軟正黑體" panose="020B0604030504040204" pitchFamily="34" charset="-120"/>
                  <a:ea typeface="微軟正黑體" panose="020B0604030504040204" pitchFamily="34" charset="-120"/>
                </a:rPr>
                <a:t>113.5.07(</a:t>
              </a:r>
              <a:r>
                <a:rPr kumimoji="1" lang="zh-TW" altLang="en-US" sz="1400" b="1" dirty="0">
                  <a:solidFill>
                    <a:srgbClr val="6B6889">
                      <a:lumMod val="75000"/>
                    </a:srgbClr>
                  </a:solidFill>
                  <a:latin typeface="微軟正黑體" panose="020B0604030504040204" pitchFamily="34" charset="-120"/>
                  <a:ea typeface="微軟正黑體" panose="020B0604030504040204" pitchFamily="34" charset="-120"/>
                </a:rPr>
                <a:t>二</a:t>
              </a:r>
              <a:r>
                <a:rPr kumimoji="1" lang="en-US" altLang="zh-TW" sz="1400" b="1" dirty="0">
                  <a:solidFill>
                    <a:srgbClr val="6B6889">
                      <a:lumMod val="75000"/>
                    </a:srgbClr>
                  </a:solidFill>
                  <a:latin typeface="微軟正黑體" panose="020B0604030504040204" pitchFamily="34" charset="-120"/>
                  <a:ea typeface="微軟正黑體" panose="020B0604030504040204" pitchFamily="34" charset="-120"/>
                </a:rPr>
                <a:t>)17:00</a:t>
              </a:r>
              <a:endParaRPr kumimoji="1" lang="zh-CN" altLang="en-US" sz="1400" b="1" dirty="0">
                <a:solidFill>
                  <a:srgbClr val="6B6889">
                    <a:lumMod val="75000"/>
                  </a:srgbClr>
                </a:solidFill>
                <a:latin typeface="微軟正黑體" panose="020B0604030504040204" pitchFamily="34" charset="-120"/>
                <a:ea typeface="微軟正黑體" panose="020B0604030504040204" pitchFamily="34" charset="-120"/>
              </a:endParaRPr>
            </a:p>
          </p:txBody>
        </p:sp>
      </p:grpSp>
      <p:grpSp>
        <p:nvGrpSpPr>
          <p:cNvPr id="21" name="组 44">
            <a:extLst>
              <a:ext uri="{FF2B5EF4-FFF2-40B4-BE49-F238E27FC236}">
                <a16:creationId xmlns:a16="http://schemas.microsoft.com/office/drawing/2014/main" id="{EEDF2D75-FF40-455A-A902-28681817C875}"/>
              </a:ext>
            </a:extLst>
          </p:cNvPr>
          <p:cNvGrpSpPr/>
          <p:nvPr/>
        </p:nvGrpSpPr>
        <p:grpSpPr>
          <a:xfrm>
            <a:off x="4600161" y="5072906"/>
            <a:ext cx="2574407" cy="1243573"/>
            <a:chOff x="4085224" y="3385378"/>
            <a:chExt cx="2047081" cy="1013408"/>
          </a:xfrm>
        </p:grpSpPr>
        <p:sp>
          <p:nvSpPr>
            <p:cNvPr id="22" name="文本框 45">
              <a:extLst>
                <a:ext uri="{FF2B5EF4-FFF2-40B4-BE49-F238E27FC236}">
                  <a16:creationId xmlns:a16="http://schemas.microsoft.com/office/drawing/2014/main" id="{7DB53FAE-8A28-4593-9A7E-80B30952B545}"/>
                </a:ext>
              </a:extLst>
            </p:cNvPr>
            <p:cNvSpPr txBox="1"/>
            <p:nvPr/>
          </p:nvSpPr>
          <p:spPr>
            <a:xfrm>
              <a:off x="4093879" y="3385378"/>
              <a:ext cx="2038426" cy="601949"/>
            </a:xfrm>
            <a:prstGeom prst="rect">
              <a:avLst/>
            </a:prstGeom>
            <a:noFill/>
          </p:spPr>
          <p:txBody>
            <a:bodyPr wrap="none" rtlCol="0" anchor="ctr">
              <a:spAutoFit/>
            </a:bodyPr>
            <a:lstStyle/>
            <a:p>
              <a:pPr defTabSz="609585"/>
              <a:r>
                <a:rPr kumimoji="1" lang="en-US" altLang="zh-CN" sz="2400" b="1" dirty="0">
                  <a:solidFill>
                    <a:schemeClr val="accent6">
                      <a:lumMod val="75000"/>
                    </a:schemeClr>
                  </a:solidFill>
                  <a:effectLst>
                    <a:outerShdw blurRad="50800" dist="38100" algn="l" rotWithShape="0">
                      <a:prstClr val="black">
                        <a:alpha val="40000"/>
                      </a:prstClr>
                    </a:outerShdw>
                  </a:effectLst>
                  <a:latin typeface="微軟正黑體" panose="020B0604030504040204" pitchFamily="34" charset="-120"/>
                  <a:ea typeface="微軟正黑體" panose="020B0604030504040204" pitchFamily="34" charset="-120"/>
                </a:rPr>
                <a:t>4</a:t>
              </a:r>
              <a:r>
                <a:rPr kumimoji="1" lang="zh-TW" altLang="en-US" sz="1800" b="1" dirty="0">
                  <a:solidFill>
                    <a:schemeClr val="accent6">
                      <a:lumMod val="75000"/>
                    </a:schemeClr>
                  </a:solidFill>
                  <a:latin typeface="微軟正黑體" panose="020B0604030504040204" pitchFamily="34" charset="-120"/>
                  <a:ea typeface="微軟正黑體" panose="020B0604030504040204" pitchFamily="34" charset="-120"/>
                </a:rPr>
                <a:t>網路報名</a:t>
              </a:r>
              <a:endParaRPr kumimoji="1" lang="en-US" altLang="zh-TW" sz="1800" b="1" dirty="0">
                <a:solidFill>
                  <a:schemeClr val="accent6">
                    <a:lumMod val="75000"/>
                  </a:schemeClr>
                </a:solidFill>
                <a:latin typeface="微軟正黑體" panose="020B0604030504040204" pitchFamily="34" charset="-120"/>
                <a:ea typeface="微軟正黑體" panose="020B0604030504040204" pitchFamily="34" charset="-120"/>
              </a:endParaRPr>
            </a:p>
            <a:p>
              <a:pPr defTabSz="609585"/>
              <a:r>
                <a:rPr kumimoji="1" lang="en-US" altLang="zh-TW" sz="1800" b="1" dirty="0">
                  <a:solidFill>
                    <a:schemeClr val="accent6">
                      <a:lumMod val="75000"/>
                    </a:schemeClr>
                  </a:solidFill>
                  <a:latin typeface="微軟正黑體" panose="020B0604030504040204" pitchFamily="34" charset="-120"/>
                  <a:ea typeface="微軟正黑體" panose="020B0604030504040204" pitchFamily="34" charset="-120"/>
                </a:rPr>
                <a:t>(</a:t>
              </a:r>
              <a:r>
                <a:rPr kumimoji="1" lang="zh-TW" altLang="en-US" sz="1800" b="1" dirty="0">
                  <a:solidFill>
                    <a:schemeClr val="accent6">
                      <a:lumMod val="75000"/>
                    </a:schemeClr>
                  </a:solidFill>
                  <a:latin typeface="微軟正黑體" panose="020B0604030504040204" pitchFamily="34" charset="-120"/>
                  <a:ea typeface="微軟正黑體" panose="020B0604030504040204" pitchFamily="34" charset="-120"/>
                </a:rPr>
                <a:t>選填</a:t>
              </a:r>
              <a:r>
                <a:rPr kumimoji="1" lang="en-US" altLang="zh-TW" sz="1800" b="1" dirty="0">
                  <a:solidFill>
                    <a:schemeClr val="accent6">
                      <a:lumMod val="75000"/>
                    </a:schemeClr>
                  </a:solidFill>
                  <a:latin typeface="微軟正黑體" panose="020B0604030504040204" pitchFamily="34" charset="-120"/>
                  <a:ea typeface="微軟正黑體" panose="020B0604030504040204" pitchFamily="34" charset="-120"/>
                </a:rPr>
                <a:t>5</a:t>
              </a:r>
              <a:r>
                <a:rPr kumimoji="1" lang="zh-TW" altLang="en-US" sz="1800" b="1" dirty="0">
                  <a:solidFill>
                    <a:schemeClr val="accent6">
                      <a:lumMod val="75000"/>
                    </a:schemeClr>
                  </a:solidFill>
                  <a:latin typeface="微軟正黑體" panose="020B0604030504040204" pitchFamily="34" charset="-120"/>
                  <a:ea typeface="微軟正黑體" panose="020B0604030504040204" pitchFamily="34" charset="-120"/>
                </a:rPr>
                <a:t>個校系科組學程</a:t>
              </a:r>
              <a:r>
                <a:rPr kumimoji="1" lang="en-US" altLang="zh-TW" sz="1800" b="1" dirty="0">
                  <a:solidFill>
                    <a:schemeClr val="accent6">
                      <a:lumMod val="75000"/>
                    </a:schemeClr>
                  </a:solidFill>
                  <a:latin typeface="微軟正黑體" panose="020B0604030504040204" pitchFamily="34" charset="-120"/>
                  <a:ea typeface="微軟正黑體" panose="020B0604030504040204" pitchFamily="34" charset="-120"/>
                </a:rPr>
                <a:t>)</a:t>
              </a:r>
              <a:endParaRPr kumimoji="1" lang="zh-CN" altLang="en-US" sz="1800" b="1" dirty="0">
                <a:solidFill>
                  <a:schemeClr val="accent6">
                    <a:lumMod val="75000"/>
                  </a:schemeClr>
                </a:solidFill>
                <a:latin typeface="微軟正黑體" panose="020B0604030504040204" pitchFamily="34" charset="-120"/>
                <a:ea typeface="微軟正黑體" panose="020B0604030504040204" pitchFamily="34" charset="-120"/>
              </a:endParaRPr>
            </a:p>
          </p:txBody>
        </p:sp>
        <p:sp>
          <p:nvSpPr>
            <p:cNvPr id="23" name="文本框 46">
              <a:extLst>
                <a:ext uri="{FF2B5EF4-FFF2-40B4-BE49-F238E27FC236}">
                  <a16:creationId xmlns:a16="http://schemas.microsoft.com/office/drawing/2014/main" id="{86E4F776-B9EA-43D4-98AA-D5232454D07A}"/>
                </a:ext>
              </a:extLst>
            </p:cNvPr>
            <p:cNvSpPr txBox="1"/>
            <p:nvPr/>
          </p:nvSpPr>
          <p:spPr>
            <a:xfrm>
              <a:off x="4085224" y="3890578"/>
              <a:ext cx="1565538" cy="508208"/>
            </a:xfrm>
            <a:prstGeom prst="rect">
              <a:avLst/>
            </a:prstGeom>
            <a:noFill/>
          </p:spPr>
          <p:txBody>
            <a:bodyPr wrap="square" rtlCol="0" anchor="ctr">
              <a:spAutoFit/>
            </a:bodyPr>
            <a:lstStyle/>
            <a:p>
              <a:pPr defTabSz="609585">
                <a:lnSpc>
                  <a:spcPct val="130000"/>
                </a:lnSpc>
              </a:pPr>
              <a:r>
                <a:rPr kumimoji="1" lang="en-US" altLang="zh-CN" sz="1400" b="1" dirty="0">
                  <a:solidFill>
                    <a:schemeClr val="accent6">
                      <a:lumMod val="75000"/>
                    </a:schemeClr>
                  </a:solidFill>
                  <a:latin typeface="微軟正黑體" panose="020B0604030504040204" pitchFamily="34" charset="-120"/>
                  <a:ea typeface="微軟正黑體" panose="020B0604030504040204" pitchFamily="34" charset="-120"/>
                </a:rPr>
                <a:t>113.5.20(</a:t>
              </a:r>
              <a:r>
                <a:rPr kumimoji="1" lang="zh-TW" altLang="en-US" sz="1400" b="1" dirty="0">
                  <a:solidFill>
                    <a:schemeClr val="accent6">
                      <a:lumMod val="75000"/>
                    </a:schemeClr>
                  </a:solidFill>
                  <a:latin typeface="微軟正黑體" panose="020B0604030504040204" pitchFamily="34" charset="-120"/>
                  <a:ea typeface="微軟正黑體" panose="020B0604030504040204" pitchFamily="34" charset="-120"/>
                </a:rPr>
                <a:t>一</a:t>
              </a:r>
              <a:r>
                <a:rPr kumimoji="1" lang="en-US" altLang="zh-TW" sz="1400" b="1" dirty="0">
                  <a:solidFill>
                    <a:schemeClr val="accent6">
                      <a:lumMod val="75000"/>
                    </a:schemeClr>
                  </a:solidFill>
                  <a:latin typeface="微軟正黑體" panose="020B0604030504040204" pitchFamily="34" charset="-120"/>
                  <a:ea typeface="微軟正黑體" panose="020B0604030504040204" pitchFamily="34" charset="-120"/>
                </a:rPr>
                <a:t>)10:00</a:t>
              </a:r>
              <a:r>
                <a:rPr kumimoji="1" lang="zh-TW" altLang="en-US" sz="1400" b="1" dirty="0">
                  <a:solidFill>
                    <a:schemeClr val="accent6">
                      <a:lumMod val="75000"/>
                    </a:schemeClr>
                  </a:solidFill>
                  <a:latin typeface="微軟正黑體" panose="020B0604030504040204" pitchFamily="34" charset="-120"/>
                  <a:ea typeface="微軟正黑體" panose="020B0604030504040204" pitchFamily="34" charset="-120"/>
                </a:rPr>
                <a:t>～</a:t>
              </a:r>
              <a:endParaRPr kumimoji="1" lang="en-US" altLang="zh-TW" sz="1400" b="1" dirty="0">
                <a:solidFill>
                  <a:schemeClr val="accent6">
                    <a:lumMod val="75000"/>
                  </a:schemeClr>
                </a:solidFill>
                <a:latin typeface="微軟正黑體" panose="020B0604030504040204" pitchFamily="34" charset="-120"/>
                <a:ea typeface="微軟正黑體" panose="020B0604030504040204" pitchFamily="34" charset="-120"/>
              </a:endParaRPr>
            </a:p>
            <a:p>
              <a:pPr defTabSz="609585">
                <a:lnSpc>
                  <a:spcPct val="130000"/>
                </a:lnSpc>
              </a:pPr>
              <a:r>
                <a:rPr kumimoji="1" lang="en-US" altLang="zh-CN" sz="1400" b="1" dirty="0">
                  <a:solidFill>
                    <a:schemeClr val="accent6">
                      <a:lumMod val="75000"/>
                    </a:schemeClr>
                  </a:solidFill>
                  <a:latin typeface="微軟正黑體" panose="020B0604030504040204" pitchFamily="34" charset="-120"/>
                  <a:ea typeface="微軟正黑體" panose="020B0604030504040204" pitchFamily="34" charset="-120"/>
                </a:rPr>
                <a:t>113.5.24(</a:t>
              </a:r>
              <a:r>
                <a:rPr kumimoji="1" lang="zh-TW" altLang="en-US" sz="1400" b="1" dirty="0">
                  <a:solidFill>
                    <a:schemeClr val="accent6">
                      <a:lumMod val="75000"/>
                    </a:schemeClr>
                  </a:solidFill>
                  <a:latin typeface="微軟正黑體" panose="020B0604030504040204" pitchFamily="34" charset="-120"/>
                  <a:ea typeface="微軟正黑體" panose="020B0604030504040204" pitchFamily="34" charset="-120"/>
                </a:rPr>
                <a:t>五</a:t>
              </a:r>
              <a:r>
                <a:rPr kumimoji="1" lang="en-US" altLang="zh-TW" sz="1400" b="1" dirty="0">
                  <a:solidFill>
                    <a:schemeClr val="accent6">
                      <a:lumMod val="75000"/>
                    </a:schemeClr>
                  </a:solidFill>
                  <a:latin typeface="微軟正黑體" panose="020B0604030504040204" pitchFamily="34" charset="-120"/>
                  <a:ea typeface="微軟正黑體" panose="020B0604030504040204" pitchFamily="34" charset="-120"/>
                </a:rPr>
                <a:t>)17:00</a:t>
              </a:r>
              <a:r>
                <a:rPr kumimoji="1" lang="zh-TW" altLang="en-US" sz="1400" b="1" dirty="0">
                  <a:solidFill>
                    <a:schemeClr val="accent6">
                      <a:lumMod val="75000"/>
                    </a:schemeClr>
                  </a:solidFill>
                  <a:latin typeface="微軟正黑體" panose="020B0604030504040204" pitchFamily="34" charset="-120"/>
                  <a:ea typeface="微軟正黑體" panose="020B0604030504040204" pitchFamily="34" charset="-120"/>
                </a:rPr>
                <a:t>止</a:t>
              </a:r>
              <a:endParaRPr kumimoji="1" lang="zh-CN" altLang="en-US" sz="1400" b="1" dirty="0">
                <a:solidFill>
                  <a:schemeClr val="accent6">
                    <a:lumMod val="75000"/>
                  </a:schemeClr>
                </a:solidFill>
                <a:latin typeface="微軟正黑體" panose="020B0604030504040204" pitchFamily="34" charset="-120"/>
                <a:ea typeface="微軟正黑體" panose="020B0604030504040204" pitchFamily="34" charset="-120"/>
              </a:endParaRPr>
            </a:p>
          </p:txBody>
        </p:sp>
      </p:grpSp>
      <p:grpSp>
        <p:nvGrpSpPr>
          <p:cNvPr id="24" name="组 47">
            <a:extLst>
              <a:ext uri="{FF2B5EF4-FFF2-40B4-BE49-F238E27FC236}">
                <a16:creationId xmlns:a16="http://schemas.microsoft.com/office/drawing/2014/main" id="{AFDC5B5A-69A2-49EF-A542-59919ED00AB1}"/>
              </a:ext>
            </a:extLst>
          </p:cNvPr>
          <p:cNvGrpSpPr/>
          <p:nvPr/>
        </p:nvGrpSpPr>
        <p:grpSpPr>
          <a:xfrm>
            <a:off x="5547578" y="666029"/>
            <a:ext cx="2556847" cy="1529458"/>
            <a:chOff x="1864056" y="437773"/>
            <a:chExt cx="2033329" cy="991554"/>
          </a:xfrm>
        </p:grpSpPr>
        <p:sp>
          <p:nvSpPr>
            <p:cNvPr id="25" name="文本框 48">
              <a:extLst>
                <a:ext uri="{FF2B5EF4-FFF2-40B4-BE49-F238E27FC236}">
                  <a16:creationId xmlns:a16="http://schemas.microsoft.com/office/drawing/2014/main" id="{5E59D3AE-C4EF-4251-9D15-2B55E9E03632}"/>
                </a:ext>
              </a:extLst>
            </p:cNvPr>
            <p:cNvSpPr txBox="1"/>
            <p:nvPr/>
          </p:nvSpPr>
          <p:spPr>
            <a:xfrm>
              <a:off x="1864056" y="437773"/>
              <a:ext cx="2033329" cy="638505"/>
            </a:xfrm>
            <a:prstGeom prst="rect">
              <a:avLst/>
            </a:prstGeom>
            <a:noFill/>
          </p:spPr>
          <p:txBody>
            <a:bodyPr wrap="square" rtlCol="0" anchor="ctr">
              <a:spAutoFit/>
            </a:bodyPr>
            <a:lstStyle/>
            <a:p>
              <a:pPr defTabSz="609585"/>
              <a:r>
                <a:rPr kumimoji="1" lang="en-US" altLang="zh-CN" sz="2400" b="1" dirty="0">
                  <a:solidFill>
                    <a:schemeClr val="accent4">
                      <a:lumMod val="75000"/>
                    </a:schemeClr>
                  </a:solidFill>
                  <a:effectLst>
                    <a:outerShdw blurRad="50800" dist="38100" algn="l" rotWithShape="0">
                      <a:prstClr val="black">
                        <a:alpha val="40000"/>
                      </a:prstClr>
                    </a:outerShdw>
                  </a:effectLst>
                  <a:latin typeface="微軟正黑體" panose="020B0604030504040204" pitchFamily="34" charset="-120"/>
                  <a:ea typeface="微軟正黑體" panose="020B0604030504040204" pitchFamily="34" charset="-120"/>
                </a:rPr>
                <a:t>5</a:t>
              </a:r>
              <a:r>
                <a:rPr kumimoji="1" lang="zh-TW" altLang="en-US" sz="1700" b="1" dirty="0">
                  <a:solidFill>
                    <a:schemeClr val="accent4">
                      <a:lumMod val="75000"/>
                    </a:schemeClr>
                  </a:solidFill>
                  <a:latin typeface="微軟正黑體" panose="020B0604030504040204" pitchFamily="34" charset="-120"/>
                  <a:ea typeface="微軟正黑體" panose="020B0604030504040204" pitchFamily="34" charset="-120"/>
                </a:rPr>
                <a:t>網路上傳</a:t>
              </a:r>
              <a:r>
                <a:rPr kumimoji="1" lang="en-US" altLang="zh-TW" sz="1700" b="1" dirty="0">
                  <a:solidFill>
                    <a:schemeClr val="accent4">
                      <a:lumMod val="75000"/>
                    </a:schemeClr>
                  </a:solidFill>
                  <a:latin typeface="微軟正黑體" panose="020B0604030504040204" pitchFamily="34" charset="-120"/>
                  <a:ea typeface="微軟正黑體" panose="020B0604030504040204" pitchFamily="34" charset="-120"/>
                </a:rPr>
                <a:t>(</a:t>
              </a:r>
              <a:r>
                <a:rPr kumimoji="1" lang="zh-TW" altLang="en-US" sz="1700" b="1" dirty="0">
                  <a:solidFill>
                    <a:schemeClr val="accent4">
                      <a:lumMod val="75000"/>
                    </a:schemeClr>
                  </a:solidFill>
                  <a:latin typeface="微軟正黑體" panose="020B0604030504040204" pitchFamily="34" charset="-120"/>
                  <a:ea typeface="微軟正黑體" panose="020B0604030504040204" pitchFamily="34" charset="-120"/>
                </a:rPr>
                <a:t>或勾選</a:t>
              </a:r>
              <a:r>
                <a:rPr kumimoji="1" lang="en-US" altLang="zh-TW" sz="1700" b="1" dirty="0">
                  <a:solidFill>
                    <a:schemeClr val="accent4">
                      <a:lumMod val="75000"/>
                    </a:schemeClr>
                  </a:solidFill>
                  <a:latin typeface="微軟正黑體" panose="020B0604030504040204" pitchFamily="34" charset="-120"/>
                  <a:ea typeface="微軟正黑體" panose="020B0604030504040204" pitchFamily="34" charset="-120"/>
                </a:rPr>
                <a:t>)</a:t>
              </a:r>
            </a:p>
            <a:p>
              <a:pPr defTabSz="609585"/>
              <a:r>
                <a:rPr kumimoji="1" lang="zh-TW" altLang="en-US" sz="1700" b="1" dirty="0">
                  <a:solidFill>
                    <a:schemeClr val="accent4">
                      <a:lumMod val="75000"/>
                    </a:schemeClr>
                  </a:solidFill>
                  <a:latin typeface="微軟正黑體" panose="020B0604030504040204" pitchFamily="34" charset="-120"/>
                  <a:ea typeface="微軟正黑體" panose="020B0604030504040204" pitchFamily="34" charset="-120"/>
                </a:rPr>
                <a:t>學習歷程備審資料</a:t>
              </a:r>
              <a:endParaRPr kumimoji="1" lang="en-US" altLang="zh-TW" sz="1700" b="1" dirty="0">
                <a:solidFill>
                  <a:schemeClr val="accent4">
                    <a:lumMod val="75000"/>
                  </a:schemeClr>
                </a:solidFill>
                <a:latin typeface="微軟正黑體" panose="020B0604030504040204" pitchFamily="34" charset="-120"/>
                <a:ea typeface="微軟正黑體" panose="020B0604030504040204" pitchFamily="34" charset="-120"/>
              </a:endParaRPr>
            </a:p>
            <a:p>
              <a:pPr defTabSz="609585"/>
              <a:r>
                <a:rPr kumimoji="1" lang="en-US" altLang="zh-TW" sz="1700" b="1" dirty="0">
                  <a:solidFill>
                    <a:schemeClr val="accent4">
                      <a:lumMod val="75000"/>
                    </a:schemeClr>
                  </a:solidFill>
                  <a:latin typeface="微軟正黑體" panose="020B0604030504040204" pitchFamily="34" charset="-120"/>
                  <a:ea typeface="微軟正黑體" panose="020B0604030504040204" pitchFamily="34" charset="-120"/>
                </a:rPr>
                <a:t>&amp;</a:t>
              </a:r>
              <a:r>
                <a:rPr kumimoji="1" lang="zh-TW" altLang="en-US" sz="1700" b="1" dirty="0">
                  <a:solidFill>
                    <a:schemeClr val="accent4">
                      <a:lumMod val="75000"/>
                    </a:schemeClr>
                  </a:solidFill>
                  <a:latin typeface="微軟正黑體" panose="020B0604030504040204" pitchFamily="34" charset="-120"/>
                  <a:ea typeface="微軟正黑體" panose="020B0604030504040204" pitchFamily="34" charset="-120"/>
                </a:rPr>
                <a:t>繳交指定項目甄審費用</a:t>
              </a:r>
              <a:endParaRPr kumimoji="1" lang="zh-CN" altLang="en-US" sz="1700" b="1" dirty="0">
                <a:solidFill>
                  <a:schemeClr val="accent4">
                    <a:lumMod val="75000"/>
                  </a:schemeClr>
                </a:solidFill>
                <a:latin typeface="微軟正黑體" panose="020B0604030504040204" pitchFamily="34" charset="-120"/>
                <a:ea typeface="微軟正黑體" panose="020B0604030504040204" pitchFamily="34" charset="-120"/>
              </a:endParaRPr>
            </a:p>
          </p:txBody>
        </p:sp>
        <p:sp>
          <p:nvSpPr>
            <p:cNvPr id="26" name="文本框 49">
              <a:extLst>
                <a:ext uri="{FF2B5EF4-FFF2-40B4-BE49-F238E27FC236}">
                  <a16:creationId xmlns:a16="http://schemas.microsoft.com/office/drawing/2014/main" id="{51E357A3-02E6-4DE2-A48F-2EC6C2AFBE7E}"/>
                </a:ext>
              </a:extLst>
            </p:cNvPr>
            <p:cNvSpPr txBox="1"/>
            <p:nvPr/>
          </p:nvSpPr>
          <p:spPr>
            <a:xfrm>
              <a:off x="1902454" y="1025024"/>
              <a:ext cx="1545838" cy="404303"/>
            </a:xfrm>
            <a:prstGeom prst="rect">
              <a:avLst/>
            </a:prstGeom>
            <a:noFill/>
          </p:spPr>
          <p:txBody>
            <a:bodyPr wrap="square" rtlCol="0" anchor="ctr">
              <a:spAutoFit/>
            </a:bodyPr>
            <a:lstStyle/>
            <a:p>
              <a:pPr defTabSz="609585">
                <a:lnSpc>
                  <a:spcPct val="130000"/>
                </a:lnSpc>
              </a:pPr>
              <a:r>
                <a:rPr kumimoji="1" lang="en-US" altLang="zh-CN" sz="1400" b="1" dirty="0">
                  <a:solidFill>
                    <a:schemeClr val="accent4">
                      <a:lumMod val="75000"/>
                    </a:schemeClr>
                  </a:solidFill>
                  <a:latin typeface="微軟正黑體" panose="020B0604030504040204" pitchFamily="34" charset="-120"/>
                  <a:ea typeface="微軟正黑體" panose="020B0604030504040204" pitchFamily="34" charset="-120"/>
                </a:rPr>
                <a:t>113.6.05(</a:t>
              </a:r>
              <a:r>
                <a:rPr kumimoji="1" lang="zh-TW" altLang="en-US" sz="1400" b="1" dirty="0">
                  <a:solidFill>
                    <a:schemeClr val="accent4">
                      <a:lumMod val="75000"/>
                    </a:schemeClr>
                  </a:solidFill>
                  <a:latin typeface="微軟正黑體" panose="020B0604030504040204" pitchFamily="34" charset="-120"/>
                  <a:ea typeface="微軟正黑體" panose="020B0604030504040204" pitchFamily="34" charset="-120"/>
                </a:rPr>
                <a:t>三</a:t>
              </a:r>
              <a:r>
                <a:rPr kumimoji="1" lang="en-US" altLang="zh-TW" sz="1400" b="1" dirty="0">
                  <a:solidFill>
                    <a:schemeClr val="accent4">
                      <a:lumMod val="75000"/>
                    </a:schemeClr>
                  </a:solidFill>
                  <a:latin typeface="微軟正黑體" panose="020B0604030504040204" pitchFamily="34" charset="-120"/>
                  <a:ea typeface="微軟正黑體" panose="020B0604030504040204" pitchFamily="34" charset="-120"/>
                </a:rPr>
                <a:t>)10:00</a:t>
              </a:r>
              <a:r>
                <a:rPr kumimoji="1" lang="zh-TW" altLang="en-US" sz="1400" b="1" dirty="0">
                  <a:solidFill>
                    <a:schemeClr val="accent4">
                      <a:lumMod val="75000"/>
                    </a:schemeClr>
                  </a:solidFill>
                  <a:latin typeface="微軟正黑體" panose="020B0604030504040204" pitchFamily="34" charset="-120"/>
                  <a:ea typeface="微軟正黑體" panose="020B0604030504040204" pitchFamily="34" charset="-120"/>
                </a:rPr>
                <a:t> ～</a:t>
              </a:r>
              <a:endParaRPr kumimoji="1" lang="en-US" altLang="zh-TW" sz="1400" b="1" dirty="0">
                <a:solidFill>
                  <a:schemeClr val="accent4">
                    <a:lumMod val="75000"/>
                  </a:schemeClr>
                </a:solidFill>
                <a:latin typeface="微軟正黑體" panose="020B0604030504040204" pitchFamily="34" charset="-120"/>
                <a:ea typeface="微軟正黑體" panose="020B0604030504040204" pitchFamily="34" charset="-120"/>
              </a:endParaRPr>
            </a:p>
            <a:p>
              <a:pPr defTabSz="609585">
                <a:lnSpc>
                  <a:spcPct val="130000"/>
                </a:lnSpc>
              </a:pPr>
              <a:r>
                <a:rPr kumimoji="1" lang="en-US" altLang="zh-CN" sz="1400" b="1" dirty="0">
                  <a:solidFill>
                    <a:schemeClr val="accent4">
                      <a:lumMod val="75000"/>
                    </a:schemeClr>
                  </a:solidFill>
                  <a:latin typeface="微軟正黑體" panose="020B0604030504040204" pitchFamily="34" charset="-120"/>
                  <a:ea typeface="微軟正黑體" panose="020B0604030504040204" pitchFamily="34" charset="-120"/>
                </a:rPr>
                <a:t>113.6.11(</a:t>
              </a:r>
              <a:r>
                <a:rPr kumimoji="1" lang="zh-TW" altLang="en-US" sz="1400" b="1" dirty="0">
                  <a:solidFill>
                    <a:schemeClr val="accent4">
                      <a:lumMod val="75000"/>
                    </a:schemeClr>
                  </a:solidFill>
                  <a:latin typeface="微軟正黑體" panose="020B0604030504040204" pitchFamily="34" charset="-120"/>
                  <a:ea typeface="微軟正黑體" panose="020B0604030504040204" pitchFamily="34" charset="-120"/>
                </a:rPr>
                <a:t>二</a:t>
              </a:r>
              <a:r>
                <a:rPr kumimoji="1" lang="en-US" altLang="zh-TW" sz="1400" b="1" dirty="0">
                  <a:solidFill>
                    <a:schemeClr val="accent4">
                      <a:lumMod val="75000"/>
                    </a:schemeClr>
                  </a:solidFill>
                  <a:latin typeface="微軟正黑體" panose="020B0604030504040204" pitchFamily="34" charset="-120"/>
                  <a:ea typeface="微軟正黑體" panose="020B0604030504040204" pitchFamily="34" charset="-120"/>
                </a:rPr>
                <a:t>)21:00</a:t>
              </a:r>
              <a:r>
                <a:rPr kumimoji="1" lang="zh-TW" altLang="en-US" sz="1400" b="1" dirty="0">
                  <a:solidFill>
                    <a:schemeClr val="accent4">
                      <a:lumMod val="75000"/>
                    </a:schemeClr>
                  </a:solidFill>
                  <a:latin typeface="微軟正黑體" panose="020B0604030504040204" pitchFamily="34" charset="-120"/>
                  <a:ea typeface="微軟正黑體" panose="020B0604030504040204" pitchFamily="34" charset="-120"/>
                </a:rPr>
                <a:t>止</a:t>
              </a:r>
              <a:endParaRPr kumimoji="1" lang="zh-CN" altLang="en-US" sz="1400" b="1" dirty="0">
                <a:solidFill>
                  <a:schemeClr val="accent4">
                    <a:lumMod val="75000"/>
                  </a:schemeClr>
                </a:solidFill>
                <a:latin typeface="微軟正黑體" panose="020B0604030504040204" pitchFamily="34" charset="-120"/>
                <a:ea typeface="微軟正黑體" panose="020B0604030504040204" pitchFamily="34" charset="-120"/>
              </a:endParaRPr>
            </a:p>
          </p:txBody>
        </p:sp>
      </p:grpSp>
      <p:grpSp>
        <p:nvGrpSpPr>
          <p:cNvPr id="27" name="组 50">
            <a:extLst>
              <a:ext uri="{FF2B5EF4-FFF2-40B4-BE49-F238E27FC236}">
                <a16:creationId xmlns:a16="http://schemas.microsoft.com/office/drawing/2014/main" id="{E8373FA8-C2CC-4BDB-8E1B-13323037057C}"/>
              </a:ext>
            </a:extLst>
          </p:cNvPr>
          <p:cNvGrpSpPr/>
          <p:nvPr/>
        </p:nvGrpSpPr>
        <p:grpSpPr>
          <a:xfrm>
            <a:off x="8302039" y="1423186"/>
            <a:ext cx="1756362" cy="1201657"/>
            <a:chOff x="3293979" y="527121"/>
            <a:chExt cx="1489221" cy="979249"/>
          </a:xfrm>
        </p:grpSpPr>
        <p:sp>
          <p:nvSpPr>
            <p:cNvPr id="28" name="文本框 51">
              <a:extLst>
                <a:ext uri="{FF2B5EF4-FFF2-40B4-BE49-F238E27FC236}">
                  <a16:creationId xmlns:a16="http://schemas.microsoft.com/office/drawing/2014/main" id="{E91C8A23-71CF-4B4C-B943-7ACD15A2B57C}"/>
                </a:ext>
              </a:extLst>
            </p:cNvPr>
            <p:cNvSpPr txBox="1"/>
            <p:nvPr/>
          </p:nvSpPr>
          <p:spPr>
            <a:xfrm>
              <a:off x="3293979" y="527121"/>
              <a:ext cx="1135194" cy="601949"/>
            </a:xfrm>
            <a:prstGeom prst="rect">
              <a:avLst/>
            </a:prstGeom>
            <a:noFill/>
          </p:spPr>
          <p:txBody>
            <a:bodyPr wrap="none" rtlCol="0" anchor="ctr">
              <a:spAutoFit/>
            </a:bodyPr>
            <a:lstStyle/>
            <a:p>
              <a:pPr defTabSz="609585"/>
              <a:r>
                <a:rPr kumimoji="1" lang="en-US" altLang="zh-CN" sz="2400" b="1" dirty="0">
                  <a:solidFill>
                    <a:srgbClr val="436181"/>
                  </a:solidFill>
                  <a:effectLst>
                    <a:outerShdw blurRad="50800" dist="38100" algn="l" rotWithShape="0">
                      <a:prstClr val="black">
                        <a:alpha val="40000"/>
                      </a:prstClr>
                    </a:outerShdw>
                  </a:effectLst>
                  <a:latin typeface="微軟正黑體" panose="020B0604030504040204" pitchFamily="34" charset="-120"/>
                  <a:ea typeface="微軟正黑體" panose="020B0604030504040204" pitchFamily="34" charset="-120"/>
                </a:rPr>
                <a:t>7</a:t>
              </a:r>
              <a:r>
                <a:rPr kumimoji="1" lang="zh-TW" altLang="en-US" sz="1800" b="1" dirty="0">
                  <a:solidFill>
                    <a:srgbClr val="436181"/>
                  </a:solidFill>
                  <a:latin typeface="微軟正黑體" panose="020B0604030504040204" pitchFamily="34" charset="-120"/>
                  <a:ea typeface="微軟正黑體" panose="020B0604030504040204" pitchFamily="34" charset="-120"/>
                </a:rPr>
                <a:t>網路登記</a:t>
              </a:r>
              <a:endParaRPr kumimoji="1" lang="en-US" altLang="zh-TW" sz="1800" b="1" dirty="0">
                <a:solidFill>
                  <a:srgbClr val="436181"/>
                </a:solidFill>
                <a:latin typeface="微軟正黑體" panose="020B0604030504040204" pitchFamily="34" charset="-120"/>
                <a:ea typeface="微軟正黑體" panose="020B0604030504040204" pitchFamily="34" charset="-120"/>
              </a:endParaRPr>
            </a:p>
            <a:p>
              <a:pPr defTabSz="609585"/>
              <a:r>
                <a:rPr kumimoji="1" lang="zh-TW" altLang="en-US" sz="1800" b="1" dirty="0">
                  <a:solidFill>
                    <a:srgbClr val="436181"/>
                  </a:solidFill>
                  <a:latin typeface="微軟正黑體" panose="020B0604030504040204" pitchFamily="34" charset="-120"/>
                  <a:ea typeface="微軟正黑體" panose="020B0604030504040204" pitchFamily="34" charset="-120"/>
                </a:rPr>
                <a:t>就讀志願序</a:t>
              </a:r>
              <a:endParaRPr kumimoji="1" lang="zh-CN" altLang="en-US" b="1" dirty="0">
                <a:solidFill>
                  <a:srgbClr val="436181"/>
                </a:solidFill>
                <a:latin typeface="微軟正黑體" panose="020B0604030504040204" pitchFamily="34" charset="-120"/>
                <a:ea typeface="微軟正黑體" panose="020B0604030504040204" pitchFamily="34" charset="-120"/>
              </a:endParaRPr>
            </a:p>
          </p:txBody>
        </p:sp>
        <p:sp>
          <p:nvSpPr>
            <p:cNvPr id="29" name="文本框 52">
              <a:extLst>
                <a:ext uri="{FF2B5EF4-FFF2-40B4-BE49-F238E27FC236}">
                  <a16:creationId xmlns:a16="http://schemas.microsoft.com/office/drawing/2014/main" id="{FD33A7EE-C4CD-4281-9C3C-C6C3D99F04DD}"/>
                </a:ext>
              </a:extLst>
            </p:cNvPr>
            <p:cNvSpPr txBox="1"/>
            <p:nvPr/>
          </p:nvSpPr>
          <p:spPr>
            <a:xfrm>
              <a:off x="3293979" y="998163"/>
              <a:ext cx="1489221" cy="508207"/>
            </a:xfrm>
            <a:prstGeom prst="rect">
              <a:avLst/>
            </a:prstGeom>
            <a:noFill/>
          </p:spPr>
          <p:txBody>
            <a:bodyPr wrap="square" rtlCol="0" anchor="ctr">
              <a:spAutoFit/>
            </a:bodyPr>
            <a:lstStyle/>
            <a:p>
              <a:pPr defTabSz="609585">
                <a:lnSpc>
                  <a:spcPct val="130000"/>
                </a:lnSpc>
              </a:pPr>
              <a:r>
                <a:rPr kumimoji="1" lang="en-US" altLang="zh-CN" sz="1400" b="1" dirty="0">
                  <a:solidFill>
                    <a:srgbClr val="436181"/>
                  </a:solidFill>
                  <a:latin typeface="微軟正黑體" panose="020B0604030504040204" pitchFamily="34" charset="-120"/>
                  <a:ea typeface="微軟正黑體" panose="020B0604030504040204" pitchFamily="34" charset="-120"/>
                </a:rPr>
                <a:t>113.7.3(</a:t>
              </a:r>
              <a:r>
                <a:rPr kumimoji="1" lang="zh-TW" altLang="en-US" sz="1400" b="1" dirty="0">
                  <a:solidFill>
                    <a:srgbClr val="436181"/>
                  </a:solidFill>
                  <a:latin typeface="微軟正黑體" panose="020B0604030504040204" pitchFamily="34" charset="-120"/>
                  <a:ea typeface="微軟正黑體" panose="020B0604030504040204" pitchFamily="34" charset="-120"/>
                </a:rPr>
                <a:t>三</a:t>
              </a:r>
              <a:r>
                <a:rPr kumimoji="1" lang="en-US" altLang="zh-TW" sz="1400" b="1" dirty="0">
                  <a:solidFill>
                    <a:srgbClr val="436181"/>
                  </a:solidFill>
                  <a:latin typeface="微軟正黑體" panose="020B0604030504040204" pitchFamily="34" charset="-120"/>
                  <a:ea typeface="微軟正黑體" panose="020B0604030504040204" pitchFamily="34" charset="-120"/>
                </a:rPr>
                <a:t>)10:00</a:t>
              </a:r>
              <a:r>
                <a:rPr kumimoji="1" lang="zh-TW" altLang="en-US" sz="1400" b="1" dirty="0">
                  <a:solidFill>
                    <a:srgbClr val="436181"/>
                  </a:solidFill>
                  <a:latin typeface="微軟正黑體" panose="020B0604030504040204" pitchFamily="34" charset="-120"/>
                  <a:ea typeface="微軟正黑體" panose="020B0604030504040204" pitchFamily="34" charset="-120"/>
                </a:rPr>
                <a:t>～</a:t>
              </a:r>
              <a:endParaRPr kumimoji="1" lang="en-US" altLang="zh-TW" sz="1400" b="1" dirty="0">
                <a:solidFill>
                  <a:srgbClr val="436181"/>
                </a:solidFill>
                <a:latin typeface="微軟正黑體" panose="020B0604030504040204" pitchFamily="34" charset="-120"/>
                <a:ea typeface="微軟正黑體" panose="020B0604030504040204" pitchFamily="34" charset="-120"/>
              </a:endParaRPr>
            </a:p>
            <a:p>
              <a:pPr defTabSz="609585">
                <a:lnSpc>
                  <a:spcPct val="130000"/>
                </a:lnSpc>
              </a:pPr>
              <a:r>
                <a:rPr kumimoji="1" lang="en-US" altLang="zh-CN" sz="1400" b="1" dirty="0">
                  <a:solidFill>
                    <a:srgbClr val="436181"/>
                  </a:solidFill>
                  <a:latin typeface="微軟正黑體" panose="020B0604030504040204" pitchFamily="34" charset="-120"/>
                  <a:ea typeface="微軟正黑體" panose="020B0604030504040204" pitchFamily="34" charset="-120"/>
                </a:rPr>
                <a:t>113.7.5(</a:t>
              </a:r>
              <a:r>
                <a:rPr kumimoji="1" lang="zh-TW" altLang="en-US" sz="1400" b="1" dirty="0">
                  <a:solidFill>
                    <a:srgbClr val="436181"/>
                  </a:solidFill>
                  <a:latin typeface="微軟正黑體" panose="020B0604030504040204" pitchFamily="34" charset="-120"/>
                  <a:ea typeface="微軟正黑體" panose="020B0604030504040204" pitchFamily="34" charset="-120"/>
                </a:rPr>
                <a:t>五</a:t>
              </a:r>
              <a:r>
                <a:rPr kumimoji="1" lang="en-US" altLang="zh-TW" sz="1400" b="1" dirty="0">
                  <a:solidFill>
                    <a:srgbClr val="436181"/>
                  </a:solidFill>
                  <a:latin typeface="微軟正黑體" panose="020B0604030504040204" pitchFamily="34" charset="-120"/>
                  <a:ea typeface="微軟正黑體" panose="020B0604030504040204" pitchFamily="34" charset="-120"/>
                </a:rPr>
                <a:t>)17:00</a:t>
              </a:r>
              <a:r>
                <a:rPr kumimoji="1" lang="zh-TW" altLang="en-US" sz="1400" b="1" dirty="0">
                  <a:solidFill>
                    <a:srgbClr val="436181"/>
                  </a:solidFill>
                  <a:latin typeface="微軟正黑體" panose="020B0604030504040204" pitchFamily="34" charset="-120"/>
                  <a:ea typeface="微軟正黑體" panose="020B0604030504040204" pitchFamily="34" charset="-120"/>
                </a:rPr>
                <a:t>止</a:t>
              </a:r>
              <a:endParaRPr kumimoji="1" lang="zh-CN" altLang="en-US" sz="1400" b="1" dirty="0">
                <a:solidFill>
                  <a:srgbClr val="436181"/>
                </a:solidFill>
                <a:latin typeface="微軟正黑體" panose="020B0604030504040204" pitchFamily="34" charset="-120"/>
                <a:ea typeface="微軟正黑體" panose="020B0604030504040204" pitchFamily="34" charset="-120"/>
              </a:endParaRPr>
            </a:p>
          </p:txBody>
        </p:sp>
      </p:grpSp>
      <p:grpSp>
        <p:nvGrpSpPr>
          <p:cNvPr id="30" name="组 53">
            <a:extLst>
              <a:ext uri="{FF2B5EF4-FFF2-40B4-BE49-F238E27FC236}">
                <a16:creationId xmlns:a16="http://schemas.microsoft.com/office/drawing/2014/main" id="{192440BF-7C31-433D-B406-71E5E39E896F}"/>
              </a:ext>
            </a:extLst>
          </p:cNvPr>
          <p:cNvGrpSpPr/>
          <p:nvPr/>
        </p:nvGrpSpPr>
        <p:grpSpPr>
          <a:xfrm>
            <a:off x="7322358" y="5072904"/>
            <a:ext cx="2237294" cy="1258962"/>
            <a:chOff x="2351314" y="3372837"/>
            <a:chExt cx="1779021" cy="1025948"/>
          </a:xfrm>
        </p:grpSpPr>
        <p:sp>
          <p:nvSpPr>
            <p:cNvPr id="31" name="文本框 54">
              <a:extLst>
                <a:ext uri="{FF2B5EF4-FFF2-40B4-BE49-F238E27FC236}">
                  <a16:creationId xmlns:a16="http://schemas.microsoft.com/office/drawing/2014/main" id="{4FAADCB4-D5C4-419E-903A-CF225328CAB5}"/>
                </a:ext>
              </a:extLst>
            </p:cNvPr>
            <p:cNvSpPr txBox="1"/>
            <p:nvPr/>
          </p:nvSpPr>
          <p:spPr>
            <a:xfrm>
              <a:off x="2351937" y="3372837"/>
              <a:ext cx="1778398" cy="627029"/>
            </a:xfrm>
            <a:prstGeom prst="rect">
              <a:avLst/>
            </a:prstGeom>
            <a:noFill/>
          </p:spPr>
          <p:txBody>
            <a:bodyPr wrap="none" rtlCol="0" anchor="ctr">
              <a:spAutoFit/>
            </a:bodyPr>
            <a:lstStyle/>
            <a:p>
              <a:pPr defTabSz="609585"/>
              <a:r>
                <a:rPr kumimoji="1" lang="en-US" altLang="zh-CN" sz="2400" b="1" dirty="0">
                  <a:solidFill>
                    <a:srgbClr val="F76D68"/>
                  </a:solidFill>
                  <a:effectLst>
                    <a:outerShdw blurRad="50800" dist="38100" algn="l" rotWithShape="0">
                      <a:prstClr val="black">
                        <a:alpha val="40000"/>
                      </a:prstClr>
                    </a:outerShdw>
                  </a:effectLst>
                  <a:latin typeface="微軟正黑體" panose="020B0604030504040204" pitchFamily="34" charset="-120"/>
                  <a:ea typeface="微軟正黑體" panose="020B0604030504040204" pitchFamily="34" charset="-120"/>
                </a:rPr>
                <a:t>6</a:t>
              </a:r>
              <a:r>
                <a:rPr kumimoji="1" lang="zh-TW" altLang="en-US" sz="2000" b="1" dirty="0">
                  <a:solidFill>
                    <a:srgbClr val="F76D68"/>
                  </a:solidFill>
                  <a:latin typeface="微軟正黑體" panose="020B0604030504040204" pitchFamily="34" charset="-120"/>
                  <a:ea typeface="微軟正黑體" panose="020B0604030504040204" pitchFamily="34" charset="-120"/>
                </a:rPr>
                <a:t>各甄審學校</a:t>
              </a:r>
              <a:endParaRPr kumimoji="1" lang="en-US" altLang="zh-TW" sz="2000" b="1" dirty="0">
                <a:solidFill>
                  <a:srgbClr val="F76D68"/>
                </a:solidFill>
                <a:latin typeface="微軟正黑體" panose="020B0604030504040204" pitchFamily="34" charset="-120"/>
                <a:ea typeface="微軟正黑體" panose="020B0604030504040204" pitchFamily="34" charset="-120"/>
              </a:endParaRPr>
            </a:p>
            <a:p>
              <a:pPr defTabSz="609585"/>
              <a:r>
                <a:rPr kumimoji="1" lang="zh-TW" altLang="en-US" sz="2000" b="1" dirty="0">
                  <a:solidFill>
                    <a:srgbClr val="F76D68"/>
                  </a:solidFill>
                  <a:latin typeface="微軟正黑體" panose="020B0604030504040204" pitchFamily="34" charset="-120"/>
                  <a:ea typeface="微軟正黑體" panose="020B0604030504040204" pitchFamily="34" charset="-120"/>
                </a:rPr>
                <a:t>進行指定項目甄審</a:t>
              </a:r>
              <a:endParaRPr kumimoji="1" lang="zh-CN" altLang="en-US" sz="2000" b="1" dirty="0">
                <a:solidFill>
                  <a:srgbClr val="F76D68"/>
                </a:solidFill>
                <a:latin typeface="微軟正黑體" panose="020B0604030504040204" pitchFamily="34" charset="-120"/>
                <a:ea typeface="微軟正黑體" panose="020B0604030504040204" pitchFamily="34" charset="-120"/>
              </a:endParaRPr>
            </a:p>
          </p:txBody>
        </p:sp>
        <p:sp>
          <p:nvSpPr>
            <p:cNvPr id="32" name="文本框 55">
              <a:extLst>
                <a:ext uri="{FF2B5EF4-FFF2-40B4-BE49-F238E27FC236}">
                  <a16:creationId xmlns:a16="http://schemas.microsoft.com/office/drawing/2014/main" id="{F57E2CE7-0599-40CE-9AE6-F80B6C56864F}"/>
                </a:ext>
              </a:extLst>
            </p:cNvPr>
            <p:cNvSpPr txBox="1"/>
            <p:nvPr/>
          </p:nvSpPr>
          <p:spPr>
            <a:xfrm>
              <a:off x="2351314" y="3890578"/>
              <a:ext cx="1565538" cy="508207"/>
            </a:xfrm>
            <a:prstGeom prst="rect">
              <a:avLst/>
            </a:prstGeom>
            <a:noFill/>
          </p:spPr>
          <p:txBody>
            <a:bodyPr wrap="square" rtlCol="0" anchor="ctr">
              <a:spAutoFit/>
            </a:bodyPr>
            <a:lstStyle/>
            <a:p>
              <a:pPr defTabSz="609585">
                <a:lnSpc>
                  <a:spcPct val="130000"/>
                </a:lnSpc>
              </a:pPr>
              <a:r>
                <a:rPr kumimoji="1" lang="en-US" altLang="zh-CN" sz="1400" b="1" dirty="0">
                  <a:solidFill>
                    <a:srgbClr val="F76D68"/>
                  </a:solidFill>
                  <a:latin typeface="微軟正黑體" panose="020B0604030504040204" pitchFamily="34" charset="-120"/>
                  <a:ea typeface="微軟正黑體" panose="020B0604030504040204" pitchFamily="34" charset="-120"/>
                </a:rPr>
                <a:t>113.6.14(</a:t>
              </a:r>
              <a:r>
                <a:rPr kumimoji="1" lang="zh-TW" altLang="en-US" sz="1400" b="1" dirty="0">
                  <a:solidFill>
                    <a:srgbClr val="F76D68"/>
                  </a:solidFill>
                  <a:latin typeface="微軟正黑體" panose="020B0604030504040204" pitchFamily="34" charset="-120"/>
                  <a:ea typeface="微軟正黑體" panose="020B0604030504040204" pitchFamily="34" charset="-120"/>
                </a:rPr>
                <a:t>五</a:t>
              </a:r>
              <a:r>
                <a:rPr kumimoji="1" lang="en-US" altLang="zh-TW" sz="1400" b="1" dirty="0">
                  <a:solidFill>
                    <a:srgbClr val="F76D68"/>
                  </a:solidFill>
                  <a:latin typeface="微軟正黑體" panose="020B0604030504040204" pitchFamily="34" charset="-120"/>
                  <a:ea typeface="微軟正黑體" panose="020B0604030504040204" pitchFamily="34" charset="-120"/>
                </a:rPr>
                <a:t>)</a:t>
              </a:r>
              <a:r>
                <a:rPr kumimoji="1" lang="zh-TW" altLang="en-US" sz="1400" b="1" dirty="0">
                  <a:solidFill>
                    <a:srgbClr val="F76D68"/>
                  </a:solidFill>
                  <a:latin typeface="微軟正黑體" panose="020B0604030504040204" pitchFamily="34" charset="-120"/>
                  <a:ea typeface="微軟正黑體" panose="020B0604030504040204" pitchFamily="34" charset="-120"/>
                </a:rPr>
                <a:t> ～</a:t>
              </a:r>
              <a:endParaRPr kumimoji="1" lang="en-US" altLang="zh-TW" sz="1400" b="1" dirty="0">
                <a:solidFill>
                  <a:srgbClr val="F76D68"/>
                </a:solidFill>
                <a:latin typeface="微軟正黑體" panose="020B0604030504040204" pitchFamily="34" charset="-120"/>
                <a:ea typeface="微軟正黑體" panose="020B0604030504040204" pitchFamily="34" charset="-120"/>
              </a:endParaRPr>
            </a:p>
            <a:p>
              <a:pPr defTabSz="609585">
                <a:lnSpc>
                  <a:spcPct val="130000"/>
                </a:lnSpc>
              </a:pPr>
              <a:r>
                <a:rPr kumimoji="1" lang="en-US" altLang="zh-CN" sz="1400" b="1" dirty="0">
                  <a:solidFill>
                    <a:srgbClr val="F76D68"/>
                  </a:solidFill>
                  <a:latin typeface="微軟正黑體" panose="020B0604030504040204" pitchFamily="34" charset="-120"/>
                  <a:ea typeface="微軟正黑體" panose="020B0604030504040204" pitchFamily="34" charset="-120"/>
                </a:rPr>
                <a:t>113.6.23(</a:t>
              </a:r>
              <a:r>
                <a:rPr kumimoji="1" lang="zh-TW" altLang="en-US" sz="1400" b="1" dirty="0">
                  <a:solidFill>
                    <a:srgbClr val="F76D68"/>
                  </a:solidFill>
                  <a:latin typeface="微軟正黑體" panose="020B0604030504040204" pitchFamily="34" charset="-120"/>
                  <a:ea typeface="微軟正黑體" panose="020B0604030504040204" pitchFamily="34" charset="-120"/>
                </a:rPr>
                <a:t>日</a:t>
              </a:r>
              <a:r>
                <a:rPr kumimoji="1" lang="en-US" altLang="zh-TW" sz="1400" b="1" dirty="0">
                  <a:solidFill>
                    <a:srgbClr val="F76D68"/>
                  </a:solidFill>
                  <a:latin typeface="微軟正黑體" panose="020B0604030504040204" pitchFamily="34" charset="-120"/>
                  <a:ea typeface="微軟正黑體" panose="020B0604030504040204" pitchFamily="34" charset="-120"/>
                </a:rPr>
                <a:t>)</a:t>
              </a:r>
              <a:endParaRPr kumimoji="1" lang="zh-CN" altLang="en-US" sz="1400" b="1" dirty="0">
                <a:solidFill>
                  <a:srgbClr val="F76D68"/>
                </a:solidFill>
                <a:latin typeface="微軟正黑體" panose="020B0604030504040204" pitchFamily="34" charset="-120"/>
                <a:ea typeface="微軟正黑體" panose="020B0604030504040204" pitchFamily="34" charset="-120"/>
              </a:endParaRPr>
            </a:p>
          </p:txBody>
        </p:sp>
      </p:grpSp>
      <p:grpSp>
        <p:nvGrpSpPr>
          <p:cNvPr id="33" name="组 56">
            <a:extLst>
              <a:ext uri="{FF2B5EF4-FFF2-40B4-BE49-F238E27FC236}">
                <a16:creationId xmlns:a16="http://schemas.microsoft.com/office/drawing/2014/main" id="{1E03D267-433F-468D-9FDB-8A6CE917DA8F}"/>
              </a:ext>
            </a:extLst>
          </p:cNvPr>
          <p:cNvGrpSpPr/>
          <p:nvPr/>
        </p:nvGrpSpPr>
        <p:grpSpPr>
          <a:xfrm>
            <a:off x="9926990" y="5087393"/>
            <a:ext cx="1841859" cy="894909"/>
            <a:chOff x="4076247" y="3498243"/>
            <a:chExt cx="1464583" cy="729276"/>
          </a:xfrm>
        </p:grpSpPr>
        <p:sp>
          <p:nvSpPr>
            <p:cNvPr id="34" name="文本框 57">
              <a:extLst>
                <a:ext uri="{FF2B5EF4-FFF2-40B4-BE49-F238E27FC236}">
                  <a16:creationId xmlns:a16="http://schemas.microsoft.com/office/drawing/2014/main" id="{84E1866B-28D6-4A25-9E84-0D6EF889D9FE}"/>
                </a:ext>
              </a:extLst>
            </p:cNvPr>
            <p:cNvSpPr txBox="1"/>
            <p:nvPr/>
          </p:nvSpPr>
          <p:spPr>
            <a:xfrm>
              <a:off x="4093879" y="3498243"/>
              <a:ext cx="1026351" cy="376218"/>
            </a:xfrm>
            <a:prstGeom prst="rect">
              <a:avLst/>
            </a:prstGeom>
            <a:noFill/>
          </p:spPr>
          <p:txBody>
            <a:bodyPr wrap="none" rtlCol="0" anchor="ctr">
              <a:spAutoFit/>
            </a:bodyPr>
            <a:lstStyle/>
            <a:p>
              <a:pPr defTabSz="609585"/>
              <a:r>
                <a:rPr kumimoji="1" lang="en-US" altLang="zh-CN" sz="2400" b="1" dirty="0">
                  <a:solidFill>
                    <a:srgbClr val="6B6889"/>
                  </a:solidFill>
                  <a:effectLst>
                    <a:outerShdw blurRad="50800" dist="38100" algn="l" rotWithShape="0">
                      <a:prstClr val="black">
                        <a:alpha val="40000"/>
                      </a:prstClr>
                    </a:outerShdw>
                  </a:effectLst>
                  <a:latin typeface="微軟正黑體" panose="020B0604030504040204" pitchFamily="34" charset="-120"/>
                  <a:ea typeface="微軟正黑體" panose="020B0604030504040204" pitchFamily="34" charset="-120"/>
                </a:rPr>
                <a:t>8</a:t>
              </a:r>
              <a:r>
                <a:rPr kumimoji="1" lang="zh-TW" altLang="en-US" sz="1800" b="1" dirty="0">
                  <a:solidFill>
                    <a:srgbClr val="6B6889"/>
                  </a:solidFill>
                  <a:latin typeface="微軟正黑體" panose="020B0604030504040204" pitchFamily="34" charset="-120"/>
                  <a:ea typeface="微軟正黑體" panose="020B0604030504040204" pitchFamily="34" charset="-120"/>
                </a:rPr>
                <a:t>分發放榜</a:t>
              </a:r>
              <a:endParaRPr kumimoji="1" lang="zh-CN" altLang="en-US" sz="1800" b="1" dirty="0">
                <a:solidFill>
                  <a:srgbClr val="6B6889"/>
                </a:solidFill>
                <a:latin typeface="微軟正黑體" panose="020B0604030504040204" pitchFamily="34" charset="-120"/>
                <a:ea typeface="微軟正黑體" panose="020B0604030504040204" pitchFamily="34" charset="-120"/>
              </a:endParaRPr>
            </a:p>
          </p:txBody>
        </p:sp>
        <p:sp>
          <p:nvSpPr>
            <p:cNvPr id="35" name="文本框 58">
              <a:extLst>
                <a:ext uri="{FF2B5EF4-FFF2-40B4-BE49-F238E27FC236}">
                  <a16:creationId xmlns:a16="http://schemas.microsoft.com/office/drawing/2014/main" id="{8162CC7C-FA93-43B3-B7FB-B7AADB8E2FF5}"/>
                </a:ext>
              </a:extLst>
            </p:cNvPr>
            <p:cNvSpPr txBox="1"/>
            <p:nvPr/>
          </p:nvSpPr>
          <p:spPr>
            <a:xfrm>
              <a:off x="4076247" y="3969852"/>
              <a:ext cx="1464583" cy="257667"/>
            </a:xfrm>
            <a:prstGeom prst="rect">
              <a:avLst/>
            </a:prstGeom>
            <a:noFill/>
          </p:spPr>
          <p:txBody>
            <a:bodyPr wrap="square" rtlCol="0" anchor="ctr">
              <a:spAutoFit/>
            </a:bodyPr>
            <a:lstStyle/>
            <a:p>
              <a:pPr defTabSz="609585">
                <a:lnSpc>
                  <a:spcPct val="130000"/>
                </a:lnSpc>
              </a:pPr>
              <a:r>
                <a:rPr kumimoji="1" lang="en-US" altLang="zh-CN" sz="1400" b="1" dirty="0">
                  <a:solidFill>
                    <a:srgbClr val="6B6889"/>
                  </a:solidFill>
                  <a:latin typeface="微軟正黑體" panose="020B0604030504040204" pitchFamily="34" charset="-120"/>
                  <a:ea typeface="微軟正黑體" panose="020B0604030504040204" pitchFamily="34" charset="-120"/>
                </a:rPr>
                <a:t>113.7.9(</a:t>
              </a:r>
              <a:r>
                <a:rPr kumimoji="1" lang="zh-TW" altLang="en-US" sz="1400" b="1" dirty="0">
                  <a:solidFill>
                    <a:srgbClr val="6B6889"/>
                  </a:solidFill>
                  <a:latin typeface="微軟正黑體" panose="020B0604030504040204" pitchFamily="34" charset="-120"/>
                  <a:ea typeface="微軟正黑體" panose="020B0604030504040204" pitchFamily="34" charset="-120"/>
                </a:rPr>
                <a:t>二</a:t>
              </a:r>
              <a:r>
                <a:rPr kumimoji="1" lang="en-US" altLang="zh-TW" sz="1400" b="1" dirty="0">
                  <a:solidFill>
                    <a:srgbClr val="6B6889"/>
                  </a:solidFill>
                  <a:latin typeface="微軟正黑體" panose="020B0604030504040204" pitchFamily="34" charset="-120"/>
                  <a:ea typeface="微軟正黑體" panose="020B0604030504040204" pitchFamily="34" charset="-120"/>
                </a:rPr>
                <a:t>)10:00</a:t>
              </a:r>
              <a:endParaRPr kumimoji="1" lang="zh-CN" altLang="en-US" sz="1400" b="1" dirty="0">
                <a:solidFill>
                  <a:srgbClr val="6B6889"/>
                </a:solidFill>
                <a:latin typeface="微軟正黑體" panose="020B0604030504040204" pitchFamily="34" charset="-120"/>
                <a:ea typeface="微軟正黑體" panose="020B0604030504040204" pitchFamily="34" charset="-120"/>
              </a:endParaRPr>
            </a:p>
          </p:txBody>
        </p:sp>
      </p:grpSp>
      <p:grpSp>
        <p:nvGrpSpPr>
          <p:cNvPr id="36" name="组 56">
            <a:extLst>
              <a:ext uri="{FF2B5EF4-FFF2-40B4-BE49-F238E27FC236}">
                <a16:creationId xmlns:a16="http://schemas.microsoft.com/office/drawing/2014/main" id="{F921CBA8-5235-4A17-8FE8-056EAB812B94}"/>
              </a:ext>
            </a:extLst>
          </p:cNvPr>
          <p:cNvGrpSpPr/>
          <p:nvPr/>
        </p:nvGrpSpPr>
        <p:grpSpPr>
          <a:xfrm>
            <a:off x="10163654" y="1396215"/>
            <a:ext cx="1983235" cy="1211387"/>
            <a:chOff x="3934511" y="3361655"/>
            <a:chExt cx="1577001" cy="987179"/>
          </a:xfrm>
        </p:grpSpPr>
        <p:sp>
          <p:nvSpPr>
            <p:cNvPr id="37" name="文本框 57">
              <a:extLst>
                <a:ext uri="{FF2B5EF4-FFF2-40B4-BE49-F238E27FC236}">
                  <a16:creationId xmlns:a16="http://schemas.microsoft.com/office/drawing/2014/main" id="{65021CF4-C120-4B91-93CD-B6911DBF95E5}"/>
                </a:ext>
              </a:extLst>
            </p:cNvPr>
            <p:cNvSpPr txBox="1"/>
            <p:nvPr/>
          </p:nvSpPr>
          <p:spPr>
            <a:xfrm>
              <a:off x="3934511" y="3361655"/>
              <a:ext cx="1577001" cy="601949"/>
            </a:xfrm>
            <a:prstGeom prst="rect">
              <a:avLst/>
            </a:prstGeom>
            <a:noFill/>
          </p:spPr>
          <p:txBody>
            <a:bodyPr wrap="none" rtlCol="0" anchor="ctr">
              <a:spAutoFit/>
            </a:bodyPr>
            <a:lstStyle/>
            <a:p>
              <a:pPr defTabSz="609585"/>
              <a:r>
                <a:rPr kumimoji="1" lang="en-US" altLang="zh-CN" sz="2400" b="1" dirty="0">
                  <a:solidFill>
                    <a:srgbClr val="11C1FF"/>
                  </a:solidFill>
                  <a:effectLst>
                    <a:outerShdw blurRad="50800" dist="38100" algn="l" rotWithShape="0">
                      <a:prstClr val="black">
                        <a:alpha val="40000"/>
                      </a:prstClr>
                    </a:outerShdw>
                  </a:effectLst>
                  <a:latin typeface="微軟正黑體" panose="020B0604030504040204" pitchFamily="34" charset="-120"/>
                  <a:ea typeface="微軟正黑體" panose="020B0604030504040204" pitchFamily="34" charset="-120"/>
                </a:rPr>
                <a:t>9</a:t>
              </a:r>
              <a:r>
                <a:rPr kumimoji="1" lang="zh-TW" altLang="en-US" sz="1800" b="1" dirty="0">
                  <a:solidFill>
                    <a:srgbClr val="11C1FF"/>
                  </a:solidFill>
                  <a:latin typeface="微軟正黑體" panose="020B0604030504040204" pitchFamily="34" charset="-120"/>
                  <a:ea typeface="微軟正黑體" panose="020B0604030504040204" pitchFamily="34" charset="-120"/>
                </a:rPr>
                <a:t>向錄取學校報到</a:t>
              </a:r>
              <a:endParaRPr kumimoji="1" lang="en-US" altLang="zh-TW" sz="1800" b="1" dirty="0">
                <a:solidFill>
                  <a:srgbClr val="11C1FF"/>
                </a:solidFill>
                <a:latin typeface="微軟正黑體" panose="020B0604030504040204" pitchFamily="34" charset="-120"/>
                <a:ea typeface="微軟正黑體" panose="020B0604030504040204" pitchFamily="34" charset="-120"/>
              </a:endParaRPr>
            </a:p>
            <a:p>
              <a:pPr defTabSz="609585"/>
              <a:r>
                <a:rPr kumimoji="1" lang="zh-TW" altLang="en-US" sz="1800" b="1" dirty="0">
                  <a:solidFill>
                    <a:srgbClr val="11C1FF"/>
                  </a:solidFill>
                  <a:latin typeface="微軟正黑體" panose="020B0604030504040204" pitchFamily="34" charset="-120"/>
                  <a:ea typeface="微軟正黑體" panose="020B0604030504040204" pitchFamily="34" charset="-120"/>
                </a:rPr>
                <a:t>或聲明放棄錄取</a:t>
              </a:r>
              <a:endParaRPr kumimoji="1" lang="zh-CN" altLang="en-US" sz="1800" b="1" dirty="0">
                <a:solidFill>
                  <a:srgbClr val="11C1FF"/>
                </a:solidFill>
                <a:latin typeface="微軟正黑體" panose="020B0604030504040204" pitchFamily="34" charset="-120"/>
                <a:ea typeface="微軟正黑體" panose="020B0604030504040204" pitchFamily="34" charset="-120"/>
              </a:endParaRPr>
            </a:p>
          </p:txBody>
        </p:sp>
        <p:sp>
          <p:nvSpPr>
            <p:cNvPr id="38" name="文本框 58">
              <a:extLst>
                <a:ext uri="{FF2B5EF4-FFF2-40B4-BE49-F238E27FC236}">
                  <a16:creationId xmlns:a16="http://schemas.microsoft.com/office/drawing/2014/main" id="{F3C1FC7A-ED83-4843-9D74-2A687AB375DE}"/>
                </a:ext>
              </a:extLst>
            </p:cNvPr>
            <p:cNvSpPr txBox="1"/>
            <p:nvPr/>
          </p:nvSpPr>
          <p:spPr>
            <a:xfrm>
              <a:off x="3949199" y="3840626"/>
              <a:ext cx="1507388" cy="508208"/>
            </a:xfrm>
            <a:prstGeom prst="rect">
              <a:avLst/>
            </a:prstGeom>
            <a:noFill/>
          </p:spPr>
          <p:txBody>
            <a:bodyPr wrap="square" rtlCol="0" anchor="ctr">
              <a:spAutoFit/>
            </a:bodyPr>
            <a:lstStyle/>
            <a:p>
              <a:pPr algn="ctr" defTabSz="609585">
                <a:lnSpc>
                  <a:spcPct val="130000"/>
                </a:lnSpc>
              </a:pPr>
              <a:r>
                <a:rPr kumimoji="1" lang="en-US" altLang="zh-CN" sz="1400" b="1" dirty="0">
                  <a:solidFill>
                    <a:srgbClr val="11C1FF"/>
                  </a:solidFill>
                  <a:latin typeface="微軟正黑體" panose="020B0604030504040204" pitchFamily="34" charset="-120"/>
                  <a:ea typeface="微軟正黑體" panose="020B0604030504040204" pitchFamily="34" charset="-120"/>
                </a:rPr>
                <a:t>113.7.17(</a:t>
              </a:r>
              <a:r>
                <a:rPr kumimoji="1" lang="zh-TW" altLang="en-US" sz="1400" b="1" dirty="0">
                  <a:solidFill>
                    <a:srgbClr val="11C1FF"/>
                  </a:solidFill>
                  <a:latin typeface="微軟正黑體" panose="020B0604030504040204" pitchFamily="34" charset="-120"/>
                  <a:ea typeface="微軟正黑體" panose="020B0604030504040204" pitchFamily="34" charset="-120"/>
                </a:rPr>
                <a:t>三</a:t>
              </a:r>
              <a:r>
                <a:rPr kumimoji="1" lang="en-US" altLang="zh-TW" sz="1400" b="1" dirty="0">
                  <a:solidFill>
                    <a:srgbClr val="11C1FF"/>
                  </a:solidFill>
                  <a:latin typeface="微軟正黑體" panose="020B0604030504040204" pitchFamily="34" charset="-120"/>
                  <a:ea typeface="微軟正黑體" panose="020B0604030504040204" pitchFamily="34" charset="-120"/>
                </a:rPr>
                <a:t>)</a:t>
              </a:r>
            </a:p>
            <a:p>
              <a:pPr algn="ctr" defTabSz="609585">
                <a:lnSpc>
                  <a:spcPct val="130000"/>
                </a:lnSpc>
              </a:pPr>
              <a:r>
                <a:rPr kumimoji="1" lang="en-US" altLang="zh-TW" sz="1400" b="1" dirty="0">
                  <a:solidFill>
                    <a:srgbClr val="11C1FF"/>
                  </a:solidFill>
                  <a:latin typeface="微軟正黑體" panose="020B0604030504040204" pitchFamily="34" charset="-120"/>
                  <a:ea typeface="微軟正黑體" panose="020B0604030504040204" pitchFamily="34" charset="-120"/>
                </a:rPr>
                <a:t>12:00</a:t>
              </a:r>
              <a:r>
                <a:rPr kumimoji="1" lang="zh-TW" altLang="en-US" sz="1400" b="1" dirty="0">
                  <a:solidFill>
                    <a:srgbClr val="11C1FF"/>
                  </a:solidFill>
                  <a:latin typeface="微軟正黑體" panose="020B0604030504040204" pitchFamily="34" charset="-120"/>
                  <a:ea typeface="微軟正黑體" panose="020B0604030504040204" pitchFamily="34" charset="-120"/>
                </a:rPr>
                <a:t>前</a:t>
              </a:r>
              <a:endParaRPr kumimoji="1" lang="zh-CN" altLang="en-US" sz="1400" b="1" dirty="0">
                <a:solidFill>
                  <a:srgbClr val="11C1FF"/>
                </a:solidFill>
                <a:latin typeface="微軟正黑體" panose="020B0604030504040204" pitchFamily="34" charset="-120"/>
                <a:ea typeface="微軟正黑體" panose="020B0604030504040204" pitchFamily="34" charset="-120"/>
              </a:endParaRPr>
            </a:p>
          </p:txBody>
        </p:sp>
      </p:grpSp>
      <p:sp>
        <p:nvSpPr>
          <p:cNvPr id="41" name="矩形 40">
            <a:extLst>
              <a:ext uri="{FF2B5EF4-FFF2-40B4-BE49-F238E27FC236}">
                <a16:creationId xmlns:a16="http://schemas.microsoft.com/office/drawing/2014/main" id="{8D4AC1A4-372D-4FB7-B291-75BA6D232DC9}"/>
              </a:ext>
            </a:extLst>
          </p:cNvPr>
          <p:cNvSpPr/>
          <p:nvPr/>
        </p:nvSpPr>
        <p:spPr>
          <a:xfrm>
            <a:off x="5584570" y="2161350"/>
            <a:ext cx="1911748" cy="474944"/>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sz="1400" b="1" dirty="0">
                <a:solidFill>
                  <a:srgbClr val="0000CC"/>
                </a:solidFill>
                <a:latin typeface="微軟正黑體" panose="020B0604030504040204" pitchFamily="34" charset="-120"/>
                <a:ea typeface="微軟正黑體" panose="020B0604030504040204" pitchFamily="34" charset="-120"/>
              </a:rPr>
              <a:t>依報名之校</a:t>
            </a:r>
            <a:r>
              <a:rPr lang="zh-TW" altLang="en-US" sz="1400" b="1" dirty="0">
                <a:solidFill>
                  <a:srgbClr val="C00000"/>
                </a:solidFill>
                <a:latin typeface="微軟正黑體" panose="020B0604030504040204" pitchFamily="34" charset="-120"/>
                <a:ea typeface="微軟正黑體" panose="020B0604030504040204" pitchFamily="34" charset="-120"/>
              </a:rPr>
              <a:t>系科（組）</a:t>
            </a:r>
            <a:endParaRPr lang="en-US" altLang="zh-TW" sz="1400" b="1" dirty="0">
              <a:solidFill>
                <a:srgbClr val="C00000"/>
              </a:solidFill>
              <a:latin typeface="微軟正黑體" panose="020B0604030504040204" pitchFamily="34" charset="-120"/>
              <a:ea typeface="微軟正黑體" panose="020B0604030504040204" pitchFamily="34" charset="-120"/>
            </a:endParaRPr>
          </a:p>
          <a:p>
            <a:pPr algn="ctr"/>
            <a:r>
              <a:rPr lang="zh-TW" altLang="en-US" sz="1400" b="1" dirty="0">
                <a:solidFill>
                  <a:srgbClr val="C00000"/>
                </a:solidFill>
                <a:latin typeface="微軟正黑體" panose="020B0604030504040204" pitchFamily="34" charset="-120"/>
                <a:ea typeface="微軟正黑體" panose="020B0604030504040204" pitchFamily="34" charset="-120"/>
              </a:rPr>
              <a:t>、學程</a:t>
            </a:r>
            <a:r>
              <a:rPr lang="zh-TW" altLang="en-US" sz="1400" b="1" dirty="0">
                <a:solidFill>
                  <a:srgbClr val="0000CC"/>
                </a:solidFill>
                <a:latin typeface="微軟正黑體" panose="020B0604030504040204" pitchFamily="34" charset="-120"/>
                <a:ea typeface="微軟正黑體" panose="020B0604030504040204" pitchFamily="34" charset="-120"/>
              </a:rPr>
              <a:t>所訂截止日</a:t>
            </a:r>
          </a:p>
        </p:txBody>
      </p:sp>
      <p:sp>
        <p:nvSpPr>
          <p:cNvPr id="42" name="矩形 41">
            <a:extLst>
              <a:ext uri="{FF2B5EF4-FFF2-40B4-BE49-F238E27FC236}">
                <a16:creationId xmlns:a16="http://schemas.microsoft.com/office/drawing/2014/main" id="{3051892A-2F1A-46DD-AF8C-B3E9FD89F554}"/>
              </a:ext>
            </a:extLst>
          </p:cNvPr>
          <p:cNvSpPr/>
          <p:nvPr/>
        </p:nvSpPr>
        <p:spPr>
          <a:xfrm>
            <a:off x="7370453" y="6301086"/>
            <a:ext cx="1920723" cy="474944"/>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sz="1400" b="1" dirty="0">
                <a:solidFill>
                  <a:srgbClr val="0000CC"/>
                </a:solidFill>
                <a:latin typeface="微軟正黑體" panose="020B0604030504040204" pitchFamily="34" charset="-120"/>
                <a:ea typeface="微軟正黑體" panose="020B0604030504040204" pitchFamily="34" charset="-120"/>
              </a:rPr>
              <a:t>依報名之校</a:t>
            </a:r>
            <a:r>
              <a:rPr lang="zh-TW" altLang="en-US" sz="1400" b="1" dirty="0">
                <a:solidFill>
                  <a:srgbClr val="C00000"/>
                </a:solidFill>
                <a:latin typeface="微軟正黑體" panose="020B0604030504040204" pitchFamily="34" charset="-120"/>
                <a:ea typeface="微軟正黑體" panose="020B0604030504040204" pitchFamily="34" charset="-120"/>
              </a:rPr>
              <a:t>系科（組）</a:t>
            </a:r>
            <a:endParaRPr lang="en-US" altLang="zh-TW" sz="1400" b="1" dirty="0">
              <a:solidFill>
                <a:srgbClr val="C00000"/>
              </a:solidFill>
              <a:latin typeface="微軟正黑體" panose="020B0604030504040204" pitchFamily="34" charset="-120"/>
              <a:ea typeface="微軟正黑體" panose="020B0604030504040204" pitchFamily="34" charset="-120"/>
            </a:endParaRPr>
          </a:p>
          <a:p>
            <a:pPr algn="ctr"/>
            <a:r>
              <a:rPr lang="zh-TW" altLang="en-US" sz="1400" b="1" dirty="0">
                <a:solidFill>
                  <a:srgbClr val="C00000"/>
                </a:solidFill>
                <a:latin typeface="微軟正黑體" panose="020B0604030504040204" pitchFamily="34" charset="-120"/>
                <a:ea typeface="微軟正黑體" panose="020B0604030504040204" pitchFamily="34" charset="-120"/>
              </a:rPr>
              <a:t>、學程</a:t>
            </a:r>
            <a:r>
              <a:rPr lang="zh-TW" altLang="en-US" sz="1400" b="1" dirty="0">
                <a:solidFill>
                  <a:srgbClr val="0000CC"/>
                </a:solidFill>
                <a:latin typeface="微軟正黑體" panose="020B0604030504040204" pitchFamily="34" charset="-120"/>
                <a:ea typeface="微軟正黑體" panose="020B0604030504040204" pitchFamily="34" charset="-120"/>
              </a:rPr>
              <a:t>所訂時間</a:t>
            </a:r>
          </a:p>
        </p:txBody>
      </p:sp>
      <p:sp>
        <p:nvSpPr>
          <p:cNvPr id="43" name="矩形 42">
            <a:extLst>
              <a:ext uri="{FF2B5EF4-FFF2-40B4-BE49-F238E27FC236}">
                <a16:creationId xmlns:a16="http://schemas.microsoft.com/office/drawing/2014/main" id="{22C98262-F46B-46F9-9942-E07E1E5DA8FF}"/>
              </a:ext>
            </a:extLst>
          </p:cNvPr>
          <p:cNvSpPr/>
          <p:nvPr/>
        </p:nvSpPr>
        <p:spPr>
          <a:xfrm>
            <a:off x="3554258" y="2176204"/>
            <a:ext cx="1581160" cy="474944"/>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algn="ctr"/>
            <a:r>
              <a:rPr lang="zh-TW" altLang="en-US" sz="1400" b="1" dirty="0">
                <a:solidFill>
                  <a:srgbClr val="0000CC"/>
                </a:solidFill>
                <a:latin typeface="微軟正黑體" panose="020B0604030504040204" pitchFamily="34" charset="-120"/>
                <a:ea typeface="微軟正黑體" panose="020B0604030504040204" pitchFamily="34" charset="-120"/>
              </a:rPr>
              <a:t>報名費繳費截止</a:t>
            </a:r>
            <a:r>
              <a:rPr lang="en-US" altLang="zh-TW" sz="1400" b="1" dirty="0">
                <a:solidFill>
                  <a:srgbClr val="C00000"/>
                </a:solidFill>
                <a:latin typeface="微軟正黑體" panose="020B0604030504040204" pitchFamily="34" charset="-120"/>
                <a:ea typeface="微軟正黑體" panose="020B0604030504040204" pitchFamily="34" charset="-120"/>
              </a:rPr>
              <a:t>5.6(</a:t>
            </a:r>
            <a:r>
              <a:rPr lang="zh-TW" altLang="en-US" sz="1400" b="1" dirty="0">
                <a:solidFill>
                  <a:srgbClr val="C00000"/>
                </a:solidFill>
                <a:latin typeface="微軟正黑體" panose="020B0604030504040204" pitchFamily="34" charset="-120"/>
                <a:ea typeface="微軟正黑體" panose="020B0604030504040204" pitchFamily="34" charset="-120"/>
              </a:rPr>
              <a:t>一</a:t>
            </a:r>
            <a:r>
              <a:rPr lang="en-US" altLang="zh-TW" sz="1400" b="1" dirty="0">
                <a:solidFill>
                  <a:srgbClr val="C00000"/>
                </a:solidFill>
                <a:latin typeface="微軟正黑體" panose="020B0604030504040204" pitchFamily="34" charset="-120"/>
                <a:ea typeface="微軟正黑體" panose="020B0604030504040204" pitchFamily="34" charset="-120"/>
              </a:rPr>
              <a:t>)24:00</a:t>
            </a:r>
            <a:r>
              <a:rPr lang="zh-TW" altLang="en-US" sz="1400" b="1" dirty="0">
                <a:solidFill>
                  <a:srgbClr val="C00000"/>
                </a:solidFill>
                <a:latin typeface="微軟正黑體" panose="020B0604030504040204" pitchFamily="34" charset="-120"/>
                <a:ea typeface="微軟正黑體" panose="020B0604030504040204" pitchFamily="34" charset="-120"/>
              </a:rPr>
              <a:t>止</a:t>
            </a:r>
          </a:p>
        </p:txBody>
      </p:sp>
    </p:spTree>
    <p:extLst>
      <p:ext uri="{BB962C8B-B14F-4D97-AF65-F5344CB8AC3E}">
        <p14:creationId xmlns:p14="http://schemas.microsoft.com/office/powerpoint/2010/main" val="20613371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99">
            <a:extLst>
              <a:ext uri="{FF2B5EF4-FFF2-40B4-BE49-F238E27FC236}">
                <a16:creationId xmlns:a16="http://schemas.microsoft.com/office/drawing/2014/main" id="{D23E758F-32D9-47DA-91DE-FFE6C620DC52}"/>
              </a:ext>
            </a:extLst>
          </p:cNvPr>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500" b="1" spc="-75" dirty="0">
                <a:solidFill>
                  <a:prstClr val="black"/>
                </a:solidFill>
                <a:latin typeface="微軟正黑體" panose="020B0604030504040204" pitchFamily="34" charset="-120"/>
                <a:ea typeface="微軟正黑體" panose="020B0604030504040204" pitchFamily="34" charset="-120"/>
              </a:rPr>
              <a:t>技優甄審入學招生作業流程</a:t>
            </a:r>
          </a:p>
        </p:txBody>
      </p:sp>
      <p:sp>
        <p:nvSpPr>
          <p:cNvPr id="3" name="圓角矩形 29">
            <a:extLst>
              <a:ext uri="{FF2B5EF4-FFF2-40B4-BE49-F238E27FC236}">
                <a16:creationId xmlns:a16="http://schemas.microsoft.com/office/drawing/2014/main" id="{1D313D35-95DA-4C5B-8863-4803E42F4CBD}"/>
              </a:ext>
            </a:extLst>
          </p:cNvPr>
          <p:cNvSpPr/>
          <p:nvPr/>
        </p:nvSpPr>
        <p:spPr>
          <a:xfrm>
            <a:off x="989017" y="862042"/>
            <a:ext cx="5003411"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微軟正黑體" panose="020B0604030504040204" pitchFamily="34" charset="-120"/>
                <a:ea typeface="微軟正黑體" panose="020B0604030504040204" pitchFamily="34" charset="-120"/>
                <a:cs typeface="華康中黑體" pitchFamily="49" charset="-120"/>
              </a:rPr>
              <a:t>學習歷程檔案查看及疑義處理</a:t>
            </a:r>
          </a:p>
        </p:txBody>
      </p:sp>
      <p:grpSp>
        <p:nvGrpSpPr>
          <p:cNvPr id="5" name="群組 7">
            <a:extLst>
              <a:ext uri="{FF2B5EF4-FFF2-40B4-BE49-F238E27FC236}">
                <a16:creationId xmlns:a16="http://schemas.microsoft.com/office/drawing/2014/main" id="{7DB36D62-C6D5-4A80-9A41-C8C9F7E9108A}"/>
              </a:ext>
            </a:extLst>
          </p:cNvPr>
          <p:cNvGrpSpPr>
            <a:grpSpLocks/>
          </p:cNvGrpSpPr>
          <p:nvPr/>
        </p:nvGrpSpPr>
        <p:grpSpPr bwMode="auto">
          <a:xfrm>
            <a:off x="9363075" y="862042"/>
            <a:ext cx="2609850" cy="1431925"/>
            <a:chOff x="6690632" y="1068877"/>
            <a:chExt cx="2609942" cy="1217115"/>
          </a:xfrm>
        </p:grpSpPr>
        <p:cxnSp>
          <p:nvCxnSpPr>
            <p:cNvPr id="8" name="直線單箭頭接點 8">
              <a:extLst>
                <a:ext uri="{FF2B5EF4-FFF2-40B4-BE49-F238E27FC236}">
                  <a16:creationId xmlns:a16="http://schemas.microsoft.com/office/drawing/2014/main" id="{D8B45A02-263E-4A91-B9BA-68A55117A58D}"/>
                </a:ext>
              </a:extLst>
            </p:cNvPr>
            <p:cNvCxnSpPr>
              <a:cxnSpLocks noChangeShapeType="1"/>
              <a:endCxn id="18" idx="1"/>
            </p:cNvCxnSpPr>
            <p:nvPr/>
          </p:nvCxnSpPr>
          <p:spPr bwMode="auto">
            <a:xfrm>
              <a:off x="8826152" y="1676100"/>
              <a:ext cx="117232" cy="1350"/>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9" name="圓角矩形 25">
              <a:extLst>
                <a:ext uri="{FF2B5EF4-FFF2-40B4-BE49-F238E27FC236}">
                  <a16:creationId xmlns:a16="http://schemas.microsoft.com/office/drawing/2014/main" id="{431D9682-60CC-4ED3-9B74-629457727259}"/>
                </a:ext>
              </a:extLst>
            </p:cNvPr>
            <p:cNvSpPr/>
            <p:nvPr/>
          </p:nvSpPr>
          <p:spPr bwMode="auto">
            <a:xfrm>
              <a:off x="6690632" y="1071576"/>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資格審查</a:t>
              </a:r>
            </a:p>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繳交報名費及</a:t>
              </a:r>
              <a:endParaRPr lang="en-US" altLang="zh-TW" sz="1400" dirty="0">
                <a:solidFill>
                  <a:schemeClr val="tx1"/>
                </a:solidFill>
                <a:latin typeface="華康儷楷書" panose="03000509000000000000" pitchFamily="65" charset="-120"/>
                <a:ea typeface="華康儷楷書" panose="03000509000000000000" pitchFamily="65" charset="-120"/>
              </a:endParaRPr>
            </a:p>
          </p:txBody>
        </p:sp>
        <p:sp>
          <p:nvSpPr>
            <p:cNvPr id="10" name="圓角矩形 28">
              <a:extLst>
                <a:ext uri="{FF2B5EF4-FFF2-40B4-BE49-F238E27FC236}">
                  <a16:creationId xmlns:a16="http://schemas.microsoft.com/office/drawing/2014/main" id="{F487A306-362F-43A7-B901-A0179BBEC641}"/>
                </a:ext>
              </a:extLst>
            </p:cNvPr>
            <p:cNvSpPr/>
            <p:nvPr/>
          </p:nvSpPr>
          <p:spPr bwMode="auto">
            <a:xfrm>
              <a:off x="7138323" y="1071576"/>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網路報名</a:t>
              </a:r>
            </a:p>
          </p:txBody>
        </p:sp>
        <p:sp>
          <p:nvSpPr>
            <p:cNvPr id="11" name="圓角矩形 30">
              <a:extLst>
                <a:ext uri="{FF2B5EF4-FFF2-40B4-BE49-F238E27FC236}">
                  <a16:creationId xmlns:a16="http://schemas.microsoft.com/office/drawing/2014/main" id="{754255C1-38A0-4E31-8202-1E3FF6F20FDE}"/>
                </a:ext>
              </a:extLst>
            </p:cNvPr>
            <p:cNvSpPr/>
            <p:nvPr/>
          </p:nvSpPr>
          <p:spPr bwMode="auto">
            <a:xfrm>
              <a:off x="7589189" y="1071576"/>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指定項目甄審</a:t>
              </a:r>
            </a:p>
          </p:txBody>
        </p:sp>
        <p:sp>
          <p:nvSpPr>
            <p:cNvPr id="12" name="圓角矩形 31">
              <a:extLst>
                <a:ext uri="{FF2B5EF4-FFF2-40B4-BE49-F238E27FC236}">
                  <a16:creationId xmlns:a16="http://schemas.microsoft.com/office/drawing/2014/main" id="{517B6AEC-81C6-4AF9-A6C2-F8C8D97E9FD3}"/>
                </a:ext>
              </a:extLst>
            </p:cNvPr>
            <p:cNvSpPr/>
            <p:nvPr/>
          </p:nvSpPr>
          <p:spPr bwMode="auto">
            <a:xfrm>
              <a:off x="8051167" y="1071576"/>
              <a:ext cx="357201"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登記就讀志願序</a:t>
              </a:r>
            </a:p>
          </p:txBody>
        </p:sp>
        <p:sp>
          <p:nvSpPr>
            <p:cNvPr id="13" name="圓角矩形 32">
              <a:extLst>
                <a:ext uri="{FF2B5EF4-FFF2-40B4-BE49-F238E27FC236}">
                  <a16:creationId xmlns:a16="http://schemas.microsoft.com/office/drawing/2014/main" id="{6AA9D42B-5113-4FBE-B3C9-3DEB4CAD6C5D}"/>
                </a:ext>
              </a:extLst>
            </p:cNvPr>
            <p:cNvSpPr/>
            <p:nvPr/>
          </p:nvSpPr>
          <p:spPr bwMode="auto">
            <a:xfrm>
              <a:off x="8500446" y="1068877"/>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志願序分發放榜</a:t>
              </a:r>
            </a:p>
          </p:txBody>
        </p:sp>
        <p:cxnSp>
          <p:nvCxnSpPr>
            <p:cNvPr id="14" name="直線單箭頭接點 14">
              <a:extLst>
                <a:ext uri="{FF2B5EF4-FFF2-40B4-BE49-F238E27FC236}">
                  <a16:creationId xmlns:a16="http://schemas.microsoft.com/office/drawing/2014/main" id="{B53F3D17-EA86-439A-A0DA-0DE16B22F1A0}"/>
                </a:ext>
              </a:extLst>
            </p:cNvPr>
            <p:cNvCxnSpPr>
              <a:cxnSpLocks noChangeShapeType="1"/>
              <a:stCxn id="9" idx="3"/>
              <a:endCxn id="10" idx="1"/>
            </p:cNvCxnSpPr>
            <p:nvPr/>
          </p:nvCxnSpPr>
          <p:spPr bwMode="auto">
            <a:xfrm>
              <a:off x="7047822" y="1678769"/>
              <a:ext cx="91184"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15" name="直線單箭頭接點 15">
              <a:extLst>
                <a:ext uri="{FF2B5EF4-FFF2-40B4-BE49-F238E27FC236}">
                  <a16:creationId xmlns:a16="http://schemas.microsoft.com/office/drawing/2014/main" id="{8AD8BB38-4325-4D96-A4A0-6D7CF762C6ED}"/>
                </a:ext>
              </a:extLst>
            </p:cNvPr>
            <p:cNvCxnSpPr>
              <a:cxnSpLocks noChangeShapeType="1"/>
              <a:stCxn id="10" idx="3"/>
              <a:endCxn id="11" idx="1"/>
            </p:cNvCxnSpPr>
            <p:nvPr/>
          </p:nvCxnSpPr>
          <p:spPr bwMode="auto">
            <a:xfrm>
              <a:off x="7496196" y="1678769"/>
              <a:ext cx="9311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16" name="直線單箭頭接點 16">
              <a:extLst>
                <a:ext uri="{FF2B5EF4-FFF2-40B4-BE49-F238E27FC236}">
                  <a16:creationId xmlns:a16="http://schemas.microsoft.com/office/drawing/2014/main" id="{6665A297-2108-4D5B-AB01-F90F1F7E983A}"/>
                </a:ext>
              </a:extLst>
            </p:cNvPr>
            <p:cNvCxnSpPr>
              <a:cxnSpLocks noChangeShapeType="1"/>
              <a:stCxn id="11" idx="3"/>
              <a:endCxn id="12" idx="1"/>
            </p:cNvCxnSpPr>
            <p:nvPr/>
          </p:nvCxnSpPr>
          <p:spPr bwMode="auto">
            <a:xfrm>
              <a:off x="7946502" y="1678769"/>
              <a:ext cx="10477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17" name="直線單箭頭接點 17">
              <a:extLst>
                <a:ext uri="{FF2B5EF4-FFF2-40B4-BE49-F238E27FC236}">
                  <a16:creationId xmlns:a16="http://schemas.microsoft.com/office/drawing/2014/main" id="{678AE6EE-8623-466C-9876-14C8688A0DBC}"/>
                </a:ext>
              </a:extLst>
            </p:cNvPr>
            <p:cNvCxnSpPr>
              <a:cxnSpLocks noChangeShapeType="1"/>
              <a:stCxn id="12" idx="3"/>
              <a:endCxn id="13" idx="1"/>
            </p:cNvCxnSpPr>
            <p:nvPr/>
          </p:nvCxnSpPr>
          <p:spPr bwMode="auto">
            <a:xfrm flipV="1">
              <a:off x="8408468" y="1676100"/>
              <a:ext cx="92622" cy="2671"/>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18" name="圓角矩形 37">
              <a:extLst>
                <a:ext uri="{FF2B5EF4-FFF2-40B4-BE49-F238E27FC236}">
                  <a16:creationId xmlns:a16="http://schemas.microsoft.com/office/drawing/2014/main" id="{674762BC-7820-48DD-A0AE-AB4E6505AF59}"/>
                </a:ext>
              </a:extLst>
            </p:cNvPr>
            <p:cNvSpPr/>
            <p:nvPr/>
          </p:nvSpPr>
          <p:spPr bwMode="auto">
            <a:xfrm>
              <a:off x="8943373" y="1068877"/>
              <a:ext cx="357201"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報到</a:t>
              </a:r>
            </a:p>
          </p:txBody>
        </p:sp>
      </p:grpSp>
      <p:sp>
        <p:nvSpPr>
          <p:cNvPr id="6" name="圓角矩形 20">
            <a:extLst>
              <a:ext uri="{FF2B5EF4-FFF2-40B4-BE49-F238E27FC236}">
                <a16:creationId xmlns:a16="http://schemas.microsoft.com/office/drawing/2014/main" id="{AAE900AD-FB6B-41A9-A57C-3AF3209033D7}"/>
              </a:ext>
            </a:extLst>
          </p:cNvPr>
          <p:cNvSpPr/>
          <p:nvPr/>
        </p:nvSpPr>
        <p:spPr bwMode="auto">
          <a:xfrm>
            <a:off x="8916915" y="865714"/>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繳費身分審查</a:t>
            </a:r>
          </a:p>
        </p:txBody>
      </p:sp>
      <p:cxnSp>
        <p:nvCxnSpPr>
          <p:cNvPr id="7" name="直線單箭頭接點 14">
            <a:extLst>
              <a:ext uri="{FF2B5EF4-FFF2-40B4-BE49-F238E27FC236}">
                <a16:creationId xmlns:a16="http://schemas.microsoft.com/office/drawing/2014/main" id="{D23F5143-EE4F-44B3-A633-D15146602BD1}"/>
              </a:ext>
            </a:extLst>
          </p:cNvPr>
          <p:cNvCxnSpPr>
            <a:cxnSpLocks noChangeShapeType="1"/>
          </p:cNvCxnSpPr>
          <p:nvPr/>
        </p:nvCxnSpPr>
        <p:spPr bwMode="auto">
          <a:xfrm>
            <a:off x="9272562" y="1588347"/>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20" name="圓角矩形 20">
            <a:extLst>
              <a:ext uri="{FF2B5EF4-FFF2-40B4-BE49-F238E27FC236}">
                <a16:creationId xmlns:a16="http://schemas.microsoft.com/office/drawing/2014/main" id="{059F84A4-7CD8-4CA4-9315-44B434A9E262}"/>
              </a:ext>
            </a:extLst>
          </p:cNvPr>
          <p:cNvSpPr/>
          <p:nvPr/>
        </p:nvSpPr>
        <p:spPr bwMode="auto">
          <a:xfrm>
            <a:off x="8457839" y="862042"/>
            <a:ext cx="357187" cy="1428750"/>
          </a:xfrm>
          <a:prstGeom prst="roundRect">
            <a:avLst/>
          </a:prstGeom>
          <a:solidFill>
            <a:schemeClr val="accent6">
              <a:lumMod val="75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bg1"/>
                </a:solidFill>
                <a:latin typeface="華康儷楷書" panose="03000509000000000000" pitchFamily="65" charset="-120"/>
                <a:ea typeface="華康儷楷書" panose="03000509000000000000" pitchFamily="65" charset="-120"/>
              </a:rPr>
              <a:t>看及疑義處理</a:t>
            </a:r>
            <a:endParaRPr lang="en-US" altLang="zh-TW" sz="1400" dirty="0">
              <a:solidFill>
                <a:schemeClr val="bg1"/>
              </a:solidFill>
              <a:latin typeface="華康儷楷書" panose="03000509000000000000" pitchFamily="65" charset="-120"/>
              <a:ea typeface="華康儷楷書" panose="03000509000000000000" pitchFamily="65" charset="-120"/>
            </a:endParaRPr>
          </a:p>
          <a:p>
            <a:pPr algn="dist"/>
            <a:r>
              <a:rPr lang="zh-TW" altLang="en-US" sz="1400" dirty="0">
                <a:solidFill>
                  <a:schemeClr val="bg1"/>
                </a:solidFill>
                <a:latin typeface="華康儷楷書" panose="03000509000000000000" pitchFamily="65" charset="-120"/>
                <a:ea typeface="華康儷楷書" panose="03000509000000000000" pitchFamily="65" charset="-120"/>
              </a:rPr>
              <a:t>學習歷程檔案查</a:t>
            </a:r>
          </a:p>
        </p:txBody>
      </p:sp>
      <p:cxnSp>
        <p:nvCxnSpPr>
          <p:cNvPr id="21" name="直線單箭頭接點 14">
            <a:extLst>
              <a:ext uri="{FF2B5EF4-FFF2-40B4-BE49-F238E27FC236}">
                <a16:creationId xmlns:a16="http://schemas.microsoft.com/office/drawing/2014/main" id="{C3D821E0-B716-49E5-A1CC-0FDE92BC94E4}"/>
              </a:ext>
            </a:extLst>
          </p:cNvPr>
          <p:cNvCxnSpPr>
            <a:cxnSpLocks noChangeShapeType="1"/>
          </p:cNvCxnSpPr>
          <p:nvPr/>
        </p:nvCxnSpPr>
        <p:spPr bwMode="auto">
          <a:xfrm>
            <a:off x="8822962" y="1584675"/>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22" name="矩形 21"/>
          <p:cNvSpPr/>
          <p:nvPr/>
        </p:nvSpPr>
        <p:spPr>
          <a:xfrm>
            <a:off x="989017" y="1596158"/>
            <a:ext cx="6163829" cy="461665"/>
          </a:xfrm>
          <a:prstGeom prst="rect">
            <a:avLst/>
          </a:prstGeom>
        </p:spPr>
        <p:txBody>
          <a:bodyPr wrap="square">
            <a:spAutoFit/>
          </a:bodyPr>
          <a:lstStyle/>
          <a:p>
            <a:pPr lvl="0" fontAlgn="base">
              <a:spcBef>
                <a:spcPct val="0"/>
              </a:spcBef>
              <a:spcAft>
                <a:spcPct val="0"/>
              </a:spcAft>
            </a:pPr>
            <a:r>
              <a:rPr lang="en-US" altLang="zh-TW" sz="24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【113.4.12(</a:t>
            </a:r>
            <a:r>
              <a:rPr lang="zh-TW" altLang="en-US" sz="24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一</a:t>
            </a:r>
            <a:r>
              <a:rPr lang="en-US" altLang="zh-TW" sz="24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)10:00-113.4.17(</a:t>
            </a:r>
            <a:r>
              <a:rPr lang="zh-TW" altLang="en-US" sz="24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三</a:t>
            </a:r>
            <a:r>
              <a:rPr lang="en-US" altLang="zh-TW" sz="24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24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21:00</a:t>
            </a:r>
            <a:r>
              <a:rPr lang="zh-TW" altLang="en-US" sz="24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止</a:t>
            </a:r>
            <a:r>
              <a:rPr lang="en-US" altLang="zh-TW" sz="24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a:t>
            </a:r>
          </a:p>
        </p:txBody>
      </p:sp>
      <p:sp>
        <p:nvSpPr>
          <p:cNvPr id="23" name="Rectangle 3"/>
          <p:cNvSpPr txBox="1">
            <a:spLocks noChangeArrowheads="1"/>
          </p:cNvSpPr>
          <p:nvPr/>
        </p:nvSpPr>
        <p:spPr>
          <a:xfrm>
            <a:off x="915414" y="2225964"/>
            <a:ext cx="11039038" cy="4543782"/>
          </a:xfrm>
          <a:prstGeom prst="rect">
            <a:avLst/>
          </a:prstGeom>
        </p:spPr>
        <p:txBody>
          <a:bodyPr vert="horz" lIns="91440" tIns="45720" rIns="91440" bIns="45720" rtlCol="0">
            <a:normAutofit/>
          </a:bodyPr>
          <a:lstStyle/>
          <a:p>
            <a:pPr marL="228600" marR="0" lvl="0" indent="-228600" algn="l" defTabSz="914400" rtl="0" eaLnBrk="1" fontAlgn="auto" latinLnBrk="0" hangingPunct="1">
              <a:lnSpc>
                <a:spcPts val="2800"/>
              </a:lnSpc>
              <a:spcBef>
                <a:spcPts val="600"/>
              </a:spcBef>
              <a:spcAft>
                <a:spcPts val="0"/>
              </a:spcAft>
              <a:buClr>
                <a:srgbClr val="FFB41D"/>
              </a:buClr>
              <a:buSzTx/>
              <a:buFont typeface="Wingdings" panose="05000000000000000000" pitchFamily="2" charset="2"/>
              <a:buChar char="u"/>
              <a:tabLst/>
              <a:defRPr/>
            </a:pPr>
            <a:r>
              <a:rPr kumimoji="0" lang="zh-TW" altLang="en-US" sz="2100" b="0"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rPr>
              <a:t>對象：具有中央資料庫學習歷程檔案之</a:t>
            </a:r>
            <a:r>
              <a:rPr kumimoji="0" lang="zh-TW" altLang="en-US" sz="21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Times New Roman" panose="02020603050405020304" pitchFamily="18" charset="0"/>
              </a:rPr>
              <a:t>考生</a:t>
            </a:r>
            <a:endParaRPr kumimoji="0" lang="en-US" altLang="zh-TW" sz="2100" b="0"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endParaRPr>
          </a:p>
          <a:p>
            <a:pPr marL="228600" lvl="0" indent="-228600">
              <a:lnSpc>
                <a:spcPts val="2800"/>
              </a:lnSpc>
              <a:spcBef>
                <a:spcPts val="600"/>
              </a:spcBef>
              <a:buClr>
                <a:srgbClr val="FFB41D"/>
              </a:buClr>
              <a:buFont typeface="Wingdings" panose="05000000000000000000" pitchFamily="2" charset="2"/>
              <a:buChar char="ü"/>
              <a:defRPr/>
            </a:pPr>
            <a:r>
              <a:rPr kumimoji="0" lang="zh-TW" altLang="en-US" sz="2100" b="1" i="0" u="sng"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rPr>
              <a:t>檢視</a:t>
            </a:r>
            <a:r>
              <a:rPr lang="zh-TW" altLang="en-US" sz="2100" b="1" u="sng" dirty="0">
                <a:latin typeface="微軟正黑體" pitchFamily="34" charset="-120"/>
                <a:ea typeface="微軟正黑體" pitchFamily="34" charset="-120"/>
                <a:cs typeface="Times New Roman" panose="02020603050405020304" pitchFamily="18" charset="0"/>
              </a:rPr>
              <a:t>並核對學習歷程中央資料庫提供之修課紀錄、課程學習成果及多元表現等檔案資料</a:t>
            </a:r>
            <a:endParaRPr kumimoji="0" lang="en-US" altLang="zh-TW" sz="2100" b="0" i="0" u="none" strike="noStrike" kern="0" cap="none" spc="0" normalizeH="0" baseline="0" noProof="0" dirty="0">
              <a:ln>
                <a:noFill/>
              </a:ln>
              <a:solidFill>
                <a:schemeClr val="tx1"/>
              </a:solidFill>
              <a:effectLst/>
              <a:uLnTx/>
              <a:uFillTx/>
              <a:latin typeface="微軟正黑體" pitchFamily="34" charset="-120"/>
              <a:ea typeface="微軟正黑體" pitchFamily="34" charset="-120"/>
              <a:cs typeface="華康中黑體" pitchFamily="49" charset="-120"/>
            </a:endParaRPr>
          </a:p>
          <a:p>
            <a:pPr marL="228600" marR="0" lvl="0" indent="-228600" algn="l" defTabSz="914400" rtl="0" eaLnBrk="1" fontAlgn="auto" latinLnBrk="0" hangingPunct="1">
              <a:lnSpc>
                <a:spcPts val="2800"/>
              </a:lnSpc>
              <a:spcBef>
                <a:spcPts val="600"/>
              </a:spcBef>
              <a:spcAft>
                <a:spcPts val="0"/>
              </a:spcAft>
              <a:buClr>
                <a:srgbClr val="FFB41D"/>
              </a:buClr>
              <a:buSzTx/>
              <a:buFont typeface="Wingdings" panose="05000000000000000000" pitchFamily="2" charset="2"/>
              <a:buChar char="ü"/>
              <a:tabLst/>
              <a:defRPr/>
            </a:pPr>
            <a:r>
              <a:rPr kumimoji="0" lang="zh-TW" altLang="en-US" sz="2100" b="1" i="0"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rPr>
              <a:t>考生為</a:t>
            </a:r>
            <a:r>
              <a:rPr kumimoji="0" lang="zh-TW" altLang="en-US" sz="2100" b="1" i="0" u="sng"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Times New Roman" panose="02020603050405020304" pitchFamily="18" charset="0"/>
              </a:rPr>
              <a:t>應屆</a:t>
            </a:r>
            <a:r>
              <a:rPr kumimoji="0" lang="zh-TW" altLang="en-US" sz="2100" b="1" i="0"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Times New Roman" panose="02020603050405020304" pitchFamily="18" charset="0"/>
              </a:rPr>
              <a:t>畢業生</a:t>
            </a:r>
            <a:r>
              <a:rPr kumimoji="0" lang="zh-TW" altLang="en-US" sz="2100" b="1" i="0"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rPr>
              <a:t>，可檢視</a:t>
            </a:r>
            <a:r>
              <a:rPr kumimoji="0" lang="zh-TW" altLang="en-US" sz="2100" b="1" i="0" u="sng"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Times New Roman" panose="02020603050405020304" pitchFamily="18" charset="0"/>
              </a:rPr>
              <a:t>第一～四學期</a:t>
            </a:r>
            <a:r>
              <a:rPr kumimoji="0" lang="zh-TW" altLang="en-US" sz="2100" b="1" i="0"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rPr>
              <a:t>之學習歷程資料及疑義處理</a:t>
            </a:r>
            <a:endParaRPr kumimoji="0" lang="en-US" altLang="zh-TW" sz="2100" b="1" i="0"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endParaRPr>
          </a:p>
          <a:p>
            <a:pPr marL="228600" marR="0" lvl="0" indent="-228600" algn="l" defTabSz="914400" rtl="0" eaLnBrk="1" fontAlgn="auto" latinLnBrk="0" hangingPunct="1">
              <a:lnSpc>
                <a:spcPts val="2800"/>
              </a:lnSpc>
              <a:spcBef>
                <a:spcPts val="600"/>
              </a:spcBef>
              <a:spcAft>
                <a:spcPts val="0"/>
              </a:spcAft>
              <a:buClr>
                <a:srgbClr val="FFB41D"/>
              </a:buClr>
              <a:buSzTx/>
              <a:buFont typeface="Wingdings" panose="05000000000000000000" pitchFamily="2" charset="2"/>
              <a:buChar char="ü"/>
              <a:tabLst/>
              <a:defRPr/>
            </a:pPr>
            <a:r>
              <a:rPr kumimoji="0" lang="zh-TW" altLang="en-US" sz="2100" b="1"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rPr>
              <a:t>考生為</a:t>
            </a:r>
            <a:r>
              <a:rPr kumimoji="0" lang="en-US" altLang="zh-TW" sz="2100" b="1" i="0" u="sng" strike="noStrike" kern="1200" cap="none" spc="0" normalizeH="0" baseline="0" noProof="0" dirty="0">
                <a:ln>
                  <a:noFill/>
                </a:ln>
                <a:solidFill>
                  <a:srgbClr val="0000FF"/>
                </a:solidFill>
                <a:effectLst/>
                <a:uLnTx/>
                <a:uFillTx/>
                <a:latin typeface="微軟正黑體" pitchFamily="34" charset="-120"/>
                <a:ea typeface="微軟正黑體" pitchFamily="34" charset="-120"/>
                <a:cs typeface="Times New Roman" panose="02020603050405020304" pitchFamily="18" charset="0"/>
              </a:rPr>
              <a:t>110</a:t>
            </a:r>
            <a:r>
              <a:rPr kumimoji="0" lang="zh-TW" altLang="en-US" sz="2100" b="1" i="0" u="sng" strike="noStrike" kern="1200" cap="none" spc="0" normalizeH="0" baseline="0" noProof="0" dirty="0">
                <a:ln>
                  <a:noFill/>
                </a:ln>
                <a:solidFill>
                  <a:srgbClr val="0000FF"/>
                </a:solidFill>
                <a:effectLst/>
                <a:uLnTx/>
                <a:uFillTx/>
                <a:latin typeface="微軟正黑體" pitchFamily="34" charset="-120"/>
                <a:ea typeface="微軟正黑體" pitchFamily="34" charset="-120"/>
                <a:cs typeface="Times New Roman" panose="02020603050405020304" pitchFamily="18" charset="0"/>
              </a:rPr>
              <a:t>學年度</a:t>
            </a:r>
            <a:r>
              <a:rPr kumimoji="0" lang="en-US" altLang="zh-TW" sz="2100" b="1" i="0" u="sng" strike="noStrike" kern="1200" cap="none" spc="0" normalizeH="0" baseline="0" noProof="0" dirty="0">
                <a:ln>
                  <a:noFill/>
                </a:ln>
                <a:solidFill>
                  <a:srgbClr val="0000FF"/>
                </a:solidFill>
                <a:effectLst/>
                <a:uLnTx/>
                <a:uFillTx/>
                <a:latin typeface="微軟正黑體" pitchFamily="34" charset="-120"/>
                <a:ea typeface="微軟正黑體" pitchFamily="34" charset="-120"/>
                <a:cs typeface="Times New Roman" panose="02020603050405020304" pitchFamily="18" charset="0"/>
              </a:rPr>
              <a:t>(</a:t>
            </a:r>
            <a:r>
              <a:rPr kumimoji="0" lang="zh-TW" altLang="en-US" sz="2100" b="1" i="0" u="sng" strike="noStrike" kern="1200" cap="none" spc="0" normalizeH="0" baseline="0" noProof="0" dirty="0">
                <a:ln>
                  <a:noFill/>
                </a:ln>
                <a:solidFill>
                  <a:srgbClr val="0000FF"/>
                </a:solidFill>
                <a:effectLst/>
                <a:uLnTx/>
                <a:uFillTx/>
                <a:latin typeface="微軟正黑體" pitchFamily="34" charset="-120"/>
                <a:ea typeface="微軟正黑體" pitchFamily="34" charset="-120"/>
                <a:cs typeface="Times New Roman" panose="02020603050405020304" pitchFamily="18" charset="0"/>
              </a:rPr>
              <a:t>含</a:t>
            </a:r>
            <a:r>
              <a:rPr kumimoji="0" lang="en-US" altLang="zh-TW" sz="2100" b="1" i="0" u="sng" strike="noStrike" kern="1200" cap="none" spc="0" normalizeH="0" baseline="0" noProof="0" dirty="0">
                <a:ln>
                  <a:noFill/>
                </a:ln>
                <a:solidFill>
                  <a:srgbClr val="0000FF"/>
                </a:solidFill>
                <a:effectLst/>
                <a:uLnTx/>
                <a:uFillTx/>
                <a:latin typeface="微軟正黑體" pitchFamily="34" charset="-120"/>
                <a:ea typeface="微軟正黑體" pitchFamily="34" charset="-120"/>
                <a:cs typeface="Times New Roman" panose="02020603050405020304" pitchFamily="18" charset="0"/>
              </a:rPr>
              <a:t>)</a:t>
            </a:r>
            <a:r>
              <a:rPr kumimoji="0" lang="zh-TW" altLang="en-US" sz="2100" b="1" i="0" u="sng" strike="noStrike" kern="1200" cap="none" spc="0" normalizeH="0" baseline="0" noProof="0" dirty="0">
                <a:ln>
                  <a:noFill/>
                </a:ln>
                <a:solidFill>
                  <a:srgbClr val="0000FF"/>
                </a:solidFill>
                <a:effectLst/>
                <a:uLnTx/>
                <a:uFillTx/>
                <a:latin typeface="微軟正黑體" pitchFamily="34" charset="-120"/>
                <a:ea typeface="微軟正黑體" pitchFamily="34" charset="-120"/>
                <a:cs typeface="Times New Roman" panose="02020603050405020304" pitchFamily="18" charset="0"/>
              </a:rPr>
              <a:t>以後畢業生</a:t>
            </a:r>
            <a:r>
              <a:rPr kumimoji="0" lang="zh-TW" altLang="en-US" sz="2100" b="1"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rPr>
              <a:t>，於當學年度就讀高三下已完成檢視，無須辦理疑義處理，可於第二階段報名含網路上傳</a:t>
            </a:r>
            <a:r>
              <a:rPr kumimoji="0" lang="en-US" altLang="zh-TW" sz="2100" b="1"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rPr>
              <a:t>(</a:t>
            </a:r>
            <a:r>
              <a:rPr kumimoji="0" lang="zh-TW" altLang="en-US" sz="2100" b="1"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rPr>
              <a:t>勾選</a:t>
            </a:r>
            <a:r>
              <a:rPr kumimoji="0" lang="en-US" altLang="zh-TW" sz="2100" b="1"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rPr>
              <a:t>)</a:t>
            </a:r>
            <a:r>
              <a:rPr kumimoji="0" lang="zh-TW" altLang="en-US" sz="2100" b="1"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rPr>
              <a:t>學習歷程備審資料時，檢視</a:t>
            </a:r>
            <a:r>
              <a:rPr kumimoji="0" lang="zh-TW" altLang="en-US" sz="2100" b="1" i="0" u="sng" strike="noStrike" kern="1200" cap="none" spc="0" normalizeH="0" baseline="0" noProof="0" dirty="0">
                <a:ln>
                  <a:noFill/>
                </a:ln>
                <a:solidFill>
                  <a:srgbClr val="0000FF"/>
                </a:solidFill>
                <a:effectLst/>
                <a:uLnTx/>
                <a:uFillTx/>
                <a:latin typeface="微軟正黑體" pitchFamily="34" charset="-120"/>
                <a:ea typeface="微軟正黑體" pitchFamily="34" charset="-120"/>
                <a:cs typeface="Times New Roman" panose="02020603050405020304" pitchFamily="18" charset="0"/>
              </a:rPr>
              <a:t>第一</a:t>
            </a:r>
            <a:r>
              <a:rPr lang="en-US" altLang="zh-TW" sz="2100" b="1" u="sng" dirty="0">
                <a:solidFill>
                  <a:srgbClr val="0000FF"/>
                </a:solidFill>
                <a:latin typeface="微軟正黑體" pitchFamily="34" charset="-120"/>
                <a:ea typeface="微軟正黑體" pitchFamily="34" charset="-120"/>
                <a:cs typeface="Times New Roman" panose="02020603050405020304" pitchFamily="18" charset="0"/>
              </a:rPr>
              <a:t>~</a:t>
            </a:r>
            <a:r>
              <a:rPr lang="zh-TW" altLang="en-US" sz="2100" b="1" u="sng" dirty="0">
                <a:solidFill>
                  <a:srgbClr val="0000FF"/>
                </a:solidFill>
                <a:latin typeface="微軟正黑體" pitchFamily="34" charset="-120"/>
                <a:ea typeface="微軟正黑體" pitchFamily="34" charset="-120"/>
                <a:cs typeface="Times New Roman" panose="02020603050405020304" pitchFamily="18" charset="0"/>
              </a:rPr>
              <a:t>六學期</a:t>
            </a:r>
            <a:r>
              <a:rPr lang="zh-TW" altLang="en-US" sz="2100" b="1" dirty="0">
                <a:latin typeface="微軟正黑體" pitchFamily="34" charset="-120"/>
                <a:ea typeface="微軟正黑體" pitchFamily="34" charset="-120"/>
                <a:cs typeface="Times New Roman" panose="02020603050405020304" pitchFamily="18" charset="0"/>
              </a:rPr>
              <a:t>之學習歷程資料</a:t>
            </a:r>
            <a:endParaRPr kumimoji="0" lang="en-US" altLang="zh-TW" sz="2100" b="1"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endParaRPr>
          </a:p>
          <a:p>
            <a:pPr marL="228600" marR="0" lvl="0" indent="-228600" algn="l" defTabSz="914400" rtl="0" eaLnBrk="1" fontAlgn="auto" latinLnBrk="0" hangingPunct="1">
              <a:lnSpc>
                <a:spcPts val="2800"/>
              </a:lnSpc>
              <a:spcBef>
                <a:spcPts val="600"/>
              </a:spcBef>
              <a:spcAft>
                <a:spcPts val="0"/>
              </a:spcAft>
              <a:buClr>
                <a:srgbClr val="FFB41D"/>
              </a:buClr>
              <a:buSzTx/>
              <a:buFont typeface="Wingdings" panose="05000000000000000000" pitchFamily="2" charset="2"/>
              <a:buChar char="u"/>
              <a:tabLst/>
              <a:defRPr/>
            </a:pPr>
            <a:r>
              <a:rPr kumimoji="0" lang="zh-TW" altLang="en-US" sz="2100" b="0"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rPr>
              <a:t>如有</a:t>
            </a:r>
            <a:r>
              <a:rPr kumimoji="0" lang="zh-TW" altLang="zh-TW" sz="2100" b="0"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rPr>
              <a:t>疑義者，須</a:t>
            </a:r>
            <a:r>
              <a:rPr kumimoji="0" lang="zh-TW" altLang="en-US" sz="2100" b="0"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rPr>
              <a:t>於</a:t>
            </a:r>
            <a:r>
              <a:rPr kumimoji="0" lang="en-US" altLang="zh-TW" sz="21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Times New Roman" panose="02020603050405020304" pitchFamily="18" charset="0"/>
              </a:rPr>
              <a:t>113</a:t>
            </a:r>
            <a:r>
              <a:rPr kumimoji="0" lang="zh-TW" altLang="zh-TW" sz="21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Times New Roman" panose="02020603050405020304" pitchFamily="18" charset="0"/>
              </a:rPr>
              <a:t>年</a:t>
            </a:r>
            <a:r>
              <a:rPr kumimoji="0" lang="en-US" altLang="zh-TW" sz="21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Times New Roman" panose="02020603050405020304" pitchFamily="18" charset="0"/>
              </a:rPr>
              <a:t>4</a:t>
            </a:r>
            <a:r>
              <a:rPr kumimoji="0" lang="zh-TW" altLang="zh-TW" sz="21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Times New Roman" panose="02020603050405020304" pitchFamily="18" charset="0"/>
              </a:rPr>
              <a:t>月</a:t>
            </a:r>
            <a:r>
              <a:rPr kumimoji="0" lang="en-US" altLang="zh-TW" sz="21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Times New Roman" panose="02020603050405020304" pitchFamily="18" charset="0"/>
              </a:rPr>
              <a:t>18</a:t>
            </a:r>
            <a:r>
              <a:rPr kumimoji="0" lang="zh-TW" altLang="zh-TW" sz="21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Times New Roman" panose="02020603050405020304" pitchFamily="18" charset="0"/>
              </a:rPr>
              <a:t>日</a:t>
            </a:r>
            <a:r>
              <a:rPr kumimoji="0" lang="en-US" altLang="zh-TW" sz="21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Times New Roman" panose="02020603050405020304" pitchFamily="18" charset="0"/>
              </a:rPr>
              <a:t>(</a:t>
            </a:r>
            <a:r>
              <a:rPr kumimoji="0" lang="zh-TW" altLang="en-US" sz="21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Times New Roman" panose="02020603050405020304" pitchFamily="18" charset="0"/>
              </a:rPr>
              <a:t>四</a:t>
            </a:r>
            <a:r>
              <a:rPr kumimoji="0" lang="en-US" altLang="zh-TW" sz="21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Times New Roman" panose="02020603050405020304" pitchFamily="18" charset="0"/>
              </a:rPr>
              <a:t>)</a:t>
            </a:r>
            <a:r>
              <a:rPr kumimoji="0" lang="zh-TW" altLang="en-US" sz="21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Times New Roman" panose="02020603050405020304" pitchFamily="18" charset="0"/>
              </a:rPr>
              <a:t>中午</a:t>
            </a:r>
            <a:r>
              <a:rPr kumimoji="0" lang="en-US" altLang="zh-TW" sz="21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Times New Roman" panose="02020603050405020304" pitchFamily="18" charset="0"/>
              </a:rPr>
              <a:t>12</a:t>
            </a:r>
            <a:r>
              <a:rPr kumimoji="0" lang="zh-TW" altLang="zh-TW" sz="21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Times New Roman" panose="02020603050405020304" pitchFamily="18" charset="0"/>
              </a:rPr>
              <a:t>：</a:t>
            </a:r>
            <a:r>
              <a:rPr kumimoji="0" lang="en-US" altLang="zh-TW" sz="21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Times New Roman" panose="02020603050405020304" pitchFamily="18" charset="0"/>
              </a:rPr>
              <a:t>00</a:t>
            </a:r>
            <a:r>
              <a:rPr kumimoji="0" lang="zh-TW" altLang="zh-TW" sz="21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Times New Roman" panose="02020603050405020304" pitchFamily="18" charset="0"/>
              </a:rPr>
              <a:t>前</a:t>
            </a:r>
            <a:r>
              <a:rPr kumimoji="0" lang="zh-TW" altLang="zh-TW" sz="2100" b="0"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rPr>
              <a:t>向就讀學校提出疑義申請</a:t>
            </a:r>
            <a:endParaRPr kumimoji="0" lang="en-US" altLang="zh-TW" sz="2100" b="0"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endParaRPr>
          </a:p>
          <a:p>
            <a:pPr marL="228600" marR="0" lvl="0" indent="-228600" algn="l" defTabSz="914400" rtl="0" eaLnBrk="1" fontAlgn="auto" latinLnBrk="0" hangingPunct="1">
              <a:lnSpc>
                <a:spcPts val="2800"/>
              </a:lnSpc>
              <a:spcBef>
                <a:spcPts val="600"/>
              </a:spcBef>
              <a:spcAft>
                <a:spcPts val="0"/>
              </a:spcAft>
              <a:buClr>
                <a:srgbClr val="FFB41D"/>
              </a:buClr>
              <a:buSzTx/>
              <a:buFont typeface="Wingdings" panose="05000000000000000000" pitchFamily="2" charset="2"/>
              <a:buChar char="u"/>
              <a:tabLst/>
              <a:defRPr/>
            </a:pPr>
            <a:r>
              <a:rPr kumimoji="0" lang="zh-TW" altLang="zh-TW" sz="2100" b="0"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rPr>
              <a:t>就讀學校接獲所屬學生反映後，</a:t>
            </a:r>
            <a:r>
              <a:rPr kumimoji="0" lang="zh-TW" altLang="en-US" sz="2100" b="0"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rPr>
              <a:t>依</a:t>
            </a:r>
            <a:r>
              <a:rPr lang="zh-TW" altLang="zh-TW" sz="2100" dirty="0">
                <a:latin typeface="微軟正黑體" pitchFamily="34" charset="-120"/>
                <a:ea typeface="微軟正黑體" pitchFamily="34" charset="-120"/>
                <a:cs typeface="Times New Roman" panose="02020603050405020304" pitchFamily="18" charset="0"/>
              </a:rPr>
              <a:t>「高級中等學校學生學習歷程檔案作業要點」第</a:t>
            </a:r>
            <a:r>
              <a:rPr lang="en-US" altLang="zh-TW" sz="2100" dirty="0">
                <a:latin typeface="微軟正黑體" pitchFamily="34" charset="-120"/>
                <a:ea typeface="微軟正黑體" pitchFamily="34" charset="-120"/>
                <a:cs typeface="Times New Roman" panose="02020603050405020304" pitchFamily="18" charset="0"/>
              </a:rPr>
              <a:t>4</a:t>
            </a:r>
            <a:r>
              <a:rPr lang="zh-TW" altLang="zh-TW" sz="2100" dirty="0">
                <a:latin typeface="微軟正黑體" pitchFamily="34" charset="-120"/>
                <a:ea typeface="微軟正黑體" pitchFamily="34" charset="-120"/>
                <a:cs typeface="Times New Roman" panose="02020603050405020304" pitchFamily="18" charset="0"/>
              </a:rPr>
              <a:t>點明定「收訖明細」之規範</a:t>
            </a:r>
            <a:r>
              <a:rPr lang="zh-TW" altLang="en-US" sz="2100" dirty="0">
                <a:latin typeface="微軟正黑體" pitchFamily="34" charset="-120"/>
                <a:ea typeface="微軟正黑體" pitchFamily="34" charset="-120"/>
                <a:cs typeface="Times New Roman" panose="02020603050405020304" pitchFamily="18" charset="0"/>
              </a:rPr>
              <a:t>，於</a:t>
            </a:r>
            <a:r>
              <a:rPr kumimoji="0" lang="en-US" altLang="zh-TW" sz="2100" b="0"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rPr>
              <a:t>3</a:t>
            </a:r>
            <a:r>
              <a:rPr kumimoji="0" lang="zh-TW" altLang="zh-TW" sz="2100" b="0"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rPr>
              <a:t>日內查明</a:t>
            </a:r>
            <a:r>
              <a:rPr kumimoji="0" lang="zh-TW" altLang="en-US" sz="2100" b="0"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rPr>
              <a:t>，</a:t>
            </a:r>
            <a:r>
              <a:rPr kumimoji="0" lang="zh-TW" altLang="zh-TW" sz="2100" b="0"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rPr>
              <a:t>並</a:t>
            </a:r>
            <a:r>
              <a:rPr kumimoji="0" lang="zh-TW" altLang="en-US" sz="2100" b="0"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rPr>
              <a:t>依</a:t>
            </a:r>
            <a:r>
              <a:rPr kumimoji="0" lang="zh-TW" altLang="zh-TW" sz="2100" b="0"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rPr>
              <a:t>學習歷程中央資料庫主管權責單位辦理更正</a:t>
            </a:r>
            <a:endParaRPr kumimoji="0" lang="en-US" altLang="zh-TW" sz="2100" b="0"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Times New Roman" panose="02020603050405020304" pitchFamily="18" charset="0"/>
            </a:endParaRPr>
          </a:p>
          <a:p>
            <a:pPr marL="228600" marR="0" lvl="0" indent="-228600" algn="l" defTabSz="914400" rtl="0" eaLnBrk="1" fontAlgn="auto" latinLnBrk="0" hangingPunct="1">
              <a:lnSpc>
                <a:spcPts val="2800"/>
              </a:lnSpc>
              <a:spcBef>
                <a:spcPts val="600"/>
              </a:spcBef>
              <a:spcAft>
                <a:spcPts val="0"/>
              </a:spcAft>
              <a:buClr>
                <a:srgbClr val="FFB41D"/>
              </a:buClr>
              <a:buSzTx/>
              <a:buFont typeface="Wingdings" panose="05000000000000000000" pitchFamily="2" charset="2"/>
              <a:buChar char="u"/>
              <a:tabLst/>
              <a:defRPr/>
            </a:pPr>
            <a:r>
              <a:rPr kumimoji="0" lang="zh-TW" altLang="en-US" sz="21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Times New Roman" panose="02020603050405020304" pitchFamily="18" charset="0"/>
              </a:rPr>
              <a:t>逾期或未依本簡章規定提出疑義申請者，視同確認釋出中央資料庫學習歷程檔案無誤，概不受理複查及申訴</a:t>
            </a:r>
            <a:endParaRPr kumimoji="0" lang="en-US" altLang="zh-TW" sz="2100" b="1" i="0" u="none" strike="noStrike" kern="1200" cap="none" spc="0" normalizeH="0" baseline="0" noProof="0" dirty="0">
              <a:ln>
                <a:noFill/>
              </a:ln>
              <a:solidFill>
                <a:srgbClr val="FF0000"/>
              </a:solidFill>
              <a:effectLst/>
              <a:uLnTx/>
              <a:uFillTx/>
              <a:latin typeface="微軟正黑體" pitchFamily="34" charset="-120"/>
              <a:ea typeface="微軟正黑體" pitchFamily="34" charset="-120"/>
              <a:cs typeface="Times New Roman" panose="02020603050405020304" pitchFamily="18" charset="0"/>
            </a:endParaRPr>
          </a:p>
        </p:txBody>
      </p:sp>
    </p:spTree>
    <p:extLst>
      <p:ext uri="{BB962C8B-B14F-4D97-AF65-F5344CB8AC3E}">
        <p14:creationId xmlns:p14="http://schemas.microsoft.com/office/powerpoint/2010/main" val="14642501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4294967295"/>
          </p:nvPr>
        </p:nvSpPr>
        <p:spPr>
          <a:xfrm>
            <a:off x="1166570" y="2423885"/>
            <a:ext cx="10459244" cy="3428460"/>
          </a:xfrm>
        </p:spPr>
        <p:txBody>
          <a:bodyPr>
            <a:normAutofit/>
          </a:bodyPr>
          <a:lstStyle/>
          <a:p>
            <a:pPr>
              <a:lnSpc>
                <a:spcPct val="150000"/>
              </a:lnSpc>
              <a:buBlip>
                <a:blip r:embed="rId3"/>
              </a:buBlip>
            </a:pPr>
            <a:r>
              <a:rPr lang="zh-TW" altLang="en-US" sz="2100" dirty="0">
                <a:solidFill>
                  <a:srgbClr val="000000"/>
                </a:solidFill>
                <a:latin typeface="微軟正黑體" panose="020B0604030504040204" pitchFamily="34" charset="-120"/>
                <a:ea typeface="微軟正黑體" panose="020B0604030504040204" pitchFamily="34" charset="-120"/>
              </a:rPr>
              <a:t>首次進入系統須</a:t>
            </a:r>
            <a:r>
              <a:rPr lang="zh-TW" altLang="en-US" sz="2100" dirty="0">
                <a:solidFill>
                  <a:srgbClr val="FF0000"/>
                </a:solidFill>
                <a:latin typeface="微軟正黑體" panose="020B0604030504040204" pitchFamily="34" charset="-120"/>
                <a:ea typeface="微軟正黑體" panose="020B0604030504040204" pitchFamily="34" charset="-120"/>
              </a:rPr>
              <a:t>自行設定</a:t>
            </a:r>
            <a:r>
              <a:rPr lang="zh-TW" altLang="en-US" sz="2100" dirty="0">
                <a:solidFill>
                  <a:srgbClr val="000000"/>
                </a:solidFill>
                <a:latin typeface="微軟正黑體" panose="020B0604030504040204" pitchFamily="34" charset="-120"/>
                <a:ea typeface="微軟正黑體" panose="020B0604030504040204" pitchFamily="34" charset="-120"/>
              </a:rPr>
              <a:t>通行碼</a:t>
            </a:r>
            <a:endParaRPr lang="en-US" altLang="zh-TW" sz="2100" dirty="0">
              <a:solidFill>
                <a:srgbClr val="000000"/>
              </a:solidFill>
              <a:latin typeface="微軟正黑體" panose="020B0604030504040204" pitchFamily="34" charset="-120"/>
              <a:ea typeface="微軟正黑體" panose="020B0604030504040204" pitchFamily="34" charset="-120"/>
            </a:endParaRPr>
          </a:p>
          <a:p>
            <a:pPr>
              <a:lnSpc>
                <a:spcPct val="150000"/>
              </a:lnSpc>
              <a:buBlip>
                <a:blip r:embed="rId3"/>
              </a:buBlip>
            </a:pPr>
            <a:r>
              <a:rPr lang="en-US" altLang="zh-TW" sz="21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113.4.17(</a:t>
            </a:r>
            <a:r>
              <a:rPr lang="zh-TW" altLang="en-US" sz="21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三</a:t>
            </a:r>
            <a:r>
              <a:rPr lang="en-US" altLang="zh-TW" sz="21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)17:00</a:t>
            </a:r>
            <a:r>
              <a:rPr lang="zh-TW" altLang="en-US" sz="21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前</a:t>
            </a:r>
            <a:r>
              <a:rPr lang="zh-TW" altLang="en-US" sz="2100" dirty="0">
                <a:latin typeface="微軟正黑體" panose="020B0604030504040204" pitchFamily="34" charset="-120"/>
                <a:ea typeface="微軟正黑體" panose="020B0604030504040204" pitchFamily="34" charset="-120"/>
              </a:rPr>
              <a:t>登錄</a:t>
            </a:r>
            <a:r>
              <a:rPr lang="zh-TW" altLang="en-US" sz="2100" b="1" dirty="0">
                <a:latin typeface="微軟正黑體" panose="020B0604030504040204" pitchFamily="34" charset="-120"/>
                <a:ea typeface="微軟正黑體" panose="020B0604030504040204" pitchFamily="34" charset="-120"/>
              </a:rPr>
              <a:t>低收入戶</a:t>
            </a:r>
            <a:r>
              <a:rPr lang="zh-TW" altLang="en-US" sz="2100" dirty="0">
                <a:latin typeface="微軟正黑體" panose="020B0604030504040204" pitchFamily="34" charset="-120"/>
                <a:ea typeface="微軟正黑體" panose="020B0604030504040204" pitchFamily="34" charset="-120"/>
              </a:rPr>
              <a:t>或</a:t>
            </a:r>
            <a:r>
              <a:rPr lang="zh-TW" altLang="en-US" sz="2100" b="1" dirty="0">
                <a:latin typeface="微軟正黑體" panose="020B0604030504040204" pitchFamily="34" charset="-120"/>
                <a:ea typeface="微軟正黑體" panose="020B0604030504040204" pitchFamily="34" charset="-120"/>
              </a:rPr>
              <a:t>中低收入戶</a:t>
            </a:r>
            <a:r>
              <a:rPr lang="zh-TW" altLang="en-US" sz="2100" dirty="0">
                <a:latin typeface="微軟正黑體" panose="020B0604030504040204" pitchFamily="34" charset="-120"/>
                <a:ea typeface="微軟正黑體" panose="020B0604030504040204" pitchFamily="34" charset="-120"/>
              </a:rPr>
              <a:t>身分資料</a:t>
            </a:r>
            <a:endParaRPr lang="en-US" altLang="zh-TW" sz="2100" dirty="0">
              <a:latin typeface="微軟正黑體" panose="020B0604030504040204" pitchFamily="34" charset="-120"/>
              <a:ea typeface="微軟正黑體" panose="020B0604030504040204" pitchFamily="34" charset="-120"/>
            </a:endParaRPr>
          </a:p>
          <a:p>
            <a:pPr>
              <a:lnSpc>
                <a:spcPct val="150000"/>
              </a:lnSpc>
              <a:buBlip>
                <a:blip r:embed="rId3"/>
              </a:buBlip>
            </a:pPr>
            <a:r>
              <a:rPr lang="en-US" altLang="zh-TW" sz="2100" b="1" dirty="0">
                <a:solidFill>
                  <a:srgbClr val="FF0000"/>
                </a:solidFill>
                <a:latin typeface="微軟正黑體" panose="020B0604030504040204" pitchFamily="34" charset="-120"/>
                <a:ea typeface="微軟正黑體" panose="020B0604030504040204" pitchFamily="34" charset="-120"/>
              </a:rPr>
              <a:t>113.4.17(</a:t>
            </a:r>
            <a:r>
              <a:rPr lang="zh-TW" altLang="en-US" sz="2100" b="1" dirty="0">
                <a:solidFill>
                  <a:srgbClr val="FF0000"/>
                </a:solidFill>
                <a:latin typeface="微軟正黑體" panose="020B0604030504040204" pitchFamily="34" charset="-120"/>
                <a:ea typeface="微軟正黑體" panose="020B0604030504040204" pitchFamily="34" charset="-120"/>
              </a:rPr>
              <a:t>三</a:t>
            </a:r>
            <a:r>
              <a:rPr lang="en-US" altLang="zh-TW" sz="2100" b="1" dirty="0">
                <a:solidFill>
                  <a:srgbClr val="FF0000"/>
                </a:solidFill>
                <a:latin typeface="微軟正黑體" panose="020B0604030504040204" pitchFamily="34" charset="-120"/>
                <a:ea typeface="微軟正黑體" panose="020B0604030504040204" pitchFamily="34" charset="-120"/>
              </a:rPr>
              <a:t>)</a:t>
            </a:r>
            <a:r>
              <a:rPr lang="zh-TW" altLang="en-US" sz="2100" b="1" dirty="0">
                <a:solidFill>
                  <a:srgbClr val="FF0000"/>
                </a:solidFill>
                <a:latin typeface="微軟正黑體" panose="020B0604030504040204" pitchFamily="34" charset="-120"/>
                <a:ea typeface="微軟正黑體" panose="020B0604030504040204" pitchFamily="34" charset="-120"/>
              </a:rPr>
              <a:t>前</a:t>
            </a:r>
            <a:r>
              <a:rPr lang="zh-TW" altLang="en-US" sz="2100" dirty="0">
                <a:latin typeface="微軟正黑體" panose="020B0604030504040204" pitchFamily="34" charset="-120"/>
                <a:ea typeface="微軟正黑體" panose="020B0604030504040204" pitchFamily="34" charset="-120"/>
              </a:rPr>
              <a:t>繳寄相關文件至本委員會審查</a:t>
            </a:r>
            <a:r>
              <a:rPr lang="en-US" altLang="zh-TW" sz="2100" dirty="0">
                <a:latin typeface="微軟正黑體" panose="020B0604030504040204" pitchFamily="34" charset="-120"/>
                <a:ea typeface="微軟正黑體" panose="020B0604030504040204" pitchFamily="34" charset="-120"/>
              </a:rPr>
              <a:t>(</a:t>
            </a:r>
            <a:r>
              <a:rPr lang="zh-TW" altLang="en-US" sz="2100" dirty="0">
                <a:solidFill>
                  <a:srgbClr val="0000FF"/>
                </a:solidFill>
                <a:latin typeface="微軟正黑體" panose="020B0604030504040204" pitchFamily="34" charset="-120"/>
                <a:ea typeface="微軟正黑體" panose="020B0604030504040204" pitchFamily="34" charset="-120"/>
              </a:rPr>
              <a:t>郵戳為憑</a:t>
            </a:r>
            <a:r>
              <a:rPr lang="en-US" altLang="zh-TW" sz="2100" dirty="0">
                <a:latin typeface="微軟正黑體" panose="020B0604030504040204" pitchFamily="34" charset="-120"/>
                <a:ea typeface="微軟正黑體" panose="020B0604030504040204" pitchFamily="34" charset="-120"/>
              </a:rPr>
              <a:t>)</a:t>
            </a:r>
          </a:p>
          <a:p>
            <a:pPr>
              <a:lnSpc>
                <a:spcPct val="150000"/>
              </a:lnSpc>
              <a:buBlip>
                <a:blip r:embed="rId3"/>
              </a:buBlip>
            </a:pPr>
            <a:r>
              <a:rPr lang="zh-TW" altLang="en-US" sz="2100" dirty="0">
                <a:latin typeface="微軟正黑體" panose="020B0604030504040204" pitchFamily="34" charset="-120"/>
                <a:ea typeface="微軟正黑體" panose="020B0604030504040204" pitchFamily="34" charset="-120"/>
              </a:rPr>
              <a:t>繳費身分審查結果於</a:t>
            </a:r>
            <a:r>
              <a:rPr lang="en-US" altLang="zh-TW" sz="2100" dirty="0">
                <a:latin typeface="微軟正黑體" panose="020B0604030504040204" pitchFamily="34" charset="-120"/>
                <a:ea typeface="微軟正黑體" panose="020B0604030504040204" pitchFamily="34" charset="-120"/>
                <a:cs typeface="Times New Roman" panose="02020603050405020304" pitchFamily="18" charset="0"/>
              </a:rPr>
              <a:t>113.4.24(</a:t>
            </a:r>
            <a:r>
              <a:rPr lang="zh-TW" altLang="en-US" sz="2100" dirty="0">
                <a:latin typeface="微軟正黑體" panose="020B0604030504040204" pitchFamily="34" charset="-120"/>
                <a:ea typeface="微軟正黑體" panose="020B0604030504040204" pitchFamily="34" charset="-120"/>
                <a:cs typeface="Times New Roman" panose="02020603050405020304" pitchFamily="18" charset="0"/>
              </a:rPr>
              <a:t>三</a:t>
            </a:r>
            <a:r>
              <a:rPr lang="en-US" altLang="zh-TW" sz="2100" dirty="0">
                <a:latin typeface="微軟正黑體" panose="020B0604030504040204" pitchFamily="34" charset="-120"/>
                <a:ea typeface="微軟正黑體" panose="020B0604030504040204" pitchFamily="34" charset="-120"/>
                <a:cs typeface="Times New Roman" panose="02020603050405020304" pitchFamily="18" charset="0"/>
              </a:rPr>
              <a:t>)10:00</a:t>
            </a:r>
            <a:r>
              <a:rPr lang="zh-TW" altLang="en-US" sz="2100" dirty="0">
                <a:latin typeface="微軟正黑體" panose="020B0604030504040204" pitchFamily="34" charset="-120"/>
                <a:ea typeface="微軟正黑體" panose="020B0604030504040204" pitchFamily="34" charset="-120"/>
              </a:rPr>
              <a:t>起公告</a:t>
            </a:r>
            <a:endParaRPr lang="en-US" altLang="zh-TW" sz="2100" dirty="0">
              <a:latin typeface="微軟正黑體" panose="020B0604030504040204" pitchFamily="34" charset="-120"/>
              <a:ea typeface="微軟正黑體" panose="020B0604030504040204" pitchFamily="34" charset="-120"/>
            </a:endParaRPr>
          </a:p>
          <a:p>
            <a:pPr>
              <a:lnSpc>
                <a:spcPct val="150000"/>
              </a:lnSpc>
              <a:buBlip>
                <a:blip r:embed="rId3"/>
              </a:buBlip>
            </a:pPr>
            <a:r>
              <a:rPr lang="zh-TW" altLang="zh-TW" sz="2100" spc="-20" dirty="0">
                <a:latin typeface="微軟正黑體" panose="020B0604030504040204" pitchFamily="34" charset="-120"/>
                <a:ea typeface="微軟正黑體" panose="020B0604030504040204" pitchFamily="34" charset="-120"/>
              </a:rPr>
              <a:t>本項審查結果僅與考生之</a:t>
            </a:r>
            <a:r>
              <a:rPr lang="zh-TW" altLang="zh-TW" sz="2100" spc="-20" dirty="0">
                <a:solidFill>
                  <a:srgbClr val="FF0000"/>
                </a:solidFill>
                <a:latin typeface="微軟正黑體" panose="020B0604030504040204" pitchFamily="34" charset="-120"/>
                <a:ea typeface="微軟正黑體" panose="020B0604030504040204" pitchFamily="34" charset="-120"/>
              </a:rPr>
              <a:t>報名費</a:t>
            </a:r>
            <a:r>
              <a:rPr lang="zh-TW" altLang="zh-TW" sz="2100" spc="-20" dirty="0">
                <a:latin typeface="微軟正黑體" panose="020B0604030504040204" pitchFamily="34" charset="-120"/>
                <a:ea typeface="微軟正黑體" panose="020B0604030504040204" pitchFamily="34" charset="-120"/>
              </a:rPr>
              <a:t>與</a:t>
            </a:r>
            <a:r>
              <a:rPr lang="zh-TW" altLang="zh-TW" sz="2100" spc="-20" dirty="0">
                <a:solidFill>
                  <a:srgbClr val="FF0000"/>
                </a:solidFill>
                <a:latin typeface="微軟正黑體" panose="020B0604030504040204" pitchFamily="34" charset="-120"/>
                <a:ea typeface="微軟正黑體" panose="020B0604030504040204" pitchFamily="34" charset="-120"/>
              </a:rPr>
              <a:t>指定項目甄審費</a:t>
            </a:r>
            <a:r>
              <a:rPr lang="zh-TW" altLang="en-US" sz="2100" spc="-20" dirty="0">
                <a:latin typeface="微軟正黑體" panose="020B0604030504040204" pitchFamily="34" charset="-120"/>
                <a:ea typeface="微軟正黑體" panose="020B0604030504040204" pitchFamily="34" charset="-120"/>
              </a:rPr>
              <a:t>減免身分</a:t>
            </a:r>
            <a:r>
              <a:rPr lang="zh-TW" altLang="zh-TW" sz="2100" spc="-20" dirty="0">
                <a:latin typeface="微軟正黑體" panose="020B0604030504040204" pitchFamily="34" charset="-120"/>
                <a:ea typeface="微軟正黑體" panose="020B0604030504040204" pitchFamily="34" charset="-120"/>
              </a:rPr>
              <a:t>有關</a:t>
            </a:r>
            <a:r>
              <a:rPr lang="zh-TW" altLang="en-US" sz="2100" spc="-20" dirty="0">
                <a:latin typeface="微軟正黑體" panose="020B0604030504040204" pitchFamily="34" charset="-120"/>
                <a:ea typeface="微軟正黑體" panose="020B0604030504040204" pitchFamily="34" charset="-120"/>
              </a:rPr>
              <a:t>，</a:t>
            </a:r>
            <a:r>
              <a:rPr lang="zh-TW" altLang="zh-TW" sz="2100" spc="-20" dirty="0">
                <a:latin typeface="微軟正黑體" panose="020B0604030504040204" pitchFamily="34" charset="-120"/>
                <a:ea typeface="微軟正黑體" panose="020B0604030504040204" pitchFamily="34" charset="-120"/>
              </a:rPr>
              <a:t>未於規定時間內登錄身分或身分審查未通過者，均以</a:t>
            </a:r>
            <a:r>
              <a:rPr lang="zh-TW" altLang="zh-TW" sz="2100" spc="-20" dirty="0">
                <a:solidFill>
                  <a:srgbClr val="FF0000"/>
                </a:solidFill>
                <a:latin typeface="微軟正黑體" panose="020B0604030504040204" pitchFamily="34" charset="-120"/>
                <a:ea typeface="微軟正黑體" panose="020B0604030504040204" pitchFamily="34" charset="-120"/>
              </a:rPr>
              <a:t>一般生</a:t>
            </a:r>
            <a:r>
              <a:rPr lang="zh-TW" altLang="zh-TW" sz="2100" spc="-20" dirty="0">
                <a:latin typeface="微軟正黑體" panose="020B0604030504040204" pitchFamily="34" charset="-120"/>
                <a:ea typeface="微軟正黑體" panose="020B0604030504040204" pitchFamily="34" charset="-120"/>
              </a:rPr>
              <a:t>身分繳費</a:t>
            </a:r>
            <a:endParaRPr lang="en-US" altLang="zh-TW" sz="2100" spc="-20" dirty="0">
              <a:latin typeface="微軟正黑體" panose="020B0604030504040204" pitchFamily="34" charset="-120"/>
              <a:ea typeface="微軟正黑體" panose="020B0604030504040204" pitchFamily="34" charset="-120"/>
            </a:endParaRPr>
          </a:p>
        </p:txBody>
      </p:sp>
      <p:sp>
        <p:nvSpPr>
          <p:cNvPr id="19464" name="Rectangle 6"/>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eaLnBrk="1" hangingPunct="1">
              <a:spcBef>
                <a:spcPct val="0"/>
              </a:spcBef>
              <a:buFontTx/>
              <a:buNone/>
            </a:pPr>
            <a:endParaRPr lang="zh-TW" altLang="en-US" sz="1800">
              <a:latin typeface="華康儷楷書" panose="03000509000000000000" pitchFamily="65" charset="-120"/>
              <a:ea typeface="華康儷楷書" panose="03000509000000000000" pitchFamily="65" charset="-120"/>
            </a:endParaRPr>
          </a:p>
        </p:txBody>
      </p:sp>
      <p:sp>
        <p:nvSpPr>
          <p:cNvPr id="30" name="圓角矩形 29"/>
          <p:cNvSpPr/>
          <p:nvPr/>
        </p:nvSpPr>
        <p:spPr>
          <a:xfrm>
            <a:off x="1166570" y="999371"/>
            <a:ext cx="2428875"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a:spAutoFit/>
          </a:bodyPr>
          <a:lstStyle/>
          <a:p>
            <a:pPr marL="342900" indent="-342900" algn="ctr">
              <a:spcBef>
                <a:spcPct val="20000"/>
              </a:spcBef>
            </a:pPr>
            <a:r>
              <a:rPr lang="zh-TW" altLang="en-US" sz="2800" kern="0" dirty="0">
                <a:latin typeface="微軟正黑體" panose="020B0604030504040204" pitchFamily="34" charset="-120"/>
                <a:ea typeface="微軟正黑體" panose="020B0604030504040204" pitchFamily="34" charset="-120"/>
                <a:cs typeface="華康中黑體" pitchFamily="49" charset="-120"/>
              </a:rPr>
              <a:t>繳費身分審查</a:t>
            </a:r>
          </a:p>
        </p:txBody>
      </p:sp>
      <p:grpSp>
        <p:nvGrpSpPr>
          <p:cNvPr id="2" name="群組 1"/>
          <p:cNvGrpSpPr/>
          <p:nvPr/>
        </p:nvGrpSpPr>
        <p:grpSpPr>
          <a:xfrm>
            <a:off x="8888487" y="862042"/>
            <a:ext cx="3084438" cy="1432422"/>
            <a:chOff x="5988125" y="214313"/>
            <a:chExt cx="3084438" cy="1432422"/>
          </a:xfrm>
        </p:grpSpPr>
        <p:grpSp>
          <p:nvGrpSpPr>
            <p:cNvPr id="24" name="群組 7"/>
            <p:cNvGrpSpPr>
              <a:grpSpLocks/>
            </p:cNvGrpSpPr>
            <p:nvPr/>
          </p:nvGrpSpPr>
          <p:grpSpPr bwMode="auto">
            <a:xfrm>
              <a:off x="6462713" y="214313"/>
              <a:ext cx="2609850" cy="1431925"/>
              <a:chOff x="6690632" y="1068877"/>
              <a:chExt cx="2609942" cy="1217115"/>
            </a:xfrm>
          </p:grpSpPr>
          <p:cxnSp>
            <p:nvCxnSpPr>
              <p:cNvPr id="25" name="直線單箭頭接點 8"/>
              <p:cNvCxnSpPr>
                <a:cxnSpLocks noChangeShapeType="1"/>
                <a:endCxn id="38" idx="1"/>
              </p:cNvCxnSpPr>
              <p:nvPr/>
            </p:nvCxnSpPr>
            <p:spPr bwMode="auto">
              <a:xfrm>
                <a:off x="8826152" y="1676100"/>
                <a:ext cx="117232" cy="1350"/>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26" name="圓角矩形 25"/>
              <p:cNvSpPr/>
              <p:nvPr/>
            </p:nvSpPr>
            <p:spPr bwMode="auto">
              <a:xfrm>
                <a:off x="6690632" y="1071576"/>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資格審查</a:t>
                </a:r>
              </a:p>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繳交報名費及</a:t>
                </a:r>
                <a:endParaRPr lang="en-US" altLang="zh-TW" sz="1400" dirty="0">
                  <a:solidFill>
                    <a:schemeClr val="tx1"/>
                  </a:solidFill>
                  <a:latin typeface="華康儷楷書" panose="03000509000000000000" pitchFamily="65" charset="-120"/>
                  <a:ea typeface="華康儷楷書" panose="03000509000000000000" pitchFamily="65" charset="-120"/>
                </a:endParaRPr>
              </a:p>
            </p:txBody>
          </p:sp>
          <p:sp>
            <p:nvSpPr>
              <p:cNvPr id="29" name="圓角矩形 28"/>
              <p:cNvSpPr/>
              <p:nvPr/>
            </p:nvSpPr>
            <p:spPr bwMode="auto">
              <a:xfrm>
                <a:off x="7138323" y="1071576"/>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網路報名</a:t>
                </a:r>
              </a:p>
            </p:txBody>
          </p:sp>
          <p:sp>
            <p:nvSpPr>
              <p:cNvPr id="31" name="圓角矩形 30"/>
              <p:cNvSpPr/>
              <p:nvPr/>
            </p:nvSpPr>
            <p:spPr bwMode="auto">
              <a:xfrm>
                <a:off x="7589189" y="1071576"/>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指定項目甄審</a:t>
                </a:r>
              </a:p>
            </p:txBody>
          </p:sp>
          <p:sp>
            <p:nvSpPr>
              <p:cNvPr id="32" name="圓角矩形 31"/>
              <p:cNvSpPr/>
              <p:nvPr/>
            </p:nvSpPr>
            <p:spPr bwMode="auto">
              <a:xfrm>
                <a:off x="8051167" y="1071576"/>
                <a:ext cx="357201"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登記就讀志願序</a:t>
                </a:r>
              </a:p>
            </p:txBody>
          </p:sp>
          <p:sp>
            <p:nvSpPr>
              <p:cNvPr id="33" name="圓角矩形 32"/>
              <p:cNvSpPr/>
              <p:nvPr/>
            </p:nvSpPr>
            <p:spPr bwMode="auto">
              <a:xfrm>
                <a:off x="8500446" y="1068877"/>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志願序分發放榜</a:t>
                </a:r>
              </a:p>
            </p:txBody>
          </p:sp>
          <p:cxnSp>
            <p:nvCxnSpPr>
              <p:cNvPr id="34" name="直線單箭頭接點 14"/>
              <p:cNvCxnSpPr>
                <a:cxnSpLocks noChangeShapeType="1"/>
                <a:stCxn id="26" idx="3"/>
                <a:endCxn id="29" idx="1"/>
              </p:cNvCxnSpPr>
              <p:nvPr/>
            </p:nvCxnSpPr>
            <p:spPr bwMode="auto">
              <a:xfrm>
                <a:off x="7047822" y="1678769"/>
                <a:ext cx="91184"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35" name="直線單箭頭接點 15"/>
              <p:cNvCxnSpPr>
                <a:cxnSpLocks noChangeShapeType="1"/>
                <a:stCxn id="29" idx="3"/>
                <a:endCxn id="31" idx="1"/>
              </p:cNvCxnSpPr>
              <p:nvPr/>
            </p:nvCxnSpPr>
            <p:spPr bwMode="auto">
              <a:xfrm>
                <a:off x="7496196" y="1678769"/>
                <a:ext cx="9311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36" name="直線單箭頭接點 16"/>
              <p:cNvCxnSpPr>
                <a:cxnSpLocks noChangeShapeType="1"/>
                <a:stCxn id="31" idx="3"/>
                <a:endCxn id="32" idx="1"/>
              </p:cNvCxnSpPr>
              <p:nvPr/>
            </p:nvCxnSpPr>
            <p:spPr bwMode="auto">
              <a:xfrm>
                <a:off x="7946502" y="1678769"/>
                <a:ext cx="10477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37" name="直線單箭頭接點 17"/>
              <p:cNvCxnSpPr>
                <a:cxnSpLocks noChangeShapeType="1"/>
                <a:stCxn id="32" idx="3"/>
                <a:endCxn id="33" idx="1"/>
              </p:cNvCxnSpPr>
              <p:nvPr/>
            </p:nvCxnSpPr>
            <p:spPr bwMode="auto">
              <a:xfrm flipV="1">
                <a:off x="8408468" y="1676100"/>
                <a:ext cx="92622" cy="2671"/>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38" name="圓角矩形 37"/>
              <p:cNvSpPr/>
              <p:nvPr/>
            </p:nvSpPr>
            <p:spPr bwMode="auto">
              <a:xfrm>
                <a:off x="8943373" y="1068877"/>
                <a:ext cx="357201"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報到</a:t>
                </a:r>
              </a:p>
            </p:txBody>
          </p:sp>
        </p:grpSp>
        <p:sp>
          <p:nvSpPr>
            <p:cNvPr id="21" name="圓角矩形 20"/>
            <p:cNvSpPr/>
            <p:nvPr/>
          </p:nvSpPr>
          <p:spPr bwMode="auto">
            <a:xfrm>
              <a:off x="5988125" y="217985"/>
              <a:ext cx="357187" cy="1428750"/>
            </a:xfrm>
            <a:prstGeom prst="roundRect">
              <a:avLst/>
            </a:prstGeom>
            <a:solidFill>
              <a:schemeClr val="accent6">
                <a:lumMod val="75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bg1"/>
                  </a:solidFill>
                  <a:latin typeface="華康儷楷書" panose="03000509000000000000" pitchFamily="65" charset="-120"/>
                  <a:ea typeface="華康儷楷書" panose="03000509000000000000" pitchFamily="65" charset="-120"/>
                </a:rPr>
                <a:t>繳費身分審查</a:t>
              </a:r>
            </a:p>
          </p:txBody>
        </p:sp>
        <p:cxnSp>
          <p:nvCxnSpPr>
            <p:cNvPr id="22" name="直線單箭頭接點 14"/>
            <p:cNvCxnSpPr>
              <a:cxnSpLocks noChangeShapeType="1"/>
            </p:cNvCxnSpPr>
            <p:nvPr/>
          </p:nvCxnSpPr>
          <p:spPr bwMode="auto">
            <a:xfrm>
              <a:off x="6372200" y="940618"/>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grpSp>
      <p:sp>
        <p:nvSpPr>
          <p:cNvPr id="2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500" b="1" spc="-75" dirty="0">
                <a:solidFill>
                  <a:prstClr val="black"/>
                </a:solidFill>
                <a:latin typeface="微軟正黑體" panose="020B0604030504040204" pitchFamily="34" charset="-120"/>
                <a:ea typeface="微軟正黑體" panose="020B0604030504040204" pitchFamily="34" charset="-120"/>
              </a:rPr>
              <a:t>技優甄審入學招生作業流程</a:t>
            </a:r>
          </a:p>
        </p:txBody>
      </p:sp>
      <p:sp>
        <p:nvSpPr>
          <p:cNvPr id="3" name="矩形 2"/>
          <p:cNvSpPr/>
          <p:nvPr/>
        </p:nvSpPr>
        <p:spPr>
          <a:xfrm>
            <a:off x="1166570" y="1682209"/>
            <a:ext cx="6324121" cy="461665"/>
          </a:xfrm>
          <a:prstGeom prst="rect">
            <a:avLst/>
          </a:prstGeom>
        </p:spPr>
        <p:txBody>
          <a:bodyPr wrap="square">
            <a:spAutoFit/>
          </a:bodyPr>
          <a:lstStyle/>
          <a:p>
            <a:pPr lvl="0" fontAlgn="base">
              <a:spcBef>
                <a:spcPct val="0"/>
              </a:spcBef>
              <a:spcAft>
                <a:spcPct val="0"/>
              </a:spcAft>
            </a:pPr>
            <a:r>
              <a:rPr lang="en-US" altLang="zh-TW" sz="2400" b="1"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【113.4.15(</a:t>
            </a:r>
            <a:r>
              <a:rPr lang="zh-TW" altLang="en-US" sz="2400" b="1"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一</a:t>
            </a:r>
            <a:r>
              <a:rPr lang="en-US" altLang="zh-TW" sz="2400" b="1"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)10:00-113.4.17(</a:t>
            </a:r>
            <a:r>
              <a:rPr lang="zh-TW" altLang="en-US" sz="2400" b="1"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三</a:t>
            </a:r>
            <a:r>
              <a:rPr lang="en-US" altLang="zh-TW" sz="2400" b="1"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)17:00</a:t>
            </a:r>
            <a:r>
              <a:rPr lang="zh-TW" altLang="en-US" sz="2400" b="1"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止</a:t>
            </a:r>
            <a:r>
              <a:rPr lang="en-US" altLang="zh-TW" sz="2400" b="1"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a:t>
            </a:r>
          </a:p>
        </p:txBody>
      </p:sp>
      <p:sp>
        <p:nvSpPr>
          <p:cNvPr id="23" name="圓角矩形 20">
            <a:extLst>
              <a:ext uri="{FF2B5EF4-FFF2-40B4-BE49-F238E27FC236}">
                <a16:creationId xmlns:a16="http://schemas.microsoft.com/office/drawing/2014/main" id="{059F84A4-7CD8-4CA4-9315-44B434A9E262}"/>
              </a:ext>
            </a:extLst>
          </p:cNvPr>
          <p:cNvSpPr/>
          <p:nvPr/>
        </p:nvSpPr>
        <p:spPr bwMode="auto">
          <a:xfrm>
            <a:off x="8438383" y="862042"/>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看及疑義處理</a:t>
            </a:r>
            <a:endParaRPr lang="en-US" altLang="zh-TW" sz="1400" dirty="0">
              <a:solidFill>
                <a:schemeClr val="tx1"/>
              </a:solidFill>
              <a:latin typeface="華康儷楷書" panose="03000509000000000000" pitchFamily="65" charset="-120"/>
              <a:ea typeface="華康儷楷書" panose="03000509000000000000" pitchFamily="65" charset="-120"/>
            </a:endParaRPr>
          </a:p>
          <a:p>
            <a:pPr algn="dist"/>
            <a:r>
              <a:rPr lang="zh-TW" altLang="en-US" sz="1400" dirty="0">
                <a:solidFill>
                  <a:schemeClr val="tx1"/>
                </a:solidFill>
                <a:latin typeface="華康儷楷書" panose="03000509000000000000" pitchFamily="65" charset="-120"/>
                <a:ea typeface="華康儷楷書" panose="03000509000000000000" pitchFamily="65" charset="-120"/>
              </a:rPr>
              <a:t>學習歷程檔案查</a:t>
            </a:r>
          </a:p>
        </p:txBody>
      </p:sp>
      <p:cxnSp>
        <p:nvCxnSpPr>
          <p:cNvPr id="27" name="直線單箭頭接點 14">
            <a:extLst>
              <a:ext uri="{FF2B5EF4-FFF2-40B4-BE49-F238E27FC236}">
                <a16:creationId xmlns:a16="http://schemas.microsoft.com/office/drawing/2014/main" id="{C3D821E0-B716-49E5-A1CC-0FDE92BC94E4}"/>
              </a:ext>
            </a:extLst>
          </p:cNvPr>
          <p:cNvCxnSpPr>
            <a:cxnSpLocks noChangeShapeType="1"/>
          </p:cNvCxnSpPr>
          <p:nvPr/>
        </p:nvCxnSpPr>
        <p:spPr bwMode="auto">
          <a:xfrm>
            <a:off x="8803506" y="1584675"/>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302879304"/>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4294967295"/>
          </p:nvPr>
        </p:nvSpPr>
        <p:spPr>
          <a:xfrm>
            <a:off x="946732" y="2109738"/>
            <a:ext cx="11092868" cy="3808826"/>
          </a:xfrm>
        </p:spPr>
        <p:txBody>
          <a:bodyPr>
            <a:noAutofit/>
          </a:bodyPr>
          <a:lstStyle/>
          <a:p>
            <a:pPr>
              <a:lnSpc>
                <a:spcPts val="3000"/>
              </a:lnSpc>
              <a:spcBef>
                <a:spcPts val="600"/>
              </a:spcBef>
              <a:buBlip>
                <a:blip r:embed="rId3"/>
              </a:buBlip>
            </a:pPr>
            <a:r>
              <a:rPr lang="zh-TW" altLang="en-US" sz="2100" dirty="0">
                <a:solidFill>
                  <a:srgbClr val="000000"/>
                </a:solidFill>
                <a:latin typeface="微軟正黑體" panose="020B0604030504040204" pitchFamily="34" charset="-120"/>
                <a:ea typeface="微軟正黑體" panose="020B0604030504040204" pitchFamily="34" charset="-120"/>
              </a:rPr>
              <a:t>首次進入系統須</a:t>
            </a:r>
            <a:r>
              <a:rPr lang="zh-TW" altLang="en-US" sz="2100" dirty="0">
                <a:solidFill>
                  <a:srgbClr val="FF0000"/>
                </a:solidFill>
                <a:latin typeface="微軟正黑體" panose="020B0604030504040204" pitchFamily="34" charset="-120"/>
                <a:ea typeface="微軟正黑體" panose="020B0604030504040204" pitchFamily="34" charset="-120"/>
              </a:rPr>
              <a:t>自行設定</a:t>
            </a:r>
            <a:r>
              <a:rPr lang="zh-TW" altLang="en-US" sz="2100" dirty="0">
                <a:solidFill>
                  <a:srgbClr val="000000"/>
                </a:solidFill>
                <a:latin typeface="微軟正黑體" panose="020B0604030504040204" pitchFamily="34" charset="-120"/>
                <a:ea typeface="微軟正黑體" panose="020B0604030504040204" pitchFamily="34" charset="-120"/>
              </a:rPr>
              <a:t>通行碼</a:t>
            </a:r>
            <a:endParaRPr lang="en-US" altLang="zh-TW" sz="2100" dirty="0">
              <a:solidFill>
                <a:srgbClr val="000000"/>
              </a:solidFill>
              <a:latin typeface="微軟正黑體" panose="020B0604030504040204" pitchFamily="34" charset="-120"/>
              <a:ea typeface="微軟正黑體" panose="020B0604030504040204" pitchFamily="34" charset="-120"/>
            </a:endParaRPr>
          </a:p>
          <a:p>
            <a:pPr>
              <a:lnSpc>
                <a:spcPct val="100000"/>
              </a:lnSpc>
              <a:spcBef>
                <a:spcPts val="600"/>
              </a:spcBef>
              <a:buBlip>
                <a:blip r:embed="rId3"/>
              </a:buBlip>
            </a:pPr>
            <a:r>
              <a:rPr lang="en-US" altLang="zh-TW" sz="21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113.5.6(</a:t>
            </a:r>
            <a:r>
              <a:rPr lang="zh-TW" altLang="en-US" sz="21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一</a:t>
            </a:r>
            <a:r>
              <a:rPr lang="en-US" altLang="zh-TW" sz="21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)24:00</a:t>
            </a:r>
            <a:r>
              <a:rPr lang="zh-TW" altLang="en-US" sz="21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前</a:t>
            </a:r>
            <a:r>
              <a:rPr lang="zh-TW" altLang="en-US" sz="2100" dirty="0">
                <a:latin typeface="微軟正黑體" panose="020B0604030504040204" pitchFamily="34" charset="-120"/>
                <a:ea typeface="微軟正黑體" panose="020B0604030504040204" pitchFamily="34" charset="-120"/>
                <a:cs typeface="Times New Roman" panose="02020603050405020304" pitchFamily="18" charset="0"/>
              </a:rPr>
              <a:t>繳交報名費</a:t>
            </a:r>
            <a:r>
              <a:rPr lang="en-US" altLang="zh-TW" sz="2100" dirty="0">
                <a:latin typeface="微軟正黑體" panose="020B0604030504040204" pitchFamily="34" charset="-120"/>
                <a:ea typeface="微軟正黑體" panose="020B0604030504040204" pitchFamily="34" charset="-120"/>
                <a:cs typeface="Times New Roman" panose="02020603050405020304" pitchFamily="18" charset="0"/>
              </a:rPr>
              <a:t>(200</a:t>
            </a:r>
            <a:r>
              <a:rPr lang="zh-TW" altLang="en-US" sz="2100" dirty="0">
                <a:latin typeface="微軟正黑體" panose="020B0604030504040204" pitchFamily="34" charset="-120"/>
                <a:ea typeface="微軟正黑體" panose="020B0604030504040204" pitchFamily="34" charset="-120"/>
                <a:cs typeface="Times New Roman" panose="02020603050405020304" pitchFamily="18" charset="0"/>
              </a:rPr>
              <a:t>元</a:t>
            </a:r>
            <a:r>
              <a:rPr lang="en-US" altLang="zh-TW" sz="21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100" dirty="0">
                <a:latin typeface="微軟正黑體" panose="020B0604030504040204" pitchFamily="34" charset="-120"/>
                <a:ea typeface="微軟正黑體" panose="020B0604030504040204" pitchFamily="34" charset="-120"/>
                <a:cs typeface="Times New Roman" panose="02020603050405020304" pitchFamily="18" charset="0"/>
              </a:rPr>
              <a:t>，依系統產生帳號至金融機構繳交，不可合併繳費！</a:t>
            </a:r>
            <a:br>
              <a:rPr lang="en-US" altLang="zh-TW" sz="2100" dirty="0">
                <a:latin typeface="微軟正黑體" panose="020B0604030504040204" pitchFamily="34" charset="-120"/>
                <a:ea typeface="微軟正黑體" panose="020B0604030504040204" pitchFamily="34" charset="-120"/>
                <a:cs typeface="Times New Roman" panose="02020603050405020304" pitchFamily="18" charset="0"/>
              </a:rPr>
            </a:b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經本委員會審核通過</a:t>
            </a: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之低收入戶考生免繳報名費。</a:t>
            </a:r>
            <a:b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rPr>
            </a:b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b="1" dirty="0">
                <a:latin typeface="微軟正黑體" panose="020B0604030504040204" pitchFamily="34" charset="-120"/>
                <a:ea typeface="微軟正黑體" panose="020B0604030504040204" pitchFamily="34" charset="-120"/>
                <a:cs typeface="Times New Roman" panose="02020603050405020304" pitchFamily="18" charset="0"/>
              </a:rPr>
              <a:t>經本委員會審核通過</a:t>
            </a: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之中低收入戶生考生報名費減免</a:t>
            </a: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rPr>
              <a:t>60%(80</a:t>
            </a: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元</a:t>
            </a: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rPr>
              <a:t>)</a:t>
            </a:r>
          </a:p>
          <a:p>
            <a:pPr>
              <a:lnSpc>
                <a:spcPts val="3000"/>
              </a:lnSpc>
              <a:spcBef>
                <a:spcPts val="600"/>
              </a:spcBef>
              <a:buBlip>
                <a:blip r:embed="rId3"/>
              </a:buBlip>
            </a:pPr>
            <a:r>
              <a:rPr lang="en-US" altLang="zh-TW" sz="2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113.5.7(</a:t>
            </a:r>
            <a:r>
              <a:rPr lang="zh-TW" altLang="en-US" sz="2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二</a:t>
            </a:r>
            <a:r>
              <a:rPr lang="en-US" altLang="zh-TW" sz="2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)17:00</a:t>
            </a:r>
            <a:r>
              <a:rPr lang="zh-TW" altLang="en-US" sz="2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前</a:t>
            </a:r>
            <a:r>
              <a:rPr lang="zh-TW" altLang="en-US" sz="2100" dirty="0">
                <a:latin typeface="微軟正黑體" panose="020B0604030504040204" pitchFamily="34" charset="-120"/>
                <a:ea typeface="微軟正黑體" panose="020B0604030504040204" pitchFamily="34" charset="-120"/>
              </a:rPr>
              <a:t>登錄資格審查資料</a:t>
            </a:r>
            <a:endParaRPr lang="en-US" altLang="zh-TW" sz="2100" dirty="0">
              <a:latin typeface="微軟正黑體" panose="020B0604030504040204" pitchFamily="34" charset="-120"/>
              <a:ea typeface="微軟正黑體" panose="020B0604030504040204" pitchFamily="34" charset="-120"/>
            </a:endParaRPr>
          </a:p>
          <a:p>
            <a:pPr>
              <a:lnSpc>
                <a:spcPts val="3000"/>
              </a:lnSpc>
              <a:spcBef>
                <a:spcPts val="600"/>
              </a:spcBef>
              <a:buBlip>
                <a:blip r:embed="rId3"/>
              </a:buBlip>
            </a:pPr>
            <a:r>
              <a:rPr lang="en-US" altLang="zh-TW" sz="2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113.5.7(</a:t>
            </a:r>
            <a:r>
              <a:rPr lang="zh-TW" altLang="en-US" sz="2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二</a:t>
            </a:r>
            <a:r>
              <a:rPr lang="en-US" altLang="zh-TW" sz="2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前</a:t>
            </a:r>
            <a:r>
              <a:rPr lang="zh-TW" altLang="en-US" sz="2100" dirty="0">
                <a:latin typeface="微軟正黑體" panose="020B0604030504040204" pitchFamily="34" charset="-120"/>
                <a:ea typeface="微軟正黑體" panose="020B0604030504040204" pitchFamily="34" charset="-120"/>
              </a:rPr>
              <a:t>繳寄</a:t>
            </a:r>
            <a:r>
              <a:rPr lang="zh-TW" altLang="en-US" sz="2100" dirty="0">
                <a:solidFill>
                  <a:srgbClr val="FF0000"/>
                </a:solidFill>
                <a:latin typeface="微軟正黑體" panose="020B0604030504040204" pitchFamily="34" charset="-120"/>
                <a:ea typeface="微軟正黑體" panose="020B0604030504040204" pitchFamily="34" charset="-120"/>
              </a:rPr>
              <a:t>紙本</a:t>
            </a:r>
            <a:r>
              <a:rPr lang="zh-TW" altLang="en-US" sz="2100" dirty="0">
                <a:latin typeface="微軟正黑體" panose="020B0604030504040204" pitchFamily="34" charset="-120"/>
                <a:ea typeface="微軟正黑體" panose="020B0604030504040204" pitchFamily="34" charset="-120"/>
              </a:rPr>
              <a:t>相關文件至本委員會審查</a:t>
            </a:r>
            <a:r>
              <a:rPr lang="en-US" altLang="zh-TW" sz="2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郵戳為憑</a:t>
            </a:r>
            <a:r>
              <a:rPr lang="en-US" altLang="zh-TW" sz="2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t>
            </a:r>
          </a:p>
          <a:p>
            <a:pPr>
              <a:lnSpc>
                <a:spcPts val="3000"/>
              </a:lnSpc>
              <a:spcBef>
                <a:spcPts val="600"/>
              </a:spcBef>
              <a:buBlip>
                <a:blip r:embed="rId3"/>
              </a:buBlip>
            </a:pPr>
            <a:r>
              <a:rPr lang="zh-TW" altLang="en-US" sz="2100" dirty="0">
                <a:latin typeface="微軟正黑體" panose="020B0604030504040204" pitchFamily="34" charset="-120"/>
                <a:ea typeface="微軟正黑體" panose="020B0604030504040204" pitchFamily="34" charset="-120"/>
              </a:rPr>
              <a:t>優待加分比率依競賽優勝名次及證照等級及其優待加分標準處理</a:t>
            </a:r>
          </a:p>
          <a:p>
            <a:pPr>
              <a:lnSpc>
                <a:spcPts val="3000"/>
              </a:lnSpc>
              <a:spcBef>
                <a:spcPts val="600"/>
              </a:spcBef>
              <a:buBlip>
                <a:blip r:embed="rId3"/>
              </a:buBlip>
            </a:pPr>
            <a:r>
              <a:rPr lang="zh-TW" altLang="en-US" sz="2100" dirty="0">
                <a:latin typeface="微軟正黑體" panose="020B0604030504040204" pitchFamily="34" charset="-120"/>
                <a:ea typeface="微軟正黑體" panose="020B0604030504040204" pitchFamily="34" charset="-120"/>
              </a:rPr>
              <a:t>全國性各項技藝技能競賽依簡章規定辦理</a:t>
            </a:r>
            <a:r>
              <a:rPr lang="en-US" altLang="zh-TW" sz="2100" dirty="0">
                <a:latin typeface="微軟正黑體" panose="020B0604030504040204" pitchFamily="34" charset="-120"/>
                <a:ea typeface="微軟正黑體" panose="020B0604030504040204" pitchFamily="34" charset="-120"/>
              </a:rPr>
              <a:t>(</a:t>
            </a:r>
            <a:r>
              <a:rPr lang="zh-TW" altLang="en-US" sz="2100" dirty="0">
                <a:latin typeface="微軟正黑體" panose="020B0604030504040204" pitchFamily="34" charset="-120"/>
                <a:ea typeface="微軟正黑體" panose="020B0604030504040204" pitchFamily="34" charset="-120"/>
              </a:rPr>
              <a:t>均正面表列</a:t>
            </a:r>
            <a:r>
              <a:rPr lang="en-US" altLang="zh-TW" sz="2100" dirty="0">
                <a:latin typeface="微軟正黑體" panose="020B0604030504040204" pitchFamily="34" charset="-120"/>
                <a:ea typeface="微軟正黑體" panose="020B0604030504040204" pitchFamily="34" charset="-120"/>
              </a:rPr>
              <a:t>)</a:t>
            </a:r>
            <a:endParaRPr lang="zh-TW" altLang="en-US" sz="2100" dirty="0">
              <a:latin typeface="微軟正黑體" panose="020B0604030504040204" pitchFamily="34" charset="-120"/>
              <a:ea typeface="微軟正黑體" panose="020B0604030504040204" pitchFamily="34" charset="-120"/>
            </a:endParaRPr>
          </a:p>
          <a:p>
            <a:pPr>
              <a:lnSpc>
                <a:spcPts val="3000"/>
              </a:lnSpc>
              <a:spcBef>
                <a:spcPts val="600"/>
              </a:spcBef>
              <a:buBlip>
                <a:blip r:embed="rId3"/>
              </a:buBlip>
            </a:pPr>
            <a:r>
              <a:rPr lang="zh-TW" altLang="en-US" sz="2100" dirty="0">
                <a:latin typeface="微軟正黑體" panose="020B0604030504040204" pitchFamily="34" charset="-120"/>
                <a:ea typeface="微軟正黑體" panose="020B0604030504040204" pitchFamily="34" charset="-120"/>
              </a:rPr>
              <a:t>其他國際性特殊技藝技能競賽，召開技術會議審查</a:t>
            </a:r>
            <a:endParaRPr lang="en-US" altLang="zh-TW" sz="2100" dirty="0">
              <a:latin typeface="微軟正黑體" panose="020B0604030504040204" pitchFamily="34" charset="-120"/>
              <a:ea typeface="微軟正黑體" panose="020B0604030504040204" pitchFamily="34" charset="-120"/>
            </a:endParaRPr>
          </a:p>
        </p:txBody>
      </p:sp>
      <p:sp>
        <p:nvSpPr>
          <p:cNvPr id="19464" name="Rectangle 6"/>
          <p:cNvSpPr>
            <a:spLocks noChangeArrowheads="1"/>
          </p:cNvSpPr>
          <p:nvPr/>
        </p:nvSpPr>
        <p:spPr bwMode="auto">
          <a:xfrm>
            <a:off x="1524001" y="-18466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eaLnBrk="1" hangingPunct="1">
              <a:spcBef>
                <a:spcPct val="0"/>
              </a:spcBef>
              <a:buFontTx/>
              <a:buNone/>
            </a:pPr>
            <a:endParaRPr lang="zh-TW" altLang="en-US" sz="1800">
              <a:latin typeface="華康儷楷書" panose="03000509000000000000" pitchFamily="65" charset="-120"/>
              <a:ea typeface="華康儷楷書" panose="03000509000000000000" pitchFamily="65" charset="-120"/>
            </a:endParaRPr>
          </a:p>
        </p:txBody>
      </p:sp>
      <p:sp>
        <p:nvSpPr>
          <p:cNvPr id="30" name="圓角矩形 29"/>
          <p:cNvSpPr/>
          <p:nvPr/>
        </p:nvSpPr>
        <p:spPr>
          <a:xfrm>
            <a:off x="946732" y="926868"/>
            <a:ext cx="4634918" cy="594062"/>
          </a:xfrm>
          <a:prstGeom prst="roundRect">
            <a:avLst>
              <a:gd name="adj" fmla="val 21734"/>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微軟正黑體" panose="020B0604030504040204" pitchFamily="34" charset="-120"/>
                <a:ea typeface="微軟正黑體" panose="020B0604030504040204" pitchFamily="34" charset="-120"/>
                <a:cs typeface="華康中黑體" pitchFamily="49" charset="-120"/>
              </a:rPr>
              <a:t>繳交報名費及資格審查</a:t>
            </a:r>
          </a:p>
        </p:txBody>
      </p:sp>
      <p:sp>
        <p:nvSpPr>
          <p:cNvPr id="26"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500" b="1" spc="-75" dirty="0">
                <a:solidFill>
                  <a:prstClr val="black"/>
                </a:solidFill>
                <a:latin typeface="微軟正黑體" panose="020B0604030504040204" pitchFamily="34" charset="-120"/>
                <a:ea typeface="微軟正黑體" panose="020B0604030504040204" pitchFamily="34" charset="-120"/>
              </a:rPr>
              <a:t>技優甄審入學招生作業流程</a:t>
            </a:r>
          </a:p>
        </p:txBody>
      </p:sp>
      <p:sp>
        <p:nvSpPr>
          <p:cNvPr id="2" name="矩形 1"/>
          <p:cNvSpPr/>
          <p:nvPr/>
        </p:nvSpPr>
        <p:spPr>
          <a:xfrm>
            <a:off x="946732" y="1657038"/>
            <a:ext cx="6359232" cy="461665"/>
          </a:xfrm>
          <a:prstGeom prst="rect">
            <a:avLst/>
          </a:prstGeom>
        </p:spPr>
        <p:txBody>
          <a:bodyPr wrap="square">
            <a:spAutoFit/>
          </a:bodyPr>
          <a:lstStyle/>
          <a:p>
            <a:pPr lvl="0" fontAlgn="base">
              <a:spcBef>
                <a:spcPct val="0"/>
              </a:spcBef>
              <a:spcAft>
                <a:spcPct val="0"/>
              </a:spcAft>
            </a:pPr>
            <a:r>
              <a:rPr lang="en-US" altLang="zh-TW" sz="2400" b="1"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【113.4.30(</a:t>
            </a:r>
            <a:r>
              <a:rPr lang="zh-TW" altLang="en-US" sz="2400" b="1"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二</a:t>
            </a:r>
            <a:r>
              <a:rPr lang="en-US" altLang="zh-TW" sz="2400" b="1"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)10:00-113.5.7(</a:t>
            </a:r>
            <a:r>
              <a:rPr lang="zh-TW" altLang="en-US" sz="2400" b="1"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二</a:t>
            </a:r>
            <a:r>
              <a:rPr lang="en-US" altLang="zh-TW" sz="2400" b="1"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)17:00</a:t>
            </a:r>
            <a:r>
              <a:rPr lang="zh-TW" altLang="en-US" sz="2400" b="1"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止</a:t>
            </a:r>
            <a:r>
              <a:rPr lang="en-US" altLang="zh-TW" sz="2400" b="1"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a:t>
            </a:r>
          </a:p>
        </p:txBody>
      </p:sp>
      <p:grpSp>
        <p:nvGrpSpPr>
          <p:cNvPr id="3" name="群組 2">
            <a:extLst>
              <a:ext uri="{FF2B5EF4-FFF2-40B4-BE49-F238E27FC236}">
                <a16:creationId xmlns:a16="http://schemas.microsoft.com/office/drawing/2014/main" id="{A493AF14-ADE2-4370-A39A-3BB9D0C3683A}"/>
              </a:ext>
            </a:extLst>
          </p:cNvPr>
          <p:cNvGrpSpPr/>
          <p:nvPr/>
        </p:nvGrpSpPr>
        <p:grpSpPr>
          <a:xfrm>
            <a:off x="8438383" y="855552"/>
            <a:ext cx="3525017" cy="1435240"/>
            <a:chOff x="8438383" y="855552"/>
            <a:chExt cx="3525017" cy="1435240"/>
          </a:xfrm>
        </p:grpSpPr>
        <p:grpSp>
          <p:nvGrpSpPr>
            <p:cNvPr id="21" name="群組 20"/>
            <p:cNvGrpSpPr/>
            <p:nvPr/>
          </p:nvGrpSpPr>
          <p:grpSpPr>
            <a:xfrm>
              <a:off x="8878962" y="855552"/>
              <a:ext cx="3084438" cy="1432422"/>
              <a:chOff x="5988125" y="214313"/>
              <a:chExt cx="3084438" cy="1432422"/>
            </a:xfrm>
          </p:grpSpPr>
          <p:grpSp>
            <p:nvGrpSpPr>
              <p:cNvPr id="22" name="群組 7"/>
              <p:cNvGrpSpPr>
                <a:grpSpLocks/>
              </p:cNvGrpSpPr>
              <p:nvPr/>
            </p:nvGrpSpPr>
            <p:grpSpPr bwMode="auto">
              <a:xfrm>
                <a:off x="6462713" y="214313"/>
                <a:ext cx="2609850" cy="1431925"/>
                <a:chOff x="6690632" y="1068877"/>
                <a:chExt cx="2609942" cy="1217115"/>
              </a:xfrm>
            </p:grpSpPr>
            <p:cxnSp>
              <p:nvCxnSpPr>
                <p:cNvPr id="28" name="直線單箭頭接點 8"/>
                <p:cNvCxnSpPr>
                  <a:cxnSpLocks noChangeShapeType="1"/>
                  <a:endCxn id="48" idx="1"/>
                </p:cNvCxnSpPr>
                <p:nvPr/>
              </p:nvCxnSpPr>
              <p:spPr bwMode="auto">
                <a:xfrm>
                  <a:off x="8826152" y="1676100"/>
                  <a:ext cx="117232" cy="1350"/>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39" name="圓角矩形 38"/>
                <p:cNvSpPr/>
                <p:nvPr/>
              </p:nvSpPr>
              <p:spPr bwMode="auto">
                <a:xfrm>
                  <a:off x="6690632" y="1071576"/>
                  <a:ext cx="357200" cy="1214416"/>
                </a:xfrm>
                <a:prstGeom prst="roundRect">
                  <a:avLst/>
                </a:prstGeom>
                <a:solidFill>
                  <a:schemeClr val="accent6">
                    <a:lumMod val="75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bg1"/>
                      </a:solidFill>
                      <a:latin typeface="華康儷楷書" panose="03000509000000000000" pitchFamily="65" charset="-120"/>
                      <a:ea typeface="華康儷楷書" panose="03000509000000000000" pitchFamily="65" charset="-120"/>
                    </a:rPr>
                    <a:t>資格審查</a:t>
                  </a:r>
                </a:p>
                <a:p>
                  <a:pPr algn="dist">
                    <a:defRPr/>
                  </a:pPr>
                  <a:r>
                    <a:rPr lang="zh-TW" altLang="en-US" sz="1400" dirty="0">
                      <a:solidFill>
                        <a:schemeClr val="bg1"/>
                      </a:solidFill>
                      <a:latin typeface="華康儷楷書" panose="03000509000000000000" pitchFamily="65" charset="-120"/>
                      <a:ea typeface="華康儷楷書" panose="03000509000000000000" pitchFamily="65" charset="-120"/>
                    </a:rPr>
                    <a:t>繳交報名費及</a:t>
                  </a:r>
                  <a:endParaRPr lang="en-US" altLang="zh-TW" sz="1400" dirty="0">
                    <a:solidFill>
                      <a:schemeClr val="bg1"/>
                    </a:solidFill>
                    <a:latin typeface="華康儷楷書" panose="03000509000000000000" pitchFamily="65" charset="-120"/>
                    <a:ea typeface="華康儷楷書" panose="03000509000000000000" pitchFamily="65" charset="-120"/>
                  </a:endParaRPr>
                </a:p>
              </p:txBody>
            </p:sp>
            <p:sp>
              <p:nvSpPr>
                <p:cNvPr id="40" name="圓角矩形 39"/>
                <p:cNvSpPr/>
                <p:nvPr/>
              </p:nvSpPr>
              <p:spPr bwMode="auto">
                <a:xfrm>
                  <a:off x="7138323" y="1071576"/>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網路報名</a:t>
                  </a:r>
                </a:p>
              </p:txBody>
            </p:sp>
            <p:sp>
              <p:nvSpPr>
                <p:cNvPr id="41" name="圓角矩形 40"/>
                <p:cNvSpPr/>
                <p:nvPr/>
              </p:nvSpPr>
              <p:spPr bwMode="auto">
                <a:xfrm>
                  <a:off x="7589189" y="1071576"/>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指定項目甄審</a:t>
                  </a:r>
                </a:p>
              </p:txBody>
            </p:sp>
            <p:sp>
              <p:nvSpPr>
                <p:cNvPr id="42" name="圓角矩形 41"/>
                <p:cNvSpPr/>
                <p:nvPr/>
              </p:nvSpPr>
              <p:spPr bwMode="auto">
                <a:xfrm>
                  <a:off x="8051167" y="1071576"/>
                  <a:ext cx="357201"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登記就讀志願序</a:t>
                  </a:r>
                </a:p>
              </p:txBody>
            </p:sp>
            <p:sp>
              <p:nvSpPr>
                <p:cNvPr id="43" name="圓角矩形 42"/>
                <p:cNvSpPr/>
                <p:nvPr/>
              </p:nvSpPr>
              <p:spPr bwMode="auto">
                <a:xfrm>
                  <a:off x="8500446" y="1068877"/>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志願序分發放榜</a:t>
                  </a:r>
                </a:p>
              </p:txBody>
            </p:sp>
            <p:cxnSp>
              <p:nvCxnSpPr>
                <p:cNvPr id="44" name="直線單箭頭接點 14"/>
                <p:cNvCxnSpPr>
                  <a:cxnSpLocks noChangeShapeType="1"/>
                  <a:stCxn id="39" idx="3"/>
                  <a:endCxn id="40" idx="1"/>
                </p:cNvCxnSpPr>
                <p:nvPr/>
              </p:nvCxnSpPr>
              <p:spPr bwMode="auto">
                <a:xfrm>
                  <a:off x="7047822" y="1678769"/>
                  <a:ext cx="91184"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45" name="直線單箭頭接點 15"/>
                <p:cNvCxnSpPr>
                  <a:cxnSpLocks noChangeShapeType="1"/>
                  <a:stCxn id="40" idx="3"/>
                  <a:endCxn id="41" idx="1"/>
                </p:cNvCxnSpPr>
                <p:nvPr/>
              </p:nvCxnSpPr>
              <p:spPr bwMode="auto">
                <a:xfrm>
                  <a:off x="7496196" y="1678769"/>
                  <a:ext cx="9311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46" name="直線單箭頭接點 16"/>
                <p:cNvCxnSpPr>
                  <a:cxnSpLocks noChangeShapeType="1"/>
                  <a:stCxn id="41" idx="3"/>
                  <a:endCxn id="42" idx="1"/>
                </p:cNvCxnSpPr>
                <p:nvPr/>
              </p:nvCxnSpPr>
              <p:spPr bwMode="auto">
                <a:xfrm>
                  <a:off x="7946502" y="1678769"/>
                  <a:ext cx="10477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47" name="直線單箭頭接點 17"/>
                <p:cNvCxnSpPr>
                  <a:cxnSpLocks noChangeShapeType="1"/>
                  <a:stCxn id="42" idx="3"/>
                  <a:endCxn id="43" idx="1"/>
                </p:cNvCxnSpPr>
                <p:nvPr/>
              </p:nvCxnSpPr>
              <p:spPr bwMode="auto">
                <a:xfrm flipV="1">
                  <a:off x="8408468" y="1676100"/>
                  <a:ext cx="92622" cy="2671"/>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48" name="圓角矩形 47"/>
                <p:cNvSpPr/>
                <p:nvPr/>
              </p:nvSpPr>
              <p:spPr bwMode="auto">
                <a:xfrm>
                  <a:off x="8943373" y="1068877"/>
                  <a:ext cx="357201"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報到</a:t>
                  </a:r>
                </a:p>
              </p:txBody>
            </p:sp>
          </p:grpSp>
          <p:sp>
            <p:nvSpPr>
              <p:cNvPr id="23" name="圓角矩形 22"/>
              <p:cNvSpPr/>
              <p:nvPr/>
            </p:nvSpPr>
            <p:spPr bwMode="auto">
              <a:xfrm>
                <a:off x="5988125" y="217985"/>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繳費身分審查</a:t>
                </a:r>
              </a:p>
            </p:txBody>
          </p:sp>
          <p:cxnSp>
            <p:nvCxnSpPr>
              <p:cNvPr id="27" name="直線單箭頭接點 14"/>
              <p:cNvCxnSpPr>
                <a:cxnSpLocks noChangeShapeType="1"/>
              </p:cNvCxnSpPr>
              <p:nvPr/>
            </p:nvCxnSpPr>
            <p:spPr bwMode="auto">
              <a:xfrm>
                <a:off x="6372200" y="940618"/>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grpSp>
        <p:sp>
          <p:nvSpPr>
            <p:cNvPr id="25" name="圓角矩形 20">
              <a:extLst>
                <a:ext uri="{FF2B5EF4-FFF2-40B4-BE49-F238E27FC236}">
                  <a16:creationId xmlns:a16="http://schemas.microsoft.com/office/drawing/2014/main" id="{059F84A4-7CD8-4CA4-9315-44B434A9E262}"/>
                </a:ext>
              </a:extLst>
            </p:cNvPr>
            <p:cNvSpPr/>
            <p:nvPr/>
          </p:nvSpPr>
          <p:spPr bwMode="auto">
            <a:xfrm>
              <a:off x="8438383" y="862042"/>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看及疑義處理</a:t>
              </a:r>
              <a:endParaRPr lang="en-US" altLang="zh-TW" sz="1400" dirty="0">
                <a:solidFill>
                  <a:schemeClr val="tx1"/>
                </a:solidFill>
                <a:latin typeface="華康儷楷書" panose="03000509000000000000" pitchFamily="65" charset="-120"/>
                <a:ea typeface="華康儷楷書" panose="03000509000000000000" pitchFamily="65" charset="-120"/>
              </a:endParaRPr>
            </a:p>
            <a:p>
              <a:pPr algn="dist"/>
              <a:r>
                <a:rPr lang="zh-TW" altLang="en-US" sz="1400" dirty="0">
                  <a:solidFill>
                    <a:schemeClr val="tx1"/>
                  </a:solidFill>
                  <a:latin typeface="華康儷楷書" panose="03000509000000000000" pitchFamily="65" charset="-120"/>
                  <a:ea typeface="華康儷楷書" panose="03000509000000000000" pitchFamily="65" charset="-120"/>
                </a:rPr>
                <a:t>學習歷程檔案查</a:t>
              </a:r>
            </a:p>
          </p:txBody>
        </p:sp>
        <p:cxnSp>
          <p:nvCxnSpPr>
            <p:cNvPr id="29" name="直線單箭頭接點 14">
              <a:extLst>
                <a:ext uri="{FF2B5EF4-FFF2-40B4-BE49-F238E27FC236}">
                  <a16:creationId xmlns:a16="http://schemas.microsoft.com/office/drawing/2014/main" id="{C3D821E0-B716-49E5-A1CC-0FDE92BC94E4}"/>
                </a:ext>
              </a:extLst>
            </p:cNvPr>
            <p:cNvCxnSpPr>
              <a:cxnSpLocks noChangeShapeType="1"/>
            </p:cNvCxnSpPr>
            <p:nvPr/>
          </p:nvCxnSpPr>
          <p:spPr bwMode="auto">
            <a:xfrm>
              <a:off x="8803506" y="1584675"/>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3687372686"/>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80"/>
          <p:cNvSpPr>
            <a:spLocks noGrp="1" noChangeArrowheads="1"/>
          </p:cNvSpPr>
          <p:nvPr>
            <p:ph type="body" sz="half" idx="4294967295"/>
          </p:nvPr>
        </p:nvSpPr>
        <p:spPr>
          <a:xfrm>
            <a:off x="1076323" y="807545"/>
            <a:ext cx="9813350" cy="407987"/>
          </a:xfrm>
        </p:spPr>
        <p:txBody>
          <a:bodyPr>
            <a:normAutofit fontScale="85000" lnSpcReduction="10000"/>
          </a:bodyPr>
          <a:lstStyle/>
          <a:p>
            <a:pPr marL="0" indent="0">
              <a:buNone/>
            </a:pPr>
            <a:r>
              <a:rPr lang="zh-TW" altLang="en-US" sz="2400" b="1" dirty="0">
                <a:latin typeface="微軟正黑體" pitchFamily="34" charset="-120"/>
                <a:ea typeface="微軟正黑體" pitchFamily="34" charset="-120"/>
              </a:rPr>
              <a:t>資格：</a:t>
            </a:r>
            <a:r>
              <a:rPr lang="zh-TW" altLang="zh-TW" sz="2400" b="1" dirty="0">
                <a:latin typeface="微軟正黑體" pitchFamily="34" charset="-120"/>
                <a:ea typeface="微軟正黑體" pitchFamily="34" charset="-120"/>
              </a:rPr>
              <a:t>凡高級中等學校畢</a:t>
            </a:r>
            <a:r>
              <a:rPr lang="en-US" altLang="zh-TW" sz="2400" b="1" dirty="0">
                <a:latin typeface="微軟正黑體" pitchFamily="34" charset="-120"/>
                <a:ea typeface="微軟正黑體" pitchFamily="34" charset="-120"/>
              </a:rPr>
              <a:t>(</a:t>
            </a:r>
            <a:r>
              <a:rPr lang="zh-TW" altLang="zh-TW" sz="2400" b="1" dirty="0">
                <a:latin typeface="微軟正黑體" pitchFamily="34" charset="-120"/>
                <a:ea typeface="微軟正黑體" pitchFamily="34" charset="-120"/>
              </a:rPr>
              <a:t>結</a:t>
            </a:r>
            <a:r>
              <a:rPr lang="en-US" altLang="zh-TW" sz="2400" b="1" dirty="0">
                <a:latin typeface="微軟正黑體" pitchFamily="34" charset="-120"/>
                <a:ea typeface="微軟正黑體" pitchFamily="34" charset="-120"/>
              </a:rPr>
              <a:t>)</a:t>
            </a:r>
            <a:r>
              <a:rPr lang="zh-TW" altLang="zh-TW" sz="2400" b="1" dirty="0">
                <a:latin typeface="微軟正黑體" pitchFamily="34" charset="-120"/>
                <a:ea typeface="微軟正黑體" pitchFamily="34" charset="-120"/>
              </a:rPr>
              <a:t>業生或具同等學力之學生</a:t>
            </a:r>
            <a:r>
              <a:rPr lang="zh-TW" altLang="en-US" sz="2400" b="1" dirty="0">
                <a:latin typeface="微軟正黑體" pitchFamily="34" charset="-120"/>
                <a:ea typeface="微軟正黑體" pitchFamily="34" charset="-120"/>
              </a:rPr>
              <a:t>且獲得下列</a:t>
            </a:r>
            <a:r>
              <a:rPr lang="zh-TW" altLang="en-US" sz="2400" b="1" dirty="0">
                <a:solidFill>
                  <a:srgbClr val="FF0000"/>
                </a:solidFill>
                <a:latin typeface="微軟正黑體" pitchFamily="34" charset="-120"/>
                <a:ea typeface="微軟正黑體" pitchFamily="34" charset="-120"/>
              </a:rPr>
              <a:t>競賽或證照</a:t>
            </a:r>
            <a:r>
              <a:rPr lang="zh-TW" altLang="en-US" sz="2400" b="1" dirty="0">
                <a:latin typeface="微軟正黑體" pitchFamily="34" charset="-120"/>
                <a:ea typeface="微軟正黑體" pitchFamily="34" charset="-120"/>
              </a:rPr>
              <a:t>之一者</a:t>
            </a:r>
          </a:p>
        </p:txBody>
      </p:sp>
      <p:graphicFrame>
        <p:nvGraphicFramePr>
          <p:cNvPr id="51434" name="Group 234"/>
          <p:cNvGraphicFramePr>
            <a:graphicFrameLocks noGrp="1"/>
          </p:cNvGraphicFramePr>
          <p:nvPr>
            <p:extLst>
              <p:ext uri="{D42A27DB-BD31-4B8C-83A1-F6EECF244321}">
                <p14:modId xmlns:p14="http://schemas.microsoft.com/office/powerpoint/2010/main" val="2289737458"/>
              </p:ext>
            </p:extLst>
          </p:nvPr>
        </p:nvGraphicFramePr>
        <p:xfrm>
          <a:off x="1076323" y="1147482"/>
          <a:ext cx="10858502" cy="5290941"/>
        </p:xfrm>
        <a:graphic>
          <a:graphicData uri="http://schemas.openxmlformats.org/drawingml/2006/table">
            <a:tbl>
              <a:tblPr/>
              <a:tblGrid>
                <a:gridCol w="727078">
                  <a:extLst>
                    <a:ext uri="{9D8B030D-6E8A-4147-A177-3AD203B41FA5}">
                      <a16:colId xmlns:a16="http://schemas.microsoft.com/office/drawing/2014/main" val="20000"/>
                    </a:ext>
                  </a:extLst>
                </a:gridCol>
                <a:gridCol w="4534643">
                  <a:extLst>
                    <a:ext uri="{9D8B030D-6E8A-4147-A177-3AD203B41FA5}">
                      <a16:colId xmlns:a16="http://schemas.microsoft.com/office/drawing/2014/main" val="20001"/>
                    </a:ext>
                  </a:extLst>
                </a:gridCol>
                <a:gridCol w="672357">
                  <a:extLst>
                    <a:ext uri="{9D8B030D-6E8A-4147-A177-3AD203B41FA5}">
                      <a16:colId xmlns:a16="http://schemas.microsoft.com/office/drawing/2014/main" val="20002"/>
                    </a:ext>
                  </a:extLst>
                </a:gridCol>
                <a:gridCol w="4924424">
                  <a:extLst>
                    <a:ext uri="{9D8B030D-6E8A-4147-A177-3AD203B41FA5}">
                      <a16:colId xmlns:a16="http://schemas.microsoft.com/office/drawing/2014/main" val="20003"/>
                    </a:ext>
                  </a:extLst>
                </a:gridCol>
              </a:tblGrid>
              <a:tr h="36411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800" b="1" i="0" u="none" strike="noStrike" cap="none" normalizeH="0" baseline="0" dirty="0">
                          <a:ln>
                            <a:noFill/>
                          </a:ln>
                          <a:solidFill>
                            <a:schemeClr val="tx1"/>
                          </a:solidFill>
                          <a:effectLst/>
                          <a:latin typeface="微軟正黑體" pitchFamily="34" charset="-120"/>
                          <a:ea typeface="微軟正黑體" pitchFamily="34" charset="-120"/>
                        </a:rPr>
                        <a:t>編號</a:t>
                      </a: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800" b="1" i="0" u="none" strike="noStrike" cap="none" normalizeH="0" baseline="0" dirty="0">
                          <a:ln>
                            <a:noFill/>
                          </a:ln>
                          <a:solidFill>
                            <a:schemeClr val="tx1"/>
                          </a:solidFill>
                          <a:effectLst/>
                          <a:latin typeface="微軟正黑體" pitchFamily="34" charset="-120"/>
                          <a:ea typeface="微軟正黑體" pitchFamily="34" charset="-120"/>
                        </a:rPr>
                        <a:t>競賽或證照名稱</a:t>
                      </a: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800" b="1" i="0" u="none" strike="noStrike" cap="none" normalizeH="0" baseline="0" dirty="0">
                          <a:ln>
                            <a:noFill/>
                          </a:ln>
                          <a:solidFill>
                            <a:schemeClr val="tx1"/>
                          </a:solidFill>
                          <a:effectLst/>
                          <a:latin typeface="微軟正黑體" pitchFamily="34" charset="-120"/>
                          <a:ea typeface="微軟正黑體" pitchFamily="34" charset="-120"/>
                        </a:rPr>
                        <a:t>編號</a:t>
                      </a: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zh-TW" altLang="en-US" sz="1800" b="1" i="0" u="none" strike="noStrike" cap="none" normalizeH="0" baseline="0" dirty="0">
                          <a:ln>
                            <a:noFill/>
                          </a:ln>
                          <a:solidFill>
                            <a:schemeClr val="tx1"/>
                          </a:solidFill>
                          <a:effectLst/>
                          <a:latin typeface="微軟正黑體" pitchFamily="34" charset="-120"/>
                          <a:ea typeface="微軟正黑體" pitchFamily="34" charset="-120"/>
                        </a:rPr>
                        <a:t>競賽或證照名稱</a:t>
                      </a: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r h="884287">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800" b="0" i="0" u="none" strike="noStrike" cap="none" normalizeH="0" baseline="0" dirty="0">
                          <a:ln>
                            <a:noFill/>
                          </a:ln>
                          <a:solidFill>
                            <a:schemeClr val="tx1"/>
                          </a:solidFill>
                          <a:effectLst/>
                          <a:latin typeface="微軟正黑體" pitchFamily="34" charset="-120"/>
                          <a:ea typeface="微軟正黑體" pitchFamily="34" charset="-120"/>
                        </a:rPr>
                        <a:t>1</a:t>
                      </a: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800" b="0" i="0" u="none" strike="noStrike" cap="none" normalizeH="0" baseline="0" dirty="0">
                          <a:ln>
                            <a:noFill/>
                          </a:ln>
                          <a:solidFill>
                            <a:schemeClr val="tx1"/>
                          </a:solidFill>
                          <a:effectLst/>
                          <a:latin typeface="微軟正黑體" pitchFamily="34" charset="-120"/>
                          <a:ea typeface="微軟正黑體" pitchFamily="34" charset="-120"/>
                        </a:rPr>
                        <a:t>國際技能競賽、</a:t>
                      </a: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800" b="0" i="0" u="none" strike="noStrike" cap="none" normalizeH="0" baseline="0" dirty="0">
                          <a:ln>
                            <a:noFill/>
                          </a:ln>
                          <a:solidFill>
                            <a:schemeClr val="tx1"/>
                          </a:solidFill>
                          <a:effectLst/>
                          <a:latin typeface="微軟正黑體" pitchFamily="34" charset="-120"/>
                          <a:ea typeface="微軟正黑體" pitchFamily="34" charset="-120"/>
                        </a:rPr>
                        <a:t>國際展能節職業技能競賽、</a:t>
                      </a: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800" b="0" i="0" u="none" strike="noStrike" cap="none" normalizeH="0" baseline="0" dirty="0">
                          <a:ln>
                            <a:noFill/>
                          </a:ln>
                          <a:solidFill>
                            <a:schemeClr val="tx1"/>
                          </a:solidFill>
                          <a:effectLst/>
                          <a:latin typeface="微軟正黑體" pitchFamily="34" charset="-120"/>
                          <a:ea typeface="微軟正黑體" pitchFamily="34" charset="-120"/>
                        </a:rPr>
                        <a:t>國際科技展覽</a:t>
                      </a: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800" b="0" i="0" u="none" strike="noStrike" cap="none" normalizeH="0" baseline="0" dirty="0">
                          <a:ln>
                            <a:noFill/>
                          </a:ln>
                          <a:solidFill>
                            <a:schemeClr val="tx1"/>
                          </a:solidFill>
                          <a:effectLst/>
                          <a:latin typeface="微軟正黑體" pitchFamily="34" charset="-120"/>
                          <a:ea typeface="微軟正黑體" pitchFamily="34" charset="-120"/>
                        </a:rPr>
                        <a:t>9</a:t>
                      </a: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r>
                        <a:rPr lang="zh-TW" altLang="zh-TW" sz="1800" kern="1200" spc="-50" baseline="0" dirty="0">
                          <a:solidFill>
                            <a:schemeClr val="tx1"/>
                          </a:solidFill>
                          <a:effectLst/>
                          <a:latin typeface="微軟正黑體" pitchFamily="34" charset="-120"/>
                          <a:ea typeface="微軟正黑體" pitchFamily="34" charset="-120"/>
                          <a:cs typeface="+mn-cs"/>
                        </a:rPr>
                        <a:t>電腦鼠暨智慧輪形機器人國內及國際競賽</a:t>
                      </a:r>
                      <a:endParaRPr lang="en-US" altLang="zh-TW" sz="1800" kern="1200" spc="-50" baseline="0" dirty="0">
                        <a:solidFill>
                          <a:schemeClr val="tx1"/>
                        </a:solidFill>
                        <a:effectLst/>
                        <a:latin typeface="微軟正黑體" pitchFamily="34" charset="-120"/>
                        <a:ea typeface="微軟正黑體" pitchFamily="34" charset="-120"/>
                        <a:cs typeface="+mn-cs"/>
                      </a:endParaRPr>
                    </a:p>
                    <a:p>
                      <a:r>
                        <a:rPr lang="zh-TW" altLang="zh-TW" sz="1800" kern="1200" dirty="0">
                          <a:solidFill>
                            <a:schemeClr val="tx1"/>
                          </a:solidFill>
                          <a:effectLst/>
                          <a:latin typeface="微軟正黑體" pitchFamily="34" charset="-120"/>
                          <a:ea typeface="微軟正黑體" pitchFamily="34" charset="-120"/>
                          <a:cs typeface="+mn-cs"/>
                        </a:rPr>
                        <a:t>（人工智慧單晶片電腦鼠暨機器人國內及國際邀請賽）</a:t>
                      </a: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1"/>
                  </a:ext>
                </a:extLst>
              </a:tr>
              <a:tr h="62420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800" b="0" i="0" u="none" strike="noStrike" cap="none" normalizeH="0" baseline="0">
                          <a:ln>
                            <a:noFill/>
                          </a:ln>
                          <a:solidFill>
                            <a:schemeClr val="tx1"/>
                          </a:solidFill>
                          <a:effectLst/>
                          <a:latin typeface="微軟正黑體" pitchFamily="34" charset="-120"/>
                          <a:ea typeface="微軟正黑體" pitchFamily="34" charset="-120"/>
                        </a:rPr>
                        <a:t>2</a:t>
                      </a: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800" b="0" i="0" u="none" strike="noStrike" cap="none" normalizeH="0" baseline="0" dirty="0">
                          <a:ln>
                            <a:noFill/>
                          </a:ln>
                          <a:solidFill>
                            <a:schemeClr val="tx1"/>
                          </a:solidFill>
                          <a:effectLst/>
                          <a:latin typeface="微軟正黑體" pitchFamily="34" charset="-120"/>
                          <a:ea typeface="微軟正黑體" pitchFamily="34" charset="-120"/>
                        </a:rPr>
                        <a:t>全國技能競賽、</a:t>
                      </a: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800" b="0" i="0" u="none" strike="noStrike" cap="none" normalizeH="0" baseline="0" dirty="0">
                          <a:ln>
                            <a:noFill/>
                          </a:ln>
                          <a:solidFill>
                            <a:schemeClr val="tx1"/>
                          </a:solidFill>
                          <a:effectLst/>
                          <a:latin typeface="微軟正黑體" pitchFamily="34" charset="-120"/>
                          <a:ea typeface="微軟正黑體" pitchFamily="34" charset="-120"/>
                        </a:rPr>
                        <a:t>全國身心障礙者技能競賽</a:t>
                      </a: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800" b="0" i="0" u="none" strike="noStrike" cap="none" normalizeH="0" baseline="0" dirty="0">
                          <a:ln>
                            <a:noFill/>
                          </a:ln>
                          <a:solidFill>
                            <a:schemeClr val="tx1"/>
                          </a:solidFill>
                          <a:effectLst/>
                          <a:latin typeface="微軟正黑體" pitchFamily="34" charset="-120"/>
                          <a:ea typeface="微軟正黑體" pitchFamily="34" charset="-120"/>
                        </a:rPr>
                        <a:t>10</a:t>
                      </a: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800" b="0" i="0" u="none" strike="noStrike" kern="1200" cap="none" normalizeH="0" baseline="0" dirty="0">
                          <a:ln>
                            <a:noFill/>
                          </a:ln>
                          <a:solidFill>
                            <a:schemeClr val="tx1"/>
                          </a:solidFill>
                          <a:effectLst/>
                          <a:latin typeface="微軟正黑體" pitchFamily="34" charset="-120"/>
                          <a:ea typeface="微軟正黑體" pitchFamily="34" charset="-120"/>
                          <a:cs typeface="+mn-cs"/>
                        </a:rPr>
                        <a:t>全國學生美術比賽</a:t>
                      </a: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2"/>
                  </a:ext>
                </a:extLst>
              </a:tr>
              <a:tr h="62420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800" b="0" i="0" u="none" strike="noStrike" cap="none" normalizeH="0" baseline="0" dirty="0">
                          <a:ln>
                            <a:noFill/>
                          </a:ln>
                          <a:solidFill>
                            <a:schemeClr val="tx1"/>
                          </a:solidFill>
                          <a:effectLst/>
                          <a:latin typeface="微軟正黑體" pitchFamily="34" charset="-120"/>
                          <a:ea typeface="微軟正黑體" pitchFamily="34" charset="-120"/>
                        </a:rPr>
                        <a:t>3</a:t>
                      </a: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800" b="0" i="0" u="none" strike="noStrike" cap="none" normalizeH="0" baseline="0" dirty="0">
                          <a:ln>
                            <a:noFill/>
                          </a:ln>
                          <a:solidFill>
                            <a:schemeClr val="tx1"/>
                          </a:solidFill>
                          <a:effectLst/>
                          <a:latin typeface="微軟正黑體" pitchFamily="34" charset="-120"/>
                          <a:ea typeface="微軟正黑體" pitchFamily="34" charset="-120"/>
                        </a:rPr>
                        <a:t>全國中小學科學展覽會、</a:t>
                      </a: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800" b="0" i="0" u="none" strike="noStrike" cap="none" normalizeH="0" baseline="0" dirty="0">
                          <a:ln>
                            <a:noFill/>
                          </a:ln>
                          <a:solidFill>
                            <a:schemeClr val="tx1"/>
                          </a:solidFill>
                          <a:effectLst/>
                          <a:latin typeface="微軟正黑體" pitchFamily="34" charset="-120"/>
                          <a:ea typeface="微軟正黑體" pitchFamily="34" charset="-120"/>
                        </a:rPr>
                        <a:t>臺灣國際科學展覽會</a:t>
                      </a: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800" b="0" i="0" u="none" strike="noStrike" cap="none" normalizeH="0" baseline="0" dirty="0">
                          <a:ln>
                            <a:noFill/>
                          </a:ln>
                          <a:solidFill>
                            <a:schemeClr val="tx1"/>
                          </a:solidFill>
                          <a:effectLst/>
                          <a:latin typeface="微軟正黑體" pitchFamily="34" charset="-120"/>
                          <a:ea typeface="微軟正黑體" pitchFamily="34" charset="-120"/>
                        </a:rPr>
                        <a:t>11</a:t>
                      </a: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800" b="0" i="0" u="none" strike="noStrike" kern="1200" cap="none" spc="-50" normalizeH="0" baseline="0" dirty="0">
                          <a:ln>
                            <a:noFill/>
                          </a:ln>
                          <a:solidFill>
                            <a:schemeClr val="tx1"/>
                          </a:solidFill>
                          <a:effectLst/>
                          <a:latin typeface="微軟正黑體" pitchFamily="34" charset="-120"/>
                          <a:ea typeface="微軟正黑體" pitchFamily="34" charset="-120"/>
                          <a:cs typeface="+mn-cs"/>
                        </a:rPr>
                        <a:t>全國技能競賽分區</a:t>
                      </a:r>
                      <a:r>
                        <a:rPr kumimoji="1" lang="en-US" altLang="zh-TW" sz="1800" b="0" i="0" u="none" strike="noStrike" kern="1200" cap="none" spc="-50" normalizeH="0" baseline="0" dirty="0">
                          <a:ln>
                            <a:noFill/>
                          </a:ln>
                          <a:solidFill>
                            <a:schemeClr val="tx1"/>
                          </a:solidFill>
                          <a:effectLst/>
                          <a:latin typeface="微軟正黑體" pitchFamily="34" charset="-120"/>
                          <a:ea typeface="微軟正黑體" pitchFamily="34" charset="-120"/>
                          <a:cs typeface="+mn-cs"/>
                        </a:rPr>
                        <a:t>(</a:t>
                      </a:r>
                      <a:r>
                        <a:rPr kumimoji="1" lang="zh-TW" altLang="en-US" sz="1800" b="0" i="0" u="none" strike="noStrike" kern="1200" cap="none" spc="-50" normalizeH="0" baseline="0" dirty="0">
                          <a:ln>
                            <a:noFill/>
                          </a:ln>
                          <a:solidFill>
                            <a:schemeClr val="tx1"/>
                          </a:solidFill>
                          <a:effectLst/>
                          <a:latin typeface="微軟正黑體" pitchFamily="34" charset="-120"/>
                          <a:ea typeface="微軟正黑體" pitchFamily="34" charset="-120"/>
                          <a:cs typeface="+mn-cs"/>
                        </a:rPr>
                        <a:t>北、中、南</a:t>
                      </a:r>
                      <a:r>
                        <a:rPr kumimoji="1" lang="en-US" altLang="zh-TW" sz="1800" b="0" i="0" u="none" strike="noStrike" kern="1200" cap="none" spc="-50" normalizeH="0" baseline="0" dirty="0">
                          <a:ln>
                            <a:noFill/>
                          </a:ln>
                          <a:solidFill>
                            <a:schemeClr val="tx1"/>
                          </a:solidFill>
                          <a:effectLst/>
                          <a:latin typeface="微軟正黑體" pitchFamily="34" charset="-120"/>
                          <a:ea typeface="微軟正黑體" pitchFamily="34" charset="-120"/>
                          <a:cs typeface="+mn-cs"/>
                        </a:rPr>
                        <a:t>)</a:t>
                      </a:r>
                      <a:r>
                        <a:rPr kumimoji="1" lang="zh-TW" altLang="en-US" sz="1800" b="0" i="0" u="none" strike="noStrike" kern="1200" cap="none" spc="-50" normalizeH="0" baseline="0" dirty="0">
                          <a:ln>
                            <a:noFill/>
                          </a:ln>
                          <a:solidFill>
                            <a:schemeClr val="tx1"/>
                          </a:solidFill>
                          <a:effectLst/>
                          <a:latin typeface="微軟正黑體" pitchFamily="34" charset="-120"/>
                          <a:ea typeface="微軟正黑體" pitchFamily="34" charset="-120"/>
                          <a:cs typeface="+mn-cs"/>
                        </a:rPr>
                        <a:t>技能競賽</a:t>
                      </a:r>
                      <a:endParaRPr kumimoji="1" lang="zh-TW" altLang="en-US" sz="1800" b="0" i="0" u="none" strike="noStrike" kern="1200" cap="none" spc="-50" normalizeH="0" baseline="0" dirty="0">
                        <a:ln>
                          <a:noFill/>
                        </a:ln>
                        <a:solidFill>
                          <a:srgbClr val="FF0000"/>
                        </a:solidFill>
                        <a:effectLst/>
                        <a:latin typeface="微軟正黑體" pitchFamily="34" charset="-120"/>
                        <a:ea typeface="微軟正黑體" pitchFamily="34" charset="-120"/>
                        <a:cs typeface="+mn-cs"/>
                      </a:endParaRP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3"/>
                  </a:ext>
                </a:extLst>
              </a:tr>
              <a:tr h="62420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800" b="0" i="0" u="none" strike="noStrike" cap="none" normalizeH="0" baseline="0">
                          <a:ln>
                            <a:noFill/>
                          </a:ln>
                          <a:solidFill>
                            <a:schemeClr val="tx1"/>
                          </a:solidFill>
                          <a:effectLst/>
                          <a:latin typeface="微軟正黑體" pitchFamily="34" charset="-120"/>
                          <a:ea typeface="微軟正黑體" pitchFamily="34" charset="-120"/>
                        </a:rPr>
                        <a:t>4</a:t>
                      </a: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chemeClr val="accent1">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800" b="0" i="0" u="none" strike="noStrike" cap="none" normalizeH="0" baseline="0" dirty="0">
                          <a:ln>
                            <a:noFill/>
                          </a:ln>
                          <a:solidFill>
                            <a:schemeClr val="tx1"/>
                          </a:solidFill>
                          <a:effectLst/>
                          <a:latin typeface="微軟正黑體" pitchFamily="34" charset="-120"/>
                          <a:ea typeface="微軟正黑體" pitchFamily="34" charset="-120"/>
                        </a:rPr>
                        <a:t>全國高級中等學校技藝競賽</a:t>
                      </a: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zh-TW" sz="1800" b="0" i="0" u="none" strike="noStrike" cap="none" normalizeH="0" baseline="0" dirty="0">
                          <a:ln>
                            <a:noFill/>
                          </a:ln>
                          <a:solidFill>
                            <a:srgbClr val="FF0000"/>
                          </a:solidFill>
                          <a:effectLst/>
                          <a:latin typeface="微軟正黑體" pitchFamily="34" charset="-120"/>
                          <a:ea typeface="微軟正黑體" pitchFamily="34" charset="-120"/>
                        </a:rPr>
                        <a:t>(</a:t>
                      </a:r>
                      <a:r>
                        <a:rPr kumimoji="1" lang="zh-TW" altLang="en-US" sz="1800" b="0" i="0" u="none" strike="noStrike" cap="none" normalizeH="0" baseline="0" dirty="0">
                          <a:ln>
                            <a:noFill/>
                          </a:ln>
                          <a:solidFill>
                            <a:srgbClr val="FF0000"/>
                          </a:solidFill>
                          <a:effectLst/>
                          <a:latin typeface="微軟正黑體" pitchFamily="34" charset="-120"/>
                          <a:ea typeface="微軟正黑體" pitchFamily="34" charset="-120"/>
                        </a:rPr>
                        <a:t>在優勝名次以內者</a:t>
                      </a:r>
                      <a:r>
                        <a:rPr kumimoji="1" lang="en-US" altLang="zh-TW" sz="1800" b="0" i="0" u="none" strike="noStrike" cap="none" normalizeH="0" baseline="0" dirty="0">
                          <a:ln>
                            <a:noFill/>
                          </a:ln>
                          <a:solidFill>
                            <a:srgbClr val="FF0000"/>
                          </a:solidFill>
                          <a:effectLst/>
                          <a:latin typeface="微軟正黑體" pitchFamily="34" charset="-120"/>
                          <a:ea typeface="微軟正黑體" pitchFamily="34" charset="-120"/>
                        </a:rPr>
                        <a:t>)</a:t>
                      </a: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chemeClr val="accent1">
                        <a:lumMod val="20000"/>
                        <a:lumOff val="80000"/>
                      </a:schemeClr>
                    </a:solidFill>
                  </a:tcPr>
                </a:tc>
                <a:tc row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800" b="0" i="0" u="none" strike="noStrike" cap="none" normalizeH="0" baseline="0" dirty="0">
                          <a:ln>
                            <a:noFill/>
                          </a:ln>
                          <a:solidFill>
                            <a:schemeClr val="tx1"/>
                          </a:solidFill>
                          <a:effectLst/>
                          <a:latin typeface="微軟正黑體" pitchFamily="34" charset="-120"/>
                          <a:ea typeface="微軟正黑體" pitchFamily="34" charset="-120"/>
                        </a:rPr>
                        <a:t>12</a:t>
                      </a: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chemeClr val="accent6">
                        <a:lumMod val="20000"/>
                        <a:lumOff val="80000"/>
                      </a:schemeClr>
                    </a:solidFill>
                  </a:tcPr>
                </a:tc>
                <a:tc rowSpan="2">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kern="1200" cap="none" normalizeH="0" baseline="0" dirty="0">
                          <a:ln>
                            <a:noFill/>
                          </a:ln>
                          <a:solidFill>
                            <a:schemeClr val="tx1"/>
                          </a:solidFill>
                          <a:effectLst/>
                          <a:latin typeface="微軟正黑體" pitchFamily="34" charset="-120"/>
                          <a:ea typeface="微軟正黑體" pitchFamily="34" charset="-120"/>
                          <a:cs typeface="+mn-cs"/>
                        </a:rPr>
                        <a:t>全國高級中等學校專業群科專題製作及創意競賽決賽</a:t>
                      </a:r>
                      <a:endParaRPr kumimoji="1" lang="en-US" altLang="zh-TW" sz="1800" b="0" i="0" u="none" strike="noStrike" kern="1200" cap="none" normalizeH="0" baseline="0" dirty="0">
                        <a:ln>
                          <a:noFill/>
                        </a:ln>
                        <a:solidFill>
                          <a:schemeClr val="tx1"/>
                        </a:solidFill>
                        <a:effectLst/>
                        <a:latin typeface="微軟正黑體" pitchFamily="34" charset="-120"/>
                        <a:ea typeface="微軟正黑體" pitchFamily="34" charset="-120"/>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1400" b="0" i="0" u="none" strike="noStrike" kern="1200" cap="none" normalizeH="0" baseline="0" dirty="0">
                          <a:ln>
                            <a:noFill/>
                          </a:ln>
                          <a:solidFill>
                            <a:schemeClr val="tx1"/>
                          </a:solidFill>
                          <a:effectLst/>
                          <a:latin typeface="微軟正黑體" pitchFamily="34" charset="-120"/>
                          <a:ea typeface="微軟正黑體" pitchFamily="34" charset="-120"/>
                          <a:cs typeface="+mn-cs"/>
                        </a:rPr>
                        <a:t>註</a:t>
                      </a:r>
                      <a:r>
                        <a:rPr kumimoji="1" lang="en-US" altLang="zh-TW" sz="1400" b="0" i="0" u="none" strike="noStrike" kern="1200" cap="none" normalizeH="0" baseline="0" dirty="0">
                          <a:ln>
                            <a:noFill/>
                          </a:ln>
                          <a:solidFill>
                            <a:schemeClr val="tx1"/>
                          </a:solidFill>
                          <a:effectLst/>
                          <a:latin typeface="微軟正黑體" pitchFamily="34" charset="-120"/>
                          <a:ea typeface="微軟正黑體" pitchFamily="34" charset="-120"/>
                          <a:cs typeface="+mn-cs"/>
                        </a:rPr>
                        <a:t>:</a:t>
                      </a:r>
                      <a:r>
                        <a:rPr kumimoji="1" lang="zh-TW" altLang="en-US" sz="1400" b="0" i="0" u="none" strike="noStrike" kern="1200" cap="none" normalizeH="0" baseline="0" dirty="0">
                          <a:ln>
                            <a:noFill/>
                          </a:ln>
                          <a:solidFill>
                            <a:schemeClr val="tx1"/>
                          </a:solidFill>
                          <a:effectLst/>
                          <a:latin typeface="微軟正黑體" pitchFamily="34" charset="-120"/>
                          <a:ea typeface="微軟正黑體" pitchFamily="34" charset="-120"/>
                          <a:cs typeface="+mn-cs"/>
                        </a:rPr>
                        <a:t>專題組及創意組獲獎學生可就「</a:t>
                      </a:r>
                      <a:r>
                        <a:rPr kumimoji="1" lang="zh-TW" altLang="en-US" sz="1400" b="0" i="0" u="none" strike="noStrike" kern="1200" cap="none" normalizeH="0" baseline="0" dirty="0">
                          <a:ln>
                            <a:noFill/>
                          </a:ln>
                          <a:solidFill>
                            <a:srgbClr val="0000FF"/>
                          </a:solidFill>
                          <a:effectLst/>
                          <a:latin typeface="微軟正黑體" pitchFamily="34" charset="-120"/>
                          <a:ea typeface="微軟正黑體" pitchFamily="34" charset="-120"/>
                          <a:cs typeface="+mn-cs"/>
                        </a:rPr>
                        <a:t>獲獎群別</a:t>
                      </a:r>
                      <a:r>
                        <a:rPr kumimoji="1" lang="zh-TW" altLang="en-US" sz="1400" b="0" i="0" u="none" strike="noStrike" kern="1200" cap="none" normalizeH="0" baseline="0" dirty="0">
                          <a:ln>
                            <a:noFill/>
                          </a:ln>
                          <a:solidFill>
                            <a:schemeClr val="tx1"/>
                          </a:solidFill>
                          <a:effectLst/>
                          <a:latin typeface="微軟正黑體" pitchFamily="34" charset="-120"/>
                          <a:ea typeface="微軟正黑體" pitchFamily="34" charset="-120"/>
                          <a:cs typeface="+mn-cs"/>
                        </a:rPr>
                        <a:t>」或「</a:t>
                      </a:r>
                      <a:r>
                        <a:rPr kumimoji="1" lang="zh-TW" altLang="en-US" sz="1400" b="0" i="0" u="none" strike="noStrike" kern="1200" cap="none" normalizeH="0" baseline="0" dirty="0">
                          <a:ln>
                            <a:noFill/>
                          </a:ln>
                          <a:solidFill>
                            <a:srgbClr val="0000FF"/>
                          </a:solidFill>
                          <a:effectLst/>
                          <a:latin typeface="微軟正黑體" pitchFamily="34" charset="-120"/>
                          <a:ea typeface="微軟正黑體" pitchFamily="34" charset="-120"/>
                          <a:cs typeface="+mn-cs"/>
                        </a:rPr>
                        <a:t>考生畢</a:t>
                      </a:r>
                      <a:r>
                        <a:rPr kumimoji="1" lang="en-US" altLang="zh-TW" sz="1400" b="0" i="0" u="none" strike="noStrike" kern="1200" cap="none" normalizeH="0" baseline="0" dirty="0">
                          <a:ln>
                            <a:noFill/>
                          </a:ln>
                          <a:solidFill>
                            <a:srgbClr val="0000FF"/>
                          </a:solidFill>
                          <a:effectLst/>
                          <a:latin typeface="微軟正黑體" pitchFamily="34" charset="-120"/>
                          <a:ea typeface="微軟正黑體" pitchFamily="34" charset="-120"/>
                          <a:cs typeface="+mn-cs"/>
                        </a:rPr>
                        <a:t>(</a:t>
                      </a:r>
                      <a:r>
                        <a:rPr kumimoji="1" lang="zh-TW" altLang="en-US" sz="1400" b="0" i="0" u="none" strike="noStrike" kern="1200" cap="none" normalizeH="0" baseline="0" dirty="0">
                          <a:ln>
                            <a:noFill/>
                          </a:ln>
                          <a:solidFill>
                            <a:srgbClr val="0000FF"/>
                          </a:solidFill>
                          <a:effectLst/>
                          <a:latin typeface="微軟正黑體" pitchFamily="34" charset="-120"/>
                          <a:ea typeface="微軟正黑體" pitchFamily="34" charset="-120"/>
                          <a:cs typeface="+mn-cs"/>
                        </a:rPr>
                        <a:t>肄</a:t>
                      </a:r>
                      <a:r>
                        <a:rPr kumimoji="1" lang="en-US" altLang="zh-TW" sz="1400" b="0" i="0" u="none" strike="noStrike" kern="1200" cap="none" normalizeH="0" baseline="0" dirty="0">
                          <a:ln>
                            <a:noFill/>
                          </a:ln>
                          <a:solidFill>
                            <a:srgbClr val="0000FF"/>
                          </a:solidFill>
                          <a:effectLst/>
                          <a:latin typeface="微軟正黑體" pitchFamily="34" charset="-120"/>
                          <a:ea typeface="微軟正黑體" pitchFamily="34" charset="-120"/>
                          <a:cs typeface="+mn-cs"/>
                        </a:rPr>
                        <a:t>)</a:t>
                      </a:r>
                      <a:r>
                        <a:rPr kumimoji="1" lang="zh-TW" altLang="en-US" sz="1400" b="0" i="0" u="none" strike="noStrike" kern="1200" cap="none" normalizeH="0" baseline="0" dirty="0">
                          <a:ln>
                            <a:noFill/>
                          </a:ln>
                          <a:solidFill>
                            <a:srgbClr val="0000FF"/>
                          </a:solidFill>
                          <a:effectLst/>
                          <a:latin typeface="微軟正黑體" pitchFamily="34" charset="-120"/>
                          <a:ea typeface="微軟正黑體" pitchFamily="34" charset="-120"/>
                          <a:cs typeface="+mn-cs"/>
                        </a:rPr>
                        <a:t>業科（組、學程）歸屬群別</a:t>
                      </a:r>
                      <a:r>
                        <a:rPr kumimoji="1" lang="zh-TW" altLang="en-US" sz="1400" b="0" i="0" u="none" strike="noStrike" kern="1200" cap="none" normalizeH="0" baseline="0" dirty="0">
                          <a:ln>
                            <a:noFill/>
                          </a:ln>
                          <a:solidFill>
                            <a:schemeClr val="tx1"/>
                          </a:solidFill>
                          <a:effectLst/>
                          <a:latin typeface="微軟正黑體" pitchFamily="34" charset="-120"/>
                          <a:ea typeface="微軟正黑體" pitchFamily="34" charset="-120"/>
                          <a:cs typeface="+mn-cs"/>
                        </a:rPr>
                        <a:t>」</a:t>
                      </a:r>
                      <a:r>
                        <a:rPr kumimoji="1" lang="zh-TW" altLang="en-US" sz="1400" b="0" i="0" u="none" strike="noStrike" kern="1200" cap="none" normalizeH="0" baseline="0" dirty="0">
                          <a:ln>
                            <a:noFill/>
                          </a:ln>
                          <a:solidFill>
                            <a:srgbClr val="FF0000"/>
                          </a:solidFill>
                          <a:effectLst/>
                          <a:latin typeface="微軟正黑體" pitchFamily="34" charset="-120"/>
                          <a:ea typeface="微軟正黑體" pitchFamily="34" charset="-120"/>
                          <a:cs typeface="+mn-cs"/>
                        </a:rPr>
                        <a:t>擇一資格</a:t>
                      </a:r>
                      <a:r>
                        <a:rPr kumimoji="1" lang="zh-TW" altLang="en-US" sz="1400" b="0" i="0" u="none" strike="noStrike" kern="1200" cap="none" normalizeH="0" baseline="0" dirty="0">
                          <a:ln>
                            <a:noFill/>
                          </a:ln>
                          <a:solidFill>
                            <a:schemeClr val="tx1"/>
                          </a:solidFill>
                          <a:effectLst/>
                          <a:latin typeface="微軟正黑體" pitchFamily="34" charset="-120"/>
                          <a:ea typeface="微軟正黑體" pitchFamily="34" charset="-120"/>
                          <a:cs typeface="+mn-cs"/>
                        </a:rPr>
                        <a:t>報名本招生</a:t>
                      </a:r>
                      <a:endParaRPr kumimoji="1" lang="zh-TW" altLang="en-US" sz="1400" b="0" i="0" u="none" strike="noStrike" kern="1200" cap="none" normalizeH="0" baseline="0" dirty="0">
                        <a:ln>
                          <a:noFill/>
                        </a:ln>
                        <a:solidFill>
                          <a:srgbClr val="FF0000"/>
                        </a:solidFill>
                        <a:effectLst/>
                        <a:latin typeface="微軟正黑體" pitchFamily="34" charset="-120"/>
                        <a:ea typeface="微軟正黑體" pitchFamily="34" charset="-120"/>
                        <a:cs typeface="+mn-cs"/>
                      </a:endParaRP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4"/>
                  </a:ext>
                </a:extLst>
              </a:tr>
              <a:tr h="383689">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800" b="0" i="0" u="none" strike="noStrike" cap="none" normalizeH="0" baseline="0" dirty="0">
                          <a:ln>
                            <a:noFill/>
                          </a:ln>
                          <a:solidFill>
                            <a:schemeClr val="tx1"/>
                          </a:solidFill>
                          <a:effectLst/>
                          <a:latin typeface="微軟正黑體" pitchFamily="34" charset="-120"/>
                          <a:ea typeface="微軟正黑體" pitchFamily="34" charset="-120"/>
                        </a:rPr>
                        <a:t>5</a:t>
                      </a: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800" b="0" i="0" u="none" strike="noStrike" cap="none" normalizeH="0" baseline="0" dirty="0">
                          <a:ln>
                            <a:noFill/>
                          </a:ln>
                          <a:solidFill>
                            <a:schemeClr val="tx1"/>
                          </a:solidFill>
                          <a:effectLst/>
                          <a:latin typeface="微軟正黑體" pitchFamily="34" charset="-120"/>
                          <a:ea typeface="微軟正黑體" pitchFamily="34" charset="-120"/>
                        </a:rPr>
                        <a:t>甲級</a:t>
                      </a:r>
                      <a:r>
                        <a:rPr kumimoji="1" lang="en-US" altLang="zh-TW" sz="1800" b="0" i="0" u="none" strike="noStrike" cap="none" normalizeH="0" baseline="0" dirty="0">
                          <a:ln>
                            <a:noFill/>
                          </a:ln>
                          <a:solidFill>
                            <a:schemeClr val="tx1"/>
                          </a:solidFill>
                          <a:effectLst/>
                          <a:latin typeface="微軟正黑體" pitchFamily="34" charset="-120"/>
                          <a:ea typeface="微軟正黑體" pitchFamily="34" charset="-120"/>
                        </a:rPr>
                        <a:t>/</a:t>
                      </a:r>
                      <a:r>
                        <a:rPr kumimoji="1" lang="zh-TW" altLang="en-US" sz="1800" b="0" i="0" u="none" strike="noStrike" cap="none" normalizeH="0" baseline="0" dirty="0">
                          <a:ln>
                            <a:noFill/>
                          </a:ln>
                          <a:solidFill>
                            <a:schemeClr val="tx1"/>
                          </a:solidFill>
                          <a:effectLst/>
                          <a:latin typeface="微軟正黑體" pitchFamily="34" charset="-120"/>
                          <a:ea typeface="微軟正黑體" pitchFamily="34" charset="-120"/>
                        </a:rPr>
                        <a:t>乙級技術士證</a:t>
                      </a: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chemeClr val="accent5">
                        <a:lumMod val="20000"/>
                        <a:lumOff val="80000"/>
                      </a:schemeClr>
                    </a:solidFill>
                  </a:tcPr>
                </a:tc>
                <a:tc vMerge="1">
                  <a:txBody>
                    <a:bodyPr/>
                    <a:lstStyle/>
                    <a:p>
                      <a:endParaRPr lang="zh-TW" altLang="en-US" dirty="0"/>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chemeClr val="accent6">
                        <a:lumMod val="20000"/>
                        <a:lumOff val="80000"/>
                      </a:schemeClr>
                    </a:solidFill>
                  </a:tcPr>
                </a:tc>
                <a:tc vMerge="1">
                  <a:txBody>
                    <a:bodyPr/>
                    <a:lstStyle/>
                    <a:p>
                      <a:endParaRPr lang="zh-TW" altLang="en-US" dirty="0"/>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0005"/>
                  </a:ext>
                </a:extLst>
              </a:tr>
              <a:tr h="383689">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800" b="0" i="0" u="none" strike="noStrike" cap="none" normalizeH="0" baseline="0" dirty="0">
                          <a:ln>
                            <a:noFill/>
                          </a:ln>
                          <a:solidFill>
                            <a:schemeClr val="tx1"/>
                          </a:solidFill>
                          <a:effectLst/>
                          <a:latin typeface="微軟正黑體" pitchFamily="34" charset="-120"/>
                          <a:ea typeface="微軟正黑體" pitchFamily="34" charset="-120"/>
                        </a:rPr>
                        <a:t>6</a:t>
                      </a: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lang="zh-TW" altLang="zh-TW" sz="1800" kern="1200" spc="-80" baseline="0" dirty="0">
                          <a:solidFill>
                            <a:schemeClr val="tx1"/>
                          </a:solidFill>
                          <a:effectLst/>
                          <a:latin typeface="微軟正黑體" pitchFamily="34" charset="-120"/>
                          <a:ea typeface="微軟正黑體" pitchFamily="34" charset="-120"/>
                          <a:cs typeface="+mn-cs"/>
                        </a:rPr>
                        <a:t>專門職業及技術人員普通考試及格證書</a:t>
                      </a:r>
                      <a:endParaRPr kumimoji="1" lang="zh-TW" altLang="en-US" sz="1800" b="0" i="0" u="none" strike="noStrike" cap="none" spc="-80" normalizeH="0" baseline="0" dirty="0">
                        <a:ln>
                          <a:noFill/>
                        </a:ln>
                        <a:solidFill>
                          <a:schemeClr val="tx1"/>
                        </a:solidFill>
                        <a:effectLst/>
                        <a:latin typeface="微軟正黑體" pitchFamily="34" charset="-120"/>
                        <a:ea typeface="微軟正黑體" pitchFamily="34" charset="-120"/>
                      </a:endParaRP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chemeClr val="accent5">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800" b="0" i="0" u="none" strike="noStrike" kern="1200" cap="none" normalizeH="0" baseline="0" dirty="0">
                          <a:ln>
                            <a:noFill/>
                          </a:ln>
                          <a:solidFill>
                            <a:schemeClr val="tx1"/>
                          </a:solidFill>
                          <a:effectLst/>
                          <a:latin typeface="微軟正黑體" pitchFamily="34" charset="-120"/>
                          <a:ea typeface="微軟正黑體" pitchFamily="34" charset="-120"/>
                          <a:cs typeface="+mn-cs"/>
                        </a:rPr>
                        <a:t>13</a:t>
                      </a: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cap="none" normalizeH="0" baseline="0" dirty="0">
                          <a:ln>
                            <a:noFill/>
                          </a:ln>
                          <a:solidFill>
                            <a:schemeClr val="tx1"/>
                          </a:solidFill>
                          <a:effectLst/>
                          <a:latin typeface="微軟正黑體" pitchFamily="34" charset="-120"/>
                          <a:ea typeface="微軟正黑體" pitchFamily="34" charset="-120"/>
                        </a:rPr>
                        <a:t>全國學生舞蹈比賽</a:t>
                      </a:r>
                      <a:r>
                        <a:rPr kumimoji="1" lang="zh-TW" altLang="zh-TW" sz="1800" b="0" i="0" u="none" strike="noStrike" kern="1200" cap="none" normalizeH="0" baseline="0" dirty="0">
                          <a:ln>
                            <a:noFill/>
                          </a:ln>
                          <a:solidFill>
                            <a:srgbClr val="FF0000"/>
                          </a:solidFill>
                          <a:effectLst/>
                          <a:latin typeface="微軟正黑體" pitchFamily="34" charset="-120"/>
                          <a:ea typeface="微軟正黑體" pitchFamily="34" charset="-120"/>
                          <a:cs typeface="+mn-cs"/>
                        </a:rPr>
                        <a:t>個人賽決賽</a:t>
                      </a:r>
                      <a:endParaRPr kumimoji="1" lang="zh-TW" altLang="en-US" sz="1800" b="0" i="0" u="none" strike="noStrike" kern="1200" cap="none" normalizeH="0" baseline="0" dirty="0">
                        <a:ln>
                          <a:noFill/>
                        </a:ln>
                        <a:solidFill>
                          <a:srgbClr val="FF0000"/>
                        </a:solidFill>
                        <a:effectLst/>
                        <a:latin typeface="微軟正黑體" pitchFamily="34" charset="-120"/>
                        <a:ea typeface="微軟正黑體" pitchFamily="34" charset="-120"/>
                        <a:cs typeface="+mn-cs"/>
                      </a:endParaRP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2612485195"/>
                  </a:ext>
                </a:extLst>
              </a:tr>
              <a:tr h="383689">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800" b="0" i="0" u="none" strike="noStrike" cap="none" normalizeH="0" baseline="0" dirty="0">
                          <a:ln>
                            <a:noFill/>
                          </a:ln>
                          <a:solidFill>
                            <a:schemeClr val="tx1"/>
                          </a:solidFill>
                          <a:effectLst/>
                          <a:latin typeface="微軟正黑體" pitchFamily="34" charset="-120"/>
                          <a:ea typeface="微軟正黑體" pitchFamily="34" charset="-120"/>
                        </a:rPr>
                        <a:t>7</a:t>
                      </a: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1800" b="0" i="0" u="none" strike="noStrike" kern="1200" cap="none" normalizeH="0" baseline="0" dirty="0">
                          <a:ln>
                            <a:noFill/>
                          </a:ln>
                          <a:solidFill>
                            <a:schemeClr val="tx1"/>
                          </a:solidFill>
                          <a:effectLst/>
                          <a:latin typeface="微軟正黑體" pitchFamily="34" charset="-120"/>
                          <a:ea typeface="微軟正黑體" pitchFamily="34" charset="-120"/>
                          <a:cs typeface="+mn-cs"/>
                        </a:rPr>
                        <a:t>全國</a:t>
                      </a:r>
                      <a:r>
                        <a:rPr kumimoji="1" lang="zh-TW" altLang="en-US" sz="1800" b="0" i="0" u="none" strike="noStrike" kern="1200" cap="none" normalizeH="0" baseline="0" dirty="0">
                          <a:ln>
                            <a:noFill/>
                          </a:ln>
                          <a:solidFill>
                            <a:schemeClr val="tx1"/>
                          </a:solidFill>
                          <a:effectLst/>
                          <a:latin typeface="微軟正黑體" pitchFamily="34" charset="-120"/>
                          <a:ea typeface="微軟正黑體" pitchFamily="34" charset="-120"/>
                          <a:cs typeface="+mn-cs"/>
                        </a:rPr>
                        <a:t>技術型高級中等學校</a:t>
                      </a:r>
                      <a:r>
                        <a:rPr kumimoji="1" lang="zh-TW" altLang="zh-TW" sz="1800" b="0" i="0" u="none" strike="noStrike" kern="1200" cap="none" normalizeH="0" baseline="0" dirty="0">
                          <a:ln>
                            <a:noFill/>
                          </a:ln>
                          <a:solidFill>
                            <a:schemeClr val="tx1"/>
                          </a:solidFill>
                          <a:effectLst/>
                          <a:latin typeface="微軟正黑體" pitchFamily="34" charset="-120"/>
                          <a:ea typeface="微軟正黑體" pitchFamily="34" charset="-120"/>
                          <a:cs typeface="+mn-cs"/>
                        </a:rPr>
                        <a:t>學生團隊技術創造力培訓與競賽</a:t>
                      </a:r>
                      <a:endParaRPr kumimoji="1" lang="zh-TW" altLang="en-US" sz="1800" b="0" i="0" u="none" strike="noStrike" cap="none" normalizeH="0" baseline="0" dirty="0">
                        <a:ln>
                          <a:noFill/>
                        </a:ln>
                        <a:solidFill>
                          <a:schemeClr val="tx1"/>
                        </a:solidFill>
                        <a:effectLst/>
                        <a:latin typeface="微軟正黑體" pitchFamily="34" charset="-120"/>
                        <a:ea typeface="微軟正黑體" pitchFamily="34" charset="-120"/>
                      </a:endParaRP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800" b="0" i="0" u="none" strike="noStrike" cap="none" normalizeH="0" baseline="0" dirty="0">
                          <a:ln>
                            <a:noFill/>
                          </a:ln>
                          <a:solidFill>
                            <a:schemeClr val="tx1"/>
                          </a:solidFill>
                          <a:effectLst/>
                          <a:latin typeface="微軟正黑體" pitchFamily="34" charset="-120"/>
                          <a:ea typeface="微軟正黑體" pitchFamily="34" charset="-120"/>
                        </a:rPr>
                        <a:t>14</a:t>
                      </a: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en-US" sz="1800" b="0" i="0" u="none" strike="noStrike" cap="none" normalizeH="0" baseline="0" dirty="0">
                          <a:ln>
                            <a:noFill/>
                          </a:ln>
                          <a:solidFill>
                            <a:schemeClr val="tx1"/>
                          </a:solidFill>
                          <a:effectLst/>
                          <a:latin typeface="微軟正黑體" pitchFamily="34" charset="-120"/>
                          <a:ea typeface="微軟正黑體" pitchFamily="34" charset="-120"/>
                        </a:rPr>
                        <a:t>全國學生音樂比賽</a:t>
                      </a:r>
                      <a:r>
                        <a:rPr kumimoji="1" lang="zh-TW" altLang="zh-TW" sz="1800" b="0" i="0" u="none" strike="noStrike" kern="1200" cap="none" normalizeH="0" baseline="0" dirty="0">
                          <a:ln>
                            <a:noFill/>
                          </a:ln>
                          <a:solidFill>
                            <a:srgbClr val="FF0000"/>
                          </a:solidFill>
                          <a:effectLst/>
                          <a:latin typeface="微軟正黑體" pitchFamily="34" charset="-120"/>
                          <a:ea typeface="微軟正黑體" pitchFamily="34" charset="-120"/>
                          <a:cs typeface="+mn-cs"/>
                        </a:rPr>
                        <a:t>個人賽決賽</a:t>
                      </a:r>
                      <a:endParaRPr kumimoji="1" lang="zh-TW" altLang="en-US" sz="1800" b="0" i="0" u="none" strike="noStrike" kern="1200" cap="none" normalizeH="0" baseline="0" dirty="0">
                        <a:ln>
                          <a:noFill/>
                        </a:ln>
                        <a:solidFill>
                          <a:srgbClr val="FF0000"/>
                        </a:solidFill>
                        <a:effectLst/>
                        <a:latin typeface="微軟正黑體" pitchFamily="34" charset="-120"/>
                        <a:ea typeface="微軟正黑體" pitchFamily="34" charset="-120"/>
                        <a:cs typeface="+mn-cs"/>
                      </a:endParaRP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chemeClr val="accent6">
                        <a:lumMod val="20000"/>
                        <a:lumOff val="80000"/>
                      </a:schemeClr>
                    </a:solidFill>
                  </a:tcPr>
                </a:tc>
                <a:extLst>
                  <a:ext uri="{0D108BD9-81ED-4DB2-BD59-A6C34878D82A}">
                    <a16:rowId xmlns:a16="http://schemas.microsoft.com/office/drawing/2014/main" val="1137710061"/>
                  </a:ext>
                </a:extLst>
              </a:tr>
              <a:tr h="62420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800" b="0" i="0" u="none" strike="noStrike" cap="none" normalizeH="0" baseline="0" dirty="0">
                          <a:ln>
                            <a:noFill/>
                          </a:ln>
                          <a:solidFill>
                            <a:schemeClr val="tx1"/>
                          </a:solidFill>
                          <a:effectLst/>
                          <a:latin typeface="微軟正黑體" pitchFamily="34" charset="-120"/>
                          <a:ea typeface="微軟正黑體" pitchFamily="34" charset="-120"/>
                        </a:rPr>
                        <a:t>8</a:t>
                      </a: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TW" altLang="zh-TW" sz="1800" b="0" i="0" u="none" strike="noStrike" kern="1200" cap="none" normalizeH="0" baseline="0" dirty="0">
                          <a:ln>
                            <a:noFill/>
                          </a:ln>
                          <a:solidFill>
                            <a:schemeClr val="tx1"/>
                          </a:solidFill>
                          <a:effectLst/>
                          <a:latin typeface="微軟正黑體" pitchFamily="34" charset="-120"/>
                          <a:ea typeface="微軟正黑體" pitchFamily="34" charset="-120"/>
                          <a:cs typeface="+mn-cs"/>
                        </a:rPr>
                        <a:t>全國高中職智慧鐵人創意競賽決賽暨國際邀請賽</a:t>
                      </a:r>
                      <a:endParaRPr kumimoji="1" lang="zh-TW" altLang="en-US" sz="1800" b="0" i="0" u="none" strike="noStrike" kern="1200" cap="none" normalizeH="0" baseline="0" dirty="0">
                        <a:ln>
                          <a:noFill/>
                        </a:ln>
                        <a:solidFill>
                          <a:schemeClr val="tx1"/>
                        </a:solidFill>
                        <a:effectLst/>
                        <a:latin typeface="微軟正黑體" pitchFamily="34" charset="-120"/>
                        <a:ea typeface="微軟正黑體" pitchFamily="34" charset="-120"/>
                        <a:cs typeface="+mn-cs"/>
                      </a:endParaRP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zh-TW" sz="1800" b="0" i="0" u="none" strike="noStrike" cap="none" normalizeH="0" baseline="0" dirty="0">
                          <a:ln>
                            <a:noFill/>
                          </a:ln>
                          <a:solidFill>
                            <a:schemeClr val="tx1"/>
                          </a:solidFill>
                          <a:effectLst/>
                          <a:latin typeface="微軟正黑體" pitchFamily="34" charset="-120"/>
                          <a:ea typeface="微軟正黑體" pitchFamily="34" charset="-120"/>
                        </a:rPr>
                        <a:t>15</a:t>
                      </a: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800" b="0" i="0" u="none" strike="noStrike" cap="none" normalizeH="0" baseline="0" dirty="0">
                          <a:ln>
                            <a:noFill/>
                          </a:ln>
                          <a:solidFill>
                            <a:schemeClr val="tx1"/>
                          </a:solidFill>
                          <a:effectLst/>
                          <a:latin typeface="微軟正黑體" pitchFamily="34" charset="-120"/>
                          <a:ea typeface="微軟正黑體" pitchFamily="34" charset="-120"/>
                        </a:rPr>
                        <a:t>其他參加國際性特殊技藝技能競賽</a:t>
                      </a:r>
                      <a:endParaRPr kumimoji="1" lang="en-US" altLang="zh-TW" sz="1800" b="0" i="0" u="none" strike="noStrike" cap="none" normalizeH="0" baseline="0" dirty="0">
                        <a:ln>
                          <a:noFill/>
                        </a:ln>
                        <a:solidFill>
                          <a:schemeClr val="tx1"/>
                        </a:solidFill>
                        <a:effectLst/>
                        <a:latin typeface="微軟正黑體" pitchFamily="34" charset="-120"/>
                        <a:ea typeface="微軟正黑體" pitchFamily="34"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zh-TW" sz="1800" b="0" i="0" u="none" strike="noStrike" cap="none" normalizeH="0" baseline="0" dirty="0">
                          <a:ln>
                            <a:noFill/>
                          </a:ln>
                          <a:solidFill>
                            <a:schemeClr val="tx1"/>
                          </a:solidFill>
                          <a:effectLst/>
                          <a:latin typeface="微軟正黑體" pitchFamily="34" charset="-120"/>
                          <a:ea typeface="微軟正黑體" pitchFamily="34" charset="-120"/>
                        </a:rPr>
                        <a:t>(</a:t>
                      </a:r>
                      <a:r>
                        <a:rPr kumimoji="1" lang="zh-TW" altLang="en-US" sz="1800" b="0" i="0" u="none" strike="noStrike" cap="none" normalizeH="0" baseline="0" dirty="0">
                          <a:ln>
                            <a:noFill/>
                          </a:ln>
                          <a:solidFill>
                            <a:schemeClr val="tx1"/>
                          </a:solidFill>
                          <a:effectLst/>
                          <a:latin typeface="微軟正黑體" pitchFamily="34" charset="-120"/>
                          <a:ea typeface="微軟正黑體" pitchFamily="34" charset="-120"/>
                        </a:rPr>
                        <a:t>須通過本會審查</a:t>
                      </a:r>
                      <a:r>
                        <a:rPr kumimoji="1" lang="en-US" altLang="zh-TW" sz="1800" b="0" i="0" u="none" strike="noStrike" cap="none" normalizeH="0" baseline="0" dirty="0">
                          <a:ln>
                            <a:noFill/>
                          </a:ln>
                          <a:solidFill>
                            <a:schemeClr val="tx1"/>
                          </a:solidFill>
                          <a:effectLst/>
                          <a:latin typeface="微軟正黑體" pitchFamily="34" charset="-120"/>
                          <a:ea typeface="微軟正黑體" pitchFamily="34" charset="-120"/>
                        </a:rPr>
                        <a:t>)</a:t>
                      </a:r>
                      <a:endParaRPr kumimoji="1" lang="zh-TW" altLang="en-US" sz="1800" b="0" i="0" u="none" strike="noStrike" cap="none" normalizeH="0" baseline="0" dirty="0">
                        <a:ln>
                          <a:noFill/>
                        </a:ln>
                        <a:solidFill>
                          <a:schemeClr val="tx1"/>
                        </a:solidFill>
                        <a:effectLst/>
                        <a:latin typeface="微軟正黑體" pitchFamily="34" charset="-120"/>
                        <a:ea typeface="微軟正黑體" pitchFamily="34" charset="-120"/>
                      </a:endParaRPr>
                    </a:p>
                  </a:txBody>
                  <a:tcPr marT="45718" marB="45718" anchor="ctr" horzOverflow="overflow">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182655226"/>
                  </a:ext>
                </a:extLst>
              </a:tr>
            </a:tbl>
          </a:graphicData>
        </a:graphic>
      </p:graphicFrame>
      <p:sp>
        <p:nvSpPr>
          <p:cNvPr id="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500" b="1" spc="-75" dirty="0">
                <a:solidFill>
                  <a:prstClr val="black"/>
                </a:solidFill>
                <a:latin typeface="微軟正黑體" panose="020B0604030504040204" pitchFamily="34" charset="-120"/>
                <a:ea typeface="微軟正黑體" panose="020B0604030504040204" pitchFamily="34" charset="-120"/>
              </a:rPr>
              <a:t>技優甄審入學招生作業流程</a:t>
            </a:r>
          </a:p>
        </p:txBody>
      </p:sp>
      <p:sp>
        <p:nvSpPr>
          <p:cNvPr id="5" name="矩形 4">
            <a:extLst>
              <a:ext uri="{FF2B5EF4-FFF2-40B4-BE49-F238E27FC236}">
                <a16:creationId xmlns:a16="http://schemas.microsoft.com/office/drawing/2014/main" id="{28FB9887-C60B-49F4-A93B-5D0F3FE8C3D8}"/>
              </a:ext>
            </a:extLst>
          </p:cNvPr>
          <p:cNvSpPr/>
          <p:nvPr/>
        </p:nvSpPr>
        <p:spPr>
          <a:xfrm>
            <a:off x="1076323" y="1494439"/>
            <a:ext cx="5263518" cy="156148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矩形 5">
            <a:extLst>
              <a:ext uri="{FF2B5EF4-FFF2-40B4-BE49-F238E27FC236}">
                <a16:creationId xmlns:a16="http://schemas.microsoft.com/office/drawing/2014/main" id="{90E6BF97-1E04-474C-9016-04083B7BA0D2}"/>
              </a:ext>
            </a:extLst>
          </p:cNvPr>
          <p:cNvSpPr/>
          <p:nvPr/>
        </p:nvSpPr>
        <p:spPr>
          <a:xfrm>
            <a:off x="1076323" y="3702062"/>
            <a:ext cx="5263518" cy="625312"/>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6031290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0480" name="Group 64"/>
          <p:cNvGraphicFramePr>
            <a:graphicFrameLocks noGrp="1"/>
          </p:cNvGraphicFramePr>
          <p:nvPr>
            <p:extLst>
              <p:ext uri="{D42A27DB-BD31-4B8C-83A1-F6EECF244321}">
                <p14:modId xmlns:p14="http://schemas.microsoft.com/office/powerpoint/2010/main" val="2533915042"/>
              </p:ext>
            </p:extLst>
          </p:nvPr>
        </p:nvGraphicFramePr>
        <p:xfrm>
          <a:off x="924881" y="1024860"/>
          <a:ext cx="10725152" cy="4808279"/>
        </p:xfrm>
        <a:graphic>
          <a:graphicData uri="http://schemas.openxmlformats.org/drawingml/2006/table">
            <a:tbl>
              <a:tblPr/>
              <a:tblGrid>
                <a:gridCol w="2765426">
                  <a:extLst>
                    <a:ext uri="{9D8B030D-6E8A-4147-A177-3AD203B41FA5}">
                      <a16:colId xmlns:a16="http://schemas.microsoft.com/office/drawing/2014/main" val="20000"/>
                    </a:ext>
                  </a:extLst>
                </a:gridCol>
                <a:gridCol w="3587750">
                  <a:extLst>
                    <a:ext uri="{9D8B030D-6E8A-4147-A177-3AD203B41FA5}">
                      <a16:colId xmlns:a16="http://schemas.microsoft.com/office/drawing/2014/main" val="20001"/>
                    </a:ext>
                  </a:extLst>
                </a:gridCol>
                <a:gridCol w="1950168">
                  <a:extLst>
                    <a:ext uri="{9D8B030D-6E8A-4147-A177-3AD203B41FA5}">
                      <a16:colId xmlns:a16="http://schemas.microsoft.com/office/drawing/2014/main" val="20002"/>
                    </a:ext>
                  </a:extLst>
                </a:gridCol>
                <a:gridCol w="2421808">
                  <a:extLst>
                    <a:ext uri="{9D8B030D-6E8A-4147-A177-3AD203B41FA5}">
                      <a16:colId xmlns:a16="http://schemas.microsoft.com/office/drawing/2014/main" val="20003"/>
                    </a:ext>
                  </a:extLst>
                </a:gridCol>
              </a:tblGrid>
              <a:tr h="620549">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1" i="0" u="none" strike="noStrike" cap="none" normalizeH="0" baseline="0" dirty="0">
                          <a:ln>
                            <a:noFill/>
                          </a:ln>
                          <a:solidFill>
                            <a:schemeClr val="tx1"/>
                          </a:solidFill>
                          <a:effectLst/>
                          <a:latin typeface="微軟正黑體" pitchFamily="34" charset="-120"/>
                          <a:ea typeface="微軟正黑體" pitchFamily="34" charset="-120"/>
                        </a:rPr>
                        <a:t>競賽、證照名稱</a:t>
                      </a: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1" i="0" u="none" strike="noStrike" cap="none" normalizeH="0" baseline="0" dirty="0">
                          <a:ln>
                            <a:noFill/>
                          </a:ln>
                          <a:solidFill>
                            <a:schemeClr val="tx1"/>
                          </a:solidFill>
                          <a:effectLst/>
                          <a:latin typeface="微軟正黑體" pitchFamily="34" charset="-120"/>
                          <a:ea typeface="微軟正黑體" pitchFamily="34" charset="-120"/>
                        </a:rPr>
                        <a:t>主辦單位</a:t>
                      </a: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1" i="0" u="none" strike="noStrike" cap="none" normalizeH="0" baseline="0" dirty="0">
                          <a:ln>
                            <a:noFill/>
                          </a:ln>
                          <a:solidFill>
                            <a:schemeClr val="tx1"/>
                          </a:solidFill>
                          <a:effectLst/>
                          <a:latin typeface="微軟正黑體" pitchFamily="34" charset="-120"/>
                          <a:ea typeface="微軟正黑體" pitchFamily="34" charset="-120"/>
                        </a:rPr>
                        <a:t>競賽優勝名次</a:t>
                      </a:r>
                    </a:p>
                    <a:p>
                      <a:pPr marL="0" marR="0" lvl="0" indent="0" algn="ctr" defTabSz="914400" rtl="0" eaLnBrk="0" fontAlgn="base" latinLnBrk="0" hangingPunct="0">
                        <a:lnSpc>
                          <a:spcPct val="80000"/>
                        </a:lnSpc>
                        <a:spcBef>
                          <a:spcPct val="0"/>
                        </a:spcBef>
                        <a:spcAft>
                          <a:spcPct val="0"/>
                        </a:spcAft>
                        <a:buClrTx/>
                        <a:buSzTx/>
                        <a:buFontTx/>
                        <a:buNone/>
                        <a:tabLst/>
                      </a:pPr>
                      <a:r>
                        <a:rPr kumimoji="1" lang="zh-TW" altLang="en-US" sz="1600" b="1" i="0" u="none" strike="noStrike" cap="none" normalizeH="0" baseline="0" dirty="0">
                          <a:ln>
                            <a:noFill/>
                          </a:ln>
                          <a:solidFill>
                            <a:schemeClr val="tx1"/>
                          </a:solidFill>
                          <a:effectLst/>
                          <a:latin typeface="微軟正黑體" pitchFamily="34" charset="-120"/>
                          <a:ea typeface="微軟正黑體" pitchFamily="34" charset="-120"/>
                        </a:rPr>
                        <a:t>或證照等級</a:t>
                      </a: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1" i="0" u="none" strike="noStrike" kern="1200" cap="none" normalizeH="0" baseline="0" dirty="0">
                          <a:ln>
                            <a:noFill/>
                          </a:ln>
                          <a:solidFill>
                            <a:schemeClr val="tx1"/>
                          </a:solidFill>
                          <a:effectLst/>
                          <a:latin typeface="微軟正黑體" pitchFamily="34" charset="-120"/>
                          <a:ea typeface="微軟正黑體" pitchFamily="34" charset="-120"/>
                          <a:cs typeface="+mn-cs"/>
                        </a:rPr>
                        <a:t>優待加分</a:t>
                      </a:r>
                      <a:endParaRPr kumimoji="1" lang="en-US" altLang="zh-TW" sz="1600" b="1" i="0" u="none" strike="noStrike" kern="1200" cap="none" normalizeH="0" baseline="0" dirty="0">
                        <a:ln>
                          <a:noFill/>
                        </a:ln>
                        <a:solidFill>
                          <a:schemeClr val="tx1"/>
                        </a:solidFill>
                        <a:effectLst/>
                        <a:latin typeface="微軟正黑體" pitchFamily="34" charset="-120"/>
                        <a:ea typeface="微軟正黑體" pitchFamily="34" charset="-120"/>
                        <a:cs typeface="+mn-cs"/>
                      </a:endParaRPr>
                    </a:p>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1" i="0" u="none" strike="noStrike" kern="1200" cap="none" normalizeH="0" baseline="0" dirty="0">
                          <a:ln>
                            <a:noFill/>
                          </a:ln>
                          <a:solidFill>
                            <a:schemeClr val="tx1"/>
                          </a:solidFill>
                          <a:effectLst/>
                          <a:latin typeface="微軟正黑體" pitchFamily="34" charset="-120"/>
                          <a:ea typeface="微軟正黑體" pitchFamily="34" charset="-120"/>
                          <a:cs typeface="+mn-cs"/>
                        </a:rPr>
                        <a:t>百分比</a:t>
                      </a: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r h="306306">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微軟正黑體" pitchFamily="34" charset="-120"/>
                          <a:ea typeface="微軟正黑體" pitchFamily="34" charset="-120"/>
                        </a:rPr>
                        <a:t>國際技能競賽</a:t>
                      </a: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微軟正黑體" pitchFamily="34" charset="-120"/>
                          <a:ea typeface="微軟正黑體" pitchFamily="34" charset="-120"/>
                        </a:rPr>
                        <a:t>國際展能節職業技能競賽</a:t>
                      </a: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微軟正黑體" pitchFamily="34" charset="-120"/>
                          <a:ea typeface="微軟正黑體" pitchFamily="34" charset="-120"/>
                        </a:rPr>
                        <a:t>國際科技展覽</a:t>
                      </a: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微軟正黑體" pitchFamily="34" charset="-120"/>
                          <a:ea typeface="微軟正黑體" pitchFamily="34" charset="-120"/>
                        </a:rPr>
                        <a:t>國際技能競賽組織</a:t>
                      </a: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微軟正黑體" pitchFamily="34" charset="-120"/>
                          <a:ea typeface="微軟正黑體" pitchFamily="34" charset="-120"/>
                        </a:rPr>
                        <a:t>國際奧林匹克身心障礙聯合會</a:t>
                      </a:r>
                    </a:p>
                    <a:p>
                      <a:pPr marL="0" marR="0" lvl="0" indent="0" algn="l" defTabSz="914400" rtl="0" eaLnBrk="0" fontAlgn="base" latinLnBrk="0" hangingPunct="0">
                        <a:lnSpc>
                          <a:spcPct val="100000"/>
                        </a:lnSpc>
                        <a:spcBef>
                          <a:spcPct val="0"/>
                        </a:spcBef>
                        <a:spcAft>
                          <a:spcPct val="0"/>
                        </a:spcAft>
                        <a:buClrTx/>
                        <a:buSzTx/>
                        <a:buFontTx/>
                        <a:buNone/>
                        <a:tabLst/>
                      </a:pPr>
                      <a:r>
                        <a:rPr kumimoji="1" lang="en-US" altLang="zh-TW" sz="1600" b="0" i="0" u="none" strike="noStrike" cap="none" normalizeH="0" baseline="0" dirty="0">
                          <a:ln>
                            <a:noFill/>
                          </a:ln>
                          <a:solidFill>
                            <a:schemeClr val="tx1"/>
                          </a:solidFill>
                          <a:effectLst/>
                          <a:latin typeface="微軟正黑體" pitchFamily="34" charset="-120"/>
                          <a:ea typeface="微軟正黑體" pitchFamily="34" charset="-120"/>
                        </a:rPr>
                        <a:t>(</a:t>
                      </a:r>
                      <a:r>
                        <a:rPr kumimoji="1" lang="zh-TW" altLang="en-US" sz="1600" b="0" i="0" u="none" strike="noStrike" cap="none" normalizeH="0" baseline="0" dirty="0">
                          <a:ln>
                            <a:noFill/>
                          </a:ln>
                          <a:solidFill>
                            <a:schemeClr val="tx1"/>
                          </a:solidFill>
                          <a:effectLst/>
                          <a:latin typeface="微軟正黑體" pitchFamily="34" charset="-120"/>
                          <a:ea typeface="微軟正黑體" pitchFamily="34" charset="-120"/>
                        </a:rPr>
                        <a:t>由國立臺灣科學教育館推薦參加</a:t>
                      </a:r>
                      <a:r>
                        <a:rPr kumimoji="1" lang="en-US" altLang="zh-TW" sz="1600" b="0" i="0" u="none" strike="noStrike" cap="none" normalizeH="0" baseline="0" dirty="0">
                          <a:ln>
                            <a:noFill/>
                          </a:ln>
                          <a:solidFill>
                            <a:schemeClr val="tx1"/>
                          </a:solidFill>
                          <a:effectLst/>
                          <a:latin typeface="微軟正黑體" pitchFamily="34" charset="-120"/>
                          <a:ea typeface="微軟正黑體" pitchFamily="34" charset="-120"/>
                        </a:rPr>
                        <a:t>)</a:t>
                      </a:r>
                      <a:endParaRPr kumimoji="1" lang="zh-TW" altLang="en-US" sz="1600" b="0" i="0" u="none" strike="noStrike" cap="none" normalizeH="0" baseline="0" dirty="0">
                        <a:ln>
                          <a:noFill/>
                        </a:ln>
                        <a:solidFill>
                          <a:schemeClr val="tx1"/>
                        </a:solidFill>
                        <a:effectLst/>
                        <a:latin typeface="微軟正黑體" pitchFamily="34" charset="-120"/>
                        <a:ea typeface="微軟正黑體" pitchFamily="34" charset="-120"/>
                      </a:endParaRP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第</a:t>
                      </a:r>
                      <a:r>
                        <a:rPr kumimoji="1" lang="en-US" altLang="zh-TW" sz="16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1-3</a:t>
                      </a:r>
                      <a:r>
                        <a:rPr kumimoji="1" lang="zh-TW" altLang="en-US" sz="16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名</a:t>
                      </a:r>
                      <a:br>
                        <a:rPr kumimoji="1" lang="en-US" altLang="zh-TW" sz="16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br>
                      <a:r>
                        <a:rPr kumimoji="1" lang="en-US" altLang="zh-TW" sz="16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a:t>
                      </a:r>
                      <a:r>
                        <a:rPr kumimoji="1" lang="zh-TW" altLang="en-US" sz="16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金牌、銀牌、銅牌</a:t>
                      </a:r>
                      <a:r>
                        <a:rPr kumimoji="1" lang="en-US" altLang="zh-TW" sz="16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a:t>
                      </a:r>
                      <a:endParaRPr kumimoji="1" lang="zh-TW" altLang="en-US" sz="16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endParaRP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增加甄審實得總分</a:t>
                      </a:r>
                      <a:r>
                        <a:rPr kumimoji="1" lang="en-US" altLang="zh-TW" sz="16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55%</a:t>
                      </a: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370320">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優勝</a:t>
                      </a: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kern="1200"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增加甄審</a:t>
                      </a:r>
                      <a:r>
                        <a:rPr kumimoji="1" lang="zh-TW" altLang="en-US" sz="16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實得總分</a:t>
                      </a:r>
                      <a:r>
                        <a:rPr kumimoji="1" lang="en-US" altLang="zh-TW" sz="1600" b="0" i="0" u="none" strike="noStrike" kern="1200"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50%</a:t>
                      </a: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48155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微軟正黑體" pitchFamily="34" charset="-120"/>
                          <a:ea typeface="微軟正黑體" pitchFamily="34" charset="-120"/>
                        </a:rPr>
                        <a:t>國際技能競賽</a:t>
                      </a: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微軟正黑體" pitchFamily="34" charset="-120"/>
                          <a:ea typeface="微軟正黑體" pitchFamily="34" charset="-120"/>
                        </a:rPr>
                        <a:t>國際展能節職業技能競賽</a:t>
                      </a: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zh-TW" altLang="zh-TW" sz="1600" kern="1200" dirty="0">
                          <a:solidFill>
                            <a:schemeClr val="tx1"/>
                          </a:solidFill>
                          <a:effectLst/>
                          <a:latin typeface="微軟正黑體" pitchFamily="34" charset="-120"/>
                          <a:ea typeface="微軟正黑體" pitchFamily="34" charset="-120"/>
                          <a:cs typeface="+mn-cs"/>
                        </a:rPr>
                        <a:t>勞動部</a:t>
                      </a:r>
                      <a:r>
                        <a:rPr lang="en-US" altLang="zh-TW" sz="1600" kern="1200" dirty="0">
                          <a:solidFill>
                            <a:schemeClr val="tx1"/>
                          </a:solidFill>
                          <a:effectLst/>
                          <a:latin typeface="微軟正黑體" pitchFamily="34" charset="-120"/>
                          <a:ea typeface="微軟正黑體" pitchFamily="34" charset="-120"/>
                          <a:cs typeface="+mn-cs"/>
                        </a:rPr>
                        <a:t>(</a:t>
                      </a:r>
                      <a:r>
                        <a:rPr lang="zh-TW" altLang="zh-TW" sz="1600" kern="1200" dirty="0">
                          <a:solidFill>
                            <a:schemeClr val="tx1"/>
                          </a:solidFill>
                          <a:effectLst/>
                          <a:latin typeface="微軟正黑體" pitchFamily="34" charset="-120"/>
                          <a:ea typeface="微軟正黑體" pitchFamily="34" charset="-120"/>
                          <a:cs typeface="+mn-cs"/>
                        </a:rPr>
                        <a:t>國際技能競賽中華民國委員會</a:t>
                      </a:r>
                      <a:r>
                        <a:rPr lang="en-US" altLang="zh-TW" sz="1600" kern="1200" dirty="0">
                          <a:solidFill>
                            <a:schemeClr val="tx1"/>
                          </a:solidFill>
                          <a:effectLst/>
                          <a:latin typeface="微軟正黑體" pitchFamily="34" charset="-120"/>
                          <a:ea typeface="微軟正黑體" pitchFamily="34" charset="-120"/>
                          <a:cs typeface="+mn-cs"/>
                        </a:rPr>
                        <a:t>)</a:t>
                      </a:r>
                    </a:p>
                    <a:p>
                      <a:pPr marL="0" marR="0" lvl="0" indent="0" algn="l" defTabSz="914400" rtl="0" eaLnBrk="1" fontAlgn="base" latinLnBrk="0" hangingPunct="1">
                        <a:lnSpc>
                          <a:spcPct val="100000"/>
                        </a:lnSpc>
                        <a:spcBef>
                          <a:spcPct val="0"/>
                        </a:spcBef>
                        <a:spcAft>
                          <a:spcPct val="0"/>
                        </a:spcAft>
                        <a:buClrTx/>
                        <a:buSzTx/>
                        <a:buFontTx/>
                        <a:buNone/>
                        <a:tabLst/>
                      </a:pPr>
                      <a:r>
                        <a:rPr lang="zh-TW" altLang="zh-TW" sz="1600" kern="1200" dirty="0">
                          <a:solidFill>
                            <a:schemeClr val="tx1"/>
                          </a:solidFill>
                          <a:effectLst/>
                          <a:latin typeface="微軟正黑體" pitchFamily="34" charset="-120"/>
                          <a:ea typeface="微軟正黑體" pitchFamily="34" charset="-120"/>
                          <a:cs typeface="+mn-cs"/>
                        </a:rPr>
                        <a:t>勞動部</a:t>
                      </a:r>
                      <a:r>
                        <a:rPr lang="en-US" altLang="zh-TW" sz="1600" kern="1200" dirty="0">
                          <a:solidFill>
                            <a:schemeClr val="tx1"/>
                          </a:solidFill>
                          <a:effectLst/>
                          <a:latin typeface="微軟正黑體" pitchFamily="34" charset="-120"/>
                          <a:ea typeface="微軟正黑體" pitchFamily="34" charset="-120"/>
                          <a:cs typeface="+mn-cs"/>
                        </a:rPr>
                        <a:t>(</a:t>
                      </a:r>
                      <a:r>
                        <a:rPr lang="zh-TW" altLang="en-US" sz="1600" kern="1200" dirty="0">
                          <a:solidFill>
                            <a:schemeClr val="tx1"/>
                          </a:solidFill>
                          <a:effectLst/>
                          <a:latin typeface="微軟正黑體" pitchFamily="34" charset="-120"/>
                          <a:ea typeface="微軟正黑體" pitchFamily="34" charset="-120"/>
                          <a:cs typeface="+mn-cs"/>
                        </a:rPr>
                        <a:t>原</a:t>
                      </a:r>
                      <a:r>
                        <a:rPr lang="zh-TW" altLang="zh-TW" sz="1600" kern="1200" dirty="0">
                          <a:solidFill>
                            <a:schemeClr val="tx1"/>
                          </a:solidFill>
                          <a:effectLst/>
                          <a:latin typeface="微軟正黑體" pitchFamily="34" charset="-120"/>
                          <a:ea typeface="微軟正黑體" pitchFamily="34" charset="-120"/>
                          <a:cs typeface="+mn-cs"/>
                        </a:rPr>
                        <a:t>行政院勞工委員會</a:t>
                      </a:r>
                      <a:r>
                        <a:rPr lang="en-US" altLang="zh-TW" sz="1600" kern="1200" dirty="0">
                          <a:solidFill>
                            <a:schemeClr val="tx1"/>
                          </a:solidFill>
                          <a:effectLst/>
                          <a:latin typeface="微軟正黑體" pitchFamily="34" charset="-120"/>
                          <a:ea typeface="微軟正黑體" pitchFamily="34" charset="-120"/>
                          <a:cs typeface="+mn-cs"/>
                        </a:rPr>
                        <a:t>)</a:t>
                      </a:r>
                      <a:endParaRPr kumimoji="1" lang="zh-TW" altLang="en-US" sz="1600" b="0" i="0" u="none" strike="noStrike" cap="none" normalizeH="0" baseline="0" dirty="0">
                        <a:ln>
                          <a:noFill/>
                        </a:ln>
                        <a:solidFill>
                          <a:schemeClr val="tx1"/>
                        </a:solidFill>
                        <a:effectLst/>
                        <a:latin typeface="微軟正黑體" pitchFamily="34" charset="-120"/>
                        <a:ea typeface="微軟正黑體" pitchFamily="34" charset="-120"/>
                      </a:endParaRP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正</a:t>
                      </a:r>
                      <a:r>
                        <a:rPr kumimoji="1" lang="en-US" altLang="zh-TW" sz="16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a:t>
                      </a:r>
                      <a:r>
                        <a:rPr kumimoji="1" lang="zh-TW" altLang="en-US" sz="16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備</a:t>
                      </a:r>
                      <a:r>
                        <a:rPr kumimoji="1" lang="en-US" altLang="zh-TW" sz="16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a:t>
                      </a:r>
                      <a:r>
                        <a:rPr kumimoji="1" lang="zh-TW" altLang="en-US" sz="16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取國手</a:t>
                      </a: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kern="1200"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增加甄審</a:t>
                      </a:r>
                      <a:r>
                        <a:rPr kumimoji="1" lang="zh-TW" altLang="en-US" sz="16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實得總分</a:t>
                      </a:r>
                      <a:r>
                        <a:rPr kumimoji="1" lang="en-US" altLang="zh-TW" sz="1600" b="0" i="0" u="none" strike="noStrike" kern="1200"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45%</a:t>
                      </a: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306306">
                <a:tc rowSpan="4">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微軟正黑體" pitchFamily="34" charset="-120"/>
                          <a:ea typeface="微軟正黑體" pitchFamily="34" charset="-120"/>
                        </a:rPr>
                        <a:t>全國技能競賽</a:t>
                      </a:r>
                    </a:p>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微軟正黑體" pitchFamily="34" charset="-120"/>
                          <a:ea typeface="微軟正黑體" pitchFamily="34" charset="-120"/>
                        </a:rPr>
                        <a:t>全國身心障礙者技能競賽</a:t>
                      </a: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rowSpan="4">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zh-TW" altLang="zh-TW" sz="1600" kern="1200" dirty="0">
                          <a:solidFill>
                            <a:schemeClr val="tx1"/>
                          </a:solidFill>
                          <a:effectLst/>
                          <a:latin typeface="微軟正黑體" pitchFamily="34" charset="-120"/>
                          <a:ea typeface="微軟正黑體" pitchFamily="34" charset="-120"/>
                          <a:cs typeface="+mn-cs"/>
                        </a:rPr>
                        <a:t>勞動部</a:t>
                      </a:r>
                      <a:r>
                        <a:rPr lang="en-US" altLang="zh-TW" sz="1600" kern="1200" dirty="0">
                          <a:solidFill>
                            <a:schemeClr val="tx1"/>
                          </a:solidFill>
                          <a:effectLst/>
                          <a:latin typeface="微軟正黑體" pitchFamily="34" charset="-120"/>
                          <a:ea typeface="微軟正黑體" pitchFamily="34" charset="-120"/>
                          <a:cs typeface="+mn-cs"/>
                        </a:rPr>
                        <a:t>(</a:t>
                      </a:r>
                      <a:r>
                        <a:rPr lang="zh-TW" altLang="zh-TW" sz="1600" kern="1200" dirty="0">
                          <a:solidFill>
                            <a:schemeClr val="tx1"/>
                          </a:solidFill>
                          <a:effectLst/>
                          <a:latin typeface="微軟正黑體" pitchFamily="34" charset="-120"/>
                          <a:ea typeface="微軟正黑體" pitchFamily="34" charset="-120"/>
                          <a:cs typeface="+mn-cs"/>
                        </a:rPr>
                        <a:t>國際技能競賽中華民國委員會</a:t>
                      </a:r>
                      <a:r>
                        <a:rPr lang="en-US" altLang="zh-TW" sz="1600" kern="1200" dirty="0">
                          <a:solidFill>
                            <a:schemeClr val="tx1"/>
                          </a:solidFill>
                          <a:effectLst/>
                          <a:latin typeface="微軟正黑體" pitchFamily="34" charset="-120"/>
                          <a:ea typeface="微軟正黑體" pitchFamily="34" charset="-120"/>
                          <a:cs typeface="+mn-cs"/>
                        </a:rPr>
                        <a:t>)</a:t>
                      </a:r>
                    </a:p>
                    <a:p>
                      <a:pPr marL="0" marR="0" lvl="0" indent="0" algn="l" defTabSz="914400" rtl="0" eaLnBrk="1" fontAlgn="base" latinLnBrk="0" hangingPunct="1">
                        <a:lnSpc>
                          <a:spcPct val="100000"/>
                        </a:lnSpc>
                        <a:spcBef>
                          <a:spcPct val="0"/>
                        </a:spcBef>
                        <a:spcAft>
                          <a:spcPct val="0"/>
                        </a:spcAft>
                        <a:buClrTx/>
                        <a:buSzTx/>
                        <a:buFontTx/>
                        <a:buNone/>
                        <a:tabLst/>
                      </a:pPr>
                      <a:r>
                        <a:rPr lang="zh-TW" altLang="zh-TW" sz="1600" kern="1200" dirty="0">
                          <a:solidFill>
                            <a:schemeClr val="tx1"/>
                          </a:solidFill>
                          <a:effectLst/>
                          <a:latin typeface="微軟正黑體" pitchFamily="34" charset="-120"/>
                          <a:ea typeface="微軟正黑體" pitchFamily="34" charset="-120"/>
                          <a:cs typeface="+mn-cs"/>
                        </a:rPr>
                        <a:t>勞動部</a:t>
                      </a:r>
                      <a:r>
                        <a:rPr lang="en-US" altLang="zh-TW" sz="1600" kern="1200" dirty="0">
                          <a:solidFill>
                            <a:schemeClr val="tx1"/>
                          </a:solidFill>
                          <a:effectLst/>
                          <a:latin typeface="微軟正黑體" pitchFamily="34" charset="-120"/>
                          <a:ea typeface="微軟正黑體" pitchFamily="34" charset="-120"/>
                          <a:cs typeface="+mn-cs"/>
                        </a:rPr>
                        <a:t>(</a:t>
                      </a:r>
                      <a:r>
                        <a:rPr lang="zh-TW" altLang="en-US" sz="1600" kern="1200" dirty="0">
                          <a:solidFill>
                            <a:schemeClr val="tx1"/>
                          </a:solidFill>
                          <a:effectLst/>
                          <a:latin typeface="微軟正黑體" pitchFamily="34" charset="-120"/>
                          <a:ea typeface="微軟正黑體" pitchFamily="34" charset="-120"/>
                          <a:cs typeface="+mn-cs"/>
                        </a:rPr>
                        <a:t>原</a:t>
                      </a:r>
                      <a:r>
                        <a:rPr lang="zh-TW" altLang="zh-TW" sz="1600" kern="1200" dirty="0">
                          <a:solidFill>
                            <a:schemeClr val="tx1"/>
                          </a:solidFill>
                          <a:effectLst/>
                          <a:latin typeface="微軟正黑體" pitchFamily="34" charset="-120"/>
                          <a:ea typeface="微軟正黑體" pitchFamily="34" charset="-120"/>
                          <a:cs typeface="+mn-cs"/>
                        </a:rPr>
                        <a:t>行政院勞工委員會</a:t>
                      </a:r>
                      <a:r>
                        <a:rPr lang="en-US" altLang="zh-TW" sz="1600" kern="1200" dirty="0">
                          <a:solidFill>
                            <a:schemeClr val="tx1"/>
                          </a:solidFill>
                          <a:effectLst/>
                          <a:latin typeface="微軟正黑體" pitchFamily="34" charset="-120"/>
                          <a:ea typeface="微軟正黑體" pitchFamily="34" charset="-120"/>
                          <a:cs typeface="+mn-cs"/>
                        </a:rPr>
                        <a:t>)</a:t>
                      </a:r>
                      <a:endParaRPr kumimoji="1" lang="zh-TW" altLang="en-US" sz="1600" b="0" i="0" u="none" strike="noStrike" cap="none" normalizeH="0" baseline="0" dirty="0">
                        <a:ln>
                          <a:noFill/>
                        </a:ln>
                        <a:solidFill>
                          <a:schemeClr val="tx1"/>
                        </a:solidFill>
                        <a:effectLst/>
                        <a:latin typeface="微軟正黑體" pitchFamily="34" charset="-120"/>
                        <a:ea typeface="微軟正黑體" pitchFamily="34" charset="-120"/>
                      </a:endParaRP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第</a:t>
                      </a:r>
                      <a:r>
                        <a:rPr kumimoji="1" lang="en-US" altLang="zh-TW" sz="16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1</a:t>
                      </a:r>
                      <a:r>
                        <a:rPr kumimoji="1" lang="zh-TW" altLang="en-US" sz="16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名</a:t>
                      </a:r>
                      <a:r>
                        <a:rPr kumimoji="1" lang="en-US" altLang="zh-TW" sz="16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a:t>
                      </a:r>
                      <a:r>
                        <a:rPr kumimoji="1" lang="zh-TW" altLang="en-US" sz="16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金牌</a:t>
                      </a:r>
                      <a:r>
                        <a:rPr kumimoji="1" lang="en-US" altLang="zh-TW" sz="16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a:t>
                      </a: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kern="1200"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增加甄審</a:t>
                      </a:r>
                      <a:r>
                        <a:rPr kumimoji="1" lang="zh-TW" altLang="en-US" sz="16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實得總分</a:t>
                      </a:r>
                      <a:r>
                        <a:rPr kumimoji="1" lang="en-US" altLang="zh-TW" sz="1600" b="0" i="0" u="none" strike="noStrike" kern="1200"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40%</a:t>
                      </a: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306306">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第</a:t>
                      </a:r>
                      <a:r>
                        <a:rPr kumimoji="1" lang="en-US" altLang="zh-TW" sz="16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2</a:t>
                      </a:r>
                      <a:r>
                        <a:rPr kumimoji="1" lang="zh-TW" altLang="en-US" sz="16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名</a:t>
                      </a:r>
                      <a:r>
                        <a:rPr kumimoji="1" lang="en-US" altLang="zh-TW" sz="16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a:t>
                      </a:r>
                      <a:r>
                        <a:rPr kumimoji="1" lang="zh-TW" altLang="en-US" sz="16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銀牌</a:t>
                      </a:r>
                      <a:r>
                        <a:rPr kumimoji="1" lang="en-US" altLang="zh-TW" sz="16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a:t>
                      </a: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kern="1200"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增加甄審</a:t>
                      </a:r>
                      <a:r>
                        <a:rPr kumimoji="1" lang="zh-TW" altLang="en-US" sz="16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實得總分</a:t>
                      </a:r>
                      <a:r>
                        <a:rPr kumimoji="1" lang="en-US" altLang="zh-TW" sz="1600" b="0" i="0" u="none" strike="noStrike" kern="1200"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35%</a:t>
                      </a: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306306">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第</a:t>
                      </a:r>
                      <a:r>
                        <a:rPr kumimoji="1" lang="en-US" altLang="zh-TW" sz="16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3</a:t>
                      </a:r>
                      <a:r>
                        <a:rPr kumimoji="1" lang="zh-TW" altLang="en-US" sz="16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名</a:t>
                      </a:r>
                      <a:r>
                        <a:rPr kumimoji="1" lang="en-US" altLang="zh-TW" sz="16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a:t>
                      </a:r>
                      <a:r>
                        <a:rPr kumimoji="1" lang="zh-TW" altLang="en-US" sz="16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銅牌</a:t>
                      </a:r>
                      <a:r>
                        <a:rPr kumimoji="1" lang="en-US" altLang="zh-TW" sz="16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a:t>
                      </a: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kern="1200"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增加甄審</a:t>
                      </a:r>
                      <a:r>
                        <a:rPr kumimoji="1" lang="zh-TW" altLang="en-US" sz="16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實得總分</a:t>
                      </a:r>
                      <a:r>
                        <a:rPr kumimoji="1" lang="en-US" altLang="zh-TW" sz="1600" b="0" i="0" u="none" strike="noStrike" kern="1200"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30%</a:t>
                      </a: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306306">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第</a:t>
                      </a:r>
                      <a:r>
                        <a:rPr kumimoji="1" lang="en-US" altLang="zh-TW" sz="16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4</a:t>
                      </a:r>
                      <a:r>
                        <a:rPr kumimoji="1" lang="zh-TW" altLang="en-US" sz="16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a:t>
                      </a:r>
                      <a:r>
                        <a:rPr kumimoji="1" lang="en-US" altLang="zh-TW" sz="16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5</a:t>
                      </a:r>
                      <a:r>
                        <a:rPr kumimoji="1" lang="zh-TW" altLang="en-US" sz="16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名</a:t>
                      </a: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kern="1200"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增加甄審</a:t>
                      </a:r>
                      <a:r>
                        <a:rPr kumimoji="1" lang="zh-TW" altLang="en-US" sz="16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實得總分</a:t>
                      </a:r>
                      <a:r>
                        <a:rPr kumimoji="1" lang="en-US" altLang="zh-TW" sz="1600" b="0" i="0" u="none" strike="noStrike" kern="1200"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25%</a:t>
                      </a: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306306">
                <a:tc rowSpan="5">
                  <a: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zh-TW" altLang="en-US" sz="1600" b="0" i="0" u="none" strike="noStrike" cap="none" normalizeH="0" baseline="0" dirty="0">
                          <a:ln>
                            <a:noFill/>
                          </a:ln>
                          <a:solidFill>
                            <a:schemeClr val="tx1"/>
                          </a:solidFill>
                          <a:effectLst/>
                          <a:latin typeface="微軟正黑體" pitchFamily="34" charset="-120"/>
                          <a:ea typeface="微軟正黑體" pitchFamily="34" charset="-120"/>
                        </a:rPr>
                        <a:t>全國高級中等學校技藝競賽</a:t>
                      </a:r>
                      <a:r>
                        <a:rPr kumimoji="1" lang="en-US" altLang="zh-TW" sz="1600" b="0" i="0" u="none" strike="noStrike" cap="none" normalizeH="0" baseline="0" dirty="0">
                          <a:ln>
                            <a:noFill/>
                          </a:ln>
                          <a:solidFill>
                            <a:srgbClr val="FF0000"/>
                          </a:solidFill>
                          <a:effectLst/>
                          <a:latin typeface="微軟正黑體" pitchFamily="34" charset="-120"/>
                          <a:ea typeface="微軟正黑體" pitchFamily="34" charset="-120"/>
                        </a:rPr>
                        <a:t>(</a:t>
                      </a:r>
                      <a:r>
                        <a:rPr kumimoji="1" lang="zh-TW" altLang="en-US" sz="1600" b="0" i="0" u="none" strike="noStrike" cap="none" normalizeH="0" baseline="0" dirty="0">
                          <a:ln>
                            <a:noFill/>
                          </a:ln>
                          <a:solidFill>
                            <a:srgbClr val="FF0000"/>
                          </a:solidFill>
                          <a:effectLst/>
                          <a:latin typeface="微軟正黑體" pitchFamily="34" charset="-120"/>
                          <a:ea typeface="微軟正黑體" pitchFamily="34" charset="-120"/>
                        </a:rPr>
                        <a:t>在優勝名次以內者</a:t>
                      </a:r>
                      <a:r>
                        <a:rPr kumimoji="1" lang="en-US" altLang="zh-TW" sz="1600" b="0" i="0" u="none" strike="noStrike" cap="none" normalizeH="0" baseline="0" dirty="0">
                          <a:ln>
                            <a:noFill/>
                          </a:ln>
                          <a:solidFill>
                            <a:srgbClr val="FF0000"/>
                          </a:solidFill>
                          <a:effectLst/>
                          <a:latin typeface="微軟正黑體" pitchFamily="34" charset="-120"/>
                          <a:ea typeface="微軟正黑體" pitchFamily="34" charset="-120"/>
                        </a:rPr>
                        <a:t>)</a:t>
                      </a: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rowSpan="5">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微軟正黑體" pitchFamily="34" charset="-120"/>
                          <a:ea typeface="微軟正黑體" pitchFamily="34" charset="-120"/>
                        </a:rPr>
                        <a:t>教育部</a:t>
                      </a: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第</a:t>
                      </a:r>
                      <a:r>
                        <a:rPr kumimoji="1" lang="en-US" altLang="zh-TW" sz="16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1-3</a:t>
                      </a:r>
                      <a:r>
                        <a:rPr kumimoji="1" lang="zh-TW" altLang="en-US" sz="16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名</a:t>
                      </a: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kern="1200"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增加甄審</a:t>
                      </a:r>
                      <a:r>
                        <a:rPr kumimoji="1" lang="zh-TW" altLang="en-US" sz="16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實得總分</a:t>
                      </a:r>
                      <a:r>
                        <a:rPr kumimoji="1" lang="en-US" altLang="zh-TW" sz="1600" b="0" i="0" u="none" strike="noStrike" kern="1200"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30%</a:t>
                      </a: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306306">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第</a:t>
                      </a:r>
                      <a:r>
                        <a:rPr kumimoji="1" lang="en-US" altLang="zh-TW" sz="16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4-15</a:t>
                      </a:r>
                      <a:r>
                        <a:rPr kumimoji="1" lang="zh-TW" altLang="en-US" sz="16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名</a:t>
                      </a: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kern="1200"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增加甄審</a:t>
                      </a:r>
                      <a:r>
                        <a:rPr kumimoji="1" lang="zh-TW" altLang="en-US" sz="16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實得總分</a:t>
                      </a:r>
                      <a:r>
                        <a:rPr kumimoji="1" lang="en-US" altLang="zh-TW" sz="1600" b="0" i="0" u="none" strike="noStrike" kern="1200"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25%</a:t>
                      </a: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9"/>
                  </a:ext>
                </a:extLst>
              </a:tr>
              <a:tr h="306306">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第</a:t>
                      </a:r>
                      <a:r>
                        <a:rPr kumimoji="1" lang="en-US" altLang="zh-TW" sz="16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16-30</a:t>
                      </a:r>
                      <a:r>
                        <a:rPr kumimoji="1" lang="zh-TW" altLang="en-US" sz="16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名</a:t>
                      </a: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kern="1200"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增加甄審</a:t>
                      </a:r>
                      <a:r>
                        <a:rPr kumimoji="1" lang="zh-TW" altLang="en-US" sz="16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實得總分</a:t>
                      </a:r>
                      <a:r>
                        <a:rPr kumimoji="1" lang="en-US" altLang="zh-TW" sz="1600" b="0" i="0" u="none" strike="noStrike" kern="1200"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20%</a:t>
                      </a: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0"/>
                  </a:ext>
                </a:extLst>
              </a:tr>
              <a:tr h="306306">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第</a:t>
                      </a:r>
                      <a:r>
                        <a:rPr kumimoji="1" lang="en-US" altLang="zh-TW" sz="16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31-50</a:t>
                      </a:r>
                      <a:r>
                        <a:rPr kumimoji="1" lang="zh-TW" altLang="en-US" sz="16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名</a:t>
                      </a: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kern="1200"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增加甄審</a:t>
                      </a:r>
                      <a:r>
                        <a:rPr kumimoji="1" lang="zh-TW" altLang="en-US" sz="16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實得總分</a:t>
                      </a:r>
                      <a:r>
                        <a:rPr kumimoji="1" lang="en-US" altLang="zh-TW" sz="1600" b="0" i="0" u="none" strike="noStrike" kern="1200"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15%</a:t>
                      </a: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1"/>
                  </a:ext>
                </a:extLst>
              </a:tr>
              <a:tr h="306306">
                <a:tc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ct val="80000"/>
                        </a:lnSpc>
                        <a:spcBef>
                          <a:spcPct val="0"/>
                        </a:spcBef>
                        <a:spcAft>
                          <a:spcPct val="0"/>
                        </a:spcAft>
                        <a:buClrTx/>
                        <a:buSzTx/>
                        <a:buFontTx/>
                        <a:buNone/>
                        <a:tabLst/>
                      </a:pPr>
                      <a:r>
                        <a:rPr kumimoji="1" lang="zh-TW" altLang="en-US" sz="16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第</a:t>
                      </a:r>
                      <a:r>
                        <a:rPr kumimoji="1" lang="en-US" altLang="zh-TW" sz="16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51-76</a:t>
                      </a:r>
                      <a:r>
                        <a:rPr kumimoji="1" lang="zh-TW" altLang="en-US" sz="16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名</a:t>
                      </a: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80000"/>
                        </a:lnSpc>
                        <a:spcBef>
                          <a:spcPct val="0"/>
                        </a:spcBef>
                        <a:spcAft>
                          <a:spcPct val="0"/>
                        </a:spcAft>
                        <a:buClrTx/>
                        <a:buSzTx/>
                        <a:buFontTx/>
                        <a:buNone/>
                        <a:tabLst/>
                      </a:pPr>
                      <a:r>
                        <a:rPr kumimoji="1" lang="zh-TW" altLang="en-US" sz="1600" b="0" i="0" u="none" strike="noStrike" kern="1200"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增加甄審</a:t>
                      </a:r>
                      <a:r>
                        <a:rPr kumimoji="1" lang="zh-TW" altLang="en-US" sz="16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實得總分</a:t>
                      </a:r>
                      <a:r>
                        <a:rPr kumimoji="1" lang="en-US" altLang="zh-TW" sz="1600" b="0" i="0" u="none" strike="noStrike" kern="1200"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10%</a:t>
                      </a:r>
                    </a:p>
                  </a:txBody>
                  <a:tcPr marT="45708" marB="4570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2"/>
                  </a:ext>
                </a:extLst>
              </a:tr>
            </a:tbl>
          </a:graphicData>
        </a:graphic>
      </p:graphicFrame>
      <p:sp>
        <p:nvSpPr>
          <p:cNvPr id="4" name="Rectangle 199">
            <a:extLst>
              <a:ext uri="{FF2B5EF4-FFF2-40B4-BE49-F238E27FC236}">
                <a16:creationId xmlns:a16="http://schemas.microsoft.com/office/drawing/2014/main" id="{A352E003-665F-40AA-AC2F-FB0C71D3DB58}"/>
              </a:ext>
            </a:extLst>
          </p:cNvPr>
          <p:cNvSpPr txBox="1">
            <a:spLocks noChangeArrowheads="1"/>
          </p:cNvSpPr>
          <p:nvPr/>
        </p:nvSpPr>
        <p:spPr>
          <a:xfrm>
            <a:off x="840059" y="104878"/>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500" b="1" spc="-75" dirty="0">
                <a:solidFill>
                  <a:prstClr val="black"/>
                </a:solidFill>
                <a:latin typeface="微軟正黑體" panose="020B0604030504040204" pitchFamily="34" charset="-120"/>
                <a:ea typeface="微軟正黑體" panose="020B0604030504040204" pitchFamily="34" charset="-120"/>
              </a:rPr>
              <a:t>技優甄審競賽優勝名次或證照等級優待加分標準表</a:t>
            </a:r>
          </a:p>
        </p:txBody>
      </p:sp>
      <p:sp>
        <p:nvSpPr>
          <p:cNvPr id="5" name="矩形 4">
            <a:extLst>
              <a:ext uri="{FF2B5EF4-FFF2-40B4-BE49-F238E27FC236}">
                <a16:creationId xmlns:a16="http://schemas.microsoft.com/office/drawing/2014/main" id="{8F498FE9-2DAF-4025-AA2C-039326CDF213}"/>
              </a:ext>
            </a:extLst>
          </p:cNvPr>
          <p:cNvSpPr/>
          <p:nvPr/>
        </p:nvSpPr>
        <p:spPr>
          <a:xfrm>
            <a:off x="904937" y="5860847"/>
            <a:ext cx="10745096" cy="320899"/>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marL="0" indent="0" algn="ctr" eaLnBrk="1" hangingPunct="1">
              <a:buClr>
                <a:schemeClr val="tx1"/>
              </a:buClr>
              <a:buNone/>
              <a:defRPr/>
            </a:pPr>
            <a:r>
              <a:rPr lang="zh-TW" altLang="en-US" sz="1600" b="1" dirty="0">
                <a:solidFill>
                  <a:schemeClr val="tx1"/>
                </a:solidFill>
                <a:latin typeface="微軟正黑體" panose="020B0604030504040204" pitchFamily="34" charset="-120"/>
                <a:ea typeface="微軟正黑體" panose="020B0604030504040204" pitchFamily="34" charset="-120"/>
              </a:rPr>
              <a:t>參加全國高級中等學校技藝競賽獲各職種優勝，在分配參加甄審名額以內之名次</a:t>
            </a:r>
            <a:r>
              <a:rPr lang="zh-TW" altLang="en-US" sz="1600" b="1" u="sng" dirty="0">
                <a:solidFill>
                  <a:srgbClr val="C00000"/>
                </a:solidFill>
                <a:latin typeface="微軟正黑體" panose="020B0604030504040204" pitchFamily="34" charset="-120"/>
                <a:ea typeface="微軟正黑體" panose="020B0604030504040204" pitchFamily="34" charset="-120"/>
              </a:rPr>
              <a:t>且持有獲獎證明者</a:t>
            </a:r>
            <a:r>
              <a:rPr lang="zh-TW" altLang="en-US" sz="1600" b="1" dirty="0">
                <a:solidFill>
                  <a:schemeClr val="tx1"/>
                </a:solidFill>
                <a:latin typeface="微軟正黑體" panose="020B0604030504040204" pitchFamily="34" charset="-120"/>
                <a:ea typeface="微軟正黑體" panose="020B0604030504040204" pitchFamily="34" charset="-120"/>
              </a:rPr>
              <a:t>，</a:t>
            </a:r>
            <a:r>
              <a:rPr lang="zh-TW" altLang="en-US" sz="1600" b="1" dirty="0">
                <a:solidFill>
                  <a:srgbClr val="0000FF"/>
                </a:solidFill>
                <a:latin typeface="微軟正黑體" panose="020B0604030504040204" pitchFamily="34" charset="-120"/>
                <a:ea typeface="微軟正黑體" panose="020B0604030504040204" pitchFamily="34" charset="-120"/>
              </a:rPr>
              <a:t>得參加甄審入學</a:t>
            </a:r>
            <a:endParaRPr lang="zh-TW" altLang="en-US" sz="1600" b="1" dirty="0">
              <a:solidFill>
                <a:schemeClr val="tx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2693300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304" name="Group 56"/>
          <p:cNvGraphicFramePr>
            <a:graphicFrameLocks noGrp="1"/>
          </p:cNvGraphicFramePr>
          <p:nvPr>
            <p:extLst>
              <p:ext uri="{D42A27DB-BD31-4B8C-83A1-F6EECF244321}">
                <p14:modId xmlns:p14="http://schemas.microsoft.com/office/powerpoint/2010/main" val="2537460071"/>
              </p:ext>
            </p:extLst>
          </p:nvPr>
        </p:nvGraphicFramePr>
        <p:xfrm>
          <a:off x="933740" y="850287"/>
          <a:ext cx="11001374" cy="5913782"/>
        </p:xfrm>
        <a:graphic>
          <a:graphicData uri="http://schemas.openxmlformats.org/drawingml/2006/table">
            <a:tbl>
              <a:tblPr/>
              <a:tblGrid>
                <a:gridCol w="628649">
                  <a:extLst>
                    <a:ext uri="{9D8B030D-6E8A-4147-A177-3AD203B41FA5}">
                      <a16:colId xmlns:a16="http://schemas.microsoft.com/office/drawing/2014/main" val="20000"/>
                    </a:ext>
                  </a:extLst>
                </a:gridCol>
                <a:gridCol w="2333625">
                  <a:extLst>
                    <a:ext uri="{9D8B030D-6E8A-4147-A177-3AD203B41FA5}">
                      <a16:colId xmlns:a16="http://schemas.microsoft.com/office/drawing/2014/main" val="20001"/>
                    </a:ext>
                  </a:extLst>
                </a:gridCol>
                <a:gridCol w="2600196">
                  <a:extLst>
                    <a:ext uri="{9D8B030D-6E8A-4147-A177-3AD203B41FA5}">
                      <a16:colId xmlns:a16="http://schemas.microsoft.com/office/drawing/2014/main" val="20002"/>
                    </a:ext>
                  </a:extLst>
                </a:gridCol>
                <a:gridCol w="2207330">
                  <a:extLst>
                    <a:ext uri="{9D8B030D-6E8A-4147-A177-3AD203B41FA5}">
                      <a16:colId xmlns:a16="http://schemas.microsoft.com/office/drawing/2014/main" val="20003"/>
                    </a:ext>
                  </a:extLst>
                </a:gridCol>
                <a:gridCol w="3231574">
                  <a:extLst>
                    <a:ext uri="{9D8B030D-6E8A-4147-A177-3AD203B41FA5}">
                      <a16:colId xmlns:a16="http://schemas.microsoft.com/office/drawing/2014/main" val="20004"/>
                    </a:ext>
                  </a:extLst>
                </a:gridCol>
              </a:tblGrid>
              <a:tr h="415093">
                <a:tc gridSpan="2">
                  <a:txBody>
                    <a:bodyPr/>
                    <a:lstStyle/>
                    <a:p>
                      <a:pPr marL="0" marR="0" lvl="0" indent="0" algn="ctr" defTabSz="914400" rtl="0" eaLnBrk="1" fontAlgn="base" latinLnBrk="0" hangingPunct="1">
                        <a:lnSpc>
                          <a:spcPts val="1600"/>
                        </a:lnSpc>
                        <a:spcBef>
                          <a:spcPts val="0"/>
                        </a:spcBef>
                        <a:spcAft>
                          <a:spcPts val="0"/>
                        </a:spcAft>
                        <a:buClrTx/>
                        <a:buSzTx/>
                        <a:buFontTx/>
                        <a:buNone/>
                        <a:tabLst/>
                      </a:pPr>
                      <a:r>
                        <a:rPr kumimoji="1" lang="zh-TW" altLang="en-US" sz="1300" b="1"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競賽、證照名稱</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hMerge="1">
                  <a:txBody>
                    <a:bodyPr/>
                    <a:lstStyle/>
                    <a:p>
                      <a:endParaRPr lang="zh-TW" altLang="en-US"/>
                    </a:p>
                  </a:txBody>
                  <a:tcPr/>
                </a:tc>
                <a:tc>
                  <a:txBody>
                    <a:bodyPr/>
                    <a:lstStyle/>
                    <a:p>
                      <a:pPr marL="0" marR="0" lvl="0" indent="0" algn="ctr" defTabSz="914400" rtl="0" eaLnBrk="1" fontAlgn="base" latinLnBrk="0" hangingPunct="1">
                        <a:lnSpc>
                          <a:spcPts val="1600"/>
                        </a:lnSpc>
                        <a:spcBef>
                          <a:spcPts val="0"/>
                        </a:spcBef>
                        <a:spcAft>
                          <a:spcPts val="0"/>
                        </a:spcAft>
                        <a:buClrTx/>
                        <a:buSzTx/>
                        <a:buFontTx/>
                        <a:buNone/>
                        <a:tabLst/>
                      </a:pPr>
                      <a:r>
                        <a:rPr kumimoji="1" lang="zh-TW" altLang="en-US" sz="1300" b="1"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主辦單位</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ts val="1600"/>
                        </a:lnSpc>
                        <a:spcBef>
                          <a:spcPts val="0"/>
                        </a:spcBef>
                        <a:spcAft>
                          <a:spcPts val="0"/>
                        </a:spcAft>
                        <a:buClrTx/>
                        <a:buSzTx/>
                        <a:buFontTx/>
                        <a:buNone/>
                        <a:tabLst/>
                      </a:pPr>
                      <a:r>
                        <a:rPr kumimoji="1" lang="zh-TW" altLang="en-US" sz="1300" b="1"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競賽優勝名次</a:t>
                      </a:r>
                    </a:p>
                    <a:p>
                      <a:pPr marL="0" marR="0" lvl="0" indent="0" algn="ctr" defTabSz="914400" rtl="0" eaLnBrk="1" fontAlgn="base" latinLnBrk="0" hangingPunct="1">
                        <a:lnSpc>
                          <a:spcPts val="1600"/>
                        </a:lnSpc>
                        <a:spcBef>
                          <a:spcPts val="0"/>
                        </a:spcBef>
                        <a:spcAft>
                          <a:spcPts val="0"/>
                        </a:spcAft>
                        <a:buClrTx/>
                        <a:buSzTx/>
                        <a:buFontTx/>
                        <a:buNone/>
                        <a:tabLst/>
                      </a:pPr>
                      <a:r>
                        <a:rPr kumimoji="1" lang="zh-TW" altLang="en-US" sz="1300" b="1"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或證照等級</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ts val="1600"/>
                        </a:lnSpc>
                        <a:spcBef>
                          <a:spcPts val="0"/>
                        </a:spcBef>
                        <a:spcAft>
                          <a:spcPts val="0"/>
                        </a:spcAft>
                        <a:buClrTx/>
                        <a:buSzTx/>
                        <a:buFontTx/>
                        <a:buNone/>
                        <a:tabLst/>
                      </a:pPr>
                      <a:r>
                        <a:rPr kumimoji="1" lang="zh-TW" altLang="en-US" sz="1300" b="1"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甄審優待加分</a:t>
                      </a:r>
                      <a:endParaRPr kumimoji="1" lang="en-US" altLang="zh-TW" sz="1300" b="1"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endParaRPr>
                    </a:p>
                    <a:p>
                      <a:pPr marL="0" marR="0" lvl="0" indent="0" algn="ctr" defTabSz="914400" rtl="0" eaLnBrk="1" fontAlgn="base" latinLnBrk="0" hangingPunct="1">
                        <a:lnSpc>
                          <a:spcPts val="1600"/>
                        </a:lnSpc>
                        <a:spcBef>
                          <a:spcPts val="0"/>
                        </a:spcBef>
                        <a:spcAft>
                          <a:spcPts val="0"/>
                        </a:spcAft>
                        <a:buClrTx/>
                        <a:buSzTx/>
                        <a:buFontTx/>
                        <a:buNone/>
                        <a:tabLst/>
                      </a:pPr>
                      <a:r>
                        <a:rPr kumimoji="1" lang="zh-TW" altLang="en-US" sz="1300" b="1"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百分比</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r h="240540">
                <a:tc rowSpan="3" gridSpan="2">
                  <a:txBody>
                    <a:bodyPr/>
                    <a:lstStyle/>
                    <a:p>
                      <a:pPr marL="0" marR="0" lvl="0" indent="0" algn="l" defTabSz="914400" rtl="0" eaLnBrk="1" fontAlgn="base" latinLnBrk="0" hangingPunct="1">
                        <a:lnSpc>
                          <a:spcPts val="1500"/>
                        </a:lnSpc>
                        <a:spcBef>
                          <a:spcPts val="0"/>
                        </a:spcBef>
                        <a:spcAft>
                          <a:spcPts val="0"/>
                        </a:spcAft>
                        <a:buClrTx/>
                        <a:buSzTx/>
                        <a:buFontTx/>
                        <a:buNone/>
                        <a:tabLst/>
                      </a:pPr>
                      <a:r>
                        <a:rPr kumimoji="1" lang="zh-TW" altLang="en-US" sz="13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全國中小學科學展覽</a:t>
                      </a:r>
                    </a:p>
                    <a:p>
                      <a:pPr marL="0" marR="0" lvl="0" indent="0" algn="l" defTabSz="914400" rtl="0" eaLnBrk="0" fontAlgn="base" latinLnBrk="0" hangingPunct="0">
                        <a:lnSpc>
                          <a:spcPts val="1500"/>
                        </a:lnSpc>
                        <a:spcBef>
                          <a:spcPts val="0"/>
                        </a:spcBef>
                        <a:spcAft>
                          <a:spcPts val="0"/>
                        </a:spcAft>
                        <a:buClrTx/>
                        <a:buSzTx/>
                        <a:buFontTx/>
                        <a:buNone/>
                        <a:tabLst/>
                      </a:pPr>
                      <a:r>
                        <a:rPr kumimoji="1" lang="zh-TW" altLang="en-US" sz="13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臺灣國際科學展覽會</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rowSpan="3" hMerge="1">
                  <a:txBody>
                    <a:bodyPr/>
                    <a:lstStyle/>
                    <a:p>
                      <a:endParaRPr lang="zh-TW" altLang="en-US"/>
                    </a:p>
                  </a:txBody>
                  <a:tcPr/>
                </a:tc>
                <a:tc rowSpan="3">
                  <a:txBody>
                    <a:bodyPr/>
                    <a:lstStyle/>
                    <a:p>
                      <a:pPr marL="0" marR="0" lvl="0" indent="0" algn="l" defTabSz="914400" rtl="0" eaLnBrk="1" fontAlgn="base" latinLnBrk="0" hangingPunct="1">
                        <a:lnSpc>
                          <a:spcPts val="1500"/>
                        </a:lnSpc>
                        <a:spcBef>
                          <a:spcPts val="0"/>
                        </a:spcBef>
                        <a:spcAft>
                          <a:spcPts val="0"/>
                        </a:spcAft>
                        <a:buClrTx/>
                        <a:buSzTx/>
                        <a:buFontTx/>
                        <a:buNone/>
                        <a:tabLst/>
                      </a:pPr>
                      <a:r>
                        <a:rPr kumimoji="1" lang="zh-TW" altLang="en-US" sz="13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國立臺灣科學教育館</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ts val="1500"/>
                        </a:lnSpc>
                        <a:spcBef>
                          <a:spcPts val="0"/>
                        </a:spcBef>
                        <a:spcAft>
                          <a:spcPts val="0"/>
                        </a:spcAft>
                        <a:buClrTx/>
                        <a:buSzTx/>
                        <a:buFontTx/>
                        <a:buNone/>
                        <a:tabLst/>
                      </a:pPr>
                      <a:r>
                        <a:rPr kumimoji="1" lang="zh-TW" altLang="en-US" sz="13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第</a:t>
                      </a:r>
                      <a:r>
                        <a:rPr kumimoji="1" lang="en-US" altLang="zh-TW" sz="13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1</a:t>
                      </a:r>
                      <a:r>
                        <a:rPr kumimoji="1" lang="zh-TW" altLang="en-US" sz="13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名</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ts val="1500"/>
                        </a:lnSpc>
                        <a:spcBef>
                          <a:spcPts val="0"/>
                        </a:spcBef>
                        <a:spcAft>
                          <a:spcPts val="0"/>
                        </a:spcAft>
                        <a:buClrTx/>
                        <a:buSzTx/>
                        <a:buFontTx/>
                        <a:buNone/>
                        <a:tabLst/>
                      </a:pPr>
                      <a:r>
                        <a:rPr kumimoji="1" lang="zh-TW" altLang="en-US" sz="13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增加甄審實得總分</a:t>
                      </a:r>
                      <a:r>
                        <a:rPr kumimoji="1" lang="en-US" altLang="zh-TW" sz="13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25%</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240540">
                <a:tc gridSpan="2"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ts val="1500"/>
                        </a:lnSpc>
                        <a:spcBef>
                          <a:spcPts val="0"/>
                        </a:spcBef>
                        <a:spcAft>
                          <a:spcPts val="0"/>
                        </a:spcAft>
                        <a:buClrTx/>
                        <a:buSzTx/>
                        <a:buFontTx/>
                        <a:buNone/>
                        <a:tabLst/>
                      </a:pPr>
                      <a:r>
                        <a:rPr kumimoji="1" lang="zh-TW" altLang="en-US" sz="13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第</a:t>
                      </a:r>
                      <a:r>
                        <a:rPr kumimoji="1" lang="en-US" altLang="zh-TW" sz="13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2</a:t>
                      </a:r>
                      <a:r>
                        <a:rPr kumimoji="1" lang="zh-TW" altLang="en-US" sz="13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a:t>
                      </a:r>
                      <a:r>
                        <a:rPr kumimoji="1" lang="en-US" altLang="zh-TW" sz="13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3</a:t>
                      </a:r>
                      <a:r>
                        <a:rPr kumimoji="1" lang="zh-TW" altLang="en-US" sz="13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名</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ts val="1500"/>
                        </a:lnSpc>
                        <a:spcBef>
                          <a:spcPts val="0"/>
                        </a:spcBef>
                        <a:spcAft>
                          <a:spcPts val="0"/>
                        </a:spcAft>
                        <a:buClrTx/>
                        <a:buSzTx/>
                        <a:buFontTx/>
                        <a:buNone/>
                        <a:tabLst/>
                      </a:pPr>
                      <a:r>
                        <a:rPr kumimoji="1" lang="zh-TW" altLang="en-US" sz="13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增加甄審實得總分</a:t>
                      </a:r>
                      <a:r>
                        <a:rPr kumimoji="1" lang="en-US" altLang="zh-TW" sz="13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20%</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240540">
                <a:tc gridSpan="2"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ts val="1500"/>
                        </a:lnSpc>
                        <a:spcBef>
                          <a:spcPts val="0"/>
                        </a:spcBef>
                        <a:spcAft>
                          <a:spcPts val="0"/>
                        </a:spcAft>
                        <a:buClrTx/>
                        <a:buSzTx/>
                        <a:buFontTx/>
                        <a:buNone/>
                        <a:tabLst/>
                      </a:pPr>
                      <a:r>
                        <a:rPr kumimoji="1" lang="zh-TW" altLang="en-US" sz="13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佳作</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ts val="1500"/>
                        </a:lnSpc>
                        <a:spcBef>
                          <a:spcPts val="0"/>
                        </a:spcBef>
                        <a:spcAft>
                          <a:spcPts val="0"/>
                        </a:spcAft>
                        <a:buClrTx/>
                        <a:buSzTx/>
                        <a:buFontTx/>
                        <a:buNone/>
                        <a:tabLst/>
                      </a:pPr>
                      <a:r>
                        <a:rPr kumimoji="1" lang="zh-TW" altLang="en-US" sz="13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增加甄審實得總分</a:t>
                      </a:r>
                      <a:r>
                        <a:rPr kumimoji="1" lang="en-US" altLang="zh-TW" sz="13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15%</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240540">
                <a:tc rowSpan="2" gridSpan="2">
                  <a:txBody>
                    <a:bodyPr/>
                    <a:lstStyle/>
                    <a:p>
                      <a:pPr marL="0" marR="0" lvl="0" indent="0" algn="l" defTabSz="914400" rtl="0" eaLnBrk="1" fontAlgn="base" latinLnBrk="0" hangingPunct="1">
                        <a:lnSpc>
                          <a:spcPts val="1500"/>
                        </a:lnSpc>
                        <a:spcBef>
                          <a:spcPts val="0"/>
                        </a:spcBef>
                        <a:spcAft>
                          <a:spcPts val="0"/>
                        </a:spcAft>
                        <a:buClrTx/>
                        <a:buSzTx/>
                        <a:buFontTx/>
                        <a:buNone/>
                        <a:tabLst/>
                      </a:pPr>
                      <a:r>
                        <a:rPr kumimoji="1" lang="zh-TW" altLang="en-US" sz="13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中央各級機關及直轄市政府主辦之全國性各項技藝技能競賽</a:t>
                      </a:r>
                      <a:endParaRPr kumimoji="1" lang="en-US" altLang="zh-TW" sz="13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endParaRPr>
                    </a:p>
                    <a:p>
                      <a:pPr marL="0" marR="0" lvl="0" indent="0" algn="l" defTabSz="914400" rtl="0" eaLnBrk="1" fontAlgn="base" latinLnBrk="0" hangingPunct="1">
                        <a:lnSpc>
                          <a:spcPts val="1500"/>
                        </a:lnSpc>
                        <a:spcBef>
                          <a:spcPts val="0"/>
                        </a:spcBef>
                        <a:spcAft>
                          <a:spcPts val="0"/>
                        </a:spcAft>
                        <a:buClrTx/>
                        <a:buSzTx/>
                        <a:buFontTx/>
                        <a:buNone/>
                        <a:tabLst/>
                      </a:pPr>
                      <a:r>
                        <a:rPr kumimoji="1" lang="en-US" altLang="zh-TW" sz="13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a:t>
                      </a:r>
                      <a:r>
                        <a:rPr kumimoji="1" lang="zh-TW" altLang="en-US" sz="13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請參閱簡章第</a:t>
                      </a:r>
                      <a:r>
                        <a:rPr kumimoji="1" lang="en-US" altLang="zh-TW" sz="13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30</a:t>
                      </a:r>
                      <a:r>
                        <a:rPr kumimoji="1" lang="zh-TW" altLang="en-US" sz="13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頁競賽加分項目</a:t>
                      </a:r>
                      <a:r>
                        <a:rPr kumimoji="1" lang="en-US" altLang="zh-TW" sz="13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a:t>
                      </a:r>
                      <a:endParaRPr kumimoji="1" lang="zh-TW" altLang="en-US" sz="13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rowSpan="2" hMerge="1">
                  <a:txBody>
                    <a:bodyPr/>
                    <a:lstStyle/>
                    <a:p>
                      <a:endParaRPr lang="zh-TW" altLang="en-US"/>
                    </a:p>
                  </a:txBody>
                  <a:tcPr/>
                </a:tc>
                <a:tc rowSpan="2">
                  <a:txBody>
                    <a:bodyPr/>
                    <a:lstStyle/>
                    <a:p>
                      <a:pPr marL="0" marR="0" lvl="0" indent="0" algn="l" defTabSz="914400" rtl="0" eaLnBrk="1" fontAlgn="base" latinLnBrk="0" hangingPunct="1">
                        <a:lnSpc>
                          <a:spcPts val="1500"/>
                        </a:lnSpc>
                        <a:spcBef>
                          <a:spcPts val="0"/>
                        </a:spcBef>
                        <a:spcAft>
                          <a:spcPts val="0"/>
                        </a:spcAft>
                        <a:buClrTx/>
                        <a:buSzTx/>
                        <a:buFontTx/>
                        <a:buNone/>
                        <a:tabLst/>
                      </a:pPr>
                      <a:r>
                        <a:rPr kumimoji="1" lang="zh-TW" altLang="en-US" sz="13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中央各級機關或直轄市政府</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ts val="1500"/>
                        </a:lnSpc>
                        <a:spcBef>
                          <a:spcPts val="0"/>
                        </a:spcBef>
                        <a:spcAft>
                          <a:spcPts val="0"/>
                        </a:spcAft>
                        <a:buClrTx/>
                        <a:buSzTx/>
                        <a:buFontTx/>
                        <a:buNone/>
                        <a:tabLst/>
                      </a:pPr>
                      <a:r>
                        <a:rPr kumimoji="1" lang="zh-TW" altLang="en-US" sz="13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第</a:t>
                      </a:r>
                      <a:r>
                        <a:rPr kumimoji="1" lang="en-US" altLang="zh-TW" sz="13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1-3</a:t>
                      </a:r>
                      <a:r>
                        <a:rPr kumimoji="1" lang="zh-TW" altLang="en-US" sz="13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名</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ts val="1500"/>
                        </a:lnSpc>
                        <a:spcBef>
                          <a:spcPts val="0"/>
                        </a:spcBef>
                        <a:spcAft>
                          <a:spcPts val="0"/>
                        </a:spcAft>
                        <a:buClrTx/>
                        <a:buSzTx/>
                        <a:buFontTx/>
                        <a:buNone/>
                        <a:tabLst/>
                      </a:pPr>
                      <a:r>
                        <a:rPr kumimoji="1" lang="zh-TW" altLang="en-US" sz="13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增加甄審實得總分</a:t>
                      </a:r>
                      <a:r>
                        <a:rPr kumimoji="1" lang="en-US" altLang="zh-TW" sz="13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20%</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487580">
                <a:tc gridSpan="2" vMerge="1">
                  <a:txBody>
                    <a:bodyPr/>
                    <a:lstStyle/>
                    <a:p>
                      <a:endParaRPr lang="zh-TW" altLang="en-US"/>
                    </a:p>
                  </a:txBody>
                  <a:tcPr/>
                </a:tc>
                <a:tc hMerge="1" vMerge="1">
                  <a:txBody>
                    <a:bodyPr/>
                    <a:lstStyle/>
                    <a:p>
                      <a:endParaRPr lang="zh-TW" altLang="en-US"/>
                    </a:p>
                  </a:txBody>
                  <a:tcPr/>
                </a:tc>
                <a:tc vMerge="1">
                  <a:txBody>
                    <a:bodyPr/>
                    <a:lstStyle/>
                    <a:p>
                      <a:endParaRPr lang="zh-TW" altLang="en-US"/>
                    </a:p>
                  </a:txBody>
                  <a:tcPr/>
                </a:tc>
                <a:tc>
                  <a:txBody>
                    <a:bodyPr/>
                    <a:lstStyle/>
                    <a:p>
                      <a:pPr marL="0" marR="0" lvl="0" indent="0" algn="l" defTabSz="914400" rtl="0" eaLnBrk="1" fontAlgn="base" latinLnBrk="0" hangingPunct="1">
                        <a:lnSpc>
                          <a:spcPts val="1500"/>
                        </a:lnSpc>
                        <a:spcBef>
                          <a:spcPts val="0"/>
                        </a:spcBef>
                        <a:spcAft>
                          <a:spcPts val="0"/>
                        </a:spcAft>
                        <a:buClrTx/>
                        <a:buSzTx/>
                        <a:buFontTx/>
                        <a:buNone/>
                        <a:tabLst/>
                      </a:pPr>
                      <a:r>
                        <a:rPr kumimoji="1" lang="zh-TW" altLang="en-US" sz="13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其餘得獎者</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ts val="1500"/>
                        </a:lnSpc>
                        <a:spcBef>
                          <a:spcPts val="0"/>
                        </a:spcBef>
                        <a:spcAft>
                          <a:spcPts val="0"/>
                        </a:spcAft>
                        <a:buClrTx/>
                        <a:buSzTx/>
                        <a:buFontTx/>
                        <a:buNone/>
                        <a:tabLst/>
                      </a:pPr>
                      <a:r>
                        <a:rPr kumimoji="1" lang="zh-TW" altLang="en-US" sz="13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增加甄審實得總分</a:t>
                      </a:r>
                      <a:r>
                        <a:rPr kumimoji="1" lang="en-US" altLang="zh-TW" sz="13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15%</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240540">
                <a:tc rowSpan="2" gridSpan="2">
                  <a:txBody>
                    <a:bodyPr/>
                    <a:lstStyle/>
                    <a:p>
                      <a:pPr marL="0" marR="0" lvl="0" indent="0" algn="l" defTabSz="914400" rtl="0" eaLnBrk="1" fontAlgn="base" latinLnBrk="0" hangingPunct="1">
                        <a:lnSpc>
                          <a:spcPts val="1500"/>
                        </a:lnSpc>
                        <a:spcBef>
                          <a:spcPts val="0"/>
                        </a:spcBef>
                        <a:spcAft>
                          <a:spcPts val="0"/>
                        </a:spcAft>
                        <a:buClrTx/>
                        <a:buSzTx/>
                        <a:buFontTx/>
                        <a:buNone/>
                        <a:tabLst/>
                      </a:pPr>
                      <a:r>
                        <a:rPr kumimoji="1" lang="zh-TW" altLang="en-US" sz="13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領有技術士證者</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rowSpan="2" hMerge="1">
                  <a:txBody>
                    <a:bodyPr/>
                    <a:lstStyle/>
                    <a:p>
                      <a:endParaRPr lang="zh-TW" altLang="en-US"/>
                    </a:p>
                  </a:txBody>
                  <a:tcPr/>
                </a:tc>
                <a:tc rowSpan="2">
                  <a:txBody>
                    <a:bodyPr/>
                    <a:lstStyle/>
                    <a:p>
                      <a:pPr algn="just">
                        <a:lnSpc>
                          <a:spcPts val="1500"/>
                        </a:lnSpc>
                        <a:spcBef>
                          <a:spcPts val="0"/>
                        </a:spcBef>
                        <a:spcAft>
                          <a:spcPts val="0"/>
                        </a:spcAft>
                      </a:pPr>
                      <a:r>
                        <a:rPr kumimoji="1" lang="zh-TW" sz="1300" b="0" i="0" u="none" strike="noStrike" kern="1200"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勞動部</a:t>
                      </a:r>
                      <a:endParaRPr kumimoji="1" lang="en-US" altLang="zh-TW" sz="1300" b="0" i="0" u="none" strike="noStrike" kern="1200"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endParaRPr>
                    </a:p>
                    <a:p>
                      <a:pPr algn="just">
                        <a:lnSpc>
                          <a:spcPts val="1500"/>
                        </a:lnSpc>
                        <a:spcBef>
                          <a:spcPts val="0"/>
                        </a:spcBef>
                        <a:spcAft>
                          <a:spcPts val="0"/>
                        </a:spcAft>
                      </a:pPr>
                      <a:r>
                        <a:rPr kumimoji="1" lang="en-US" altLang="zh-TW" sz="1300" b="0" i="0" u="none" strike="noStrike" kern="1200"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a:t>
                      </a:r>
                      <a:r>
                        <a:rPr kumimoji="1" lang="zh-TW" altLang="en-US" sz="1300" b="0" i="0" u="none" strike="noStrike" kern="1200"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原</a:t>
                      </a:r>
                      <a:r>
                        <a:rPr kumimoji="1" lang="zh-TW" sz="1300" b="0" i="0" u="none" strike="noStrike" kern="1200"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行政院勞工委員會</a:t>
                      </a:r>
                      <a:r>
                        <a:rPr kumimoji="1" lang="en-US" altLang="zh-TW" sz="1300" b="0" i="0" u="none" strike="noStrike" kern="1200"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a:t>
                      </a:r>
                      <a:endParaRPr kumimoji="1" lang="zh-TW" sz="1300" b="0" i="0" u="none" strike="noStrike" kern="1200"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TlToBr>
                      <a:noFill/>
                    </a:lnTlToBr>
                    <a:lnBlToTr>
                      <a:noFill/>
                    </a:lnBlToTr>
                    <a:solidFill>
                      <a:schemeClr val="bg1"/>
                    </a:solidFill>
                  </a:tcPr>
                </a:tc>
                <a:tc>
                  <a:txBody>
                    <a:bodyPr/>
                    <a:lstStyle/>
                    <a:p>
                      <a:pPr marL="0" marR="0" lvl="0" indent="0" algn="l" defTabSz="914400" rtl="0" eaLnBrk="1" fontAlgn="base" latinLnBrk="0" hangingPunct="1">
                        <a:lnSpc>
                          <a:spcPts val="1500"/>
                        </a:lnSpc>
                        <a:spcBef>
                          <a:spcPts val="0"/>
                        </a:spcBef>
                        <a:spcAft>
                          <a:spcPts val="0"/>
                        </a:spcAft>
                        <a:buClrTx/>
                        <a:buSzTx/>
                        <a:buFontTx/>
                        <a:buNone/>
                        <a:tabLst/>
                      </a:pPr>
                      <a:r>
                        <a:rPr kumimoji="1" lang="zh-TW" altLang="en-US" sz="13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甲級技術士證</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ts val="1500"/>
                        </a:lnSpc>
                        <a:spcBef>
                          <a:spcPts val="0"/>
                        </a:spcBef>
                        <a:spcAft>
                          <a:spcPts val="0"/>
                        </a:spcAft>
                        <a:buClrTx/>
                        <a:buSzTx/>
                        <a:buFontTx/>
                        <a:buNone/>
                        <a:tabLst/>
                      </a:pPr>
                      <a:r>
                        <a:rPr kumimoji="1" lang="zh-TW" altLang="en-US" sz="13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增加甄審實得總分</a:t>
                      </a:r>
                      <a:r>
                        <a:rPr kumimoji="1" lang="en-US" altLang="zh-TW" sz="13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25%</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585097">
                <a:tc gridSpan="2" vMerge="1">
                  <a:txBody>
                    <a:bodyPr/>
                    <a:lstStyle/>
                    <a:p>
                      <a:endParaRPr lang="zh-TW" altLang="en-US"/>
                    </a:p>
                  </a:txBody>
                  <a:tcPr/>
                </a:tc>
                <a:tc hMerge="1" vMerge="1">
                  <a:txBody>
                    <a:bodyPr/>
                    <a:lstStyle/>
                    <a:p>
                      <a:endParaRPr lang="zh-TW" altLang="en-US"/>
                    </a:p>
                  </a:txBody>
                  <a:tcPr/>
                </a:tc>
                <a:tc vMerge="1">
                  <a:txBody>
                    <a:bodyPr/>
                    <a:lstStyle/>
                    <a:p>
                      <a:pPr algn="just">
                        <a:spcAft>
                          <a:spcPts val="0"/>
                        </a:spcAft>
                      </a:pPr>
                      <a:endParaRPr lang="zh-TW" sz="1200" kern="100" dirty="0">
                        <a:effectLst/>
                        <a:latin typeface="Times New Roman"/>
                        <a:ea typeface="新細明體"/>
                      </a:endParaRPr>
                    </a:p>
                  </a:txBody>
                  <a:tcPr marL="68580" marR="68580" marT="0" marB="0" anchor="ctr"/>
                </a:tc>
                <a:tc>
                  <a:txBody>
                    <a:bodyPr/>
                    <a:lstStyle/>
                    <a:p>
                      <a:pPr marL="0" marR="0" lvl="0" indent="0" algn="l" defTabSz="914400" rtl="0" eaLnBrk="1" fontAlgn="base" latinLnBrk="0" hangingPunct="1">
                        <a:lnSpc>
                          <a:spcPts val="1500"/>
                        </a:lnSpc>
                        <a:spcBef>
                          <a:spcPts val="0"/>
                        </a:spcBef>
                        <a:spcAft>
                          <a:spcPts val="0"/>
                        </a:spcAft>
                        <a:buClrTx/>
                        <a:buSzTx/>
                        <a:buFontTx/>
                        <a:buNone/>
                        <a:tabLst/>
                      </a:pPr>
                      <a:r>
                        <a:rPr kumimoji="1" lang="zh-TW" altLang="en-US" sz="1300" b="0" i="0" u="none" strike="noStrike" kern="1200"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乙級技術士證</a:t>
                      </a:r>
                      <a:endParaRPr kumimoji="1" lang="en-US" altLang="zh-TW" sz="1300" b="0" i="0" u="none" strike="noStrike" kern="1200"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endParaRPr>
                    </a:p>
                    <a:p>
                      <a:pPr marL="0" marR="0" lvl="0" indent="0" algn="l" defTabSz="914400" rtl="0" eaLnBrk="1" fontAlgn="base" latinLnBrk="0" hangingPunct="1">
                        <a:lnSpc>
                          <a:spcPts val="1500"/>
                        </a:lnSpc>
                        <a:spcBef>
                          <a:spcPts val="0"/>
                        </a:spcBef>
                        <a:spcAft>
                          <a:spcPts val="0"/>
                        </a:spcAft>
                        <a:buClrTx/>
                        <a:buSzTx/>
                        <a:buFontTx/>
                        <a:buNone/>
                        <a:tabLst/>
                      </a:pPr>
                      <a:r>
                        <a:rPr lang="zh-TW" altLang="zh-TW" sz="1300" kern="1200" dirty="0">
                          <a:solidFill>
                            <a:schemeClr val="tx1"/>
                          </a:solidFill>
                          <a:effectLst/>
                          <a:latin typeface="微軟正黑體" pitchFamily="34" charset="-120"/>
                          <a:ea typeface="微軟正黑體" pitchFamily="34" charset="-120"/>
                          <a:cs typeface="+mn-cs"/>
                        </a:rPr>
                        <a:t>（依相關程度）</a:t>
                      </a:r>
                      <a:endParaRPr kumimoji="1" lang="zh-TW" altLang="en-US" sz="1300" b="0" i="0" u="none" strike="noStrike" kern="1200"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endParaRPr>
                    </a:p>
                  </a:txBody>
                  <a:tcPr marL="91437" marR="91437" anchor="ctr" horzOverflow="overflow">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algn="ctr"/>
                      <a:r>
                        <a:rPr lang="zh-TW" altLang="zh-TW" sz="1300" kern="1200" dirty="0">
                          <a:solidFill>
                            <a:schemeClr val="tx1"/>
                          </a:solidFill>
                          <a:effectLst/>
                          <a:latin typeface="微軟正黑體" pitchFamily="34" charset="-120"/>
                          <a:ea typeface="微軟正黑體" pitchFamily="34" charset="-120"/>
                          <a:cs typeface="+mn-cs"/>
                        </a:rPr>
                        <a:t>高度相關增加甄審實得總分</a:t>
                      </a:r>
                      <a:r>
                        <a:rPr lang="en-US" altLang="zh-TW" sz="1300" kern="1200" dirty="0">
                          <a:solidFill>
                            <a:schemeClr val="tx1"/>
                          </a:solidFill>
                          <a:effectLst/>
                          <a:latin typeface="微軟正黑體" pitchFamily="34" charset="-120"/>
                          <a:ea typeface="微軟正黑體" pitchFamily="34" charset="-120"/>
                          <a:cs typeface="+mn-cs"/>
                        </a:rPr>
                        <a:t>15%</a:t>
                      </a:r>
                      <a:endParaRPr lang="zh-TW" altLang="zh-TW" sz="1300" kern="1200" dirty="0">
                        <a:solidFill>
                          <a:schemeClr val="tx1"/>
                        </a:solidFill>
                        <a:effectLst/>
                        <a:latin typeface="微軟正黑體" pitchFamily="34" charset="-120"/>
                        <a:ea typeface="微軟正黑體" pitchFamily="34" charset="-120"/>
                        <a:cs typeface="+mn-cs"/>
                      </a:endParaRPr>
                    </a:p>
                    <a:p>
                      <a:pPr algn="ctr"/>
                      <a:r>
                        <a:rPr lang="zh-TW" altLang="zh-TW" sz="1300" kern="1200" dirty="0">
                          <a:solidFill>
                            <a:schemeClr val="tx1"/>
                          </a:solidFill>
                          <a:effectLst/>
                          <a:latin typeface="微軟正黑體" pitchFamily="34" charset="-120"/>
                          <a:ea typeface="微軟正黑體" pitchFamily="34" charset="-120"/>
                          <a:cs typeface="+mn-cs"/>
                        </a:rPr>
                        <a:t>中度相關增加甄審實得總分</a:t>
                      </a:r>
                      <a:r>
                        <a:rPr lang="en-US" altLang="zh-TW" sz="1300" kern="1200" dirty="0">
                          <a:solidFill>
                            <a:schemeClr val="tx1"/>
                          </a:solidFill>
                          <a:effectLst/>
                          <a:latin typeface="微軟正黑體" pitchFamily="34" charset="-120"/>
                          <a:ea typeface="微軟正黑體" pitchFamily="34" charset="-120"/>
                          <a:cs typeface="+mn-cs"/>
                        </a:rPr>
                        <a:t>8%</a:t>
                      </a:r>
                      <a:endParaRPr lang="zh-TW" altLang="zh-TW" sz="1300" kern="1200" dirty="0">
                        <a:solidFill>
                          <a:schemeClr val="tx1"/>
                        </a:solidFill>
                        <a:effectLst/>
                        <a:latin typeface="微軟正黑體" pitchFamily="34" charset="-120"/>
                        <a:ea typeface="微軟正黑體" pitchFamily="34" charset="-120"/>
                        <a:cs typeface="+mn-cs"/>
                      </a:endParaRPr>
                    </a:p>
                    <a:p>
                      <a:pPr algn="ctr"/>
                      <a:r>
                        <a:rPr lang="zh-TW" altLang="zh-TW" sz="1300" kern="1200" dirty="0">
                          <a:solidFill>
                            <a:schemeClr val="tx1"/>
                          </a:solidFill>
                          <a:effectLst/>
                          <a:latin typeface="微軟正黑體" pitchFamily="34" charset="-120"/>
                          <a:ea typeface="微軟正黑體" pitchFamily="34" charset="-120"/>
                          <a:cs typeface="+mn-cs"/>
                        </a:rPr>
                        <a:t>低度相關增加甄審實得總分</a:t>
                      </a:r>
                      <a:r>
                        <a:rPr lang="en-US" altLang="zh-TW" sz="1300" kern="1200" dirty="0">
                          <a:solidFill>
                            <a:schemeClr val="tx1"/>
                          </a:solidFill>
                          <a:effectLst/>
                          <a:latin typeface="微軟正黑體" pitchFamily="34" charset="-120"/>
                          <a:ea typeface="微軟正黑體" pitchFamily="34" charset="-120"/>
                          <a:cs typeface="+mn-cs"/>
                        </a:rPr>
                        <a:t>4%</a:t>
                      </a:r>
                      <a:endParaRPr kumimoji="1" lang="en-US" altLang="zh-TW" sz="13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03066">
                <a:tc gridSpan="2">
                  <a:txBody>
                    <a:bodyPr/>
                    <a:lstStyle/>
                    <a:p>
                      <a:pPr marL="0" marR="0" lvl="0" indent="0" algn="l" defTabSz="914400" rtl="0" eaLnBrk="1" fontAlgn="base" latinLnBrk="0" hangingPunct="1">
                        <a:lnSpc>
                          <a:spcPts val="1500"/>
                        </a:lnSpc>
                        <a:spcBef>
                          <a:spcPts val="0"/>
                        </a:spcBef>
                        <a:spcAft>
                          <a:spcPts val="0"/>
                        </a:spcAft>
                        <a:buClrTx/>
                        <a:buSzTx/>
                        <a:buFontTx/>
                        <a:buNone/>
                        <a:tabLst/>
                      </a:pPr>
                      <a:r>
                        <a:rPr kumimoji="1" lang="zh-TW" altLang="zh-TW" sz="1300" b="0" i="0" u="none" strike="noStrike" kern="1200"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專門職業及技術人員普通考試及格證書</a:t>
                      </a:r>
                      <a:endParaRPr kumimoji="1" lang="zh-TW" altLang="en-US" sz="1300" b="0" i="0" u="none" strike="noStrike" kern="1200"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a:txBody>
                    <a:bodyPr/>
                    <a:lstStyle/>
                    <a:p>
                      <a:pPr algn="just">
                        <a:lnSpc>
                          <a:spcPts val="1500"/>
                        </a:lnSpc>
                        <a:spcAft>
                          <a:spcPts val="0"/>
                        </a:spcAft>
                      </a:pPr>
                      <a:r>
                        <a:rPr kumimoji="1" lang="zh-TW" sz="1300" b="0" i="0" u="none" strike="noStrike" kern="1200"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考選部</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lToBr>
                      <a:noFill/>
                    </a:lnTlToBr>
                    <a:lnBlToTr>
                      <a:noFill/>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sz="1300" b="0" i="0" u="none" strike="noStrike" kern="1200"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普通考試證書</a:t>
                      </a:r>
                      <a:endParaRPr kumimoji="1" lang="en-US" altLang="zh-TW" sz="1300" b="0" i="0" u="none" strike="noStrike" kern="1200"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300" kern="1200" dirty="0">
                          <a:solidFill>
                            <a:schemeClr val="tx1"/>
                          </a:solidFill>
                          <a:effectLst/>
                          <a:latin typeface="微軟正黑體" pitchFamily="34" charset="-120"/>
                          <a:ea typeface="微軟正黑體" pitchFamily="34" charset="-120"/>
                          <a:cs typeface="+mn-cs"/>
                        </a:rPr>
                        <a:t>（依相關程度）</a:t>
                      </a:r>
                      <a:endParaRPr kumimoji="1" lang="zh-TW" altLang="en-US" sz="1300" b="0" i="0" u="none" strike="noStrike" kern="1200"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ts val="1500"/>
                        </a:lnSpc>
                        <a:spcBef>
                          <a:spcPts val="0"/>
                        </a:spcBef>
                        <a:spcAft>
                          <a:spcPts val="0"/>
                        </a:spcAft>
                        <a:buClrTx/>
                        <a:buSzTx/>
                        <a:buFontTx/>
                        <a:buNone/>
                        <a:tabLst/>
                        <a:defRPr/>
                      </a:pPr>
                      <a:r>
                        <a:rPr lang="zh-TW" altLang="zh-TW" sz="1300" kern="1200" dirty="0">
                          <a:solidFill>
                            <a:schemeClr val="tx1"/>
                          </a:solidFill>
                          <a:effectLst/>
                          <a:latin typeface="微軟正黑體" pitchFamily="34" charset="-120"/>
                          <a:ea typeface="微軟正黑體" pitchFamily="34" charset="-120"/>
                          <a:cs typeface="+mn-cs"/>
                        </a:rPr>
                        <a:t>高度相關增加甄審實得總分</a:t>
                      </a:r>
                      <a:r>
                        <a:rPr lang="en-US" altLang="zh-TW" sz="1300" kern="1200" dirty="0">
                          <a:solidFill>
                            <a:schemeClr val="tx1"/>
                          </a:solidFill>
                          <a:effectLst/>
                          <a:latin typeface="微軟正黑體" pitchFamily="34" charset="-120"/>
                          <a:ea typeface="微軟正黑體" pitchFamily="34" charset="-120"/>
                          <a:cs typeface="+mn-cs"/>
                        </a:rPr>
                        <a:t>15%</a:t>
                      </a:r>
                      <a:endParaRPr lang="zh-TW" altLang="zh-TW" sz="1300" kern="1200" dirty="0">
                        <a:solidFill>
                          <a:schemeClr val="tx1"/>
                        </a:solidFill>
                        <a:effectLst/>
                        <a:latin typeface="微軟正黑體" pitchFamily="34" charset="-120"/>
                        <a:ea typeface="微軟正黑體" pitchFamily="34" charset="-120"/>
                        <a:cs typeface="+mn-cs"/>
                      </a:endParaRPr>
                    </a:p>
                    <a:p>
                      <a:pPr marL="0" marR="0" lvl="0" indent="0" algn="ctr" defTabSz="914400" rtl="0" eaLnBrk="1" fontAlgn="auto" latinLnBrk="0" hangingPunct="1">
                        <a:lnSpc>
                          <a:spcPts val="1500"/>
                        </a:lnSpc>
                        <a:spcBef>
                          <a:spcPts val="0"/>
                        </a:spcBef>
                        <a:spcAft>
                          <a:spcPts val="0"/>
                        </a:spcAft>
                        <a:buClrTx/>
                        <a:buSzTx/>
                        <a:buFontTx/>
                        <a:buNone/>
                        <a:tabLst/>
                        <a:defRPr/>
                      </a:pPr>
                      <a:r>
                        <a:rPr lang="zh-TW" altLang="zh-TW" sz="1300" kern="1200" dirty="0">
                          <a:solidFill>
                            <a:schemeClr val="tx1"/>
                          </a:solidFill>
                          <a:effectLst/>
                          <a:latin typeface="微軟正黑體" pitchFamily="34" charset="-120"/>
                          <a:ea typeface="微軟正黑體" pitchFamily="34" charset="-120"/>
                          <a:cs typeface="+mn-cs"/>
                        </a:rPr>
                        <a:t>中度相關增加甄審實得總分</a:t>
                      </a:r>
                      <a:r>
                        <a:rPr lang="en-US" altLang="zh-TW" sz="1300" kern="1200" dirty="0">
                          <a:solidFill>
                            <a:schemeClr val="tx1"/>
                          </a:solidFill>
                          <a:effectLst/>
                          <a:latin typeface="微軟正黑體" pitchFamily="34" charset="-120"/>
                          <a:ea typeface="微軟正黑體" pitchFamily="34" charset="-120"/>
                          <a:cs typeface="+mn-cs"/>
                        </a:rPr>
                        <a:t>8%</a:t>
                      </a:r>
                      <a:endParaRPr lang="zh-TW" altLang="zh-TW" sz="1300" kern="1200" dirty="0">
                        <a:solidFill>
                          <a:schemeClr val="tx1"/>
                        </a:solidFill>
                        <a:effectLst/>
                        <a:latin typeface="微軟正黑體" pitchFamily="34" charset="-120"/>
                        <a:ea typeface="微軟正黑體" pitchFamily="34" charset="-120"/>
                        <a:cs typeface="+mn-cs"/>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18521648"/>
                  </a:ext>
                </a:extLst>
              </a:tr>
              <a:tr h="403066">
                <a:tc gridSpan="2">
                  <a:txBody>
                    <a:bodyPr/>
                    <a:lstStyle/>
                    <a:p>
                      <a:pPr marL="0" marR="0" lvl="0" indent="0" algn="l" defTabSz="914400" rtl="0" eaLnBrk="1" fontAlgn="base" latinLnBrk="0" hangingPunct="1">
                        <a:lnSpc>
                          <a:spcPts val="1500"/>
                        </a:lnSpc>
                        <a:spcBef>
                          <a:spcPts val="0"/>
                        </a:spcBef>
                        <a:spcAft>
                          <a:spcPts val="0"/>
                        </a:spcAft>
                        <a:buClrTx/>
                        <a:buSzTx/>
                        <a:buFontTx/>
                        <a:buNone/>
                        <a:tabLst/>
                      </a:pPr>
                      <a:r>
                        <a:rPr kumimoji="1" lang="zh-TW" altLang="en-US" sz="1300" b="0" i="0" u="none" strike="noStrike" cap="none" spc="-50"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其他參加國際性特殊技藝技能競賽</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zh-TW" altLang="en-US"/>
                    </a:p>
                  </a:txBody>
                  <a:tcPr/>
                </a:tc>
                <a:tc>
                  <a:txBody>
                    <a:bodyPr/>
                    <a:lstStyle/>
                    <a:p>
                      <a:pPr marL="0" marR="0" lvl="0" indent="0" algn="l" defTabSz="914400" rtl="0" eaLnBrk="1" fontAlgn="base" latinLnBrk="0" hangingPunct="1">
                        <a:lnSpc>
                          <a:spcPts val="1500"/>
                        </a:lnSpc>
                        <a:spcBef>
                          <a:spcPts val="0"/>
                        </a:spcBef>
                        <a:spcAft>
                          <a:spcPts val="0"/>
                        </a:spcAft>
                        <a:buClrTx/>
                        <a:buSzTx/>
                        <a:buFontTx/>
                        <a:buNone/>
                        <a:tabLst/>
                      </a:pPr>
                      <a:endParaRPr kumimoji="1" lang="zh-TW" altLang="zh-TW" sz="13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ts val="1500"/>
                        </a:lnSpc>
                        <a:spcBef>
                          <a:spcPts val="0"/>
                        </a:spcBef>
                        <a:spcAft>
                          <a:spcPts val="0"/>
                        </a:spcAft>
                        <a:buClrTx/>
                        <a:buSzTx/>
                        <a:buFontTx/>
                        <a:buNone/>
                        <a:tabLst/>
                      </a:pPr>
                      <a:r>
                        <a:rPr kumimoji="1" lang="zh-TW" altLang="en-US" sz="13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獲相關競賽優勝名次</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ts val="1500"/>
                        </a:lnSpc>
                        <a:spcBef>
                          <a:spcPts val="0"/>
                        </a:spcBef>
                        <a:spcAft>
                          <a:spcPts val="0"/>
                        </a:spcAft>
                        <a:buClrTx/>
                        <a:buSzTx/>
                        <a:buFontTx/>
                        <a:buNone/>
                        <a:tabLst/>
                      </a:pPr>
                      <a:r>
                        <a:rPr kumimoji="1" lang="zh-TW" altLang="en-US" sz="13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增加甄審實得總分</a:t>
                      </a:r>
                      <a:r>
                        <a:rPr kumimoji="1" lang="en-US" altLang="zh-TW" sz="13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15%-50%</a:t>
                      </a:r>
                    </a:p>
                    <a:p>
                      <a:pPr marL="0" marR="0" lvl="0" indent="0" algn="ctr" defTabSz="914400" rtl="0" eaLnBrk="0" fontAlgn="base" latinLnBrk="0" hangingPunct="0">
                        <a:lnSpc>
                          <a:spcPts val="1500"/>
                        </a:lnSpc>
                        <a:spcBef>
                          <a:spcPts val="0"/>
                        </a:spcBef>
                        <a:spcAft>
                          <a:spcPts val="0"/>
                        </a:spcAft>
                        <a:buClrTx/>
                        <a:buSzTx/>
                        <a:buFontTx/>
                        <a:buNone/>
                        <a:tabLst/>
                      </a:pPr>
                      <a:r>
                        <a:rPr kumimoji="1" lang="en-US" altLang="zh-TW" sz="1300" b="0" i="0" u="none" strike="noStrike" kern="1400" cap="none" spc="10"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a:t>
                      </a:r>
                      <a:r>
                        <a:rPr kumimoji="1" lang="zh-TW" altLang="en-US" sz="1300" b="0" i="0" u="none" strike="noStrike" kern="1400" cap="none" spc="10"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由本委員會依相關資料認定</a:t>
                      </a:r>
                      <a:r>
                        <a:rPr kumimoji="1" lang="en-US" altLang="zh-TW" sz="1300" b="0" i="0" u="none" strike="noStrike" kern="1400" cap="none" spc="10"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a:t>
                      </a:r>
                      <a:endParaRPr kumimoji="1" lang="zh-TW" altLang="en-US" sz="1300" b="0" i="0" u="none" strike="noStrike" kern="1400" cap="none" spc="10"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endParaRP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1646399">
                <a:tc>
                  <a:txBody>
                    <a:bodyPr/>
                    <a:lstStyle/>
                    <a:p>
                      <a:pPr marL="0" marR="0" lvl="0" indent="0" algn="ctr" defTabSz="914400" rtl="0" eaLnBrk="1" fontAlgn="base" latinLnBrk="0" hangingPunct="1">
                        <a:lnSpc>
                          <a:spcPts val="1500"/>
                        </a:lnSpc>
                        <a:spcBef>
                          <a:spcPts val="0"/>
                        </a:spcBef>
                        <a:spcAft>
                          <a:spcPts val="0"/>
                        </a:spcAft>
                        <a:buClrTx/>
                        <a:buSzTx/>
                        <a:buFontTx/>
                        <a:buNone/>
                        <a:tabLst/>
                      </a:pPr>
                      <a:r>
                        <a:rPr kumimoji="1" lang="zh-TW" altLang="en-US" sz="12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備註</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DF79"/>
                    </a:solidFill>
                  </a:tcPr>
                </a:tc>
                <a:tc gridSpan="4">
                  <a:txBody>
                    <a:bodyPr/>
                    <a:lstStyle/>
                    <a:p>
                      <a:pPr marL="176213" marR="0" lvl="0" indent="-176213" algn="l" defTabSz="914400" rtl="0" eaLnBrk="1" fontAlgn="base" latinLnBrk="0" hangingPunct="1">
                        <a:lnSpc>
                          <a:spcPts val="1800"/>
                        </a:lnSpc>
                        <a:spcBef>
                          <a:spcPts val="0"/>
                        </a:spcBef>
                        <a:spcAft>
                          <a:spcPts val="0"/>
                        </a:spcAft>
                        <a:buClrTx/>
                        <a:buSzTx/>
                        <a:buFont typeface="+mj-lt"/>
                        <a:buAutoNum type="arabicPeriod"/>
                        <a:tabLst/>
                      </a:pPr>
                      <a:r>
                        <a:rPr kumimoji="1" lang="zh-TW" altLang="en-US" sz="13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中央各級機關及直轄市政府主辦，經本委員會認可之全國性各項技藝技能競賽，</a:t>
                      </a:r>
                      <a:r>
                        <a:rPr kumimoji="1" lang="zh-TW" altLang="en-US" sz="1300" b="1" i="0" u="sng" strike="noStrike" cap="none" normalizeH="0" baseline="0" dirty="0">
                          <a:ln>
                            <a:noFill/>
                          </a:ln>
                          <a:solidFill>
                            <a:srgbClr val="0000CC"/>
                          </a:solidFill>
                          <a:effectLst/>
                          <a:latin typeface="微軟正黑體" pitchFamily="34" charset="-120"/>
                          <a:ea typeface="微軟正黑體" pitchFamily="34" charset="-120"/>
                          <a:cs typeface="Times New Roman" panose="02020603050405020304" pitchFamily="18" charset="0"/>
                        </a:rPr>
                        <a:t>發證時之主辦單位和落款單位皆須為中央各級機關或直轄市主管行政機關，且落款人須為該機關首長</a:t>
                      </a:r>
                      <a:r>
                        <a:rPr kumimoji="1" lang="zh-TW" altLang="en-US" sz="13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，否則不在技優甄審入學採計範圍內。</a:t>
                      </a:r>
                      <a:endParaRPr kumimoji="1" lang="en-US" altLang="zh-TW" sz="13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endParaRPr>
                    </a:p>
                    <a:p>
                      <a:pPr marL="176213" marR="0" lvl="0" indent="-176213" algn="l" defTabSz="914400" rtl="0" eaLnBrk="1" fontAlgn="base" latinLnBrk="0" hangingPunct="1">
                        <a:lnSpc>
                          <a:spcPts val="1800"/>
                        </a:lnSpc>
                        <a:spcBef>
                          <a:spcPts val="0"/>
                        </a:spcBef>
                        <a:spcAft>
                          <a:spcPts val="0"/>
                        </a:spcAft>
                        <a:buClrTx/>
                        <a:buSzTx/>
                        <a:buFont typeface="+mj-lt"/>
                        <a:buAutoNum type="arabicPeriod"/>
                        <a:tabLst/>
                      </a:pPr>
                      <a:r>
                        <a:rPr kumimoji="1" lang="zh-TW" altLang="en-US" sz="1300" b="0" i="0" u="none" strike="noStrike" cap="none" normalizeH="0" baseline="0" dirty="0">
                          <a:ln>
                            <a:noFill/>
                          </a:ln>
                          <a:solidFill>
                            <a:srgbClr val="FF0000"/>
                          </a:solidFill>
                          <a:effectLst/>
                          <a:latin typeface="微軟正黑體" pitchFamily="34" charset="-120"/>
                          <a:ea typeface="微軟正黑體" pitchFamily="34" charset="-120"/>
                          <a:cs typeface="Times New Roman" panose="02020603050405020304" pitchFamily="18" charset="0"/>
                        </a:rPr>
                        <a:t>同時持有</a:t>
                      </a:r>
                      <a:r>
                        <a:rPr kumimoji="1" lang="en-US" altLang="zh-TW" sz="1300" b="0" i="0" u="none" strike="noStrike" cap="none" normalizeH="0" baseline="0" dirty="0">
                          <a:ln>
                            <a:noFill/>
                          </a:ln>
                          <a:solidFill>
                            <a:srgbClr val="FF0000"/>
                          </a:solidFill>
                          <a:effectLst/>
                          <a:latin typeface="微軟正黑體" pitchFamily="34" charset="-120"/>
                          <a:ea typeface="微軟正黑體" pitchFamily="34" charset="-120"/>
                          <a:cs typeface="Times New Roman" panose="02020603050405020304" pitchFamily="18" charset="0"/>
                        </a:rPr>
                        <a:t>2</a:t>
                      </a:r>
                      <a:r>
                        <a:rPr kumimoji="1" lang="zh-TW" altLang="en-US" sz="1300" b="0" i="0" u="none" strike="noStrike" cap="none" normalizeH="0" baseline="0" dirty="0">
                          <a:ln>
                            <a:noFill/>
                          </a:ln>
                          <a:solidFill>
                            <a:srgbClr val="FF0000"/>
                          </a:solidFill>
                          <a:effectLst/>
                          <a:latin typeface="微軟正黑體" pitchFamily="34" charset="-120"/>
                          <a:ea typeface="微軟正黑體" pitchFamily="34" charset="-120"/>
                          <a:cs typeface="Times New Roman" panose="02020603050405020304" pitchFamily="18" charset="0"/>
                        </a:rPr>
                        <a:t>種以上符合加分優待之技藝技能競賽（展</a:t>
                      </a:r>
                      <a:r>
                        <a:rPr kumimoji="1" lang="zh-TW" altLang="en-US" sz="1300" b="0" i="0" u="none" strike="noStrike" kern="1200" cap="none" normalizeH="0" baseline="0" dirty="0">
                          <a:ln>
                            <a:noFill/>
                          </a:ln>
                          <a:solidFill>
                            <a:srgbClr val="FF0000"/>
                          </a:solidFill>
                          <a:effectLst/>
                          <a:latin typeface="微軟正黑體" pitchFamily="34" charset="-120"/>
                          <a:ea typeface="微軟正黑體" pitchFamily="34" charset="-120"/>
                          <a:cs typeface="Times New Roman" panose="02020603050405020304" pitchFamily="18" charset="0"/>
                        </a:rPr>
                        <a:t>）或證照者，限</a:t>
                      </a:r>
                      <a:r>
                        <a:rPr kumimoji="1" lang="zh-TW" altLang="en-US" sz="1300" b="0" i="0" u="none" strike="noStrike" cap="none" normalizeH="0" baseline="0" dirty="0">
                          <a:ln>
                            <a:noFill/>
                          </a:ln>
                          <a:solidFill>
                            <a:srgbClr val="FF0000"/>
                          </a:solidFill>
                          <a:effectLst/>
                          <a:latin typeface="微軟正黑體" pitchFamily="34" charset="-120"/>
                          <a:ea typeface="微軟正黑體" pitchFamily="34" charset="-120"/>
                          <a:cs typeface="Times New Roman" panose="02020603050405020304" pitchFamily="18" charset="0"/>
                        </a:rPr>
                        <a:t>選</a:t>
                      </a:r>
                      <a:r>
                        <a:rPr kumimoji="1" lang="en-US" altLang="zh-TW" sz="1300" b="0" i="0" u="none" strike="noStrike" cap="none" normalizeH="0" baseline="0" dirty="0">
                          <a:ln>
                            <a:noFill/>
                          </a:ln>
                          <a:solidFill>
                            <a:srgbClr val="FF0000"/>
                          </a:solidFill>
                          <a:effectLst/>
                          <a:latin typeface="微軟正黑體" pitchFamily="34" charset="-120"/>
                          <a:ea typeface="微軟正黑體" pitchFamily="34" charset="-120"/>
                          <a:cs typeface="Times New Roman" panose="02020603050405020304" pitchFamily="18" charset="0"/>
                        </a:rPr>
                        <a:t>1</a:t>
                      </a:r>
                      <a:r>
                        <a:rPr kumimoji="1" lang="zh-TW" altLang="en-US" sz="1300" b="0" i="0" u="none" strike="noStrike" cap="none" normalizeH="0" baseline="0" dirty="0">
                          <a:ln>
                            <a:noFill/>
                          </a:ln>
                          <a:solidFill>
                            <a:srgbClr val="FF0000"/>
                          </a:solidFill>
                          <a:effectLst/>
                          <a:latin typeface="微軟正黑體" pitchFamily="34" charset="-120"/>
                          <a:ea typeface="微軟正黑體" pitchFamily="34" charset="-120"/>
                          <a:cs typeface="Times New Roman" panose="02020603050405020304" pitchFamily="18" charset="0"/>
                        </a:rPr>
                        <a:t>項優待加分。</a:t>
                      </a:r>
                      <a:endParaRPr kumimoji="1" lang="en-US" altLang="zh-TW" sz="1300" b="0" i="0" u="none" strike="noStrike" cap="none" normalizeH="0" baseline="0" dirty="0">
                        <a:ln>
                          <a:noFill/>
                        </a:ln>
                        <a:solidFill>
                          <a:srgbClr val="FF0000"/>
                        </a:solidFill>
                        <a:effectLst/>
                        <a:latin typeface="微軟正黑體" pitchFamily="34" charset="-120"/>
                        <a:ea typeface="微軟正黑體" pitchFamily="34" charset="-120"/>
                        <a:cs typeface="Times New Roman" panose="02020603050405020304" pitchFamily="18" charset="0"/>
                      </a:endParaRPr>
                    </a:p>
                    <a:p>
                      <a:pPr marL="176213" marR="0" lvl="0" indent="-176213" algn="l" defTabSz="914400" rtl="0" eaLnBrk="1" fontAlgn="base" latinLnBrk="0" hangingPunct="1">
                        <a:lnSpc>
                          <a:spcPts val="1800"/>
                        </a:lnSpc>
                        <a:spcBef>
                          <a:spcPts val="0"/>
                        </a:spcBef>
                        <a:spcAft>
                          <a:spcPts val="0"/>
                        </a:spcAft>
                        <a:buClrTx/>
                        <a:buSzTx/>
                        <a:buFont typeface="+mj-lt"/>
                        <a:buAutoNum type="arabicPeriod"/>
                        <a:tabLst/>
                      </a:pPr>
                      <a:r>
                        <a:rPr kumimoji="1" lang="zh-TW" altLang="en-US" sz="1300" b="0" i="0" u="none" strike="noStrike"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參加亞洲技能競賽，且取得該競賽各職類優勝名次者，可準同國際技能競賽獲獎或正備取國手資格及依優勝名次辦理其優待加分比率參加本招生。</a:t>
                      </a:r>
                      <a:endParaRPr kumimoji="1" lang="en-US" altLang="zh-TW" sz="1300" b="0" i="0" u="none" strike="noStrike" kern="1200" cap="none"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endParaRPr>
                    </a:p>
                    <a:p>
                      <a:pPr marL="176213" marR="0" lvl="0" indent="-176213" algn="l" defTabSz="914400" rtl="0" eaLnBrk="1" fontAlgn="base" latinLnBrk="0" hangingPunct="1">
                        <a:lnSpc>
                          <a:spcPts val="1800"/>
                        </a:lnSpc>
                        <a:spcBef>
                          <a:spcPts val="0"/>
                        </a:spcBef>
                        <a:spcAft>
                          <a:spcPts val="0"/>
                        </a:spcAft>
                        <a:buClrTx/>
                        <a:buSzTx/>
                        <a:buFont typeface="+mj-lt"/>
                        <a:buAutoNum type="arabicPeriod"/>
                        <a:tabLst/>
                      </a:pPr>
                      <a:r>
                        <a:rPr lang="zh-TW" altLang="zh-TW" sz="1300" kern="0" dirty="0">
                          <a:solidFill>
                            <a:schemeClr val="tx1"/>
                          </a:solidFill>
                          <a:latin typeface="微軟正黑體" pitchFamily="34" charset="-120"/>
                          <a:ea typeface="微軟正黑體" pitchFamily="34" charset="-120"/>
                        </a:rPr>
                        <a:t>國際技能競賽各職類「青少年組」獲優勝名次者</a:t>
                      </a:r>
                      <a:r>
                        <a:rPr lang="zh-TW" altLang="zh-TW" sz="1300" b="1" kern="0" dirty="0">
                          <a:solidFill>
                            <a:schemeClr val="tx1"/>
                          </a:solidFill>
                          <a:latin typeface="微軟正黑體" pitchFamily="34" charset="-120"/>
                          <a:ea typeface="微軟正黑體" pitchFamily="34" charset="-120"/>
                        </a:rPr>
                        <a:t>不予參加本招生</a:t>
                      </a:r>
                      <a:r>
                        <a:rPr lang="zh-TW" altLang="zh-TW" sz="1300" kern="0" dirty="0">
                          <a:solidFill>
                            <a:schemeClr val="tx1"/>
                          </a:solidFill>
                          <a:latin typeface="微軟正黑體" pitchFamily="34" charset="-120"/>
                          <a:ea typeface="微軟正黑體" pitchFamily="34" charset="-120"/>
                        </a:rPr>
                        <a:t>。</a:t>
                      </a:r>
                      <a:endParaRPr kumimoji="0" lang="en-US" altLang="zh-TW" sz="1300" b="0" i="0" u="none" strike="noStrike" kern="0" cap="none" normalizeH="0" baseline="0" dirty="0">
                        <a:ln>
                          <a:noFill/>
                        </a:ln>
                        <a:solidFill>
                          <a:schemeClr val="tx1"/>
                        </a:solidFill>
                        <a:effectLst/>
                        <a:latin typeface="微軟正黑體" pitchFamily="34" charset="-120"/>
                        <a:ea typeface="微軟正黑體" pitchFamily="34" charset="-120"/>
                        <a:cs typeface="+mn-cs"/>
                      </a:endParaRPr>
                    </a:p>
                    <a:p>
                      <a:pPr marL="176213" marR="0" lvl="0" indent="-176213" algn="l" defTabSz="914400" rtl="0" eaLnBrk="1" fontAlgn="base" latinLnBrk="0" hangingPunct="1">
                        <a:lnSpc>
                          <a:spcPts val="1800"/>
                        </a:lnSpc>
                        <a:spcBef>
                          <a:spcPts val="0"/>
                        </a:spcBef>
                        <a:spcAft>
                          <a:spcPts val="0"/>
                        </a:spcAft>
                        <a:buClrTx/>
                        <a:buSzTx/>
                        <a:buFont typeface="+mj-lt"/>
                        <a:buAutoNum type="arabicPeriod"/>
                        <a:tabLst/>
                      </a:pPr>
                      <a:r>
                        <a:rPr kumimoji="1" lang="zh-TW" altLang="zh-TW" sz="1300" b="0" i="0" u="none" strike="noStrike" kern="1200" cap="none" normalizeH="0" baseline="0" dirty="0">
                          <a:ln>
                            <a:noFill/>
                          </a:ln>
                          <a:solidFill>
                            <a:srgbClr val="FF0000"/>
                          </a:solidFill>
                          <a:effectLst/>
                          <a:latin typeface="微軟正黑體" pitchFamily="34" charset="-120"/>
                          <a:ea typeface="微軟正黑體" pitchFamily="34" charset="-120"/>
                          <a:cs typeface="Times New Roman" panose="02020603050405020304" pitchFamily="18" charset="0"/>
                        </a:rPr>
                        <a:t>全國</a:t>
                      </a:r>
                      <a:r>
                        <a:rPr kumimoji="1" lang="zh-TW" altLang="en-US" sz="1300" b="0" i="0" u="none" strike="noStrike" kern="1200" cap="none" normalizeH="0" baseline="0" dirty="0">
                          <a:ln>
                            <a:noFill/>
                          </a:ln>
                          <a:solidFill>
                            <a:srgbClr val="FF0000"/>
                          </a:solidFill>
                          <a:effectLst/>
                          <a:latin typeface="微軟正黑體" pitchFamily="34" charset="-120"/>
                          <a:ea typeface="微軟正黑體" pitchFamily="34" charset="-120"/>
                          <a:cs typeface="Times New Roman" panose="02020603050405020304" pitchFamily="18" charset="0"/>
                        </a:rPr>
                        <a:t>技術型高級中等學校</a:t>
                      </a:r>
                      <a:r>
                        <a:rPr kumimoji="1" lang="zh-TW" altLang="zh-TW" sz="1300" b="0" i="0" u="none" strike="noStrike" kern="1200" cap="none" normalizeH="0" baseline="0" dirty="0">
                          <a:ln>
                            <a:noFill/>
                          </a:ln>
                          <a:solidFill>
                            <a:srgbClr val="FF0000"/>
                          </a:solidFill>
                          <a:effectLst/>
                          <a:latin typeface="微軟正黑體" pitchFamily="34" charset="-120"/>
                          <a:ea typeface="微軟正黑體" pitchFamily="34" charset="-120"/>
                          <a:cs typeface="Times New Roman" panose="02020603050405020304" pitchFamily="18" charset="0"/>
                        </a:rPr>
                        <a:t>學生團隊技術創造力培訓與競賽佳作獎項採計自</a:t>
                      </a:r>
                      <a:r>
                        <a:rPr kumimoji="1" lang="en-US" altLang="zh-TW" sz="1300" b="0" i="0" u="none" strike="noStrike" kern="1200" cap="none" normalizeH="0" baseline="0" dirty="0">
                          <a:ln>
                            <a:noFill/>
                          </a:ln>
                          <a:solidFill>
                            <a:srgbClr val="FF0000"/>
                          </a:solidFill>
                          <a:effectLst/>
                          <a:latin typeface="微軟正黑體" pitchFamily="34" charset="-120"/>
                          <a:ea typeface="微軟正黑體" pitchFamily="34" charset="-120"/>
                          <a:cs typeface="Times New Roman" panose="02020603050405020304" pitchFamily="18" charset="0"/>
                        </a:rPr>
                        <a:t>110</a:t>
                      </a:r>
                      <a:r>
                        <a:rPr kumimoji="1" lang="zh-TW" altLang="zh-TW" sz="1300" b="0" i="0" u="none" strike="noStrike" kern="1200" cap="none" normalizeH="0" baseline="0" dirty="0">
                          <a:ln>
                            <a:noFill/>
                          </a:ln>
                          <a:solidFill>
                            <a:srgbClr val="FF0000"/>
                          </a:solidFill>
                          <a:effectLst/>
                          <a:latin typeface="微軟正黑體" pitchFamily="34" charset="-120"/>
                          <a:ea typeface="微軟正黑體" pitchFamily="34" charset="-120"/>
                          <a:cs typeface="Times New Roman" panose="02020603050405020304" pitchFamily="18" charset="0"/>
                        </a:rPr>
                        <a:t>年起獲獎考生始具報名資格。</a:t>
                      </a:r>
                      <a:endParaRPr kumimoji="1" lang="en-US" altLang="zh-TW" sz="1300" b="0" i="0" u="none" strike="noStrike" kern="1200" cap="none" spc="0" normalizeH="0" baseline="0" dirty="0">
                        <a:ln>
                          <a:noFill/>
                        </a:ln>
                        <a:solidFill>
                          <a:srgbClr val="FF0000"/>
                        </a:solidFill>
                        <a:effectLst/>
                        <a:latin typeface="微軟正黑體" pitchFamily="34" charset="-120"/>
                        <a:ea typeface="微軟正黑體" pitchFamily="34" charset="-120"/>
                        <a:cs typeface="Times New Roman" panose="02020603050405020304" pitchFamily="18" charset="0"/>
                      </a:endParaRPr>
                    </a:p>
                    <a:p>
                      <a:pPr marL="176213" marR="0" lvl="0" indent="-176213" algn="l" defTabSz="914400" rtl="0" eaLnBrk="1" fontAlgn="base" latinLnBrk="0" hangingPunct="1">
                        <a:lnSpc>
                          <a:spcPts val="1800"/>
                        </a:lnSpc>
                        <a:spcBef>
                          <a:spcPts val="0"/>
                        </a:spcBef>
                        <a:spcAft>
                          <a:spcPts val="0"/>
                        </a:spcAft>
                        <a:buClrTx/>
                        <a:buSzTx/>
                        <a:buFont typeface="+mj-lt"/>
                        <a:buAutoNum type="arabicPeriod"/>
                        <a:tabLst/>
                      </a:pPr>
                      <a:r>
                        <a:rPr kumimoji="1" lang="zh-TW" altLang="en-US" sz="1300" b="0" i="0" u="none" strike="noStrike" cap="none" spc="0"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本學年度本招生採計之技藝技能競賽獲獎或</a:t>
                      </a:r>
                      <a:r>
                        <a:rPr kumimoji="1" lang="zh-TW" altLang="en-US" sz="1300" b="0" i="0" u="none" strike="noStrike" kern="1200" cap="none" spc="0"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證照截止</a:t>
                      </a:r>
                      <a:r>
                        <a:rPr kumimoji="1" lang="zh-TW" altLang="en-US" sz="1300" b="0" i="0" u="none" strike="noStrike" cap="none" spc="0"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日為</a:t>
                      </a:r>
                      <a:r>
                        <a:rPr kumimoji="1" lang="en-US" altLang="zh-TW" sz="1300" b="1" i="0" u="sng" strike="noStrike" cap="none" spc="0" normalizeH="0" baseline="0" dirty="0">
                          <a:ln>
                            <a:noFill/>
                          </a:ln>
                          <a:solidFill>
                            <a:srgbClr val="FF0000"/>
                          </a:solidFill>
                          <a:effectLst/>
                          <a:latin typeface="微軟正黑體" pitchFamily="34" charset="-120"/>
                          <a:ea typeface="微軟正黑體" pitchFamily="34" charset="-120"/>
                          <a:cs typeface="Times New Roman" panose="02020603050405020304" pitchFamily="18" charset="0"/>
                        </a:rPr>
                        <a:t>113</a:t>
                      </a:r>
                      <a:r>
                        <a:rPr kumimoji="1" lang="zh-TW" altLang="en-US" sz="1300" b="1" i="0" u="sng" strike="noStrike" cap="none" spc="0" normalizeH="0" baseline="0" dirty="0">
                          <a:ln>
                            <a:noFill/>
                          </a:ln>
                          <a:solidFill>
                            <a:srgbClr val="FF0000"/>
                          </a:solidFill>
                          <a:effectLst/>
                          <a:latin typeface="微軟正黑體" pitchFamily="34" charset="-120"/>
                          <a:ea typeface="微軟正黑體" pitchFamily="34" charset="-120"/>
                          <a:cs typeface="Times New Roman" panose="02020603050405020304" pitchFamily="18" charset="0"/>
                        </a:rPr>
                        <a:t>年</a:t>
                      </a:r>
                      <a:r>
                        <a:rPr kumimoji="1" lang="en-US" altLang="zh-TW" sz="1300" b="1" i="0" u="sng" strike="noStrike" cap="none" spc="0" normalizeH="0" baseline="0" dirty="0">
                          <a:ln>
                            <a:noFill/>
                          </a:ln>
                          <a:solidFill>
                            <a:srgbClr val="FF0000"/>
                          </a:solidFill>
                          <a:effectLst/>
                          <a:latin typeface="微軟正黑體" pitchFamily="34" charset="-120"/>
                          <a:ea typeface="微軟正黑體" pitchFamily="34" charset="-120"/>
                          <a:cs typeface="Times New Roman" panose="02020603050405020304" pitchFamily="18" charset="0"/>
                        </a:rPr>
                        <a:t>5</a:t>
                      </a:r>
                      <a:r>
                        <a:rPr kumimoji="1" lang="zh-TW" altLang="en-US" sz="1300" b="1" i="0" u="sng" strike="noStrike" cap="none" spc="0" normalizeH="0" baseline="0" dirty="0">
                          <a:ln>
                            <a:noFill/>
                          </a:ln>
                          <a:solidFill>
                            <a:srgbClr val="FF0000"/>
                          </a:solidFill>
                          <a:effectLst/>
                          <a:latin typeface="微軟正黑體" pitchFamily="34" charset="-120"/>
                          <a:ea typeface="微軟正黑體" pitchFamily="34" charset="-120"/>
                          <a:cs typeface="Times New Roman" panose="02020603050405020304" pitchFamily="18" charset="0"/>
                        </a:rPr>
                        <a:t>月</a:t>
                      </a:r>
                      <a:r>
                        <a:rPr kumimoji="1" lang="en-US" altLang="zh-TW" sz="1300" b="1" i="0" u="sng" strike="noStrike" cap="none" spc="0" normalizeH="0" baseline="0" dirty="0">
                          <a:ln>
                            <a:noFill/>
                          </a:ln>
                          <a:solidFill>
                            <a:srgbClr val="FF0000"/>
                          </a:solidFill>
                          <a:effectLst/>
                          <a:latin typeface="微軟正黑體" pitchFamily="34" charset="-120"/>
                          <a:ea typeface="微軟正黑體" pitchFamily="34" charset="-120"/>
                          <a:cs typeface="Times New Roman" panose="02020603050405020304" pitchFamily="18" charset="0"/>
                        </a:rPr>
                        <a:t>7</a:t>
                      </a:r>
                      <a:r>
                        <a:rPr kumimoji="1" lang="zh-TW" altLang="en-US" sz="1300" b="1" i="0" u="sng" strike="noStrike" cap="none" spc="0" normalizeH="0" baseline="0" dirty="0">
                          <a:ln>
                            <a:noFill/>
                          </a:ln>
                          <a:solidFill>
                            <a:srgbClr val="FF0000"/>
                          </a:solidFill>
                          <a:effectLst/>
                          <a:latin typeface="微軟正黑體" pitchFamily="34" charset="-120"/>
                          <a:ea typeface="微軟正黑體" pitchFamily="34" charset="-120"/>
                          <a:cs typeface="Times New Roman" panose="02020603050405020304" pitchFamily="18" charset="0"/>
                        </a:rPr>
                        <a:t>日（二）</a:t>
                      </a:r>
                      <a:r>
                        <a:rPr kumimoji="1" lang="zh-TW" altLang="en-US" sz="1300" b="0" i="0" u="none" strike="noStrike" cap="none" spc="0" normalizeH="0" baseline="0" dirty="0">
                          <a:ln>
                            <a:noFill/>
                          </a:ln>
                          <a:solidFill>
                            <a:schemeClr val="tx1"/>
                          </a:solidFill>
                          <a:effectLst/>
                          <a:latin typeface="微軟正黑體" pitchFamily="34" charset="-120"/>
                          <a:ea typeface="微軟正黑體" pitchFamily="34" charset="-120"/>
                          <a:cs typeface="Times New Roman" panose="02020603050405020304" pitchFamily="18" charset="0"/>
                        </a:rPr>
                        <a:t>。</a:t>
                      </a:r>
                    </a:p>
                  </a:txBody>
                  <a:tcPr marL="91437" marR="9143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9"/>
                  </a:ext>
                </a:extLst>
              </a:tr>
            </a:tbl>
          </a:graphicData>
        </a:graphic>
      </p:graphicFrame>
      <p:sp>
        <p:nvSpPr>
          <p:cNvPr id="14" name="Rectangle 4"/>
          <p:cNvSpPr txBox="1">
            <a:spLocks noChangeArrowheads="1"/>
          </p:cNvSpPr>
          <p:nvPr/>
        </p:nvSpPr>
        <p:spPr bwMode="auto">
          <a:xfrm>
            <a:off x="831272" y="52886"/>
            <a:ext cx="11360727" cy="614363"/>
          </a:xfrm>
          <a:prstGeom prst="rect">
            <a:avLst/>
          </a:prstGeom>
          <a:noFill/>
          <a:ln w="9525">
            <a:noFill/>
            <a:miter lim="800000"/>
            <a:headEnd/>
            <a:tailEnd/>
          </a:ln>
        </p:spPr>
        <p:txBody>
          <a:bodyPr anchor="ctr"/>
          <a:lstStyle/>
          <a:p>
            <a:pPr>
              <a:defRPr/>
            </a:pPr>
            <a:r>
              <a:rPr lang="zh-TW" altLang="en-US" sz="2400" b="1" kern="0" dirty="0">
                <a:latin typeface="微軟正黑體" panose="020B0604030504040204" pitchFamily="34" charset="-120"/>
                <a:ea typeface="微軟正黑體" panose="020B0604030504040204" pitchFamily="34" charset="-120"/>
                <a:cs typeface="華康中黑體" pitchFamily="49" charset="-120"/>
              </a:rPr>
              <a:t>技優甄審競賽優勝名次或證照等級優待加分標準表</a:t>
            </a:r>
          </a:p>
        </p:txBody>
      </p:sp>
    </p:spTree>
    <p:extLst>
      <p:ext uri="{BB962C8B-B14F-4D97-AF65-F5344CB8AC3E}">
        <p14:creationId xmlns:p14="http://schemas.microsoft.com/office/powerpoint/2010/main" val="1074964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840059" y="5555318"/>
            <a:ext cx="3398898" cy="578492"/>
          </a:xfrm>
          <a:prstGeom prst="rect">
            <a:avLst/>
          </a:prstGeom>
        </p:spPr>
        <p:txBody>
          <a:bodyPr wrap="square">
            <a:spAutoFit/>
          </a:bodyPr>
          <a:lstStyle/>
          <a:p>
            <a:pPr>
              <a:lnSpc>
                <a:spcPct val="150000"/>
              </a:lnSpc>
              <a:spcBef>
                <a:spcPts val="600"/>
              </a:spcBef>
              <a:buClr>
                <a:srgbClr val="FFB41D"/>
              </a:buClr>
              <a:defRPr/>
            </a:pPr>
            <a:r>
              <a:rPr lang="en-US" altLang="zh-TW" sz="2400" b="1"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113.5.16(</a:t>
            </a:r>
            <a:r>
              <a:rPr lang="zh-TW" altLang="en-US" sz="2400" b="1"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二</a:t>
            </a:r>
            <a:r>
              <a:rPr lang="en-US" altLang="zh-TW" sz="2400" b="1"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)10:00</a:t>
            </a:r>
            <a:r>
              <a:rPr lang="zh-TW" altLang="en-US" sz="2400" b="1"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起</a:t>
            </a:r>
            <a:endParaRPr lang="en-US" altLang="zh-TW" sz="2400" b="1"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9" name="圓角矩形 16"/>
          <p:cNvSpPr>
            <a:spLocks noChangeArrowheads="1"/>
          </p:cNvSpPr>
          <p:nvPr/>
        </p:nvSpPr>
        <p:spPr bwMode="auto">
          <a:xfrm>
            <a:off x="840059" y="4976436"/>
            <a:ext cx="5865541" cy="578882"/>
          </a:xfrm>
          <a:prstGeom prst="roundRect">
            <a:avLst>
              <a:gd name="adj" fmla="val 16667"/>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spcBef>
                <a:spcPct val="20000"/>
              </a:spcBef>
            </a:pPr>
            <a:r>
              <a:rPr lang="zh-TW" altLang="en-US" sz="2800" kern="0" dirty="0">
                <a:latin typeface="微軟正黑體" panose="020B0604030504040204" pitchFamily="34" charset="-120"/>
                <a:ea typeface="微軟正黑體" panose="020B0604030504040204" pitchFamily="34" charset="-120"/>
                <a:cs typeface="華康中黑體" pitchFamily="49" charset="-120"/>
              </a:rPr>
              <a:t>資格審查結果</a:t>
            </a:r>
            <a:r>
              <a:rPr lang="en-US" altLang="zh-TW" sz="2800" kern="0" dirty="0">
                <a:latin typeface="微軟正黑體" panose="020B0604030504040204" pitchFamily="34" charset="-120"/>
                <a:ea typeface="微軟正黑體" panose="020B0604030504040204" pitchFamily="34" charset="-120"/>
                <a:cs typeface="華康中黑體" pitchFamily="49" charset="-120"/>
              </a:rPr>
              <a:t>(</a:t>
            </a:r>
            <a:r>
              <a:rPr lang="zh-TW" altLang="en-US" sz="2800" kern="0" dirty="0">
                <a:latin typeface="微軟正黑體" panose="020B0604030504040204" pitchFamily="34" charset="-120"/>
                <a:ea typeface="微軟正黑體" panose="020B0604030504040204" pitchFamily="34" charset="-120"/>
                <a:cs typeface="華康中黑體" pitchFamily="49" charset="-120"/>
              </a:rPr>
              <a:t>含優待加分比率</a:t>
            </a:r>
            <a:r>
              <a:rPr lang="en-US" altLang="zh-TW" sz="2800" kern="0" dirty="0">
                <a:latin typeface="微軟正黑體" panose="020B0604030504040204" pitchFamily="34" charset="-120"/>
                <a:ea typeface="微軟正黑體" panose="020B0604030504040204" pitchFamily="34" charset="-120"/>
                <a:cs typeface="華康中黑體" pitchFamily="49" charset="-120"/>
              </a:rPr>
              <a:t>)</a:t>
            </a:r>
            <a:r>
              <a:rPr lang="zh-TW" altLang="en-US" sz="2800" kern="0" dirty="0">
                <a:latin typeface="微軟正黑體" panose="020B0604030504040204" pitchFamily="34" charset="-120"/>
                <a:ea typeface="微軟正黑體" panose="020B0604030504040204" pitchFamily="34" charset="-120"/>
                <a:cs typeface="華康中黑體" pitchFamily="49" charset="-120"/>
              </a:rPr>
              <a:t>公告</a:t>
            </a:r>
            <a:endParaRPr lang="en-US" altLang="zh-TW" sz="2800" kern="0" dirty="0">
              <a:latin typeface="微軟正黑體" panose="020B0604030504040204" pitchFamily="34" charset="-120"/>
              <a:ea typeface="微軟正黑體" panose="020B0604030504040204" pitchFamily="34" charset="-120"/>
              <a:cs typeface="華康中黑體" pitchFamily="49" charset="-120"/>
            </a:endParaRPr>
          </a:p>
        </p:txBody>
      </p:sp>
      <p:sp>
        <p:nvSpPr>
          <p:cNvPr id="10"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500" b="1" spc="-75" dirty="0">
                <a:solidFill>
                  <a:prstClr val="black"/>
                </a:solidFill>
                <a:latin typeface="微軟正黑體" panose="020B0604030504040204" pitchFamily="34" charset="-120"/>
                <a:ea typeface="微軟正黑體" panose="020B0604030504040204" pitchFamily="34" charset="-120"/>
              </a:rPr>
              <a:t>技優甄審入學招生作業流程</a:t>
            </a:r>
          </a:p>
        </p:txBody>
      </p:sp>
      <p:sp>
        <p:nvSpPr>
          <p:cNvPr id="7" name="Rectangle 3">
            <a:extLst>
              <a:ext uri="{FF2B5EF4-FFF2-40B4-BE49-F238E27FC236}">
                <a16:creationId xmlns:a16="http://schemas.microsoft.com/office/drawing/2014/main" id="{A758EC90-1DBC-4234-A349-EF359A09EC16}"/>
              </a:ext>
            </a:extLst>
          </p:cNvPr>
          <p:cNvSpPr txBox="1">
            <a:spLocks noChangeArrowheads="1"/>
          </p:cNvSpPr>
          <p:nvPr/>
        </p:nvSpPr>
        <p:spPr>
          <a:xfrm>
            <a:off x="840059" y="2295913"/>
            <a:ext cx="10829925" cy="24479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3000"/>
              </a:lnSpc>
              <a:spcBef>
                <a:spcPts val="200"/>
              </a:spcBef>
              <a:buFont typeface="Arial" panose="020B0604020202020204" pitchFamily="34" charset="0"/>
              <a:buBlip>
                <a:blip r:embed="rId3"/>
              </a:buBlip>
            </a:pPr>
            <a:r>
              <a:rPr lang="zh-TW" altLang="zh-TW" sz="2000"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具有中央資料庫學習歷程檔案之考生</a:t>
            </a:r>
            <a:r>
              <a:rPr lang="zh-TW" altLang="en-US" sz="2000"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，須於本階段</a:t>
            </a:r>
            <a:r>
              <a:rPr lang="zh-TW" altLang="en-US" sz="2000" u="sng"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資格審查作業</a:t>
            </a:r>
            <a:r>
              <a:rPr lang="zh-TW" altLang="en-US" sz="20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確認具有中央資料庫學習歷程檔案</a:t>
            </a:r>
            <a:r>
              <a:rPr lang="zh-TW" altLang="en-US" sz="2000"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，始能於「網路上傳</a:t>
            </a:r>
            <a:r>
              <a:rPr lang="en-US" altLang="zh-TW" sz="2000"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或勾選</a:t>
            </a:r>
            <a:r>
              <a:rPr lang="en-US" altLang="zh-TW" sz="2000"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學習歷程檔案備審資料」時，選擇勾選清單方式上傳中央資料庫學習歷程檔案</a:t>
            </a:r>
            <a:endParaRPr lang="en-US" altLang="zh-TW" sz="2000"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endParaRPr>
          </a:p>
          <a:p>
            <a:pPr>
              <a:lnSpc>
                <a:spcPts val="3000"/>
              </a:lnSpc>
              <a:spcBef>
                <a:spcPts val="200"/>
              </a:spcBef>
              <a:buFont typeface="Arial" panose="020B0604020202020204" pitchFamily="34" charset="0"/>
              <a:buBlip>
                <a:blip r:embed="rId3"/>
              </a:buBlip>
            </a:pPr>
            <a:r>
              <a:rPr lang="zh-TW" altLang="en-US" sz="2000"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若具有中央</a:t>
            </a:r>
            <a:r>
              <a:rPr lang="zh-TW" altLang="zh-TW" sz="2000"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資料庫學習歷程檔案之考生</a:t>
            </a:r>
            <a:r>
              <a:rPr lang="zh-TW" altLang="en-US" sz="2000"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系統顯示非具有</a:t>
            </a:r>
            <a:r>
              <a:rPr lang="zh-TW" altLang="en-US" sz="2000" b="1"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中央資料庫學習歷程檔案</a:t>
            </a:r>
            <a:r>
              <a:rPr lang="zh-TW" altLang="en-US" sz="2000"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，須於</a:t>
            </a:r>
            <a:r>
              <a:rPr lang="en-US" altLang="zh-TW" sz="2000" b="1" u="sng"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113</a:t>
            </a:r>
            <a:r>
              <a:rPr lang="zh-TW" altLang="en-US" sz="2000" b="1" u="sng"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000" b="1" u="sng"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en-US" sz="2000" b="1" u="sng"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000" b="1" u="sng"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7</a:t>
            </a:r>
            <a:r>
              <a:rPr lang="zh-TW" altLang="en-US" sz="2000" b="1" u="sng"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2000" b="1" u="sng"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b="1" u="sng"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二</a:t>
            </a:r>
            <a:r>
              <a:rPr lang="en-US" altLang="zh-TW" sz="2000" b="1" u="sng"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)17:00</a:t>
            </a:r>
            <a:r>
              <a:rPr lang="zh-TW" altLang="en-US" sz="2000" b="1" u="sng"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前</a:t>
            </a:r>
            <a:r>
              <a:rPr lang="zh-TW" altLang="en-US" sz="2000"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向本委員會提出疑義申請，</a:t>
            </a:r>
            <a:r>
              <a:rPr lang="zh-TW" altLang="zh-TW" sz="2000"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逾期或未</a:t>
            </a:r>
            <a:r>
              <a:rPr lang="zh-TW" altLang="en-US" sz="2000"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依簡章規定提出疑義申請</a:t>
            </a:r>
            <a:r>
              <a:rPr lang="zh-TW" altLang="zh-TW" sz="2000"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，其後亦不得再要求使用中央資料庫學習歷程檔案資料</a:t>
            </a:r>
            <a:endParaRPr lang="zh-TW" altLang="en-US" sz="2000"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12" name="圓角矩形 29">
            <a:extLst>
              <a:ext uri="{FF2B5EF4-FFF2-40B4-BE49-F238E27FC236}">
                <a16:creationId xmlns:a16="http://schemas.microsoft.com/office/drawing/2014/main" id="{661C971F-310E-4624-A5BB-9DE86DC11A4F}"/>
              </a:ext>
            </a:extLst>
          </p:cNvPr>
          <p:cNvSpPr/>
          <p:nvPr/>
        </p:nvSpPr>
        <p:spPr>
          <a:xfrm>
            <a:off x="840059" y="1003191"/>
            <a:ext cx="5663063" cy="579600"/>
          </a:xfrm>
          <a:prstGeom prst="roundRect">
            <a:avLst>
              <a:gd name="adj" fmla="val 21734"/>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微軟正黑體" panose="020B0604030504040204" pitchFamily="34" charset="-120"/>
                <a:ea typeface="微軟正黑體" panose="020B0604030504040204" pitchFamily="34" charset="-120"/>
                <a:cs typeface="華康中黑體" pitchFamily="49" charset="-120"/>
              </a:rPr>
              <a:t>確認具有中央資料庫學習歷程檔案</a:t>
            </a:r>
          </a:p>
        </p:txBody>
      </p:sp>
      <p:sp>
        <p:nvSpPr>
          <p:cNvPr id="13" name="矩形 12">
            <a:extLst>
              <a:ext uri="{FF2B5EF4-FFF2-40B4-BE49-F238E27FC236}">
                <a16:creationId xmlns:a16="http://schemas.microsoft.com/office/drawing/2014/main" id="{97B56FD6-810B-4A59-8086-FD26BA5F7D8F}"/>
              </a:ext>
            </a:extLst>
          </p:cNvPr>
          <p:cNvSpPr/>
          <p:nvPr/>
        </p:nvSpPr>
        <p:spPr>
          <a:xfrm>
            <a:off x="840058" y="1722344"/>
            <a:ext cx="6141819" cy="461665"/>
          </a:xfrm>
          <a:prstGeom prst="rect">
            <a:avLst/>
          </a:prstGeom>
        </p:spPr>
        <p:txBody>
          <a:bodyPr wrap="square">
            <a:spAutoFit/>
          </a:bodyPr>
          <a:lstStyle/>
          <a:p>
            <a:pPr lvl="0" fontAlgn="base">
              <a:spcBef>
                <a:spcPct val="0"/>
              </a:spcBef>
              <a:spcAft>
                <a:spcPct val="0"/>
              </a:spcAft>
            </a:pPr>
            <a:r>
              <a:rPr lang="en-US" altLang="zh-TW" sz="2400" b="1"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【113.4.30(</a:t>
            </a:r>
            <a:r>
              <a:rPr lang="zh-TW" altLang="en-US" sz="2400" b="1"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二</a:t>
            </a:r>
            <a:r>
              <a:rPr lang="en-US" altLang="zh-TW" sz="2400" b="1"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)10:00-113.5.7(</a:t>
            </a:r>
            <a:r>
              <a:rPr lang="zh-TW" altLang="en-US" sz="2400" b="1"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二</a:t>
            </a:r>
            <a:r>
              <a:rPr lang="en-US" altLang="zh-TW" sz="2400" b="1"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)17:00</a:t>
            </a:r>
            <a:r>
              <a:rPr lang="zh-TW" altLang="en-US" sz="2400" b="1"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止</a:t>
            </a:r>
            <a:r>
              <a:rPr lang="en-US" altLang="zh-TW" sz="2400" b="1"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a:t>
            </a:r>
          </a:p>
        </p:txBody>
      </p:sp>
      <p:grpSp>
        <p:nvGrpSpPr>
          <p:cNvPr id="14" name="群組 13">
            <a:extLst>
              <a:ext uri="{FF2B5EF4-FFF2-40B4-BE49-F238E27FC236}">
                <a16:creationId xmlns:a16="http://schemas.microsoft.com/office/drawing/2014/main" id="{665F72E3-4FCF-4249-A770-57B522B2DD79}"/>
              </a:ext>
            </a:extLst>
          </p:cNvPr>
          <p:cNvGrpSpPr/>
          <p:nvPr/>
        </p:nvGrpSpPr>
        <p:grpSpPr>
          <a:xfrm>
            <a:off x="8438383" y="855552"/>
            <a:ext cx="3525017" cy="1435240"/>
            <a:chOff x="8438383" y="855552"/>
            <a:chExt cx="3525017" cy="1435240"/>
          </a:xfrm>
        </p:grpSpPr>
        <p:grpSp>
          <p:nvGrpSpPr>
            <p:cNvPr id="15" name="群組 14">
              <a:extLst>
                <a:ext uri="{FF2B5EF4-FFF2-40B4-BE49-F238E27FC236}">
                  <a16:creationId xmlns:a16="http://schemas.microsoft.com/office/drawing/2014/main" id="{E67277A0-C021-4E5E-86C6-BA265699B77A}"/>
                </a:ext>
              </a:extLst>
            </p:cNvPr>
            <p:cNvGrpSpPr/>
            <p:nvPr/>
          </p:nvGrpSpPr>
          <p:grpSpPr>
            <a:xfrm>
              <a:off x="8878962" y="855552"/>
              <a:ext cx="3084438" cy="1432422"/>
              <a:chOff x="5988125" y="214313"/>
              <a:chExt cx="3084438" cy="1432422"/>
            </a:xfrm>
          </p:grpSpPr>
          <p:grpSp>
            <p:nvGrpSpPr>
              <p:cNvPr id="18" name="群組 7">
                <a:extLst>
                  <a:ext uri="{FF2B5EF4-FFF2-40B4-BE49-F238E27FC236}">
                    <a16:creationId xmlns:a16="http://schemas.microsoft.com/office/drawing/2014/main" id="{FE3EB6AC-9FA5-4A88-AAD0-99C695ABC402}"/>
                  </a:ext>
                </a:extLst>
              </p:cNvPr>
              <p:cNvGrpSpPr>
                <a:grpSpLocks/>
              </p:cNvGrpSpPr>
              <p:nvPr/>
            </p:nvGrpSpPr>
            <p:grpSpPr bwMode="auto">
              <a:xfrm>
                <a:off x="6462713" y="214313"/>
                <a:ext cx="2609850" cy="1431925"/>
                <a:chOff x="6690632" y="1068877"/>
                <a:chExt cx="2609942" cy="1217115"/>
              </a:xfrm>
            </p:grpSpPr>
            <p:cxnSp>
              <p:nvCxnSpPr>
                <p:cNvPr id="21" name="直線單箭頭接點 8">
                  <a:extLst>
                    <a:ext uri="{FF2B5EF4-FFF2-40B4-BE49-F238E27FC236}">
                      <a16:creationId xmlns:a16="http://schemas.microsoft.com/office/drawing/2014/main" id="{6126A46A-74E7-42A6-AD5A-E7F119BE473E}"/>
                    </a:ext>
                  </a:extLst>
                </p:cNvPr>
                <p:cNvCxnSpPr>
                  <a:cxnSpLocks noChangeShapeType="1"/>
                  <a:endCxn id="31" idx="1"/>
                </p:cNvCxnSpPr>
                <p:nvPr/>
              </p:nvCxnSpPr>
              <p:spPr bwMode="auto">
                <a:xfrm>
                  <a:off x="8826152" y="1676100"/>
                  <a:ext cx="117232" cy="1350"/>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22" name="圓角矩形 38">
                  <a:extLst>
                    <a:ext uri="{FF2B5EF4-FFF2-40B4-BE49-F238E27FC236}">
                      <a16:creationId xmlns:a16="http://schemas.microsoft.com/office/drawing/2014/main" id="{1B3413AA-CE7E-423C-979C-0FE8A83E2B44}"/>
                    </a:ext>
                  </a:extLst>
                </p:cNvPr>
                <p:cNvSpPr/>
                <p:nvPr/>
              </p:nvSpPr>
              <p:spPr bwMode="auto">
                <a:xfrm>
                  <a:off x="6690632" y="1071576"/>
                  <a:ext cx="357200" cy="1214416"/>
                </a:xfrm>
                <a:prstGeom prst="roundRect">
                  <a:avLst/>
                </a:prstGeom>
                <a:solidFill>
                  <a:schemeClr val="accent6">
                    <a:lumMod val="75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bg1"/>
                      </a:solidFill>
                      <a:latin typeface="華康儷楷書" panose="03000509000000000000" pitchFamily="65" charset="-120"/>
                      <a:ea typeface="華康儷楷書" panose="03000509000000000000" pitchFamily="65" charset="-120"/>
                    </a:rPr>
                    <a:t>資格審查</a:t>
                  </a:r>
                </a:p>
                <a:p>
                  <a:pPr algn="dist">
                    <a:defRPr/>
                  </a:pPr>
                  <a:r>
                    <a:rPr lang="zh-TW" altLang="en-US" sz="1400" dirty="0">
                      <a:solidFill>
                        <a:schemeClr val="bg1"/>
                      </a:solidFill>
                      <a:latin typeface="華康儷楷書" panose="03000509000000000000" pitchFamily="65" charset="-120"/>
                      <a:ea typeface="華康儷楷書" panose="03000509000000000000" pitchFamily="65" charset="-120"/>
                    </a:rPr>
                    <a:t>繳交報名費及</a:t>
                  </a:r>
                  <a:endParaRPr lang="en-US" altLang="zh-TW" sz="1400" dirty="0">
                    <a:solidFill>
                      <a:schemeClr val="bg1"/>
                    </a:solidFill>
                    <a:latin typeface="華康儷楷書" panose="03000509000000000000" pitchFamily="65" charset="-120"/>
                    <a:ea typeface="華康儷楷書" panose="03000509000000000000" pitchFamily="65" charset="-120"/>
                  </a:endParaRPr>
                </a:p>
              </p:txBody>
            </p:sp>
            <p:sp>
              <p:nvSpPr>
                <p:cNvPr id="23" name="圓角矩形 39">
                  <a:extLst>
                    <a:ext uri="{FF2B5EF4-FFF2-40B4-BE49-F238E27FC236}">
                      <a16:creationId xmlns:a16="http://schemas.microsoft.com/office/drawing/2014/main" id="{5BA9957A-066B-4143-B20C-80B3AEBCFA24}"/>
                    </a:ext>
                  </a:extLst>
                </p:cNvPr>
                <p:cNvSpPr/>
                <p:nvPr/>
              </p:nvSpPr>
              <p:spPr bwMode="auto">
                <a:xfrm>
                  <a:off x="7138323" y="1071576"/>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網路報名</a:t>
                  </a:r>
                </a:p>
              </p:txBody>
            </p:sp>
            <p:sp>
              <p:nvSpPr>
                <p:cNvPr id="24" name="圓角矩形 40">
                  <a:extLst>
                    <a:ext uri="{FF2B5EF4-FFF2-40B4-BE49-F238E27FC236}">
                      <a16:creationId xmlns:a16="http://schemas.microsoft.com/office/drawing/2014/main" id="{F248DB90-AD28-4E0E-9219-AEBA8B774600}"/>
                    </a:ext>
                  </a:extLst>
                </p:cNvPr>
                <p:cNvSpPr/>
                <p:nvPr/>
              </p:nvSpPr>
              <p:spPr bwMode="auto">
                <a:xfrm>
                  <a:off x="7589189" y="1071576"/>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指定項目甄審</a:t>
                  </a:r>
                </a:p>
              </p:txBody>
            </p:sp>
            <p:sp>
              <p:nvSpPr>
                <p:cNvPr id="25" name="圓角矩形 41">
                  <a:extLst>
                    <a:ext uri="{FF2B5EF4-FFF2-40B4-BE49-F238E27FC236}">
                      <a16:creationId xmlns:a16="http://schemas.microsoft.com/office/drawing/2014/main" id="{06B70570-2A96-4D8F-9AED-DD1D1982A8A9}"/>
                    </a:ext>
                  </a:extLst>
                </p:cNvPr>
                <p:cNvSpPr/>
                <p:nvPr/>
              </p:nvSpPr>
              <p:spPr bwMode="auto">
                <a:xfrm>
                  <a:off x="8051167" y="1071576"/>
                  <a:ext cx="357201"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登記就讀志願序</a:t>
                  </a:r>
                </a:p>
              </p:txBody>
            </p:sp>
            <p:sp>
              <p:nvSpPr>
                <p:cNvPr id="26" name="圓角矩形 42">
                  <a:extLst>
                    <a:ext uri="{FF2B5EF4-FFF2-40B4-BE49-F238E27FC236}">
                      <a16:creationId xmlns:a16="http://schemas.microsoft.com/office/drawing/2014/main" id="{B9362837-33CB-4FCC-AAC5-453CD453BD43}"/>
                    </a:ext>
                  </a:extLst>
                </p:cNvPr>
                <p:cNvSpPr/>
                <p:nvPr/>
              </p:nvSpPr>
              <p:spPr bwMode="auto">
                <a:xfrm>
                  <a:off x="8500446" y="1068877"/>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志願序分發放榜</a:t>
                  </a:r>
                </a:p>
              </p:txBody>
            </p:sp>
            <p:cxnSp>
              <p:nvCxnSpPr>
                <p:cNvPr id="27" name="直線單箭頭接點 14">
                  <a:extLst>
                    <a:ext uri="{FF2B5EF4-FFF2-40B4-BE49-F238E27FC236}">
                      <a16:creationId xmlns:a16="http://schemas.microsoft.com/office/drawing/2014/main" id="{56B8456F-8486-4844-8E6D-63ADE82F329C}"/>
                    </a:ext>
                  </a:extLst>
                </p:cNvPr>
                <p:cNvCxnSpPr>
                  <a:cxnSpLocks noChangeShapeType="1"/>
                  <a:stCxn id="22" idx="3"/>
                  <a:endCxn id="23" idx="1"/>
                </p:cNvCxnSpPr>
                <p:nvPr/>
              </p:nvCxnSpPr>
              <p:spPr bwMode="auto">
                <a:xfrm>
                  <a:off x="7047822" y="1678769"/>
                  <a:ext cx="91184"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28" name="直線單箭頭接點 15">
                  <a:extLst>
                    <a:ext uri="{FF2B5EF4-FFF2-40B4-BE49-F238E27FC236}">
                      <a16:creationId xmlns:a16="http://schemas.microsoft.com/office/drawing/2014/main" id="{0D5A9A85-1E00-46BE-9679-62913010608A}"/>
                    </a:ext>
                  </a:extLst>
                </p:cNvPr>
                <p:cNvCxnSpPr>
                  <a:cxnSpLocks noChangeShapeType="1"/>
                  <a:stCxn id="23" idx="3"/>
                  <a:endCxn id="24" idx="1"/>
                </p:cNvCxnSpPr>
                <p:nvPr/>
              </p:nvCxnSpPr>
              <p:spPr bwMode="auto">
                <a:xfrm>
                  <a:off x="7496196" y="1678769"/>
                  <a:ext cx="9311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29" name="直線單箭頭接點 16">
                  <a:extLst>
                    <a:ext uri="{FF2B5EF4-FFF2-40B4-BE49-F238E27FC236}">
                      <a16:creationId xmlns:a16="http://schemas.microsoft.com/office/drawing/2014/main" id="{6680477F-E33C-4BAC-907E-39F4C68A5EB3}"/>
                    </a:ext>
                  </a:extLst>
                </p:cNvPr>
                <p:cNvCxnSpPr>
                  <a:cxnSpLocks noChangeShapeType="1"/>
                  <a:stCxn id="24" idx="3"/>
                  <a:endCxn id="25" idx="1"/>
                </p:cNvCxnSpPr>
                <p:nvPr/>
              </p:nvCxnSpPr>
              <p:spPr bwMode="auto">
                <a:xfrm>
                  <a:off x="7946502" y="1678769"/>
                  <a:ext cx="10477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30" name="直線單箭頭接點 17">
                  <a:extLst>
                    <a:ext uri="{FF2B5EF4-FFF2-40B4-BE49-F238E27FC236}">
                      <a16:creationId xmlns:a16="http://schemas.microsoft.com/office/drawing/2014/main" id="{86859160-87A1-4EF5-8CF3-62904896BCAB}"/>
                    </a:ext>
                  </a:extLst>
                </p:cNvPr>
                <p:cNvCxnSpPr>
                  <a:cxnSpLocks noChangeShapeType="1"/>
                  <a:stCxn id="25" idx="3"/>
                  <a:endCxn id="26" idx="1"/>
                </p:cNvCxnSpPr>
                <p:nvPr/>
              </p:nvCxnSpPr>
              <p:spPr bwMode="auto">
                <a:xfrm flipV="1">
                  <a:off x="8408468" y="1676100"/>
                  <a:ext cx="92622" cy="2671"/>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31" name="圓角矩形 47">
                  <a:extLst>
                    <a:ext uri="{FF2B5EF4-FFF2-40B4-BE49-F238E27FC236}">
                      <a16:creationId xmlns:a16="http://schemas.microsoft.com/office/drawing/2014/main" id="{C5184204-BBEF-4FAD-A37C-E576BA235E80}"/>
                    </a:ext>
                  </a:extLst>
                </p:cNvPr>
                <p:cNvSpPr/>
                <p:nvPr/>
              </p:nvSpPr>
              <p:spPr bwMode="auto">
                <a:xfrm>
                  <a:off x="8943373" y="1068877"/>
                  <a:ext cx="357201"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報到</a:t>
                  </a:r>
                </a:p>
              </p:txBody>
            </p:sp>
          </p:grpSp>
          <p:sp>
            <p:nvSpPr>
              <p:cNvPr id="19" name="圓角矩形 22">
                <a:extLst>
                  <a:ext uri="{FF2B5EF4-FFF2-40B4-BE49-F238E27FC236}">
                    <a16:creationId xmlns:a16="http://schemas.microsoft.com/office/drawing/2014/main" id="{335ACC1B-F60C-48DB-873A-E67C251D28B5}"/>
                  </a:ext>
                </a:extLst>
              </p:cNvPr>
              <p:cNvSpPr/>
              <p:nvPr/>
            </p:nvSpPr>
            <p:spPr bwMode="auto">
              <a:xfrm>
                <a:off x="5988125" y="217985"/>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繳費身分審查</a:t>
                </a:r>
              </a:p>
            </p:txBody>
          </p:sp>
          <p:cxnSp>
            <p:nvCxnSpPr>
              <p:cNvPr id="20" name="直線單箭頭接點 14">
                <a:extLst>
                  <a:ext uri="{FF2B5EF4-FFF2-40B4-BE49-F238E27FC236}">
                    <a16:creationId xmlns:a16="http://schemas.microsoft.com/office/drawing/2014/main" id="{CC318F04-C814-4FC8-BB76-276A7D0D0D5E}"/>
                  </a:ext>
                </a:extLst>
              </p:cNvPr>
              <p:cNvCxnSpPr>
                <a:cxnSpLocks noChangeShapeType="1"/>
              </p:cNvCxnSpPr>
              <p:nvPr/>
            </p:nvCxnSpPr>
            <p:spPr bwMode="auto">
              <a:xfrm>
                <a:off x="6372200" y="940618"/>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grpSp>
        <p:sp>
          <p:nvSpPr>
            <p:cNvPr id="16" name="圓角矩形 20">
              <a:extLst>
                <a:ext uri="{FF2B5EF4-FFF2-40B4-BE49-F238E27FC236}">
                  <a16:creationId xmlns:a16="http://schemas.microsoft.com/office/drawing/2014/main" id="{D2B46313-D4F4-4CA7-ADB0-05F250DCBCD9}"/>
                </a:ext>
              </a:extLst>
            </p:cNvPr>
            <p:cNvSpPr/>
            <p:nvPr/>
          </p:nvSpPr>
          <p:spPr bwMode="auto">
            <a:xfrm>
              <a:off x="8438383" y="862042"/>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看及疑義處理</a:t>
              </a:r>
              <a:endParaRPr lang="en-US" altLang="zh-TW" sz="1400" dirty="0">
                <a:solidFill>
                  <a:schemeClr val="tx1"/>
                </a:solidFill>
                <a:latin typeface="華康儷楷書" panose="03000509000000000000" pitchFamily="65" charset="-120"/>
                <a:ea typeface="華康儷楷書" panose="03000509000000000000" pitchFamily="65" charset="-120"/>
              </a:endParaRPr>
            </a:p>
            <a:p>
              <a:pPr algn="dist"/>
              <a:r>
                <a:rPr lang="zh-TW" altLang="en-US" sz="1400" dirty="0">
                  <a:solidFill>
                    <a:schemeClr val="tx1"/>
                  </a:solidFill>
                  <a:latin typeface="華康儷楷書" panose="03000509000000000000" pitchFamily="65" charset="-120"/>
                  <a:ea typeface="華康儷楷書" panose="03000509000000000000" pitchFamily="65" charset="-120"/>
                </a:rPr>
                <a:t>學習歷程檔案查</a:t>
              </a:r>
            </a:p>
          </p:txBody>
        </p:sp>
        <p:cxnSp>
          <p:nvCxnSpPr>
            <p:cNvPr id="17" name="直線單箭頭接點 14">
              <a:extLst>
                <a:ext uri="{FF2B5EF4-FFF2-40B4-BE49-F238E27FC236}">
                  <a16:creationId xmlns:a16="http://schemas.microsoft.com/office/drawing/2014/main" id="{3C49A3CB-AE86-4596-9AF4-378441A1C997}"/>
                </a:ext>
              </a:extLst>
            </p:cNvPr>
            <p:cNvCxnSpPr>
              <a:cxnSpLocks noChangeShapeType="1"/>
            </p:cNvCxnSpPr>
            <p:nvPr/>
          </p:nvCxnSpPr>
          <p:spPr bwMode="auto">
            <a:xfrm>
              <a:off x="8803506" y="1584675"/>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204086052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右箭头 3">
            <a:extLst>
              <a:ext uri="{FF2B5EF4-FFF2-40B4-BE49-F238E27FC236}">
                <a16:creationId xmlns:a16="http://schemas.microsoft.com/office/drawing/2014/main" id="{83185ADA-49D3-59D6-382A-B15D928B14A1}"/>
              </a:ext>
            </a:extLst>
          </p:cNvPr>
          <p:cNvSpPr/>
          <p:nvPr/>
        </p:nvSpPr>
        <p:spPr>
          <a:xfrm rot="5400000">
            <a:off x="8896604" y="3271982"/>
            <a:ext cx="792000" cy="256208"/>
          </a:xfrm>
          <a:prstGeom prst="rightArrow">
            <a:avLst>
              <a:gd name="adj1" fmla="val 51382"/>
              <a:gd name="adj2" fmla="val 50000"/>
            </a:avLst>
          </a:prstGeom>
          <a:solidFill>
            <a:srgbClr val="EB5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FF"/>
              </a:solidFill>
              <a:effectLst/>
              <a:uLnTx/>
              <a:uFillTx/>
              <a:cs typeface="+mn-ea"/>
              <a:sym typeface="+mn-lt"/>
            </a:endParaRPr>
          </a:p>
        </p:txBody>
      </p:sp>
      <p:sp>
        <p:nvSpPr>
          <p:cNvPr id="27"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500" b="1" spc="-75" dirty="0">
                <a:solidFill>
                  <a:prstClr val="black"/>
                </a:solidFill>
                <a:latin typeface="微軟正黑體" panose="020B0604030504040204" pitchFamily="34" charset="-120"/>
                <a:ea typeface="微軟正黑體" panose="020B0604030504040204" pitchFamily="34" charset="-120"/>
              </a:rPr>
              <a:t>技優保送入學招生作業流程</a:t>
            </a:r>
          </a:p>
        </p:txBody>
      </p:sp>
      <p:grpSp>
        <p:nvGrpSpPr>
          <p:cNvPr id="2" name="群組 1">
            <a:extLst>
              <a:ext uri="{FF2B5EF4-FFF2-40B4-BE49-F238E27FC236}">
                <a16:creationId xmlns:a16="http://schemas.microsoft.com/office/drawing/2014/main" id="{BC987E44-C4EE-4CD0-9E25-32FF8C45E964}"/>
              </a:ext>
            </a:extLst>
          </p:cNvPr>
          <p:cNvGrpSpPr/>
          <p:nvPr/>
        </p:nvGrpSpPr>
        <p:grpSpPr>
          <a:xfrm>
            <a:off x="2005464" y="1693897"/>
            <a:ext cx="8312619" cy="3568465"/>
            <a:chOff x="2005464" y="1693897"/>
            <a:chExt cx="8312619" cy="3568465"/>
          </a:xfrm>
        </p:grpSpPr>
        <p:sp>
          <p:nvSpPr>
            <p:cNvPr id="55" name="右箭头 58"/>
            <p:cNvSpPr/>
            <p:nvPr/>
          </p:nvSpPr>
          <p:spPr>
            <a:xfrm rot="10800000">
              <a:off x="4440724" y="4378094"/>
              <a:ext cx="3482504" cy="256208"/>
            </a:xfrm>
            <a:prstGeom prst="rightArrow">
              <a:avLst>
                <a:gd name="adj1" fmla="val 51382"/>
                <a:gd name="adj2" fmla="val 50000"/>
              </a:avLst>
            </a:prstGeom>
            <a:solidFill>
              <a:srgbClr val="86CB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FF"/>
                </a:solidFill>
                <a:effectLst/>
                <a:uLnTx/>
                <a:uFillTx/>
                <a:cs typeface="+mn-ea"/>
                <a:sym typeface="+mn-lt"/>
              </a:endParaRPr>
            </a:p>
          </p:txBody>
        </p:sp>
        <p:sp>
          <p:nvSpPr>
            <p:cNvPr id="54" name="右箭头 3"/>
            <p:cNvSpPr/>
            <p:nvPr/>
          </p:nvSpPr>
          <p:spPr>
            <a:xfrm>
              <a:off x="2372347" y="2303997"/>
              <a:ext cx="5511970" cy="256208"/>
            </a:xfrm>
            <a:prstGeom prst="rightArrow">
              <a:avLst>
                <a:gd name="adj1" fmla="val 51382"/>
                <a:gd name="adj2" fmla="val 50000"/>
              </a:avLst>
            </a:prstGeom>
            <a:solidFill>
              <a:srgbClr val="EB59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565"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rgbClr val="FFFFFF"/>
                </a:solidFill>
                <a:effectLst/>
                <a:uLnTx/>
                <a:uFillTx/>
                <a:cs typeface="+mn-ea"/>
                <a:sym typeface="+mn-lt"/>
              </a:endParaRPr>
            </a:p>
          </p:txBody>
        </p:sp>
        <p:sp>
          <p:nvSpPr>
            <p:cNvPr id="20" name="Freeform: Shape 24"/>
            <p:cNvSpPr/>
            <p:nvPr/>
          </p:nvSpPr>
          <p:spPr>
            <a:xfrm>
              <a:off x="2413726" y="1693897"/>
              <a:ext cx="2013239" cy="1475509"/>
            </a:xfrm>
            <a:custGeom>
              <a:avLst/>
              <a:gdLst/>
              <a:ahLst/>
              <a:cxnLst/>
              <a:rect l="l" t="t" r="r" b="b"/>
              <a:pathLst>
                <a:path w="2684318" h="1967345">
                  <a:moveTo>
                    <a:pt x="0" y="0"/>
                  </a:moveTo>
                  <a:lnTo>
                    <a:pt x="2684318" y="0"/>
                  </a:lnTo>
                  <a:lnTo>
                    <a:pt x="2684318" y="1967345"/>
                  </a:lnTo>
                  <a:lnTo>
                    <a:pt x="0" y="1967345"/>
                  </a:lnTo>
                  <a:lnTo>
                    <a:pt x="0" y="1730432"/>
                  </a:lnTo>
                  <a:lnTo>
                    <a:pt x="213681" y="1730432"/>
                  </a:lnTo>
                  <a:lnTo>
                    <a:pt x="213681" y="220347"/>
                  </a:lnTo>
                  <a:lnTo>
                    <a:pt x="181530" y="220347"/>
                  </a:lnTo>
                  <a:lnTo>
                    <a:pt x="0" y="28313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7220" tIns="34290" rIns="68580" bIns="34290" numCol="1" spcCol="0" rtlCol="0" fromWordArt="0" anchor="ctr" anchorCtr="0" forceAA="0" compatLnSpc="1">
              <a:prstTxWarp prst="textNoShape">
                <a:avLst/>
              </a:prstTxWarp>
              <a:noAutofit/>
            </a:bodyPr>
            <a:lstStyle/>
            <a:p>
              <a:pPr algn="just">
                <a:lnSpc>
                  <a:spcPts val="975"/>
                </a:lnSpc>
                <a:spcAft>
                  <a:spcPts val="900"/>
                </a:spcAft>
              </a:pPr>
              <a:endParaRPr lang="en-US" sz="1500" b="1" dirty="0">
                <a:solidFill>
                  <a:schemeClr val="bg1"/>
                </a:solidFill>
              </a:endParaRPr>
            </a:p>
          </p:txBody>
        </p:sp>
        <p:sp>
          <p:nvSpPr>
            <p:cNvPr id="21" name="Freeform: Shape 42"/>
            <p:cNvSpPr/>
            <p:nvPr/>
          </p:nvSpPr>
          <p:spPr>
            <a:xfrm>
              <a:off x="5350456" y="1693897"/>
              <a:ext cx="2013239" cy="1475509"/>
            </a:xfrm>
            <a:custGeom>
              <a:avLst/>
              <a:gdLst>
                <a:gd name="connsiteX0" fmla="*/ 0 w 2684318"/>
                <a:gd name="connsiteY0" fmla="*/ 0 h 1967345"/>
                <a:gd name="connsiteX1" fmla="*/ 2684318 w 2684318"/>
                <a:gd name="connsiteY1" fmla="*/ 0 h 1967345"/>
                <a:gd name="connsiteX2" fmla="*/ 2684318 w 2684318"/>
                <a:gd name="connsiteY2" fmla="*/ 1967345 h 1967345"/>
                <a:gd name="connsiteX3" fmla="*/ 0 w 2684318"/>
                <a:gd name="connsiteY3" fmla="*/ 1967345 h 1967345"/>
                <a:gd name="connsiteX4" fmla="*/ 0 w 2684318"/>
                <a:gd name="connsiteY4" fmla="*/ 1730432 h 1967345"/>
                <a:gd name="connsiteX5" fmla="*/ 591659 w 2684318"/>
                <a:gd name="connsiteY5" fmla="*/ 1730432 h 1967345"/>
                <a:gd name="connsiteX6" fmla="*/ 591659 w 2684318"/>
                <a:gd name="connsiteY6" fmla="*/ 1460774 h 1967345"/>
                <a:gd name="connsiteX7" fmla="*/ 0 w 2684318"/>
                <a:gd name="connsiteY7" fmla="*/ 1460774 h 1967345"/>
                <a:gd name="connsiteX8" fmla="*/ 0 w 2684318"/>
                <a:gd name="connsiteY8" fmla="*/ 1457742 h 1967345"/>
                <a:gd name="connsiteX9" fmla="*/ 192357 w 2684318"/>
                <a:gd name="connsiteY9" fmla="*/ 1235713 h 1967345"/>
                <a:gd name="connsiteX10" fmla="*/ 417937 w 2684318"/>
                <a:gd name="connsiteY10" fmla="*/ 987317 h 1967345"/>
                <a:gd name="connsiteX11" fmla="*/ 521133 w 2684318"/>
                <a:gd name="connsiteY11" fmla="*/ 809965 h 1967345"/>
                <a:gd name="connsiteX12" fmla="*/ 554321 w 2684318"/>
                <a:gd name="connsiteY12" fmla="*/ 636243 h 1967345"/>
                <a:gd name="connsiteX13" fmla="*/ 422085 w 2684318"/>
                <a:gd name="connsiteY13" fmla="*/ 311616 h 1967345"/>
                <a:gd name="connsiteX14" fmla="*/ 45083 w 2684318"/>
                <a:gd name="connsiteY14" fmla="*/ 198567 h 1967345"/>
                <a:gd name="connsiteX15" fmla="*/ 0 w 2684318"/>
                <a:gd name="connsiteY15" fmla="*/ 201080 h 196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684318" h="1967345">
                  <a:moveTo>
                    <a:pt x="0" y="0"/>
                  </a:moveTo>
                  <a:lnTo>
                    <a:pt x="2684318" y="0"/>
                  </a:lnTo>
                  <a:lnTo>
                    <a:pt x="2684318" y="1967345"/>
                  </a:lnTo>
                  <a:lnTo>
                    <a:pt x="0" y="1967345"/>
                  </a:lnTo>
                  <a:lnTo>
                    <a:pt x="0" y="1730432"/>
                  </a:lnTo>
                  <a:lnTo>
                    <a:pt x="591659" y="1730432"/>
                  </a:lnTo>
                  <a:lnTo>
                    <a:pt x="591659" y="1460774"/>
                  </a:lnTo>
                  <a:lnTo>
                    <a:pt x="0" y="1460774"/>
                  </a:lnTo>
                  <a:lnTo>
                    <a:pt x="0" y="1457742"/>
                  </a:lnTo>
                  <a:lnTo>
                    <a:pt x="192357" y="1235713"/>
                  </a:lnTo>
                  <a:cubicBezTo>
                    <a:pt x="296072" y="1131998"/>
                    <a:pt x="371265" y="1049200"/>
                    <a:pt x="417937" y="987317"/>
                  </a:cubicBezTo>
                  <a:cubicBezTo>
                    <a:pt x="464608" y="925433"/>
                    <a:pt x="499007" y="866316"/>
                    <a:pt x="521133" y="809965"/>
                  </a:cubicBezTo>
                  <a:cubicBezTo>
                    <a:pt x="543258" y="753613"/>
                    <a:pt x="554321" y="695706"/>
                    <a:pt x="554321" y="636243"/>
                  </a:cubicBezTo>
                  <a:cubicBezTo>
                    <a:pt x="554321" y="495191"/>
                    <a:pt x="510243" y="386982"/>
                    <a:pt x="422085" y="311616"/>
                  </a:cubicBezTo>
                  <a:cubicBezTo>
                    <a:pt x="333928" y="236250"/>
                    <a:pt x="208260" y="198567"/>
                    <a:pt x="45083" y="198567"/>
                  </a:cubicBezTo>
                  <a:lnTo>
                    <a:pt x="0" y="20108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7220" tIns="34290" rIns="68580" bIns="34290" numCol="1" spcCol="0" rtlCol="0" fromWordArt="0" anchor="ctr" anchorCtr="0" forceAA="0" compatLnSpc="1">
              <a:prstTxWarp prst="textNoShape">
                <a:avLst/>
              </a:prstTxWarp>
              <a:noAutofit/>
            </a:bodyPr>
            <a:lstStyle/>
            <a:p>
              <a:pPr algn="just">
                <a:lnSpc>
                  <a:spcPts val="975"/>
                </a:lnSpc>
                <a:spcAft>
                  <a:spcPts val="900"/>
                </a:spcAft>
              </a:pPr>
              <a:r>
                <a:rPr lang="en-US" sz="1050" dirty="0">
                  <a:solidFill>
                    <a:schemeClr val="accent2">
                      <a:lumMod val="50000"/>
                    </a:schemeClr>
                  </a:solidFill>
                </a:rPr>
                <a:t> </a:t>
              </a:r>
              <a:endParaRPr lang="en-US" sz="1500" b="1" dirty="0">
                <a:solidFill>
                  <a:schemeClr val="accent2">
                    <a:lumMod val="50000"/>
                  </a:schemeClr>
                </a:solidFill>
              </a:endParaRPr>
            </a:p>
          </p:txBody>
        </p:sp>
        <p:sp>
          <p:nvSpPr>
            <p:cNvPr id="22" name="Freeform: Shape 33"/>
            <p:cNvSpPr/>
            <p:nvPr/>
          </p:nvSpPr>
          <p:spPr>
            <a:xfrm>
              <a:off x="8287186" y="1693897"/>
              <a:ext cx="2013239" cy="1475509"/>
            </a:xfrm>
            <a:custGeom>
              <a:avLst/>
              <a:gdLst>
                <a:gd name="connsiteX0" fmla="*/ 0 w 2684318"/>
                <a:gd name="connsiteY0" fmla="*/ 0 h 1967345"/>
                <a:gd name="connsiteX1" fmla="*/ 2684318 w 2684318"/>
                <a:gd name="connsiteY1" fmla="*/ 0 h 1967345"/>
                <a:gd name="connsiteX2" fmla="*/ 2684318 w 2684318"/>
                <a:gd name="connsiteY2" fmla="*/ 1967345 h 1967345"/>
                <a:gd name="connsiteX3" fmla="*/ 0 w 2684318"/>
                <a:gd name="connsiteY3" fmla="*/ 1967345 h 1967345"/>
                <a:gd name="connsiteX4" fmla="*/ 0 w 2684318"/>
                <a:gd name="connsiteY4" fmla="*/ 1746670 h 1967345"/>
                <a:gd name="connsiteX5" fmla="*/ 48905 w 2684318"/>
                <a:gd name="connsiteY5" fmla="*/ 1743591 h 1967345"/>
                <a:gd name="connsiteX6" fmla="*/ 337102 w 2684318"/>
                <a:gd name="connsiteY6" fmla="*/ 1629829 h 1967345"/>
                <a:gd name="connsiteX7" fmla="*/ 492674 w 2684318"/>
                <a:gd name="connsiteY7" fmla="*/ 1306239 h 1967345"/>
                <a:gd name="connsiteX8" fmla="*/ 424222 w 2684318"/>
                <a:gd name="connsiteY8" fmla="*/ 1086883 h 1967345"/>
                <a:gd name="connsiteX9" fmla="*/ 235461 w 2684318"/>
                <a:gd name="connsiteY9" fmla="*/ 954646 h 1967345"/>
                <a:gd name="connsiteX10" fmla="*/ 409183 w 2684318"/>
                <a:gd name="connsiteY10" fmla="*/ 814113 h 1967345"/>
                <a:gd name="connsiteX11" fmla="*/ 468819 w 2684318"/>
                <a:gd name="connsiteY11" fmla="*/ 630020 h 1967345"/>
                <a:gd name="connsiteX12" fmla="*/ 324656 w 2684318"/>
                <a:gd name="connsiteY12" fmla="*/ 313690 h 1967345"/>
                <a:gd name="connsiteX13" fmla="*/ 47738 w 2684318"/>
                <a:gd name="connsiteY13" fmla="*/ 205762 h 1967345"/>
                <a:gd name="connsiteX14" fmla="*/ 0 w 2684318"/>
                <a:gd name="connsiteY14" fmla="*/ 202882 h 196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684318" h="1967345">
                  <a:moveTo>
                    <a:pt x="0" y="0"/>
                  </a:moveTo>
                  <a:lnTo>
                    <a:pt x="2684318" y="0"/>
                  </a:lnTo>
                  <a:lnTo>
                    <a:pt x="2684318" y="1967345"/>
                  </a:lnTo>
                  <a:lnTo>
                    <a:pt x="0" y="1967345"/>
                  </a:lnTo>
                  <a:lnTo>
                    <a:pt x="0" y="1746670"/>
                  </a:lnTo>
                  <a:lnTo>
                    <a:pt x="48905" y="1743591"/>
                  </a:lnTo>
                  <a:cubicBezTo>
                    <a:pt x="163250" y="1728422"/>
                    <a:pt x="259316" y="1690502"/>
                    <a:pt x="337102" y="1629829"/>
                  </a:cubicBezTo>
                  <a:cubicBezTo>
                    <a:pt x="440816" y="1548931"/>
                    <a:pt x="492674" y="1441068"/>
                    <a:pt x="492674" y="1306239"/>
                  </a:cubicBezTo>
                  <a:cubicBezTo>
                    <a:pt x="492674" y="1219119"/>
                    <a:pt x="469856" y="1146000"/>
                    <a:pt x="424222" y="1086883"/>
                  </a:cubicBezTo>
                  <a:cubicBezTo>
                    <a:pt x="378587" y="1027765"/>
                    <a:pt x="315667" y="983687"/>
                    <a:pt x="235461" y="954646"/>
                  </a:cubicBezTo>
                  <a:cubicBezTo>
                    <a:pt x="311519" y="918692"/>
                    <a:pt x="369426" y="871848"/>
                    <a:pt x="409183" y="814113"/>
                  </a:cubicBezTo>
                  <a:cubicBezTo>
                    <a:pt x="448941" y="756379"/>
                    <a:pt x="468819" y="695014"/>
                    <a:pt x="468819" y="630020"/>
                  </a:cubicBezTo>
                  <a:cubicBezTo>
                    <a:pt x="468819" y="495882"/>
                    <a:pt x="420765" y="390439"/>
                    <a:pt x="324656" y="313690"/>
                  </a:cubicBezTo>
                  <a:cubicBezTo>
                    <a:pt x="252574" y="256129"/>
                    <a:pt x="160268" y="220153"/>
                    <a:pt x="47738" y="205762"/>
                  </a:cubicBezTo>
                  <a:lnTo>
                    <a:pt x="0" y="202882"/>
                  </a:lnTo>
                  <a:close/>
                </a:path>
              </a:pathLst>
            </a:custGeom>
            <a:solidFill>
              <a:srgbClr val="16A08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7220" tIns="34290" rIns="68580" bIns="34290" numCol="1" spcCol="0" rtlCol="0" fromWordArt="0" anchor="ctr" anchorCtr="0" forceAA="0" compatLnSpc="1">
              <a:prstTxWarp prst="textNoShape">
                <a:avLst/>
              </a:prstTxWarp>
              <a:noAutofit/>
            </a:bodyPr>
            <a:lstStyle/>
            <a:p>
              <a:pPr algn="just">
                <a:lnSpc>
                  <a:spcPts val="975"/>
                </a:lnSpc>
                <a:spcAft>
                  <a:spcPts val="900"/>
                </a:spcAft>
              </a:pPr>
              <a:endParaRPr lang="en-US" sz="1500" b="1" dirty="0">
                <a:solidFill>
                  <a:schemeClr val="accent3">
                    <a:lumMod val="50000"/>
                  </a:schemeClr>
                </a:solidFill>
              </a:endParaRPr>
            </a:p>
          </p:txBody>
        </p:sp>
        <p:sp>
          <p:nvSpPr>
            <p:cNvPr id="24" name="Freeform: Shape 39"/>
            <p:cNvSpPr/>
            <p:nvPr/>
          </p:nvSpPr>
          <p:spPr>
            <a:xfrm>
              <a:off x="5350456" y="3786853"/>
              <a:ext cx="2013239" cy="1475509"/>
            </a:xfrm>
            <a:custGeom>
              <a:avLst/>
              <a:gdLst>
                <a:gd name="connsiteX0" fmla="*/ 0 w 2684318"/>
                <a:gd name="connsiteY0" fmla="*/ 0 h 1967345"/>
                <a:gd name="connsiteX1" fmla="*/ 2684318 w 2684318"/>
                <a:gd name="connsiteY1" fmla="*/ 0 h 1967345"/>
                <a:gd name="connsiteX2" fmla="*/ 2684318 w 2684318"/>
                <a:gd name="connsiteY2" fmla="*/ 1967345 h 1967345"/>
                <a:gd name="connsiteX3" fmla="*/ 0 w 2684318"/>
                <a:gd name="connsiteY3" fmla="*/ 1967345 h 1967345"/>
                <a:gd name="connsiteX4" fmla="*/ 0 w 2684318"/>
                <a:gd name="connsiteY4" fmla="*/ 1744728 h 1967345"/>
                <a:gd name="connsiteX5" fmla="*/ 60641 w 2684318"/>
                <a:gd name="connsiteY5" fmla="*/ 1751175 h 1967345"/>
                <a:gd name="connsiteX6" fmla="*/ 337559 w 2684318"/>
                <a:gd name="connsiteY6" fmla="*/ 1687909 h 1967345"/>
                <a:gd name="connsiteX7" fmla="*/ 519578 w 2684318"/>
                <a:gd name="connsiteY7" fmla="*/ 1506927 h 1967345"/>
                <a:gd name="connsiteX8" fmla="*/ 584400 w 2684318"/>
                <a:gd name="connsiteY8" fmla="*/ 1244010 h 1967345"/>
                <a:gd name="connsiteX9" fmla="*/ 463572 w 2684318"/>
                <a:gd name="connsiteY9" fmla="*/ 870119 h 1967345"/>
                <a:gd name="connsiteX10" fmla="*/ 117684 w 2684318"/>
                <a:gd name="connsiteY10" fmla="*/ 736846 h 1967345"/>
                <a:gd name="connsiteX11" fmla="*/ 58955 w 2684318"/>
                <a:gd name="connsiteY11" fmla="*/ 741013 h 1967345"/>
                <a:gd name="connsiteX12" fmla="*/ 0 w 2684318"/>
                <a:gd name="connsiteY12" fmla="*/ 753291 h 1967345"/>
                <a:gd name="connsiteX13" fmla="*/ 0 w 2684318"/>
                <a:gd name="connsiteY13" fmla="*/ 490005 h 1967345"/>
                <a:gd name="connsiteX14" fmla="*/ 533579 w 2684318"/>
                <a:gd name="connsiteY14" fmla="*/ 490005 h 1967345"/>
                <a:gd name="connsiteX15" fmla="*/ 533579 w 2684318"/>
                <a:gd name="connsiteY15" fmla="*/ 220347 h 1967345"/>
                <a:gd name="connsiteX16" fmla="*/ 0 w 2684318"/>
                <a:gd name="connsiteY16" fmla="*/ 220347 h 196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84318" h="1967345">
                  <a:moveTo>
                    <a:pt x="0" y="0"/>
                  </a:moveTo>
                  <a:lnTo>
                    <a:pt x="2684318" y="0"/>
                  </a:lnTo>
                  <a:lnTo>
                    <a:pt x="2684318" y="1967345"/>
                  </a:lnTo>
                  <a:lnTo>
                    <a:pt x="0" y="1967345"/>
                  </a:lnTo>
                  <a:lnTo>
                    <a:pt x="0" y="1744728"/>
                  </a:lnTo>
                  <a:lnTo>
                    <a:pt x="60641" y="1751175"/>
                  </a:lnTo>
                  <a:cubicBezTo>
                    <a:pt x="167121" y="1751175"/>
                    <a:pt x="259427" y="1730086"/>
                    <a:pt x="337559" y="1687909"/>
                  </a:cubicBezTo>
                  <a:cubicBezTo>
                    <a:pt x="415690" y="1645731"/>
                    <a:pt x="476363" y="1585404"/>
                    <a:pt x="519578" y="1506927"/>
                  </a:cubicBezTo>
                  <a:cubicBezTo>
                    <a:pt x="562792" y="1428449"/>
                    <a:pt x="584400" y="1340811"/>
                    <a:pt x="584400" y="1244010"/>
                  </a:cubicBezTo>
                  <a:cubicBezTo>
                    <a:pt x="584400" y="1083598"/>
                    <a:pt x="544124" y="958968"/>
                    <a:pt x="463572" y="870119"/>
                  </a:cubicBezTo>
                  <a:cubicBezTo>
                    <a:pt x="383020" y="781270"/>
                    <a:pt x="267724" y="736846"/>
                    <a:pt x="117684" y="736846"/>
                  </a:cubicBezTo>
                  <a:cubicBezTo>
                    <a:pt x="98324" y="736846"/>
                    <a:pt x="78748" y="738235"/>
                    <a:pt x="58955" y="741013"/>
                  </a:cubicBezTo>
                  <a:lnTo>
                    <a:pt x="0" y="753291"/>
                  </a:lnTo>
                  <a:lnTo>
                    <a:pt x="0" y="490005"/>
                  </a:lnTo>
                  <a:lnTo>
                    <a:pt x="533579" y="490005"/>
                  </a:lnTo>
                  <a:lnTo>
                    <a:pt x="533579" y="220347"/>
                  </a:lnTo>
                  <a:lnTo>
                    <a:pt x="0" y="220347"/>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7220" tIns="34290" rIns="68580" bIns="34290" numCol="1" spcCol="0" rtlCol="0" fromWordArt="0" anchor="ctr" anchorCtr="0" forceAA="0" compatLnSpc="1">
              <a:prstTxWarp prst="textNoShape">
                <a:avLst/>
              </a:prstTxWarp>
              <a:noAutofit/>
            </a:bodyPr>
            <a:lstStyle/>
            <a:p>
              <a:pPr algn="just">
                <a:lnSpc>
                  <a:spcPts val="975"/>
                </a:lnSpc>
                <a:spcAft>
                  <a:spcPts val="900"/>
                </a:spcAft>
              </a:pPr>
              <a:endParaRPr lang="en-US" sz="1500" b="1" dirty="0">
                <a:solidFill>
                  <a:schemeClr val="accent6">
                    <a:lumMod val="50000"/>
                  </a:schemeClr>
                </a:solidFill>
              </a:endParaRPr>
            </a:p>
          </p:txBody>
        </p:sp>
        <p:sp>
          <p:nvSpPr>
            <p:cNvPr id="25" name="Freeform: Shape 36"/>
            <p:cNvSpPr/>
            <p:nvPr/>
          </p:nvSpPr>
          <p:spPr>
            <a:xfrm>
              <a:off x="2430930" y="3786853"/>
              <a:ext cx="2013239" cy="1475509"/>
            </a:xfrm>
            <a:custGeom>
              <a:avLst/>
              <a:gdLst>
                <a:gd name="connsiteX0" fmla="*/ 0 w 2684318"/>
                <a:gd name="connsiteY0" fmla="*/ 0 h 1967345"/>
                <a:gd name="connsiteX1" fmla="*/ 2684318 w 2684318"/>
                <a:gd name="connsiteY1" fmla="*/ 0 h 1967345"/>
                <a:gd name="connsiteX2" fmla="*/ 2684318 w 2684318"/>
                <a:gd name="connsiteY2" fmla="*/ 1967345 h 1967345"/>
                <a:gd name="connsiteX3" fmla="*/ 0 w 2684318"/>
                <a:gd name="connsiteY3" fmla="*/ 1967345 h 1967345"/>
                <a:gd name="connsiteX4" fmla="*/ 0 w 2684318"/>
                <a:gd name="connsiteY4" fmla="*/ 1750569 h 1967345"/>
                <a:gd name="connsiteX5" fmla="*/ 62161 w 2684318"/>
                <a:gd name="connsiteY5" fmla="*/ 1746929 h 1967345"/>
                <a:gd name="connsiteX6" fmla="*/ 259834 w 2684318"/>
                <a:gd name="connsiteY6" fmla="*/ 1683242 h 1967345"/>
                <a:gd name="connsiteX7" fmla="*/ 449632 w 2684318"/>
                <a:gd name="connsiteY7" fmla="*/ 1495000 h 1967345"/>
                <a:gd name="connsiteX8" fmla="*/ 517565 w 2684318"/>
                <a:gd name="connsiteY8" fmla="*/ 1230527 h 1967345"/>
                <a:gd name="connsiteX9" fmla="*/ 401405 w 2684318"/>
                <a:gd name="connsiteY9" fmla="*/ 855080 h 1967345"/>
                <a:gd name="connsiteX10" fmla="*/ 89224 w 2684318"/>
                <a:gd name="connsiteY10" fmla="*/ 711954 h 1967345"/>
                <a:gd name="connsiteX11" fmla="*/ 2881 w 2684318"/>
                <a:gd name="connsiteY11" fmla="*/ 719214 h 1967345"/>
                <a:gd name="connsiteX12" fmla="*/ 0 w 2684318"/>
                <a:gd name="connsiteY12" fmla="*/ 720013 h 1967345"/>
                <a:gd name="connsiteX13" fmla="*/ 0 w 2684318"/>
                <a:gd name="connsiteY13" fmla="*/ 534107 h 1967345"/>
                <a:gd name="connsiteX14" fmla="*/ 12961 w 2684318"/>
                <a:gd name="connsiteY14" fmla="*/ 526208 h 1967345"/>
                <a:gd name="connsiteX15" fmla="*/ 267613 w 2684318"/>
                <a:gd name="connsiteY15" fmla="*/ 473411 h 1967345"/>
                <a:gd name="connsiteX16" fmla="*/ 283170 w 2684318"/>
                <a:gd name="connsiteY16" fmla="*/ 473411 h 1967345"/>
                <a:gd name="connsiteX17" fmla="*/ 283170 w 2684318"/>
                <a:gd name="connsiteY17" fmla="*/ 198567 h 1967345"/>
                <a:gd name="connsiteX18" fmla="*/ 230276 w 2684318"/>
                <a:gd name="connsiteY18" fmla="*/ 198567 h 1967345"/>
                <a:gd name="connsiteX19" fmla="*/ 14290 w 2684318"/>
                <a:gd name="connsiteY19" fmla="*/ 225015 h 1967345"/>
                <a:gd name="connsiteX20" fmla="*/ 0 w 2684318"/>
                <a:gd name="connsiteY20" fmla="*/ 229719 h 1967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684318" h="1967345">
                  <a:moveTo>
                    <a:pt x="0" y="0"/>
                  </a:moveTo>
                  <a:lnTo>
                    <a:pt x="2684318" y="0"/>
                  </a:lnTo>
                  <a:lnTo>
                    <a:pt x="2684318" y="1967345"/>
                  </a:lnTo>
                  <a:lnTo>
                    <a:pt x="0" y="1967345"/>
                  </a:lnTo>
                  <a:lnTo>
                    <a:pt x="0" y="1750569"/>
                  </a:lnTo>
                  <a:lnTo>
                    <a:pt x="62161" y="1746929"/>
                  </a:lnTo>
                  <a:cubicBezTo>
                    <a:pt x="133011" y="1738437"/>
                    <a:pt x="198902" y="1717208"/>
                    <a:pt x="259834" y="1683242"/>
                  </a:cubicBezTo>
                  <a:cubicBezTo>
                    <a:pt x="341077" y="1637953"/>
                    <a:pt x="404343" y="1575206"/>
                    <a:pt x="449632" y="1495000"/>
                  </a:cubicBezTo>
                  <a:cubicBezTo>
                    <a:pt x="494921" y="1414794"/>
                    <a:pt x="517565" y="1326636"/>
                    <a:pt x="517565" y="1230527"/>
                  </a:cubicBezTo>
                  <a:cubicBezTo>
                    <a:pt x="517565" y="1075647"/>
                    <a:pt x="478845" y="950498"/>
                    <a:pt x="401405" y="855080"/>
                  </a:cubicBezTo>
                  <a:cubicBezTo>
                    <a:pt x="323964" y="759663"/>
                    <a:pt x="219904" y="711954"/>
                    <a:pt x="89224" y="711954"/>
                  </a:cubicBezTo>
                  <a:cubicBezTo>
                    <a:pt x="59147" y="711954"/>
                    <a:pt x="30366" y="714374"/>
                    <a:pt x="2881" y="719214"/>
                  </a:cubicBezTo>
                  <a:lnTo>
                    <a:pt x="0" y="720013"/>
                  </a:lnTo>
                  <a:lnTo>
                    <a:pt x="0" y="534107"/>
                  </a:lnTo>
                  <a:lnTo>
                    <a:pt x="12961" y="526208"/>
                  </a:lnTo>
                  <a:cubicBezTo>
                    <a:pt x="84719" y="491010"/>
                    <a:pt x="169602" y="473411"/>
                    <a:pt x="267613" y="473411"/>
                  </a:cubicBezTo>
                  <a:lnTo>
                    <a:pt x="283170" y="473411"/>
                  </a:lnTo>
                  <a:lnTo>
                    <a:pt x="283170" y="198567"/>
                  </a:lnTo>
                  <a:lnTo>
                    <a:pt x="230276" y="198567"/>
                  </a:lnTo>
                  <a:cubicBezTo>
                    <a:pt x="154910" y="198567"/>
                    <a:pt x="82915" y="207383"/>
                    <a:pt x="14290" y="225015"/>
                  </a:cubicBezTo>
                  <a:lnTo>
                    <a:pt x="0" y="229719"/>
                  </a:lnTo>
                  <a:close/>
                </a:path>
              </a:pathLst>
            </a:custGeom>
            <a:solidFill>
              <a:srgbClr val="C0392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7220" tIns="34290" rIns="68580" bIns="34290" numCol="1" spcCol="0" rtlCol="0" fromWordArt="0" anchor="ctr" anchorCtr="0" forceAA="0" compatLnSpc="1">
              <a:prstTxWarp prst="textNoShape">
                <a:avLst/>
              </a:prstTxWarp>
              <a:noAutofit/>
            </a:bodyPr>
            <a:lstStyle/>
            <a:p>
              <a:pPr algn="just">
                <a:spcAft>
                  <a:spcPts val="900"/>
                </a:spcAft>
              </a:pPr>
              <a:endParaRPr lang="en-US" sz="1500" b="1" dirty="0">
                <a:solidFill>
                  <a:schemeClr val="accent5">
                    <a:lumMod val="50000"/>
                  </a:schemeClr>
                </a:solidFill>
              </a:endParaRPr>
            </a:p>
          </p:txBody>
        </p:sp>
        <p:sp>
          <p:nvSpPr>
            <p:cNvPr id="26" name="Freeform: Shape 15"/>
            <p:cNvSpPr/>
            <p:nvPr/>
          </p:nvSpPr>
          <p:spPr>
            <a:xfrm>
              <a:off x="2052821" y="1859157"/>
              <a:ext cx="521166" cy="1132564"/>
            </a:xfrm>
            <a:custGeom>
              <a:avLst/>
              <a:gdLst/>
              <a:ahLst/>
              <a:cxnLst/>
              <a:rect l="l" t="t" r="r" b="b"/>
              <a:pathLst>
                <a:path w="694888" h="1510085">
                  <a:moveTo>
                    <a:pt x="662737" y="0"/>
                  </a:moveTo>
                  <a:lnTo>
                    <a:pt x="694888" y="0"/>
                  </a:lnTo>
                  <a:lnTo>
                    <a:pt x="694888" y="1510085"/>
                  </a:lnTo>
                  <a:lnTo>
                    <a:pt x="344333" y="1510085"/>
                  </a:lnTo>
                  <a:lnTo>
                    <a:pt x="344333" y="394116"/>
                  </a:lnTo>
                  <a:lnTo>
                    <a:pt x="0" y="494719"/>
                  </a:lnTo>
                  <a:lnTo>
                    <a:pt x="0" y="229209"/>
                  </a:lnTo>
                  <a:lnTo>
                    <a:pt x="662737" y="0"/>
                  </a:lnTo>
                  <a:close/>
                </a:path>
              </a:pathLst>
            </a:custGeom>
            <a:solidFill>
              <a:schemeClr val="accent1">
                <a:lumMod val="50000"/>
              </a:schemeClr>
            </a:solidFill>
            <a:ln w="1016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1" name="Freeform: Shape 34"/>
            <p:cNvSpPr/>
            <p:nvPr/>
          </p:nvSpPr>
          <p:spPr>
            <a:xfrm>
              <a:off x="7833717" y="1842822"/>
              <a:ext cx="822976" cy="1164456"/>
            </a:xfrm>
            <a:custGeom>
              <a:avLst/>
              <a:gdLst/>
              <a:ahLst/>
              <a:cxnLst/>
              <a:rect l="l" t="t" r="r" b="b"/>
              <a:pathLst>
                <a:path w="1097301" h="1552608">
                  <a:moveTo>
                    <a:pt x="533093" y="0"/>
                  </a:moveTo>
                  <a:cubicBezTo>
                    <a:pt x="701111" y="0"/>
                    <a:pt x="833174" y="38374"/>
                    <a:pt x="929283" y="115123"/>
                  </a:cubicBezTo>
                  <a:cubicBezTo>
                    <a:pt x="1025392" y="191872"/>
                    <a:pt x="1073446" y="297315"/>
                    <a:pt x="1073446" y="431453"/>
                  </a:cubicBezTo>
                  <a:cubicBezTo>
                    <a:pt x="1073446" y="496447"/>
                    <a:pt x="1053568" y="557812"/>
                    <a:pt x="1013810" y="615546"/>
                  </a:cubicBezTo>
                  <a:cubicBezTo>
                    <a:pt x="974053" y="673281"/>
                    <a:pt x="916146" y="720125"/>
                    <a:pt x="840088" y="756079"/>
                  </a:cubicBezTo>
                  <a:cubicBezTo>
                    <a:pt x="920294" y="785120"/>
                    <a:pt x="983214" y="829198"/>
                    <a:pt x="1028849" y="888316"/>
                  </a:cubicBezTo>
                  <a:cubicBezTo>
                    <a:pt x="1074483" y="947433"/>
                    <a:pt x="1097301" y="1020552"/>
                    <a:pt x="1097301" y="1107672"/>
                  </a:cubicBezTo>
                  <a:cubicBezTo>
                    <a:pt x="1097301" y="1242501"/>
                    <a:pt x="1045443" y="1350364"/>
                    <a:pt x="941729" y="1431262"/>
                  </a:cubicBezTo>
                  <a:cubicBezTo>
                    <a:pt x="838014" y="1512159"/>
                    <a:pt x="701802" y="1552608"/>
                    <a:pt x="533093" y="1552608"/>
                  </a:cubicBezTo>
                  <a:cubicBezTo>
                    <a:pt x="434219" y="1552608"/>
                    <a:pt x="342431" y="1533766"/>
                    <a:pt x="257731" y="1496083"/>
                  </a:cubicBezTo>
                  <a:cubicBezTo>
                    <a:pt x="173031" y="1458400"/>
                    <a:pt x="108900" y="1406197"/>
                    <a:pt x="65340" y="1339474"/>
                  </a:cubicBezTo>
                  <a:cubicBezTo>
                    <a:pt x="21780" y="1272751"/>
                    <a:pt x="0" y="1196867"/>
                    <a:pt x="0" y="1111821"/>
                  </a:cubicBezTo>
                  <a:lnTo>
                    <a:pt x="351593" y="1111821"/>
                  </a:lnTo>
                  <a:cubicBezTo>
                    <a:pt x="351593" y="1158146"/>
                    <a:pt x="370261" y="1198249"/>
                    <a:pt x="407598" y="1232130"/>
                  </a:cubicBezTo>
                  <a:cubicBezTo>
                    <a:pt x="444936" y="1266010"/>
                    <a:pt x="490916" y="1282950"/>
                    <a:pt x="545539" y="1282950"/>
                  </a:cubicBezTo>
                  <a:cubicBezTo>
                    <a:pt x="607076" y="1282950"/>
                    <a:pt x="656168" y="1265837"/>
                    <a:pt x="692814" y="1231611"/>
                  </a:cubicBezTo>
                  <a:cubicBezTo>
                    <a:pt x="729459" y="1197385"/>
                    <a:pt x="747782" y="1153652"/>
                    <a:pt x="747782" y="1100412"/>
                  </a:cubicBezTo>
                  <a:cubicBezTo>
                    <a:pt x="747782" y="1024355"/>
                    <a:pt x="728768" y="970423"/>
                    <a:pt x="690739" y="938617"/>
                  </a:cubicBezTo>
                  <a:cubicBezTo>
                    <a:pt x="652711" y="906811"/>
                    <a:pt x="600162" y="890908"/>
                    <a:pt x="533093" y="890908"/>
                  </a:cubicBezTo>
                  <a:lnTo>
                    <a:pt x="363001" y="890908"/>
                  </a:lnTo>
                  <a:lnTo>
                    <a:pt x="363001" y="630585"/>
                  </a:lnTo>
                  <a:lnTo>
                    <a:pt x="527907" y="630585"/>
                  </a:lnTo>
                  <a:cubicBezTo>
                    <a:pt x="658588" y="630585"/>
                    <a:pt x="723928" y="566627"/>
                    <a:pt x="723928" y="438713"/>
                  </a:cubicBezTo>
                  <a:cubicBezTo>
                    <a:pt x="723928" y="388930"/>
                    <a:pt x="708371" y="348308"/>
                    <a:pt x="677256" y="316848"/>
                  </a:cubicBezTo>
                  <a:cubicBezTo>
                    <a:pt x="646142" y="285388"/>
                    <a:pt x="602236" y="269658"/>
                    <a:pt x="545539" y="269658"/>
                  </a:cubicBezTo>
                  <a:cubicBezTo>
                    <a:pt x="499213" y="269658"/>
                    <a:pt x="458937" y="283141"/>
                    <a:pt x="424711" y="310107"/>
                  </a:cubicBezTo>
                  <a:cubicBezTo>
                    <a:pt x="390486" y="337072"/>
                    <a:pt x="373373" y="370607"/>
                    <a:pt x="373373" y="410710"/>
                  </a:cubicBezTo>
                  <a:lnTo>
                    <a:pt x="23854" y="410710"/>
                  </a:lnTo>
                  <a:cubicBezTo>
                    <a:pt x="23854" y="331195"/>
                    <a:pt x="45980" y="260324"/>
                    <a:pt x="90232" y="198095"/>
                  </a:cubicBezTo>
                  <a:cubicBezTo>
                    <a:pt x="134483" y="135866"/>
                    <a:pt x="195848" y="87293"/>
                    <a:pt x="274325" y="52376"/>
                  </a:cubicBezTo>
                  <a:cubicBezTo>
                    <a:pt x="352803" y="17459"/>
                    <a:pt x="439059" y="0"/>
                    <a:pt x="533093" y="0"/>
                  </a:cubicBezTo>
                  <a:close/>
                </a:path>
              </a:pathLst>
            </a:custGeom>
            <a:solidFill>
              <a:srgbClr val="16A085"/>
            </a:solidFill>
            <a:ln w="1016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n>
                  <a:solidFill>
                    <a:srgbClr val="16A085"/>
                  </a:solidFill>
                </a:ln>
                <a:solidFill>
                  <a:srgbClr val="16A085"/>
                </a:solidFill>
              </a:endParaRPr>
            </a:p>
          </p:txBody>
        </p:sp>
        <p:sp>
          <p:nvSpPr>
            <p:cNvPr id="38" name="Freeform: Shape 37"/>
            <p:cNvSpPr/>
            <p:nvPr/>
          </p:nvSpPr>
          <p:spPr>
            <a:xfrm>
              <a:off x="2005464" y="3935778"/>
              <a:ext cx="813641" cy="1164456"/>
            </a:xfrm>
            <a:custGeom>
              <a:avLst/>
              <a:gdLst/>
              <a:ahLst/>
              <a:cxnLst/>
              <a:rect l="l" t="t" r="r" b="b"/>
              <a:pathLst>
                <a:path w="1084855" h="1552608">
                  <a:moveTo>
                    <a:pt x="797566" y="0"/>
                  </a:moveTo>
                  <a:lnTo>
                    <a:pt x="850460" y="0"/>
                  </a:lnTo>
                  <a:lnTo>
                    <a:pt x="850460" y="274844"/>
                  </a:lnTo>
                  <a:lnTo>
                    <a:pt x="834903" y="274844"/>
                  </a:lnTo>
                  <a:cubicBezTo>
                    <a:pt x="704222" y="274844"/>
                    <a:pt x="596878" y="306131"/>
                    <a:pt x="512869" y="368706"/>
                  </a:cubicBezTo>
                  <a:cubicBezTo>
                    <a:pt x="428860" y="431280"/>
                    <a:pt x="377176" y="518227"/>
                    <a:pt x="357816" y="629548"/>
                  </a:cubicBezTo>
                  <a:cubicBezTo>
                    <a:pt x="436639" y="552107"/>
                    <a:pt x="536205" y="513387"/>
                    <a:pt x="656514" y="513387"/>
                  </a:cubicBezTo>
                  <a:cubicBezTo>
                    <a:pt x="787194" y="513387"/>
                    <a:pt x="891254" y="561096"/>
                    <a:pt x="968695" y="656513"/>
                  </a:cubicBezTo>
                  <a:cubicBezTo>
                    <a:pt x="1046135" y="751931"/>
                    <a:pt x="1084855" y="877080"/>
                    <a:pt x="1084855" y="1031960"/>
                  </a:cubicBezTo>
                  <a:cubicBezTo>
                    <a:pt x="1084855" y="1128069"/>
                    <a:pt x="1062211" y="1216227"/>
                    <a:pt x="1016922" y="1296433"/>
                  </a:cubicBezTo>
                  <a:cubicBezTo>
                    <a:pt x="971633" y="1376639"/>
                    <a:pt x="908367" y="1439386"/>
                    <a:pt x="827124" y="1484675"/>
                  </a:cubicBezTo>
                  <a:cubicBezTo>
                    <a:pt x="745881" y="1529963"/>
                    <a:pt x="655822" y="1552608"/>
                    <a:pt x="556948" y="1552608"/>
                  </a:cubicBezTo>
                  <a:cubicBezTo>
                    <a:pt x="449776" y="1552608"/>
                    <a:pt x="354013" y="1528235"/>
                    <a:pt x="269658" y="1479489"/>
                  </a:cubicBezTo>
                  <a:cubicBezTo>
                    <a:pt x="185304" y="1430743"/>
                    <a:pt x="119618" y="1361081"/>
                    <a:pt x="72601" y="1270504"/>
                  </a:cubicBezTo>
                  <a:cubicBezTo>
                    <a:pt x="25583" y="1179926"/>
                    <a:pt x="1383" y="1075520"/>
                    <a:pt x="0" y="957286"/>
                  </a:cubicBezTo>
                  <a:lnTo>
                    <a:pt x="0" y="817271"/>
                  </a:lnTo>
                  <a:cubicBezTo>
                    <a:pt x="0" y="661699"/>
                    <a:pt x="33362" y="521857"/>
                    <a:pt x="100085" y="397746"/>
                  </a:cubicBezTo>
                  <a:cubicBezTo>
                    <a:pt x="166808" y="273634"/>
                    <a:pt x="262053" y="176315"/>
                    <a:pt x="385819" y="105789"/>
                  </a:cubicBezTo>
                  <a:cubicBezTo>
                    <a:pt x="509585" y="35263"/>
                    <a:pt x="646834" y="0"/>
                    <a:pt x="797566" y="0"/>
                  </a:cubicBezTo>
                  <a:close/>
                  <a:moveTo>
                    <a:pt x="535168" y="783045"/>
                  </a:moveTo>
                  <a:cubicBezTo>
                    <a:pt x="488842" y="783045"/>
                    <a:pt x="450122" y="793719"/>
                    <a:pt x="419007" y="815067"/>
                  </a:cubicBezTo>
                  <a:cubicBezTo>
                    <a:pt x="387893" y="836415"/>
                    <a:pt x="364730" y="862581"/>
                    <a:pt x="349519" y="893566"/>
                  </a:cubicBezTo>
                  <a:lnTo>
                    <a:pt x="349519" y="997880"/>
                  </a:lnTo>
                  <a:cubicBezTo>
                    <a:pt x="349519" y="1187927"/>
                    <a:pt x="415550" y="1282950"/>
                    <a:pt x="547613" y="1282950"/>
                  </a:cubicBezTo>
                  <a:cubicBezTo>
                    <a:pt x="600854" y="1282950"/>
                    <a:pt x="645278" y="1259193"/>
                    <a:pt x="680887" y="1211678"/>
                  </a:cubicBezTo>
                  <a:cubicBezTo>
                    <a:pt x="716495" y="1164164"/>
                    <a:pt x="734300" y="1104604"/>
                    <a:pt x="734300" y="1032997"/>
                  </a:cubicBezTo>
                  <a:cubicBezTo>
                    <a:pt x="734300" y="959317"/>
                    <a:pt x="716150" y="899238"/>
                    <a:pt x="679850" y="852761"/>
                  </a:cubicBezTo>
                  <a:cubicBezTo>
                    <a:pt x="643549" y="806284"/>
                    <a:pt x="595322" y="783045"/>
                    <a:pt x="535168" y="783045"/>
                  </a:cubicBezTo>
                  <a:close/>
                </a:path>
              </a:pathLst>
            </a:custGeom>
            <a:solidFill>
              <a:srgbClr val="CC3D2E"/>
            </a:solidFill>
            <a:ln w="1016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1" name="Freeform: Shape 40"/>
            <p:cNvSpPr/>
            <p:nvPr/>
          </p:nvSpPr>
          <p:spPr>
            <a:xfrm>
              <a:off x="4997660" y="3952113"/>
              <a:ext cx="791096" cy="1148121"/>
            </a:xfrm>
            <a:custGeom>
              <a:avLst/>
              <a:gdLst/>
              <a:ahLst/>
              <a:cxnLst/>
              <a:rect l="l" t="t" r="r" b="b"/>
              <a:pathLst>
                <a:path w="1054794" h="1530828">
                  <a:moveTo>
                    <a:pt x="121362" y="0"/>
                  </a:moveTo>
                  <a:lnTo>
                    <a:pt x="1003973" y="0"/>
                  </a:lnTo>
                  <a:lnTo>
                    <a:pt x="1003973" y="269658"/>
                  </a:lnTo>
                  <a:lnTo>
                    <a:pt x="405540" y="269658"/>
                  </a:lnTo>
                  <a:lnTo>
                    <a:pt x="371314" y="571711"/>
                  </a:lnTo>
                  <a:cubicBezTo>
                    <a:pt x="396206" y="557126"/>
                    <a:pt x="428876" y="544278"/>
                    <a:pt x="469325" y="533166"/>
                  </a:cubicBezTo>
                  <a:cubicBezTo>
                    <a:pt x="509773" y="522055"/>
                    <a:pt x="549358" y="516499"/>
                    <a:pt x="588078" y="516499"/>
                  </a:cubicBezTo>
                  <a:cubicBezTo>
                    <a:pt x="738118" y="516499"/>
                    <a:pt x="853414" y="560923"/>
                    <a:pt x="933966" y="649772"/>
                  </a:cubicBezTo>
                  <a:cubicBezTo>
                    <a:pt x="1014518" y="738621"/>
                    <a:pt x="1054794" y="863251"/>
                    <a:pt x="1054794" y="1023663"/>
                  </a:cubicBezTo>
                  <a:cubicBezTo>
                    <a:pt x="1054794" y="1120464"/>
                    <a:pt x="1033186" y="1208102"/>
                    <a:pt x="989972" y="1286580"/>
                  </a:cubicBezTo>
                  <a:cubicBezTo>
                    <a:pt x="946757" y="1365057"/>
                    <a:pt x="886084" y="1425384"/>
                    <a:pt x="807953" y="1467562"/>
                  </a:cubicBezTo>
                  <a:cubicBezTo>
                    <a:pt x="729821" y="1509739"/>
                    <a:pt x="637515" y="1530828"/>
                    <a:pt x="531035" y="1530828"/>
                  </a:cubicBezTo>
                  <a:cubicBezTo>
                    <a:pt x="436309" y="1530828"/>
                    <a:pt x="347460" y="1511311"/>
                    <a:pt x="264488" y="1472277"/>
                  </a:cubicBezTo>
                  <a:cubicBezTo>
                    <a:pt x="181517" y="1433244"/>
                    <a:pt x="116522" y="1379701"/>
                    <a:pt x="69505" y="1311649"/>
                  </a:cubicBezTo>
                  <a:cubicBezTo>
                    <a:pt x="22487" y="1243598"/>
                    <a:pt x="-675" y="1166741"/>
                    <a:pt x="16" y="1081079"/>
                  </a:cubicBezTo>
                  <a:lnTo>
                    <a:pt x="350571" y="1081079"/>
                  </a:lnTo>
                  <a:cubicBezTo>
                    <a:pt x="354029" y="1136275"/>
                    <a:pt x="371660" y="1180089"/>
                    <a:pt x="403466" y="1212521"/>
                  </a:cubicBezTo>
                  <a:cubicBezTo>
                    <a:pt x="435272" y="1244954"/>
                    <a:pt x="477103" y="1261170"/>
                    <a:pt x="528960" y="1261170"/>
                  </a:cubicBezTo>
                  <a:cubicBezTo>
                    <a:pt x="646504" y="1261170"/>
                    <a:pt x="705275" y="1174228"/>
                    <a:pt x="705275" y="1000344"/>
                  </a:cubicBezTo>
                  <a:cubicBezTo>
                    <a:pt x="705275" y="839575"/>
                    <a:pt x="633367" y="759191"/>
                    <a:pt x="489549" y="759191"/>
                  </a:cubicBezTo>
                  <a:cubicBezTo>
                    <a:pt x="407960" y="759191"/>
                    <a:pt x="347114" y="785411"/>
                    <a:pt x="307011" y="837852"/>
                  </a:cubicBezTo>
                  <a:lnTo>
                    <a:pt x="29056" y="772447"/>
                  </a:lnTo>
                  <a:lnTo>
                    <a:pt x="121362" y="0"/>
                  </a:lnTo>
                  <a:close/>
                </a:path>
              </a:pathLst>
            </a:custGeom>
            <a:solidFill>
              <a:schemeClr val="accent6">
                <a:lumMod val="50000"/>
              </a:schemeClr>
            </a:solidFill>
            <a:ln w="1016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5" name="Freeform: Shape 43"/>
            <p:cNvSpPr/>
            <p:nvPr/>
          </p:nvSpPr>
          <p:spPr>
            <a:xfrm>
              <a:off x="4980560" y="1842822"/>
              <a:ext cx="813641" cy="1148899"/>
            </a:xfrm>
            <a:custGeom>
              <a:avLst/>
              <a:gdLst/>
              <a:ahLst/>
              <a:cxnLst/>
              <a:rect l="l" t="t" r="r" b="b"/>
              <a:pathLst>
                <a:path w="1084855" h="1531865">
                  <a:moveTo>
                    <a:pt x="538279" y="0"/>
                  </a:moveTo>
                  <a:cubicBezTo>
                    <a:pt x="701456" y="0"/>
                    <a:pt x="827124" y="37683"/>
                    <a:pt x="915281" y="113049"/>
                  </a:cubicBezTo>
                  <a:cubicBezTo>
                    <a:pt x="1003439" y="188415"/>
                    <a:pt x="1047517" y="296624"/>
                    <a:pt x="1047517" y="437676"/>
                  </a:cubicBezTo>
                  <a:cubicBezTo>
                    <a:pt x="1047517" y="497139"/>
                    <a:pt x="1036454" y="555046"/>
                    <a:pt x="1014329" y="611398"/>
                  </a:cubicBezTo>
                  <a:cubicBezTo>
                    <a:pt x="992203" y="667749"/>
                    <a:pt x="957804" y="726866"/>
                    <a:pt x="911133" y="788750"/>
                  </a:cubicBezTo>
                  <a:cubicBezTo>
                    <a:pt x="864461" y="850633"/>
                    <a:pt x="789268" y="933431"/>
                    <a:pt x="685553" y="1037146"/>
                  </a:cubicBezTo>
                  <a:lnTo>
                    <a:pt x="490570" y="1262207"/>
                  </a:lnTo>
                  <a:lnTo>
                    <a:pt x="1084855" y="1262207"/>
                  </a:lnTo>
                  <a:lnTo>
                    <a:pt x="1084855" y="1531865"/>
                  </a:lnTo>
                  <a:lnTo>
                    <a:pt x="31114" y="1531865"/>
                  </a:lnTo>
                  <a:lnTo>
                    <a:pt x="31114" y="1303693"/>
                  </a:lnTo>
                  <a:lnTo>
                    <a:pt x="516499" y="793417"/>
                  </a:lnTo>
                  <a:cubicBezTo>
                    <a:pt x="636116" y="657205"/>
                    <a:pt x="695925" y="548996"/>
                    <a:pt x="695925" y="468790"/>
                  </a:cubicBezTo>
                  <a:cubicBezTo>
                    <a:pt x="695925" y="403796"/>
                    <a:pt x="681750" y="354358"/>
                    <a:pt x="653402" y="320478"/>
                  </a:cubicBezTo>
                  <a:cubicBezTo>
                    <a:pt x="625053" y="286598"/>
                    <a:pt x="583913" y="269658"/>
                    <a:pt x="529981" y="269658"/>
                  </a:cubicBezTo>
                  <a:cubicBezTo>
                    <a:pt x="476741" y="269658"/>
                    <a:pt x="433527" y="292302"/>
                    <a:pt x="400338" y="337591"/>
                  </a:cubicBezTo>
                  <a:cubicBezTo>
                    <a:pt x="367149" y="382880"/>
                    <a:pt x="350555" y="439404"/>
                    <a:pt x="350555" y="507164"/>
                  </a:cubicBezTo>
                  <a:lnTo>
                    <a:pt x="0" y="507164"/>
                  </a:lnTo>
                  <a:cubicBezTo>
                    <a:pt x="0" y="414513"/>
                    <a:pt x="23163" y="328948"/>
                    <a:pt x="69489" y="250471"/>
                  </a:cubicBezTo>
                  <a:cubicBezTo>
                    <a:pt x="115814" y="171993"/>
                    <a:pt x="180117" y="110629"/>
                    <a:pt x="262398" y="66377"/>
                  </a:cubicBezTo>
                  <a:cubicBezTo>
                    <a:pt x="344678" y="22126"/>
                    <a:pt x="436638" y="0"/>
                    <a:pt x="538279" y="0"/>
                  </a:cubicBezTo>
                  <a:close/>
                </a:path>
              </a:pathLst>
            </a:custGeom>
            <a:solidFill>
              <a:schemeClr val="accent2">
                <a:lumMod val="50000"/>
              </a:schemeClr>
            </a:solidFill>
            <a:ln w="1016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6" name="Freeform: Shape 27"/>
            <p:cNvSpPr/>
            <p:nvPr/>
          </p:nvSpPr>
          <p:spPr>
            <a:xfrm>
              <a:off x="8285985" y="3786816"/>
              <a:ext cx="2013239" cy="1475509"/>
            </a:xfrm>
            <a:custGeom>
              <a:avLst/>
              <a:gdLst/>
              <a:ahLst/>
              <a:cxnLst/>
              <a:rect l="l" t="t" r="r" b="b"/>
              <a:pathLst>
                <a:path w="2684318" h="1967345">
                  <a:moveTo>
                    <a:pt x="0" y="0"/>
                  </a:moveTo>
                  <a:lnTo>
                    <a:pt x="2684318" y="0"/>
                  </a:lnTo>
                  <a:lnTo>
                    <a:pt x="2684318" y="1967345"/>
                  </a:lnTo>
                  <a:lnTo>
                    <a:pt x="0" y="1967345"/>
                  </a:lnTo>
                  <a:lnTo>
                    <a:pt x="0" y="1730432"/>
                  </a:lnTo>
                  <a:lnTo>
                    <a:pt x="196175" y="1730432"/>
                  </a:lnTo>
                  <a:lnTo>
                    <a:pt x="196175" y="1409954"/>
                  </a:lnTo>
                  <a:lnTo>
                    <a:pt x="349673" y="1409954"/>
                  </a:lnTo>
                  <a:lnTo>
                    <a:pt x="349673" y="1140296"/>
                  </a:lnTo>
                  <a:lnTo>
                    <a:pt x="196175" y="1140296"/>
                  </a:lnTo>
                  <a:lnTo>
                    <a:pt x="196175" y="220347"/>
                  </a:lnTo>
                  <a:lnTo>
                    <a:pt x="0" y="220347"/>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17220" tIns="34290" rIns="68580" bIns="34290" numCol="1" spcCol="0" rtlCol="0" fromWordArt="0" anchor="ctr" anchorCtr="0" forceAA="0" compatLnSpc="1">
              <a:prstTxWarp prst="textNoShape">
                <a:avLst/>
              </a:prstTxWarp>
              <a:noAutofit/>
            </a:bodyPr>
            <a:lstStyle/>
            <a:p>
              <a:pPr algn="just">
                <a:lnSpc>
                  <a:spcPts val="975"/>
                </a:lnSpc>
                <a:spcAft>
                  <a:spcPts val="900"/>
                </a:spcAft>
              </a:pPr>
              <a:endParaRPr lang="en-US" sz="1500" b="1" dirty="0">
                <a:solidFill>
                  <a:schemeClr val="accent4">
                    <a:lumMod val="50000"/>
                  </a:schemeClr>
                </a:solidFill>
              </a:endParaRPr>
            </a:p>
          </p:txBody>
        </p:sp>
        <p:sp>
          <p:nvSpPr>
            <p:cNvPr id="47" name="Freeform: Shape 13"/>
            <p:cNvSpPr/>
            <p:nvPr/>
          </p:nvSpPr>
          <p:spPr>
            <a:xfrm>
              <a:off x="7720731" y="3952076"/>
              <a:ext cx="830754" cy="1132564"/>
            </a:xfrm>
            <a:custGeom>
              <a:avLst/>
              <a:gdLst/>
              <a:ahLst/>
              <a:cxnLst/>
              <a:rect l="l" t="t" r="r" b="b"/>
              <a:pathLst>
                <a:path w="1107672" h="1510085">
                  <a:moveTo>
                    <a:pt x="604656" y="0"/>
                  </a:moveTo>
                  <a:lnTo>
                    <a:pt x="954174" y="0"/>
                  </a:lnTo>
                  <a:lnTo>
                    <a:pt x="954174" y="919949"/>
                  </a:lnTo>
                  <a:lnTo>
                    <a:pt x="1107672" y="919949"/>
                  </a:lnTo>
                  <a:lnTo>
                    <a:pt x="1107672" y="1189607"/>
                  </a:lnTo>
                  <a:lnTo>
                    <a:pt x="954174" y="1189607"/>
                  </a:lnTo>
                  <a:lnTo>
                    <a:pt x="954174" y="1510085"/>
                  </a:lnTo>
                  <a:lnTo>
                    <a:pt x="604656" y="1510085"/>
                  </a:lnTo>
                  <a:lnTo>
                    <a:pt x="604656" y="1189607"/>
                  </a:lnTo>
                  <a:lnTo>
                    <a:pt x="20743" y="1189607"/>
                  </a:lnTo>
                  <a:lnTo>
                    <a:pt x="0" y="975955"/>
                  </a:lnTo>
                  <a:lnTo>
                    <a:pt x="604656" y="3112"/>
                  </a:lnTo>
                  <a:lnTo>
                    <a:pt x="604656" y="0"/>
                  </a:lnTo>
                  <a:close/>
                  <a:moveTo>
                    <a:pt x="604656" y="455307"/>
                  </a:moveTo>
                  <a:lnTo>
                    <a:pt x="582876" y="490570"/>
                  </a:lnTo>
                  <a:lnTo>
                    <a:pt x="332924" y="919949"/>
                  </a:lnTo>
                  <a:lnTo>
                    <a:pt x="604656" y="919949"/>
                  </a:lnTo>
                  <a:lnTo>
                    <a:pt x="604656" y="455307"/>
                  </a:lnTo>
                  <a:close/>
                </a:path>
              </a:pathLst>
            </a:custGeom>
            <a:solidFill>
              <a:schemeClr val="accent4">
                <a:lumMod val="50000"/>
              </a:schemeClr>
            </a:solidFill>
            <a:ln w="1016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44045" name="文字方塊 17"/>
            <p:cNvSpPr txBox="1">
              <a:spLocks noChangeArrowheads="1"/>
            </p:cNvSpPr>
            <p:nvPr/>
          </p:nvSpPr>
          <p:spPr bwMode="auto">
            <a:xfrm>
              <a:off x="2590700" y="1797770"/>
              <a:ext cx="1798890"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algn="ctr" eaLnBrk="1" hangingPunct="1">
                <a:spcBef>
                  <a:spcPct val="0"/>
                </a:spcBef>
                <a:buFontTx/>
                <a:buNone/>
              </a:pPr>
              <a:r>
                <a:rPr lang="zh-TW" altLang="en-US" sz="16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個別報名</a:t>
              </a:r>
              <a:endParaRPr lang="en-US" altLang="zh-TW" sz="16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eaLnBrk="1" hangingPunct="1">
                <a:spcBef>
                  <a:spcPct val="0"/>
                </a:spcBef>
                <a:buFontTx/>
                <a:buNone/>
              </a:pPr>
              <a:endParaRPr lang="en-US" altLang="zh-TW" sz="14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eaLnBrk="1" hangingPunct="1">
                <a:spcBef>
                  <a:spcPct val="0"/>
                </a:spcBef>
                <a:buFontTx/>
                <a:buNone/>
              </a:pPr>
              <a:r>
                <a:rPr lang="en-US" altLang="zh-TW" sz="15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113.2.19(</a:t>
              </a:r>
              <a:r>
                <a:rPr lang="zh-TW" altLang="en-US" sz="15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一</a:t>
              </a:r>
              <a:r>
                <a:rPr lang="en-US" altLang="zh-TW" sz="15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)10:00</a:t>
              </a:r>
            </a:p>
            <a:p>
              <a:pPr algn="ctr" eaLnBrk="1" hangingPunct="1">
                <a:spcBef>
                  <a:spcPct val="0"/>
                </a:spcBef>
                <a:buFontTx/>
                <a:buNone/>
              </a:pPr>
              <a:r>
                <a:rPr lang="en-US" altLang="zh-TW" sz="15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a:t>
              </a:r>
            </a:p>
            <a:p>
              <a:pPr algn="ctr" eaLnBrk="1" hangingPunct="1">
                <a:spcBef>
                  <a:spcPct val="0"/>
                </a:spcBef>
                <a:buFontTx/>
                <a:buNone/>
              </a:pPr>
              <a:r>
                <a:rPr lang="en-US" altLang="zh-TW" sz="15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113.2.22(</a:t>
              </a:r>
              <a:r>
                <a:rPr lang="zh-TW" altLang="en-US" sz="15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四</a:t>
              </a:r>
              <a:r>
                <a:rPr lang="en-US" altLang="zh-TW" sz="15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)17:00</a:t>
              </a:r>
              <a:endParaRPr lang="zh-TW" altLang="en-US" sz="15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44046" name="文字方塊 19"/>
            <p:cNvSpPr txBox="1">
              <a:spLocks noChangeArrowheads="1"/>
            </p:cNvSpPr>
            <p:nvPr/>
          </p:nvSpPr>
          <p:spPr bwMode="auto">
            <a:xfrm>
              <a:off x="5685232" y="1829080"/>
              <a:ext cx="1806968"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algn="ctr" eaLnBrk="1" hangingPunct="1">
                <a:spcBef>
                  <a:spcPct val="0"/>
                </a:spcBef>
                <a:buNone/>
              </a:pPr>
              <a:r>
                <a:rPr lang="zh-TW" altLang="en-US" sz="1600" b="1" dirty="0">
                  <a:solidFill>
                    <a:schemeClr val="bg1"/>
                  </a:solidFill>
                  <a:latin typeface="微軟正黑體" panose="020B0604030504040204" pitchFamily="34" charset="-120"/>
                  <a:ea typeface="微軟正黑體" panose="020B0604030504040204" pitchFamily="34" charset="-120"/>
                </a:rPr>
                <a:t>資格審查結果及成績排名查詢</a:t>
              </a:r>
            </a:p>
            <a:p>
              <a:pPr algn="ctr" eaLnBrk="1" hangingPunct="1">
                <a:spcBef>
                  <a:spcPct val="0"/>
                </a:spcBef>
                <a:buFontTx/>
                <a:buNone/>
              </a:pPr>
              <a:endParaRPr lang="en-US" altLang="zh-TW" sz="1400" b="1" dirty="0">
                <a:latin typeface="微軟正黑體" panose="020B0604030504040204" pitchFamily="34" charset="-120"/>
                <a:ea typeface="微軟正黑體" panose="020B0604030504040204" pitchFamily="34" charset="-120"/>
                <a:cs typeface="Times New Roman" panose="02020603050405020304" pitchFamily="18" charset="0"/>
              </a:endParaRPr>
            </a:p>
            <a:p>
              <a:pPr algn="ctr" eaLnBrk="1" hangingPunct="1">
                <a:spcBef>
                  <a:spcPct val="0"/>
                </a:spcBef>
                <a:buFontTx/>
                <a:buNone/>
              </a:pPr>
              <a:r>
                <a:rPr lang="en-US" altLang="zh-TW" sz="15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113.2.29(</a:t>
              </a:r>
              <a:r>
                <a:rPr lang="zh-TW" altLang="en-US" sz="15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四</a:t>
              </a:r>
              <a:r>
                <a:rPr lang="en-US" altLang="zh-TW" sz="15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a:t>
              </a:r>
            </a:p>
            <a:p>
              <a:pPr algn="ctr" eaLnBrk="1" hangingPunct="1">
                <a:spcBef>
                  <a:spcPct val="0"/>
                </a:spcBef>
                <a:buFontTx/>
                <a:buNone/>
              </a:pPr>
              <a:r>
                <a:rPr lang="en-US" altLang="zh-TW" sz="15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10:00</a:t>
              </a:r>
              <a:endParaRPr lang="zh-TW" altLang="en-US" sz="15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34" name="文字方塊 17"/>
            <p:cNvSpPr txBox="1">
              <a:spLocks noChangeArrowheads="1"/>
            </p:cNvSpPr>
            <p:nvPr/>
          </p:nvSpPr>
          <p:spPr bwMode="auto">
            <a:xfrm>
              <a:off x="8587108" y="1798164"/>
              <a:ext cx="1685078"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algn="ctr" eaLnBrk="1" hangingPunct="1">
                <a:spcBef>
                  <a:spcPct val="0"/>
                </a:spcBef>
                <a:buFontTx/>
                <a:buNone/>
              </a:pPr>
              <a:r>
                <a:rPr lang="zh-TW" altLang="en-US" sz="16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繳交報名費</a:t>
              </a:r>
              <a:endParaRPr lang="en-US" altLang="zh-TW" sz="14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eaLnBrk="1" hangingPunct="1">
                <a:spcBef>
                  <a:spcPct val="0"/>
                </a:spcBef>
                <a:buFontTx/>
                <a:buNone/>
              </a:pPr>
              <a:endParaRPr lang="en-US" altLang="zh-TW" sz="14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eaLnBrk="1" hangingPunct="1">
                <a:spcBef>
                  <a:spcPct val="0"/>
                </a:spcBef>
                <a:buFontTx/>
                <a:buNone/>
              </a:pPr>
              <a:r>
                <a:rPr lang="en-US" altLang="zh-TW" sz="15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113.3.6(</a:t>
              </a:r>
              <a:r>
                <a:rPr lang="zh-TW" altLang="en-US" sz="15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三</a:t>
              </a:r>
              <a:r>
                <a:rPr lang="en-US" altLang="zh-TW" sz="15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)10:00</a:t>
              </a:r>
            </a:p>
            <a:p>
              <a:pPr algn="ctr" eaLnBrk="1" hangingPunct="1">
                <a:spcBef>
                  <a:spcPct val="0"/>
                </a:spcBef>
                <a:buFontTx/>
                <a:buNone/>
              </a:pPr>
              <a:r>
                <a:rPr lang="en-US" altLang="zh-TW" sz="15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a:t>
              </a:r>
            </a:p>
            <a:p>
              <a:pPr algn="ctr" eaLnBrk="1" hangingPunct="1">
                <a:spcBef>
                  <a:spcPct val="0"/>
                </a:spcBef>
                <a:buFontTx/>
                <a:buNone/>
              </a:pPr>
              <a:r>
                <a:rPr lang="en-US" altLang="zh-TW" sz="15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113.3.8(</a:t>
              </a:r>
              <a:r>
                <a:rPr lang="zh-TW" altLang="en-US" sz="15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五</a:t>
              </a:r>
              <a:r>
                <a:rPr lang="en-US" altLang="zh-TW" sz="15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)24:00</a:t>
              </a:r>
              <a:endParaRPr lang="zh-TW" altLang="en-US" sz="15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29" name="文字方塊 17"/>
            <p:cNvSpPr txBox="1">
              <a:spLocks noChangeArrowheads="1"/>
            </p:cNvSpPr>
            <p:nvPr/>
          </p:nvSpPr>
          <p:spPr bwMode="auto">
            <a:xfrm>
              <a:off x="8519193" y="3913996"/>
              <a:ext cx="1798890"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algn="ctr" eaLnBrk="1" hangingPunct="1">
                <a:spcBef>
                  <a:spcPct val="0"/>
                </a:spcBef>
                <a:buFontTx/>
                <a:buNone/>
              </a:pPr>
              <a:r>
                <a:rPr lang="zh-TW" altLang="en-US" sz="1600" b="1" dirty="0">
                  <a:latin typeface="微軟正黑體" panose="020B0604030504040204" pitchFamily="34" charset="-120"/>
                  <a:ea typeface="微軟正黑體" panose="020B0604030504040204" pitchFamily="34" charset="-120"/>
                  <a:cs typeface="Times New Roman" panose="02020603050405020304" pitchFamily="18" charset="0"/>
                </a:rPr>
                <a:t>網路登記志願</a:t>
              </a:r>
              <a:endParaRPr lang="en-US" altLang="zh-TW" sz="1800" b="1" dirty="0">
                <a:latin typeface="微軟正黑體" panose="020B0604030504040204" pitchFamily="34" charset="-120"/>
                <a:ea typeface="微軟正黑體" panose="020B0604030504040204" pitchFamily="34" charset="-120"/>
                <a:cs typeface="Times New Roman" panose="02020603050405020304" pitchFamily="18" charset="0"/>
              </a:endParaRPr>
            </a:p>
            <a:p>
              <a:pPr algn="ctr" eaLnBrk="1" hangingPunct="1">
                <a:spcBef>
                  <a:spcPct val="0"/>
                </a:spcBef>
                <a:buFontTx/>
                <a:buNone/>
              </a:pPr>
              <a:endParaRPr lang="en-US" altLang="zh-TW" sz="1400" b="1" dirty="0">
                <a:latin typeface="微軟正黑體" panose="020B0604030504040204" pitchFamily="34" charset="-120"/>
                <a:ea typeface="微軟正黑體" panose="020B0604030504040204" pitchFamily="34" charset="-120"/>
                <a:cs typeface="Times New Roman" panose="02020603050405020304" pitchFamily="18" charset="0"/>
              </a:endParaRPr>
            </a:p>
            <a:p>
              <a:pPr algn="ctr" eaLnBrk="1" hangingPunct="1">
                <a:spcBef>
                  <a:spcPct val="0"/>
                </a:spcBef>
                <a:buFontTx/>
                <a:buNone/>
              </a:pPr>
              <a:r>
                <a:rPr lang="en-US" altLang="zh-TW" sz="1500" b="1" dirty="0">
                  <a:latin typeface="微軟正黑體" panose="020B0604030504040204" pitchFamily="34" charset="-120"/>
                  <a:ea typeface="微軟正黑體" panose="020B0604030504040204" pitchFamily="34" charset="-120"/>
                  <a:cs typeface="Times New Roman" panose="02020603050405020304" pitchFamily="18" charset="0"/>
                </a:rPr>
                <a:t>113.3.11(</a:t>
              </a:r>
              <a:r>
                <a:rPr lang="zh-TW" altLang="en-US" sz="1500" b="1" dirty="0">
                  <a:latin typeface="微軟正黑體" panose="020B0604030504040204" pitchFamily="34" charset="-120"/>
                  <a:ea typeface="微軟正黑體" panose="020B0604030504040204" pitchFamily="34" charset="-120"/>
                  <a:cs typeface="Times New Roman" panose="02020603050405020304" pitchFamily="18" charset="0"/>
                </a:rPr>
                <a:t>一</a:t>
              </a:r>
              <a:r>
                <a:rPr lang="en-US" altLang="zh-TW" sz="1500" b="1" dirty="0">
                  <a:latin typeface="微軟正黑體" panose="020B0604030504040204" pitchFamily="34" charset="-120"/>
                  <a:ea typeface="微軟正黑體" panose="020B0604030504040204" pitchFamily="34" charset="-120"/>
                  <a:cs typeface="Times New Roman" panose="02020603050405020304" pitchFamily="18" charset="0"/>
                </a:rPr>
                <a:t>)10:00</a:t>
              </a:r>
            </a:p>
            <a:p>
              <a:pPr algn="ctr" eaLnBrk="1" hangingPunct="1">
                <a:spcBef>
                  <a:spcPct val="0"/>
                </a:spcBef>
                <a:buFontTx/>
                <a:buNone/>
              </a:pPr>
              <a:r>
                <a:rPr lang="en-US" altLang="zh-TW" sz="1500" b="1" dirty="0">
                  <a:latin typeface="微軟正黑體" panose="020B0604030504040204" pitchFamily="34" charset="-120"/>
                  <a:ea typeface="微軟正黑體" panose="020B0604030504040204" pitchFamily="34" charset="-120"/>
                  <a:cs typeface="Times New Roman" panose="02020603050405020304" pitchFamily="18" charset="0"/>
                </a:rPr>
                <a:t>|</a:t>
              </a:r>
            </a:p>
            <a:p>
              <a:pPr algn="ctr" eaLnBrk="1" hangingPunct="1">
                <a:spcBef>
                  <a:spcPct val="0"/>
                </a:spcBef>
                <a:buFontTx/>
                <a:buNone/>
              </a:pPr>
              <a:r>
                <a:rPr lang="en-US" altLang="zh-TW" sz="1500" b="1" dirty="0">
                  <a:latin typeface="微軟正黑體" panose="020B0604030504040204" pitchFamily="34" charset="-120"/>
                  <a:ea typeface="微軟正黑體" panose="020B0604030504040204" pitchFamily="34" charset="-120"/>
                  <a:cs typeface="Times New Roman" panose="02020603050405020304" pitchFamily="18" charset="0"/>
                </a:rPr>
                <a:t>113.3.13(</a:t>
              </a:r>
              <a:r>
                <a:rPr lang="zh-TW" altLang="en-US" sz="1500" b="1" dirty="0">
                  <a:latin typeface="微軟正黑體" panose="020B0604030504040204" pitchFamily="34" charset="-120"/>
                  <a:ea typeface="微軟正黑體" panose="020B0604030504040204" pitchFamily="34" charset="-120"/>
                  <a:cs typeface="Times New Roman" panose="02020603050405020304" pitchFamily="18" charset="0"/>
                </a:rPr>
                <a:t>三</a:t>
              </a:r>
              <a:r>
                <a:rPr lang="en-US" altLang="zh-TW" sz="1500" b="1" dirty="0">
                  <a:latin typeface="微軟正黑體" panose="020B0604030504040204" pitchFamily="34" charset="-120"/>
                  <a:ea typeface="微軟正黑體" panose="020B0604030504040204" pitchFamily="34" charset="-120"/>
                  <a:cs typeface="Times New Roman" panose="02020603050405020304" pitchFamily="18" charset="0"/>
                </a:rPr>
                <a:t>)17:00</a:t>
              </a:r>
              <a:endParaRPr lang="zh-TW" altLang="en-US" sz="1500" b="1" dirty="0">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40" name="文字方塊 19"/>
            <p:cNvSpPr txBox="1">
              <a:spLocks noChangeArrowheads="1"/>
            </p:cNvSpPr>
            <p:nvPr/>
          </p:nvSpPr>
          <p:spPr bwMode="auto">
            <a:xfrm>
              <a:off x="5653891" y="3982182"/>
              <a:ext cx="1763099"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algn="ctr" eaLnBrk="1" hangingPunct="1">
                <a:spcBef>
                  <a:spcPct val="0"/>
                </a:spcBef>
                <a:buNone/>
              </a:pPr>
              <a:r>
                <a:rPr lang="zh-TW" altLang="en-US" sz="1600" b="1" dirty="0">
                  <a:solidFill>
                    <a:schemeClr val="bg1"/>
                  </a:solidFill>
                  <a:latin typeface="微軟正黑體" panose="020B0604030504040204" pitchFamily="34" charset="-120"/>
                  <a:ea typeface="微軟正黑體" panose="020B0604030504040204" pitchFamily="34" charset="-120"/>
                </a:rPr>
                <a:t>分發放榜</a:t>
              </a:r>
              <a:endParaRPr lang="en-US" altLang="zh-TW" sz="1600" b="1" dirty="0">
                <a:solidFill>
                  <a:schemeClr val="bg1"/>
                </a:solidFill>
                <a:latin typeface="微軟正黑體" panose="020B0604030504040204" pitchFamily="34" charset="-120"/>
                <a:ea typeface="微軟正黑體" panose="020B0604030504040204" pitchFamily="34" charset="-120"/>
              </a:endParaRPr>
            </a:p>
            <a:p>
              <a:pPr algn="ctr" eaLnBrk="1" hangingPunct="1">
                <a:spcBef>
                  <a:spcPct val="0"/>
                </a:spcBef>
                <a:buNone/>
              </a:pPr>
              <a:endParaRPr lang="en-US" altLang="zh-TW" sz="14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eaLnBrk="1" hangingPunct="1">
                <a:spcBef>
                  <a:spcPct val="0"/>
                </a:spcBef>
                <a:buFontTx/>
                <a:buNone/>
              </a:pPr>
              <a:r>
                <a:rPr lang="en-US" altLang="zh-TW" sz="16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113.3.19(</a:t>
              </a:r>
              <a:r>
                <a:rPr lang="zh-TW" altLang="en-US" sz="16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二</a:t>
              </a:r>
              <a:r>
                <a:rPr lang="en-US" altLang="zh-TW" sz="16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a:t>
              </a:r>
            </a:p>
            <a:p>
              <a:pPr algn="ctr" eaLnBrk="1" hangingPunct="1">
                <a:spcBef>
                  <a:spcPct val="0"/>
                </a:spcBef>
                <a:buFontTx/>
                <a:buNone/>
              </a:pPr>
              <a:r>
                <a:rPr lang="en-US" altLang="zh-TW" sz="16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10:00</a:t>
              </a:r>
              <a:endParaRPr lang="zh-TW" altLang="en-US" sz="16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36" name="文字方塊 19"/>
            <p:cNvSpPr txBox="1">
              <a:spLocks noChangeArrowheads="1"/>
            </p:cNvSpPr>
            <p:nvPr/>
          </p:nvSpPr>
          <p:spPr bwMode="auto">
            <a:xfrm>
              <a:off x="2610408" y="3933540"/>
              <a:ext cx="1913100"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algn="ctr" eaLnBrk="1" hangingPunct="1">
                <a:spcBef>
                  <a:spcPct val="0"/>
                </a:spcBef>
                <a:buNone/>
              </a:pPr>
              <a:r>
                <a:rPr lang="zh-TW" altLang="en-US" sz="1600" b="1" dirty="0">
                  <a:solidFill>
                    <a:schemeClr val="bg1"/>
                  </a:solidFill>
                  <a:latin typeface="微軟正黑體" panose="020B0604030504040204" pitchFamily="34" charset="-120"/>
                  <a:ea typeface="微軟正黑體" panose="020B0604030504040204" pitchFamily="34" charset="-120"/>
                </a:rPr>
                <a:t>向錄取學校報到</a:t>
              </a:r>
              <a:endParaRPr lang="en-US" altLang="zh-TW" sz="1600" b="1" dirty="0">
                <a:solidFill>
                  <a:schemeClr val="bg1"/>
                </a:solidFill>
                <a:latin typeface="微軟正黑體" panose="020B0604030504040204" pitchFamily="34" charset="-120"/>
                <a:ea typeface="微軟正黑體" panose="020B0604030504040204" pitchFamily="34" charset="-120"/>
              </a:endParaRPr>
            </a:p>
            <a:p>
              <a:pPr algn="ctr" eaLnBrk="1" hangingPunct="1">
                <a:spcBef>
                  <a:spcPct val="0"/>
                </a:spcBef>
                <a:buNone/>
              </a:pPr>
              <a:r>
                <a:rPr lang="zh-TW" altLang="en-US" sz="16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或聲明放棄錄取</a:t>
              </a:r>
              <a:endParaRPr lang="en-US" altLang="zh-TW" sz="14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eaLnBrk="1" hangingPunct="1">
                <a:spcBef>
                  <a:spcPct val="0"/>
                </a:spcBef>
                <a:buFontTx/>
                <a:buNone/>
              </a:pPr>
              <a:endParaRPr lang="en-US" altLang="zh-TW" sz="14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ctr" eaLnBrk="1" hangingPunct="1">
                <a:spcBef>
                  <a:spcPct val="0"/>
                </a:spcBef>
                <a:buFontTx/>
                <a:buNone/>
              </a:pPr>
              <a:r>
                <a:rPr lang="en-US" altLang="zh-TW" sz="16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113.3.27(</a:t>
              </a:r>
              <a:r>
                <a:rPr lang="zh-TW" altLang="en-US" sz="16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三</a:t>
              </a:r>
              <a:r>
                <a:rPr lang="en-US" altLang="zh-TW" sz="16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a:t>
              </a:r>
            </a:p>
            <a:p>
              <a:pPr algn="ctr" eaLnBrk="1" hangingPunct="1">
                <a:spcBef>
                  <a:spcPct val="0"/>
                </a:spcBef>
                <a:buFontTx/>
                <a:buNone/>
              </a:pPr>
              <a:r>
                <a:rPr lang="en-US" altLang="zh-TW" sz="16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17:00</a:t>
              </a:r>
              <a:r>
                <a:rPr lang="zh-TW" altLang="en-US" sz="1600" b="1" dirty="0">
                  <a:solidFill>
                    <a:schemeClr val="bg1"/>
                  </a:solidFill>
                  <a:latin typeface="微軟正黑體" panose="020B0604030504040204" pitchFamily="34" charset="-120"/>
                  <a:ea typeface="微軟正黑體" panose="020B0604030504040204" pitchFamily="34" charset="-120"/>
                  <a:cs typeface="Times New Roman" panose="02020603050405020304" pitchFamily="18" charset="0"/>
                </a:rPr>
                <a:t>前</a:t>
              </a:r>
            </a:p>
          </p:txBody>
        </p:sp>
      </p:grpSp>
    </p:spTree>
    <p:extLst>
      <p:ext uri="{BB962C8B-B14F-4D97-AF65-F5344CB8AC3E}">
        <p14:creationId xmlns:p14="http://schemas.microsoft.com/office/powerpoint/2010/main" val="958671882"/>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3"/>
          <p:cNvSpPr>
            <a:spLocks noGrp="1" noChangeArrowheads="1"/>
          </p:cNvSpPr>
          <p:nvPr>
            <p:ph idx="4294967295"/>
          </p:nvPr>
        </p:nvSpPr>
        <p:spPr>
          <a:xfrm>
            <a:off x="1042986" y="3237767"/>
            <a:ext cx="10939463" cy="3017873"/>
          </a:xfrm>
        </p:spPr>
        <p:txBody>
          <a:bodyPr>
            <a:normAutofit/>
          </a:bodyPr>
          <a:lstStyle/>
          <a:p>
            <a:pPr algn="just">
              <a:buBlip>
                <a:blip r:embed="rId3"/>
              </a:buBlip>
            </a:pPr>
            <a:r>
              <a:rPr kumimoji="1" lang="zh-TW" altLang="en-US" sz="2000" b="1" dirty="0">
                <a:latin typeface="微軟正黑體" panose="020B0604030504040204" pitchFamily="34" charset="-120"/>
                <a:ea typeface="微軟正黑體" panose="020B0604030504040204" pitchFamily="34" charset="-120"/>
              </a:rPr>
              <a:t>上網選填校系科</a:t>
            </a:r>
            <a:r>
              <a:rPr kumimoji="1" lang="en-US" altLang="zh-TW" sz="2000" b="1" dirty="0">
                <a:latin typeface="微軟正黑體" panose="020B0604030504040204" pitchFamily="34" charset="-120"/>
                <a:ea typeface="微軟正黑體" panose="020B0604030504040204" pitchFamily="34" charset="-120"/>
              </a:rPr>
              <a:t>(</a:t>
            </a:r>
            <a:r>
              <a:rPr kumimoji="1" lang="zh-TW" altLang="en-US" sz="2000" b="1" dirty="0">
                <a:latin typeface="微軟正黑體" panose="020B0604030504040204" pitchFamily="34" charset="-120"/>
                <a:ea typeface="微軟正黑體" panose="020B0604030504040204" pitchFamily="34" charset="-120"/>
              </a:rPr>
              <a:t>組</a:t>
            </a:r>
            <a:r>
              <a:rPr kumimoji="1" lang="en-US" altLang="zh-TW" sz="2000" b="1" dirty="0">
                <a:latin typeface="微軟正黑體" panose="020B0604030504040204" pitchFamily="34" charset="-120"/>
                <a:ea typeface="微軟正黑體" panose="020B0604030504040204" pitchFamily="34" charset="-120"/>
              </a:rPr>
              <a:t>)</a:t>
            </a:r>
            <a:r>
              <a:rPr kumimoji="1" lang="zh-TW" altLang="en-US" sz="2000" b="1" dirty="0">
                <a:latin typeface="微軟正黑體" panose="020B0604030504040204" pitchFamily="34" charset="-120"/>
                <a:ea typeface="微軟正黑體" panose="020B0604030504040204" pitchFamily="34" charset="-120"/>
              </a:rPr>
              <a:t>、學程並確定送出</a:t>
            </a:r>
            <a:endParaRPr kumimoji="1" lang="en-US" altLang="zh-TW" sz="2000" b="1" dirty="0">
              <a:latin typeface="微軟正黑體" panose="020B0604030504040204" pitchFamily="34" charset="-120"/>
              <a:ea typeface="微軟正黑體" panose="020B0604030504040204" pitchFamily="34" charset="-120"/>
            </a:endParaRPr>
          </a:p>
          <a:p>
            <a:pPr algn="just">
              <a:buBlip>
                <a:blip r:embed="rId3"/>
              </a:buBlip>
            </a:pP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各甄審學校得限制考生</a:t>
            </a:r>
            <a:r>
              <a:rPr lang="zh-TW" altLang="en-US" sz="19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僅能選擇該校</a:t>
            </a:r>
            <a:r>
              <a:rPr lang="en-US" altLang="zh-TW" sz="19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1900" dirty="0">
                <a:solidFill>
                  <a:srgbClr val="FF0000"/>
                </a:solidFill>
                <a:latin typeface="微軟正黑體" panose="020B0604030504040204" pitchFamily="34" charset="-120"/>
                <a:ea typeface="微軟正黑體" panose="020B0604030504040204" pitchFamily="34" charset="-120"/>
              </a:rPr>
              <a:t>個系科組、學程</a:t>
            </a:r>
            <a:r>
              <a:rPr lang="zh-TW" altLang="en-US" sz="1900" dirty="0">
                <a:latin typeface="微軟正黑體" panose="020B0604030504040204" pitchFamily="34" charset="-120"/>
                <a:ea typeface="微軟正黑體" panose="020B0604030504040204" pitchFamily="34" charset="-120"/>
              </a:rPr>
              <a:t>報名</a:t>
            </a:r>
            <a:r>
              <a:rPr lang="en-US" altLang="zh-TW" sz="1900" dirty="0">
                <a:latin typeface="微軟正黑體" panose="020B0604030504040204" pitchFamily="34" charset="-120"/>
                <a:ea typeface="微軟正黑體" panose="020B0604030504040204" pitchFamily="34" charset="-120"/>
              </a:rPr>
              <a:t>(</a:t>
            </a:r>
            <a:r>
              <a:rPr lang="zh-TW" altLang="en-US" sz="1900" dirty="0">
                <a:solidFill>
                  <a:srgbClr val="00B050"/>
                </a:solidFill>
                <a:latin typeface="微軟正黑體" panose="020B0604030504040204" pitchFamily="34" charset="-120"/>
                <a:ea typeface="微軟正黑體" panose="020B0604030504040204" pitchFamily="34" charset="-120"/>
              </a:rPr>
              <a:t>請參閱招生簡章附錄一</a:t>
            </a:r>
            <a:r>
              <a:rPr lang="en-US" altLang="zh-TW" sz="1900" dirty="0">
                <a:latin typeface="微軟正黑體" panose="020B0604030504040204" pitchFamily="34" charset="-120"/>
                <a:ea typeface="微軟正黑體" panose="020B0604030504040204" pitchFamily="34" charset="-120"/>
              </a:rPr>
              <a:t>)</a:t>
            </a:r>
          </a:p>
          <a:p>
            <a:pPr algn="just">
              <a:buBlip>
                <a:blip r:embed="rId3"/>
              </a:buBlip>
            </a:pPr>
            <a:r>
              <a:rPr lang="zh-TW" altLang="en-US" sz="1900" dirty="0">
                <a:latin typeface="微軟正黑體" panose="020B0604030504040204" pitchFamily="34" charset="-120"/>
                <a:ea typeface="微軟正黑體" panose="020B0604030504040204" pitchFamily="34" charset="-120"/>
              </a:rPr>
              <a:t>考生至多報名</a:t>
            </a:r>
            <a:r>
              <a:rPr lang="en-US" altLang="zh-TW" sz="19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en-US" sz="1900" b="1" dirty="0">
                <a:solidFill>
                  <a:srgbClr val="FF0000"/>
                </a:solidFill>
                <a:latin typeface="微軟正黑體" panose="020B0604030504040204" pitchFamily="34" charset="-120"/>
                <a:ea typeface="微軟正黑體" panose="020B0604030504040204" pitchFamily="34" charset="-120"/>
              </a:rPr>
              <a:t>個</a:t>
            </a:r>
            <a:r>
              <a:rPr lang="zh-TW" altLang="en-US" sz="1900" dirty="0">
                <a:latin typeface="微軟正黑體" panose="020B0604030504040204" pitchFamily="34" charset="-120"/>
                <a:ea typeface="微軟正黑體" panose="020B0604030504040204" pitchFamily="34" charset="-120"/>
              </a:rPr>
              <a:t>校系科</a:t>
            </a:r>
            <a:r>
              <a:rPr lang="en-US" altLang="zh-TW" sz="1900" dirty="0">
                <a:latin typeface="微軟正黑體" panose="020B0604030504040204" pitchFamily="34" charset="-120"/>
                <a:ea typeface="微軟正黑體" panose="020B0604030504040204" pitchFamily="34" charset="-120"/>
              </a:rPr>
              <a:t>(</a:t>
            </a:r>
            <a:r>
              <a:rPr lang="zh-TW" altLang="en-US" sz="1900" dirty="0">
                <a:latin typeface="微軟正黑體" panose="020B0604030504040204" pitchFamily="34" charset="-120"/>
                <a:ea typeface="微軟正黑體" panose="020B0604030504040204" pitchFamily="34" charset="-120"/>
              </a:rPr>
              <a:t>組</a:t>
            </a:r>
            <a:r>
              <a:rPr lang="en-US" altLang="zh-TW" sz="1900" dirty="0">
                <a:latin typeface="微軟正黑體" panose="020B0604030504040204" pitchFamily="34" charset="-120"/>
                <a:ea typeface="微軟正黑體" panose="020B0604030504040204" pitchFamily="34" charset="-120"/>
              </a:rPr>
              <a:t>)</a:t>
            </a:r>
            <a:r>
              <a:rPr lang="zh-TW" altLang="en-US" sz="1900" dirty="0">
                <a:latin typeface="微軟正黑體" panose="020B0604030504040204" pitchFamily="34" charset="-120"/>
                <a:ea typeface="微軟正黑體" panose="020B0604030504040204" pitchFamily="34" charset="-120"/>
              </a:rPr>
              <a:t>、學程，有採計</a:t>
            </a:r>
            <a:r>
              <a:rPr lang="zh-TW" altLang="zh-TW" sz="1900" dirty="0">
                <a:latin typeface="微軟正黑體" panose="020B0604030504040204" pitchFamily="34" charset="-120"/>
                <a:ea typeface="微軟正黑體" panose="020B0604030504040204" pitchFamily="34" charset="-120"/>
              </a:rPr>
              <a:t>技藝技能競賽、技術士職種</a:t>
            </a:r>
            <a:r>
              <a:rPr lang="en-US" altLang="zh-TW" sz="1900" dirty="0">
                <a:latin typeface="微軟正黑體" panose="020B0604030504040204" pitchFamily="34" charset="-120"/>
                <a:ea typeface="微軟正黑體" panose="020B0604030504040204" pitchFamily="34" charset="-120"/>
              </a:rPr>
              <a:t>(</a:t>
            </a:r>
            <a:r>
              <a:rPr lang="zh-TW" altLang="zh-TW" sz="1900" dirty="0">
                <a:latin typeface="微軟正黑體" panose="020B0604030504040204" pitchFamily="34" charset="-120"/>
                <a:ea typeface="微軟正黑體" panose="020B0604030504040204" pitchFamily="34" charset="-120"/>
              </a:rPr>
              <a:t>類</a:t>
            </a:r>
            <a:r>
              <a:rPr lang="en-US" altLang="zh-TW" sz="1900" dirty="0">
                <a:latin typeface="微軟正黑體" panose="020B0604030504040204" pitchFamily="34" charset="-120"/>
                <a:ea typeface="微軟正黑體" panose="020B0604030504040204" pitchFamily="34" charset="-120"/>
              </a:rPr>
              <a:t>)</a:t>
            </a:r>
            <a:r>
              <a:rPr lang="zh-TW" altLang="zh-TW" sz="1900" dirty="0">
                <a:latin typeface="微軟正黑體" panose="020B0604030504040204" pitchFamily="34" charset="-120"/>
                <a:ea typeface="微軟正黑體" panose="020B0604030504040204" pitchFamily="34" charset="-120"/>
              </a:rPr>
              <a:t>或</a:t>
            </a:r>
            <a:r>
              <a:rPr lang="zh-TW" altLang="en-US" sz="1900" dirty="0">
                <a:latin typeface="微軟正黑體" panose="020B0604030504040204" pitchFamily="34" charset="-120"/>
                <a:ea typeface="微軟正黑體" panose="020B0604030504040204" pitchFamily="34" charset="-120"/>
              </a:rPr>
              <a:t>專</a:t>
            </a:r>
            <a:r>
              <a:rPr lang="zh-TW" altLang="zh-TW" sz="1900" dirty="0">
                <a:latin typeface="微軟正黑體" panose="020B0604030504040204" pitchFamily="34" charset="-120"/>
                <a:ea typeface="微軟正黑體" panose="020B0604030504040204" pitchFamily="34" charset="-120"/>
              </a:rPr>
              <a:t>技普考</a:t>
            </a:r>
            <a:r>
              <a:rPr lang="zh-TW" altLang="en-US" sz="1900" dirty="0">
                <a:latin typeface="微軟正黑體" panose="020B0604030504040204" pitchFamily="34" charset="-120"/>
                <a:ea typeface="微軟正黑體" panose="020B0604030504040204" pitchFamily="34" charset="-120"/>
              </a:rPr>
              <a:t>及格</a:t>
            </a:r>
            <a:r>
              <a:rPr lang="zh-TW" altLang="zh-TW" sz="1900" dirty="0">
                <a:latin typeface="微軟正黑體" panose="020B0604030504040204" pitchFamily="34" charset="-120"/>
                <a:ea typeface="微軟正黑體" panose="020B0604030504040204" pitchFamily="34" charset="-120"/>
              </a:rPr>
              <a:t>證書類科</a:t>
            </a:r>
            <a:r>
              <a:rPr lang="zh-TW" altLang="en-US" sz="1900" dirty="0">
                <a:latin typeface="微軟正黑體" panose="020B0604030504040204" pitchFamily="34" charset="-120"/>
                <a:ea typeface="微軟正黑體" panose="020B0604030504040204" pitchFamily="34" charset="-120"/>
              </a:rPr>
              <a:t>之招生類別內所有系科組學程皆可報名</a:t>
            </a:r>
            <a:endParaRPr lang="en-US" altLang="zh-TW" sz="1900" dirty="0">
              <a:latin typeface="微軟正黑體" panose="020B0604030504040204" pitchFamily="34" charset="-120"/>
              <a:ea typeface="微軟正黑體" panose="020B0604030504040204" pitchFamily="34" charset="-120"/>
            </a:endParaRPr>
          </a:p>
          <a:p>
            <a:pPr algn="just" eaLnBrk="1" hangingPunct="1">
              <a:buFontTx/>
              <a:buBlip>
                <a:blip r:embed="rId3"/>
              </a:buBlip>
            </a:pPr>
            <a:r>
              <a:rPr lang="zh-TW" altLang="en-US" sz="1900" dirty="0">
                <a:latin typeface="微軟正黑體" panose="020B0604030504040204" pitchFamily="34" charset="-120"/>
                <a:ea typeface="微軟正黑體" panose="020B0604030504040204" pitchFamily="34" charset="-120"/>
              </a:rPr>
              <a:t>舉例：</a:t>
            </a:r>
            <a:endParaRPr lang="en-US" altLang="zh-TW" sz="1900" dirty="0">
              <a:latin typeface="微軟正黑體" panose="020B0604030504040204" pitchFamily="34" charset="-120"/>
              <a:ea typeface="微軟正黑體" panose="020B0604030504040204" pitchFamily="34" charset="-120"/>
            </a:endParaRPr>
          </a:p>
          <a:p>
            <a:pPr marL="400050" lvl="1" indent="0" algn="just">
              <a:buNone/>
            </a:pPr>
            <a:r>
              <a:rPr lang="zh-TW" altLang="en-US" sz="1900" dirty="0">
                <a:latin typeface="微軟正黑體" panose="020B0604030504040204" pitchFamily="34" charset="-120"/>
                <a:ea typeface="微軟正黑體" panose="020B0604030504040204" pitchFamily="34" charset="-120"/>
              </a:rPr>
              <a:t>辰生獲得</a:t>
            </a:r>
            <a:r>
              <a:rPr lang="zh-TW" altLang="en-US" sz="19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全國技能競賽</a:t>
            </a: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9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冷凍空調</a:t>
            </a: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」職類</a:t>
            </a:r>
            <a:r>
              <a:rPr lang="zh-TW" altLang="en-US" sz="19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第</a:t>
            </a:r>
            <a:r>
              <a:rPr lang="en-US" altLang="zh-TW" sz="19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19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名</a:t>
            </a: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，此競賽職類於</a:t>
            </a:r>
            <a:r>
              <a:rPr lang="zh-TW" altLang="en-US" sz="19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19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10</a:t>
            </a:r>
            <a:r>
              <a:rPr lang="zh-TW" altLang="en-US" sz="19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機械」</a:t>
            </a: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9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19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20</a:t>
            </a:r>
            <a:r>
              <a:rPr lang="zh-TW" altLang="en-US" sz="19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電機」</a:t>
            </a: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9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19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21</a:t>
            </a:r>
            <a:r>
              <a:rPr lang="zh-TW" altLang="en-US" sz="19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冷凍」</a:t>
            </a: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9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19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25</a:t>
            </a:r>
            <a:r>
              <a:rPr lang="zh-TW" altLang="en-US" sz="19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電子」</a:t>
            </a: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9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19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55</a:t>
            </a:r>
            <a:r>
              <a:rPr lang="zh-TW" altLang="en-US" sz="19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工程」</a:t>
            </a: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及</a:t>
            </a:r>
            <a:r>
              <a:rPr lang="zh-TW" altLang="en-US" sz="19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19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56</a:t>
            </a:r>
            <a:r>
              <a:rPr lang="zh-TW" altLang="en-US" sz="19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管理」</a:t>
            </a: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等招生類別皆有採計，因此在這幾類招生的校系科</a:t>
            </a:r>
            <a:r>
              <a:rPr lang="en-US" altLang="zh-TW" sz="19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組</a:t>
            </a:r>
            <a:r>
              <a:rPr lang="en-US" altLang="zh-TW" sz="19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、學程，辰生皆能報名</a:t>
            </a:r>
            <a:endParaRPr lang="en-US" altLang="zh-TW" sz="1900" dirty="0">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23560" name="圓角矩形 16"/>
          <p:cNvSpPr>
            <a:spLocks noChangeArrowheads="1"/>
          </p:cNvSpPr>
          <p:nvPr/>
        </p:nvSpPr>
        <p:spPr bwMode="auto">
          <a:xfrm>
            <a:off x="1042986" y="916328"/>
            <a:ext cx="2428875" cy="578882"/>
          </a:xfrm>
          <a:prstGeom prst="roundRect">
            <a:avLst>
              <a:gd name="adj" fmla="val 16667"/>
            </a:avLst>
          </a:prstGeom>
          <a:ln>
            <a:noFill/>
          </a:ln>
        </p:spPr>
        <p:style>
          <a:lnRef idx="1">
            <a:schemeClr val="accent6"/>
          </a:lnRef>
          <a:fillRef idx="2">
            <a:schemeClr val="accent6"/>
          </a:fillRef>
          <a:effectRef idx="1">
            <a:schemeClr val="accent6"/>
          </a:effectRef>
          <a:fontRef idx="minor">
            <a:schemeClr val="dk1"/>
          </a:fontRef>
        </p:style>
        <p:txBody>
          <a:bodyPr>
            <a:spAutoFit/>
          </a:bodyPr>
          <a:lstStyle/>
          <a:p>
            <a:pPr marL="342900" indent="-342900" algn="ctr">
              <a:spcBef>
                <a:spcPct val="20000"/>
              </a:spcBef>
            </a:pPr>
            <a:r>
              <a:rPr lang="zh-TW" altLang="en-US" sz="2800" kern="0" dirty="0">
                <a:latin typeface="微軟正黑體" panose="020B0604030504040204" pitchFamily="34" charset="-120"/>
                <a:ea typeface="微軟正黑體" panose="020B0604030504040204" pitchFamily="34" charset="-120"/>
                <a:cs typeface="華康中黑體" pitchFamily="49" charset="-120"/>
              </a:rPr>
              <a:t>網路報名</a:t>
            </a:r>
          </a:p>
        </p:txBody>
      </p:sp>
      <p:sp>
        <p:nvSpPr>
          <p:cNvPr id="27"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500" b="1" spc="-75" dirty="0">
                <a:solidFill>
                  <a:prstClr val="black"/>
                </a:solidFill>
                <a:latin typeface="微軟正黑體" panose="020B0604030504040204" pitchFamily="34" charset="-120"/>
                <a:ea typeface="微軟正黑體" panose="020B0604030504040204" pitchFamily="34" charset="-120"/>
              </a:rPr>
              <a:t>技優甄審入學招生作業流程</a:t>
            </a:r>
          </a:p>
        </p:txBody>
      </p:sp>
      <p:grpSp>
        <p:nvGrpSpPr>
          <p:cNvPr id="2" name="群組 1">
            <a:extLst>
              <a:ext uri="{FF2B5EF4-FFF2-40B4-BE49-F238E27FC236}">
                <a16:creationId xmlns:a16="http://schemas.microsoft.com/office/drawing/2014/main" id="{779F3F90-AFC1-47F0-8BE1-C9BC03C97711}"/>
              </a:ext>
            </a:extLst>
          </p:cNvPr>
          <p:cNvGrpSpPr/>
          <p:nvPr/>
        </p:nvGrpSpPr>
        <p:grpSpPr>
          <a:xfrm>
            <a:off x="8438383" y="709978"/>
            <a:ext cx="3544065" cy="1448993"/>
            <a:chOff x="8438383" y="190023"/>
            <a:chExt cx="3544065" cy="1448993"/>
          </a:xfrm>
        </p:grpSpPr>
        <p:grpSp>
          <p:nvGrpSpPr>
            <p:cNvPr id="49" name="群組 48"/>
            <p:cNvGrpSpPr/>
            <p:nvPr/>
          </p:nvGrpSpPr>
          <p:grpSpPr>
            <a:xfrm>
              <a:off x="8898010" y="190023"/>
              <a:ext cx="3084438" cy="1432422"/>
              <a:chOff x="5988125" y="214313"/>
              <a:chExt cx="3084438" cy="1432422"/>
            </a:xfrm>
          </p:grpSpPr>
          <p:grpSp>
            <p:nvGrpSpPr>
              <p:cNvPr id="50" name="群組 7"/>
              <p:cNvGrpSpPr>
                <a:grpSpLocks/>
              </p:cNvGrpSpPr>
              <p:nvPr/>
            </p:nvGrpSpPr>
            <p:grpSpPr bwMode="auto">
              <a:xfrm>
                <a:off x="6462713" y="214313"/>
                <a:ext cx="2609850" cy="1431925"/>
                <a:chOff x="6690632" y="1068877"/>
                <a:chExt cx="2609942" cy="1217115"/>
              </a:xfrm>
            </p:grpSpPr>
            <p:cxnSp>
              <p:nvCxnSpPr>
                <p:cNvPr id="53" name="直線單箭頭接點 8"/>
                <p:cNvCxnSpPr>
                  <a:cxnSpLocks noChangeShapeType="1"/>
                  <a:endCxn id="63" idx="1"/>
                </p:cNvCxnSpPr>
                <p:nvPr/>
              </p:nvCxnSpPr>
              <p:spPr bwMode="auto">
                <a:xfrm>
                  <a:off x="8826152" y="1676100"/>
                  <a:ext cx="117232" cy="1350"/>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54" name="圓角矩形 53"/>
                <p:cNvSpPr/>
                <p:nvPr/>
              </p:nvSpPr>
              <p:spPr bwMode="auto">
                <a:xfrm>
                  <a:off x="6690632" y="1071576"/>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資格審查</a:t>
                  </a:r>
                </a:p>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繳交報名費及</a:t>
                  </a:r>
                  <a:endParaRPr lang="en-US" altLang="zh-TW" sz="1400" dirty="0">
                    <a:solidFill>
                      <a:schemeClr val="tx1"/>
                    </a:solidFill>
                    <a:latin typeface="華康儷楷書" panose="03000509000000000000" pitchFamily="65" charset="-120"/>
                    <a:ea typeface="華康儷楷書" panose="03000509000000000000" pitchFamily="65" charset="-120"/>
                  </a:endParaRPr>
                </a:p>
              </p:txBody>
            </p:sp>
            <p:sp>
              <p:nvSpPr>
                <p:cNvPr id="55" name="圓角矩形 54"/>
                <p:cNvSpPr/>
                <p:nvPr/>
              </p:nvSpPr>
              <p:spPr bwMode="auto">
                <a:xfrm>
                  <a:off x="7138323" y="1071576"/>
                  <a:ext cx="357200" cy="1214416"/>
                </a:xfrm>
                <a:prstGeom prst="roundRect">
                  <a:avLst/>
                </a:prstGeom>
                <a:solidFill>
                  <a:schemeClr val="accent6">
                    <a:lumMod val="75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bg1"/>
                      </a:solidFill>
                      <a:latin typeface="華康儷楷書" panose="03000509000000000000" pitchFamily="65" charset="-120"/>
                      <a:ea typeface="華康儷楷書" panose="03000509000000000000" pitchFamily="65" charset="-120"/>
                    </a:rPr>
                    <a:t>網路報名</a:t>
                  </a:r>
                </a:p>
              </p:txBody>
            </p:sp>
            <p:sp>
              <p:nvSpPr>
                <p:cNvPr id="56" name="圓角矩形 55"/>
                <p:cNvSpPr/>
                <p:nvPr/>
              </p:nvSpPr>
              <p:spPr bwMode="auto">
                <a:xfrm>
                  <a:off x="7589189" y="1071576"/>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指定項目甄審</a:t>
                  </a:r>
                </a:p>
              </p:txBody>
            </p:sp>
            <p:sp>
              <p:nvSpPr>
                <p:cNvPr id="57" name="圓角矩形 56"/>
                <p:cNvSpPr/>
                <p:nvPr/>
              </p:nvSpPr>
              <p:spPr bwMode="auto">
                <a:xfrm>
                  <a:off x="8051167" y="1071576"/>
                  <a:ext cx="357201"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登記就讀志願序</a:t>
                  </a:r>
                </a:p>
              </p:txBody>
            </p:sp>
            <p:sp>
              <p:nvSpPr>
                <p:cNvPr id="58" name="圓角矩形 57"/>
                <p:cNvSpPr/>
                <p:nvPr/>
              </p:nvSpPr>
              <p:spPr bwMode="auto">
                <a:xfrm>
                  <a:off x="8500446" y="1068877"/>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志願序分發放榜</a:t>
                  </a:r>
                </a:p>
              </p:txBody>
            </p:sp>
            <p:cxnSp>
              <p:nvCxnSpPr>
                <p:cNvPr id="59" name="直線單箭頭接點 14"/>
                <p:cNvCxnSpPr>
                  <a:cxnSpLocks noChangeShapeType="1"/>
                  <a:stCxn id="54" idx="3"/>
                  <a:endCxn id="55" idx="1"/>
                </p:cNvCxnSpPr>
                <p:nvPr/>
              </p:nvCxnSpPr>
              <p:spPr bwMode="auto">
                <a:xfrm>
                  <a:off x="7047822" y="1678769"/>
                  <a:ext cx="91184"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60" name="直線單箭頭接點 15"/>
                <p:cNvCxnSpPr>
                  <a:cxnSpLocks noChangeShapeType="1"/>
                  <a:stCxn id="55" idx="3"/>
                  <a:endCxn id="56" idx="1"/>
                </p:cNvCxnSpPr>
                <p:nvPr/>
              </p:nvCxnSpPr>
              <p:spPr bwMode="auto">
                <a:xfrm>
                  <a:off x="7496196" y="1678769"/>
                  <a:ext cx="9311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61" name="直線單箭頭接點 16"/>
                <p:cNvCxnSpPr>
                  <a:cxnSpLocks noChangeShapeType="1"/>
                  <a:stCxn id="56" idx="3"/>
                  <a:endCxn id="57" idx="1"/>
                </p:cNvCxnSpPr>
                <p:nvPr/>
              </p:nvCxnSpPr>
              <p:spPr bwMode="auto">
                <a:xfrm>
                  <a:off x="7946502" y="1678769"/>
                  <a:ext cx="10477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62" name="直線單箭頭接點 17"/>
                <p:cNvCxnSpPr>
                  <a:cxnSpLocks noChangeShapeType="1"/>
                  <a:stCxn id="57" idx="3"/>
                  <a:endCxn id="58" idx="1"/>
                </p:cNvCxnSpPr>
                <p:nvPr/>
              </p:nvCxnSpPr>
              <p:spPr bwMode="auto">
                <a:xfrm flipV="1">
                  <a:off x="8408468" y="1676100"/>
                  <a:ext cx="92622" cy="2671"/>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63" name="圓角矩形 62"/>
                <p:cNvSpPr/>
                <p:nvPr/>
              </p:nvSpPr>
              <p:spPr bwMode="auto">
                <a:xfrm>
                  <a:off x="8943373" y="1068877"/>
                  <a:ext cx="357201"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報到</a:t>
                  </a:r>
                </a:p>
              </p:txBody>
            </p:sp>
          </p:grpSp>
          <p:sp>
            <p:nvSpPr>
              <p:cNvPr id="51" name="圓角矩形 50"/>
              <p:cNvSpPr/>
              <p:nvPr/>
            </p:nvSpPr>
            <p:spPr bwMode="auto">
              <a:xfrm>
                <a:off x="5988125" y="217985"/>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繳費身分審查</a:t>
                </a:r>
              </a:p>
            </p:txBody>
          </p:sp>
          <p:cxnSp>
            <p:nvCxnSpPr>
              <p:cNvPr id="52" name="直線單箭頭接點 14"/>
              <p:cNvCxnSpPr>
                <a:cxnSpLocks noChangeShapeType="1"/>
              </p:cNvCxnSpPr>
              <p:nvPr/>
            </p:nvCxnSpPr>
            <p:spPr bwMode="auto">
              <a:xfrm>
                <a:off x="6372200" y="940618"/>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grpSp>
        <p:sp>
          <p:nvSpPr>
            <p:cNvPr id="21" name="圓角矩形 20">
              <a:extLst>
                <a:ext uri="{FF2B5EF4-FFF2-40B4-BE49-F238E27FC236}">
                  <a16:creationId xmlns:a16="http://schemas.microsoft.com/office/drawing/2014/main" id="{059F84A4-7CD8-4CA4-9315-44B434A9E262}"/>
                </a:ext>
              </a:extLst>
            </p:cNvPr>
            <p:cNvSpPr/>
            <p:nvPr/>
          </p:nvSpPr>
          <p:spPr bwMode="auto">
            <a:xfrm>
              <a:off x="8438383" y="210266"/>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看及疑義處理</a:t>
              </a:r>
              <a:endParaRPr lang="en-US" altLang="zh-TW" sz="1400" dirty="0">
                <a:solidFill>
                  <a:schemeClr val="tx1"/>
                </a:solidFill>
                <a:latin typeface="華康儷楷書" panose="03000509000000000000" pitchFamily="65" charset="-120"/>
                <a:ea typeface="華康儷楷書" panose="03000509000000000000" pitchFamily="65" charset="-120"/>
              </a:endParaRPr>
            </a:p>
            <a:p>
              <a:pPr algn="dist"/>
              <a:r>
                <a:rPr lang="zh-TW" altLang="en-US" sz="1400" dirty="0">
                  <a:solidFill>
                    <a:schemeClr val="tx1"/>
                  </a:solidFill>
                  <a:latin typeface="華康儷楷書" panose="03000509000000000000" pitchFamily="65" charset="-120"/>
                  <a:ea typeface="華康儷楷書" panose="03000509000000000000" pitchFamily="65" charset="-120"/>
                </a:rPr>
                <a:t>學習歷程檔案查</a:t>
              </a:r>
            </a:p>
          </p:txBody>
        </p:sp>
        <p:cxnSp>
          <p:nvCxnSpPr>
            <p:cNvPr id="22" name="直線單箭頭接點 14">
              <a:extLst>
                <a:ext uri="{FF2B5EF4-FFF2-40B4-BE49-F238E27FC236}">
                  <a16:creationId xmlns:a16="http://schemas.microsoft.com/office/drawing/2014/main" id="{C3D821E0-B716-49E5-A1CC-0FDE92BC94E4}"/>
                </a:ext>
              </a:extLst>
            </p:cNvPr>
            <p:cNvCxnSpPr>
              <a:cxnSpLocks noChangeShapeType="1"/>
            </p:cNvCxnSpPr>
            <p:nvPr/>
          </p:nvCxnSpPr>
          <p:spPr bwMode="auto">
            <a:xfrm>
              <a:off x="8803506" y="932899"/>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grpSp>
      <p:sp>
        <p:nvSpPr>
          <p:cNvPr id="24" name="矩形 23">
            <a:extLst>
              <a:ext uri="{FF2B5EF4-FFF2-40B4-BE49-F238E27FC236}">
                <a16:creationId xmlns:a16="http://schemas.microsoft.com/office/drawing/2014/main" id="{7098FEC0-9E6B-42A5-8668-61B4AB958035}"/>
              </a:ext>
            </a:extLst>
          </p:cNvPr>
          <p:cNvSpPr/>
          <p:nvPr/>
        </p:nvSpPr>
        <p:spPr>
          <a:xfrm>
            <a:off x="979342" y="1532805"/>
            <a:ext cx="6335858" cy="578492"/>
          </a:xfrm>
          <a:prstGeom prst="rect">
            <a:avLst/>
          </a:prstGeom>
        </p:spPr>
        <p:txBody>
          <a:bodyPr wrap="square">
            <a:spAutoFit/>
          </a:bodyPr>
          <a:lstStyle/>
          <a:p>
            <a:pPr>
              <a:lnSpc>
                <a:spcPct val="150000"/>
              </a:lnSpc>
              <a:spcBef>
                <a:spcPts val="0"/>
              </a:spcBef>
              <a:buClr>
                <a:srgbClr val="FFB41D"/>
              </a:buClr>
              <a:defRPr/>
            </a:pPr>
            <a:r>
              <a:rPr kumimoji="1" lang="en-US" altLang="zh-TW" sz="2400" b="1" dirty="0">
                <a:solidFill>
                  <a:srgbClr val="0000CC"/>
                </a:solidFill>
                <a:latin typeface="微軟正黑體" panose="020B0604030504040204" pitchFamily="34" charset="-120"/>
                <a:ea typeface="微軟正黑體" panose="020B0604030504040204" pitchFamily="34" charset="-120"/>
              </a:rPr>
              <a:t>【113.5.20(</a:t>
            </a:r>
            <a:r>
              <a:rPr kumimoji="1" lang="zh-TW" altLang="en-US" sz="2400" b="1" dirty="0">
                <a:solidFill>
                  <a:srgbClr val="0000CC"/>
                </a:solidFill>
                <a:latin typeface="微軟正黑體" panose="020B0604030504040204" pitchFamily="34" charset="-120"/>
                <a:ea typeface="微軟正黑體" panose="020B0604030504040204" pitchFamily="34" charset="-120"/>
              </a:rPr>
              <a:t>一</a:t>
            </a:r>
            <a:r>
              <a:rPr kumimoji="1" lang="en-US" altLang="zh-TW" sz="2400" b="1" dirty="0">
                <a:solidFill>
                  <a:srgbClr val="0000CC"/>
                </a:solidFill>
                <a:latin typeface="微軟正黑體" panose="020B0604030504040204" pitchFamily="34" charset="-120"/>
                <a:ea typeface="微軟正黑體" panose="020B0604030504040204" pitchFamily="34" charset="-120"/>
              </a:rPr>
              <a:t>)10:00-113.5.24(</a:t>
            </a:r>
            <a:r>
              <a:rPr kumimoji="1" lang="zh-TW" altLang="en-US" sz="2400" b="1" dirty="0">
                <a:solidFill>
                  <a:srgbClr val="0000CC"/>
                </a:solidFill>
                <a:latin typeface="微軟正黑體" panose="020B0604030504040204" pitchFamily="34" charset="-120"/>
                <a:ea typeface="微軟正黑體" panose="020B0604030504040204" pitchFamily="34" charset="-120"/>
              </a:rPr>
              <a:t>五</a:t>
            </a:r>
            <a:r>
              <a:rPr kumimoji="1" lang="en-US" altLang="zh-TW" sz="2400" b="1" dirty="0">
                <a:solidFill>
                  <a:srgbClr val="0000CC"/>
                </a:solidFill>
                <a:latin typeface="微軟正黑體" panose="020B0604030504040204" pitchFamily="34" charset="-120"/>
                <a:ea typeface="微軟正黑體" panose="020B0604030504040204" pitchFamily="34" charset="-120"/>
              </a:rPr>
              <a:t>)17:00</a:t>
            </a:r>
            <a:r>
              <a:rPr kumimoji="1" lang="zh-TW" altLang="en-US" sz="2400" b="1" dirty="0">
                <a:solidFill>
                  <a:srgbClr val="0000CC"/>
                </a:solidFill>
                <a:latin typeface="微軟正黑體" panose="020B0604030504040204" pitchFamily="34" charset="-120"/>
                <a:ea typeface="微軟正黑體" panose="020B0604030504040204" pitchFamily="34" charset="-120"/>
              </a:rPr>
              <a:t>止</a:t>
            </a:r>
            <a:r>
              <a:rPr kumimoji="1" lang="en-US" altLang="zh-TW" sz="2400" b="1" dirty="0">
                <a:solidFill>
                  <a:srgbClr val="0000CC"/>
                </a:solidFill>
                <a:latin typeface="微軟正黑體" panose="020B0604030504040204" pitchFamily="34" charset="-120"/>
                <a:ea typeface="微軟正黑體" panose="020B0604030504040204" pitchFamily="34" charset="-120"/>
              </a:rPr>
              <a:t>】</a:t>
            </a:r>
          </a:p>
        </p:txBody>
      </p:sp>
      <p:sp>
        <p:nvSpPr>
          <p:cNvPr id="25" name="矩形 24">
            <a:extLst>
              <a:ext uri="{FF2B5EF4-FFF2-40B4-BE49-F238E27FC236}">
                <a16:creationId xmlns:a16="http://schemas.microsoft.com/office/drawing/2014/main" id="{88F7EB41-A6DF-4A52-8BF5-1E1B7BC42262}"/>
              </a:ext>
            </a:extLst>
          </p:cNvPr>
          <p:cNvSpPr/>
          <p:nvPr/>
        </p:nvSpPr>
        <p:spPr>
          <a:xfrm>
            <a:off x="1133475" y="2306374"/>
            <a:ext cx="10848973" cy="797044"/>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a:buClr>
                <a:schemeClr val="tx1"/>
              </a:buClr>
              <a:defRPr/>
            </a:pPr>
            <a:r>
              <a:rPr lang="zh-TW" altLang="en-US" sz="1800" b="1" dirty="0">
                <a:solidFill>
                  <a:srgbClr val="C00000"/>
                </a:solidFill>
                <a:latin typeface="微軟正黑體" panose="020B0604030504040204" pitchFamily="34" charset="-120"/>
                <a:ea typeface="微軟正黑體" panose="020B0604030504040204" pitchFamily="34" charset="-120"/>
              </a:rPr>
              <a:t>通過資格審查考生</a:t>
            </a:r>
            <a:r>
              <a:rPr lang="zh-TW" altLang="en-US" sz="1800" b="1" dirty="0">
                <a:solidFill>
                  <a:schemeClr val="tx1"/>
                </a:solidFill>
                <a:latin typeface="微軟正黑體" panose="020B0604030504040204" pitchFamily="34" charset="-120"/>
                <a:ea typeface="微軟正黑體" panose="020B0604030504040204" pitchFamily="34" charset="-120"/>
              </a:rPr>
              <a:t>須完成以下</a:t>
            </a:r>
            <a:r>
              <a:rPr lang="zh-TW" altLang="en-US" sz="1800" b="1" dirty="0">
                <a:solidFill>
                  <a:srgbClr val="0000CC"/>
                </a:solidFill>
                <a:latin typeface="微軟正黑體" panose="020B0604030504040204" pitchFamily="34" charset="-120"/>
                <a:ea typeface="微軟正黑體" panose="020B0604030504040204" pitchFamily="34" charset="-120"/>
              </a:rPr>
              <a:t>「上網選填校系科（組）、學程並確定送出」</a:t>
            </a:r>
            <a:r>
              <a:rPr lang="zh-TW" altLang="en-US" sz="1800" b="1" dirty="0">
                <a:solidFill>
                  <a:schemeClr val="tx1"/>
                </a:solidFill>
                <a:latin typeface="微軟正黑體" panose="020B0604030504040204" pitchFamily="34" charset="-120"/>
                <a:ea typeface="微軟正黑體" panose="020B0604030504040204" pitchFamily="34" charset="-120"/>
              </a:rPr>
              <a:t>、</a:t>
            </a:r>
            <a:r>
              <a:rPr lang="zh-TW" altLang="en-US" sz="1800" b="1" dirty="0">
                <a:solidFill>
                  <a:srgbClr val="0000CC"/>
                </a:solidFill>
                <a:latin typeface="微軟正黑體" panose="020B0604030504040204" pitchFamily="34" charset="-120"/>
                <a:ea typeface="微軟正黑體" panose="020B0604030504040204" pitchFamily="34" charset="-120"/>
              </a:rPr>
              <a:t>「繳交指定項目甄審費用」</a:t>
            </a:r>
            <a:r>
              <a:rPr lang="zh-TW" altLang="en-US" sz="1800" b="1" dirty="0">
                <a:solidFill>
                  <a:schemeClr val="tx1"/>
                </a:solidFill>
                <a:latin typeface="微軟正黑體" panose="020B0604030504040204" pitchFamily="34" charset="-120"/>
                <a:ea typeface="微軟正黑體" panose="020B0604030504040204" pitchFamily="34" charset="-120"/>
              </a:rPr>
              <a:t>及</a:t>
            </a:r>
            <a:r>
              <a:rPr lang="zh-TW" altLang="en-US" sz="1800" b="1" dirty="0">
                <a:solidFill>
                  <a:srgbClr val="0000CC"/>
                </a:solidFill>
                <a:latin typeface="微軟正黑體" panose="020B0604030504040204" pitchFamily="34" charset="-120"/>
                <a:ea typeface="微軟正黑體" panose="020B0604030504040204" pitchFamily="34" charset="-120"/>
              </a:rPr>
              <a:t>「網路上傳學習歷程備審資料」</a:t>
            </a:r>
            <a:r>
              <a:rPr lang="zh-TW" altLang="en-US" sz="1800" b="1" dirty="0">
                <a:solidFill>
                  <a:schemeClr val="tx1"/>
                </a:solidFill>
                <a:latin typeface="微軟正黑體" panose="020B0604030504040204" pitchFamily="34" charset="-120"/>
                <a:ea typeface="微軟正黑體" panose="020B0604030504040204" pitchFamily="34" charset="-120"/>
              </a:rPr>
              <a:t>等步驟，才算完成報名程序</a:t>
            </a:r>
            <a:endParaRPr lang="en-US" altLang="zh-TW" sz="1800" b="1" dirty="0">
              <a:solidFill>
                <a:schemeClr val="tx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916412166"/>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3"/>
          <p:cNvSpPr>
            <a:spLocks noGrp="1" noChangeArrowheads="1"/>
          </p:cNvSpPr>
          <p:nvPr>
            <p:ph idx="4294967295"/>
          </p:nvPr>
        </p:nvSpPr>
        <p:spPr>
          <a:xfrm>
            <a:off x="931748" y="2125120"/>
            <a:ext cx="11050700" cy="4499769"/>
          </a:xfrm>
        </p:spPr>
        <p:txBody>
          <a:bodyPr>
            <a:normAutofit/>
          </a:bodyPr>
          <a:lstStyle/>
          <a:p>
            <a:pPr>
              <a:spcBef>
                <a:spcPts val="600"/>
              </a:spcBef>
              <a:buClr>
                <a:srgbClr val="FFB41D"/>
              </a:buClr>
              <a:buFont typeface="Wingdings" panose="05000000000000000000" pitchFamily="2" charset="2"/>
              <a:buChar char="u"/>
              <a:defRPr/>
            </a:pPr>
            <a:r>
              <a:rPr lang="zh-TW" altLang="en-US" sz="19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乙級技術士證之優待加分百分比，依各職類所對應之招生類別相關度增加甄審實得總分</a:t>
            </a:r>
            <a:endParaRPr lang="en-US" altLang="zh-TW" sz="19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0" indent="0">
              <a:spcBef>
                <a:spcPts val="600"/>
              </a:spcBef>
              <a:buClr>
                <a:srgbClr val="FFB41D"/>
              </a:buClr>
              <a:buNone/>
              <a:defRPr/>
            </a:pPr>
            <a:r>
              <a:rPr lang="zh-TW" altLang="en-US" sz="19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en-US" sz="1900" b="1" u="sng"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請考生審慎選報校系科（組）、學程</a:t>
            </a:r>
            <a:endParaRPr lang="en-US" altLang="zh-TW" sz="1900" dirty="0">
              <a:latin typeface="微軟正黑體" panose="020B0604030504040204" pitchFamily="34" charset="-120"/>
              <a:ea typeface="微軟正黑體" panose="020B0604030504040204" pitchFamily="34" charset="-120"/>
              <a:cs typeface="Times New Roman" panose="02020603050405020304" pitchFamily="18" charset="0"/>
            </a:endParaRPr>
          </a:p>
          <a:p>
            <a:pPr>
              <a:spcBef>
                <a:spcPts val="600"/>
              </a:spcBef>
              <a:buClr>
                <a:srgbClr val="FFB41D"/>
              </a:buClr>
              <a:buFont typeface="Wingdings" panose="05000000000000000000" pitchFamily="2" charset="2"/>
              <a:buChar char="u"/>
              <a:defRPr/>
            </a:pP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各職類之</a:t>
            </a:r>
            <a:r>
              <a:rPr lang="zh-TW" altLang="en-US" sz="1900" b="1" dirty="0">
                <a:latin typeface="微軟正黑體" panose="020B0604030504040204" pitchFamily="34" charset="-120"/>
                <a:ea typeface="微軟正黑體" panose="020B0604030504040204" pitchFamily="34" charset="-120"/>
                <a:cs typeface="Times New Roman" panose="02020603050405020304" pitchFamily="18" charset="0"/>
              </a:rPr>
              <a:t>招生類別相關度，</a:t>
            </a: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請參閱</a:t>
            </a:r>
            <a:r>
              <a:rPr lang="zh-TW" altLang="en-US" sz="1900" b="1" dirty="0">
                <a:latin typeface="微軟正黑體" panose="020B0604030504040204" pitchFamily="34" charset="-120"/>
                <a:ea typeface="微軟正黑體" panose="020B0604030504040204" pitchFamily="34" charset="-120"/>
                <a:cs typeface="Times New Roman" panose="02020603050405020304" pitchFamily="18" charset="0"/>
              </a:rPr>
              <a:t>招生簡章</a:t>
            </a: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第</a:t>
            </a:r>
            <a:r>
              <a:rPr lang="en-US" altLang="zh-TW" sz="1900" dirty="0">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至</a:t>
            </a:r>
            <a:r>
              <a:rPr lang="en-US" altLang="zh-TW" sz="1900" dirty="0">
                <a:latin typeface="微軟正黑體" panose="020B0604030504040204" pitchFamily="34" charset="-120"/>
                <a:ea typeface="微軟正黑體" panose="020B0604030504040204" pitchFamily="34" charset="-120"/>
                <a:cs typeface="Times New Roman" panose="02020603050405020304" pitchFamily="18" charset="0"/>
              </a:rPr>
              <a:t>24</a:t>
            </a: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頁「</a:t>
            </a:r>
            <a:r>
              <a:rPr lang="zh-TW" altLang="en-US" sz="19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招生類別代碼及名稱、適合甄審之技藝技能競賽優勝、技術士職種（類）及專技普考類科對照表</a:t>
            </a: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」或本委員會網站</a:t>
            </a:r>
            <a:r>
              <a:rPr lang="zh-TW" altLang="en-US" sz="19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簡章查詢系統</a:t>
            </a:r>
            <a:endParaRPr lang="en-US" altLang="zh-TW" sz="1900" dirty="0">
              <a:latin typeface="微軟正黑體" panose="020B0604030504040204" pitchFamily="34" charset="-120"/>
              <a:ea typeface="微軟正黑體" panose="020B0604030504040204" pitchFamily="34" charset="-120"/>
              <a:cs typeface="Times New Roman" panose="02020603050405020304" pitchFamily="18" charset="0"/>
            </a:endParaRPr>
          </a:p>
          <a:p>
            <a:pPr marL="0" indent="0">
              <a:spcBef>
                <a:spcPts val="1200"/>
              </a:spcBef>
              <a:buClr>
                <a:srgbClr val="FFB41D"/>
              </a:buClr>
              <a:buNone/>
              <a:defRPr/>
            </a:pP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範例：</a:t>
            </a:r>
            <a:endParaRPr lang="en-US" altLang="zh-TW" sz="1900" dirty="0">
              <a:latin typeface="微軟正黑體" panose="020B0604030504040204" pitchFamily="34" charset="-120"/>
              <a:ea typeface="微軟正黑體" panose="020B0604030504040204" pitchFamily="34" charset="-120"/>
              <a:cs typeface="Times New Roman" panose="02020603050405020304" pitchFamily="18" charset="0"/>
            </a:endParaRPr>
          </a:p>
          <a:p>
            <a:pPr marL="0" indent="0">
              <a:spcBef>
                <a:spcPts val="600"/>
              </a:spcBef>
              <a:buClr>
                <a:srgbClr val="FFB41D"/>
              </a:buClr>
              <a:buNone/>
              <a:defRPr/>
            </a:pP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乙考生領有「</a:t>
            </a:r>
            <a:r>
              <a:rPr lang="en-US" altLang="zh-TW" sz="1900" dirty="0">
                <a:latin typeface="微軟正黑體" panose="020B0604030504040204" pitchFamily="34" charset="-120"/>
                <a:ea typeface="微軟正黑體" panose="020B0604030504040204" pitchFamily="34" charset="-120"/>
                <a:cs typeface="Times New Roman" panose="02020603050405020304" pitchFamily="18" charset="0"/>
              </a:rPr>
              <a:t>01100</a:t>
            </a: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鑄造」乙級技術士證，此證照採計之招生類別</a:t>
            </a:r>
            <a:endParaRPr lang="en-US" altLang="zh-TW" sz="1900" dirty="0">
              <a:latin typeface="微軟正黑體" panose="020B0604030504040204" pitchFamily="34" charset="-120"/>
              <a:ea typeface="微軟正黑體" panose="020B0604030504040204" pitchFamily="34" charset="-120"/>
              <a:cs typeface="Times New Roman" panose="02020603050405020304" pitchFamily="18" charset="0"/>
            </a:endParaRPr>
          </a:p>
          <a:p>
            <a:pPr marL="0" indent="0">
              <a:spcBef>
                <a:spcPts val="600"/>
              </a:spcBef>
              <a:buClr>
                <a:srgbClr val="FFB41D"/>
              </a:buClr>
              <a:buNone/>
              <a:defRPr/>
            </a:pP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在「</a:t>
            </a:r>
            <a:r>
              <a:rPr lang="en-US" altLang="zh-TW" sz="1900" b="1" dirty="0">
                <a:latin typeface="微軟正黑體" panose="020B0604030504040204" pitchFamily="34" charset="-120"/>
                <a:ea typeface="微軟正黑體" panose="020B0604030504040204" pitchFamily="34" charset="-120"/>
                <a:cs typeface="Times New Roman" panose="02020603050405020304" pitchFamily="18" charset="0"/>
              </a:rPr>
              <a:t>10</a:t>
            </a:r>
            <a:r>
              <a:rPr lang="zh-TW" altLang="en-US" sz="1900" b="1" dirty="0">
                <a:latin typeface="微軟正黑體" panose="020B0604030504040204" pitchFamily="34" charset="-120"/>
                <a:ea typeface="微軟正黑體" panose="020B0604030504040204" pitchFamily="34" charset="-120"/>
                <a:cs typeface="Times New Roman" panose="02020603050405020304" pitchFamily="18" charset="0"/>
              </a:rPr>
              <a:t>機械</a:t>
            </a: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」採認為</a:t>
            </a:r>
            <a:r>
              <a:rPr lang="zh-TW" altLang="en-US" sz="1900" b="1" dirty="0">
                <a:latin typeface="微軟正黑體" panose="020B0604030504040204" pitchFamily="34" charset="-120"/>
                <a:ea typeface="微軟正黑體" panose="020B0604030504040204" pitchFamily="34" charset="-120"/>
                <a:cs typeface="Times New Roman" panose="02020603050405020304" pitchFamily="18" charset="0"/>
              </a:rPr>
              <a:t>高度</a:t>
            </a: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相關；在「</a:t>
            </a:r>
            <a:r>
              <a:rPr lang="en-US" altLang="zh-TW" sz="1900" b="1" dirty="0">
                <a:latin typeface="微軟正黑體" panose="020B0604030504040204" pitchFamily="34" charset="-120"/>
                <a:ea typeface="微軟正黑體" panose="020B0604030504040204" pitchFamily="34" charset="-120"/>
                <a:cs typeface="Times New Roman" panose="02020603050405020304" pitchFamily="18" charset="0"/>
              </a:rPr>
              <a:t>15</a:t>
            </a:r>
            <a:r>
              <a:rPr lang="zh-TW" altLang="en-US" sz="1900" b="1" dirty="0">
                <a:latin typeface="微軟正黑體" panose="020B0604030504040204" pitchFamily="34" charset="-120"/>
                <a:ea typeface="微軟正黑體" panose="020B0604030504040204" pitchFamily="34" charset="-120"/>
                <a:cs typeface="Times New Roman" panose="02020603050405020304" pitchFamily="18" charset="0"/>
              </a:rPr>
              <a:t>汽車</a:t>
            </a: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」採認為</a:t>
            </a:r>
            <a:r>
              <a:rPr lang="zh-TW" altLang="en-US" sz="1900" b="1" dirty="0">
                <a:latin typeface="微軟正黑體" panose="020B0604030504040204" pitchFamily="34" charset="-120"/>
                <a:ea typeface="微軟正黑體" panose="020B0604030504040204" pitchFamily="34" charset="-120"/>
                <a:cs typeface="Times New Roman" panose="02020603050405020304" pitchFamily="18" charset="0"/>
              </a:rPr>
              <a:t>中度</a:t>
            </a: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相關；</a:t>
            </a:r>
            <a:endParaRPr lang="en-US" altLang="zh-TW" sz="1900" dirty="0">
              <a:latin typeface="微軟正黑體" panose="020B0604030504040204" pitchFamily="34" charset="-120"/>
              <a:ea typeface="微軟正黑體" panose="020B0604030504040204" pitchFamily="34" charset="-120"/>
              <a:cs typeface="Times New Roman" panose="02020603050405020304" pitchFamily="18" charset="0"/>
            </a:endParaRPr>
          </a:p>
          <a:p>
            <a:pPr marL="0" indent="0">
              <a:spcBef>
                <a:spcPts val="600"/>
              </a:spcBef>
              <a:buClr>
                <a:srgbClr val="FFB41D"/>
              </a:buClr>
              <a:buNone/>
              <a:defRPr/>
            </a:pP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在「</a:t>
            </a:r>
            <a:r>
              <a:rPr lang="en-US" altLang="zh-TW" sz="1900" b="1" dirty="0">
                <a:latin typeface="微軟正黑體" panose="020B0604030504040204" pitchFamily="34" charset="-120"/>
                <a:ea typeface="微軟正黑體" panose="020B0604030504040204" pitchFamily="34" charset="-120"/>
                <a:cs typeface="Times New Roman" panose="02020603050405020304" pitchFamily="18" charset="0"/>
              </a:rPr>
              <a:t>55</a:t>
            </a:r>
            <a:r>
              <a:rPr lang="zh-TW" altLang="en-US" sz="1900" b="1" dirty="0">
                <a:latin typeface="微軟正黑體" panose="020B0604030504040204" pitchFamily="34" charset="-120"/>
                <a:ea typeface="微軟正黑體" panose="020B0604030504040204" pitchFamily="34" charset="-120"/>
                <a:cs typeface="Times New Roman" panose="02020603050405020304" pitchFamily="18" charset="0"/>
              </a:rPr>
              <a:t>工程</a:t>
            </a: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1900" b="1" dirty="0">
                <a:latin typeface="微軟正黑體" panose="020B0604030504040204" pitchFamily="34" charset="-120"/>
                <a:ea typeface="微軟正黑體" panose="020B0604030504040204" pitchFamily="34" charset="-120"/>
                <a:cs typeface="Times New Roman" panose="02020603050405020304" pitchFamily="18" charset="0"/>
              </a:rPr>
              <a:t>80</a:t>
            </a:r>
            <a:r>
              <a:rPr lang="zh-TW" altLang="en-US" sz="1900" b="1" dirty="0">
                <a:latin typeface="微軟正黑體" panose="020B0604030504040204" pitchFamily="34" charset="-120"/>
                <a:ea typeface="微軟正黑體" panose="020B0604030504040204" pitchFamily="34" charset="-120"/>
                <a:cs typeface="Times New Roman" panose="02020603050405020304" pitchFamily="18" charset="0"/>
              </a:rPr>
              <a:t>工設</a:t>
            </a: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」採認為</a:t>
            </a:r>
            <a:r>
              <a:rPr lang="zh-TW" altLang="en-US" sz="1900" b="1" dirty="0">
                <a:latin typeface="微軟正黑體" panose="020B0604030504040204" pitchFamily="34" charset="-120"/>
                <a:ea typeface="微軟正黑體" panose="020B0604030504040204" pitchFamily="34" charset="-120"/>
                <a:cs typeface="Times New Roman" panose="02020603050405020304" pitchFamily="18" charset="0"/>
              </a:rPr>
              <a:t>低度</a:t>
            </a: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相關。</a:t>
            </a:r>
            <a:endParaRPr lang="en-US" altLang="zh-TW" sz="1900" dirty="0">
              <a:latin typeface="微軟正黑體" panose="020B0604030504040204" pitchFamily="34" charset="-120"/>
              <a:ea typeface="微軟正黑體" panose="020B0604030504040204" pitchFamily="34" charset="-120"/>
              <a:cs typeface="Times New Roman" panose="02020603050405020304" pitchFamily="18" charset="0"/>
            </a:endParaRPr>
          </a:p>
          <a:p>
            <a:pPr marL="0" indent="0">
              <a:spcBef>
                <a:spcPts val="600"/>
              </a:spcBef>
              <a:buClr>
                <a:srgbClr val="FFB41D"/>
              </a:buClr>
              <a:buNone/>
              <a:defRPr/>
            </a:pPr>
            <a:endParaRPr lang="en-US" altLang="zh-TW" sz="1900" dirty="0">
              <a:latin typeface="微軟正黑體" panose="020B0604030504040204" pitchFamily="34" charset="-120"/>
              <a:ea typeface="微軟正黑體" panose="020B0604030504040204" pitchFamily="34" charset="-120"/>
              <a:cs typeface="Times New Roman" panose="02020603050405020304" pitchFamily="18" charset="0"/>
            </a:endParaRPr>
          </a:p>
          <a:p>
            <a:pPr marL="0" indent="0">
              <a:spcBef>
                <a:spcPts val="600"/>
              </a:spcBef>
              <a:buClr>
                <a:srgbClr val="FFB41D"/>
              </a:buClr>
              <a:buNone/>
              <a:defRPr/>
            </a:pP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若乙生選擇</a:t>
            </a:r>
            <a:r>
              <a:rPr lang="en-US" altLang="zh-TW" sz="1900" dirty="0">
                <a:latin typeface="微軟正黑體" panose="020B0604030504040204" pitchFamily="34" charset="-120"/>
                <a:ea typeface="微軟正黑體" panose="020B0604030504040204" pitchFamily="34" charset="-120"/>
                <a:cs typeface="Times New Roman" panose="02020603050405020304" pitchFamily="18" charset="0"/>
              </a:rPr>
              <a:t>A</a:t>
            </a: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校系科</a:t>
            </a:r>
            <a:r>
              <a:rPr lang="en-US" altLang="zh-TW" sz="19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組</a:t>
            </a:r>
            <a:r>
              <a:rPr lang="en-US" altLang="zh-TW" sz="19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、學程於招生類別「</a:t>
            </a:r>
            <a:r>
              <a:rPr lang="en-US" altLang="zh-TW" sz="1900" b="1" dirty="0">
                <a:latin typeface="微軟正黑體" panose="020B0604030504040204" pitchFamily="34" charset="-120"/>
                <a:ea typeface="微軟正黑體" panose="020B0604030504040204" pitchFamily="34" charset="-120"/>
                <a:cs typeface="Times New Roman" panose="02020603050405020304" pitchFamily="18" charset="0"/>
              </a:rPr>
              <a:t>10</a:t>
            </a:r>
            <a:r>
              <a:rPr lang="zh-TW" altLang="en-US" sz="1900" b="1" dirty="0">
                <a:latin typeface="微軟正黑體" panose="020B0604030504040204" pitchFamily="34" charset="-120"/>
                <a:ea typeface="微軟正黑體" panose="020B0604030504040204" pitchFamily="34" charset="-120"/>
                <a:cs typeface="Times New Roman" panose="02020603050405020304" pitchFamily="18" charset="0"/>
              </a:rPr>
              <a:t>機械</a:t>
            </a: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」招生，其</a:t>
            </a:r>
            <a:r>
              <a:rPr lang="zh-TW" altLang="en-US" sz="1900" b="1" dirty="0">
                <a:latin typeface="微軟正黑體" panose="020B0604030504040204" pitchFamily="34" charset="-120"/>
                <a:ea typeface="微軟正黑體" panose="020B0604030504040204" pitchFamily="34" charset="-120"/>
                <a:cs typeface="Times New Roman" panose="02020603050405020304" pitchFamily="18" charset="0"/>
              </a:rPr>
              <a:t>優待加分比率</a:t>
            </a: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為增加甄審實得總分</a:t>
            </a:r>
            <a:r>
              <a:rPr lang="en-US" altLang="zh-TW" sz="1900" b="1" dirty="0">
                <a:latin typeface="微軟正黑體" panose="020B0604030504040204" pitchFamily="34" charset="-120"/>
                <a:ea typeface="微軟正黑體" panose="020B0604030504040204" pitchFamily="34" charset="-120"/>
                <a:cs typeface="Times New Roman" panose="02020603050405020304" pitchFamily="18" charset="0"/>
              </a:rPr>
              <a:t>15%</a:t>
            </a: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1900" dirty="0">
              <a:latin typeface="微軟正黑體" panose="020B0604030504040204" pitchFamily="34" charset="-120"/>
              <a:ea typeface="微軟正黑體" panose="020B0604030504040204" pitchFamily="34" charset="-120"/>
              <a:cs typeface="Times New Roman" panose="02020603050405020304" pitchFamily="18" charset="0"/>
            </a:endParaRPr>
          </a:p>
          <a:p>
            <a:pPr marL="0" indent="0">
              <a:spcBef>
                <a:spcPts val="600"/>
              </a:spcBef>
              <a:buClr>
                <a:srgbClr val="FFB41D"/>
              </a:buClr>
              <a:buNone/>
              <a:defRPr/>
            </a:pP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若乙生選擇</a:t>
            </a:r>
            <a:r>
              <a:rPr lang="en-US" altLang="zh-TW" sz="1900" dirty="0">
                <a:latin typeface="微軟正黑體" panose="020B0604030504040204" pitchFamily="34" charset="-120"/>
                <a:ea typeface="微軟正黑體" panose="020B0604030504040204" pitchFamily="34" charset="-120"/>
                <a:cs typeface="Times New Roman" panose="02020603050405020304" pitchFamily="18" charset="0"/>
              </a:rPr>
              <a:t>B</a:t>
            </a: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校系科</a:t>
            </a:r>
            <a:r>
              <a:rPr lang="en-US" altLang="zh-TW" sz="19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組</a:t>
            </a:r>
            <a:r>
              <a:rPr lang="en-US" altLang="zh-TW" sz="19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、學程於招生類別「</a:t>
            </a:r>
            <a:r>
              <a:rPr lang="en-US" altLang="zh-TW" sz="1900" b="1" dirty="0">
                <a:latin typeface="微軟正黑體" panose="020B0604030504040204" pitchFamily="34" charset="-120"/>
                <a:ea typeface="微軟正黑體" panose="020B0604030504040204" pitchFamily="34" charset="-120"/>
                <a:cs typeface="Times New Roman" panose="02020603050405020304" pitchFamily="18" charset="0"/>
              </a:rPr>
              <a:t>15</a:t>
            </a:r>
            <a:r>
              <a:rPr lang="zh-TW" altLang="en-US" sz="1900" b="1" dirty="0">
                <a:latin typeface="微軟正黑體" panose="020B0604030504040204" pitchFamily="34" charset="-120"/>
                <a:ea typeface="微軟正黑體" panose="020B0604030504040204" pitchFamily="34" charset="-120"/>
                <a:cs typeface="Times New Roman" panose="02020603050405020304" pitchFamily="18" charset="0"/>
              </a:rPr>
              <a:t>汽車</a:t>
            </a: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」招生，其</a:t>
            </a:r>
            <a:r>
              <a:rPr lang="zh-TW" altLang="en-US" sz="1900" b="1" dirty="0">
                <a:latin typeface="微軟正黑體" panose="020B0604030504040204" pitchFamily="34" charset="-120"/>
                <a:ea typeface="微軟正黑體" panose="020B0604030504040204" pitchFamily="34" charset="-120"/>
                <a:cs typeface="Times New Roman" panose="02020603050405020304" pitchFamily="18" charset="0"/>
              </a:rPr>
              <a:t>優待加分比率</a:t>
            </a: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為增加甄審實得總分</a:t>
            </a:r>
            <a:r>
              <a:rPr lang="en-US" altLang="zh-TW" sz="1900" b="1" dirty="0">
                <a:latin typeface="微軟正黑體" panose="020B0604030504040204" pitchFamily="34" charset="-120"/>
                <a:ea typeface="微軟正黑體" panose="020B0604030504040204" pitchFamily="34" charset="-120"/>
                <a:cs typeface="Times New Roman" panose="02020603050405020304" pitchFamily="18" charset="0"/>
              </a:rPr>
              <a:t>8%</a:t>
            </a: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a:t>
            </a:r>
            <a:endParaRPr lang="en-US" altLang="zh-TW" sz="1900" dirty="0">
              <a:latin typeface="微軟正黑體" panose="020B0604030504040204" pitchFamily="34" charset="-120"/>
              <a:ea typeface="微軟正黑體" panose="020B0604030504040204" pitchFamily="34" charset="-120"/>
              <a:cs typeface="Times New Roman" panose="02020603050405020304" pitchFamily="18" charset="0"/>
            </a:endParaRPr>
          </a:p>
          <a:p>
            <a:pPr marL="0" indent="0">
              <a:spcBef>
                <a:spcPts val="600"/>
              </a:spcBef>
              <a:buClr>
                <a:srgbClr val="FFB41D"/>
              </a:buClr>
              <a:buNone/>
              <a:defRPr/>
            </a:pP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若乙生選擇</a:t>
            </a:r>
            <a:r>
              <a:rPr lang="en-US" altLang="zh-TW" sz="1900" dirty="0">
                <a:latin typeface="微軟正黑體" panose="020B0604030504040204" pitchFamily="34" charset="-120"/>
                <a:ea typeface="微軟正黑體" panose="020B0604030504040204" pitchFamily="34" charset="-120"/>
                <a:cs typeface="Times New Roman" panose="02020603050405020304" pitchFamily="18" charset="0"/>
              </a:rPr>
              <a:t>C</a:t>
            </a: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校系科</a:t>
            </a:r>
            <a:r>
              <a:rPr lang="en-US" altLang="zh-TW" sz="19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組</a:t>
            </a:r>
            <a:r>
              <a:rPr lang="en-US" altLang="zh-TW" sz="19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、學程於招生類別「</a:t>
            </a:r>
            <a:r>
              <a:rPr lang="en-US" altLang="zh-TW" sz="1900" b="1" dirty="0">
                <a:latin typeface="微軟正黑體" panose="020B0604030504040204" pitchFamily="34" charset="-120"/>
                <a:ea typeface="微軟正黑體" panose="020B0604030504040204" pitchFamily="34" charset="-120"/>
                <a:cs typeface="Times New Roman" panose="02020603050405020304" pitchFamily="18" charset="0"/>
              </a:rPr>
              <a:t>55</a:t>
            </a:r>
            <a:r>
              <a:rPr lang="zh-TW" altLang="en-US" sz="1900" b="1" dirty="0">
                <a:latin typeface="微軟正黑體" panose="020B0604030504040204" pitchFamily="34" charset="-120"/>
                <a:ea typeface="微軟正黑體" panose="020B0604030504040204" pitchFamily="34" charset="-120"/>
                <a:cs typeface="Times New Roman" panose="02020603050405020304" pitchFamily="18" charset="0"/>
              </a:rPr>
              <a:t>工程</a:t>
            </a: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」或「</a:t>
            </a:r>
            <a:r>
              <a:rPr lang="en-US" altLang="zh-TW" sz="1900" b="1" dirty="0">
                <a:latin typeface="微軟正黑體" panose="020B0604030504040204" pitchFamily="34" charset="-120"/>
                <a:ea typeface="微軟正黑體" panose="020B0604030504040204" pitchFamily="34" charset="-120"/>
                <a:cs typeface="Times New Roman" panose="02020603050405020304" pitchFamily="18" charset="0"/>
              </a:rPr>
              <a:t>80</a:t>
            </a:r>
            <a:r>
              <a:rPr lang="zh-TW" altLang="en-US" sz="1900" b="1" dirty="0">
                <a:latin typeface="微軟正黑體" panose="020B0604030504040204" pitchFamily="34" charset="-120"/>
                <a:ea typeface="微軟正黑體" panose="020B0604030504040204" pitchFamily="34" charset="-120"/>
                <a:cs typeface="Times New Roman" panose="02020603050405020304" pitchFamily="18" charset="0"/>
              </a:rPr>
              <a:t>工設</a:t>
            </a: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」招生，其</a:t>
            </a:r>
            <a:r>
              <a:rPr lang="zh-TW" altLang="en-US" sz="1900" b="1" dirty="0">
                <a:latin typeface="微軟正黑體" panose="020B0604030504040204" pitchFamily="34" charset="-120"/>
                <a:ea typeface="微軟正黑體" panose="020B0604030504040204" pitchFamily="34" charset="-120"/>
                <a:cs typeface="Times New Roman" panose="02020603050405020304" pitchFamily="18" charset="0"/>
              </a:rPr>
              <a:t>優待加分比率</a:t>
            </a: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為增加甄審實得總分</a:t>
            </a:r>
            <a:r>
              <a:rPr lang="en-US" altLang="zh-TW" sz="1900" b="1" dirty="0">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en-US" sz="1900" dirty="0">
                <a:latin typeface="微軟正黑體" panose="020B0604030504040204" pitchFamily="34" charset="-120"/>
                <a:ea typeface="微軟正黑體" panose="020B0604030504040204" pitchFamily="34" charset="-120"/>
                <a:cs typeface="Times New Roman" panose="02020603050405020304" pitchFamily="18" charset="0"/>
              </a:rPr>
              <a:t>。</a:t>
            </a:r>
          </a:p>
        </p:txBody>
      </p:sp>
      <p:sp>
        <p:nvSpPr>
          <p:cNvPr id="23560" name="圓角矩形 16"/>
          <p:cNvSpPr>
            <a:spLocks noChangeArrowheads="1"/>
          </p:cNvSpPr>
          <p:nvPr/>
        </p:nvSpPr>
        <p:spPr bwMode="auto">
          <a:xfrm>
            <a:off x="907319" y="916328"/>
            <a:ext cx="2428875" cy="578882"/>
          </a:xfrm>
          <a:prstGeom prst="roundRect">
            <a:avLst>
              <a:gd name="adj" fmla="val 16667"/>
            </a:avLst>
          </a:prstGeom>
          <a:ln>
            <a:noFill/>
          </a:ln>
        </p:spPr>
        <p:style>
          <a:lnRef idx="1">
            <a:schemeClr val="accent6"/>
          </a:lnRef>
          <a:fillRef idx="2">
            <a:schemeClr val="accent6"/>
          </a:fillRef>
          <a:effectRef idx="1">
            <a:schemeClr val="accent6"/>
          </a:effectRef>
          <a:fontRef idx="minor">
            <a:schemeClr val="dk1"/>
          </a:fontRef>
        </p:style>
        <p:txBody>
          <a:bodyPr>
            <a:spAutoFit/>
          </a:bodyPr>
          <a:lstStyle/>
          <a:p>
            <a:pPr marL="342900" indent="-342900" algn="ctr">
              <a:spcBef>
                <a:spcPct val="20000"/>
              </a:spcBef>
            </a:pPr>
            <a:r>
              <a:rPr lang="zh-TW" altLang="en-US" sz="2800" kern="0" dirty="0">
                <a:latin typeface="微軟正黑體" panose="020B0604030504040204" pitchFamily="34" charset="-120"/>
                <a:ea typeface="微軟正黑體" panose="020B0604030504040204" pitchFamily="34" charset="-120"/>
                <a:cs typeface="華康中黑體" pitchFamily="49" charset="-120"/>
              </a:rPr>
              <a:t>網路報名</a:t>
            </a:r>
          </a:p>
        </p:txBody>
      </p:sp>
      <p:sp>
        <p:nvSpPr>
          <p:cNvPr id="40"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500" b="1" spc="-75" dirty="0">
                <a:solidFill>
                  <a:prstClr val="black"/>
                </a:solidFill>
                <a:latin typeface="微軟正黑體" panose="020B0604030504040204" pitchFamily="34" charset="-120"/>
                <a:ea typeface="微軟正黑體" panose="020B0604030504040204" pitchFamily="34" charset="-120"/>
              </a:rPr>
              <a:t>技優甄審入學招生作業流程</a:t>
            </a:r>
          </a:p>
        </p:txBody>
      </p:sp>
      <p:sp>
        <p:nvSpPr>
          <p:cNvPr id="3" name="矩形 2"/>
          <p:cNvSpPr/>
          <p:nvPr/>
        </p:nvSpPr>
        <p:spPr>
          <a:xfrm>
            <a:off x="898046" y="1553156"/>
            <a:ext cx="6361735" cy="461665"/>
          </a:xfrm>
          <a:prstGeom prst="rect">
            <a:avLst/>
          </a:prstGeom>
        </p:spPr>
        <p:txBody>
          <a:bodyPr wrap="square">
            <a:spAutoFit/>
          </a:bodyPr>
          <a:lstStyle/>
          <a:p>
            <a:r>
              <a:rPr kumimoji="1" lang="en-US" altLang="zh-TW" sz="2400" b="1" dirty="0">
                <a:solidFill>
                  <a:srgbClr val="0000CC"/>
                </a:solidFill>
                <a:latin typeface="微軟正黑體" panose="020B0604030504040204" pitchFamily="34" charset="-120"/>
                <a:ea typeface="微軟正黑體" panose="020B0604030504040204" pitchFamily="34" charset="-120"/>
              </a:rPr>
              <a:t>【113.5.20(</a:t>
            </a:r>
            <a:r>
              <a:rPr kumimoji="1" lang="zh-TW" altLang="en-US" sz="2400" b="1" dirty="0">
                <a:solidFill>
                  <a:srgbClr val="0000CC"/>
                </a:solidFill>
                <a:latin typeface="微軟正黑體" panose="020B0604030504040204" pitchFamily="34" charset="-120"/>
                <a:ea typeface="微軟正黑體" panose="020B0604030504040204" pitchFamily="34" charset="-120"/>
              </a:rPr>
              <a:t>一</a:t>
            </a:r>
            <a:r>
              <a:rPr kumimoji="1" lang="en-US" altLang="zh-TW" sz="2400" b="1" dirty="0">
                <a:solidFill>
                  <a:srgbClr val="0000CC"/>
                </a:solidFill>
                <a:latin typeface="微軟正黑體" panose="020B0604030504040204" pitchFamily="34" charset="-120"/>
                <a:ea typeface="微軟正黑體" panose="020B0604030504040204" pitchFamily="34" charset="-120"/>
              </a:rPr>
              <a:t>)10:00-113.5.24(</a:t>
            </a:r>
            <a:r>
              <a:rPr kumimoji="1" lang="zh-TW" altLang="en-US" sz="2400" b="1" dirty="0">
                <a:solidFill>
                  <a:srgbClr val="0000CC"/>
                </a:solidFill>
                <a:latin typeface="微軟正黑體" panose="020B0604030504040204" pitchFamily="34" charset="-120"/>
                <a:ea typeface="微軟正黑體" panose="020B0604030504040204" pitchFamily="34" charset="-120"/>
              </a:rPr>
              <a:t>五</a:t>
            </a:r>
            <a:r>
              <a:rPr kumimoji="1" lang="en-US" altLang="zh-TW" sz="2400" b="1" dirty="0">
                <a:solidFill>
                  <a:srgbClr val="0000CC"/>
                </a:solidFill>
                <a:latin typeface="微軟正黑體" panose="020B0604030504040204" pitchFamily="34" charset="-120"/>
                <a:ea typeface="微軟正黑體" panose="020B0604030504040204" pitchFamily="34" charset="-120"/>
              </a:rPr>
              <a:t>)17:00</a:t>
            </a:r>
            <a:r>
              <a:rPr kumimoji="1" lang="zh-TW" altLang="en-US" sz="2400" b="1" dirty="0">
                <a:solidFill>
                  <a:srgbClr val="0000CC"/>
                </a:solidFill>
                <a:latin typeface="微軟正黑體" panose="020B0604030504040204" pitchFamily="34" charset="-120"/>
                <a:ea typeface="微軟正黑體" panose="020B0604030504040204" pitchFamily="34" charset="-120"/>
              </a:rPr>
              <a:t>止</a:t>
            </a:r>
            <a:r>
              <a:rPr kumimoji="1" lang="en-US" altLang="zh-TW" sz="2400" b="1" dirty="0">
                <a:solidFill>
                  <a:srgbClr val="0000CC"/>
                </a:solidFill>
                <a:latin typeface="微軟正黑體" panose="020B0604030504040204" pitchFamily="34" charset="-120"/>
                <a:ea typeface="微軟正黑體" panose="020B0604030504040204" pitchFamily="34" charset="-120"/>
              </a:rPr>
              <a:t>】</a:t>
            </a:r>
            <a:endParaRPr kumimoji="1" lang="zh-TW" altLang="en-US" sz="2400" b="1" dirty="0">
              <a:solidFill>
                <a:srgbClr val="0000CC"/>
              </a:solidFill>
              <a:latin typeface="微軟正黑體" panose="020B0604030504040204" pitchFamily="34" charset="-120"/>
              <a:ea typeface="微軟正黑體" panose="020B0604030504040204" pitchFamily="34" charset="-120"/>
            </a:endParaRPr>
          </a:p>
        </p:txBody>
      </p:sp>
      <p:grpSp>
        <p:nvGrpSpPr>
          <p:cNvPr id="2" name="群組 1">
            <a:extLst>
              <a:ext uri="{FF2B5EF4-FFF2-40B4-BE49-F238E27FC236}">
                <a16:creationId xmlns:a16="http://schemas.microsoft.com/office/drawing/2014/main" id="{268BC08C-9081-4E7B-8689-C543F79F445B}"/>
              </a:ext>
            </a:extLst>
          </p:cNvPr>
          <p:cNvGrpSpPr/>
          <p:nvPr/>
        </p:nvGrpSpPr>
        <p:grpSpPr>
          <a:xfrm>
            <a:off x="8438383" y="481272"/>
            <a:ext cx="3544065" cy="1448993"/>
            <a:chOff x="8438383" y="190023"/>
            <a:chExt cx="3544065" cy="1448993"/>
          </a:xfrm>
        </p:grpSpPr>
        <p:grpSp>
          <p:nvGrpSpPr>
            <p:cNvPr id="24" name="群組 23"/>
            <p:cNvGrpSpPr/>
            <p:nvPr/>
          </p:nvGrpSpPr>
          <p:grpSpPr>
            <a:xfrm>
              <a:off x="8898010" y="190023"/>
              <a:ext cx="3084438" cy="1432422"/>
              <a:chOff x="5988125" y="214313"/>
              <a:chExt cx="3084438" cy="1432422"/>
            </a:xfrm>
          </p:grpSpPr>
          <p:grpSp>
            <p:nvGrpSpPr>
              <p:cNvPr id="26" name="群組 7"/>
              <p:cNvGrpSpPr>
                <a:grpSpLocks/>
              </p:cNvGrpSpPr>
              <p:nvPr/>
            </p:nvGrpSpPr>
            <p:grpSpPr bwMode="auto">
              <a:xfrm>
                <a:off x="6462713" y="214313"/>
                <a:ext cx="2609850" cy="1431925"/>
                <a:chOff x="6690632" y="1068877"/>
                <a:chExt cx="2609942" cy="1217115"/>
              </a:xfrm>
            </p:grpSpPr>
            <p:cxnSp>
              <p:nvCxnSpPr>
                <p:cNvPr id="29" name="直線單箭頭接點 8"/>
                <p:cNvCxnSpPr>
                  <a:cxnSpLocks noChangeShapeType="1"/>
                  <a:endCxn id="39" idx="1"/>
                </p:cNvCxnSpPr>
                <p:nvPr/>
              </p:nvCxnSpPr>
              <p:spPr bwMode="auto">
                <a:xfrm>
                  <a:off x="8826152" y="1676100"/>
                  <a:ext cx="117232" cy="1350"/>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30" name="圓角矩形 29"/>
                <p:cNvSpPr/>
                <p:nvPr/>
              </p:nvSpPr>
              <p:spPr bwMode="auto">
                <a:xfrm>
                  <a:off x="6690632" y="1071576"/>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資格審查</a:t>
                  </a:r>
                </a:p>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繳交報名費及</a:t>
                  </a:r>
                  <a:endParaRPr lang="en-US" altLang="zh-TW" sz="1400" dirty="0">
                    <a:solidFill>
                      <a:schemeClr val="tx1"/>
                    </a:solidFill>
                    <a:latin typeface="華康儷楷書" panose="03000509000000000000" pitchFamily="65" charset="-120"/>
                    <a:ea typeface="華康儷楷書" panose="03000509000000000000" pitchFamily="65" charset="-120"/>
                  </a:endParaRPr>
                </a:p>
              </p:txBody>
            </p:sp>
            <p:sp>
              <p:nvSpPr>
                <p:cNvPr id="31" name="圓角矩形 30"/>
                <p:cNvSpPr/>
                <p:nvPr/>
              </p:nvSpPr>
              <p:spPr bwMode="auto">
                <a:xfrm>
                  <a:off x="7138323" y="1071576"/>
                  <a:ext cx="357200" cy="1214416"/>
                </a:xfrm>
                <a:prstGeom prst="roundRect">
                  <a:avLst/>
                </a:prstGeom>
                <a:solidFill>
                  <a:schemeClr val="accent6">
                    <a:lumMod val="75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bg1"/>
                      </a:solidFill>
                      <a:latin typeface="華康儷楷書" panose="03000509000000000000" pitchFamily="65" charset="-120"/>
                      <a:ea typeface="華康儷楷書" panose="03000509000000000000" pitchFamily="65" charset="-120"/>
                    </a:rPr>
                    <a:t>網路報名</a:t>
                  </a:r>
                </a:p>
              </p:txBody>
            </p:sp>
            <p:sp>
              <p:nvSpPr>
                <p:cNvPr id="32" name="圓角矩形 31"/>
                <p:cNvSpPr/>
                <p:nvPr/>
              </p:nvSpPr>
              <p:spPr bwMode="auto">
                <a:xfrm>
                  <a:off x="7589189" y="1071576"/>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指定項目甄審</a:t>
                  </a:r>
                </a:p>
              </p:txBody>
            </p:sp>
            <p:sp>
              <p:nvSpPr>
                <p:cNvPr id="33" name="圓角矩形 32"/>
                <p:cNvSpPr/>
                <p:nvPr/>
              </p:nvSpPr>
              <p:spPr bwMode="auto">
                <a:xfrm>
                  <a:off x="8051167" y="1071576"/>
                  <a:ext cx="357201"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登記就讀志願序</a:t>
                  </a:r>
                </a:p>
              </p:txBody>
            </p:sp>
            <p:sp>
              <p:nvSpPr>
                <p:cNvPr id="34" name="圓角矩形 33"/>
                <p:cNvSpPr/>
                <p:nvPr/>
              </p:nvSpPr>
              <p:spPr bwMode="auto">
                <a:xfrm>
                  <a:off x="8500446" y="1068877"/>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志願序分發放榜</a:t>
                  </a:r>
                </a:p>
              </p:txBody>
            </p:sp>
            <p:cxnSp>
              <p:nvCxnSpPr>
                <p:cNvPr id="35" name="直線單箭頭接點 14"/>
                <p:cNvCxnSpPr>
                  <a:cxnSpLocks noChangeShapeType="1"/>
                  <a:stCxn id="30" idx="3"/>
                  <a:endCxn id="31" idx="1"/>
                </p:cNvCxnSpPr>
                <p:nvPr/>
              </p:nvCxnSpPr>
              <p:spPr bwMode="auto">
                <a:xfrm>
                  <a:off x="7047822" y="1678769"/>
                  <a:ext cx="91184"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36" name="直線單箭頭接點 15"/>
                <p:cNvCxnSpPr>
                  <a:cxnSpLocks noChangeShapeType="1"/>
                  <a:stCxn id="31" idx="3"/>
                  <a:endCxn id="32" idx="1"/>
                </p:cNvCxnSpPr>
                <p:nvPr/>
              </p:nvCxnSpPr>
              <p:spPr bwMode="auto">
                <a:xfrm>
                  <a:off x="7496196" y="1678769"/>
                  <a:ext cx="9311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37" name="直線單箭頭接點 16"/>
                <p:cNvCxnSpPr>
                  <a:cxnSpLocks noChangeShapeType="1"/>
                  <a:stCxn id="32" idx="3"/>
                  <a:endCxn id="33" idx="1"/>
                </p:cNvCxnSpPr>
                <p:nvPr/>
              </p:nvCxnSpPr>
              <p:spPr bwMode="auto">
                <a:xfrm>
                  <a:off x="7946502" y="1678769"/>
                  <a:ext cx="10477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38" name="直線單箭頭接點 17"/>
                <p:cNvCxnSpPr>
                  <a:cxnSpLocks noChangeShapeType="1"/>
                  <a:stCxn id="33" idx="3"/>
                  <a:endCxn id="34" idx="1"/>
                </p:cNvCxnSpPr>
                <p:nvPr/>
              </p:nvCxnSpPr>
              <p:spPr bwMode="auto">
                <a:xfrm flipV="1">
                  <a:off x="8408468" y="1676100"/>
                  <a:ext cx="92622" cy="2671"/>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39" name="圓角矩形 38"/>
                <p:cNvSpPr/>
                <p:nvPr/>
              </p:nvSpPr>
              <p:spPr bwMode="auto">
                <a:xfrm>
                  <a:off x="8943373" y="1068877"/>
                  <a:ext cx="357201"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報到</a:t>
                  </a:r>
                </a:p>
              </p:txBody>
            </p:sp>
          </p:grpSp>
          <p:sp>
            <p:nvSpPr>
              <p:cNvPr id="27" name="圓角矩形 26"/>
              <p:cNvSpPr/>
              <p:nvPr/>
            </p:nvSpPr>
            <p:spPr bwMode="auto">
              <a:xfrm>
                <a:off x="5988125" y="217985"/>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繳費身分審查</a:t>
                </a:r>
              </a:p>
            </p:txBody>
          </p:sp>
          <p:cxnSp>
            <p:nvCxnSpPr>
              <p:cNvPr id="28" name="直線單箭頭接點 14"/>
              <p:cNvCxnSpPr>
                <a:cxnSpLocks noChangeShapeType="1"/>
              </p:cNvCxnSpPr>
              <p:nvPr/>
            </p:nvCxnSpPr>
            <p:spPr bwMode="auto">
              <a:xfrm>
                <a:off x="6372200" y="940618"/>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grpSp>
        <p:sp>
          <p:nvSpPr>
            <p:cNvPr id="21" name="圓角矩形 20">
              <a:extLst>
                <a:ext uri="{FF2B5EF4-FFF2-40B4-BE49-F238E27FC236}">
                  <a16:creationId xmlns:a16="http://schemas.microsoft.com/office/drawing/2014/main" id="{059F84A4-7CD8-4CA4-9315-44B434A9E262}"/>
                </a:ext>
              </a:extLst>
            </p:cNvPr>
            <p:cNvSpPr/>
            <p:nvPr/>
          </p:nvSpPr>
          <p:spPr bwMode="auto">
            <a:xfrm>
              <a:off x="8438383" y="210266"/>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看及疑義處理</a:t>
              </a:r>
              <a:endParaRPr lang="en-US" altLang="zh-TW" sz="1400" dirty="0">
                <a:solidFill>
                  <a:schemeClr val="tx1"/>
                </a:solidFill>
                <a:latin typeface="華康儷楷書" panose="03000509000000000000" pitchFamily="65" charset="-120"/>
                <a:ea typeface="華康儷楷書" panose="03000509000000000000" pitchFamily="65" charset="-120"/>
              </a:endParaRPr>
            </a:p>
            <a:p>
              <a:pPr algn="dist"/>
              <a:r>
                <a:rPr lang="zh-TW" altLang="en-US" sz="1400" dirty="0">
                  <a:solidFill>
                    <a:schemeClr val="tx1"/>
                  </a:solidFill>
                  <a:latin typeface="華康儷楷書" panose="03000509000000000000" pitchFamily="65" charset="-120"/>
                  <a:ea typeface="華康儷楷書" panose="03000509000000000000" pitchFamily="65" charset="-120"/>
                </a:rPr>
                <a:t>學習歷程檔案查</a:t>
              </a:r>
            </a:p>
          </p:txBody>
        </p:sp>
        <p:cxnSp>
          <p:nvCxnSpPr>
            <p:cNvPr id="22" name="直線單箭頭接點 14">
              <a:extLst>
                <a:ext uri="{FF2B5EF4-FFF2-40B4-BE49-F238E27FC236}">
                  <a16:creationId xmlns:a16="http://schemas.microsoft.com/office/drawing/2014/main" id="{C3D821E0-B716-49E5-A1CC-0FDE92BC94E4}"/>
                </a:ext>
              </a:extLst>
            </p:cNvPr>
            <p:cNvCxnSpPr>
              <a:cxnSpLocks noChangeShapeType="1"/>
            </p:cNvCxnSpPr>
            <p:nvPr/>
          </p:nvCxnSpPr>
          <p:spPr bwMode="auto">
            <a:xfrm>
              <a:off x="8803506" y="932899"/>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984024975"/>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Rectangle 3"/>
          <p:cNvSpPr>
            <a:spLocks noGrp="1" noChangeArrowheads="1"/>
          </p:cNvSpPr>
          <p:nvPr>
            <p:ph idx="4294967295"/>
          </p:nvPr>
        </p:nvSpPr>
        <p:spPr>
          <a:xfrm>
            <a:off x="1101727" y="1720735"/>
            <a:ext cx="10810875" cy="4781369"/>
          </a:xfrm>
        </p:spPr>
        <p:txBody>
          <a:bodyPr>
            <a:normAutofit/>
          </a:bodyPr>
          <a:lstStyle/>
          <a:p>
            <a:pPr>
              <a:lnSpc>
                <a:spcPts val="2520"/>
              </a:lnSpc>
              <a:spcBef>
                <a:spcPts val="600"/>
              </a:spcBef>
              <a:buClr>
                <a:srgbClr val="FFB41D"/>
              </a:buClr>
              <a:buFont typeface="Wingdings" panose="05000000000000000000" pitchFamily="2" charset="2"/>
              <a:buChar char="u"/>
              <a:defRPr/>
            </a:pPr>
            <a:r>
              <a:rPr lang="zh-TW" altLang="en-US" sz="2000" dirty="0">
                <a:latin typeface="微軟正黑體" panose="020B0604030504040204" pitchFamily="34" charset="-120"/>
                <a:ea typeface="微軟正黑體" panose="020B0604030504040204" pitchFamily="34" charset="-120"/>
              </a:rPr>
              <a:t>完成上網選填校系科（組）、學程並確定送出之考生，須完成「學習歷程備審資料上傳」及「繳交指定項目甄審費用」</a:t>
            </a:r>
            <a:endParaRPr lang="en-US" altLang="zh-TW" sz="2000" dirty="0">
              <a:latin typeface="微軟正黑體" panose="020B0604030504040204" pitchFamily="34" charset="-120"/>
              <a:ea typeface="微軟正黑體" panose="020B0604030504040204" pitchFamily="34" charset="-120"/>
            </a:endParaRPr>
          </a:p>
          <a:p>
            <a:pPr>
              <a:lnSpc>
                <a:spcPts val="2520"/>
              </a:lnSpc>
              <a:spcBef>
                <a:spcPts val="600"/>
              </a:spcBef>
              <a:buClr>
                <a:srgbClr val="FFB41D"/>
              </a:buClr>
              <a:buFont typeface="Wingdings" panose="05000000000000000000" pitchFamily="2" charset="2"/>
              <a:buChar char="u"/>
              <a:defRPr/>
            </a:pPr>
            <a:r>
              <a:rPr lang="zh-TW" altLang="en-US" sz="2000" kern="0" dirty="0">
                <a:latin typeface="微軟正黑體" panose="020B0604030504040204" pitchFamily="34" charset="-120"/>
                <a:ea typeface="微軟正黑體" panose="020B0604030504040204" pitchFamily="34" charset="-120"/>
                <a:cs typeface="華康中黑體" pitchFamily="49" charset="-120"/>
              </a:rPr>
              <a:t>繳交指定項目甄審費用</a:t>
            </a:r>
            <a:r>
              <a:rPr lang="zh-TW" altLang="en-US" sz="2000" dirty="0">
                <a:latin typeface="微軟正黑體" panose="020B0604030504040204" pitchFamily="34" charset="-120"/>
                <a:ea typeface="微軟正黑體" panose="020B0604030504040204" pitchFamily="34" charset="-120"/>
              </a:rPr>
              <a:t>作業時間：</a:t>
            </a:r>
            <a:endParaRPr lang="en-US" altLang="zh-TW" sz="2000" dirty="0">
              <a:latin typeface="微軟正黑體" panose="020B0604030504040204" pitchFamily="34" charset="-120"/>
              <a:ea typeface="微軟正黑體" panose="020B0604030504040204" pitchFamily="34" charset="-120"/>
            </a:endParaRPr>
          </a:p>
          <a:p>
            <a:pPr marL="0" indent="0">
              <a:lnSpc>
                <a:spcPts val="2520"/>
              </a:lnSpc>
              <a:spcBef>
                <a:spcPts val="600"/>
              </a:spcBef>
              <a:buClr>
                <a:srgbClr val="FFB41D"/>
              </a:buClr>
              <a:buNone/>
              <a:defRPr/>
            </a:pPr>
            <a:r>
              <a:rPr kumimoji="1" lang="en-US" altLang="zh-TW" sz="2400" b="1" dirty="0">
                <a:solidFill>
                  <a:srgbClr val="0000CC"/>
                </a:solidFill>
                <a:latin typeface="微軟正黑體" panose="020B0604030504040204" pitchFamily="34" charset="-120"/>
                <a:ea typeface="微軟正黑體" panose="020B0604030504040204" pitchFamily="34" charset="-120"/>
              </a:rPr>
              <a:t>  </a:t>
            </a:r>
            <a:r>
              <a:rPr kumimoji="1" lang="en-US" altLang="zh-TW" sz="2400" b="1" dirty="0">
                <a:solidFill>
                  <a:srgbClr val="FF0000"/>
                </a:solidFill>
                <a:latin typeface="微軟正黑體" panose="020B0604030504040204" pitchFamily="34" charset="-120"/>
                <a:ea typeface="微軟正黑體" panose="020B0604030504040204" pitchFamily="34" charset="-120"/>
              </a:rPr>
              <a:t>113.6.5(</a:t>
            </a:r>
            <a:r>
              <a:rPr kumimoji="1" lang="zh-TW" altLang="en-US" sz="2400" b="1" dirty="0">
                <a:solidFill>
                  <a:srgbClr val="FF0000"/>
                </a:solidFill>
                <a:latin typeface="微軟正黑體" panose="020B0604030504040204" pitchFamily="34" charset="-120"/>
                <a:ea typeface="微軟正黑體" panose="020B0604030504040204" pitchFamily="34" charset="-120"/>
              </a:rPr>
              <a:t>三</a:t>
            </a:r>
            <a:r>
              <a:rPr kumimoji="1" lang="en-US" altLang="zh-TW" sz="2400" b="1" dirty="0">
                <a:solidFill>
                  <a:srgbClr val="FF0000"/>
                </a:solidFill>
                <a:latin typeface="微軟正黑體" panose="020B0604030504040204" pitchFamily="34" charset="-120"/>
                <a:ea typeface="微軟正黑體" panose="020B0604030504040204" pitchFamily="34" charset="-120"/>
              </a:rPr>
              <a:t>)10:00</a:t>
            </a:r>
            <a:r>
              <a:rPr kumimoji="1" lang="zh-TW" altLang="zh-TW" sz="2400" b="1" dirty="0">
                <a:solidFill>
                  <a:srgbClr val="FF0000"/>
                </a:solidFill>
                <a:latin typeface="微軟正黑體" panose="020B0604030504040204" pitchFamily="34" charset="-120"/>
                <a:ea typeface="微軟正黑體" panose="020B0604030504040204" pitchFamily="34" charset="-120"/>
              </a:rPr>
              <a:t>起</a:t>
            </a:r>
            <a:r>
              <a:rPr kumimoji="1" lang="zh-TW" altLang="en-US" sz="2400" b="1" dirty="0">
                <a:solidFill>
                  <a:srgbClr val="0000CC"/>
                </a:solidFill>
                <a:latin typeface="微軟正黑體" panose="020B0604030504040204" pitchFamily="34" charset="-120"/>
                <a:ea typeface="微軟正黑體" panose="020B0604030504040204" pitchFamily="34" charset="-120"/>
              </a:rPr>
              <a:t>至</a:t>
            </a:r>
            <a:r>
              <a:rPr kumimoji="1" lang="zh-TW" altLang="zh-TW" sz="2400" b="1" dirty="0">
                <a:solidFill>
                  <a:srgbClr val="0000CC"/>
                </a:solidFill>
                <a:latin typeface="微軟正黑體" panose="020B0604030504040204" pitchFamily="34" charset="-120"/>
                <a:ea typeface="微軟正黑體" panose="020B0604030504040204" pitchFamily="34" charset="-120"/>
              </a:rPr>
              <a:t>各所報名之校系科（組）、學程所訂截止日</a:t>
            </a:r>
            <a:r>
              <a:rPr kumimoji="1" lang="en-US" altLang="zh-TW" sz="2400" b="1" dirty="0">
                <a:solidFill>
                  <a:srgbClr val="FF0000"/>
                </a:solidFill>
                <a:latin typeface="微軟正黑體" panose="020B0604030504040204" pitchFamily="34" charset="-120"/>
                <a:ea typeface="微軟正黑體" panose="020B0604030504040204" pitchFamily="34" charset="-120"/>
              </a:rPr>
              <a:t>24:00</a:t>
            </a:r>
            <a:r>
              <a:rPr kumimoji="1" lang="zh-TW" altLang="zh-TW" sz="2400" b="1" dirty="0">
                <a:solidFill>
                  <a:srgbClr val="FF0000"/>
                </a:solidFill>
                <a:latin typeface="微軟正黑體" panose="020B0604030504040204" pitchFamily="34" charset="-120"/>
                <a:ea typeface="微軟正黑體" panose="020B0604030504040204" pitchFamily="34" charset="-120"/>
              </a:rPr>
              <a:t>前</a:t>
            </a:r>
            <a:endParaRPr kumimoji="1" lang="en-US" altLang="zh-TW" sz="2400" b="1" dirty="0">
              <a:solidFill>
                <a:srgbClr val="FF0000"/>
              </a:solidFill>
              <a:latin typeface="微軟正黑體" panose="020B0604030504040204" pitchFamily="34" charset="-120"/>
              <a:ea typeface="微軟正黑體" panose="020B0604030504040204" pitchFamily="34" charset="-120"/>
            </a:endParaRPr>
          </a:p>
          <a:p>
            <a:pPr lvl="0" algn="just">
              <a:buBlip>
                <a:blip r:embed="rId3"/>
              </a:buBlip>
            </a:pPr>
            <a:r>
              <a:rPr lang="zh-TW" altLang="zh-TW" sz="21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依</a:t>
            </a:r>
            <a:r>
              <a:rPr lang="zh-TW" altLang="zh-TW" sz="2100" b="1" u="sng"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各甄審學校所訂方式</a:t>
            </a:r>
            <a:r>
              <a:rPr lang="zh-TW" altLang="zh-TW" sz="21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繳交指定項目甄審費用</a:t>
            </a:r>
            <a:r>
              <a:rPr lang="zh-TW" altLang="en-US" sz="2100" dirty="0">
                <a:latin typeface="微軟正黑體" panose="020B0604030504040204" pitchFamily="34" charset="-120"/>
                <a:ea typeface="微軟正黑體" panose="020B0604030504040204" pitchFamily="34" charset="-120"/>
                <a:cs typeface="Times New Roman" panose="02020603050405020304" pitchFamily="18" charset="0"/>
              </a:rPr>
              <a:t>，報名系統不再提供繳費單</a:t>
            </a:r>
            <a:endParaRPr lang="en-US" altLang="zh-TW" sz="21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0" lvl="0" indent="0" algn="just">
              <a:buNone/>
              <a:tabLst>
                <a:tab pos="449263" algn="l"/>
              </a:tabLst>
            </a:pPr>
            <a:r>
              <a:rPr lang="en-US" altLang="zh-TW" sz="16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en-US" sz="16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經本委員會審核通過之</a:t>
            </a:r>
            <a:r>
              <a:rPr lang="zh-TW" altLang="en-US" sz="1600" u="sng"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低收入戶考生</a:t>
            </a:r>
            <a:r>
              <a:rPr lang="zh-TW" altLang="en-US" sz="16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免繳指定項目甄審費</a:t>
            </a:r>
            <a:endParaRPr lang="en-US" altLang="zh-TW" sz="1600" dirty="0">
              <a:solidFill>
                <a:prstClr val="black"/>
              </a:solidFill>
              <a:latin typeface="微軟正黑體" pitchFamily="34" charset="-120"/>
              <a:ea typeface="微軟正黑體" pitchFamily="34" charset="-120"/>
              <a:cs typeface="Times New Roman" panose="02020603050405020304" pitchFamily="18" charset="0"/>
            </a:endParaRPr>
          </a:p>
          <a:p>
            <a:pPr marL="0" lvl="0" indent="0" algn="just">
              <a:buNone/>
              <a:tabLst>
                <a:tab pos="449263" algn="l"/>
              </a:tabLst>
            </a:pPr>
            <a:r>
              <a:rPr lang="en-US" altLang="zh-TW" sz="1600" dirty="0">
                <a:solidFill>
                  <a:prstClr val="black"/>
                </a:solidFill>
                <a:latin typeface="微軟正黑體" pitchFamily="34" charset="-120"/>
                <a:ea typeface="微軟正黑體" pitchFamily="34" charset="-120"/>
                <a:cs typeface="Times New Roman" panose="02020603050405020304" pitchFamily="18" charset="0"/>
              </a:rPr>
              <a:t>	※</a:t>
            </a:r>
            <a:r>
              <a:rPr lang="zh-TW" altLang="en-US" sz="16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經本委員會審核通過</a:t>
            </a:r>
            <a:r>
              <a:rPr lang="zh-TW" altLang="en-US" sz="1600" u="sng"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之中低收入戶考生</a:t>
            </a:r>
            <a:r>
              <a:rPr lang="zh-TW" altLang="en-US" sz="1600"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指定項目甄審費</a:t>
            </a:r>
            <a:r>
              <a:rPr lang="zh-TW" altLang="en-US" sz="1600" u="sng"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減免</a:t>
            </a:r>
            <a:r>
              <a:rPr lang="en-US" altLang="zh-TW" sz="1600" u="sng"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rPr>
              <a:t>60%</a:t>
            </a:r>
            <a:endParaRPr lang="en-US" altLang="zh-TW" sz="2100" u="sng" dirty="0">
              <a:solidFill>
                <a:prstClr val="black"/>
              </a:solidFill>
              <a:latin typeface="微軟正黑體" panose="020B0604030504040204" pitchFamily="34" charset="-120"/>
              <a:ea typeface="微軟正黑體" panose="020B0604030504040204" pitchFamily="34" charset="-120"/>
              <a:cs typeface="Times New Roman" panose="02020603050405020304" pitchFamily="18" charset="0"/>
            </a:endParaRPr>
          </a:p>
          <a:p>
            <a:pPr algn="just">
              <a:buBlip>
                <a:blip r:embed="rId3"/>
              </a:buBlip>
            </a:pPr>
            <a:r>
              <a:rPr lang="zh-TW" altLang="zh-TW" sz="2100" dirty="0">
                <a:latin typeface="微軟正黑體" panose="020B0604030504040204" pitchFamily="34" charset="-120"/>
                <a:ea typeface="微軟正黑體" panose="020B0604030504040204" pitchFamily="34" charset="-120"/>
                <a:cs typeface="Times New Roman" panose="02020603050405020304" pitchFamily="18" charset="0"/>
              </a:rPr>
              <a:t>指定項目甄審</a:t>
            </a:r>
            <a:r>
              <a:rPr lang="zh-TW" altLang="en-US" sz="2100" dirty="0">
                <a:latin typeface="微軟正黑體" panose="020B0604030504040204" pitchFamily="34" charset="-120"/>
                <a:ea typeface="微軟正黑體" panose="020B0604030504040204" pitchFamily="34" charset="-120"/>
                <a:cs typeface="Times New Roman" panose="02020603050405020304" pitchFamily="18" charset="0"/>
              </a:rPr>
              <a:t>費用繳費方式</a:t>
            </a:r>
            <a:r>
              <a:rPr lang="en-US" altLang="zh-TW" sz="21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100" dirty="0">
                <a:solidFill>
                  <a:srgbClr val="00B050"/>
                </a:solidFill>
                <a:latin typeface="微軟正黑體" panose="020B0604030504040204" pitchFamily="34" charset="-120"/>
                <a:ea typeface="微軟正黑體" panose="020B0604030504040204" pitchFamily="34" charset="-120"/>
              </a:rPr>
              <a:t>請參閱招生簡章附錄一</a:t>
            </a:r>
            <a:r>
              <a:rPr lang="en-US" altLang="zh-TW" sz="2100" dirty="0">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2100" dirty="0">
              <a:latin typeface="微軟正黑體" panose="020B0604030504040204" pitchFamily="34" charset="-120"/>
              <a:ea typeface="微軟正黑體" panose="020B0604030504040204" pitchFamily="34" charset="-120"/>
              <a:cs typeface="Times New Roman" panose="02020603050405020304" pitchFamily="18" charset="0"/>
            </a:endParaRPr>
          </a:p>
          <a:p>
            <a:pPr marL="0" indent="0" algn="just">
              <a:buNone/>
              <a:tabLst>
                <a:tab pos="449263" algn="l"/>
              </a:tabLst>
            </a:pPr>
            <a:r>
              <a:rPr lang="en-US" altLang="zh-TW" sz="1600" dirty="0">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en-US" sz="1600" dirty="0">
                <a:latin typeface="微軟正黑體" panose="020B0604030504040204" pitchFamily="34" charset="-120"/>
                <a:ea typeface="微軟正黑體" panose="020B0604030504040204" pitchFamily="34" charset="-120"/>
                <a:cs typeface="Times New Roman" panose="02020603050405020304" pitchFamily="18" charset="0"/>
              </a:rPr>
              <a:t>繳費方式明訂於校系科（組）、學程甄審條件</a:t>
            </a:r>
            <a:endParaRPr lang="en-US" altLang="zh-TW" sz="1600" dirty="0">
              <a:latin typeface="微軟正黑體" pitchFamily="34" charset="-120"/>
              <a:ea typeface="微軟正黑體" pitchFamily="34" charset="-120"/>
              <a:cs typeface="Times New Roman" panose="02020603050405020304" pitchFamily="18" charset="0"/>
            </a:endParaRPr>
          </a:p>
          <a:p>
            <a:pPr marL="0" indent="0" algn="just">
              <a:buNone/>
              <a:tabLst>
                <a:tab pos="449263" algn="l"/>
              </a:tabLst>
            </a:pPr>
            <a:r>
              <a:rPr lang="en-US" altLang="zh-TW" sz="1600" dirty="0">
                <a:latin typeface="微軟正黑體" pitchFamily="34" charset="-120"/>
                <a:ea typeface="微軟正黑體" pitchFamily="34" charset="-120"/>
                <a:cs typeface="Times New Roman" panose="02020603050405020304" pitchFamily="18" charset="0"/>
              </a:rPr>
              <a:t>	※</a:t>
            </a:r>
            <a:r>
              <a:rPr lang="zh-TW" altLang="en-US" sz="1600" dirty="0">
                <a:latin typeface="微軟正黑體" panose="020B0604030504040204" pitchFamily="34" charset="-120"/>
                <a:ea typeface="微軟正黑體" panose="020B0604030504040204" pitchFamily="34" charset="-120"/>
                <a:cs typeface="Times New Roman" panose="02020603050405020304" pitchFamily="18" charset="0"/>
              </a:rPr>
              <a:t>繳費方式</a:t>
            </a:r>
            <a:r>
              <a:rPr lang="zh-TW" altLang="zh-TW" sz="1600" dirty="0">
                <a:latin typeface="微軟正黑體" panose="020B0604030504040204" pitchFamily="34" charset="-120"/>
                <a:ea typeface="微軟正黑體" panose="020B0604030504040204" pitchFamily="34" charset="-120"/>
                <a:cs typeface="Times New Roman" panose="02020603050405020304" pitchFamily="18" charset="0"/>
              </a:rPr>
              <a:t>於各校招生網站公告</a:t>
            </a:r>
            <a:r>
              <a:rPr lang="zh-TW" altLang="en-US" sz="1600" dirty="0">
                <a:latin typeface="微軟正黑體" panose="020B0604030504040204" pitchFamily="34" charset="-120"/>
                <a:ea typeface="微軟正黑體" panose="020B0604030504040204" pitchFamily="34" charset="-120"/>
                <a:cs typeface="Times New Roman" panose="02020603050405020304" pitchFamily="18" charset="0"/>
              </a:rPr>
              <a:t>或</a:t>
            </a:r>
            <a:r>
              <a:rPr lang="zh-TW" altLang="zh-TW" sz="1600" dirty="0">
                <a:latin typeface="微軟正黑體" panose="020B0604030504040204" pitchFamily="34" charset="-120"/>
                <a:ea typeface="微軟正黑體" panose="020B0604030504040204" pitchFamily="34" charset="-120"/>
                <a:cs typeface="Times New Roman" panose="02020603050405020304" pitchFamily="18" charset="0"/>
              </a:rPr>
              <a:t>由各校通知</a:t>
            </a:r>
            <a:endParaRPr lang="en-US" altLang="zh-TW" sz="1600" dirty="0">
              <a:latin typeface="微軟正黑體" pitchFamily="34" charset="-120"/>
              <a:ea typeface="微軟正黑體" pitchFamily="34" charset="-120"/>
              <a:cs typeface="Times New Roman" panose="02020603050405020304" pitchFamily="18" charset="0"/>
            </a:endParaRPr>
          </a:p>
          <a:p>
            <a:pPr marL="0" indent="0" algn="just">
              <a:buNone/>
              <a:tabLst>
                <a:tab pos="449263" algn="l"/>
              </a:tabLst>
            </a:pPr>
            <a:r>
              <a:rPr lang="en-US" altLang="zh-TW" sz="1600" dirty="0">
                <a:latin typeface="微軟正黑體" pitchFamily="34" charset="-120"/>
                <a:ea typeface="微軟正黑體" pitchFamily="34" charset="-120"/>
                <a:cs typeface="Times New Roman" panose="02020603050405020304" pitchFamily="18" charset="0"/>
              </a:rPr>
              <a:t>	※</a:t>
            </a:r>
            <a:r>
              <a:rPr lang="zh-TW" altLang="zh-TW" sz="1600" dirty="0">
                <a:latin typeface="微軟正黑體" panose="020B0604030504040204" pitchFamily="34" charset="-120"/>
                <a:ea typeface="微軟正黑體" panose="020B0604030504040204" pitchFamily="34" charset="-120"/>
                <a:cs typeface="Times New Roman" panose="02020603050405020304" pitchFamily="18" charset="0"/>
              </a:rPr>
              <a:t>本委員會網站亦提供繳費方式查詢</a:t>
            </a:r>
            <a:endParaRPr lang="en-US" altLang="zh-TW" sz="1600" dirty="0">
              <a:latin typeface="微軟正黑體" panose="020B0604030504040204" pitchFamily="34" charset="-120"/>
              <a:ea typeface="微軟正黑體" panose="020B0604030504040204" pitchFamily="34" charset="-120"/>
              <a:cs typeface="Times New Roman" panose="02020603050405020304" pitchFamily="18" charset="0"/>
            </a:endParaRPr>
          </a:p>
          <a:p>
            <a:pPr algn="just">
              <a:buBlip>
                <a:blip r:embed="rId3"/>
              </a:buBlip>
              <a:tabLst>
                <a:tab pos="449263" algn="l"/>
              </a:tabLst>
            </a:pPr>
            <a:r>
              <a:rPr lang="zh-TW" altLang="en-US" sz="21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未依規定期限及方式完成「學習歷程備審資料上傳」及「繳交指定項目甄審費用」之考生，視同放棄參加指定項目甄審之資格</a:t>
            </a:r>
            <a:endParaRPr lang="en-US" altLang="zh-TW" sz="21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0" indent="0" algn="just">
              <a:buNone/>
              <a:tabLst>
                <a:tab pos="449263" algn="l"/>
              </a:tabLst>
            </a:pPr>
            <a:endParaRPr lang="en-US" altLang="zh-TW" sz="1600" dirty="0">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22" name="圓角矩形 16"/>
          <p:cNvSpPr>
            <a:spLocks noChangeArrowheads="1"/>
          </p:cNvSpPr>
          <p:nvPr/>
        </p:nvSpPr>
        <p:spPr bwMode="auto">
          <a:xfrm>
            <a:off x="1101727" y="891159"/>
            <a:ext cx="4352926" cy="578882"/>
          </a:xfrm>
          <a:prstGeom prst="roundRect">
            <a:avLst>
              <a:gd name="adj" fmla="val 16667"/>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微軟正黑體" panose="020B0604030504040204" pitchFamily="34" charset="-120"/>
                <a:ea typeface="微軟正黑體" panose="020B0604030504040204" pitchFamily="34" charset="-120"/>
                <a:cs typeface="華康中黑體" pitchFamily="49" charset="-120"/>
              </a:rPr>
              <a:t>繳交指定項目甄審費用</a:t>
            </a:r>
          </a:p>
        </p:txBody>
      </p:sp>
      <p:grpSp>
        <p:nvGrpSpPr>
          <p:cNvPr id="34" name="群組 33"/>
          <p:cNvGrpSpPr/>
          <p:nvPr/>
        </p:nvGrpSpPr>
        <p:grpSpPr>
          <a:xfrm>
            <a:off x="8898010" y="190023"/>
            <a:ext cx="3084438" cy="1432422"/>
            <a:chOff x="5988125" y="214313"/>
            <a:chExt cx="3084438" cy="1432422"/>
          </a:xfrm>
        </p:grpSpPr>
        <p:grpSp>
          <p:nvGrpSpPr>
            <p:cNvPr id="35" name="群組 7"/>
            <p:cNvGrpSpPr>
              <a:grpSpLocks/>
            </p:cNvGrpSpPr>
            <p:nvPr/>
          </p:nvGrpSpPr>
          <p:grpSpPr bwMode="auto">
            <a:xfrm>
              <a:off x="6462713" y="214313"/>
              <a:ext cx="2609850" cy="1431925"/>
              <a:chOff x="6690632" y="1068877"/>
              <a:chExt cx="2609942" cy="1217115"/>
            </a:xfrm>
          </p:grpSpPr>
          <p:cxnSp>
            <p:nvCxnSpPr>
              <p:cNvPr id="38" name="直線單箭頭接點 8"/>
              <p:cNvCxnSpPr>
                <a:cxnSpLocks noChangeShapeType="1"/>
                <a:endCxn id="48" idx="1"/>
              </p:cNvCxnSpPr>
              <p:nvPr/>
            </p:nvCxnSpPr>
            <p:spPr bwMode="auto">
              <a:xfrm>
                <a:off x="8826152" y="1676100"/>
                <a:ext cx="117232" cy="1350"/>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39" name="圓角矩形 38"/>
              <p:cNvSpPr/>
              <p:nvPr/>
            </p:nvSpPr>
            <p:spPr bwMode="auto">
              <a:xfrm>
                <a:off x="6690632" y="1071576"/>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資格審查</a:t>
                </a:r>
              </a:p>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繳交報名費及</a:t>
                </a:r>
                <a:endParaRPr lang="en-US" altLang="zh-TW" sz="1400" dirty="0">
                  <a:solidFill>
                    <a:schemeClr val="tx1"/>
                  </a:solidFill>
                  <a:latin typeface="華康儷楷書" panose="03000509000000000000" pitchFamily="65" charset="-120"/>
                  <a:ea typeface="華康儷楷書" panose="03000509000000000000" pitchFamily="65" charset="-120"/>
                </a:endParaRPr>
              </a:p>
            </p:txBody>
          </p:sp>
          <p:sp>
            <p:nvSpPr>
              <p:cNvPr id="40" name="圓角矩形 39"/>
              <p:cNvSpPr/>
              <p:nvPr/>
            </p:nvSpPr>
            <p:spPr bwMode="auto">
              <a:xfrm>
                <a:off x="7138323" y="1071576"/>
                <a:ext cx="357200" cy="1214416"/>
              </a:xfrm>
              <a:prstGeom prst="roundRect">
                <a:avLst/>
              </a:prstGeom>
              <a:solidFill>
                <a:schemeClr val="accent6">
                  <a:lumMod val="75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bg1"/>
                    </a:solidFill>
                    <a:latin typeface="華康儷楷書" panose="03000509000000000000" pitchFamily="65" charset="-120"/>
                    <a:ea typeface="華康儷楷書" panose="03000509000000000000" pitchFamily="65" charset="-120"/>
                  </a:rPr>
                  <a:t>網路報名</a:t>
                </a:r>
              </a:p>
            </p:txBody>
          </p:sp>
          <p:sp>
            <p:nvSpPr>
              <p:cNvPr id="41" name="圓角矩形 40"/>
              <p:cNvSpPr/>
              <p:nvPr/>
            </p:nvSpPr>
            <p:spPr bwMode="auto">
              <a:xfrm>
                <a:off x="7589189" y="1071576"/>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指定項目甄審</a:t>
                </a:r>
              </a:p>
            </p:txBody>
          </p:sp>
          <p:sp>
            <p:nvSpPr>
              <p:cNvPr id="42" name="圓角矩形 41"/>
              <p:cNvSpPr/>
              <p:nvPr/>
            </p:nvSpPr>
            <p:spPr bwMode="auto">
              <a:xfrm>
                <a:off x="8051167" y="1071576"/>
                <a:ext cx="357201"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登記就讀志願序</a:t>
                </a:r>
              </a:p>
            </p:txBody>
          </p:sp>
          <p:sp>
            <p:nvSpPr>
              <p:cNvPr id="43" name="圓角矩形 42"/>
              <p:cNvSpPr/>
              <p:nvPr/>
            </p:nvSpPr>
            <p:spPr bwMode="auto">
              <a:xfrm>
                <a:off x="8500446" y="1068877"/>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志願序分發放榜</a:t>
                </a:r>
              </a:p>
            </p:txBody>
          </p:sp>
          <p:cxnSp>
            <p:nvCxnSpPr>
              <p:cNvPr id="44" name="直線單箭頭接點 14"/>
              <p:cNvCxnSpPr>
                <a:cxnSpLocks noChangeShapeType="1"/>
                <a:stCxn id="39" idx="3"/>
                <a:endCxn id="40" idx="1"/>
              </p:cNvCxnSpPr>
              <p:nvPr/>
            </p:nvCxnSpPr>
            <p:spPr bwMode="auto">
              <a:xfrm>
                <a:off x="7047822" y="1678769"/>
                <a:ext cx="91184"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45" name="直線單箭頭接點 15"/>
              <p:cNvCxnSpPr>
                <a:cxnSpLocks noChangeShapeType="1"/>
                <a:stCxn id="40" idx="3"/>
                <a:endCxn id="41" idx="1"/>
              </p:cNvCxnSpPr>
              <p:nvPr/>
            </p:nvCxnSpPr>
            <p:spPr bwMode="auto">
              <a:xfrm>
                <a:off x="7496196" y="1678769"/>
                <a:ext cx="9311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46" name="直線單箭頭接點 16"/>
              <p:cNvCxnSpPr>
                <a:cxnSpLocks noChangeShapeType="1"/>
                <a:stCxn id="41" idx="3"/>
                <a:endCxn id="42" idx="1"/>
              </p:cNvCxnSpPr>
              <p:nvPr/>
            </p:nvCxnSpPr>
            <p:spPr bwMode="auto">
              <a:xfrm>
                <a:off x="7946502" y="1678769"/>
                <a:ext cx="10477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47" name="直線單箭頭接點 17"/>
              <p:cNvCxnSpPr>
                <a:cxnSpLocks noChangeShapeType="1"/>
                <a:stCxn id="42" idx="3"/>
                <a:endCxn id="43" idx="1"/>
              </p:cNvCxnSpPr>
              <p:nvPr/>
            </p:nvCxnSpPr>
            <p:spPr bwMode="auto">
              <a:xfrm flipV="1">
                <a:off x="8408468" y="1676100"/>
                <a:ext cx="92622" cy="2671"/>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48" name="圓角矩形 47"/>
              <p:cNvSpPr/>
              <p:nvPr/>
            </p:nvSpPr>
            <p:spPr bwMode="auto">
              <a:xfrm>
                <a:off x="8943373" y="1068877"/>
                <a:ext cx="357201"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報到</a:t>
                </a:r>
              </a:p>
            </p:txBody>
          </p:sp>
        </p:grpSp>
        <p:sp>
          <p:nvSpPr>
            <p:cNvPr id="36" name="圓角矩形 35"/>
            <p:cNvSpPr/>
            <p:nvPr/>
          </p:nvSpPr>
          <p:spPr bwMode="auto">
            <a:xfrm>
              <a:off x="5988125" y="217985"/>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繳費身分審查</a:t>
              </a:r>
            </a:p>
          </p:txBody>
        </p:sp>
        <p:cxnSp>
          <p:nvCxnSpPr>
            <p:cNvPr id="37" name="直線單箭頭接點 14"/>
            <p:cNvCxnSpPr>
              <a:cxnSpLocks noChangeShapeType="1"/>
            </p:cNvCxnSpPr>
            <p:nvPr/>
          </p:nvCxnSpPr>
          <p:spPr bwMode="auto">
            <a:xfrm>
              <a:off x="6372200" y="940618"/>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grpSp>
      <p:sp>
        <p:nvSpPr>
          <p:cNvPr id="55"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500" b="1" spc="-75" dirty="0">
                <a:solidFill>
                  <a:prstClr val="black"/>
                </a:solidFill>
                <a:latin typeface="微軟正黑體" panose="020B0604030504040204" pitchFamily="34" charset="-120"/>
                <a:ea typeface="微軟正黑體" panose="020B0604030504040204" pitchFamily="34" charset="-120"/>
              </a:rPr>
              <a:t>技優甄審入學招生作業流程</a:t>
            </a:r>
          </a:p>
        </p:txBody>
      </p:sp>
      <p:sp>
        <p:nvSpPr>
          <p:cNvPr id="20" name="圓角矩形 20">
            <a:extLst>
              <a:ext uri="{FF2B5EF4-FFF2-40B4-BE49-F238E27FC236}">
                <a16:creationId xmlns:a16="http://schemas.microsoft.com/office/drawing/2014/main" id="{059F84A4-7CD8-4CA4-9315-44B434A9E262}"/>
              </a:ext>
            </a:extLst>
          </p:cNvPr>
          <p:cNvSpPr/>
          <p:nvPr/>
        </p:nvSpPr>
        <p:spPr bwMode="auto">
          <a:xfrm>
            <a:off x="8438383" y="200538"/>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看及疑義處理</a:t>
            </a:r>
            <a:endParaRPr lang="en-US" altLang="zh-TW" sz="1400" dirty="0">
              <a:solidFill>
                <a:schemeClr val="tx1"/>
              </a:solidFill>
              <a:latin typeface="華康儷楷書" panose="03000509000000000000" pitchFamily="65" charset="-120"/>
              <a:ea typeface="華康儷楷書" panose="03000509000000000000" pitchFamily="65" charset="-120"/>
            </a:endParaRPr>
          </a:p>
          <a:p>
            <a:pPr algn="dist"/>
            <a:r>
              <a:rPr lang="zh-TW" altLang="en-US" sz="1400" dirty="0">
                <a:solidFill>
                  <a:schemeClr val="tx1"/>
                </a:solidFill>
                <a:latin typeface="華康儷楷書" panose="03000509000000000000" pitchFamily="65" charset="-120"/>
                <a:ea typeface="華康儷楷書" panose="03000509000000000000" pitchFamily="65" charset="-120"/>
              </a:rPr>
              <a:t>學習歷程檔案查</a:t>
            </a:r>
          </a:p>
        </p:txBody>
      </p:sp>
      <p:cxnSp>
        <p:nvCxnSpPr>
          <p:cNvPr id="21" name="直線單箭頭接點 14">
            <a:extLst>
              <a:ext uri="{FF2B5EF4-FFF2-40B4-BE49-F238E27FC236}">
                <a16:creationId xmlns:a16="http://schemas.microsoft.com/office/drawing/2014/main" id="{C3D821E0-B716-49E5-A1CC-0FDE92BC94E4}"/>
              </a:ext>
            </a:extLst>
          </p:cNvPr>
          <p:cNvCxnSpPr>
            <a:cxnSpLocks noChangeShapeType="1"/>
          </p:cNvCxnSpPr>
          <p:nvPr/>
        </p:nvCxnSpPr>
        <p:spPr bwMode="auto">
          <a:xfrm>
            <a:off x="8803506" y="923171"/>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021614552"/>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Rectangle 3"/>
          <p:cNvSpPr>
            <a:spLocks noGrp="1" noChangeArrowheads="1"/>
          </p:cNvSpPr>
          <p:nvPr>
            <p:ph idx="4294967295"/>
          </p:nvPr>
        </p:nvSpPr>
        <p:spPr>
          <a:xfrm>
            <a:off x="1098495" y="1648549"/>
            <a:ext cx="10706100" cy="4270268"/>
          </a:xfrm>
        </p:spPr>
        <p:txBody>
          <a:bodyPr>
            <a:noAutofit/>
          </a:bodyPr>
          <a:lstStyle/>
          <a:p>
            <a:pPr>
              <a:buBlip>
                <a:blip r:embed="rId3"/>
              </a:buBlip>
              <a:defRPr/>
            </a:pPr>
            <a:r>
              <a:rPr lang="zh-TW" altLang="en-US" sz="22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學習歷程備審資料上傳時間</a:t>
            </a:r>
            <a:endParaRPr lang="en-US" altLang="zh-TW" sz="22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0" indent="0">
              <a:buNone/>
              <a:defRPr/>
            </a:pPr>
            <a:r>
              <a:rPr kumimoji="1" lang="en-US" altLang="zh-TW" sz="2400" b="1" dirty="0">
                <a:solidFill>
                  <a:srgbClr val="0000CC"/>
                </a:solidFill>
                <a:latin typeface="微軟正黑體" panose="020B0604030504040204" pitchFamily="34" charset="-120"/>
                <a:ea typeface="微軟正黑體" panose="020B0604030504040204" pitchFamily="34" charset="-120"/>
              </a:rPr>
              <a:t> </a:t>
            </a:r>
            <a:r>
              <a:rPr kumimoji="1" lang="en-US" altLang="zh-TW" sz="2400" b="1" dirty="0">
                <a:solidFill>
                  <a:srgbClr val="FF0000"/>
                </a:solidFill>
                <a:latin typeface="微軟正黑體" panose="020B0604030504040204" pitchFamily="34" charset="-120"/>
                <a:ea typeface="微軟正黑體" panose="020B0604030504040204" pitchFamily="34" charset="-120"/>
              </a:rPr>
              <a:t>113.6.5(</a:t>
            </a:r>
            <a:r>
              <a:rPr kumimoji="1" lang="zh-TW" altLang="en-US" sz="2400" b="1" dirty="0">
                <a:solidFill>
                  <a:srgbClr val="FF0000"/>
                </a:solidFill>
                <a:latin typeface="微軟正黑體" panose="020B0604030504040204" pitchFamily="34" charset="-120"/>
                <a:ea typeface="微軟正黑體" panose="020B0604030504040204" pitchFamily="34" charset="-120"/>
              </a:rPr>
              <a:t>三</a:t>
            </a:r>
            <a:r>
              <a:rPr kumimoji="1" lang="en-US" altLang="zh-TW" sz="2400" b="1" dirty="0">
                <a:solidFill>
                  <a:srgbClr val="FF0000"/>
                </a:solidFill>
                <a:latin typeface="微軟正黑體" panose="020B0604030504040204" pitchFamily="34" charset="-120"/>
                <a:ea typeface="微軟正黑體" panose="020B0604030504040204" pitchFamily="34" charset="-120"/>
              </a:rPr>
              <a:t>)10:00</a:t>
            </a:r>
            <a:r>
              <a:rPr kumimoji="1" lang="zh-TW" altLang="en-US" sz="2400" b="1" dirty="0">
                <a:solidFill>
                  <a:srgbClr val="FF0000"/>
                </a:solidFill>
                <a:latin typeface="微軟正黑體" panose="020B0604030504040204" pitchFamily="34" charset="-120"/>
                <a:ea typeface="微軟正黑體" panose="020B0604030504040204" pitchFamily="34" charset="-120"/>
              </a:rPr>
              <a:t>起</a:t>
            </a:r>
            <a:r>
              <a:rPr kumimoji="1" lang="zh-TW" altLang="en-US" sz="2400" b="1" dirty="0">
                <a:solidFill>
                  <a:srgbClr val="0000CC"/>
                </a:solidFill>
                <a:latin typeface="微軟正黑體" panose="020B0604030504040204" pitchFamily="34" charset="-120"/>
                <a:ea typeface="微軟正黑體" panose="020B0604030504040204" pitchFamily="34" charset="-120"/>
              </a:rPr>
              <a:t>，每日</a:t>
            </a:r>
            <a:r>
              <a:rPr kumimoji="1" lang="en-US" altLang="zh-TW" sz="2400" b="1" dirty="0">
                <a:solidFill>
                  <a:srgbClr val="0000CC"/>
                </a:solidFill>
                <a:latin typeface="微軟正黑體" panose="020B0604030504040204" pitchFamily="34" charset="-120"/>
                <a:ea typeface="微軟正黑體" panose="020B0604030504040204" pitchFamily="34" charset="-120"/>
              </a:rPr>
              <a:t>8:00</a:t>
            </a:r>
            <a:r>
              <a:rPr kumimoji="1" lang="zh-TW" altLang="en-US" sz="2400" b="1" dirty="0">
                <a:solidFill>
                  <a:srgbClr val="0000CC"/>
                </a:solidFill>
                <a:latin typeface="微軟正黑體" panose="020B0604030504040204" pitchFamily="34" charset="-120"/>
                <a:ea typeface="微軟正黑體" panose="020B0604030504040204" pitchFamily="34" charset="-120"/>
              </a:rPr>
              <a:t>至</a:t>
            </a:r>
            <a:r>
              <a:rPr kumimoji="1" lang="en-US" altLang="zh-TW" sz="2400" b="1" dirty="0">
                <a:solidFill>
                  <a:srgbClr val="0000CC"/>
                </a:solidFill>
                <a:latin typeface="微軟正黑體" panose="020B0604030504040204" pitchFamily="34" charset="-120"/>
                <a:ea typeface="微軟正黑體" panose="020B0604030504040204" pitchFamily="34" charset="-120"/>
              </a:rPr>
              <a:t>21:00</a:t>
            </a:r>
            <a:r>
              <a:rPr kumimoji="1" lang="zh-TW" altLang="en-US" sz="2400" b="1" dirty="0">
                <a:solidFill>
                  <a:srgbClr val="0000CC"/>
                </a:solidFill>
                <a:latin typeface="微軟正黑體" panose="020B0604030504040204" pitchFamily="34" charset="-120"/>
                <a:ea typeface="微軟正黑體" panose="020B0604030504040204" pitchFamily="34" charset="-120"/>
              </a:rPr>
              <a:t>止</a:t>
            </a:r>
            <a:r>
              <a:rPr kumimoji="1" lang="en-US" altLang="zh-TW" sz="2000" b="1" dirty="0">
                <a:solidFill>
                  <a:srgbClr val="0000CC"/>
                </a:solidFill>
                <a:latin typeface="微軟正黑體" panose="020B0604030504040204" pitchFamily="34" charset="-120"/>
                <a:ea typeface="微軟正黑體" panose="020B0604030504040204" pitchFamily="34" charset="-120"/>
              </a:rPr>
              <a:t>(</a:t>
            </a:r>
            <a:r>
              <a:rPr kumimoji="1" lang="zh-TW" altLang="en-US" sz="2000" b="1" dirty="0">
                <a:solidFill>
                  <a:srgbClr val="0000CC"/>
                </a:solidFill>
                <a:latin typeface="微軟正黑體" panose="020B0604030504040204" pitchFamily="34" charset="-120"/>
                <a:ea typeface="微軟正黑體" panose="020B0604030504040204" pitchFamily="34" charset="-120"/>
              </a:rPr>
              <a:t>首日為</a:t>
            </a:r>
            <a:r>
              <a:rPr kumimoji="1" lang="en-US" altLang="zh-TW" sz="2000" b="1" dirty="0">
                <a:solidFill>
                  <a:srgbClr val="0000CC"/>
                </a:solidFill>
                <a:latin typeface="微軟正黑體" panose="020B0604030504040204" pitchFamily="34" charset="-120"/>
                <a:ea typeface="微軟正黑體" panose="020B0604030504040204" pitchFamily="34" charset="-120"/>
              </a:rPr>
              <a:t>10:00</a:t>
            </a:r>
            <a:r>
              <a:rPr kumimoji="1" lang="zh-TW" altLang="en-US" sz="2000" b="1" dirty="0">
                <a:solidFill>
                  <a:srgbClr val="0000CC"/>
                </a:solidFill>
                <a:latin typeface="微軟正黑體" panose="020B0604030504040204" pitchFamily="34" charset="-120"/>
                <a:ea typeface="微軟正黑體" panose="020B0604030504040204" pitchFamily="34" charset="-120"/>
              </a:rPr>
              <a:t>起至</a:t>
            </a:r>
            <a:r>
              <a:rPr kumimoji="1" lang="en-US" altLang="zh-TW" sz="2000" b="1" dirty="0">
                <a:solidFill>
                  <a:srgbClr val="0000CC"/>
                </a:solidFill>
                <a:latin typeface="微軟正黑體" panose="020B0604030504040204" pitchFamily="34" charset="-120"/>
                <a:ea typeface="微軟正黑體" panose="020B0604030504040204" pitchFamily="34" charset="-120"/>
              </a:rPr>
              <a:t>21:00</a:t>
            </a:r>
            <a:r>
              <a:rPr kumimoji="1" lang="zh-TW" altLang="en-US" sz="2000" b="1" dirty="0">
                <a:solidFill>
                  <a:srgbClr val="0000CC"/>
                </a:solidFill>
                <a:latin typeface="微軟正黑體" panose="020B0604030504040204" pitchFamily="34" charset="-120"/>
                <a:ea typeface="微軟正黑體" panose="020B0604030504040204" pitchFamily="34" charset="-120"/>
              </a:rPr>
              <a:t>止</a:t>
            </a:r>
            <a:r>
              <a:rPr kumimoji="1" lang="en-US" altLang="zh-TW" sz="2000" b="1" dirty="0">
                <a:solidFill>
                  <a:srgbClr val="0000CC"/>
                </a:solidFill>
                <a:latin typeface="微軟正黑體" panose="020B0604030504040204" pitchFamily="34" charset="-120"/>
                <a:ea typeface="微軟正黑體" panose="020B0604030504040204" pitchFamily="34" charset="-120"/>
              </a:rPr>
              <a:t>)</a:t>
            </a:r>
          </a:p>
          <a:p>
            <a:pPr marL="266700" indent="-266700" algn="just">
              <a:buFont typeface="+mj-lt"/>
              <a:buAutoNum type="arabicPeriod"/>
            </a:pP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各校系科</a:t>
            </a:r>
            <a:r>
              <a:rPr lang="en-US" altLang="zh-TW" sz="18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組</a:t>
            </a:r>
            <a:r>
              <a:rPr lang="en-US" altLang="zh-TW" sz="18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、學程之學習歷程備審資料上傳暨繳費截止時間，請參閱本委員會網站「簡章查詢系統」之「各校系科</a:t>
            </a:r>
            <a:r>
              <a:rPr lang="en-US" altLang="zh-TW" sz="18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組</a:t>
            </a:r>
            <a:r>
              <a:rPr lang="en-US" altLang="zh-TW" sz="18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、學程甄審條件」</a:t>
            </a:r>
            <a:endParaRPr lang="en-US" altLang="zh-TW" sz="1800" dirty="0">
              <a:latin typeface="微軟正黑體" panose="020B0604030504040204" pitchFamily="34" charset="-120"/>
              <a:ea typeface="微軟正黑體" panose="020B0604030504040204" pitchFamily="34" charset="-120"/>
              <a:cs typeface="Times New Roman" panose="02020603050405020304" pitchFamily="18" charset="0"/>
            </a:endParaRPr>
          </a:p>
          <a:p>
            <a:pPr marL="266700" indent="-266700" algn="just">
              <a:buFont typeface="+mj-lt"/>
              <a:buAutoNum type="arabicPeriod"/>
            </a:pP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上傳系統於每日</a:t>
            </a:r>
            <a:r>
              <a:rPr lang="en-US" altLang="zh-TW" sz="1800" dirty="0">
                <a:latin typeface="微軟正黑體" panose="020B0604030504040204" pitchFamily="34" charset="-120"/>
                <a:ea typeface="微軟正黑體" panose="020B0604030504040204" pitchFamily="34" charset="-120"/>
                <a:cs typeface="Times New Roman" panose="02020603050405020304" pitchFamily="18" charset="0"/>
              </a:rPr>
              <a:t>21:00</a:t>
            </a: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準時關閉，此時正進行上傳中之學習歷程備審資料將無法完成上傳，請考生特別注意，務必預留學習歷程備審資料上傳時間</a:t>
            </a:r>
            <a:endParaRPr lang="en-US" altLang="zh-TW" sz="1800" dirty="0">
              <a:latin typeface="微軟正黑體" panose="020B0604030504040204" pitchFamily="34" charset="-120"/>
              <a:ea typeface="微軟正黑體" panose="020B0604030504040204" pitchFamily="34" charset="-120"/>
              <a:cs typeface="Times New Roman" panose="02020603050405020304" pitchFamily="18" charset="0"/>
            </a:endParaRPr>
          </a:p>
          <a:p>
            <a:pPr marL="0" indent="0" algn="just">
              <a:buNone/>
            </a:pPr>
            <a:endPar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endParaRPr>
          </a:p>
          <a:p>
            <a:pPr>
              <a:buBlip>
                <a:blip r:embed="rId3"/>
              </a:buBlip>
              <a:defRPr/>
            </a:pPr>
            <a:r>
              <a:rPr lang="zh-TW" altLang="en-US" sz="22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各校系科（組）、學程學習歷程備審資料上傳時</a:t>
            </a:r>
            <a:endParaRPr lang="en-US" altLang="zh-TW" sz="2200" b="1"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266700" indent="-266700" algn="just">
              <a:buFont typeface="+mj-lt"/>
              <a:buAutoNum type="arabicPeriod"/>
            </a:pP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具有中央資料庫學習歷程檔案之考生，考生須就以「</a:t>
            </a:r>
            <a:r>
              <a:rPr lang="zh-TW" altLang="en-US" sz="18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勾選清單方式</a:t>
            </a:r>
            <a:r>
              <a:rPr lang="zh-TW" altLang="en-US" sz="18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使用中央資料庫學習歷程檔案</a:t>
            </a: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」或「</a:t>
            </a:r>
            <a:r>
              <a:rPr lang="zh-TW" altLang="en-US" sz="18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採用自行上傳</a:t>
            </a:r>
            <a:r>
              <a:rPr lang="en-US" altLang="zh-TW" sz="18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PDF</a:t>
            </a:r>
            <a:r>
              <a:rPr lang="zh-TW" altLang="en-US" sz="18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檔案</a:t>
            </a:r>
            <a:r>
              <a:rPr lang="zh-TW" altLang="en-US" sz="18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選擇方式</a:t>
            </a: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擇一</a:t>
            </a: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方式繳交學習歷程備審資料</a:t>
            </a:r>
            <a:endParaRPr lang="en-US" altLang="zh-TW" sz="1800" dirty="0">
              <a:latin typeface="微軟正黑體" panose="020B0604030504040204" pitchFamily="34" charset="-120"/>
              <a:ea typeface="微軟正黑體" panose="020B0604030504040204" pitchFamily="34" charset="-120"/>
              <a:cs typeface="Times New Roman" panose="02020603050405020304" pitchFamily="18" charset="0"/>
            </a:endParaRPr>
          </a:p>
          <a:p>
            <a:pPr marL="266700" indent="-266700" algn="just">
              <a:buFont typeface="+mj-lt"/>
              <a:buAutoNum type="arabicPeriod"/>
            </a:pPr>
            <a:endParaRPr lang="en-US" altLang="zh-TW" sz="1800" dirty="0">
              <a:latin typeface="微軟正黑體" panose="020B0604030504040204" pitchFamily="34" charset="-120"/>
              <a:ea typeface="微軟正黑體" panose="020B0604030504040204" pitchFamily="34" charset="-120"/>
              <a:cs typeface="Times New Roman" panose="02020603050405020304" pitchFamily="18" charset="0"/>
            </a:endParaRPr>
          </a:p>
          <a:p>
            <a:pPr marL="266700" indent="-266700" algn="just">
              <a:buFont typeface="+mj-lt"/>
              <a:buAutoNum type="arabicPeriod"/>
            </a:pP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未具有中央資料庫學習歷程檔案之考生，學習歷程備審資料一律以網路上傳</a:t>
            </a:r>
            <a:r>
              <a:rPr lang="en-US" altLang="zh-TW" sz="1800" dirty="0">
                <a:latin typeface="微軟正黑體" panose="020B0604030504040204" pitchFamily="34" charset="-120"/>
                <a:ea typeface="微軟正黑體" panose="020B0604030504040204" pitchFamily="34" charset="-120"/>
                <a:cs typeface="Times New Roman" panose="02020603050405020304" pitchFamily="18" charset="0"/>
              </a:rPr>
              <a:t>PDF</a:t>
            </a: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檔案方式繳交</a:t>
            </a:r>
            <a:endParaRPr lang="en-US" altLang="zh-TW" sz="1800" dirty="0">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22" name="圓角矩形 16"/>
          <p:cNvSpPr>
            <a:spLocks noChangeArrowheads="1"/>
          </p:cNvSpPr>
          <p:nvPr/>
        </p:nvSpPr>
        <p:spPr bwMode="auto">
          <a:xfrm>
            <a:off x="1098495" y="905121"/>
            <a:ext cx="4510198" cy="578882"/>
          </a:xfrm>
          <a:prstGeom prst="roundRect">
            <a:avLst>
              <a:gd name="adj" fmla="val 16667"/>
            </a:avLst>
          </a:prstGeom>
          <a:ln>
            <a:noFill/>
          </a:ln>
        </p:spPr>
        <p:style>
          <a:lnRef idx="1">
            <a:schemeClr val="accent6"/>
          </a:lnRef>
          <a:fillRef idx="2">
            <a:schemeClr val="accent6"/>
          </a:fillRef>
          <a:effectRef idx="1">
            <a:schemeClr val="accent6"/>
          </a:effectRef>
          <a:fontRef idx="minor">
            <a:schemeClr val="dk1"/>
          </a:fontRef>
        </p:style>
        <p:txBody>
          <a:bodyPr>
            <a:spAutoFit/>
          </a:bodyPr>
          <a:lstStyle/>
          <a:p>
            <a:pPr marL="342900" indent="-342900" algn="ctr">
              <a:spcBef>
                <a:spcPct val="20000"/>
              </a:spcBef>
            </a:pPr>
            <a:r>
              <a:rPr lang="zh-TW" altLang="en-US" sz="2800" kern="0" dirty="0">
                <a:latin typeface="微軟正黑體" panose="020B0604030504040204" pitchFamily="34" charset="-120"/>
                <a:ea typeface="微軟正黑體" panose="020B0604030504040204" pitchFamily="34" charset="-120"/>
                <a:cs typeface="華康中黑體" pitchFamily="49" charset="-120"/>
              </a:rPr>
              <a:t>網路上傳學習歷程備審資料</a:t>
            </a:r>
          </a:p>
        </p:txBody>
      </p:sp>
      <p:grpSp>
        <p:nvGrpSpPr>
          <p:cNvPr id="24" name="群組 23"/>
          <p:cNvGrpSpPr/>
          <p:nvPr/>
        </p:nvGrpSpPr>
        <p:grpSpPr>
          <a:xfrm>
            <a:off x="8898010" y="190023"/>
            <a:ext cx="3084438" cy="1432422"/>
            <a:chOff x="5988125" y="214313"/>
            <a:chExt cx="3084438" cy="1432422"/>
          </a:xfrm>
        </p:grpSpPr>
        <p:grpSp>
          <p:nvGrpSpPr>
            <p:cNvPr id="34" name="群組 7"/>
            <p:cNvGrpSpPr>
              <a:grpSpLocks/>
            </p:cNvGrpSpPr>
            <p:nvPr/>
          </p:nvGrpSpPr>
          <p:grpSpPr bwMode="auto">
            <a:xfrm>
              <a:off x="6462713" y="214313"/>
              <a:ext cx="2609850" cy="1431925"/>
              <a:chOff x="6690632" y="1068877"/>
              <a:chExt cx="2609942" cy="1217115"/>
            </a:xfrm>
          </p:grpSpPr>
          <p:cxnSp>
            <p:nvCxnSpPr>
              <p:cNvPr id="37" name="直線單箭頭接點 8"/>
              <p:cNvCxnSpPr>
                <a:cxnSpLocks noChangeShapeType="1"/>
                <a:endCxn id="47" idx="1"/>
              </p:cNvCxnSpPr>
              <p:nvPr/>
            </p:nvCxnSpPr>
            <p:spPr bwMode="auto">
              <a:xfrm>
                <a:off x="8826152" y="1676100"/>
                <a:ext cx="117232" cy="1350"/>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38" name="圓角矩形 37"/>
              <p:cNvSpPr/>
              <p:nvPr/>
            </p:nvSpPr>
            <p:spPr bwMode="auto">
              <a:xfrm>
                <a:off x="6690632" y="1071576"/>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資格審查</a:t>
                </a:r>
              </a:p>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繳交報名費及</a:t>
                </a:r>
                <a:endParaRPr lang="en-US" altLang="zh-TW" sz="1400" dirty="0">
                  <a:solidFill>
                    <a:schemeClr val="tx1"/>
                  </a:solidFill>
                  <a:latin typeface="華康儷楷書" panose="03000509000000000000" pitchFamily="65" charset="-120"/>
                  <a:ea typeface="華康儷楷書" panose="03000509000000000000" pitchFamily="65" charset="-120"/>
                </a:endParaRPr>
              </a:p>
            </p:txBody>
          </p:sp>
          <p:sp>
            <p:nvSpPr>
              <p:cNvPr id="39" name="圓角矩形 38"/>
              <p:cNvSpPr/>
              <p:nvPr/>
            </p:nvSpPr>
            <p:spPr bwMode="auto">
              <a:xfrm>
                <a:off x="7138323" y="1071576"/>
                <a:ext cx="357200" cy="1214416"/>
              </a:xfrm>
              <a:prstGeom prst="roundRect">
                <a:avLst/>
              </a:prstGeom>
              <a:solidFill>
                <a:schemeClr val="accent6">
                  <a:lumMod val="75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bg1"/>
                    </a:solidFill>
                    <a:latin typeface="華康儷楷書" panose="03000509000000000000" pitchFamily="65" charset="-120"/>
                    <a:ea typeface="華康儷楷書" panose="03000509000000000000" pitchFamily="65" charset="-120"/>
                  </a:rPr>
                  <a:t>網路報名</a:t>
                </a:r>
              </a:p>
            </p:txBody>
          </p:sp>
          <p:sp>
            <p:nvSpPr>
              <p:cNvPr id="40" name="圓角矩形 39"/>
              <p:cNvSpPr/>
              <p:nvPr/>
            </p:nvSpPr>
            <p:spPr bwMode="auto">
              <a:xfrm>
                <a:off x="7589189" y="1071576"/>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指定項目甄審</a:t>
                </a:r>
              </a:p>
            </p:txBody>
          </p:sp>
          <p:sp>
            <p:nvSpPr>
              <p:cNvPr id="41" name="圓角矩形 40"/>
              <p:cNvSpPr/>
              <p:nvPr/>
            </p:nvSpPr>
            <p:spPr bwMode="auto">
              <a:xfrm>
                <a:off x="8051167" y="1071576"/>
                <a:ext cx="357201"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登記就讀志願序</a:t>
                </a:r>
              </a:p>
            </p:txBody>
          </p:sp>
          <p:sp>
            <p:nvSpPr>
              <p:cNvPr id="42" name="圓角矩形 41"/>
              <p:cNvSpPr/>
              <p:nvPr/>
            </p:nvSpPr>
            <p:spPr bwMode="auto">
              <a:xfrm>
                <a:off x="8500446" y="1068877"/>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志願序分發放榜</a:t>
                </a:r>
              </a:p>
            </p:txBody>
          </p:sp>
          <p:cxnSp>
            <p:nvCxnSpPr>
              <p:cNvPr id="43" name="直線單箭頭接點 14"/>
              <p:cNvCxnSpPr>
                <a:cxnSpLocks noChangeShapeType="1"/>
                <a:stCxn id="38" idx="3"/>
                <a:endCxn id="39" idx="1"/>
              </p:cNvCxnSpPr>
              <p:nvPr/>
            </p:nvCxnSpPr>
            <p:spPr bwMode="auto">
              <a:xfrm>
                <a:off x="7047822" y="1678769"/>
                <a:ext cx="91184"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44" name="直線單箭頭接點 15"/>
              <p:cNvCxnSpPr>
                <a:cxnSpLocks noChangeShapeType="1"/>
                <a:stCxn id="39" idx="3"/>
                <a:endCxn id="40" idx="1"/>
              </p:cNvCxnSpPr>
              <p:nvPr/>
            </p:nvCxnSpPr>
            <p:spPr bwMode="auto">
              <a:xfrm>
                <a:off x="7496196" y="1678769"/>
                <a:ext cx="9311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45" name="直線單箭頭接點 16"/>
              <p:cNvCxnSpPr>
                <a:cxnSpLocks noChangeShapeType="1"/>
                <a:stCxn id="40" idx="3"/>
                <a:endCxn id="41" idx="1"/>
              </p:cNvCxnSpPr>
              <p:nvPr/>
            </p:nvCxnSpPr>
            <p:spPr bwMode="auto">
              <a:xfrm>
                <a:off x="7946502" y="1678769"/>
                <a:ext cx="10477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46" name="直線單箭頭接點 17"/>
              <p:cNvCxnSpPr>
                <a:cxnSpLocks noChangeShapeType="1"/>
                <a:stCxn id="41" idx="3"/>
                <a:endCxn id="42" idx="1"/>
              </p:cNvCxnSpPr>
              <p:nvPr/>
            </p:nvCxnSpPr>
            <p:spPr bwMode="auto">
              <a:xfrm flipV="1">
                <a:off x="8408468" y="1676100"/>
                <a:ext cx="92622" cy="2671"/>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47" name="圓角矩形 46"/>
              <p:cNvSpPr/>
              <p:nvPr/>
            </p:nvSpPr>
            <p:spPr bwMode="auto">
              <a:xfrm>
                <a:off x="8943373" y="1068877"/>
                <a:ext cx="357201"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報到</a:t>
                </a:r>
              </a:p>
            </p:txBody>
          </p:sp>
        </p:grpSp>
        <p:sp>
          <p:nvSpPr>
            <p:cNvPr id="35" name="圓角矩形 34"/>
            <p:cNvSpPr/>
            <p:nvPr/>
          </p:nvSpPr>
          <p:spPr bwMode="auto">
            <a:xfrm>
              <a:off x="5988125" y="217985"/>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繳費身分審查</a:t>
              </a:r>
            </a:p>
          </p:txBody>
        </p:sp>
        <p:cxnSp>
          <p:nvCxnSpPr>
            <p:cNvPr id="36" name="直線單箭頭接點 14"/>
            <p:cNvCxnSpPr>
              <a:cxnSpLocks noChangeShapeType="1"/>
            </p:cNvCxnSpPr>
            <p:nvPr/>
          </p:nvCxnSpPr>
          <p:spPr bwMode="auto">
            <a:xfrm>
              <a:off x="6372200" y="940618"/>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grpSp>
      <p:sp>
        <p:nvSpPr>
          <p:cNvPr id="4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500" b="1" spc="-75" dirty="0">
                <a:solidFill>
                  <a:prstClr val="black"/>
                </a:solidFill>
                <a:latin typeface="微軟正黑體" panose="020B0604030504040204" pitchFamily="34" charset="-120"/>
                <a:ea typeface="微軟正黑體" panose="020B0604030504040204" pitchFamily="34" charset="-120"/>
              </a:rPr>
              <a:t>技優甄審入學招生作業流程</a:t>
            </a:r>
          </a:p>
        </p:txBody>
      </p:sp>
      <p:sp>
        <p:nvSpPr>
          <p:cNvPr id="20" name="圓角矩形 20">
            <a:extLst>
              <a:ext uri="{FF2B5EF4-FFF2-40B4-BE49-F238E27FC236}">
                <a16:creationId xmlns:a16="http://schemas.microsoft.com/office/drawing/2014/main" id="{059F84A4-7CD8-4CA4-9315-44B434A9E262}"/>
              </a:ext>
            </a:extLst>
          </p:cNvPr>
          <p:cNvSpPr/>
          <p:nvPr/>
        </p:nvSpPr>
        <p:spPr bwMode="auto">
          <a:xfrm>
            <a:off x="8438383" y="210266"/>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看及疑義處理</a:t>
            </a:r>
            <a:endParaRPr lang="en-US" altLang="zh-TW" sz="1400" dirty="0">
              <a:solidFill>
                <a:schemeClr val="tx1"/>
              </a:solidFill>
              <a:latin typeface="華康儷楷書" panose="03000509000000000000" pitchFamily="65" charset="-120"/>
              <a:ea typeface="華康儷楷書" panose="03000509000000000000" pitchFamily="65" charset="-120"/>
            </a:endParaRPr>
          </a:p>
          <a:p>
            <a:pPr algn="dist"/>
            <a:r>
              <a:rPr lang="zh-TW" altLang="en-US" sz="1400" dirty="0">
                <a:solidFill>
                  <a:schemeClr val="tx1"/>
                </a:solidFill>
                <a:latin typeface="華康儷楷書" panose="03000509000000000000" pitchFamily="65" charset="-120"/>
                <a:ea typeface="華康儷楷書" panose="03000509000000000000" pitchFamily="65" charset="-120"/>
              </a:rPr>
              <a:t>學習歷程檔案查</a:t>
            </a:r>
          </a:p>
        </p:txBody>
      </p:sp>
      <p:cxnSp>
        <p:nvCxnSpPr>
          <p:cNvPr id="21" name="直線單箭頭接點 14">
            <a:extLst>
              <a:ext uri="{FF2B5EF4-FFF2-40B4-BE49-F238E27FC236}">
                <a16:creationId xmlns:a16="http://schemas.microsoft.com/office/drawing/2014/main" id="{C3D821E0-B716-49E5-A1CC-0FDE92BC94E4}"/>
              </a:ext>
            </a:extLst>
          </p:cNvPr>
          <p:cNvCxnSpPr>
            <a:cxnSpLocks noChangeShapeType="1"/>
          </p:cNvCxnSpPr>
          <p:nvPr/>
        </p:nvCxnSpPr>
        <p:spPr bwMode="auto">
          <a:xfrm>
            <a:off x="8803506" y="932899"/>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23" name="矩形 22">
            <a:extLst>
              <a:ext uri="{FF2B5EF4-FFF2-40B4-BE49-F238E27FC236}">
                <a16:creationId xmlns:a16="http://schemas.microsoft.com/office/drawing/2014/main" id="{D7D9D671-6773-4901-8130-3F372E61FB1D}"/>
              </a:ext>
            </a:extLst>
          </p:cNvPr>
          <p:cNvSpPr/>
          <p:nvPr/>
        </p:nvSpPr>
        <p:spPr>
          <a:xfrm>
            <a:off x="1027058" y="5135417"/>
            <a:ext cx="10848973" cy="378691"/>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a:buClr>
                <a:schemeClr val="tx1"/>
              </a:buClr>
              <a:defRPr/>
            </a:pPr>
            <a:r>
              <a:rPr lang="zh-TW" altLang="en-US" sz="1800" b="1" dirty="0">
                <a:solidFill>
                  <a:schemeClr val="tx1"/>
                </a:solidFill>
                <a:latin typeface="微軟正黑體" panose="020B0604030504040204" pitchFamily="34" charset="-120"/>
                <a:ea typeface="微軟正黑體" panose="020B0604030504040204" pitchFamily="34" charset="-120"/>
                <a:cs typeface="Times New Roman" panose="02020603050405020304" pitchFamily="18" charset="0"/>
              </a:rPr>
              <a:t>上傳模式</a:t>
            </a:r>
            <a:r>
              <a:rPr lang="zh-TW" altLang="en-US" sz="18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一經確定送出後，即不得再更改。上傳系統將依考生選擇，提供不同上傳模式，請考生審慎考慮</a:t>
            </a:r>
            <a:endParaRPr lang="en-US" altLang="zh-TW" sz="1800" b="1" dirty="0">
              <a:solidFill>
                <a:srgbClr val="C0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504724978"/>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群組 23"/>
          <p:cNvGrpSpPr/>
          <p:nvPr/>
        </p:nvGrpSpPr>
        <p:grpSpPr>
          <a:xfrm>
            <a:off x="8898010" y="190023"/>
            <a:ext cx="3084438" cy="1432422"/>
            <a:chOff x="5988125" y="214313"/>
            <a:chExt cx="3084438" cy="1432422"/>
          </a:xfrm>
        </p:grpSpPr>
        <p:grpSp>
          <p:nvGrpSpPr>
            <p:cNvPr id="34" name="群組 7"/>
            <p:cNvGrpSpPr>
              <a:grpSpLocks/>
            </p:cNvGrpSpPr>
            <p:nvPr/>
          </p:nvGrpSpPr>
          <p:grpSpPr bwMode="auto">
            <a:xfrm>
              <a:off x="6462713" y="214313"/>
              <a:ext cx="2609850" cy="1431925"/>
              <a:chOff x="6690632" y="1068877"/>
              <a:chExt cx="2609942" cy="1217115"/>
            </a:xfrm>
          </p:grpSpPr>
          <p:cxnSp>
            <p:nvCxnSpPr>
              <p:cNvPr id="37" name="直線單箭頭接點 8"/>
              <p:cNvCxnSpPr>
                <a:cxnSpLocks noChangeShapeType="1"/>
                <a:endCxn id="47" idx="1"/>
              </p:cNvCxnSpPr>
              <p:nvPr/>
            </p:nvCxnSpPr>
            <p:spPr bwMode="auto">
              <a:xfrm>
                <a:off x="8826152" y="1676100"/>
                <a:ext cx="117232" cy="1350"/>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38" name="圓角矩形 37"/>
              <p:cNvSpPr/>
              <p:nvPr/>
            </p:nvSpPr>
            <p:spPr bwMode="auto">
              <a:xfrm>
                <a:off x="6690632" y="1071576"/>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資格審查</a:t>
                </a:r>
              </a:p>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繳交報名費及</a:t>
                </a:r>
                <a:endParaRPr lang="en-US" altLang="zh-TW" sz="1400" dirty="0">
                  <a:solidFill>
                    <a:schemeClr val="tx1"/>
                  </a:solidFill>
                  <a:latin typeface="華康儷楷書" panose="03000509000000000000" pitchFamily="65" charset="-120"/>
                  <a:ea typeface="華康儷楷書" panose="03000509000000000000" pitchFamily="65" charset="-120"/>
                </a:endParaRPr>
              </a:p>
            </p:txBody>
          </p:sp>
          <p:sp>
            <p:nvSpPr>
              <p:cNvPr id="39" name="圓角矩形 38"/>
              <p:cNvSpPr/>
              <p:nvPr/>
            </p:nvSpPr>
            <p:spPr bwMode="auto">
              <a:xfrm>
                <a:off x="7138323" y="1071576"/>
                <a:ext cx="357200" cy="1214416"/>
              </a:xfrm>
              <a:prstGeom prst="roundRect">
                <a:avLst/>
              </a:prstGeom>
              <a:solidFill>
                <a:schemeClr val="accent6">
                  <a:lumMod val="75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bg1"/>
                    </a:solidFill>
                    <a:latin typeface="華康儷楷書" panose="03000509000000000000" pitchFamily="65" charset="-120"/>
                    <a:ea typeface="華康儷楷書" panose="03000509000000000000" pitchFamily="65" charset="-120"/>
                  </a:rPr>
                  <a:t>網路報名</a:t>
                </a:r>
              </a:p>
            </p:txBody>
          </p:sp>
          <p:sp>
            <p:nvSpPr>
              <p:cNvPr id="40" name="圓角矩形 39"/>
              <p:cNvSpPr/>
              <p:nvPr/>
            </p:nvSpPr>
            <p:spPr bwMode="auto">
              <a:xfrm>
                <a:off x="7589189" y="1071576"/>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指定項目甄審</a:t>
                </a:r>
              </a:p>
            </p:txBody>
          </p:sp>
          <p:sp>
            <p:nvSpPr>
              <p:cNvPr id="41" name="圓角矩形 40"/>
              <p:cNvSpPr/>
              <p:nvPr/>
            </p:nvSpPr>
            <p:spPr bwMode="auto">
              <a:xfrm>
                <a:off x="8051167" y="1071576"/>
                <a:ext cx="357201"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登記就讀志願序</a:t>
                </a:r>
              </a:p>
            </p:txBody>
          </p:sp>
          <p:sp>
            <p:nvSpPr>
              <p:cNvPr id="42" name="圓角矩形 41"/>
              <p:cNvSpPr/>
              <p:nvPr/>
            </p:nvSpPr>
            <p:spPr bwMode="auto">
              <a:xfrm>
                <a:off x="8500446" y="1068877"/>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志願序分發放榜</a:t>
                </a:r>
              </a:p>
            </p:txBody>
          </p:sp>
          <p:cxnSp>
            <p:nvCxnSpPr>
              <p:cNvPr id="43" name="直線單箭頭接點 14"/>
              <p:cNvCxnSpPr>
                <a:cxnSpLocks noChangeShapeType="1"/>
                <a:stCxn id="38" idx="3"/>
                <a:endCxn id="39" idx="1"/>
              </p:cNvCxnSpPr>
              <p:nvPr/>
            </p:nvCxnSpPr>
            <p:spPr bwMode="auto">
              <a:xfrm>
                <a:off x="7047822" y="1678769"/>
                <a:ext cx="91184"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44" name="直線單箭頭接點 15"/>
              <p:cNvCxnSpPr>
                <a:cxnSpLocks noChangeShapeType="1"/>
                <a:stCxn id="39" idx="3"/>
                <a:endCxn id="40" idx="1"/>
              </p:cNvCxnSpPr>
              <p:nvPr/>
            </p:nvCxnSpPr>
            <p:spPr bwMode="auto">
              <a:xfrm>
                <a:off x="7496196" y="1678769"/>
                <a:ext cx="9311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45" name="直線單箭頭接點 16"/>
              <p:cNvCxnSpPr>
                <a:cxnSpLocks noChangeShapeType="1"/>
                <a:stCxn id="40" idx="3"/>
                <a:endCxn id="41" idx="1"/>
              </p:cNvCxnSpPr>
              <p:nvPr/>
            </p:nvCxnSpPr>
            <p:spPr bwMode="auto">
              <a:xfrm>
                <a:off x="7946502" y="1678769"/>
                <a:ext cx="10477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46" name="直線單箭頭接點 17"/>
              <p:cNvCxnSpPr>
                <a:cxnSpLocks noChangeShapeType="1"/>
                <a:stCxn id="41" idx="3"/>
                <a:endCxn id="42" idx="1"/>
              </p:cNvCxnSpPr>
              <p:nvPr/>
            </p:nvCxnSpPr>
            <p:spPr bwMode="auto">
              <a:xfrm flipV="1">
                <a:off x="8408468" y="1676100"/>
                <a:ext cx="92622" cy="2671"/>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47" name="圓角矩形 46"/>
              <p:cNvSpPr/>
              <p:nvPr/>
            </p:nvSpPr>
            <p:spPr bwMode="auto">
              <a:xfrm>
                <a:off x="8943373" y="1068877"/>
                <a:ext cx="357201"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報到</a:t>
                </a:r>
              </a:p>
            </p:txBody>
          </p:sp>
        </p:grpSp>
        <p:sp>
          <p:nvSpPr>
            <p:cNvPr id="35" name="圓角矩形 34"/>
            <p:cNvSpPr/>
            <p:nvPr/>
          </p:nvSpPr>
          <p:spPr bwMode="auto">
            <a:xfrm>
              <a:off x="5988125" y="217985"/>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繳費身分審查</a:t>
              </a:r>
            </a:p>
          </p:txBody>
        </p:sp>
        <p:cxnSp>
          <p:nvCxnSpPr>
            <p:cNvPr id="36" name="直線單箭頭接點 14"/>
            <p:cNvCxnSpPr>
              <a:cxnSpLocks noChangeShapeType="1"/>
            </p:cNvCxnSpPr>
            <p:nvPr/>
          </p:nvCxnSpPr>
          <p:spPr bwMode="auto">
            <a:xfrm>
              <a:off x="6372200" y="940618"/>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grpSp>
      <p:sp>
        <p:nvSpPr>
          <p:cNvPr id="4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500" b="1" spc="-75" dirty="0">
                <a:solidFill>
                  <a:prstClr val="black"/>
                </a:solidFill>
                <a:latin typeface="微軟正黑體" panose="020B0604030504040204" pitchFamily="34" charset="-120"/>
                <a:ea typeface="微軟正黑體" panose="020B0604030504040204" pitchFamily="34" charset="-120"/>
              </a:rPr>
              <a:t>技優甄審入學招生作業流程</a:t>
            </a:r>
          </a:p>
        </p:txBody>
      </p:sp>
      <p:sp>
        <p:nvSpPr>
          <p:cNvPr id="55" name="圓角矩形 16"/>
          <p:cNvSpPr>
            <a:spLocks noChangeArrowheads="1"/>
          </p:cNvSpPr>
          <p:nvPr/>
        </p:nvSpPr>
        <p:spPr bwMode="auto">
          <a:xfrm>
            <a:off x="1059979" y="930464"/>
            <a:ext cx="4510198" cy="578882"/>
          </a:xfrm>
          <a:prstGeom prst="roundRect">
            <a:avLst>
              <a:gd name="adj" fmla="val 16667"/>
            </a:avLst>
          </a:prstGeom>
          <a:ln>
            <a:noFill/>
          </a:ln>
        </p:spPr>
        <p:style>
          <a:lnRef idx="1">
            <a:schemeClr val="accent6"/>
          </a:lnRef>
          <a:fillRef idx="2">
            <a:schemeClr val="accent6"/>
          </a:fillRef>
          <a:effectRef idx="1">
            <a:schemeClr val="accent6"/>
          </a:effectRef>
          <a:fontRef idx="minor">
            <a:schemeClr val="dk1"/>
          </a:fontRef>
        </p:style>
        <p:txBody>
          <a:bodyPr>
            <a:spAutoFit/>
          </a:bodyPr>
          <a:lstStyle/>
          <a:p>
            <a:pPr marL="342900" indent="-342900" algn="ctr">
              <a:spcBef>
                <a:spcPct val="20000"/>
              </a:spcBef>
            </a:pPr>
            <a:r>
              <a:rPr lang="zh-TW" altLang="en-US" sz="2800" kern="0" dirty="0">
                <a:latin typeface="微軟正黑體" panose="020B0604030504040204" pitchFamily="34" charset="-120"/>
                <a:ea typeface="微軟正黑體" panose="020B0604030504040204" pitchFamily="34" charset="-120"/>
                <a:cs typeface="華康中黑體" pitchFamily="49" charset="-120"/>
              </a:rPr>
              <a:t>網路上傳學習歷程備審資料</a:t>
            </a:r>
          </a:p>
        </p:txBody>
      </p:sp>
      <p:sp>
        <p:nvSpPr>
          <p:cNvPr id="21" name="Rectangle 3"/>
          <p:cNvSpPr txBox="1">
            <a:spLocks noChangeArrowheads="1"/>
          </p:cNvSpPr>
          <p:nvPr/>
        </p:nvSpPr>
        <p:spPr>
          <a:xfrm>
            <a:off x="1059979" y="1859344"/>
            <a:ext cx="10706100" cy="313931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6700" indent="-266700" algn="just">
              <a:buFont typeface="+mj-lt"/>
              <a:buAutoNum type="arabicPeriod"/>
            </a:pPr>
            <a:r>
              <a:rPr lang="zh-TW" altLang="en-US" sz="20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上傳學習歷程備審資料一經確認後，即不得以任何理由要求修改，請考生務必審慎檢視上傳之資料後再行確認；在確認送出前，上傳檔案如須更改時，可重傳修改，但須再次檢視後確認送出</a:t>
            </a:r>
            <a:endParaRPr lang="en-US" altLang="zh-TW" sz="20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266700" indent="-266700" algn="just">
              <a:buFont typeface="+mj-lt"/>
              <a:buAutoNum type="arabicPeriod"/>
            </a:pP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本委員會逕於各校系科</a:t>
            </a: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組</a:t>
            </a: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、學程學習歷程備審資料上傳繳交截止時間後，將完成指定項目甄審費繳費考生之已上傳</a:t>
            </a: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含已確認及未確認</a:t>
            </a: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學習歷程備審資料，轉送各甄審學校</a:t>
            </a:r>
            <a:endPar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endParaRPr>
          </a:p>
          <a:p>
            <a:pPr marL="266700" lvl="1" indent="-266700" algn="just">
              <a:buNone/>
            </a:pPr>
            <a:r>
              <a:rPr lang="zh-TW" altLang="en-US" sz="18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     前述未上傳任一學習歷程備審資料，或若僅有高級中等學校在校成績證明、修課紀錄，且該成績證明係由考生所屬就讀學校上傳者，均一律視同「考生未曾上傳學習歷程備審資料」，本委員會將不會把此份資料送至各甄審學校</a:t>
            </a:r>
            <a:endParaRPr lang="en-US" altLang="zh-TW" sz="16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266700" indent="-266700" algn="just">
              <a:buFont typeface="+mj-lt"/>
              <a:buAutoNum type="arabicPeriod"/>
            </a:pP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為避免自身權益受損，請考生務必詳閱「甄審簡章查詢系統」之「各校系科</a:t>
            </a: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組</a:t>
            </a:r>
            <a:r>
              <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、學程甄審條件」</a:t>
            </a:r>
            <a:endParaRPr lang="en-US" altLang="zh-TW" sz="2000" dirty="0">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20" name="圓角矩形 20">
            <a:extLst>
              <a:ext uri="{FF2B5EF4-FFF2-40B4-BE49-F238E27FC236}">
                <a16:creationId xmlns:a16="http://schemas.microsoft.com/office/drawing/2014/main" id="{059F84A4-7CD8-4CA4-9315-44B434A9E262}"/>
              </a:ext>
            </a:extLst>
          </p:cNvPr>
          <p:cNvSpPr/>
          <p:nvPr/>
        </p:nvSpPr>
        <p:spPr bwMode="auto">
          <a:xfrm>
            <a:off x="8438383" y="200538"/>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看及疑義處理</a:t>
            </a:r>
            <a:endParaRPr lang="en-US" altLang="zh-TW" sz="1400" dirty="0">
              <a:solidFill>
                <a:schemeClr val="tx1"/>
              </a:solidFill>
              <a:latin typeface="華康儷楷書" panose="03000509000000000000" pitchFamily="65" charset="-120"/>
              <a:ea typeface="華康儷楷書" panose="03000509000000000000" pitchFamily="65" charset="-120"/>
            </a:endParaRPr>
          </a:p>
          <a:p>
            <a:pPr algn="dist"/>
            <a:r>
              <a:rPr lang="zh-TW" altLang="en-US" sz="1400" dirty="0">
                <a:solidFill>
                  <a:schemeClr val="tx1"/>
                </a:solidFill>
                <a:latin typeface="華康儷楷書" panose="03000509000000000000" pitchFamily="65" charset="-120"/>
                <a:ea typeface="華康儷楷書" panose="03000509000000000000" pitchFamily="65" charset="-120"/>
              </a:rPr>
              <a:t>學習歷程檔案查</a:t>
            </a:r>
          </a:p>
        </p:txBody>
      </p:sp>
      <p:cxnSp>
        <p:nvCxnSpPr>
          <p:cNvPr id="22" name="直線單箭頭接點 14">
            <a:extLst>
              <a:ext uri="{FF2B5EF4-FFF2-40B4-BE49-F238E27FC236}">
                <a16:creationId xmlns:a16="http://schemas.microsoft.com/office/drawing/2014/main" id="{C3D821E0-B716-49E5-A1CC-0FDE92BC94E4}"/>
              </a:ext>
            </a:extLst>
          </p:cNvPr>
          <p:cNvCxnSpPr>
            <a:cxnSpLocks noChangeShapeType="1"/>
          </p:cNvCxnSpPr>
          <p:nvPr/>
        </p:nvCxnSpPr>
        <p:spPr bwMode="auto">
          <a:xfrm>
            <a:off x="8803506" y="923171"/>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4766043"/>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38909" y="95469"/>
            <a:ext cx="11453090" cy="646331"/>
          </a:xfrm>
          <a:prstGeom prst="rect">
            <a:avLst/>
          </a:prstGeom>
        </p:spPr>
        <p:txBody>
          <a:bodyPr vert="horz" lIns="91440" tIns="45720" rIns="91440" bIns="45720" rtlCol="0" anchor="ctr">
            <a:normAutofit/>
          </a:bodyPr>
          <a:lstStyle/>
          <a:p>
            <a:pPr>
              <a:lnSpc>
                <a:spcPct val="90000"/>
              </a:lnSpc>
              <a:spcBef>
                <a:spcPct val="0"/>
              </a:spcBef>
            </a:pPr>
            <a:r>
              <a:rPr lang="zh-TW" altLang="zh-TW" sz="2500" b="1" spc="-100" dirty="0">
                <a:latin typeface="微軟正黑體" panose="020B0604030504040204" pitchFamily="34" charset="-120"/>
                <a:ea typeface="微軟正黑體" panose="020B0604030504040204" pitchFamily="34" charset="-120"/>
                <a:cs typeface="+mj-cs"/>
              </a:rPr>
              <a:t>「</a:t>
            </a:r>
            <a:r>
              <a:rPr lang="en-US" altLang="zh-TW" sz="2500" b="1" spc="-100" dirty="0">
                <a:latin typeface="微軟正黑體" panose="020B0604030504040204" pitchFamily="34" charset="-120"/>
                <a:ea typeface="微軟正黑體" panose="020B0604030504040204" pitchFamily="34" charset="-120"/>
                <a:cs typeface="+mj-cs"/>
              </a:rPr>
              <a:t>B.</a:t>
            </a:r>
            <a:r>
              <a:rPr lang="zh-TW" altLang="zh-TW" sz="2500" b="1" spc="-100" dirty="0">
                <a:latin typeface="微軟正黑體" panose="020B0604030504040204" pitchFamily="34" charset="-120"/>
                <a:ea typeface="微軟正黑體" panose="020B0604030504040204" pitchFamily="34" charset="-120"/>
                <a:cs typeface="+mj-cs"/>
              </a:rPr>
              <a:t>課程學習成果」及「</a:t>
            </a:r>
            <a:r>
              <a:rPr lang="en-US" altLang="zh-TW" sz="2500" b="1" spc="-100" dirty="0">
                <a:latin typeface="微軟正黑體" panose="020B0604030504040204" pitchFamily="34" charset="-120"/>
                <a:ea typeface="微軟正黑體" panose="020B0604030504040204" pitchFamily="34" charset="-120"/>
                <a:cs typeface="+mj-cs"/>
              </a:rPr>
              <a:t>C.</a:t>
            </a:r>
            <a:r>
              <a:rPr lang="zh-TW" altLang="zh-TW" sz="2500" b="1" spc="-100" dirty="0">
                <a:latin typeface="微軟正黑體" panose="020B0604030504040204" pitchFamily="34" charset="-120"/>
                <a:ea typeface="微軟正黑體" panose="020B0604030504040204" pitchFamily="34" charset="-120"/>
                <a:cs typeface="+mj-cs"/>
              </a:rPr>
              <a:t>多元表現」分項名稱代碼對照表</a:t>
            </a:r>
            <a:endParaRPr lang="zh-TW" altLang="en-US" sz="2500" b="1" spc="-100" dirty="0">
              <a:latin typeface="微軟正黑體" panose="020B0604030504040204" pitchFamily="34" charset="-120"/>
              <a:ea typeface="微軟正黑體" panose="020B0604030504040204" pitchFamily="34" charset="-120"/>
              <a:cs typeface="+mj-cs"/>
            </a:endParaRPr>
          </a:p>
        </p:txBody>
      </p:sp>
      <p:graphicFrame>
        <p:nvGraphicFramePr>
          <p:cNvPr id="2" name="表格 4">
            <a:extLst>
              <a:ext uri="{FF2B5EF4-FFF2-40B4-BE49-F238E27FC236}">
                <a16:creationId xmlns:a16="http://schemas.microsoft.com/office/drawing/2014/main" id="{B5309A58-8F5F-45BD-AF5D-6CBB95EDFE00}"/>
              </a:ext>
            </a:extLst>
          </p:cNvPr>
          <p:cNvGraphicFramePr>
            <a:graphicFrameLocks noGrp="1"/>
          </p:cNvGraphicFramePr>
          <p:nvPr>
            <p:extLst>
              <p:ext uri="{D42A27DB-BD31-4B8C-83A1-F6EECF244321}">
                <p14:modId xmlns:p14="http://schemas.microsoft.com/office/powerpoint/2010/main" val="2383808493"/>
              </p:ext>
            </p:extLst>
          </p:nvPr>
        </p:nvGraphicFramePr>
        <p:xfrm>
          <a:off x="1609584" y="830152"/>
          <a:ext cx="9756322" cy="5787580"/>
        </p:xfrm>
        <a:graphic>
          <a:graphicData uri="http://schemas.openxmlformats.org/drawingml/2006/table">
            <a:tbl>
              <a:tblPr firstRow="1" bandRow="1">
                <a:tableStyleId>{5C22544A-7EE6-4342-B048-85BDC9FD1C3A}</a:tableStyleId>
              </a:tblPr>
              <a:tblGrid>
                <a:gridCol w="1674302">
                  <a:extLst>
                    <a:ext uri="{9D8B030D-6E8A-4147-A177-3AD203B41FA5}">
                      <a16:colId xmlns:a16="http://schemas.microsoft.com/office/drawing/2014/main" val="2862929075"/>
                    </a:ext>
                  </a:extLst>
                </a:gridCol>
                <a:gridCol w="4041010">
                  <a:extLst>
                    <a:ext uri="{9D8B030D-6E8A-4147-A177-3AD203B41FA5}">
                      <a16:colId xmlns:a16="http://schemas.microsoft.com/office/drawing/2014/main" val="1929915865"/>
                    </a:ext>
                  </a:extLst>
                </a:gridCol>
                <a:gridCol w="4041010">
                  <a:extLst>
                    <a:ext uri="{9D8B030D-6E8A-4147-A177-3AD203B41FA5}">
                      <a16:colId xmlns:a16="http://schemas.microsoft.com/office/drawing/2014/main" val="1451850112"/>
                    </a:ext>
                  </a:extLst>
                </a:gridCol>
              </a:tblGrid>
              <a:tr h="366259">
                <a:tc rowSpan="2">
                  <a:txBody>
                    <a:bodyPr/>
                    <a:lstStyle/>
                    <a:p>
                      <a:pPr algn="ctr"/>
                      <a:r>
                        <a:rPr lang="zh-TW" altLang="en-US" dirty="0">
                          <a:solidFill>
                            <a:schemeClr val="bg1"/>
                          </a:solidFill>
                          <a:latin typeface="微軟正黑體" panose="020B0604030504040204" pitchFamily="34" charset="-120"/>
                          <a:ea typeface="微軟正黑體" panose="020B0604030504040204" pitchFamily="34" charset="-120"/>
                        </a:rPr>
                        <a:t>分類項目</a:t>
                      </a:r>
                    </a:p>
                  </a:txBody>
                  <a:tcPr anchor="ctr">
                    <a:solidFill>
                      <a:schemeClr val="accent4">
                        <a:lumMod val="75000"/>
                      </a:schemeClr>
                    </a:solidFill>
                  </a:tcPr>
                </a:tc>
                <a:tc gridSpan="2">
                  <a:txBody>
                    <a:bodyPr/>
                    <a:lstStyle/>
                    <a:p>
                      <a:pPr algn="ctr"/>
                      <a:r>
                        <a:rPr lang="zh-TW" altLang="en-US" dirty="0">
                          <a:solidFill>
                            <a:schemeClr val="bg1"/>
                          </a:solidFill>
                          <a:latin typeface="微軟正黑體" panose="020B0604030504040204" pitchFamily="34" charset="-120"/>
                          <a:ea typeface="微軟正黑體" panose="020B0604030504040204" pitchFamily="34" charset="-120"/>
                        </a:rPr>
                        <a:t>項目代碼與名稱</a:t>
                      </a:r>
                    </a:p>
                  </a:txBody>
                  <a:tcPr>
                    <a:solidFill>
                      <a:schemeClr val="accent4">
                        <a:lumMod val="75000"/>
                      </a:schemeClr>
                    </a:solidFill>
                  </a:tcPr>
                </a:tc>
                <a:tc hMerge="1">
                  <a:txBody>
                    <a:bodyPr/>
                    <a:lstStyle/>
                    <a:p>
                      <a:endParaRPr lang="zh-TW" altLang="en-US" dirty="0"/>
                    </a:p>
                  </a:txBody>
                  <a:tcPr/>
                </a:tc>
                <a:extLst>
                  <a:ext uri="{0D108BD9-81ED-4DB2-BD59-A6C34878D82A}">
                    <a16:rowId xmlns:a16="http://schemas.microsoft.com/office/drawing/2014/main" val="3587062589"/>
                  </a:ext>
                </a:extLst>
              </a:tr>
              <a:tr h="470019">
                <a:tc vMerge="1">
                  <a:txBody>
                    <a:bodyPr/>
                    <a:lstStyle/>
                    <a:p>
                      <a:endParaRPr lang="zh-TW" altLang="en-US" dirty="0"/>
                    </a:p>
                  </a:txBody>
                  <a:tcPr/>
                </a:tc>
                <a:tc>
                  <a:txBody>
                    <a:bodyPr/>
                    <a:lstStyle/>
                    <a:p>
                      <a:pPr algn="ctr"/>
                      <a:r>
                        <a:rPr lang="zh-TW" altLang="en-US" b="1" dirty="0">
                          <a:latin typeface="微軟正黑體" panose="020B0604030504040204" pitchFamily="34" charset="-120"/>
                          <a:ea typeface="微軟正黑體" panose="020B0604030504040204" pitchFamily="34" charset="-120"/>
                        </a:rPr>
                        <a:t>技高生、綜高生</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專門學程</a:t>
                      </a:r>
                      <a:r>
                        <a:rPr lang="en-US" altLang="zh-TW" b="1" dirty="0">
                          <a:latin typeface="微軟正黑體" panose="020B0604030504040204" pitchFamily="34" charset="-120"/>
                          <a:ea typeface="微軟正黑體" panose="020B0604030504040204" pitchFamily="34" charset="-120"/>
                        </a:rPr>
                        <a:t>)</a:t>
                      </a:r>
                      <a:endParaRPr lang="zh-TW" altLang="en-US" b="1" dirty="0">
                        <a:latin typeface="微軟正黑體" panose="020B0604030504040204" pitchFamily="34" charset="-120"/>
                        <a:ea typeface="微軟正黑體" panose="020B0604030504040204" pitchFamily="34" charset="-120"/>
                      </a:endParaRPr>
                    </a:p>
                  </a:txBody>
                  <a:tcPr anchor="ctr">
                    <a:solidFill>
                      <a:schemeClr val="accent4">
                        <a:lumMod val="40000"/>
                        <a:lumOff val="60000"/>
                      </a:schemeClr>
                    </a:solidFill>
                  </a:tcPr>
                </a:tc>
                <a:tc>
                  <a:txBody>
                    <a:bodyPr/>
                    <a:lstStyle/>
                    <a:p>
                      <a:pPr algn="ctr"/>
                      <a:r>
                        <a:rPr lang="zh-TW" altLang="en-US" b="1" dirty="0">
                          <a:latin typeface="微軟正黑體" panose="020B0604030504040204" pitchFamily="34" charset="-120"/>
                          <a:ea typeface="微軟正黑體" panose="020B0604030504040204" pitchFamily="34" charset="-120"/>
                        </a:rPr>
                        <a:t>普高生、綜高生</a:t>
                      </a:r>
                      <a:r>
                        <a:rPr lang="en-US" altLang="zh-TW" b="1" dirty="0">
                          <a:latin typeface="微軟正黑體" panose="020B0604030504040204" pitchFamily="34" charset="-120"/>
                          <a:ea typeface="微軟正黑體" panose="020B0604030504040204" pitchFamily="34" charset="-120"/>
                        </a:rPr>
                        <a:t>(</a:t>
                      </a:r>
                      <a:r>
                        <a:rPr lang="zh-TW" altLang="en-US" b="1" dirty="0">
                          <a:latin typeface="微軟正黑體" panose="020B0604030504040204" pitchFamily="34" charset="-120"/>
                          <a:ea typeface="微軟正黑體" panose="020B0604030504040204" pitchFamily="34" charset="-120"/>
                        </a:rPr>
                        <a:t>學術學程</a:t>
                      </a:r>
                      <a:r>
                        <a:rPr lang="en-US" altLang="zh-TW" b="1" dirty="0">
                          <a:latin typeface="微軟正黑體" panose="020B0604030504040204" pitchFamily="34" charset="-120"/>
                          <a:ea typeface="微軟正黑體" panose="020B0604030504040204" pitchFamily="34" charset="-120"/>
                        </a:rPr>
                        <a:t>)</a:t>
                      </a:r>
                      <a:endParaRPr lang="zh-TW" altLang="en-US" b="1" dirty="0">
                        <a:latin typeface="微軟正黑體" panose="020B0604030504040204" pitchFamily="34" charset="-120"/>
                        <a:ea typeface="微軟正黑體" panose="020B0604030504040204" pitchFamily="34" charset="-120"/>
                      </a:endParaRPr>
                    </a:p>
                  </a:txBody>
                  <a:tcPr anchor="ctr">
                    <a:solidFill>
                      <a:schemeClr val="accent4">
                        <a:lumMod val="40000"/>
                        <a:lumOff val="60000"/>
                      </a:schemeClr>
                    </a:solidFill>
                  </a:tcPr>
                </a:tc>
                <a:extLst>
                  <a:ext uri="{0D108BD9-81ED-4DB2-BD59-A6C34878D82A}">
                    <a16:rowId xmlns:a16="http://schemas.microsoft.com/office/drawing/2014/main" val="2457274322"/>
                  </a:ext>
                </a:extLst>
              </a:tr>
              <a:tr h="2269062">
                <a:tc>
                  <a:txBody>
                    <a:bodyPr/>
                    <a:lstStyle/>
                    <a:p>
                      <a:endParaRPr lang="zh-TW" altLang="en-US" dirty="0"/>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700" b="1" dirty="0">
                          <a:solidFill>
                            <a:schemeClr val="tx1"/>
                          </a:solidFill>
                          <a:latin typeface="微軟正黑體" panose="020B0604030504040204" pitchFamily="34" charset="-120"/>
                          <a:ea typeface="微軟正黑體" panose="020B0604030504040204" pitchFamily="34" charset="-120"/>
                        </a:rPr>
                        <a:t>B-1 </a:t>
                      </a:r>
                      <a:r>
                        <a:rPr lang="zh-TW" altLang="en-US" sz="1700" b="1" dirty="0">
                          <a:solidFill>
                            <a:schemeClr val="tx1"/>
                          </a:solidFill>
                          <a:latin typeface="微軟正黑體" panose="020B0604030504040204" pitchFamily="34" charset="-120"/>
                          <a:ea typeface="微軟正黑體" panose="020B0604030504040204" pitchFamily="34" charset="-120"/>
                        </a:rPr>
                        <a:t>專題實作、實習科目學習成果</a:t>
                      </a:r>
                      <a:br>
                        <a:rPr lang="en-US" altLang="zh-TW" sz="1700" b="1" dirty="0">
                          <a:solidFill>
                            <a:schemeClr val="tx1"/>
                          </a:solidFill>
                          <a:latin typeface="微軟正黑體" panose="020B0604030504040204" pitchFamily="34" charset="-120"/>
                          <a:ea typeface="微軟正黑體" panose="020B0604030504040204" pitchFamily="34" charset="-120"/>
                        </a:rPr>
                      </a:br>
                      <a:r>
                        <a:rPr lang="en-US" altLang="zh-TW" sz="1700" b="1" dirty="0">
                          <a:solidFill>
                            <a:schemeClr val="tx1"/>
                          </a:solidFill>
                          <a:latin typeface="微軟正黑體" panose="020B0604030504040204" pitchFamily="34" charset="-120"/>
                          <a:ea typeface="微軟正黑體" panose="020B0604030504040204" pitchFamily="34" charset="-120"/>
                        </a:rPr>
                        <a:t>        (</a:t>
                      </a:r>
                      <a:r>
                        <a:rPr lang="zh-TW" altLang="en-US" sz="1700" b="1" dirty="0">
                          <a:solidFill>
                            <a:schemeClr val="tx1"/>
                          </a:solidFill>
                          <a:latin typeface="微軟正黑體" panose="020B0604030504040204" pitchFamily="34" charset="-120"/>
                          <a:ea typeface="微軟正黑體" panose="020B0604030504040204" pitchFamily="34" charset="-120"/>
                        </a:rPr>
                        <a:t>含技能領域</a:t>
                      </a:r>
                      <a:r>
                        <a:rPr lang="en-US" altLang="zh-TW" sz="1700" b="1" dirty="0">
                          <a:solidFill>
                            <a:schemeClr val="tx1"/>
                          </a:solidFill>
                          <a:latin typeface="微軟正黑體" panose="020B0604030504040204" pitchFamily="34" charset="-120"/>
                          <a:ea typeface="微軟正黑體" panose="020B0604030504040204" pitchFamily="34" charset="-12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700" b="1" dirty="0">
                          <a:solidFill>
                            <a:schemeClr val="tx1"/>
                          </a:solidFill>
                          <a:latin typeface="微軟正黑體" panose="020B0604030504040204" pitchFamily="34" charset="-120"/>
                          <a:ea typeface="微軟正黑體" panose="020B0604030504040204" pitchFamily="34" charset="-120"/>
                        </a:rPr>
                        <a:t>B-2 </a:t>
                      </a:r>
                      <a:r>
                        <a:rPr lang="zh-TW" altLang="en-US" sz="1700" b="1" dirty="0">
                          <a:solidFill>
                            <a:schemeClr val="tx1"/>
                          </a:solidFill>
                          <a:latin typeface="微軟正黑體" panose="020B0604030504040204" pitchFamily="34" charset="-120"/>
                          <a:ea typeface="微軟正黑體" panose="020B0604030504040204" pitchFamily="34" charset="-120"/>
                        </a:rPr>
                        <a:t>其他課程學習</a:t>
                      </a:r>
                      <a:r>
                        <a:rPr lang="en-US" altLang="zh-TW" sz="1700" b="1" dirty="0">
                          <a:solidFill>
                            <a:schemeClr val="tx1"/>
                          </a:solidFill>
                          <a:latin typeface="微軟正黑體" panose="020B0604030504040204" pitchFamily="34" charset="-120"/>
                          <a:ea typeface="微軟正黑體" panose="020B0604030504040204" pitchFamily="34" charset="-120"/>
                        </a:rPr>
                        <a:t>(</a:t>
                      </a:r>
                      <a:r>
                        <a:rPr lang="zh-TW" altLang="en-US" sz="1700" b="1" dirty="0">
                          <a:solidFill>
                            <a:schemeClr val="tx1"/>
                          </a:solidFill>
                          <a:latin typeface="微軟正黑體" panose="020B0604030504040204" pitchFamily="34" charset="-120"/>
                          <a:ea typeface="微軟正黑體" panose="020B0604030504040204" pitchFamily="34" charset="-120"/>
                        </a:rPr>
                        <a:t>作品</a:t>
                      </a:r>
                      <a:r>
                        <a:rPr lang="en-US" altLang="zh-TW" sz="1700" b="1" dirty="0">
                          <a:solidFill>
                            <a:schemeClr val="tx1"/>
                          </a:solidFill>
                          <a:latin typeface="微軟正黑體" panose="020B0604030504040204" pitchFamily="34" charset="-120"/>
                          <a:ea typeface="微軟正黑體" panose="020B0604030504040204" pitchFamily="34" charset="-120"/>
                        </a:rPr>
                        <a:t>)</a:t>
                      </a:r>
                      <a:r>
                        <a:rPr lang="zh-TW" altLang="en-US" sz="1700" b="1" dirty="0">
                          <a:solidFill>
                            <a:schemeClr val="tx1"/>
                          </a:solidFill>
                          <a:latin typeface="微軟正黑體" panose="020B0604030504040204" pitchFamily="34" charset="-120"/>
                          <a:ea typeface="微軟正黑體" panose="020B0604030504040204" pitchFamily="34" charset="-120"/>
                        </a:rPr>
                        <a:t>成果</a:t>
                      </a:r>
                      <a:endParaRPr lang="en-US" altLang="zh-TW" sz="1700" b="1" dirty="0">
                        <a:solidFill>
                          <a:schemeClr val="tx1"/>
                        </a:solidFill>
                        <a:latin typeface="微軟正黑體" panose="020B0604030504040204" pitchFamily="34" charset="-120"/>
                        <a:ea typeface="微軟正黑體" panose="020B0604030504040204" pitchFamily="34" charset="-120"/>
                      </a:endParaRPr>
                    </a:p>
                  </a:txBody>
                  <a:tcPr anchor="ctr">
                    <a:gradFill>
                      <a:gsLst>
                        <a:gs pos="0">
                          <a:schemeClr val="accent2">
                            <a:lumMod val="20000"/>
                            <a:lumOff val="80000"/>
                          </a:schemeClr>
                        </a:gs>
                        <a:gs pos="100000">
                          <a:schemeClr val="accent2">
                            <a:lumMod val="40000"/>
                            <a:lumOff val="60000"/>
                          </a:schemeClr>
                        </a:gs>
                      </a:gsLst>
                      <a:lin ang="13500000" scaled="1"/>
                    </a:gradFill>
                  </a:tcPr>
                </a:tc>
                <a:tc>
                  <a:txBody>
                    <a:bodyPr/>
                    <a:lstStyle/>
                    <a:p>
                      <a:r>
                        <a:rPr lang="en-US" altLang="zh-TW" sz="1700" b="1" dirty="0">
                          <a:solidFill>
                            <a:schemeClr val="tx1"/>
                          </a:solidFill>
                          <a:latin typeface="微軟正黑體" panose="020B0604030504040204" pitchFamily="34" charset="-120"/>
                          <a:ea typeface="微軟正黑體" panose="020B0604030504040204" pitchFamily="34" charset="-120"/>
                        </a:rPr>
                        <a:t>B-1</a:t>
                      </a:r>
                      <a:r>
                        <a:rPr lang="zh-TW" altLang="en-US" sz="1700" b="1" dirty="0">
                          <a:solidFill>
                            <a:schemeClr val="tx1"/>
                          </a:solidFill>
                          <a:latin typeface="微軟正黑體" panose="020B0604030504040204" pitchFamily="34" charset="-120"/>
                          <a:ea typeface="微軟正黑體" panose="020B0604030504040204" pitchFamily="34" charset="-120"/>
                        </a:rPr>
                        <a:t>書面報告</a:t>
                      </a:r>
                      <a:endParaRPr lang="en-US" altLang="zh-TW" sz="1700" b="1" dirty="0">
                        <a:solidFill>
                          <a:schemeClr val="tx1"/>
                        </a:solidFill>
                        <a:latin typeface="微軟正黑體" panose="020B0604030504040204" pitchFamily="34" charset="-120"/>
                        <a:ea typeface="微軟正黑體" panose="020B0604030504040204" pitchFamily="34" charset="-120"/>
                      </a:endParaRPr>
                    </a:p>
                    <a:p>
                      <a:r>
                        <a:rPr lang="en-US" altLang="zh-TW" sz="1700" b="1" dirty="0">
                          <a:solidFill>
                            <a:schemeClr val="tx1"/>
                          </a:solidFill>
                          <a:latin typeface="微軟正黑體" panose="020B0604030504040204" pitchFamily="34" charset="-120"/>
                          <a:ea typeface="微軟正黑體" panose="020B0604030504040204" pitchFamily="34" charset="-120"/>
                        </a:rPr>
                        <a:t>B-2</a:t>
                      </a:r>
                      <a:r>
                        <a:rPr lang="zh-TW" altLang="en-US" sz="1700" b="1" dirty="0">
                          <a:solidFill>
                            <a:schemeClr val="tx1"/>
                          </a:solidFill>
                          <a:latin typeface="微軟正黑體" panose="020B0604030504040204" pitchFamily="34" charset="-120"/>
                          <a:ea typeface="微軟正黑體" panose="020B0604030504040204" pitchFamily="34" charset="-120"/>
                        </a:rPr>
                        <a:t>實作作品</a:t>
                      </a:r>
                      <a:endParaRPr lang="en-US" altLang="zh-TW" sz="1700" b="1" dirty="0">
                        <a:solidFill>
                          <a:schemeClr val="tx1"/>
                        </a:solidFill>
                        <a:latin typeface="微軟正黑體" panose="020B0604030504040204" pitchFamily="34" charset="-120"/>
                        <a:ea typeface="微軟正黑體" panose="020B0604030504040204" pitchFamily="34" charset="-120"/>
                      </a:endParaRPr>
                    </a:p>
                    <a:p>
                      <a:pPr indent="-457200"/>
                      <a:r>
                        <a:rPr lang="en-US" altLang="zh-TW" sz="1700" b="1" dirty="0">
                          <a:solidFill>
                            <a:schemeClr val="tx1"/>
                          </a:solidFill>
                          <a:latin typeface="微軟正黑體" panose="020B0604030504040204" pitchFamily="34" charset="-120"/>
                          <a:ea typeface="微軟正黑體" panose="020B0604030504040204" pitchFamily="34" charset="-120"/>
                        </a:rPr>
                        <a:t>B-3</a:t>
                      </a:r>
                      <a:r>
                        <a:rPr lang="zh-TW" altLang="en-US" sz="1700" b="1" dirty="0">
                          <a:solidFill>
                            <a:srgbClr val="0000FF"/>
                          </a:solidFill>
                          <a:latin typeface="微軟正黑體" panose="020B0604030504040204" pitchFamily="34" charset="-120"/>
                          <a:ea typeface="微軟正黑體" panose="020B0604030504040204" pitchFamily="34" charset="-120"/>
                        </a:rPr>
                        <a:t>自然科學領域</a:t>
                      </a:r>
                      <a:r>
                        <a:rPr lang="zh-TW" altLang="en-US" sz="1700" b="1" dirty="0">
                          <a:solidFill>
                            <a:schemeClr val="tx1"/>
                          </a:solidFill>
                          <a:latin typeface="微軟正黑體" panose="020B0604030504040204" pitchFamily="34" charset="-120"/>
                          <a:ea typeface="微軟正黑體" panose="020B0604030504040204" pitchFamily="34" charset="-120"/>
                        </a:rPr>
                        <a:t>探究與實作成果， </a:t>
                      </a:r>
                      <a:endParaRPr lang="en-US" altLang="zh-TW" sz="1700" b="1" dirty="0">
                        <a:solidFill>
                          <a:schemeClr val="tx1"/>
                        </a:solidFill>
                        <a:latin typeface="微軟正黑體" panose="020B0604030504040204" pitchFamily="34" charset="-120"/>
                        <a:ea typeface="微軟正黑體" panose="020B0604030504040204" pitchFamily="34" charset="-120"/>
                      </a:endParaRPr>
                    </a:p>
                    <a:p>
                      <a:pPr indent="-457200"/>
                      <a:r>
                        <a:rPr lang="en-US" altLang="zh-TW" sz="1700" b="1" dirty="0">
                          <a:solidFill>
                            <a:schemeClr val="tx1"/>
                          </a:solidFill>
                          <a:latin typeface="微軟正黑體" panose="020B0604030504040204" pitchFamily="34" charset="-120"/>
                          <a:ea typeface="微軟正黑體" panose="020B0604030504040204" pitchFamily="34" charset="-120"/>
                        </a:rPr>
                        <a:t>       </a:t>
                      </a:r>
                      <a:r>
                        <a:rPr lang="zh-TW" altLang="en-US" sz="1700" b="1" dirty="0">
                          <a:solidFill>
                            <a:schemeClr val="tx1"/>
                          </a:solidFill>
                          <a:latin typeface="微軟正黑體" panose="020B0604030504040204" pitchFamily="34" charset="-120"/>
                          <a:ea typeface="微軟正黑體" panose="020B0604030504040204" pitchFamily="34" charset="-120"/>
                        </a:rPr>
                        <a:t>或特殊類型班級之相關課程學習成果</a:t>
                      </a:r>
                      <a:endParaRPr lang="en-US" altLang="zh-TW" sz="1700" b="1" dirty="0">
                        <a:solidFill>
                          <a:schemeClr val="tx1"/>
                        </a:solidFill>
                        <a:latin typeface="微軟正黑體" panose="020B0604030504040204" pitchFamily="34" charset="-120"/>
                        <a:ea typeface="微軟正黑體" panose="020B0604030504040204" pitchFamily="34" charset="-120"/>
                      </a:endParaRPr>
                    </a:p>
                    <a:p>
                      <a:r>
                        <a:rPr lang="en-US" altLang="zh-TW" sz="1700" b="1" dirty="0">
                          <a:solidFill>
                            <a:schemeClr val="tx1"/>
                          </a:solidFill>
                          <a:latin typeface="微軟正黑體" panose="020B0604030504040204" pitchFamily="34" charset="-120"/>
                          <a:ea typeface="微軟正黑體" panose="020B0604030504040204" pitchFamily="34" charset="-120"/>
                        </a:rPr>
                        <a:t>B-4</a:t>
                      </a:r>
                      <a:r>
                        <a:rPr lang="zh-TW" altLang="en-US" sz="1700" b="1" dirty="0">
                          <a:solidFill>
                            <a:srgbClr val="0000FF"/>
                          </a:solidFill>
                          <a:latin typeface="微軟正黑體" panose="020B0604030504040204" pitchFamily="34" charset="-120"/>
                          <a:ea typeface="微軟正黑體" panose="020B0604030504040204" pitchFamily="34" charset="-120"/>
                        </a:rPr>
                        <a:t>社會領域</a:t>
                      </a:r>
                      <a:r>
                        <a:rPr lang="zh-TW" altLang="en-US" sz="1700" b="1" dirty="0">
                          <a:solidFill>
                            <a:schemeClr val="tx1"/>
                          </a:solidFill>
                          <a:latin typeface="微軟正黑體" panose="020B0604030504040204" pitchFamily="34" charset="-120"/>
                          <a:ea typeface="微軟正黑體" panose="020B0604030504040204" pitchFamily="34" charset="-120"/>
                        </a:rPr>
                        <a:t>探究活動成果，或特殊類型</a:t>
                      </a:r>
                      <a:endParaRPr lang="en-US" altLang="zh-TW" sz="1700" b="1" dirty="0">
                        <a:solidFill>
                          <a:schemeClr val="tx1"/>
                        </a:solidFill>
                        <a:latin typeface="微軟正黑體" panose="020B0604030504040204" pitchFamily="34" charset="-120"/>
                        <a:ea typeface="微軟正黑體" panose="020B0604030504040204" pitchFamily="34" charset="-120"/>
                      </a:endParaRPr>
                    </a:p>
                    <a:p>
                      <a:r>
                        <a:rPr lang="en-US" altLang="zh-TW" sz="1700" b="1" dirty="0">
                          <a:solidFill>
                            <a:schemeClr val="tx1"/>
                          </a:solidFill>
                          <a:latin typeface="微軟正黑體" panose="020B0604030504040204" pitchFamily="34" charset="-120"/>
                          <a:ea typeface="微軟正黑體" panose="020B0604030504040204" pitchFamily="34" charset="-120"/>
                        </a:rPr>
                        <a:t>       </a:t>
                      </a:r>
                      <a:r>
                        <a:rPr lang="zh-TW" altLang="en-US" sz="1700" b="1" dirty="0">
                          <a:solidFill>
                            <a:schemeClr val="tx1"/>
                          </a:solidFill>
                          <a:latin typeface="微軟正黑體" panose="020B0604030504040204" pitchFamily="34" charset="-120"/>
                          <a:ea typeface="微軟正黑體" panose="020B0604030504040204" pitchFamily="34" charset="-120"/>
                        </a:rPr>
                        <a:t>班級之相關課程學習成果</a:t>
                      </a:r>
                    </a:p>
                  </a:txBody>
                  <a:tcPr anchor="ctr">
                    <a:gradFill>
                      <a:gsLst>
                        <a:gs pos="0">
                          <a:schemeClr val="accent5">
                            <a:lumMod val="20000"/>
                            <a:lumOff val="80000"/>
                          </a:schemeClr>
                        </a:gs>
                        <a:gs pos="100000">
                          <a:schemeClr val="accent5">
                            <a:lumMod val="40000"/>
                            <a:lumOff val="60000"/>
                          </a:schemeClr>
                        </a:gs>
                      </a:gsLst>
                      <a:lin ang="13500000" scaled="1"/>
                    </a:gradFill>
                  </a:tcPr>
                </a:tc>
                <a:extLst>
                  <a:ext uri="{0D108BD9-81ED-4DB2-BD59-A6C34878D82A}">
                    <a16:rowId xmlns:a16="http://schemas.microsoft.com/office/drawing/2014/main" val="2080078937"/>
                  </a:ext>
                </a:extLst>
              </a:tr>
              <a:tr h="1314616">
                <a:tc>
                  <a:txBody>
                    <a:bodyPr/>
                    <a:lstStyle/>
                    <a:p>
                      <a:endParaRPr lang="zh-TW" altLang="en-US" dirty="0"/>
                    </a:p>
                  </a:txBody>
                  <a:tcPr>
                    <a:noFill/>
                  </a:tcPr>
                </a:tc>
                <a:tc>
                  <a:txBody>
                    <a:bodyPr/>
                    <a:lstStyle/>
                    <a:p>
                      <a:r>
                        <a:rPr lang="en-US" altLang="zh-TW" sz="1700" b="1" dirty="0">
                          <a:solidFill>
                            <a:schemeClr val="tx1"/>
                          </a:solidFill>
                          <a:latin typeface="微軟正黑體" panose="020B0604030504040204" pitchFamily="34" charset="-120"/>
                          <a:ea typeface="微軟正黑體" panose="020B0604030504040204" pitchFamily="34" charset="-120"/>
                        </a:rPr>
                        <a:t>C-1</a:t>
                      </a:r>
                      <a:r>
                        <a:rPr lang="zh-TW" altLang="en-US" sz="1700" b="1" dirty="0">
                          <a:solidFill>
                            <a:schemeClr val="tx1"/>
                          </a:solidFill>
                          <a:latin typeface="微軟正黑體" panose="020B0604030504040204" pitchFamily="34" charset="-120"/>
                          <a:ea typeface="微軟正黑體" panose="020B0604030504040204" pitchFamily="34" charset="-120"/>
                        </a:rPr>
                        <a:t>彈性學習時間學習成果</a:t>
                      </a:r>
                      <a:endParaRPr lang="en-US" altLang="zh-TW" sz="1700" b="1" dirty="0">
                        <a:solidFill>
                          <a:schemeClr val="tx1"/>
                        </a:solidFill>
                        <a:latin typeface="微軟正黑體" panose="020B0604030504040204" pitchFamily="34" charset="-120"/>
                        <a:ea typeface="微軟正黑體" panose="020B0604030504040204" pitchFamily="34" charset="-120"/>
                      </a:endParaRPr>
                    </a:p>
                    <a:p>
                      <a:r>
                        <a:rPr lang="en-US" altLang="zh-TW" sz="1700" b="1" dirty="0">
                          <a:solidFill>
                            <a:schemeClr val="tx1"/>
                          </a:solidFill>
                          <a:latin typeface="微軟正黑體" panose="020B0604030504040204" pitchFamily="34" charset="-120"/>
                          <a:ea typeface="微軟正黑體" panose="020B0604030504040204" pitchFamily="34" charset="-120"/>
                        </a:rPr>
                        <a:t>       </a:t>
                      </a:r>
                      <a:r>
                        <a:rPr lang="en-US" altLang="zh-TW" sz="1400" b="1" dirty="0">
                          <a:solidFill>
                            <a:srgbClr val="0000FF"/>
                          </a:solidFill>
                          <a:latin typeface="微軟正黑體" panose="020B0604030504040204" pitchFamily="34" charset="-120"/>
                          <a:ea typeface="微軟正黑體" panose="020B0604030504040204" pitchFamily="34" charset="-120"/>
                        </a:rPr>
                        <a:t>(</a:t>
                      </a:r>
                      <a:r>
                        <a:rPr lang="zh-TW" altLang="en-US" sz="1400" b="1" dirty="0">
                          <a:solidFill>
                            <a:srgbClr val="0000FF"/>
                          </a:solidFill>
                          <a:latin typeface="微軟正黑體" panose="020B0604030504040204" pitchFamily="34" charset="-120"/>
                          <a:ea typeface="微軟正黑體" panose="020B0604030504040204" pitchFamily="34" charset="-120"/>
                        </a:rPr>
                        <a:t>包含</a:t>
                      </a:r>
                      <a:r>
                        <a:rPr lang="zh-TW" altLang="zh-TW" sz="1400" b="1" kern="100" spc="-150" baseline="0" dirty="0">
                          <a:solidFill>
                            <a:srgbClr val="0000FF"/>
                          </a:solidFill>
                          <a:effectLst/>
                          <a:latin typeface="微軟正黑體" panose="020B0604030504040204" pitchFamily="34" charset="-120"/>
                          <a:ea typeface="微軟正黑體" panose="020B0604030504040204" pitchFamily="34" charset="-120"/>
                        </a:rPr>
                        <a:t>自主學習或選手培訓或學校特色活動</a:t>
                      </a:r>
                      <a:r>
                        <a:rPr lang="en-US" altLang="zh-TW" sz="1400" b="1" kern="100" spc="-150" baseline="0" dirty="0">
                          <a:solidFill>
                            <a:srgbClr val="0000FF"/>
                          </a:solidFill>
                          <a:effectLst/>
                          <a:latin typeface="微軟正黑體" panose="020B0604030504040204" pitchFamily="34" charset="-120"/>
                          <a:ea typeface="微軟正黑體" panose="020B0604030504040204" pitchFamily="34" charset="-120"/>
                        </a:rPr>
                        <a:t>)</a:t>
                      </a:r>
                      <a:endParaRPr lang="en-US" altLang="zh-TW" sz="1700" b="1" kern="100" spc="-150" baseline="0" dirty="0">
                        <a:solidFill>
                          <a:srgbClr val="0000FF"/>
                        </a:solidFill>
                        <a:effectLst/>
                        <a:latin typeface="微軟正黑體" panose="020B0604030504040204" pitchFamily="34" charset="-120"/>
                        <a:ea typeface="微軟正黑體" panose="020B0604030504040204" pitchFamily="34" charset="-120"/>
                      </a:endParaRPr>
                    </a:p>
                    <a:p>
                      <a:r>
                        <a:rPr lang="en-US" altLang="zh-TW" sz="1700" b="1" kern="100" spc="-150" baseline="0" dirty="0">
                          <a:solidFill>
                            <a:schemeClr val="tx1"/>
                          </a:solidFill>
                          <a:effectLst/>
                          <a:latin typeface="微軟正黑體" panose="020B0604030504040204" pitchFamily="34" charset="-120"/>
                          <a:ea typeface="微軟正黑體" panose="020B0604030504040204" pitchFamily="34" charset="-120"/>
                        </a:rPr>
                        <a:t>C-2</a:t>
                      </a:r>
                      <a:r>
                        <a:rPr lang="zh-TW" altLang="en-US" sz="1700" b="1" kern="100" spc="-150" baseline="0" dirty="0">
                          <a:solidFill>
                            <a:schemeClr val="tx1"/>
                          </a:solidFill>
                          <a:effectLst/>
                          <a:latin typeface="微軟正黑體" panose="020B0604030504040204" pitchFamily="34" charset="-120"/>
                          <a:ea typeface="微軟正黑體" panose="020B0604030504040204" pitchFamily="34" charset="-120"/>
                        </a:rPr>
                        <a:t>社團活動經驗</a:t>
                      </a:r>
                      <a:endParaRPr lang="en-US" altLang="zh-TW" sz="1700" b="1" kern="100" spc="-150" baseline="0" dirty="0">
                        <a:solidFill>
                          <a:schemeClr val="tx1"/>
                        </a:solidFill>
                        <a:effectLst/>
                        <a:latin typeface="微軟正黑體" panose="020B0604030504040204" pitchFamily="34" charset="-120"/>
                        <a:ea typeface="微軟正黑體" panose="020B0604030504040204" pitchFamily="34" charset="-120"/>
                      </a:endParaRPr>
                    </a:p>
                    <a:p>
                      <a:r>
                        <a:rPr lang="en-US" altLang="zh-TW" sz="1700" b="1" kern="100" spc="-150" baseline="0" dirty="0">
                          <a:solidFill>
                            <a:schemeClr val="tx1"/>
                          </a:solidFill>
                          <a:effectLst/>
                          <a:latin typeface="微軟正黑體" panose="020B0604030504040204" pitchFamily="34" charset="-120"/>
                          <a:ea typeface="微軟正黑體" panose="020B0604030504040204" pitchFamily="34" charset="-120"/>
                        </a:rPr>
                        <a:t>C-3</a:t>
                      </a:r>
                      <a:r>
                        <a:rPr lang="zh-TW" altLang="en-US" sz="1700" b="1" kern="100" spc="-150" baseline="0" dirty="0">
                          <a:solidFill>
                            <a:schemeClr val="tx1"/>
                          </a:solidFill>
                          <a:effectLst/>
                          <a:latin typeface="微軟正黑體" panose="020B0604030504040204" pitchFamily="34" charset="-120"/>
                          <a:ea typeface="微軟正黑體" panose="020B0604030504040204" pitchFamily="34" charset="-120"/>
                        </a:rPr>
                        <a:t>擔任幹部經驗</a:t>
                      </a:r>
                      <a:endParaRPr lang="en-US" altLang="zh-TW" sz="1700" b="1" kern="100" spc="-150" baseline="0" dirty="0">
                        <a:solidFill>
                          <a:schemeClr val="tx1"/>
                        </a:solidFill>
                        <a:effectLst/>
                        <a:latin typeface="微軟正黑體" panose="020B0604030504040204" pitchFamily="34" charset="-120"/>
                        <a:ea typeface="微軟正黑體" panose="020B0604030504040204" pitchFamily="34" charset="-120"/>
                      </a:endParaRPr>
                    </a:p>
                    <a:p>
                      <a:r>
                        <a:rPr lang="en-US" altLang="zh-TW" sz="1700" b="1" kern="100" spc="-150" baseline="0" dirty="0">
                          <a:solidFill>
                            <a:schemeClr val="tx1"/>
                          </a:solidFill>
                          <a:effectLst/>
                          <a:latin typeface="微軟正黑體" panose="020B0604030504040204" pitchFamily="34" charset="-120"/>
                          <a:ea typeface="微軟正黑體" panose="020B0604030504040204" pitchFamily="34" charset="-120"/>
                        </a:rPr>
                        <a:t>C-4</a:t>
                      </a:r>
                      <a:r>
                        <a:rPr lang="zh-TW" altLang="en-US" sz="1700" b="1" kern="100" spc="-150" baseline="0" dirty="0">
                          <a:solidFill>
                            <a:schemeClr val="tx1"/>
                          </a:solidFill>
                          <a:effectLst/>
                          <a:latin typeface="微軟正黑體" panose="020B0604030504040204" pitchFamily="34" charset="-120"/>
                          <a:ea typeface="微軟正黑體" panose="020B0604030504040204" pitchFamily="34" charset="-120"/>
                        </a:rPr>
                        <a:t>服務學習經驗</a:t>
                      </a:r>
                      <a:endParaRPr lang="en-US" altLang="zh-TW" sz="1700" b="1" kern="100" spc="-150" baseline="0" dirty="0">
                        <a:solidFill>
                          <a:schemeClr val="tx1"/>
                        </a:solidFill>
                        <a:effectLst/>
                        <a:latin typeface="微軟正黑體" panose="020B0604030504040204" pitchFamily="34" charset="-120"/>
                        <a:ea typeface="微軟正黑體" panose="020B0604030504040204" pitchFamily="34" charset="-120"/>
                      </a:endParaRPr>
                    </a:p>
                    <a:p>
                      <a:r>
                        <a:rPr lang="en-US" altLang="zh-TW" sz="1700" b="1" kern="100" spc="-150" baseline="0" dirty="0">
                          <a:solidFill>
                            <a:schemeClr val="tx1"/>
                          </a:solidFill>
                          <a:effectLst/>
                          <a:latin typeface="微軟正黑體" panose="020B0604030504040204" pitchFamily="34" charset="-120"/>
                          <a:ea typeface="微軟正黑體" panose="020B0604030504040204" pitchFamily="34" charset="-120"/>
                        </a:rPr>
                        <a:t>C-5</a:t>
                      </a:r>
                      <a:r>
                        <a:rPr lang="zh-TW" altLang="en-US" sz="1700" b="1" kern="100" spc="-150" baseline="0" dirty="0">
                          <a:solidFill>
                            <a:schemeClr val="tx1"/>
                          </a:solidFill>
                          <a:effectLst/>
                          <a:latin typeface="微軟正黑體" panose="020B0604030504040204" pitchFamily="34" charset="-120"/>
                          <a:ea typeface="微軟正黑體" panose="020B0604030504040204" pitchFamily="34" charset="-120"/>
                        </a:rPr>
                        <a:t>競賽表現</a:t>
                      </a:r>
                      <a:endParaRPr lang="en-US" altLang="zh-TW" sz="1700" b="1" kern="100" spc="-150" baseline="0" dirty="0">
                        <a:solidFill>
                          <a:schemeClr val="tx1"/>
                        </a:solidFill>
                        <a:effectLst/>
                        <a:latin typeface="微軟正黑體" panose="020B0604030504040204" pitchFamily="34" charset="-120"/>
                        <a:ea typeface="微軟正黑體" panose="020B0604030504040204" pitchFamily="34" charset="-120"/>
                      </a:endParaRPr>
                    </a:p>
                    <a:p>
                      <a:r>
                        <a:rPr lang="en-US" altLang="zh-TW" sz="1700" b="1" kern="100" spc="-150" baseline="0" dirty="0">
                          <a:solidFill>
                            <a:schemeClr val="tx1"/>
                          </a:solidFill>
                          <a:effectLst/>
                          <a:latin typeface="微軟正黑體" panose="020B0604030504040204" pitchFamily="34" charset="-120"/>
                          <a:ea typeface="微軟正黑體" panose="020B0604030504040204" pitchFamily="34" charset="-120"/>
                        </a:rPr>
                        <a:t>C-6</a:t>
                      </a:r>
                      <a:r>
                        <a:rPr lang="zh-TW" altLang="en-US" sz="1700" b="1" kern="100" spc="-150" baseline="0" dirty="0">
                          <a:solidFill>
                            <a:schemeClr val="tx1"/>
                          </a:solidFill>
                          <a:effectLst/>
                          <a:latin typeface="微軟正黑體" panose="020B0604030504040204" pitchFamily="34" charset="-120"/>
                          <a:ea typeface="微軟正黑體" panose="020B0604030504040204" pitchFamily="34" charset="-120"/>
                        </a:rPr>
                        <a:t>非修課紀錄之成果作品</a:t>
                      </a:r>
                      <a:endParaRPr lang="en-US" altLang="zh-TW" sz="1700" b="1" kern="100" spc="-150" baseline="0" dirty="0">
                        <a:solidFill>
                          <a:schemeClr val="tx1"/>
                        </a:solidFill>
                        <a:effectLst/>
                        <a:latin typeface="微軟正黑體" panose="020B0604030504040204" pitchFamily="34" charset="-120"/>
                        <a:ea typeface="微軟正黑體" panose="020B0604030504040204" pitchFamily="34" charset="-120"/>
                      </a:endParaRPr>
                    </a:p>
                    <a:p>
                      <a:r>
                        <a:rPr lang="en-US" altLang="zh-TW" sz="1700" b="1" kern="100" spc="-150" baseline="0" dirty="0">
                          <a:solidFill>
                            <a:schemeClr val="tx1"/>
                          </a:solidFill>
                          <a:effectLst/>
                          <a:latin typeface="微軟正黑體" panose="020B0604030504040204" pitchFamily="34" charset="-120"/>
                          <a:ea typeface="微軟正黑體" panose="020B0604030504040204" pitchFamily="34" charset="-120"/>
                        </a:rPr>
                        <a:t>         </a:t>
                      </a:r>
                      <a:r>
                        <a:rPr lang="en-US" altLang="zh-TW" sz="1400" b="1" kern="100" spc="-150" baseline="0" dirty="0">
                          <a:solidFill>
                            <a:srgbClr val="0000FF"/>
                          </a:solidFill>
                          <a:effectLst/>
                          <a:latin typeface="微軟正黑體" panose="020B0604030504040204" pitchFamily="34" charset="-120"/>
                          <a:ea typeface="微軟正黑體" panose="020B0604030504040204" pitchFamily="34" charset="-120"/>
                        </a:rPr>
                        <a:t>(</a:t>
                      </a:r>
                      <a:r>
                        <a:rPr lang="zh-TW" altLang="en-US" sz="1400" b="1" kern="100" spc="-150" baseline="0" dirty="0">
                          <a:solidFill>
                            <a:srgbClr val="0000FF"/>
                          </a:solidFill>
                          <a:effectLst/>
                          <a:latin typeface="微軟正黑體" panose="020B0604030504040204" pitchFamily="34" charset="-120"/>
                          <a:ea typeface="微軟正黑體" panose="020B0604030504040204" pitchFamily="34" charset="-120"/>
                        </a:rPr>
                        <a:t>如職場學習成果</a:t>
                      </a:r>
                      <a:r>
                        <a:rPr lang="en-US" altLang="zh-TW" sz="1400" b="1" kern="100" spc="-150" baseline="0" dirty="0">
                          <a:solidFill>
                            <a:srgbClr val="0000FF"/>
                          </a:solidFill>
                          <a:effectLst/>
                          <a:latin typeface="微軟正黑體" panose="020B0604030504040204" pitchFamily="34" charset="-120"/>
                          <a:ea typeface="微軟正黑體" panose="020B0604030504040204" pitchFamily="34" charset="-120"/>
                        </a:rPr>
                        <a:t>)</a:t>
                      </a:r>
                      <a:endParaRPr lang="en-US" altLang="zh-TW" sz="1700" b="1" kern="100" spc="-150" baseline="0" dirty="0">
                        <a:solidFill>
                          <a:srgbClr val="0000FF"/>
                        </a:solidFill>
                        <a:effectLst/>
                        <a:latin typeface="微軟正黑體" panose="020B0604030504040204" pitchFamily="34" charset="-120"/>
                        <a:ea typeface="微軟正黑體" panose="020B0604030504040204" pitchFamily="34" charset="-120"/>
                      </a:endParaRPr>
                    </a:p>
                    <a:p>
                      <a:r>
                        <a:rPr lang="en-US" altLang="zh-TW" sz="1700" b="1" kern="100" spc="-150" baseline="0" dirty="0">
                          <a:solidFill>
                            <a:schemeClr val="tx1"/>
                          </a:solidFill>
                          <a:effectLst/>
                          <a:latin typeface="微軟正黑體" panose="020B0604030504040204" pitchFamily="34" charset="-120"/>
                          <a:ea typeface="微軟正黑體" panose="020B0604030504040204" pitchFamily="34" charset="-120"/>
                        </a:rPr>
                        <a:t>C-7</a:t>
                      </a:r>
                      <a:r>
                        <a:rPr lang="zh-TW" altLang="en-US" sz="1700" b="1" kern="100" spc="-150" baseline="0" dirty="0">
                          <a:solidFill>
                            <a:schemeClr val="tx1"/>
                          </a:solidFill>
                          <a:effectLst/>
                          <a:latin typeface="微軟正黑體" panose="020B0604030504040204" pitchFamily="34" charset="-120"/>
                          <a:ea typeface="微軟正黑體" panose="020B0604030504040204" pitchFamily="34" charset="-120"/>
                        </a:rPr>
                        <a:t>檢定證照</a:t>
                      </a:r>
                      <a:endParaRPr lang="en-US" altLang="zh-TW" sz="1700" b="1" kern="100" spc="-150" baseline="0" dirty="0">
                        <a:solidFill>
                          <a:schemeClr val="tx1"/>
                        </a:solidFill>
                        <a:effectLst/>
                        <a:latin typeface="微軟正黑體" panose="020B0604030504040204" pitchFamily="34" charset="-120"/>
                        <a:ea typeface="微軟正黑體" panose="020B0604030504040204" pitchFamily="34" charset="-120"/>
                      </a:endParaRPr>
                    </a:p>
                    <a:p>
                      <a:r>
                        <a:rPr lang="en-US" altLang="zh-TW" sz="1700" b="1" kern="100" spc="-150" baseline="0" dirty="0">
                          <a:solidFill>
                            <a:schemeClr val="tx1"/>
                          </a:solidFill>
                          <a:effectLst/>
                          <a:latin typeface="微軟正黑體" panose="020B0604030504040204" pitchFamily="34" charset="-120"/>
                          <a:ea typeface="微軟正黑體" panose="020B0604030504040204" pitchFamily="34" charset="-120"/>
                        </a:rPr>
                        <a:t>C-8</a:t>
                      </a:r>
                      <a:r>
                        <a:rPr lang="zh-TW" altLang="en-US" sz="1700" b="1" kern="100" spc="-150" baseline="0" dirty="0">
                          <a:solidFill>
                            <a:schemeClr val="tx1"/>
                          </a:solidFill>
                          <a:effectLst/>
                          <a:latin typeface="微軟正黑體" panose="020B0604030504040204" pitchFamily="34" charset="-120"/>
                          <a:ea typeface="微軟正黑體" panose="020B0604030504040204" pitchFamily="34" charset="-120"/>
                        </a:rPr>
                        <a:t>特殊優良表現證明</a:t>
                      </a:r>
                      <a:endParaRPr lang="en-US" altLang="zh-TW" sz="1700" b="1" kern="100" spc="-150" baseline="0" dirty="0">
                        <a:solidFill>
                          <a:schemeClr val="tx1"/>
                        </a:solidFill>
                        <a:effectLst/>
                        <a:latin typeface="微軟正黑體" panose="020B0604030504040204" pitchFamily="34" charset="-120"/>
                        <a:ea typeface="微軟正黑體" panose="020B0604030504040204" pitchFamily="34" charset="-120"/>
                      </a:endParaRPr>
                    </a:p>
                  </a:txBody>
                  <a:tcPr anchor="ctr">
                    <a:gradFill>
                      <a:gsLst>
                        <a:gs pos="0">
                          <a:schemeClr val="accent6">
                            <a:lumMod val="20000"/>
                            <a:lumOff val="80000"/>
                          </a:schemeClr>
                        </a:gs>
                        <a:gs pos="100000">
                          <a:schemeClr val="accent6">
                            <a:lumMod val="40000"/>
                            <a:lumOff val="60000"/>
                          </a:schemeClr>
                        </a:gs>
                      </a:gsLst>
                      <a:lin ang="13500000" scaled="1"/>
                    </a:gradFill>
                  </a:tcPr>
                </a:tc>
                <a:tc>
                  <a:txBody>
                    <a:bodyPr/>
                    <a:lstStyle/>
                    <a:p>
                      <a:r>
                        <a:rPr lang="en-US" altLang="zh-TW" sz="1700" b="1" dirty="0">
                          <a:latin typeface="微軟正黑體" panose="020B0604030504040204" pitchFamily="34" charset="-120"/>
                          <a:ea typeface="微軟正黑體" panose="020B0604030504040204" pitchFamily="34" charset="-120"/>
                        </a:rPr>
                        <a:t>C-1</a:t>
                      </a:r>
                      <a:r>
                        <a:rPr lang="zh-TW" altLang="en-US" sz="1700" b="1" dirty="0">
                          <a:latin typeface="微軟正黑體" panose="020B0604030504040204" pitchFamily="34" charset="-120"/>
                          <a:ea typeface="微軟正黑體" panose="020B0604030504040204" pitchFamily="34" charset="-120"/>
                        </a:rPr>
                        <a:t>高中自主學習計畫與成果</a:t>
                      </a:r>
                      <a:endParaRPr lang="en-US" altLang="zh-TW" sz="1700" b="1" dirty="0">
                        <a:latin typeface="微軟正黑體" panose="020B0604030504040204" pitchFamily="34" charset="-120"/>
                        <a:ea typeface="微軟正黑體" panose="020B0604030504040204" pitchFamily="34" charset="-120"/>
                      </a:endParaRPr>
                    </a:p>
                    <a:p>
                      <a:r>
                        <a:rPr lang="en-US" altLang="zh-TW" sz="1700" b="1" dirty="0">
                          <a:latin typeface="微軟正黑體" panose="020B0604030504040204" pitchFamily="34" charset="-120"/>
                          <a:ea typeface="微軟正黑體" panose="020B0604030504040204" pitchFamily="34" charset="-120"/>
                        </a:rPr>
                        <a:t>C-2</a:t>
                      </a:r>
                      <a:r>
                        <a:rPr lang="zh-TW" altLang="en-US" sz="1700" b="1" dirty="0">
                          <a:latin typeface="微軟正黑體" panose="020B0604030504040204" pitchFamily="34" charset="-120"/>
                          <a:ea typeface="微軟正黑體" panose="020B0604030504040204" pitchFamily="34" charset="-120"/>
                        </a:rPr>
                        <a:t>社團活動經驗</a:t>
                      </a:r>
                      <a:endParaRPr lang="en-US" altLang="zh-TW" sz="1700" b="1" dirty="0">
                        <a:latin typeface="微軟正黑體" panose="020B0604030504040204" pitchFamily="34" charset="-120"/>
                        <a:ea typeface="微軟正黑體" panose="020B0604030504040204" pitchFamily="34" charset="-120"/>
                      </a:endParaRPr>
                    </a:p>
                    <a:p>
                      <a:r>
                        <a:rPr lang="en-US" altLang="zh-TW" sz="1700" b="1" dirty="0">
                          <a:latin typeface="微軟正黑體" panose="020B0604030504040204" pitchFamily="34" charset="-120"/>
                          <a:ea typeface="微軟正黑體" panose="020B0604030504040204" pitchFamily="34" charset="-120"/>
                        </a:rPr>
                        <a:t>C-3</a:t>
                      </a:r>
                      <a:r>
                        <a:rPr lang="zh-TW" altLang="en-US" sz="1700" b="1" dirty="0">
                          <a:latin typeface="微軟正黑體" panose="020B0604030504040204" pitchFamily="34" charset="-120"/>
                          <a:ea typeface="微軟正黑體" panose="020B0604030504040204" pitchFamily="34" charset="-120"/>
                        </a:rPr>
                        <a:t>擔任幹部經驗</a:t>
                      </a:r>
                      <a:endParaRPr lang="en-US" altLang="zh-TW" sz="1700" b="1" dirty="0">
                        <a:latin typeface="微軟正黑體" panose="020B0604030504040204" pitchFamily="34" charset="-120"/>
                        <a:ea typeface="微軟正黑體" panose="020B0604030504040204" pitchFamily="34" charset="-120"/>
                      </a:endParaRPr>
                    </a:p>
                    <a:p>
                      <a:r>
                        <a:rPr lang="en-US" altLang="zh-TW" sz="1700" b="1" dirty="0">
                          <a:latin typeface="微軟正黑體" panose="020B0604030504040204" pitchFamily="34" charset="-120"/>
                          <a:ea typeface="微軟正黑體" panose="020B0604030504040204" pitchFamily="34" charset="-120"/>
                        </a:rPr>
                        <a:t>C-4</a:t>
                      </a:r>
                      <a:r>
                        <a:rPr lang="zh-TW" altLang="en-US" sz="1700" b="1" dirty="0">
                          <a:latin typeface="微軟正黑體" panose="020B0604030504040204" pitchFamily="34" charset="-120"/>
                          <a:ea typeface="微軟正黑體" panose="020B0604030504040204" pitchFamily="34" charset="-120"/>
                        </a:rPr>
                        <a:t>服務學習經驗</a:t>
                      </a:r>
                      <a:endParaRPr lang="en-US" altLang="zh-TW" sz="1700" b="1" dirty="0">
                        <a:latin typeface="微軟正黑體" panose="020B0604030504040204" pitchFamily="34" charset="-120"/>
                        <a:ea typeface="微軟正黑體" panose="020B0604030504040204" pitchFamily="34" charset="-120"/>
                      </a:endParaRPr>
                    </a:p>
                    <a:p>
                      <a:r>
                        <a:rPr lang="en-US" altLang="zh-TW" sz="1700" b="1" dirty="0">
                          <a:latin typeface="微軟正黑體" panose="020B0604030504040204" pitchFamily="34" charset="-120"/>
                          <a:ea typeface="微軟正黑體" panose="020B0604030504040204" pitchFamily="34" charset="-120"/>
                        </a:rPr>
                        <a:t>C-5</a:t>
                      </a:r>
                      <a:r>
                        <a:rPr lang="zh-TW" altLang="en-US" sz="1700" b="1" dirty="0">
                          <a:latin typeface="微軟正黑體" panose="020B0604030504040204" pitchFamily="34" charset="-120"/>
                          <a:ea typeface="微軟正黑體" panose="020B0604030504040204" pitchFamily="34" charset="-120"/>
                        </a:rPr>
                        <a:t>競賽表現</a:t>
                      </a:r>
                      <a:endParaRPr lang="en-US" altLang="zh-TW" sz="1700" b="1" dirty="0">
                        <a:latin typeface="微軟正黑體" panose="020B0604030504040204" pitchFamily="34" charset="-120"/>
                        <a:ea typeface="微軟正黑體" panose="020B0604030504040204" pitchFamily="34" charset="-120"/>
                      </a:endParaRPr>
                    </a:p>
                    <a:p>
                      <a:r>
                        <a:rPr lang="en-US" altLang="zh-TW" sz="1700" b="1" dirty="0">
                          <a:latin typeface="微軟正黑體" panose="020B0604030504040204" pitchFamily="34" charset="-120"/>
                          <a:ea typeface="微軟正黑體" panose="020B0604030504040204" pitchFamily="34" charset="-120"/>
                        </a:rPr>
                        <a:t>C-6</a:t>
                      </a:r>
                      <a:r>
                        <a:rPr lang="zh-TW" altLang="en-US" sz="1700" b="1" dirty="0">
                          <a:latin typeface="微軟正黑體" panose="020B0604030504040204" pitchFamily="34" charset="-120"/>
                          <a:ea typeface="微軟正黑體" panose="020B0604030504040204" pitchFamily="34" charset="-120"/>
                        </a:rPr>
                        <a:t>非修課紀錄之成果作品</a:t>
                      </a:r>
                      <a:endParaRPr lang="en-US" altLang="zh-TW" sz="1700" b="1" dirty="0">
                        <a:latin typeface="微軟正黑體" panose="020B0604030504040204" pitchFamily="34" charset="-120"/>
                        <a:ea typeface="微軟正黑體" panose="020B0604030504040204" pitchFamily="34" charset="-120"/>
                      </a:endParaRPr>
                    </a:p>
                    <a:p>
                      <a:r>
                        <a:rPr lang="en-US" altLang="zh-TW" sz="1700" b="1" dirty="0">
                          <a:latin typeface="微軟正黑體" panose="020B0604030504040204" pitchFamily="34" charset="-120"/>
                          <a:ea typeface="微軟正黑體" panose="020B0604030504040204" pitchFamily="34" charset="-120"/>
                        </a:rPr>
                        <a:t>C-7</a:t>
                      </a:r>
                      <a:r>
                        <a:rPr lang="zh-TW" altLang="en-US" sz="1700" b="1" dirty="0">
                          <a:latin typeface="微軟正黑體" panose="020B0604030504040204" pitchFamily="34" charset="-120"/>
                          <a:ea typeface="微軟正黑體" panose="020B0604030504040204" pitchFamily="34" charset="-120"/>
                        </a:rPr>
                        <a:t>檢定證照</a:t>
                      </a:r>
                      <a:endParaRPr lang="en-US" altLang="zh-TW" sz="1700" b="1" dirty="0">
                        <a:latin typeface="微軟正黑體" panose="020B0604030504040204" pitchFamily="34" charset="-120"/>
                        <a:ea typeface="微軟正黑體" panose="020B0604030504040204" pitchFamily="34" charset="-120"/>
                      </a:endParaRPr>
                    </a:p>
                    <a:p>
                      <a:r>
                        <a:rPr lang="en-US" altLang="zh-TW" sz="1700" b="1" dirty="0">
                          <a:latin typeface="微軟正黑體" panose="020B0604030504040204" pitchFamily="34" charset="-120"/>
                          <a:ea typeface="微軟正黑體" panose="020B0604030504040204" pitchFamily="34" charset="-120"/>
                        </a:rPr>
                        <a:t>C-8</a:t>
                      </a:r>
                      <a:r>
                        <a:rPr lang="zh-TW" altLang="en-US" sz="1700" b="1" dirty="0">
                          <a:latin typeface="微軟正黑體" panose="020B0604030504040204" pitchFamily="34" charset="-120"/>
                          <a:ea typeface="微軟正黑體" panose="020B0604030504040204" pitchFamily="34" charset="-120"/>
                        </a:rPr>
                        <a:t>特殊優良表現證明</a:t>
                      </a:r>
                      <a:endParaRPr lang="en-US" altLang="zh-TW" sz="1700" b="1" dirty="0">
                        <a:latin typeface="微軟正黑體" panose="020B0604030504040204" pitchFamily="34" charset="-120"/>
                        <a:ea typeface="微軟正黑體" panose="020B0604030504040204" pitchFamily="34" charset="-120"/>
                      </a:endParaRPr>
                    </a:p>
                  </a:txBody>
                  <a:tcPr anchor="ctr">
                    <a:gradFill flip="none" rotWithShape="1">
                      <a:gsLst>
                        <a:gs pos="0">
                          <a:srgbClr val="CCCCFF">
                            <a:lumMod val="20000"/>
                            <a:lumOff val="80000"/>
                          </a:srgbClr>
                        </a:gs>
                        <a:gs pos="100000">
                          <a:srgbClr val="9966FF">
                            <a:lumMod val="40000"/>
                            <a:lumOff val="60000"/>
                          </a:srgbClr>
                        </a:gs>
                      </a:gsLst>
                      <a:lin ang="13500000" scaled="1"/>
                      <a:tileRect/>
                    </a:gradFill>
                  </a:tcPr>
                </a:tc>
                <a:extLst>
                  <a:ext uri="{0D108BD9-81ED-4DB2-BD59-A6C34878D82A}">
                    <a16:rowId xmlns:a16="http://schemas.microsoft.com/office/drawing/2014/main" val="4096121530"/>
                  </a:ext>
                </a:extLst>
              </a:tr>
            </a:tbl>
          </a:graphicData>
        </a:graphic>
      </p:graphicFrame>
      <p:grpSp>
        <p:nvGrpSpPr>
          <p:cNvPr id="5" name="Group 94">
            <a:extLst>
              <a:ext uri="{FF2B5EF4-FFF2-40B4-BE49-F238E27FC236}">
                <a16:creationId xmlns:a16="http://schemas.microsoft.com/office/drawing/2014/main" id="{6AD59A5B-FE71-4F65-AE06-F9CDA0ED37AB}"/>
              </a:ext>
            </a:extLst>
          </p:cNvPr>
          <p:cNvGrpSpPr/>
          <p:nvPr/>
        </p:nvGrpSpPr>
        <p:grpSpPr>
          <a:xfrm>
            <a:off x="1746300" y="2047219"/>
            <a:ext cx="1337377" cy="1010537"/>
            <a:chOff x="528086" y="1271992"/>
            <a:chExt cx="1783169" cy="1347383"/>
          </a:xfrm>
        </p:grpSpPr>
        <p:sp>
          <p:nvSpPr>
            <p:cNvPr id="6" name="Freeform 45">
              <a:extLst>
                <a:ext uri="{FF2B5EF4-FFF2-40B4-BE49-F238E27FC236}">
                  <a16:creationId xmlns:a16="http://schemas.microsoft.com/office/drawing/2014/main" id="{F6722A92-C7BA-4625-8B6B-0E2F9A7215DC}"/>
                </a:ext>
              </a:extLst>
            </p:cNvPr>
            <p:cNvSpPr>
              <a:spLocks/>
            </p:cNvSpPr>
            <p:nvPr/>
          </p:nvSpPr>
          <p:spPr bwMode="auto">
            <a:xfrm>
              <a:off x="528086" y="1271992"/>
              <a:ext cx="1589734" cy="1347382"/>
            </a:xfrm>
            <a:custGeom>
              <a:avLst/>
              <a:gdLst>
                <a:gd name="T0" fmla="*/ 2708 w 2793"/>
                <a:gd name="T1" fmla="*/ 401 h 2371"/>
                <a:gd name="T2" fmla="*/ 2666 w 2793"/>
                <a:gd name="T3" fmla="*/ 361 h 2371"/>
                <a:gd name="T4" fmla="*/ 1376 w 2793"/>
                <a:gd name="T5" fmla="*/ 361 h 2371"/>
                <a:gd name="T6" fmla="*/ 1000 w 2793"/>
                <a:gd name="T7" fmla="*/ 12 h 2371"/>
                <a:gd name="T8" fmla="*/ 971 w 2793"/>
                <a:gd name="T9" fmla="*/ 0 h 2371"/>
                <a:gd name="T10" fmla="*/ 380 w 2793"/>
                <a:gd name="T11" fmla="*/ 0 h 2371"/>
                <a:gd name="T12" fmla="*/ 349 w 2793"/>
                <a:gd name="T13" fmla="*/ 14 h 2371"/>
                <a:gd name="T14" fmla="*/ 12 w 2793"/>
                <a:gd name="T15" fmla="*/ 374 h 2371"/>
                <a:gd name="T16" fmla="*/ 0 w 2793"/>
                <a:gd name="T17" fmla="*/ 405 h 2371"/>
                <a:gd name="T18" fmla="*/ 85 w 2793"/>
                <a:gd name="T19" fmla="*/ 2330 h 2371"/>
                <a:gd name="T20" fmla="*/ 127 w 2793"/>
                <a:gd name="T21" fmla="*/ 2371 h 2371"/>
                <a:gd name="T22" fmla="*/ 2750 w 2793"/>
                <a:gd name="T23" fmla="*/ 2371 h 2371"/>
                <a:gd name="T24" fmla="*/ 2781 w 2793"/>
                <a:gd name="T25" fmla="*/ 2358 h 2371"/>
                <a:gd name="T26" fmla="*/ 2793 w 2793"/>
                <a:gd name="T27" fmla="*/ 2327 h 2371"/>
                <a:gd name="T28" fmla="*/ 2708 w 2793"/>
                <a:gd name="T29" fmla="*/ 401 h 2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93" h="2371">
                  <a:moveTo>
                    <a:pt x="2708" y="401"/>
                  </a:moveTo>
                  <a:cubicBezTo>
                    <a:pt x="2707" y="379"/>
                    <a:pt x="2688" y="361"/>
                    <a:pt x="2666" y="361"/>
                  </a:cubicBezTo>
                  <a:lnTo>
                    <a:pt x="1376" y="361"/>
                  </a:lnTo>
                  <a:lnTo>
                    <a:pt x="1000" y="12"/>
                  </a:lnTo>
                  <a:cubicBezTo>
                    <a:pt x="992" y="4"/>
                    <a:pt x="982" y="0"/>
                    <a:pt x="971" y="0"/>
                  </a:cubicBezTo>
                  <a:lnTo>
                    <a:pt x="380" y="0"/>
                  </a:lnTo>
                  <a:cubicBezTo>
                    <a:pt x="369" y="0"/>
                    <a:pt x="357" y="5"/>
                    <a:pt x="349" y="14"/>
                  </a:cubicBezTo>
                  <a:lnTo>
                    <a:pt x="12" y="374"/>
                  </a:lnTo>
                  <a:cubicBezTo>
                    <a:pt x="4" y="382"/>
                    <a:pt x="0" y="393"/>
                    <a:pt x="0" y="405"/>
                  </a:cubicBezTo>
                  <a:lnTo>
                    <a:pt x="85" y="2330"/>
                  </a:lnTo>
                  <a:cubicBezTo>
                    <a:pt x="86" y="2353"/>
                    <a:pt x="104" y="2371"/>
                    <a:pt x="127" y="2371"/>
                  </a:cubicBezTo>
                  <a:lnTo>
                    <a:pt x="2750" y="2371"/>
                  </a:lnTo>
                  <a:cubicBezTo>
                    <a:pt x="2762" y="2371"/>
                    <a:pt x="2773" y="2366"/>
                    <a:pt x="2781" y="2358"/>
                  </a:cubicBezTo>
                  <a:cubicBezTo>
                    <a:pt x="2789" y="2349"/>
                    <a:pt x="2793" y="2338"/>
                    <a:pt x="2793" y="2327"/>
                  </a:cubicBezTo>
                  <a:lnTo>
                    <a:pt x="2708" y="401"/>
                  </a:ln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7" name="Freeform 46">
              <a:extLst>
                <a:ext uri="{FF2B5EF4-FFF2-40B4-BE49-F238E27FC236}">
                  <a16:creationId xmlns:a16="http://schemas.microsoft.com/office/drawing/2014/main" id="{FDA866AD-9138-402E-93EF-02D0225B2DE6}"/>
                </a:ext>
              </a:extLst>
            </p:cNvPr>
            <p:cNvSpPr>
              <a:spLocks/>
            </p:cNvSpPr>
            <p:nvPr/>
          </p:nvSpPr>
          <p:spPr bwMode="auto">
            <a:xfrm>
              <a:off x="581448" y="1667758"/>
              <a:ext cx="1476339" cy="918266"/>
            </a:xfrm>
            <a:custGeom>
              <a:avLst/>
              <a:gdLst>
                <a:gd name="T0" fmla="*/ 2500 w 2593"/>
                <a:gd name="T1" fmla="*/ 1 h 1614"/>
                <a:gd name="T2" fmla="*/ 42 w 2593"/>
                <a:gd name="T3" fmla="*/ 83 h 1614"/>
                <a:gd name="T4" fmla="*/ 1 w 2593"/>
                <a:gd name="T5" fmla="*/ 126 h 1614"/>
                <a:gd name="T6" fmla="*/ 49 w 2593"/>
                <a:gd name="T7" fmla="*/ 1572 h 1614"/>
                <a:gd name="T8" fmla="*/ 92 w 2593"/>
                <a:gd name="T9" fmla="*/ 1613 h 1614"/>
                <a:gd name="T10" fmla="*/ 2551 w 2593"/>
                <a:gd name="T11" fmla="*/ 1531 h 1614"/>
                <a:gd name="T12" fmla="*/ 2592 w 2593"/>
                <a:gd name="T13" fmla="*/ 1488 h 1614"/>
                <a:gd name="T14" fmla="*/ 2544 w 2593"/>
                <a:gd name="T15" fmla="*/ 42 h 1614"/>
                <a:gd name="T16" fmla="*/ 2500 w 2593"/>
                <a:gd name="T17" fmla="*/ 1 h 1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3" h="1614">
                  <a:moveTo>
                    <a:pt x="2500" y="1"/>
                  </a:moveTo>
                  <a:lnTo>
                    <a:pt x="42" y="83"/>
                  </a:lnTo>
                  <a:cubicBezTo>
                    <a:pt x="18" y="83"/>
                    <a:pt x="0" y="103"/>
                    <a:pt x="1" y="126"/>
                  </a:cubicBezTo>
                  <a:lnTo>
                    <a:pt x="49" y="1572"/>
                  </a:lnTo>
                  <a:cubicBezTo>
                    <a:pt x="50" y="1596"/>
                    <a:pt x="69" y="1614"/>
                    <a:pt x="92" y="1613"/>
                  </a:cubicBezTo>
                  <a:lnTo>
                    <a:pt x="2551" y="1531"/>
                  </a:lnTo>
                  <a:cubicBezTo>
                    <a:pt x="2574" y="1531"/>
                    <a:pt x="2593" y="1511"/>
                    <a:pt x="2592" y="1488"/>
                  </a:cubicBezTo>
                  <a:lnTo>
                    <a:pt x="2544" y="42"/>
                  </a:lnTo>
                  <a:cubicBezTo>
                    <a:pt x="2543" y="19"/>
                    <a:pt x="2524" y="0"/>
                    <a:pt x="2500" y="1"/>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8" name="Freeform 47">
              <a:extLst>
                <a:ext uri="{FF2B5EF4-FFF2-40B4-BE49-F238E27FC236}">
                  <a16:creationId xmlns:a16="http://schemas.microsoft.com/office/drawing/2014/main" id="{D59CFEB3-D5BF-4218-8B33-0639576C3A8F}"/>
                </a:ext>
              </a:extLst>
            </p:cNvPr>
            <p:cNvSpPr>
              <a:spLocks/>
            </p:cNvSpPr>
            <p:nvPr/>
          </p:nvSpPr>
          <p:spPr bwMode="auto">
            <a:xfrm>
              <a:off x="632585" y="1558812"/>
              <a:ext cx="1462999" cy="893808"/>
            </a:xfrm>
            <a:custGeom>
              <a:avLst/>
              <a:gdLst>
                <a:gd name="T0" fmla="*/ 2525 w 2567"/>
                <a:gd name="T1" fmla="*/ 37 h 1569"/>
                <a:gd name="T2" fmla="*/ 65 w 2567"/>
                <a:gd name="T3" fmla="*/ 0 h 1569"/>
                <a:gd name="T4" fmla="*/ 22 w 2567"/>
                <a:gd name="T5" fmla="*/ 42 h 1569"/>
                <a:gd name="T6" fmla="*/ 0 w 2567"/>
                <a:gd name="T7" fmla="*/ 1488 h 1569"/>
                <a:gd name="T8" fmla="*/ 42 w 2567"/>
                <a:gd name="T9" fmla="*/ 1531 h 1569"/>
                <a:gd name="T10" fmla="*/ 2502 w 2567"/>
                <a:gd name="T11" fmla="*/ 1568 h 1569"/>
                <a:gd name="T12" fmla="*/ 2544 w 2567"/>
                <a:gd name="T13" fmla="*/ 1527 h 1569"/>
                <a:gd name="T14" fmla="*/ 2566 w 2567"/>
                <a:gd name="T15" fmla="*/ 80 h 1569"/>
                <a:gd name="T16" fmla="*/ 2525 w 2567"/>
                <a:gd name="T17" fmla="*/ 37 h 1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7" h="1569">
                  <a:moveTo>
                    <a:pt x="2525" y="37"/>
                  </a:moveTo>
                  <a:lnTo>
                    <a:pt x="65" y="0"/>
                  </a:lnTo>
                  <a:cubicBezTo>
                    <a:pt x="42" y="0"/>
                    <a:pt x="22" y="18"/>
                    <a:pt x="22" y="42"/>
                  </a:cubicBezTo>
                  <a:lnTo>
                    <a:pt x="0" y="1488"/>
                  </a:lnTo>
                  <a:cubicBezTo>
                    <a:pt x="0" y="1512"/>
                    <a:pt x="18" y="1531"/>
                    <a:pt x="42" y="1531"/>
                  </a:cubicBezTo>
                  <a:lnTo>
                    <a:pt x="2502" y="1568"/>
                  </a:lnTo>
                  <a:cubicBezTo>
                    <a:pt x="2525" y="1569"/>
                    <a:pt x="2544" y="1550"/>
                    <a:pt x="2544" y="1527"/>
                  </a:cubicBezTo>
                  <a:lnTo>
                    <a:pt x="2566" y="80"/>
                  </a:lnTo>
                  <a:cubicBezTo>
                    <a:pt x="2567" y="57"/>
                    <a:pt x="2548" y="38"/>
                    <a:pt x="2525" y="37"/>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9" name="Freeform 48">
              <a:extLst>
                <a:ext uri="{FF2B5EF4-FFF2-40B4-BE49-F238E27FC236}">
                  <a16:creationId xmlns:a16="http://schemas.microsoft.com/office/drawing/2014/main" id="{7DBCFD8C-109B-4EF9-955E-D6BE49AEC425}"/>
                </a:ext>
              </a:extLst>
            </p:cNvPr>
            <p:cNvSpPr>
              <a:spLocks/>
            </p:cNvSpPr>
            <p:nvPr/>
          </p:nvSpPr>
          <p:spPr bwMode="auto">
            <a:xfrm>
              <a:off x="625916" y="1458758"/>
              <a:ext cx="1540819" cy="1036105"/>
            </a:xfrm>
            <a:custGeom>
              <a:avLst/>
              <a:gdLst>
                <a:gd name="T0" fmla="*/ 2666 w 2705"/>
                <a:gd name="T1" fmla="*/ 298 h 1821"/>
                <a:gd name="T2" fmla="*/ 223 w 2705"/>
                <a:gd name="T3" fmla="*/ 3 h 1821"/>
                <a:gd name="T4" fmla="*/ 176 w 2705"/>
                <a:gd name="T5" fmla="*/ 40 h 1821"/>
                <a:gd name="T6" fmla="*/ 3 w 2705"/>
                <a:gd name="T7" fmla="*/ 1476 h 1821"/>
                <a:gd name="T8" fmla="*/ 40 w 2705"/>
                <a:gd name="T9" fmla="*/ 1523 h 1821"/>
                <a:gd name="T10" fmla="*/ 2482 w 2705"/>
                <a:gd name="T11" fmla="*/ 1818 h 1821"/>
                <a:gd name="T12" fmla="*/ 2529 w 2705"/>
                <a:gd name="T13" fmla="*/ 1781 h 1821"/>
                <a:gd name="T14" fmla="*/ 2702 w 2705"/>
                <a:gd name="T15" fmla="*/ 345 h 1821"/>
                <a:gd name="T16" fmla="*/ 2666 w 2705"/>
                <a:gd name="T17" fmla="*/ 298 h 1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05" h="1821">
                  <a:moveTo>
                    <a:pt x="2666" y="298"/>
                  </a:moveTo>
                  <a:lnTo>
                    <a:pt x="223" y="3"/>
                  </a:lnTo>
                  <a:cubicBezTo>
                    <a:pt x="200" y="0"/>
                    <a:pt x="179" y="17"/>
                    <a:pt x="176" y="40"/>
                  </a:cubicBezTo>
                  <a:lnTo>
                    <a:pt x="3" y="1476"/>
                  </a:lnTo>
                  <a:cubicBezTo>
                    <a:pt x="0" y="1499"/>
                    <a:pt x="16" y="1520"/>
                    <a:pt x="40" y="1523"/>
                  </a:cubicBezTo>
                  <a:lnTo>
                    <a:pt x="2482" y="1818"/>
                  </a:lnTo>
                  <a:cubicBezTo>
                    <a:pt x="2505" y="1821"/>
                    <a:pt x="2526" y="1804"/>
                    <a:pt x="2529" y="1781"/>
                  </a:cubicBezTo>
                  <a:lnTo>
                    <a:pt x="2702" y="345"/>
                  </a:lnTo>
                  <a:cubicBezTo>
                    <a:pt x="2705" y="322"/>
                    <a:pt x="2689" y="301"/>
                    <a:pt x="2666" y="29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0" name="Freeform 49">
              <a:extLst>
                <a:ext uri="{FF2B5EF4-FFF2-40B4-BE49-F238E27FC236}">
                  <a16:creationId xmlns:a16="http://schemas.microsoft.com/office/drawing/2014/main" id="{D2C6A1D8-E4B9-4E15-8663-5D9D09BD9370}"/>
                </a:ext>
              </a:extLst>
            </p:cNvPr>
            <p:cNvSpPr>
              <a:spLocks/>
            </p:cNvSpPr>
            <p:nvPr/>
          </p:nvSpPr>
          <p:spPr bwMode="auto">
            <a:xfrm>
              <a:off x="577001" y="1389833"/>
              <a:ext cx="1734254" cy="1229542"/>
            </a:xfrm>
            <a:custGeom>
              <a:avLst/>
              <a:gdLst>
                <a:gd name="T0" fmla="*/ 3037 w 3049"/>
                <a:gd name="T1" fmla="*/ 15 h 2162"/>
                <a:gd name="T2" fmla="*/ 3005 w 3049"/>
                <a:gd name="T3" fmla="*/ 0 h 2162"/>
                <a:gd name="T4" fmla="*/ 1699 w 3049"/>
                <a:gd name="T5" fmla="*/ 0 h 2162"/>
                <a:gd name="T6" fmla="*/ 1670 w 3049"/>
                <a:gd name="T7" fmla="*/ 11 h 2162"/>
                <a:gd name="T8" fmla="*/ 1294 w 3049"/>
                <a:gd name="T9" fmla="*/ 360 h 2162"/>
                <a:gd name="T10" fmla="*/ 382 w 3049"/>
                <a:gd name="T11" fmla="*/ 360 h 2162"/>
                <a:gd name="T12" fmla="*/ 340 w 3049"/>
                <a:gd name="T13" fmla="*/ 394 h 2162"/>
                <a:gd name="T14" fmla="*/ 3 w 3049"/>
                <a:gd name="T15" fmla="*/ 2111 h 2162"/>
                <a:gd name="T16" fmla="*/ 11 w 3049"/>
                <a:gd name="T17" fmla="*/ 2146 h 2162"/>
                <a:gd name="T18" fmla="*/ 44 w 3049"/>
                <a:gd name="T19" fmla="*/ 2162 h 2162"/>
                <a:gd name="T20" fmla="*/ 2667 w 3049"/>
                <a:gd name="T21" fmla="*/ 2162 h 2162"/>
                <a:gd name="T22" fmla="*/ 2709 w 3049"/>
                <a:gd name="T23" fmla="*/ 2126 h 2162"/>
                <a:gd name="T24" fmla="*/ 3047 w 3049"/>
                <a:gd name="T25" fmla="*/ 49 h 2162"/>
                <a:gd name="T26" fmla="*/ 3037 w 3049"/>
                <a:gd name="T27" fmla="*/ 15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49" h="2162">
                  <a:moveTo>
                    <a:pt x="3037" y="15"/>
                  </a:moveTo>
                  <a:cubicBezTo>
                    <a:pt x="3029" y="5"/>
                    <a:pt x="3017" y="0"/>
                    <a:pt x="3005" y="0"/>
                  </a:cubicBezTo>
                  <a:lnTo>
                    <a:pt x="1699" y="0"/>
                  </a:lnTo>
                  <a:cubicBezTo>
                    <a:pt x="1688" y="0"/>
                    <a:pt x="1678" y="4"/>
                    <a:pt x="1670" y="11"/>
                  </a:cubicBezTo>
                  <a:lnTo>
                    <a:pt x="1294" y="360"/>
                  </a:lnTo>
                  <a:lnTo>
                    <a:pt x="382" y="360"/>
                  </a:lnTo>
                  <a:cubicBezTo>
                    <a:pt x="362" y="360"/>
                    <a:pt x="344" y="375"/>
                    <a:pt x="340" y="394"/>
                  </a:cubicBezTo>
                  <a:lnTo>
                    <a:pt x="3" y="2111"/>
                  </a:lnTo>
                  <a:cubicBezTo>
                    <a:pt x="0" y="2124"/>
                    <a:pt x="3" y="2137"/>
                    <a:pt x="11" y="2146"/>
                  </a:cubicBezTo>
                  <a:cubicBezTo>
                    <a:pt x="19" y="2156"/>
                    <a:pt x="31" y="2162"/>
                    <a:pt x="44" y="2162"/>
                  </a:cubicBezTo>
                  <a:lnTo>
                    <a:pt x="2667" y="2162"/>
                  </a:lnTo>
                  <a:cubicBezTo>
                    <a:pt x="2688" y="2162"/>
                    <a:pt x="2706" y="2147"/>
                    <a:pt x="2709" y="2126"/>
                  </a:cubicBezTo>
                  <a:lnTo>
                    <a:pt x="3047" y="49"/>
                  </a:lnTo>
                  <a:cubicBezTo>
                    <a:pt x="3049" y="37"/>
                    <a:pt x="3045" y="24"/>
                    <a:pt x="3037" y="15"/>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ctr" anchorCtr="0" compatLnSpc="1">
              <a:prstTxWarp prst="textNoShape">
                <a:avLst/>
              </a:prstTxWarp>
            </a:bodyPr>
            <a:lstStyle/>
            <a:p>
              <a:pPr algn="ctr"/>
              <a:endParaRPr lang="en-US" sz="4500" b="1" dirty="0">
                <a:solidFill>
                  <a:schemeClr val="bg1"/>
                </a:solidFill>
                <a:effectLst>
                  <a:outerShdw blurRad="38100" dist="38100" dir="2700000" algn="tl">
                    <a:srgbClr val="000000">
                      <a:alpha val="43137"/>
                    </a:srgbClr>
                  </a:outerShdw>
                </a:effectLst>
              </a:endParaRPr>
            </a:p>
          </p:txBody>
        </p:sp>
        <p:sp>
          <p:nvSpPr>
            <p:cNvPr id="11" name="Freeform 50">
              <a:extLst>
                <a:ext uri="{FF2B5EF4-FFF2-40B4-BE49-F238E27FC236}">
                  <a16:creationId xmlns:a16="http://schemas.microsoft.com/office/drawing/2014/main" id="{F61C8F87-D6DD-4BFA-93F2-B849210E0EB9}"/>
                </a:ext>
              </a:extLst>
            </p:cNvPr>
            <p:cNvSpPr>
              <a:spLocks/>
            </p:cNvSpPr>
            <p:nvPr/>
          </p:nvSpPr>
          <p:spPr bwMode="auto">
            <a:xfrm>
              <a:off x="577001" y="2256960"/>
              <a:ext cx="1596403" cy="362415"/>
            </a:xfrm>
            <a:custGeom>
              <a:avLst/>
              <a:gdLst>
                <a:gd name="T0" fmla="*/ 11 w 2807"/>
                <a:gd name="T1" fmla="*/ 623 h 639"/>
                <a:gd name="T2" fmla="*/ 44 w 2807"/>
                <a:gd name="T3" fmla="*/ 639 h 639"/>
                <a:gd name="T4" fmla="*/ 2667 w 2807"/>
                <a:gd name="T5" fmla="*/ 639 h 639"/>
                <a:gd name="T6" fmla="*/ 2709 w 2807"/>
                <a:gd name="T7" fmla="*/ 603 h 639"/>
                <a:gd name="T8" fmla="*/ 2807 w 2807"/>
                <a:gd name="T9" fmla="*/ 0 h 639"/>
                <a:gd name="T10" fmla="*/ 3 w 2807"/>
                <a:gd name="T11" fmla="*/ 588 h 639"/>
                <a:gd name="T12" fmla="*/ 11 w 2807"/>
                <a:gd name="T13" fmla="*/ 623 h 639"/>
              </a:gdLst>
              <a:ahLst/>
              <a:cxnLst>
                <a:cxn ang="0">
                  <a:pos x="T0" y="T1"/>
                </a:cxn>
                <a:cxn ang="0">
                  <a:pos x="T2" y="T3"/>
                </a:cxn>
                <a:cxn ang="0">
                  <a:pos x="T4" y="T5"/>
                </a:cxn>
                <a:cxn ang="0">
                  <a:pos x="T6" y="T7"/>
                </a:cxn>
                <a:cxn ang="0">
                  <a:pos x="T8" y="T9"/>
                </a:cxn>
                <a:cxn ang="0">
                  <a:pos x="T10" y="T11"/>
                </a:cxn>
                <a:cxn ang="0">
                  <a:pos x="T12" y="T13"/>
                </a:cxn>
              </a:cxnLst>
              <a:rect l="0" t="0" r="r" b="b"/>
              <a:pathLst>
                <a:path w="2807" h="639">
                  <a:moveTo>
                    <a:pt x="11" y="623"/>
                  </a:moveTo>
                  <a:cubicBezTo>
                    <a:pt x="19" y="633"/>
                    <a:pt x="31" y="639"/>
                    <a:pt x="44" y="639"/>
                  </a:cubicBezTo>
                  <a:lnTo>
                    <a:pt x="2667" y="639"/>
                  </a:lnTo>
                  <a:cubicBezTo>
                    <a:pt x="2688" y="639"/>
                    <a:pt x="2706" y="624"/>
                    <a:pt x="2709" y="603"/>
                  </a:cubicBezTo>
                  <a:lnTo>
                    <a:pt x="2807" y="0"/>
                  </a:lnTo>
                  <a:lnTo>
                    <a:pt x="3" y="588"/>
                  </a:lnTo>
                  <a:cubicBezTo>
                    <a:pt x="0" y="601"/>
                    <a:pt x="3" y="614"/>
                    <a:pt x="11" y="623"/>
                  </a:cubicBezTo>
                  <a:close/>
                </a:path>
              </a:pathLst>
            </a:custGeom>
            <a:solidFill>
              <a:schemeClr val="tx1">
                <a:alpha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sp>
        <p:nvSpPr>
          <p:cNvPr id="12" name="Rectangle 89">
            <a:extLst>
              <a:ext uri="{FF2B5EF4-FFF2-40B4-BE49-F238E27FC236}">
                <a16:creationId xmlns:a16="http://schemas.microsoft.com/office/drawing/2014/main" id="{2B4B5EDC-4CDF-409F-9F35-C4AD34370752}"/>
              </a:ext>
            </a:extLst>
          </p:cNvPr>
          <p:cNvSpPr/>
          <p:nvPr/>
        </p:nvSpPr>
        <p:spPr>
          <a:xfrm>
            <a:off x="2136683" y="2203675"/>
            <a:ext cx="540533" cy="854080"/>
          </a:xfrm>
          <a:prstGeom prst="rect">
            <a:avLst/>
          </a:prstGeom>
        </p:spPr>
        <p:txBody>
          <a:bodyPr wrap="none" anchor="b">
            <a:spAutoFit/>
          </a:bodyPr>
          <a:lstStyle/>
          <a:p>
            <a:pPr lvl="0" algn="ctr"/>
            <a:r>
              <a:rPr lang="en-US" sz="4950" b="1" dirty="0">
                <a:solidFill>
                  <a:prstClr val="white"/>
                </a:solidFill>
                <a:effectLst>
                  <a:outerShdw blurRad="38100" dist="38100" dir="2700000" algn="tl">
                    <a:srgbClr val="000000">
                      <a:alpha val="43137"/>
                    </a:srgbClr>
                  </a:outerShdw>
                </a:effectLst>
              </a:rPr>
              <a:t>B</a:t>
            </a:r>
          </a:p>
        </p:txBody>
      </p:sp>
      <p:grpSp>
        <p:nvGrpSpPr>
          <p:cNvPr id="13" name="Group 93">
            <a:extLst>
              <a:ext uri="{FF2B5EF4-FFF2-40B4-BE49-F238E27FC236}">
                <a16:creationId xmlns:a16="http://schemas.microsoft.com/office/drawing/2014/main" id="{4AE0DF6D-2845-47D4-AD16-68C856A27519}"/>
              </a:ext>
            </a:extLst>
          </p:cNvPr>
          <p:cNvGrpSpPr/>
          <p:nvPr/>
        </p:nvGrpSpPr>
        <p:grpSpPr>
          <a:xfrm>
            <a:off x="1746300" y="4411847"/>
            <a:ext cx="1337377" cy="1010537"/>
            <a:chOff x="528086" y="3033234"/>
            <a:chExt cx="1783169" cy="1347383"/>
          </a:xfrm>
        </p:grpSpPr>
        <p:sp>
          <p:nvSpPr>
            <p:cNvPr id="14" name="Freeform 45">
              <a:extLst>
                <a:ext uri="{FF2B5EF4-FFF2-40B4-BE49-F238E27FC236}">
                  <a16:creationId xmlns:a16="http://schemas.microsoft.com/office/drawing/2014/main" id="{81C45950-5D2C-4BC8-9A57-EE00F338C1DF}"/>
                </a:ext>
              </a:extLst>
            </p:cNvPr>
            <p:cNvSpPr>
              <a:spLocks/>
            </p:cNvSpPr>
            <p:nvPr/>
          </p:nvSpPr>
          <p:spPr bwMode="auto">
            <a:xfrm>
              <a:off x="528086" y="3033234"/>
              <a:ext cx="1589734" cy="1347382"/>
            </a:xfrm>
            <a:custGeom>
              <a:avLst/>
              <a:gdLst>
                <a:gd name="T0" fmla="*/ 2708 w 2793"/>
                <a:gd name="T1" fmla="*/ 401 h 2371"/>
                <a:gd name="T2" fmla="*/ 2666 w 2793"/>
                <a:gd name="T3" fmla="*/ 361 h 2371"/>
                <a:gd name="T4" fmla="*/ 1376 w 2793"/>
                <a:gd name="T5" fmla="*/ 361 h 2371"/>
                <a:gd name="T6" fmla="*/ 1000 w 2793"/>
                <a:gd name="T7" fmla="*/ 12 h 2371"/>
                <a:gd name="T8" fmla="*/ 971 w 2793"/>
                <a:gd name="T9" fmla="*/ 0 h 2371"/>
                <a:gd name="T10" fmla="*/ 380 w 2793"/>
                <a:gd name="T11" fmla="*/ 0 h 2371"/>
                <a:gd name="T12" fmla="*/ 349 w 2793"/>
                <a:gd name="T13" fmla="*/ 14 h 2371"/>
                <a:gd name="T14" fmla="*/ 12 w 2793"/>
                <a:gd name="T15" fmla="*/ 374 h 2371"/>
                <a:gd name="T16" fmla="*/ 0 w 2793"/>
                <a:gd name="T17" fmla="*/ 405 h 2371"/>
                <a:gd name="T18" fmla="*/ 85 w 2793"/>
                <a:gd name="T19" fmla="*/ 2330 h 2371"/>
                <a:gd name="T20" fmla="*/ 127 w 2793"/>
                <a:gd name="T21" fmla="*/ 2371 h 2371"/>
                <a:gd name="T22" fmla="*/ 2750 w 2793"/>
                <a:gd name="T23" fmla="*/ 2371 h 2371"/>
                <a:gd name="T24" fmla="*/ 2781 w 2793"/>
                <a:gd name="T25" fmla="*/ 2358 h 2371"/>
                <a:gd name="T26" fmla="*/ 2793 w 2793"/>
                <a:gd name="T27" fmla="*/ 2327 h 2371"/>
                <a:gd name="T28" fmla="*/ 2708 w 2793"/>
                <a:gd name="T29" fmla="*/ 401 h 2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93" h="2371">
                  <a:moveTo>
                    <a:pt x="2708" y="401"/>
                  </a:moveTo>
                  <a:cubicBezTo>
                    <a:pt x="2707" y="379"/>
                    <a:pt x="2688" y="361"/>
                    <a:pt x="2666" y="361"/>
                  </a:cubicBezTo>
                  <a:lnTo>
                    <a:pt x="1376" y="361"/>
                  </a:lnTo>
                  <a:lnTo>
                    <a:pt x="1000" y="12"/>
                  </a:lnTo>
                  <a:cubicBezTo>
                    <a:pt x="992" y="4"/>
                    <a:pt x="982" y="0"/>
                    <a:pt x="971" y="0"/>
                  </a:cubicBezTo>
                  <a:lnTo>
                    <a:pt x="380" y="0"/>
                  </a:lnTo>
                  <a:cubicBezTo>
                    <a:pt x="369" y="0"/>
                    <a:pt x="357" y="5"/>
                    <a:pt x="349" y="14"/>
                  </a:cubicBezTo>
                  <a:lnTo>
                    <a:pt x="12" y="374"/>
                  </a:lnTo>
                  <a:cubicBezTo>
                    <a:pt x="4" y="382"/>
                    <a:pt x="0" y="393"/>
                    <a:pt x="0" y="405"/>
                  </a:cubicBezTo>
                  <a:lnTo>
                    <a:pt x="85" y="2330"/>
                  </a:lnTo>
                  <a:cubicBezTo>
                    <a:pt x="86" y="2353"/>
                    <a:pt x="104" y="2371"/>
                    <a:pt x="127" y="2371"/>
                  </a:cubicBezTo>
                  <a:lnTo>
                    <a:pt x="2750" y="2371"/>
                  </a:lnTo>
                  <a:cubicBezTo>
                    <a:pt x="2762" y="2371"/>
                    <a:pt x="2773" y="2366"/>
                    <a:pt x="2781" y="2358"/>
                  </a:cubicBezTo>
                  <a:cubicBezTo>
                    <a:pt x="2789" y="2349"/>
                    <a:pt x="2793" y="2338"/>
                    <a:pt x="2793" y="2327"/>
                  </a:cubicBezTo>
                  <a:lnTo>
                    <a:pt x="2708" y="401"/>
                  </a:lnTo>
                  <a:close/>
                </a:path>
              </a:pathLst>
            </a:custGeom>
            <a:solidFill>
              <a:schemeClr val="accent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5" name="Freeform 46">
              <a:extLst>
                <a:ext uri="{FF2B5EF4-FFF2-40B4-BE49-F238E27FC236}">
                  <a16:creationId xmlns:a16="http://schemas.microsoft.com/office/drawing/2014/main" id="{B2F4E316-0142-4C3A-A6C7-6006A4322CF5}"/>
                </a:ext>
              </a:extLst>
            </p:cNvPr>
            <p:cNvSpPr>
              <a:spLocks/>
            </p:cNvSpPr>
            <p:nvPr/>
          </p:nvSpPr>
          <p:spPr bwMode="auto">
            <a:xfrm>
              <a:off x="581448" y="3429000"/>
              <a:ext cx="1476339" cy="918266"/>
            </a:xfrm>
            <a:custGeom>
              <a:avLst/>
              <a:gdLst>
                <a:gd name="T0" fmla="*/ 2500 w 2593"/>
                <a:gd name="T1" fmla="*/ 1 h 1614"/>
                <a:gd name="T2" fmla="*/ 42 w 2593"/>
                <a:gd name="T3" fmla="*/ 83 h 1614"/>
                <a:gd name="T4" fmla="*/ 1 w 2593"/>
                <a:gd name="T5" fmla="*/ 126 h 1614"/>
                <a:gd name="T6" fmla="*/ 49 w 2593"/>
                <a:gd name="T7" fmla="*/ 1572 h 1614"/>
                <a:gd name="T8" fmla="*/ 92 w 2593"/>
                <a:gd name="T9" fmla="*/ 1613 h 1614"/>
                <a:gd name="T10" fmla="*/ 2551 w 2593"/>
                <a:gd name="T11" fmla="*/ 1531 h 1614"/>
                <a:gd name="T12" fmla="*/ 2592 w 2593"/>
                <a:gd name="T13" fmla="*/ 1488 h 1614"/>
                <a:gd name="T14" fmla="*/ 2544 w 2593"/>
                <a:gd name="T15" fmla="*/ 42 h 1614"/>
                <a:gd name="T16" fmla="*/ 2500 w 2593"/>
                <a:gd name="T17" fmla="*/ 1 h 1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93" h="1614">
                  <a:moveTo>
                    <a:pt x="2500" y="1"/>
                  </a:moveTo>
                  <a:lnTo>
                    <a:pt x="42" y="83"/>
                  </a:lnTo>
                  <a:cubicBezTo>
                    <a:pt x="18" y="83"/>
                    <a:pt x="0" y="103"/>
                    <a:pt x="1" y="126"/>
                  </a:cubicBezTo>
                  <a:lnTo>
                    <a:pt x="49" y="1572"/>
                  </a:lnTo>
                  <a:cubicBezTo>
                    <a:pt x="50" y="1596"/>
                    <a:pt x="69" y="1614"/>
                    <a:pt x="92" y="1613"/>
                  </a:cubicBezTo>
                  <a:lnTo>
                    <a:pt x="2551" y="1531"/>
                  </a:lnTo>
                  <a:cubicBezTo>
                    <a:pt x="2574" y="1531"/>
                    <a:pt x="2593" y="1511"/>
                    <a:pt x="2592" y="1488"/>
                  </a:cubicBezTo>
                  <a:lnTo>
                    <a:pt x="2544" y="42"/>
                  </a:lnTo>
                  <a:cubicBezTo>
                    <a:pt x="2543" y="19"/>
                    <a:pt x="2524" y="0"/>
                    <a:pt x="2500" y="1"/>
                  </a:cubicBez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6" name="Freeform 47">
              <a:extLst>
                <a:ext uri="{FF2B5EF4-FFF2-40B4-BE49-F238E27FC236}">
                  <a16:creationId xmlns:a16="http://schemas.microsoft.com/office/drawing/2014/main" id="{BA0D8327-D8A6-4B1D-8901-9330E1203E95}"/>
                </a:ext>
              </a:extLst>
            </p:cNvPr>
            <p:cNvSpPr>
              <a:spLocks/>
            </p:cNvSpPr>
            <p:nvPr/>
          </p:nvSpPr>
          <p:spPr bwMode="auto">
            <a:xfrm>
              <a:off x="632585" y="3320054"/>
              <a:ext cx="1462999" cy="893808"/>
            </a:xfrm>
            <a:custGeom>
              <a:avLst/>
              <a:gdLst>
                <a:gd name="T0" fmla="*/ 2525 w 2567"/>
                <a:gd name="T1" fmla="*/ 37 h 1569"/>
                <a:gd name="T2" fmla="*/ 65 w 2567"/>
                <a:gd name="T3" fmla="*/ 0 h 1569"/>
                <a:gd name="T4" fmla="*/ 22 w 2567"/>
                <a:gd name="T5" fmla="*/ 42 h 1569"/>
                <a:gd name="T6" fmla="*/ 0 w 2567"/>
                <a:gd name="T7" fmla="*/ 1488 h 1569"/>
                <a:gd name="T8" fmla="*/ 42 w 2567"/>
                <a:gd name="T9" fmla="*/ 1531 h 1569"/>
                <a:gd name="T10" fmla="*/ 2502 w 2567"/>
                <a:gd name="T11" fmla="*/ 1568 h 1569"/>
                <a:gd name="T12" fmla="*/ 2544 w 2567"/>
                <a:gd name="T13" fmla="*/ 1527 h 1569"/>
                <a:gd name="T14" fmla="*/ 2566 w 2567"/>
                <a:gd name="T15" fmla="*/ 80 h 1569"/>
                <a:gd name="T16" fmla="*/ 2525 w 2567"/>
                <a:gd name="T17" fmla="*/ 37 h 1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67" h="1569">
                  <a:moveTo>
                    <a:pt x="2525" y="37"/>
                  </a:moveTo>
                  <a:lnTo>
                    <a:pt x="65" y="0"/>
                  </a:lnTo>
                  <a:cubicBezTo>
                    <a:pt x="42" y="0"/>
                    <a:pt x="22" y="18"/>
                    <a:pt x="22" y="42"/>
                  </a:cubicBezTo>
                  <a:lnTo>
                    <a:pt x="0" y="1488"/>
                  </a:lnTo>
                  <a:cubicBezTo>
                    <a:pt x="0" y="1512"/>
                    <a:pt x="18" y="1531"/>
                    <a:pt x="42" y="1531"/>
                  </a:cubicBezTo>
                  <a:lnTo>
                    <a:pt x="2502" y="1568"/>
                  </a:lnTo>
                  <a:cubicBezTo>
                    <a:pt x="2525" y="1569"/>
                    <a:pt x="2544" y="1550"/>
                    <a:pt x="2544" y="1527"/>
                  </a:cubicBezTo>
                  <a:lnTo>
                    <a:pt x="2566" y="80"/>
                  </a:lnTo>
                  <a:cubicBezTo>
                    <a:pt x="2567" y="57"/>
                    <a:pt x="2548" y="38"/>
                    <a:pt x="2525" y="37"/>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7" name="Freeform 48">
              <a:extLst>
                <a:ext uri="{FF2B5EF4-FFF2-40B4-BE49-F238E27FC236}">
                  <a16:creationId xmlns:a16="http://schemas.microsoft.com/office/drawing/2014/main" id="{0B3AC166-BE16-4DEA-BC21-048C87D41D66}"/>
                </a:ext>
              </a:extLst>
            </p:cNvPr>
            <p:cNvSpPr>
              <a:spLocks/>
            </p:cNvSpPr>
            <p:nvPr/>
          </p:nvSpPr>
          <p:spPr bwMode="auto">
            <a:xfrm>
              <a:off x="625916" y="3220000"/>
              <a:ext cx="1540819" cy="1036105"/>
            </a:xfrm>
            <a:custGeom>
              <a:avLst/>
              <a:gdLst>
                <a:gd name="T0" fmla="*/ 2666 w 2705"/>
                <a:gd name="T1" fmla="*/ 298 h 1821"/>
                <a:gd name="T2" fmla="*/ 223 w 2705"/>
                <a:gd name="T3" fmla="*/ 3 h 1821"/>
                <a:gd name="T4" fmla="*/ 176 w 2705"/>
                <a:gd name="T5" fmla="*/ 40 h 1821"/>
                <a:gd name="T6" fmla="*/ 3 w 2705"/>
                <a:gd name="T7" fmla="*/ 1476 h 1821"/>
                <a:gd name="T8" fmla="*/ 40 w 2705"/>
                <a:gd name="T9" fmla="*/ 1523 h 1821"/>
                <a:gd name="T10" fmla="*/ 2482 w 2705"/>
                <a:gd name="T11" fmla="*/ 1818 h 1821"/>
                <a:gd name="T12" fmla="*/ 2529 w 2705"/>
                <a:gd name="T13" fmla="*/ 1781 h 1821"/>
                <a:gd name="T14" fmla="*/ 2702 w 2705"/>
                <a:gd name="T15" fmla="*/ 345 h 1821"/>
                <a:gd name="T16" fmla="*/ 2666 w 2705"/>
                <a:gd name="T17" fmla="*/ 298 h 18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05" h="1821">
                  <a:moveTo>
                    <a:pt x="2666" y="298"/>
                  </a:moveTo>
                  <a:lnTo>
                    <a:pt x="223" y="3"/>
                  </a:lnTo>
                  <a:cubicBezTo>
                    <a:pt x="200" y="0"/>
                    <a:pt x="179" y="17"/>
                    <a:pt x="176" y="40"/>
                  </a:cubicBezTo>
                  <a:lnTo>
                    <a:pt x="3" y="1476"/>
                  </a:lnTo>
                  <a:cubicBezTo>
                    <a:pt x="0" y="1499"/>
                    <a:pt x="16" y="1520"/>
                    <a:pt x="40" y="1523"/>
                  </a:cubicBezTo>
                  <a:lnTo>
                    <a:pt x="2482" y="1818"/>
                  </a:lnTo>
                  <a:cubicBezTo>
                    <a:pt x="2505" y="1821"/>
                    <a:pt x="2526" y="1804"/>
                    <a:pt x="2529" y="1781"/>
                  </a:cubicBezTo>
                  <a:lnTo>
                    <a:pt x="2702" y="345"/>
                  </a:lnTo>
                  <a:cubicBezTo>
                    <a:pt x="2705" y="322"/>
                    <a:pt x="2689" y="301"/>
                    <a:pt x="2666" y="29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8" name="Freeform 49">
              <a:extLst>
                <a:ext uri="{FF2B5EF4-FFF2-40B4-BE49-F238E27FC236}">
                  <a16:creationId xmlns:a16="http://schemas.microsoft.com/office/drawing/2014/main" id="{317F6ABD-6EB3-44A9-A6C0-E9B9B1832207}"/>
                </a:ext>
              </a:extLst>
            </p:cNvPr>
            <p:cNvSpPr>
              <a:spLocks/>
            </p:cNvSpPr>
            <p:nvPr/>
          </p:nvSpPr>
          <p:spPr bwMode="auto">
            <a:xfrm>
              <a:off x="577001" y="3151075"/>
              <a:ext cx="1734254" cy="1229542"/>
            </a:xfrm>
            <a:custGeom>
              <a:avLst/>
              <a:gdLst>
                <a:gd name="T0" fmla="*/ 3037 w 3049"/>
                <a:gd name="T1" fmla="*/ 15 h 2162"/>
                <a:gd name="T2" fmla="*/ 3005 w 3049"/>
                <a:gd name="T3" fmla="*/ 0 h 2162"/>
                <a:gd name="T4" fmla="*/ 1699 w 3049"/>
                <a:gd name="T5" fmla="*/ 0 h 2162"/>
                <a:gd name="T6" fmla="*/ 1670 w 3049"/>
                <a:gd name="T7" fmla="*/ 11 h 2162"/>
                <a:gd name="T8" fmla="*/ 1294 w 3049"/>
                <a:gd name="T9" fmla="*/ 360 h 2162"/>
                <a:gd name="T10" fmla="*/ 382 w 3049"/>
                <a:gd name="T11" fmla="*/ 360 h 2162"/>
                <a:gd name="T12" fmla="*/ 340 w 3049"/>
                <a:gd name="T13" fmla="*/ 394 h 2162"/>
                <a:gd name="T14" fmla="*/ 3 w 3049"/>
                <a:gd name="T15" fmla="*/ 2111 h 2162"/>
                <a:gd name="T16" fmla="*/ 11 w 3049"/>
                <a:gd name="T17" fmla="*/ 2146 h 2162"/>
                <a:gd name="T18" fmla="*/ 44 w 3049"/>
                <a:gd name="T19" fmla="*/ 2162 h 2162"/>
                <a:gd name="T20" fmla="*/ 2667 w 3049"/>
                <a:gd name="T21" fmla="*/ 2162 h 2162"/>
                <a:gd name="T22" fmla="*/ 2709 w 3049"/>
                <a:gd name="T23" fmla="*/ 2126 h 2162"/>
                <a:gd name="T24" fmla="*/ 3047 w 3049"/>
                <a:gd name="T25" fmla="*/ 49 h 2162"/>
                <a:gd name="T26" fmla="*/ 3037 w 3049"/>
                <a:gd name="T27" fmla="*/ 15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49" h="2162">
                  <a:moveTo>
                    <a:pt x="3037" y="15"/>
                  </a:moveTo>
                  <a:cubicBezTo>
                    <a:pt x="3029" y="5"/>
                    <a:pt x="3017" y="0"/>
                    <a:pt x="3005" y="0"/>
                  </a:cubicBezTo>
                  <a:lnTo>
                    <a:pt x="1699" y="0"/>
                  </a:lnTo>
                  <a:cubicBezTo>
                    <a:pt x="1688" y="0"/>
                    <a:pt x="1678" y="4"/>
                    <a:pt x="1670" y="11"/>
                  </a:cubicBezTo>
                  <a:lnTo>
                    <a:pt x="1294" y="360"/>
                  </a:lnTo>
                  <a:lnTo>
                    <a:pt x="382" y="360"/>
                  </a:lnTo>
                  <a:cubicBezTo>
                    <a:pt x="362" y="360"/>
                    <a:pt x="344" y="375"/>
                    <a:pt x="340" y="394"/>
                  </a:cubicBezTo>
                  <a:lnTo>
                    <a:pt x="3" y="2111"/>
                  </a:lnTo>
                  <a:cubicBezTo>
                    <a:pt x="0" y="2124"/>
                    <a:pt x="3" y="2137"/>
                    <a:pt x="11" y="2146"/>
                  </a:cubicBezTo>
                  <a:cubicBezTo>
                    <a:pt x="19" y="2156"/>
                    <a:pt x="31" y="2162"/>
                    <a:pt x="44" y="2162"/>
                  </a:cubicBezTo>
                  <a:lnTo>
                    <a:pt x="2667" y="2162"/>
                  </a:lnTo>
                  <a:cubicBezTo>
                    <a:pt x="2688" y="2162"/>
                    <a:pt x="2706" y="2147"/>
                    <a:pt x="2709" y="2126"/>
                  </a:cubicBezTo>
                  <a:lnTo>
                    <a:pt x="3047" y="49"/>
                  </a:lnTo>
                  <a:cubicBezTo>
                    <a:pt x="3049" y="37"/>
                    <a:pt x="3045" y="24"/>
                    <a:pt x="3037" y="15"/>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19" name="Freeform 50">
              <a:extLst>
                <a:ext uri="{FF2B5EF4-FFF2-40B4-BE49-F238E27FC236}">
                  <a16:creationId xmlns:a16="http://schemas.microsoft.com/office/drawing/2014/main" id="{0D651559-30C7-4261-AF9F-9861DA3FCED4}"/>
                </a:ext>
              </a:extLst>
            </p:cNvPr>
            <p:cNvSpPr>
              <a:spLocks/>
            </p:cNvSpPr>
            <p:nvPr/>
          </p:nvSpPr>
          <p:spPr bwMode="auto">
            <a:xfrm>
              <a:off x="577001" y="4018202"/>
              <a:ext cx="1596403" cy="362415"/>
            </a:xfrm>
            <a:custGeom>
              <a:avLst/>
              <a:gdLst>
                <a:gd name="T0" fmla="*/ 11 w 2807"/>
                <a:gd name="T1" fmla="*/ 623 h 639"/>
                <a:gd name="T2" fmla="*/ 44 w 2807"/>
                <a:gd name="T3" fmla="*/ 639 h 639"/>
                <a:gd name="T4" fmla="*/ 2667 w 2807"/>
                <a:gd name="T5" fmla="*/ 639 h 639"/>
                <a:gd name="T6" fmla="*/ 2709 w 2807"/>
                <a:gd name="T7" fmla="*/ 603 h 639"/>
                <a:gd name="T8" fmla="*/ 2807 w 2807"/>
                <a:gd name="T9" fmla="*/ 0 h 639"/>
                <a:gd name="T10" fmla="*/ 3 w 2807"/>
                <a:gd name="T11" fmla="*/ 588 h 639"/>
                <a:gd name="T12" fmla="*/ 11 w 2807"/>
                <a:gd name="T13" fmla="*/ 623 h 639"/>
              </a:gdLst>
              <a:ahLst/>
              <a:cxnLst>
                <a:cxn ang="0">
                  <a:pos x="T0" y="T1"/>
                </a:cxn>
                <a:cxn ang="0">
                  <a:pos x="T2" y="T3"/>
                </a:cxn>
                <a:cxn ang="0">
                  <a:pos x="T4" y="T5"/>
                </a:cxn>
                <a:cxn ang="0">
                  <a:pos x="T6" y="T7"/>
                </a:cxn>
                <a:cxn ang="0">
                  <a:pos x="T8" y="T9"/>
                </a:cxn>
                <a:cxn ang="0">
                  <a:pos x="T10" y="T11"/>
                </a:cxn>
                <a:cxn ang="0">
                  <a:pos x="T12" y="T13"/>
                </a:cxn>
              </a:cxnLst>
              <a:rect l="0" t="0" r="r" b="b"/>
              <a:pathLst>
                <a:path w="2807" h="639">
                  <a:moveTo>
                    <a:pt x="11" y="623"/>
                  </a:moveTo>
                  <a:cubicBezTo>
                    <a:pt x="19" y="633"/>
                    <a:pt x="31" y="639"/>
                    <a:pt x="44" y="639"/>
                  </a:cubicBezTo>
                  <a:lnTo>
                    <a:pt x="2667" y="639"/>
                  </a:lnTo>
                  <a:cubicBezTo>
                    <a:pt x="2688" y="639"/>
                    <a:pt x="2706" y="624"/>
                    <a:pt x="2709" y="603"/>
                  </a:cubicBezTo>
                  <a:lnTo>
                    <a:pt x="2807" y="0"/>
                  </a:lnTo>
                  <a:lnTo>
                    <a:pt x="3" y="588"/>
                  </a:lnTo>
                  <a:cubicBezTo>
                    <a:pt x="0" y="601"/>
                    <a:pt x="3" y="614"/>
                    <a:pt x="11" y="623"/>
                  </a:cubicBezTo>
                  <a:close/>
                </a:path>
              </a:pathLst>
            </a:custGeom>
            <a:solidFill>
              <a:schemeClr val="tx1">
                <a:alpha val="2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grpSp>
      <p:sp>
        <p:nvSpPr>
          <p:cNvPr id="21" name="Rectangle 89">
            <a:extLst>
              <a:ext uri="{FF2B5EF4-FFF2-40B4-BE49-F238E27FC236}">
                <a16:creationId xmlns:a16="http://schemas.microsoft.com/office/drawing/2014/main" id="{0827F0AD-19C4-4941-B8D9-659FFB13D1AF}"/>
              </a:ext>
            </a:extLst>
          </p:cNvPr>
          <p:cNvSpPr/>
          <p:nvPr/>
        </p:nvSpPr>
        <p:spPr>
          <a:xfrm>
            <a:off x="2169242" y="4534266"/>
            <a:ext cx="540533" cy="854080"/>
          </a:xfrm>
          <a:prstGeom prst="rect">
            <a:avLst/>
          </a:prstGeom>
        </p:spPr>
        <p:txBody>
          <a:bodyPr wrap="none" anchor="b">
            <a:spAutoFit/>
          </a:bodyPr>
          <a:lstStyle/>
          <a:p>
            <a:pPr lvl="0" algn="ctr"/>
            <a:r>
              <a:rPr lang="en-US" sz="4950" b="1" dirty="0">
                <a:solidFill>
                  <a:prstClr val="white"/>
                </a:solidFill>
                <a:effectLst>
                  <a:outerShdw blurRad="38100" dist="38100" dir="2700000" algn="tl">
                    <a:srgbClr val="000000">
                      <a:alpha val="43137"/>
                    </a:srgbClr>
                  </a:outerShdw>
                </a:effectLst>
              </a:rPr>
              <a:t>C</a:t>
            </a:r>
          </a:p>
        </p:txBody>
      </p:sp>
      <p:sp>
        <p:nvSpPr>
          <p:cNvPr id="22" name="矩形 21">
            <a:extLst>
              <a:ext uri="{FF2B5EF4-FFF2-40B4-BE49-F238E27FC236}">
                <a16:creationId xmlns:a16="http://schemas.microsoft.com/office/drawing/2014/main" id="{DC7DAC95-7CEB-436A-8C20-13204DB99BBB}"/>
              </a:ext>
            </a:extLst>
          </p:cNvPr>
          <p:cNvSpPr/>
          <p:nvPr/>
        </p:nvSpPr>
        <p:spPr>
          <a:xfrm>
            <a:off x="1583420" y="3136618"/>
            <a:ext cx="1647058" cy="400478"/>
          </a:xfrm>
          <a:prstGeom prst="rect">
            <a:avLst/>
          </a:prstGeom>
        </p:spPr>
        <p:txBody>
          <a:bodyPr vert="horz" lIns="91440" tIns="45720" rIns="91440" bIns="45720" rtlCol="0" anchor="ctr">
            <a:normAutofit/>
          </a:bodyPr>
          <a:lstStyle/>
          <a:p>
            <a:pPr>
              <a:lnSpc>
                <a:spcPct val="90000"/>
              </a:lnSpc>
              <a:spcBef>
                <a:spcPct val="0"/>
              </a:spcBef>
            </a:pPr>
            <a:r>
              <a:rPr lang="zh-TW" altLang="zh-TW" sz="2000" b="1" spc="-100" dirty="0">
                <a:latin typeface="微軟正黑體" panose="020B0604030504040204" pitchFamily="34" charset="-120"/>
                <a:ea typeface="微軟正黑體" panose="020B0604030504040204" pitchFamily="34" charset="-120"/>
                <a:cs typeface="+mj-cs"/>
              </a:rPr>
              <a:t>課程學習成果</a:t>
            </a:r>
            <a:endParaRPr lang="zh-TW" altLang="en-US" sz="2000" b="1" spc="-100" dirty="0">
              <a:latin typeface="微軟正黑體" panose="020B0604030504040204" pitchFamily="34" charset="-120"/>
              <a:ea typeface="微軟正黑體" panose="020B0604030504040204" pitchFamily="34" charset="-120"/>
              <a:cs typeface="+mj-cs"/>
            </a:endParaRPr>
          </a:p>
        </p:txBody>
      </p:sp>
      <p:sp>
        <p:nvSpPr>
          <p:cNvPr id="23" name="矩形 22">
            <a:extLst>
              <a:ext uri="{FF2B5EF4-FFF2-40B4-BE49-F238E27FC236}">
                <a16:creationId xmlns:a16="http://schemas.microsoft.com/office/drawing/2014/main" id="{D0AEE04E-C39B-4848-BAF7-6156124E8EBA}"/>
              </a:ext>
            </a:extLst>
          </p:cNvPr>
          <p:cNvSpPr/>
          <p:nvPr/>
        </p:nvSpPr>
        <p:spPr>
          <a:xfrm>
            <a:off x="1558108" y="5510735"/>
            <a:ext cx="1647058" cy="400478"/>
          </a:xfrm>
          <a:prstGeom prst="rect">
            <a:avLst/>
          </a:prstGeom>
        </p:spPr>
        <p:txBody>
          <a:bodyPr vert="horz" lIns="91440" tIns="45720" rIns="91440" bIns="45720" rtlCol="0" anchor="ctr">
            <a:normAutofit/>
          </a:bodyPr>
          <a:lstStyle/>
          <a:p>
            <a:pPr algn="ctr">
              <a:lnSpc>
                <a:spcPct val="90000"/>
              </a:lnSpc>
              <a:spcBef>
                <a:spcPct val="0"/>
              </a:spcBef>
            </a:pPr>
            <a:r>
              <a:rPr lang="zh-TW" altLang="en-US" sz="2000" b="1" spc="-100" dirty="0">
                <a:latin typeface="微軟正黑體" panose="020B0604030504040204" pitchFamily="34" charset="-120"/>
                <a:ea typeface="微軟正黑體" panose="020B0604030504040204" pitchFamily="34" charset="-120"/>
                <a:cs typeface="+mj-cs"/>
              </a:rPr>
              <a:t>多元表現</a:t>
            </a:r>
          </a:p>
        </p:txBody>
      </p:sp>
    </p:spTree>
    <p:extLst>
      <p:ext uri="{BB962C8B-B14F-4D97-AF65-F5344CB8AC3E}">
        <p14:creationId xmlns:p14="http://schemas.microsoft.com/office/powerpoint/2010/main" val="16842128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群組 23"/>
          <p:cNvGrpSpPr/>
          <p:nvPr/>
        </p:nvGrpSpPr>
        <p:grpSpPr>
          <a:xfrm>
            <a:off x="8898010" y="190023"/>
            <a:ext cx="3084438" cy="1432422"/>
            <a:chOff x="5988125" y="214313"/>
            <a:chExt cx="3084438" cy="1432422"/>
          </a:xfrm>
        </p:grpSpPr>
        <p:grpSp>
          <p:nvGrpSpPr>
            <p:cNvPr id="26" name="群組 7"/>
            <p:cNvGrpSpPr>
              <a:grpSpLocks/>
            </p:cNvGrpSpPr>
            <p:nvPr/>
          </p:nvGrpSpPr>
          <p:grpSpPr bwMode="auto">
            <a:xfrm>
              <a:off x="6462713" y="214313"/>
              <a:ext cx="2609850" cy="1431925"/>
              <a:chOff x="6690632" y="1068877"/>
              <a:chExt cx="2609942" cy="1217115"/>
            </a:xfrm>
          </p:grpSpPr>
          <p:cxnSp>
            <p:nvCxnSpPr>
              <p:cNvPr id="37" name="直線單箭頭接點 8"/>
              <p:cNvCxnSpPr>
                <a:cxnSpLocks noChangeShapeType="1"/>
                <a:endCxn id="47" idx="1"/>
              </p:cNvCxnSpPr>
              <p:nvPr/>
            </p:nvCxnSpPr>
            <p:spPr bwMode="auto">
              <a:xfrm>
                <a:off x="8826152" y="1676100"/>
                <a:ext cx="117232" cy="1350"/>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38" name="圓角矩形 37"/>
              <p:cNvSpPr/>
              <p:nvPr/>
            </p:nvSpPr>
            <p:spPr bwMode="auto">
              <a:xfrm>
                <a:off x="6690632" y="1071576"/>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資格審查</a:t>
                </a:r>
              </a:p>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繳交報名費及</a:t>
                </a:r>
                <a:endParaRPr lang="en-US" altLang="zh-TW" sz="1400" dirty="0">
                  <a:solidFill>
                    <a:schemeClr val="tx1"/>
                  </a:solidFill>
                  <a:latin typeface="華康儷楷書" panose="03000509000000000000" pitchFamily="65" charset="-120"/>
                  <a:ea typeface="華康儷楷書" panose="03000509000000000000" pitchFamily="65" charset="-120"/>
                </a:endParaRPr>
              </a:p>
            </p:txBody>
          </p:sp>
          <p:sp>
            <p:nvSpPr>
              <p:cNvPr id="39" name="圓角矩形 38"/>
              <p:cNvSpPr/>
              <p:nvPr/>
            </p:nvSpPr>
            <p:spPr bwMode="auto">
              <a:xfrm>
                <a:off x="7138323" y="1071576"/>
                <a:ext cx="357200" cy="1214416"/>
              </a:xfrm>
              <a:prstGeom prst="roundRect">
                <a:avLst/>
              </a:prstGeom>
              <a:solidFill>
                <a:schemeClr val="accent6">
                  <a:lumMod val="75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bg1"/>
                    </a:solidFill>
                    <a:latin typeface="華康儷楷書" panose="03000509000000000000" pitchFamily="65" charset="-120"/>
                    <a:ea typeface="華康儷楷書" panose="03000509000000000000" pitchFamily="65" charset="-120"/>
                  </a:rPr>
                  <a:t>網路報名</a:t>
                </a:r>
              </a:p>
            </p:txBody>
          </p:sp>
          <p:sp>
            <p:nvSpPr>
              <p:cNvPr id="40" name="圓角矩形 39"/>
              <p:cNvSpPr/>
              <p:nvPr/>
            </p:nvSpPr>
            <p:spPr bwMode="auto">
              <a:xfrm>
                <a:off x="7589189" y="1071576"/>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指定項目甄審</a:t>
                </a:r>
              </a:p>
            </p:txBody>
          </p:sp>
          <p:sp>
            <p:nvSpPr>
              <p:cNvPr id="41" name="圓角矩形 40"/>
              <p:cNvSpPr/>
              <p:nvPr/>
            </p:nvSpPr>
            <p:spPr bwMode="auto">
              <a:xfrm>
                <a:off x="8051167" y="1071576"/>
                <a:ext cx="357201"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登記就讀志願序</a:t>
                </a:r>
              </a:p>
            </p:txBody>
          </p:sp>
          <p:sp>
            <p:nvSpPr>
              <p:cNvPr id="42" name="圓角矩形 41"/>
              <p:cNvSpPr/>
              <p:nvPr/>
            </p:nvSpPr>
            <p:spPr bwMode="auto">
              <a:xfrm>
                <a:off x="8500446" y="1068877"/>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志願序分發放榜</a:t>
                </a:r>
              </a:p>
            </p:txBody>
          </p:sp>
          <p:cxnSp>
            <p:nvCxnSpPr>
              <p:cNvPr id="43" name="直線單箭頭接點 14"/>
              <p:cNvCxnSpPr>
                <a:cxnSpLocks noChangeShapeType="1"/>
                <a:stCxn id="38" idx="3"/>
                <a:endCxn id="39" idx="1"/>
              </p:cNvCxnSpPr>
              <p:nvPr/>
            </p:nvCxnSpPr>
            <p:spPr bwMode="auto">
              <a:xfrm>
                <a:off x="7047822" y="1678769"/>
                <a:ext cx="91184"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44" name="直線單箭頭接點 15"/>
              <p:cNvCxnSpPr>
                <a:cxnSpLocks noChangeShapeType="1"/>
                <a:stCxn id="39" idx="3"/>
                <a:endCxn id="40" idx="1"/>
              </p:cNvCxnSpPr>
              <p:nvPr/>
            </p:nvCxnSpPr>
            <p:spPr bwMode="auto">
              <a:xfrm>
                <a:off x="7496196" y="1678769"/>
                <a:ext cx="9311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45" name="直線單箭頭接點 16"/>
              <p:cNvCxnSpPr>
                <a:cxnSpLocks noChangeShapeType="1"/>
                <a:stCxn id="40" idx="3"/>
                <a:endCxn id="41" idx="1"/>
              </p:cNvCxnSpPr>
              <p:nvPr/>
            </p:nvCxnSpPr>
            <p:spPr bwMode="auto">
              <a:xfrm>
                <a:off x="7946502" y="1678769"/>
                <a:ext cx="10477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46" name="直線單箭頭接點 17"/>
              <p:cNvCxnSpPr>
                <a:cxnSpLocks noChangeShapeType="1"/>
                <a:stCxn id="41" idx="3"/>
                <a:endCxn id="42" idx="1"/>
              </p:cNvCxnSpPr>
              <p:nvPr/>
            </p:nvCxnSpPr>
            <p:spPr bwMode="auto">
              <a:xfrm flipV="1">
                <a:off x="8408468" y="1676100"/>
                <a:ext cx="92622" cy="2671"/>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47" name="圓角矩形 46"/>
              <p:cNvSpPr/>
              <p:nvPr/>
            </p:nvSpPr>
            <p:spPr bwMode="auto">
              <a:xfrm>
                <a:off x="8943373" y="1068877"/>
                <a:ext cx="357201"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報到</a:t>
                </a:r>
              </a:p>
            </p:txBody>
          </p:sp>
        </p:grpSp>
        <p:sp>
          <p:nvSpPr>
            <p:cNvPr id="35" name="圓角矩形 34"/>
            <p:cNvSpPr/>
            <p:nvPr/>
          </p:nvSpPr>
          <p:spPr bwMode="auto">
            <a:xfrm>
              <a:off x="5988125" y="217985"/>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繳費身分審查</a:t>
              </a:r>
            </a:p>
          </p:txBody>
        </p:sp>
        <p:cxnSp>
          <p:nvCxnSpPr>
            <p:cNvPr id="36" name="直線單箭頭接點 14"/>
            <p:cNvCxnSpPr>
              <a:cxnSpLocks noChangeShapeType="1"/>
            </p:cNvCxnSpPr>
            <p:nvPr/>
          </p:nvCxnSpPr>
          <p:spPr bwMode="auto">
            <a:xfrm>
              <a:off x="6372200" y="940618"/>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grpSp>
      <p:sp>
        <p:nvSpPr>
          <p:cNvPr id="4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500" b="1" spc="-75" dirty="0">
                <a:solidFill>
                  <a:prstClr val="black"/>
                </a:solidFill>
                <a:latin typeface="微軟正黑體" panose="020B0604030504040204" pitchFamily="34" charset="-120"/>
                <a:ea typeface="微軟正黑體" panose="020B0604030504040204" pitchFamily="34" charset="-120"/>
              </a:rPr>
              <a:t>技優甄審入學招生作業流程</a:t>
            </a:r>
          </a:p>
        </p:txBody>
      </p:sp>
      <p:sp>
        <p:nvSpPr>
          <p:cNvPr id="56" name="圓角矩形 16"/>
          <p:cNvSpPr>
            <a:spLocks noChangeArrowheads="1"/>
          </p:cNvSpPr>
          <p:nvPr/>
        </p:nvSpPr>
        <p:spPr bwMode="auto">
          <a:xfrm>
            <a:off x="946805" y="904398"/>
            <a:ext cx="4510198" cy="578882"/>
          </a:xfrm>
          <a:prstGeom prst="roundRect">
            <a:avLst>
              <a:gd name="adj" fmla="val 16667"/>
            </a:avLst>
          </a:prstGeom>
          <a:ln>
            <a:noFill/>
          </a:ln>
        </p:spPr>
        <p:style>
          <a:lnRef idx="1">
            <a:schemeClr val="accent6"/>
          </a:lnRef>
          <a:fillRef idx="2">
            <a:schemeClr val="accent6"/>
          </a:fillRef>
          <a:effectRef idx="1">
            <a:schemeClr val="accent6"/>
          </a:effectRef>
          <a:fontRef idx="minor">
            <a:schemeClr val="dk1"/>
          </a:fontRef>
        </p:style>
        <p:txBody>
          <a:bodyPr>
            <a:spAutoFit/>
          </a:bodyPr>
          <a:lstStyle/>
          <a:p>
            <a:pPr marL="342900" indent="-342900" algn="ctr">
              <a:spcBef>
                <a:spcPct val="20000"/>
              </a:spcBef>
            </a:pPr>
            <a:r>
              <a:rPr lang="zh-TW" altLang="en-US" sz="2800" kern="0" dirty="0">
                <a:latin typeface="微軟正黑體" panose="020B0604030504040204" pitchFamily="34" charset="-120"/>
                <a:ea typeface="微軟正黑體" panose="020B0604030504040204" pitchFamily="34" charset="-120"/>
                <a:cs typeface="華康中黑體" pitchFamily="49" charset="-120"/>
              </a:rPr>
              <a:t>網路上傳學習歷程備審資料</a:t>
            </a:r>
          </a:p>
        </p:txBody>
      </p:sp>
      <p:sp>
        <p:nvSpPr>
          <p:cNvPr id="20" name="內容版面配置區 2"/>
          <p:cNvSpPr txBox="1">
            <a:spLocks/>
          </p:cNvSpPr>
          <p:nvPr/>
        </p:nvSpPr>
        <p:spPr>
          <a:xfrm>
            <a:off x="946805" y="1580489"/>
            <a:ext cx="11123275" cy="4866278"/>
          </a:xfrm>
          <a:prstGeom prst="rect">
            <a:avLst/>
          </a:prstGeom>
          <a:solidFill>
            <a:srgbClr val="FFFFFF">
              <a:alpha val="50196"/>
            </a:srgbClr>
          </a:solidFill>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spcBef>
                <a:spcPts val="0"/>
              </a:spcBef>
              <a:buNone/>
              <a:defRPr/>
            </a:pPr>
            <a:r>
              <a:rPr lang="zh-TW" altLang="en-US" b="1" spc="-100" dirty="0">
                <a:latin typeface="微軟正黑體" panose="020B0604030504040204" pitchFamily="34" charset="-120"/>
                <a:ea typeface="微軟正黑體" panose="020B0604030504040204" pitchFamily="34" charset="-120"/>
              </a:rPr>
              <a:t>「</a:t>
            </a:r>
            <a:r>
              <a:rPr lang="en-US" altLang="zh-TW" b="1" spc="-100" dirty="0">
                <a:solidFill>
                  <a:srgbClr val="0000FF"/>
                </a:solidFill>
                <a:latin typeface="微軟正黑體" panose="020B0604030504040204" pitchFamily="34" charset="-120"/>
                <a:ea typeface="微軟正黑體" panose="020B0604030504040204" pitchFamily="34" charset="-120"/>
              </a:rPr>
              <a:t>A.</a:t>
            </a:r>
            <a:r>
              <a:rPr lang="zh-TW" altLang="en-US" b="1" spc="-100" dirty="0">
                <a:solidFill>
                  <a:srgbClr val="0000FF"/>
                </a:solidFill>
                <a:latin typeface="微軟正黑體" panose="020B0604030504040204" pitchFamily="34" charset="-120"/>
                <a:ea typeface="微軟正黑體" panose="020B0604030504040204" pitchFamily="34" charset="-120"/>
              </a:rPr>
              <a:t>修課紀錄</a:t>
            </a:r>
            <a:r>
              <a:rPr lang="zh-TW" altLang="en-US" b="1" spc="-100" dirty="0">
                <a:latin typeface="微軟正黑體" panose="020B0604030504040204" pitchFamily="34" charset="-120"/>
                <a:ea typeface="微軟正黑體" panose="020B0604030504040204" pitchFamily="34" charset="-120"/>
              </a:rPr>
              <a:t>」上傳說明  </a:t>
            </a:r>
            <a:r>
              <a:rPr lang="zh-TW" altLang="en-US" sz="22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僅能上傳</a:t>
            </a:r>
            <a:r>
              <a:rPr lang="en-US" altLang="zh-TW" sz="22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22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個</a:t>
            </a:r>
            <a:r>
              <a:rPr lang="en-US" altLang="zh-TW" sz="22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PDF</a:t>
            </a:r>
            <a:r>
              <a:rPr lang="zh-TW" altLang="en-US" sz="22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檔案（不得上傳影音檔），檔案大小以</a:t>
            </a:r>
            <a:r>
              <a:rPr lang="en-US" altLang="zh-TW" sz="22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4MB</a:t>
            </a:r>
            <a:r>
              <a:rPr lang="zh-TW" altLang="en-US" sz="22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為限</a:t>
            </a:r>
            <a:endParaRPr lang="en-US" altLang="zh-TW" b="1" spc="-100" dirty="0">
              <a:solidFill>
                <a:srgbClr val="FF0000"/>
              </a:solidFill>
              <a:latin typeface="微軟正黑體" panose="020B0604030504040204" pitchFamily="34" charset="-120"/>
              <a:ea typeface="微軟正黑體" panose="020B0604030504040204" pitchFamily="34" charset="-120"/>
            </a:endParaRPr>
          </a:p>
          <a:p>
            <a:pPr>
              <a:lnSpc>
                <a:spcPct val="120000"/>
              </a:lnSpc>
              <a:spcBef>
                <a:spcPts val="0"/>
              </a:spcBef>
              <a:buBlip>
                <a:blip r:embed="rId3"/>
              </a:buBlip>
              <a:defRPr/>
            </a:pPr>
            <a:r>
              <a:rPr lang="zh-TW" altLang="en-US" sz="2200" b="1" u="sng"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應屆畢業生</a:t>
            </a:r>
            <a:endParaRPr lang="en-US" altLang="zh-TW" sz="2200" b="1" u="sng"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361950" indent="0" algn="just">
              <a:lnSpc>
                <a:spcPct val="120000"/>
              </a:lnSpc>
              <a:spcBef>
                <a:spcPts val="0"/>
              </a:spcBef>
              <a:buNone/>
            </a:pPr>
            <a:r>
              <a:rPr lang="zh-TW" altLang="en-US" sz="2100" dirty="0">
                <a:latin typeface="微軟正黑體" panose="020B0604030504040204" pitchFamily="34" charset="-120"/>
                <a:ea typeface="微軟正黑體" panose="020B0604030504040204" pitchFamily="34" charset="-120"/>
                <a:cs typeface="Times New Roman" panose="02020603050405020304" pitchFamily="18" charset="0"/>
              </a:rPr>
              <a:t>第</a:t>
            </a:r>
            <a:r>
              <a:rPr lang="en-US" altLang="zh-TW" sz="2100" dirty="0">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2100" dirty="0">
                <a:latin typeface="微軟正黑體" panose="020B0604030504040204" pitchFamily="34" charset="-120"/>
                <a:ea typeface="微軟正黑體" panose="020B0604030504040204" pitchFamily="34" charset="-120"/>
                <a:cs typeface="Times New Roman" panose="02020603050405020304" pitchFamily="18" charset="0"/>
              </a:rPr>
              <a:t>至</a:t>
            </a:r>
            <a:r>
              <a:rPr lang="en-US" altLang="zh-TW" sz="2100" dirty="0">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en-US" sz="2100" dirty="0">
                <a:latin typeface="微軟正黑體" panose="020B0604030504040204" pitchFamily="34" charset="-120"/>
                <a:ea typeface="微軟正黑體" panose="020B0604030504040204" pitchFamily="34" charset="-120"/>
                <a:cs typeface="Times New Roman" panose="02020603050405020304" pitchFamily="18" charset="0"/>
              </a:rPr>
              <a:t>學期「修課紀錄」由學習歷程中央資料庫提供</a:t>
            </a:r>
            <a:endParaRPr lang="en-US" altLang="zh-TW" sz="2100" dirty="0">
              <a:latin typeface="微軟正黑體" panose="020B0604030504040204" pitchFamily="34" charset="-120"/>
              <a:ea typeface="微軟正黑體" panose="020B0604030504040204" pitchFamily="34" charset="-120"/>
              <a:cs typeface="Times New Roman" panose="02020603050405020304" pitchFamily="18" charset="0"/>
            </a:endParaRPr>
          </a:p>
          <a:p>
            <a:pPr marL="361950" indent="0" algn="just">
              <a:lnSpc>
                <a:spcPct val="120000"/>
              </a:lnSpc>
              <a:spcBef>
                <a:spcPts val="0"/>
              </a:spcBef>
              <a:buNone/>
            </a:pPr>
            <a:r>
              <a:rPr lang="zh-TW" altLang="en-US" sz="21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第</a:t>
            </a:r>
            <a:r>
              <a:rPr lang="en-US" altLang="zh-TW" sz="21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1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學期修課紀錄（</a:t>
            </a:r>
            <a:r>
              <a:rPr lang="en-US" altLang="zh-TW" sz="21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PDF</a:t>
            </a:r>
            <a:r>
              <a:rPr lang="zh-TW" altLang="en-US" sz="21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檔）則由考生</a:t>
            </a:r>
            <a:r>
              <a:rPr lang="zh-TW" altLang="en-US" sz="2100" b="1" u="sng"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自行上傳</a:t>
            </a:r>
            <a:r>
              <a:rPr lang="zh-TW" altLang="en-US" sz="21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至本委員會</a:t>
            </a:r>
            <a:endParaRPr lang="en-US" altLang="zh-TW" sz="21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361950" indent="0" algn="just">
              <a:lnSpc>
                <a:spcPct val="120000"/>
              </a:lnSpc>
              <a:spcBef>
                <a:spcPts val="0"/>
              </a:spcBef>
              <a:buNone/>
            </a:pPr>
            <a:r>
              <a:rPr lang="zh-TW" altLang="en-US" sz="2100" dirty="0">
                <a:latin typeface="微軟正黑體" panose="020B0604030504040204" pitchFamily="34" charset="-120"/>
                <a:ea typeface="微軟正黑體" panose="020B0604030504040204" pitchFamily="34" charset="-120"/>
                <a:cs typeface="Times New Roman" panose="02020603050405020304" pitchFamily="18" charset="0"/>
              </a:rPr>
              <a:t>「第六學期修課紀錄（</a:t>
            </a:r>
            <a:r>
              <a:rPr lang="en-US" altLang="zh-TW" sz="2100" dirty="0">
                <a:latin typeface="微軟正黑體" panose="020B0604030504040204" pitchFamily="34" charset="-120"/>
                <a:ea typeface="微軟正黑體" panose="020B0604030504040204" pitchFamily="34" charset="-120"/>
                <a:cs typeface="Times New Roman" panose="02020603050405020304" pitchFamily="18" charset="0"/>
              </a:rPr>
              <a:t>PDF</a:t>
            </a:r>
            <a:r>
              <a:rPr lang="zh-TW" altLang="en-US" sz="2100" dirty="0">
                <a:latin typeface="微軟正黑體" panose="020B0604030504040204" pitchFamily="34" charset="-120"/>
                <a:ea typeface="微軟正黑體" panose="020B0604030504040204" pitchFamily="34" charset="-120"/>
                <a:cs typeface="Times New Roman" panose="02020603050405020304" pitchFamily="18" charset="0"/>
              </a:rPr>
              <a:t>檔）」，內容須包含：第六學期各學科（含必修及選修）成績（不含補考成績） 、第六學期學業總平均成績，且</a:t>
            </a:r>
            <a:r>
              <a:rPr lang="zh-TW" altLang="en-US" sz="21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須蓋有教務處章戳（或浮水印）</a:t>
            </a:r>
            <a:endParaRPr lang="en-US" altLang="zh-TW" sz="2100" b="1"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361950" indent="0" algn="just">
              <a:lnSpc>
                <a:spcPct val="120000"/>
              </a:lnSpc>
              <a:spcBef>
                <a:spcPts val="0"/>
              </a:spcBef>
              <a:buNone/>
            </a:pPr>
            <a:r>
              <a:rPr lang="zh-TW" altLang="en-US" sz="1900" u="sng" dirty="0">
                <a:latin typeface="微軟正黑體" panose="020B0604030504040204" pitchFamily="34" charset="-120"/>
                <a:ea typeface="微軟正黑體" panose="020B0604030504040204" pitchFamily="34" charset="-120"/>
                <a:cs typeface="Times New Roman" panose="02020603050405020304" pitchFamily="18" charset="0"/>
              </a:rPr>
              <a:t>中央資料庫學習歷程檔案提供之修課紀錄，各學期學業成績總平均不計入重修、補修及抵免後之成績</a:t>
            </a:r>
            <a:endParaRPr lang="en-US" altLang="zh-TW" sz="1900" u="sng"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endParaRPr>
          </a:p>
          <a:p>
            <a:pPr>
              <a:lnSpc>
                <a:spcPct val="120000"/>
              </a:lnSpc>
              <a:spcBef>
                <a:spcPts val="1200"/>
              </a:spcBef>
              <a:buBlip>
                <a:blip r:embed="rId3"/>
              </a:buBlip>
              <a:defRPr/>
            </a:pPr>
            <a:r>
              <a:rPr lang="zh-TW" altLang="en-US" sz="2200" b="1" u="sng"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具有中央資料庫學習歷程檔案為</a:t>
            </a:r>
            <a:r>
              <a:rPr lang="en-US" altLang="zh-TW" sz="2200" b="1" u="sng"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110</a:t>
            </a:r>
            <a:r>
              <a:rPr lang="zh-TW" altLang="en-US" sz="2200" b="1" u="sng"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2200" b="1" u="sng"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111</a:t>
            </a:r>
            <a:r>
              <a:rPr lang="zh-TW" altLang="en-US" sz="2200" b="1" u="sng"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學年度已畢業之考生</a:t>
            </a:r>
            <a:endParaRPr lang="en-US" altLang="zh-TW" sz="2200" b="1" u="sng"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361950" indent="0" algn="just">
              <a:lnSpc>
                <a:spcPct val="120000"/>
              </a:lnSpc>
              <a:spcBef>
                <a:spcPts val="0"/>
              </a:spcBef>
              <a:buNone/>
            </a:pPr>
            <a:r>
              <a:rPr lang="zh-TW" altLang="en-US" sz="2100" dirty="0">
                <a:latin typeface="微軟正黑體" panose="020B0604030504040204" pitchFamily="34" charset="-120"/>
                <a:ea typeface="微軟正黑體" panose="020B0604030504040204" pitchFamily="34" charset="-120"/>
                <a:cs typeface="Times New Roman" panose="02020603050405020304" pitchFamily="18" charset="0"/>
              </a:rPr>
              <a:t>第</a:t>
            </a:r>
            <a:r>
              <a:rPr lang="en-US" altLang="zh-TW" sz="2100" dirty="0">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2100" dirty="0">
                <a:latin typeface="微軟正黑體" panose="020B0604030504040204" pitchFamily="34" charset="-120"/>
                <a:ea typeface="微軟正黑體" panose="020B0604030504040204" pitchFamily="34" charset="-120"/>
                <a:cs typeface="Times New Roman" panose="02020603050405020304" pitchFamily="18" charset="0"/>
              </a:rPr>
              <a:t>至</a:t>
            </a:r>
            <a:r>
              <a:rPr lang="en-US" altLang="zh-TW" sz="2100" dirty="0">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2100" dirty="0">
                <a:latin typeface="微軟正黑體" panose="020B0604030504040204" pitchFamily="34" charset="-120"/>
                <a:ea typeface="微軟正黑體" panose="020B0604030504040204" pitchFamily="34" charset="-120"/>
                <a:cs typeface="Times New Roman" panose="02020603050405020304" pitchFamily="18" charset="0"/>
              </a:rPr>
              <a:t>學期「修課紀錄」由</a:t>
            </a:r>
            <a:r>
              <a:rPr lang="zh-TW" altLang="en-US" sz="2100" b="1" dirty="0">
                <a:latin typeface="微軟正黑體" panose="020B0604030504040204" pitchFamily="34" charset="-120"/>
                <a:ea typeface="微軟正黑體" panose="020B0604030504040204" pitchFamily="34" charset="-120"/>
                <a:cs typeface="Times New Roman" panose="02020603050405020304" pitchFamily="18" charset="0"/>
              </a:rPr>
              <a:t>學習歷程中央資料庫提供</a:t>
            </a:r>
            <a:endParaRPr lang="en-US" altLang="zh-TW" sz="2100" b="1" dirty="0">
              <a:latin typeface="微軟正黑體" panose="020B0604030504040204" pitchFamily="34" charset="-120"/>
              <a:ea typeface="微軟正黑體" panose="020B0604030504040204" pitchFamily="34" charset="-120"/>
              <a:cs typeface="Times New Roman" panose="02020603050405020304" pitchFamily="18" charset="0"/>
            </a:endParaRPr>
          </a:p>
          <a:p>
            <a:pPr>
              <a:lnSpc>
                <a:spcPct val="110000"/>
              </a:lnSpc>
              <a:spcBef>
                <a:spcPts val="1200"/>
              </a:spcBef>
              <a:buBlip>
                <a:blip r:embed="rId3"/>
              </a:buBlip>
              <a:defRPr/>
            </a:pPr>
            <a:r>
              <a:rPr lang="zh-TW" altLang="en-US" sz="2200" b="1" u="sng"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未具有中央資料庫學習歷程檔案之考</a:t>
            </a:r>
            <a:r>
              <a:rPr lang="zh-TW" altLang="zh-TW" sz="2200" b="1" u="sng"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rPr>
              <a:t>生或其他同等學力生</a:t>
            </a:r>
            <a:endParaRPr lang="en-US" altLang="zh-TW" sz="2200" b="1" u="sng" dirty="0">
              <a:solidFill>
                <a:srgbClr val="00206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361950" indent="0" algn="just">
              <a:lnSpc>
                <a:spcPct val="120000"/>
              </a:lnSpc>
              <a:spcBef>
                <a:spcPts val="0"/>
              </a:spcBef>
              <a:buNone/>
            </a:pPr>
            <a:r>
              <a:rPr lang="zh-TW" altLang="zh-TW" sz="1900" dirty="0">
                <a:latin typeface="微軟正黑體" panose="020B0604030504040204" pitchFamily="34" charset="-120"/>
                <a:ea typeface="微軟正黑體" panose="020B0604030504040204" pitchFamily="34" charset="-120"/>
                <a:cs typeface="Times New Roman" panose="02020603050405020304" pitchFamily="18" charset="0"/>
              </a:rPr>
              <a:t>由考生</a:t>
            </a:r>
            <a:r>
              <a:rPr lang="zh-TW" altLang="zh-TW" sz="1900" b="1" dirty="0">
                <a:latin typeface="微軟正黑體" panose="020B0604030504040204" pitchFamily="34" charset="-120"/>
                <a:ea typeface="微軟正黑體" panose="020B0604030504040204" pitchFamily="34" charset="-120"/>
                <a:cs typeface="Times New Roman" panose="02020603050405020304" pitchFamily="18" charset="0"/>
              </a:rPr>
              <a:t>自行上傳</a:t>
            </a:r>
            <a:r>
              <a:rPr lang="zh-TW" altLang="zh-TW" sz="1900" dirty="0">
                <a:latin typeface="微軟正黑體" panose="020B0604030504040204" pitchFamily="34" charset="-120"/>
                <a:ea typeface="微軟正黑體" panose="020B0604030504040204" pitchFamily="34" charset="-120"/>
                <a:cs typeface="Times New Roman" panose="02020603050405020304" pitchFamily="18" charset="0"/>
              </a:rPr>
              <a:t>，須包含</a:t>
            </a:r>
            <a:r>
              <a:rPr lang="zh-TW" altLang="zh-TW" sz="1900" b="1" dirty="0">
                <a:latin typeface="微軟正黑體" panose="020B0604030504040204" pitchFamily="34" charset="-120"/>
                <a:ea typeface="微軟正黑體" panose="020B0604030504040204" pitchFamily="34" charset="-120"/>
                <a:cs typeface="Times New Roman" panose="02020603050405020304" pitchFamily="18" charset="0"/>
              </a:rPr>
              <a:t>完整六學期</a:t>
            </a:r>
            <a:r>
              <a:rPr lang="zh-TW" altLang="zh-TW" sz="1900" dirty="0">
                <a:latin typeface="微軟正黑體" panose="020B0604030504040204" pitchFamily="34" charset="-120"/>
                <a:ea typeface="微軟正黑體" panose="020B0604030504040204" pitchFamily="34" charset="-120"/>
                <a:cs typeface="Times New Roman" panose="02020603050405020304" pitchFamily="18" charset="0"/>
              </a:rPr>
              <a:t>各學科（含必修及選修）成績及各學期學業成績總平均，且須由考生就讀學校出具並加蓋教務處章戳（或浮水印）</a:t>
            </a:r>
            <a:endParaRPr lang="en-US" altLang="zh-TW" sz="1900" dirty="0">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21" name="圓角矩形 20">
            <a:extLst>
              <a:ext uri="{FF2B5EF4-FFF2-40B4-BE49-F238E27FC236}">
                <a16:creationId xmlns:a16="http://schemas.microsoft.com/office/drawing/2014/main" id="{059F84A4-7CD8-4CA4-9315-44B434A9E262}"/>
              </a:ext>
            </a:extLst>
          </p:cNvPr>
          <p:cNvSpPr/>
          <p:nvPr/>
        </p:nvSpPr>
        <p:spPr bwMode="auto">
          <a:xfrm>
            <a:off x="8438383" y="200538"/>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看及疑義處理</a:t>
            </a:r>
            <a:endParaRPr lang="en-US" altLang="zh-TW" sz="1400" dirty="0">
              <a:solidFill>
                <a:schemeClr val="tx1"/>
              </a:solidFill>
              <a:latin typeface="華康儷楷書" panose="03000509000000000000" pitchFamily="65" charset="-120"/>
              <a:ea typeface="華康儷楷書" panose="03000509000000000000" pitchFamily="65" charset="-120"/>
            </a:endParaRPr>
          </a:p>
          <a:p>
            <a:pPr algn="dist"/>
            <a:r>
              <a:rPr lang="zh-TW" altLang="en-US" sz="1400" dirty="0">
                <a:solidFill>
                  <a:schemeClr val="tx1"/>
                </a:solidFill>
                <a:latin typeface="華康儷楷書" panose="03000509000000000000" pitchFamily="65" charset="-120"/>
                <a:ea typeface="華康儷楷書" panose="03000509000000000000" pitchFamily="65" charset="-120"/>
              </a:rPr>
              <a:t>學習歷程檔案查</a:t>
            </a:r>
          </a:p>
        </p:txBody>
      </p:sp>
      <p:cxnSp>
        <p:nvCxnSpPr>
          <p:cNvPr id="22" name="直線單箭頭接點 14">
            <a:extLst>
              <a:ext uri="{FF2B5EF4-FFF2-40B4-BE49-F238E27FC236}">
                <a16:creationId xmlns:a16="http://schemas.microsoft.com/office/drawing/2014/main" id="{C3D821E0-B716-49E5-A1CC-0FDE92BC94E4}"/>
              </a:ext>
            </a:extLst>
          </p:cNvPr>
          <p:cNvCxnSpPr>
            <a:cxnSpLocks noChangeShapeType="1"/>
          </p:cNvCxnSpPr>
          <p:nvPr/>
        </p:nvCxnSpPr>
        <p:spPr bwMode="auto">
          <a:xfrm>
            <a:off x="8803506" y="923171"/>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152393780"/>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群組 23"/>
          <p:cNvGrpSpPr/>
          <p:nvPr/>
        </p:nvGrpSpPr>
        <p:grpSpPr>
          <a:xfrm>
            <a:off x="8898010" y="190023"/>
            <a:ext cx="3084438" cy="1432422"/>
            <a:chOff x="5988125" y="214313"/>
            <a:chExt cx="3084438" cy="1432422"/>
          </a:xfrm>
        </p:grpSpPr>
        <p:grpSp>
          <p:nvGrpSpPr>
            <p:cNvPr id="26" name="群組 7"/>
            <p:cNvGrpSpPr>
              <a:grpSpLocks/>
            </p:cNvGrpSpPr>
            <p:nvPr/>
          </p:nvGrpSpPr>
          <p:grpSpPr bwMode="auto">
            <a:xfrm>
              <a:off x="6462713" y="214313"/>
              <a:ext cx="2609850" cy="1431925"/>
              <a:chOff x="6690632" y="1068877"/>
              <a:chExt cx="2609942" cy="1217115"/>
            </a:xfrm>
          </p:grpSpPr>
          <p:cxnSp>
            <p:nvCxnSpPr>
              <p:cNvPr id="37" name="直線單箭頭接點 8"/>
              <p:cNvCxnSpPr>
                <a:cxnSpLocks noChangeShapeType="1"/>
                <a:endCxn id="47" idx="1"/>
              </p:cNvCxnSpPr>
              <p:nvPr/>
            </p:nvCxnSpPr>
            <p:spPr bwMode="auto">
              <a:xfrm>
                <a:off x="8826152" y="1676100"/>
                <a:ext cx="117232" cy="1350"/>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38" name="圓角矩形 37"/>
              <p:cNvSpPr/>
              <p:nvPr/>
            </p:nvSpPr>
            <p:spPr bwMode="auto">
              <a:xfrm>
                <a:off x="6690632" y="1071576"/>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資格審查</a:t>
                </a:r>
              </a:p>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繳交報名費及</a:t>
                </a:r>
                <a:endParaRPr lang="en-US" altLang="zh-TW" sz="1400" dirty="0">
                  <a:solidFill>
                    <a:schemeClr val="tx1"/>
                  </a:solidFill>
                  <a:latin typeface="華康儷楷書" panose="03000509000000000000" pitchFamily="65" charset="-120"/>
                  <a:ea typeface="華康儷楷書" panose="03000509000000000000" pitchFamily="65" charset="-120"/>
                </a:endParaRPr>
              </a:p>
            </p:txBody>
          </p:sp>
          <p:sp>
            <p:nvSpPr>
              <p:cNvPr id="39" name="圓角矩形 38"/>
              <p:cNvSpPr/>
              <p:nvPr/>
            </p:nvSpPr>
            <p:spPr bwMode="auto">
              <a:xfrm>
                <a:off x="7138323" y="1071576"/>
                <a:ext cx="357200" cy="1214416"/>
              </a:xfrm>
              <a:prstGeom prst="roundRect">
                <a:avLst/>
              </a:prstGeom>
              <a:solidFill>
                <a:schemeClr val="accent6">
                  <a:lumMod val="75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bg1"/>
                    </a:solidFill>
                    <a:latin typeface="華康儷楷書" panose="03000509000000000000" pitchFamily="65" charset="-120"/>
                    <a:ea typeface="華康儷楷書" panose="03000509000000000000" pitchFamily="65" charset="-120"/>
                  </a:rPr>
                  <a:t>網路報名</a:t>
                </a:r>
              </a:p>
            </p:txBody>
          </p:sp>
          <p:sp>
            <p:nvSpPr>
              <p:cNvPr id="40" name="圓角矩形 39"/>
              <p:cNvSpPr/>
              <p:nvPr/>
            </p:nvSpPr>
            <p:spPr bwMode="auto">
              <a:xfrm>
                <a:off x="7589189" y="1071576"/>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指定項目甄審</a:t>
                </a:r>
              </a:p>
            </p:txBody>
          </p:sp>
          <p:sp>
            <p:nvSpPr>
              <p:cNvPr id="41" name="圓角矩形 40"/>
              <p:cNvSpPr/>
              <p:nvPr/>
            </p:nvSpPr>
            <p:spPr bwMode="auto">
              <a:xfrm>
                <a:off x="8051167" y="1071576"/>
                <a:ext cx="357201"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登記就讀志願序</a:t>
                </a:r>
              </a:p>
            </p:txBody>
          </p:sp>
          <p:sp>
            <p:nvSpPr>
              <p:cNvPr id="42" name="圓角矩形 41"/>
              <p:cNvSpPr/>
              <p:nvPr/>
            </p:nvSpPr>
            <p:spPr bwMode="auto">
              <a:xfrm>
                <a:off x="8500446" y="1068877"/>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志願序分發放榜</a:t>
                </a:r>
              </a:p>
            </p:txBody>
          </p:sp>
          <p:cxnSp>
            <p:nvCxnSpPr>
              <p:cNvPr id="43" name="直線單箭頭接點 14"/>
              <p:cNvCxnSpPr>
                <a:cxnSpLocks noChangeShapeType="1"/>
                <a:stCxn id="38" idx="3"/>
                <a:endCxn id="39" idx="1"/>
              </p:cNvCxnSpPr>
              <p:nvPr/>
            </p:nvCxnSpPr>
            <p:spPr bwMode="auto">
              <a:xfrm>
                <a:off x="7047822" y="1678769"/>
                <a:ext cx="91184"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44" name="直線單箭頭接點 15"/>
              <p:cNvCxnSpPr>
                <a:cxnSpLocks noChangeShapeType="1"/>
                <a:stCxn id="39" idx="3"/>
                <a:endCxn id="40" idx="1"/>
              </p:cNvCxnSpPr>
              <p:nvPr/>
            </p:nvCxnSpPr>
            <p:spPr bwMode="auto">
              <a:xfrm>
                <a:off x="7496196" y="1678769"/>
                <a:ext cx="9311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45" name="直線單箭頭接點 16"/>
              <p:cNvCxnSpPr>
                <a:cxnSpLocks noChangeShapeType="1"/>
                <a:stCxn id="40" idx="3"/>
                <a:endCxn id="41" idx="1"/>
              </p:cNvCxnSpPr>
              <p:nvPr/>
            </p:nvCxnSpPr>
            <p:spPr bwMode="auto">
              <a:xfrm>
                <a:off x="7946502" y="1678769"/>
                <a:ext cx="10477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46" name="直線單箭頭接點 17"/>
              <p:cNvCxnSpPr>
                <a:cxnSpLocks noChangeShapeType="1"/>
                <a:stCxn id="41" idx="3"/>
                <a:endCxn id="42" idx="1"/>
              </p:cNvCxnSpPr>
              <p:nvPr/>
            </p:nvCxnSpPr>
            <p:spPr bwMode="auto">
              <a:xfrm flipV="1">
                <a:off x="8408468" y="1676100"/>
                <a:ext cx="92622" cy="2671"/>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47" name="圓角矩形 46"/>
              <p:cNvSpPr/>
              <p:nvPr/>
            </p:nvSpPr>
            <p:spPr bwMode="auto">
              <a:xfrm>
                <a:off x="8943373" y="1068877"/>
                <a:ext cx="357201"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報到</a:t>
                </a:r>
              </a:p>
            </p:txBody>
          </p:sp>
        </p:grpSp>
        <p:sp>
          <p:nvSpPr>
            <p:cNvPr id="35" name="圓角矩形 34"/>
            <p:cNvSpPr/>
            <p:nvPr/>
          </p:nvSpPr>
          <p:spPr bwMode="auto">
            <a:xfrm>
              <a:off x="5988125" y="217985"/>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繳費身分審查</a:t>
              </a:r>
            </a:p>
          </p:txBody>
        </p:sp>
        <p:cxnSp>
          <p:nvCxnSpPr>
            <p:cNvPr id="36" name="直線單箭頭接點 14"/>
            <p:cNvCxnSpPr>
              <a:cxnSpLocks noChangeShapeType="1"/>
            </p:cNvCxnSpPr>
            <p:nvPr/>
          </p:nvCxnSpPr>
          <p:spPr bwMode="auto">
            <a:xfrm>
              <a:off x="6372200" y="940618"/>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grpSp>
      <p:sp>
        <p:nvSpPr>
          <p:cNvPr id="4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500" b="1" spc="-75" dirty="0">
                <a:solidFill>
                  <a:prstClr val="black"/>
                </a:solidFill>
                <a:latin typeface="微軟正黑體" panose="020B0604030504040204" pitchFamily="34" charset="-120"/>
                <a:ea typeface="微軟正黑體" panose="020B0604030504040204" pitchFamily="34" charset="-120"/>
              </a:rPr>
              <a:t>技優甄審入學招生作業流程</a:t>
            </a:r>
          </a:p>
        </p:txBody>
      </p:sp>
      <p:sp>
        <p:nvSpPr>
          <p:cNvPr id="56" name="圓角矩形 16"/>
          <p:cNvSpPr>
            <a:spLocks noChangeArrowheads="1"/>
          </p:cNvSpPr>
          <p:nvPr/>
        </p:nvSpPr>
        <p:spPr bwMode="auto">
          <a:xfrm>
            <a:off x="946805" y="932899"/>
            <a:ext cx="4510198" cy="578882"/>
          </a:xfrm>
          <a:prstGeom prst="roundRect">
            <a:avLst>
              <a:gd name="adj" fmla="val 16667"/>
            </a:avLst>
          </a:prstGeom>
          <a:ln>
            <a:noFill/>
          </a:ln>
        </p:spPr>
        <p:style>
          <a:lnRef idx="1">
            <a:schemeClr val="accent6"/>
          </a:lnRef>
          <a:fillRef idx="2">
            <a:schemeClr val="accent6"/>
          </a:fillRef>
          <a:effectRef idx="1">
            <a:schemeClr val="accent6"/>
          </a:effectRef>
          <a:fontRef idx="minor">
            <a:schemeClr val="dk1"/>
          </a:fontRef>
        </p:style>
        <p:txBody>
          <a:bodyPr>
            <a:spAutoFit/>
          </a:bodyPr>
          <a:lstStyle/>
          <a:p>
            <a:pPr marL="342900" indent="-342900" algn="ctr">
              <a:spcBef>
                <a:spcPct val="20000"/>
              </a:spcBef>
            </a:pPr>
            <a:r>
              <a:rPr lang="zh-TW" altLang="en-US" sz="2800" kern="0" dirty="0">
                <a:latin typeface="微軟正黑體" panose="020B0604030504040204" pitchFamily="34" charset="-120"/>
                <a:ea typeface="微軟正黑體" panose="020B0604030504040204" pitchFamily="34" charset="-120"/>
                <a:cs typeface="華康中黑體" pitchFamily="49" charset="-120"/>
              </a:rPr>
              <a:t>網路上傳學習歷程備審資料</a:t>
            </a:r>
          </a:p>
        </p:txBody>
      </p:sp>
      <p:sp>
        <p:nvSpPr>
          <p:cNvPr id="20" name="內容版面配置區 2"/>
          <p:cNvSpPr txBox="1">
            <a:spLocks/>
          </p:cNvSpPr>
          <p:nvPr/>
        </p:nvSpPr>
        <p:spPr>
          <a:xfrm>
            <a:off x="840059" y="1730498"/>
            <a:ext cx="10861971" cy="4838700"/>
          </a:xfrm>
          <a:prstGeom prst="rect">
            <a:avLst/>
          </a:prstGeom>
          <a:solidFill>
            <a:srgbClr val="FFFFFF">
              <a:alpha val="50196"/>
            </a:srgbClr>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zh-TW" altLang="en-US" b="1" spc="-100" dirty="0">
                <a:latin typeface="微軟正黑體" panose="020B0604030504040204" pitchFamily="34" charset="-120"/>
                <a:ea typeface="微軟正黑體" panose="020B0604030504040204" pitchFamily="34" charset="-120"/>
              </a:rPr>
              <a:t>「</a:t>
            </a:r>
            <a:r>
              <a:rPr lang="en-US" altLang="zh-TW" b="1" spc="-100" dirty="0">
                <a:latin typeface="微軟正黑體" panose="020B0604030504040204" pitchFamily="34" charset="-120"/>
                <a:ea typeface="微軟正黑體" panose="020B0604030504040204" pitchFamily="34" charset="-120"/>
              </a:rPr>
              <a:t>B.</a:t>
            </a:r>
            <a:r>
              <a:rPr lang="zh-TW" altLang="en-US" b="1" spc="-100" dirty="0">
                <a:latin typeface="微軟正黑體" panose="020B0604030504040204" pitchFamily="34" charset="-120"/>
                <a:ea typeface="微軟正黑體" panose="020B0604030504040204" pitchFamily="34" charset="-120"/>
              </a:rPr>
              <a:t>課程學習成果」、「</a:t>
            </a:r>
            <a:r>
              <a:rPr lang="en-US" altLang="zh-TW" b="1" spc="-100" dirty="0">
                <a:latin typeface="微軟正黑體" panose="020B0604030504040204" pitchFamily="34" charset="-120"/>
                <a:ea typeface="微軟正黑體" panose="020B0604030504040204" pitchFamily="34" charset="-120"/>
              </a:rPr>
              <a:t>C.</a:t>
            </a:r>
            <a:r>
              <a:rPr lang="zh-TW" altLang="en-US" b="1" spc="-100" dirty="0">
                <a:latin typeface="微軟正黑體" panose="020B0604030504040204" pitchFamily="34" charset="-120"/>
                <a:ea typeface="微軟正黑體" panose="020B0604030504040204" pitchFamily="34" charset="-120"/>
              </a:rPr>
              <a:t>多元表現」上傳說明</a:t>
            </a:r>
            <a:endParaRPr lang="en-US" altLang="zh-TW" b="1" spc="-100" dirty="0">
              <a:latin typeface="微軟正黑體" panose="020B0604030504040204" pitchFamily="34" charset="-120"/>
              <a:ea typeface="微軟正黑體" panose="020B0604030504040204" pitchFamily="34" charset="-120"/>
            </a:endParaRPr>
          </a:p>
          <a:p>
            <a:pPr lvl="1" algn="just">
              <a:lnSpc>
                <a:spcPct val="100000"/>
              </a:lnSpc>
              <a:buFont typeface="Wingdings" panose="05000000000000000000" pitchFamily="2" charset="2"/>
              <a:buChar char="Ø"/>
            </a:pPr>
            <a:r>
              <a:rPr lang="zh-TW" altLang="en-US" sz="32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使用</a:t>
            </a: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中央資料庫學習歷程檔案之考生，依所報名之校系科</a:t>
            </a:r>
            <a:r>
              <a:rPr lang="en-US" altLang="zh-TW" sz="18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組</a:t>
            </a:r>
            <a:r>
              <a:rPr lang="en-US" altLang="zh-TW" sz="18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、學程要求學習歷程備審資料，於</a:t>
            </a:r>
            <a:r>
              <a:rPr lang="zh-TW" altLang="en-US" sz="1800" u="sng" dirty="0">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1800" u="sng"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B-1</a:t>
            </a:r>
            <a:r>
              <a:rPr lang="zh-TW" altLang="en-US" sz="1800" u="sng" dirty="0">
                <a:latin typeface="微軟正黑體" panose="020B0604030504040204" pitchFamily="34" charset="-120"/>
                <a:ea typeface="微軟正黑體" panose="020B0604030504040204" pitchFamily="34" charset="-120"/>
                <a:cs typeface="Times New Roman" panose="02020603050405020304" pitchFamily="18" charset="0"/>
              </a:rPr>
              <a:t>專題實作、實習科目學習成果</a:t>
            </a:r>
            <a:r>
              <a:rPr lang="en-US" altLang="zh-TW" sz="1800" u="sng"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800" u="sng" dirty="0">
                <a:latin typeface="微軟正黑體" panose="020B0604030504040204" pitchFamily="34" charset="-120"/>
                <a:ea typeface="微軟正黑體" panose="020B0604030504040204" pitchFamily="34" charset="-120"/>
                <a:cs typeface="Times New Roman" panose="02020603050405020304" pitchFamily="18" charset="0"/>
              </a:rPr>
              <a:t>含技能領域</a:t>
            </a:r>
            <a:r>
              <a:rPr lang="en-US" altLang="zh-TW" sz="1800" u="sng"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800" u="sng" dirty="0">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1800" u="sng"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B-2</a:t>
            </a:r>
            <a:r>
              <a:rPr lang="zh-TW" altLang="en-US" sz="1800" u="sng" dirty="0">
                <a:latin typeface="微軟正黑體" panose="020B0604030504040204" pitchFamily="34" charset="-120"/>
                <a:ea typeface="微軟正黑體" panose="020B0604030504040204" pitchFamily="34" charset="-120"/>
                <a:cs typeface="Times New Roman" panose="02020603050405020304" pitchFamily="18" charset="0"/>
              </a:rPr>
              <a:t>其他課程學習</a:t>
            </a:r>
            <a:r>
              <a:rPr lang="en-US" altLang="zh-TW" sz="1800" u="sng"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800" u="sng" dirty="0">
                <a:latin typeface="微軟正黑體" panose="020B0604030504040204" pitchFamily="34" charset="-120"/>
                <a:ea typeface="微軟正黑體" panose="020B0604030504040204" pitchFamily="34" charset="-120"/>
                <a:cs typeface="Times New Roman" panose="02020603050405020304" pitchFamily="18" charset="0"/>
              </a:rPr>
              <a:t>作品</a:t>
            </a:r>
            <a:r>
              <a:rPr lang="en-US" altLang="zh-TW" sz="1800" u="sng"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800" u="sng" dirty="0">
                <a:latin typeface="微軟正黑體" panose="020B0604030504040204" pitchFamily="34" charset="-120"/>
                <a:ea typeface="微軟正黑體" panose="020B0604030504040204" pitchFamily="34" charset="-120"/>
                <a:cs typeface="Times New Roman" panose="02020603050405020304" pitchFamily="18" charset="0"/>
              </a:rPr>
              <a:t>成果」 </a:t>
            </a: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a:t>
            </a:r>
            <a:br>
              <a:rPr lang="en-US" altLang="zh-TW" sz="1800" dirty="0">
                <a:latin typeface="微軟正黑體" panose="020B0604030504040204" pitchFamily="34" charset="-120"/>
                <a:ea typeface="微軟正黑體" panose="020B0604030504040204" pitchFamily="34" charset="-120"/>
                <a:cs typeface="Times New Roman" panose="02020603050405020304" pitchFamily="18" charset="0"/>
              </a:rPr>
            </a:br>
            <a:r>
              <a:rPr lang="zh-TW" altLang="en-US" sz="1800" u="sng" dirty="0">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1800" u="sng"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C</a:t>
            </a:r>
            <a:r>
              <a:rPr lang="en-US" altLang="zh-TW" sz="1800" u="sng"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800" u="sng" dirty="0">
                <a:latin typeface="微軟正黑體" panose="020B0604030504040204" pitchFamily="34" charset="-120"/>
                <a:ea typeface="微軟正黑體" panose="020B0604030504040204" pitchFamily="34" charset="-120"/>
                <a:cs typeface="Times New Roman" panose="02020603050405020304" pitchFamily="18" charset="0"/>
              </a:rPr>
              <a:t>多元表現」</a:t>
            </a: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欄位</a:t>
            </a:r>
            <a:r>
              <a:rPr lang="zh-TW" altLang="en-US" sz="32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勾選</a:t>
            </a: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欲上傳之檔案</a:t>
            </a:r>
            <a:endParaRPr lang="en-US" altLang="zh-TW" sz="1800" dirty="0">
              <a:latin typeface="微軟正黑體" panose="020B0604030504040204" pitchFamily="34" charset="-120"/>
              <a:ea typeface="微軟正黑體" panose="020B0604030504040204" pitchFamily="34" charset="-120"/>
              <a:cs typeface="Times New Roman" panose="02020603050405020304" pitchFamily="18" charset="0"/>
            </a:endParaRPr>
          </a:p>
          <a:p>
            <a:pPr lvl="1" algn="just">
              <a:lnSpc>
                <a:spcPct val="100000"/>
              </a:lnSpc>
              <a:buFont typeface="Wingdings" panose="05000000000000000000" pitchFamily="2" charset="2"/>
              <a:buChar char="Ø"/>
            </a:pPr>
            <a:endParaRPr lang="en-US" altLang="zh-TW" sz="1800" dirty="0">
              <a:latin typeface="微軟正黑體" panose="020B0604030504040204" pitchFamily="34" charset="-120"/>
              <a:ea typeface="微軟正黑體" panose="020B0604030504040204" pitchFamily="34" charset="-120"/>
              <a:cs typeface="Times New Roman" panose="02020603050405020304" pitchFamily="18" charset="0"/>
            </a:endParaRPr>
          </a:p>
          <a:p>
            <a:pPr lvl="1" algn="just">
              <a:lnSpc>
                <a:spcPct val="150000"/>
              </a:lnSpc>
              <a:buFont typeface="Wingdings" panose="05000000000000000000" pitchFamily="2" charset="2"/>
              <a:buChar char="Ø"/>
            </a:pPr>
            <a:r>
              <a:rPr lang="zh-TW" altLang="en-US" sz="32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未使用</a:t>
            </a: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中央資料庫學習歷程檔案之考生，依所報名之校系科</a:t>
            </a:r>
            <a:r>
              <a:rPr lang="en-US" altLang="zh-TW" sz="18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組</a:t>
            </a:r>
            <a:r>
              <a:rPr lang="en-US" altLang="zh-TW" sz="18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、學程要求學習歷程備審資料，由考生</a:t>
            </a:r>
            <a:r>
              <a:rPr lang="zh-TW" altLang="en-US" sz="1800" b="1" u="sng" dirty="0">
                <a:latin typeface="微軟正黑體" panose="020B0604030504040204" pitchFamily="34" charset="-120"/>
                <a:ea typeface="微軟正黑體" panose="020B0604030504040204" pitchFamily="34" charset="-120"/>
                <a:cs typeface="Times New Roman" panose="02020603050405020304" pitchFamily="18" charset="0"/>
              </a:rPr>
              <a:t>製作</a:t>
            </a:r>
            <a:r>
              <a:rPr lang="en-US" altLang="zh-TW" sz="1800" b="1" u="sng" dirty="0">
                <a:latin typeface="微軟正黑體" panose="020B0604030504040204" pitchFamily="34" charset="-120"/>
                <a:ea typeface="微軟正黑體" panose="020B0604030504040204" pitchFamily="34" charset="-120"/>
                <a:cs typeface="Times New Roman" panose="02020603050405020304" pitchFamily="18" charset="0"/>
              </a:rPr>
              <a:t>PDF</a:t>
            </a:r>
            <a:r>
              <a:rPr lang="zh-TW" altLang="en-US" sz="1800" b="1" u="sng" dirty="0">
                <a:latin typeface="微軟正黑體" panose="020B0604030504040204" pitchFamily="34" charset="-120"/>
                <a:ea typeface="微軟正黑體" panose="020B0604030504040204" pitchFamily="34" charset="-120"/>
                <a:cs typeface="Times New Roman" panose="02020603050405020304" pitchFamily="18" charset="0"/>
              </a:rPr>
              <a:t>格式檔案</a:t>
            </a: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並上傳於</a:t>
            </a:r>
            <a:r>
              <a:rPr lang="zh-TW" altLang="en-US" sz="1800" u="sng" dirty="0">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1800" u="sng"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B-1</a:t>
            </a:r>
            <a:r>
              <a:rPr lang="zh-TW" altLang="en-US" sz="1800" u="sng" dirty="0">
                <a:latin typeface="微軟正黑體" panose="020B0604030504040204" pitchFamily="34" charset="-120"/>
                <a:ea typeface="微軟正黑體" panose="020B0604030504040204" pitchFamily="34" charset="-120"/>
                <a:cs typeface="Times New Roman" panose="02020603050405020304" pitchFamily="18" charset="0"/>
              </a:rPr>
              <a:t>專題實作、實習科目學習成果</a:t>
            </a:r>
            <a:r>
              <a:rPr lang="en-US" altLang="zh-TW" sz="1800" u="sng"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800" u="sng" dirty="0">
                <a:latin typeface="微軟正黑體" panose="020B0604030504040204" pitchFamily="34" charset="-120"/>
                <a:ea typeface="微軟正黑體" panose="020B0604030504040204" pitchFamily="34" charset="-120"/>
                <a:cs typeface="Times New Roman" panose="02020603050405020304" pitchFamily="18" charset="0"/>
              </a:rPr>
              <a:t>含技能領域</a:t>
            </a:r>
            <a:r>
              <a:rPr lang="en-US" altLang="zh-TW" sz="1800" u="sng"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a:t>
            </a:r>
            <a:br>
              <a:rPr lang="en-US" altLang="zh-TW" sz="1800" dirty="0">
                <a:latin typeface="微軟正黑體" panose="020B0604030504040204" pitchFamily="34" charset="-120"/>
                <a:ea typeface="微軟正黑體" panose="020B0604030504040204" pitchFamily="34" charset="-120"/>
                <a:cs typeface="Times New Roman" panose="02020603050405020304" pitchFamily="18" charset="0"/>
              </a:rPr>
            </a:br>
            <a:r>
              <a:rPr lang="zh-TW" altLang="en-US" sz="1800" u="sng" dirty="0">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1800" u="sng"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B-2</a:t>
            </a:r>
            <a:r>
              <a:rPr lang="zh-TW" altLang="en-US" sz="1800" u="sng" dirty="0">
                <a:latin typeface="微軟正黑體" panose="020B0604030504040204" pitchFamily="34" charset="-120"/>
                <a:ea typeface="微軟正黑體" panose="020B0604030504040204" pitchFamily="34" charset="-120"/>
                <a:cs typeface="Times New Roman" panose="02020603050405020304" pitchFamily="18" charset="0"/>
              </a:rPr>
              <a:t>其他課程學習</a:t>
            </a:r>
            <a:r>
              <a:rPr lang="en-US" altLang="zh-TW" sz="1800" u="sng"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800" u="sng" dirty="0">
                <a:latin typeface="微軟正黑體" panose="020B0604030504040204" pitchFamily="34" charset="-120"/>
                <a:ea typeface="微軟正黑體" panose="020B0604030504040204" pitchFamily="34" charset="-120"/>
                <a:cs typeface="Times New Roman" panose="02020603050405020304" pitchFamily="18" charset="0"/>
              </a:rPr>
              <a:t>作品</a:t>
            </a:r>
            <a:r>
              <a:rPr lang="en-US" altLang="zh-TW" sz="1800" u="sng"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800" u="sng" dirty="0">
                <a:latin typeface="微軟正黑體" panose="020B0604030504040204" pitchFamily="34" charset="-120"/>
                <a:ea typeface="微軟正黑體" panose="020B0604030504040204" pitchFamily="34" charset="-120"/>
                <a:cs typeface="Times New Roman" panose="02020603050405020304" pitchFamily="18" charset="0"/>
              </a:rPr>
              <a:t>成果」</a:t>
            </a: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800" u="sng" dirty="0">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1800" u="sng"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C</a:t>
            </a:r>
            <a:r>
              <a:rPr lang="en-US" altLang="zh-TW" sz="1800" u="sng"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800" u="sng" dirty="0">
                <a:latin typeface="微軟正黑體" panose="020B0604030504040204" pitchFamily="34" charset="-120"/>
                <a:ea typeface="微軟正黑體" panose="020B0604030504040204" pitchFamily="34" charset="-120"/>
                <a:cs typeface="Times New Roman" panose="02020603050405020304" pitchFamily="18" charset="0"/>
              </a:rPr>
              <a:t>多元表現」</a:t>
            </a: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三個欄位，考生須自行</a:t>
            </a:r>
            <a:r>
              <a:rPr lang="zh-TW" altLang="en-US" sz="18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將檔案整合後上傳至對應的欄位</a:t>
            </a: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8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各欄位僅能上傳</a:t>
            </a:r>
            <a:r>
              <a:rPr lang="en-US" altLang="zh-TW" sz="18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18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個</a:t>
            </a:r>
            <a:r>
              <a:rPr lang="en-US" altLang="zh-TW" sz="18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PDF</a:t>
            </a:r>
            <a:r>
              <a:rPr lang="zh-TW" altLang="en-US" sz="18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檔案</a:t>
            </a:r>
            <a:r>
              <a:rPr lang="en-US" altLang="zh-TW" sz="18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8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不得上傳影音檔</a:t>
            </a:r>
            <a:r>
              <a:rPr lang="en-US" altLang="zh-TW" sz="18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8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檔案容量以</a:t>
            </a:r>
            <a:r>
              <a:rPr lang="en-US" altLang="zh-TW" sz="1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4MB</a:t>
            </a:r>
            <a:r>
              <a:rPr lang="zh-TW" altLang="en-US" sz="1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乘以「上傳檔案件數上限」</a:t>
            </a:r>
            <a:r>
              <a:rPr lang="zh-TW" altLang="en-US" sz="1800" dirty="0">
                <a:latin typeface="微軟正黑體" panose="020B0604030504040204" pitchFamily="34" charset="-120"/>
                <a:ea typeface="微軟正黑體" panose="020B0604030504040204" pitchFamily="34" charset="-120"/>
                <a:cs typeface="Times New Roman" panose="02020603050405020304" pitchFamily="18" charset="0"/>
              </a:rPr>
              <a:t>為限</a:t>
            </a:r>
            <a:endParaRPr lang="en-US" altLang="zh-TW" sz="2400" b="1" spc="-100" dirty="0">
              <a:latin typeface="微軟正黑體" panose="020B0604030504040204" pitchFamily="34" charset="-120"/>
              <a:ea typeface="微軟正黑體" panose="020B0604030504040204" pitchFamily="34" charset="-120"/>
            </a:endParaRPr>
          </a:p>
        </p:txBody>
      </p:sp>
      <p:sp>
        <p:nvSpPr>
          <p:cNvPr id="21" name="圓角矩形 20">
            <a:extLst>
              <a:ext uri="{FF2B5EF4-FFF2-40B4-BE49-F238E27FC236}">
                <a16:creationId xmlns:a16="http://schemas.microsoft.com/office/drawing/2014/main" id="{059F84A4-7CD8-4CA4-9315-44B434A9E262}"/>
              </a:ext>
            </a:extLst>
          </p:cNvPr>
          <p:cNvSpPr/>
          <p:nvPr/>
        </p:nvSpPr>
        <p:spPr bwMode="auto">
          <a:xfrm>
            <a:off x="8438383" y="210266"/>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看及疑義處理</a:t>
            </a:r>
            <a:endParaRPr lang="en-US" altLang="zh-TW" sz="1400" dirty="0">
              <a:solidFill>
                <a:schemeClr val="tx1"/>
              </a:solidFill>
              <a:latin typeface="華康儷楷書" panose="03000509000000000000" pitchFamily="65" charset="-120"/>
              <a:ea typeface="華康儷楷書" panose="03000509000000000000" pitchFamily="65" charset="-120"/>
            </a:endParaRPr>
          </a:p>
          <a:p>
            <a:pPr algn="dist"/>
            <a:r>
              <a:rPr lang="zh-TW" altLang="en-US" sz="1400" dirty="0">
                <a:solidFill>
                  <a:schemeClr val="tx1"/>
                </a:solidFill>
                <a:latin typeface="華康儷楷書" panose="03000509000000000000" pitchFamily="65" charset="-120"/>
                <a:ea typeface="華康儷楷書" panose="03000509000000000000" pitchFamily="65" charset="-120"/>
              </a:rPr>
              <a:t>學習歷程檔案查</a:t>
            </a:r>
          </a:p>
        </p:txBody>
      </p:sp>
      <p:cxnSp>
        <p:nvCxnSpPr>
          <p:cNvPr id="22" name="直線單箭頭接點 14">
            <a:extLst>
              <a:ext uri="{FF2B5EF4-FFF2-40B4-BE49-F238E27FC236}">
                <a16:creationId xmlns:a16="http://schemas.microsoft.com/office/drawing/2014/main" id="{C3D821E0-B716-49E5-A1CC-0FDE92BC94E4}"/>
              </a:ext>
            </a:extLst>
          </p:cNvPr>
          <p:cNvCxnSpPr>
            <a:cxnSpLocks noChangeShapeType="1"/>
          </p:cNvCxnSpPr>
          <p:nvPr/>
        </p:nvCxnSpPr>
        <p:spPr bwMode="auto">
          <a:xfrm>
            <a:off x="8803506" y="932899"/>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784408537"/>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群組 23"/>
          <p:cNvGrpSpPr/>
          <p:nvPr/>
        </p:nvGrpSpPr>
        <p:grpSpPr>
          <a:xfrm>
            <a:off x="8898010" y="190023"/>
            <a:ext cx="3084438" cy="1432422"/>
            <a:chOff x="5988125" y="214313"/>
            <a:chExt cx="3084438" cy="1432422"/>
          </a:xfrm>
        </p:grpSpPr>
        <p:grpSp>
          <p:nvGrpSpPr>
            <p:cNvPr id="26" name="群組 7"/>
            <p:cNvGrpSpPr>
              <a:grpSpLocks/>
            </p:cNvGrpSpPr>
            <p:nvPr/>
          </p:nvGrpSpPr>
          <p:grpSpPr bwMode="auto">
            <a:xfrm>
              <a:off x="6462713" y="214313"/>
              <a:ext cx="2609850" cy="1431925"/>
              <a:chOff x="6690632" y="1068877"/>
              <a:chExt cx="2609942" cy="1217115"/>
            </a:xfrm>
          </p:grpSpPr>
          <p:cxnSp>
            <p:nvCxnSpPr>
              <p:cNvPr id="37" name="直線單箭頭接點 8"/>
              <p:cNvCxnSpPr>
                <a:cxnSpLocks noChangeShapeType="1"/>
                <a:endCxn id="47" idx="1"/>
              </p:cNvCxnSpPr>
              <p:nvPr/>
            </p:nvCxnSpPr>
            <p:spPr bwMode="auto">
              <a:xfrm>
                <a:off x="8826152" y="1676100"/>
                <a:ext cx="117232" cy="1350"/>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38" name="圓角矩形 37"/>
              <p:cNvSpPr/>
              <p:nvPr/>
            </p:nvSpPr>
            <p:spPr bwMode="auto">
              <a:xfrm>
                <a:off x="6690632" y="1071576"/>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資格審查</a:t>
                </a:r>
              </a:p>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繳交報名費及</a:t>
                </a:r>
                <a:endParaRPr lang="en-US" altLang="zh-TW" sz="1400" dirty="0">
                  <a:solidFill>
                    <a:schemeClr val="tx1"/>
                  </a:solidFill>
                  <a:latin typeface="華康儷楷書" panose="03000509000000000000" pitchFamily="65" charset="-120"/>
                  <a:ea typeface="華康儷楷書" panose="03000509000000000000" pitchFamily="65" charset="-120"/>
                </a:endParaRPr>
              </a:p>
            </p:txBody>
          </p:sp>
          <p:sp>
            <p:nvSpPr>
              <p:cNvPr id="39" name="圓角矩形 38"/>
              <p:cNvSpPr/>
              <p:nvPr/>
            </p:nvSpPr>
            <p:spPr bwMode="auto">
              <a:xfrm>
                <a:off x="7138323" y="1071576"/>
                <a:ext cx="357200" cy="1214416"/>
              </a:xfrm>
              <a:prstGeom prst="roundRect">
                <a:avLst/>
              </a:prstGeom>
              <a:solidFill>
                <a:schemeClr val="accent6">
                  <a:lumMod val="75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bg1"/>
                    </a:solidFill>
                    <a:latin typeface="華康儷楷書" panose="03000509000000000000" pitchFamily="65" charset="-120"/>
                    <a:ea typeface="華康儷楷書" panose="03000509000000000000" pitchFamily="65" charset="-120"/>
                  </a:rPr>
                  <a:t>網路報名</a:t>
                </a:r>
              </a:p>
            </p:txBody>
          </p:sp>
          <p:sp>
            <p:nvSpPr>
              <p:cNvPr id="40" name="圓角矩形 39"/>
              <p:cNvSpPr/>
              <p:nvPr/>
            </p:nvSpPr>
            <p:spPr bwMode="auto">
              <a:xfrm>
                <a:off x="7589189" y="1071576"/>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指定項目甄審</a:t>
                </a:r>
              </a:p>
            </p:txBody>
          </p:sp>
          <p:sp>
            <p:nvSpPr>
              <p:cNvPr id="41" name="圓角矩形 40"/>
              <p:cNvSpPr/>
              <p:nvPr/>
            </p:nvSpPr>
            <p:spPr bwMode="auto">
              <a:xfrm>
                <a:off x="8051167" y="1071576"/>
                <a:ext cx="357201"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登記就讀志願序</a:t>
                </a:r>
              </a:p>
            </p:txBody>
          </p:sp>
          <p:sp>
            <p:nvSpPr>
              <p:cNvPr id="42" name="圓角矩形 41"/>
              <p:cNvSpPr/>
              <p:nvPr/>
            </p:nvSpPr>
            <p:spPr bwMode="auto">
              <a:xfrm>
                <a:off x="8500446" y="1068877"/>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志願序分發放榜</a:t>
                </a:r>
              </a:p>
            </p:txBody>
          </p:sp>
          <p:cxnSp>
            <p:nvCxnSpPr>
              <p:cNvPr id="43" name="直線單箭頭接點 14"/>
              <p:cNvCxnSpPr>
                <a:cxnSpLocks noChangeShapeType="1"/>
                <a:stCxn id="38" idx="3"/>
                <a:endCxn id="39" idx="1"/>
              </p:cNvCxnSpPr>
              <p:nvPr/>
            </p:nvCxnSpPr>
            <p:spPr bwMode="auto">
              <a:xfrm>
                <a:off x="7047822" y="1678769"/>
                <a:ext cx="91184"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44" name="直線單箭頭接點 15"/>
              <p:cNvCxnSpPr>
                <a:cxnSpLocks noChangeShapeType="1"/>
                <a:stCxn id="39" idx="3"/>
                <a:endCxn id="40" idx="1"/>
              </p:cNvCxnSpPr>
              <p:nvPr/>
            </p:nvCxnSpPr>
            <p:spPr bwMode="auto">
              <a:xfrm>
                <a:off x="7496196" y="1678769"/>
                <a:ext cx="9311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45" name="直線單箭頭接點 16"/>
              <p:cNvCxnSpPr>
                <a:cxnSpLocks noChangeShapeType="1"/>
                <a:stCxn id="40" idx="3"/>
                <a:endCxn id="41" idx="1"/>
              </p:cNvCxnSpPr>
              <p:nvPr/>
            </p:nvCxnSpPr>
            <p:spPr bwMode="auto">
              <a:xfrm>
                <a:off x="7946502" y="1678769"/>
                <a:ext cx="10477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46" name="直線單箭頭接點 17"/>
              <p:cNvCxnSpPr>
                <a:cxnSpLocks noChangeShapeType="1"/>
                <a:stCxn id="41" idx="3"/>
                <a:endCxn id="42" idx="1"/>
              </p:cNvCxnSpPr>
              <p:nvPr/>
            </p:nvCxnSpPr>
            <p:spPr bwMode="auto">
              <a:xfrm flipV="1">
                <a:off x="8408468" y="1676100"/>
                <a:ext cx="92622" cy="2671"/>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47" name="圓角矩形 46"/>
              <p:cNvSpPr/>
              <p:nvPr/>
            </p:nvSpPr>
            <p:spPr bwMode="auto">
              <a:xfrm>
                <a:off x="8943373" y="1068877"/>
                <a:ext cx="357201"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報到</a:t>
                </a:r>
              </a:p>
            </p:txBody>
          </p:sp>
        </p:grpSp>
        <p:sp>
          <p:nvSpPr>
            <p:cNvPr id="35" name="圓角矩形 34"/>
            <p:cNvSpPr/>
            <p:nvPr/>
          </p:nvSpPr>
          <p:spPr bwMode="auto">
            <a:xfrm>
              <a:off x="5988125" y="217985"/>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繳費身分審查</a:t>
              </a:r>
            </a:p>
          </p:txBody>
        </p:sp>
        <p:cxnSp>
          <p:nvCxnSpPr>
            <p:cNvPr id="36" name="直線單箭頭接點 14"/>
            <p:cNvCxnSpPr>
              <a:cxnSpLocks noChangeShapeType="1"/>
            </p:cNvCxnSpPr>
            <p:nvPr/>
          </p:nvCxnSpPr>
          <p:spPr bwMode="auto">
            <a:xfrm>
              <a:off x="6372200" y="940618"/>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grpSp>
      <p:sp>
        <p:nvSpPr>
          <p:cNvPr id="4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500" b="1" spc="-75" dirty="0">
                <a:solidFill>
                  <a:prstClr val="black"/>
                </a:solidFill>
                <a:latin typeface="微軟正黑體" panose="020B0604030504040204" pitchFamily="34" charset="-120"/>
                <a:ea typeface="微軟正黑體" panose="020B0604030504040204" pitchFamily="34" charset="-120"/>
              </a:rPr>
              <a:t>技優甄審入學招生作業流程</a:t>
            </a:r>
          </a:p>
        </p:txBody>
      </p:sp>
      <p:sp>
        <p:nvSpPr>
          <p:cNvPr id="56" name="圓角矩形 16"/>
          <p:cNvSpPr>
            <a:spLocks noChangeArrowheads="1"/>
          </p:cNvSpPr>
          <p:nvPr/>
        </p:nvSpPr>
        <p:spPr bwMode="auto">
          <a:xfrm>
            <a:off x="946805" y="919499"/>
            <a:ext cx="4510198" cy="578882"/>
          </a:xfrm>
          <a:prstGeom prst="roundRect">
            <a:avLst>
              <a:gd name="adj" fmla="val 16667"/>
            </a:avLst>
          </a:prstGeom>
          <a:ln>
            <a:noFill/>
          </a:ln>
        </p:spPr>
        <p:style>
          <a:lnRef idx="1">
            <a:schemeClr val="accent6"/>
          </a:lnRef>
          <a:fillRef idx="2">
            <a:schemeClr val="accent6"/>
          </a:fillRef>
          <a:effectRef idx="1">
            <a:schemeClr val="accent6"/>
          </a:effectRef>
          <a:fontRef idx="minor">
            <a:schemeClr val="dk1"/>
          </a:fontRef>
        </p:style>
        <p:txBody>
          <a:bodyPr>
            <a:spAutoFit/>
          </a:bodyPr>
          <a:lstStyle/>
          <a:p>
            <a:pPr marL="342900" indent="-342900" algn="ctr">
              <a:spcBef>
                <a:spcPct val="20000"/>
              </a:spcBef>
            </a:pPr>
            <a:r>
              <a:rPr lang="zh-TW" altLang="en-US" sz="2800" kern="0" dirty="0">
                <a:latin typeface="微軟正黑體" panose="020B0604030504040204" pitchFamily="34" charset="-120"/>
                <a:ea typeface="微軟正黑體" panose="020B0604030504040204" pitchFamily="34" charset="-120"/>
                <a:cs typeface="華康中黑體" pitchFamily="49" charset="-120"/>
              </a:rPr>
              <a:t>網路上傳學習歷程備審資料</a:t>
            </a:r>
          </a:p>
        </p:txBody>
      </p:sp>
      <p:sp>
        <p:nvSpPr>
          <p:cNvPr id="20" name="內容版面配置區 2"/>
          <p:cNvSpPr txBox="1">
            <a:spLocks/>
          </p:cNvSpPr>
          <p:nvPr/>
        </p:nvSpPr>
        <p:spPr>
          <a:xfrm>
            <a:off x="941883" y="1845681"/>
            <a:ext cx="10861971" cy="4409428"/>
          </a:xfrm>
          <a:prstGeom prst="rect">
            <a:avLst/>
          </a:prstGeom>
          <a:solidFill>
            <a:srgbClr val="FFFFFF">
              <a:alpha val="50196"/>
            </a:srgbClr>
          </a:solidFill>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defRPr/>
            </a:pPr>
            <a:r>
              <a:rPr lang="zh-TW" altLang="en-US" sz="2400" b="1" spc="-100" dirty="0">
                <a:latin typeface="微軟正黑體" panose="020B0604030504040204" pitchFamily="34" charset="-120"/>
                <a:ea typeface="微軟正黑體" panose="020B0604030504040204" pitchFamily="34" charset="-120"/>
              </a:rPr>
              <a:t>「</a:t>
            </a:r>
            <a:r>
              <a:rPr lang="en-US" altLang="zh-TW" sz="2400" b="1" spc="-100" dirty="0">
                <a:latin typeface="微軟正黑體" panose="020B0604030504040204" pitchFamily="34" charset="-120"/>
                <a:ea typeface="微軟正黑體" panose="020B0604030504040204" pitchFamily="34" charset="-120"/>
              </a:rPr>
              <a:t>D.</a:t>
            </a:r>
            <a:r>
              <a:rPr lang="zh-TW" altLang="en-US" sz="2400" b="1" spc="-100" dirty="0">
                <a:latin typeface="微軟正黑體" panose="020B0604030504040204" pitchFamily="34" charset="-120"/>
                <a:ea typeface="微軟正黑體" panose="020B0604030504040204" pitchFamily="34" charset="-120"/>
              </a:rPr>
              <a:t>自行撰寫及上傳資料」上傳說明</a:t>
            </a:r>
            <a:endParaRPr lang="en-US" altLang="zh-TW" sz="2400" b="1" spc="-100" dirty="0">
              <a:latin typeface="微軟正黑體" panose="020B0604030504040204" pitchFamily="34" charset="-120"/>
              <a:ea typeface="微軟正黑體" panose="020B0604030504040204" pitchFamily="34" charset="-120"/>
            </a:endParaRPr>
          </a:p>
          <a:p>
            <a:pPr marL="457200" lvl="1" indent="0">
              <a:lnSpc>
                <a:spcPct val="150000"/>
              </a:lnSpc>
              <a:buFont typeface="Arial" panose="020B0604020202020204" pitchFamily="34" charset="0"/>
              <a:buNone/>
              <a:defRPr/>
            </a:pPr>
            <a:r>
              <a:rPr lang="zh-TW" altLang="en-US" sz="2000" b="1" spc="-100" dirty="0">
                <a:latin typeface="微軟正黑體" panose="020B0604030504040204" pitchFamily="34" charset="-120"/>
                <a:ea typeface="微軟正黑體" panose="020B0604030504040204" pitchFamily="34" charset="-120"/>
              </a:rPr>
              <a:t>「</a:t>
            </a:r>
            <a:r>
              <a:rPr lang="en-US" altLang="zh-TW" sz="2000" b="1" spc="-100" dirty="0">
                <a:latin typeface="微軟正黑體" panose="020B0604030504040204" pitchFamily="34" charset="-120"/>
                <a:ea typeface="微軟正黑體" panose="020B0604030504040204" pitchFamily="34" charset="-120"/>
              </a:rPr>
              <a:t>D-1.</a:t>
            </a:r>
            <a:r>
              <a:rPr lang="zh-TW" altLang="en-US" sz="2000" b="1" spc="-100" dirty="0">
                <a:latin typeface="微軟正黑體" panose="020B0604030504040204" pitchFamily="34" charset="-120"/>
                <a:ea typeface="微軟正黑體" panose="020B0604030504040204" pitchFamily="34" charset="-120"/>
              </a:rPr>
              <a:t>多元表現綜整心得」</a:t>
            </a:r>
            <a:endParaRPr lang="en-US" altLang="zh-TW" sz="2000" b="1" spc="-100" dirty="0">
              <a:latin typeface="微軟正黑體" panose="020B0604030504040204" pitchFamily="34" charset="-120"/>
              <a:ea typeface="微軟正黑體" panose="020B0604030504040204" pitchFamily="34" charset="-120"/>
            </a:endParaRPr>
          </a:p>
          <a:p>
            <a:pPr marL="457200" lvl="1" indent="0">
              <a:lnSpc>
                <a:spcPct val="150000"/>
              </a:lnSpc>
              <a:buFont typeface="Arial" panose="020B0604020202020204" pitchFamily="34" charset="0"/>
              <a:buNone/>
              <a:defRPr/>
            </a:pPr>
            <a:r>
              <a:rPr lang="zh-TW" altLang="en-US" sz="2000" b="1" spc="-100" dirty="0">
                <a:latin typeface="微軟正黑體" panose="020B0604030504040204" pitchFamily="34" charset="-120"/>
                <a:ea typeface="微軟正黑體" panose="020B0604030504040204" pitchFamily="34" charset="-120"/>
              </a:rPr>
              <a:t>「</a:t>
            </a:r>
            <a:r>
              <a:rPr lang="en-US" altLang="zh-TW" sz="2000" b="1" spc="-100" dirty="0">
                <a:latin typeface="微軟正黑體" panose="020B0604030504040204" pitchFamily="34" charset="-120"/>
                <a:ea typeface="微軟正黑體" panose="020B0604030504040204" pitchFamily="34" charset="-120"/>
              </a:rPr>
              <a:t>D-2.</a:t>
            </a:r>
            <a:r>
              <a:rPr lang="zh-TW" altLang="en-US" sz="2000" b="1" spc="-100" dirty="0">
                <a:latin typeface="微軟正黑體" panose="020B0604030504040204" pitchFamily="34" charset="-120"/>
                <a:ea typeface="微軟正黑體" panose="020B0604030504040204" pitchFamily="34" charset="-120"/>
              </a:rPr>
              <a:t>學習歷程自述</a:t>
            </a:r>
            <a:r>
              <a:rPr lang="en-US" altLang="zh-TW" sz="2000" b="1" spc="-100" dirty="0">
                <a:latin typeface="微軟正黑體" panose="020B0604030504040204" pitchFamily="34" charset="-120"/>
                <a:ea typeface="微軟正黑體" panose="020B0604030504040204" pitchFamily="34" charset="-120"/>
              </a:rPr>
              <a:t>(</a:t>
            </a:r>
            <a:r>
              <a:rPr lang="zh-TW" altLang="en-US" sz="2000" b="1" spc="-100" dirty="0">
                <a:latin typeface="微軟正黑體" panose="020B0604030504040204" pitchFamily="34" charset="-120"/>
                <a:ea typeface="微軟正黑體" panose="020B0604030504040204" pitchFamily="34" charset="-120"/>
              </a:rPr>
              <a:t>含學習歷程反思、就讀動機、未來學習計畫與生涯規劃</a:t>
            </a:r>
            <a:r>
              <a:rPr lang="en-US" altLang="zh-TW" sz="2000" b="1" spc="-100" dirty="0">
                <a:latin typeface="微軟正黑體" panose="020B0604030504040204" pitchFamily="34" charset="-120"/>
                <a:ea typeface="微軟正黑體" panose="020B0604030504040204" pitchFamily="34" charset="-120"/>
              </a:rPr>
              <a:t>)</a:t>
            </a:r>
            <a:r>
              <a:rPr lang="zh-TW" altLang="en-US" sz="2000" b="1" spc="-100" dirty="0">
                <a:latin typeface="微軟正黑體" panose="020B0604030504040204" pitchFamily="34" charset="-120"/>
                <a:ea typeface="微軟正黑體" panose="020B0604030504040204" pitchFamily="34" charset="-120"/>
              </a:rPr>
              <a:t>」</a:t>
            </a:r>
            <a:endParaRPr lang="en-US" altLang="zh-TW" sz="2000" b="1" spc="-100" dirty="0">
              <a:latin typeface="微軟正黑體" panose="020B0604030504040204" pitchFamily="34" charset="-120"/>
              <a:ea typeface="微軟正黑體" panose="020B0604030504040204" pitchFamily="34" charset="-120"/>
            </a:endParaRPr>
          </a:p>
          <a:p>
            <a:pPr marL="457200" lvl="1" indent="0">
              <a:lnSpc>
                <a:spcPct val="150000"/>
              </a:lnSpc>
              <a:buFont typeface="Arial" panose="020B0604020202020204" pitchFamily="34" charset="0"/>
              <a:buNone/>
              <a:defRPr/>
            </a:pPr>
            <a:r>
              <a:rPr lang="zh-TW" altLang="en-US" sz="2000" b="1" spc="-100" dirty="0">
                <a:latin typeface="微軟正黑體" panose="020B0604030504040204" pitchFamily="34" charset="-120"/>
                <a:ea typeface="微軟正黑體" panose="020B0604030504040204" pitchFamily="34" charset="-120"/>
              </a:rPr>
              <a:t>「</a:t>
            </a:r>
            <a:r>
              <a:rPr lang="en-US" altLang="zh-TW" sz="2000" b="1" spc="-100" dirty="0">
                <a:latin typeface="微軟正黑體" panose="020B0604030504040204" pitchFamily="34" charset="-120"/>
                <a:ea typeface="微軟正黑體" panose="020B0604030504040204" pitchFamily="34" charset="-120"/>
              </a:rPr>
              <a:t>D-3.</a:t>
            </a:r>
            <a:r>
              <a:rPr lang="zh-TW" altLang="en-US" sz="2000" b="1" spc="-100" dirty="0">
                <a:latin typeface="微軟正黑體" panose="020B0604030504040204" pitchFamily="34" charset="-120"/>
                <a:ea typeface="微軟正黑體" panose="020B0604030504040204" pitchFamily="34" charset="-120"/>
              </a:rPr>
              <a:t>其它有利審查資料」等項目，</a:t>
            </a:r>
            <a:r>
              <a:rPr lang="zh-TW" altLang="en-US" sz="2000" b="1" u="sng" spc="-100" dirty="0">
                <a:solidFill>
                  <a:srgbClr val="FF0000"/>
                </a:solidFill>
                <a:latin typeface="微軟正黑體" panose="020B0604030504040204" pitchFamily="34" charset="-120"/>
                <a:ea typeface="微軟正黑體" panose="020B0604030504040204" pitchFamily="34" charset="-120"/>
              </a:rPr>
              <a:t>皆由考生自行撰寫及上傳</a:t>
            </a:r>
            <a:endParaRPr lang="en-US" altLang="zh-TW" sz="2000" b="1" u="sng" spc="-100" dirty="0">
              <a:solidFill>
                <a:srgbClr val="FF0000"/>
              </a:solidFill>
              <a:latin typeface="微軟正黑體" panose="020B0604030504040204" pitchFamily="34" charset="-120"/>
              <a:ea typeface="微軟正黑體" panose="020B0604030504040204" pitchFamily="34" charset="-120"/>
            </a:endParaRPr>
          </a:p>
          <a:p>
            <a:pPr lvl="2" algn="just">
              <a:lnSpc>
                <a:spcPct val="150000"/>
              </a:lnSpc>
              <a:buFont typeface="Wingdings" panose="05000000000000000000" pitchFamily="2" charset="2"/>
              <a:buChar char="Ø"/>
            </a:pPr>
            <a:r>
              <a:rPr lang="zh-TW" altLang="en-US" u="sng"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每一項目</a:t>
            </a: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僅能上傳 </a:t>
            </a:r>
            <a:r>
              <a:rPr lang="en-US" altLang="zh-TW" b="1" dirty="0">
                <a:latin typeface="微軟正黑體" panose="020B0604030504040204" pitchFamily="34" charset="-120"/>
                <a:ea typeface="微軟正黑體" panose="020B0604030504040204" pitchFamily="34" charset="-120"/>
                <a:cs typeface="Times New Roman" panose="02020603050405020304" pitchFamily="18" charset="0"/>
              </a:rPr>
              <a:t>1 </a:t>
            </a:r>
            <a:r>
              <a:rPr lang="zh-TW" altLang="en-US" b="1" dirty="0">
                <a:latin typeface="微軟正黑體" panose="020B0604030504040204" pitchFamily="34" charset="-120"/>
                <a:ea typeface="微軟正黑體" panose="020B0604030504040204" pitchFamily="34" charset="-120"/>
                <a:cs typeface="Times New Roman" panose="02020603050405020304" pitchFamily="18" charset="0"/>
              </a:rPr>
              <a:t>個</a:t>
            </a:r>
            <a:r>
              <a:rPr lang="en-US" altLang="zh-TW" b="1" dirty="0">
                <a:latin typeface="微軟正黑體" panose="020B0604030504040204" pitchFamily="34" charset="-120"/>
                <a:ea typeface="微軟正黑體" panose="020B0604030504040204" pitchFamily="34" charset="-120"/>
                <a:cs typeface="Times New Roman" panose="02020603050405020304" pitchFamily="18" charset="0"/>
              </a:rPr>
              <a:t>PDF</a:t>
            </a:r>
            <a:r>
              <a:rPr lang="zh-TW" altLang="en-US" b="1" dirty="0">
                <a:latin typeface="微軟正黑體" panose="020B0604030504040204" pitchFamily="34" charset="-120"/>
                <a:ea typeface="微軟正黑體" panose="020B0604030504040204" pitchFamily="34" charset="-120"/>
                <a:cs typeface="Times New Roman" panose="02020603050405020304" pitchFamily="18" charset="0"/>
              </a:rPr>
              <a:t>檔案</a:t>
            </a:r>
            <a:endParaRPr lang="en-US" altLang="zh-TW" b="1" dirty="0">
              <a:latin typeface="微軟正黑體" panose="020B0604030504040204" pitchFamily="34" charset="-120"/>
              <a:ea typeface="微軟正黑體" panose="020B0604030504040204" pitchFamily="34" charset="-120"/>
              <a:cs typeface="Times New Roman" panose="02020603050405020304" pitchFamily="18" charset="0"/>
            </a:endParaRPr>
          </a:p>
          <a:p>
            <a:pPr lvl="2" algn="just">
              <a:lnSpc>
                <a:spcPct val="150000"/>
              </a:lnSpc>
              <a:buFont typeface="Wingdings" panose="05000000000000000000" pitchFamily="2" charset="2"/>
              <a:buChar char="Ø"/>
            </a:pPr>
            <a:r>
              <a:rPr lang="zh-TW" altLang="en-US"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不得上傳影音檔</a:t>
            </a:r>
            <a:endParaRPr lang="en-US" altLang="zh-TW"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endParaRPr>
          </a:p>
          <a:p>
            <a:pPr lvl="2" algn="just">
              <a:lnSpc>
                <a:spcPct val="150000"/>
              </a:lnSpc>
              <a:buFont typeface="Wingdings" panose="05000000000000000000" pitchFamily="2" charset="2"/>
              <a:buChar char="Ø"/>
            </a:pP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檔案容量以</a:t>
            </a:r>
            <a:r>
              <a:rPr lang="en-US" altLang="zh-TW"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4MB</a:t>
            </a:r>
            <a:r>
              <a:rPr lang="zh-TW" altLang="en-US" b="1" dirty="0">
                <a:latin typeface="微軟正黑體" panose="020B0604030504040204" pitchFamily="34" charset="-120"/>
                <a:ea typeface="微軟正黑體" panose="020B0604030504040204" pitchFamily="34" charset="-120"/>
                <a:cs typeface="Times New Roman" panose="02020603050405020304" pitchFamily="18" charset="0"/>
              </a:rPr>
              <a:t>為限</a:t>
            </a:r>
            <a:endParaRPr lang="en-US" altLang="zh-TW" b="1" dirty="0">
              <a:latin typeface="微軟正黑體" panose="020B0604030504040204" pitchFamily="34" charset="-120"/>
              <a:ea typeface="微軟正黑體" panose="020B0604030504040204" pitchFamily="34" charset="-120"/>
              <a:cs typeface="Times New Roman" panose="02020603050405020304" pitchFamily="18" charset="0"/>
            </a:endParaRPr>
          </a:p>
          <a:p>
            <a:pPr lvl="2" algn="just">
              <a:lnSpc>
                <a:spcPct val="150000"/>
              </a:lnSpc>
              <a:buFont typeface="Wingdings" panose="05000000000000000000" pitchFamily="2" charset="2"/>
              <a:buChar char="Ø"/>
            </a:pP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考生須</a:t>
            </a:r>
            <a:r>
              <a:rPr lang="zh-TW" altLang="en-US" b="1" dirty="0">
                <a:latin typeface="微軟正黑體" panose="020B0604030504040204" pitchFamily="34" charset="-120"/>
                <a:ea typeface="微軟正黑體" panose="020B0604030504040204" pitchFamily="34" charset="-120"/>
                <a:cs typeface="Times New Roman" panose="02020603050405020304" pitchFamily="18" charset="0"/>
              </a:rPr>
              <a:t>分項</a:t>
            </a: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上傳檔案資料至對應欄位</a:t>
            </a:r>
            <a:endParaRPr lang="en-US" altLang="zh-TW" sz="1400" dirty="0">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21" name="圓角矩形 20">
            <a:extLst>
              <a:ext uri="{FF2B5EF4-FFF2-40B4-BE49-F238E27FC236}">
                <a16:creationId xmlns:a16="http://schemas.microsoft.com/office/drawing/2014/main" id="{059F84A4-7CD8-4CA4-9315-44B434A9E262}"/>
              </a:ext>
            </a:extLst>
          </p:cNvPr>
          <p:cNvSpPr/>
          <p:nvPr/>
        </p:nvSpPr>
        <p:spPr bwMode="auto">
          <a:xfrm>
            <a:off x="8438383" y="200538"/>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看及疑義處理</a:t>
            </a:r>
            <a:endParaRPr lang="en-US" altLang="zh-TW" sz="1400" dirty="0">
              <a:solidFill>
                <a:schemeClr val="tx1"/>
              </a:solidFill>
              <a:latin typeface="華康儷楷書" panose="03000509000000000000" pitchFamily="65" charset="-120"/>
              <a:ea typeface="華康儷楷書" panose="03000509000000000000" pitchFamily="65" charset="-120"/>
            </a:endParaRPr>
          </a:p>
          <a:p>
            <a:pPr algn="dist"/>
            <a:r>
              <a:rPr lang="zh-TW" altLang="en-US" sz="1400" dirty="0">
                <a:solidFill>
                  <a:schemeClr val="tx1"/>
                </a:solidFill>
                <a:latin typeface="華康儷楷書" panose="03000509000000000000" pitchFamily="65" charset="-120"/>
                <a:ea typeface="華康儷楷書" panose="03000509000000000000" pitchFamily="65" charset="-120"/>
              </a:rPr>
              <a:t>學習歷程檔案查</a:t>
            </a:r>
          </a:p>
        </p:txBody>
      </p:sp>
      <p:cxnSp>
        <p:nvCxnSpPr>
          <p:cNvPr id="22" name="直線單箭頭接點 14">
            <a:extLst>
              <a:ext uri="{FF2B5EF4-FFF2-40B4-BE49-F238E27FC236}">
                <a16:creationId xmlns:a16="http://schemas.microsoft.com/office/drawing/2014/main" id="{C3D821E0-B716-49E5-A1CC-0FDE92BC94E4}"/>
              </a:ext>
            </a:extLst>
          </p:cNvPr>
          <p:cNvCxnSpPr>
            <a:cxnSpLocks noChangeShapeType="1"/>
          </p:cNvCxnSpPr>
          <p:nvPr/>
        </p:nvCxnSpPr>
        <p:spPr bwMode="auto">
          <a:xfrm>
            <a:off x="8803506" y="923171"/>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888070979"/>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2488225" y="3241979"/>
            <a:ext cx="2303584" cy="300371"/>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7"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500" b="1" spc="-75" dirty="0">
                <a:solidFill>
                  <a:prstClr val="black"/>
                </a:solidFill>
                <a:latin typeface="微軟正黑體" panose="020B0604030504040204" pitchFamily="34" charset="-120"/>
                <a:ea typeface="微軟正黑體" panose="020B0604030504040204" pitchFamily="34" charset="-120"/>
              </a:rPr>
              <a:t>技優甄審入學招生作業流程</a:t>
            </a:r>
          </a:p>
        </p:txBody>
      </p:sp>
      <p:sp>
        <p:nvSpPr>
          <p:cNvPr id="22" name="內容版面配置區 2"/>
          <p:cNvSpPr txBox="1">
            <a:spLocks/>
          </p:cNvSpPr>
          <p:nvPr/>
        </p:nvSpPr>
        <p:spPr>
          <a:xfrm>
            <a:off x="908094" y="843588"/>
            <a:ext cx="9288517" cy="366043"/>
          </a:xfrm>
          <a:prstGeom prst="rect">
            <a:avLst/>
          </a:prstGeom>
          <a:solidFill>
            <a:srgbClr val="FFFFFF">
              <a:alpha val="50196"/>
            </a:srgbClr>
          </a:solidFill>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zh-TW" altLang="zh-TW">
                <a:latin typeface="微軟正黑體" panose="020B0604030504040204" pitchFamily="34" charset="-120"/>
                <a:ea typeface="微軟正黑體" panose="020B0604030504040204" pitchFamily="34" charset="-120"/>
              </a:rPr>
              <a:t>範例說明：</a:t>
            </a:r>
            <a:endParaRPr lang="en-US" altLang="zh-TW" sz="1800" dirty="0">
              <a:latin typeface="微軟正黑體" panose="020B0604030504040204" pitchFamily="34" charset="-120"/>
              <a:ea typeface="微軟正黑體" panose="020B0604030504040204" pitchFamily="34" charset="-120"/>
              <a:cs typeface="Times New Roman" panose="02020603050405020304" pitchFamily="18" charset="0"/>
            </a:endParaRPr>
          </a:p>
        </p:txBody>
      </p:sp>
      <p:graphicFrame>
        <p:nvGraphicFramePr>
          <p:cNvPr id="23" name="表格 22"/>
          <p:cNvGraphicFramePr>
            <a:graphicFrameLocks noGrp="1"/>
          </p:cNvGraphicFramePr>
          <p:nvPr>
            <p:extLst>
              <p:ext uri="{D42A27DB-BD31-4B8C-83A1-F6EECF244321}">
                <p14:modId xmlns:p14="http://schemas.microsoft.com/office/powerpoint/2010/main" val="1241125112"/>
              </p:ext>
            </p:extLst>
          </p:nvPr>
        </p:nvGraphicFramePr>
        <p:xfrm>
          <a:off x="1129873" y="1227311"/>
          <a:ext cx="10670241" cy="1584960"/>
        </p:xfrm>
        <a:graphic>
          <a:graphicData uri="http://schemas.openxmlformats.org/drawingml/2006/table">
            <a:tbl>
              <a:tblPr firstRow="1" firstCol="1" lastRow="1" lastCol="1" bandRow="1" bandCol="1">
                <a:tableStyleId>{68D230F3-CF80-4859-8CE7-A43EE81993B5}</a:tableStyleId>
              </a:tblPr>
              <a:tblGrid>
                <a:gridCol w="1577081">
                  <a:extLst>
                    <a:ext uri="{9D8B030D-6E8A-4147-A177-3AD203B41FA5}">
                      <a16:colId xmlns:a16="http://schemas.microsoft.com/office/drawing/2014/main" val="4203468891"/>
                    </a:ext>
                  </a:extLst>
                </a:gridCol>
                <a:gridCol w="4348014">
                  <a:extLst>
                    <a:ext uri="{9D8B030D-6E8A-4147-A177-3AD203B41FA5}">
                      <a16:colId xmlns:a16="http://schemas.microsoft.com/office/drawing/2014/main" val="4245618592"/>
                    </a:ext>
                  </a:extLst>
                </a:gridCol>
                <a:gridCol w="2372573">
                  <a:extLst>
                    <a:ext uri="{9D8B030D-6E8A-4147-A177-3AD203B41FA5}">
                      <a16:colId xmlns:a16="http://schemas.microsoft.com/office/drawing/2014/main" val="2176849291"/>
                    </a:ext>
                  </a:extLst>
                </a:gridCol>
                <a:gridCol w="2372573">
                  <a:extLst>
                    <a:ext uri="{9D8B030D-6E8A-4147-A177-3AD203B41FA5}">
                      <a16:colId xmlns:a16="http://schemas.microsoft.com/office/drawing/2014/main" val="668861557"/>
                    </a:ext>
                  </a:extLst>
                </a:gridCol>
              </a:tblGrid>
              <a:tr h="339521">
                <a:tc gridSpan="2">
                  <a:txBody>
                    <a:bodyPr/>
                    <a:lstStyle/>
                    <a:p>
                      <a:pPr algn="ctr">
                        <a:spcAft>
                          <a:spcPts val="0"/>
                        </a:spcAft>
                      </a:pPr>
                      <a:r>
                        <a:rPr lang="zh-TW" sz="1600" b="0" kern="100" spc="-50" dirty="0">
                          <a:effectLst/>
                          <a:latin typeface="微軟正黑體" panose="020B0604030504040204" pitchFamily="34" charset="-120"/>
                          <a:ea typeface="微軟正黑體" panose="020B0604030504040204" pitchFamily="34" charset="-120"/>
                        </a:rPr>
                        <a:t>項</a:t>
                      </a:r>
                      <a:r>
                        <a:rPr lang="en-US" sz="1600" b="0" kern="100" spc="-50" dirty="0">
                          <a:effectLst/>
                          <a:latin typeface="微軟正黑體" panose="020B0604030504040204" pitchFamily="34" charset="-120"/>
                          <a:ea typeface="微軟正黑體" panose="020B0604030504040204" pitchFamily="34" charset="-120"/>
                        </a:rPr>
                        <a:t>      </a:t>
                      </a:r>
                      <a:r>
                        <a:rPr lang="zh-TW" sz="1600" b="0" kern="100" spc="-50" dirty="0">
                          <a:effectLst/>
                          <a:latin typeface="微軟正黑體" panose="020B0604030504040204" pitchFamily="34" charset="-120"/>
                          <a:ea typeface="微軟正黑體" panose="020B0604030504040204" pitchFamily="34" charset="-120"/>
                        </a:rPr>
                        <a:t>目</a:t>
                      </a:r>
                      <a:endParaRPr lang="zh-TW" sz="1600" b="0" kern="100" dirty="0">
                        <a:solidFill>
                          <a:schemeClr val="tx1"/>
                        </a:solidFill>
                        <a:effectLst/>
                        <a:latin typeface="微軟正黑體" panose="020B0604030504040204" pitchFamily="34" charset="-120"/>
                        <a:ea typeface="微軟正黑體" panose="020B0604030504040204" pitchFamily="34" charset="-120"/>
                      </a:endParaRP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hMerge="1">
                  <a:txBody>
                    <a:bodyPr/>
                    <a:lstStyle/>
                    <a:p>
                      <a:endParaRPr lang="zh-TW" altLang="en-US"/>
                    </a:p>
                  </a:txBody>
                  <a:tcPr/>
                </a:tc>
                <a:tc>
                  <a:txBody>
                    <a:bodyPr/>
                    <a:lstStyle/>
                    <a:p>
                      <a:pPr algn="ctr">
                        <a:spcAft>
                          <a:spcPts val="0"/>
                        </a:spcAft>
                      </a:pPr>
                      <a:r>
                        <a:rPr lang="zh-TW" altLang="en-US" sz="1600" b="0" kern="100" spc="-50" dirty="0">
                          <a:effectLst/>
                          <a:latin typeface="微軟正黑體" panose="020B0604030504040204" pitchFamily="34" charset="-120"/>
                          <a:ea typeface="微軟正黑體" panose="020B0604030504040204" pitchFamily="34" charset="-120"/>
                        </a:rPr>
                        <a:t>使用學習歷程中央資料庫之考生勾選</a:t>
                      </a:r>
                      <a:r>
                        <a:rPr lang="zh-TW" sz="1600" b="0" kern="100" spc="-50" dirty="0">
                          <a:effectLst/>
                          <a:latin typeface="微軟正黑體" panose="020B0604030504040204" pitchFamily="34" charset="-120"/>
                          <a:ea typeface="微軟正黑體" panose="020B0604030504040204" pitchFamily="34" charset="-120"/>
                        </a:rPr>
                        <a:t>件數上限</a:t>
                      </a:r>
                      <a:endParaRPr lang="zh-TW" sz="1600" b="0" kern="100" dirty="0">
                        <a:solidFill>
                          <a:schemeClr val="tx1"/>
                        </a:solidFill>
                        <a:effectLst/>
                        <a:latin typeface="微軟正黑體" panose="020B0604030504040204" pitchFamily="34" charset="-120"/>
                        <a:ea typeface="微軟正黑體" panose="020B0604030504040204" pitchFamily="34" charset="-120"/>
                      </a:endParaRP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spcAft>
                          <a:spcPts val="0"/>
                        </a:spcAft>
                      </a:pPr>
                      <a:r>
                        <a:rPr lang="zh-TW" sz="1600" b="0" kern="0" dirty="0">
                          <a:effectLst/>
                          <a:latin typeface="微軟正黑體" panose="020B0604030504040204" pitchFamily="34" charset="-120"/>
                          <a:ea typeface="微軟正黑體" panose="020B0604030504040204" pitchFamily="34" charset="-120"/>
                        </a:rPr>
                        <a:t>未使用學習歷程中央資料庫之考生檔案容量上限</a:t>
                      </a:r>
                      <a:endParaRPr lang="zh-TW" sz="1600" b="0" kern="100" dirty="0">
                        <a:solidFill>
                          <a:schemeClr val="tx1"/>
                        </a:solidFill>
                        <a:effectLst/>
                        <a:latin typeface="微軟正黑體" panose="020B0604030504040204" pitchFamily="34" charset="-120"/>
                        <a:ea typeface="微軟正黑體" panose="020B0604030504040204" pitchFamily="34" charset="-120"/>
                      </a:endParaRPr>
                    </a:p>
                  </a:txBody>
                  <a:tcPr marL="45720" marR="45720">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566840449"/>
                  </a:ext>
                </a:extLst>
              </a:tr>
              <a:tr h="196565">
                <a:tc rowSpan="2">
                  <a:txBody>
                    <a:bodyPr/>
                    <a:lstStyle/>
                    <a:p>
                      <a:pPr algn="l">
                        <a:spcAft>
                          <a:spcPts val="0"/>
                        </a:spcAft>
                      </a:pPr>
                      <a:r>
                        <a:rPr lang="en-US" sz="1600" b="0" kern="100" spc="-50" dirty="0">
                          <a:effectLst/>
                          <a:latin typeface="微軟正黑體" panose="020B0604030504040204" pitchFamily="34" charset="-120"/>
                          <a:ea typeface="微軟正黑體" panose="020B0604030504040204" pitchFamily="34" charset="-120"/>
                        </a:rPr>
                        <a:t>B.</a:t>
                      </a:r>
                      <a:r>
                        <a:rPr lang="zh-TW" sz="1600" b="0" kern="100" spc="-50" dirty="0">
                          <a:effectLst/>
                          <a:latin typeface="微軟正黑體" panose="020B0604030504040204" pitchFamily="34" charset="-120"/>
                          <a:ea typeface="微軟正黑體" panose="020B0604030504040204" pitchFamily="34" charset="-120"/>
                        </a:rPr>
                        <a:t>課程學習成果</a:t>
                      </a:r>
                      <a:endParaRPr lang="zh-TW" sz="1600" b="0" kern="100" dirty="0">
                        <a:solidFill>
                          <a:schemeClr val="tx1"/>
                        </a:solidFill>
                        <a:effectLst/>
                        <a:latin typeface="微軟正黑體" panose="020B0604030504040204" pitchFamily="34" charset="-120"/>
                        <a:ea typeface="微軟正黑體" panose="020B0604030504040204" pitchFamily="34" charset="-120"/>
                      </a:endParaRP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l">
                        <a:spcAft>
                          <a:spcPts val="0"/>
                        </a:spcAft>
                      </a:pPr>
                      <a:r>
                        <a:rPr lang="en-US" sz="1600" b="0" kern="100" spc="-50" dirty="0">
                          <a:effectLst/>
                          <a:latin typeface="微軟正黑體" panose="020B0604030504040204" pitchFamily="34" charset="-120"/>
                          <a:ea typeface="微軟正黑體" panose="020B0604030504040204" pitchFamily="34" charset="-120"/>
                        </a:rPr>
                        <a:t>B-1</a:t>
                      </a:r>
                      <a:r>
                        <a:rPr lang="zh-TW" sz="1600" b="0" kern="100" spc="-20" dirty="0">
                          <a:effectLst/>
                          <a:latin typeface="微軟正黑體" panose="020B0604030504040204" pitchFamily="34" charset="-120"/>
                          <a:ea typeface="微軟正黑體" panose="020B0604030504040204" pitchFamily="34" charset="-120"/>
                        </a:rPr>
                        <a:t>專題實作</a:t>
                      </a:r>
                      <a:r>
                        <a:rPr lang="zh-TW" altLang="en-US" sz="1600" b="0" kern="100" spc="-20" dirty="0">
                          <a:effectLst/>
                          <a:latin typeface="微軟正黑體" panose="020B0604030504040204" pitchFamily="34" charset="-120"/>
                          <a:ea typeface="微軟正黑體" panose="020B0604030504040204" pitchFamily="34" charset="-120"/>
                        </a:rPr>
                        <a:t>、</a:t>
                      </a:r>
                      <a:r>
                        <a:rPr lang="zh-TW" sz="1600" b="0" kern="100" spc="-20" dirty="0">
                          <a:effectLst/>
                          <a:latin typeface="微軟正黑體" panose="020B0604030504040204" pitchFamily="34" charset="-120"/>
                          <a:ea typeface="微軟正黑體" panose="020B0604030504040204" pitchFamily="34" charset="-120"/>
                        </a:rPr>
                        <a:t>實習科目學習成果</a:t>
                      </a:r>
                      <a:r>
                        <a:rPr lang="en-US" sz="1600" b="0" kern="100" spc="-20" dirty="0">
                          <a:effectLst/>
                          <a:latin typeface="微軟正黑體" panose="020B0604030504040204" pitchFamily="34" charset="-120"/>
                          <a:ea typeface="微軟正黑體" panose="020B0604030504040204" pitchFamily="34" charset="-120"/>
                        </a:rPr>
                        <a:t>(</a:t>
                      </a:r>
                      <a:r>
                        <a:rPr lang="zh-TW" sz="1600" b="0" kern="100" spc="-20" dirty="0">
                          <a:effectLst/>
                          <a:latin typeface="微軟正黑體" panose="020B0604030504040204" pitchFamily="34" charset="-120"/>
                          <a:ea typeface="微軟正黑體" panose="020B0604030504040204" pitchFamily="34" charset="-120"/>
                        </a:rPr>
                        <a:t>含技能領域</a:t>
                      </a:r>
                      <a:r>
                        <a:rPr lang="en-US" sz="1600" b="0" kern="100" spc="-20" dirty="0">
                          <a:effectLst/>
                          <a:latin typeface="微軟正黑體" panose="020B0604030504040204" pitchFamily="34" charset="-120"/>
                          <a:ea typeface="微軟正黑體" panose="020B0604030504040204" pitchFamily="34" charset="-120"/>
                        </a:rPr>
                        <a:t>)</a:t>
                      </a:r>
                      <a:endParaRPr lang="zh-TW" sz="1600" b="0" kern="100" dirty="0">
                        <a:solidFill>
                          <a:schemeClr val="tx1"/>
                        </a:solidFill>
                        <a:effectLst/>
                        <a:latin typeface="微軟正黑體" panose="020B0604030504040204" pitchFamily="34" charset="-120"/>
                        <a:ea typeface="微軟正黑體" panose="020B0604030504040204" pitchFamily="34" charset="-120"/>
                      </a:endParaRP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spcAft>
                          <a:spcPts val="0"/>
                        </a:spcAft>
                      </a:pPr>
                      <a:r>
                        <a:rPr lang="en-US" sz="1600" b="0" kern="100" spc="-50" dirty="0">
                          <a:effectLst/>
                          <a:latin typeface="微軟正黑體" panose="020B0604030504040204" pitchFamily="34" charset="-120"/>
                          <a:ea typeface="微軟正黑體" panose="020B0604030504040204" pitchFamily="34" charset="-120"/>
                        </a:rPr>
                        <a:t>3</a:t>
                      </a:r>
                      <a:r>
                        <a:rPr lang="zh-TW" sz="1600" b="0" kern="100" spc="-50" dirty="0">
                          <a:effectLst/>
                          <a:latin typeface="微軟正黑體" panose="020B0604030504040204" pitchFamily="34" charset="-120"/>
                          <a:ea typeface="微軟正黑體" panose="020B0604030504040204" pitchFamily="34" charset="-120"/>
                        </a:rPr>
                        <a:t>件</a:t>
                      </a:r>
                      <a:endParaRPr lang="zh-TW" sz="1600" b="0" kern="100" dirty="0">
                        <a:solidFill>
                          <a:schemeClr val="tx1"/>
                        </a:solidFill>
                        <a:effectLst/>
                        <a:latin typeface="微軟正黑體" panose="020B0604030504040204" pitchFamily="34" charset="-120"/>
                        <a:ea typeface="微軟正黑體" panose="020B0604030504040204" pitchFamily="34" charset="-120"/>
                      </a:endParaRP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spcAft>
                          <a:spcPts val="0"/>
                        </a:spcAft>
                      </a:pPr>
                      <a:r>
                        <a:rPr lang="en-US" sz="1600" b="0" kern="100" spc="-50" dirty="0">
                          <a:effectLst/>
                          <a:latin typeface="微軟正黑體" panose="020B0604030504040204" pitchFamily="34" charset="-120"/>
                          <a:ea typeface="微軟正黑體" panose="020B0604030504040204" pitchFamily="34" charset="-120"/>
                        </a:rPr>
                        <a:t>12MB</a:t>
                      </a:r>
                      <a:endParaRPr lang="zh-TW" sz="1600" b="0" kern="100" dirty="0">
                        <a:solidFill>
                          <a:schemeClr val="tx1"/>
                        </a:solidFill>
                        <a:effectLst/>
                        <a:latin typeface="微軟正黑體" panose="020B0604030504040204" pitchFamily="34" charset="-120"/>
                        <a:ea typeface="微軟正黑體" panose="020B0604030504040204" pitchFamily="34" charset="-120"/>
                      </a:endParaRP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50482068"/>
                  </a:ext>
                </a:extLst>
              </a:tr>
              <a:tr h="196565">
                <a:tc vMerge="1">
                  <a:txBody>
                    <a:bodyPr/>
                    <a:lstStyle/>
                    <a:p>
                      <a:endParaRPr lang="zh-TW" altLang="en-US"/>
                    </a:p>
                  </a:txBody>
                  <a:tcPr/>
                </a:tc>
                <a:tc>
                  <a:txBody>
                    <a:bodyPr/>
                    <a:lstStyle/>
                    <a:p>
                      <a:pPr algn="l">
                        <a:spcAft>
                          <a:spcPts val="0"/>
                        </a:spcAft>
                      </a:pPr>
                      <a:r>
                        <a:rPr lang="en-US" sz="1600" b="0" kern="100" spc="-50" dirty="0">
                          <a:effectLst/>
                          <a:latin typeface="微軟正黑體" panose="020B0604030504040204" pitchFamily="34" charset="-120"/>
                          <a:ea typeface="微軟正黑體" panose="020B0604030504040204" pitchFamily="34" charset="-120"/>
                        </a:rPr>
                        <a:t>B-2</a:t>
                      </a:r>
                      <a:r>
                        <a:rPr lang="zh-TW" sz="1600" b="0" kern="100" spc="-50" dirty="0">
                          <a:effectLst/>
                          <a:latin typeface="微軟正黑體" panose="020B0604030504040204" pitchFamily="34" charset="-120"/>
                          <a:ea typeface="微軟正黑體" panose="020B0604030504040204" pitchFamily="34" charset="-120"/>
                        </a:rPr>
                        <a:t>其他課程學習</a:t>
                      </a:r>
                      <a:r>
                        <a:rPr lang="en-US" sz="1600" b="0" kern="100" spc="-50" dirty="0">
                          <a:effectLst/>
                          <a:latin typeface="微軟正黑體" panose="020B0604030504040204" pitchFamily="34" charset="-120"/>
                          <a:ea typeface="微軟正黑體" panose="020B0604030504040204" pitchFamily="34" charset="-120"/>
                        </a:rPr>
                        <a:t>(</a:t>
                      </a:r>
                      <a:r>
                        <a:rPr lang="zh-TW" sz="1600" b="0" kern="100" spc="-50" dirty="0">
                          <a:effectLst/>
                          <a:latin typeface="微軟正黑體" panose="020B0604030504040204" pitchFamily="34" charset="-120"/>
                          <a:ea typeface="微軟正黑體" panose="020B0604030504040204" pitchFamily="34" charset="-120"/>
                        </a:rPr>
                        <a:t>作品</a:t>
                      </a:r>
                      <a:r>
                        <a:rPr lang="en-US" sz="1600" b="0" kern="100" spc="-50" dirty="0">
                          <a:effectLst/>
                          <a:latin typeface="微軟正黑體" panose="020B0604030504040204" pitchFamily="34" charset="-120"/>
                          <a:ea typeface="微軟正黑體" panose="020B0604030504040204" pitchFamily="34" charset="-120"/>
                        </a:rPr>
                        <a:t>)</a:t>
                      </a:r>
                      <a:r>
                        <a:rPr lang="zh-TW" sz="1600" b="0" kern="100" spc="-50" dirty="0">
                          <a:effectLst/>
                          <a:latin typeface="微軟正黑體" panose="020B0604030504040204" pitchFamily="34" charset="-120"/>
                          <a:ea typeface="微軟正黑體" panose="020B0604030504040204" pitchFamily="34" charset="-120"/>
                        </a:rPr>
                        <a:t>成果</a:t>
                      </a:r>
                      <a:endParaRPr lang="zh-TW" sz="1600" b="0" kern="100" dirty="0">
                        <a:solidFill>
                          <a:schemeClr val="tx1"/>
                        </a:solidFill>
                        <a:effectLst/>
                        <a:latin typeface="微軟正黑體" panose="020B0604030504040204" pitchFamily="34" charset="-120"/>
                        <a:ea typeface="微軟正黑體" panose="020B0604030504040204" pitchFamily="34" charset="-120"/>
                      </a:endParaRP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DEADA"/>
                    </a:solidFill>
                  </a:tcPr>
                </a:tc>
                <a:tc>
                  <a:txBody>
                    <a:bodyPr/>
                    <a:lstStyle/>
                    <a:p>
                      <a:pPr algn="ctr">
                        <a:spcAft>
                          <a:spcPts val="0"/>
                        </a:spcAft>
                      </a:pPr>
                      <a:r>
                        <a:rPr lang="en-US" sz="1600" b="0" kern="100" spc="-50" dirty="0">
                          <a:effectLst/>
                          <a:latin typeface="微軟正黑體" panose="020B0604030504040204" pitchFamily="34" charset="-120"/>
                          <a:ea typeface="微軟正黑體" panose="020B0604030504040204" pitchFamily="34" charset="-120"/>
                        </a:rPr>
                        <a:t>2</a:t>
                      </a:r>
                      <a:r>
                        <a:rPr lang="zh-TW" sz="1600" b="0" kern="100" spc="-50" dirty="0">
                          <a:effectLst/>
                          <a:latin typeface="微軟正黑體" panose="020B0604030504040204" pitchFamily="34" charset="-120"/>
                          <a:ea typeface="微軟正黑體" panose="020B0604030504040204" pitchFamily="34" charset="-120"/>
                        </a:rPr>
                        <a:t>件</a:t>
                      </a:r>
                      <a:endParaRPr lang="zh-TW" sz="1600" b="0" kern="100" dirty="0">
                        <a:solidFill>
                          <a:schemeClr val="tx1"/>
                        </a:solidFill>
                        <a:effectLst/>
                        <a:latin typeface="微軟正黑體" panose="020B0604030504040204" pitchFamily="34" charset="-120"/>
                        <a:ea typeface="微軟正黑體" panose="020B0604030504040204" pitchFamily="34" charset="-120"/>
                      </a:endParaRP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DEADA"/>
                    </a:solidFill>
                  </a:tcPr>
                </a:tc>
                <a:tc>
                  <a:txBody>
                    <a:bodyPr/>
                    <a:lstStyle/>
                    <a:p>
                      <a:pPr algn="ctr">
                        <a:spcAft>
                          <a:spcPts val="0"/>
                        </a:spcAft>
                      </a:pPr>
                      <a:r>
                        <a:rPr lang="en-US" sz="1600" b="0" kern="100" spc="-50" dirty="0">
                          <a:effectLst/>
                          <a:latin typeface="微軟正黑體" panose="020B0604030504040204" pitchFamily="34" charset="-120"/>
                          <a:ea typeface="微軟正黑體" panose="020B0604030504040204" pitchFamily="34" charset="-120"/>
                        </a:rPr>
                        <a:t>8MB</a:t>
                      </a:r>
                      <a:endParaRPr lang="zh-TW" sz="1600" b="0" kern="100" dirty="0">
                        <a:solidFill>
                          <a:schemeClr val="tx1"/>
                        </a:solidFill>
                        <a:effectLst/>
                        <a:latin typeface="微軟正黑體" panose="020B0604030504040204" pitchFamily="34" charset="-120"/>
                        <a:ea typeface="微軟正黑體" panose="020B0604030504040204" pitchFamily="34" charset="-120"/>
                      </a:endParaRP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rgbClr val="FDEADA"/>
                    </a:solidFill>
                  </a:tcPr>
                </a:tc>
                <a:extLst>
                  <a:ext uri="{0D108BD9-81ED-4DB2-BD59-A6C34878D82A}">
                    <a16:rowId xmlns:a16="http://schemas.microsoft.com/office/drawing/2014/main" val="1046312536"/>
                  </a:ext>
                </a:extLst>
              </a:tr>
              <a:tr h="196565">
                <a:tc gridSpan="2">
                  <a:txBody>
                    <a:bodyPr/>
                    <a:lstStyle/>
                    <a:p>
                      <a:pPr algn="l">
                        <a:spcAft>
                          <a:spcPts val="0"/>
                        </a:spcAft>
                      </a:pPr>
                      <a:r>
                        <a:rPr lang="en-US" sz="1600" b="0" kern="100" spc="-50" dirty="0">
                          <a:effectLst/>
                          <a:latin typeface="微軟正黑體" panose="020B0604030504040204" pitchFamily="34" charset="-120"/>
                          <a:ea typeface="微軟正黑體" panose="020B0604030504040204" pitchFamily="34" charset="-120"/>
                        </a:rPr>
                        <a:t>C.</a:t>
                      </a:r>
                      <a:r>
                        <a:rPr lang="zh-TW" sz="1600" b="0" kern="100" spc="-50" dirty="0">
                          <a:effectLst/>
                          <a:latin typeface="微軟正黑體" panose="020B0604030504040204" pitchFamily="34" charset="-120"/>
                          <a:ea typeface="微軟正黑體" panose="020B0604030504040204" pitchFamily="34" charset="-120"/>
                        </a:rPr>
                        <a:t>多元表現</a:t>
                      </a:r>
                      <a:endParaRPr lang="zh-TW" sz="1600" b="0" kern="100" dirty="0">
                        <a:solidFill>
                          <a:schemeClr val="tx1"/>
                        </a:solidFill>
                        <a:effectLst/>
                        <a:latin typeface="微軟正黑體" panose="020B0604030504040204" pitchFamily="34" charset="-120"/>
                        <a:ea typeface="微軟正黑體" panose="020B0604030504040204" pitchFamily="34" charset="-120"/>
                      </a:endParaRP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hMerge="1">
                  <a:txBody>
                    <a:bodyPr/>
                    <a:lstStyle/>
                    <a:p>
                      <a:endParaRPr lang="zh-TW" altLang="en-US"/>
                    </a:p>
                  </a:txBody>
                  <a:tcPr/>
                </a:tc>
                <a:tc>
                  <a:txBody>
                    <a:bodyPr/>
                    <a:lstStyle/>
                    <a:p>
                      <a:pPr algn="ctr">
                        <a:spcAft>
                          <a:spcPts val="0"/>
                        </a:spcAft>
                      </a:pPr>
                      <a:r>
                        <a:rPr lang="en-US" sz="1600" b="0" kern="100" spc="-50" dirty="0">
                          <a:effectLst/>
                          <a:latin typeface="微軟正黑體" panose="020B0604030504040204" pitchFamily="34" charset="-120"/>
                          <a:ea typeface="微軟正黑體" panose="020B0604030504040204" pitchFamily="34" charset="-120"/>
                        </a:rPr>
                        <a:t>6</a:t>
                      </a:r>
                      <a:r>
                        <a:rPr lang="zh-TW" sz="1600" b="0" kern="100" spc="-50" dirty="0">
                          <a:effectLst/>
                          <a:latin typeface="微軟正黑體" panose="020B0604030504040204" pitchFamily="34" charset="-120"/>
                          <a:ea typeface="微軟正黑體" panose="020B0604030504040204" pitchFamily="34" charset="-120"/>
                        </a:rPr>
                        <a:t>件</a:t>
                      </a:r>
                      <a:endParaRPr lang="zh-TW" sz="1600" b="0" kern="100" dirty="0">
                        <a:solidFill>
                          <a:schemeClr val="tx1"/>
                        </a:solidFill>
                        <a:effectLst/>
                        <a:latin typeface="微軟正黑體" panose="020B0604030504040204" pitchFamily="34" charset="-120"/>
                        <a:ea typeface="微軟正黑體" panose="020B0604030504040204" pitchFamily="34" charset="-120"/>
                      </a:endParaRP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tc>
                  <a:txBody>
                    <a:bodyPr/>
                    <a:lstStyle/>
                    <a:p>
                      <a:pPr algn="ctr">
                        <a:spcAft>
                          <a:spcPts val="0"/>
                        </a:spcAft>
                      </a:pPr>
                      <a:r>
                        <a:rPr lang="en-US" sz="1600" b="0" kern="100" spc="-50" dirty="0">
                          <a:effectLst/>
                          <a:latin typeface="微軟正黑體" panose="020B0604030504040204" pitchFamily="34" charset="-120"/>
                          <a:ea typeface="微軟正黑體" panose="020B0604030504040204" pitchFamily="34" charset="-120"/>
                        </a:rPr>
                        <a:t>24MB</a:t>
                      </a:r>
                      <a:endParaRPr lang="zh-TW" sz="1600" b="0" kern="100" dirty="0">
                        <a:solidFill>
                          <a:schemeClr val="tx1"/>
                        </a:solidFill>
                        <a:effectLst/>
                        <a:latin typeface="微軟正黑體" panose="020B0604030504040204" pitchFamily="34" charset="-120"/>
                        <a:ea typeface="微軟正黑體" panose="020B0604030504040204" pitchFamily="34" charset="-120"/>
                      </a:endParaRPr>
                    </a:p>
                  </a:txBody>
                  <a:tcPr marL="45720" marR="45720"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tcPr>
                </a:tc>
                <a:extLst>
                  <a:ext uri="{0D108BD9-81ED-4DB2-BD59-A6C34878D82A}">
                    <a16:rowId xmlns:a16="http://schemas.microsoft.com/office/drawing/2014/main" val="3704876482"/>
                  </a:ext>
                </a:extLst>
              </a:tr>
            </a:tbl>
          </a:graphicData>
        </a:graphic>
      </p:graphicFrame>
      <p:sp>
        <p:nvSpPr>
          <p:cNvPr id="24" name="矩形 23"/>
          <p:cNvSpPr/>
          <p:nvPr/>
        </p:nvSpPr>
        <p:spPr>
          <a:xfrm>
            <a:off x="1123422" y="2897149"/>
            <a:ext cx="10154178" cy="3857466"/>
          </a:xfrm>
          <a:prstGeom prst="rect">
            <a:avLst/>
          </a:prstGeom>
          <a:solidFill>
            <a:schemeClr val="bg1">
              <a:alpha val="50196"/>
            </a:schemeClr>
          </a:solidFill>
        </p:spPr>
        <p:txBody>
          <a:bodyPr wrap="square">
            <a:spAutoFit/>
          </a:bodyPr>
          <a:lstStyle/>
          <a:p>
            <a:pPr marL="285750" indent="-285750" algn="just">
              <a:spcBef>
                <a:spcPts val="200"/>
              </a:spcBef>
              <a:buFont typeface="Wingdings" panose="05000000000000000000" pitchFamily="2" charset="2"/>
              <a:buChar char="u"/>
            </a:pP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某校系科</a:t>
            </a:r>
            <a:r>
              <a:rPr lang="en-US" altLang="zh-TW"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組</a:t>
            </a:r>
            <a:r>
              <a:rPr lang="en-US" altLang="zh-TW"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、學程要求「</a:t>
            </a:r>
            <a:r>
              <a:rPr lang="en-US" altLang="zh-TW" dirty="0">
                <a:latin typeface="微軟正黑體" panose="020B0604030504040204" pitchFamily="34" charset="-120"/>
                <a:ea typeface="微軟正黑體" panose="020B0604030504040204" pitchFamily="34" charset="-120"/>
                <a:cs typeface="Times New Roman" panose="02020603050405020304" pitchFamily="18" charset="0"/>
              </a:rPr>
              <a:t>B.</a:t>
            </a: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課程學習成果」</a:t>
            </a:r>
            <a:endParaRPr lang="en-US" altLang="zh-TW" dirty="0">
              <a:latin typeface="微軟正黑體" panose="020B0604030504040204" pitchFamily="34" charset="-120"/>
              <a:ea typeface="微軟正黑體" panose="020B0604030504040204" pitchFamily="34" charset="-120"/>
              <a:cs typeface="Times New Roman" panose="02020603050405020304" pitchFamily="18" charset="0"/>
            </a:endParaRPr>
          </a:p>
          <a:p>
            <a:pPr algn="just">
              <a:spcBef>
                <a:spcPts val="200"/>
              </a:spcBef>
            </a:pPr>
            <a:r>
              <a:rPr lang="zh-TW" altLang="en-US" kern="100" spc="-50" dirty="0">
                <a:latin typeface="微軟正黑體" panose="020B0604030504040204" pitchFamily="34" charset="-120"/>
                <a:ea typeface="微軟正黑體" panose="020B0604030504040204" pitchFamily="34" charset="-120"/>
                <a:cs typeface="Times New Roman" panose="02020603050405020304" pitchFamily="18" charset="0"/>
              </a:rPr>
              <a:t>學生分類為：</a:t>
            </a:r>
            <a:r>
              <a:rPr lang="zh-TW" altLang="en-US" sz="1400" kern="100" spc="-50" dirty="0">
                <a:latin typeface="微軟正黑體" panose="020B0604030504040204" pitchFamily="34" charset="-120"/>
                <a:ea typeface="微軟正黑體" panose="020B0604030504040204" pitchFamily="34" charset="-120"/>
                <a:cs typeface="Times New Roman" panose="02020603050405020304" pitchFamily="18" charset="0"/>
              </a:rPr>
              <a:t>技高生、綜高生（專門學程）</a:t>
            </a:r>
          </a:p>
          <a:p>
            <a:pPr algn="just">
              <a:spcBef>
                <a:spcPts val="200"/>
              </a:spcBef>
            </a:pPr>
            <a:r>
              <a:rPr lang="zh-TW" altLang="en-US" sz="1600" dirty="0">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16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B-1.</a:t>
            </a:r>
            <a:r>
              <a:rPr lang="zh-TW" altLang="en-US" sz="16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專題實作、實習科目學習成果</a:t>
            </a:r>
            <a:r>
              <a:rPr lang="en-US" altLang="zh-TW" sz="16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6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含技能領域</a:t>
            </a:r>
            <a:r>
              <a:rPr lang="en-US" altLang="zh-TW" sz="16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600" dirty="0">
                <a:latin typeface="微軟正黑體" panose="020B0604030504040204" pitchFamily="34" charset="-120"/>
                <a:ea typeface="微軟正黑體" panose="020B0604030504040204" pitchFamily="34" charset="-120"/>
                <a:cs typeface="Times New Roman" panose="02020603050405020304" pitchFamily="18" charset="0"/>
              </a:rPr>
              <a:t>」，件數上限為</a:t>
            </a:r>
            <a:r>
              <a:rPr lang="zh-TW" altLang="en-US" sz="1600" b="1" dirty="0">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2000" b="1" u="sng" dirty="0">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en-US" sz="16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en-US" sz="1600" dirty="0">
                <a:latin typeface="微軟正黑體" panose="020B0604030504040204" pitchFamily="34" charset="-120"/>
                <a:ea typeface="微軟正黑體" panose="020B0604030504040204" pitchFamily="34" charset="-120"/>
                <a:cs typeface="Times New Roman" panose="02020603050405020304" pitchFamily="18" charset="0"/>
              </a:rPr>
              <a:t>件</a:t>
            </a:r>
            <a:endParaRPr lang="en-US" altLang="zh-TW" sz="1600" dirty="0">
              <a:latin typeface="微軟正黑體" panose="020B0604030504040204" pitchFamily="34" charset="-120"/>
              <a:ea typeface="微軟正黑體" panose="020B0604030504040204" pitchFamily="34" charset="-120"/>
              <a:cs typeface="Times New Roman" panose="02020603050405020304" pitchFamily="18" charset="0"/>
            </a:endParaRPr>
          </a:p>
          <a:p>
            <a:pPr algn="just">
              <a:spcBef>
                <a:spcPts val="200"/>
              </a:spcBef>
            </a:pPr>
            <a:r>
              <a:rPr lang="zh-TW" altLang="en-US" sz="1600" dirty="0">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16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B-2.</a:t>
            </a:r>
            <a:r>
              <a:rPr lang="zh-TW" altLang="en-US" sz="16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其他課程學習</a:t>
            </a:r>
            <a:r>
              <a:rPr lang="en-US" altLang="zh-TW" sz="16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6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作品</a:t>
            </a:r>
            <a:r>
              <a:rPr lang="en-US" altLang="zh-TW" sz="16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6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成果</a:t>
            </a:r>
            <a:r>
              <a:rPr lang="zh-TW" altLang="en-US" sz="1600" dirty="0">
                <a:latin typeface="微軟正黑體" panose="020B0604030504040204" pitchFamily="34" charset="-120"/>
                <a:ea typeface="微軟正黑體" panose="020B0604030504040204" pitchFamily="34" charset="-120"/>
                <a:cs typeface="Times New Roman" panose="02020603050405020304" pitchFamily="18" charset="0"/>
              </a:rPr>
              <a:t>」，件數上限為</a:t>
            </a:r>
            <a:r>
              <a:rPr lang="zh-TW" altLang="en-US" sz="1600" u="sng" dirty="0">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2000" b="1" u="sng" dirty="0">
                <a:latin typeface="微軟正黑體" panose="020B0604030504040204" pitchFamily="34" charset="-120"/>
                <a:ea typeface="微軟正黑體" panose="020B0604030504040204" pitchFamily="34" charset="-120"/>
                <a:cs typeface="Times New Roman" panose="02020603050405020304" pitchFamily="18" charset="0"/>
              </a:rPr>
              <a:t>2 </a:t>
            </a:r>
            <a:r>
              <a:rPr lang="zh-TW" altLang="en-US" sz="1600" dirty="0">
                <a:latin typeface="微軟正黑體" panose="020B0604030504040204" pitchFamily="34" charset="-120"/>
                <a:ea typeface="微軟正黑體" panose="020B0604030504040204" pitchFamily="34" charset="-120"/>
                <a:cs typeface="Times New Roman" panose="02020603050405020304" pitchFamily="18" charset="0"/>
              </a:rPr>
              <a:t>件</a:t>
            </a:r>
            <a:endParaRPr lang="en-US" altLang="zh-TW" sz="1600" dirty="0">
              <a:latin typeface="微軟正黑體" panose="020B0604030504040204" pitchFamily="34" charset="-120"/>
              <a:ea typeface="微軟正黑體" panose="020B0604030504040204" pitchFamily="34" charset="-120"/>
              <a:cs typeface="Times New Roman" panose="02020603050405020304" pitchFamily="18" charset="0"/>
            </a:endParaRPr>
          </a:p>
          <a:p>
            <a:pPr algn="just">
              <a:spcBef>
                <a:spcPts val="200"/>
              </a:spcBef>
            </a:pPr>
            <a:r>
              <a:rPr lang="en-US" altLang="zh-TW" sz="1600" dirty="0">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en-US" sz="1600" dirty="0">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16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C.</a:t>
            </a:r>
            <a:r>
              <a:rPr lang="zh-TW" altLang="en-US" sz="16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多元表現</a:t>
            </a:r>
            <a:r>
              <a:rPr lang="zh-TW" altLang="en-US" sz="1600" dirty="0">
                <a:latin typeface="微軟正黑體" panose="020B0604030504040204" pitchFamily="34" charset="-120"/>
                <a:ea typeface="微軟正黑體" panose="020B0604030504040204" pitchFamily="34" charset="-120"/>
                <a:cs typeface="Times New Roman" panose="02020603050405020304" pitchFamily="18" charset="0"/>
              </a:rPr>
              <a:t>」，件數上限為</a:t>
            </a:r>
            <a:r>
              <a:rPr lang="zh-TW" altLang="en-US" sz="1600" u="sng" dirty="0">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2000" b="1" u="sng" dirty="0">
                <a:latin typeface="微軟正黑體" panose="020B0604030504040204" pitchFamily="34" charset="-120"/>
                <a:ea typeface="微軟正黑體" panose="020B0604030504040204" pitchFamily="34" charset="-120"/>
                <a:cs typeface="Times New Roman" panose="02020603050405020304" pitchFamily="18" charset="0"/>
              </a:rPr>
              <a:t>6 </a:t>
            </a:r>
            <a:r>
              <a:rPr lang="zh-TW" altLang="en-US" sz="1600" dirty="0">
                <a:latin typeface="微軟正黑體" panose="020B0604030504040204" pitchFamily="34" charset="-120"/>
                <a:ea typeface="微軟正黑體" panose="020B0604030504040204" pitchFamily="34" charset="-120"/>
                <a:cs typeface="Times New Roman" panose="02020603050405020304" pitchFamily="18" charset="0"/>
              </a:rPr>
              <a:t>件</a:t>
            </a:r>
            <a:endParaRPr lang="en-US" altLang="zh-TW" sz="1600" dirty="0">
              <a:latin typeface="微軟正黑體" panose="020B0604030504040204" pitchFamily="34" charset="-120"/>
              <a:ea typeface="微軟正黑體" panose="020B0604030504040204" pitchFamily="34" charset="-120"/>
              <a:cs typeface="Times New Roman" panose="02020603050405020304" pitchFamily="18" charset="0"/>
            </a:endParaRPr>
          </a:p>
          <a:p>
            <a:pPr algn="just">
              <a:spcBef>
                <a:spcPts val="200"/>
              </a:spcBef>
              <a:buFont typeface="Wingdings" panose="05000000000000000000" pitchFamily="2" charset="2"/>
              <a:buChar char="Ø"/>
            </a:pPr>
            <a:r>
              <a:rPr lang="zh-TW" altLang="en-US" sz="24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使用</a:t>
            </a: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中央資料庫學習歷程檔案之考生可於學習歷程資料庫對應項目下</a:t>
            </a:r>
            <a:endParaRPr lang="en-US" altLang="zh-TW" dirty="0">
              <a:latin typeface="微軟正黑體" panose="020B0604030504040204" pitchFamily="34" charset="-120"/>
              <a:ea typeface="微軟正黑體" panose="020B0604030504040204" pitchFamily="34" charset="-120"/>
              <a:cs typeface="Times New Roman" panose="02020603050405020304" pitchFamily="18" charset="0"/>
            </a:endParaRPr>
          </a:p>
          <a:p>
            <a:pPr algn="just">
              <a:spcBef>
                <a:spcPts val="200"/>
              </a:spcBef>
            </a:pPr>
            <a:r>
              <a:rPr lang="en-US" altLang="zh-TW" dirty="0">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至多分別勾選</a:t>
            </a:r>
            <a:r>
              <a:rPr lang="zh-TW" altLang="en-US" u="sng" dirty="0">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2400" b="1" u="sng" dirty="0">
                <a:latin typeface="微軟正黑體" panose="020B0604030504040204" pitchFamily="34" charset="-120"/>
                <a:ea typeface="微軟正黑體" panose="020B0604030504040204" pitchFamily="34" charset="-120"/>
                <a:cs typeface="Times New Roman" panose="02020603050405020304" pitchFamily="18" charset="0"/>
              </a:rPr>
              <a:t>3 </a:t>
            </a: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件、</a:t>
            </a:r>
            <a:r>
              <a:rPr lang="zh-TW" altLang="en-US" u="sng" dirty="0">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2400" b="1" u="sng" dirty="0">
                <a:latin typeface="微軟正黑體" panose="020B0604030504040204" pitchFamily="34" charset="-120"/>
                <a:ea typeface="微軟正黑體" panose="020B0604030504040204" pitchFamily="34" charset="-120"/>
                <a:cs typeface="Times New Roman" panose="02020603050405020304" pitchFamily="18" charset="0"/>
              </a:rPr>
              <a:t>2 </a:t>
            </a: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件或</a:t>
            </a:r>
            <a:r>
              <a:rPr lang="zh-TW" altLang="en-US" u="sng" dirty="0">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2400" b="1" u="sng" dirty="0">
                <a:latin typeface="微軟正黑體" panose="020B0604030504040204" pitchFamily="34" charset="-120"/>
                <a:ea typeface="微軟正黑體" panose="020B0604030504040204" pitchFamily="34" charset="-120"/>
                <a:cs typeface="Times New Roman" panose="02020603050405020304" pitchFamily="18" charset="0"/>
              </a:rPr>
              <a:t>6 </a:t>
            </a: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件檔案</a:t>
            </a:r>
            <a:endParaRPr lang="en-US" altLang="zh-TW" dirty="0">
              <a:latin typeface="微軟正黑體" panose="020B0604030504040204" pitchFamily="34" charset="-120"/>
              <a:ea typeface="微軟正黑體" panose="020B0604030504040204" pitchFamily="34" charset="-120"/>
              <a:cs typeface="Times New Roman" panose="02020603050405020304" pitchFamily="18" charset="0"/>
            </a:endParaRPr>
          </a:p>
          <a:p>
            <a:pPr algn="just">
              <a:spcBef>
                <a:spcPts val="200"/>
              </a:spcBef>
              <a:buFont typeface="Wingdings" panose="05000000000000000000" pitchFamily="2" charset="2"/>
              <a:buChar char="Ø"/>
            </a:pPr>
            <a:r>
              <a:rPr lang="zh-TW" altLang="en-US" sz="24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未使用</a:t>
            </a: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中央資料庫學習歷程檔案之考生，可自行於「</a:t>
            </a:r>
            <a:r>
              <a:rPr lang="en-US" altLang="zh-TW" dirty="0">
                <a:latin typeface="微軟正黑體" panose="020B0604030504040204" pitchFamily="34" charset="-120"/>
                <a:ea typeface="微軟正黑體" panose="020B0604030504040204" pitchFamily="34" charset="-120"/>
                <a:cs typeface="Times New Roman" panose="02020603050405020304" pitchFamily="18" charset="0"/>
              </a:rPr>
              <a:t>B.</a:t>
            </a: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課程學習成果」之</a:t>
            </a:r>
            <a:endParaRPr lang="en-US" altLang="zh-TW" dirty="0">
              <a:latin typeface="微軟正黑體" panose="020B0604030504040204" pitchFamily="34" charset="-120"/>
              <a:ea typeface="微軟正黑體" panose="020B0604030504040204" pitchFamily="34" charset="-120"/>
              <a:cs typeface="Times New Roman" panose="02020603050405020304" pitchFamily="18" charset="0"/>
            </a:endParaRPr>
          </a:p>
          <a:p>
            <a:pPr marL="266700" algn="just">
              <a:spcBef>
                <a:spcPts val="200"/>
              </a:spcBef>
            </a:pPr>
            <a:r>
              <a:rPr lang="zh-TW" altLang="en-US" sz="1600" dirty="0">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16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B-1.</a:t>
            </a:r>
            <a:r>
              <a:rPr lang="zh-TW" altLang="en-US" sz="16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專題實作、實習科目學習成果</a:t>
            </a:r>
            <a:r>
              <a:rPr lang="en-US" altLang="zh-TW" sz="16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6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含技能領域</a:t>
            </a:r>
            <a:r>
              <a:rPr lang="en-US" altLang="zh-TW" sz="16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600" dirty="0">
                <a:latin typeface="微軟正黑體" panose="020B0604030504040204" pitchFamily="34" charset="-120"/>
                <a:ea typeface="微軟正黑體" panose="020B0604030504040204" pitchFamily="34" charset="-120"/>
                <a:cs typeface="Times New Roman" panose="02020603050405020304" pitchFamily="18" charset="0"/>
              </a:rPr>
              <a:t>」欄位僅能上傳</a:t>
            </a:r>
            <a:r>
              <a:rPr lang="zh-TW" altLang="en-US" sz="2000" b="1" u="sng"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2000" b="1" u="sng"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2000" b="1" u="sng"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en-US" sz="1600" dirty="0">
                <a:latin typeface="微軟正黑體" panose="020B0604030504040204" pitchFamily="34" charset="-120"/>
                <a:ea typeface="微軟正黑體" panose="020B0604030504040204" pitchFamily="34" charset="-120"/>
                <a:cs typeface="Times New Roman" panose="02020603050405020304" pitchFamily="18" charset="0"/>
              </a:rPr>
              <a:t>個檔案容量最大至</a:t>
            </a:r>
            <a:r>
              <a:rPr lang="en-US" altLang="zh-TW" sz="2000" b="1" u="sng"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12MB</a:t>
            </a:r>
            <a:r>
              <a:rPr lang="zh-TW" altLang="en-US" sz="1600" dirty="0">
                <a:latin typeface="微軟正黑體" panose="020B0604030504040204" pitchFamily="34" charset="-120"/>
                <a:ea typeface="微軟正黑體" panose="020B0604030504040204" pitchFamily="34" charset="-120"/>
                <a:cs typeface="Times New Roman" panose="02020603050405020304" pitchFamily="18" charset="0"/>
              </a:rPr>
              <a:t>之</a:t>
            </a:r>
            <a:r>
              <a:rPr lang="en-US" altLang="zh-TW" sz="1600" dirty="0">
                <a:latin typeface="微軟正黑體" panose="020B0604030504040204" pitchFamily="34" charset="-120"/>
                <a:ea typeface="微軟正黑體" panose="020B0604030504040204" pitchFamily="34" charset="-120"/>
                <a:cs typeface="Times New Roman" panose="02020603050405020304" pitchFamily="18" charset="0"/>
              </a:rPr>
              <a:t>PDF</a:t>
            </a:r>
            <a:r>
              <a:rPr lang="zh-TW" altLang="en-US" sz="1600" dirty="0">
                <a:latin typeface="微軟正黑體" panose="020B0604030504040204" pitchFamily="34" charset="-120"/>
                <a:ea typeface="微軟正黑體" panose="020B0604030504040204" pitchFamily="34" charset="-120"/>
                <a:cs typeface="Times New Roman" panose="02020603050405020304" pitchFamily="18" charset="0"/>
              </a:rPr>
              <a:t>檔案</a:t>
            </a:r>
            <a:endParaRPr lang="en-US" altLang="zh-TW" sz="1600" dirty="0">
              <a:latin typeface="微軟正黑體" panose="020B0604030504040204" pitchFamily="34" charset="-120"/>
              <a:ea typeface="微軟正黑體" panose="020B0604030504040204" pitchFamily="34" charset="-120"/>
              <a:cs typeface="Times New Roman" panose="02020603050405020304" pitchFamily="18" charset="0"/>
            </a:endParaRPr>
          </a:p>
          <a:p>
            <a:pPr marL="266700" algn="just">
              <a:spcBef>
                <a:spcPts val="200"/>
              </a:spcBef>
            </a:pPr>
            <a:r>
              <a:rPr lang="zh-TW" altLang="en-US" sz="1600" dirty="0">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16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B-2.</a:t>
            </a:r>
            <a:r>
              <a:rPr lang="zh-TW" altLang="en-US" sz="16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其他課程學習</a:t>
            </a:r>
            <a:r>
              <a:rPr lang="en-US" altLang="zh-TW" sz="16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6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作品</a:t>
            </a:r>
            <a:r>
              <a:rPr lang="en-US" altLang="zh-TW" sz="16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6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成果</a:t>
            </a:r>
            <a:r>
              <a:rPr lang="zh-TW" altLang="en-US" sz="1600" dirty="0">
                <a:latin typeface="微軟正黑體" panose="020B0604030504040204" pitchFamily="34" charset="-120"/>
                <a:ea typeface="微軟正黑體" panose="020B0604030504040204" pitchFamily="34" charset="-120"/>
                <a:cs typeface="Times New Roman" panose="02020603050405020304" pitchFamily="18" charset="0"/>
              </a:rPr>
              <a:t>」欄位僅能上傳</a:t>
            </a:r>
            <a:r>
              <a:rPr lang="zh-TW" altLang="en-US" sz="2000" b="1" u="sng"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2000" b="1" u="sng"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2000" b="1" u="sng"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en-US" sz="1600" dirty="0">
                <a:latin typeface="微軟正黑體" panose="020B0604030504040204" pitchFamily="34" charset="-120"/>
                <a:ea typeface="微軟正黑體" panose="020B0604030504040204" pitchFamily="34" charset="-120"/>
                <a:cs typeface="Times New Roman" panose="02020603050405020304" pitchFamily="18" charset="0"/>
              </a:rPr>
              <a:t>個檔案容量最大至</a:t>
            </a:r>
            <a:r>
              <a:rPr lang="en-US" altLang="zh-TW" sz="2000" b="1" u="sng"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8MB</a:t>
            </a:r>
            <a:r>
              <a:rPr lang="zh-TW" altLang="en-US" sz="1600" dirty="0">
                <a:latin typeface="微軟正黑體" panose="020B0604030504040204" pitchFamily="34" charset="-120"/>
                <a:ea typeface="微軟正黑體" panose="020B0604030504040204" pitchFamily="34" charset="-120"/>
                <a:cs typeface="Times New Roman" panose="02020603050405020304" pitchFamily="18" charset="0"/>
              </a:rPr>
              <a:t>之</a:t>
            </a:r>
            <a:r>
              <a:rPr lang="en-US" altLang="zh-TW" sz="1600" dirty="0">
                <a:latin typeface="微軟正黑體" panose="020B0604030504040204" pitchFamily="34" charset="-120"/>
                <a:ea typeface="微軟正黑體" panose="020B0604030504040204" pitchFamily="34" charset="-120"/>
                <a:cs typeface="Times New Roman" panose="02020603050405020304" pitchFamily="18" charset="0"/>
              </a:rPr>
              <a:t>PDF</a:t>
            </a:r>
            <a:r>
              <a:rPr lang="zh-TW" altLang="en-US" sz="1600" dirty="0">
                <a:latin typeface="微軟正黑體" panose="020B0604030504040204" pitchFamily="34" charset="-120"/>
                <a:ea typeface="微軟正黑體" panose="020B0604030504040204" pitchFamily="34" charset="-120"/>
                <a:cs typeface="Times New Roman" panose="02020603050405020304" pitchFamily="18" charset="0"/>
              </a:rPr>
              <a:t>檔案</a:t>
            </a:r>
            <a:endParaRPr lang="en-US" altLang="zh-TW" sz="1600" dirty="0">
              <a:latin typeface="微軟正黑體" panose="020B0604030504040204" pitchFamily="34" charset="-120"/>
              <a:ea typeface="微軟正黑體" panose="020B0604030504040204" pitchFamily="34" charset="-120"/>
              <a:cs typeface="Times New Roman" panose="02020603050405020304" pitchFamily="18" charset="0"/>
            </a:endParaRPr>
          </a:p>
          <a:p>
            <a:pPr marL="266700" algn="just">
              <a:spcBef>
                <a:spcPts val="200"/>
              </a:spcBef>
            </a:pPr>
            <a:r>
              <a:rPr lang="zh-TW" altLang="en-US" sz="1600" dirty="0">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16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C.</a:t>
            </a:r>
            <a:r>
              <a:rPr lang="zh-TW" altLang="en-US" sz="16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多元表現</a:t>
            </a:r>
            <a:r>
              <a:rPr lang="zh-TW" altLang="en-US" sz="1600" dirty="0">
                <a:latin typeface="微軟正黑體" panose="020B0604030504040204" pitchFamily="34" charset="-120"/>
                <a:ea typeface="微軟正黑體" panose="020B0604030504040204" pitchFamily="34" charset="-120"/>
                <a:cs typeface="Times New Roman" panose="02020603050405020304" pitchFamily="18" charset="0"/>
              </a:rPr>
              <a:t>」欄位僅能上傳</a:t>
            </a:r>
            <a:r>
              <a:rPr lang="zh-TW" altLang="en-US" sz="2000" b="1" u="sng"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2000" b="1" u="sng"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2000" b="1" u="sng"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en-US" sz="1600" dirty="0">
                <a:latin typeface="微軟正黑體" panose="020B0604030504040204" pitchFamily="34" charset="-120"/>
                <a:ea typeface="微軟正黑體" panose="020B0604030504040204" pitchFamily="34" charset="-120"/>
                <a:cs typeface="Times New Roman" panose="02020603050405020304" pitchFamily="18" charset="0"/>
              </a:rPr>
              <a:t>個檔案容量至</a:t>
            </a:r>
            <a:r>
              <a:rPr lang="en-US" altLang="zh-TW" sz="2000" b="1" u="sng"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24MB</a:t>
            </a:r>
            <a:r>
              <a:rPr lang="zh-TW" altLang="en-US" sz="1600" dirty="0">
                <a:latin typeface="微軟正黑體" panose="020B0604030504040204" pitchFamily="34" charset="-120"/>
                <a:ea typeface="微軟正黑體" panose="020B0604030504040204" pitchFamily="34" charset="-120"/>
                <a:cs typeface="Times New Roman" panose="02020603050405020304" pitchFamily="18" charset="0"/>
              </a:rPr>
              <a:t>之</a:t>
            </a:r>
            <a:r>
              <a:rPr lang="en-US" altLang="zh-TW" sz="1600" dirty="0">
                <a:latin typeface="微軟正黑體" panose="020B0604030504040204" pitchFamily="34" charset="-120"/>
                <a:ea typeface="微軟正黑體" panose="020B0604030504040204" pitchFamily="34" charset="-120"/>
                <a:cs typeface="Times New Roman" panose="02020603050405020304" pitchFamily="18" charset="0"/>
              </a:rPr>
              <a:t>PDF</a:t>
            </a:r>
            <a:r>
              <a:rPr lang="zh-TW" altLang="en-US" sz="1600" dirty="0">
                <a:latin typeface="微軟正黑體" panose="020B0604030504040204" pitchFamily="34" charset="-120"/>
                <a:ea typeface="微軟正黑體" panose="020B0604030504040204" pitchFamily="34" charset="-120"/>
                <a:cs typeface="Times New Roman" panose="02020603050405020304" pitchFamily="18" charset="0"/>
              </a:rPr>
              <a:t>檔案</a:t>
            </a:r>
            <a:endParaRPr lang="en-US" altLang="zh-TW" sz="1600" dirty="0">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3" name="矩形 2"/>
          <p:cNvSpPr/>
          <p:nvPr/>
        </p:nvSpPr>
        <p:spPr>
          <a:xfrm>
            <a:off x="8599909" y="3644198"/>
            <a:ext cx="1867819" cy="461665"/>
          </a:xfrm>
          <a:prstGeom prst="rect">
            <a:avLst/>
          </a:prstGeom>
        </p:spPr>
        <p:txBody>
          <a:bodyPr wrap="none">
            <a:spAutoFit/>
          </a:bodyPr>
          <a:lstStyle/>
          <a:p>
            <a:pPr algn="just">
              <a:spcBef>
                <a:spcPts val="200"/>
              </a:spcBef>
            </a:pP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件數上限為</a:t>
            </a:r>
            <a:r>
              <a:rPr lang="zh-TW" altLang="en-US" b="1" dirty="0">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2400" b="1" u="sng" dirty="0">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en-US"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en-US" dirty="0">
                <a:latin typeface="微軟正黑體" panose="020B0604030504040204" pitchFamily="34" charset="-120"/>
                <a:ea typeface="微軟正黑體" panose="020B0604030504040204" pitchFamily="34" charset="-120"/>
                <a:cs typeface="Times New Roman" panose="02020603050405020304" pitchFamily="18" charset="0"/>
              </a:rPr>
              <a:t>件</a:t>
            </a:r>
            <a:endParaRPr lang="en-US" altLang="zh-TW" dirty="0">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9" name="圓角矩形 8"/>
          <p:cNvSpPr/>
          <p:nvPr/>
        </p:nvSpPr>
        <p:spPr>
          <a:xfrm>
            <a:off x="8556628" y="3626608"/>
            <a:ext cx="2091860" cy="47925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圓角矩形 10"/>
          <p:cNvSpPr/>
          <p:nvPr/>
        </p:nvSpPr>
        <p:spPr>
          <a:xfrm>
            <a:off x="1298366" y="3549621"/>
            <a:ext cx="6538477" cy="61793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右大括弧 4"/>
          <p:cNvSpPr/>
          <p:nvPr/>
        </p:nvSpPr>
        <p:spPr>
          <a:xfrm>
            <a:off x="8011786" y="3613647"/>
            <a:ext cx="517609" cy="553908"/>
          </a:xfrm>
          <a:prstGeom prst="rightBrace">
            <a:avLst>
              <a:gd name="adj1" fmla="val 8333"/>
              <a:gd name="adj2" fmla="val 48413"/>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TW" altLang="en-US"/>
          </a:p>
        </p:txBody>
      </p:sp>
      <p:sp>
        <p:nvSpPr>
          <p:cNvPr id="6" name="矩形 5"/>
          <p:cNvSpPr/>
          <p:nvPr/>
        </p:nvSpPr>
        <p:spPr>
          <a:xfrm>
            <a:off x="8453837" y="3305870"/>
            <a:ext cx="2435282" cy="307777"/>
          </a:xfrm>
          <a:prstGeom prst="rect">
            <a:avLst/>
          </a:prstGeom>
          <a:solidFill>
            <a:schemeClr val="accent4">
              <a:lumMod val="20000"/>
              <a:lumOff val="80000"/>
            </a:schemeClr>
          </a:solidFill>
          <a:ln>
            <a:solidFill>
              <a:schemeClr val="accent4">
                <a:lumMod val="20000"/>
                <a:lumOff val="80000"/>
              </a:schemeClr>
            </a:solidFill>
          </a:ln>
        </p:spPr>
        <p:txBody>
          <a:bodyPr wrap="none">
            <a:spAutoFit/>
          </a:bodyPr>
          <a:lstStyle/>
          <a:p>
            <a:r>
              <a:rPr lang="zh-TW" altLang="zh-TW" sz="1400" kern="100" spc="-50" dirty="0">
                <a:latin typeface="微軟正黑體" panose="020B0604030504040204" pitchFamily="34" charset="-120"/>
                <a:ea typeface="微軟正黑體" panose="020B0604030504040204" pitchFamily="34" charset="-120"/>
                <a:cs typeface="Times New Roman" panose="02020603050405020304" pitchFamily="18" charset="0"/>
              </a:rPr>
              <a:t>普高生、綜高生（學術學程）</a:t>
            </a:r>
            <a:endParaRPr lang="zh-TW" altLang="en-US" sz="1400" dirty="0">
              <a:latin typeface="微軟正黑體" panose="020B0604030504040204" pitchFamily="34" charset="-120"/>
              <a:ea typeface="微軟正黑體" panose="020B0604030504040204" pitchFamily="34" charset="-120"/>
            </a:endParaRPr>
          </a:p>
        </p:txBody>
      </p:sp>
      <p:sp>
        <p:nvSpPr>
          <p:cNvPr id="17" name="圓角矩形 16"/>
          <p:cNvSpPr/>
          <p:nvPr/>
        </p:nvSpPr>
        <p:spPr>
          <a:xfrm>
            <a:off x="2908663" y="4854506"/>
            <a:ext cx="2125155" cy="53518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12584765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Rectangle 3"/>
          <p:cNvSpPr>
            <a:spLocks noGrp="1" noChangeArrowheads="1"/>
          </p:cNvSpPr>
          <p:nvPr>
            <p:ph idx="4294967295"/>
          </p:nvPr>
        </p:nvSpPr>
        <p:spPr>
          <a:xfrm>
            <a:off x="1051437" y="2062894"/>
            <a:ext cx="10753725" cy="4153175"/>
          </a:xfrm>
        </p:spPr>
        <p:txBody>
          <a:bodyPr>
            <a:normAutofit/>
          </a:bodyPr>
          <a:lstStyle/>
          <a:p>
            <a:pPr marL="358775" lvl="1" indent="-358775">
              <a:spcBef>
                <a:spcPts val="600"/>
              </a:spcBef>
              <a:buBlip>
                <a:blip r:embed="rId3"/>
              </a:buBlip>
            </a:pPr>
            <a:r>
              <a:rPr lang="zh-TW" altLang="en-US" dirty="0">
                <a:latin typeface="微軟正黑體" panose="020B0604030504040204" pitchFamily="34" charset="-120"/>
                <a:ea typeface="微軟正黑體" panose="020B0604030504040204" pitchFamily="34" charset="-120"/>
              </a:rPr>
              <a:t>一律採</a:t>
            </a:r>
            <a:r>
              <a:rPr lang="zh-TW" altLang="en-US" b="1" dirty="0">
                <a:solidFill>
                  <a:srgbClr val="FF0000"/>
                </a:solidFill>
                <a:latin typeface="微軟正黑體" panose="020B0604030504040204" pitchFamily="34" charset="-120"/>
                <a:ea typeface="微軟正黑體" panose="020B0604030504040204" pitchFamily="34" charset="-120"/>
              </a:rPr>
              <a:t>網路報名</a:t>
            </a:r>
          </a:p>
          <a:p>
            <a:pPr marL="358775" indent="-358775">
              <a:spcBef>
                <a:spcPts val="600"/>
              </a:spcBef>
              <a:buBlip>
                <a:blip r:embed="rId3"/>
              </a:buBlip>
            </a:pPr>
            <a:r>
              <a:rPr lang="zh-TW" altLang="en-US" sz="2400" dirty="0">
                <a:latin typeface="微軟正黑體" panose="020B0604030504040204" pitchFamily="34" charset="-120"/>
                <a:ea typeface="微軟正黑體" panose="020B0604030504040204" pitchFamily="34" charset="-120"/>
              </a:rPr>
              <a:t>符合報名資格考生，除可選擇「不限類別」報名外，</a:t>
            </a:r>
            <a:r>
              <a:rPr lang="zh-TW" altLang="en-US" sz="2400" dirty="0">
                <a:solidFill>
                  <a:srgbClr val="FF0000"/>
                </a:solidFill>
                <a:latin typeface="微軟正黑體" panose="020B0604030504040204" pitchFamily="34" charset="-120"/>
                <a:ea typeface="微軟正黑體" panose="020B0604030504040204" pitchFamily="34" charset="-120"/>
              </a:rPr>
              <a:t>其他招生類別至多選擇</a:t>
            </a:r>
            <a:r>
              <a:rPr lang="en-US" altLang="zh-TW" sz="2400" dirty="0">
                <a:solidFill>
                  <a:srgbClr val="FF0000"/>
                </a:solidFill>
                <a:latin typeface="微軟正黑體" panose="020B0604030504040204" pitchFamily="34" charset="-120"/>
                <a:ea typeface="微軟正黑體" panose="020B0604030504040204" pitchFamily="34" charset="-120"/>
              </a:rPr>
              <a:t>1</a:t>
            </a:r>
            <a:r>
              <a:rPr lang="zh-TW" altLang="en-US" sz="2400" dirty="0">
                <a:solidFill>
                  <a:srgbClr val="FF0000"/>
                </a:solidFill>
                <a:latin typeface="微軟正黑體" panose="020B0604030504040204" pitchFamily="34" charset="-120"/>
                <a:ea typeface="微軟正黑體" panose="020B0604030504040204" pitchFamily="34" charset="-120"/>
              </a:rPr>
              <a:t>個招生類別報名</a:t>
            </a:r>
            <a:br>
              <a:rPr lang="en-US" altLang="zh-TW" sz="2400" dirty="0">
                <a:solidFill>
                  <a:srgbClr val="FF0000"/>
                </a:solidFill>
                <a:latin typeface="微軟正黑體" panose="020B0604030504040204" pitchFamily="34" charset="-120"/>
                <a:ea typeface="微軟正黑體" panose="020B0604030504040204" pitchFamily="34" charset="-120"/>
              </a:rPr>
            </a:b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各競賽職種類對應可報名之招生類別，請參閱簡章第</a:t>
            </a:r>
            <a:r>
              <a:rPr lang="en-US" altLang="zh-TW" sz="2000" dirty="0">
                <a:latin typeface="微軟正黑體" panose="020B0604030504040204" pitchFamily="34" charset="-120"/>
                <a:ea typeface="微軟正黑體" panose="020B0604030504040204" pitchFamily="34" charset="-120"/>
              </a:rPr>
              <a:t>2-10</a:t>
            </a:r>
            <a:r>
              <a:rPr lang="zh-TW" altLang="en-US" sz="2000" dirty="0">
                <a:latin typeface="微軟正黑體" panose="020B0604030504040204" pitchFamily="34" charset="-120"/>
                <a:ea typeface="微軟正黑體" panose="020B0604030504040204" pitchFamily="34" charset="-120"/>
              </a:rPr>
              <a:t>頁對照表</a:t>
            </a:r>
            <a:r>
              <a:rPr lang="en-US" altLang="zh-TW" sz="2000" dirty="0">
                <a:latin typeface="微軟正黑體" panose="020B0604030504040204" pitchFamily="34" charset="-120"/>
                <a:ea typeface="微軟正黑體" panose="020B0604030504040204" pitchFamily="34" charset="-120"/>
              </a:rPr>
              <a:t>)</a:t>
            </a:r>
            <a:endParaRPr lang="zh-TW" altLang="en-US" sz="2000" dirty="0">
              <a:latin typeface="微軟正黑體" panose="020B0604030504040204" pitchFamily="34" charset="-120"/>
              <a:ea typeface="微軟正黑體" panose="020B0604030504040204" pitchFamily="34" charset="-120"/>
            </a:endParaRPr>
          </a:p>
          <a:p>
            <a:pPr marL="358775" indent="-358775">
              <a:spcBef>
                <a:spcPts val="600"/>
              </a:spcBef>
              <a:buBlip>
                <a:blip r:embed="rId3"/>
              </a:buBlip>
            </a:pPr>
            <a:r>
              <a:rPr lang="zh-TW" altLang="en-US" sz="2400" dirty="0">
                <a:latin typeface="微軟正黑體" panose="020B0604030504040204" pitchFamily="34" charset="-120"/>
                <a:ea typeface="微軟正黑體" panose="020B0604030504040204" pitchFamily="34" charset="-120"/>
              </a:rPr>
              <a:t>舉例：</a:t>
            </a:r>
            <a:br>
              <a:rPr lang="en-US" altLang="zh-TW" sz="2400" dirty="0">
                <a:latin typeface="微軟正黑體" panose="020B0604030504040204" pitchFamily="34" charset="-120"/>
                <a:ea typeface="微軟正黑體" panose="020B0604030504040204" pitchFamily="34" charset="-120"/>
              </a:rPr>
            </a:br>
            <a:r>
              <a:rPr lang="zh-TW" altLang="en-US" sz="2400" dirty="0">
                <a:latin typeface="微軟正黑體" panose="020B0604030504040204" pitchFamily="34" charset="-120"/>
                <a:ea typeface="微軟正黑體" panose="020B0604030504040204" pitchFamily="34" charset="-120"/>
              </a:rPr>
              <a:t>甲生為全國技能競賽「冷凍空調」第</a:t>
            </a:r>
            <a:r>
              <a:rPr lang="en-US" altLang="zh-TW" sz="2400" dirty="0">
                <a:latin typeface="微軟正黑體" panose="020B0604030504040204" pitchFamily="34" charset="-120"/>
                <a:ea typeface="微軟正黑體" panose="020B0604030504040204" pitchFamily="34" charset="-120"/>
              </a:rPr>
              <a:t>2</a:t>
            </a:r>
            <a:r>
              <a:rPr lang="zh-TW" altLang="en-US" sz="2400" dirty="0">
                <a:latin typeface="微軟正黑體" panose="020B0604030504040204" pitchFamily="34" charset="-120"/>
                <a:ea typeface="微軟正黑體" panose="020B0604030504040204" pitchFamily="34" charset="-120"/>
              </a:rPr>
              <a:t>名，可選擇以下之招生類別報名：</a:t>
            </a:r>
          </a:p>
          <a:p>
            <a:pPr marL="812800" lvl="1" indent="-324000">
              <a:spcBef>
                <a:spcPts val="600"/>
              </a:spcBef>
              <a:buNone/>
            </a:pPr>
            <a:r>
              <a:rPr lang="en-US" altLang="zh-TW" sz="2000" dirty="0">
                <a:latin typeface="微軟正黑體" panose="020B0604030504040204" pitchFamily="34" charset="-120"/>
                <a:ea typeface="微軟正黑體" panose="020B0604030504040204" pitchFamily="34" charset="-120"/>
              </a:rPr>
              <a:t>(1)</a:t>
            </a:r>
            <a:r>
              <a:rPr lang="zh-TW" altLang="en-US" sz="2000" dirty="0">
                <a:solidFill>
                  <a:srgbClr val="0000FF"/>
                </a:solidFill>
                <a:latin typeface="微軟正黑體" panose="020B0604030504040204" pitchFamily="34" charset="-120"/>
                <a:ea typeface="微軟正黑體" panose="020B0604030504040204" pitchFamily="34" charset="-120"/>
              </a:rPr>
              <a:t>同時報名</a:t>
            </a:r>
            <a:r>
              <a:rPr lang="en-US" altLang="zh-TW" sz="2000" dirty="0">
                <a:solidFill>
                  <a:srgbClr val="0000FF"/>
                </a:solidFill>
                <a:latin typeface="微軟正黑體" panose="020B0604030504040204" pitchFamily="34" charset="-120"/>
                <a:ea typeface="微軟正黑體" panose="020B0604030504040204" pitchFamily="34" charset="-120"/>
              </a:rPr>
              <a:t>2</a:t>
            </a:r>
            <a:r>
              <a:rPr lang="zh-TW" altLang="en-US" sz="2000" dirty="0">
                <a:solidFill>
                  <a:srgbClr val="0000FF"/>
                </a:solidFill>
                <a:latin typeface="微軟正黑體" panose="020B0604030504040204" pitchFamily="34" charset="-120"/>
                <a:ea typeface="微軟正黑體" panose="020B0604030504040204" pitchFamily="34" charset="-120"/>
              </a:rPr>
              <a:t>個類別：</a:t>
            </a:r>
            <a:r>
              <a:rPr lang="zh-TW" altLang="en-US" sz="2000" dirty="0">
                <a:latin typeface="微軟正黑體" panose="020B0604030504040204" pitchFamily="34" charset="-120"/>
                <a:ea typeface="微軟正黑體" panose="020B0604030504040204" pitchFamily="34" charset="-120"/>
              </a:rPr>
              <a:t>「不限類別」</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a:t>
            </a:r>
            <a:r>
              <a:rPr lang="en-US" altLang="zh-TW" sz="2000" dirty="0">
                <a:latin typeface="微軟正黑體" panose="020B0604030504040204" pitchFamily="34" charset="-120"/>
                <a:ea typeface="微軟正黑體" panose="020B0604030504040204" pitchFamily="34" charset="-120"/>
              </a:rPr>
              <a:t>1</a:t>
            </a:r>
            <a:r>
              <a:rPr lang="zh-TW" altLang="en-US" sz="2000" dirty="0">
                <a:latin typeface="微軟正黑體" panose="020B0604030504040204" pitchFamily="34" charset="-120"/>
                <a:ea typeface="微軟正黑體" panose="020B0604030504040204" pitchFamily="34" charset="-120"/>
              </a:rPr>
              <a:t>個保送類別」</a:t>
            </a:r>
            <a:r>
              <a:rPr lang="en-US" altLang="zh-TW" sz="2000" dirty="0">
                <a:latin typeface="微軟正黑體" panose="020B0604030504040204" pitchFamily="34" charset="-120"/>
                <a:ea typeface="微軟正黑體" panose="020B0604030504040204" pitchFamily="34" charset="-120"/>
              </a:rPr>
              <a:t>(10</a:t>
            </a:r>
            <a:r>
              <a:rPr lang="zh-TW" altLang="en-US" sz="2000" dirty="0">
                <a:latin typeface="微軟正黑體" panose="020B0604030504040204" pitchFamily="34" charset="-120"/>
                <a:ea typeface="微軟正黑體" panose="020B0604030504040204" pitchFamily="34" charset="-120"/>
              </a:rPr>
              <a:t>機械、</a:t>
            </a:r>
            <a:r>
              <a:rPr lang="en-US" altLang="zh-TW" sz="2000" dirty="0">
                <a:latin typeface="微軟正黑體" panose="020B0604030504040204" pitchFamily="34" charset="-120"/>
                <a:ea typeface="微軟正黑體" panose="020B0604030504040204" pitchFamily="34" charset="-120"/>
              </a:rPr>
              <a:t>20</a:t>
            </a:r>
            <a:r>
              <a:rPr lang="zh-TW" altLang="en-US" sz="2000" dirty="0">
                <a:latin typeface="微軟正黑體" panose="020B0604030504040204" pitchFamily="34" charset="-120"/>
                <a:ea typeface="微軟正黑體" panose="020B0604030504040204" pitchFamily="34" charset="-120"/>
              </a:rPr>
              <a:t>電機、</a:t>
            </a:r>
            <a:r>
              <a:rPr lang="en-US" altLang="zh-TW" sz="2000" dirty="0">
                <a:latin typeface="微軟正黑體" panose="020B0604030504040204" pitchFamily="34" charset="-120"/>
                <a:ea typeface="微軟正黑體" panose="020B0604030504040204" pitchFamily="34" charset="-120"/>
              </a:rPr>
              <a:t>21</a:t>
            </a:r>
            <a:r>
              <a:rPr lang="zh-TW" altLang="en-US" sz="2000" dirty="0">
                <a:latin typeface="微軟正黑體" panose="020B0604030504040204" pitchFamily="34" charset="-120"/>
                <a:ea typeface="微軟正黑體" panose="020B0604030504040204" pitchFamily="34" charset="-120"/>
              </a:rPr>
              <a:t>冷凍、</a:t>
            </a:r>
            <a:r>
              <a:rPr lang="en-US" altLang="zh-TW" sz="2000" dirty="0">
                <a:latin typeface="微軟正黑體" panose="020B0604030504040204" pitchFamily="34" charset="-120"/>
                <a:ea typeface="微軟正黑體" panose="020B0604030504040204" pitchFamily="34" charset="-120"/>
              </a:rPr>
              <a:t>25</a:t>
            </a:r>
            <a:r>
              <a:rPr lang="zh-TW" altLang="en-US" sz="2000" dirty="0">
                <a:latin typeface="微軟正黑體" panose="020B0604030504040204" pitchFamily="34" charset="-120"/>
                <a:ea typeface="微軟正黑體" panose="020B0604030504040204" pitchFamily="34" charset="-120"/>
              </a:rPr>
              <a:t>電子、</a:t>
            </a:r>
            <a:r>
              <a:rPr lang="en-US" altLang="zh-TW" sz="2000" dirty="0">
                <a:latin typeface="微軟正黑體" panose="020B0604030504040204" pitchFamily="34" charset="-120"/>
                <a:ea typeface="微軟正黑體" panose="020B0604030504040204" pitchFamily="34" charset="-120"/>
              </a:rPr>
              <a:t>55</a:t>
            </a:r>
            <a:r>
              <a:rPr lang="zh-TW" altLang="en-US" sz="2000" dirty="0">
                <a:latin typeface="微軟正黑體" panose="020B0604030504040204" pitchFamily="34" charset="-120"/>
                <a:ea typeface="微軟正黑體" panose="020B0604030504040204" pitchFamily="34" charset="-120"/>
              </a:rPr>
              <a:t>工程及</a:t>
            </a:r>
            <a:r>
              <a:rPr lang="en-US" altLang="zh-TW" sz="2000" dirty="0">
                <a:latin typeface="微軟正黑體" panose="020B0604030504040204" pitchFamily="34" charset="-120"/>
                <a:ea typeface="微軟正黑體" panose="020B0604030504040204" pitchFamily="34" charset="-120"/>
              </a:rPr>
              <a:t>56</a:t>
            </a:r>
            <a:r>
              <a:rPr lang="zh-TW" altLang="en-US" sz="2000" dirty="0">
                <a:latin typeface="微軟正黑體" panose="020B0604030504040204" pitchFamily="34" charset="-120"/>
                <a:ea typeface="微軟正黑體" panose="020B0604030504040204" pitchFamily="34" charset="-120"/>
              </a:rPr>
              <a:t>管理擇一</a:t>
            </a:r>
            <a:r>
              <a:rPr lang="en-US" altLang="zh-TW" sz="2000" dirty="0">
                <a:latin typeface="微軟正黑體" panose="020B0604030504040204" pitchFamily="34" charset="-120"/>
                <a:ea typeface="微軟正黑體" panose="020B0604030504040204" pitchFamily="34" charset="-120"/>
              </a:rPr>
              <a:t>)</a:t>
            </a:r>
          </a:p>
          <a:p>
            <a:pPr marL="812800" lvl="1" indent="-324000">
              <a:spcBef>
                <a:spcPts val="600"/>
              </a:spcBef>
              <a:buNone/>
            </a:pPr>
            <a:r>
              <a:rPr lang="en-US" altLang="zh-TW" sz="2000" dirty="0">
                <a:latin typeface="微軟正黑體" panose="020B0604030504040204" pitchFamily="34" charset="-120"/>
                <a:ea typeface="微軟正黑體" panose="020B0604030504040204" pitchFamily="34" charset="-120"/>
              </a:rPr>
              <a:t>(2)</a:t>
            </a:r>
            <a:r>
              <a:rPr lang="zh-TW" altLang="en-US" sz="2000" b="1" dirty="0">
                <a:solidFill>
                  <a:srgbClr val="FF0000"/>
                </a:solidFill>
                <a:latin typeface="微軟正黑體" panose="020B0604030504040204" pitchFamily="34" charset="-120"/>
                <a:ea typeface="微軟正黑體" panose="020B0604030504040204" pitchFamily="34" charset="-120"/>
              </a:rPr>
              <a:t>僅報名「</a:t>
            </a:r>
            <a:r>
              <a:rPr lang="en-US" altLang="zh-TW" sz="2000" b="1" dirty="0">
                <a:solidFill>
                  <a:srgbClr val="FF0000"/>
                </a:solidFill>
                <a:latin typeface="微軟正黑體" panose="020B0604030504040204" pitchFamily="34" charset="-120"/>
                <a:ea typeface="微軟正黑體" panose="020B0604030504040204" pitchFamily="34" charset="-120"/>
              </a:rPr>
              <a:t>1</a:t>
            </a:r>
            <a:r>
              <a:rPr lang="zh-TW" altLang="en-US" sz="2000" b="1" dirty="0">
                <a:solidFill>
                  <a:srgbClr val="FF0000"/>
                </a:solidFill>
                <a:latin typeface="微軟正黑體" panose="020B0604030504040204" pitchFamily="34" charset="-120"/>
                <a:ea typeface="微軟正黑體" panose="020B0604030504040204" pitchFamily="34" charset="-120"/>
              </a:rPr>
              <a:t>個保送類別」</a:t>
            </a:r>
            <a:r>
              <a:rPr lang="en-US" altLang="zh-TW" sz="2000" dirty="0">
                <a:latin typeface="微軟正黑體" panose="020B0604030504040204" pitchFamily="34" charset="-120"/>
                <a:ea typeface="微軟正黑體" panose="020B0604030504040204" pitchFamily="34" charset="-120"/>
              </a:rPr>
              <a:t>(10</a:t>
            </a:r>
            <a:r>
              <a:rPr lang="zh-TW" altLang="en-US" sz="2000" dirty="0">
                <a:latin typeface="微軟正黑體" panose="020B0604030504040204" pitchFamily="34" charset="-120"/>
                <a:ea typeface="微軟正黑體" panose="020B0604030504040204" pitchFamily="34" charset="-120"/>
              </a:rPr>
              <a:t>機械、</a:t>
            </a:r>
            <a:r>
              <a:rPr lang="en-US" altLang="zh-TW" sz="2000" dirty="0">
                <a:latin typeface="微軟正黑體" panose="020B0604030504040204" pitchFamily="34" charset="-120"/>
                <a:ea typeface="微軟正黑體" panose="020B0604030504040204" pitchFamily="34" charset="-120"/>
              </a:rPr>
              <a:t>20</a:t>
            </a:r>
            <a:r>
              <a:rPr lang="zh-TW" altLang="en-US" sz="2000" dirty="0">
                <a:latin typeface="微軟正黑體" panose="020B0604030504040204" pitchFamily="34" charset="-120"/>
                <a:ea typeface="微軟正黑體" panose="020B0604030504040204" pitchFamily="34" charset="-120"/>
              </a:rPr>
              <a:t>電機、</a:t>
            </a:r>
            <a:r>
              <a:rPr lang="en-US" altLang="zh-TW" sz="2000" dirty="0">
                <a:latin typeface="微軟正黑體" panose="020B0604030504040204" pitchFamily="34" charset="-120"/>
                <a:ea typeface="微軟正黑體" panose="020B0604030504040204" pitchFamily="34" charset="-120"/>
              </a:rPr>
              <a:t>21</a:t>
            </a:r>
            <a:r>
              <a:rPr lang="zh-TW" altLang="en-US" sz="2000" dirty="0">
                <a:latin typeface="微軟正黑體" panose="020B0604030504040204" pitchFamily="34" charset="-120"/>
                <a:ea typeface="微軟正黑體" panose="020B0604030504040204" pitchFamily="34" charset="-120"/>
              </a:rPr>
              <a:t>冷凍、</a:t>
            </a:r>
            <a:r>
              <a:rPr lang="en-US" altLang="zh-TW" sz="2000" dirty="0">
                <a:latin typeface="微軟正黑體" panose="020B0604030504040204" pitchFamily="34" charset="-120"/>
                <a:ea typeface="微軟正黑體" panose="020B0604030504040204" pitchFamily="34" charset="-120"/>
              </a:rPr>
              <a:t>25</a:t>
            </a:r>
            <a:r>
              <a:rPr lang="zh-TW" altLang="en-US" sz="2000" dirty="0">
                <a:latin typeface="微軟正黑體" panose="020B0604030504040204" pitchFamily="34" charset="-120"/>
                <a:ea typeface="微軟正黑體" panose="020B0604030504040204" pitchFamily="34" charset="-120"/>
              </a:rPr>
              <a:t>電子、</a:t>
            </a:r>
            <a:r>
              <a:rPr lang="en-US" altLang="zh-TW" sz="2000" dirty="0">
                <a:latin typeface="微軟正黑體" panose="020B0604030504040204" pitchFamily="34" charset="-120"/>
                <a:ea typeface="微軟正黑體" panose="020B0604030504040204" pitchFamily="34" charset="-120"/>
              </a:rPr>
              <a:t>55</a:t>
            </a:r>
            <a:r>
              <a:rPr lang="zh-TW" altLang="en-US" sz="2000" dirty="0">
                <a:latin typeface="微軟正黑體" panose="020B0604030504040204" pitchFamily="34" charset="-120"/>
                <a:ea typeface="微軟正黑體" panose="020B0604030504040204" pitchFamily="34" charset="-120"/>
              </a:rPr>
              <a:t>工程及</a:t>
            </a:r>
            <a:r>
              <a:rPr lang="en-US" altLang="zh-TW" sz="2000" dirty="0">
                <a:latin typeface="微軟正黑體" panose="020B0604030504040204" pitchFamily="34" charset="-120"/>
                <a:ea typeface="微軟正黑體" panose="020B0604030504040204" pitchFamily="34" charset="-120"/>
              </a:rPr>
              <a:t>56</a:t>
            </a:r>
            <a:r>
              <a:rPr lang="zh-TW" altLang="en-US" sz="2000" dirty="0">
                <a:latin typeface="微軟正黑體" panose="020B0604030504040204" pitchFamily="34" charset="-120"/>
                <a:ea typeface="微軟正黑體" panose="020B0604030504040204" pitchFamily="34" charset="-120"/>
              </a:rPr>
              <a:t>管理擇一</a:t>
            </a:r>
            <a:br>
              <a:rPr lang="en-US" altLang="zh-TW" sz="2000" dirty="0">
                <a:latin typeface="微軟正黑體" panose="020B0604030504040204" pitchFamily="34" charset="-120"/>
                <a:ea typeface="微軟正黑體" panose="020B0604030504040204" pitchFamily="34" charset="-120"/>
              </a:rPr>
            </a:br>
            <a:r>
              <a:rPr lang="zh-TW" altLang="en-US" sz="2000" dirty="0">
                <a:latin typeface="微軟正黑體" panose="020B0604030504040204" pitchFamily="34" charset="-120"/>
                <a:ea typeface="微軟正黑體" panose="020B0604030504040204" pitchFamily="34" charset="-120"/>
              </a:rPr>
              <a:t>放棄不分系菁英班志願</a:t>
            </a:r>
            <a:r>
              <a:rPr lang="en-US" altLang="zh-TW" sz="2000" dirty="0">
                <a:latin typeface="微軟正黑體" panose="020B0604030504040204" pitchFamily="34" charset="-120"/>
                <a:ea typeface="微軟正黑體" panose="020B0604030504040204" pitchFamily="34" charset="-120"/>
              </a:rPr>
              <a:t>)</a:t>
            </a:r>
            <a:endParaRPr lang="zh-TW" altLang="en-US" sz="2000" dirty="0">
              <a:latin typeface="微軟正黑體" panose="020B0604030504040204" pitchFamily="34" charset="-120"/>
              <a:ea typeface="微軟正黑體" panose="020B0604030504040204" pitchFamily="34" charset="-120"/>
            </a:endParaRPr>
          </a:p>
          <a:p>
            <a:pPr marL="812800" lvl="1" indent="-324000">
              <a:spcBef>
                <a:spcPts val="600"/>
              </a:spcBef>
              <a:buNone/>
            </a:pPr>
            <a:r>
              <a:rPr lang="en-US" altLang="zh-TW" sz="2000" dirty="0">
                <a:latin typeface="微軟正黑體" panose="020B0604030504040204" pitchFamily="34" charset="-120"/>
                <a:ea typeface="微軟正黑體" panose="020B0604030504040204" pitchFamily="34" charset="-120"/>
              </a:rPr>
              <a:t>(3)</a:t>
            </a:r>
            <a:r>
              <a:rPr lang="zh-TW" altLang="en-US" sz="2000" dirty="0">
                <a:solidFill>
                  <a:srgbClr val="0000FF"/>
                </a:solidFill>
                <a:latin typeface="微軟正黑體" panose="020B0604030504040204" pitchFamily="34" charset="-120"/>
                <a:ea typeface="微軟正黑體" panose="020B0604030504040204" pitchFamily="34" charset="-120"/>
              </a:rPr>
              <a:t>僅報名「不限類別」</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免報名費。登記志願時僅限填不分系菁英班</a:t>
            </a:r>
            <a:r>
              <a:rPr lang="en-US" altLang="zh-TW" sz="2000" dirty="0">
                <a:latin typeface="微軟正黑體" panose="020B0604030504040204" pitchFamily="34" charset="-120"/>
                <a:ea typeface="微軟正黑體" panose="020B0604030504040204" pitchFamily="34" charset="-120"/>
              </a:rPr>
              <a:t>)</a:t>
            </a:r>
          </a:p>
          <a:p>
            <a:pPr marL="812800" lvl="1" indent="-355600">
              <a:spcBef>
                <a:spcPts val="600"/>
              </a:spcBef>
              <a:buNone/>
            </a:pPr>
            <a:r>
              <a:rPr lang="zh-TW" altLang="en-US" sz="2000" dirty="0">
                <a:latin typeface="微軟正黑體" panose="020B0604030504040204" pitchFamily="34" charset="-120"/>
                <a:ea typeface="微軟正黑體" panose="020B0604030504040204" pitchFamily="34" charset="-120"/>
              </a:rPr>
              <a:t>      </a:t>
            </a:r>
            <a:r>
              <a:rPr lang="zh-TW" altLang="en-US" sz="2000" dirty="0">
                <a:solidFill>
                  <a:srgbClr val="FF0000"/>
                </a:solidFill>
                <a:latin typeface="微軟正黑體" panose="020B0604030504040204" pitchFamily="34" charset="-120"/>
                <a:ea typeface="微軟正黑體" panose="020B0604030504040204" pitchFamily="34" charset="-120"/>
              </a:rPr>
              <a:t>註</a:t>
            </a:r>
            <a:r>
              <a:rPr lang="en-US" altLang="zh-TW" sz="2000" dirty="0">
                <a:solidFill>
                  <a:srgbClr val="FF0000"/>
                </a:solidFill>
                <a:latin typeface="微軟正黑體" panose="020B0604030504040204" pitchFamily="34" charset="-120"/>
                <a:ea typeface="微軟正黑體" panose="020B0604030504040204" pitchFamily="34" charset="-120"/>
              </a:rPr>
              <a:t>:113</a:t>
            </a:r>
            <a:r>
              <a:rPr lang="zh-TW" altLang="en-US" sz="2000" dirty="0">
                <a:solidFill>
                  <a:srgbClr val="FF0000"/>
                </a:solidFill>
                <a:latin typeface="微軟正黑體" panose="020B0604030504040204" pitchFamily="34" charset="-120"/>
                <a:ea typeface="微軟正黑體" panose="020B0604030504040204" pitchFamily="34" charset="-120"/>
              </a:rPr>
              <a:t>學年度「</a:t>
            </a:r>
            <a:r>
              <a:rPr lang="en-US" altLang="zh-TW" sz="2000" dirty="0">
                <a:solidFill>
                  <a:srgbClr val="FF0000"/>
                </a:solidFill>
                <a:latin typeface="微軟正黑體" panose="020B0604030504040204" pitchFamily="34" charset="-120"/>
                <a:ea typeface="微軟正黑體" panose="020B0604030504040204" pitchFamily="34" charset="-120"/>
              </a:rPr>
              <a:t>99</a:t>
            </a:r>
            <a:r>
              <a:rPr lang="zh-TW" altLang="en-US" sz="2000" dirty="0">
                <a:solidFill>
                  <a:srgbClr val="FF0000"/>
                </a:solidFill>
                <a:latin typeface="微軟正黑體" panose="020B0604030504040204" pitchFamily="34" charset="-120"/>
                <a:ea typeface="微軟正黑體" panose="020B0604030504040204" pitchFamily="34" charset="-120"/>
              </a:rPr>
              <a:t>不限類別」</a:t>
            </a:r>
            <a:r>
              <a:rPr lang="en-US" altLang="zh-TW" sz="2000" dirty="0">
                <a:solidFill>
                  <a:srgbClr val="FF0000"/>
                </a:solidFill>
                <a:latin typeface="微軟正黑體" panose="020B0604030504040204" pitchFamily="34" charset="-120"/>
                <a:ea typeface="微軟正黑體" panose="020B0604030504040204" pitchFamily="34" charset="-120"/>
              </a:rPr>
              <a:t>(</a:t>
            </a:r>
            <a:r>
              <a:rPr lang="zh-TW" altLang="en-US" sz="2000" dirty="0">
                <a:solidFill>
                  <a:srgbClr val="FF0000"/>
                </a:solidFill>
                <a:latin typeface="微軟正黑體" panose="020B0604030504040204" pitchFamily="34" charset="-120"/>
                <a:ea typeface="微軟正黑體" panose="020B0604030504040204" pitchFamily="34" charset="-120"/>
              </a:rPr>
              <a:t>不分系菁英班</a:t>
            </a:r>
            <a:r>
              <a:rPr lang="en-US" altLang="zh-TW" sz="2000" dirty="0">
                <a:solidFill>
                  <a:srgbClr val="FF0000"/>
                </a:solidFill>
                <a:latin typeface="微軟正黑體" panose="020B0604030504040204" pitchFamily="34" charset="-120"/>
                <a:ea typeface="微軟正黑體" panose="020B0604030504040204" pitchFamily="34" charset="-120"/>
              </a:rPr>
              <a:t>)</a:t>
            </a:r>
            <a:r>
              <a:rPr lang="zh-TW" altLang="en-US" sz="2000" dirty="0">
                <a:solidFill>
                  <a:srgbClr val="FF0000"/>
                </a:solidFill>
                <a:latin typeface="微軟正黑體" panose="020B0604030504040204" pitchFamily="34" charset="-120"/>
                <a:ea typeface="微軟正黑體" panose="020B0604030504040204" pitchFamily="34" charset="-120"/>
              </a:rPr>
              <a:t>無招生名額</a:t>
            </a:r>
            <a:endParaRPr lang="en-US" altLang="zh-TW" sz="2000" dirty="0">
              <a:solidFill>
                <a:srgbClr val="FF0000"/>
              </a:solidFill>
              <a:latin typeface="微軟正黑體" panose="020B0604030504040204" pitchFamily="34" charset="-120"/>
              <a:ea typeface="微軟正黑體" panose="020B0604030504040204" pitchFamily="34" charset="-120"/>
            </a:endParaRPr>
          </a:p>
        </p:txBody>
      </p:sp>
      <p:grpSp>
        <p:nvGrpSpPr>
          <p:cNvPr id="34823" name="群組 19"/>
          <p:cNvGrpSpPr>
            <a:grpSpLocks/>
          </p:cNvGrpSpPr>
          <p:nvPr/>
        </p:nvGrpSpPr>
        <p:grpSpPr bwMode="auto">
          <a:xfrm>
            <a:off x="1051437" y="830264"/>
            <a:ext cx="2320413" cy="500062"/>
            <a:chOff x="622300" y="1643063"/>
            <a:chExt cx="3035300" cy="500062"/>
          </a:xfrm>
        </p:grpSpPr>
        <p:sp>
          <p:nvSpPr>
            <p:cNvPr id="17" name="圓角矩形 16"/>
            <p:cNvSpPr/>
            <p:nvPr/>
          </p:nvSpPr>
          <p:spPr bwMode="auto">
            <a:xfrm>
              <a:off x="622300" y="1643063"/>
              <a:ext cx="3035300" cy="500062"/>
            </a:xfrm>
            <a:prstGeom prst="round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anchor="ctr"/>
            <a:lstStyle/>
            <a:p>
              <a:pPr algn="ctr"/>
              <a:endParaRPr lang="zh-TW" altLang="en-US" sz="2400" dirty="0">
                <a:solidFill>
                  <a:schemeClr val="bg1"/>
                </a:solidFill>
                <a:latin typeface="華康儷楷書" panose="03000509000000000000" pitchFamily="65" charset="-120"/>
                <a:ea typeface="華康儷楷書" panose="03000509000000000000" pitchFamily="65" charset="-120"/>
              </a:endParaRPr>
            </a:p>
          </p:txBody>
        </p:sp>
        <p:sp>
          <p:nvSpPr>
            <p:cNvPr id="42003" name="矩形 17"/>
            <p:cNvSpPr>
              <a:spLocks noChangeArrowheads="1"/>
            </p:cNvSpPr>
            <p:nvPr/>
          </p:nvSpPr>
          <p:spPr bwMode="auto">
            <a:xfrm>
              <a:off x="917576" y="1685554"/>
              <a:ext cx="2536825" cy="431800"/>
            </a:xfrm>
            <a:prstGeom prst="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horz" anchor="ctr"/>
            <a:lstStyle/>
            <a:p>
              <a:pPr algn="ctr"/>
              <a:r>
                <a:rPr lang="zh-TW" altLang="en-US" sz="2400" dirty="0">
                  <a:solidFill>
                    <a:schemeClr val="bg1"/>
                  </a:solidFill>
                  <a:latin typeface="微軟正黑體" panose="020B0604030504040204" pitchFamily="34" charset="-120"/>
                  <a:ea typeface="微軟正黑體" panose="020B0604030504040204" pitchFamily="34" charset="-120"/>
                </a:rPr>
                <a:t>網路報名</a:t>
              </a:r>
            </a:p>
          </p:txBody>
        </p:sp>
      </p:grpSp>
      <p:sp>
        <p:nvSpPr>
          <p:cNvPr id="20" name="矩形 1"/>
          <p:cNvSpPr>
            <a:spLocks noChangeArrowheads="1"/>
          </p:cNvSpPr>
          <p:nvPr/>
        </p:nvSpPr>
        <p:spPr bwMode="auto">
          <a:xfrm>
            <a:off x="969483" y="1422922"/>
            <a:ext cx="618630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eaLnBrk="1" hangingPunct="1">
              <a:spcBef>
                <a:spcPct val="0"/>
              </a:spcBef>
              <a:buFontTx/>
              <a:buNone/>
              <a:defRPr/>
            </a:pPr>
            <a:r>
              <a:rPr lang="en-US" altLang="zh-TW" sz="24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【113.2.19(</a:t>
            </a:r>
            <a:r>
              <a:rPr lang="zh-TW" altLang="en-US" sz="24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一</a:t>
            </a:r>
            <a:r>
              <a:rPr lang="en-US" altLang="zh-TW" sz="24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)10:00-113.</a:t>
            </a:r>
            <a:r>
              <a:rPr lang="en-US" altLang="zh-TW" sz="24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2.22(</a:t>
            </a:r>
            <a:r>
              <a:rPr lang="zh-TW" altLang="en-US" sz="24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四</a:t>
            </a:r>
            <a:r>
              <a:rPr lang="en-US" altLang="zh-TW" sz="24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)17:00</a:t>
            </a:r>
            <a:r>
              <a:rPr lang="zh-TW" altLang="en-US" sz="24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止</a:t>
            </a:r>
            <a:r>
              <a:rPr lang="en-US" altLang="zh-TW" sz="24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24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pSp>
        <p:nvGrpSpPr>
          <p:cNvPr id="21" name="群組 20"/>
          <p:cNvGrpSpPr/>
          <p:nvPr/>
        </p:nvGrpSpPr>
        <p:grpSpPr>
          <a:xfrm>
            <a:off x="9363075" y="815704"/>
            <a:ext cx="2630488" cy="1214437"/>
            <a:chOff x="7896225" y="115889"/>
            <a:chExt cx="2630488" cy="1214437"/>
          </a:xfrm>
        </p:grpSpPr>
        <p:grpSp>
          <p:nvGrpSpPr>
            <p:cNvPr id="34" name="群組 26"/>
            <p:cNvGrpSpPr>
              <a:grpSpLocks/>
            </p:cNvGrpSpPr>
            <p:nvPr/>
          </p:nvGrpSpPr>
          <p:grpSpPr bwMode="auto">
            <a:xfrm>
              <a:off x="7896225" y="115889"/>
              <a:ext cx="2630488" cy="1214437"/>
              <a:chOff x="6228184" y="1071563"/>
              <a:chExt cx="2630066" cy="1214437"/>
            </a:xfrm>
          </p:grpSpPr>
          <p:sp>
            <p:nvSpPr>
              <p:cNvPr id="36" name="圓角矩形 35"/>
              <p:cNvSpPr/>
              <p:nvPr/>
            </p:nvSpPr>
            <p:spPr bwMode="auto">
              <a:xfrm>
                <a:off x="6228184" y="1071563"/>
                <a:ext cx="357131" cy="1214437"/>
              </a:xfrm>
              <a:prstGeom prst="roundRect">
                <a:avLst/>
              </a:prstGeom>
              <a:solidFill>
                <a:schemeClr val="accent6">
                  <a:lumMod val="75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bg1"/>
                    </a:solidFill>
                    <a:latin typeface="華康儷楷書" panose="03000509000000000000" pitchFamily="65" charset="-120"/>
                    <a:ea typeface="華康儷楷書" panose="03000509000000000000" pitchFamily="65" charset="-120"/>
                  </a:rPr>
                  <a:t>報名</a:t>
                </a:r>
              </a:p>
            </p:txBody>
          </p:sp>
          <p:sp>
            <p:nvSpPr>
              <p:cNvPr id="37" name="圓角矩形 36"/>
              <p:cNvSpPr/>
              <p:nvPr/>
            </p:nvSpPr>
            <p:spPr bwMode="auto">
              <a:xfrm>
                <a:off x="7337667" y="1071563"/>
                <a:ext cx="398400"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繳交報名費</a:t>
                </a:r>
                <a:endParaRPr lang="en-US" altLang="zh-TW" sz="1400" dirty="0">
                  <a:solidFill>
                    <a:schemeClr val="tx1"/>
                  </a:solidFill>
                  <a:latin typeface="華康儷楷書" panose="03000509000000000000" pitchFamily="65" charset="-120"/>
                  <a:ea typeface="華康儷楷書" panose="03000509000000000000" pitchFamily="65" charset="-120"/>
                </a:endParaRPr>
              </a:p>
            </p:txBody>
          </p:sp>
          <p:sp>
            <p:nvSpPr>
              <p:cNvPr id="38" name="圓角矩形 37"/>
              <p:cNvSpPr/>
              <p:nvPr/>
            </p:nvSpPr>
            <p:spPr bwMode="auto">
              <a:xfrm>
                <a:off x="7882095" y="1071563"/>
                <a:ext cx="447507"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網路登記志願</a:t>
                </a:r>
              </a:p>
            </p:txBody>
          </p:sp>
          <p:sp>
            <p:nvSpPr>
              <p:cNvPr id="39" name="圓角矩形 38"/>
              <p:cNvSpPr/>
              <p:nvPr/>
            </p:nvSpPr>
            <p:spPr bwMode="auto">
              <a:xfrm>
                <a:off x="8501119" y="1071563"/>
                <a:ext cx="357131"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分發放榜</a:t>
                </a:r>
              </a:p>
            </p:txBody>
          </p:sp>
          <p:cxnSp>
            <p:nvCxnSpPr>
              <p:cNvPr id="40" name="直線單箭頭接點 39"/>
              <p:cNvCxnSpPr>
                <a:stCxn id="36" idx="3"/>
              </p:cNvCxnSpPr>
              <p:nvPr/>
            </p:nvCxnSpPr>
            <p:spPr bwMode="auto">
              <a:xfrm>
                <a:off x="6585315" y="1679575"/>
                <a:ext cx="147613"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41" name="直線單箭頭接點 40"/>
              <p:cNvCxnSpPr>
                <a:endCxn id="37" idx="1"/>
              </p:cNvCxnSpPr>
              <p:nvPr/>
            </p:nvCxnSpPr>
            <p:spPr bwMode="auto">
              <a:xfrm>
                <a:off x="7090059" y="1678782"/>
                <a:ext cx="247608"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42" name="直線單箭頭接點 41"/>
              <p:cNvCxnSpPr>
                <a:stCxn id="37" idx="3"/>
                <a:endCxn id="38" idx="1"/>
              </p:cNvCxnSpPr>
              <p:nvPr/>
            </p:nvCxnSpPr>
            <p:spPr bwMode="auto">
              <a:xfrm>
                <a:off x="7736067" y="1678782"/>
                <a:ext cx="146028"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43" name="直線單箭頭接點 42"/>
              <p:cNvCxnSpPr>
                <a:stCxn id="38" idx="3"/>
                <a:endCxn id="39" idx="1"/>
              </p:cNvCxnSpPr>
              <p:nvPr/>
            </p:nvCxnSpPr>
            <p:spPr bwMode="auto">
              <a:xfrm>
                <a:off x="8329602" y="1678782"/>
                <a:ext cx="171517"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grpSp>
        <p:sp>
          <p:nvSpPr>
            <p:cNvPr id="35" name="圓角矩形 34"/>
            <p:cNvSpPr/>
            <p:nvPr/>
          </p:nvSpPr>
          <p:spPr bwMode="auto">
            <a:xfrm>
              <a:off x="8401050" y="115889"/>
              <a:ext cx="457201"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成績排名</a:t>
              </a:r>
            </a:p>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資格審查</a:t>
              </a:r>
            </a:p>
          </p:txBody>
        </p:sp>
      </p:grpSp>
      <p:sp>
        <p:nvSpPr>
          <p:cNvPr id="44"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500" b="1" spc="-75" dirty="0">
                <a:solidFill>
                  <a:prstClr val="black"/>
                </a:solidFill>
                <a:latin typeface="微軟正黑體" panose="020B0604030504040204" pitchFamily="34" charset="-120"/>
                <a:ea typeface="微軟正黑體" panose="020B0604030504040204" pitchFamily="34" charset="-120"/>
              </a:rPr>
              <a:t>技優保送入學招生作業流程</a:t>
            </a:r>
          </a:p>
        </p:txBody>
      </p:sp>
    </p:spTree>
    <p:extLst>
      <p:ext uri="{BB962C8B-B14F-4D97-AF65-F5344CB8AC3E}">
        <p14:creationId xmlns:p14="http://schemas.microsoft.com/office/powerpoint/2010/main" val="1103895234"/>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6" name="矩形 21"/>
          <p:cNvSpPr>
            <a:spLocks noChangeArrowheads="1"/>
          </p:cNvSpPr>
          <p:nvPr/>
        </p:nvSpPr>
        <p:spPr bwMode="auto">
          <a:xfrm>
            <a:off x="1075824" y="4668233"/>
            <a:ext cx="10877550" cy="2041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65113" indent="-265113"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eaLnBrk="1" hangingPunct="1">
              <a:spcBef>
                <a:spcPts val="800"/>
              </a:spcBef>
              <a:buBlip>
                <a:blip r:embed="rId3"/>
              </a:buBlip>
            </a:pPr>
            <a:r>
              <a:rPr lang="zh-TW" altLang="en-US" sz="2000" b="1" u="sng" dirty="0">
                <a:solidFill>
                  <a:srgbClr val="FF0000"/>
                </a:solidFill>
                <a:latin typeface="微軟正黑體" panose="020B0604030504040204" pitchFamily="34" charset="-120"/>
                <a:ea typeface="微軟正黑體" panose="020B0604030504040204" pitchFamily="34" charset="-120"/>
              </a:rPr>
              <a:t>甄審結果由各校公告</a:t>
            </a:r>
            <a:r>
              <a:rPr lang="zh-TW" altLang="en-US" sz="2000" dirty="0">
                <a:latin typeface="微軟正黑體" panose="020B0604030504040204" pitchFamily="34" charset="-120"/>
                <a:ea typeface="微軟正黑體" panose="020B0604030504040204" pitchFamily="34" charset="-120"/>
              </a:rPr>
              <a:t>，考生亦可由本委員會網站查詢</a:t>
            </a:r>
            <a:endParaRPr lang="en-US" altLang="zh-TW" sz="2000" dirty="0">
              <a:latin typeface="微軟正黑體" panose="020B0604030504040204" pitchFamily="34" charset="-120"/>
              <a:ea typeface="微軟正黑體" panose="020B0604030504040204" pitchFamily="34" charset="-120"/>
            </a:endParaRPr>
          </a:p>
          <a:p>
            <a:pPr eaLnBrk="1" hangingPunct="1">
              <a:spcBef>
                <a:spcPts val="800"/>
              </a:spcBef>
              <a:buBlip>
                <a:blip r:embed="rId3"/>
              </a:buBlip>
            </a:pPr>
            <a:r>
              <a:rPr lang="zh-TW" altLang="en-US" sz="2000" dirty="0">
                <a:latin typeface="微軟正黑體" panose="020B0604030504040204" pitchFamily="34" charset="-120"/>
                <a:ea typeface="微軟正黑體" panose="020B0604030504040204" pitchFamily="34" charset="-120"/>
              </a:rPr>
              <a:t>各校系科</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組</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學程得列正備取生或不足額錄取</a:t>
            </a:r>
            <a:r>
              <a:rPr lang="en-US" altLang="zh-TW" sz="2000" dirty="0">
                <a:latin typeface="微軟正黑體" panose="020B0604030504040204" pitchFamily="34" charset="-120"/>
                <a:ea typeface="微軟正黑體" panose="020B0604030504040204" pitchFamily="34" charset="-120"/>
              </a:rPr>
              <a:t>(</a:t>
            </a:r>
            <a:r>
              <a:rPr lang="zh-TW" altLang="en-US" sz="2000" dirty="0">
                <a:solidFill>
                  <a:srgbClr val="0000CC"/>
                </a:solidFill>
                <a:latin typeface="微軟正黑體" panose="020B0604030504040204" pitchFamily="34" charset="-120"/>
                <a:ea typeface="微軟正黑體" panose="020B0604030504040204" pitchFamily="34" charset="-120"/>
              </a:rPr>
              <a:t>此時尚未取得入學資格</a:t>
            </a:r>
            <a:r>
              <a:rPr lang="en-US" altLang="zh-TW" sz="2000" dirty="0">
                <a:latin typeface="微軟正黑體" panose="020B0604030504040204" pitchFamily="34" charset="-120"/>
                <a:ea typeface="微軟正黑體" panose="020B0604030504040204" pitchFamily="34" charset="-120"/>
              </a:rPr>
              <a:t>)</a:t>
            </a:r>
          </a:p>
          <a:p>
            <a:pPr eaLnBrk="1" hangingPunct="1">
              <a:spcBef>
                <a:spcPts val="800"/>
              </a:spcBef>
              <a:buBlip>
                <a:blip r:embed="rId3"/>
              </a:buBlip>
            </a:pPr>
            <a:r>
              <a:rPr lang="zh-TW" altLang="en-US" sz="2000" dirty="0">
                <a:latin typeface="微軟正黑體" panose="020B0604030504040204" pitchFamily="34" charset="-120"/>
                <a:ea typeface="微軟正黑體" panose="020B0604030504040204" pitchFamily="34" charset="-120"/>
              </a:rPr>
              <a:t>如因甄審總成績相同，致使正取生人數超出招生名額時，依所訂同分參酌方式決定錄取順序</a:t>
            </a:r>
            <a:endParaRPr lang="en-US" altLang="zh-TW" sz="2000" dirty="0">
              <a:latin typeface="微軟正黑體" panose="020B0604030504040204" pitchFamily="34" charset="-120"/>
              <a:ea typeface="微軟正黑體" panose="020B0604030504040204" pitchFamily="34" charset="-120"/>
            </a:endParaRPr>
          </a:p>
          <a:p>
            <a:pPr eaLnBrk="1" hangingPunct="1">
              <a:spcBef>
                <a:spcPts val="800"/>
              </a:spcBef>
              <a:buBlip>
                <a:blip r:embed="rId3"/>
              </a:buBlip>
            </a:pPr>
            <a:r>
              <a:rPr lang="zh-TW" altLang="en-US" sz="2000" dirty="0">
                <a:latin typeface="微軟正黑體" panose="020B0604030504040204" pitchFamily="34" charset="-120"/>
                <a:ea typeface="微軟正黑體" panose="020B0604030504040204" pitchFamily="34" charset="-120"/>
              </a:rPr>
              <a:t>甄審結果之正取生不得增額錄取，備取生遞補順序不得相同</a:t>
            </a:r>
            <a:endParaRPr lang="en-US" altLang="zh-TW" sz="2000" dirty="0">
              <a:latin typeface="微軟正黑體" panose="020B0604030504040204" pitchFamily="34" charset="-120"/>
              <a:ea typeface="微軟正黑體" panose="020B0604030504040204" pitchFamily="34" charset="-120"/>
            </a:endParaRPr>
          </a:p>
          <a:p>
            <a:pPr eaLnBrk="1" hangingPunct="1">
              <a:spcBef>
                <a:spcPts val="800"/>
              </a:spcBef>
              <a:buBlip>
                <a:blip r:embed="rId3"/>
              </a:buBlip>
            </a:pPr>
            <a:r>
              <a:rPr lang="zh-TW" altLang="en-US" sz="2000" b="1" dirty="0">
                <a:solidFill>
                  <a:srgbClr val="FF0000"/>
                </a:solidFill>
                <a:latin typeface="微軟正黑體" panose="020B0604030504040204" pitchFamily="34" charset="-120"/>
                <a:ea typeface="微軟正黑體" panose="020B0604030504040204" pitchFamily="34" charset="-120"/>
              </a:rPr>
              <a:t>考生皆須登記就讀志願序後，經本委員會統一分發錄取，才取得入學資格</a:t>
            </a:r>
            <a:endParaRPr lang="en-US" altLang="zh-TW" sz="2000" b="1" dirty="0">
              <a:solidFill>
                <a:srgbClr val="FF0000"/>
              </a:solidFill>
              <a:latin typeface="微軟正黑體" panose="020B0604030504040204" pitchFamily="34" charset="-120"/>
              <a:ea typeface="微軟正黑體" panose="020B0604030504040204" pitchFamily="34" charset="-120"/>
            </a:endParaRPr>
          </a:p>
        </p:txBody>
      </p:sp>
      <p:sp>
        <p:nvSpPr>
          <p:cNvPr id="27657" name="矩形 22"/>
          <p:cNvSpPr>
            <a:spLocks noChangeArrowheads="1"/>
          </p:cNvSpPr>
          <p:nvPr/>
        </p:nvSpPr>
        <p:spPr bwMode="auto">
          <a:xfrm>
            <a:off x="1075824" y="1644872"/>
            <a:ext cx="10792326" cy="841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eaLnBrk="1" hangingPunct="1">
              <a:spcBef>
                <a:spcPts val="800"/>
              </a:spcBef>
              <a:buBlip>
                <a:blip r:embed="rId3"/>
              </a:buBlip>
            </a:pPr>
            <a:r>
              <a:rPr lang="zh-TW" altLang="en-US" sz="2100" dirty="0">
                <a:latin typeface="微軟正黑體" panose="020B0604030504040204" pitchFamily="34" charset="-120"/>
                <a:ea typeface="微軟正黑體" panose="020B0604030504040204" pitchFamily="34" charset="-120"/>
              </a:rPr>
              <a:t>依各校系科</a:t>
            </a:r>
            <a:r>
              <a:rPr lang="en-US" altLang="zh-TW" sz="2100" dirty="0">
                <a:latin typeface="微軟正黑體" panose="020B0604030504040204" pitchFamily="34" charset="-120"/>
                <a:ea typeface="微軟正黑體" panose="020B0604030504040204" pitchFamily="34" charset="-120"/>
              </a:rPr>
              <a:t>(</a:t>
            </a:r>
            <a:r>
              <a:rPr lang="zh-TW" altLang="en-US" sz="2100" dirty="0">
                <a:latin typeface="微軟正黑體" panose="020B0604030504040204" pitchFamily="34" charset="-120"/>
                <a:ea typeface="微軟正黑體" panose="020B0604030504040204" pitchFamily="34" charset="-120"/>
              </a:rPr>
              <a:t>組</a:t>
            </a:r>
            <a:r>
              <a:rPr lang="en-US" altLang="zh-TW" sz="2100" dirty="0">
                <a:latin typeface="微軟正黑體" panose="020B0604030504040204" pitchFamily="34" charset="-120"/>
                <a:ea typeface="微軟正黑體" panose="020B0604030504040204" pitchFamily="34" charset="-120"/>
              </a:rPr>
              <a:t>)</a:t>
            </a:r>
            <a:r>
              <a:rPr lang="zh-TW" altLang="en-US" sz="2100" dirty="0">
                <a:latin typeface="微軟正黑體" panose="020B0604030504040204" pitchFamily="34" charset="-120"/>
                <a:ea typeface="微軟正黑體" panose="020B0604030504040204" pitchFamily="34" charset="-120"/>
              </a:rPr>
              <a:t>、學程所訂方式進行</a:t>
            </a:r>
            <a:r>
              <a:rPr lang="en-US" altLang="zh-TW" sz="2100" dirty="0">
                <a:latin typeface="微軟正黑體" panose="020B0604030504040204" pitchFamily="34" charset="-120"/>
                <a:ea typeface="微軟正黑體" panose="020B0604030504040204" pitchFamily="34" charset="-120"/>
              </a:rPr>
              <a:t>(</a:t>
            </a:r>
            <a:r>
              <a:rPr lang="zh-TW" altLang="en-US" sz="2100" dirty="0">
                <a:solidFill>
                  <a:srgbClr val="00B050"/>
                </a:solidFill>
                <a:latin typeface="微軟正黑體" panose="020B0604030504040204" pitchFamily="34" charset="-120"/>
                <a:ea typeface="微軟正黑體" panose="020B0604030504040204" pitchFamily="34" charset="-120"/>
              </a:rPr>
              <a:t>請參閱招生簡章附錄一</a:t>
            </a:r>
            <a:r>
              <a:rPr lang="en-US" altLang="zh-TW" sz="2100" dirty="0">
                <a:latin typeface="微軟正黑體" panose="020B0604030504040204" pitchFamily="34" charset="-120"/>
                <a:ea typeface="微軟正黑體" panose="020B0604030504040204" pitchFamily="34" charset="-120"/>
              </a:rPr>
              <a:t>)</a:t>
            </a:r>
          </a:p>
          <a:p>
            <a:pPr eaLnBrk="1" hangingPunct="1">
              <a:spcBef>
                <a:spcPts val="800"/>
              </a:spcBef>
              <a:buNone/>
            </a:pPr>
            <a:r>
              <a:rPr lang="zh-TW" altLang="en-US" sz="2100" dirty="0">
                <a:solidFill>
                  <a:srgbClr val="000000"/>
                </a:solidFill>
                <a:latin typeface="微軟正黑體" panose="020B0604030504040204" pitchFamily="34" charset="-120"/>
                <a:ea typeface="微軟正黑體" panose="020B0604030504040204" pitchFamily="34" charset="-120"/>
              </a:rPr>
              <a:t>  甄審總成績計算：指定項目甄審成績</a:t>
            </a:r>
            <a:r>
              <a:rPr lang="en-US" altLang="zh-TW" sz="2100" dirty="0">
                <a:solidFill>
                  <a:srgbClr val="000000"/>
                </a:solidFill>
                <a:latin typeface="微軟正黑體" panose="020B0604030504040204" pitchFamily="34" charset="-120"/>
                <a:ea typeface="微軟正黑體" panose="020B0604030504040204" pitchFamily="34" charset="-120"/>
              </a:rPr>
              <a:t>×(</a:t>
            </a:r>
            <a:r>
              <a:rPr lang="en-US" altLang="zh-TW" sz="2100" dirty="0">
                <a:solidFill>
                  <a:srgbClr val="000000"/>
                </a:solidFill>
                <a:latin typeface="微軟正黑體" panose="020B0604030504040204" pitchFamily="34" charset="-120"/>
                <a:ea typeface="微軟正黑體" panose="020B0604030504040204" pitchFamily="34" charset="-120"/>
                <a:cs typeface="Times New Roman" panose="02020603050405020304" pitchFamily="18" charset="0"/>
              </a:rPr>
              <a:t>1</a:t>
            </a:r>
            <a:r>
              <a:rPr lang="en-US" altLang="zh-TW" sz="2100" dirty="0">
                <a:solidFill>
                  <a:srgbClr val="000000"/>
                </a:solidFill>
                <a:latin typeface="微軟正黑體" panose="020B0604030504040204" pitchFamily="34" charset="-120"/>
                <a:ea typeface="微軟正黑體" panose="020B0604030504040204" pitchFamily="34" charset="-120"/>
              </a:rPr>
              <a:t>+</a:t>
            </a:r>
            <a:r>
              <a:rPr lang="zh-TW" altLang="en-US" sz="2100" dirty="0">
                <a:solidFill>
                  <a:srgbClr val="000000"/>
                </a:solidFill>
                <a:latin typeface="微軟正黑體" panose="020B0604030504040204" pitchFamily="34" charset="-120"/>
                <a:ea typeface="微軟正黑體" panose="020B0604030504040204" pitchFamily="34" charset="-120"/>
              </a:rPr>
              <a:t>優待加分比率</a:t>
            </a:r>
            <a:r>
              <a:rPr lang="en-US" altLang="zh-TW" sz="2100" dirty="0">
                <a:solidFill>
                  <a:srgbClr val="000000"/>
                </a:solidFill>
                <a:latin typeface="微軟正黑體" panose="020B0604030504040204" pitchFamily="34" charset="-120"/>
                <a:ea typeface="微軟正黑體" panose="020B0604030504040204" pitchFamily="34" charset="-120"/>
              </a:rPr>
              <a:t>)</a:t>
            </a:r>
            <a:endParaRPr lang="zh-TW" altLang="en-US" sz="2100" dirty="0">
              <a:latin typeface="微軟正黑體" panose="020B0604030504040204" pitchFamily="34" charset="-120"/>
              <a:ea typeface="微軟正黑體" panose="020B0604030504040204" pitchFamily="34" charset="-120"/>
            </a:endParaRPr>
          </a:p>
        </p:txBody>
      </p:sp>
      <p:sp>
        <p:nvSpPr>
          <p:cNvPr id="24" name="圓角矩形 23"/>
          <p:cNvSpPr/>
          <p:nvPr/>
        </p:nvSpPr>
        <p:spPr>
          <a:xfrm>
            <a:off x="1075824" y="984801"/>
            <a:ext cx="2428875" cy="579437"/>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a:spAutoFit/>
          </a:bodyPr>
          <a:lstStyle/>
          <a:p>
            <a:pPr marL="342900" indent="-342900" algn="ctr">
              <a:spcBef>
                <a:spcPct val="20000"/>
              </a:spcBef>
            </a:pPr>
            <a:r>
              <a:rPr lang="zh-TW" altLang="en-US" sz="2800" kern="0" dirty="0">
                <a:latin typeface="微軟正黑體" panose="020B0604030504040204" pitchFamily="34" charset="-120"/>
                <a:ea typeface="微軟正黑體" panose="020B0604030504040204" pitchFamily="34" charset="-120"/>
                <a:cs typeface="華康中黑體" pitchFamily="49" charset="-120"/>
              </a:rPr>
              <a:t>指定項目甄審</a:t>
            </a:r>
            <a:endParaRPr lang="en-US" altLang="zh-TW" sz="2800" kern="0" dirty="0">
              <a:latin typeface="微軟正黑體" panose="020B0604030504040204" pitchFamily="34" charset="-120"/>
              <a:ea typeface="微軟正黑體" panose="020B0604030504040204" pitchFamily="34" charset="-120"/>
              <a:cs typeface="華康中黑體" pitchFamily="49" charset="-120"/>
            </a:endParaRPr>
          </a:p>
        </p:txBody>
      </p:sp>
      <p:sp>
        <p:nvSpPr>
          <p:cNvPr id="26" name="圓角矩形 25"/>
          <p:cNvSpPr/>
          <p:nvPr/>
        </p:nvSpPr>
        <p:spPr>
          <a:xfrm>
            <a:off x="1075824" y="3951010"/>
            <a:ext cx="2428875" cy="579438"/>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a:spAutoFit/>
          </a:bodyPr>
          <a:lstStyle/>
          <a:p>
            <a:pPr marL="342900" indent="-342900" algn="ctr">
              <a:spcBef>
                <a:spcPct val="20000"/>
              </a:spcBef>
            </a:pPr>
            <a:r>
              <a:rPr lang="zh-TW" altLang="en-US" sz="2800" kern="0" dirty="0">
                <a:latin typeface="微軟正黑體" panose="020B0604030504040204" pitchFamily="34" charset="-120"/>
                <a:ea typeface="微軟正黑體" panose="020B0604030504040204" pitchFamily="34" charset="-120"/>
                <a:cs typeface="華康中黑體" pitchFamily="49" charset="-120"/>
              </a:rPr>
              <a:t>甄審結果公告</a:t>
            </a:r>
          </a:p>
        </p:txBody>
      </p:sp>
      <p:sp>
        <p:nvSpPr>
          <p:cNvPr id="27" name="矩形 22"/>
          <p:cNvSpPr>
            <a:spLocks noChangeArrowheads="1"/>
          </p:cNvSpPr>
          <p:nvPr/>
        </p:nvSpPr>
        <p:spPr bwMode="auto">
          <a:xfrm>
            <a:off x="3584196" y="1119559"/>
            <a:ext cx="47732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eaLnBrk="1" hangingPunct="1">
              <a:spcBef>
                <a:spcPts val="800"/>
              </a:spcBef>
              <a:buNone/>
            </a:pPr>
            <a:r>
              <a:rPr lang="en-US" altLang="zh-TW" sz="1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【113.6.14(</a:t>
            </a:r>
            <a:r>
              <a:rPr lang="zh-TW" altLang="en-US" sz="1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五</a:t>
            </a:r>
            <a:r>
              <a:rPr lang="en-US" altLang="zh-TW" sz="1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)-113.6.23(</a:t>
            </a:r>
            <a:r>
              <a:rPr lang="zh-TW" altLang="en-US" sz="1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1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 </a:t>
            </a:r>
            <a:r>
              <a:rPr lang="en-US" altLang="zh-TW" sz="1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各校自訂</a:t>
            </a:r>
            <a:r>
              <a:rPr lang="en-US" altLang="zh-TW" sz="1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800" b="1" dirty="0">
              <a:latin typeface="微軟正黑體" panose="020B0604030504040204" pitchFamily="34" charset="-120"/>
              <a:ea typeface="微軟正黑體" panose="020B0604030504040204" pitchFamily="34" charset="-120"/>
            </a:endParaRPr>
          </a:p>
        </p:txBody>
      </p:sp>
      <p:sp>
        <p:nvSpPr>
          <p:cNvPr id="28" name="矩形 22"/>
          <p:cNvSpPr>
            <a:spLocks noChangeArrowheads="1"/>
          </p:cNvSpPr>
          <p:nvPr/>
        </p:nvSpPr>
        <p:spPr bwMode="auto">
          <a:xfrm>
            <a:off x="3584196" y="4090419"/>
            <a:ext cx="49376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eaLnBrk="1" hangingPunct="1">
              <a:spcBef>
                <a:spcPts val="800"/>
              </a:spcBef>
              <a:buNone/>
            </a:pPr>
            <a:r>
              <a:rPr lang="en-US" altLang="zh-TW" sz="1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【113.6.27(</a:t>
            </a:r>
            <a:r>
              <a:rPr lang="zh-TW" altLang="en-US" sz="1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四</a:t>
            </a:r>
            <a:r>
              <a:rPr lang="en-US" altLang="zh-TW" sz="1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)10:00</a:t>
            </a:r>
            <a:r>
              <a:rPr lang="zh-TW" altLang="en-US" sz="1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前 </a:t>
            </a:r>
            <a:r>
              <a:rPr lang="en-US" altLang="zh-TW" sz="1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各校自訂</a:t>
            </a:r>
            <a:r>
              <a:rPr lang="en-US" altLang="zh-TW" sz="1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18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pSp>
        <p:nvGrpSpPr>
          <p:cNvPr id="30" name="群組 29"/>
          <p:cNvGrpSpPr/>
          <p:nvPr/>
        </p:nvGrpSpPr>
        <p:grpSpPr>
          <a:xfrm>
            <a:off x="8898010" y="190023"/>
            <a:ext cx="3084438" cy="1432422"/>
            <a:chOff x="5988125" y="214313"/>
            <a:chExt cx="3084438" cy="1432422"/>
          </a:xfrm>
        </p:grpSpPr>
        <p:grpSp>
          <p:nvGrpSpPr>
            <p:cNvPr id="31" name="群組 7"/>
            <p:cNvGrpSpPr>
              <a:grpSpLocks/>
            </p:cNvGrpSpPr>
            <p:nvPr/>
          </p:nvGrpSpPr>
          <p:grpSpPr bwMode="auto">
            <a:xfrm>
              <a:off x="6462713" y="214313"/>
              <a:ext cx="2609850" cy="1431925"/>
              <a:chOff x="6690632" y="1068877"/>
              <a:chExt cx="2609942" cy="1217115"/>
            </a:xfrm>
          </p:grpSpPr>
          <p:cxnSp>
            <p:nvCxnSpPr>
              <p:cNvPr id="34" name="直線單箭頭接點 8"/>
              <p:cNvCxnSpPr>
                <a:cxnSpLocks noChangeShapeType="1"/>
                <a:endCxn id="59" idx="1"/>
              </p:cNvCxnSpPr>
              <p:nvPr/>
            </p:nvCxnSpPr>
            <p:spPr bwMode="auto">
              <a:xfrm>
                <a:off x="8826152" y="1676100"/>
                <a:ext cx="117232" cy="1350"/>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35" name="圓角矩形 34"/>
              <p:cNvSpPr/>
              <p:nvPr/>
            </p:nvSpPr>
            <p:spPr bwMode="auto">
              <a:xfrm>
                <a:off x="6690632" y="1071576"/>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資格審查</a:t>
                </a:r>
              </a:p>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繳交報名費及</a:t>
                </a:r>
                <a:endParaRPr lang="en-US" altLang="zh-TW" sz="1400" dirty="0">
                  <a:solidFill>
                    <a:schemeClr val="tx1"/>
                  </a:solidFill>
                  <a:latin typeface="華康儷楷書" panose="03000509000000000000" pitchFamily="65" charset="-120"/>
                  <a:ea typeface="華康儷楷書" panose="03000509000000000000" pitchFamily="65" charset="-120"/>
                </a:endParaRPr>
              </a:p>
            </p:txBody>
          </p:sp>
          <p:sp>
            <p:nvSpPr>
              <p:cNvPr id="36" name="圓角矩形 35"/>
              <p:cNvSpPr/>
              <p:nvPr/>
            </p:nvSpPr>
            <p:spPr bwMode="auto">
              <a:xfrm>
                <a:off x="7138323" y="1071576"/>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網路報名</a:t>
                </a:r>
              </a:p>
            </p:txBody>
          </p:sp>
          <p:sp>
            <p:nvSpPr>
              <p:cNvPr id="52" name="圓角矩形 51"/>
              <p:cNvSpPr/>
              <p:nvPr/>
            </p:nvSpPr>
            <p:spPr bwMode="auto">
              <a:xfrm>
                <a:off x="7589189" y="1071576"/>
                <a:ext cx="357200" cy="1214416"/>
              </a:xfrm>
              <a:prstGeom prst="roundRect">
                <a:avLst/>
              </a:prstGeom>
              <a:solidFill>
                <a:schemeClr val="accent6">
                  <a:lumMod val="75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bg1"/>
                    </a:solidFill>
                    <a:latin typeface="華康儷楷書" panose="03000509000000000000" pitchFamily="65" charset="-120"/>
                    <a:ea typeface="華康儷楷書" panose="03000509000000000000" pitchFamily="65" charset="-120"/>
                  </a:rPr>
                  <a:t>指定項目甄審</a:t>
                </a:r>
              </a:p>
            </p:txBody>
          </p:sp>
          <p:sp>
            <p:nvSpPr>
              <p:cNvPr id="53" name="圓角矩形 52"/>
              <p:cNvSpPr/>
              <p:nvPr/>
            </p:nvSpPr>
            <p:spPr bwMode="auto">
              <a:xfrm>
                <a:off x="8051167" y="1071576"/>
                <a:ext cx="357201"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登記就讀志願序</a:t>
                </a:r>
              </a:p>
            </p:txBody>
          </p:sp>
          <p:sp>
            <p:nvSpPr>
              <p:cNvPr id="54" name="圓角矩形 53"/>
              <p:cNvSpPr/>
              <p:nvPr/>
            </p:nvSpPr>
            <p:spPr bwMode="auto">
              <a:xfrm>
                <a:off x="8500446" y="1068877"/>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志願序分發放榜</a:t>
                </a:r>
              </a:p>
            </p:txBody>
          </p:sp>
          <p:cxnSp>
            <p:nvCxnSpPr>
              <p:cNvPr id="55" name="直線單箭頭接點 14"/>
              <p:cNvCxnSpPr>
                <a:cxnSpLocks noChangeShapeType="1"/>
                <a:stCxn id="35" idx="3"/>
                <a:endCxn id="36" idx="1"/>
              </p:cNvCxnSpPr>
              <p:nvPr/>
            </p:nvCxnSpPr>
            <p:spPr bwMode="auto">
              <a:xfrm>
                <a:off x="7047822" y="1678769"/>
                <a:ext cx="91184"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56" name="直線單箭頭接點 15"/>
              <p:cNvCxnSpPr>
                <a:cxnSpLocks noChangeShapeType="1"/>
                <a:stCxn id="36" idx="3"/>
                <a:endCxn id="52" idx="1"/>
              </p:cNvCxnSpPr>
              <p:nvPr/>
            </p:nvCxnSpPr>
            <p:spPr bwMode="auto">
              <a:xfrm>
                <a:off x="7496196" y="1678769"/>
                <a:ext cx="9311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57" name="直線單箭頭接點 16"/>
              <p:cNvCxnSpPr>
                <a:cxnSpLocks noChangeShapeType="1"/>
                <a:stCxn id="52" idx="3"/>
                <a:endCxn id="53" idx="1"/>
              </p:cNvCxnSpPr>
              <p:nvPr/>
            </p:nvCxnSpPr>
            <p:spPr bwMode="auto">
              <a:xfrm>
                <a:off x="7946502" y="1678769"/>
                <a:ext cx="10477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58" name="直線單箭頭接點 17"/>
              <p:cNvCxnSpPr>
                <a:cxnSpLocks noChangeShapeType="1"/>
                <a:stCxn id="53" idx="3"/>
                <a:endCxn id="54" idx="1"/>
              </p:cNvCxnSpPr>
              <p:nvPr/>
            </p:nvCxnSpPr>
            <p:spPr bwMode="auto">
              <a:xfrm flipV="1">
                <a:off x="8408468" y="1676100"/>
                <a:ext cx="92622" cy="2671"/>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59" name="圓角矩形 58"/>
              <p:cNvSpPr/>
              <p:nvPr/>
            </p:nvSpPr>
            <p:spPr bwMode="auto">
              <a:xfrm>
                <a:off x="8943373" y="1068877"/>
                <a:ext cx="357201"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報到</a:t>
                </a:r>
              </a:p>
            </p:txBody>
          </p:sp>
        </p:grpSp>
        <p:sp>
          <p:nvSpPr>
            <p:cNvPr id="32" name="圓角矩形 31"/>
            <p:cNvSpPr/>
            <p:nvPr/>
          </p:nvSpPr>
          <p:spPr bwMode="auto">
            <a:xfrm>
              <a:off x="5988125" y="217985"/>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繳費身分審查</a:t>
              </a:r>
            </a:p>
          </p:txBody>
        </p:sp>
        <p:cxnSp>
          <p:nvCxnSpPr>
            <p:cNvPr id="33" name="直線單箭頭接點 14"/>
            <p:cNvCxnSpPr>
              <a:cxnSpLocks noChangeShapeType="1"/>
            </p:cNvCxnSpPr>
            <p:nvPr/>
          </p:nvCxnSpPr>
          <p:spPr bwMode="auto">
            <a:xfrm>
              <a:off x="6372200" y="940618"/>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grpSp>
      <p:sp>
        <p:nvSpPr>
          <p:cNvPr id="60" name="圓角矩形 59"/>
          <p:cNvSpPr/>
          <p:nvPr/>
        </p:nvSpPr>
        <p:spPr>
          <a:xfrm>
            <a:off x="1075824" y="2681062"/>
            <a:ext cx="3077076"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dirty="0">
                <a:solidFill>
                  <a:srgbClr val="000000"/>
                </a:solidFill>
                <a:latin typeface="微軟正黑體" panose="020B0604030504040204" pitchFamily="34" charset="-120"/>
                <a:ea typeface="微軟正黑體" panose="020B0604030504040204" pitchFamily="34" charset="-120"/>
              </a:rPr>
              <a:t>甄審總成績公告</a:t>
            </a:r>
            <a:endParaRPr lang="zh-TW" altLang="en-US" sz="2800" kern="0" dirty="0">
              <a:latin typeface="微軟正黑體" panose="020B0604030504040204" pitchFamily="34" charset="-120"/>
              <a:ea typeface="微軟正黑體" panose="020B0604030504040204" pitchFamily="34" charset="-120"/>
              <a:cs typeface="華康中黑體" pitchFamily="49" charset="-120"/>
            </a:endParaRPr>
          </a:p>
        </p:txBody>
      </p:sp>
      <p:sp>
        <p:nvSpPr>
          <p:cNvPr id="61" name="矩形 22"/>
          <p:cNvSpPr>
            <a:spLocks noChangeArrowheads="1"/>
          </p:cNvSpPr>
          <p:nvPr/>
        </p:nvSpPr>
        <p:spPr bwMode="auto">
          <a:xfrm>
            <a:off x="1075824" y="3397728"/>
            <a:ext cx="10792326"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indent="-342900" eaLnBrk="1" hangingPunct="1">
              <a:spcBef>
                <a:spcPts val="800"/>
              </a:spcBef>
              <a:buBlip>
                <a:blip r:embed="rId3"/>
              </a:buBlip>
            </a:pPr>
            <a:r>
              <a:rPr lang="zh-TW" altLang="en-US" sz="2100" dirty="0">
                <a:latin typeface="微軟正黑體" panose="020B0604030504040204" pitchFamily="34" charset="-120"/>
                <a:ea typeface="微軟正黑體" panose="020B0604030504040204" pitchFamily="34" charset="-120"/>
              </a:rPr>
              <a:t>各校</a:t>
            </a:r>
            <a:r>
              <a:rPr lang="zh-TW" altLang="en-US" sz="2100" b="1" dirty="0">
                <a:solidFill>
                  <a:srgbClr val="FF0000"/>
                </a:solidFill>
                <a:latin typeface="微軟正黑體" panose="020B0604030504040204" pitchFamily="34" charset="-120"/>
                <a:ea typeface="微軟正黑體" panose="020B0604030504040204" pitchFamily="34" charset="-120"/>
              </a:rPr>
              <a:t>不另寄</a:t>
            </a:r>
            <a:r>
              <a:rPr lang="zh-TW" altLang="en-US" sz="2100" dirty="0">
                <a:latin typeface="微軟正黑體" panose="020B0604030504040204" pitchFamily="34" charset="-120"/>
                <a:ea typeface="微軟正黑體" panose="020B0604030504040204" pitchFamily="34" charset="-120"/>
              </a:rPr>
              <a:t>總成績通知單，</a:t>
            </a:r>
            <a:r>
              <a:rPr lang="zh-TW" altLang="en-US" sz="2100" b="1" dirty="0">
                <a:solidFill>
                  <a:srgbClr val="0000FF"/>
                </a:solidFill>
                <a:latin typeface="微軟正黑體" panose="020B0604030504040204" pitchFamily="34" charset="-120"/>
                <a:ea typeface="微軟正黑體" panose="020B0604030504040204" pitchFamily="34" charset="-120"/>
              </a:rPr>
              <a:t>考生務必由本委員會網站查詢</a:t>
            </a:r>
          </a:p>
        </p:txBody>
      </p:sp>
      <p:sp>
        <p:nvSpPr>
          <p:cNvPr id="3" name="矩形 2"/>
          <p:cNvSpPr/>
          <p:nvPr/>
        </p:nvSpPr>
        <p:spPr>
          <a:xfrm>
            <a:off x="4152900" y="2823384"/>
            <a:ext cx="3993401" cy="369332"/>
          </a:xfrm>
          <a:prstGeom prst="rect">
            <a:avLst/>
          </a:prstGeom>
        </p:spPr>
        <p:txBody>
          <a:bodyPr wrap="none">
            <a:spAutoFit/>
          </a:bodyPr>
          <a:lstStyle/>
          <a:p>
            <a:pPr>
              <a:spcBef>
                <a:spcPts val="800"/>
              </a:spcBef>
            </a:pPr>
            <a:r>
              <a:rPr kumimoji="1" lang="en-US" altLang="zh-TW"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【113.6.25(</a:t>
            </a:r>
            <a:r>
              <a:rPr kumimoji="1" lang="zh-TW" altLang="en-US"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二</a:t>
            </a:r>
            <a:r>
              <a:rPr kumimoji="1" lang="en-US" altLang="zh-TW"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)10:00</a:t>
            </a:r>
            <a:r>
              <a:rPr kumimoji="1" lang="zh-TW" altLang="en-US"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前</a:t>
            </a:r>
            <a:r>
              <a:rPr kumimoji="1" lang="en-US" altLang="zh-TW"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t>
            </a:r>
            <a:r>
              <a:rPr kumimoji="1" lang="zh-TW" altLang="en-US"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各校自訂</a:t>
            </a:r>
            <a:r>
              <a:rPr kumimoji="1" lang="en-US" altLang="zh-TW"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t>
            </a:r>
            <a:endParaRPr kumimoji="1" lang="zh-TW" altLang="en-US"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62"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500" b="1" spc="-75" dirty="0">
                <a:solidFill>
                  <a:prstClr val="black"/>
                </a:solidFill>
                <a:latin typeface="微軟正黑體" panose="020B0604030504040204" pitchFamily="34" charset="-120"/>
                <a:ea typeface="微軟正黑體" panose="020B0604030504040204" pitchFamily="34" charset="-120"/>
              </a:rPr>
              <a:t>技優甄審入學招生作業流程</a:t>
            </a:r>
          </a:p>
        </p:txBody>
      </p:sp>
      <p:sp>
        <p:nvSpPr>
          <p:cNvPr id="29" name="圓角矩形 20">
            <a:extLst>
              <a:ext uri="{FF2B5EF4-FFF2-40B4-BE49-F238E27FC236}">
                <a16:creationId xmlns:a16="http://schemas.microsoft.com/office/drawing/2014/main" id="{059F84A4-7CD8-4CA4-9315-44B434A9E262}"/>
              </a:ext>
            </a:extLst>
          </p:cNvPr>
          <p:cNvSpPr/>
          <p:nvPr/>
        </p:nvSpPr>
        <p:spPr bwMode="auto">
          <a:xfrm>
            <a:off x="8438383" y="190810"/>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看及疑義處理</a:t>
            </a:r>
            <a:endParaRPr lang="en-US" altLang="zh-TW" sz="1400" dirty="0">
              <a:solidFill>
                <a:schemeClr val="tx1"/>
              </a:solidFill>
              <a:latin typeface="華康儷楷書" panose="03000509000000000000" pitchFamily="65" charset="-120"/>
              <a:ea typeface="華康儷楷書" panose="03000509000000000000" pitchFamily="65" charset="-120"/>
            </a:endParaRPr>
          </a:p>
          <a:p>
            <a:pPr algn="dist"/>
            <a:r>
              <a:rPr lang="zh-TW" altLang="en-US" sz="1400" dirty="0">
                <a:solidFill>
                  <a:schemeClr val="tx1"/>
                </a:solidFill>
                <a:latin typeface="華康儷楷書" panose="03000509000000000000" pitchFamily="65" charset="-120"/>
                <a:ea typeface="華康儷楷書" panose="03000509000000000000" pitchFamily="65" charset="-120"/>
              </a:rPr>
              <a:t>學習歷程檔案查</a:t>
            </a:r>
          </a:p>
        </p:txBody>
      </p:sp>
      <p:cxnSp>
        <p:nvCxnSpPr>
          <p:cNvPr id="37" name="直線單箭頭接點 14">
            <a:extLst>
              <a:ext uri="{FF2B5EF4-FFF2-40B4-BE49-F238E27FC236}">
                <a16:creationId xmlns:a16="http://schemas.microsoft.com/office/drawing/2014/main" id="{C3D821E0-B716-49E5-A1CC-0FDE92BC94E4}"/>
              </a:ext>
            </a:extLst>
          </p:cNvPr>
          <p:cNvCxnSpPr>
            <a:cxnSpLocks noChangeShapeType="1"/>
          </p:cNvCxnSpPr>
          <p:nvPr/>
        </p:nvCxnSpPr>
        <p:spPr bwMode="auto">
          <a:xfrm>
            <a:off x="8803506" y="913443"/>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099928954"/>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idx="4294967295"/>
          </p:nvPr>
        </p:nvSpPr>
        <p:spPr>
          <a:xfrm>
            <a:off x="1069181" y="2685879"/>
            <a:ext cx="10556079" cy="3264565"/>
          </a:xfrm>
        </p:spPr>
        <p:txBody>
          <a:bodyPr/>
          <a:lstStyle/>
          <a:p>
            <a:pPr marL="266700" indent="-266700">
              <a:buFont typeface="+mj-lt"/>
              <a:buAutoNum type="arabicPeriod"/>
            </a:pPr>
            <a:r>
              <a:rPr lang="zh-TW" altLang="en-US" sz="2000" b="1" dirty="0">
                <a:latin typeface="微軟正黑體" panose="020B0604030504040204" pitchFamily="34" charset="-120"/>
                <a:ea typeface="微軟正黑體" panose="020B0604030504040204" pitchFamily="34" charset="-120"/>
              </a:rPr>
              <a:t>無論</a:t>
            </a:r>
            <a:r>
              <a:rPr lang="zh-TW" altLang="en-US" sz="2000" b="1" u="sng" dirty="0">
                <a:solidFill>
                  <a:srgbClr val="FF0000"/>
                </a:solidFill>
                <a:latin typeface="微軟正黑體" panose="020B0604030504040204" pitchFamily="34" charset="-120"/>
                <a:ea typeface="微軟正黑體" panose="020B0604030504040204" pitchFamily="34" charset="-120"/>
              </a:rPr>
              <a:t>正取</a:t>
            </a:r>
            <a:r>
              <a:rPr lang="en-US" altLang="zh-TW" sz="2000" b="1" u="sng" dirty="0">
                <a:latin typeface="微軟正黑體" panose="020B0604030504040204" pitchFamily="34" charset="-120"/>
                <a:ea typeface="微軟正黑體" panose="020B0604030504040204" pitchFamily="34" charset="-120"/>
              </a:rPr>
              <a:t>(</a:t>
            </a:r>
            <a:r>
              <a:rPr lang="zh-TW" altLang="en-US" sz="2000" b="1" u="sng" dirty="0">
                <a:latin typeface="微軟正黑體" panose="020B0604030504040204" pitchFamily="34" charset="-120"/>
                <a:ea typeface="微軟正黑體" panose="020B0604030504040204" pitchFamily="34" charset="-120"/>
              </a:rPr>
              <a:t>或</a:t>
            </a:r>
            <a:r>
              <a:rPr lang="zh-TW" altLang="en-US" sz="2000" b="1" u="sng" dirty="0">
                <a:solidFill>
                  <a:srgbClr val="FF0000"/>
                </a:solidFill>
                <a:latin typeface="微軟正黑體" panose="020B0604030504040204" pitchFamily="34" charset="-120"/>
                <a:ea typeface="微軟正黑體" panose="020B0604030504040204" pitchFamily="34" charset="-120"/>
              </a:rPr>
              <a:t>備取</a:t>
            </a:r>
            <a:r>
              <a:rPr lang="en-US" altLang="zh-TW" sz="2000" b="1" u="sng" dirty="0">
                <a:latin typeface="微軟正黑體" panose="020B0604030504040204" pitchFamily="34" charset="-120"/>
                <a:ea typeface="微軟正黑體" panose="020B0604030504040204" pitchFamily="34" charset="-120"/>
              </a:rPr>
              <a:t>)1</a:t>
            </a:r>
            <a:r>
              <a:rPr lang="zh-TW" altLang="en-US" sz="2000" b="1" u="sng" dirty="0">
                <a:latin typeface="微軟正黑體" panose="020B0604030504040204" pitchFamily="34" charset="-120"/>
                <a:ea typeface="微軟正黑體" panose="020B0604030504040204" pitchFamily="34" charset="-120"/>
              </a:rPr>
              <a:t>個或</a:t>
            </a:r>
            <a:r>
              <a:rPr lang="en-US" altLang="zh-TW" sz="2000" b="1" u="sng" dirty="0">
                <a:latin typeface="微軟正黑體" panose="020B0604030504040204" pitchFamily="34" charset="-120"/>
                <a:ea typeface="微軟正黑體" panose="020B0604030504040204" pitchFamily="34" charset="-120"/>
              </a:rPr>
              <a:t>1</a:t>
            </a:r>
            <a:r>
              <a:rPr lang="zh-TW" altLang="en-US" sz="2000" b="1" u="sng" dirty="0">
                <a:latin typeface="微軟正黑體" panose="020B0604030504040204" pitchFamily="34" charset="-120"/>
                <a:ea typeface="微軟正黑體" panose="020B0604030504040204" pitchFamily="34" charset="-120"/>
              </a:rPr>
              <a:t>個以上校系科</a:t>
            </a:r>
            <a:r>
              <a:rPr lang="en-US" altLang="zh-TW" sz="2000" b="1" u="sng" dirty="0">
                <a:latin typeface="微軟正黑體" panose="020B0604030504040204" pitchFamily="34" charset="-120"/>
                <a:ea typeface="微軟正黑體" panose="020B0604030504040204" pitchFamily="34" charset="-120"/>
              </a:rPr>
              <a:t>(</a:t>
            </a:r>
            <a:r>
              <a:rPr lang="zh-TW" altLang="en-US" sz="2000" b="1" u="sng" dirty="0">
                <a:latin typeface="微軟正黑體" panose="020B0604030504040204" pitchFamily="34" charset="-120"/>
                <a:ea typeface="微軟正黑體" panose="020B0604030504040204" pitchFamily="34" charset="-120"/>
              </a:rPr>
              <a:t>組</a:t>
            </a:r>
            <a:r>
              <a:rPr lang="en-US" altLang="zh-TW" sz="2000" b="1" u="sng" dirty="0">
                <a:latin typeface="微軟正黑體" panose="020B0604030504040204" pitchFamily="34" charset="-120"/>
                <a:ea typeface="微軟正黑體" panose="020B0604030504040204" pitchFamily="34" charset="-120"/>
              </a:rPr>
              <a:t>)</a:t>
            </a:r>
            <a:r>
              <a:rPr lang="zh-TW" altLang="en-US" sz="2000" b="1" u="sng" dirty="0">
                <a:latin typeface="微軟正黑體" panose="020B0604030504040204" pitchFamily="34" charset="-120"/>
                <a:ea typeface="微軟正黑體" panose="020B0604030504040204" pitchFamily="34" charset="-120"/>
              </a:rPr>
              <a:t>、學程者</a:t>
            </a:r>
            <a:r>
              <a:rPr lang="zh-TW" altLang="en-US" sz="2000" b="1" dirty="0">
                <a:latin typeface="微軟正黑體" panose="020B0604030504040204" pitchFamily="34" charset="-120"/>
                <a:ea typeface="微軟正黑體" panose="020B0604030504040204" pitchFamily="34" charset="-120"/>
              </a:rPr>
              <a:t>，</a:t>
            </a:r>
            <a:r>
              <a:rPr lang="zh-TW" altLang="en-US" sz="2000" b="1" dirty="0">
                <a:solidFill>
                  <a:srgbClr val="FF0000"/>
                </a:solidFill>
                <a:latin typeface="微軟正黑體" panose="020B0604030504040204" pitchFamily="34" charset="-120"/>
                <a:ea typeface="微軟正黑體" panose="020B0604030504040204" pitchFamily="34" charset="-120"/>
              </a:rPr>
              <a:t>均須上網登記就讀志願序</a:t>
            </a:r>
            <a:endParaRPr lang="en-US" altLang="zh-TW" sz="2000" b="1" dirty="0">
              <a:solidFill>
                <a:srgbClr val="FF0000"/>
              </a:solidFill>
              <a:latin typeface="微軟正黑體" panose="020B0604030504040204" pitchFamily="34" charset="-120"/>
              <a:ea typeface="微軟正黑體" panose="020B0604030504040204" pitchFamily="34" charset="-120"/>
            </a:endParaRPr>
          </a:p>
          <a:p>
            <a:pPr marL="266700" indent="-266700">
              <a:buFont typeface="+mj-lt"/>
              <a:buAutoNum type="arabicPeriod"/>
            </a:pPr>
            <a:r>
              <a:rPr lang="zh-TW" altLang="en-US" sz="2000" dirty="0">
                <a:latin typeface="微軟正黑體" panose="020B0604030504040204" pitchFamily="34" charset="-120"/>
                <a:ea typeface="微軟正黑體" panose="020B0604030504040204" pitchFamily="34" charset="-120"/>
                <a:cs typeface="Times New Roman" panose="02020603050405020304" pitchFamily="18" charset="0"/>
              </a:rPr>
              <a:t>考生於系統所選填之志願，在未確定送出前皆可修改或暫存。</a:t>
            </a:r>
            <a:r>
              <a:rPr lang="zh-TW" altLang="en-US" sz="20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一旦確定送出後即完成志願登記，不得以任何理由要求修改或重新登記，僅能上網確定送出</a:t>
            </a:r>
            <a:r>
              <a:rPr lang="en-US" altLang="zh-TW" sz="20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20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次，請務必審慎考慮後再行送出資料，請考生特別注意</a:t>
            </a:r>
            <a:endParaRPr lang="en-US" altLang="zh-TW" sz="20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266700" indent="-266700">
              <a:buFont typeface="+mj-lt"/>
              <a:buAutoNum type="arabicPeriod"/>
            </a:pPr>
            <a:r>
              <a:rPr lang="zh-TW" altLang="en-US" sz="2000" dirty="0">
                <a:latin typeface="微軟正黑體" panose="020B0604030504040204" pitchFamily="34" charset="-120"/>
                <a:ea typeface="微軟正黑體" panose="020B0604030504040204" pitchFamily="34" charset="-120"/>
              </a:rPr>
              <a:t>凡於規定時間內</a:t>
            </a:r>
            <a:r>
              <a:rPr lang="zh-TW" altLang="en-US" sz="2000" dirty="0">
                <a:solidFill>
                  <a:srgbClr val="FF0000"/>
                </a:solidFill>
                <a:latin typeface="微軟正黑體" panose="020B0604030504040204" pitchFamily="34" charset="-120"/>
                <a:ea typeface="微軟正黑體" panose="020B0604030504040204" pitchFamily="34" charset="-120"/>
              </a:rPr>
              <a:t>未上網登記志願序</a:t>
            </a:r>
            <a:r>
              <a:rPr lang="zh-TW" altLang="en-US" sz="2000" dirty="0">
                <a:latin typeface="微軟正黑體" panose="020B0604030504040204" pitchFamily="34" charset="-120"/>
                <a:ea typeface="微軟正黑體" panose="020B0604030504040204" pitchFamily="34" charset="-120"/>
              </a:rPr>
              <a:t>或</a:t>
            </a:r>
            <a:r>
              <a:rPr lang="zh-TW" altLang="en-US" sz="2000" dirty="0">
                <a:solidFill>
                  <a:srgbClr val="FF0000"/>
                </a:solidFill>
                <a:latin typeface="微軟正黑體" panose="020B0604030504040204" pitchFamily="34" charset="-120"/>
                <a:ea typeface="微軟正黑體" panose="020B0604030504040204" pitchFamily="34" charset="-120"/>
              </a:rPr>
              <a:t>雖有上網登記志願序但僅暫存未確定送出</a:t>
            </a:r>
            <a:r>
              <a:rPr lang="zh-TW" altLang="en-US" sz="2000" dirty="0">
                <a:latin typeface="微軟正黑體" panose="020B0604030504040204" pitchFamily="34" charset="-120"/>
                <a:ea typeface="微軟正黑體" panose="020B0604030504040204" pitchFamily="34" charset="-120"/>
              </a:rPr>
              <a:t>者，以未登記論，即喪失網路登記資格與分發機會</a:t>
            </a:r>
            <a:endParaRPr lang="en-US" altLang="zh-TW" sz="2000" dirty="0">
              <a:latin typeface="微軟正黑體" panose="020B0604030504040204" pitchFamily="34" charset="-120"/>
              <a:ea typeface="微軟正黑體" panose="020B0604030504040204" pitchFamily="34" charset="-120"/>
            </a:endParaRPr>
          </a:p>
          <a:p>
            <a:pPr marL="266700" indent="-266700">
              <a:buFont typeface="+mj-lt"/>
              <a:buAutoNum type="arabicPeriod"/>
            </a:pPr>
            <a:r>
              <a:rPr lang="zh-TW" altLang="en-US" sz="2000" dirty="0">
                <a:latin typeface="微軟正黑體" panose="020B0604030504040204" pitchFamily="34" charset="-120"/>
                <a:ea typeface="微軟正黑體" panose="020B0604030504040204" pitchFamily="34" charset="-120"/>
              </a:rPr>
              <a:t>本委員會依考生登記之就讀志願序進行統一分發，獲就讀志願序統一分發之錄取生即取得該校系科</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組</a:t>
            </a:r>
            <a:r>
              <a:rPr lang="en-US" altLang="zh-TW" sz="2000" dirty="0">
                <a:latin typeface="微軟正黑體" panose="020B0604030504040204" pitchFamily="34" charset="-120"/>
                <a:ea typeface="微軟正黑體" panose="020B0604030504040204" pitchFamily="34" charset="-120"/>
              </a:rPr>
              <a:t>)</a:t>
            </a:r>
            <a:r>
              <a:rPr lang="zh-TW" altLang="en-US" sz="2000" dirty="0">
                <a:latin typeface="微軟正黑體" panose="020B0604030504040204" pitchFamily="34" charset="-120"/>
                <a:ea typeface="微軟正黑體" panose="020B0604030504040204" pitchFamily="34" charset="-120"/>
              </a:rPr>
              <a:t>、學程之入學資格</a:t>
            </a:r>
            <a:endParaRPr lang="en-US" altLang="zh-TW" sz="2000" dirty="0">
              <a:latin typeface="微軟正黑體" panose="020B0604030504040204" pitchFamily="34" charset="-120"/>
              <a:ea typeface="微軟正黑體" panose="020B0604030504040204" pitchFamily="34" charset="-120"/>
            </a:endParaRPr>
          </a:p>
          <a:p>
            <a:pPr marL="266700" indent="-266700">
              <a:buFont typeface="+mj-lt"/>
              <a:buAutoNum type="arabicPeriod"/>
            </a:pPr>
            <a:r>
              <a:rPr lang="en-US" altLang="zh-TW" sz="2000" b="1" dirty="0">
                <a:latin typeface="微軟正黑體" panose="020B0604030504040204" pitchFamily="34" charset="-120"/>
                <a:ea typeface="微軟正黑體" panose="020B0604030504040204" pitchFamily="34" charset="-120"/>
              </a:rPr>
              <a:t>113.</a:t>
            </a:r>
            <a:r>
              <a:rPr lang="en-US" altLang="zh-TW" sz="2000" b="1" dirty="0">
                <a:solidFill>
                  <a:srgbClr val="FF0000"/>
                </a:solidFill>
                <a:latin typeface="微軟正黑體" panose="020B0604030504040204" pitchFamily="34" charset="-120"/>
                <a:ea typeface="微軟正黑體" panose="020B0604030504040204" pitchFamily="34" charset="-120"/>
              </a:rPr>
              <a:t>7.9(</a:t>
            </a:r>
            <a:r>
              <a:rPr lang="zh-TW" altLang="en-US" sz="2000" b="1" dirty="0">
                <a:solidFill>
                  <a:srgbClr val="FF0000"/>
                </a:solidFill>
                <a:latin typeface="微軟正黑體" panose="020B0604030504040204" pitchFamily="34" charset="-120"/>
                <a:ea typeface="微軟正黑體" panose="020B0604030504040204" pitchFamily="34" charset="-120"/>
              </a:rPr>
              <a:t>二</a:t>
            </a:r>
            <a:r>
              <a:rPr lang="en-US" altLang="zh-TW" sz="2000" b="1" dirty="0">
                <a:solidFill>
                  <a:srgbClr val="FF0000"/>
                </a:solidFill>
                <a:latin typeface="微軟正黑體" panose="020B0604030504040204" pitchFamily="34" charset="-120"/>
                <a:ea typeface="微軟正黑體" panose="020B0604030504040204" pitchFamily="34" charset="-120"/>
              </a:rPr>
              <a:t>)10:00</a:t>
            </a:r>
            <a:r>
              <a:rPr lang="zh-TW" altLang="en-US" sz="2000" b="1" dirty="0">
                <a:solidFill>
                  <a:srgbClr val="FF0000"/>
                </a:solidFill>
                <a:latin typeface="微軟正黑體" panose="020B0604030504040204" pitchFamily="34" charset="-120"/>
                <a:ea typeface="微軟正黑體" panose="020B0604030504040204" pitchFamily="34" charset="-120"/>
              </a:rPr>
              <a:t>起</a:t>
            </a:r>
            <a:r>
              <a:rPr lang="zh-TW" altLang="en-US" sz="2000" dirty="0">
                <a:latin typeface="微軟正黑體" panose="020B0604030504040204" pitchFamily="34" charset="-120"/>
                <a:ea typeface="微軟正黑體" panose="020B0604030504040204" pitchFamily="34" charset="-120"/>
              </a:rPr>
              <a:t>本委員會網站提供考生及高中學校查詢分發結果</a:t>
            </a:r>
          </a:p>
        </p:txBody>
      </p:sp>
      <p:sp>
        <p:nvSpPr>
          <p:cNvPr id="20" name="圓角矩形 19"/>
          <p:cNvSpPr/>
          <p:nvPr/>
        </p:nvSpPr>
        <p:spPr>
          <a:xfrm>
            <a:off x="840059" y="948337"/>
            <a:ext cx="5502834"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pPr>
            <a:r>
              <a:rPr lang="zh-TW" altLang="en-US" sz="2800" kern="0" dirty="0">
                <a:latin typeface="微軟正黑體" panose="020B0604030504040204" pitchFamily="34" charset="-120"/>
                <a:ea typeface="微軟正黑體" panose="020B0604030504040204" pitchFamily="34" charset="-120"/>
                <a:cs typeface="華康中黑體" pitchFamily="49" charset="-120"/>
              </a:rPr>
              <a:t>登記就讀志願序及分發結果公告</a:t>
            </a:r>
          </a:p>
        </p:txBody>
      </p:sp>
      <p:sp>
        <p:nvSpPr>
          <p:cNvPr id="28681" name="矩形 20"/>
          <p:cNvSpPr>
            <a:spLocks noChangeArrowheads="1"/>
          </p:cNvSpPr>
          <p:nvPr/>
        </p:nvSpPr>
        <p:spPr bwMode="auto">
          <a:xfrm>
            <a:off x="1005499" y="2110437"/>
            <a:ext cx="48285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eaLnBrk="1" hangingPunct="1">
              <a:lnSpc>
                <a:spcPct val="90000"/>
              </a:lnSpc>
              <a:spcBef>
                <a:spcPct val="0"/>
              </a:spcBef>
              <a:buFontTx/>
              <a:buNone/>
            </a:pPr>
            <a:r>
              <a:rPr lang="zh-TW" altLang="en-US" sz="2000" b="1" dirty="0">
                <a:solidFill>
                  <a:srgbClr val="0000FF"/>
                </a:solidFill>
                <a:latin typeface="微軟正黑體" panose="020B0604030504040204" pitchFamily="34" charset="-120"/>
                <a:ea typeface="微軟正黑體" panose="020B0604030504040204" pitchFamily="34" charset="-120"/>
              </a:rPr>
              <a:t>對象：技優甄審各校</a:t>
            </a:r>
            <a:r>
              <a:rPr lang="zh-TW" altLang="en-US" sz="2000" b="1" u="sng" dirty="0">
                <a:solidFill>
                  <a:srgbClr val="0000FF"/>
                </a:solidFill>
                <a:latin typeface="微軟正黑體" panose="020B0604030504040204" pitchFamily="34" charset="-120"/>
                <a:ea typeface="微軟正黑體" panose="020B0604030504040204" pitchFamily="34" charset="-120"/>
              </a:rPr>
              <a:t>正取生</a:t>
            </a:r>
            <a:r>
              <a:rPr lang="zh-TW" altLang="en-US" sz="2000" b="1" dirty="0">
                <a:solidFill>
                  <a:srgbClr val="0000FF"/>
                </a:solidFill>
                <a:latin typeface="微軟正黑體" panose="020B0604030504040204" pitchFamily="34" charset="-120"/>
                <a:ea typeface="微軟正黑體" panose="020B0604030504040204" pitchFamily="34" charset="-120"/>
              </a:rPr>
              <a:t>及</a:t>
            </a:r>
            <a:r>
              <a:rPr lang="zh-TW" altLang="en-US" sz="2000" b="1" u="sng" dirty="0">
                <a:solidFill>
                  <a:srgbClr val="0000FF"/>
                </a:solidFill>
                <a:latin typeface="微軟正黑體" panose="020B0604030504040204" pitchFamily="34" charset="-120"/>
                <a:ea typeface="微軟正黑體" panose="020B0604030504040204" pitchFamily="34" charset="-120"/>
              </a:rPr>
              <a:t>備取生</a:t>
            </a:r>
            <a:endParaRPr lang="en-US" altLang="zh-TW" sz="2000" b="1" u="sng" dirty="0">
              <a:solidFill>
                <a:srgbClr val="0000FF"/>
              </a:solidFill>
              <a:latin typeface="微軟正黑體" panose="020B0604030504040204" pitchFamily="34" charset="-120"/>
              <a:ea typeface="微軟正黑體" panose="020B0604030504040204" pitchFamily="34" charset="-120"/>
            </a:endParaRPr>
          </a:p>
        </p:txBody>
      </p:sp>
      <p:grpSp>
        <p:nvGrpSpPr>
          <p:cNvPr id="24" name="群組 23"/>
          <p:cNvGrpSpPr/>
          <p:nvPr/>
        </p:nvGrpSpPr>
        <p:grpSpPr>
          <a:xfrm>
            <a:off x="8898010" y="190023"/>
            <a:ext cx="3084438" cy="1432422"/>
            <a:chOff x="5988125" y="214313"/>
            <a:chExt cx="3084438" cy="1432422"/>
          </a:xfrm>
        </p:grpSpPr>
        <p:grpSp>
          <p:nvGrpSpPr>
            <p:cNvPr id="26" name="群組 7"/>
            <p:cNvGrpSpPr>
              <a:grpSpLocks/>
            </p:cNvGrpSpPr>
            <p:nvPr/>
          </p:nvGrpSpPr>
          <p:grpSpPr bwMode="auto">
            <a:xfrm>
              <a:off x="6462713" y="214313"/>
              <a:ext cx="2609850" cy="1431925"/>
              <a:chOff x="6690632" y="1068877"/>
              <a:chExt cx="2609942" cy="1217115"/>
            </a:xfrm>
          </p:grpSpPr>
          <p:cxnSp>
            <p:nvCxnSpPr>
              <p:cNvPr id="29" name="直線單箭頭接點 8"/>
              <p:cNvCxnSpPr>
                <a:cxnSpLocks noChangeShapeType="1"/>
                <a:endCxn id="54" idx="1"/>
              </p:cNvCxnSpPr>
              <p:nvPr/>
            </p:nvCxnSpPr>
            <p:spPr bwMode="auto">
              <a:xfrm>
                <a:off x="8826152" y="1676100"/>
                <a:ext cx="117232" cy="1350"/>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30" name="圓角矩形 29"/>
              <p:cNvSpPr/>
              <p:nvPr/>
            </p:nvSpPr>
            <p:spPr bwMode="auto">
              <a:xfrm>
                <a:off x="6690632" y="1071576"/>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資格審查</a:t>
                </a:r>
              </a:p>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繳交報名費及</a:t>
                </a:r>
                <a:endParaRPr lang="en-US" altLang="zh-TW" sz="1400" dirty="0">
                  <a:solidFill>
                    <a:schemeClr val="tx1"/>
                  </a:solidFill>
                  <a:latin typeface="華康儷楷書" panose="03000509000000000000" pitchFamily="65" charset="-120"/>
                  <a:ea typeface="華康儷楷書" panose="03000509000000000000" pitchFamily="65" charset="-120"/>
                </a:endParaRPr>
              </a:p>
            </p:txBody>
          </p:sp>
          <p:sp>
            <p:nvSpPr>
              <p:cNvPr id="31" name="圓角矩形 30"/>
              <p:cNvSpPr/>
              <p:nvPr/>
            </p:nvSpPr>
            <p:spPr bwMode="auto">
              <a:xfrm>
                <a:off x="7138323" y="1071576"/>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網路報名</a:t>
                </a:r>
              </a:p>
            </p:txBody>
          </p:sp>
          <p:sp>
            <p:nvSpPr>
              <p:cNvPr id="32" name="圓角矩形 31"/>
              <p:cNvSpPr/>
              <p:nvPr/>
            </p:nvSpPr>
            <p:spPr bwMode="auto">
              <a:xfrm>
                <a:off x="7589189" y="1071576"/>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指定項目甄審</a:t>
                </a:r>
              </a:p>
            </p:txBody>
          </p:sp>
          <p:sp>
            <p:nvSpPr>
              <p:cNvPr id="48" name="圓角矩形 47"/>
              <p:cNvSpPr/>
              <p:nvPr/>
            </p:nvSpPr>
            <p:spPr bwMode="auto">
              <a:xfrm>
                <a:off x="8051167" y="1071576"/>
                <a:ext cx="357201" cy="1214416"/>
              </a:xfrm>
              <a:prstGeom prst="roundRect">
                <a:avLst/>
              </a:prstGeom>
              <a:solidFill>
                <a:schemeClr val="accent6">
                  <a:lumMod val="75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bg1"/>
                    </a:solidFill>
                    <a:latin typeface="華康儷楷書" panose="03000509000000000000" pitchFamily="65" charset="-120"/>
                    <a:ea typeface="華康儷楷書" panose="03000509000000000000" pitchFamily="65" charset="-120"/>
                  </a:rPr>
                  <a:t>登記就讀志願序</a:t>
                </a:r>
              </a:p>
            </p:txBody>
          </p:sp>
          <p:sp>
            <p:nvSpPr>
              <p:cNvPr id="49" name="圓角矩形 48"/>
              <p:cNvSpPr/>
              <p:nvPr/>
            </p:nvSpPr>
            <p:spPr bwMode="auto">
              <a:xfrm>
                <a:off x="8500446" y="1068877"/>
                <a:ext cx="357200" cy="1214416"/>
              </a:xfrm>
              <a:prstGeom prst="roundRect">
                <a:avLst/>
              </a:prstGeom>
              <a:solidFill>
                <a:schemeClr val="accent6">
                  <a:lumMod val="75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bg1"/>
                    </a:solidFill>
                    <a:latin typeface="華康儷楷書" panose="03000509000000000000" pitchFamily="65" charset="-120"/>
                    <a:ea typeface="華康儷楷書" panose="03000509000000000000" pitchFamily="65" charset="-120"/>
                  </a:rPr>
                  <a:t>志願序分發放榜</a:t>
                </a:r>
              </a:p>
            </p:txBody>
          </p:sp>
          <p:cxnSp>
            <p:nvCxnSpPr>
              <p:cNvPr id="50" name="直線單箭頭接點 14"/>
              <p:cNvCxnSpPr>
                <a:cxnSpLocks noChangeShapeType="1"/>
                <a:stCxn id="30" idx="3"/>
                <a:endCxn id="31" idx="1"/>
              </p:cNvCxnSpPr>
              <p:nvPr/>
            </p:nvCxnSpPr>
            <p:spPr bwMode="auto">
              <a:xfrm>
                <a:off x="7047822" y="1678769"/>
                <a:ext cx="91184"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51" name="直線單箭頭接點 15"/>
              <p:cNvCxnSpPr>
                <a:cxnSpLocks noChangeShapeType="1"/>
                <a:stCxn id="31" idx="3"/>
                <a:endCxn id="32" idx="1"/>
              </p:cNvCxnSpPr>
              <p:nvPr/>
            </p:nvCxnSpPr>
            <p:spPr bwMode="auto">
              <a:xfrm>
                <a:off x="7496196" y="1678769"/>
                <a:ext cx="9311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52" name="直線單箭頭接點 16"/>
              <p:cNvCxnSpPr>
                <a:cxnSpLocks noChangeShapeType="1"/>
                <a:stCxn id="32" idx="3"/>
                <a:endCxn id="48" idx="1"/>
              </p:cNvCxnSpPr>
              <p:nvPr/>
            </p:nvCxnSpPr>
            <p:spPr bwMode="auto">
              <a:xfrm>
                <a:off x="7946502" y="1678769"/>
                <a:ext cx="10477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53" name="直線單箭頭接點 17"/>
              <p:cNvCxnSpPr>
                <a:cxnSpLocks noChangeShapeType="1"/>
                <a:stCxn id="48" idx="3"/>
                <a:endCxn id="49" idx="1"/>
              </p:cNvCxnSpPr>
              <p:nvPr/>
            </p:nvCxnSpPr>
            <p:spPr bwMode="auto">
              <a:xfrm flipV="1">
                <a:off x="8408468" y="1676100"/>
                <a:ext cx="92622" cy="2671"/>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54" name="圓角矩形 53"/>
              <p:cNvSpPr/>
              <p:nvPr/>
            </p:nvSpPr>
            <p:spPr bwMode="auto">
              <a:xfrm>
                <a:off x="8943373" y="1068877"/>
                <a:ext cx="357201"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報到</a:t>
                </a:r>
              </a:p>
            </p:txBody>
          </p:sp>
        </p:grpSp>
        <p:sp>
          <p:nvSpPr>
            <p:cNvPr id="27" name="圓角矩形 26"/>
            <p:cNvSpPr/>
            <p:nvPr/>
          </p:nvSpPr>
          <p:spPr bwMode="auto">
            <a:xfrm>
              <a:off x="5988125" y="217985"/>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繳費身分審查</a:t>
              </a:r>
            </a:p>
          </p:txBody>
        </p:sp>
        <p:cxnSp>
          <p:nvCxnSpPr>
            <p:cNvPr id="28" name="直線單箭頭接點 14"/>
            <p:cNvCxnSpPr>
              <a:cxnSpLocks noChangeShapeType="1"/>
            </p:cNvCxnSpPr>
            <p:nvPr/>
          </p:nvCxnSpPr>
          <p:spPr bwMode="auto">
            <a:xfrm>
              <a:off x="6372200" y="940618"/>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grpSp>
      <p:sp>
        <p:nvSpPr>
          <p:cNvPr id="3" name="矩形 2"/>
          <p:cNvSpPr/>
          <p:nvPr/>
        </p:nvSpPr>
        <p:spPr>
          <a:xfrm>
            <a:off x="891719" y="1618773"/>
            <a:ext cx="5328703" cy="400110"/>
          </a:xfrm>
          <a:prstGeom prst="rect">
            <a:avLst/>
          </a:prstGeom>
        </p:spPr>
        <p:txBody>
          <a:bodyPr wrap="none">
            <a:spAutoFit/>
          </a:bodyPr>
          <a:lstStyle/>
          <a:p>
            <a:pPr>
              <a:spcBef>
                <a:spcPts val="800"/>
              </a:spcBef>
            </a:pPr>
            <a:r>
              <a:rPr kumimoji="1" lang="en-US" altLang="zh-TW" sz="20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【113.7.3(</a:t>
            </a:r>
            <a:r>
              <a:rPr kumimoji="1" lang="zh-TW" altLang="en-US" sz="20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三</a:t>
            </a:r>
            <a:r>
              <a:rPr kumimoji="1" lang="en-US" altLang="zh-TW" sz="20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)10:00</a:t>
            </a:r>
            <a:r>
              <a:rPr kumimoji="1" lang="zh-TW" altLang="en-US" sz="20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起</a:t>
            </a:r>
            <a:r>
              <a:rPr kumimoji="1" lang="en-US" altLang="zh-TW" sz="20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-113.7.5(</a:t>
            </a:r>
            <a:r>
              <a:rPr kumimoji="1" lang="zh-TW" altLang="en-US" sz="20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五</a:t>
            </a:r>
            <a:r>
              <a:rPr kumimoji="1" lang="en-US" altLang="zh-TW" sz="20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)17:00</a:t>
            </a:r>
            <a:r>
              <a:rPr kumimoji="1" lang="zh-TW" altLang="en-US" sz="20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止</a:t>
            </a:r>
            <a:r>
              <a:rPr kumimoji="1" lang="en-US" altLang="zh-TW" sz="20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a:t>
            </a:r>
          </a:p>
        </p:txBody>
      </p:sp>
      <p:sp>
        <p:nvSpPr>
          <p:cNvPr id="55"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500" b="1" spc="-75" dirty="0">
                <a:solidFill>
                  <a:prstClr val="black"/>
                </a:solidFill>
                <a:latin typeface="微軟正黑體" panose="020B0604030504040204" pitchFamily="34" charset="-120"/>
                <a:ea typeface="微軟正黑體" panose="020B0604030504040204" pitchFamily="34" charset="-120"/>
              </a:rPr>
              <a:t>技優甄審入學招生作業流程</a:t>
            </a:r>
          </a:p>
        </p:txBody>
      </p:sp>
      <p:sp>
        <p:nvSpPr>
          <p:cNvPr id="22" name="圓角矩形 20">
            <a:extLst>
              <a:ext uri="{FF2B5EF4-FFF2-40B4-BE49-F238E27FC236}">
                <a16:creationId xmlns:a16="http://schemas.microsoft.com/office/drawing/2014/main" id="{059F84A4-7CD8-4CA4-9315-44B434A9E262}"/>
              </a:ext>
            </a:extLst>
          </p:cNvPr>
          <p:cNvSpPr/>
          <p:nvPr/>
        </p:nvSpPr>
        <p:spPr bwMode="auto">
          <a:xfrm>
            <a:off x="8438383" y="210266"/>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看及疑義處理</a:t>
            </a:r>
            <a:endParaRPr lang="en-US" altLang="zh-TW" sz="1400" dirty="0">
              <a:solidFill>
                <a:schemeClr val="tx1"/>
              </a:solidFill>
              <a:latin typeface="華康儷楷書" panose="03000509000000000000" pitchFamily="65" charset="-120"/>
              <a:ea typeface="華康儷楷書" panose="03000509000000000000" pitchFamily="65" charset="-120"/>
            </a:endParaRPr>
          </a:p>
          <a:p>
            <a:pPr algn="dist"/>
            <a:r>
              <a:rPr lang="zh-TW" altLang="en-US" sz="1400" dirty="0">
                <a:solidFill>
                  <a:schemeClr val="tx1"/>
                </a:solidFill>
                <a:latin typeface="華康儷楷書" panose="03000509000000000000" pitchFamily="65" charset="-120"/>
                <a:ea typeface="華康儷楷書" panose="03000509000000000000" pitchFamily="65" charset="-120"/>
              </a:rPr>
              <a:t>學習歷程檔案查</a:t>
            </a:r>
          </a:p>
        </p:txBody>
      </p:sp>
      <p:cxnSp>
        <p:nvCxnSpPr>
          <p:cNvPr id="23" name="直線單箭頭接點 14">
            <a:extLst>
              <a:ext uri="{FF2B5EF4-FFF2-40B4-BE49-F238E27FC236}">
                <a16:creationId xmlns:a16="http://schemas.microsoft.com/office/drawing/2014/main" id="{C3D821E0-B716-49E5-A1CC-0FDE92BC94E4}"/>
              </a:ext>
            </a:extLst>
          </p:cNvPr>
          <p:cNvCxnSpPr>
            <a:cxnSpLocks noChangeShapeType="1"/>
          </p:cNvCxnSpPr>
          <p:nvPr/>
        </p:nvCxnSpPr>
        <p:spPr bwMode="auto">
          <a:xfrm>
            <a:off x="8803506" y="932899"/>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866246918"/>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3"/>
          <p:cNvSpPr>
            <a:spLocks noGrp="1" noChangeArrowheads="1"/>
          </p:cNvSpPr>
          <p:nvPr>
            <p:ph idx="4294967295"/>
          </p:nvPr>
        </p:nvSpPr>
        <p:spPr>
          <a:xfrm>
            <a:off x="1049335" y="2027915"/>
            <a:ext cx="10575925" cy="4134612"/>
          </a:xfrm>
        </p:spPr>
        <p:txBody>
          <a:bodyPr>
            <a:normAutofit/>
          </a:bodyPr>
          <a:lstStyle/>
          <a:p>
            <a:pPr marL="361950" indent="-361950">
              <a:lnSpc>
                <a:spcPct val="100000"/>
              </a:lnSpc>
              <a:spcBef>
                <a:spcPts val="600"/>
              </a:spcBef>
              <a:buFont typeface="+mj-lt"/>
              <a:buAutoNum type="arabicPeriod"/>
              <a:tabLst>
                <a:tab pos="266700" algn="l"/>
              </a:tabLst>
              <a:defRPr/>
            </a:pPr>
            <a:r>
              <a:rPr lang="zh-TW" altLang="en-US" sz="2100" b="1" dirty="0">
                <a:latin typeface="微軟正黑體" panose="020B0604030504040204" pitchFamily="34" charset="-120"/>
                <a:ea typeface="微軟正黑體" panose="020B0604030504040204" pitchFamily="34" charset="-120"/>
                <a:cs typeface="Times New Roman" panose="02020603050405020304" pitchFamily="18" charset="0"/>
              </a:rPr>
              <a:t>各錄取學校於各網站公告</a:t>
            </a:r>
            <a:r>
              <a:rPr lang="zh-TW" altLang="en-US" sz="21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報到時間</a:t>
            </a:r>
            <a:r>
              <a:rPr lang="zh-TW" altLang="en-US" sz="21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1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方式</a:t>
            </a:r>
            <a:r>
              <a:rPr lang="zh-TW" altLang="en-US" sz="2100" dirty="0">
                <a:latin typeface="微軟正黑體" panose="020B0604030504040204" pitchFamily="34" charset="-120"/>
                <a:ea typeface="微軟正黑體" panose="020B0604030504040204" pitchFamily="34" charset="-120"/>
                <a:cs typeface="Times New Roman" panose="02020603050405020304" pitchFamily="18" charset="0"/>
              </a:rPr>
              <a:t>及</a:t>
            </a:r>
            <a:r>
              <a:rPr lang="zh-TW" altLang="en-US" sz="21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注意事項</a:t>
            </a:r>
            <a:r>
              <a:rPr lang="zh-TW" altLang="en-US" sz="2100" dirty="0">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獲分發之錄取生須</a:t>
            </a:r>
            <a:r>
              <a:rPr lang="zh-TW" altLang="en-US" sz="21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自行至錄取學校網站查詢</a:t>
            </a:r>
            <a:r>
              <a:rPr lang="zh-TW" altLang="en-US" sz="2100" dirty="0">
                <a:latin typeface="微軟正黑體" panose="020B0604030504040204" pitchFamily="34" charset="-120"/>
                <a:ea typeface="微軟正黑體" panose="020B0604030504040204" pitchFamily="34" charset="-120"/>
                <a:cs typeface="Times New Roman" panose="02020603050405020304" pitchFamily="18" charset="0"/>
              </a:rPr>
              <a:t>；未上網查詢而致影響錄取及入學權益者，概由分發錄取生自行負責</a:t>
            </a:r>
            <a:endParaRPr lang="en-US" altLang="zh-TW" sz="2100" dirty="0">
              <a:latin typeface="微軟正黑體" panose="020B0604030504040204" pitchFamily="34" charset="-120"/>
              <a:ea typeface="微軟正黑體" panose="020B0604030504040204" pitchFamily="34" charset="-120"/>
              <a:cs typeface="Times New Roman" panose="02020603050405020304" pitchFamily="18" charset="0"/>
            </a:endParaRPr>
          </a:p>
          <a:p>
            <a:pPr marL="361950" indent="-361950">
              <a:lnSpc>
                <a:spcPct val="100000"/>
              </a:lnSpc>
              <a:spcBef>
                <a:spcPts val="600"/>
              </a:spcBef>
              <a:buFont typeface="+mj-lt"/>
              <a:buAutoNum type="arabicPeriod"/>
              <a:tabLst>
                <a:tab pos="266700" algn="l"/>
              </a:tabLst>
              <a:defRPr/>
            </a:pPr>
            <a:r>
              <a:rPr lang="zh-TW" altLang="en-US" sz="2100" dirty="0">
                <a:latin typeface="微軟正黑體" panose="020B0604030504040204" pitchFamily="34" charset="-120"/>
                <a:ea typeface="微軟正黑體" panose="020B0604030504040204" pitchFamily="34" charset="-120"/>
                <a:cs typeface="Times New Roman" panose="02020603050405020304" pitchFamily="18" charset="0"/>
              </a:rPr>
              <a:t>獲分發之錄取生應</a:t>
            </a:r>
            <a:r>
              <a:rPr lang="zh-TW" altLang="en-US" sz="2100" b="1" dirty="0">
                <a:latin typeface="微軟正黑體" panose="020B0604030504040204" pitchFamily="34" charset="-120"/>
                <a:ea typeface="微軟正黑體" panose="020B0604030504040204" pitchFamily="34" charset="-120"/>
                <a:cs typeface="Times New Roman" panose="02020603050405020304" pitchFamily="18" charset="0"/>
              </a:rPr>
              <a:t>依分發之錄取學校規定時間及方式</a:t>
            </a:r>
            <a:r>
              <a:rPr lang="zh-TW" altLang="en-US" sz="2100" dirty="0">
                <a:latin typeface="微軟正黑體" panose="020B0604030504040204" pitchFamily="34" charset="-120"/>
                <a:ea typeface="微軟正黑體" panose="020B0604030504040204" pitchFamily="34" charset="-120"/>
                <a:cs typeface="Times New Roman" panose="02020603050405020304" pitchFamily="18" charset="0"/>
              </a:rPr>
              <a:t>（不得為電話方式），攜帶「學歷（力）證件」、「身分證」、「獲獎證明」或「技術士證」或「普考證書」等</a:t>
            </a:r>
            <a:r>
              <a:rPr lang="zh-TW" altLang="en-US" sz="2100" b="1" u="sng"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正本</a:t>
            </a:r>
            <a:r>
              <a:rPr lang="zh-TW" altLang="en-US" sz="2100" dirty="0">
                <a:latin typeface="微軟正黑體" panose="020B0604030504040204" pitchFamily="34" charset="-120"/>
                <a:ea typeface="微軟正黑體" panose="020B0604030504040204" pitchFamily="34" charset="-120"/>
                <a:cs typeface="Times New Roman" panose="02020603050405020304" pitchFamily="18" charset="0"/>
              </a:rPr>
              <a:t>資料辦理報到，上述證件如有不實或不符合簡章規定者，取消其錄取及入學資格</a:t>
            </a:r>
            <a:endParaRPr lang="en-US" altLang="zh-TW" sz="2100" dirty="0">
              <a:latin typeface="微軟正黑體" panose="020B0604030504040204" pitchFamily="34" charset="-120"/>
              <a:ea typeface="微軟正黑體" panose="020B0604030504040204" pitchFamily="34" charset="-120"/>
              <a:cs typeface="Times New Roman" panose="02020603050405020304" pitchFamily="18" charset="0"/>
            </a:endParaRPr>
          </a:p>
          <a:p>
            <a:pPr marL="361950" indent="-361950">
              <a:lnSpc>
                <a:spcPct val="100000"/>
              </a:lnSpc>
              <a:spcBef>
                <a:spcPts val="600"/>
              </a:spcBef>
              <a:buFont typeface="+mj-lt"/>
              <a:buAutoNum type="arabicPeriod"/>
              <a:tabLst>
                <a:tab pos="266700" algn="l"/>
              </a:tabLst>
              <a:defRPr/>
            </a:pPr>
            <a:r>
              <a:rPr lang="zh-TW" altLang="en-US" sz="21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就讀志願序統一分發結果放榜後，</a:t>
            </a:r>
            <a:r>
              <a:rPr lang="zh-TW" altLang="en-US" sz="21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不再辦理遞補分發作業</a:t>
            </a:r>
            <a:r>
              <a:rPr lang="zh-TW" altLang="en-US" sz="21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，即結束本入學管道招生，亦不會通知就讀志願序統一分發未獲錄取之甄審結果錄取生</a:t>
            </a:r>
            <a:endParaRPr lang="en-US" altLang="zh-TW" sz="21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361950" indent="-361950">
              <a:lnSpc>
                <a:spcPct val="100000"/>
              </a:lnSpc>
              <a:spcBef>
                <a:spcPts val="600"/>
              </a:spcBef>
              <a:buFont typeface="+mj-lt"/>
              <a:buAutoNum type="arabicPeriod"/>
              <a:tabLst>
                <a:tab pos="266700" algn="l"/>
              </a:tabLst>
              <a:defRPr/>
            </a:pPr>
            <a:r>
              <a:rPr lang="zh-TW" altLang="en-US" sz="21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獲分發之錄取生</a:t>
            </a:r>
            <a:r>
              <a:rPr lang="zh-TW" altLang="en-US" b="1" u="sng" dirty="0">
                <a:solidFill>
                  <a:srgbClr val="C00000"/>
                </a:solidFill>
                <a:latin typeface="微軟正黑體" panose="020B0604030504040204" pitchFamily="34" charset="-120"/>
                <a:ea typeface="微軟正黑體" panose="020B0604030504040204" pitchFamily="34" charset="-120"/>
                <a:cs typeface="Times New Roman" panose="02020603050405020304" pitchFamily="18" charset="0"/>
              </a:rPr>
              <a:t>如同時</a:t>
            </a:r>
            <a:r>
              <a:rPr lang="zh-TW" altLang="en-US" sz="21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獲得本學年度四技二專甄選入學錄取資格者，僅能擇一辦理報到。</a:t>
            </a:r>
            <a:br>
              <a:rPr lang="en-US" altLang="zh-TW" sz="21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br>
            <a:r>
              <a:rPr lang="zh-TW" altLang="en-US" sz="2100" b="1" u="sng"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獲分發之錄取生若於本招生已完成報到且未於規定時間內聲明放棄者，即無法再於四技二專甄選入學辦理報到，請分發錄取生特別注意</a:t>
            </a:r>
            <a:endParaRPr lang="en-US" altLang="zh-TW" sz="2100" b="1" u="sng"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21" name="圓角矩形 20"/>
          <p:cNvSpPr/>
          <p:nvPr/>
        </p:nvSpPr>
        <p:spPr>
          <a:xfrm>
            <a:off x="944562" y="857494"/>
            <a:ext cx="1821112" cy="578882"/>
          </a:xfrm>
          <a:prstGeom prst="roundRect">
            <a:avLst/>
          </a:prstGeom>
          <a:ln>
            <a:noFill/>
          </a:ln>
        </p:spPr>
        <p:style>
          <a:lnRef idx="1">
            <a:schemeClr val="accent6"/>
          </a:lnRef>
          <a:fillRef idx="2">
            <a:schemeClr val="accent6"/>
          </a:fillRef>
          <a:effectRef idx="1">
            <a:schemeClr val="accent6"/>
          </a:effectRef>
          <a:fontRef idx="minor">
            <a:schemeClr val="dk1"/>
          </a:fontRef>
        </p:style>
        <p:txBody>
          <a:bodyPr wrap="square">
            <a:spAutoFit/>
          </a:bodyPr>
          <a:lstStyle/>
          <a:p>
            <a:pPr marL="342900" indent="-342900" algn="ctr">
              <a:spcBef>
                <a:spcPct val="20000"/>
              </a:spcBef>
              <a:defRPr/>
            </a:pPr>
            <a:r>
              <a:rPr lang="zh-TW" altLang="en-US" sz="2800" kern="0" dirty="0">
                <a:solidFill>
                  <a:schemeClr val="tx1"/>
                </a:solidFill>
                <a:latin typeface="微軟正黑體" panose="020B0604030504040204" pitchFamily="34" charset="-120"/>
                <a:ea typeface="微軟正黑體" panose="020B0604030504040204" pitchFamily="34" charset="-120"/>
                <a:cs typeface="華康中黑體" pitchFamily="49" charset="-120"/>
              </a:rPr>
              <a:t>報到</a:t>
            </a:r>
          </a:p>
        </p:txBody>
      </p:sp>
      <p:grpSp>
        <p:nvGrpSpPr>
          <p:cNvPr id="37" name="群組 36"/>
          <p:cNvGrpSpPr/>
          <p:nvPr/>
        </p:nvGrpSpPr>
        <p:grpSpPr>
          <a:xfrm>
            <a:off x="8898010" y="190023"/>
            <a:ext cx="3084438" cy="1432422"/>
            <a:chOff x="5988125" y="214313"/>
            <a:chExt cx="3084438" cy="1432422"/>
          </a:xfrm>
        </p:grpSpPr>
        <p:grpSp>
          <p:nvGrpSpPr>
            <p:cNvPr id="38" name="群組 7"/>
            <p:cNvGrpSpPr>
              <a:grpSpLocks/>
            </p:cNvGrpSpPr>
            <p:nvPr/>
          </p:nvGrpSpPr>
          <p:grpSpPr bwMode="auto">
            <a:xfrm>
              <a:off x="6462713" y="214313"/>
              <a:ext cx="2609850" cy="1431925"/>
              <a:chOff x="6690632" y="1068877"/>
              <a:chExt cx="2609942" cy="1217115"/>
            </a:xfrm>
          </p:grpSpPr>
          <p:cxnSp>
            <p:nvCxnSpPr>
              <p:cNvPr id="41" name="直線單箭頭接點 8"/>
              <p:cNvCxnSpPr>
                <a:cxnSpLocks noChangeShapeType="1"/>
                <a:endCxn id="51" idx="1"/>
              </p:cNvCxnSpPr>
              <p:nvPr/>
            </p:nvCxnSpPr>
            <p:spPr bwMode="auto">
              <a:xfrm>
                <a:off x="8826152" y="1676100"/>
                <a:ext cx="117232" cy="1350"/>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42" name="圓角矩形 41"/>
              <p:cNvSpPr/>
              <p:nvPr/>
            </p:nvSpPr>
            <p:spPr bwMode="auto">
              <a:xfrm>
                <a:off x="6690632" y="1071576"/>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資格審查</a:t>
                </a:r>
              </a:p>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繳交報名費及</a:t>
                </a:r>
                <a:endParaRPr lang="en-US" altLang="zh-TW" sz="1400" dirty="0">
                  <a:solidFill>
                    <a:schemeClr val="tx1"/>
                  </a:solidFill>
                  <a:latin typeface="華康儷楷書" panose="03000509000000000000" pitchFamily="65" charset="-120"/>
                  <a:ea typeface="華康儷楷書" panose="03000509000000000000" pitchFamily="65" charset="-120"/>
                </a:endParaRPr>
              </a:p>
            </p:txBody>
          </p:sp>
          <p:sp>
            <p:nvSpPr>
              <p:cNvPr id="43" name="圓角矩形 42"/>
              <p:cNvSpPr/>
              <p:nvPr/>
            </p:nvSpPr>
            <p:spPr bwMode="auto">
              <a:xfrm>
                <a:off x="7138323" y="1071576"/>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網路報名</a:t>
                </a:r>
              </a:p>
            </p:txBody>
          </p:sp>
          <p:sp>
            <p:nvSpPr>
              <p:cNvPr id="44" name="圓角矩形 43"/>
              <p:cNvSpPr/>
              <p:nvPr/>
            </p:nvSpPr>
            <p:spPr bwMode="auto">
              <a:xfrm>
                <a:off x="7589189" y="1071576"/>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指定項目甄審</a:t>
                </a:r>
              </a:p>
            </p:txBody>
          </p:sp>
          <p:sp>
            <p:nvSpPr>
              <p:cNvPr id="45" name="圓角矩形 44"/>
              <p:cNvSpPr/>
              <p:nvPr/>
            </p:nvSpPr>
            <p:spPr bwMode="auto">
              <a:xfrm>
                <a:off x="8051167" y="1071576"/>
                <a:ext cx="357201"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登記就讀志願序</a:t>
                </a:r>
              </a:p>
            </p:txBody>
          </p:sp>
          <p:sp>
            <p:nvSpPr>
              <p:cNvPr id="46" name="圓角矩形 45"/>
              <p:cNvSpPr/>
              <p:nvPr/>
            </p:nvSpPr>
            <p:spPr bwMode="auto">
              <a:xfrm>
                <a:off x="8500446" y="1068877"/>
                <a:ext cx="357200" cy="1214416"/>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志願序分發放榜</a:t>
                </a:r>
              </a:p>
            </p:txBody>
          </p:sp>
          <p:cxnSp>
            <p:nvCxnSpPr>
              <p:cNvPr id="47" name="直線單箭頭接點 14"/>
              <p:cNvCxnSpPr>
                <a:cxnSpLocks noChangeShapeType="1"/>
                <a:stCxn id="42" idx="3"/>
                <a:endCxn id="43" idx="1"/>
              </p:cNvCxnSpPr>
              <p:nvPr/>
            </p:nvCxnSpPr>
            <p:spPr bwMode="auto">
              <a:xfrm>
                <a:off x="7047822" y="1678769"/>
                <a:ext cx="91184"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48" name="直線單箭頭接點 15"/>
              <p:cNvCxnSpPr>
                <a:cxnSpLocks noChangeShapeType="1"/>
                <a:stCxn id="43" idx="3"/>
                <a:endCxn id="44" idx="1"/>
              </p:cNvCxnSpPr>
              <p:nvPr/>
            </p:nvCxnSpPr>
            <p:spPr bwMode="auto">
              <a:xfrm>
                <a:off x="7496196" y="1678769"/>
                <a:ext cx="9311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49" name="直線單箭頭接點 16"/>
              <p:cNvCxnSpPr>
                <a:cxnSpLocks noChangeShapeType="1"/>
                <a:stCxn id="44" idx="3"/>
                <a:endCxn id="45" idx="1"/>
              </p:cNvCxnSpPr>
              <p:nvPr/>
            </p:nvCxnSpPr>
            <p:spPr bwMode="auto">
              <a:xfrm>
                <a:off x="7946502" y="1678769"/>
                <a:ext cx="104776" cy="158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cxnSp>
            <p:nvCxnSpPr>
              <p:cNvPr id="50" name="直線單箭頭接點 17"/>
              <p:cNvCxnSpPr>
                <a:cxnSpLocks noChangeShapeType="1"/>
                <a:stCxn id="45" idx="3"/>
                <a:endCxn id="46" idx="1"/>
              </p:cNvCxnSpPr>
              <p:nvPr/>
            </p:nvCxnSpPr>
            <p:spPr bwMode="auto">
              <a:xfrm flipV="1">
                <a:off x="8408468" y="1676100"/>
                <a:ext cx="92622" cy="2671"/>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
            <p:nvSpPr>
              <p:cNvPr id="51" name="圓角矩形 50"/>
              <p:cNvSpPr/>
              <p:nvPr/>
            </p:nvSpPr>
            <p:spPr bwMode="auto">
              <a:xfrm>
                <a:off x="8943373" y="1068877"/>
                <a:ext cx="357201" cy="1214416"/>
              </a:xfrm>
              <a:prstGeom prst="roundRect">
                <a:avLst/>
              </a:prstGeom>
              <a:solidFill>
                <a:schemeClr val="accent6">
                  <a:lumMod val="75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bg1"/>
                    </a:solidFill>
                    <a:latin typeface="華康儷楷書" panose="03000509000000000000" pitchFamily="65" charset="-120"/>
                    <a:ea typeface="華康儷楷書" panose="03000509000000000000" pitchFamily="65" charset="-120"/>
                  </a:rPr>
                  <a:t>報到</a:t>
                </a:r>
              </a:p>
            </p:txBody>
          </p:sp>
        </p:grpSp>
        <p:sp>
          <p:nvSpPr>
            <p:cNvPr id="39" name="圓角矩形 38"/>
            <p:cNvSpPr/>
            <p:nvPr/>
          </p:nvSpPr>
          <p:spPr bwMode="auto">
            <a:xfrm>
              <a:off x="5988125" y="217985"/>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繳費身分審查</a:t>
              </a:r>
            </a:p>
          </p:txBody>
        </p:sp>
        <p:cxnSp>
          <p:nvCxnSpPr>
            <p:cNvPr id="40" name="直線單箭頭接點 14"/>
            <p:cNvCxnSpPr>
              <a:cxnSpLocks noChangeShapeType="1"/>
            </p:cNvCxnSpPr>
            <p:nvPr/>
          </p:nvCxnSpPr>
          <p:spPr bwMode="auto">
            <a:xfrm>
              <a:off x="6372200" y="940618"/>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grpSp>
      <p:sp>
        <p:nvSpPr>
          <p:cNvPr id="52"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500" b="1" spc="-75" dirty="0">
                <a:solidFill>
                  <a:prstClr val="black"/>
                </a:solidFill>
                <a:latin typeface="微軟正黑體" panose="020B0604030504040204" pitchFamily="34" charset="-120"/>
                <a:ea typeface="微軟正黑體" panose="020B0604030504040204" pitchFamily="34" charset="-120"/>
              </a:rPr>
              <a:t>技優甄審入學招生作業流程</a:t>
            </a:r>
          </a:p>
        </p:txBody>
      </p:sp>
      <p:sp>
        <p:nvSpPr>
          <p:cNvPr id="20" name="矩形 19"/>
          <p:cNvSpPr/>
          <p:nvPr/>
        </p:nvSpPr>
        <p:spPr>
          <a:xfrm>
            <a:off x="867873" y="1517146"/>
            <a:ext cx="6537367" cy="461665"/>
          </a:xfrm>
          <a:prstGeom prst="rect">
            <a:avLst/>
          </a:prstGeom>
        </p:spPr>
        <p:txBody>
          <a:bodyPr wrap="none">
            <a:spAutoFit/>
          </a:bodyPr>
          <a:lstStyle/>
          <a:p>
            <a:pPr>
              <a:spcBef>
                <a:spcPts val="800"/>
              </a:spcBef>
            </a:pPr>
            <a:r>
              <a:rPr kumimoji="1" lang="en-US" altLang="zh-TW" sz="2400" b="1"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【113.7.9(</a:t>
            </a:r>
            <a:r>
              <a:rPr kumimoji="1" lang="zh-TW" altLang="en-US" sz="2400" b="1"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二</a:t>
            </a:r>
            <a:r>
              <a:rPr kumimoji="1" lang="en-US" altLang="zh-TW" sz="2400" b="1"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)10:00</a:t>
            </a:r>
            <a:r>
              <a:rPr kumimoji="1" lang="zh-TW" altLang="en-US" sz="2400" b="1"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起</a:t>
            </a:r>
            <a:r>
              <a:rPr kumimoji="1" lang="en-US" altLang="zh-TW" sz="2400" b="1"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-113.</a:t>
            </a:r>
            <a:r>
              <a:rPr kumimoji="1" lang="en-US" altLang="zh-TW" sz="24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7.17(</a:t>
            </a:r>
            <a:r>
              <a:rPr kumimoji="1" lang="zh-TW" altLang="en-US" sz="24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三</a:t>
            </a:r>
            <a:r>
              <a:rPr kumimoji="1" lang="en-US" altLang="zh-TW" sz="24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)12:00</a:t>
            </a:r>
            <a:r>
              <a:rPr kumimoji="1" lang="zh-TW" altLang="en-US" sz="24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止</a:t>
            </a:r>
            <a:r>
              <a:rPr kumimoji="1" lang="en-US" altLang="zh-TW" sz="2400" b="1" dirty="0">
                <a:solidFill>
                  <a:srgbClr val="0000CC"/>
                </a:solidFill>
                <a:latin typeface="微軟正黑體" panose="020B0604030504040204" pitchFamily="34" charset="-120"/>
                <a:ea typeface="微軟正黑體" panose="020B0604030504040204" pitchFamily="34" charset="-120"/>
                <a:cs typeface="Times New Roman" panose="02020603050405020304" pitchFamily="18" charset="0"/>
              </a:rPr>
              <a:t>】</a:t>
            </a:r>
          </a:p>
        </p:txBody>
      </p:sp>
      <p:sp>
        <p:nvSpPr>
          <p:cNvPr id="22" name="圓角矩形 20">
            <a:extLst>
              <a:ext uri="{FF2B5EF4-FFF2-40B4-BE49-F238E27FC236}">
                <a16:creationId xmlns:a16="http://schemas.microsoft.com/office/drawing/2014/main" id="{059F84A4-7CD8-4CA4-9315-44B434A9E262}"/>
              </a:ext>
            </a:extLst>
          </p:cNvPr>
          <p:cNvSpPr/>
          <p:nvPr/>
        </p:nvSpPr>
        <p:spPr bwMode="auto">
          <a:xfrm>
            <a:off x="8438383" y="200538"/>
            <a:ext cx="357187" cy="1428750"/>
          </a:xfrm>
          <a:prstGeom prst="roundRect">
            <a:avLst/>
          </a:prstGeom>
          <a:solidFill>
            <a:schemeClr val="accent6">
              <a:lumMod val="40000"/>
              <a:lumOff val="6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看及疑義處理</a:t>
            </a:r>
            <a:endParaRPr lang="en-US" altLang="zh-TW" sz="1400" dirty="0">
              <a:solidFill>
                <a:schemeClr val="tx1"/>
              </a:solidFill>
              <a:latin typeface="華康儷楷書" panose="03000509000000000000" pitchFamily="65" charset="-120"/>
              <a:ea typeface="華康儷楷書" panose="03000509000000000000" pitchFamily="65" charset="-120"/>
            </a:endParaRPr>
          </a:p>
          <a:p>
            <a:pPr algn="dist"/>
            <a:r>
              <a:rPr lang="zh-TW" altLang="en-US" sz="1400" dirty="0">
                <a:solidFill>
                  <a:schemeClr val="tx1"/>
                </a:solidFill>
                <a:latin typeface="華康儷楷書" panose="03000509000000000000" pitchFamily="65" charset="-120"/>
                <a:ea typeface="華康儷楷書" panose="03000509000000000000" pitchFamily="65" charset="-120"/>
              </a:rPr>
              <a:t>學習歷程檔案查</a:t>
            </a:r>
          </a:p>
        </p:txBody>
      </p:sp>
      <p:cxnSp>
        <p:nvCxnSpPr>
          <p:cNvPr id="23" name="直線單箭頭接點 14">
            <a:extLst>
              <a:ext uri="{FF2B5EF4-FFF2-40B4-BE49-F238E27FC236}">
                <a16:creationId xmlns:a16="http://schemas.microsoft.com/office/drawing/2014/main" id="{C3D821E0-B716-49E5-A1CC-0FDE92BC94E4}"/>
              </a:ext>
            </a:extLst>
          </p:cNvPr>
          <p:cNvCxnSpPr>
            <a:cxnSpLocks noChangeShapeType="1"/>
          </p:cNvCxnSpPr>
          <p:nvPr/>
        </p:nvCxnSpPr>
        <p:spPr bwMode="auto">
          <a:xfrm>
            <a:off x="8803506" y="923171"/>
            <a:ext cx="91181" cy="1868"/>
          </a:xfrm>
          <a:prstGeom prst="straightConnector1">
            <a:avLst/>
          </a:prstGeom>
          <a:noFill/>
          <a:ln w="9525" algn="ctr">
            <a:solidFill>
              <a:srgbClr val="F7AB00"/>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644480334"/>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23361F64-9FF9-44CE-B3DF-4F102C94FE83}"/>
              </a:ext>
            </a:extLst>
          </p:cNvPr>
          <p:cNvPicPr>
            <a:picLocks noChangeAspect="1"/>
          </p:cNvPicPr>
          <p:nvPr/>
        </p:nvPicPr>
        <p:blipFill>
          <a:blip r:embed="rId3"/>
          <a:stretch>
            <a:fillRect/>
          </a:stretch>
        </p:blipFill>
        <p:spPr>
          <a:xfrm>
            <a:off x="5497564" y="733908"/>
            <a:ext cx="5863163" cy="5965353"/>
          </a:xfrm>
          <a:prstGeom prst="rect">
            <a:avLst/>
          </a:prstGeom>
        </p:spPr>
      </p:pic>
      <p:sp>
        <p:nvSpPr>
          <p:cNvPr id="11"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500" b="1" spc="-75" dirty="0">
                <a:solidFill>
                  <a:prstClr val="black"/>
                </a:solidFill>
                <a:latin typeface="微軟正黑體" panose="020B0604030504040204" pitchFamily="34" charset="-120"/>
                <a:ea typeface="微軟正黑體" panose="020B0604030504040204" pitchFamily="34" charset="-120"/>
              </a:rPr>
              <a:t>技優甄審入學招生作業流程</a:t>
            </a:r>
            <a:r>
              <a:rPr lang="en-US" altLang="zh-TW" sz="2500" b="1" spc="-75" dirty="0">
                <a:solidFill>
                  <a:prstClr val="black"/>
                </a:solidFill>
                <a:latin typeface="微軟正黑體" panose="020B0604030504040204" pitchFamily="34" charset="-120"/>
                <a:ea typeface="微軟正黑體" panose="020B0604030504040204" pitchFamily="34" charset="-120"/>
              </a:rPr>
              <a:t>-</a:t>
            </a:r>
            <a:r>
              <a:rPr lang="zh-TW" altLang="en-US" sz="2500" b="1" spc="-75" dirty="0">
                <a:solidFill>
                  <a:prstClr val="black"/>
                </a:solidFill>
                <a:latin typeface="微軟正黑體" panose="020B0604030504040204" pitchFamily="34" charset="-120"/>
                <a:ea typeface="微軟正黑體" panose="020B0604030504040204" pitchFamily="34" charset="-120"/>
              </a:rPr>
              <a:t>系統練習版</a:t>
            </a:r>
          </a:p>
        </p:txBody>
      </p:sp>
      <p:sp>
        <p:nvSpPr>
          <p:cNvPr id="8" name="矩形 7">
            <a:extLst>
              <a:ext uri="{FF2B5EF4-FFF2-40B4-BE49-F238E27FC236}">
                <a16:creationId xmlns:a16="http://schemas.microsoft.com/office/drawing/2014/main" id="{F506A0B5-5508-4FC2-BC1D-6FA05D321945}"/>
              </a:ext>
            </a:extLst>
          </p:cNvPr>
          <p:cNvSpPr/>
          <p:nvPr/>
        </p:nvSpPr>
        <p:spPr>
          <a:xfrm>
            <a:off x="5640608" y="5490205"/>
            <a:ext cx="1192395" cy="2274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6">
            <a:extLst>
              <a:ext uri="{FF2B5EF4-FFF2-40B4-BE49-F238E27FC236}">
                <a16:creationId xmlns:a16="http://schemas.microsoft.com/office/drawing/2014/main" id="{C9E85AE0-2660-4C1C-AA13-B37BEC930630}"/>
              </a:ext>
            </a:extLst>
          </p:cNvPr>
          <p:cNvSpPr/>
          <p:nvPr/>
        </p:nvSpPr>
        <p:spPr>
          <a:xfrm>
            <a:off x="4588785" y="5752293"/>
            <a:ext cx="2103647" cy="371799"/>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marL="0" indent="0" algn="ctr" eaLnBrk="1" hangingPunct="1">
              <a:buClr>
                <a:schemeClr val="tx1"/>
              </a:buClr>
              <a:buNone/>
              <a:defRPr/>
            </a:pPr>
            <a:r>
              <a:rPr lang="zh-TW" altLang="en-US" b="1" dirty="0">
                <a:solidFill>
                  <a:schemeClr val="tx1"/>
                </a:solidFill>
                <a:latin typeface="微軟正黑體" panose="020B0604030504040204" pitchFamily="34" charset="-120"/>
                <a:ea typeface="微軟正黑體" panose="020B0604030504040204" pitchFamily="34" charset="-120"/>
              </a:rPr>
              <a:t>技優</a:t>
            </a:r>
            <a:r>
              <a:rPr lang="zh-TW" altLang="en-US" b="1" dirty="0">
                <a:solidFill>
                  <a:srgbClr val="0000FF"/>
                </a:solidFill>
                <a:latin typeface="微軟正黑體" panose="020B0604030504040204" pitchFamily="34" charset="-120"/>
                <a:ea typeface="微軟正黑體" panose="020B0604030504040204" pitchFamily="34" charset="-120"/>
              </a:rPr>
              <a:t>甄審</a:t>
            </a:r>
            <a:r>
              <a:rPr lang="zh-TW" altLang="en-US" b="1" dirty="0">
                <a:solidFill>
                  <a:schemeClr val="tx1"/>
                </a:solidFill>
                <a:latin typeface="微軟正黑體" panose="020B0604030504040204" pitchFamily="34" charset="-120"/>
                <a:ea typeface="微軟正黑體" panose="020B0604030504040204" pitchFamily="34" charset="-120"/>
              </a:rPr>
              <a:t>作業系統</a:t>
            </a:r>
          </a:p>
        </p:txBody>
      </p:sp>
      <p:sp>
        <p:nvSpPr>
          <p:cNvPr id="9" name="Rectangle 3">
            <a:extLst>
              <a:ext uri="{FF2B5EF4-FFF2-40B4-BE49-F238E27FC236}">
                <a16:creationId xmlns:a16="http://schemas.microsoft.com/office/drawing/2014/main" id="{6E58719D-E777-4E37-93F6-0EEFCA5B446D}"/>
              </a:ext>
            </a:extLst>
          </p:cNvPr>
          <p:cNvSpPr txBox="1">
            <a:spLocks noChangeArrowheads="1"/>
          </p:cNvSpPr>
          <p:nvPr/>
        </p:nvSpPr>
        <p:spPr bwMode="auto">
          <a:xfrm>
            <a:off x="853388" y="1082477"/>
            <a:ext cx="4134248" cy="5484577"/>
          </a:xfrm>
          <a:prstGeom prst="rect">
            <a:avLst/>
          </a:prstGeom>
          <a:noFill/>
          <a:ln w="9525">
            <a:noFill/>
            <a:miter lim="800000"/>
            <a:headEnd/>
            <a:tailEnd/>
          </a:ln>
        </p:spPr>
        <p:txBody>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363538" indent="-363538" algn="just" eaLnBrk="1" hangingPunct="1">
              <a:spcBef>
                <a:spcPts val="300"/>
              </a:spcBef>
              <a:spcAft>
                <a:spcPts val="300"/>
              </a:spcAft>
              <a:buClr>
                <a:schemeClr val="tx1"/>
              </a:buClr>
              <a:buFontTx/>
              <a:buBlip>
                <a:blip r:embed="rId4"/>
              </a:buBlip>
              <a:defRPr/>
            </a:pP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系統</a:t>
            </a:r>
            <a:r>
              <a:rPr lang="zh-TW" altLang="en-US" sz="22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練習版</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開放時間 </a:t>
            </a:r>
            <a:endPar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endParaRPr>
          </a:p>
          <a:p>
            <a:pPr marL="0" indent="0" algn="just" eaLnBrk="1" hangingPunct="1">
              <a:spcBef>
                <a:spcPts val="300"/>
              </a:spcBef>
              <a:spcAft>
                <a:spcPts val="300"/>
              </a:spcAft>
              <a:buClr>
                <a:schemeClr val="tx1"/>
              </a:buClr>
              <a:buNone/>
              <a:defRPr/>
            </a:pPr>
            <a:r>
              <a:rPr lang="en-US" altLang="zh-TW" sz="22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113</a:t>
            </a:r>
            <a:r>
              <a:rPr lang="zh-TW" altLang="en-US" sz="22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22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en-US" sz="22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22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27</a:t>
            </a:r>
            <a:r>
              <a:rPr lang="zh-TW" altLang="en-US" sz="22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22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2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三</a:t>
            </a:r>
            <a:r>
              <a:rPr lang="en-US" altLang="zh-TW" sz="22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 10:00</a:t>
            </a:r>
            <a:r>
              <a:rPr lang="zh-TW" altLang="en-US" sz="22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起</a:t>
            </a:r>
            <a:endParaRPr lang="en-US" altLang="zh-TW" sz="22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endParaRPr>
          </a:p>
          <a:p>
            <a:pPr marL="0" indent="0" algn="just" eaLnBrk="1" hangingPunct="1">
              <a:spcBef>
                <a:spcPts val="300"/>
              </a:spcBef>
              <a:spcAft>
                <a:spcPts val="300"/>
              </a:spcAft>
              <a:buClr>
                <a:schemeClr val="tx1"/>
              </a:buClr>
              <a:buNone/>
              <a:defRPr/>
            </a:pP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繳費身分審查系統</a:t>
            </a:r>
            <a:endPar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endParaRPr>
          </a:p>
          <a:p>
            <a:pPr marL="0" indent="0" algn="just" eaLnBrk="1" hangingPunct="1">
              <a:spcBef>
                <a:spcPts val="300"/>
              </a:spcBef>
              <a:spcAft>
                <a:spcPts val="300"/>
              </a:spcAft>
              <a:buClr>
                <a:schemeClr val="tx1"/>
              </a:buClr>
              <a:buNone/>
              <a:defRPr/>
            </a:pPr>
            <a:r>
              <a:rPr lang="zh-TW" altLang="en-US" sz="2200" b="1" dirty="0">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至</a:t>
            </a:r>
            <a:r>
              <a:rPr lang="en-US" altLang="zh-TW" sz="22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4.10(</a:t>
            </a:r>
            <a:r>
              <a:rPr lang="zh-TW" altLang="en-US" sz="22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三</a:t>
            </a:r>
            <a:r>
              <a:rPr lang="en-US" altLang="zh-TW" sz="22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)17:00</a:t>
            </a:r>
            <a:r>
              <a:rPr lang="zh-TW" altLang="en-US" sz="22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止</a:t>
            </a:r>
          </a:p>
          <a:p>
            <a:pPr marL="0" indent="0" algn="just" eaLnBrk="1" hangingPunct="1">
              <a:spcBef>
                <a:spcPts val="300"/>
              </a:spcBef>
              <a:spcAft>
                <a:spcPts val="300"/>
              </a:spcAft>
              <a:buClr>
                <a:schemeClr val="tx1"/>
              </a:buClr>
              <a:buNone/>
              <a:defRPr/>
            </a:pP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資格審查登錄系統</a:t>
            </a:r>
            <a:endPar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endParaRPr>
          </a:p>
          <a:p>
            <a:pPr marL="0" indent="0" algn="just" eaLnBrk="1" hangingPunct="1">
              <a:spcBef>
                <a:spcPts val="300"/>
              </a:spcBef>
              <a:spcAft>
                <a:spcPts val="300"/>
              </a:spcAft>
              <a:buClr>
                <a:schemeClr val="tx1"/>
              </a:buClr>
              <a:buNone/>
              <a:defRPr/>
            </a:pP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   至</a:t>
            </a:r>
            <a:r>
              <a:rPr lang="en-US" altLang="zh-TW" sz="22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4.23(</a:t>
            </a:r>
            <a:r>
              <a:rPr lang="zh-TW" altLang="en-US" sz="22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二</a:t>
            </a:r>
            <a:r>
              <a:rPr lang="en-US" altLang="zh-TW" sz="22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)17:00</a:t>
            </a:r>
            <a:r>
              <a:rPr lang="zh-TW" altLang="en-US" sz="22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止</a:t>
            </a:r>
          </a:p>
          <a:p>
            <a:pPr marL="0" indent="0" algn="just" eaLnBrk="1" hangingPunct="1">
              <a:spcBef>
                <a:spcPts val="300"/>
              </a:spcBef>
              <a:spcAft>
                <a:spcPts val="300"/>
              </a:spcAft>
              <a:buClr>
                <a:schemeClr val="tx1"/>
              </a:buClr>
              <a:buNone/>
              <a:defRPr/>
            </a:pP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3.</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報名系統</a:t>
            </a:r>
            <a:endPar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endParaRPr>
          </a:p>
          <a:p>
            <a:pPr marL="0" indent="0" algn="just" eaLnBrk="1" hangingPunct="1">
              <a:spcBef>
                <a:spcPts val="300"/>
              </a:spcBef>
              <a:spcAft>
                <a:spcPts val="300"/>
              </a:spcAft>
              <a:buClr>
                <a:schemeClr val="tx1"/>
              </a:buClr>
              <a:buNone/>
              <a:defRPr/>
            </a:pP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選填校系科（組）、學程</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a:t>
            </a:r>
          </a:p>
          <a:p>
            <a:pPr marL="0" indent="0" algn="just" eaLnBrk="1" hangingPunct="1">
              <a:spcBef>
                <a:spcPts val="300"/>
              </a:spcBef>
              <a:spcAft>
                <a:spcPts val="300"/>
              </a:spcAft>
              <a:buClr>
                <a:schemeClr val="tx1"/>
              </a:buClr>
              <a:buNone/>
              <a:defRPr/>
            </a:pP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   至</a:t>
            </a:r>
            <a:r>
              <a:rPr lang="en-US" altLang="zh-TW" sz="22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5.13(</a:t>
            </a:r>
            <a:r>
              <a:rPr lang="zh-TW" altLang="en-US" sz="22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一</a:t>
            </a:r>
            <a:r>
              <a:rPr lang="en-US" altLang="zh-TW" sz="22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)17:00</a:t>
            </a:r>
            <a:r>
              <a:rPr lang="zh-TW" altLang="en-US" sz="22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止</a:t>
            </a:r>
          </a:p>
          <a:p>
            <a:pPr marL="0" indent="0" algn="just" eaLnBrk="1" hangingPunct="1">
              <a:spcBef>
                <a:spcPts val="300"/>
              </a:spcBef>
              <a:spcAft>
                <a:spcPts val="300"/>
              </a:spcAft>
              <a:buClr>
                <a:schemeClr val="tx1"/>
              </a:buClr>
              <a:buNone/>
              <a:defRPr/>
            </a:pP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4.</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學習歷程備審資料上傳系統</a:t>
            </a:r>
            <a:endPar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endParaRPr>
          </a:p>
          <a:p>
            <a:pPr marL="0" indent="0" algn="just" eaLnBrk="1" hangingPunct="1">
              <a:spcBef>
                <a:spcPts val="300"/>
              </a:spcBef>
              <a:spcAft>
                <a:spcPts val="300"/>
              </a:spcAft>
              <a:buClr>
                <a:schemeClr val="tx1"/>
              </a:buClr>
              <a:buNone/>
              <a:defRPr/>
            </a:pP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   至</a:t>
            </a:r>
            <a:r>
              <a:rPr lang="en-US" altLang="zh-TW" sz="22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5.29(</a:t>
            </a:r>
            <a:r>
              <a:rPr lang="zh-TW" altLang="en-US" sz="22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三</a:t>
            </a:r>
            <a:r>
              <a:rPr lang="en-US" altLang="zh-TW" sz="22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)21:00</a:t>
            </a:r>
            <a:r>
              <a:rPr lang="zh-TW" altLang="en-US" sz="22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止</a:t>
            </a:r>
          </a:p>
          <a:p>
            <a:pPr marL="0" indent="0" algn="just" eaLnBrk="1" hangingPunct="1">
              <a:spcBef>
                <a:spcPts val="300"/>
              </a:spcBef>
              <a:spcAft>
                <a:spcPts val="300"/>
              </a:spcAft>
              <a:buClr>
                <a:schemeClr val="tx1"/>
              </a:buClr>
              <a:buNone/>
              <a:defRPr/>
            </a:pP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就讀志願序登記系統</a:t>
            </a:r>
            <a:endPar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endParaRPr>
          </a:p>
          <a:p>
            <a:pPr marL="0" indent="0" algn="just" eaLnBrk="1" hangingPunct="1">
              <a:spcBef>
                <a:spcPts val="300"/>
              </a:spcBef>
              <a:spcAft>
                <a:spcPts val="300"/>
              </a:spcAft>
              <a:buClr>
                <a:schemeClr val="tx1"/>
              </a:buClr>
              <a:buNone/>
              <a:defRPr/>
            </a:pP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   至</a:t>
            </a:r>
            <a:r>
              <a:rPr lang="en-US" altLang="zh-TW" sz="22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6.26(</a:t>
            </a:r>
            <a:r>
              <a:rPr lang="zh-TW" altLang="en-US" sz="22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三</a:t>
            </a:r>
            <a:r>
              <a:rPr lang="en-US" altLang="zh-TW" sz="22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)17:00</a:t>
            </a:r>
            <a:r>
              <a:rPr lang="zh-TW" altLang="en-US" sz="22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止</a:t>
            </a:r>
          </a:p>
        </p:txBody>
      </p:sp>
    </p:spTree>
    <p:extLst>
      <p:ext uri="{BB962C8B-B14F-4D97-AF65-F5344CB8AC3E}">
        <p14:creationId xmlns:p14="http://schemas.microsoft.com/office/powerpoint/2010/main" val="120312055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428426"/>
            <a:ext cx="12192000" cy="159745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6" name="圖片 1" descr="聯合會logo"/>
          <p:cNvPicPr>
            <a:picLocks noChangeAspect="1" noChangeArrowheads="1"/>
          </p:cNvPicPr>
          <p:nvPr/>
        </p:nvPicPr>
        <p:blipFill>
          <a:blip r:embed="rId3" cstate="print"/>
          <a:srcRect/>
          <a:stretch>
            <a:fillRect/>
          </a:stretch>
        </p:blipFill>
        <p:spPr bwMode="auto">
          <a:xfrm>
            <a:off x="3621321" y="5051698"/>
            <a:ext cx="4695365" cy="843236"/>
          </a:xfrm>
          <a:prstGeom prst="rect">
            <a:avLst/>
          </a:prstGeom>
          <a:noFill/>
          <a:ln w="9525">
            <a:noFill/>
            <a:miter lim="800000"/>
            <a:headEnd/>
            <a:tailEnd/>
          </a:ln>
        </p:spPr>
      </p:pic>
      <p:sp>
        <p:nvSpPr>
          <p:cNvPr id="4" name="矩形 3"/>
          <p:cNvSpPr/>
          <p:nvPr/>
        </p:nvSpPr>
        <p:spPr>
          <a:xfrm>
            <a:off x="-10885" y="66057"/>
            <a:ext cx="12192000" cy="6336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8" name="矩形 7"/>
          <p:cNvSpPr/>
          <p:nvPr/>
        </p:nvSpPr>
        <p:spPr>
          <a:xfrm>
            <a:off x="-2855" y="1254018"/>
            <a:ext cx="12194855" cy="124008"/>
          </a:xfrm>
          <a:prstGeom prst="rect">
            <a:avLst/>
          </a:prstGeom>
          <a:solidFill>
            <a:schemeClr val="accent4">
              <a:lumMod val="60000"/>
              <a:lumOff val="40000"/>
            </a:schemeClr>
          </a:solidFill>
        </p:spPr>
        <p:txBody>
          <a:bodyPr wrap="square" anchor="ctr">
            <a:spAutoFit/>
          </a:bodyPr>
          <a:lstStyle/>
          <a:p>
            <a:pPr algn="ctr">
              <a:lnSpc>
                <a:spcPct val="110000"/>
              </a:lnSpc>
            </a:pPr>
            <a:endParaRPr lang="en-US" altLang="zh-TW" sz="4600" b="1" spc="300"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endParaRPr>
          </a:p>
        </p:txBody>
      </p:sp>
      <p:sp>
        <p:nvSpPr>
          <p:cNvPr id="9" name="矩形 8"/>
          <p:cNvSpPr/>
          <p:nvPr/>
        </p:nvSpPr>
        <p:spPr>
          <a:xfrm>
            <a:off x="-2856" y="3078430"/>
            <a:ext cx="12194855" cy="124008"/>
          </a:xfrm>
          <a:prstGeom prst="rect">
            <a:avLst/>
          </a:prstGeom>
          <a:solidFill>
            <a:schemeClr val="accent4">
              <a:lumMod val="60000"/>
              <a:lumOff val="40000"/>
            </a:schemeClr>
          </a:solidFill>
        </p:spPr>
        <p:txBody>
          <a:bodyPr wrap="square" anchor="ctr">
            <a:spAutoFit/>
          </a:bodyPr>
          <a:lstStyle/>
          <a:p>
            <a:pPr algn="ctr">
              <a:lnSpc>
                <a:spcPct val="110000"/>
              </a:lnSpc>
            </a:pPr>
            <a:endParaRPr lang="en-US" altLang="zh-TW" sz="4600" b="1" spc="300" dirty="0">
              <a:solidFill>
                <a:srgbClr val="0000FF"/>
              </a:solidFill>
              <a:effectLst>
                <a:glow rad="127000">
                  <a:schemeClr val="bg1">
                    <a:alpha val="80000"/>
                  </a:schemeClr>
                </a:glow>
                <a:outerShdw blurRad="38100" dist="38100" dir="2700000" algn="tl">
                  <a:srgbClr val="000000">
                    <a:alpha val="43137"/>
                  </a:srgbClr>
                </a:outerShdw>
              </a:effectLst>
              <a:latin typeface="Book Antiqua" panose="02040602050305030304" pitchFamily="18" charset="0"/>
              <a:ea typeface="華康儷楷書" panose="03000509000000000000" pitchFamily="65" charset="-120"/>
              <a:cs typeface="華康儷楷書" panose="03000509000000000000" pitchFamily="65" charset="-120"/>
            </a:endParaRPr>
          </a:p>
        </p:txBody>
      </p:sp>
      <p:sp>
        <p:nvSpPr>
          <p:cNvPr id="3" name="內容版面配置區 2"/>
          <p:cNvSpPr>
            <a:spLocks noGrp="1"/>
          </p:cNvSpPr>
          <p:nvPr>
            <p:ph type="subTitle" idx="1"/>
          </p:nvPr>
        </p:nvSpPr>
        <p:spPr>
          <a:xfrm>
            <a:off x="1513115" y="995593"/>
            <a:ext cx="9144000" cy="1655762"/>
          </a:xfrm>
        </p:spPr>
        <p:txBody>
          <a:bodyPr>
            <a:noAutofit/>
          </a:bodyPr>
          <a:lstStyle/>
          <a:p>
            <a:pPr marL="0" indent="0" algn="ctr">
              <a:buNone/>
            </a:pPr>
            <a:r>
              <a:rPr lang="zh-TW" altLang="en-US" sz="8800" spc="1500" dirty="0">
                <a:solidFill>
                  <a:srgbClr val="C00000"/>
                </a:solidFill>
                <a:effectLst>
                  <a:glow rad="127000">
                    <a:schemeClr val="bg1"/>
                  </a:glow>
                </a:effectLst>
                <a:latin typeface="華康儷楷書" panose="03000509000000000000" pitchFamily="65" charset="-120"/>
                <a:ea typeface="華康儷楷書" panose="03000509000000000000" pitchFamily="65" charset="-120"/>
              </a:rPr>
              <a:t>簡報完畢</a:t>
            </a:r>
            <a:endParaRPr lang="en-US" altLang="zh-TW" sz="8800" spc="1500" dirty="0">
              <a:solidFill>
                <a:srgbClr val="C00000"/>
              </a:solidFill>
              <a:effectLst>
                <a:glow rad="127000">
                  <a:schemeClr val="bg1"/>
                </a:glow>
              </a:effectLst>
              <a:latin typeface="華康儷楷書" panose="03000509000000000000" pitchFamily="65" charset="-120"/>
              <a:ea typeface="華康儷楷書" panose="03000509000000000000" pitchFamily="65" charset="-120"/>
            </a:endParaRPr>
          </a:p>
          <a:p>
            <a:pPr marL="0" indent="0" algn="ctr">
              <a:buNone/>
            </a:pPr>
            <a:r>
              <a:rPr lang="zh-TW" altLang="en-US" sz="8800" spc="1500" dirty="0">
                <a:solidFill>
                  <a:srgbClr val="C00000"/>
                </a:solidFill>
                <a:effectLst>
                  <a:glow rad="127000">
                    <a:schemeClr val="bg1"/>
                  </a:glow>
                </a:effectLst>
                <a:latin typeface="華康儷楷書" panose="03000509000000000000" pitchFamily="65" charset="-120"/>
                <a:ea typeface="華康儷楷書" panose="03000509000000000000" pitchFamily="65" charset="-120"/>
              </a:rPr>
              <a:t>敬請指教</a:t>
            </a:r>
          </a:p>
        </p:txBody>
      </p:sp>
      <p:sp>
        <p:nvSpPr>
          <p:cNvPr id="10" name="投影片編號版面配置區 9"/>
          <p:cNvSpPr>
            <a:spLocks noGrp="1"/>
          </p:cNvSpPr>
          <p:nvPr>
            <p:ph type="sldNum" sz="quarter" idx="12"/>
          </p:nvPr>
        </p:nvSpPr>
        <p:spPr/>
        <p:txBody>
          <a:bodyPr/>
          <a:lstStyle/>
          <a:p>
            <a:fld id="{BFD9D296-0923-4B30-8558-81C121D8C7E7}" type="slidenum">
              <a:rPr lang="zh-TW" altLang="en-US" smtClean="0"/>
              <a:pPr/>
              <a:t>74</a:t>
            </a:fld>
            <a:endParaRPr lang="zh-TW" altLang="en-US" dirty="0"/>
          </a:p>
        </p:txBody>
      </p:sp>
      <p:sp>
        <p:nvSpPr>
          <p:cNvPr id="12" name="橢圓 11"/>
          <p:cNvSpPr/>
          <p:nvPr/>
        </p:nvSpPr>
        <p:spPr>
          <a:xfrm>
            <a:off x="9723333" y="1633739"/>
            <a:ext cx="1165314" cy="1165314"/>
          </a:xfrm>
          <a:prstGeom prst="ellipse">
            <a:avLst/>
          </a:prstGeom>
          <a:solidFill>
            <a:schemeClr val="accent4">
              <a:lumMod val="20000"/>
              <a:lumOff val="80000"/>
            </a:schemeClr>
          </a:solidFill>
          <a:ln w="57150">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3" name="Picture 2" descr="https://caac.jctv.ntut.edu.tw/105generalquery/image/applyLogo.gif"/>
          <p:cNvPicPr>
            <a:picLocks noChangeAspect="1" noChangeArrowheads="1"/>
          </p:cNvPicPr>
          <p:nvPr/>
        </p:nvPicPr>
        <p:blipFill>
          <a:blip r:embed="rId4" cstate="print"/>
          <a:srcRect/>
          <a:stretch>
            <a:fillRect/>
          </a:stretch>
        </p:blipFill>
        <p:spPr bwMode="auto">
          <a:xfrm>
            <a:off x="9749627" y="1716594"/>
            <a:ext cx="1085380" cy="1103274"/>
          </a:xfrm>
          <a:prstGeom prst="rect">
            <a:avLst/>
          </a:prstGeom>
          <a:noFill/>
          <a:effectLst>
            <a:outerShdw blurRad="50800" dist="38100" dir="2700000" algn="tl" rotWithShape="0">
              <a:prstClr val="black">
                <a:alpha val="40000"/>
              </a:prstClr>
            </a:outerShdw>
          </a:effectLst>
        </p:spPr>
      </p:pic>
      <p:pic>
        <p:nvPicPr>
          <p:cNvPr id="11" name="圖片 10">
            <a:extLst>
              <a:ext uri="{FF2B5EF4-FFF2-40B4-BE49-F238E27FC236}">
                <a16:creationId xmlns:a16="http://schemas.microsoft.com/office/drawing/2014/main" id="{6656C266-55C2-4481-8322-D760D58244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10571" y="3816615"/>
            <a:ext cx="1368000" cy="1368000"/>
          </a:xfrm>
          <a:prstGeom prst="rect">
            <a:avLst/>
          </a:prstGeom>
        </p:spPr>
      </p:pic>
    </p:spTree>
    <p:extLst>
      <p:ext uri="{BB962C8B-B14F-4D97-AF65-F5344CB8AC3E}">
        <p14:creationId xmlns:p14="http://schemas.microsoft.com/office/powerpoint/2010/main" val="3824922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par>
                          <p:cTn id="21" fill="hold">
                            <p:stCondLst>
                              <p:cond delay="2000"/>
                            </p:stCondLst>
                            <p:childTnLst>
                              <p:par>
                                <p:cTn id="22" presetID="21" presetClass="entr" presetSubtype="2"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heel(2)">
                                      <p:cBhvr>
                                        <p:cTn id="24" dur="3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noChangeArrowheads="1"/>
          </p:cNvSpPr>
          <p:nvPr>
            <p:ph type="body" sz="half" idx="4294967295"/>
          </p:nvPr>
        </p:nvSpPr>
        <p:spPr>
          <a:xfrm>
            <a:off x="6495540" y="1960791"/>
            <a:ext cx="5498023" cy="1852597"/>
          </a:xfrm>
        </p:spPr>
        <p:txBody>
          <a:bodyPr>
            <a:noAutofit/>
          </a:bodyPr>
          <a:lstStyle/>
          <a:p>
            <a:pPr marL="358775" indent="-358775">
              <a:buBlip>
                <a:blip r:embed="rId3"/>
              </a:buBlip>
            </a:pPr>
            <a:r>
              <a:rPr lang="zh-TW" altLang="en-US" sz="2200" dirty="0">
                <a:latin typeface="微軟正黑體" panose="020B0604030504040204" pitchFamily="34" charset="-120"/>
                <a:ea typeface="微軟正黑體" panose="020B0604030504040204" pitchFamily="34" charset="-120"/>
              </a:rPr>
              <a:t>不採計統測成績</a:t>
            </a:r>
            <a:endParaRPr lang="en-US" altLang="zh-TW" sz="2200" dirty="0">
              <a:latin typeface="微軟正黑體" panose="020B0604030504040204" pitchFamily="34" charset="-120"/>
              <a:ea typeface="微軟正黑體" panose="020B0604030504040204" pitchFamily="34" charset="-120"/>
            </a:endParaRPr>
          </a:p>
          <a:p>
            <a:pPr marL="358775" indent="-358775">
              <a:buBlip>
                <a:blip r:embed="rId3"/>
              </a:buBlip>
            </a:pPr>
            <a:r>
              <a:rPr lang="zh-TW" altLang="en-US" sz="2200" dirty="0">
                <a:latin typeface="微軟正黑體" panose="020B0604030504040204" pitchFamily="34" charset="-120"/>
                <a:ea typeface="微軟正黑體" panose="020B0604030504040204" pitchFamily="34" charset="-120"/>
              </a:rPr>
              <a:t>按各類別依左表獲獎等第排名</a:t>
            </a:r>
            <a:endParaRPr lang="en-US" altLang="zh-TW" sz="2200" dirty="0">
              <a:latin typeface="微軟正黑體" panose="020B0604030504040204" pitchFamily="34" charset="-120"/>
              <a:ea typeface="微軟正黑體" panose="020B0604030504040204" pitchFamily="34" charset="-120"/>
            </a:endParaRPr>
          </a:p>
          <a:p>
            <a:pPr marL="361950" indent="0">
              <a:buNone/>
            </a:pPr>
            <a:r>
              <a:rPr lang="zh-TW" altLang="en-US" sz="2100" dirty="0">
                <a:solidFill>
                  <a:srgbClr val="0000FF"/>
                </a:solidFill>
                <a:latin typeface="微軟正黑體" panose="020B0604030504040204" pitchFamily="34" charset="-120"/>
                <a:ea typeface="微軟正黑體" panose="020B0604030504040204" pitchFamily="34" charset="-120"/>
              </a:rPr>
              <a:t>如獲獎等第相同時，則以該職種</a:t>
            </a:r>
            <a:r>
              <a:rPr lang="en-US" altLang="zh-TW" sz="2100" dirty="0">
                <a:solidFill>
                  <a:srgbClr val="0000FF"/>
                </a:solidFill>
                <a:latin typeface="微軟正黑體" panose="020B0604030504040204" pitchFamily="34" charset="-120"/>
                <a:ea typeface="微軟正黑體" panose="020B0604030504040204" pitchFamily="34" charset="-120"/>
              </a:rPr>
              <a:t>(</a:t>
            </a:r>
            <a:r>
              <a:rPr lang="zh-TW" altLang="en-US" sz="2100" dirty="0">
                <a:solidFill>
                  <a:srgbClr val="0000FF"/>
                </a:solidFill>
                <a:latin typeface="微軟正黑體" panose="020B0604030504040204" pitchFamily="34" charset="-120"/>
                <a:ea typeface="微軟正黑體" panose="020B0604030504040204" pitchFamily="34" charset="-120"/>
              </a:rPr>
              <a:t>類</a:t>
            </a:r>
            <a:r>
              <a:rPr lang="en-US" altLang="zh-TW" sz="2100" dirty="0">
                <a:solidFill>
                  <a:srgbClr val="0000FF"/>
                </a:solidFill>
                <a:latin typeface="微軟正黑體" panose="020B0604030504040204" pitchFamily="34" charset="-120"/>
                <a:ea typeface="微軟正黑體" panose="020B0604030504040204" pitchFamily="34" charset="-120"/>
              </a:rPr>
              <a:t>)</a:t>
            </a:r>
            <a:r>
              <a:rPr lang="zh-TW" altLang="en-US" sz="2100" dirty="0">
                <a:solidFill>
                  <a:srgbClr val="0000FF"/>
                </a:solidFill>
                <a:latin typeface="微軟正黑體" panose="020B0604030504040204" pitchFamily="34" charset="-120"/>
                <a:ea typeface="微軟正黑體" panose="020B0604030504040204" pitchFamily="34" charset="-120"/>
              </a:rPr>
              <a:t>競賽參加人數為參酌順序，競賽人數較多者，排名在前</a:t>
            </a:r>
            <a:endParaRPr lang="en-US" altLang="zh-TW" sz="2100" dirty="0">
              <a:solidFill>
                <a:srgbClr val="0000FF"/>
              </a:solidFill>
              <a:latin typeface="微軟正黑體" panose="020B0604030504040204" pitchFamily="34" charset="-120"/>
              <a:ea typeface="微軟正黑體" panose="020B0604030504040204" pitchFamily="34" charset="-120"/>
            </a:endParaRPr>
          </a:p>
        </p:txBody>
      </p:sp>
      <p:graphicFrame>
        <p:nvGraphicFramePr>
          <p:cNvPr id="84200" name="Group 232"/>
          <p:cNvGraphicFramePr>
            <a:graphicFrameLocks noGrp="1"/>
          </p:cNvGraphicFramePr>
          <p:nvPr>
            <p:ph sz="half" idx="4294967295"/>
            <p:extLst>
              <p:ext uri="{D42A27DB-BD31-4B8C-83A1-F6EECF244321}">
                <p14:modId xmlns:p14="http://schemas.microsoft.com/office/powerpoint/2010/main" val="1253517089"/>
              </p:ext>
            </p:extLst>
          </p:nvPr>
        </p:nvGraphicFramePr>
        <p:xfrm>
          <a:off x="972791" y="1956780"/>
          <a:ext cx="4901565" cy="4286506"/>
        </p:xfrm>
        <a:graphic>
          <a:graphicData uri="http://schemas.openxmlformats.org/drawingml/2006/table">
            <a:tbl>
              <a:tblPr>
                <a:tableStyleId>{93296810-A885-4BE3-A3E7-6D5BEEA58F35}</a:tableStyleId>
              </a:tblPr>
              <a:tblGrid>
                <a:gridCol w="2672080">
                  <a:extLst>
                    <a:ext uri="{9D8B030D-6E8A-4147-A177-3AD203B41FA5}">
                      <a16:colId xmlns:a16="http://schemas.microsoft.com/office/drawing/2014/main" val="20000"/>
                    </a:ext>
                  </a:extLst>
                </a:gridCol>
                <a:gridCol w="1386205">
                  <a:extLst>
                    <a:ext uri="{9D8B030D-6E8A-4147-A177-3AD203B41FA5}">
                      <a16:colId xmlns:a16="http://schemas.microsoft.com/office/drawing/2014/main" val="20001"/>
                    </a:ext>
                  </a:extLst>
                </a:gridCol>
                <a:gridCol w="843280">
                  <a:extLst>
                    <a:ext uri="{9D8B030D-6E8A-4147-A177-3AD203B41FA5}">
                      <a16:colId xmlns:a16="http://schemas.microsoft.com/office/drawing/2014/main" val="20002"/>
                    </a:ext>
                  </a:extLst>
                </a:gridCol>
              </a:tblGrid>
              <a:tr h="339725">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1" lang="zh-TW" altLang="en-US" sz="1600" b="1"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競賽名稱</a:t>
                      </a:r>
                      <a:endPar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anchor="ctr" horzOverflow="overflow">
                    <a:solidFill>
                      <a:schemeClr val="accent6">
                        <a:lumMod val="40000"/>
                        <a:lumOff val="60000"/>
                      </a:schemeClr>
                    </a:solidFill>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1" lang="zh-TW" altLang="en-US" sz="1600" b="1"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競賽名次</a:t>
                      </a:r>
                      <a:endPar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anchor="ctr" horzOverflow="overflow">
                    <a:solidFill>
                      <a:schemeClr val="accent6">
                        <a:lumMod val="40000"/>
                        <a:lumOff val="60000"/>
                      </a:schemeClr>
                    </a:solidFill>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1" lang="zh-TW" altLang="en-US" sz="1600" b="1"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等第</a:t>
                      </a:r>
                      <a:endParaRPr kumimoji="1" lang="zh-TW" altLang="en-US" sz="16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anchor="ctr" horzOverflow="overflow">
                    <a:solidFill>
                      <a:schemeClr val="accent6">
                        <a:lumMod val="40000"/>
                        <a:lumOff val="60000"/>
                      </a:schemeClr>
                    </a:solidFill>
                  </a:tcPr>
                </a:tc>
                <a:extLst>
                  <a:ext uri="{0D108BD9-81ED-4DB2-BD59-A6C34878D82A}">
                    <a16:rowId xmlns:a16="http://schemas.microsoft.com/office/drawing/2014/main" val="10000"/>
                  </a:ext>
                </a:extLst>
              </a:tr>
              <a:tr h="317500">
                <a:tc rowSpan="4">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國際技能競賽</a:t>
                      </a:r>
                    </a:p>
                    <a:p>
                      <a:pPr marL="0" marR="0" lvl="0" indent="0" algn="ctr" defTabSz="914400" rtl="0" eaLnBrk="1" fontAlgn="base" latinLnBrk="0" hangingPunct="1">
                        <a:lnSpc>
                          <a:spcPct val="150000"/>
                        </a:lnSpc>
                        <a:spcBef>
                          <a:spcPct val="0"/>
                        </a:spcBef>
                        <a:spcAft>
                          <a:spcPct val="0"/>
                        </a:spcAft>
                        <a:buClrTx/>
                        <a:buSzTx/>
                        <a:buFontTx/>
                        <a:buNone/>
                        <a:tabLst/>
                      </a:pP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國際展能節職業技能競賽</a:t>
                      </a:r>
                    </a:p>
                    <a:p>
                      <a:pPr marL="0" marR="0" lvl="0" indent="0" algn="ctr" defTabSz="914400" rtl="0" eaLnBrk="0" fontAlgn="base" latinLnBrk="0" hangingPunct="0">
                        <a:lnSpc>
                          <a:spcPct val="150000"/>
                        </a:lnSpc>
                        <a:spcBef>
                          <a:spcPct val="0"/>
                        </a:spcBef>
                        <a:spcAft>
                          <a:spcPct val="0"/>
                        </a:spcAft>
                        <a:buClrTx/>
                        <a:buSzTx/>
                        <a:buFontTx/>
                        <a:buNone/>
                        <a:tabLst/>
                      </a:pP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國際科技展覽</a:t>
                      </a:r>
                      <a:endParaRPr kumimoji="1"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anchor="ctr" horzOverflow="overflow">
                    <a:solidFill>
                      <a:schemeClr val="accent4">
                        <a:lumMod val="20000"/>
                        <a:lumOff val="80000"/>
                      </a:schemeClr>
                    </a:solidFill>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第</a:t>
                      </a:r>
                      <a:r>
                        <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1</a:t>
                      </a: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名</a:t>
                      </a:r>
                      <a:endParaRPr kumimoji="1"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anchor="ctr" horzOverflow="overflow">
                    <a:solidFill>
                      <a:schemeClr val="accent4">
                        <a:lumMod val="20000"/>
                        <a:lumOff val="80000"/>
                      </a:schemeClr>
                    </a:solidFill>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1" lang="zh-TW" altLang="en-US" sz="1600" b="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第一等</a:t>
                      </a:r>
                      <a:endParaRPr kumimoji="1" lang="zh-TW" altLang="en-US" sz="16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anchor="ctr" horzOverflow="overflow">
                    <a:solidFill>
                      <a:schemeClr val="accent4">
                        <a:lumMod val="20000"/>
                        <a:lumOff val="80000"/>
                      </a:schemeClr>
                    </a:solidFill>
                  </a:tcPr>
                </a:tc>
                <a:extLst>
                  <a:ext uri="{0D108BD9-81ED-4DB2-BD59-A6C34878D82A}">
                    <a16:rowId xmlns:a16="http://schemas.microsoft.com/office/drawing/2014/main" val="10001"/>
                  </a:ext>
                </a:extLst>
              </a:tr>
              <a:tr h="315913">
                <a:tc vMerge="1">
                  <a:txBody>
                    <a:bodyPr/>
                    <a:lstStyle/>
                    <a:p>
                      <a:endParaRPr lang="zh-TW" altLang="en-US"/>
                    </a:p>
                  </a:txBody>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第</a:t>
                      </a:r>
                      <a:r>
                        <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2</a:t>
                      </a: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名</a:t>
                      </a:r>
                      <a:endParaRPr kumimoji="1"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anchor="ctr" horzOverflow="overflow">
                    <a:solidFill>
                      <a:schemeClr val="accent4">
                        <a:lumMod val="20000"/>
                        <a:lumOff val="80000"/>
                      </a:schemeClr>
                    </a:solidFill>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第二等</a:t>
                      </a:r>
                      <a:endParaRPr kumimoji="1"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anchor="ctr" horzOverflow="overflow">
                    <a:solidFill>
                      <a:schemeClr val="accent4">
                        <a:lumMod val="20000"/>
                        <a:lumOff val="80000"/>
                      </a:schemeClr>
                    </a:solidFill>
                  </a:tcPr>
                </a:tc>
                <a:extLst>
                  <a:ext uri="{0D108BD9-81ED-4DB2-BD59-A6C34878D82A}">
                    <a16:rowId xmlns:a16="http://schemas.microsoft.com/office/drawing/2014/main" val="10002"/>
                  </a:ext>
                </a:extLst>
              </a:tr>
              <a:tr h="317500">
                <a:tc vMerge="1">
                  <a:txBody>
                    <a:bodyPr/>
                    <a:lstStyle/>
                    <a:p>
                      <a:endParaRPr lang="zh-TW" altLang="en-US"/>
                    </a:p>
                  </a:txBody>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第</a:t>
                      </a:r>
                      <a:r>
                        <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3</a:t>
                      </a: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名</a:t>
                      </a:r>
                      <a:endParaRPr kumimoji="1"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anchor="ctr" horzOverflow="overflow">
                    <a:solidFill>
                      <a:schemeClr val="accent4">
                        <a:lumMod val="20000"/>
                        <a:lumOff val="80000"/>
                      </a:schemeClr>
                    </a:solidFill>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第三等</a:t>
                      </a:r>
                      <a:endParaRPr kumimoji="1"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anchor="ctr" horzOverflow="overflow">
                    <a:solidFill>
                      <a:schemeClr val="accent4">
                        <a:lumMod val="20000"/>
                        <a:lumOff val="80000"/>
                      </a:schemeClr>
                    </a:solidFill>
                  </a:tcPr>
                </a:tc>
                <a:extLst>
                  <a:ext uri="{0D108BD9-81ED-4DB2-BD59-A6C34878D82A}">
                    <a16:rowId xmlns:a16="http://schemas.microsoft.com/office/drawing/2014/main" val="10003"/>
                  </a:ext>
                </a:extLst>
              </a:tr>
              <a:tr h="317500">
                <a:tc vMerge="1">
                  <a:txBody>
                    <a:bodyPr/>
                    <a:lstStyle/>
                    <a:p>
                      <a:endParaRPr lang="zh-TW" altLang="en-US"/>
                    </a:p>
                  </a:txBody>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優勝</a:t>
                      </a:r>
                      <a:endParaRPr kumimoji="1"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anchor="ctr" horzOverflow="overflow">
                    <a:solidFill>
                      <a:schemeClr val="accent4">
                        <a:lumMod val="20000"/>
                        <a:lumOff val="80000"/>
                      </a:schemeClr>
                    </a:solidFill>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第四等</a:t>
                      </a:r>
                      <a:endParaRPr kumimoji="1"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anchor="ctr" horzOverflow="overflow">
                    <a:solidFill>
                      <a:schemeClr val="accent4">
                        <a:lumMod val="20000"/>
                        <a:lumOff val="80000"/>
                      </a:schemeClr>
                    </a:solidFill>
                  </a:tcPr>
                </a:tc>
                <a:extLst>
                  <a:ext uri="{0D108BD9-81ED-4DB2-BD59-A6C34878D82A}">
                    <a16:rowId xmlns:a16="http://schemas.microsoft.com/office/drawing/2014/main" val="10004"/>
                  </a:ext>
                </a:extLst>
              </a:tr>
              <a:tr h="661988">
                <a:tc>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國際技能競賽</a:t>
                      </a:r>
                    </a:p>
                    <a:p>
                      <a:pPr marL="0" marR="0" lvl="0" indent="0" algn="ctr" defTabSz="914400" rtl="0" eaLnBrk="1" fontAlgn="base" latinLnBrk="0" hangingPunct="1">
                        <a:lnSpc>
                          <a:spcPct val="150000"/>
                        </a:lnSpc>
                        <a:spcBef>
                          <a:spcPct val="0"/>
                        </a:spcBef>
                        <a:spcAft>
                          <a:spcPct val="0"/>
                        </a:spcAft>
                        <a:buClrTx/>
                        <a:buSzTx/>
                        <a:buFontTx/>
                        <a:buNone/>
                        <a:tabLst/>
                      </a:pP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國際展能節職業技能競賽</a:t>
                      </a:r>
                      <a:endParaRPr kumimoji="1"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正</a:t>
                      </a:r>
                      <a:r>
                        <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備</a:t>
                      </a:r>
                      <a:r>
                        <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取國手</a:t>
                      </a:r>
                      <a:endParaRPr kumimoji="1"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anchor="ctr"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第五等</a:t>
                      </a:r>
                      <a:endParaRPr kumimoji="1"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anchor="ctr" horzOverflow="overflow"/>
                </a:tc>
                <a:extLst>
                  <a:ext uri="{0D108BD9-81ED-4DB2-BD59-A6C34878D82A}">
                    <a16:rowId xmlns:a16="http://schemas.microsoft.com/office/drawing/2014/main" val="10005"/>
                  </a:ext>
                </a:extLst>
              </a:tr>
              <a:tr h="315913">
                <a:tc rowSpan="3">
                  <a:txBody>
                    <a:bodyPr/>
                    <a:lstStyle/>
                    <a:p>
                      <a:pPr marL="0" marR="0" lvl="0" indent="0" algn="ctr" defTabSz="914400" rtl="0" eaLnBrk="1" fontAlgn="base" latinLnBrk="0" hangingPunct="1">
                        <a:lnSpc>
                          <a:spcPct val="150000"/>
                        </a:lnSpc>
                        <a:spcBef>
                          <a:spcPct val="0"/>
                        </a:spcBef>
                        <a:spcAft>
                          <a:spcPct val="0"/>
                        </a:spcAft>
                        <a:buClrTx/>
                        <a:buSzTx/>
                        <a:buFontTx/>
                        <a:buNone/>
                        <a:tabLst/>
                      </a:pP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全國技能競賽</a:t>
                      </a:r>
                    </a:p>
                    <a:p>
                      <a:pPr marL="0" marR="0" lvl="0" indent="0" algn="ctr" defTabSz="914400" rtl="0" eaLnBrk="1" fontAlgn="base" latinLnBrk="0" hangingPunct="1">
                        <a:lnSpc>
                          <a:spcPct val="150000"/>
                        </a:lnSpc>
                        <a:spcBef>
                          <a:spcPct val="0"/>
                        </a:spcBef>
                        <a:spcAft>
                          <a:spcPct val="0"/>
                        </a:spcAft>
                        <a:buClrTx/>
                        <a:buSzTx/>
                        <a:buFontTx/>
                        <a:buNone/>
                        <a:tabLst/>
                      </a:pP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全國身心障礙者技能競賽</a:t>
                      </a:r>
                      <a:endParaRPr kumimoji="1"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anchor="ctr" horzOverflow="overflow">
                    <a:solidFill>
                      <a:schemeClr val="accent4">
                        <a:lumMod val="20000"/>
                        <a:lumOff val="80000"/>
                      </a:schemeClr>
                    </a:solidFill>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第</a:t>
                      </a:r>
                      <a:r>
                        <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1</a:t>
                      </a: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名</a:t>
                      </a:r>
                      <a:r>
                        <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金牌</a:t>
                      </a:r>
                      <a:r>
                        <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endParaRPr kumimoji="1" lang="en-US"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anchor="ctr" horzOverflow="overflow">
                    <a:solidFill>
                      <a:schemeClr val="accent4">
                        <a:lumMod val="20000"/>
                        <a:lumOff val="80000"/>
                      </a:schemeClr>
                    </a:solidFill>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1" lang="zh-TW" altLang="en-US" sz="1600" b="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第六等</a:t>
                      </a:r>
                      <a:endParaRPr kumimoji="1" lang="zh-TW" altLang="en-US" sz="16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anchor="ctr" horzOverflow="overflow">
                    <a:solidFill>
                      <a:schemeClr val="accent4">
                        <a:lumMod val="20000"/>
                        <a:lumOff val="80000"/>
                      </a:schemeClr>
                    </a:solidFill>
                  </a:tcPr>
                </a:tc>
                <a:extLst>
                  <a:ext uri="{0D108BD9-81ED-4DB2-BD59-A6C34878D82A}">
                    <a16:rowId xmlns:a16="http://schemas.microsoft.com/office/drawing/2014/main" val="10006"/>
                  </a:ext>
                </a:extLst>
              </a:tr>
              <a:tr h="317500">
                <a:tc vMerge="1">
                  <a:txBody>
                    <a:bodyPr/>
                    <a:lstStyle/>
                    <a:p>
                      <a:endParaRPr lang="zh-TW" altLang="en-US"/>
                    </a:p>
                  </a:txBody>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第</a:t>
                      </a:r>
                      <a:r>
                        <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2</a:t>
                      </a: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名</a:t>
                      </a:r>
                      <a:r>
                        <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銀牌</a:t>
                      </a:r>
                      <a:r>
                        <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endParaRPr kumimoji="1" lang="en-US"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anchor="ctr" horzOverflow="overflow">
                    <a:solidFill>
                      <a:schemeClr val="accent4">
                        <a:lumMod val="20000"/>
                        <a:lumOff val="80000"/>
                      </a:schemeClr>
                    </a:solidFill>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第七等</a:t>
                      </a:r>
                      <a:endParaRPr kumimoji="1"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anchor="ctr" horzOverflow="overflow">
                    <a:solidFill>
                      <a:schemeClr val="accent4">
                        <a:lumMod val="20000"/>
                        <a:lumOff val="80000"/>
                      </a:schemeClr>
                    </a:solidFill>
                  </a:tcPr>
                </a:tc>
                <a:extLst>
                  <a:ext uri="{0D108BD9-81ED-4DB2-BD59-A6C34878D82A}">
                    <a16:rowId xmlns:a16="http://schemas.microsoft.com/office/drawing/2014/main" val="10007"/>
                  </a:ext>
                </a:extLst>
              </a:tr>
              <a:tr h="315913">
                <a:tc vMerge="1">
                  <a:txBody>
                    <a:bodyPr/>
                    <a:lstStyle/>
                    <a:p>
                      <a:endParaRPr lang="zh-TW" altLang="en-US"/>
                    </a:p>
                  </a:txBody>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第</a:t>
                      </a:r>
                      <a:r>
                        <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3</a:t>
                      </a: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名</a:t>
                      </a:r>
                      <a:r>
                        <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銅牌</a:t>
                      </a:r>
                      <a:r>
                        <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a:t>
                      </a:r>
                      <a:endParaRPr kumimoji="1" lang="en-US" altLang="zh-TW"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anchor="ctr" horzOverflow="overflow">
                    <a:solidFill>
                      <a:schemeClr val="accent4">
                        <a:lumMod val="20000"/>
                        <a:lumOff val="80000"/>
                      </a:schemeClr>
                    </a:solidFill>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第八等</a:t>
                      </a:r>
                      <a:endParaRPr kumimoji="1"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anchor="ctr" horzOverflow="overflow">
                    <a:solidFill>
                      <a:schemeClr val="accent4">
                        <a:lumMod val="20000"/>
                        <a:lumOff val="80000"/>
                      </a:schemeClr>
                    </a:solidFill>
                  </a:tcPr>
                </a:tc>
                <a:extLst>
                  <a:ext uri="{0D108BD9-81ED-4DB2-BD59-A6C34878D82A}">
                    <a16:rowId xmlns:a16="http://schemas.microsoft.com/office/drawing/2014/main" val="10008"/>
                  </a:ext>
                </a:extLst>
              </a:tr>
              <a:tr h="317500">
                <a:tc rowSpan="3">
                  <a:txBody>
                    <a:bodyPr/>
                    <a:lstStyle/>
                    <a:p>
                      <a:pPr marL="0" marR="0" lvl="0" indent="0" algn="ctr" defTabSz="914400" rtl="0" eaLnBrk="1" fontAlgn="base" latinLnBrk="0" hangingPunct="1">
                        <a:lnSpc>
                          <a:spcPct val="110000"/>
                        </a:lnSpc>
                        <a:spcBef>
                          <a:spcPct val="0"/>
                        </a:spcBef>
                        <a:spcAft>
                          <a:spcPct val="0"/>
                        </a:spcAft>
                        <a:buClrTx/>
                        <a:buSzTx/>
                        <a:buFontTx/>
                        <a:buNone/>
                        <a:tabLst/>
                      </a:pP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全國高級中等學校技藝競賽</a:t>
                      </a:r>
                      <a:endParaRPr kumimoji="1"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anchor="ctr" horzOverflow="overflow"/>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第</a:t>
                      </a:r>
                      <a:r>
                        <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1</a:t>
                      </a: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名</a:t>
                      </a:r>
                      <a:endParaRPr kumimoji="1"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anchor="ctr" horzOverflow="overflow"/>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1" lang="zh-TW" altLang="en-US" sz="1600" b="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第八等</a:t>
                      </a:r>
                      <a:endParaRPr kumimoji="1" lang="zh-TW" altLang="en-US" sz="16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anchor="ctr" horzOverflow="overflow"/>
                </a:tc>
                <a:extLst>
                  <a:ext uri="{0D108BD9-81ED-4DB2-BD59-A6C34878D82A}">
                    <a16:rowId xmlns:a16="http://schemas.microsoft.com/office/drawing/2014/main" val="10009"/>
                  </a:ext>
                </a:extLst>
              </a:tr>
              <a:tr h="315913">
                <a:tc vMerge="1">
                  <a:txBody>
                    <a:bodyPr/>
                    <a:lstStyle/>
                    <a:p>
                      <a:endParaRPr lang="zh-TW" altLang="en-US"/>
                    </a:p>
                  </a:txBody>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第</a:t>
                      </a:r>
                      <a:r>
                        <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2</a:t>
                      </a: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名</a:t>
                      </a:r>
                      <a:endParaRPr kumimoji="1"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anchor="ctr" horzOverflow="overflow"/>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1" lang="zh-TW" altLang="en-US" sz="1600" b="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第九等</a:t>
                      </a:r>
                      <a:endParaRPr kumimoji="1" lang="zh-TW" altLang="en-US" sz="16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anchor="ctr" horzOverflow="overflow"/>
                </a:tc>
                <a:extLst>
                  <a:ext uri="{0D108BD9-81ED-4DB2-BD59-A6C34878D82A}">
                    <a16:rowId xmlns:a16="http://schemas.microsoft.com/office/drawing/2014/main" val="10010"/>
                  </a:ext>
                </a:extLst>
              </a:tr>
              <a:tr h="317500">
                <a:tc vMerge="1">
                  <a:txBody>
                    <a:bodyPr/>
                    <a:lstStyle/>
                    <a:p>
                      <a:endParaRPr lang="zh-TW" altLang="en-US"/>
                    </a:p>
                  </a:txBody>
                  <a:tcPr/>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第</a:t>
                      </a:r>
                      <a:r>
                        <a:rPr kumimoji="1" lang="en-US" altLang="zh-TW"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3</a:t>
                      </a: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名</a:t>
                      </a:r>
                      <a:endParaRPr kumimoji="1"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anchor="ctr" horzOverflow="overflow"/>
                </a:tc>
                <a:tc>
                  <a:txBody>
                    <a:bodyPr/>
                    <a:lstStyle/>
                    <a:p>
                      <a:pPr marL="0" marR="0" lvl="0" indent="0" algn="ctr" defTabSz="914400" rtl="0" eaLnBrk="1" fontAlgn="base" latinLnBrk="0" hangingPunct="1">
                        <a:lnSpc>
                          <a:spcPct val="85000"/>
                        </a:lnSpc>
                        <a:spcBef>
                          <a:spcPct val="0"/>
                        </a:spcBef>
                        <a:spcAft>
                          <a:spcPct val="0"/>
                        </a:spcAft>
                        <a:buClrTx/>
                        <a:buSzTx/>
                        <a:buFontTx/>
                        <a:buNone/>
                        <a:tabLst/>
                      </a:pPr>
                      <a:r>
                        <a:rPr kumimoji="1" lang="zh-TW" altLang="en-US" sz="1600" b="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第十等</a:t>
                      </a:r>
                      <a:endParaRPr kumimoji="1" lang="zh-TW" altLang="en-US" sz="16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anchor="ctr" horzOverflow="overflow"/>
                </a:tc>
                <a:extLst>
                  <a:ext uri="{0D108BD9-81ED-4DB2-BD59-A6C34878D82A}">
                    <a16:rowId xmlns:a16="http://schemas.microsoft.com/office/drawing/2014/main" val="10011"/>
                  </a:ext>
                </a:extLst>
              </a:tr>
            </a:tbl>
          </a:graphicData>
        </a:graphic>
      </p:graphicFrame>
      <p:sp>
        <p:nvSpPr>
          <p:cNvPr id="10" name="圓角矩形 9"/>
          <p:cNvSpPr/>
          <p:nvPr/>
        </p:nvSpPr>
        <p:spPr bwMode="auto">
          <a:xfrm>
            <a:off x="889695" y="741601"/>
            <a:ext cx="1798087" cy="456086"/>
          </a:xfrm>
          <a:prstGeom prst="round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ctr">
              <a:defRPr/>
            </a:pPr>
            <a:endParaRPr lang="zh-TW" altLang="en-US" sz="2400">
              <a:solidFill>
                <a:schemeClr val="bg1"/>
              </a:solidFill>
              <a:latin typeface="華康儷楷書" panose="03000509000000000000" pitchFamily="65" charset="-120"/>
              <a:ea typeface="華康儷楷書" panose="03000509000000000000" pitchFamily="65" charset="-120"/>
            </a:endParaRPr>
          </a:p>
        </p:txBody>
      </p:sp>
      <p:sp>
        <p:nvSpPr>
          <p:cNvPr id="37944" name="矩形 10"/>
          <p:cNvSpPr>
            <a:spLocks noChangeArrowheads="1"/>
          </p:cNvSpPr>
          <p:nvPr/>
        </p:nvSpPr>
        <p:spPr bwMode="auto">
          <a:xfrm>
            <a:off x="1081507" y="766269"/>
            <a:ext cx="1414462"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eaLnBrk="1" hangingPunct="1">
              <a:lnSpc>
                <a:spcPct val="90000"/>
              </a:lnSpc>
              <a:spcBef>
                <a:spcPct val="0"/>
              </a:spcBef>
              <a:buFontTx/>
              <a:buNone/>
            </a:pPr>
            <a:r>
              <a:rPr lang="zh-TW" altLang="en-US" sz="2400" dirty="0">
                <a:solidFill>
                  <a:schemeClr val="bg1"/>
                </a:solidFill>
                <a:latin typeface="微軟正黑體" panose="020B0604030504040204" pitchFamily="34" charset="-120"/>
                <a:ea typeface="微軟正黑體" panose="020B0604030504040204" pitchFamily="34" charset="-120"/>
              </a:rPr>
              <a:t>資格審查</a:t>
            </a:r>
          </a:p>
        </p:txBody>
      </p:sp>
      <p:grpSp>
        <p:nvGrpSpPr>
          <p:cNvPr id="37945" name="群組 25"/>
          <p:cNvGrpSpPr>
            <a:grpSpLocks/>
          </p:cNvGrpSpPr>
          <p:nvPr/>
        </p:nvGrpSpPr>
        <p:grpSpPr bwMode="auto">
          <a:xfrm>
            <a:off x="6620086" y="1373429"/>
            <a:ext cx="1798088" cy="500062"/>
            <a:chOff x="285750" y="3475038"/>
            <a:chExt cx="2357438" cy="500062"/>
          </a:xfrm>
        </p:grpSpPr>
        <p:sp>
          <p:nvSpPr>
            <p:cNvPr id="12" name="圓角矩形 11"/>
            <p:cNvSpPr/>
            <p:nvPr/>
          </p:nvSpPr>
          <p:spPr bwMode="auto">
            <a:xfrm>
              <a:off x="285750" y="3475038"/>
              <a:ext cx="2357438" cy="500062"/>
            </a:xfrm>
            <a:prstGeom prst="roundRect">
              <a:avLst/>
            </a:prstGeom>
            <a:gradFill>
              <a:gsLst>
                <a:gs pos="0">
                  <a:schemeClr val="accent6">
                    <a:lumMod val="75000"/>
                  </a:schemeClr>
                </a:gs>
                <a:gs pos="80000">
                  <a:schemeClr val="accent6">
                    <a:shade val="93000"/>
                    <a:satMod val="130000"/>
                  </a:schemeClr>
                </a:gs>
                <a:gs pos="100000">
                  <a:schemeClr val="accent6">
                    <a:shade val="94000"/>
                    <a:satMod val="135000"/>
                  </a:schemeClr>
                </a:gs>
              </a:gsLst>
            </a:gradFill>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ctr">
                <a:defRPr/>
              </a:pPr>
              <a:endParaRPr lang="zh-TW" altLang="en-US" sz="2400">
                <a:solidFill>
                  <a:schemeClr val="bg1"/>
                </a:solidFill>
                <a:latin typeface="微軟正黑體" panose="020B0604030504040204" pitchFamily="34" charset="-120"/>
                <a:ea typeface="微軟正黑體" panose="020B0604030504040204" pitchFamily="34" charset="-120"/>
              </a:endParaRPr>
            </a:p>
          </p:txBody>
        </p:sp>
        <p:sp>
          <p:nvSpPr>
            <p:cNvPr id="37959" name="矩形 12"/>
            <p:cNvSpPr>
              <a:spLocks noChangeArrowheads="1"/>
            </p:cNvSpPr>
            <p:nvPr/>
          </p:nvSpPr>
          <p:spPr bwMode="auto">
            <a:xfrm>
              <a:off x="617238" y="3513138"/>
              <a:ext cx="1414462"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eaLnBrk="1" hangingPunct="1">
                <a:lnSpc>
                  <a:spcPct val="90000"/>
                </a:lnSpc>
                <a:spcBef>
                  <a:spcPct val="0"/>
                </a:spcBef>
                <a:buFontTx/>
                <a:buNone/>
              </a:pPr>
              <a:r>
                <a:rPr lang="zh-TW" altLang="en-US" sz="2400" dirty="0">
                  <a:solidFill>
                    <a:schemeClr val="bg1"/>
                  </a:solidFill>
                  <a:latin typeface="微軟正黑體" panose="020B0604030504040204" pitchFamily="34" charset="-120"/>
                  <a:ea typeface="微軟正黑體" panose="020B0604030504040204" pitchFamily="34" charset="-120"/>
                </a:rPr>
                <a:t>成績排名</a:t>
              </a:r>
            </a:p>
          </p:txBody>
        </p:sp>
      </p:grpSp>
      <p:sp>
        <p:nvSpPr>
          <p:cNvPr id="37947" name="Rectangle 3"/>
          <p:cNvSpPr txBox="1">
            <a:spLocks noChangeArrowheads="1"/>
          </p:cNvSpPr>
          <p:nvPr/>
        </p:nvSpPr>
        <p:spPr bwMode="auto">
          <a:xfrm>
            <a:off x="776919" y="1187439"/>
            <a:ext cx="5843167" cy="823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8775" indent="-358775"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eaLnBrk="1" hangingPunct="1">
              <a:buFontTx/>
              <a:buBlip>
                <a:blip r:embed="rId3"/>
              </a:buBlip>
            </a:pPr>
            <a:r>
              <a:rPr lang="zh-TW" altLang="en-US" sz="2200" dirty="0">
                <a:latin typeface="微軟正黑體" panose="020B0604030504040204" pitchFamily="34" charset="-120"/>
                <a:ea typeface="微軟正黑體" panose="020B0604030504040204" pitchFamily="34" charset="-120"/>
              </a:rPr>
              <a:t>高級中等學校畢</a:t>
            </a:r>
            <a:r>
              <a:rPr lang="en-US" altLang="zh-TW" sz="2200" dirty="0">
                <a:latin typeface="微軟正黑體" panose="020B0604030504040204" pitchFamily="34" charset="-120"/>
                <a:ea typeface="微軟正黑體" panose="020B0604030504040204" pitchFamily="34" charset="-120"/>
              </a:rPr>
              <a:t>(</a:t>
            </a:r>
            <a:r>
              <a:rPr lang="zh-TW" altLang="en-US" sz="2200" dirty="0">
                <a:latin typeface="微軟正黑體" panose="020B0604030504040204" pitchFamily="34" charset="-120"/>
                <a:ea typeface="微軟正黑體" panose="020B0604030504040204" pitchFamily="34" charset="-120"/>
              </a:rPr>
              <a:t>結</a:t>
            </a:r>
            <a:r>
              <a:rPr lang="en-US" altLang="zh-TW" sz="2200" dirty="0">
                <a:latin typeface="微軟正黑體" panose="020B0604030504040204" pitchFamily="34" charset="-120"/>
                <a:ea typeface="微軟正黑體" panose="020B0604030504040204" pitchFamily="34" charset="-120"/>
              </a:rPr>
              <a:t>)</a:t>
            </a:r>
            <a:r>
              <a:rPr lang="zh-TW" altLang="en-US" sz="2200" dirty="0">
                <a:latin typeface="微軟正黑體" panose="020B0604030504040204" pitchFamily="34" charset="-120"/>
                <a:ea typeface="微軟正黑體" panose="020B0604030504040204" pitchFamily="34" charset="-120"/>
              </a:rPr>
              <a:t>業生或具同等學力考生</a:t>
            </a:r>
            <a:endParaRPr lang="en-US" altLang="zh-TW" sz="2200" dirty="0">
              <a:latin typeface="微軟正黑體" panose="020B0604030504040204" pitchFamily="34" charset="-120"/>
              <a:ea typeface="微軟正黑體" panose="020B0604030504040204" pitchFamily="34" charset="-120"/>
            </a:endParaRPr>
          </a:p>
          <a:p>
            <a:pPr eaLnBrk="1" hangingPunct="1">
              <a:buFontTx/>
              <a:buBlip>
                <a:blip r:embed="rId3"/>
              </a:buBlip>
            </a:pPr>
            <a:r>
              <a:rPr lang="zh-TW" altLang="en-US" sz="2200" dirty="0">
                <a:latin typeface="微軟正黑體" panose="020B0604030504040204" pitchFamily="34" charset="-120"/>
                <a:ea typeface="微軟正黑體" panose="020B0604030504040204" pitchFamily="34" charset="-120"/>
              </a:rPr>
              <a:t>符合保送競賽資格</a:t>
            </a:r>
          </a:p>
        </p:txBody>
      </p:sp>
      <p:sp>
        <p:nvSpPr>
          <p:cNvPr id="24" name="矩形 29"/>
          <p:cNvSpPr>
            <a:spLocks noChangeArrowheads="1"/>
          </p:cNvSpPr>
          <p:nvPr/>
        </p:nvSpPr>
        <p:spPr bwMode="auto">
          <a:xfrm>
            <a:off x="6140125" y="4965992"/>
            <a:ext cx="5843168" cy="100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8775" indent="-358775"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marL="0" indent="0" eaLnBrk="1" hangingPunct="1">
              <a:spcBef>
                <a:spcPts val="1800"/>
              </a:spcBef>
              <a:buNone/>
            </a:pPr>
            <a:r>
              <a:rPr lang="zh-TW" altLang="en-US" sz="2200" dirty="0">
                <a:latin typeface="微軟正黑體" panose="020B0604030504040204" pitchFamily="34" charset="-120"/>
                <a:ea typeface="微軟正黑體" panose="020B0604030504040204" pitchFamily="34" charset="-120"/>
              </a:rPr>
              <a:t>本委員會網站提供審查結果查詢</a:t>
            </a:r>
            <a:endParaRPr lang="en-US" altLang="zh-TW" sz="2200" dirty="0">
              <a:latin typeface="微軟正黑體" panose="020B0604030504040204" pitchFamily="34" charset="-120"/>
              <a:ea typeface="微軟正黑體" panose="020B0604030504040204" pitchFamily="34" charset="-120"/>
            </a:endParaRPr>
          </a:p>
          <a:p>
            <a:pPr marL="0" indent="0" eaLnBrk="1" hangingPunct="1">
              <a:spcBef>
                <a:spcPts val="1800"/>
              </a:spcBef>
              <a:buNone/>
            </a:pPr>
            <a:r>
              <a:rPr lang="zh-TW" altLang="en-US" sz="2200" dirty="0">
                <a:latin typeface="微軟正黑體" panose="020B0604030504040204" pitchFamily="34" charset="-120"/>
                <a:ea typeface="微軟正黑體" panose="020B0604030504040204" pitchFamily="34" charset="-120"/>
              </a:rPr>
              <a:t>依考生報名類別提供</a:t>
            </a:r>
            <a:r>
              <a:rPr lang="zh-TW" altLang="en-US" sz="2200" b="1" dirty="0">
                <a:solidFill>
                  <a:srgbClr val="0000FF"/>
                </a:solidFill>
                <a:latin typeface="微軟正黑體" panose="020B0604030504040204" pitchFamily="34" charset="-120"/>
                <a:ea typeface="微軟正黑體" panose="020B0604030504040204" pitchFamily="34" charset="-120"/>
              </a:rPr>
              <a:t>保送類別</a:t>
            </a:r>
            <a:r>
              <a:rPr lang="zh-TW" altLang="en-US" sz="2200" dirty="0">
                <a:latin typeface="微軟正黑體" panose="020B0604030504040204" pitchFamily="34" charset="-120"/>
                <a:ea typeface="微軟正黑體" panose="020B0604030504040204" pitchFamily="34" charset="-120"/>
              </a:rPr>
              <a:t>及</a:t>
            </a:r>
            <a:r>
              <a:rPr lang="zh-TW" altLang="en-US" sz="2200" b="1" dirty="0">
                <a:latin typeface="微軟正黑體" panose="020B0604030504040204" pitchFamily="34" charset="-120"/>
                <a:ea typeface="微軟正黑體" panose="020B0604030504040204" pitchFamily="34" charset="-120"/>
              </a:rPr>
              <a:t>不限類別</a:t>
            </a:r>
            <a:r>
              <a:rPr lang="zh-TW" altLang="en-US" sz="2200" dirty="0">
                <a:latin typeface="微軟正黑體" panose="020B0604030504040204" pitchFamily="34" charset="-120"/>
                <a:ea typeface="微軟正黑體" panose="020B0604030504040204" pitchFamily="34" charset="-120"/>
              </a:rPr>
              <a:t>排名</a:t>
            </a:r>
            <a:endParaRPr lang="en-US" altLang="zh-TW" sz="2200" dirty="0">
              <a:latin typeface="微軟正黑體" panose="020B0604030504040204" pitchFamily="34" charset="-120"/>
              <a:ea typeface="微軟正黑體" panose="020B0604030504040204" pitchFamily="34" charset="-120"/>
            </a:endParaRPr>
          </a:p>
        </p:txBody>
      </p:sp>
      <p:grpSp>
        <p:nvGrpSpPr>
          <p:cNvPr id="2" name="群組 1"/>
          <p:cNvGrpSpPr/>
          <p:nvPr/>
        </p:nvGrpSpPr>
        <p:grpSpPr>
          <a:xfrm>
            <a:off x="6225848" y="4329430"/>
            <a:ext cx="2789238" cy="500062"/>
            <a:chOff x="5295700" y="4095412"/>
            <a:chExt cx="2789238" cy="500062"/>
          </a:xfrm>
        </p:grpSpPr>
        <p:sp>
          <p:nvSpPr>
            <p:cNvPr id="25" name="圓角矩形 24"/>
            <p:cNvSpPr/>
            <p:nvPr/>
          </p:nvSpPr>
          <p:spPr bwMode="auto">
            <a:xfrm>
              <a:off x="5295700" y="4095412"/>
              <a:ext cx="2789238" cy="500062"/>
            </a:xfrm>
            <a:prstGeom prst="round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ctr">
                <a:defRPr/>
              </a:pPr>
              <a:endParaRPr lang="zh-TW" altLang="en-US" sz="2400">
                <a:solidFill>
                  <a:schemeClr val="bg1"/>
                </a:solidFill>
                <a:latin typeface="微軟正黑體" panose="020B0604030504040204" pitchFamily="34" charset="-120"/>
                <a:ea typeface="微軟正黑體" panose="020B0604030504040204" pitchFamily="34" charset="-120"/>
              </a:endParaRPr>
            </a:p>
          </p:txBody>
        </p:sp>
        <p:sp>
          <p:nvSpPr>
            <p:cNvPr id="26" name="矩形 10"/>
            <p:cNvSpPr>
              <a:spLocks noChangeArrowheads="1"/>
            </p:cNvSpPr>
            <p:nvPr/>
          </p:nvSpPr>
          <p:spPr bwMode="auto">
            <a:xfrm>
              <a:off x="5370302" y="4161477"/>
              <a:ext cx="2640034"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eaLnBrk="1" hangingPunct="1">
                <a:lnSpc>
                  <a:spcPct val="90000"/>
                </a:lnSpc>
                <a:spcBef>
                  <a:spcPct val="0"/>
                </a:spcBef>
                <a:buFontTx/>
                <a:buNone/>
              </a:pPr>
              <a:r>
                <a:rPr lang="zh-TW" altLang="en-US" sz="2400" dirty="0">
                  <a:solidFill>
                    <a:schemeClr val="bg1"/>
                  </a:solidFill>
                  <a:latin typeface="微軟正黑體" panose="020B0604030504040204" pitchFamily="34" charset="-120"/>
                  <a:ea typeface="微軟正黑體" panose="020B0604030504040204" pitchFamily="34" charset="-120"/>
                </a:rPr>
                <a:t>資格審查結果公告</a:t>
              </a:r>
            </a:p>
          </p:txBody>
        </p:sp>
      </p:grpSp>
      <p:sp>
        <p:nvSpPr>
          <p:cNvPr id="27" name="矩形 1"/>
          <p:cNvSpPr>
            <a:spLocks noChangeArrowheads="1"/>
          </p:cNvSpPr>
          <p:nvPr/>
        </p:nvSpPr>
        <p:spPr bwMode="auto">
          <a:xfrm>
            <a:off x="8916310" y="4348628"/>
            <a:ext cx="32976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eaLnBrk="1" hangingPunct="1">
              <a:spcBef>
                <a:spcPct val="0"/>
              </a:spcBef>
              <a:buFontTx/>
              <a:buNone/>
              <a:defRPr/>
            </a:pPr>
            <a:r>
              <a:rPr lang="en-US" altLang="zh-TW" sz="24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【113.2.29(</a:t>
            </a:r>
            <a:r>
              <a:rPr lang="zh-TW" altLang="en-US" sz="24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四</a:t>
            </a:r>
            <a:r>
              <a:rPr lang="en-US" altLang="zh-TW" sz="24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)10:00】</a:t>
            </a:r>
            <a:endParaRPr lang="zh-TW" altLang="en-US" sz="24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pSp>
        <p:nvGrpSpPr>
          <p:cNvPr id="29" name="群組 28"/>
          <p:cNvGrpSpPr/>
          <p:nvPr/>
        </p:nvGrpSpPr>
        <p:grpSpPr>
          <a:xfrm>
            <a:off x="9363075" y="815704"/>
            <a:ext cx="2630488" cy="1214437"/>
            <a:chOff x="7896225" y="115889"/>
            <a:chExt cx="2630488" cy="1214437"/>
          </a:xfrm>
        </p:grpSpPr>
        <p:grpSp>
          <p:nvGrpSpPr>
            <p:cNvPr id="33" name="群組 26"/>
            <p:cNvGrpSpPr>
              <a:grpSpLocks/>
            </p:cNvGrpSpPr>
            <p:nvPr/>
          </p:nvGrpSpPr>
          <p:grpSpPr bwMode="auto">
            <a:xfrm>
              <a:off x="7896225" y="115889"/>
              <a:ext cx="2630488" cy="1214437"/>
              <a:chOff x="6228184" y="1071563"/>
              <a:chExt cx="2630066" cy="1214437"/>
            </a:xfrm>
          </p:grpSpPr>
          <p:sp>
            <p:nvSpPr>
              <p:cNvPr id="35" name="圓角矩形 34"/>
              <p:cNvSpPr/>
              <p:nvPr/>
            </p:nvSpPr>
            <p:spPr bwMode="auto">
              <a:xfrm>
                <a:off x="6228184" y="1071563"/>
                <a:ext cx="357131"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報名</a:t>
                </a:r>
              </a:p>
            </p:txBody>
          </p:sp>
          <p:sp>
            <p:nvSpPr>
              <p:cNvPr id="36" name="圓角矩形 35"/>
              <p:cNvSpPr/>
              <p:nvPr/>
            </p:nvSpPr>
            <p:spPr bwMode="auto">
              <a:xfrm>
                <a:off x="7337667" y="1071563"/>
                <a:ext cx="398400"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繳交報名費</a:t>
                </a:r>
                <a:endParaRPr lang="en-US" altLang="zh-TW" sz="1400" dirty="0">
                  <a:solidFill>
                    <a:schemeClr val="tx1"/>
                  </a:solidFill>
                  <a:latin typeface="華康儷楷書" panose="03000509000000000000" pitchFamily="65" charset="-120"/>
                  <a:ea typeface="華康儷楷書" panose="03000509000000000000" pitchFamily="65" charset="-120"/>
                </a:endParaRPr>
              </a:p>
            </p:txBody>
          </p:sp>
          <p:sp>
            <p:nvSpPr>
              <p:cNvPr id="37" name="圓角矩形 36"/>
              <p:cNvSpPr/>
              <p:nvPr/>
            </p:nvSpPr>
            <p:spPr bwMode="auto">
              <a:xfrm>
                <a:off x="7882095" y="1071563"/>
                <a:ext cx="447507"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網路登記志願</a:t>
                </a:r>
              </a:p>
            </p:txBody>
          </p:sp>
          <p:sp>
            <p:nvSpPr>
              <p:cNvPr id="46" name="圓角矩形 45"/>
              <p:cNvSpPr/>
              <p:nvPr/>
            </p:nvSpPr>
            <p:spPr bwMode="auto">
              <a:xfrm>
                <a:off x="8501119" y="1071563"/>
                <a:ext cx="357131"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分發放榜</a:t>
                </a:r>
              </a:p>
            </p:txBody>
          </p:sp>
          <p:cxnSp>
            <p:nvCxnSpPr>
              <p:cNvPr id="47" name="直線單箭頭接點 46"/>
              <p:cNvCxnSpPr>
                <a:stCxn id="35" idx="3"/>
              </p:cNvCxnSpPr>
              <p:nvPr/>
            </p:nvCxnSpPr>
            <p:spPr bwMode="auto">
              <a:xfrm>
                <a:off x="6585315" y="1679575"/>
                <a:ext cx="147613"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48" name="直線單箭頭接點 47"/>
              <p:cNvCxnSpPr>
                <a:endCxn id="36" idx="1"/>
              </p:cNvCxnSpPr>
              <p:nvPr/>
            </p:nvCxnSpPr>
            <p:spPr bwMode="auto">
              <a:xfrm>
                <a:off x="7090059" y="1678782"/>
                <a:ext cx="247608"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49" name="直線單箭頭接點 48"/>
              <p:cNvCxnSpPr>
                <a:stCxn id="36" idx="3"/>
                <a:endCxn id="37" idx="1"/>
              </p:cNvCxnSpPr>
              <p:nvPr/>
            </p:nvCxnSpPr>
            <p:spPr bwMode="auto">
              <a:xfrm>
                <a:off x="7736067" y="1678782"/>
                <a:ext cx="146028"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50" name="直線單箭頭接點 49"/>
              <p:cNvCxnSpPr>
                <a:stCxn id="37" idx="3"/>
                <a:endCxn id="46" idx="1"/>
              </p:cNvCxnSpPr>
              <p:nvPr/>
            </p:nvCxnSpPr>
            <p:spPr bwMode="auto">
              <a:xfrm>
                <a:off x="8329602" y="1678782"/>
                <a:ext cx="171517"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grpSp>
        <p:sp>
          <p:nvSpPr>
            <p:cNvPr id="34" name="圓角矩形 33"/>
            <p:cNvSpPr/>
            <p:nvPr/>
          </p:nvSpPr>
          <p:spPr bwMode="auto">
            <a:xfrm>
              <a:off x="8401050" y="115889"/>
              <a:ext cx="457201" cy="1214437"/>
            </a:xfrm>
            <a:prstGeom prst="roundRect">
              <a:avLst/>
            </a:prstGeom>
            <a:solidFill>
              <a:schemeClr val="accent6">
                <a:lumMod val="75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bg1"/>
                  </a:solidFill>
                  <a:latin typeface="華康儷楷書" panose="03000509000000000000" pitchFamily="65" charset="-120"/>
                  <a:ea typeface="華康儷楷書" panose="03000509000000000000" pitchFamily="65" charset="-120"/>
                </a:rPr>
                <a:t>成績排名</a:t>
              </a:r>
            </a:p>
            <a:p>
              <a:pPr algn="dist"/>
              <a:r>
                <a:rPr lang="zh-TW" altLang="en-US" sz="1400" dirty="0">
                  <a:solidFill>
                    <a:schemeClr val="bg1"/>
                  </a:solidFill>
                  <a:latin typeface="華康儷楷書" panose="03000509000000000000" pitchFamily="65" charset="-120"/>
                  <a:ea typeface="華康儷楷書" panose="03000509000000000000" pitchFamily="65" charset="-120"/>
                </a:rPr>
                <a:t>資格審查</a:t>
              </a:r>
            </a:p>
          </p:txBody>
        </p:sp>
      </p:grpSp>
      <p:sp>
        <p:nvSpPr>
          <p:cNvPr id="51"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500" b="1" spc="-75" dirty="0">
                <a:solidFill>
                  <a:prstClr val="black"/>
                </a:solidFill>
                <a:latin typeface="微軟正黑體" panose="020B0604030504040204" pitchFamily="34" charset="-120"/>
                <a:ea typeface="微軟正黑體" panose="020B0604030504040204" pitchFamily="34" charset="-120"/>
              </a:rPr>
              <a:t>技優保送入學招生作業流程</a:t>
            </a:r>
          </a:p>
        </p:txBody>
      </p:sp>
      <p:sp>
        <p:nvSpPr>
          <p:cNvPr id="28" name="矩形 27">
            <a:extLst>
              <a:ext uri="{FF2B5EF4-FFF2-40B4-BE49-F238E27FC236}">
                <a16:creationId xmlns:a16="http://schemas.microsoft.com/office/drawing/2014/main" id="{E6B3CCAA-A8A2-478F-8353-950596495122}"/>
              </a:ext>
            </a:extLst>
          </p:cNvPr>
          <p:cNvSpPr/>
          <p:nvPr/>
        </p:nvSpPr>
        <p:spPr>
          <a:xfrm>
            <a:off x="965049" y="6251875"/>
            <a:ext cx="8360732" cy="371799"/>
          </a:xfrm>
          <a:prstGeom prst="rect">
            <a:avLst/>
          </a:prstGeom>
          <a:solidFill>
            <a:srgbClr val="FBCEC5"/>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3">
            <a:schemeClr val="lt1"/>
          </a:lnRef>
          <a:fillRef idx="1">
            <a:schemeClr val="accent2"/>
          </a:fillRef>
          <a:effectRef idx="1">
            <a:schemeClr val="accent2"/>
          </a:effectRef>
          <a:fontRef idx="minor">
            <a:schemeClr val="lt1"/>
          </a:fontRef>
        </p:style>
        <p:txBody>
          <a:bodyPr rtlCol="0" anchor="ctr"/>
          <a:lstStyle/>
          <a:p>
            <a:pPr marL="0" indent="0" algn="just" eaLnBrk="1" hangingPunct="1">
              <a:buClr>
                <a:schemeClr val="tx1"/>
              </a:buClr>
              <a:buNone/>
              <a:defRPr/>
            </a:pPr>
            <a:r>
              <a:rPr lang="zh-TW" altLang="en-US" dirty="0">
                <a:solidFill>
                  <a:srgbClr val="0000FF"/>
                </a:solidFill>
                <a:latin typeface="微軟正黑體" panose="020B0604030504040204" pitchFamily="34" charset="-120"/>
                <a:ea typeface="微軟正黑體" panose="020B0604030504040204" pitchFamily="34" charset="-120"/>
              </a:rPr>
              <a:t>國際技能競賽</a:t>
            </a:r>
            <a:r>
              <a:rPr lang="en-US" altLang="zh-TW" dirty="0">
                <a:solidFill>
                  <a:srgbClr val="0000FF"/>
                </a:solidFill>
                <a:latin typeface="微軟正黑體" panose="020B0604030504040204" pitchFamily="34" charset="-120"/>
                <a:ea typeface="微軟正黑體" panose="020B0604030504040204" pitchFamily="34" charset="-120"/>
              </a:rPr>
              <a:t>(</a:t>
            </a:r>
            <a:r>
              <a:rPr lang="zh-TW" altLang="en-US" dirty="0">
                <a:solidFill>
                  <a:srgbClr val="0000FF"/>
                </a:solidFill>
                <a:latin typeface="微軟正黑體" panose="020B0604030504040204" pitchFamily="34" charset="-120"/>
                <a:ea typeface="微軟正黑體" panose="020B0604030504040204" pitchFamily="34" charset="-120"/>
              </a:rPr>
              <a:t>亞洲技能競賽</a:t>
            </a:r>
            <a:r>
              <a:rPr lang="en-US" altLang="zh-TW" dirty="0">
                <a:solidFill>
                  <a:srgbClr val="0000FF"/>
                </a:solidFill>
                <a:latin typeface="微軟正黑體" panose="020B0604030504040204" pitchFamily="34" charset="-120"/>
                <a:ea typeface="微軟正黑體" panose="020B0604030504040204" pitchFamily="34" charset="-120"/>
              </a:rPr>
              <a:t>)</a:t>
            </a:r>
            <a:r>
              <a:rPr lang="zh-TW" altLang="en-US" dirty="0">
                <a:solidFill>
                  <a:srgbClr val="0000FF"/>
                </a:solidFill>
                <a:latin typeface="微軟正黑體" panose="020B0604030504040204" pitchFamily="34" charset="-120"/>
                <a:ea typeface="微軟正黑體" panose="020B0604030504040204" pitchFamily="34" charset="-120"/>
              </a:rPr>
              <a:t>各職類「青少年組」獲優勝名次者，</a:t>
            </a:r>
            <a:r>
              <a:rPr lang="zh-TW" altLang="en-US" b="1" dirty="0">
                <a:solidFill>
                  <a:srgbClr val="FF0000"/>
                </a:solidFill>
                <a:latin typeface="微軟正黑體" panose="020B0604030504040204" pitchFamily="34" charset="-120"/>
                <a:ea typeface="微軟正黑體" panose="020B0604030504040204" pitchFamily="34" charset="-120"/>
              </a:rPr>
              <a:t>不予參加本招生</a:t>
            </a:r>
          </a:p>
        </p:txBody>
      </p:sp>
    </p:spTree>
    <p:extLst>
      <p:ext uri="{BB962C8B-B14F-4D97-AF65-F5344CB8AC3E}">
        <p14:creationId xmlns:p14="http://schemas.microsoft.com/office/powerpoint/2010/main" val="878538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圓角矩形 9"/>
          <p:cNvSpPr/>
          <p:nvPr/>
        </p:nvSpPr>
        <p:spPr bwMode="auto">
          <a:xfrm>
            <a:off x="1042347" y="967808"/>
            <a:ext cx="2357438" cy="500062"/>
          </a:xfrm>
          <a:prstGeom prst="roundRect">
            <a:avLst/>
          </a:prstGeom>
          <a:ln>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ctr">
              <a:defRPr/>
            </a:pPr>
            <a:endParaRPr lang="zh-TW" altLang="en-US" sz="2400">
              <a:solidFill>
                <a:schemeClr val="bg1"/>
              </a:solidFill>
              <a:latin typeface="華康儷楷書" panose="03000509000000000000" pitchFamily="65" charset="-120"/>
              <a:ea typeface="華康儷楷書" panose="03000509000000000000" pitchFamily="65" charset="-120"/>
            </a:endParaRPr>
          </a:p>
        </p:txBody>
      </p:sp>
      <p:sp>
        <p:nvSpPr>
          <p:cNvPr id="38919" name="矩形 10"/>
          <p:cNvSpPr>
            <a:spLocks noChangeArrowheads="1"/>
          </p:cNvSpPr>
          <p:nvPr/>
        </p:nvSpPr>
        <p:spPr bwMode="auto">
          <a:xfrm>
            <a:off x="1401494" y="1005908"/>
            <a:ext cx="1722437"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eaLnBrk="1" hangingPunct="1">
              <a:lnSpc>
                <a:spcPct val="90000"/>
              </a:lnSpc>
              <a:spcBef>
                <a:spcPct val="0"/>
              </a:spcBef>
              <a:buFontTx/>
              <a:buNone/>
            </a:pPr>
            <a:r>
              <a:rPr lang="zh-TW" altLang="en-US" sz="2400" dirty="0">
                <a:solidFill>
                  <a:schemeClr val="bg1"/>
                </a:solidFill>
                <a:latin typeface="微軟正黑體" panose="020B0604030504040204" pitchFamily="34" charset="-120"/>
                <a:ea typeface="微軟正黑體" panose="020B0604030504040204" pitchFamily="34" charset="-120"/>
              </a:rPr>
              <a:t>繳交報名費</a:t>
            </a:r>
          </a:p>
        </p:txBody>
      </p:sp>
      <p:sp>
        <p:nvSpPr>
          <p:cNvPr id="83976" name="Rectangle 3"/>
          <p:cNvSpPr txBox="1">
            <a:spLocks noChangeArrowheads="1"/>
          </p:cNvSpPr>
          <p:nvPr/>
        </p:nvSpPr>
        <p:spPr bwMode="auto">
          <a:xfrm>
            <a:off x="1082675" y="2311519"/>
            <a:ext cx="10553700" cy="4111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58775" indent="-358775"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eaLnBrk="1" hangingPunct="1">
              <a:spcBef>
                <a:spcPts val="600"/>
              </a:spcBef>
              <a:spcAft>
                <a:spcPts val="600"/>
              </a:spcAft>
              <a:buBlip>
                <a:blip r:embed="rId3"/>
              </a:buBlip>
              <a:defRPr/>
            </a:pPr>
            <a:r>
              <a:rPr lang="zh-TW" altLang="en-US" sz="22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通過資格審查</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考生須於</a:t>
            </a:r>
            <a:r>
              <a:rPr lang="en-US" altLang="zh-TW" sz="22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113.3.6(</a:t>
            </a:r>
            <a:r>
              <a:rPr lang="zh-TW" altLang="en-US" sz="22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三</a:t>
            </a:r>
            <a:r>
              <a:rPr lang="en-US" altLang="zh-TW" sz="22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)10:00</a:t>
            </a:r>
            <a:r>
              <a:rPr lang="zh-TW" altLang="en-US" sz="22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起</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，至本委員會網站「繳款帳號查詢及繳款單列印系統」</a:t>
            </a:r>
            <a:r>
              <a:rPr lang="zh-TW" altLang="en-US" sz="2200" u="sng" dirty="0">
                <a:latin typeface="微軟正黑體" panose="020B0604030504040204" pitchFamily="34" charset="-120"/>
                <a:ea typeface="微軟正黑體" panose="020B0604030504040204" pitchFamily="34" charset="-120"/>
                <a:cs typeface="Times New Roman" panose="02020603050405020304" pitchFamily="18" charset="0"/>
              </a:rPr>
              <a:t>查詢繳款帳號與金額並下載繳款單</a:t>
            </a:r>
            <a:endParaRPr lang="en-US" altLang="zh-TW" sz="2200" u="sng" dirty="0">
              <a:latin typeface="微軟正黑體" panose="020B0604030504040204" pitchFamily="34" charset="-120"/>
              <a:ea typeface="微軟正黑體" panose="020B0604030504040204" pitchFamily="34" charset="-120"/>
              <a:cs typeface="Times New Roman" panose="02020603050405020304" pitchFamily="18" charset="0"/>
            </a:endParaRPr>
          </a:p>
          <a:p>
            <a:pPr marL="0" indent="0" eaLnBrk="1" hangingPunct="1">
              <a:spcBef>
                <a:spcPts val="600"/>
              </a:spcBef>
              <a:spcAft>
                <a:spcPts val="600"/>
              </a:spcAft>
              <a:buNone/>
              <a:defRPr/>
            </a:pP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     </a:t>
            </a:r>
            <a:r>
              <a:rPr lang="zh-TW" altLang="en-US" sz="22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繳款帳號每人皆不同</a:t>
            </a:r>
            <a:r>
              <a:rPr lang="zh-TW" altLang="en-US" sz="22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22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切勿以他人繳款帳號繳費或與他人合併繳費</a:t>
            </a:r>
            <a:endParaRPr lang="en-US" altLang="zh-TW" sz="2200" b="1"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endParaRPr>
          </a:p>
          <a:p>
            <a:pPr eaLnBrk="1" hangingPunct="1">
              <a:spcBef>
                <a:spcPts val="600"/>
              </a:spcBef>
              <a:spcAft>
                <a:spcPts val="600"/>
              </a:spcAft>
              <a:buBlip>
                <a:blip r:embed="rId3"/>
              </a:buBlip>
              <a:defRPr/>
            </a:pP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報名費新臺幣</a:t>
            </a:r>
            <a:r>
              <a:rPr lang="en-US" altLang="zh-TW" sz="2200" u="sng" dirty="0">
                <a:latin typeface="微軟正黑體" panose="020B0604030504040204" pitchFamily="34" charset="-120"/>
                <a:ea typeface="微軟正黑體" panose="020B0604030504040204" pitchFamily="34" charset="-120"/>
                <a:cs typeface="Times New Roman" panose="02020603050405020304" pitchFamily="18" charset="0"/>
              </a:rPr>
              <a:t>200</a:t>
            </a:r>
            <a:r>
              <a:rPr lang="zh-TW" altLang="en-US" sz="2200" u="sng" dirty="0">
                <a:latin typeface="微軟正黑體" panose="020B0604030504040204" pitchFamily="34" charset="-120"/>
                <a:ea typeface="微軟正黑體" panose="020B0604030504040204" pitchFamily="34" charset="-120"/>
                <a:cs typeface="Times New Roman" panose="02020603050405020304" pitchFamily="18" charset="0"/>
              </a:rPr>
              <a:t>元</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，須在</a:t>
            </a:r>
            <a:r>
              <a:rPr lang="en-US" altLang="zh-TW" sz="22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113.3.8(</a:t>
            </a:r>
            <a:r>
              <a:rPr lang="zh-TW" altLang="en-US" sz="22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五</a:t>
            </a:r>
            <a:r>
              <a:rPr lang="en-US" altLang="zh-TW" sz="22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)24:00</a:t>
            </a:r>
            <a:r>
              <a:rPr lang="zh-TW" altLang="en-US" sz="22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前</a:t>
            </a:r>
            <a:r>
              <a:rPr lang="zh-TW" altLang="en-US" sz="2200" b="1" dirty="0">
                <a:latin typeface="微軟正黑體" panose="020B0604030504040204" pitchFamily="34" charset="-120"/>
                <a:ea typeface="微軟正黑體" panose="020B0604030504040204" pitchFamily="34" charset="-120"/>
                <a:cs typeface="Times New Roman" panose="02020603050405020304" pitchFamily="18" charset="0"/>
              </a:rPr>
              <a:t>完成繳費</a:t>
            </a:r>
            <a:endParaRPr lang="en-US" altLang="zh-TW" sz="2200" b="1" dirty="0">
              <a:latin typeface="微軟正黑體" panose="020B0604030504040204" pitchFamily="34" charset="-120"/>
              <a:ea typeface="微軟正黑體" panose="020B0604030504040204" pitchFamily="34" charset="-120"/>
              <a:cs typeface="Times New Roman" panose="02020603050405020304" pitchFamily="18" charset="0"/>
            </a:endParaRPr>
          </a:p>
          <a:p>
            <a:pPr marL="384175" lvl="1" indent="0" eaLnBrk="1" hangingPunct="1">
              <a:spcBef>
                <a:spcPts val="600"/>
              </a:spcBef>
              <a:spcAft>
                <a:spcPts val="600"/>
              </a:spcAft>
              <a:buNone/>
              <a:defRPr/>
            </a:pPr>
            <a:r>
              <a:rPr lang="zh-TW" altLang="en-US" sz="22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審查通過</a:t>
            </a:r>
            <a:r>
              <a:rPr lang="zh-TW" altLang="en-US" sz="2200" u="sng" dirty="0">
                <a:latin typeface="微軟正黑體" panose="020B0604030504040204" pitchFamily="34" charset="-120"/>
                <a:ea typeface="微軟正黑體" panose="020B0604030504040204" pitchFamily="34" charset="-120"/>
                <a:cs typeface="Times New Roman" panose="02020603050405020304" pitchFamily="18" charset="0"/>
              </a:rPr>
              <a:t>低收入戶考生</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或</a:t>
            </a:r>
            <a:r>
              <a:rPr lang="zh-TW" altLang="en-US" sz="2200" u="sng" dirty="0">
                <a:latin typeface="微軟正黑體" panose="020B0604030504040204" pitchFamily="34" charset="-120"/>
                <a:ea typeface="微軟正黑體" panose="020B0604030504040204" pitchFamily="34" charset="-120"/>
                <a:cs typeface="Times New Roman" panose="02020603050405020304" pitchFamily="18" charset="0"/>
              </a:rPr>
              <a:t>僅報名不限類別考生免繳報名費</a:t>
            </a:r>
            <a:endParaRPr lang="en-US" altLang="zh-TW" sz="2200" u="sng" dirty="0">
              <a:latin typeface="微軟正黑體" panose="020B0604030504040204" pitchFamily="34" charset="-120"/>
              <a:ea typeface="微軟正黑體" panose="020B0604030504040204" pitchFamily="34" charset="-120"/>
              <a:cs typeface="Times New Roman" panose="02020603050405020304" pitchFamily="18" charset="0"/>
            </a:endParaRPr>
          </a:p>
          <a:p>
            <a:pPr marL="384175" lvl="1" indent="0" eaLnBrk="1" hangingPunct="1">
              <a:spcBef>
                <a:spcPts val="600"/>
              </a:spcBef>
              <a:spcAft>
                <a:spcPts val="600"/>
              </a:spcAft>
              <a:buNone/>
              <a:defRPr/>
            </a:pPr>
            <a:r>
              <a:rPr lang="zh-TW" altLang="en-US" sz="22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審查通過</a:t>
            </a:r>
            <a:r>
              <a:rPr lang="zh-TW" altLang="en-US" sz="2200" u="sng" dirty="0">
                <a:latin typeface="微軟正黑體" panose="020B0604030504040204" pitchFamily="34" charset="-120"/>
                <a:ea typeface="微軟正黑體" panose="020B0604030504040204" pitchFamily="34" charset="-120"/>
                <a:cs typeface="Times New Roman" panose="02020603050405020304" pitchFamily="18" charset="0"/>
              </a:rPr>
              <a:t>中低收入戶考生</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可減免</a:t>
            </a:r>
            <a:r>
              <a:rPr lang="en-US" altLang="zh-TW" sz="2200" dirty="0">
                <a:latin typeface="微軟正黑體" panose="020B0604030504040204" pitchFamily="34" charset="-120"/>
                <a:ea typeface="微軟正黑體" panose="020B0604030504040204" pitchFamily="34" charset="-120"/>
                <a:cs typeface="Times New Roman" panose="02020603050405020304" pitchFamily="18" charset="0"/>
              </a:rPr>
              <a:t>60%</a:t>
            </a:r>
            <a:r>
              <a:rPr lang="zh-TW" altLang="en-US" sz="2200" dirty="0">
                <a:latin typeface="微軟正黑體" panose="020B0604030504040204" pitchFamily="34" charset="-120"/>
                <a:ea typeface="微軟正黑體" panose="020B0604030504040204" pitchFamily="34" charset="-120"/>
                <a:cs typeface="Times New Roman" panose="02020603050405020304" pitchFamily="18" charset="0"/>
              </a:rPr>
              <a:t>，繳交報名費新臺幣</a:t>
            </a:r>
            <a:r>
              <a:rPr lang="en-US" altLang="zh-TW" sz="2200" u="sng" dirty="0">
                <a:latin typeface="微軟正黑體" panose="020B0604030504040204" pitchFamily="34" charset="-120"/>
                <a:ea typeface="微軟正黑體" panose="020B0604030504040204" pitchFamily="34" charset="-120"/>
                <a:cs typeface="Times New Roman" panose="02020603050405020304" pitchFamily="18" charset="0"/>
              </a:rPr>
              <a:t>80</a:t>
            </a:r>
            <a:r>
              <a:rPr lang="zh-TW" altLang="en-US" sz="2200" u="sng" dirty="0">
                <a:latin typeface="微軟正黑體" panose="020B0604030504040204" pitchFamily="34" charset="-120"/>
                <a:ea typeface="微軟正黑體" panose="020B0604030504040204" pitchFamily="34" charset="-120"/>
                <a:cs typeface="Times New Roman" panose="02020603050405020304" pitchFamily="18" charset="0"/>
              </a:rPr>
              <a:t>元</a:t>
            </a:r>
          </a:p>
          <a:p>
            <a:pPr eaLnBrk="1" hangingPunct="1">
              <a:spcBef>
                <a:spcPts val="600"/>
              </a:spcBef>
              <a:spcAft>
                <a:spcPts val="600"/>
              </a:spcAft>
              <a:buBlip>
                <a:blip r:embed="rId3"/>
              </a:buBlip>
              <a:defRPr/>
            </a:pPr>
            <a:r>
              <a:rPr lang="zh-TW" altLang="en-US" sz="22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繳費成功才可參加網路登記志願</a:t>
            </a:r>
            <a:endParaRPr lang="en-US" altLang="zh-TW" sz="2200" b="1"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sp>
        <p:nvSpPr>
          <p:cNvPr id="83982" name="矩形 24"/>
          <p:cNvSpPr>
            <a:spLocks noChangeArrowheads="1"/>
          </p:cNvSpPr>
          <p:nvPr/>
        </p:nvSpPr>
        <p:spPr bwMode="auto">
          <a:xfrm>
            <a:off x="840059" y="1553177"/>
            <a:ext cx="588013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華康中黑體" pitchFamily="49" charset="-120"/>
              </a:defRPr>
            </a:lvl1pPr>
            <a:lvl2pPr marL="742950" indent="-285750" eaLnBrk="0" hangingPunct="0">
              <a:spcBef>
                <a:spcPct val="20000"/>
              </a:spcBef>
              <a:buChar char="–"/>
              <a:defRPr kumimoji="1" sz="2800">
                <a:solidFill>
                  <a:schemeClr val="tx1"/>
                </a:solidFill>
                <a:latin typeface="Arial" charset="0"/>
                <a:ea typeface="華康中黑體" pitchFamily="49" charset="-120"/>
              </a:defRPr>
            </a:lvl2pPr>
            <a:lvl3pPr marL="1143000" indent="-228600" eaLnBrk="0" hangingPunct="0">
              <a:spcBef>
                <a:spcPct val="20000"/>
              </a:spcBef>
              <a:buChar char="•"/>
              <a:defRPr kumimoji="1" sz="2400">
                <a:solidFill>
                  <a:schemeClr val="tx1"/>
                </a:solidFill>
                <a:latin typeface="Arial" charset="0"/>
                <a:ea typeface="華康中黑體" pitchFamily="49" charset="-120"/>
              </a:defRPr>
            </a:lvl3pPr>
            <a:lvl4pPr marL="1600200" indent="-228600" eaLnBrk="0" hangingPunct="0">
              <a:spcBef>
                <a:spcPct val="20000"/>
              </a:spcBef>
              <a:buChar char="–"/>
              <a:defRPr kumimoji="1" sz="2000">
                <a:solidFill>
                  <a:schemeClr val="tx1"/>
                </a:solidFill>
                <a:latin typeface="Arial" charset="0"/>
                <a:ea typeface="華康中黑體" pitchFamily="49" charset="-120"/>
              </a:defRPr>
            </a:lvl4pPr>
            <a:lvl5pPr marL="2057400" indent="-228600" eaLnBrk="0" hangingPunct="0">
              <a:spcBef>
                <a:spcPct val="20000"/>
              </a:spcBef>
              <a:buChar char="»"/>
              <a:defRPr kumimoji="1" sz="2000">
                <a:solidFill>
                  <a:schemeClr val="tx1"/>
                </a:solidFill>
                <a:latin typeface="Arial" charset="0"/>
                <a:ea typeface="華康中黑體" pitchFamily="49"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華康中黑體" pitchFamily="49" charset="-120"/>
              </a:defRPr>
            </a:lvl9pPr>
          </a:lstStyle>
          <a:p>
            <a:pPr eaLnBrk="1" hangingPunct="1">
              <a:spcBef>
                <a:spcPct val="0"/>
              </a:spcBef>
              <a:buFontTx/>
              <a:buNone/>
              <a:defRPr/>
            </a:pPr>
            <a:r>
              <a:rPr lang="en-US" altLang="zh-TW" sz="24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【113.3.6(</a:t>
            </a:r>
            <a:r>
              <a:rPr lang="zh-TW" altLang="en-US" sz="24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三</a:t>
            </a:r>
            <a:r>
              <a:rPr lang="en-US" altLang="zh-TW" sz="24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)10:00-113.3.8(</a:t>
            </a:r>
            <a:r>
              <a:rPr lang="zh-TW" altLang="en-US" sz="24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五</a:t>
            </a:r>
            <a:r>
              <a:rPr lang="en-US" altLang="zh-TW" sz="24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a:t>
            </a:r>
            <a:r>
              <a:rPr lang="en-US" altLang="zh-TW" sz="2400" dirty="0">
                <a:solidFill>
                  <a:srgbClr val="FF0000"/>
                </a:solidFill>
                <a:latin typeface="微軟正黑體" panose="020B0604030504040204" pitchFamily="34" charset="-120"/>
                <a:ea typeface="微軟正黑體" panose="020B0604030504040204" pitchFamily="34" charset="-120"/>
                <a:cs typeface="Times New Roman" panose="02020603050405020304" pitchFamily="18" charset="0"/>
              </a:rPr>
              <a:t>24:00</a:t>
            </a:r>
            <a:r>
              <a:rPr lang="zh-TW" altLang="en-US" sz="24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止</a:t>
            </a:r>
            <a:r>
              <a:rPr lang="en-US" altLang="zh-TW" sz="24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rPr>
              <a:t>】</a:t>
            </a:r>
            <a:endParaRPr lang="zh-TW" altLang="en-US" sz="2400" dirty="0">
              <a:solidFill>
                <a:srgbClr val="0000FF"/>
              </a:solidFill>
              <a:latin typeface="微軟正黑體" panose="020B0604030504040204" pitchFamily="34" charset="-120"/>
              <a:ea typeface="微軟正黑體" panose="020B0604030504040204" pitchFamily="34" charset="-120"/>
              <a:cs typeface="Times New Roman" panose="02020603050405020304" pitchFamily="18" charset="0"/>
            </a:endParaRPr>
          </a:p>
        </p:txBody>
      </p:sp>
      <p:grpSp>
        <p:nvGrpSpPr>
          <p:cNvPr id="20" name="群組 19"/>
          <p:cNvGrpSpPr/>
          <p:nvPr/>
        </p:nvGrpSpPr>
        <p:grpSpPr>
          <a:xfrm>
            <a:off x="9363075" y="815704"/>
            <a:ext cx="2630488" cy="1214437"/>
            <a:chOff x="7896225" y="115889"/>
            <a:chExt cx="2630488" cy="1214437"/>
          </a:xfrm>
        </p:grpSpPr>
        <p:grpSp>
          <p:nvGrpSpPr>
            <p:cNvPr id="24" name="群組 26"/>
            <p:cNvGrpSpPr>
              <a:grpSpLocks/>
            </p:cNvGrpSpPr>
            <p:nvPr/>
          </p:nvGrpSpPr>
          <p:grpSpPr bwMode="auto">
            <a:xfrm>
              <a:off x="7896225" y="115889"/>
              <a:ext cx="2630488" cy="1214437"/>
              <a:chOff x="6228184" y="1071563"/>
              <a:chExt cx="2630066" cy="1214437"/>
            </a:xfrm>
          </p:grpSpPr>
          <p:sp>
            <p:nvSpPr>
              <p:cNvPr id="26" name="圓角矩形 25"/>
              <p:cNvSpPr/>
              <p:nvPr/>
            </p:nvSpPr>
            <p:spPr bwMode="auto">
              <a:xfrm>
                <a:off x="6228184" y="1071563"/>
                <a:ext cx="357131"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報名</a:t>
                </a:r>
              </a:p>
            </p:txBody>
          </p:sp>
          <p:sp>
            <p:nvSpPr>
              <p:cNvPr id="27" name="圓角矩形 26"/>
              <p:cNvSpPr/>
              <p:nvPr/>
            </p:nvSpPr>
            <p:spPr bwMode="auto">
              <a:xfrm>
                <a:off x="7337667" y="1071563"/>
                <a:ext cx="398400" cy="1214437"/>
              </a:xfrm>
              <a:prstGeom prst="roundRect">
                <a:avLst/>
              </a:prstGeom>
              <a:solidFill>
                <a:schemeClr val="accent6">
                  <a:lumMod val="75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bg1"/>
                    </a:solidFill>
                    <a:latin typeface="華康儷楷書" panose="03000509000000000000" pitchFamily="65" charset="-120"/>
                    <a:ea typeface="華康儷楷書" panose="03000509000000000000" pitchFamily="65" charset="-120"/>
                  </a:rPr>
                  <a:t>繳交報名費</a:t>
                </a:r>
                <a:endParaRPr lang="en-US" altLang="zh-TW" sz="1400" dirty="0">
                  <a:solidFill>
                    <a:schemeClr val="bg1"/>
                  </a:solidFill>
                  <a:latin typeface="華康儷楷書" panose="03000509000000000000" pitchFamily="65" charset="-120"/>
                  <a:ea typeface="華康儷楷書" panose="03000509000000000000" pitchFamily="65" charset="-120"/>
                </a:endParaRPr>
              </a:p>
            </p:txBody>
          </p:sp>
          <p:sp>
            <p:nvSpPr>
              <p:cNvPr id="29" name="圓角矩形 28"/>
              <p:cNvSpPr/>
              <p:nvPr/>
            </p:nvSpPr>
            <p:spPr bwMode="auto">
              <a:xfrm>
                <a:off x="7882095" y="1071563"/>
                <a:ext cx="447507"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網路登記志願</a:t>
                </a:r>
              </a:p>
            </p:txBody>
          </p:sp>
          <p:sp>
            <p:nvSpPr>
              <p:cNvPr id="30" name="圓角矩形 29"/>
              <p:cNvSpPr/>
              <p:nvPr/>
            </p:nvSpPr>
            <p:spPr bwMode="auto">
              <a:xfrm>
                <a:off x="8501119" y="1071563"/>
                <a:ext cx="357131"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r>
                  <a:rPr lang="zh-TW" altLang="en-US" sz="1400" dirty="0">
                    <a:solidFill>
                      <a:schemeClr val="tx1"/>
                    </a:solidFill>
                    <a:latin typeface="華康儷楷書" panose="03000509000000000000" pitchFamily="65" charset="-120"/>
                    <a:ea typeface="華康儷楷書" panose="03000509000000000000" pitchFamily="65" charset="-120"/>
                  </a:rPr>
                  <a:t>分發放榜</a:t>
                </a:r>
              </a:p>
            </p:txBody>
          </p:sp>
          <p:cxnSp>
            <p:nvCxnSpPr>
              <p:cNvPr id="31" name="直線單箭頭接點 30"/>
              <p:cNvCxnSpPr>
                <a:stCxn id="26" idx="3"/>
              </p:cNvCxnSpPr>
              <p:nvPr/>
            </p:nvCxnSpPr>
            <p:spPr bwMode="auto">
              <a:xfrm>
                <a:off x="6585315" y="1679575"/>
                <a:ext cx="147613"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32" name="直線單箭頭接點 31"/>
              <p:cNvCxnSpPr>
                <a:endCxn id="27" idx="1"/>
              </p:cNvCxnSpPr>
              <p:nvPr/>
            </p:nvCxnSpPr>
            <p:spPr bwMode="auto">
              <a:xfrm>
                <a:off x="7090059" y="1678782"/>
                <a:ext cx="247608"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33" name="直線單箭頭接點 32"/>
              <p:cNvCxnSpPr>
                <a:stCxn id="27" idx="3"/>
                <a:endCxn id="29" idx="1"/>
              </p:cNvCxnSpPr>
              <p:nvPr/>
            </p:nvCxnSpPr>
            <p:spPr bwMode="auto">
              <a:xfrm>
                <a:off x="7736067" y="1678782"/>
                <a:ext cx="146028"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cxnSp>
            <p:nvCxnSpPr>
              <p:cNvPr id="34" name="直線單箭頭接點 33"/>
              <p:cNvCxnSpPr>
                <a:stCxn id="29" idx="3"/>
                <a:endCxn id="30" idx="1"/>
              </p:cNvCxnSpPr>
              <p:nvPr/>
            </p:nvCxnSpPr>
            <p:spPr bwMode="auto">
              <a:xfrm>
                <a:off x="8329602" y="1678782"/>
                <a:ext cx="171517" cy="0"/>
              </a:xfrm>
              <a:prstGeom prst="straightConnector1">
                <a:avLst/>
              </a:prstGeom>
              <a:solidFill>
                <a:schemeClr val="accent1"/>
              </a:solidFill>
              <a:ln w="9525" cap="flat" cmpd="sng" algn="ctr">
                <a:solidFill>
                  <a:schemeClr val="accent6">
                    <a:lumMod val="60000"/>
                    <a:lumOff val="40000"/>
                  </a:schemeClr>
                </a:solidFill>
                <a:prstDash val="solid"/>
                <a:round/>
                <a:headEnd type="none" w="med" len="med"/>
                <a:tailEnd type="arrow"/>
              </a:ln>
              <a:effectLst/>
            </p:spPr>
          </p:cxnSp>
        </p:grpSp>
        <p:sp>
          <p:nvSpPr>
            <p:cNvPr id="25" name="圓角矩形 24"/>
            <p:cNvSpPr/>
            <p:nvPr/>
          </p:nvSpPr>
          <p:spPr bwMode="auto">
            <a:xfrm>
              <a:off x="8401050" y="115889"/>
              <a:ext cx="457201" cy="1214437"/>
            </a:xfrm>
            <a:prstGeom prst="roundRect">
              <a:avLst/>
            </a:prstGeom>
            <a:solidFill>
              <a:schemeClr val="accent6">
                <a:lumMod val="20000"/>
                <a:lumOff val="80000"/>
              </a:schemeClr>
            </a:solidFill>
            <a:ln>
              <a:noFill/>
              <a:headEnd type="none" w="med" len="med"/>
              <a:tailEnd type="none" w="med" len="med"/>
            </a:ln>
          </p:spPr>
          <p:style>
            <a:lnRef idx="1">
              <a:schemeClr val="accent6"/>
            </a:lnRef>
            <a:fillRef idx="3">
              <a:schemeClr val="accent6"/>
            </a:fillRef>
            <a:effectRef idx="2">
              <a:schemeClr val="accent6"/>
            </a:effectRef>
            <a:fontRef idx="minor">
              <a:schemeClr val="lt1"/>
            </a:fontRef>
          </p:style>
          <p:txBody>
            <a:bodyPr vert="eaVert" anchor="ctr"/>
            <a:lstStyle/>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成績排名</a:t>
              </a:r>
            </a:p>
            <a:p>
              <a:pPr algn="dist">
                <a:defRPr/>
              </a:pPr>
              <a:r>
                <a:rPr lang="zh-TW" altLang="en-US" sz="1400" dirty="0">
                  <a:solidFill>
                    <a:schemeClr val="tx1"/>
                  </a:solidFill>
                  <a:latin typeface="華康儷楷書" panose="03000509000000000000" pitchFamily="65" charset="-120"/>
                  <a:ea typeface="華康儷楷書" panose="03000509000000000000" pitchFamily="65" charset="-120"/>
                </a:rPr>
                <a:t>資格審查</a:t>
              </a:r>
            </a:p>
          </p:txBody>
        </p:sp>
      </p:grpSp>
      <p:sp>
        <p:nvSpPr>
          <p:cNvPr id="38" name="Rectangle 199"/>
          <p:cNvSpPr txBox="1">
            <a:spLocks noChangeArrowheads="1"/>
          </p:cNvSpPr>
          <p:nvPr/>
        </p:nvSpPr>
        <p:spPr>
          <a:xfrm>
            <a:off x="840059" y="81970"/>
            <a:ext cx="8229600" cy="5826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TW" altLang="en-US" sz="2500" b="1" spc="-75" dirty="0">
                <a:solidFill>
                  <a:prstClr val="black"/>
                </a:solidFill>
                <a:latin typeface="微軟正黑體" panose="020B0604030504040204" pitchFamily="34" charset="-120"/>
                <a:ea typeface="微軟正黑體" panose="020B0604030504040204" pitchFamily="34" charset="-120"/>
              </a:rPr>
              <a:t>技優保送入學招生作業流程</a:t>
            </a:r>
          </a:p>
        </p:txBody>
      </p:sp>
    </p:spTree>
    <p:extLst>
      <p:ext uri="{BB962C8B-B14F-4D97-AF65-F5344CB8AC3E}">
        <p14:creationId xmlns:p14="http://schemas.microsoft.com/office/powerpoint/2010/main" val="2282394666"/>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16856</TotalTime>
  <Words>10939</Words>
  <Application>Microsoft Office PowerPoint</Application>
  <PresentationFormat>寬螢幕</PresentationFormat>
  <Paragraphs>1320</Paragraphs>
  <Slides>74</Slides>
  <Notes>58</Notes>
  <HiddenSlides>0</HiddenSlides>
  <MMClips>0</MMClips>
  <ScaleCrop>false</ScaleCrop>
  <HeadingPairs>
    <vt:vector size="6" baseType="variant">
      <vt:variant>
        <vt:lpstr>使用字型</vt:lpstr>
      </vt:variant>
      <vt:variant>
        <vt:i4>12</vt:i4>
      </vt:variant>
      <vt:variant>
        <vt:lpstr>佈景主題</vt:lpstr>
      </vt:variant>
      <vt:variant>
        <vt:i4>1</vt:i4>
      </vt:variant>
      <vt:variant>
        <vt:lpstr>投影片標題</vt:lpstr>
      </vt:variant>
      <vt:variant>
        <vt:i4>74</vt:i4>
      </vt:variant>
    </vt:vector>
  </HeadingPairs>
  <TitlesOfParts>
    <vt:vector size="87" baseType="lpstr">
      <vt:lpstr>Times New Roman</vt:lpstr>
      <vt:lpstr>微軟正黑體</vt:lpstr>
      <vt:lpstr>Calibri Light</vt:lpstr>
      <vt:lpstr>華康隸書體W7</vt:lpstr>
      <vt:lpstr>華康儷楷書</vt:lpstr>
      <vt:lpstr>Bookman Old Style</vt:lpstr>
      <vt:lpstr>Book Antiqua</vt:lpstr>
      <vt:lpstr>華康新篆體</vt:lpstr>
      <vt:lpstr>Wingdings</vt:lpstr>
      <vt:lpstr>Calibri</vt:lpstr>
      <vt:lpstr>華康正顏楷體W5</vt:lpstr>
      <vt:lpstr>Arial</vt:lpstr>
      <vt:lpstr>Office 佈景主題</vt:lpstr>
      <vt:lpstr>PowerPoint 簡報</vt:lpstr>
      <vt:lpstr>PowerPoint 簡報</vt:lpstr>
      <vt:lpstr>技優保送招生名額</vt:lpstr>
      <vt:lpstr>技優保送入學招生作業流程</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通行碼設定完成後登入系統</vt:lpstr>
      <vt:lpstr>考生獲獎和報名資料登錄</vt:lpstr>
      <vt:lpstr>考生獲獎和報名資料登錄、報名資料暫存</vt:lpstr>
      <vt:lpstr>技優保送報名系統-確認登錄資料進行確定送出</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登入畫面- 通過資格審查並完成繳費者 才可進行網路登記志願</vt:lpstr>
      <vt:lpstr>登記志願-選取加入志願或刪除志願</vt:lpstr>
      <vt:lpstr>暫存志願序</vt:lpstr>
      <vt:lpstr>進行確定送出登記志願序</vt:lpstr>
      <vt:lpstr>完成志願序確定送出(列印或下載儲存登記志願表)</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113學年度四技二專技優入學宣導說明會</dc:title>
  <dc:creator>聯合會</dc:creator>
  <cp:lastModifiedBy>王翠霜</cp:lastModifiedBy>
  <cp:revision>1289</cp:revision>
  <cp:lastPrinted>2023-11-30T06:31:04Z</cp:lastPrinted>
  <dcterms:created xsi:type="dcterms:W3CDTF">2019-12-04T13:29:37Z</dcterms:created>
  <dcterms:modified xsi:type="dcterms:W3CDTF">2023-12-15T08:42:09Z</dcterms:modified>
</cp:coreProperties>
</file>